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660" r:id="rId5"/>
    <p:sldMasterId id="2147483694" r:id="rId6"/>
  </p:sldMasterIdLst>
  <p:notesMasterIdLst>
    <p:notesMasterId r:id="rId44"/>
  </p:notesMasterIdLst>
  <p:sldIdLst>
    <p:sldId id="263" r:id="rId7"/>
    <p:sldId id="258" r:id="rId8"/>
    <p:sldId id="1052" r:id="rId9"/>
    <p:sldId id="1448" r:id="rId10"/>
    <p:sldId id="1413" r:id="rId11"/>
    <p:sldId id="1414" r:id="rId12"/>
    <p:sldId id="1421" r:id="rId13"/>
    <p:sldId id="3819" r:id="rId14"/>
    <p:sldId id="3770" r:id="rId15"/>
    <p:sldId id="3681" r:id="rId16"/>
    <p:sldId id="3788" r:id="rId17"/>
    <p:sldId id="3821" r:id="rId18"/>
    <p:sldId id="3786" r:id="rId19"/>
    <p:sldId id="3823" r:id="rId20"/>
    <p:sldId id="1544" r:id="rId21"/>
    <p:sldId id="3611" r:id="rId22"/>
    <p:sldId id="3697" r:id="rId23"/>
    <p:sldId id="3793" r:id="rId24"/>
    <p:sldId id="3824" r:id="rId25"/>
    <p:sldId id="1546" r:id="rId26"/>
    <p:sldId id="3781" r:id="rId27"/>
    <p:sldId id="3825" r:id="rId28"/>
    <p:sldId id="282" r:id="rId29"/>
    <p:sldId id="672" r:id="rId30"/>
    <p:sldId id="684" r:id="rId31"/>
    <p:sldId id="677" r:id="rId32"/>
    <p:sldId id="676" r:id="rId33"/>
    <p:sldId id="1454" r:id="rId34"/>
    <p:sldId id="3613" r:id="rId35"/>
    <p:sldId id="3794" r:id="rId36"/>
    <p:sldId id="1173" r:id="rId37"/>
    <p:sldId id="1022" r:id="rId38"/>
    <p:sldId id="1159" r:id="rId39"/>
    <p:sldId id="3719" r:id="rId40"/>
    <p:sldId id="3685" r:id="rId41"/>
    <p:sldId id="3686" r:id="rId42"/>
    <p:sldId id="1023" r:id="rId43"/>
  </p:sldIdLst>
  <p:sldSz cx="9144000" cy="6858000" type="screen4x3"/>
  <p:notesSz cx="6797675" cy="98726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reg Minney" initials="GM" lastIdx="7" clrIdx="0">
    <p:extLst>
      <p:ext uri="{19B8F6BF-5375-455C-9EA6-DF929625EA0E}">
        <p15:presenceInfo xmlns:p15="http://schemas.microsoft.com/office/powerpoint/2012/main" userId="S::Greg.Minney@aemo.com.au::e657595f-f519-43ef-a5ac-dcb6c666504e" providerId="AD"/>
      </p:ext>
    </p:extLst>
  </p:cmAuthor>
  <p:cmAuthor id="2" name="Emily Brodie" initials="EB" lastIdx="6" clrIdx="1">
    <p:extLst>
      <p:ext uri="{19B8F6BF-5375-455C-9EA6-DF929625EA0E}">
        <p15:presenceInfo xmlns:p15="http://schemas.microsoft.com/office/powerpoint/2012/main" userId="S::Emily.Brodie@aemo.com.au::49ce462e-3502-4f24-a4dc-37209137f68b" providerId="AD"/>
      </p:ext>
    </p:extLst>
  </p:cmAuthor>
  <p:cmAuthor id="3" name="Anne-Marie McCague" initials="AM" lastIdx="1" clrIdx="2">
    <p:extLst>
      <p:ext uri="{19B8F6BF-5375-455C-9EA6-DF929625EA0E}">
        <p15:presenceInfo xmlns:p15="http://schemas.microsoft.com/office/powerpoint/2012/main" userId="S::anne-marie.mccague@aemo.com.au::3580a8e1-7513-45f1-8e90-655e8672d335" providerId="AD"/>
      </p:ext>
    </p:extLst>
  </p:cmAuthor>
  <p:cmAuthor id="4" name="Austin Tan" initials="AT" lastIdx="2" clrIdx="3">
    <p:extLst>
      <p:ext uri="{19B8F6BF-5375-455C-9EA6-DF929625EA0E}">
        <p15:presenceInfo xmlns:p15="http://schemas.microsoft.com/office/powerpoint/2012/main" userId="S::Austin.Tan@aemo.com.au::acfdf952-a0d3-46a7-9f50-60445baee26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6F6F8"/>
    <a:srgbClr val="E6E7EB"/>
    <a:srgbClr val="FDFDFD"/>
    <a:srgbClr val="F9F9F9"/>
    <a:srgbClr val="FFFFFF"/>
    <a:srgbClr val="339966"/>
    <a:srgbClr val="D8D9DE"/>
    <a:srgbClr val="006600"/>
    <a:srgbClr val="FFFF99"/>
    <a:srgbClr val="EDED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3930644-20A7-4970-916A-0475C893AC01}" v="4" dt="2021-03-16T04:15:46.05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9" d="100"/>
          <a:sy n="109" d="100"/>
        </p:scale>
        <p:origin x="167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oleObject" Target="https://aemocloud.sharepoint.com/sites/5MS/Shared%20Documents/General/10%20Readiness/03%20Readiness%20Reporting/06%20Round%206%20-%20Feb%2021/Analysis%20-%20Round%206%20DRAFT.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801981729575174E-2"/>
          <c:y val="8.7304174720867836E-2"/>
          <c:w val="0.84706246322567402"/>
          <c:h val="0.6600059861602362"/>
        </c:manualLayout>
      </c:layout>
      <c:barChart>
        <c:barDir val="bar"/>
        <c:grouping val="percentStacked"/>
        <c:varyColors val="0"/>
        <c:ser>
          <c:idx val="0"/>
          <c:order val="0"/>
          <c:tx>
            <c:strRef>
              <c:f>'C6'!$CW$57</c:f>
              <c:strCache>
                <c:ptCount val="1"/>
                <c:pt idx="0">
                  <c:v>No change</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'C6'!$CX$57</c:f>
              <c:numCache>
                <c:formatCode>General</c:formatCode>
                <c:ptCount val="1"/>
                <c:pt idx="0">
                  <c:v>42</c:v>
                </c:pt>
              </c:numCache>
            </c:numRef>
          </c:val>
          <c:extLst>
            <c:ext xmlns:c16="http://schemas.microsoft.com/office/drawing/2014/chart" uri="{C3380CC4-5D6E-409C-BE32-E72D297353CC}">
              <c16:uniqueId val="{00000000-A66B-4113-98A6-A6A81E9F9A84}"/>
            </c:ext>
          </c:extLst>
        </c:ser>
        <c:ser>
          <c:idx val="1"/>
          <c:order val="1"/>
          <c:tx>
            <c:strRef>
              <c:f>'C6'!$CW$58</c:f>
              <c:strCache>
                <c:ptCount val="1"/>
                <c:pt idx="0">
                  <c:v>Minor change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'C6'!$CX$58</c:f>
              <c:numCache>
                <c:formatCode>General</c:formatCode>
                <c:ptCount val="1"/>
                <c:pt idx="0">
                  <c:v>2</c:v>
                </c:pt>
              </c:numCache>
            </c:numRef>
          </c:val>
          <c:extLst>
            <c:ext xmlns:c16="http://schemas.microsoft.com/office/drawing/2014/chart" uri="{C3380CC4-5D6E-409C-BE32-E72D297353CC}">
              <c16:uniqueId val="{00000001-A66B-4113-98A6-A6A81E9F9A84}"/>
            </c:ext>
          </c:extLst>
        </c:ser>
        <c:ser>
          <c:idx val="2"/>
          <c:order val="2"/>
          <c:tx>
            <c:strRef>
              <c:f>'C6'!$CW$59</c:f>
              <c:strCache>
                <c:ptCount val="1"/>
                <c:pt idx="0">
                  <c:v>Major change</c:v>
                </c:pt>
              </c:strCache>
            </c:strRef>
          </c:tx>
          <c:spPr>
            <a:solidFill>
              <a:srgbClr val="FF0000"/>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2-A66B-4113-98A6-A6A81E9F9A8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'C6'!$CX$59</c:f>
              <c:numCache>
                <c:formatCode>General</c:formatCode>
                <c:ptCount val="1"/>
                <c:pt idx="0">
                  <c:v>1</c:v>
                </c:pt>
              </c:numCache>
            </c:numRef>
          </c:val>
          <c:extLst>
            <c:ext xmlns:c16="http://schemas.microsoft.com/office/drawing/2014/chart" uri="{C3380CC4-5D6E-409C-BE32-E72D297353CC}">
              <c16:uniqueId val="{00000003-A66B-4113-98A6-A6A81E9F9A84}"/>
            </c:ext>
          </c:extLst>
        </c:ser>
        <c:dLbls>
          <c:dLblPos val="ctr"/>
          <c:showLegendKey val="0"/>
          <c:showVal val="1"/>
          <c:showCatName val="0"/>
          <c:showSerName val="0"/>
          <c:showPercent val="0"/>
          <c:showBubbleSize val="0"/>
        </c:dLbls>
        <c:gapWidth val="150"/>
        <c:overlap val="100"/>
        <c:axId val="735875760"/>
        <c:axId val="735870184"/>
      </c:barChart>
      <c:catAx>
        <c:axId val="735875760"/>
        <c:scaling>
          <c:orientation val="minMax"/>
        </c:scaling>
        <c:delete val="1"/>
        <c:axPos val="l"/>
        <c:numFmt formatCode="General" sourceLinked="1"/>
        <c:majorTickMark val="none"/>
        <c:minorTickMark val="none"/>
        <c:tickLblPos val="nextTo"/>
        <c:crossAx val="735870184"/>
        <c:crosses val="autoZero"/>
        <c:auto val="1"/>
        <c:lblAlgn val="ctr"/>
        <c:lblOffset val="100"/>
        <c:noMultiLvlLbl val="0"/>
      </c:catAx>
      <c:valAx>
        <c:axId val="735870184"/>
        <c:scaling>
          <c:orientation val="minMax"/>
          <c:min val="0"/>
        </c:scaling>
        <c:delete val="1"/>
        <c:axPos val="b"/>
        <c:numFmt formatCode="0%" sourceLinked="1"/>
        <c:majorTickMark val="out"/>
        <c:minorTickMark val="none"/>
        <c:tickLblPos val="nextTo"/>
        <c:crossAx val="735875760"/>
        <c:crosses val="autoZero"/>
        <c:crossBetween val="between"/>
      </c:valAx>
      <c:spPr>
        <a:noFill/>
        <a:ln>
          <a:noFill/>
        </a:ln>
        <a:effectLst/>
      </c:spPr>
    </c:plotArea>
    <c:legend>
      <c:legendPos val="b"/>
      <c:layout>
        <c:manualLayout>
          <c:xMode val="edge"/>
          <c:yMode val="edge"/>
          <c:x val="5.2701458251110639E-2"/>
          <c:y val="0.68888075708022545"/>
          <c:w val="0.89538786703849393"/>
          <c:h val="0.28292821903580395"/>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tx1">
          <a:lumMod val="75000"/>
          <a:lumOff val="2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image" Target="../media/image39.emf"/><Relationship Id="rId4" Type="http://schemas.openxmlformats.org/officeDocument/2006/relationships/image" Target="../media/image4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534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0443" y="0"/>
            <a:ext cx="2945659" cy="495348"/>
          </a:xfrm>
          <a:prstGeom prst="rect">
            <a:avLst/>
          </a:prstGeom>
        </p:spPr>
        <p:txBody>
          <a:bodyPr vert="horz" lIns="91440" tIns="45720" rIns="91440" bIns="45720" rtlCol="0"/>
          <a:lstStyle>
            <a:lvl1pPr algn="r">
              <a:defRPr sz="1200"/>
            </a:lvl1pPr>
          </a:lstStyle>
          <a:p>
            <a:fld id="{57950368-C231-424B-8EDC-C5EA884CC8D2}" type="datetimeFigureOut">
              <a:rPr lang="en-AU" smtClean="0"/>
              <a:t>16/03/2021</a:t>
            </a:fld>
            <a:endParaRPr lang="en-AU"/>
          </a:p>
        </p:txBody>
      </p:sp>
      <p:sp>
        <p:nvSpPr>
          <p:cNvPr id="4" name="Slide Image Placeholder 3"/>
          <p:cNvSpPr>
            <a:spLocks noGrp="1" noRot="1" noChangeAspect="1"/>
          </p:cNvSpPr>
          <p:nvPr>
            <p:ph type="sldImg" idx="2"/>
          </p:nvPr>
        </p:nvSpPr>
        <p:spPr>
          <a:xfrm>
            <a:off x="1177925" y="1233488"/>
            <a:ext cx="4441825" cy="3332162"/>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79768" y="4751219"/>
            <a:ext cx="5438140" cy="3887361"/>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377317"/>
            <a:ext cx="2945659" cy="49534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0443" y="9377317"/>
            <a:ext cx="2945659" cy="495347"/>
          </a:xfrm>
          <a:prstGeom prst="rect">
            <a:avLst/>
          </a:prstGeom>
        </p:spPr>
        <p:txBody>
          <a:bodyPr vert="horz" lIns="91440" tIns="45720" rIns="91440" bIns="45720" rtlCol="0" anchor="b"/>
          <a:lstStyle>
            <a:lvl1pPr algn="r">
              <a:defRPr sz="1200"/>
            </a:lvl1pPr>
          </a:lstStyle>
          <a:p>
            <a:fld id="{439DE090-26EF-450E-97B6-379DF324908B}" type="slidenum">
              <a:rPr lang="en-AU" smtClean="0"/>
              <a:t>‹#›</a:t>
            </a:fld>
            <a:endParaRPr lang="en-AU"/>
          </a:p>
        </p:txBody>
      </p:sp>
    </p:spTree>
    <p:extLst>
      <p:ext uri="{BB962C8B-B14F-4D97-AF65-F5344CB8AC3E}">
        <p14:creationId xmlns:p14="http://schemas.microsoft.com/office/powerpoint/2010/main" val="37411567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AEF49620-6741-4FED-BCB0-A1A8263B3F52}" type="slidenum">
              <a:rPr lang="en-AU" smtClean="0"/>
              <a:t>8</a:t>
            </a:fld>
            <a:endParaRPr lang="en-AU"/>
          </a:p>
        </p:txBody>
      </p:sp>
    </p:spTree>
    <p:extLst>
      <p:ext uri="{BB962C8B-B14F-4D97-AF65-F5344CB8AC3E}">
        <p14:creationId xmlns:p14="http://schemas.microsoft.com/office/powerpoint/2010/main" val="33239583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9DE090-26EF-450E-97B6-379DF324908B}"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68825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39DE090-26EF-450E-97B6-379DF324908B}" type="slidenum">
              <a:rPr lang="en-AU" smtClean="0"/>
              <a:t>12</a:t>
            </a:fld>
            <a:endParaRPr lang="en-AU"/>
          </a:p>
        </p:txBody>
      </p:sp>
    </p:spTree>
    <p:extLst>
      <p:ext uri="{BB962C8B-B14F-4D97-AF65-F5344CB8AC3E}">
        <p14:creationId xmlns:p14="http://schemas.microsoft.com/office/powerpoint/2010/main" val="25988884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9DE090-26EF-450E-97B6-379DF324908B}"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00233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39DE090-26EF-450E-97B6-379DF324908B}" type="slidenum">
              <a:rPr lang="en-AU" smtClean="0"/>
              <a:t>18</a:t>
            </a:fld>
            <a:endParaRPr lang="en-AU"/>
          </a:p>
        </p:txBody>
      </p:sp>
    </p:spTree>
    <p:extLst>
      <p:ext uri="{BB962C8B-B14F-4D97-AF65-F5344CB8AC3E}">
        <p14:creationId xmlns:p14="http://schemas.microsoft.com/office/powerpoint/2010/main" val="328617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39DE090-26EF-450E-97B6-379DF324908B}" type="slidenum">
              <a:rPr lang="en-AU" smtClean="0"/>
              <a:t>19</a:t>
            </a:fld>
            <a:endParaRPr lang="en-AU"/>
          </a:p>
        </p:txBody>
      </p:sp>
    </p:spTree>
    <p:extLst>
      <p:ext uri="{BB962C8B-B14F-4D97-AF65-F5344CB8AC3E}">
        <p14:creationId xmlns:p14="http://schemas.microsoft.com/office/powerpoint/2010/main" val="38551022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39DE090-26EF-450E-97B6-379DF324908B}" type="slidenum">
              <a:rPr lang="en-AU" smtClean="0"/>
              <a:t>21</a:t>
            </a:fld>
            <a:endParaRPr lang="en-AU"/>
          </a:p>
        </p:txBody>
      </p:sp>
    </p:spTree>
    <p:extLst>
      <p:ext uri="{BB962C8B-B14F-4D97-AF65-F5344CB8AC3E}">
        <p14:creationId xmlns:p14="http://schemas.microsoft.com/office/powerpoint/2010/main" val="11923853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39DE090-26EF-450E-97B6-379DF324908B}" type="slidenum">
              <a:rPr lang="en-AU" smtClean="0"/>
              <a:t>29</a:t>
            </a:fld>
            <a:endParaRPr lang="en-AU"/>
          </a:p>
        </p:txBody>
      </p:sp>
    </p:spTree>
    <p:extLst>
      <p:ext uri="{BB962C8B-B14F-4D97-AF65-F5344CB8AC3E}">
        <p14:creationId xmlns:p14="http://schemas.microsoft.com/office/powerpoint/2010/main" val="4471726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A237AF0D-BB21-49A3-BE26-E6FB4B125E32}" type="slidenum">
              <a:rPr lang="en-AU" smtClean="0"/>
              <a:t>31</a:t>
            </a:fld>
            <a:endParaRPr lang="en-AU"/>
          </a:p>
        </p:txBody>
      </p:sp>
    </p:spTree>
    <p:extLst>
      <p:ext uri="{BB962C8B-B14F-4D97-AF65-F5344CB8AC3E}">
        <p14:creationId xmlns:p14="http://schemas.microsoft.com/office/powerpoint/2010/main" val="19875874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 Id="rId5" Type="http://schemas.openxmlformats.org/officeDocument/2006/relationships/image" Target="../media/image17.png"/><Relationship Id="rId4" Type="http://schemas.openxmlformats.org/officeDocument/2006/relationships/image" Target="../media/image16.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22.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2"/>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655AF0A9-B75F-4CE4-B6F5-9C9C91644E71}"/>
              </a:ext>
            </a:extLst>
          </p:cNvPr>
          <p:cNvGrpSpPr/>
          <p:nvPr userDrawn="1"/>
        </p:nvGrpSpPr>
        <p:grpSpPr>
          <a:xfrm>
            <a:off x="-3171489" y="4738399"/>
            <a:ext cx="12801436" cy="3019357"/>
            <a:chOff x="-2935513" y="4064389"/>
            <a:chExt cx="15659100" cy="3693368"/>
          </a:xfrm>
        </p:grpSpPr>
        <p:sp>
          <p:nvSpPr>
            <p:cNvPr id="14" name="Freeform 15">
              <a:extLst>
                <a:ext uri="{FF2B5EF4-FFF2-40B4-BE49-F238E27FC236}">
                  <a16:creationId xmlns:a16="http://schemas.microsoft.com/office/drawing/2014/main" id="{C472C06F-2F73-4B39-8BAB-A874F77BACE5}"/>
                </a:ext>
              </a:extLst>
            </p:cNvPr>
            <p:cNvSpPr>
              <a:spLocks/>
            </p:cNvSpPr>
            <p:nvPr userDrawn="1"/>
          </p:nvSpPr>
          <p:spPr bwMode="auto">
            <a:xfrm flipH="1">
              <a:off x="-2935513" y="4166205"/>
              <a:ext cx="11139999" cy="3591552"/>
            </a:xfrm>
            <a:custGeom>
              <a:avLst/>
              <a:gdLst>
                <a:gd name="T0" fmla="*/ 6807 w 8055"/>
                <a:gd name="T1" fmla="*/ 1082 h 2594"/>
                <a:gd name="T2" fmla="*/ 3279 w 8055"/>
                <a:gd name="T3" fmla="*/ 786 h 2594"/>
                <a:gd name="T4" fmla="*/ 1046 w 8055"/>
                <a:gd name="T5" fmla="*/ 5 h 2594"/>
                <a:gd name="T6" fmla="*/ 1063 w 8055"/>
                <a:gd name="T7" fmla="*/ 6 h 2594"/>
                <a:gd name="T8" fmla="*/ 0 w 8055"/>
                <a:gd name="T9" fmla="*/ 292 h 2594"/>
                <a:gd name="T10" fmla="*/ 1311 w 8055"/>
                <a:gd name="T11" fmla="*/ 482 h 2594"/>
                <a:gd name="T12" fmla="*/ 3231 w 8055"/>
                <a:gd name="T13" fmla="*/ 1898 h 2594"/>
                <a:gd name="T14" fmla="*/ 5831 w 8055"/>
                <a:gd name="T15" fmla="*/ 1722 h 2594"/>
                <a:gd name="T16" fmla="*/ 8055 w 8055"/>
                <a:gd name="T17" fmla="*/ 1346 h 2594"/>
                <a:gd name="T18" fmla="*/ 8055 w 8055"/>
                <a:gd name="T19" fmla="*/ 1098 h 2594"/>
                <a:gd name="T20" fmla="*/ 6807 w 8055"/>
                <a:gd name="T21" fmla="*/ 1082 h 2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55" h="2594">
                  <a:moveTo>
                    <a:pt x="6807" y="1082"/>
                  </a:moveTo>
                  <a:cubicBezTo>
                    <a:pt x="5911" y="1330"/>
                    <a:pt x="4872" y="1860"/>
                    <a:pt x="3279" y="786"/>
                  </a:cubicBezTo>
                  <a:cubicBezTo>
                    <a:pt x="2364" y="169"/>
                    <a:pt x="1673" y="0"/>
                    <a:pt x="1046" y="5"/>
                  </a:cubicBezTo>
                  <a:cubicBezTo>
                    <a:pt x="1057" y="6"/>
                    <a:pt x="1063" y="6"/>
                    <a:pt x="1063" y="6"/>
                  </a:cubicBezTo>
                  <a:cubicBezTo>
                    <a:pt x="1063" y="6"/>
                    <a:pt x="530" y="57"/>
                    <a:pt x="0" y="292"/>
                  </a:cubicBezTo>
                  <a:cubicBezTo>
                    <a:pt x="399" y="260"/>
                    <a:pt x="917" y="274"/>
                    <a:pt x="1311" y="482"/>
                  </a:cubicBezTo>
                  <a:cubicBezTo>
                    <a:pt x="2055" y="874"/>
                    <a:pt x="2783" y="1610"/>
                    <a:pt x="3231" y="1898"/>
                  </a:cubicBezTo>
                  <a:cubicBezTo>
                    <a:pt x="3598" y="2134"/>
                    <a:pt x="4463" y="2594"/>
                    <a:pt x="5831" y="1722"/>
                  </a:cubicBezTo>
                  <a:cubicBezTo>
                    <a:pt x="7199" y="850"/>
                    <a:pt x="8055" y="1346"/>
                    <a:pt x="8055" y="1346"/>
                  </a:cubicBezTo>
                  <a:cubicBezTo>
                    <a:pt x="8055" y="1098"/>
                    <a:pt x="8055" y="1098"/>
                    <a:pt x="8055" y="1098"/>
                  </a:cubicBezTo>
                  <a:cubicBezTo>
                    <a:pt x="8055" y="1098"/>
                    <a:pt x="7703" y="834"/>
                    <a:pt x="6807" y="1082"/>
                  </a:cubicBezTo>
                  <a:close/>
                </a:path>
              </a:pathLst>
            </a:custGeom>
            <a:gradFill flip="none" rotWithShape="1">
              <a:gsLst>
                <a:gs pos="17000">
                  <a:srgbClr val="360F3C">
                    <a:alpha val="70000"/>
                  </a:srgbClr>
                </a:gs>
                <a:gs pos="57000">
                  <a:srgbClr val="5C1C8C">
                    <a:alpha val="20000"/>
                  </a:srgbClr>
                </a:gs>
                <a:gs pos="94000">
                  <a:srgbClr val="C72032">
                    <a:alpha val="50000"/>
                  </a:srgbClr>
                </a:gs>
              </a:gsLst>
              <a:lin ang="10800000" scaled="1"/>
              <a:tileRect/>
            </a:gradFill>
            <a:ln>
              <a:no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2324"/>
                </a:solidFill>
                <a:effectLst/>
                <a:uLnTx/>
                <a:uFillTx/>
                <a:latin typeface="Futura Std Light"/>
                <a:ea typeface="+mn-ea"/>
                <a:cs typeface="+mn-cs"/>
                <a:sym typeface="Futura Std Light"/>
              </a:endParaRPr>
            </a:p>
          </p:txBody>
        </p:sp>
        <p:sp>
          <p:nvSpPr>
            <p:cNvPr id="15" name="Freeform 16">
              <a:extLst>
                <a:ext uri="{FF2B5EF4-FFF2-40B4-BE49-F238E27FC236}">
                  <a16:creationId xmlns:a16="http://schemas.microsoft.com/office/drawing/2014/main" id="{2BDC0F06-172D-4ABF-B968-903A61518BDF}"/>
                </a:ext>
              </a:extLst>
            </p:cNvPr>
            <p:cNvSpPr>
              <a:spLocks/>
            </p:cNvSpPr>
            <p:nvPr userDrawn="1"/>
          </p:nvSpPr>
          <p:spPr bwMode="auto">
            <a:xfrm flipH="1">
              <a:off x="6738333" y="4064389"/>
              <a:ext cx="5985254" cy="2631276"/>
            </a:xfrm>
            <a:custGeom>
              <a:avLst/>
              <a:gdLst>
                <a:gd name="T0" fmla="*/ 2196 w 4328"/>
                <a:gd name="T1" fmla="*/ 1896 h 1900"/>
                <a:gd name="T2" fmla="*/ 2448 w 4328"/>
                <a:gd name="T3" fmla="*/ 992 h 1900"/>
                <a:gd name="T4" fmla="*/ 4328 w 4328"/>
                <a:gd name="T5" fmla="*/ 80 h 1900"/>
                <a:gd name="T6" fmla="*/ 1632 w 4328"/>
                <a:gd name="T7" fmla="*/ 420 h 1900"/>
                <a:gd name="T8" fmla="*/ 248 w 4328"/>
                <a:gd name="T9" fmla="*/ 1900 h 1900"/>
                <a:gd name="T10" fmla="*/ 2196 w 4328"/>
                <a:gd name="T11" fmla="*/ 1896 h 1900"/>
              </a:gdLst>
              <a:ahLst/>
              <a:cxnLst>
                <a:cxn ang="0">
                  <a:pos x="T0" y="T1"/>
                </a:cxn>
                <a:cxn ang="0">
                  <a:pos x="T2" y="T3"/>
                </a:cxn>
                <a:cxn ang="0">
                  <a:pos x="T4" y="T5"/>
                </a:cxn>
                <a:cxn ang="0">
                  <a:pos x="T6" y="T7"/>
                </a:cxn>
                <a:cxn ang="0">
                  <a:pos x="T8" y="T9"/>
                </a:cxn>
                <a:cxn ang="0">
                  <a:pos x="T10" y="T11"/>
                </a:cxn>
              </a:cxnLst>
              <a:rect l="0" t="0" r="r" b="b"/>
              <a:pathLst>
                <a:path w="4328" h="1900">
                  <a:moveTo>
                    <a:pt x="2196" y="1896"/>
                  </a:moveTo>
                  <a:cubicBezTo>
                    <a:pt x="2196" y="1896"/>
                    <a:pt x="2113" y="1475"/>
                    <a:pt x="2448" y="992"/>
                  </a:cubicBezTo>
                  <a:cubicBezTo>
                    <a:pt x="2992" y="208"/>
                    <a:pt x="4328" y="80"/>
                    <a:pt x="4328" y="80"/>
                  </a:cubicBezTo>
                  <a:cubicBezTo>
                    <a:pt x="4328" y="80"/>
                    <a:pt x="3161" y="0"/>
                    <a:pt x="1632" y="420"/>
                  </a:cubicBezTo>
                  <a:cubicBezTo>
                    <a:pt x="0" y="868"/>
                    <a:pt x="248" y="1900"/>
                    <a:pt x="248" y="1900"/>
                  </a:cubicBezTo>
                  <a:lnTo>
                    <a:pt x="2196" y="1896"/>
                  </a:lnTo>
                  <a:close/>
                </a:path>
              </a:pathLst>
            </a:custGeom>
            <a:gradFill flip="none" rotWithShape="1">
              <a:gsLst>
                <a:gs pos="37000">
                  <a:srgbClr val="D93B50">
                    <a:alpha val="50000"/>
                  </a:srgbClr>
                </a:gs>
                <a:gs pos="0">
                  <a:srgbClr val="C72032">
                    <a:alpha val="80000"/>
                  </a:srgbClr>
                </a:gs>
                <a:gs pos="95575">
                  <a:srgbClr val="5C1C8C">
                    <a:alpha val="35000"/>
                  </a:srgbClr>
                </a:gs>
              </a:gsLst>
              <a:lin ang="18900000" scaled="1"/>
              <a:tileRect/>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2324"/>
                </a:solidFill>
                <a:effectLst/>
                <a:uLnTx/>
                <a:uFillTx/>
                <a:latin typeface="Futura Std Light"/>
                <a:ea typeface="+mn-ea"/>
                <a:cs typeface="+mn-cs"/>
                <a:sym typeface="Futura Std Light"/>
              </a:endParaRPr>
            </a:p>
          </p:txBody>
        </p:sp>
      </p:grpSp>
      <p:sp>
        <p:nvSpPr>
          <p:cNvPr id="10" name="Freeform: Shape 9">
            <a:extLst>
              <a:ext uri="{FF2B5EF4-FFF2-40B4-BE49-F238E27FC236}">
                <a16:creationId xmlns:a16="http://schemas.microsoft.com/office/drawing/2014/main" id="{7B9E9ED6-D0E9-4818-A55E-FEFC2F0CD672}"/>
              </a:ext>
            </a:extLst>
          </p:cNvPr>
          <p:cNvSpPr/>
          <p:nvPr userDrawn="1"/>
        </p:nvSpPr>
        <p:spPr>
          <a:xfrm>
            <a:off x="0" y="0"/>
            <a:ext cx="9144000" cy="6858000"/>
          </a:xfrm>
          <a:custGeom>
            <a:avLst/>
            <a:gdLst>
              <a:gd name="connsiteX0" fmla="*/ 263525 w 12192000"/>
              <a:gd name="connsiteY0" fmla="*/ 260350 h 6858000"/>
              <a:gd name="connsiteX1" fmla="*/ 263525 w 12192000"/>
              <a:gd name="connsiteY1" fmla="*/ 6597650 h 6858000"/>
              <a:gd name="connsiteX2" fmla="*/ 11928475 w 12192000"/>
              <a:gd name="connsiteY2" fmla="*/ 6597650 h 6858000"/>
              <a:gd name="connsiteX3" fmla="*/ 11928475 w 12192000"/>
              <a:gd name="connsiteY3" fmla="*/ 26035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63525" y="260350"/>
                </a:moveTo>
                <a:lnTo>
                  <a:pt x="263525" y="6597650"/>
                </a:lnTo>
                <a:lnTo>
                  <a:pt x="11928475" y="6597650"/>
                </a:lnTo>
                <a:lnTo>
                  <a:pt x="11928475" y="260350"/>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Futura Std Light"/>
              <a:ea typeface="+mn-ea"/>
              <a:cs typeface="+mn-cs"/>
              <a:sym typeface="Futura Std Light"/>
            </a:endParaRPr>
          </a:p>
        </p:txBody>
      </p:sp>
      <p:sp>
        <p:nvSpPr>
          <p:cNvPr id="2" name="Title 1">
            <a:extLst>
              <a:ext uri="{FF2B5EF4-FFF2-40B4-BE49-F238E27FC236}">
                <a16:creationId xmlns:a16="http://schemas.microsoft.com/office/drawing/2014/main" id="{AD559B4D-39E2-4A2E-8A5C-95726E785FF9}"/>
              </a:ext>
            </a:extLst>
          </p:cNvPr>
          <p:cNvSpPr>
            <a:spLocks noGrp="1"/>
          </p:cNvSpPr>
          <p:nvPr>
            <p:ph type="ctrTitle"/>
          </p:nvPr>
        </p:nvSpPr>
        <p:spPr>
          <a:xfrm>
            <a:off x="629100" y="2350800"/>
            <a:ext cx="6858000" cy="2387600"/>
          </a:xfrm>
        </p:spPr>
        <p:txBody>
          <a:bodyPr anchor="b"/>
          <a:lstStyle>
            <a:lvl1pPr algn="l">
              <a:defRPr sz="4500"/>
            </a:lvl1pPr>
          </a:lstStyle>
          <a:p>
            <a:r>
              <a:rPr lang="en-US"/>
              <a:t>Click to edit Master title style</a:t>
            </a:r>
            <a:endParaRPr lang="en-AU"/>
          </a:p>
        </p:txBody>
      </p:sp>
      <p:sp>
        <p:nvSpPr>
          <p:cNvPr id="3" name="Subtitle 2">
            <a:extLst>
              <a:ext uri="{FF2B5EF4-FFF2-40B4-BE49-F238E27FC236}">
                <a16:creationId xmlns:a16="http://schemas.microsoft.com/office/drawing/2014/main" id="{4F9AB51E-A732-4105-AAF9-C4C491281C8E}"/>
              </a:ext>
            </a:extLst>
          </p:cNvPr>
          <p:cNvSpPr>
            <a:spLocks noGrp="1"/>
          </p:cNvSpPr>
          <p:nvPr>
            <p:ph type="subTitle" idx="1"/>
          </p:nvPr>
        </p:nvSpPr>
        <p:spPr>
          <a:xfrm>
            <a:off x="629100" y="4899600"/>
            <a:ext cx="6858000" cy="626400"/>
          </a:xfrm>
        </p:spPr>
        <p:txBody>
          <a:bodyPr>
            <a:normAutofit/>
          </a:bodyPr>
          <a:lstStyle>
            <a:lvl1pPr marL="0" indent="0" algn="l">
              <a:buNone/>
              <a:defRPr sz="21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AU"/>
          </a:p>
        </p:txBody>
      </p:sp>
      <p:sp>
        <p:nvSpPr>
          <p:cNvPr id="6" name="Slide Number Placeholder 5">
            <a:extLst>
              <a:ext uri="{FF2B5EF4-FFF2-40B4-BE49-F238E27FC236}">
                <a16:creationId xmlns:a16="http://schemas.microsoft.com/office/drawing/2014/main" id="{5B9216FF-48D2-43CC-A7A2-6B66955AF4F4}"/>
              </a:ext>
            </a:extLst>
          </p:cNvPr>
          <p:cNvSpPr>
            <a:spLocks noGrp="1"/>
          </p:cNvSpPr>
          <p:nvPr>
            <p:ph type="sldNum" sz="quarter" idx="12"/>
          </p:nvPr>
        </p:nvSpPr>
        <p:spPr>
          <a:xfrm>
            <a:off x="8501903" y="6230848"/>
            <a:ext cx="432081" cy="365125"/>
          </a:xfrm>
        </p:spPr>
        <p:txBody>
          <a:bodyPr/>
          <a:lstStyle>
            <a:lvl1pPr>
              <a:defRPr>
                <a:solidFill>
                  <a:schemeClr val="bg1"/>
                </a:solidFill>
              </a:defRPr>
            </a:lvl1pPr>
          </a:lstStyle>
          <a:p>
            <a:fld id="{4EC81F68-4976-451A-B2E9-79BCBD2F70CC}" type="slidenum">
              <a:rPr lang="en-AU" smtClean="0"/>
              <a:pPr/>
              <a:t>‹#›</a:t>
            </a:fld>
            <a:endParaRPr lang="en-AU"/>
          </a:p>
        </p:txBody>
      </p:sp>
      <p:sp>
        <p:nvSpPr>
          <p:cNvPr id="4" name="Date Placeholder 3">
            <a:extLst>
              <a:ext uri="{FF2B5EF4-FFF2-40B4-BE49-F238E27FC236}">
                <a16:creationId xmlns:a16="http://schemas.microsoft.com/office/drawing/2014/main" id="{FCDF4901-5DA8-4CDF-9DD6-0DFA0044C2F9}"/>
              </a:ext>
            </a:extLst>
          </p:cNvPr>
          <p:cNvSpPr>
            <a:spLocks noGrp="1"/>
          </p:cNvSpPr>
          <p:nvPr>
            <p:ph type="dt" sz="half" idx="10"/>
          </p:nvPr>
        </p:nvSpPr>
        <p:spPr>
          <a:xfrm>
            <a:off x="7108872" y="6230848"/>
            <a:ext cx="1302050" cy="365125"/>
          </a:xfrm>
        </p:spPr>
        <p:txBody>
          <a:bodyPr/>
          <a:lstStyle>
            <a:lvl1pPr>
              <a:defRPr>
                <a:solidFill>
                  <a:schemeClr val="bg1"/>
                </a:solidFill>
              </a:defRPr>
            </a:lvl1pPr>
          </a:lstStyle>
          <a:p>
            <a:fld id="{F3349B18-5F17-4330-9F7A-A0BF225BF4B4}" type="datetime1">
              <a:rPr lang="en-AU" smtClean="0"/>
              <a:t>16/03/2021</a:t>
            </a:fld>
            <a:endParaRPr lang="en-AU"/>
          </a:p>
        </p:txBody>
      </p:sp>
      <p:sp>
        <p:nvSpPr>
          <p:cNvPr id="5" name="Footer Placeholder 4">
            <a:extLst>
              <a:ext uri="{FF2B5EF4-FFF2-40B4-BE49-F238E27FC236}">
                <a16:creationId xmlns:a16="http://schemas.microsoft.com/office/drawing/2014/main" id="{4A27B57D-1C5A-4936-973A-C09D58DAEA00}"/>
              </a:ext>
            </a:extLst>
          </p:cNvPr>
          <p:cNvSpPr>
            <a:spLocks noGrp="1"/>
          </p:cNvSpPr>
          <p:nvPr>
            <p:ph type="ftr" sz="quarter" idx="11"/>
          </p:nvPr>
        </p:nvSpPr>
        <p:spPr>
          <a:xfrm>
            <a:off x="3015503" y="6230848"/>
            <a:ext cx="4002382" cy="365125"/>
          </a:xfrm>
        </p:spPr>
        <p:txBody>
          <a:bodyPr/>
          <a:lstStyle>
            <a:lvl1pPr>
              <a:defRPr>
                <a:solidFill>
                  <a:schemeClr val="bg1"/>
                </a:solidFill>
              </a:defRPr>
            </a:lvl1pPr>
          </a:lstStyle>
          <a:p>
            <a:r>
              <a:rPr lang="en-AU"/>
              <a:t>Example footer text</a:t>
            </a:r>
          </a:p>
        </p:txBody>
      </p:sp>
      <p:pic>
        <p:nvPicPr>
          <p:cNvPr id="12" name="Picture 11">
            <a:extLst>
              <a:ext uri="{FF2B5EF4-FFF2-40B4-BE49-F238E27FC236}">
                <a16:creationId xmlns:a16="http://schemas.microsoft.com/office/drawing/2014/main" id="{04319888-40C2-4948-8D49-4AD6114010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6440" y="728074"/>
            <a:ext cx="3024336" cy="996252"/>
          </a:xfrm>
          <a:prstGeom prst="rect">
            <a:avLst/>
          </a:prstGeom>
        </p:spPr>
      </p:pic>
    </p:spTree>
    <p:extLst>
      <p:ext uri="{BB962C8B-B14F-4D97-AF65-F5344CB8AC3E}">
        <p14:creationId xmlns:p14="http://schemas.microsoft.com/office/powerpoint/2010/main" val="31910401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6B70B14-71BF-4D10-B3DA-12193BF02EE1}"/>
              </a:ext>
            </a:extLst>
          </p:cNvPr>
          <p:cNvSpPr/>
          <p:nvPr userDrawn="1"/>
        </p:nvSpPr>
        <p:spPr>
          <a:xfrm>
            <a:off x="0" y="0"/>
            <a:ext cx="2951560" cy="6858000"/>
          </a:xfrm>
          <a:prstGeom prst="rect">
            <a:avLst/>
          </a:prstGeom>
          <a:gradFill>
            <a:gsLst>
              <a:gs pos="0">
                <a:srgbClr val="360F3C"/>
              </a:gs>
              <a:gs pos="99000">
                <a:srgbClr val="77173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2" name="Title 1">
            <a:extLst>
              <a:ext uri="{FF2B5EF4-FFF2-40B4-BE49-F238E27FC236}">
                <a16:creationId xmlns:a16="http://schemas.microsoft.com/office/drawing/2014/main" id="{93A023EC-89BA-427F-B659-C9BA6F7C97BD}"/>
              </a:ext>
            </a:extLst>
          </p:cNvPr>
          <p:cNvSpPr>
            <a:spLocks noGrp="1"/>
          </p:cNvSpPr>
          <p:nvPr>
            <p:ph type="title"/>
          </p:nvPr>
        </p:nvSpPr>
        <p:spPr>
          <a:xfrm>
            <a:off x="199800" y="457200"/>
            <a:ext cx="2486700" cy="1324800"/>
          </a:xfrm>
        </p:spPr>
        <p:txBody>
          <a:bodyPr anchor="t" anchorCtr="0">
            <a:noAutofit/>
          </a:bodyPr>
          <a:lstStyle>
            <a:lvl1pPr>
              <a:defRPr sz="33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6E2789DB-5346-49A4-93BC-CE824ABD6F0D}"/>
              </a:ext>
            </a:extLst>
          </p:cNvPr>
          <p:cNvSpPr>
            <a:spLocks noGrp="1"/>
          </p:cNvSpPr>
          <p:nvPr>
            <p:ph type="pic" idx="1"/>
          </p:nvPr>
        </p:nvSpPr>
        <p:spPr>
          <a:xfrm>
            <a:off x="3151360" y="457200"/>
            <a:ext cx="5793740" cy="5626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AU"/>
          </a:p>
        </p:txBody>
      </p:sp>
      <p:sp>
        <p:nvSpPr>
          <p:cNvPr id="4" name="Text Placeholder 3">
            <a:extLst>
              <a:ext uri="{FF2B5EF4-FFF2-40B4-BE49-F238E27FC236}">
                <a16:creationId xmlns:a16="http://schemas.microsoft.com/office/drawing/2014/main" id="{227ED3C4-6241-480A-9C80-94FA28B6BFD3}"/>
              </a:ext>
            </a:extLst>
          </p:cNvPr>
          <p:cNvSpPr>
            <a:spLocks noGrp="1"/>
          </p:cNvSpPr>
          <p:nvPr>
            <p:ph type="body" sz="half" idx="2"/>
          </p:nvPr>
        </p:nvSpPr>
        <p:spPr>
          <a:xfrm>
            <a:off x="199800" y="3117600"/>
            <a:ext cx="2486700" cy="1846800"/>
          </a:xfrm>
        </p:spPr>
        <p:txBody>
          <a:bodyPr/>
          <a:lstStyle>
            <a:lvl1pPr marL="0" indent="0">
              <a:buNone/>
              <a:defRPr sz="210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A2BE93A-F35B-437B-B683-A13F8549B11A}"/>
              </a:ext>
            </a:extLst>
          </p:cNvPr>
          <p:cNvSpPr>
            <a:spLocks noGrp="1"/>
          </p:cNvSpPr>
          <p:nvPr>
            <p:ph type="dt" sz="half" idx="10"/>
          </p:nvPr>
        </p:nvSpPr>
        <p:spPr/>
        <p:txBody>
          <a:bodyPr/>
          <a:lstStyle/>
          <a:p>
            <a:fld id="{0E12C75C-E969-48BF-A3F2-6990F8E034DE}" type="datetime1">
              <a:rPr lang="en-AU" smtClean="0"/>
              <a:t>16/03/2021</a:t>
            </a:fld>
            <a:endParaRPr lang="en-AU"/>
          </a:p>
        </p:txBody>
      </p:sp>
      <p:sp>
        <p:nvSpPr>
          <p:cNvPr id="6" name="Footer Placeholder 5">
            <a:extLst>
              <a:ext uri="{FF2B5EF4-FFF2-40B4-BE49-F238E27FC236}">
                <a16:creationId xmlns:a16="http://schemas.microsoft.com/office/drawing/2014/main" id="{F94D30DB-3BC0-4933-B267-A5A1205AA3B8}"/>
              </a:ext>
            </a:extLst>
          </p:cNvPr>
          <p:cNvSpPr>
            <a:spLocks noGrp="1"/>
          </p:cNvSpPr>
          <p:nvPr>
            <p:ph type="ftr" sz="quarter" idx="11"/>
          </p:nvPr>
        </p:nvSpPr>
        <p:spPr/>
        <p:txBody>
          <a:bodyPr/>
          <a:lstStyle/>
          <a:p>
            <a:r>
              <a:rPr lang="en-AU"/>
              <a:t>Example footer text</a:t>
            </a:r>
          </a:p>
        </p:txBody>
      </p:sp>
      <p:sp>
        <p:nvSpPr>
          <p:cNvPr id="7" name="Slide Number Placeholder 6">
            <a:extLst>
              <a:ext uri="{FF2B5EF4-FFF2-40B4-BE49-F238E27FC236}">
                <a16:creationId xmlns:a16="http://schemas.microsoft.com/office/drawing/2014/main" id="{167EDBB3-96E6-4EEA-931F-DB7B9E145130}"/>
              </a:ext>
            </a:extLst>
          </p:cNvPr>
          <p:cNvSpPr>
            <a:spLocks noGrp="1"/>
          </p:cNvSpPr>
          <p:nvPr>
            <p:ph type="sldNum" sz="quarter" idx="12"/>
          </p:nvPr>
        </p:nvSpPr>
        <p:spPr/>
        <p:txBody>
          <a:bodyPr/>
          <a:lstStyle/>
          <a:p>
            <a:fld id="{4EC81F68-4976-451A-B2E9-79BCBD2F70CC}" type="slidenum">
              <a:rPr lang="en-AU" smtClean="0"/>
              <a:t>‹#›</a:t>
            </a:fld>
            <a:endParaRPr lang="en-AU"/>
          </a:p>
        </p:txBody>
      </p:sp>
      <p:pic>
        <p:nvPicPr>
          <p:cNvPr id="9" name="Picture 8">
            <a:extLst>
              <a:ext uri="{FF2B5EF4-FFF2-40B4-BE49-F238E27FC236}">
                <a16:creationId xmlns:a16="http://schemas.microsoft.com/office/drawing/2014/main" id="{097EC157-C339-420E-8E85-22C8809233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6617" y="6250625"/>
            <a:ext cx="1302050" cy="428911"/>
          </a:xfrm>
          <a:prstGeom prst="rect">
            <a:avLst/>
          </a:prstGeom>
        </p:spPr>
      </p:pic>
    </p:spTree>
    <p:extLst>
      <p:ext uri="{BB962C8B-B14F-4D97-AF65-F5344CB8AC3E}">
        <p14:creationId xmlns:p14="http://schemas.microsoft.com/office/powerpoint/2010/main" val="438974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4DF620-32AE-46C9-9F22-DDE369B504A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9E8A0033-3118-46E0-9F01-3652AE36EBE3}"/>
              </a:ext>
            </a:extLst>
          </p:cNvPr>
          <p:cNvSpPr>
            <a:spLocks noGrp="1"/>
          </p:cNvSpPr>
          <p:nvPr>
            <p:ph type="dt" sz="half" idx="10"/>
          </p:nvPr>
        </p:nvSpPr>
        <p:spPr/>
        <p:txBody>
          <a:bodyPr/>
          <a:lstStyle/>
          <a:p>
            <a:fld id="{76B11863-6D55-4E26-A8C4-564E5797E1F1}" type="datetime1">
              <a:rPr lang="en-AU" smtClean="0"/>
              <a:t>16/03/2021</a:t>
            </a:fld>
            <a:endParaRPr lang="en-AU"/>
          </a:p>
        </p:txBody>
      </p:sp>
      <p:sp>
        <p:nvSpPr>
          <p:cNvPr id="5" name="Footer Placeholder 4">
            <a:extLst>
              <a:ext uri="{FF2B5EF4-FFF2-40B4-BE49-F238E27FC236}">
                <a16:creationId xmlns:a16="http://schemas.microsoft.com/office/drawing/2014/main" id="{947995D5-0AEB-4D1D-8A60-9100F1F04538}"/>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1B05ED6E-F140-4083-9570-EFDF8AAE9C49}"/>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14357172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Final Slide">
    <p:bg>
      <p:bgPr>
        <a:solidFill>
          <a:schemeClr val="accent2"/>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963E6EB-8CED-4108-B6F2-E6D13942F327}"/>
              </a:ext>
            </a:extLst>
          </p:cNvPr>
          <p:cNvGrpSpPr/>
          <p:nvPr userDrawn="1"/>
        </p:nvGrpSpPr>
        <p:grpSpPr>
          <a:xfrm>
            <a:off x="-3171489" y="4738399"/>
            <a:ext cx="12801436" cy="3019357"/>
            <a:chOff x="-2935513" y="4064389"/>
            <a:chExt cx="15659100" cy="3693368"/>
          </a:xfrm>
        </p:grpSpPr>
        <p:sp>
          <p:nvSpPr>
            <p:cNvPr id="6" name="Freeform 15">
              <a:extLst>
                <a:ext uri="{FF2B5EF4-FFF2-40B4-BE49-F238E27FC236}">
                  <a16:creationId xmlns:a16="http://schemas.microsoft.com/office/drawing/2014/main" id="{666E238F-C6F1-48EE-9384-92F4A10A7D10}"/>
                </a:ext>
              </a:extLst>
            </p:cNvPr>
            <p:cNvSpPr>
              <a:spLocks/>
            </p:cNvSpPr>
            <p:nvPr userDrawn="1"/>
          </p:nvSpPr>
          <p:spPr bwMode="auto">
            <a:xfrm flipH="1">
              <a:off x="-2935513" y="4166205"/>
              <a:ext cx="11139999" cy="3591552"/>
            </a:xfrm>
            <a:custGeom>
              <a:avLst/>
              <a:gdLst>
                <a:gd name="T0" fmla="*/ 6807 w 8055"/>
                <a:gd name="T1" fmla="*/ 1082 h 2594"/>
                <a:gd name="T2" fmla="*/ 3279 w 8055"/>
                <a:gd name="T3" fmla="*/ 786 h 2594"/>
                <a:gd name="T4" fmla="*/ 1046 w 8055"/>
                <a:gd name="T5" fmla="*/ 5 h 2594"/>
                <a:gd name="T6" fmla="*/ 1063 w 8055"/>
                <a:gd name="T7" fmla="*/ 6 h 2594"/>
                <a:gd name="T8" fmla="*/ 0 w 8055"/>
                <a:gd name="T9" fmla="*/ 292 h 2594"/>
                <a:gd name="T10" fmla="*/ 1311 w 8055"/>
                <a:gd name="T11" fmla="*/ 482 h 2594"/>
                <a:gd name="T12" fmla="*/ 3231 w 8055"/>
                <a:gd name="T13" fmla="*/ 1898 h 2594"/>
                <a:gd name="T14" fmla="*/ 5831 w 8055"/>
                <a:gd name="T15" fmla="*/ 1722 h 2594"/>
                <a:gd name="T16" fmla="*/ 8055 w 8055"/>
                <a:gd name="T17" fmla="*/ 1346 h 2594"/>
                <a:gd name="T18" fmla="*/ 8055 w 8055"/>
                <a:gd name="T19" fmla="*/ 1098 h 2594"/>
                <a:gd name="T20" fmla="*/ 6807 w 8055"/>
                <a:gd name="T21" fmla="*/ 1082 h 2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55" h="2594">
                  <a:moveTo>
                    <a:pt x="6807" y="1082"/>
                  </a:moveTo>
                  <a:cubicBezTo>
                    <a:pt x="5911" y="1330"/>
                    <a:pt x="4872" y="1860"/>
                    <a:pt x="3279" y="786"/>
                  </a:cubicBezTo>
                  <a:cubicBezTo>
                    <a:pt x="2364" y="169"/>
                    <a:pt x="1673" y="0"/>
                    <a:pt x="1046" y="5"/>
                  </a:cubicBezTo>
                  <a:cubicBezTo>
                    <a:pt x="1057" y="6"/>
                    <a:pt x="1063" y="6"/>
                    <a:pt x="1063" y="6"/>
                  </a:cubicBezTo>
                  <a:cubicBezTo>
                    <a:pt x="1063" y="6"/>
                    <a:pt x="530" y="57"/>
                    <a:pt x="0" y="292"/>
                  </a:cubicBezTo>
                  <a:cubicBezTo>
                    <a:pt x="399" y="260"/>
                    <a:pt x="917" y="274"/>
                    <a:pt x="1311" y="482"/>
                  </a:cubicBezTo>
                  <a:cubicBezTo>
                    <a:pt x="2055" y="874"/>
                    <a:pt x="2783" y="1610"/>
                    <a:pt x="3231" y="1898"/>
                  </a:cubicBezTo>
                  <a:cubicBezTo>
                    <a:pt x="3598" y="2134"/>
                    <a:pt x="4463" y="2594"/>
                    <a:pt x="5831" y="1722"/>
                  </a:cubicBezTo>
                  <a:cubicBezTo>
                    <a:pt x="7199" y="850"/>
                    <a:pt x="8055" y="1346"/>
                    <a:pt x="8055" y="1346"/>
                  </a:cubicBezTo>
                  <a:cubicBezTo>
                    <a:pt x="8055" y="1098"/>
                    <a:pt x="8055" y="1098"/>
                    <a:pt x="8055" y="1098"/>
                  </a:cubicBezTo>
                  <a:cubicBezTo>
                    <a:pt x="8055" y="1098"/>
                    <a:pt x="7703" y="834"/>
                    <a:pt x="6807" y="1082"/>
                  </a:cubicBezTo>
                  <a:close/>
                </a:path>
              </a:pathLst>
            </a:custGeom>
            <a:gradFill flip="none" rotWithShape="1">
              <a:gsLst>
                <a:gs pos="17000">
                  <a:srgbClr val="360F3C">
                    <a:alpha val="70000"/>
                  </a:srgbClr>
                </a:gs>
                <a:gs pos="57000">
                  <a:srgbClr val="5C1C8C">
                    <a:alpha val="20000"/>
                  </a:srgbClr>
                </a:gs>
                <a:gs pos="94000">
                  <a:srgbClr val="C72032">
                    <a:alpha val="50000"/>
                  </a:srgbClr>
                </a:gs>
              </a:gsLst>
              <a:lin ang="10800000" scaled="1"/>
              <a:tileRect/>
            </a:gradFill>
            <a:ln>
              <a:no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2324"/>
                </a:solidFill>
                <a:effectLst/>
                <a:uLnTx/>
                <a:uFillTx/>
                <a:latin typeface="Futura Std Light"/>
                <a:ea typeface="+mn-ea"/>
                <a:cs typeface="+mn-cs"/>
                <a:sym typeface="Futura Std Light"/>
              </a:endParaRPr>
            </a:p>
          </p:txBody>
        </p:sp>
        <p:sp>
          <p:nvSpPr>
            <p:cNvPr id="8" name="Freeform 16">
              <a:extLst>
                <a:ext uri="{FF2B5EF4-FFF2-40B4-BE49-F238E27FC236}">
                  <a16:creationId xmlns:a16="http://schemas.microsoft.com/office/drawing/2014/main" id="{CB2B2F3D-67A7-4D54-903D-159DD3309EF1}"/>
                </a:ext>
              </a:extLst>
            </p:cNvPr>
            <p:cNvSpPr>
              <a:spLocks/>
            </p:cNvSpPr>
            <p:nvPr userDrawn="1"/>
          </p:nvSpPr>
          <p:spPr bwMode="auto">
            <a:xfrm flipH="1">
              <a:off x="6738333" y="4064389"/>
              <a:ext cx="5985254" cy="2631276"/>
            </a:xfrm>
            <a:custGeom>
              <a:avLst/>
              <a:gdLst>
                <a:gd name="T0" fmla="*/ 2196 w 4328"/>
                <a:gd name="T1" fmla="*/ 1896 h 1900"/>
                <a:gd name="T2" fmla="*/ 2448 w 4328"/>
                <a:gd name="T3" fmla="*/ 992 h 1900"/>
                <a:gd name="T4" fmla="*/ 4328 w 4328"/>
                <a:gd name="T5" fmla="*/ 80 h 1900"/>
                <a:gd name="T6" fmla="*/ 1632 w 4328"/>
                <a:gd name="T7" fmla="*/ 420 h 1900"/>
                <a:gd name="T8" fmla="*/ 248 w 4328"/>
                <a:gd name="T9" fmla="*/ 1900 h 1900"/>
                <a:gd name="T10" fmla="*/ 2196 w 4328"/>
                <a:gd name="T11" fmla="*/ 1896 h 1900"/>
              </a:gdLst>
              <a:ahLst/>
              <a:cxnLst>
                <a:cxn ang="0">
                  <a:pos x="T0" y="T1"/>
                </a:cxn>
                <a:cxn ang="0">
                  <a:pos x="T2" y="T3"/>
                </a:cxn>
                <a:cxn ang="0">
                  <a:pos x="T4" y="T5"/>
                </a:cxn>
                <a:cxn ang="0">
                  <a:pos x="T6" y="T7"/>
                </a:cxn>
                <a:cxn ang="0">
                  <a:pos x="T8" y="T9"/>
                </a:cxn>
                <a:cxn ang="0">
                  <a:pos x="T10" y="T11"/>
                </a:cxn>
              </a:cxnLst>
              <a:rect l="0" t="0" r="r" b="b"/>
              <a:pathLst>
                <a:path w="4328" h="1900">
                  <a:moveTo>
                    <a:pt x="2196" y="1896"/>
                  </a:moveTo>
                  <a:cubicBezTo>
                    <a:pt x="2196" y="1896"/>
                    <a:pt x="2113" y="1475"/>
                    <a:pt x="2448" y="992"/>
                  </a:cubicBezTo>
                  <a:cubicBezTo>
                    <a:pt x="2992" y="208"/>
                    <a:pt x="4328" y="80"/>
                    <a:pt x="4328" y="80"/>
                  </a:cubicBezTo>
                  <a:cubicBezTo>
                    <a:pt x="4328" y="80"/>
                    <a:pt x="3161" y="0"/>
                    <a:pt x="1632" y="420"/>
                  </a:cubicBezTo>
                  <a:cubicBezTo>
                    <a:pt x="0" y="868"/>
                    <a:pt x="248" y="1900"/>
                    <a:pt x="248" y="1900"/>
                  </a:cubicBezTo>
                  <a:lnTo>
                    <a:pt x="2196" y="1896"/>
                  </a:lnTo>
                  <a:close/>
                </a:path>
              </a:pathLst>
            </a:custGeom>
            <a:gradFill flip="none" rotWithShape="1">
              <a:gsLst>
                <a:gs pos="37000">
                  <a:srgbClr val="D93B50">
                    <a:alpha val="50000"/>
                  </a:srgbClr>
                </a:gs>
                <a:gs pos="0">
                  <a:srgbClr val="C72032">
                    <a:alpha val="80000"/>
                  </a:srgbClr>
                </a:gs>
                <a:gs pos="95575">
                  <a:srgbClr val="5C1C8C">
                    <a:alpha val="35000"/>
                  </a:srgbClr>
                </a:gs>
              </a:gsLst>
              <a:lin ang="18900000" scaled="1"/>
              <a:tileRect/>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2324"/>
                </a:solidFill>
                <a:effectLst/>
                <a:uLnTx/>
                <a:uFillTx/>
                <a:latin typeface="Futura Std Light"/>
                <a:ea typeface="+mn-ea"/>
                <a:cs typeface="+mn-cs"/>
                <a:sym typeface="Futura Std Light"/>
              </a:endParaRPr>
            </a:p>
          </p:txBody>
        </p:sp>
      </p:grpSp>
      <p:pic>
        <p:nvPicPr>
          <p:cNvPr id="11" name="Picture 10">
            <a:extLst>
              <a:ext uri="{FF2B5EF4-FFF2-40B4-BE49-F238E27FC236}">
                <a16:creationId xmlns:a16="http://schemas.microsoft.com/office/drawing/2014/main" id="{911649FD-DC19-4DB8-B570-D7606441309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36416" y="2824337"/>
            <a:ext cx="3671168" cy="1209326"/>
          </a:xfrm>
          <a:prstGeom prst="rect">
            <a:avLst/>
          </a:prstGeom>
        </p:spPr>
      </p:pic>
    </p:spTree>
    <p:extLst>
      <p:ext uri="{BB962C8B-B14F-4D97-AF65-F5344CB8AC3E}">
        <p14:creationId xmlns:p14="http://schemas.microsoft.com/office/powerpoint/2010/main" val="10298087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EMC Title Slide v01">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B6882CA-16B8-1844-AB10-4CD588723123}"/>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06000" y="600000"/>
            <a:ext cx="5040000" cy="1320000"/>
          </a:xfrm>
        </p:spPr>
        <p:txBody>
          <a:bodyPr anchor="t" anchorCtr="0"/>
          <a:lstStyle>
            <a:lvl1pPr algn="l">
              <a:lnSpc>
                <a:spcPts val="4000"/>
              </a:lnSpc>
              <a:defRPr sz="4000" cap="all" baseline="0">
                <a:solidFill>
                  <a:schemeClr val="tx1"/>
                </a:solidFill>
              </a:defRPr>
            </a:lvl1pPr>
          </a:lstStyle>
          <a:p>
            <a:r>
              <a:rPr lang="en-US"/>
              <a:t>ONE OR TWO LINE TITLE GOES HERE</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06000" y="2032072"/>
            <a:ext cx="5040000" cy="360000"/>
          </a:xfrm>
        </p:spPr>
        <p:txBody>
          <a:bodyPr/>
          <a:lstStyle>
            <a:lvl1pPr marL="0" indent="0" algn="l">
              <a:lnSpc>
                <a:spcPts val="1800"/>
              </a:lnSpc>
              <a:spcAft>
                <a:spcPts val="0"/>
              </a:spcAft>
              <a:buNone/>
              <a:defRPr sz="180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ONE LINE SUBTITLE GOES HERE</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06000" y="2619336"/>
            <a:ext cx="486000" cy="0"/>
          </a:xfrm>
          <a:prstGeom prst="line">
            <a:avLst/>
          </a:prstGeom>
          <a:ln w="698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32D8A70E-922F-B747-81C7-BE2E6EEAD57E}"/>
              </a:ext>
            </a:extLst>
          </p:cNvPr>
          <p:cNvSpPr>
            <a:spLocks noGrp="1"/>
          </p:cNvSpPr>
          <p:nvPr>
            <p:ph type="body" sz="quarter" idx="10" hasCustomPrompt="1"/>
          </p:nvPr>
        </p:nvSpPr>
        <p:spPr>
          <a:xfrm>
            <a:off x="306000" y="2763945"/>
            <a:ext cx="3600000" cy="528000"/>
          </a:xfrm>
        </p:spPr>
        <p:txBody>
          <a:bodyPr/>
          <a:lstStyle>
            <a:lvl1pPr marL="0" indent="0">
              <a:lnSpc>
                <a:spcPts val="1500"/>
              </a:lnSpc>
              <a:spcAft>
                <a:spcPts val="0"/>
              </a:spcAft>
              <a:buNone/>
              <a:defRPr sz="1300" cap="all" baseline="0">
                <a:solidFill>
                  <a:schemeClr val="tx1"/>
                </a:solidFill>
              </a:defRPr>
            </a:lvl1pPr>
            <a:lvl2pPr marL="360000" indent="0">
              <a:buNone/>
              <a:defRPr cap="all" baseline="0">
                <a:solidFill>
                  <a:schemeClr val="tx1"/>
                </a:solidFill>
              </a:defRPr>
            </a:lvl2pPr>
            <a:lvl3pPr marL="720000" indent="0">
              <a:buNone/>
              <a:defRPr cap="all" baseline="0">
                <a:solidFill>
                  <a:schemeClr val="tx1"/>
                </a:solidFill>
              </a:defRPr>
            </a:lvl3pPr>
            <a:lvl4pPr marL="1080000" indent="0">
              <a:buNone/>
              <a:defRPr cap="all" baseline="0">
                <a:solidFill>
                  <a:schemeClr val="tx1"/>
                </a:solidFill>
              </a:defRPr>
            </a:lvl4pPr>
            <a:lvl5pPr marL="1440000" indent="0">
              <a:buNone/>
              <a:defRPr cap="all" baseline="0">
                <a:solidFill>
                  <a:schemeClr val="tx1"/>
                </a:solidFill>
              </a:defRPr>
            </a:lvl5pPr>
          </a:lstStyle>
          <a:p>
            <a:pPr lvl="0"/>
            <a:r>
              <a:rPr lang="en-US"/>
              <a:t>NAME</a:t>
            </a:r>
          </a:p>
          <a:p>
            <a:pPr lvl="0"/>
            <a:r>
              <a:rPr lang="en-US"/>
              <a:t>DATE</a:t>
            </a:r>
          </a:p>
        </p:txBody>
      </p:sp>
      <p:pic>
        <p:nvPicPr>
          <p:cNvPr id="8" name="Picture 7">
            <a:extLst>
              <a:ext uri="{FF2B5EF4-FFF2-40B4-BE49-F238E27FC236}">
                <a16:creationId xmlns:a16="http://schemas.microsoft.com/office/drawing/2014/main" id="{566833E7-48A8-FD44-9BF0-C94FBC2239EA}"/>
              </a:ext>
            </a:extLst>
          </p:cNvPr>
          <p:cNvPicPr>
            <a:picLocks noChangeAspect="1"/>
          </p:cNvPicPr>
          <p:nvPr userDrawn="1"/>
        </p:nvPicPr>
        <p:blipFill>
          <a:blip r:embed="rId3"/>
          <a:stretch>
            <a:fillRect/>
          </a:stretch>
        </p:blipFill>
        <p:spPr>
          <a:xfrm>
            <a:off x="7830000" y="6168000"/>
            <a:ext cx="1080000" cy="340920"/>
          </a:xfrm>
          <a:prstGeom prst="rect">
            <a:avLst/>
          </a:prstGeom>
        </p:spPr>
      </p:pic>
    </p:spTree>
    <p:extLst>
      <p:ext uri="{BB962C8B-B14F-4D97-AF65-F5344CB8AC3E}">
        <p14:creationId xmlns:p14="http://schemas.microsoft.com/office/powerpoint/2010/main" val="5889471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EMC Title Slide v0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9A24CD5-D651-DC40-873A-5341FDBC1928}"/>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06000" y="600000"/>
            <a:ext cx="5040000" cy="1320000"/>
          </a:xfrm>
        </p:spPr>
        <p:txBody>
          <a:bodyPr anchor="t" anchorCtr="0"/>
          <a:lstStyle>
            <a:lvl1pPr algn="l">
              <a:lnSpc>
                <a:spcPts val="4000"/>
              </a:lnSpc>
              <a:defRPr sz="4000" cap="all" baseline="0">
                <a:solidFill>
                  <a:schemeClr val="tx1"/>
                </a:solidFill>
              </a:defRPr>
            </a:lvl1pPr>
          </a:lstStyle>
          <a:p>
            <a:r>
              <a:rPr lang="en-US"/>
              <a:t>ONE OR TWO LINE TITLE GOES HERE</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06000" y="2032072"/>
            <a:ext cx="5040000" cy="360000"/>
          </a:xfrm>
        </p:spPr>
        <p:txBody>
          <a:bodyPr/>
          <a:lstStyle>
            <a:lvl1pPr marL="0" indent="0" algn="l">
              <a:lnSpc>
                <a:spcPts val="1800"/>
              </a:lnSpc>
              <a:spcAft>
                <a:spcPts val="0"/>
              </a:spcAft>
              <a:buNone/>
              <a:defRPr sz="180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ONE LINE SUBTITLE GOES HERE</a:t>
            </a:r>
          </a:p>
        </p:txBody>
      </p:sp>
      <p:pic>
        <p:nvPicPr>
          <p:cNvPr id="10" name="Picture 9">
            <a:extLst>
              <a:ext uri="{FF2B5EF4-FFF2-40B4-BE49-F238E27FC236}">
                <a16:creationId xmlns:a16="http://schemas.microsoft.com/office/drawing/2014/main" id="{CDF6C559-0A2C-D44D-89DE-CF1E8FD11297}"/>
              </a:ext>
            </a:extLst>
          </p:cNvPr>
          <p:cNvPicPr>
            <a:picLocks noChangeAspect="1"/>
          </p:cNvPicPr>
          <p:nvPr userDrawn="1"/>
        </p:nvPicPr>
        <p:blipFill>
          <a:blip r:embed="rId3"/>
          <a:stretch>
            <a:fillRect/>
          </a:stretch>
        </p:blipFill>
        <p:spPr>
          <a:xfrm>
            <a:off x="7830000" y="6168000"/>
            <a:ext cx="1080000" cy="340920"/>
          </a:xfrm>
          <a:prstGeom prst="rect">
            <a:avLst/>
          </a:prstGeom>
        </p:spPr>
      </p:pic>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06000" y="2619336"/>
            <a:ext cx="486000" cy="0"/>
          </a:xfrm>
          <a:prstGeom prst="line">
            <a:avLst/>
          </a:prstGeom>
          <a:ln w="698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32D8A70E-922F-B747-81C7-BE2E6EEAD57E}"/>
              </a:ext>
            </a:extLst>
          </p:cNvPr>
          <p:cNvSpPr>
            <a:spLocks noGrp="1"/>
          </p:cNvSpPr>
          <p:nvPr>
            <p:ph type="body" sz="quarter" idx="10" hasCustomPrompt="1"/>
          </p:nvPr>
        </p:nvSpPr>
        <p:spPr>
          <a:xfrm>
            <a:off x="306000" y="2763945"/>
            <a:ext cx="3600000" cy="528000"/>
          </a:xfrm>
        </p:spPr>
        <p:txBody>
          <a:bodyPr/>
          <a:lstStyle>
            <a:lvl1pPr marL="0" indent="0">
              <a:lnSpc>
                <a:spcPts val="1500"/>
              </a:lnSpc>
              <a:spcAft>
                <a:spcPts val="0"/>
              </a:spcAft>
              <a:buNone/>
              <a:defRPr sz="1300" cap="all" baseline="0">
                <a:solidFill>
                  <a:schemeClr val="tx1"/>
                </a:solidFill>
              </a:defRPr>
            </a:lvl1pPr>
            <a:lvl2pPr marL="360000" indent="0">
              <a:buNone/>
              <a:defRPr cap="all" baseline="0">
                <a:solidFill>
                  <a:schemeClr val="tx1"/>
                </a:solidFill>
              </a:defRPr>
            </a:lvl2pPr>
            <a:lvl3pPr marL="720000" indent="0">
              <a:buNone/>
              <a:defRPr cap="all" baseline="0">
                <a:solidFill>
                  <a:schemeClr val="tx1"/>
                </a:solidFill>
              </a:defRPr>
            </a:lvl3pPr>
            <a:lvl4pPr marL="1080000" indent="0">
              <a:buNone/>
              <a:defRPr cap="all" baseline="0">
                <a:solidFill>
                  <a:schemeClr val="tx1"/>
                </a:solidFill>
              </a:defRPr>
            </a:lvl4pPr>
            <a:lvl5pPr marL="1440000" indent="0">
              <a:buNone/>
              <a:defRPr cap="all" baseline="0">
                <a:solidFill>
                  <a:schemeClr val="tx1"/>
                </a:solidFill>
              </a:defRPr>
            </a:lvl5pPr>
          </a:lstStyle>
          <a:p>
            <a:pPr lvl="0"/>
            <a:r>
              <a:rPr lang="en-US"/>
              <a:t>NAME</a:t>
            </a:r>
          </a:p>
          <a:p>
            <a:pPr lvl="0"/>
            <a:r>
              <a:rPr lang="en-US"/>
              <a:t>DATE</a:t>
            </a:r>
          </a:p>
        </p:txBody>
      </p:sp>
    </p:spTree>
    <p:extLst>
      <p:ext uri="{BB962C8B-B14F-4D97-AF65-F5344CB8AC3E}">
        <p14:creationId xmlns:p14="http://schemas.microsoft.com/office/powerpoint/2010/main" val="5053682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EMC Title Slide v0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D107040-69F2-B14E-873F-FCC9C48053F9}"/>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06000" y="600000"/>
            <a:ext cx="5040000" cy="1320000"/>
          </a:xfrm>
        </p:spPr>
        <p:txBody>
          <a:bodyPr anchor="t" anchorCtr="0"/>
          <a:lstStyle>
            <a:lvl1pPr algn="l">
              <a:lnSpc>
                <a:spcPts val="4000"/>
              </a:lnSpc>
              <a:defRPr sz="4000" cap="all" baseline="0">
                <a:solidFill>
                  <a:schemeClr val="tx1"/>
                </a:solidFill>
              </a:defRPr>
            </a:lvl1pPr>
          </a:lstStyle>
          <a:p>
            <a:r>
              <a:rPr lang="en-US"/>
              <a:t>ONE OR TWO LINE TITLE GOES HERE</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06000" y="2032072"/>
            <a:ext cx="5040000" cy="360000"/>
          </a:xfrm>
        </p:spPr>
        <p:txBody>
          <a:bodyPr/>
          <a:lstStyle>
            <a:lvl1pPr marL="0" indent="0" algn="l">
              <a:lnSpc>
                <a:spcPts val="1800"/>
              </a:lnSpc>
              <a:spcAft>
                <a:spcPts val="0"/>
              </a:spcAft>
              <a:buNone/>
              <a:defRPr sz="180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ONE LINE SUBTITLE GOES HERE</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06000" y="2619336"/>
            <a:ext cx="486000" cy="0"/>
          </a:xfrm>
          <a:prstGeom prst="line">
            <a:avLst/>
          </a:prstGeom>
          <a:ln w="698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32D8A70E-922F-B747-81C7-BE2E6EEAD57E}"/>
              </a:ext>
            </a:extLst>
          </p:cNvPr>
          <p:cNvSpPr>
            <a:spLocks noGrp="1"/>
          </p:cNvSpPr>
          <p:nvPr>
            <p:ph type="body" sz="quarter" idx="10" hasCustomPrompt="1"/>
          </p:nvPr>
        </p:nvSpPr>
        <p:spPr>
          <a:xfrm>
            <a:off x="306000" y="2763945"/>
            <a:ext cx="3600000" cy="528000"/>
          </a:xfrm>
        </p:spPr>
        <p:txBody>
          <a:bodyPr/>
          <a:lstStyle>
            <a:lvl1pPr marL="0" indent="0">
              <a:lnSpc>
                <a:spcPts val="1500"/>
              </a:lnSpc>
              <a:spcAft>
                <a:spcPts val="0"/>
              </a:spcAft>
              <a:buNone/>
              <a:defRPr sz="1300" cap="all" baseline="0">
                <a:solidFill>
                  <a:schemeClr val="tx1"/>
                </a:solidFill>
              </a:defRPr>
            </a:lvl1pPr>
            <a:lvl2pPr marL="360000" indent="0">
              <a:buNone/>
              <a:defRPr cap="all" baseline="0">
                <a:solidFill>
                  <a:schemeClr val="tx1"/>
                </a:solidFill>
              </a:defRPr>
            </a:lvl2pPr>
            <a:lvl3pPr marL="720000" indent="0">
              <a:buNone/>
              <a:defRPr cap="all" baseline="0">
                <a:solidFill>
                  <a:schemeClr val="tx1"/>
                </a:solidFill>
              </a:defRPr>
            </a:lvl3pPr>
            <a:lvl4pPr marL="1080000" indent="0">
              <a:buNone/>
              <a:defRPr cap="all" baseline="0">
                <a:solidFill>
                  <a:schemeClr val="tx1"/>
                </a:solidFill>
              </a:defRPr>
            </a:lvl4pPr>
            <a:lvl5pPr marL="1440000" indent="0">
              <a:buNone/>
              <a:defRPr cap="all" baseline="0">
                <a:solidFill>
                  <a:schemeClr val="tx1"/>
                </a:solidFill>
              </a:defRPr>
            </a:lvl5pPr>
          </a:lstStyle>
          <a:p>
            <a:pPr lvl="0"/>
            <a:r>
              <a:rPr lang="en-US"/>
              <a:t>NAME</a:t>
            </a:r>
          </a:p>
          <a:p>
            <a:pPr lvl="0"/>
            <a:r>
              <a:rPr lang="en-US"/>
              <a:t>DATE</a:t>
            </a:r>
          </a:p>
        </p:txBody>
      </p:sp>
      <p:pic>
        <p:nvPicPr>
          <p:cNvPr id="12" name="Picture 11">
            <a:extLst>
              <a:ext uri="{FF2B5EF4-FFF2-40B4-BE49-F238E27FC236}">
                <a16:creationId xmlns:a16="http://schemas.microsoft.com/office/drawing/2014/main" id="{C7C1BCC5-E97F-6A44-BE6D-C68FB7BF971F}"/>
              </a:ext>
            </a:extLst>
          </p:cNvPr>
          <p:cNvPicPr>
            <a:picLocks noChangeAspect="1"/>
          </p:cNvPicPr>
          <p:nvPr userDrawn="1"/>
        </p:nvPicPr>
        <p:blipFill>
          <a:blip r:embed="rId3"/>
          <a:stretch>
            <a:fillRect/>
          </a:stretch>
        </p:blipFill>
        <p:spPr>
          <a:xfrm>
            <a:off x="7830000" y="6168000"/>
            <a:ext cx="1080000" cy="340920"/>
          </a:xfrm>
          <a:prstGeom prst="rect">
            <a:avLst/>
          </a:prstGeom>
        </p:spPr>
      </p:pic>
    </p:spTree>
    <p:extLst>
      <p:ext uri="{BB962C8B-B14F-4D97-AF65-F5344CB8AC3E}">
        <p14:creationId xmlns:p14="http://schemas.microsoft.com/office/powerpoint/2010/main" val="34667198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EMC Divider Slide v01">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E74554D6-74C7-7F48-9311-A0F9600B0CC6}"/>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06000" y="600000"/>
            <a:ext cx="5040000" cy="600000"/>
          </a:xfrm>
        </p:spPr>
        <p:txBody>
          <a:bodyPr anchor="t" anchorCtr="0"/>
          <a:lstStyle>
            <a:lvl1pPr algn="l">
              <a:lnSpc>
                <a:spcPts val="4000"/>
              </a:lnSpc>
              <a:defRPr sz="4000" cap="all" baseline="0">
                <a:solidFill>
                  <a:schemeClr val="tx1"/>
                </a:solidFill>
              </a:defRPr>
            </a:lvl1pPr>
          </a:lstStyle>
          <a:p>
            <a:r>
              <a:rPr lang="en-US"/>
              <a:t>Section divider</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06000" y="1320000"/>
            <a:ext cx="5040000" cy="360000"/>
          </a:xfrm>
        </p:spPr>
        <p:txBody>
          <a:bodyPr/>
          <a:lstStyle>
            <a:lvl1pPr marL="0" indent="0" algn="l">
              <a:lnSpc>
                <a:spcPts val="1800"/>
              </a:lnSpc>
              <a:spcAft>
                <a:spcPts val="0"/>
              </a:spcAft>
              <a:buNone/>
              <a:defRPr sz="180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HEADING LINE TWO</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06000" y="2208000"/>
            <a:ext cx="486000"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Slide Number Placeholder 21">
            <a:extLst>
              <a:ext uri="{FF2B5EF4-FFF2-40B4-BE49-F238E27FC236}">
                <a16:creationId xmlns:a16="http://schemas.microsoft.com/office/drawing/2014/main" id="{85E3EA8C-D7FA-E541-8B18-79F24430CD8E}"/>
              </a:ext>
            </a:extLst>
          </p:cNvPr>
          <p:cNvSpPr>
            <a:spLocks noGrp="1"/>
          </p:cNvSpPr>
          <p:nvPr>
            <p:ph type="sldNum" sz="quarter" idx="10"/>
          </p:nvPr>
        </p:nvSpPr>
        <p:spPr/>
        <p:txBody>
          <a:bodyPr/>
          <a:lstStyle>
            <a:lvl1pPr>
              <a:defRPr>
                <a:solidFill>
                  <a:schemeClr val="tx1"/>
                </a:solidFill>
              </a:defRPr>
            </a:lvl1pPr>
          </a:lstStyle>
          <a:p>
            <a:fld id="{73A9E820-FCDC-9D4F-B422-DEB35CEB4BD2}" type="slidenum">
              <a:rPr lang="en-US" smtClean="0"/>
              <a:pPr/>
              <a:t>‹#›</a:t>
            </a:fld>
            <a:endParaRPr lang="en-US"/>
          </a:p>
        </p:txBody>
      </p:sp>
      <p:cxnSp>
        <p:nvCxnSpPr>
          <p:cNvPr id="23" name="Straight Connector 22">
            <a:extLst>
              <a:ext uri="{FF2B5EF4-FFF2-40B4-BE49-F238E27FC236}">
                <a16:creationId xmlns:a16="http://schemas.microsoft.com/office/drawing/2014/main" id="{6D058CBC-B9C7-5E49-980D-70BA234DF55E}"/>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54645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EMC Divider Slide v0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7959F6E-7BC2-5843-AB30-D7BB06590084}"/>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06000" y="600000"/>
            <a:ext cx="5040000" cy="600000"/>
          </a:xfrm>
        </p:spPr>
        <p:txBody>
          <a:bodyPr anchor="t" anchorCtr="0"/>
          <a:lstStyle>
            <a:lvl1pPr algn="l">
              <a:lnSpc>
                <a:spcPts val="4000"/>
              </a:lnSpc>
              <a:defRPr sz="4000" cap="all" baseline="0">
                <a:solidFill>
                  <a:schemeClr val="tx1"/>
                </a:solidFill>
              </a:defRPr>
            </a:lvl1pPr>
          </a:lstStyle>
          <a:p>
            <a:r>
              <a:rPr lang="en-US"/>
              <a:t>Section divider</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06000" y="1320000"/>
            <a:ext cx="5040000" cy="360000"/>
          </a:xfrm>
        </p:spPr>
        <p:txBody>
          <a:bodyPr/>
          <a:lstStyle>
            <a:lvl1pPr marL="0" indent="0" algn="l">
              <a:lnSpc>
                <a:spcPts val="1800"/>
              </a:lnSpc>
              <a:spcAft>
                <a:spcPts val="0"/>
              </a:spcAft>
              <a:buNone/>
              <a:defRPr sz="180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HEADING LINE TWO</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06000" y="2208000"/>
            <a:ext cx="486000"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id="{7535FA84-0AE2-114D-AB60-A25BA0A9933A}"/>
              </a:ext>
            </a:extLst>
          </p:cNvPr>
          <p:cNvSpPr>
            <a:spLocks noGrp="1"/>
          </p:cNvSpPr>
          <p:nvPr>
            <p:ph type="sldNum" sz="quarter" idx="10"/>
          </p:nvPr>
        </p:nvSpPr>
        <p:spPr/>
        <p:txBody>
          <a:bodyPr/>
          <a:lstStyle>
            <a:lvl1pPr>
              <a:defRPr>
                <a:solidFill>
                  <a:schemeClr val="tx1"/>
                </a:solidFill>
              </a:defRPr>
            </a:lvl1pPr>
          </a:lstStyle>
          <a:p>
            <a:fld id="{73A9E820-FCDC-9D4F-B422-DEB35CEB4BD2}" type="slidenum">
              <a:rPr lang="en-US" smtClean="0"/>
              <a:pPr/>
              <a:t>‹#›</a:t>
            </a:fld>
            <a:endParaRPr lang="en-US"/>
          </a:p>
        </p:txBody>
      </p:sp>
      <p:cxnSp>
        <p:nvCxnSpPr>
          <p:cNvPr id="13" name="Straight Connector 12">
            <a:extLst>
              <a:ext uri="{FF2B5EF4-FFF2-40B4-BE49-F238E27FC236}">
                <a16:creationId xmlns:a16="http://schemas.microsoft.com/office/drawing/2014/main" id="{872FEDDB-E6D9-D846-99F7-B2F1E45C8E59}"/>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46265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EMC Divider Slide v0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C7E76A-3109-DA49-95C0-6BB58D4B062A}"/>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06000" y="600000"/>
            <a:ext cx="5040000" cy="600000"/>
          </a:xfrm>
        </p:spPr>
        <p:txBody>
          <a:bodyPr anchor="t" anchorCtr="0"/>
          <a:lstStyle>
            <a:lvl1pPr algn="l">
              <a:lnSpc>
                <a:spcPts val="4000"/>
              </a:lnSpc>
              <a:defRPr sz="4000" cap="all" baseline="0">
                <a:solidFill>
                  <a:schemeClr val="tx1"/>
                </a:solidFill>
              </a:defRPr>
            </a:lvl1pPr>
          </a:lstStyle>
          <a:p>
            <a:r>
              <a:rPr lang="en-US"/>
              <a:t>Section divider</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06000" y="1320000"/>
            <a:ext cx="5040000" cy="360000"/>
          </a:xfrm>
        </p:spPr>
        <p:txBody>
          <a:bodyPr/>
          <a:lstStyle>
            <a:lvl1pPr marL="0" indent="0" algn="l">
              <a:lnSpc>
                <a:spcPts val="1800"/>
              </a:lnSpc>
              <a:spcAft>
                <a:spcPts val="0"/>
              </a:spcAft>
              <a:buNone/>
              <a:defRPr sz="180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HEADING LINE TWO</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06000" y="2208000"/>
            <a:ext cx="486000"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9EA24F53-9E5A-6F42-8274-94924D121078}"/>
              </a:ext>
            </a:extLst>
          </p:cNvPr>
          <p:cNvSpPr>
            <a:spLocks noGrp="1"/>
          </p:cNvSpPr>
          <p:nvPr>
            <p:ph type="sldNum" sz="quarter" idx="10"/>
          </p:nvPr>
        </p:nvSpPr>
        <p:spPr/>
        <p:txBody>
          <a:bodyPr/>
          <a:lstStyle>
            <a:lvl1pPr>
              <a:defRPr>
                <a:solidFill>
                  <a:schemeClr val="tx1"/>
                </a:solidFill>
              </a:defRPr>
            </a:lvl1pPr>
          </a:lstStyle>
          <a:p>
            <a:fld id="{73A9E820-FCDC-9D4F-B422-DEB35CEB4BD2}" type="slidenum">
              <a:rPr lang="en-US" smtClean="0"/>
              <a:pPr/>
              <a:t>‹#›</a:t>
            </a:fld>
            <a:endParaRPr lang="en-US"/>
          </a:p>
        </p:txBody>
      </p:sp>
      <p:cxnSp>
        <p:nvCxnSpPr>
          <p:cNvPr id="10" name="Straight Connector 9">
            <a:extLst>
              <a:ext uri="{FF2B5EF4-FFF2-40B4-BE49-F238E27FC236}">
                <a16:creationId xmlns:a16="http://schemas.microsoft.com/office/drawing/2014/main" id="{3F9D1629-74F5-0B44-8787-ABA9EB2C83BB}"/>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70744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EMC Divider Slide v04">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47C5571-7D59-C940-AA36-5B1AC0C4BEA2}"/>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06000" y="600000"/>
            <a:ext cx="5040000" cy="600000"/>
          </a:xfrm>
        </p:spPr>
        <p:txBody>
          <a:bodyPr anchor="t" anchorCtr="0"/>
          <a:lstStyle>
            <a:lvl1pPr algn="l">
              <a:lnSpc>
                <a:spcPts val="4000"/>
              </a:lnSpc>
              <a:defRPr sz="4000" cap="all" baseline="0">
                <a:solidFill>
                  <a:schemeClr val="tx1"/>
                </a:solidFill>
              </a:defRPr>
            </a:lvl1pPr>
          </a:lstStyle>
          <a:p>
            <a:r>
              <a:rPr lang="en-US"/>
              <a:t>Section divider</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06000" y="1320000"/>
            <a:ext cx="5040000" cy="360000"/>
          </a:xfrm>
        </p:spPr>
        <p:txBody>
          <a:bodyPr/>
          <a:lstStyle>
            <a:lvl1pPr marL="0" indent="0" algn="l">
              <a:lnSpc>
                <a:spcPts val="1800"/>
              </a:lnSpc>
              <a:spcAft>
                <a:spcPts val="0"/>
              </a:spcAft>
              <a:buNone/>
              <a:defRPr sz="180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HEADING LINE TWO</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06000" y="2208000"/>
            <a:ext cx="486000"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4F20A432-27E5-7049-A574-AA536ED1C685}"/>
              </a:ext>
            </a:extLst>
          </p:cNvPr>
          <p:cNvSpPr>
            <a:spLocks noGrp="1"/>
          </p:cNvSpPr>
          <p:nvPr>
            <p:ph type="sldNum" sz="quarter" idx="10"/>
          </p:nvPr>
        </p:nvSpPr>
        <p:spPr/>
        <p:txBody>
          <a:bodyPr/>
          <a:lstStyle>
            <a:lvl1pPr>
              <a:defRPr>
                <a:solidFill>
                  <a:schemeClr val="tx1"/>
                </a:solidFill>
              </a:defRPr>
            </a:lvl1pPr>
          </a:lstStyle>
          <a:p>
            <a:fld id="{73A9E820-FCDC-9D4F-B422-DEB35CEB4BD2}" type="slidenum">
              <a:rPr lang="en-US" smtClean="0"/>
              <a:pPr/>
              <a:t>‹#›</a:t>
            </a:fld>
            <a:endParaRPr lang="en-US"/>
          </a:p>
        </p:txBody>
      </p:sp>
      <p:cxnSp>
        <p:nvCxnSpPr>
          <p:cNvPr id="10" name="Straight Connector 9">
            <a:extLst>
              <a:ext uri="{FF2B5EF4-FFF2-40B4-BE49-F238E27FC236}">
                <a16:creationId xmlns:a16="http://schemas.microsoft.com/office/drawing/2014/main" id="{C716B783-64A2-CE46-B486-A5B5F09FA9E6}"/>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19519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CABBF1-340C-406B-8C6D-79AE564C0DDF}"/>
              </a:ext>
            </a:extLst>
          </p:cNvPr>
          <p:cNvSpPr/>
          <p:nvPr userDrawn="1"/>
        </p:nvSpPr>
        <p:spPr>
          <a:xfrm>
            <a:off x="0" y="0"/>
            <a:ext cx="2951560" cy="6858000"/>
          </a:xfrm>
          <a:prstGeom prst="rect">
            <a:avLst/>
          </a:prstGeom>
          <a:gradFill>
            <a:gsLst>
              <a:gs pos="0">
                <a:srgbClr val="360F3C"/>
              </a:gs>
              <a:gs pos="99000">
                <a:srgbClr val="77173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2" name="Title 1">
            <a:extLst>
              <a:ext uri="{FF2B5EF4-FFF2-40B4-BE49-F238E27FC236}">
                <a16:creationId xmlns:a16="http://schemas.microsoft.com/office/drawing/2014/main" id="{94B8A512-F5E2-4729-A3C7-D3CBFFA81415}"/>
              </a:ext>
            </a:extLst>
          </p:cNvPr>
          <p:cNvSpPr>
            <a:spLocks noGrp="1"/>
          </p:cNvSpPr>
          <p:nvPr>
            <p:ph type="title"/>
          </p:nvPr>
        </p:nvSpPr>
        <p:spPr>
          <a:xfrm>
            <a:off x="199800" y="457200"/>
            <a:ext cx="2486700" cy="1324800"/>
          </a:xfrm>
        </p:spPr>
        <p:txBody>
          <a:bodyPr anchor="t" anchorCtr="0">
            <a:noAutofit/>
          </a:bodyPr>
          <a:lstStyle>
            <a:lvl1pPr>
              <a:defRPr sz="3300"/>
            </a:lvl1pPr>
          </a:lstStyle>
          <a:p>
            <a:r>
              <a:rPr lang="en-US"/>
              <a:t>Click to edit Master title style</a:t>
            </a:r>
            <a:endParaRPr lang="en-AU"/>
          </a:p>
        </p:txBody>
      </p:sp>
      <p:sp>
        <p:nvSpPr>
          <p:cNvPr id="5" name="Date Placeholder 4">
            <a:extLst>
              <a:ext uri="{FF2B5EF4-FFF2-40B4-BE49-F238E27FC236}">
                <a16:creationId xmlns:a16="http://schemas.microsoft.com/office/drawing/2014/main" id="{AEB08899-091A-4986-B914-D309D6491E2A}"/>
              </a:ext>
            </a:extLst>
          </p:cNvPr>
          <p:cNvSpPr>
            <a:spLocks noGrp="1"/>
          </p:cNvSpPr>
          <p:nvPr>
            <p:ph type="dt" sz="half" idx="10"/>
          </p:nvPr>
        </p:nvSpPr>
        <p:spPr/>
        <p:txBody>
          <a:bodyPr/>
          <a:lstStyle/>
          <a:p>
            <a:fld id="{A1BCD5CE-50B2-4AD0-AF69-20801E4E8051}" type="datetime1">
              <a:rPr lang="en-AU" smtClean="0"/>
              <a:t>16/03/2021</a:t>
            </a:fld>
            <a:endParaRPr lang="en-AU"/>
          </a:p>
        </p:txBody>
      </p:sp>
      <p:sp>
        <p:nvSpPr>
          <p:cNvPr id="6" name="Footer Placeholder 5">
            <a:extLst>
              <a:ext uri="{FF2B5EF4-FFF2-40B4-BE49-F238E27FC236}">
                <a16:creationId xmlns:a16="http://schemas.microsoft.com/office/drawing/2014/main" id="{B935479A-D9D2-45B0-9A87-66C743FAB20E}"/>
              </a:ext>
            </a:extLst>
          </p:cNvPr>
          <p:cNvSpPr>
            <a:spLocks noGrp="1"/>
          </p:cNvSpPr>
          <p:nvPr>
            <p:ph type="ftr" sz="quarter" idx="11"/>
          </p:nvPr>
        </p:nvSpPr>
        <p:spPr/>
        <p:txBody>
          <a:bodyPr/>
          <a:lstStyle/>
          <a:p>
            <a:r>
              <a:rPr lang="en-AU"/>
              <a:t>Example footer text</a:t>
            </a:r>
          </a:p>
        </p:txBody>
      </p:sp>
      <p:sp>
        <p:nvSpPr>
          <p:cNvPr id="7" name="Slide Number Placeholder 6">
            <a:extLst>
              <a:ext uri="{FF2B5EF4-FFF2-40B4-BE49-F238E27FC236}">
                <a16:creationId xmlns:a16="http://schemas.microsoft.com/office/drawing/2014/main" id="{F7E2F7D9-6D72-472F-9761-0399665077CA}"/>
              </a:ext>
            </a:extLst>
          </p:cNvPr>
          <p:cNvSpPr>
            <a:spLocks noGrp="1"/>
          </p:cNvSpPr>
          <p:nvPr>
            <p:ph type="sldNum" sz="quarter" idx="12"/>
          </p:nvPr>
        </p:nvSpPr>
        <p:spPr/>
        <p:txBody>
          <a:bodyPr/>
          <a:lstStyle/>
          <a:p>
            <a:fld id="{4EC81F68-4976-451A-B2E9-79BCBD2F70CC}" type="slidenum">
              <a:rPr lang="en-AU" smtClean="0"/>
              <a:t>‹#›</a:t>
            </a:fld>
            <a:endParaRPr lang="en-AU"/>
          </a:p>
        </p:txBody>
      </p:sp>
      <p:sp>
        <p:nvSpPr>
          <p:cNvPr id="9" name="Text Placeholder 8">
            <a:extLst>
              <a:ext uri="{FF2B5EF4-FFF2-40B4-BE49-F238E27FC236}">
                <a16:creationId xmlns:a16="http://schemas.microsoft.com/office/drawing/2014/main" id="{8E5A8E53-6B2A-4241-96AC-8D49FD25DC61}"/>
              </a:ext>
            </a:extLst>
          </p:cNvPr>
          <p:cNvSpPr>
            <a:spLocks noGrp="1"/>
          </p:cNvSpPr>
          <p:nvPr>
            <p:ph type="body" sz="quarter" idx="13"/>
          </p:nvPr>
        </p:nvSpPr>
        <p:spPr>
          <a:xfrm>
            <a:off x="3150000" y="457199"/>
            <a:ext cx="5792400" cy="5626800"/>
          </a:xfrm>
        </p:spPr>
        <p:txBody>
          <a:bodyPr/>
          <a:lstStyle>
            <a:lvl1pPr marL="361950" indent="-361950">
              <a:buFont typeface="+mj-lt"/>
              <a:buAutoNum type="arabicPeriod"/>
              <a:defRPr/>
            </a:lvl1pPr>
            <a:lvl2pPr marL="685800" indent="-342900">
              <a:buFont typeface="+mj-lt"/>
              <a:buAutoNum type="arabicPeriod"/>
              <a:defRPr/>
            </a:lvl2pPr>
            <a:lvl3pPr marL="1028700" indent="-342900">
              <a:buFont typeface="+mj-lt"/>
              <a:buAutoNum type="arabicPeriod"/>
              <a:defRPr/>
            </a:lvl3pPr>
            <a:lvl4pPr marL="1371600" indent="-342900">
              <a:buFont typeface="+mj-lt"/>
              <a:buAutoNum type="arabicPeriod"/>
              <a:defRPr/>
            </a:lvl4pPr>
            <a:lvl5pPr marL="1714500" indent="-342900">
              <a:buFont typeface="+mj-lt"/>
              <a:buAutoNum type="arabicPeriod"/>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10" name="Picture 9">
            <a:extLst>
              <a:ext uri="{FF2B5EF4-FFF2-40B4-BE49-F238E27FC236}">
                <a16:creationId xmlns:a16="http://schemas.microsoft.com/office/drawing/2014/main" id="{AF2188CD-9EED-4AB1-AD8C-73C0F80DE0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6617" y="6250625"/>
            <a:ext cx="1302050" cy="428911"/>
          </a:xfrm>
          <a:prstGeom prst="rect">
            <a:avLst/>
          </a:prstGeom>
        </p:spPr>
      </p:pic>
    </p:spTree>
    <p:extLst>
      <p:ext uri="{BB962C8B-B14F-4D97-AF65-F5344CB8AC3E}">
        <p14:creationId xmlns:p14="http://schemas.microsoft.com/office/powerpoint/2010/main" val="16134550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EMC Divider Slide v05">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BFFC0BE-1B9D-484C-8D4F-CD97B5154516}"/>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06000" y="600000"/>
            <a:ext cx="5040000" cy="600000"/>
          </a:xfrm>
        </p:spPr>
        <p:txBody>
          <a:bodyPr anchor="t" anchorCtr="0"/>
          <a:lstStyle>
            <a:lvl1pPr algn="l">
              <a:lnSpc>
                <a:spcPts val="4000"/>
              </a:lnSpc>
              <a:defRPr sz="4000" cap="all" baseline="0">
                <a:solidFill>
                  <a:schemeClr val="tx1"/>
                </a:solidFill>
              </a:defRPr>
            </a:lvl1pPr>
          </a:lstStyle>
          <a:p>
            <a:r>
              <a:rPr lang="en-US"/>
              <a:t>Section divider</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06000" y="1320000"/>
            <a:ext cx="5040000" cy="360000"/>
          </a:xfrm>
        </p:spPr>
        <p:txBody>
          <a:bodyPr/>
          <a:lstStyle>
            <a:lvl1pPr marL="0" indent="0" algn="l">
              <a:lnSpc>
                <a:spcPts val="1800"/>
              </a:lnSpc>
              <a:spcAft>
                <a:spcPts val="0"/>
              </a:spcAft>
              <a:buNone/>
              <a:defRPr sz="180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HEADING LINE TWO</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06000" y="2208000"/>
            <a:ext cx="486000"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6C72046A-AE55-4C48-AB00-6B80128964A1}"/>
              </a:ext>
            </a:extLst>
          </p:cNvPr>
          <p:cNvSpPr>
            <a:spLocks noGrp="1"/>
          </p:cNvSpPr>
          <p:nvPr>
            <p:ph type="sldNum" sz="quarter" idx="10"/>
          </p:nvPr>
        </p:nvSpPr>
        <p:spPr/>
        <p:txBody>
          <a:bodyPr/>
          <a:lstStyle/>
          <a:p>
            <a:fld id="{73A9E820-FCDC-9D4F-B422-DEB35CEB4BD2}" type="slidenum">
              <a:rPr lang="en-US" smtClean="0"/>
              <a:pPr/>
              <a:t>‹#›</a:t>
            </a:fld>
            <a:endParaRPr lang="en-US"/>
          </a:p>
        </p:txBody>
      </p:sp>
      <p:cxnSp>
        <p:nvCxnSpPr>
          <p:cNvPr id="10" name="Straight Connector 9">
            <a:extLst>
              <a:ext uri="{FF2B5EF4-FFF2-40B4-BE49-F238E27FC236}">
                <a16:creationId xmlns:a16="http://schemas.microsoft.com/office/drawing/2014/main" id="{43AEF03E-415A-7648-87B5-2B8AE1CB3DB0}"/>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2105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EMC Divider Slide v06">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FDBF443-D40F-6046-B171-7C79EBDA0882}"/>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06000" y="600000"/>
            <a:ext cx="5040000" cy="600000"/>
          </a:xfrm>
        </p:spPr>
        <p:txBody>
          <a:bodyPr anchor="t" anchorCtr="0"/>
          <a:lstStyle>
            <a:lvl1pPr algn="l">
              <a:lnSpc>
                <a:spcPts val="4000"/>
              </a:lnSpc>
              <a:defRPr sz="4000" cap="all" baseline="0">
                <a:solidFill>
                  <a:schemeClr val="tx1"/>
                </a:solidFill>
              </a:defRPr>
            </a:lvl1pPr>
          </a:lstStyle>
          <a:p>
            <a:r>
              <a:rPr lang="en-US"/>
              <a:t>Section divider</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06000" y="1320000"/>
            <a:ext cx="5040000" cy="360000"/>
          </a:xfrm>
        </p:spPr>
        <p:txBody>
          <a:bodyPr/>
          <a:lstStyle>
            <a:lvl1pPr marL="0" indent="0" algn="l">
              <a:lnSpc>
                <a:spcPts val="1800"/>
              </a:lnSpc>
              <a:spcAft>
                <a:spcPts val="0"/>
              </a:spcAft>
              <a:buNone/>
              <a:defRPr sz="180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HEADING LINE TWO</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06000" y="2208000"/>
            <a:ext cx="486000"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114942AD-F020-A842-B53C-3B7F33AC310F}"/>
              </a:ext>
            </a:extLst>
          </p:cNvPr>
          <p:cNvSpPr>
            <a:spLocks noGrp="1"/>
          </p:cNvSpPr>
          <p:nvPr>
            <p:ph type="sldNum" sz="quarter" idx="10"/>
          </p:nvPr>
        </p:nvSpPr>
        <p:spPr/>
        <p:txBody>
          <a:bodyPr/>
          <a:lstStyle>
            <a:lvl1pPr>
              <a:defRPr>
                <a:solidFill>
                  <a:schemeClr val="tx1"/>
                </a:solidFill>
              </a:defRPr>
            </a:lvl1pPr>
          </a:lstStyle>
          <a:p>
            <a:fld id="{73A9E820-FCDC-9D4F-B422-DEB35CEB4BD2}" type="slidenum">
              <a:rPr lang="en-US" smtClean="0"/>
              <a:pPr/>
              <a:t>‹#›</a:t>
            </a:fld>
            <a:endParaRPr lang="en-US"/>
          </a:p>
        </p:txBody>
      </p:sp>
      <p:cxnSp>
        <p:nvCxnSpPr>
          <p:cNvPr id="14" name="Straight Connector 13">
            <a:extLst>
              <a:ext uri="{FF2B5EF4-FFF2-40B4-BE49-F238E27FC236}">
                <a16:creationId xmlns:a16="http://schemas.microsoft.com/office/drawing/2014/main" id="{72E6AA40-47B5-494F-82F1-2BB402CD24C8}"/>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33709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EMC Divider Slide v07">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84E8C5-16B0-FD4D-8BBE-10B4D517272C}"/>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06000" y="600000"/>
            <a:ext cx="5040000" cy="600000"/>
          </a:xfrm>
        </p:spPr>
        <p:txBody>
          <a:bodyPr anchor="t" anchorCtr="0"/>
          <a:lstStyle>
            <a:lvl1pPr algn="l">
              <a:lnSpc>
                <a:spcPts val="4000"/>
              </a:lnSpc>
              <a:defRPr sz="4000" cap="all" baseline="0">
                <a:solidFill>
                  <a:schemeClr val="tx1"/>
                </a:solidFill>
              </a:defRPr>
            </a:lvl1pPr>
          </a:lstStyle>
          <a:p>
            <a:r>
              <a:rPr lang="en-US"/>
              <a:t>Section divider</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06000" y="1320000"/>
            <a:ext cx="5040000" cy="360000"/>
          </a:xfrm>
        </p:spPr>
        <p:txBody>
          <a:bodyPr/>
          <a:lstStyle>
            <a:lvl1pPr marL="0" indent="0" algn="l">
              <a:lnSpc>
                <a:spcPts val="1800"/>
              </a:lnSpc>
              <a:spcAft>
                <a:spcPts val="0"/>
              </a:spcAft>
              <a:buNone/>
              <a:defRPr sz="180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HEADING LINE TWO</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06000" y="2208000"/>
            <a:ext cx="486000"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114942AD-F020-A842-B53C-3B7F33AC310F}"/>
              </a:ext>
            </a:extLst>
          </p:cNvPr>
          <p:cNvSpPr>
            <a:spLocks noGrp="1"/>
          </p:cNvSpPr>
          <p:nvPr>
            <p:ph type="sldNum" sz="quarter" idx="10"/>
          </p:nvPr>
        </p:nvSpPr>
        <p:spPr/>
        <p:txBody>
          <a:bodyPr/>
          <a:lstStyle>
            <a:lvl1pPr>
              <a:defRPr>
                <a:solidFill>
                  <a:schemeClr val="tx1"/>
                </a:solidFill>
              </a:defRPr>
            </a:lvl1pPr>
          </a:lstStyle>
          <a:p>
            <a:fld id="{73A9E820-FCDC-9D4F-B422-DEB35CEB4BD2}" type="slidenum">
              <a:rPr lang="en-US" smtClean="0"/>
              <a:pPr/>
              <a:t>‹#›</a:t>
            </a:fld>
            <a:endParaRPr lang="en-US"/>
          </a:p>
        </p:txBody>
      </p:sp>
      <p:cxnSp>
        <p:nvCxnSpPr>
          <p:cNvPr id="14" name="Straight Connector 13">
            <a:extLst>
              <a:ext uri="{FF2B5EF4-FFF2-40B4-BE49-F238E27FC236}">
                <a16:creationId xmlns:a16="http://schemas.microsoft.com/office/drawing/2014/main" id="{72E6AA40-47B5-494F-82F1-2BB402CD24C8}"/>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06158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EMC 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06000" y="864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21876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AEMC Title &amp; Content (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9954BB-84B7-2B41-9CCA-39C0462F4B15}"/>
              </a:ext>
            </a:extLst>
          </p:cNvPr>
          <p:cNvSpPr>
            <a:spLocks noGrp="1"/>
          </p:cNvSpPr>
          <p:nvPr>
            <p:ph idx="1" hasCustomPrompt="1"/>
          </p:nvPr>
        </p:nvSpPr>
        <p:spPr>
          <a:xfrm>
            <a:off x="305999" y="1680000"/>
            <a:ext cx="8100000" cy="3840000"/>
          </a:xfrm>
        </p:spPr>
        <p:txBody>
          <a:bodyPr/>
          <a:lstStyle>
            <a:lvl1pPr marL="0" indent="0">
              <a:lnSpc>
                <a:spcPts val="4400"/>
              </a:lnSpc>
              <a:spcAft>
                <a:spcPts val="750"/>
              </a:spcAft>
              <a:buNone/>
              <a:defRPr sz="4200">
                <a:solidFill>
                  <a:schemeClr val="bg1"/>
                </a:solidFill>
              </a:defRPr>
            </a:lvl1pPr>
            <a:lvl2pPr marL="360000" indent="0">
              <a:buNone/>
              <a:defRPr>
                <a:solidFill>
                  <a:srgbClr val="FF0000"/>
                </a:solidFill>
              </a:defRPr>
            </a:lvl2pPr>
            <a:lvl3pPr marL="720000" indent="0">
              <a:buNone/>
              <a:defRPr>
                <a:solidFill>
                  <a:srgbClr val="FF0000"/>
                </a:solidFill>
              </a:defRPr>
            </a:lvl3pPr>
            <a:lvl4pPr marL="1080000" indent="0">
              <a:buNone/>
              <a:defRPr>
                <a:solidFill>
                  <a:srgbClr val="FF0000"/>
                </a:solidFill>
              </a:defRPr>
            </a:lvl4pPr>
            <a:lvl5pPr marL="1440000" indent="0">
              <a:buNone/>
              <a:defRPr>
                <a:solidFill>
                  <a:srgbClr val="FF0000"/>
                </a:solidFill>
              </a:defRPr>
            </a:lvl5pPr>
          </a:lstStyle>
          <a:p>
            <a:pPr lvl="0"/>
            <a:r>
              <a:rPr lang="en-US"/>
              <a:t>“</a:t>
            </a:r>
            <a:r>
              <a:rPr lang="en-US" err="1"/>
              <a:t>Uptaque</a:t>
            </a:r>
            <a:r>
              <a:rPr lang="en-US"/>
              <a:t> </a:t>
            </a:r>
            <a:r>
              <a:rPr lang="en-US" err="1"/>
              <a:t>saection</a:t>
            </a:r>
            <a:r>
              <a:rPr lang="en-US"/>
              <a:t> </a:t>
            </a:r>
            <a:r>
              <a:rPr lang="en-US" err="1"/>
              <a:t>consequiam</a:t>
            </a:r>
            <a:r>
              <a:rPr lang="en-US"/>
              <a:t> </a:t>
            </a:r>
            <a:r>
              <a:rPr lang="en-US" err="1"/>
              <a:t>quaero</a:t>
            </a:r>
            <a:r>
              <a:rPr lang="en-US"/>
              <a:t> in </a:t>
            </a:r>
            <a:r>
              <a:rPr lang="en-US" err="1"/>
              <a:t>nullia</a:t>
            </a:r>
            <a:r>
              <a:rPr lang="en-US"/>
              <a:t> </a:t>
            </a:r>
            <a:r>
              <a:rPr lang="en-US" err="1"/>
              <a:t>volorerio</a:t>
            </a:r>
            <a:r>
              <a:rPr lang="en-US"/>
              <a:t> </a:t>
            </a:r>
            <a:r>
              <a:rPr lang="en-US" err="1"/>
              <a:t>endite</a:t>
            </a:r>
            <a:r>
              <a:rPr lang="en-US"/>
              <a:t> </a:t>
            </a:r>
            <a:r>
              <a:rPr lang="en-US" err="1"/>
              <a:t>omnit</a:t>
            </a:r>
            <a:r>
              <a:rPr lang="en-US"/>
              <a:t> </a:t>
            </a:r>
            <a:r>
              <a:rPr lang="en-US" err="1"/>
              <a:t>eicaerro</a:t>
            </a:r>
            <a:r>
              <a:rPr lang="en-US"/>
              <a:t> </a:t>
            </a:r>
            <a:r>
              <a:rPr lang="en-US" err="1"/>
              <a:t>quia</a:t>
            </a:r>
            <a:r>
              <a:rPr lang="en-US"/>
              <a:t> </a:t>
            </a:r>
            <a:r>
              <a:rPr lang="en-US" err="1"/>
              <a:t>num</a:t>
            </a:r>
            <a:r>
              <a:rPr lang="en-US"/>
              <a:t> re </a:t>
            </a:r>
            <a:r>
              <a:rPr lang="en-US" err="1"/>
              <a:t>consequam</a:t>
            </a:r>
            <a:r>
              <a:rPr lang="en-US"/>
              <a:t> </a:t>
            </a:r>
            <a:r>
              <a:rPr lang="en-US" err="1"/>
              <a:t>eicaeperro</a:t>
            </a:r>
            <a:r>
              <a:rPr lang="en-US"/>
              <a:t> </a:t>
            </a:r>
            <a:r>
              <a:rPr lang="en-US" err="1"/>
              <a:t>oditinnus</a:t>
            </a:r>
            <a:r>
              <a:rPr lang="en-US"/>
              <a:t> sit que </a:t>
            </a:r>
            <a:r>
              <a:rPr lang="en-US" err="1"/>
              <a:t>dolutemolum</a:t>
            </a:r>
            <a:r>
              <a:rPr lang="en-US"/>
              <a:t> re”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06000" y="864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C51F12A-1030-1E41-8594-B0FF3B822E72}"/>
              </a:ext>
            </a:extLst>
          </p:cNvPr>
          <p:cNvCxnSpPr/>
          <p:nvPr userDrawn="1"/>
        </p:nvCxnSpPr>
        <p:spPr>
          <a:xfrm>
            <a:off x="306000" y="5760000"/>
            <a:ext cx="486000" cy="0"/>
          </a:xfrm>
          <a:prstGeom prst="line">
            <a:avLst/>
          </a:prstGeom>
          <a:ln w="698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14577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AEMC Title and Content (Lar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9954BB-84B7-2B41-9CCA-39C0462F4B15}"/>
              </a:ext>
            </a:extLst>
          </p:cNvPr>
          <p:cNvSpPr>
            <a:spLocks noGrp="1"/>
          </p:cNvSpPr>
          <p:nvPr>
            <p:ph idx="1" hasCustomPrompt="1"/>
          </p:nvPr>
        </p:nvSpPr>
        <p:spPr>
          <a:xfrm>
            <a:off x="305999" y="1680000"/>
            <a:ext cx="8100000" cy="3360000"/>
          </a:xfrm>
        </p:spPr>
        <p:txBody>
          <a:bodyPr/>
          <a:lstStyle>
            <a:lvl1pPr marL="0" indent="0">
              <a:lnSpc>
                <a:spcPts val="3200"/>
              </a:lnSpc>
              <a:spcAft>
                <a:spcPts val="750"/>
              </a:spcAft>
              <a:buNone/>
              <a:defRPr sz="3000">
                <a:solidFill>
                  <a:schemeClr val="bg1"/>
                </a:solidFill>
              </a:defRPr>
            </a:lvl1pPr>
            <a:lvl2pPr marL="360000" indent="0">
              <a:buNone/>
              <a:defRPr>
                <a:solidFill>
                  <a:srgbClr val="FF0000"/>
                </a:solidFill>
              </a:defRPr>
            </a:lvl2pPr>
            <a:lvl3pPr marL="720000" indent="0">
              <a:buNone/>
              <a:defRPr>
                <a:solidFill>
                  <a:srgbClr val="FF0000"/>
                </a:solidFill>
              </a:defRPr>
            </a:lvl3pPr>
            <a:lvl4pPr marL="1080000" indent="0">
              <a:buNone/>
              <a:defRPr>
                <a:solidFill>
                  <a:srgbClr val="FF0000"/>
                </a:solidFill>
              </a:defRPr>
            </a:lvl4pPr>
            <a:lvl5pPr marL="1440000" indent="0">
              <a:buNone/>
              <a:defRPr>
                <a:solidFill>
                  <a:srgbClr val="FF0000"/>
                </a:solidFill>
              </a:defRPr>
            </a:lvl5pPr>
          </a:lstStyle>
          <a:p>
            <a:pPr lvl="0"/>
            <a:r>
              <a:rPr lang="en-US" err="1"/>
              <a:t>Uptaque</a:t>
            </a:r>
            <a:r>
              <a:rPr lang="en-US"/>
              <a:t> </a:t>
            </a:r>
            <a:r>
              <a:rPr lang="en-US" err="1"/>
              <a:t>saection</a:t>
            </a:r>
            <a:r>
              <a:rPr lang="en-US"/>
              <a:t> </a:t>
            </a:r>
            <a:r>
              <a:rPr lang="en-US" err="1"/>
              <a:t>consequiam</a:t>
            </a:r>
            <a:r>
              <a:rPr lang="en-US"/>
              <a:t> </a:t>
            </a:r>
            <a:r>
              <a:rPr lang="en-US" err="1"/>
              <a:t>quaero</a:t>
            </a:r>
            <a:r>
              <a:rPr lang="en-US"/>
              <a:t> in </a:t>
            </a:r>
            <a:r>
              <a:rPr lang="en-US" err="1"/>
              <a:t>nullia</a:t>
            </a:r>
            <a:r>
              <a:rPr lang="en-US"/>
              <a:t> </a:t>
            </a:r>
            <a:r>
              <a:rPr lang="en-US" err="1"/>
              <a:t>volorerio</a:t>
            </a:r>
            <a:r>
              <a:rPr lang="en-US"/>
              <a:t> </a:t>
            </a:r>
            <a:r>
              <a:rPr lang="en-US" err="1"/>
              <a:t>endite</a:t>
            </a:r>
            <a:r>
              <a:rPr lang="en-US"/>
              <a:t> </a:t>
            </a:r>
            <a:r>
              <a:rPr lang="en-US" err="1"/>
              <a:t>omnit</a:t>
            </a:r>
            <a:r>
              <a:rPr lang="en-US"/>
              <a:t> </a:t>
            </a:r>
            <a:r>
              <a:rPr lang="en-US" err="1"/>
              <a:t>eicaerro</a:t>
            </a:r>
            <a:r>
              <a:rPr lang="en-US"/>
              <a:t> </a:t>
            </a:r>
            <a:r>
              <a:rPr lang="en-US" err="1"/>
              <a:t>quia</a:t>
            </a:r>
            <a:r>
              <a:rPr lang="en-US"/>
              <a:t> </a:t>
            </a:r>
            <a:r>
              <a:rPr lang="en-US" err="1"/>
              <a:t>num</a:t>
            </a:r>
            <a:r>
              <a:rPr lang="en-US"/>
              <a:t> re </a:t>
            </a:r>
            <a:r>
              <a:rPr lang="en-US" err="1"/>
              <a:t>consequam</a:t>
            </a:r>
            <a:r>
              <a:rPr lang="en-US"/>
              <a:t> </a:t>
            </a:r>
            <a:r>
              <a:rPr lang="en-US" err="1"/>
              <a:t>eicaeperro</a:t>
            </a:r>
            <a:r>
              <a:rPr lang="en-US"/>
              <a:t> </a:t>
            </a:r>
            <a:r>
              <a:rPr lang="en-US" err="1"/>
              <a:t>oditin</a:t>
            </a:r>
            <a:r>
              <a:rPr lang="en-US"/>
              <a:t> nus, sit que </a:t>
            </a:r>
            <a:r>
              <a:rPr lang="en-US" err="1"/>
              <a:t>dolutemolum</a:t>
            </a:r>
            <a:r>
              <a:rPr lang="en-US"/>
              <a:t> re, </a:t>
            </a:r>
            <a:r>
              <a:rPr lang="en-US" err="1"/>
              <a:t>volut</a:t>
            </a:r>
            <a:r>
              <a:rPr lang="en-US"/>
              <a:t> maxim </a:t>
            </a:r>
            <a:r>
              <a:rPr lang="en-US" err="1"/>
              <a:t>harchil</a:t>
            </a:r>
            <a:r>
              <a:rPr lang="en-US"/>
              <a:t> </a:t>
            </a:r>
            <a:r>
              <a:rPr lang="en-US" err="1"/>
              <a:t>laudit</a:t>
            </a:r>
            <a:r>
              <a:rPr lang="en-US"/>
              <a:t> </a:t>
            </a:r>
            <a:r>
              <a:rPr lang="en-US" err="1"/>
              <a:t>pratem</a:t>
            </a:r>
            <a:r>
              <a:rPr lang="en-US"/>
              <a:t> </a:t>
            </a:r>
            <a:r>
              <a:rPr lang="en-US" err="1"/>
              <a:t>nient</a:t>
            </a:r>
            <a:r>
              <a:rPr lang="en-US"/>
              <a:t>, </a:t>
            </a:r>
            <a:r>
              <a:rPr lang="en-US" err="1"/>
              <a:t>ebistia</a:t>
            </a:r>
            <a:r>
              <a:rPr lang="en-US"/>
              <a:t> </a:t>
            </a:r>
            <a:r>
              <a:rPr lang="en-US" err="1"/>
              <a:t>cuptibus</a:t>
            </a:r>
            <a:r>
              <a:rPr lang="en-US"/>
              <a:t> </a:t>
            </a:r>
            <a:r>
              <a:rPr lang="en-US" err="1"/>
              <a:t>maximpo</a:t>
            </a:r>
            <a:r>
              <a:rPr lang="en-US"/>
              <a:t> </a:t>
            </a:r>
            <a:r>
              <a:rPr lang="en-US" err="1"/>
              <a:t>restiant</a:t>
            </a:r>
            <a:r>
              <a:rPr lang="en-US"/>
              <a:t> </a:t>
            </a:r>
            <a:r>
              <a:rPr lang="en-US" err="1"/>
              <a:t>accus</a:t>
            </a:r>
            <a:r>
              <a:rPr lang="en-US"/>
              <a:t> </a:t>
            </a:r>
            <a:r>
              <a:rPr lang="en-US" err="1"/>
              <a:t>maio</a:t>
            </a:r>
            <a:r>
              <a:rPr lang="en-US"/>
              <a:t> tat </a:t>
            </a:r>
            <a:r>
              <a:rPr lang="en-US" err="1"/>
              <a:t>verumquod</a:t>
            </a:r>
            <a:r>
              <a:rPr lang="en-US"/>
              <a:t> </a:t>
            </a:r>
            <a:r>
              <a:rPr lang="en-US" err="1"/>
              <a:t>molorep</a:t>
            </a:r>
            <a:r>
              <a:rPr lang="en-US"/>
              <a:t> </a:t>
            </a:r>
            <a:r>
              <a:rPr lang="en-US" err="1"/>
              <a:t>erent</a:t>
            </a:r>
            <a:r>
              <a:rPr lang="en-US"/>
              <a:t>.</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06000" y="864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C51F12A-1030-1E41-8594-B0FF3B822E72}"/>
              </a:ext>
            </a:extLst>
          </p:cNvPr>
          <p:cNvCxnSpPr/>
          <p:nvPr userDrawn="1"/>
        </p:nvCxnSpPr>
        <p:spPr>
          <a:xfrm>
            <a:off x="306000" y="5208000"/>
            <a:ext cx="486000" cy="0"/>
          </a:xfrm>
          <a:prstGeom prst="line">
            <a:avLst/>
          </a:prstGeom>
          <a:ln w="698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35898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EMC Title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a:xfrm>
            <a:off x="306000" y="408000"/>
            <a:ext cx="8460000" cy="360000"/>
          </a:xfrm>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06000" y="864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E5ECB3D0-CB26-F049-981F-FC52D3114309}"/>
              </a:ext>
            </a:extLst>
          </p:cNvPr>
          <p:cNvSpPr>
            <a:spLocks noGrp="1"/>
          </p:cNvSpPr>
          <p:nvPr>
            <p:ph type="body" sz="quarter" idx="13"/>
          </p:nvPr>
        </p:nvSpPr>
        <p:spPr>
          <a:xfrm>
            <a:off x="306387" y="1680000"/>
            <a:ext cx="5760000" cy="408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38844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EMC Title &amp; Content (2 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06000" y="864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E5ECB3D0-CB26-F049-981F-FC52D3114309}"/>
              </a:ext>
            </a:extLst>
          </p:cNvPr>
          <p:cNvSpPr>
            <a:spLocks noGrp="1"/>
          </p:cNvSpPr>
          <p:nvPr>
            <p:ph type="body" sz="quarter" idx="13" hasCustomPrompt="1"/>
          </p:nvPr>
        </p:nvSpPr>
        <p:spPr>
          <a:xfrm>
            <a:off x="306387" y="1680000"/>
            <a:ext cx="8460000" cy="4440000"/>
          </a:xfrm>
        </p:spPr>
        <p:txBody>
          <a:bodyPr numCol="2" spcCol="540000"/>
          <a:lstStyle>
            <a:lvl1pPr marL="0" indent="0">
              <a:lnSpc>
                <a:spcPts val="1600"/>
              </a:lnSpc>
              <a:buNone/>
              <a:defRPr sz="1400">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US"/>
              <a:t>Text heavy page to go here text to 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r>
              <a:rPr lang="en-US"/>
              <a:t> as de ne et </a:t>
            </a:r>
            <a:r>
              <a:rPr lang="en-US" err="1"/>
              <a:t>aspit</a:t>
            </a:r>
            <a:r>
              <a:rPr lang="en-US"/>
              <a:t> alia </a:t>
            </a:r>
            <a:r>
              <a:rPr lang="en-US" err="1"/>
              <a:t>vendist</a:t>
            </a:r>
            <a:r>
              <a:rPr lang="en-US"/>
              <a:t> </a:t>
            </a:r>
            <a:r>
              <a:rPr lang="en-US" err="1"/>
              <a:t>iorepro</a:t>
            </a:r>
            <a:r>
              <a:rPr lang="en-US"/>
              <a:t> </a:t>
            </a:r>
            <a:r>
              <a:rPr lang="en-US" err="1"/>
              <a:t>eos</a:t>
            </a:r>
            <a:r>
              <a:rPr lang="en-US"/>
              <a:t> </a:t>
            </a:r>
            <a:r>
              <a:rPr lang="en-US" err="1"/>
              <a:t>autaqui</a:t>
            </a:r>
            <a:r>
              <a:rPr lang="en-US"/>
              <a:t> </a:t>
            </a:r>
            <a:r>
              <a:rPr lang="en-US" err="1"/>
              <a:t>repres</a:t>
            </a:r>
            <a:r>
              <a:rPr lang="en-US"/>
              <a:t> </a:t>
            </a:r>
            <a:r>
              <a:rPr lang="en-US" err="1"/>
              <a:t>diae</a:t>
            </a:r>
            <a:r>
              <a:rPr lang="en-US"/>
              <a:t> re et od </a:t>
            </a:r>
            <a:r>
              <a:rPr lang="en-US" err="1"/>
              <a:t>quam</a:t>
            </a:r>
            <a:r>
              <a:rPr lang="en-US"/>
              <a:t> </a:t>
            </a:r>
            <a:r>
              <a:rPr lang="en-US" err="1"/>
              <a:t>acessunt</a:t>
            </a:r>
            <a:endParaRPr lang="en-US"/>
          </a:p>
          <a:p>
            <a:pPr lvl="0"/>
            <a:r>
              <a:rPr lang="en-US" err="1"/>
              <a:t>Nem</a:t>
            </a:r>
            <a:r>
              <a:rPr lang="en-US"/>
              <a:t> </a:t>
            </a:r>
            <a:r>
              <a:rPr lang="en-US" err="1"/>
              <a:t>doloribus</a:t>
            </a:r>
            <a:r>
              <a:rPr lang="en-US"/>
              <a:t>, </a:t>
            </a:r>
            <a:r>
              <a:rPr lang="en-US" err="1"/>
              <a:t>similloribus</a:t>
            </a:r>
            <a:r>
              <a:rPr lang="en-US"/>
              <a:t> </a:t>
            </a:r>
            <a:r>
              <a:rPr lang="en-US" err="1"/>
              <a:t>atem</a:t>
            </a:r>
            <a:r>
              <a:rPr lang="en-US"/>
              <a:t> </a:t>
            </a:r>
            <a:r>
              <a:rPr lang="en-US" err="1"/>
              <a:t>earit</a:t>
            </a:r>
            <a:r>
              <a:rPr lang="en-US"/>
              <a:t> </a:t>
            </a:r>
            <a:r>
              <a:rPr lang="en-US" err="1"/>
              <a:t>etur</a:t>
            </a:r>
            <a:r>
              <a:rPr lang="en-US"/>
              <a:t> </a:t>
            </a:r>
            <a:r>
              <a:rPr lang="en-US" err="1"/>
              <a:t>sinctur</a:t>
            </a:r>
            <a:r>
              <a:rPr lang="en-US"/>
              <a:t>, </a:t>
            </a:r>
            <a:r>
              <a:rPr lang="en-US" err="1"/>
              <a:t>conem</a:t>
            </a:r>
            <a:r>
              <a:rPr lang="en-US"/>
              <a:t> cum </a:t>
            </a:r>
            <a:r>
              <a:rPr lang="en-US" err="1"/>
              <a:t>dolesti</a:t>
            </a:r>
            <a:r>
              <a:rPr lang="en-US"/>
              <a:t> </a:t>
            </a:r>
            <a:r>
              <a:rPr lang="en-US" err="1"/>
              <a:t>osanditi</a:t>
            </a:r>
            <a:r>
              <a:rPr lang="en-US"/>
              <a:t> </a:t>
            </a:r>
            <a:r>
              <a:rPr lang="en-US" err="1"/>
              <a:t>blabo</a:t>
            </a:r>
            <a:r>
              <a:rPr lang="en-US"/>
              <a:t>. </a:t>
            </a:r>
            <a:r>
              <a:rPr lang="en-US" err="1"/>
              <a:t>Sed</a:t>
            </a:r>
            <a:r>
              <a:rPr lang="en-US"/>
              <a:t> </a:t>
            </a:r>
            <a:r>
              <a:rPr lang="en-US" err="1"/>
              <a:t>molorem</a:t>
            </a:r>
            <a:r>
              <a:rPr lang="en-US"/>
              <a:t> </a:t>
            </a:r>
            <a:r>
              <a:rPr lang="en-US" err="1"/>
              <a:t>es</a:t>
            </a:r>
            <a:r>
              <a:rPr lang="en-US"/>
              <a:t> </a:t>
            </a:r>
            <a:r>
              <a:rPr lang="en-US" err="1"/>
              <a:t>moloreriorro</a:t>
            </a:r>
            <a:r>
              <a:rPr lang="en-US"/>
              <a:t> </a:t>
            </a:r>
            <a:r>
              <a:rPr lang="en-US" err="1"/>
              <a:t>volore</a:t>
            </a:r>
            <a:r>
              <a:rPr lang="en-US"/>
              <a:t> vid expel </a:t>
            </a:r>
            <a:r>
              <a:rPr lang="en-US" err="1"/>
              <a:t>mo</a:t>
            </a:r>
            <a:r>
              <a:rPr lang="en-US"/>
              <a:t> </a:t>
            </a:r>
            <a:r>
              <a:rPr lang="en-US" err="1"/>
              <a:t>tem</a:t>
            </a:r>
            <a:r>
              <a:rPr lang="en-US"/>
              <a:t> et </a:t>
            </a:r>
            <a:r>
              <a:rPr lang="en-US" err="1"/>
              <a:t>volest</a:t>
            </a:r>
            <a:r>
              <a:rPr lang="en-US"/>
              <a:t> </a:t>
            </a:r>
            <a:r>
              <a:rPr lang="en-US" err="1"/>
              <a:t>restior</a:t>
            </a:r>
            <a:r>
              <a:rPr lang="en-US"/>
              <a:t> </a:t>
            </a:r>
            <a:r>
              <a:rPr lang="en-US" err="1"/>
              <a:t>adis</a:t>
            </a:r>
            <a:r>
              <a:rPr lang="en-US"/>
              <a:t> </a:t>
            </a:r>
            <a:r>
              <a:rPr lang="en-US" err="1"/>
              <a:t>est</a:t>
            </a:r>
            <a:r>
              <a:rPr lang="en-US"/>
              <a:t> a </a:t>
            </a:r>
            <a:r>
              <a:rPr lang="en-US" err="1"/>
              <a:t>ius</a:t>
            </a:r>
            <a:r>
              <a:rPr lang="en-US"/>
              <a:t> </a:t>
            </a:r>
            <a:r>
              <a:rPr lang="en-US" err="1"/>
              <a:t>molum</a:t>
            </a:r>
            <a:r>
              <a:rPr lang="en-US"/>
              <a:t> qui di </a:t>
            </a:r>
            <a:r>
              <a:rPr lang="en-US" err="1"/>
              <a:t>ut</a:t>
            </a:r>
            <a:r>
              <a:rPr lang="en-US"/>
              <a:t> </a:t>
            </a:r>
            <a:r>
              <a:rPr lang="en-US" err="1"/>
              <a:t>liandae</a:t>
            </a:r>
            <a:r>
              <a:rPr lang="en-US"/>
              <a:t> </a:t>
            </a:r>
            <a:r>
              <a:rPr lang="en-US" err="1"/>
              <a:t>porrum</a:t>
            </a:r>
            <a:r>
              <a:rPr lang="en-US"/>
              <a:t> </a:t>
            </a:r>
            <a:r>
              <a:rPr lang="en-US" err="1"/>
              <a:t>eari</a:t>
            </a:r>
            <a:r>
              <a:rPr lang="en-US"/>
              <a:t> </a:t>
            </a:r>
            <a:r>
              <a:rPr lang="en-US" err="1"/>
              <a:t>quist</a:t>
            </a:r>
            <a:r>
              <a:rPr lang="en-US"/>
              <a:t> ad et ex eat </a:t>
            </a:r>
            <a:r>
              <a:rPr lang="en-US" err="1"/>
              <a:t>officip</a:t>
            </a:r>
            <a:r>
              <a:rPr lang="en-US"/>
              <a:t> </a:t>
            </a:r>
            <a:r>
              <a:rPr lang="en-US" err="1"/>
              <a:t>itassi</a:t>
            </a:r>
            <a:r>
              <a:rPr lang="en-US"/>
              <a:t> dis </a:t>
            </a:r>
            <a:r>
              <a:rPr lang="en-US" err="1"/>
              <a:t>si</a:t>
            </a:r>
            <a:r>
              <a:rPr lang="en-US"/>
              <a:t> </a:t>
            </a:r>
            <a:r>
              <a:rPr lang="en-US" err="1"/>
              <a:t>iusaera</a:t>
            </a:r>
            <a:r>
              <a:rPr lang="en-US"/>
              <a:t> </a:t>
            </a:r>
            <a:r>
              <a:rPr lang="en-US" err="1"/>
              <a:t>temquodit</a:t>
            </a:r>
            <a:r>
              <a:rPr lang="en-US"/>
              <a:t> </a:t>
            </a:r>
            <a:r>
              <a:rPr lang="en-US" err="1"/>
              <a:t>ut</a:t>
            </a:r>
            <a:r>
              <a:rPr lang="en-US"/>
              <a:t> </a:t>
            </a:r>
            <a:r>
              <a:rPr lang="en-US" err="1"/>
              <a:t>officie</a:t>
            </a:r>
            <a:r>
              <a:rPr lang="en-US"/>
              <a:t> </a:t>
            </a:r>
            <a:r>
              <a:rPr lang="en-US" err="1"/>
              <a:t>ntureped</a:t>
            </a:r>
            <a:r>
              <a:rPr lang="en-US"/>
              <a:t> </a:t>
            </a:r>
            <a:r>
              <a:rPr lang="en-US" err="1"/>
              <a:t>quidebis</a:t>
            </a:r>
            <a:r>
              <a:rPr lang="en-US"/>
              <a:t> et </a:t>
            </a:r>
            <a:r>
              <a:rPr lang="en-US" err="1"/>
              <a:t>faceria</a:t>
            </a:r>
            <a:r>
              <a:rPr lang="en-US"/>
              <a:t> </a:t>
            </a:r>
            <a:r>
              <a:rPr lang="en-US" err="1"/>
              <a:t>comnimus</a:t>
            </a:r>
            <a:r>
              <a:rPr lang="en-US"/>
              <a:t> </a:t>
            </a:r>
            <a:r>
              <a:rPr lang="en-US" err="1"/>
              <a:t>eaquid</a:t>
            </a:r>
            <a:r>
              <a:rPr lang="en-US"/>
              <a:t> </a:t>
            </a:r>
            <a:r>
              <a:rPr lang="en-US" err="1"/>
              <a:t>molore</a:t>
            </a:r>
            <a:r>
              <a:rPr lang="en-US"/>
              <a:t> </a:t>
            </a:r>
            <a:r>
              <a:rPr lang="en-US" err="1"/>
              <a:t>conseque</a:t>
            </a:r>
            <a:r>
              <a:rPr lang="en-US"/>
              <a:t> pro </a:t>
            </a:r>
            <a:r>
              <a:rPr lang="en-US" err="1"/>
              <a:t>illest</a:t>
            </a:r>
            <a:r>
              <a:rPr lang="en-US"/>
              <a:t> </a:t>
            </a:r>
            <a:r>
              <a:rPr lang="en-US" err="1"/>
              <a:t>il</a:t>
            </a:r>
            <a:r>
              <a:rPr lang="en-US"/>
              <a:t> et am </a:t>
            </a:r>
            <a:r>
              <a:rPr lang="en-US" err="1"/>
              <a:t>nam</a:t>
            </a:r>
            <a:r>
              <a:rPr lang="en-US"/>
              <a:t> </a:t>
            </a:r>
            <a:r>
              <a:rPr lang="en-US" err="1"/>
              <a:t>inciam</a:t>
            </a:r>
            <a:r>
              <a:rPr lang="en-US"/>
              <a:t> et fugit </a:t>
            </a:r>
            <a:r>
              <a:rPr lang="en-US" err="1"/>
              <a:t>vendign</a:t>
            </a:r>
            <a:r>
              <a:rPr lang="en-US"/>
              <a:t> </a:t>
            </a:r>
            <a:r>
              <a:rPr lang="en-US" err="1"/>
              <a:t>atiorib</a:t>
            </a:r>
            <a:r>
              <a:rPr lang="en-US"/>
              <a:t> </a:t>
            </a:r>
            <a:r>
              <a:rPr lang="en-US" err="1"/>
              <a:t>eratiis</a:t>
            </a:r>
            <a:r>
              <a:rPr lang="en-US"/>
              <a:t> </a:t>
            </a:r>
            <a:r>
              <a:rPr lang="en-US" err="1"/>
              <a:t>aut</a:t>
            </a:r>
            <a:r>
              <a:rPr lang="en-US"/>
              <a:t> </a:t>
            </a:r>
            <a:r>
              <a:rPr lang="en-US" err="1"/>
              <a:t>electio</a:t>
            </a:r>
            <a:r>
              <a:rPr lang="en-US"/>
              <a:t> quo </a:t>
            </a:r>
            <a:r>
              <a:rPr lang="en-US" err="1"/>
              <a:t>blatur</a:t>
            </a:r>
            <a:r>
              <a:rPr lang="en-US"/>
              <a:t>.</a:t>
            </a:r>
          </a:p>
          <a:p>
            <a:pPr lvl="0"/>
            <a:r>
              <a:rPr lang="en-US" err="1"/>
              <a:t>Optiatii</a:t>
            </a:r>
            <a:r>
              <a:rPr lang="en-US"/>
              <a:t> </a:t>
            </a:r>
            <a:r>
              <a:rPr lang="en-US" err="1"/>
              <a:t>stecus</a:t>
            </a:r>
            <a:r>
              <a:rPr lang="en-US"/>
              <a:t> </a:t>
            </a:r>
            <a:r>
              <a:rPr lang="en-US" err="1"/>
              <a:t>aut</a:t>
            </a:r>
            <a:r>
              <a:rPr lang="en-US"/>
              <a:t> </a:t>
            </a:r>
            <a:r>
              <a:rPr lang="en-US" err="1"/>
              <a:t>eum</a:t>
            </a:r>
            <a:r>
              <a:rPr lang="en-US"/>
              <a:t> </a:t>
            </a:r>
            <a:r>
              <a:rPr lang="en-US" err="1"/>
              <a:t>hillates</a:t>
            </a:r>
            <a:r>
              <a:rPr lang="en-US"/>
              <a:t> rest, tent </a:t>
            </a:r>
            <a:r>
              <a:rPr lang="en-US" err="1"/>
              <a:t>quosand</a:t>
            </a:r>
            <a:r>
              <a:rPr lang="en-US"/>
              <a:t> </a:t>
            </a:r>
            <a:r>
              <a:rPr lang="en-US" err="1"/>
              <a:t>ucipsa</a:t>
            </a:r>
            <a:r>
              <a:rPr lang="en-US"/>
              <a:t> </a:t>
            </a:r>
            <a:r>
              <a:rPr lang="en-US" err="1"/>
              <a:t>culparum</a:t>
            </a:r>
            <a:r>
              <a:rPr lang="en-US"/>
              <a:t> idem hit </a:t>
            </a:r>
            <a:r>
              <a:rPr lang="en-US" err="1"/>
              <a:t>explatibus</a:t>
            </a:r>
            <a:r>
              <a:rPr lang="en-US"/>
              <a:t>, </a:t>
            </a:r>
            <a:r>
              <a:rPr lang="en-US" err="1"/>
              <a:t>quia</a:t>
            </a:r>
            <a:r>
              <a:rPr lang="en-US"/>
              <a:t> </a:t>
            </a:r>
            <a:r>
              <a:rPr lang="en-US" err="1"/>
              <a:t>volescima</a:t>
            </a:r>
            <a:r>
              <a:rPr lang="en-US"/>
              <a:t> </a:t>
            </a:r>
            <a:r>
              <a:rPr lang="en-US" err="1"/>
              <a:t>destrum</a:t>
            </a:r>
            <a:r>
              <a:rPr lang="en-US"/>
              <a:t> </a:t>
            </a:r>
            <a:r>
              <a:rPr lang="en-US" err="1"/>
              <a:t>etur</a:t>
            </a:r>
            <a:r>
              <a:rPr lang="en-US"/>
              <a:t> </a:t>
            </a:r>
            <a:r>
              <a:rPr lang="en-US" err="1"/>
              <a:t>aut</a:t>
            </a:r>
            <a:r>
              <a:rPr lang="en-US"/>
              <a:t> </a:t>
            </a:r>
            <a:r>
              <a:rPr lang="en-US" err="1"/>
              <a:t>parum</a:t>
            </a:r>
            <a:r>
              <a:rPr lang="en-US"/>
              <a:t> re </a:t>
            </a:r>
            <a:r>
              <a:rPr lang="en-US" err="1"/>
              <a:t>doluptate</a:t>
            </a:r>
            <a:r>
              <a:rPr lang="en-US"/>
              <a:t> is id qui as </a:t>
            </a:r>
            <a:r>
              <a:rPr lang="en-US" err="1"/>
              <a:t>inis</a:t>
            </a:r>
            <a:r>
              <a:rPr lang="en-US"/>
              <a:t> a </a:t>
            </a:r>
            <a:r>
              <a:rPr lang="en-US" err="1"/>
              <a:t>coremo</a:t>
            </a:r>
            <a:r>
              <a:rPr lang="en-US"/>
              <a:t> </a:t>
            </a:r>
            <a:r>
              <a:rPr lang="en-US" err="1"/>
              <a:t>te</a:t>
            </a:r>
            <a:r>
              <a:rPr lang="en-US"/>
              <a:t> et et quo </a:t>
            </a:r>
            <a:r>
              <a:rPr lang="en-US" err="1"/>
              <a:t>volor</a:t>
            </a:r>
            <a:r>
              <a:rPr lang="en-US"/>
              <a:t> sum et de </a:t>
            </a:r>
            <a:r>
              <a:rPr lang="en-US" err="1"/>
              <a:t>poraeperae</a:t>
            </a:r>
            <a:r>
              <a:rPr lang="en-US"/>
              <a:t> </a:t>
            </a:r>
            <a:r>
              <a:rPr lang="en-US" err="1"/>
              <a:t>voluptat</a:t>
            </a:r>
            <a:r>
              <a:rPr lang="en-US"/>
              <a:t> </a:t>
            </a:r>
            <a:r>
              <a:rPr lang="en-US" err="1"/>
              <a:t>voluptianis</a:t>
            </a:r>
            <a:r>
              <a:rPr lang="en-US"/>
              <a:t> none </a:t>
            </a:r>
            <a:r>
              <a:rPr lang="en-US" err="1"/>
              <a:t>nienimil</a:t>
            </a:r>
            <a:r>
              <a:rPr lang="en-US"/>
              <a:t> </a:t>
            </a:r>
            <a:r>
              <a:rPr lang="en-US" err="1"/>
              <a:t>illes</a:t>
            </a:r>
            <a:r>
              <a:rPr lang="en-US"/>
              <a:t> </a:t>
            </a:r>
            <a:r>
              <a:rPr lang="en-US" err="1"/>
              <a:t>cus</a:t>
            </a:r>
            <a:r>
              <a:rPr lang="en-US"/>
              <a:t>, </a:t>
            </a:r>
            <a:r>
              <a:rPr lang="en-US" err="1"/>
              <a:t>consequiam</a:t>
            </a:r>
            <a:r>
              <a:rPr lang="en-US"/>
              <a:t> </a:t>
            </a:r>
            <a:r>
              <a:rPr lang="en-US" err="1"/>
              <a:t>iscid</a:t>
            </a:r>
            <a:r>
              <a:rPr lang="en-US"/>
              <a:t> </a:t>
            </a:r>
            <a:r>
              <a:rPr lang="en-US" err="1"/>
              <a:t>quisquam</a:t>
            </a:r>
            <a:r>
              <a:rPr lang="en-US"/>
              <a:t> </a:t>
            </a:r>
            <a:r>
              <a:rPr lang="en-US" err="1"/>
              <a:t>nossitatum</a:t>
            </a:r>
            <a:r>
              <a:rPr lang="en-US"/>
              <a:t> </a:t>
            </a:r>
            <a:r>
              <a:rPr lang="en-US" err="1"/>
              <a:t>nonecab</a:t>
            </a:r>
            <a:r>
              <a:rPr lang="en-US"/>
              <a:t> </a:t>
            </a:r>
            <a:r>
              <a:rPr lang="en-US" err="1"/>
              <a:t>illuptur</a:t>
            </a:r>
            <a:r>
              <a:rPr lang="en-US"/>
              <a:t>, </a:t>
            </a:r>
            <a:r>
              <a:rPr lang="en-US" err="1"/>
              <a:t>volorro</a:t>
            </a:r>
            <a:r>
              <a:rPr lang="en-US"/>
              <a:t> </a:t>
            </a:r>
            <a:r>
              <a:rPr lang="en-US" err="1"/>
              <a:t>consed</a:t>
            </a:r>
            <a:r>
              <a:rPr lang="en-US"/>
              <a:t> mod </a:t>
            </a:r>
            <a:r>
              <a:rPr lang="en-US" err="1"/>
              <a:t>ut</a:t>
            </a:r>
            <a:r>
              <a:rPr lang="en-US"/>
              <a:t> </a:t>
            </a:r>
            <a:r>
              <a:rPr lang="en-US" err="1"/>
              <a:t>velibus</a:t>
            </a:r>
            <a:r>
              <a:rPr lang="en-US"/>
              <a:t> </a:t>
            </a:r>
            <a:r>
              <a:rPr lang="en-US" err="1"/>
              <a:t>simos</a:t>
            </a:r>
            <a:r>
              <a:rPr lang="en-US"/>
              <a:t> </a:t>
            </a:r>
            <a:r>
              <a:rPr lang="en-US" err="1"/>
              <a:t>dolut</a:t>
            </a:r>
            <a:r>
              <a:rPr lang="en-US"/>
              <a:t> </a:t>
            </a:r>
            <a:r>
              <a:rPr lang="en-US" err="1"/>
              <a:t>asperitiate</a:t>
            </a:r>
            <a:r>
              <a:rPr lang="en-US"/>
              <a:t> </a:t>
            </a:r>
            <a:r>
              <a:rPr lang="en-US" err="1"/>
              <a:t>plaboraes</a:t>
            </a:r>
            <a:r>
              <a:rPr lang="en-US"/>
              <a:t> </a:t>
            </a:r>
            <a:r>
              <a:rPr lang="en-US" err="1"/>
              <a:t>aliquia</a:t>
            </a:r>
            <a:r>
              <a:rPr lang="en-US"/>
              <a:t> </a:t>
            </a:r>
            <a:r>
              <a:rPr lang="en-US" err="1"/>
              <a:t>tureris</a:t>
            </a:r>
            <a:r>
              <a:rPr lang="en-US"/>
              <a:t> </a:t>
            </a:r>
            <a:r>
              <a:rPr lang="en-US" err="1"/>
              <a:t>eaque</a:t>
            </a:r>
            <a:r>
              <a:rPr lang="en-US"/>
              <a:t> </a:t>
            </a:r>
            <a:r>
              <a:rPr lang="en-US" err="1"/>
              <a:t>ea</a:t>
            </a:r>
            <a:r>
              <a:rPr lang="en-US"/>
              <a:t> </a:t>
            </a:r>
            <a:r>
              <a:rPr lang="en-US" err="1"/>
              <a:t>aris</a:t>
            </a:r>
            <a:r>
              <a:rPr lang="en-US"/>
              <a:t> et </a:t>
            </a:r>
            <a:r>
              <a:rPr lang="en-US" err="1"/>
              <a:t>pelestem</a:t>
            </a:r>
            <a:r>
              <a:rPr lang="en-US"/>
              <a:t> et </a:t>
            </a:r>
            <a:r>
              <a:rPr lang="en-US" err="1"/>
              <a:t>accabor</a:t>
            </a:r>
            <a:r>
              <a:rPr lang="en-US"/>
              <a:t> abo.</a:t>
            </a:r>
          </a:p>
          <a:p>
            <a:pPr lvl="0"/>
            <a:r>
              <a:rPr lang="en-US" err="1"/>
              <a:t>Nem</a:t>
            </a:r>
            <a:r>
              <a:rPr lang="en-US"/>
              <a:t> </a:t>
            </a:r>
            <a:r>
              <a:rPr lang="en-US" err="1"/>
              <a:t>doloribus</a:t>
            </a:r>
            <a:r>
              <a:rPr lang="en-US"/>
              <a:t>, </a:t>
            </a:r>
            <a:r>
              <a:rPr lang="en-US" err="1"/>
              <a:t>similloribus</a:t>
            </a:r>
            <a:r>
              <a:rPr lang="en-US"/>
              <a:t> </a:t>
            </a:r>
            <a:r>
              <a:rPr lang="en-US" err="1"/>
              <a:t>atem</a:t>
            </a:r>
            <a:r>
              <a:rPr lang="en-US"/>
              <a:t> </a:t>
            </a:r>
            <a:r>
              <a:rPr lang="en-US" err="1"/>
              <a:t>earit</a:t>
            </a:r>
            <a:r>
              <a:rPr lang="en-US"/>
              <a:t> </a:t>
            </a:r>
            <a:r>
              <a:rPr lang="en-US" err="1"/>
              <a:t>etur</a:t>
            </a:r>
            <a:r>
              <a:rPr lang="en-US"/>
              <a:t> </a:t>
            </a:r>
            <a:r>
              <a:rPr lang="en-US" err="1"/>
              <a:t>sinctur</a:t>
            </a:r>
            <a:r>
              <a:rPr lang="en-US"/>
              <a:t>, </a:t>
            </a:r>
            <a:r>
              <a:rPr lang="en-US" err="1"/>
              <a:t>conem</a:t>
            </a:r>
            <a:r>
              <a:rPr lang="en-US"/>
              <a:t> cum </a:t>
            </a:r>
            <a:r>
              <a:rPr lang="en-US" err="1"/>
              <a:t>dolesti</a:t>
            </a:r>
            <a:r>
              <a:rPr lang="en-US"/>
              <a:t> </a:t>
            </a:r>
            <a:r>
              <a:rPr lang="en-US" err="1"/>
              <a:t>osanditi</a:t>
            </a:r>
            <a:r>
              <a:rPr lang="en-US"/>
              <a:t> </a:t>
            </a:r>
            <a:r>
              <a:rPr lang="en-US" err="1"/>
              <a:t>blabo</a:t>
            </a:r>
            <a:r>
              <a:rPr lang="en-US"/>
              <a:t>. </a:t>
            </a:r>
            <a:r>
              <a:rPr lang="en-US" err="1"/>
              <a:t>Sed</a:t>
            </a:r>
            <a:r>
              <a:rPr lang="en-US"/>
              <a:t> </a:t>
            </a:r>
            <a:r>
              <a:rPr lang="en-US" err="1"/>
              <a:t>molorem</a:t>
            </a:r>
            <a:r>
              <a:rPr lang="en-US"/>
              <a:t> </a:t>
            </a:r>
            <a:r>
              <a:rPr lang="en-US" err="1"/>
              <a:t>es</a:t>
            </a:r>
            <a:r>
              <a:rPr lang="en-US"/>
              <a:t> </a:t>
            </a:r>
            <a:r>
              <a:rPr lang="en-US" err="1"/>
              <a:t>moloreriorro</a:t>
            </a:r>
            <a:r>
              <a:rPr lang="en-US"/>
              <a:t> </a:t>
            </a:r>
            <a:r>
              <a:rPr lang="en-US" err="1"/>
              <a:t>volore</a:t>
            </a:r>
            <a:r>
              <a:rPr lang="en-US"/>
              <a:t> vid expel </a:t>
            </a:r>
            <a:r>
              <a:rPr lang="en-US" err="1"/>
              <a:t>mo</a:t>
            </a:r>
            <a:r>
              <a:rPr lang="en-US"/>
              <a:t> </a:t>
            </a:r>
            <a:r>
              <a:rPr lang="en-US" err="1"/>
              <a:t>tem</a:t>
            </a:r>
            <a:r>
              <a:rPr lang="en-US"/>
              <a:t> et </a:t>
            </a:r>
            <a:r>
              <a:rPr lang="en-US" err="1"/>
              <a:t>volest</a:t>
            </a:r>
            <a:r>
              <a:rPr lang="en-US"/>
              <a:t> </a:t>
            </a:r>
            <a:r>
              <a:rPr lang="en-US" err="1"/>
              <a:t>restior</a:t>
            </a:r>
            <a:r>
              <a:rPr lang="en-US"/>
              <a:t> </a:t>
            </a:r>
            <a:r>
              <a:rPr lang="en-US" err="1"/>
              <a:t>adis</a:t>
            </a:r>
            <a:r>
              <a:rPr lang="en-US"/>
              <a:t> </a:t>
            </a:r>
            <a:r>
              <a:rPr lang="en-US" err="1"/>
              <a:t>est</a:t>
            </a:r>
            <a:r>
              <a:rPr lang="en-US"/>
              <a:t> a </a:t>
            </a:r>
            <a:r>
              <a:rPr lang="en-US" err="1"/>
              <a:t>ius</a:t>
            </a:r>
            <a:r>
              <a:rPr lang="en-US"/>
              <a:t> </a:t>
            </a:r>
            <a:r>
              <a:rPr lang="en-US" err="1"/>
              <a:t>molum</a:t>
            </a:r>
            <a:r>
              <a:rPr lang="en-US"/>
              <a:t> qui di </a:t>
            </a:r>
            <a:r>
              <a:rPr lang="en-US" err="1"/>
              <a:t>ut</a:t>
            </a:r>
            <a:r>
              <a:rPr lang="en-US"/>
              <a:t> </a:t>
            </a:r>
            <a:r>
              <a:rPr lang="en-US" err="1"/>
              <a:t>liandae</a:t>
            </a:r>
            <a:r>
              <a:rPr lang="en-US"/>
              <a:t> </a:t>
            </a:r>
            <a:r>
              <a:rPr lang="en-US" err="1"/>
              <a:t>porrum</a:t>
            </a:r>
            <a:r>
              <a:rPr lang="en-US"/>
              <a:t> </a:t>
            </a:r>
            <a:r>
              <a:rPr lang="en-US" err="1"/>
              <a:t>eari</a:t>
            </a:r>
            <a:r>
              <a:rPr lang="en-US"/>
              <a:t> </a:t>
            </a:r>
            <a:r>
              <a:rPr lang="en-US" err="1"/>
              <a:t>quist</a:t>
            </a:r>
            <a:r>
              <a:rPr lang="en-US"/>
              <a:t> ad et ex eat </a:t>
            </a:r>
            <a:r>
              <a:rPr lang="en-US" err="1"/>
              <a:t>officip</a:t>
            </a:r>
            <a:r>
              <a:rPr lang="en-US"/>
              <a:t> </a:t>
            </a:r>
            <a:r>
              <a:rPr lang="en-US" err="1"/>
              <a:t>itassi</a:t>
            </a:r>
            <a:r>
              <a:rPr lang="en-US"/>
              <a:t> dis </a:t>
            </a:r>
            <a:r>
              <a:rPr lang="en-US" err="1"/>
              <a:t>si</a:t>
            </a:r>
            <a:r>
              <a:rPr lang="en-US"/>
              <a:t> </a:t>
            </a:r>
            <a:r>
              <a:rPr lang="en-US" err="1"/>
              <a:t>iusaera</a:t>
            </a:r>
            <a:r>
              <a:rPr lang="en-US"/>
              <a:t> </a:t>
            </a:r>
            <a:r>
              <a:rPr lang="en-US" err="1"/>
              <a:t>temquodit</a:t>
            </a:r>
            <a:r>
              <a:rPr lang="en-US"/>
              <a:t>.</a:t>
            </a:r>
          </a:p>
        </p:txBody>
      </p:sp>
    </p:spTree>
    <p:extLst>
      <p:ext uri="{BB962C8B-B14F-4D97-AF65-F5344CB8AC3E}">
        <p14:creationId xmlns:p14="http://schemas.microsoft.com/office/powerpoint/2010/main" val="24364117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EMC Title &amp; Content (2 Col w Pull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06000" y="864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E5ECB3D0-CB26-F049-981F-FC52D3114309}"/>
              </a:ext>
            </a:extLst>
          </p:cNvPr>
          <p:cNvSpPr>
            <a:spLocks noGrp="1"/>
          </p:cNvSpPr>
          <p:nvPr>
            <p:ph type="body" sz="quarter" idx="13" hasCustomPrompt="1"/>
          </p:nvPr>
        </p:nvSpPr>
        <p:spPr>
          <a:xfrm>
            <a:off x="306387" y="1680000"/>
            <a:ext cx="8460000" cy="4440000"/>
          </a:xfrm>
        </p:spPr>
        <p:txBody>
          <a:bodyPr numCol="2" spcCol="540000"/>
          <a:lstStyle>
            <a:lvl1pPr marL="0" indent="0">
              <a:lnSpc>
                <a:spcPts val="1600"/>
              </a:lnSpc>
              <a:buNone/>
              <a:defRPr sz="1400">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US"/>
              <a:t>Text heavy page to go here text to 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r>
              <a:rPr lang="en-US"/>
              <a:t> as de ne et </a:t>
            </a:r>
            <a:r>
              <a:rPr lang="en-US" err="1"/>
              <a:t>aspit</a:t>
            </a:r>
            <a:r>
              <a:rPr lang="en-US"/>
              <a:t> alia </a:t>
            </a:r>
            <a:r>
              <a:rPr lang="en-US" err="1"/>
              <a:t>vendist</a:t>
            </a:r>
            <a:r>
              <a:rPr lang="en-US"/>
              <a:t> </a:t>
            </a:r>
            <a:r>
              <a:rPr lang="en-US" err="1"/>
              <a:t>iorepro</a:t>
            </a:r>
            <a:r>
              <a:rPr lang="en-US"/>
              <a:t> </a:t>
            </a:r>
            <a:r>
              <a:rPr lang="en-US" err="1"/>
              <a:t>eos</a:t>
            </a:r>
            <a:r>
              <a:rPr lang="en-US"/>
              <a:t> </a:t>
            </a:r>
            <a:r>
              <a:rPr lang="en-US" err="1"/>
              <a:t>autaqui</a:t>
            </a:r>
            <a:r>
              <a:rPr lang="en-US"/>
              <a:t> </a:t>
            </a:r>
            <a:r>
              <a:rPr lang="en-US" err="1"/>
              <a:t>repres</a:t>
            </a:r>
            <a:r>
              <a:rPr lang="en-US"/>
              <a:t> </a:t>
            </a:r>
            <a:r>
              <a:rPr lang="en-US" err="1"/>
              <a:t>diae</a:t>
            </a:r>
            <a:r>
              <a:rPr lang="en-US"/>
              <a:t> re et od </a:t>
            </a:r>
            <a:r>
              <a:rPr lang="en-US" err="1"/>
              <a:t>quam</a:t>
            </a:r>
            <a:r>
              <a:rPr lang="en-US"/>
              <a:t> </a:t>
            </a:r>
            <a:r>
              <a:rPr lang="en-US" err="1"/>
              <a:t>acessunt</a:t>
            </a:r>
            <a:endParaRPr lang="en-US"/>
          </a:p>
          <a:p>
            <a:pPr lvl="0"/>
            <a:r>
              <a:rPr lang="en-US" err="1"/>
              <a:t>Nem</a:t>
            </a:r>
            <a:r>
              <a:rPr lang="en-US"/>
              <a:t> </a:t>
            </a:r>
            <a:r>
              <a:rPr lang="en-US" err="1"/>
              <a:t>doloribus</a:t>
            </a:r>
            <a:r>
              <a:rPr lang="en-US"/>
              <a:t>, </a:t>
            </a:r>
            <a:r>
              <a:rPr lang="en-US" err="1"/>
              <a:t>similloribus</a:t>
            </a:r>
            <a:r>
              <a:rPr lang="en-US"/>
              <a:t> </a:t>
            </a:r>
            <a:r>
              <a:rPr lang="en-US" err="1"/>
              <a:t>atem</a:t>
            </a:r>
            <a:r>
              <a:rPr lang="en-US"/>
              <a:t> </a:t>
            </a:r>
            <a:r>
              <a:rPr lang="en-US" err="1"/>
              <a:t>earit</a:t>
            </a:r>
            <a:r>
              <a:rPr lang="en-US"/>
              <a:t> </a:t>
            </a:r>
            <a:r>
              <a:rPr lang="en-US" err="1"/>
              <a:t>etur</a:t>
            </a:r>
            <a:r>
              <a:rPr lang="en-US"/>
              <a:t> </a:t>
            </a:r>
            <a:r>
              <a:rPr lang="en-US" err="1"/>
              <a:t>sinctur</a:t>
            </a:r>
            <a:r>
              <a:rPr lang="en-US"/>
              <a:t>, </a:t>
            </a:r>
            <a:r>
              <a:rPr lang="en-US" err="1"/>
              <a:t>conem</a:t>
            </a:r>
            <a:r>
              <a:rPr lang="en-US"/>
              <a:t> cum </a:t>
            </a:r>
            <a:r>
              <a:rPr lang="en-US" err="1"/>
              <a:t>dolesti</a:t>
            </a:r>
            <a:r>
              <a:rPr lang="en-US"/>
              <a:t> </a:t>
            </a:r>
            <a:r>
              <a:rPr lang="en-US" err="1"/>
              <a:t>osanditi</a:t>
            </a:r>
            <a:r>
              <a:rPr lang="en-US"/>
              <a:t> </a:t>
            </a:r>
            <a:r>
              <a:rPr lang="en-US" err="1"/>
              <a:t>blabo</a:t>
            </a:r>
            <a:r>
              <a:rPr lang="en-US"/>
              <a:t>. </a:t>
            </a:r>
            <a:r>
              <a:rPr lang="en-US" err="1"/>
              <a:t>Sed</a:t>
            </a:r>
            <a:r>
              <a:rPr lang="en-US"/>
              <a:t> </a:t>
            </a:r>
            <a:r>
              <a:rPr lang="en-US" err="1"/>
              <a:t>molorem</a:t>
            </a:r>
            <a:r>
              <a:rPr lang="en-US"/>
              <a:t> </a:t>
            </a:r>
            <a:r>
              <a:rPr lang="en-US" err="1"/>
              <a:t>es</a:t>
            </a:r>
            <a:r>
              <a:rPr lang="en-US"/>
              <a:t> </a:t>
            </a:r>
            <a:r>
              <a:rPr lang="en-US" err="1"/>
              <a:t>moloreriorro</a:t>
            </a:r>
            <a:r>
              <a:rPr lang="en-US"/>
              <a:t> </a:t>
            </a:r>
            <a:r>
              <a:rPr lang="en-US" err="1"/>
              <a:t>volore</a:t>
            </a:r>
            <a:r>
              <a:rPr lang="en-US"/>
              <a:t> vid expel </a:t>
            </a:r>
            <a:r>
              <a:rPr lang="en-US" err="1"/>
              <a:t>mo</a:t>
            </a:r>
            <a:r>
              <a:rPr lang="en-US"/>
              <a:t> </a:t>
            </a:r>
            <a:r>
              <a:rPr lang="en-US" err="1"/>
              <a:t>tem</a:t>
            </a:r>
            <a:r>
              <a:rPr lang="en-US"/>
              <a:t> et </a:t>
            </a:r>
            <a:r>
              <a:rPr lang="en-US" err="1"/>
              <a:t>volest</a:t>
            </a:r>
            <a:r>
              <a:rPr lang="en-US"/>
              <a:t> </a:t>
            </a:r>
            <a:r>
              <a:rPr lang="en-US" err="1"/>
              <a:t>restior</a:t>
            </a:r>
            <a:r>
              <a:rPr lang="en-US"/>
              <a:t> </a:t>
            </a:r>
            <a:r>
              <a:rPr lang="en-US" err="1"/>
              <a:t>adis</a:t>
            </a:r>
            <a:r>
              <a:rPr lang="en-US"/>
              <a:t> </a:t>
            </a:r>
            <a:r>
              <a:rPr lang="en-US" err="1"/>
              <a:t>est</a:t>
            </a:r>
            <a:r>
              <a:rPr lang="en-US"/>
              <a:t> a </a:t>
            </a:r>
            <a:r>
              <a:rPr lang="en-US" err="1"/>
              <a:t>ius</a:t>
            </a:r>
            <a:r>
              <a:rPr lang="en-US"/>
              <a:t> </a:t>
            </a:r>
            <a:r>
              <a:rPr lang="en-US" err="1"/>
              <a:t>molum</a:t>
            </a:r>
            <a:r>
              <a:rPr lang="en-US"/>
              <a:t> qui di </a:t>
            </a:r>
            <a:r>
              <a:rPr lang="en-US" err="1"/>
              <a:t>ut</a:t>
            </a:r>
            <a:r>
              <a:rPr lang="en-US"/>
              <a:t> </a:t>
            </a:r>
            <a:r>
              <a:rPr lang="en-US" err="1"/>
              <a:t>liandae</a:t>
            </a:r>
            <a:r>
              <a:rPr lang="en-US"/>
              <a:t> </a:t>
            </a:r>
            <a:r>
              <a:rPr lang="en-US" err="1"/>
              <a:t>porrum</a:t>
            </a:r>
            <a:r>
              <a:rPr lang="en-US"/>
              <a:t> </a:t>
            </a:r>
            <a:r>
              <a:rPr lang="en-US" err="1"/>
              <a:t>eari</a:t>
            </a:r>
            <a:r>
              <a:rPr lang="en-US"/>
              <a:t> </a:t>
            </a:r>
            <a:r>
              <a:rPr lang="en-US" err="1"/>
              <a:t>quist</a:t>
            </a:r>
            <a:r>
              <a:rPr lang="en-US"/>
              <a:t> ad et ex eat </a:t>
            </a:r>
            <a:r>
              <a:rPr lang="en-US" err="1"/>
              <a:t>officip</a:t>
            </a:r>
            <a:r>
              <a:rPr lang="en-US"/>
              <a:t> </a:t>
            </a:r>
            <a:r>
              <a:rPr lang="en-US" err="1"/>
              <a:t>itassi</a:t>
            </a:r>
            <a:r>
              <a:rPr lang="en-US"/>
              <a:t> dis </a:t>
            </a:r>
            <a:r>
              <a:rPr lang="en-US" err="1"/>
              <a:t>si</a:t>
            </a:r>
            <a:r>
              <a:rPr lang="en-US"/>
              <a:t> </a:t>
            </a:r>
            <a:r>
              <a:rPr lang="en-US" err="1"/>
              <a:t>iusaera</a:t>
            </a:r>
            <a:r>
              <a:rPr lang="en-US"/>
              <a:t> </a:t>
            </a:r>
            <a:r>
              <a:rPr lang="en-US" err="1"/>
              <a:t>temquodit</a:t>
            </a:r>
            <a:r>
              <a:rPr lang="en-US"/>
              <a:t> </a:t>
            </a:r>
            <a:r>
              <a:rPr lang="en-US" err="1"/>
              <a:t>ut</a:t>
            </a:r>
            <a:r>
              <a:rPr lang="en-US"/>
              <a:t> </a:t>
            </a:r>
            <a:r>
              <a:rPr lang="en-US" err="1"/>
              <a:t>officie</a:t>
            </a:r>
            <a:r>
              <a:rPr lang="en-US"/>
              <a:t> </a:t>
            </a:r>
            <a:r>
              <a:rPr lang="en-US" err="1"/>
              <a:t>ntureped</a:t>
            </a:r>
            <a:r>
              <a:rPr lang="en-US"/>
              <a:t> </a:t>
            </a:r>
            <a:r>
              <a:rPr lang="en-US" err="1"/>
              <a:t>quidebis</a:t>
            </a:r>
            <a:r>
              <a:rPr lang="en-US"/>
              <a:t> et </a:t>
            </a:r>
            <a:r>
              <a:rPr lang="en-US" err="1"/>
              <a:t>faceria</a:t>
            </a:r>
            <a:r>
              <a:rPr lang="en-US"/>
              <a:t> </a:t>
            </a:r>
            <a:r>
              <a:rPr lang="en-US" err="1"/>
              <a:t>comnimus</a:t>
            </a:r>
            <a:r>
              <a:rPr lang="en-US"/>
              <a:t> </a:t>
            </a:r>
            <a:r>
              <a:rPr lang="en-US" err="1"/>
              <a:t>eaquid</a:t>
            </a:r>
            <a:r>
              <a:rPr lang="en-US"/>
              <a:t> </a:t>
            </a:r>
            <a:r>
              <a:rPr lang="en-US" err="1"/>
              <a:t>molore</a:t>
            </a:r>
            <a:r>
              <a:rPr lang="en-US"/>
              <a:t> </a:t>
            </a:r>
            <a:r>
              <a:rPr lang="en-US" err="1"/>
              <a:t>conseque</a:t>
            </a:r>
            <a:r>
              <a:rPr lang="en-US"/>
              <a:t> pro </a:t>
            </a:r>
            <a:r>
              <a:rPr lang="en-US" err="1"/>
              <a:t>illest</a:t>
            </a:r>
            <a:r>
              <a:rPr lang="en-US"/>
              <a:t> </a:t>
            </a:r>
            <a:r>
              <a:rPr lang="en-US" err="1"/>
              <a:t>il</a:t>
            </a:r>
            <a:r>
              <a:rPr lang="en-US"/>
              <a:t> et am </a:t>
            </a:r>
            <a:r>
              <a:rPr lang="en-US" err="1"/>
              <a:t>nam</a:t>
            </a:r>
            <a:r>
              <a:rPr lang="en-US"/>
              <a:t> </a:t>
            </a:r>
            <a:r>
              <a:rPr lang="en-US" err="1"/>
              <a:t>inciam</a:t>
            </a:r>
            <a:r>
              <a:rPr lang="en-US"/>
              <a:t> et fugit </a:t>
            </a:r>
            <a:r>
              <a:rPr lang="en-US" err="1"/>
              <a:t>vendign</a:t>
            </a:r>
            <a:r>
              <a:rPr lang="en-US"/>
              <a:t> </a:t>
            </a:r>
            <a:r>
              <a:rPr lang="en-US" err="1"/>
              <a:t>atiorib</a:t>
            </a:r>
            <a:r>
              <a:rPr lang="en-US"/>
              <a:t> </a:t>
            </a:r>
            <a:r>
              <a:rPr lang="en-US" err="1"/>
              <a:t>eratiis</a:t>
            </a:r>
            <a:r>
              <a:rPr lang="en-US"/>
              <a:t> </a:t>
            </a:r>
            <a:r>
              <a:rPr lang="en-US" err="1"/>
              <a:t>aut</a:t>
            </a:r>
            <a:r>
              <a:rPr lang="en-US"/>
              <a:t> </a:t>
            </a:r>
            <a:r>
              <a:rPr lang="en-US" err="1"/>
              <a:t>electio</a:t>
            </a:r>
            <a:r>
              <a:rPr lang="en-US"/>
              <a:t> quo </a:t>
            </a:r>
            <a:r>
              <a:rPr lang="en-US" err="1"/>
              <a:t>blatur</a:t>
            </a:r>
            <a:r>
              <a:rPr lang="en-US"/>
              <a:t>.</a:t>
            </a:r>
          </a:p>
          <a:p>
            <a:pPr lvl="0"/>
            <a:r>
              <a:rPr lang="en-US" err="1"/>
              <a:t>Optiatii</a:t>
            </a:r>
            <a:r>
              <a:rPr lang="en-US"/>
              <a:t> </a:t>
            </a:r>
            <a:r>
              <a:rPr lang="en-US" err="1"/>
              <a:t>stecus</a:t>
            </a:r>
            <a:r>
              <a:rPr lang="en-US"/>
              <a:t> </a:t>
            </a:r>
            <a:r>
              <a:rPr lang="en-US" err="1"/>
              <a:t>aut</a:t>
            </a:r>
            <a:r>
              <a:rPr lang="en-US"/>
              <a:t> </a:t>
            </a:r>
            <a:r>
              <a:rPr lang="en-US" err="1"/>
              <a:t>eum</a:t>
            </a:r>
            <a:r>
              <a:rPr lang="en-US"/>
              <a:t> </a:t>
            </a:r>
            <a:r>
              <a:rPr lang="en-US" err="1"/>
              <a:t>hillates</a:t>
            </a:r>
            <a:r>
              <a:rPr lang="en-US"/>
              <a:t> rest, tent </a:t>
            </a:r>
            <a:r>
              <a:rPr lang="en-US" err="1"/>
              <a:t>quosand</a:t>
            </a:r>
            <a:r>
              <a:rPr lang="en-US"/>
              <a:t> </a:t>
            </a:r>
            <a:r>
              <a:rPr lang="en-US" err="1"/>
              <a:t>ucipsa</a:t>
            </a:r>
            <a:r>
              <a:rPr lang="en-US"/>
              <a:t> </a:t>
            </a:r>
            <a:r>
              <a:rPr lang="en-US" err="1"/>
              <a:t>culparum</a:t>
            </a:r>
            <a:r>
              <a:rPr lang="en-US"/>
              <a:t> idem hit </a:t>
            </a:r>
            <a:r>
              <a:rPr lang="en-US" err="1"/>
              <a:t>explatibus</a:t>
            </a:r>
            <a:r>
              <a:rPr lang="en-US"/>
              <a:t>, </a:t>
            </a:r>
            <a:r>
              <a:rPr lang="en-US" err="1"/>
              <a:t>quia</a:t>
            </a:r>
            <a:r>
              <a:rPr lang="en-US"/>
              <a:t> </a:t>
            </a:r>
            <a:r>
              <a:rPr lang="en-US" err="1"/>
              <a:t>volescima</a:t>
            </a:r>
            <a:r>
              <a:rPr lang="en-US"/>
              <a:t> </a:t>
            </a:r>
            <a:r>
              <a:rPr lang="en-US" err="1"/>
              <a:t>destrum</a:t>
            </a:r>
            <a:r>
              <a:rPr lang="en-US"/>
              <a:t> </a:t>
            </a:r>
            <a:r>
              <a:rPr lang="en-US" err="1"/>
              <a:t>etur</a:t>
            </a:r>
            <a:r>
              <a:rPr lang="en-US"/>
              <a:t> </a:t>
            </a:r>
            <a:r>
              <a:rPr lang="en-US" err="1"/>
              <a:t>aut</a:t>
            </a:r>
            <a:r>
              <a:rPr lang="en-US"/>
              <a:t> </a:t>
            </a:r>
            <a:r>
              <a:rPr lang="en-US" err="1"/>
              <a:t>parum</a:t>
            </a:r>
            <a:r>
              <a:rPr lang="en-US"/>
              <a:t> re </a:t>
            </a:r>
            <a:r>
              <a:rPr lang="en-US" err="1"/>
              <a:t>doluptate</a:t>
            </a:r>
            <a:r>
              <a:rPr lang="en-US"/>
              <a:t> is id qui as </a:t>
            </a:r>
            <a:r>
              <a:rPr lang="en-US" err="1"/>
              <a:t>inis</a:t>
            </a:r>
            <a:r>
              <a:rPr lang="en-US"/>
              <a:t> a </a:t>
            </a:r>
            <a:r>
              <a:rPr lang="en-US" err="1"/>
              <a:t>coremo</a:t>
            </a:r>
            <a:r>
              <a:rPr lang="en-US"/>
              <a:t> </a:t>
            </a:r>
            <a:r>
              <a:rPr lang="en-US" err="1"/>
              <a:t>te</a:t>
            </a:r>
            <a:r>
              <a:rPr lang="en-US"/>
              <a:t> et et quo </a:t>
            </a:r>
            <a:r>
              <a:rPr lang="en-US" err="1"/>
              <a:t>volor</a:t>
            </a:r>
            <a:r>
              <a:rPr lang="en-US"/>
              <a:t> sum et de </a:t>
            </a:r>
            <a:r>
              <a:rPr lang="en-US" err="1"/>
              <a:t>poraeperae</a:t>
            </a:r>
            <a:r>
              <a:rPr lang="en-US"/>
              <a:t> </a:t>
            </a:r>
            <a:r>
              <a:rPr lang="en-US" err="1"/>
              <a:t>voluptat</a:t>
            </a:r>
            <a:r>
              <a:rPr lang="en-US"/>
              <a:t> </a:t>
            </a:r>
            <a:r>
              <a:rPr lang="en-US" err="1"/>
              <a:t>voluptianis</a:t>
            </a:r>
            <a:r>
              <a:rPr lang="en-US"/>
              <a:t> none </a:t>
            </a:r>
            <a:r>
              <a:rPr lang="en-US" err="1"/>
              <a:t>nienimil</a:t>
            </a:r>
            <a:r>
              <a:rPr lang="en-US"/>
              <a:t> </a:t>
            </a:r>
            <a:r>
              <a:rPr lang="en-US" err="1"/>
              <a:t>illes</a:t>
            </a:r>
            <a:r>
              <a:rPr lang="en-US"/>
              <a:t> </a:t>
            </a:r>
            <a:r>
              <a:rPr lang="en-US" err="1"/>
              <a:t>cus</a:t>
            </a:r>
            <a:r>
              <a:rPr lang="en-US"/>
              <a:t>, </a:t>
            </a:r>
            <a:r>
              <a:rPr lang="en-US" err="1"/>
              <a:t>consequiam</a:t>
            </a:r>
            <a:r>
              <a:rPr lang="en-US"/>
              <a:t> </a:t>
            </a:r>
            <a:r>
              <a:rPr lang="en-US" err="1"/>
              <a:t>iscid</a:t>
            </a:r>
            <a:r>
              <a:rPr lang="en-US"/>
              <a:t> </a:t>
            </a:r>
            <a:r>
              <a:rPr lang="en-US" err="1"/>
              <a:t>quisquam</a:t>
            </a:r>
            <a:r>
              <a:rPr lang="en-US"/>
              <a:t> </a:t>
            </a:r>
            <a:r>
              <a:rPr lang="en-US" err="1"/>
              <a:t>nossitatum</a:t>
            </a:r>
            <a:r>
              <a:rPr lang="en-US"/>
              <a:t> </a:t>
            </a:r>
            <a:r>
              <a:rPr lang="en-US" err="1"/>
              <a:t>nonecab</a:t>
            </a:r>
            <a:r>
              <a:rPr lang="en-US"/>
              <a:t> </a:t>
            </a:r>
            <a:r>
              <a:rPr lang="en-US" err="1"/>
              <a:t>illuptur</a:t>
            </a:r>
            <a:r>
              <a:rPr lang="en-US"/>
              <a:t>, </a:t>
            </a:r>
            <a:r>
              <a:rPr lang="en-US" err="1"/>
              <a:t>volorro</a:t>
            </a:r>
            <a:r>
              <a:rPr lang="en-US"/>
              <a:t> </a:t>
            </a:r>
            <a:r>
              <a:rPr lang="en-US" err="1"/>
              <a:t>consed</a:t>
            </a:r>
            <a:r>
              <a:rPr lang="en-US"/>
              <a:t> mod </a:t>
            </a:r>
            <a:r>
              <a:rPr lang="en-US" err="1"/>
              <a:t>ut</a:t>
            </a:r>
            <a:r>
              <a:rPr lang="en-US"/>
              <a:t> </a:t>
            </a:r>
            <a:r>
              <a:rPr lang="en-US" err="1"/>
              <a:t>velibus</a:t>
            </a:r>
            <a:r>
              <a:rPr lang="en-US"/>
              <a:t> </a:t>
            </a:r>
            <a:r>
              <a:rPr lang="en-US" err="1"/>
              <a:t>simos</a:t>
            </a:r>
            <a:r>
              <a:rPr lang="en-US"/>
              <a:t> </a:t>
            </a:r>
            <a:r>
              <a:rPr lang="en-US" err="1"/>
              <a:t>dolut</a:t>
            </a:r>
            <a:r>
              <a:rPr lang="en-US"/>
              <a:t> </a:t>
            </a:r>
            <a:r>
              <a:rPr lang="en-US" err="1"/>
              <a:t>asperitiate</a:t>
            </a:r>
            <a:r>
              <a:rPr lang="en-US"/>
              <a:t> </a:t>
            </a:r>
            <a:r>
              <a:rPr lang="en-US" err="1"/>
              <a:t>plaboraes</a:t>
            </a:r>
            <a:r>
              <a:rPr lang="en-US"/>
              <a:t> </a:t>
            </a:r>
            <a:r>
              <a:rPr lang="en-US" err="1"/>
              <a:t>aliquia</a:t>
            </a:r>
            <a:r>
              <a:rPr lang="en-US"/>
              <a:t> </a:t>
            </a:r>
            <a:r>
              <a:rPr lang="en-US" err="1"/>
              <a:t>tureris</a:t>
            </a:r>
            <a:r>
              <a:rPr lang="en-US"/>
              <a:t> </a:t>
            </a:r>
            <a:r>
              <a:rPr lang="en-US" err="1"/>
              <a:t>eaque</a:t>
            </a:r>
            <a:r>
              <a:rPr lang="en-US"/>
              <a:t> </a:t>
            </a:r>
            <a:r>
              <a:rPr lang="en-US" err="1"/>
              <a:t>ea</a:t>
            </a:r>
            <a:r>
              <a:rPr lang="en-US"/>
              <a:t> </a:t>
            </a:r>
            <a:r>
              <a:rPr lang="en-US" err="1"/>
              <a:t>aris</a:t>
            </a:r>
            <a:r>
              <a:rPr lang="en-US"/>
              <a:t> et </a:t>
            </a:r>
            <a:r>
              <a:rPr lang="en-US" err="1"/>
              <a:t>pelestem</a:t>
            </a:r>
            <a:r>
              <a:rPr lang="en-US"/>
              <a:t> et </a:t>
            </a:r>
            <a:r>
              <a:rPr lang="en-US" err="1"/>
              <a:t>accabor</a:t>
            </a:r>
            <a:r>
              <a:rPr lang="en-US"/>
              <a:t> abo.</a:t>
            </a:r>
          </a:p>
        </p:txBody>
      </p:sp>
      <p:cxnSp>
        <p:nvCxnSpPr>
          <p:cNvPr id="13" name="Straight Connector 12">
            <a:extLst>
              <a:ext uri="{FF2B5EF4-FFF2-40B4-BE49-F238E27FC236}">
                <a16:creationId xmlns:a16="http://schemas.microsoft.com/office/drawing/2014/main" id="{8FFE32B6-2F77-FC4B-8320-5CD4B36D8619}"/>
              </a:ext>
            </a:extLst>
          </p:cNvPr>
          <p:cNvCxnSpPr/>
          <p:nvPr userDrawn="1"/>
        </p:nvCxnSpPr>
        <p:spPr>
          <a:xfrm>
            <a:off x="4824000" y="4320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8B479C3-95F5-F249-AB54-98FE329AEC94}"/>
              </a:ext>
            </a:extLst>
          </p:cNvPr>
          <p:cNvCxnSpPr/>
          <p:nvPr userDrawn="1"/>
        </p:nvCxnSpPr>
        <p:spPr>
          <a:xfrm>
            <a:off x="4824000" y="6000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5" name="Text Placeholder 38">
            <a:extLst>
              <a:ext uri="{FF2B5EF4-FFF2-40B4-BE49-F238E27FC236}">
                <a16:creationId xmlns:a16="http://schemas.microsoft.com/office/drawing/2014/main" id="{91F2159A-A782-1644-A8CD-34A685ED01AD}"/>
              </a:ext>
            </a:extLst>
          </p:cNvPr>
          <p:cNvSpPr>
            <a:spLocks noGrp="1"/>
          </p:cNvSpPr>
          <p:nvPr>
            <p:ph type="body" sz="quarter" idx="14" hasCustomPrompt="1"/>
          </p:nvPr>
        </p:nvSpPr>
        <p:spPr>
          <a:xfrm>
            <a:off x="4824000" y="4502400"/>
            <a:ext cx="3294000" cy="1320000"/>
          </a:xfrm>
        </p:spPr>
        <p:txBody>
          <a:bodyPr/>
          <a:lstStyle>
            <a:lvl1pPr marL="0" indent="0" algn="l">
              <a:lnSpc>
                <a:spcPts val="2500"/>
              </a:lnSpc>
              <a:spcAft>
                <a:spcPts val="0"/>
              </a:spcAft>
              <a:buNone/>
              <a:defRPr sz="2300">
                <a:solidFill>
                  <a:schemeClr val="accent3"/>
                </a:solidFill>
              </a:defRPr>
            </a:lvl1pPr>
          </a:lstStyle>
          <a:p>
            <a:pPr lvl="0"/>
            <a:r>
              <a:rPr lang="en-US"/>
              <a:t>Pullout to go here</a:t>
            </a:r>
            <a:br>
              <a:rPr lang="en-US"/>
            </a:br>
            <a:r>
              <a:rPr lang="en-US" err="1"/>
              <a:t>quaero</a:t>
            </a:r>
            <a:r>
              <a:rPr lang="en-US"/>
              <a:t> in </a:t>
            </a:r>
            <a:r>
              <a:rPr lang="en-US" err="1"/>
              <a:t>nullia</a:t>
            </a:r>
            <a:r>
              <a:rPr lang="en-US"/>
              <a:t> </a:t>
            </a:r>
            <a:r>
              <a:rPr lang="en-US" err="1"/>
              <a:t>volorerio</a:t>
            </a:r>
            <a:r>
              <a:rPr lang="en-US"/>
              <a:t> </a:t>
            </a:r>
            <a:r>
              <a:rPr lang="en-US" err="1"/>
              <a:t>endite</a:t>
            </a:r>
            <a:r>
              <a:rPr lang="en-US"/>
              <a:t> </a:t>
            </a:r>
            <a:r>
              <a:rPr lang="en-US" err="1"/>
              <a:t>omnit</a:t>
            </a:r>
            <a:r>
              <a:rPr lang="en-US"/>
              <a:t> </a:t>
            </a:r>
            <a:r>
              <a:rPr lang="en-US" err="1"/>
              <a:t>eicaerro</a:t>
            </a:r>
            <a:endParaRPr lang="en-US"/>
          </a:p>
        </p:txBody>
      </p:sp>
    </p:spTree>
    <p:extLst>
      <p:ext uri="{BB962C8B-B14F-4D97-AF65-F5344CB8AC3E}">
        <p14:creationId xmlns:p14="http://schemas.microsoft.com/office/powerpoint/2010/main" val="18487232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EMC Title Content &amp; Icons">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9442B7E-A07A-0843-9E8B-A7816244D5E8}"/>
              </a:ext>
            </a:extLst>
          </p:cNvPr>
          <p:cNvSpPr>
            <a:spLocks noGrp="1"/>
          </p:cNvSpPr>
          <p:nvPr>
            <p:ph type="body" sz="quarter" idx="18" hasCustomPrompt="1"/>
          </p:nvPr>
        </p:nvSpPr>
        <p:spPr>
          <a:xfrm>
            <a:off x="1080000" y="2162243"/>
            <a:ext cx="3043238" cy="960967"/>
          </a:xfrm>
        </p:spPr>
        <p:txBody>
          <a:bodyPr/>
          <a:lstStyle>
            <a:lvl1pPr>
              <a:lnSpc>
                <a:spcPts val="1600"/>
              </a:lnSpc>
              <a:spcAft>
                <a:spcPts val="0"/>
              </a:spcAft>
              <a:defRPr sz="1400">
                <a:solidFill>
                  <a:schemeClr val="bg1"/>
                </a:solidFill>
              </a:defRPr>
            </a:lvl1pPr>
            <a:lvl2pPr marL="360000"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15" name="Text Placeholder 4">
            <a:extLst>
              <a:ext uri="{FF2B5EF4-FFF2-40B4-BE49-F238E27FC236}">
                <a16:creationId xmlns:a16="http://schemas.microsoft.com/office/drawing/2014/main" id="{232A7126-64B9-3C42-B4FC-1F6998A4C60E}"/>
              </a:ext>
            </a:extLst>
          </p:cNvPr>
          <p:cNvSpPr>
            <a:spLocks noGrp="1"/>
          </p:cNvSpPr>
          <p:nvPr>
            <p:ph type="body" sz="quarter" idx="19" hasCustomPrompt="1"/>
          </p:nvPr>
        </p:nvSpPr>
        <p:spPr>
          <a:xfrm>
            <a:off x="1078761" y="3434615"/>
            <a:ext cx="3043238" cy="960967"/>
          </a:xfrm>
        </p:spPr>
        <p:txBody>
          <a:bodyPr/>
          <a:lstStyle>
            <a:lvl1pPr>
              <a:lnSpc>
                <a:spcPts val="1600"/>
              </a:lnSpc>
              <a:spcAft>
                <a:spcPts val="0"/>
              </a:spcAft>
              <a:defRPr sz="1400">
                <a:solidFill>
                  <a:schemeClr val="bg1"/>
                </a:solidFill>
              </a:defRPr>
            </a:lvl1pPr>
            <a:lvl2pPr marL="360000"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16" name="Text Placeholder 4">
            <a:extLst>
              <a:ext uri="{FF2B5EF4-FFF2-40B4-BE49-F238E27FC236}">
                <a16:creationId xmlns:a16="http://schemas.microsoft.com/office/drawing/2014/main" id="{C5E08FC6-980E-4942-A9E5-7F9A3A9D2D8D}"/>
              </a:ext>
            </a:extLst>
          </p:cNvPr>
          <p:cNvSpPr>
            <a:spLocks noGrp="1"/>
          </p:cNvSpPr>
          <p:nvPr>
            <p:ph type="body" sz="quarter" idx="20" hasCustomPrompt="1"/>
          </p:nvPr>
        </p:nvSpPr>
        <p:spPr>
          <a:xfrm>
            <a:off x="1078761" y="4684773"/>
            <a:ext cx="3043238" cy="960967"/>
          </a:xfrm>
        </p:spPr>
        <p:txBody>
          <a:bodyPr/>
          <a:lstStyle>
            <a:lvl1pPr>
              <a:lnSpc>
                <a:spcPts val="1600"/>
              </a:lnSpc>
              <a:spcAft>
                <a:spcPts val="0"/>
              </a:spcAft>
              <a:defRPr sz="1400">
                <a:solidFill>
                  <a:schemeClr val="bg1"/>
                </a:solidFill>
              </a:defRPr>
            </a:lvl1pPr>
            <a:lvl2pPr marL="360000"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18" name="Text Placeholder 4">
            <a:extLst>
              <a:ext uri="{FF2B5EF4-FFF2-40B4-BE49-F238E27FC236}">
                <a16:creationId xmlns:a16="http://schemas.microsoft.com/office/drawing/2014/main" id="{F0AF514E-C668-D944-A58A-A2ED2A6615EF}"/>
              </a:ext>
            </a:extLst>
          </p:cNvPr>
          <p:cNvSpPr>
            <a:spLocks noGrp="1"/>
          </p:cNvSpPr>
          <p:nvPr>
            <p:ph type="body" sz="quarter" idx="21" hasCustomPrompt="1"/>
          </p:nvPr>
        </p:nvSpPr>
        <p:spPr>
          <a:xfrm>
            <a:off x="5221239" y="2160002"/>
            <a:ext cx="3043238" cy="960967"/>
          </a:xfrm>
        </p:spPr>
        <p:txBody>
          <a:bodyPr/>
          <a:lstStyle>
            <a:lvl1pPr>
              <a:lnSpc>
                <a:spcPts val="1600"/>
              </a:lnSpc>
              <a:spcAft>
                <a:spcPts val="0"/>
              </a:spcAft>
              <a:defRPr sz="1400">
                <a:solidFill>
                  <a:schemeClr val="bg1"/>
                </a:solidFill>
              </a:defRPr>
            </a:lvl1pPr>
            <a:lvl2pPr marL="360000"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19" name="Text Placeholder 4">
            <a:extLst>
              <a:ext uri="{FF2B5EF4-FFF2-40B4-BE49-F238E27FC236}">
                <a16:creationId xmlns:a16="http://schemas.microsoft.com/office/drawing/2014/main" id="{1EC137A1-9D8B-3143-9B6B-3EE85A538B5D}"/>
              </a:ext>
            </a:extLst>
          </p:cNvPr>
          <p:cNvSpPr>
            <a:spLocks noGrp="1"/>
          </p:cNvSpPr>
          <p:nvPr>
            <p:ph type="body" sz="quarter" idx="22" hasCustomPrompt="1"/>
          </p:nvPr>
        </p:nvSpPr>
        <p:spPr>
          <a:xfrm>
            <a:off x="5220000" y="3432374"/>
            <a:ext cx="3043238" cy="960967"/>
          </a:xfrm>
        </p:spPr>
        <p:txBody>
          <a:bodyPr/>
          <a:lstStyle>
            <a:lvl1pPr>
              <a:lnSpc>
                <a:spcPts val="1600"/>
              </a:lnSpc>
              <a:spcAft>
                <a:spcPts val="0"/>
              </a:spcAft>
              <a:defRPr sz="1400">
                <a:solidFill>
                  <a:schemeClr val="bg1"/>
                </a:solidFill>
              </a:defRPr>
            </a:lvl1pPr>
            <a:lvl2pPr marL="360000"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20" name="Text Placeholder 4">
            <a:extLst>
              <a:ext uri="{FF2B5EF4-FFF2-40B4-BE49-F238E27FC236}">
                <a16:creationId xmlns:a16="http://schemas.microsoft.com/office/drawing/2014/main" id="{7B2E12E3-CF26-764B-ACBC-133BFDFB9E26}"/>
              </a:ext>
            </a:extLst>
          </p:cNvPr>
          <p:cNvSpPr>
            <a:spLocks noGrp="1"/>
          </p:cNvSpPr>
          <p:nvPr>
            <p:ph type="body" sz="quarter" idx="23" hasCustomPrompt="1"/>
          </p:nvPr>
        </p:nvSpPr>
        <p:spPr>
          <a:xfrm>
            <a:off x="5220000" y="4682531"/>
            <a:ext cx="3043238" cy="960967"/>
          </a:xfrm>
        </p:spPr>
        <p:txBody>
          <a:bodyPr/>
          <a:lstStyle>
            <a:lvl1pPr>
              <a:lnSpc>
                <a:spcPts val="1600"/>
              </a:lnSpc>
              <a:spcAft>
                <a:spcPts val="0"/>
              </a:spcAft>
              <a:defRPr sz="1400">
                <a:solidFill>
                  <a:schemeClr val="bg1"/>
                </a:solidFill>
              </a:defRPr>
            </a:lvl1pPr>
            <a:lvl2pPr marL="360000"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602CD98-FF9E-024B-AFD6-411D249289F4}"/>
              </a:ext>
            </a:extLst>
          </p:cNvPr>
          <p:cNvCxnSpPr/>
          <p:nvPr userDrawn="1"/>
        </p:nvCxnSpPr>
        <p:spPr>
          <a:xfrm>
            <a:off x="306000" y="864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0676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78D73-741E-4A3A-B8C4-124CE6BAC49F}"/>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3D4DF620-32AE-46C9-9F22-DDE369B504A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9E8A0033-3118-46E0-9F01-3652AE36EBE3}"/>
              </a:ext>
            </a:extLst>
          </p:cNvPr>
          <p:cNvSpPr>
            <a:spLocks noGrp="1"/>
          </p:cNvSpPr>
          <p:nvPr>
            <p:ph type="dt" sz="half" idx="10"/>
          </p:nvPr>
        </p:nvSpPr>
        <p:spPr/>
        <p:txBody>
          <a:bodyPr/>
          <a:lstStyle/>
          <a:p>
            <a:fld id="{FDEF3A66-B67E-4569-919D-CB6E78FCED42}" type="datetime1">
              <a:rPr lang="en-AU" smtClean="0"/>
              <a:t>16/03/2021</a:t>
            </a:fld>
            <a:endParaRPr lang="en-AU"/>
          </a:p>
        </p:txBody>
      </p:sp>
      <p:sp>
        <p:nvSpPr>
          <p:cNvPr id="5" name="Footer Placeholder 4">
            <a:extLst>
              <a:ext uri="{FF2B5EF4-FFF2-40B4-BE49-F238E27FC236}">
                <a16:creationId xmlns:a16="http://schemas.microsoft.com/office/drawing/2014/main" id="{947995D5-0AEB-4D1D-8A60-9100F1F04538}"/>
              </a:ext>
            </a:extLst>
          </p:cNvPr>
          <p:cNvSpPr>
            <a:spLocks noGrp="1"/>
          </p:cNvSpPr>
          <p:nvPr>
            <p:ph type="ftr" sz="quarter" idx="11"/>
          </p:nvPr>
        </p:nvSpPr>
        <p:spPr/>
        <p:txBody>
          <a:bodyPr/>
          <a:lstStyle/>
          <a:p>
            <a:r>
              <a:rPr lang="en-AU"/>
              <a:t>Example footer text</a:t>
            </a:r>
          </a:p>
        </p:txBody>
      </p:sp>
      <p:sp>
        <p:nvSpPr>
          <p:cNvPr id="6" name="Slide Number Placeholder 5">
            <a:extLst>
              <a:ext uri="{FF2B5EF4-FFF2-40B4-BE49-F238E27FC236}">
                <a16:creationId xmlns:a16="http://schemas.microsoft.com/office/drawing/2014/main" id="{1B05ED6E-F140-4083-9570-EFDF8AAE9C49}"/>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10462795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EMC Title Content Icons &amp; Imag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4A3BF3E-1E59-5E44-8D38-10B3DB7C7CC5}"/>
              </a:ext>
            </a:extLst>
          </p:cNvPr>
          <p:cNvSpPr>
            <a:spLocks noGrp="1"/>
          </p:cNvSpPr>
          <p:nvPr>
            <p:ph type="body" sz="quarter" idx="16" hasCustomPrompt="1"/>
          </p:nvPr>
        </p:nvSpPr>
        <p:spPr>
          <a:xfrm>
            <a:off x="1080000" y="2159035"/>
            <a:ext cx="3043238" cy="960967"/>
          </a:xfrm>
        </p:spPr>
        <p:txBody>
          <a:bodyPr/>
          <a:lstStyle>
            <a:lvl1pPr>
              <a:lnSpc>
                <a:spcPts val="1600"/>
              </a:lnSpc>
              <a:spcAft>
                <a:spcPts val="0"/>
              </a:spcAft>
              <a:defRPr sz="1400">
                <a:solidFill>
                  <a:schemeClr val="bg1"/>
                </a:solidFill>
              </a:defRPr>
            </a:lvl1pPr>
            <a:lvl2pPr marL="360000"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13" name="Text Placeholder 4">
            <a:extLst>
              <a:ext uri="{FF2B5EF4-FFF2-40B4-BE49-F238E27FC236}">
                <a16:creationId xmlns:a16="http://schemas.microsoft.com/office/drawing/2014/main" id="{423D9D4D-016C-224A-AEA8-31A4F212CBC8}"/>
              </a:ext>
            </a:extLst>
          </p:cNvPr>
          <p:cNvSpPr>
            <a:spLocks noGrp="1"/>
          </p:cNvSpPr>
          <p:nvPr>
            <p:ph type="body" sz="quarter" idx="17" hasCustomPrompt="1"/>
          </p:nvPr>
        </p:nvSpPr>
        <p:spPr>
          <a:xfrm>
            <a:off x="1080000" y="3433054"/>
            <a:ext cx="3043238" cy="960967"/>
          </a:xfrm>
        </p:spPr>
        <p:txBody>
          <a:bodyPr/>
          <a:lstStyle>
            <a:lvl1pPr>
              <a:lnSpc>
                <a:spcPts val="1600"/>
              </a:lnSpc>
              <a:spcAft>
                <a:spcPts val="0"/>
              </a:spcAft>
              <a:defRPr sz="1400">
                <a:solidFill>
                  <a:schemeClr val="bg1"/>
                </a:solidFill>
              </a:defRPr>
            </a:lvl1pPr>
            <a:lvl2pPr marL="360000"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14" name="Text Placeholder 4">
            <a:extLst>
              <a:ext uri="{FF2B5EF4-FFF2-40B4-BE49-F238E27FC236}">
                <a16:creationId xmlns:a16="http://schemas.microsoft.com/office/drawing/2014/main" id="{FB1E91EF-9E01-6843-8409-95567B92FCB5}"/>
              </a:ext>
            </a:extLst>
          </p:cNvPr>
          <p:cNvSpPr>
            <a:spLocks noGrp="1"/>
          </p:cNvSpPr>
          <p:nvPr>
            <p:ph type="body" sz="quarter" idx="18" hasCustomPrompt="1"/>
          </p:nvPr>
        </p:nvSpPr>
        <p:spPr>
          <a:xfrm>
            <a:off x="1080000" y="4677983"/>
            <a:ext cx="3043238" cy="960967"/>
          </a:xfrm>
        </p:spPr>
        <p:txBody>
          <a:bodyPr/>
          <a:lstStyle>
            <a:lvl1pPr>
              <a:lnSpc>
                <a:spcPts val="1600"/>
              </a:lnSpc>
              <a:spcAft>
                <a:spcPts val="0"/>
              </a:spcAft>
              <a:defRPr sz="1400">
                <a:solidFill>
                  <a:schemeClr val="bg1"/>
                </a:solidFill>
              </a:defRPr>
            </a:lvl1pPr>
            <a:lvl2pPr marL="360000"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a:xfrm>
            <a:off x="306000" y="408000"/>
            <a:ext cx="3960000" cy="360000"/>
          </a:xfrm>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602CD98-FF9E-024B-AFD6-411D249289F4}"/>
              </a:ext>
            </a:extLst>
          </p:cNvPr>
          <p:cNvCxnSpPr/>
          <p:nvPr userDrawn="1"/>
        </p:nvCxnSpPr>
        <p:spPr>
          <a:xfrm>
            <a:off x="306000" y="864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60" name="Picture Placeholder 59">
            <a:extLst>
              <a:ext uri="{FF2B5EF4-FFF2-40B4-BE49-F238E27FC236}">
                <a16:creationId xmlns:a16="http://schemas.microsoft.com/office/drawing/2014/main" id="{F73D7F61-2BCF-3248-94E8-077AC7526667}"/>
              </a:ext>
            </a:extLst>
          </p:cNvPr>
          <p:cNvSpPr>
            <a:spLocks noGrp="1"/>
          </p:cNvSpPr>
          <p:nvPr>
            <p:ph type="pic" sz="quarter" idx="15"/>
          </p:nvPr>
        </p:nvSpPr>
        <p:spPr>
          <a:xfrm>
            <a:off x="4589466" y="2"/>
            <a:ext cx="4554537" cy="5746751"/>
          </a:xfrm>
        </p:spPr>
        <p:txBody>
          <a:bodyPr/>
          <a:lstStyle>
            <a:lvl1pPr marL="0" indent="0">
              <a:lnSpc>
                <a:spcPct val="100000"/>
              </a:lnSpc>
              <a:spcAft>
                <a:spcPts val="0"/>
              </a:spcAft>
              <a:buNone/>
              <a:defRPr sz="1000"/>
            </a:lvl1pPr>
          </a:lstStyle>
          <a:p>
            <a:r>
              <a:rPr lang="en-US"/>
              <a:t>Click icon to add picture</a:t>
            </a:r>
          </a:p>
        </p:txBody>
      </p:sp>
      <p:cxnSp>
        <p:nvCxnSpPr>
          <p:cNvPr id="62" name="Straight Connector 61">
            <a:extLst>
              <a:ext uri="{FF2B5EF4-FFF2-40B4-BE49-F238E27FC236}">
                <a16:creationId xmlns:a16="http://schemas.microsoft.com/office/drawing/2014/main" id="{179B9315-77AD-5146-ACA8-C38B271193DC}"/>
              </a:ext>
            </a:extLst>
          </p:cNvPr>
          <p:cNvCxnSpPr/>
          <p:nvPr userDrawn="1"/>
        </p:nvCxnSpPr>
        <p:spPr>
          <a:xfrm>
            <a:off x="4588933" y="6001068"/>
            <a:ext cx="486000" cy="0"/>
          </a:xfrm>
          <a:prstGeom prst="line">
            <a:avLst/>
          </a:prstGeom>
          <a:ln w="698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31071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EMC Title Content &amp; Pullout v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9954BB-84B7-2B41-9CCA-39C0462F4B15}"/>
              </a:ext>
            </a:extLst>
          </p:cNvPr>
          <p:cNvSpPr>
            <a:spLocks noGrp="1"/>
          </p:cNvSpPr>
          <p:nvPr>
            <p:ph idx="1"/>
          </p:nvPr>
        </p:nvSpPr>
        <p:spPr>
          <a:xfrm>
            <a:off x="306000" y="1680000"/>
            <a:ext cx="3960000" cy="408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602CD98-FF9E-024B-AFD6-411D249289F4}"/>
              </a:ext>
            </a:extLst>
          </p:cNvPr>
          <p:cNvCxnSpPr/>
          <p:nvPr userDrawn="1"/>
        </p:nvCxnSpPr>
        <p:spPr>
          <a:xfrm>
            <a:off x="306000" y="864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20959DE-2E97-A542-9713-93CBA067A5E3}"/>
              </a:ext>
            </a:extLst>
          </p:cNvPr>
          <p:cNvCxnSpPr/>
          <p:nvPr userDrawn="1"/>
        </p:nvCxnSpPr>
        <p:spPr>
          <a:xfrm>
            <a:off x="5165867" y="3960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69AA80E-DE9A-9848-964D-5CA65F08A981}"/>
              </a:ext>
            </a:extLst>
          </p:cNvPr>
          <p:cNvCxnSpPr/>
          <p:nvPr userDrawn="1"/>
        </p:nvCxnSpPr>
        <p:spPr>
          <a:xfrm>
            <a:off x="5165867" y="5640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Text Placeholder 38">
            <a:extLst>
              <a:ext uri="{FF2B5EF4-FFF2-40B4-BE49-F238E27FC236}">
                <a16:creationId xmlns:a16="http://schemas.microsoft.com/office/drawing/2014/main" id="{E7676428-008D-9B46-8F6D-D80B21698BBD}"/>
              </a:ext>
            </a:extLst>
          </p:cNvPr>
          <p:cNvSpPr>
            <a:spLocks noGrp="1"/>
          </p:cNvSpPr>
          <p:nvPr>
            <p:ph type="body" sz="quarter" idx="13" hasCustomPrompt="1"/>
          </p:nvPr>
        </p:nvSpPr>
        <p:spPr>
          <a:xfrm>
            <a:off x="5165867" y="4143023"/>
            <a:ext cx="3294000" cy="1320000"/>
          </a:xfrm>
        </p:spPr>
        <p:txBody>
          <a:bodyPr/>
          <a:lstStyle>
            <a:lvl1pPr marL="0" indent="0" algn="l">
              <a:lnSpc>
                <a:spcPts val="2500"/>
              </a:lnSpc>
              <a:spcAft>
                <a:spcPts val="0"/>
              </a:spcAft>
              <a:buNone/>
              <a:defRPr sz="2300">
                <a:solidFill>
                  <a:schemeClr val="accent3"/>
                </a:solidFill>
              </a:defRPr>
            </a:lvl1pPr>
          </a:lstStyle>
          <a:p>
            <a:pPr lvl="0"/>
            <a:r>
              <a:rPr lang="en-US"/>
              <a:t>Pullout to go here</a:t>
            </a:r>
            <a:br>
              <a:rPr lang="en-US"/>
            </a:br>
            <a:r>
              <a:rPr lang="en-US" err="1"/>
              <a:t>quaero</a:t>
            </a:r>
            <a:r>
              <a:rPr lang="en-US"/>
              <a:t> in </a:t>
            </a:r>
            <a:r>
              <a:rPr lang="en-US" err="1"/>
              <a:t>nullia</a:t>
            </a:r>
            <a:r>
              <a:rPr lang="en-US"/>
              <a:t> </a:t>
            </a:r>
            <a:r>
              <a:rPr lang="en-US" err="1"/>
              <a:t>volorerio</a:t>
            </a:r>
            <a:r>
              <a:rPr lang="en-US"/>
              <a:t> </a:t>
            </a:r>
            <a:r>
              <a:rPr lang="en-US" err="1"/>
              <a:t>endite</a:t>
            </a:r>
            <a:r>
              <a:rPr lang="en-US"/>
              <a:t> </a:t>
            </a:r>
            <a:r>
              <a:rPr lang="en-US" err="1"/>
              <a:t>omnit</a:t>
            </a:r>
            <a:r>
              <a:rPr lang="en-US"/>
              <a:t> </a:t>
            </a:r>
            <a:r>
              <a:rPr lang="en-US" err="1"/>
              <a:t>eicaerro</a:t>
            </a:r>
            <a:endParaRPr lang="en-US"/>
          </a:p>
        </p:txBody>
      </p:sp>
    </p:spTree>
    <p:extLst>
      <p:ext uri="{BB962C8B-B14F-4D97-AF65-F5344CB8AC3E}">
        <p14:creationId xmlns:p14="http://schemas.microsoft.com/office/powerpoint/2010/main" val="36253173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EMC Full Bleed Image &amp; Pull-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FE23A1C-A544-2B4E-AAB3-678FC566362A}"/>
              </a:ext>
            </a:extLst>
          </p:cNvPr>
          <p:cNvSpPr>
            <a:spLocks noGrp="1"/>
          </p:cNvSpPr>
          <p:nvPr>
            <p:ph type="pic" sz="quarter" idx="17"/>
          </p:nvPr>
        </p:nvSpPr>
        <p:spPr>
          <a:xfrm>
            <a:off x="0" y="0"/>
            <a:ext cx="9144000" cy="6858000"/>
          </a:xfrm>
        </p:spPr>
        <p:txBody>
          <a:bodyPr/>
          <a:lstStyle>
            <a:lvl1pPr marL="0" indent="0">
              <a:lnSpc>
                <a:spcPct val="100000"/>
              </a:lnSpc>
              <a:spcAft>
                <a:spcPts val="0"/>
              </a:spcAft>
              <a:buNone/>
              <a:defRPr sz="1000"/>
            </a:lvl1pPr>
          </a:lstStyle>
          <a:p>
            <a:r>
              <a:rPr lang="en-US"/>
              <a:t>Click icon to add picture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9" name="Text Placeholder 38">
            <a:extLst>
              <a:ext uri="{FF2B5EF4-FFF2-40B4-BE49-F238E27FC236}">
                <a16:creationId xmlns:a16="http://schemas.microsoft.com/office/drawing/2014/main" id="{3604AA8B-EC83-0849-A8AD-F5CABD646071}"/>
              </a:ext>
            </a:extLst>
          </p:cNvPr>
          <p:cNvSpPr>
            <a:spLocks noGrp="1"/>
          </p:cNvSpPr>
          <p:nvPr>
            <p:ph type="body" sz="quarter" idx="13" hasCustomPrompt="1"/>
          </p:nvPr>
        </p:nvSpPr>
        <p:spPr>
          <a:xfrm>
            <a:off x="4860000" y="2641602"/>
            <a:ext cx="3294000" cy="1749777"/>
          </a:xfrm>
        </p:spPr>
        <p:txBody>
          <a:bodyPr/>
          <a:lstStyle>
            <a:lvl1pPr marL="0" indent="0" algn="l">
              <a:lnSpc>
                <a:spcPts val="2500"/>
              </a:lnSpc>
              <a:spcAft>
                <a:spcPts val="0"/>
              </a:spcAft>
              <a:buNone/>
              <a:defRPr sz="2300">
                <a:solidFill>
                  <a:schemeClr val="tx1"/>
                </a:solidFill>
              </a:defRPr>
            </a:lvl1pPr>
          </a:lstStyle>
          <a:p>
            <a:pPr lvl="0"/>
            <a:r>
              <a:rPr lang="en-US"/>
              <a:t>Pullout to go here</a:t>
            </a:r>
            <a:br>
              <a:rPr lang="en-US"/>
            </a:br>
            <a:r>
              <a:rPr lang="en-US" err="1"/>
              <a:t>quaero</a:t>
            </a:r>
            <a:r>
              <a:rPr lang="en-US"/>
              <a:t> in </a:t>
            </a:r>
            <a:r>
              <a:rPr lang="en-US" err="1"/>
              <a:t>nullia</a:t>
            </a:r>
            <a:r>
              <a:rPr lang="en-US"/>
              <a:t> </a:t>
            </a:r>
            <a:r>
              <a:rPr lang="en-US" err="1"/>
              <a:t>volorerio</a:t>
            </a:r>
            <a:r>
              <a:rPr lang="en-US"/>
              <a:t> </a:t>
            </a:r>
            <a:r>
              <a:rPr lang="en-US" err="1"/>
              <a:t>endite</a:t>
            </a:r>
            <a:r>
              <a:rPr lang="en-US"/>
              <a:t> </a:t>
            </a:r>
            <a:r>
              <a:rPr lang="en-US" err="1"/>
              <a:t>omnit</a:t>
            </a:r>
            <a:r>
              <a:rPr lang="en-US"/>
              <a:t> </a:t>
            </a:r>
            <a:r>
              <a:rPr lang="en-US" err="1"/>
              <a:t>eicaerro</a:t>
            </a:r>
            <a:r>
              <a:rPr lang="en-US"/>
              <a:t> </a:t>
            </a:r>
            <a:r>
              <a:rPr lang="en-US" err="1"/>
              <a:t>quia</a:t>
            </a:r>
            <a:r>
              <a:rPr lang="en-US"/>
              <a:t> </a:t>
            </a:r>
            <a:r>
              <a:rPr lang="en-US" err="1"/>
              <a:t>num</a:t>
            </a:r>
            <a:r>
              <a:rPr lang="en-US"/>
              <a:t> re </a:t>
            </a:r>
            <a:r>
              <a:rPr lang="en-US" err="1"/>
              <a:t>consequam</a:t>
            </a:r>
            <a:endParaRPr lang="en-US"/>
          </a:p>
        </p:txBody>
      </p:sp>
      <p:sp>
        <p:nvSpPr>
          <p:cNvPr id="47" name="Text Placeholder 38">
            <a:extLst>
              <a:ext uri="{FF2B5EF4-FFF2-40B4-BE49-F238E27FC236}">
                <a16:creationId xmlns:a16="http://schemas.microsoft.com/office/drawing/2014/main" id="{ADCBEC99-778B-554C-8EF5-C8205BEA28C6}"/>
              </a:ext>
            </a:extLst>
          </p:cNvPr>
          <p:cNvSpPr>
            <a:spLocks noGrp="1"/>
          </p:cNvSpPr>
          <p:nvPr>
            <p:ph type="body" sz="quarter" idx="16" hasCustomPrompt="1"/>
          </p:nvPr>
        </p:nvSpPr>
        <p:spPr>
          <a:xfrm>
            <a:off x="4860000" y="936000"/>
            <a:ext cx="3294000" cy="1320000"/>
          </a:xfrm>
        </p:spPr>
        <p:txBody>
          <a:bodyPr/>
          <a:lstStyle>
            <a:lvl1pPr marL="0" indent="0" algn="l">
              <a:lnSpc>
                <a:spcPts val="10000"/>
              </a:lnSpc>
              <a:spcAft>
                <a:spcPts val="0"/>
              </a:spcAft>
              <a:buNone/>
              <a:defRPr sz="10000">
                <a:solidFill>
                  <a:schemeClr val="tx1"/>
                </a:solidFill>
              </a:defRPr>
            </a:lvl1pPr>
          </a:lstStyle>
          <a:p>
            <a:pPr lvl="0"/>
            <a:r>
              <a:rPr lang="en-US"/>
              <a:t>52m</a:t>
            </a:r>
          </a:p>
        </p:txBody>
      </p:sp>
    </p:spTree>
    <p:extLst>
      <p:ext uri="{BB962C8B-B14F-4D97-AF65-F5344CB8AC3E}">
        <p14:creationId xmlns:p14="http://schemas.microsoft.com/office/powerpoint/2010/main" val="9076841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EMC Content &amp; Chart v0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06000" y="864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B343C625-54A5-6B4A-B500-D02261DEBB74}"/>
              </a:ext>
            </a:extLst>
          </p:cNvPr>
          <p:cNvSpPr>
            <a:spLocks noGrp="1"/>
          </p:cNvSpPr>
          <p:nvPr>
            <p:ph type="body" sz="quarter" idx="13" hasCustomPrompt="1"/>
          </p:nvPr>
        </p:nvSpPr>
        <p:spPr>
          <a:xfrm>
            <a:off x="720003" y="4273421"/>
            <a:ext cx="2968133" cy="1800000"/>
          </a:xfrm>
        </p:spPr>
        <p:txBody>
          <a:bodyPr/>
          <a:lstStyle>
            <a:lvl1pPr marL="0" indent="0" algn="l">
              <a:lnSpc>
                <a:spcPts val="2100"/>
              </a:lnSpc>
              <a:spcAft>
                <a:spcPts val="0"/>
              </a:spcAft>
              <a:buNone/>
              <a:defRPr sz="2000">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US"/>
              <a:t>key takeaway from chart is to go here</a:t>
            </a:r>
          </a:p>
        </p:txBody>
      </p:sp>
      <p:sp>
        <p:nvSpPr>
          <p:cNvPr id="33" name="Text Placeholder 3">
            <a:extLst>
              <a:ext uri="{FF2B5EF4-FFF2-40B4-BE49-F238E27FC236}">
                <a16:creationId xmlns:a16="http://schemas.microsoft.com/office/drawing/2014/main" id="{7F1A51B3-0A04-DB4D-A887-50BCC1D1A7FE}"/>
              </a:ext>
            </a:extLst>
          </p:cNvPr>
          <p:cNvSpPr>
            <a:spLocks noGrp="1"/>
          </p:cNvSpPr>
          <p:nvPr>
            <p:ph type="body" sz="quarter" idx="14" hasCustomPrompt="1"/>
          </p:nvPr>
        </p:nvSpPr>
        <p:spPr>
          <a:xfrm>
            <a:off x="720002" y="1749777"/>
            <a:ext cx="2968133" cy="2427643"/>
          </a:xfrm>
        </p:spPr>
        <p:txBody>
          <a:bodyPr/>
          <a:lstStyle>
            <a:lvl1pPr marL="0" indent="0" algn="l">
              <a:lnSpc>
                <a:spcPct val="100000"/>
              </a:lnSpc>
              <a:spcAft>
                <a:spcPts val="0"/>
              </a:spcAft>
              <a:buNone/>
              <a:defRPr sz="10000">
                <a:solidFill>
                  <a:schemeClr val="accent3"/>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US"/>
              <a:t>85%</a:t>
            </a:r>
          </a:p>
        </p:txBody>
      </p:sp>
    </p:spTree>
    <p:extLst>
      <p:ext uri="{BB962C8B-B14F-4D97-AF65-F5344CB8AC3E}">
        <p14:creationId xmlns:p14="http://schemas.microsoft.com/office/powerpoint/2010/main" val="24434774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EMC Content &amp; Chart v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602CD98-FF9E-024B-AFD6-411D249289F4}"/>
              </a:ext>
            </a:extLst>
          </p:cNvPr>
          <p:cNvCxnSpPr/>
          <p:nvPr userDrawn="1"/>
        </p:nvCxnSpPr>
        <p:spPr>
          <a:xfrm>
            <a:off x="306000" y="864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9" name="Text Placeholder 38">
            <a:extLst>
              <a:ext uri="{FF2B5EF4-FFF2-40B4-BE49-F238E27FC236}">
                <a16:creationId xmlns:a16="http://schemas.microsoft.com/office/drawing/2014/main" id="{3604AA8B-EC83-0849-A8AD-F5CABD646071}"/>
              </a:ext>
            </a:extLst>
          </p:cNvPr>
          <p:cNvSpPr>
            <a:spLocks noGrp="1"/>
          </p:cNvSpPr>
          <p:nvPr>
            <p:ph type="body" sz="quarter" idx="13" hasCustomPrompt="1"/>
          </p:nvPr>
        </p:nvSpPr>
        <p:spPr>
          <a:xfrm>
            <a:off x="447810" y="5280000"/>
            <a:ext cx="1852612" cy="960000"/>
          </a:xfrm>
        </p:spPr>
        <p:txBody>
          <a:bodyPr/>
          <a:lstStyle>
            <a:lvl1pPr marL="0" indent="0" algn="l">
              <a:lnSpc>
                <a:spcPts val="1600"/>
              </a:lnSpc>
              <a:spcAft>
                <a:spcPts val="0"/>
              </a:spcAft>
              <a:buNone/>
              <a:defRPr sz="1400">
                <a:solidFill>
                  <a:schemeClr val="bg1"/>
                </a:solidFill>
              </a:defRPr>
            </a:lvl1pPr>
          </a:lstStyle>
          <a:p>
            <a:pPr lvl="0"/>
            <a:r>
              <a:rPr lang="en-US"/>
              <a:t>Key takeaway from chart is to go here</a:t>
            </a:r>
          </a:p>
        </p:txBody>
      </p:sp>
      <p:sp>
        <p:nvSpPr>
          <p:cNvPr id="40" name="Text Placeholder 38">
            <a:extLst>
              <a:ext uri="{FF2B5EF4-FFF2-40B4-BE49-F238E27FC236}">
                <a16:creationId xmlns:a16="http://schemas.microsoft.com/office/drawing/2014/main" id="{19099417-4B33-384A-A105-15BC5A6C8AAA}"/>
              </a:ext>
            </a:extLst>
          </p:cNvPr>
          <p:cNvSpPr>
            <a:spLocks noGrp="1"/>
          </p:cNvSpPr>
          <p:nvPr>
            <p:ph type="body" sz="quarter" idx="14" hasCustomPrompt="1"/>
          </p:nvPr>
        </p:nvSpPr>
        <p:spPr>
          <a:xfrm>
            <a:off x="3555625" y="5280000"/>
            <a:ext cx="1852612" cy="960000"/>
          </a:xfrm>
        </p:spPr>
        <p:txBody>
          <a:bodyPr/>
          <a:lstStyle>
            <a:lvl1pPr marL="0" indent="0" algn="l">
              <a:lnSpc>
                <a:spcPts val="1600"/>
              </a:lnSpc>
              <a:spcAft>
                <a:spcPts val="0"/>
              </a:spcAft>
              <a:buNone/>
              <a:defRPr sz="1400">
                <a:solidFill>
                  <a:schemeClr val="bg1"/>
                </a:solidFill>
              </a:defRPr>
            </a:lvl1pPr>
          </a:lstStyle>
          <a:p>
            <a:pPr lvl="0"/>
            <a:r>
              <a:rPr lang="en-US"/>
              <a:t>Key takeaway from chart is to go here</a:t>
            </a:r>
          </a:p>
        </p:txBody>
      </p:sp>
      <p:sp>
        <p:nvSpPr>
          <p:cNvPr id="41" name="Text Placeholder 38">
            <a:extLst>
              <a:ext uri="{FF2B5EF4-FFF2-40B4-BE49-F238E27FC236}">
                <a16:creationId xmlns:a16="http://schemas.microsoft.com/office/drawing/2014/main" id="{31D9E7A9-33C1-C840-AD35-200CA38928DB}"/>
              </a:ext>
            </a:extLst>
          </p:cNvPr>
          <p:cNvSpPr>
            <a:spLocks noGrp="1"/>
          </p:cNvSpPr>
          <p:nvPr>
            <p:ph type="body" sz="quarter" idx="15" hasCustomPrompt="1"/>
          </p:nvPr>
        </p:nvSpPr>
        <p:spPr>
          <a:xfrm>
            <a:off x="6663441" y="5280000"/>
            <a:ext cx="1852612" cy="960000"/>
          </a:xfrm>
        </p:spPr>
        <p:txBody>
          <a:bodyPr/>
          <a:lstStyle>
            <a:lvl1pPr marL="0" indent="0" algn="l">
              <a:lnSpc>
                <a:spcPts val="1600"/>
              </a:lnSpc>
              <a:spcAft>
                <a:spcPts val="0"/>
              </a:spcAft>
              <a:buNone/>
              <a:defRPr sz="1400">
                <a:solidFill>
                  <a:schemeClr val="bg1"/>
                </a:solidFill>
              </a:defRPr>
            </a:lvl1pPr>
          </a:lstStyle>
          <a:p>
            <a:pPr lvl="0"/>
            <a:r>
              <a:rPr lang="en-US"/>
              <a:t>Key takeaway from chart is to go here</a:t>
            </a:r>
          </a:p>
        </p:txBody>
      </p:sp>
      <p:sp>
        <p:nvSpPr>
          <p:cNvPr id="47" name="Text Placeholder 38">
            <a:extLst>
              <a:ext uri="{FF2B5EF4-FFF2-40B4-BE49-F238E27FC236}">
                <a16:creationId xmlns:a16="http://schemas.microsoft.com/office/drawing/2014/main" id="{ADCBEC99-778B-554C-8EF5-C8205BEA28C6}"/>
              </a:ext>
            </a:extLst>
          </p:cNvPr>
          <p:cNvSpPr>
            <a:spLocks noGrp="1"/>
          </p:cNvSpPr>
          <p:nvPr>
            <p:ph type="body" sz="quarter" idx="16" hasCustomPrompt="1"/>
          </p:nvPr>
        </p:nvSpPr>
        <p:spPr>
          <a:xfrm>
            <a:off x="447810" y="3840000"/>
            <a:ext cx="1852612" cy="1080000"/>
          </a:xfrm>
        </p:spPr>
        <p:txBody>
          <a:bodyPr/>
          <a:lstStyle>
            <a:lvl1pPr marL="0" indent="0" algn="ctr">
              <a:lnSpc>
                <a:spcPct val="100000"/>
              </a:lnSpc>
              <a:spcAft>
                <a:spcPts val="0"/>
              </a:spcAft>
              <a:buNone/>
              <a:defRPr sz="6500">
                <a:solidFill>
                  <a:schemeClr val="accent3"/>
                </a:solidFill>
              </a:defRPr>
            </a:lvl1pPr>
          </a:lstStyle>
          <a:p>
            <a:pPr lvl="0"/>
            <a:r>
              <a:rPr lang="en-US"/>
              <a:t>74%</a:t>
            </a:r>
          </a:p>
        </p:txBody>
      </p:sp>
      <p:sp>
        <p:nvSpPr>
          <p:cNvPr id="48" name="Text Placeholder 38">
            <a:extLst>
              <a:ext uri="{FF2B5EF4-FFF2-40B4-BE49-F238E27FC236}">
                <a16:creationId xmlns:a16="http://schemas.microsoft.com/office/drawing/2014/main" id="{CDE79AD5-AFDC-3A43-B967-418D0C902DFD}"/>
              </a:ext>
            </a:extLst>
          </p:cNvPr>
          <p:cNvSpPr>
            <a:spLocks noGrp="1"/>
          </p:cNvSpPr>
          <p:nvPr>
            <p:ph type="body" sz="quarter" idx="17" hasCustomPrompt="1"/>
          </p:nvPr>
        </p:nvSpPr>
        <p:spPr>
          <a:xfrm>
            <a:off x="3555625" y="3840000"/>
            <a:ext cx="1852612" cy="1080000"/>
          </a:xfrm>
        </p:spPr>
        <p:txBody>
          <a:bodyPr/>
          <a:lstStyle>
            <a:lvl1pPr marL="0" indent="0" algn="ctr">
              <a:lnSpc>
                <a:spcPct val="100000"/>
              </a:lnSpc>
              <a:spcAft>
                <a:spcPts val="0"/>
              </a:spcAft>
              <a:buNone/>
              <a:defRPr sz="6500">
                <a:solidFill>
                  <a:schemeClr val="accent3"/>
                </a:solidFill>
              </a:defRPr>
            </a:lvl1pPr>
          </a:lstStyle>
          <a:p>
            <a:pPr lvl="0"/>
            <a:r>
              <a:rPr lang="en-US"/>
              <a:t>74%</a:t>
            </a:r>
          </a:p>
        </p:txBody>
      </p:sp>
      <p:sp>
        <p:nvSpPr>
          <p:cNvPr id="49" name="Text Placeholder 38">
            <a:extLst>
              <a:ext uri="{FF2B5EF4-FFF2-40B4-BE49-F238E27FC236}">
                <a16:creationId xmlns:a16="http://schemas.microsoft.com/office/drawing/2014/main" id="{B5FEB762-FFB9-1F4F-B5F4-D7A05167F760}"/>
              </a:ext>
            </a:extLst>
          </p:cNvPr>
          <p:cNvSpPr>
            <a:spLocks noGrp="1"/>
          </p:cNvSpPr>
          <p:nvPr>
            <p:ph type="body" sz="quarter" idx="18" hasCustomPrompt="1"/>
          </p:nvPr>
        </p:nvSpPr>
        <p:spPr>
          <a:xfrm>
            <a:off x="6663441" y="3840000"/>
            <a:ext cx="1852612" cy="1080000"/>
          </a:xfrm>
        </p:spPr>
        <p:txBody>
          <a:bodyPr/>
          <a:lstStyle>
            <a:lvl1pPr marL="0" indent="0" algn="ctr">
              <a:lnSpc>
                <a:spcPct val="100000"/>
              </a:lnSpc>
              <a:spcAft>
                <a:spcPts val="0"/>
              </a:spcAft>
              <a:buNone/>
              <a:defRPr sz="6500">
                <a:solidFill>
                  <a:schemeClr val="accent3"/>
                </a:solidFill>
              </a:defRPr>
            </a:lvl1pPr>
          </a:lstStyle>
          <a:p>
            <a:pPr lvl="0"/>
            <a:r>
              <a:rPr lang="en-US"/>
              <a:t>74%</a:t>
            </a:r>
          </a:p>
        </p:txBody>
      </p:sp>
    </p:spTree>
    <p:extLst>
      <p:ext uri="{BB962C8B-B14F-4D97-AF65-F5344CB8AC3E}">
        <p14:creationId xmlns:p14="http://schemas.microsoft.com/office/powerpoint/2010/main" val="35802047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EMC Content &amp;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602CD98-FF9E-024B-AFD6-411D249289F4}"/>
              </a:ext>
            </a:extLst>
          </p:cNvPr>
          <p:cNvCxnSpPr/>
          <p:nvPr userDrawn="1"/>
        </p:nvCxnSpPr>
        <p:spPr>
          <a:xfrm>
            <a:off x="306000" y="864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9" name="Text Placeholder 38">
            <a:extLst>
              <a:ext uri="{FF2B5EF4-FFF2-40B4-BE49-F238E27FC236}">
                <a16:creationId xmlns:a16="http://schemas.microsoft.com/office/drawing/2014/main" id="{3604AA8B-EC83-0849-A8AD-F5CABD646071}"/>
              </a:ext>
            </a:extLst>
          </p:cNvPr>
          <p:cNvSpPr>
            <a:spLocks noGrp="1"/>
          </p:cNvSpPr>
          <p:nvPr>
            <p:ph type="body" sz="quarter" idx="13" hasCustomPrompt="1"/>
          </p:nvPr>
        </p:nvSpPr>
        <p:spPr>
          <a:xfrm>
            <a:off x="447810" y="5280000"/>
            <a:ext cx="1852612" cy="960000"/>
          </a:xfrm>
        </p:spPr>
        <p:txBody>
          <a:bodyPr/>
          <a:lstStyle>
            <a:lvl1pPr marL="0" indent="0" algn="l">
              <a:lnSpc>
                <a:spcPts val="1600"/>
              </a:lnSpc>
              <a:spcAft>
                <a:spcPts val="0"/>
              </a:spcAft>
              <a:buNone/>
              <a:defRPr sz="1400">
                <a:solidFill>
                  <a:schemeClr val="bg1"/>
                </a:solidFill>
              </a:defRPr>
            </a:lvl1pPr>
          </a:lstStyle>
          <a:p>
            <a:pPr lvl="0"/>
            <a:r>
              <a:rPr lang="en-US"/>
              <a:t>Brief text to go here </a:t>
            </a:r>
            <a:r>
              <a:rPr lang="en-US" err="1"/>
              <a:t>quaero</a:t>
            </a:r>
            <a:r>
              <a:rPr lang="en-US"/>
              <a:t> in </a:t>
            </a:r>
            <a:r>
              <a:rPr lang="en-US" err="1"/>
              <a:t>nullia</a:t>
            </a:r>
            <a:r>
              <a:rPr lang="en-US"/>
              <a:t> </a:t>
            </a:r>
          </a:p>
        </p:txBody>
      </p:sp>
      <p:sp>
        <p:nvSpPr>
          <p:cNvPr id="40" name="Text Placeholder 38">
            <a:extLst>
              <a:ext uri="{FF2B5EF4-FFF2-40B4-BE49-F238E27FC236}">
                <a16:creationId xmlns:a16="http://schemas.microsoft.com/office/drawing/2014/main" id="{19099417-4B33-384A-A105-15BC5A6C8AAA}"/>
              </a:ext>
            </a:extLst>
          </p:cNvPr>
          <p:cNvSpPr>
            <a:spLocks noGrp="1"/>
          </p:cNvSpPr>
          <p:nvPr>
            <p:ph type="body" sz="quarter" idx="14" hasCustomPrompt="1"/>
          </p:nvPr>
        </p:nvSpPr>
        <p:spPr>
          <a:xfrm>
            <a:off x="3555625" y="5280000"/>
            <a:ext cx="1852612" cy="960000"/>
          </a:xfrm>
        </p:spPr>
        <p:txBody>
          <a:bodyPr/>
          <a:lstStyle>
            <a:lvl1pPr marL="0" indent="0" algn="l">
              <a:lnSpc>
                <a:spcPts val="1600"/>
              </a:lnSpc>
              <a:spcAft>
                <a:spcPts val="0"/>
              </a:spcAft>
              <a:buNone/>
              <a:defRPr sz="1400">
                <a:solidFill>
                  <a:schemeClr val="bg1"/>
                </a:solidFill>
              </a:defRPr>
            </a:lvl1pPr>
          </a:lstStyle>
          <a:p>
            <a:pPr lvl="0"/>
            <a:r>
              <a:rPr lang="en-US"/>
              <a:t>Brief text to go here </a:t>
            </a:r>
            <a:r>
              <a:rPr lang="en-US" err="1"/>
              <a:t>quaero</a:t>
            </a:r>
            <a:r>
              <a:rPr lang="en-US"/>
              <a:t> in </a:t>
            </a:r>
            <a:r>
              <a:rPr lang="en-US" err="1"/>
              <a:t>nullia</a:t>
            </a:r>
            <a:r>
              <a:rPr lang="en-US"/>
              <a:t> </a:t>
            </a:r>
          </a:p>
        </p:txBody>
      </p:sp>
      <p:sp>
        <p:nvSpPr>
          <p:cNvPr id="41" name="Text Placeholder 38">
            <a:extLst>
              <a:ext uri="{FF2B5EF4-FFF2-40B4-BE49-F238E27FC236}">
                <a16:creationId xmlns:a16="http://schemas.microsoft.com/office/drawing/2014/main" id="{31D9E7A9-33C1-C840-AD35-200CA38928DB}"/>
              </a:ext>
            </a:extLst>
          </p:cNvPr>
          <p:cNvSpPr>
            <a:spLocks noGrp="1"/>
          </p:cNvSpPr>
          <p:nvPr>
            <p:ph type="body" sz="quarter" idx="15" hasCustomPrompt="1"/>
          </p:nvPr>
        </p:nvSpPr>
        <p:spPr>
          <a:xfrm>
            <a:off x="6663441" y="5280000"/>
            <a:ext cx="1852612" cy="960000"/>
          </a:xfrm>
        </p:spPr>
        <p:txBody>
          <a:bodyPr/>
          <a:lstStyle>
            <a:lvl1pPr marL="0" indent="0" algn="l">
              <a:lnSpc>
                <a:spcPts val="1600"/>
              </a:lnSpc>
              <a:spcAft>
                <a:spcPts val="0"/>
              </a:spcAft>
              <a:buNone/>
              <a:defRPr sz="1400">
                <a:solidFill>
                  <a:schemeClr val="bg1"/>
                </a:solidFill>
              </a:defRPr>
            </a:lvl1pPr>
          </a:lstStyle>
          <a:p>
            <a:pPr lvl="0"/>
            <a:r>
              <a:rPr lang="en-US"/>
              <a:t>Brief text to go here </a:t>
            </a:r>
            <a:r>
              <a:rPr lang="en-US" err="1"/>
              <a:t>quaero</a:t>
            </a:r>
            <a:r>
              <a:rPr lang="en-US"/>
              <a:t> in </a:t>
            </a:r>
            <a:r>
              <a:rPr lang="en-US" err="1"/>
              <a:t>nullia</a:t>
            </a:r>
            <a:r>
              <a:rPr lang="en-US"/>
              <a:t> </a:t>
            </a:r>
          </a:p>
        </p:txBody>
      </p:sp>
      <p:sp>
        <p:nvSpPr>
          <p:cNvPr id="47" name="Text Placeholder 38">
            <a:extLst>
              <a:ext uri="{FF2B5EF4-FFF2-40B4-BE49-F238E27FC236}">
                <a16:creationId xmlns:a16="http://schemas.microsoft.com/office/drawing/2014/main" id="{ADCBEC99-778B-554C-8EF5-C8205BEA28C6}"/>
              </a:ext>
            </a:extLst>
          </p:cNvPr>
          <p:cNvSpPr>
            <a:spLocks noGrp="1"/>
          </p:cNvSpPr>
          <p:nvPr>
            <p:ph type="body" sz="quarter" idx="16" hasCustomPrompt="1"/>
          </p:nvPr>
        </p:nvSpPr>
        <p:spPr>
          <a:xfrm>
            <a:off x="447810" y="3960000"/>
            <a:ext cx="1852612" cy="1080000"/>
          </a:xfrm>
        </p:spPr>
        <p:txBody>
          <a:bodyPr/>
          <a:lstStyle>
            <a:lvl1pPr marL="0" indent="0" algn="ctr">
              <a:lnSpc>
                <a:spcPts val="7500"/>
              </a:lnSpc>
              <a:spcAft>
                <a:spcPts val="0"/>
              </a:spcAft>
              <a:buNone/>
              <a:defRPr sz="7500">
                <a:solidFill>
                  <a:schemeClr val="bg1"/>
                </a:solidFill>
              </a:defRPr>
            </a:lvl1pPr>
          </a:lstStyle>
          <a:p>
            <a:pPr lvl="0"/>
            <a:r>
              <a:rPr lang="en-US"/>
              <a:t>XXX</a:t>
            </a:r>
          </a:p>
        </p:txBody>
      </p:sp>
      <p:sp>
        <p:nvSpPr>
          <p:cNvPr id="48" name="Text Placeholder 38">
            <a:extLst>
              <a:ext uri="{FF2B5EF4-FFF2-40B4-BE49-F238E27FC236}">
                <a16:creationId xmlns:a16="http://schemas.microsoft.com/office/drawing/2014/main" id="{CDE79AD5-AFDC-3A43-B967-418D0C902DFD}"/>
              </a:ext>
            </a:extLst>
          </p:cNvPr>
          <p:cNvSpPr>
            <a:spLocks noGrp="1"/>
          </p:cNvSpPr>
          <p:nvPr>
            <p:ph type="body" sz="quarter" idx="17" hasCustomPrompt="1"/>
          </p:nvPr>
        </p:nvSpPr>
        <p:spPr>
          <a:xfrm>
            <a:off x="3555625" y="3960000"/>
            <a:ext cx="1852612" cy="1080000"/>
          </a:xfrm>
        </p:spPr>
        <p:txBody>
          <a:bodyPr/>
          <a:lstStyle>
            <a:lvl1pPr marL="0" indent="0" algn="ctr">
              <a:lnSpc>
                <a:spcPts val="7500"/>
              </a:lnSpc>
              <a:spcAft>
                <a:spcPts val="0"/>
              </a:spcAft>
              <a:buNone/>
              <a:defRPr sz="7500">
                <a:solidFill>
                  <a:schemeClr val="bg1"/>
                </a:solidFill>
              </a:defRPr>
            </a:lvl1pPr>
          </a:lstStyle>
          <a:p>
            <a:pPr lvl="0"/>
            <a:r>
              <a:rPr lang="en-US"/>
              <a:t>XXX</a:t>
            </a:r>
          </a:p>
        </p:txBody>
      </p:sp>
      <p:sp>
        <p:nvSpPr>
          <p:cNvPr id="49" name="Text Placeholder 38">
            <a:extLst>
              <a:ext uri="{FF2B5EF4-FFF2-40B4-BE49-F238E27FC236}">
                <a16:creationId xmlns:a16="http://schemas.microsoft.com/office/drawing/2014/main" id="{B5FEB762-FFB9-1F4F-B5F4-D7A05167F760}"/>
              </a:ext>
            </a:extLst>
          </p:cNvPr>
          <p:cNvSpPr>
            <a:spLocks noGrp="1"/>
          </p:cNvSpPr>
          <p:nvPr>
            <p:ph type="body" sz="quarter" idx="18" hasCustomPrompt="1"/>
          </p:nvPr>
        </p:nvSpPr>
        <p:spPr>
          <a:xfrm>
            <a:off x="6663441" y="3960000"/>
            <a:ext cx="1852612" cy="1080000"/>
          </a:xfrm>
        </p:spPr>
        <p:txBody>
          <a:bodyPr/>
          <a:lstStyle>
            <a:lvl1pPr marL="0" indent="0" algn="ctr">
              <a:lnSpc>
                <a:spcPts val="7500"/>
              </a:lnSpc>
              <a:spcAft>
                <a:spcPts val="0"/>
              </a:spcAft>
              <a:buNone/>
              <a:defRPr sz="7500">
                <a:solidFill>
                  <a:schemeClr val="bg1"/>
                </a:solidFill>
              </a:defRPr>
            </a:lvl1pPr>
          </a:lstStyle>
          <a:p>
            <a:pPr lvl="0"/>
            <a:r>
              <a:rPr lang="en-US"/>
              <a:t>XXX</a:t>
            </a:r>
          </a:p>
        </p:txBody>
      </p:sp>
    </p:spTree>
    <p:extLst>
      <p:ext uri="{BB962C8B-B14F-4D97-AF65-F5344CB8AC3E}">
        <p14:creationId xmlns:p14="http://schemas.microsoft.com/office/powerpoint/2010/main" val="15046920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EMC Who We Are">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5C35BB38-947B-2D40-BAD6-FC5A012609D5}"/>
              </a:ext>
            </a:extLst>
          </p:cNvPr>
          <p:cNvPicPr>
            <a:picLocks noChangeAspect="1"/>
          </p:cNvPicPr>
          <p:nvPr userDrawn="1"/>
        </p:nvPicPr>
        <p:blipFill>
          <a:blip r:embed="rId2"/>
          <a:stretch>
            <a:fillRect/>
          </a:stretch>
        </p:blipFill>
        <p:spPr>
          <a:xfrm>
            <a:off x="3778899" y="1386740"/>
            <a:ext cx="1392933" cy="2400000"/>
          </a:xfrm>
          <a:prstGeom prst="rect">
            <a:avLst/>
          </a:prstGeom>
        </p:spPr>
      </p:pic>
      <p:sp>
        <p:nvSpPr>
          <p:cNvPr id="2" name="Title 1">
            <a:extLst>
              <a:ext uri="{FF2B5EF4-FFF2-40B4-BE49-F238E27FC236}">
                <a16:creationId xmlns:a16="http://schemas.microsoft.com/office/drawing/2014/main" id="{29AF8DFD-FBB1-3041-BF49-A40D9A5EB647}"/>
              </a:ext>
            </a:extLst>
          </p:cNvPr>
          <p:cNvSpPr>
            <a:spLocks noGrp="1"/>
          </p:cNvSpPr>
          <p:nvPr>
            <p:ph type="title" hasCustomPrompt="1"/>
          </p:nvPr>
        </p:nvSpPr>
        <p:spPr/>
        <p:txBody>
          <a:bodyPr/>
          <a:lstStyle/>
          <a:p>
            <a:r>
              <a:rPr lang="en-US"/>
              <a:t>Who we are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06000" y="864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B343C625-54A5-6B4A-B500-D02261DEBB74}"/>
              </a:ext>
            </a:extLst>
          </p:cNvPr>
          <p:cNvSpPr>
            <a:spLocks noGrp="1"/>
          </p:cNvSpPr>
          <p:nvPr>
            <p:ph type="body" sz="quarter" idx="13" hasCustomPrompt="1"/>
          </p:nvPr>
        </p:nvSpPr>
        <p:spPr>
          <a:xfrm>
            <a:off x="2205000" y="4200000"/>
            <a:ext cx="4734000" cy="1800000"/>
          </a:xfrm>
        </p:spPr>
        <p:txBody>
          <a:bodyPr/>
          <a:lstStyle>
            <a:lvl1pPr marL="0" indent="0" algn="ctr">
              <a:lnSpc>
                <a:spcPts val="3200"/>
              </a:lnSpc>
              <a:spcAft>
                <a:spcPts val="0"/>
              </a:spcAft>
              <a:buNone/>
              <a:defRPr sz="3000">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US"/>
              <a:t>We are the rule maker</a:t>
            </a:r>
            <a:br>
              <a:rPr lang="en-US"/>
            </a:br>
            <a:r>
              <a:rPr lang="en-US"/>
              <a:t>for Australian electricity and gas markets</a:t>
            </a:r>
          </a:p>
        </p:txBody>
      </p:sp>
      <p:grpSp>
        <p:nvGrpSpPr>
          <p:cNvPr id="5" name="Group 4">
            <a:extLst>
              <a:ext uri="{FF2B5EF4-FFF2-40B4-BE49-F238E27FC236}">
                <a16:creationId xmlns:a16="http://schemas.microsoft.com/office/drawing/2014/main" id="{8114645D-0533-1E44-99F4-1D50CB7CBE29}"/>
              </a:ext>
            </a:extLst>
          </p:cNvPr>
          <p:cNvGrpSpPr/>
          <p:nvPr userDrawn="1"/>
        </p:nvGrpSpPr>
        <p:grpSpPr>
          <a:xfrm>
            <a:off x="4710830" y="2536356"/>
            <a:ext cx="768586" cy="1017504"/>
            <a:chOff x="4710830" y="1902267"/>
            <a:chExt cx="768586" cy="763128"/>
          </a:xfrm>
        </p:grpSpPr>
        <p:sp>
          <p:nvSpPr>
            <p:cNvPr id="17" name="Freeform 7">
              <a:extLst>
                <a:ext uri="{FF2B5EF4-FFF2-40B4-BE49-F238E27FC236}">
                  <a16:creationId xmlns:a16="http://schemas.microsoft.com/office/drawing/2014/main" id="{10123C44-15E2-FD48-895F-315EBB905755}"/>
                </a:ext>
              </a:extLst>
            </p:cNvPr>
            <p:cNvSpPr>
              <a:spLocks noChangeArrowheads="1"/>
            </p:cNvSpPr>
            <p:nvPr userDrawn="1"/>
          </p:nvSpPr>
          <p:spPr bwMode="auto">
            <a:xfrm>
              <a:off x="4710830" y="1902267"/>
              <a:ext cx="768586" cy="763128"/>
            </a:xfrm>
            <a:custGeom>
              <a:avLst/>
              <a:gdLst>
                <a:gd name="T0" fmla="*/ 1878 w 3726"/>
                <a:gd name="T1" fmla="*/ 3697 h 3698"/>
                <a:gd name="T2" fmla="*/ 1878 w 3726"/>
                <a:gd name="T3" fmla="*/ 3697 h 3698"/>
                <a:gd name="T4" fmla="*/ 3725 w 3726"/>
                <a:gd name="T5" fmla="*/ 1848 h 3698"/>
                <a:gd name="T6" fmla="*/ 1878 w 3726"/>
                <a:gd name="T7" fmla="*/ 0 h 3698"/>
                <a:gd name="T8" fmla="*/ 0 w 3726"/>
                <a:gd name="T9" fmla="*/ 1848 h 3698"/>
                <a:gd name="T10" fmla="*/ 1878 w 3726"/>
                <a:gd name="T11" fmla="*/ 3697 h 3698"/>
              </a:gdLst>
              <a:ahLst/>
              <a:cxnLst>
                <a:cxn ang="0">
                  <a:pos x="T0" y="T1"/>
                </a:cxn>
                <a:cxn ang="0">
                  <a:pos x="T2" y="T3"/>
                </a:cxn>
                <a:cxn ang="0">
                  <a:pos x="T4" y="T5"/>
                </a:cxn>
                <a:cxn ang="0">
                  <a:pos x="T6" y="T7"/>
                </a:cxn>
                <a:cxn ang="0">
                  <a:pos x="T8" y="T9"/>
                </a:cxn>
                <a:cxn ang="0">
                  <a:pos x="T10" y="T11"/>
                </a:cxn>
              </a:cxnLst>
              <a:rect l="0" t="0" r="r" b="b"/>
              <a:pathLst>
                <a:path w="3726" h="3698">
                  <a:moveTo>
                    <a:pt x="1878" y="3697"/>
                  </a:moveTo>
                  <a:lnTo>
                    <a:pt x="1878" y="3697"/>
                  </a:lnTo>
                  <a:cubicBezTo>
                    <a:pt x="2880" y="3697"/>
                    <a:pt x="3725" y="2882"/>
                    <a:pt x="3725" y="1848"/>
                  </a:cubicBezTo>
                  <a:cubicBezTo>
                    <a:pt x="3725" y="815"/>
                    <a:pt x="2880" y="0"/>
                    <a:pt x="1878" y="0"/>
                  </a:cubicBezTo>
                  <a:cubicBezTo>
                    <a:pt x="845" y="0"/>
                    <a:pt x="0" y="815"/>
                    <a:pt x="0" y="1848"/>
                  </a:cubicBezTo>
                  <a:cubicBezTo>
                    <a:pt x="0" y="2882"/>
                    <a:pt x="845" y="3697"/>
                    <a:pt x="1878" y="3697"/>
                  </a:cubicBezTo>
                </a:path>
              </a:pathLst>
            </a:custGeom>
            <a:solidFill>
              <a:schemeClr val="accent1"/>
            </a:solidFill>
            <a:ln>
              <a:noFill/>
            </a:ln>
            <a:effectLst/>
          </p:spPr>
          <p:txBody>
            <a:bodyPr wrap="none" anchor="ctr"/>
            <a:lstStyle/>
            <a:p>
              <a:endParaRPr lang="en-US" sz="1800"/>
            </a:p>
          </p:txBody>
        </p:sp>
        <p:pic>
          <p:nvPicPr>
            <p:cNvPr id="34" name="Picture 33">
              <a:extLst>
                <a:ext uri="{FF2B5EF4-FFF2-40B4-BE49-F238E27FC236}">
                  <a16:creationId xmlns:a16="http://schemas.microsoft.com/office/drawing/2014/main" id="{16AEACBE-C8C2-E544-87A7-7E84017C501E}"/>
                </a:ext>
              </a:extLst>
            </p:cNvPr>
            <p:cNvPicPr>
              <a:picLocks noChangeAspect="1"/>
            </p:cNvPicPr>
            <p:nvPr userDrawn="1"/>
          </p:nvPicPr>
          <p:blipFill>
            <a:blip r:embed="rId3"/>
            <a:stretch>
              <a:fillRect/>
            </a:stretch>
          </p:blipFill>
          <p:spPr>
            <a:xfrm>
              <a:off x="4880112" y="2058831"/>
              <a:ext cx="432509" cy="450000"/>
            </a:xfrm>
            <a:prstGeom prst="rect">
              <a:avLst/>
            </a:prstGeom>
          </p:spPr>
        </p:pic>
      </p:grpSp>
      <p:grpSp>
        <p:nvGrpSpPr>
          <p:cNvPr id="3" name="Group 2">
            <a:extLst>
              <a:ext uri="{FF2B5EF4-FFF2-40B4-BE49-F238E27FC236}">
                <a16:creationId xmlns:a16="http://schemas.microsoft.com/office/drawing/2014/main" id="{81E1BC75-C84B-5641-90F7-1B069570C858}"/>
              </a:ext>
            </a:extLst>
          </p:cNvPr>
          <p:cNvGrpSpPr/>
          <p:nvPr userDrawn="1"/>
        </p:nvGrpSpPr>
        <p:grpSpPr>
          <a:xfrm>
            <a:off x="5520598" y="2563660"/>
            <a:ext cx="755983" cy="1017600"/>
            <a:chOff x="5520595" y="1922745"/>
            <a:chExt cx="755983" cy="763200"/>
          </a:xfrm>
        </p:grpSpPr>
        <p:sp>
          <p:nvSpPr>
            <p:cNvPr id="30" name="Freeform 5">
              <a:extLst>
                <a:ext uri="{FF2B5EF4-FFF2-40B4-BE49-F238E27FC236}">
                  <a16:creationId xmlns:a16="http://schemas.microsoft.com/office/drawing/2014/main" id="{7E262233-C20A-5C41-8412-250DA6D9D12A}"/>
                </a:ext>
              </a:extLst>
            </p:cNvPr>
            <p:cNvSpPr>
              <a:spLocks noChangeArrowheads="1"/>
            </p:cNvSpPr>
            <p:nvPr userDrawn="1"/>
          </p:nvSpPr>
          <p:spPr bwMode="auto">
            <a:xfrm>
              <a:off x="5520595" y="1922745"/>
              <a:ext cx="755983" cy="763200"/>
            </a:xfrm>
            <a:custGeom>
              <a:avLst/>
              <a:gdLst>
                <a:gd name="T0" fmla="*/ 1846 w 3694"/>
                <a:gd name="T1" fmla="*/ 3730 h 3731"/>
                <a:gd name="T2" fmla="*/ 1846 w 3694"/>
                <a:gd name="T3" fmla="*/ 3730 h 3731"/>
                <a:gd name="T4" fmla="*/ 3693 w 3694"/>
                <a:gd name="T5" fmla="*/ 1849 h 3731"/>
                <a:gd name="T6" fmla="*/ 1846 w 3694"/>
                <a:gd name="T7" fmla="*/ 0 h 3731"/>
                <a:gd name="T8" fmla="*/ 0 w 3694"/>
                <a:gd name="T9" fmla="*/ 1849 h 3731"/>
                <a:gd name="T10" fmla="*/ 1846 w 3694"/>
                <a:gd name="T11" fmla="*/ 3730 h 3731"/>
              </a:gdLst>
              <a:ahLst/>
              <a:cxnLst>
                <a:cxn ang="0">
                  <a:pos x="T0" y="T1"/>
                </a:cxn>
                <a:cxn ang="0">
                  <a:pos x="T2" y="T3"/>
                </a:cxn>
                <a:cxn ang="0">
                  <a:pos x="T4" y="T5"/>
                </a:cxn>
                <a:cxn ang="0">
                  <a:pos x="T6" y="T7"/>
                </a:cxn>
                <a:cxn ang="0">
                  <a:pos x="T8" y="T9"/>
                </a:cxn>
                <a:cxn ang="0">
                  <a:pos x="T10" y="T11"/>
                </a:cxn>
              </a:cxnLst>
              <a:rect l="0" t="0" r="r" b="b"/>
              <a:pathLst>
                <a:path w="3694" h="3731">
                  <a:moveTo>
                    <a:pt x="1846" y="3730"/>
                  </a:moveTo>
                  <a:lnTo>
                    <a:pt x="1846" y="3730"/>
                  </a:lnTo>
                  <a:cubicBezTo>
                    <a:pt x="2880" y="3730"/>
                    <a:pt x="3693" y="2884"/>
                    <a:pt x="3693" y="1849"/>
                  </a:cubicBezTo>
                  <a:cubicBezTo>
                    <a:pt x="3693" y="847"/>
                    <a:pt x="2880" y="0"/>
                    <a:pt x="1846" y="0"/>
                  </a:cubicBezTo>
                  <a:cubicBezTo>
                    <a:pt x="844" y="0"/>
                    <a:pt x="0" y="847"/>
                    <a:pt x="0" y="1849"/>
                  </a:cubicBezTo>
                  <a:cubicBezTo>
                    <a:pt x="0" y="2884"/>
                    <a:pt x="844" y="3730"/>
                    <a:pt x="1846" y="3730"/>
                  </a:cubicBezTo>
                </a:path>
              </a:pathLst>
            </a:custGeom>
            <a:solidFill>
              <a:schemeClr val="accent5"/>
            </a:solidFill>
            <a:ln>
              <a:noFill/>
            </a:ln>
            <a:effectLst/>
          </p:spPr>
          <p:txBody>
            <a:bodyPr wrap="none" anchor="ctr"/>
            <a:lstStyle/>
            <a:p>
              <a:endParaRPr lang="en-US" sz="1800"/>
            </a:p>
          </p:txBody>
        </p:sp>
        <p:pic>
          <p:nvPicPr>
            <p:cNvPr id="35" name="Picture 34">
              <a:extLst>
                <a:ext uri="{FF2B5EF4-FFF2-40B4-BE49-F238E27FC236}">
                  <a16:creationId xmlns:a16="http://schemas.microsoft.com/office/drawing/2014/main" id="{D0EE5F60-006A-B341-A5D6-D449FE4B520E}"/>
                </a:ext>
              </a:extLst>
            </p:cNvPr>
            <p:cNvPicPr>
              <a:picLocks noChangeAspect="1"/>
            </p:cNvPicPr>
            <p:nvPr userDrawn="1"/>
          </p:nvPicPr>
          <p:blipFill>
            <a:blip r:embed="rId4"/>
            <a:stretch>
              <a:fillRect/>
            </a:stretch>
          </p:blipFill>
          <p:spPr>
            <a:xfrm>
              <a:off x="5703003" y="2058831"/>
              <a:ext cx="391166" cy="450000"/>
            </a:xfrm>
            <a:prstGeom prst="rect">
              <a:avLst/>
            </a:prstGeom>
          </p:spPr>
        </p:pic>
      </p:grpSp>
    </p:spTree>
    <p:extLst>
      <p:ext uri="{BB962C8B-B14F-4D97-AF65-F5344CB8AC3E}">
        <p14:creationId xmlns:p14="http://schemas.microsoft.com/office/powerpoint/2010/main" val="16163715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AEMC What We Do">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A9954BB-84B7-2B41-9CCA-39C0462F4B15}"/>
              </a:ext>
            </a:extLst>
          </p:cNvPr>
          <p:cNvSpPr>
            <a:spLocks noGrp="1"/>
          </p:cNvSpPr>
          <p:nvPr>
            <p:ph idx="1" hasCustomPrompt="1"/>
          </p:nvPr>
        </p:nvSpPr>
        <p:spPr/>
        <p:txBody>
          <a:bodyPr/>
          <a:lstStyle>
            <a:lvl1pPr marL="0" indent="0">
              <a:buNone/>
              <a:defRPr/>
            </a:lvl1pPr>
            <a:lvl2pPr marL="360000" indent="0">
              <a:buNone/>
              <a:defRPr/>
            </a:lvl2pPr>
            <a:lvl3pPr marL="720000" indent="0">
              <a:buNone/>
              <a:defRPr/>
            </a:lvl3pPr>
            <a:lvl4pPr marL="1080000" indent="0">
              <a:buNone/>
              <a:defRPr/>
            </a:lvl4pPr>
            <a:lvl5pPr marL="1440000" indent="0">
              <a:buNone/>
              <a:defRPr/>
            </a:lvl5pPr>
          </a:lstStyle>
          <a:p>
            <a:pPr lvl="0"/>
            <a:r>
              <a:rPr lang="en-US"/>
              <a:t>We make and amend the:</a:t>
            </a:r>
          </a:p>
        </p:txBody>
      </p:sp>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602CD98-FF9E-024B-AFD6-411D249289F4}"/>
              </a:ext>
            </a:extLst>
          </p:cNvPr>
          <p:cNvCxnSpPr/>
          <p:nvPr userDrawn="1"/>
        </p:nvCxnSpPr>
        <p:spPr>
          <a:xfrm>
            <a:off x="306000" y="864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6" name="Freeform 23">
            <a:extLst>
              <a:ext uri="{FF2B5EF4-FFF2-40B4-BE49-F238E27FC236}">
                <a16:creationId xmlns:a16="http://schemas.microsoft.com/office/drawing/2014/main" id="{9986D46D-6B22-0149-9071-0F00BEAA0DFE}"/>
              </a:ext>
            </a:extLst>
          </p:cNvPr>
          <p:cNvSpPr>
            <a:spLocks noChangeArrowheads="1"/>
          </p:cNvSpPr>
          <p:nvPr userDrawn="1"/>
        </p:nvSpPr>
        <p:spPr bwMode="auto">
          <a:xfrm>
            <a:off x="5149593" y="2579671"/>
            <a:ext cx="487214" cy="1218036"/>
          </a:xfrm>
          <a:custGeom>
            <a:avLst/>
            <a:gdLst>
              <a:gd name="T0" fmla="*/ 1014 w 2291"/>
              <a:gd name="T1" fmla="*/ 4299 h 4300"/>
              <a:gd name="T2" fmla="*/ 1014 w 2291"/>
              <a:gd name="T3" fmla="*/ 4299 h 4300"/>
              <a:gd name="T4" fmla="*/ 1014 w 2291"/>
              <a:gd name="T5" fmla="*/ 3863 h 4300"/>
              <a:gd name="T6" fmla="*/ 492 w 2291"/>
              <a:gd name="T7" fmla="*/ 3718 h 4300"/>
              <a:gd name="T8" fmla="*/ 173 w 2291"/>
              <a:gd name="T9" fmla="*/ 3398 h 4300"/>
              <a:gd name="T10" fmla="*/ 0 w 2291"/>
              <a:gd name="T11" fmla="*/ 2847 h 4300"/>
              <a:gd name="T12" fmla="*/ 405 w 2291"/>
              <a:gd name="T13" fmla="*/ 2759 h 4300"/>
              <a:gd name="T14" fmla="*/ 580 w 2291"/>
              <a:gd name="T15" fmla="*/ 3253 h 4300"/>
              <a:gd name="T16" fmla="*/ 1014 w 2291"/>
              <a:gd name="T17" fmla="*/ 3514 h 4300"/>
              <a:gd name="T18" fmla="*/ 1014 w 2291"/>
              <a:gd name="T19" fmla="*/ 2148 h 4300"/>
              <a:gd name="T20" fmla="*/ 492 w 2291"/>
              <a:gd name="T21" fmla="*/ 1947 h 4300"/>
              <a:gd name="T22" fmla="*/ 173 w 2291"/>
              <a:gd name="T23" fmla="*/ 1627 h 4300"/>
              <a:gd name="T24" fmla="*/ 57 w 2291"/>
              <a:gd name="T25" fmla="*/ 1191 h 4300"/>
              <a:gd name="T26" fmla="*/ 376 w 2291"/>
              <a:gd name="T27" fmla="*/ 436 h 4300"/>
              <a:gd name="T28" fmla="*/ 1014 w 2291"/>
              <a:gd name="T29" fmla="*/ 203 h 4300"/>
              <a:gd name="T30" fmla="*/ 1014 w 2291"/>
              <a:gd name="T31" fmla="*/ 0 h 4300"/>
              <a:gd name="T32" fmla="*/ 1276 w 2291"/>
              <a:gd name="T33" fmla="*/ 0 h 4300"/>
              <a:gd name="T34" fmla="*/ 1276 w 2291"/>
              <a:gd name="T35" fmla="*/ 203 h 4300"/>
              <a:gd name="T36" fmla="*/ 1856 w 2291"/>
              <a:gd name="T37" fmla="*/ 436 h 4300"/>
              <a:gd name="T38" fmla="*/ 2204 w 2291"/>
              <a:gd name="T39" fmla="*/ 1075 h 4300"/>
              <a:gd name="T40" fmla="*/ 1768 w 2291"/>
              <a:gd name="T41" fmla="*/ 1133 h 4300"/>
              <a:gd name="T42" fmla="*/ 1594 w 2291"/>
              <a:gd name="T43" fmla="*/ 756 h 4300"/>
              <a:gd name="T44" fmla="*/ 1276 w 2291"/>
              <a:gd name="T45" fmla="*/ 581 h 4300"/>
              <a:gd name="T46" fmla="*/ 1276 w 2291"/>
              <a:gd name="T47" fmla="*/ 1802 h 4300"/>
              <a:gd name="T48" fmla="*/ 1681 w 2291"/>
              <a:gd name="T49" fmla="*/ 1918 h 4300"/>
              <a:gd name="T50" fmla="*/ 2029 w 2291"/>
              <a:gd name="T51" fmla="*/ 2148 h 4300"/>
              <a:gd name="T52" fmla="*/ 2204 w 2291"/>
              <a:gd name="T53" fmla="*/ 2439 h 4300"/>
              <a:gd name="T54" fmla="*/ 2290 w 2291"/>
              <a:gd name="T55" fmla="*/ 2817 h 4300"/>
              <a:gd name="T56" fmla="*/ 2000 w 2291"/>
              <a:gd name="T57" fmla="*/ 3544 h 4300"/>
              <a:gd name="T58" fmla="*/ 1276 w 2291"/>
              <a:gd name="T59" fmla="*/ 3863 h 4300"/>
              <a:gd name="T60" fmla="*/ 1276 w 2291"/>
              <a:gd name="T61" fmla="*/ 4299 h 4300"/>
              <a:gd name="T62" fmla="*/ 1014 w 2291"/>
              <a:gd name="T63" fmla="*/ 4299 h 4300"/>
              <a:gd name="T64" fmla="*/ 1014 w 2291"/>
              <a:gd name="T65" fmla="*/ 581 h 4300"/>
              <a:gd name="T66" fmla="*/ 1014 w 2291"/>
              <a:gd name="T67" fmla="*/ 581 h 4300"/>
              <a:gd name="T68" fmla="*/ 637 w 2291"/>
              <a:gd name="T69" fmla="*/ 784 h 4300"/>
              <a:gd name="T70" fmla="*/ 492 w 2291"/>
              <a:gd name="T71" fmla="*/ 1162 h 4300"/>
              <a:gd name="T72" fmla="*/ 608 w 2291"/>
              <a:gd name="T73" fmla="*/ 1511 h 4300"/>
              <a:gd name="T74" fmla="*/ 1014 w 2291"/>
              <a:gd name="T75" fmla="*/ 1743 h 4300"/>
              <a:gd name="T76" fmla="*/ 1014 w 2291"/>
              <a:gd name="T77" fmla="*/ 581 h 4300"/>
              <a:gd name="T78" fmla="*/ 1276 w 2291"/>
              <a:gd name="T79" fmla="*/ 3514 h 4300"/>
              <a:gd name="T80" fmla="*/ 1276 w 2291"/>
              <a:gd name="T81" fmla="*/ 3514 h 4300"/>
              <a:gd name="T82" fmla="*/ 1681 w 2291"/>
              <a:gd name="T83" fmla="*/ 3282 h 4300"/>
              <a:gd name="T84" fmla="*/ 1856 w 2291"/>
              <a:gd name="T85" fmla="*/ 2847 h 4300"/>
              <a:gd name="T86" fmla="*/ 1740 w 2291"/>
              <a:gd name="T87" fmla="*/ 2468 h 4300"/>
              <a:gd name="T88" fmla="*/ 1276 w 2291"/>
              <a:gd name="T89" fmla="*/ 2207 h 4300"/>
              <a:gd name="T90" fmla="*/ 1276 w 2291"/>
              <a:gd name="T91" fmla="*/ 3514 h 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91" h="4300">
                <a:moveTo>
                  <a:pt x="1014" y="4299"/>
                </a:moveTo>
                <a:lnTo>
                  <a:pt x="1014" y="4299"/>
                </a:lnTo>
                <a:cubicBezTo>
                  <a:pt x="1014" y="3863"/>
                  <a:pt x="1014" y="3863"/>
                  <a:pt x="1014" y="3863"/>
                </a:cubicBezTo>
                <a:cubicBezTo>
                  <a:pt x="812" y="3834"/>
                  <a:pt x="637" y="3805"/>
                  <a:pt x="492" y="3718"/>
                </a:cubicBezTo>
                <a:cubicBezTo>
                  <a:pt x="376" y="3660"/>
                  <a:pt x="260" y="3544"/>
                  <a:pt x="173" y="3398"/>
                </a:cubicBezTo>
                <a:cubicBezTo>
                  <a:pt x="57" y="3253"/>
                  <a:pt x="0" y="3049"/>
                  <a:pt x="0" y="2847"/>
                </a:cubicBezTo>
                <a:cubicBezTo>
                  <a:pt x="405" y="2759"/>
                  <a:pt x="405" y="2759"/>
                  <a:pt x="405" y="2759"/>
                </a:cubicBezTo>
                <a:cubicBezTo>
                  <a:pt x="464" y="2992"/>
                  <a:pt x="521" y="3137"/>
                  <a:pt x="580" y="3253"/>
                </a:cubicBezTo>
                <a:cubicBezTo>
                  <a:pt x="724" y="3398"/>
                  <a:pt x="840" y="3485"/>
                  <a:pt x="1014" y="3514"/>
                </a:cubicBezTo>
                <a:cubicBezTo>
                  <a:pt x="1014" y="2148"/>
                  <a:pt x="1014" y="2148"/>
                  <a:pt x="1014" y="2148"/>
                </a:cubicBezTo>
                <a:cubicBezTo>
                  <a:pt x="840" y="2120"/>
                  <a:pt x="666" y="2062"/>
                  <a:pt x="492" y="1947"/>
                </a:cubicBezTo>
                <a:cubicBezTo>
                  <a:pt x="348" y="1888"/>
                  <a:pt x="260" y="1772"/>
                  <a:pt x="173" y="1627"/>
                </a:cubicBezTo>
                <a:cubicBezTo>
                  <a:pt x="86" y="1511"/>
                  <a:pt x="57" y="1366"/>
                  <a:pt x="57" y="1191"/>
                </a:cubicBezTo>
                <a:cubicBezTo>
                  <a:pt x="57" y="871"/>
                  <a:pt x="173" y="639"/>
                  <a:pt x="376" y="436"/>
                </a:cubicBezTo>
                <a:cubicBezTo>
                  <a:pt x="521" y="320"/>
                  <a:pt x="753" y="232"/>
                  <a:pt x="1014" y="203"/>
                </a:cubicBezTo>
                <a:cubicBezTo>
                  <a:pt x="1014" y="0"/>
                  <a:pt x="1014" y="0"/>
                  <a:pt x="1014" y="0"/>
                </a:cubicBezTo>
                <a:cubicBezTo>
                  <a:pt x="1276" y="0"/>
                  <a:pt x="1276" y="0"/>
                  <a:pt x="1276" y="0"/>
                </a:cubicBezTo>
                <a:cubicBezTo>
                  <a:pt x="1276" y="203"/>
                  <a:pt x="1276" y="203"/>
                  <a:pt x="1276" y="203"/>
                </a:cubicBezTo>
                <a:cubicBezTo>
                  <a:pt x="1508" y="232"/>
                  <a:pt x="1710" y="320"/>
                  <a:pt x="1856" y="436"/>
                </a:cubicBezTo>
                <a:cubicBezTo>
                  <a:pt x="2029" y="581"/>
                  <a:pt x="2145" y="813"/>
                  <a:pt x="2204" y="1075"/>
                </a:cubicBezTo>
                <a:cubicBezTo>
                  <a:pt x="1768" y="1133"/>
                  <a:pt x="1768" y="1133"/>
                  <a:pt x="1768" y="1133"/>
                </a:cubicBezTo>
                <a:cubicBezTo>
                  <a:pt x="1740" y="958"/>
                  <a:pt x="1681" y="842"/>
                  <a:pt x="1594" y="756"/>
                </a:cubicBezTo>
                <a:cubicBezTo>
                  <a:pt x="1508" y="668"/>
                  <a:pt x="1420" y="610"/>
                  <a:pt x="1276" y="581"/>
                </a:cubicBezTo>
                <a:cubicBezTo>
                  <a:pt x="1276" y="1802"/>
                  <a:pt x="1276" y="1802"/>
                  <a:pt x="1276" y="1802"/>
                </a:cubicBezTo>
                <a:cubicBezTo>
                  <a:pt x="1478" y="1859"/>
                  <a:pt x="1624" y="1888"/>
                  <a:pt x="1681" y="1918"/>
                </a:cubicBezTo>
                <a:cubicBezTo>
                  <a:pt x="1826" y="1976"/>
                  <a:pt x="1942" y="2062"/>
                  <a:pt x="2029" y="2148"/>
                </a:cubicBezTo>
                <a:cubicBezTo>
                  <a:pt x="2116" y="2236"/>
                  <a:pt x="2174" y="2323"/>
                  <a:pt x="2204" y="2439"/>
                </a:cubicBezTo>
                <a:cubicBezTo>
                  <a:pt x="2261" y="2556"/>
                  <a:pt x="2290" y="2672"/>
                  <a:pt x="2290" y="2817"/>
                </a:cubicBezTo>
                <a:cubicBezTo>
                  <a:pt x="2290" y="3108"/>
                  <a:pt x="2174" y="3340"/>
                  <a:pt x="2000" y="3544"/>
                </a:cubicBezTo>
                <a:cubicBezTo>
                  <a:pt x="1797" y="3747"/>
                  <a:pt x="1565" y="3834"/>
                  <a:pt x="1276" y="3863"/>
                </a:cubicBezTo>
                <a:cubicBezTo>
                  <a:pt x="1276" y="4299"/>
                  <a:pt x="1276" y="4299"/>
                  <a:pt x="1276" y="4299"/>
                </a:cubicBezTo>
                <a:cubicBezTo>
                  <a:pt x="1014" y="4299"/>
                  <a:pt x="1014" y="4299"/>
                  <a:pt x="1014" y="4299"/>
                </a:cubicBezTo>
                <a:close/>
                <a:moveTo>
                  <a:pt x="1014" y="581"/>
                </a:moveTo>
                <a:lnTo>
                  <a:pt x="1014" y="581"/>
                </a:lnTo>
                <a:cubicBezTo>
                  <a:pt x="869" y="610"/>
                  <a:pt x="724" y="668"/>
                  <a:pt x="637" y="784"/>
                </a:cubicBezTo>
                <a:cubicBezTo>
                  <a:pt x="550" y="871"/>
                  <a:pt x="492" y="1017"/>
                  <a:pt x="492" y="1162"/>
                </a:cubicBezTo>
                <a:cubicBezTo>
                  <a:pt x="492" y="1307"/>
                  <a:pt x="521" y="1423"/>
                  <a:pt x="608" y="1511"/>
                </a:cubicBezTo>
                <a:cubicBezTo>
                  <a:pt x="696" y="1598"/>
                  <a:pt x="840" y="1685"/>
                  <a:pt x="1014" y="1743"/>
                </a:cubicBezTo>
                <a:cubicBezTo>
                  <a:pt x="1014" y="581"/>
                  <a:pt x="1014" y="581"/>
                  <a:pt x="1014" y="581"/>
                </a:cubicBezTo>
                <a:close/>
                <a:moveTo>
                  <a:pt x="1276" y="3514"/>
                </a:moveTo>
                <a:lnTo>
                  <a:pt x="1276" y="3514"/>
                </a:lnTo>
                <a:cubicBezTo>
                  <a:pt x="1449" y="3485"/>
                  <a:pt x="1565" y="3427"/>
                  <a:pt x="1681" y="3282"/>
                </a:cubicBezTo>
                <a:cubicBezTo>
                  <a:pt x="1797" y="3166"/>
                  <a:pt x="1856" y="3021"/>
                  <a:pt x="1856" y="2847"/>
                </a:cubicBezTo>
                <a:cubicBezTo>
                  <a:pt x="1856" y="2672"/>
                  <a:pt x="1797" y="2556"/>
                  <a:pt x="1740" y="2468"/>
                </a:cubicBezTo>
                <a:cubicBezTo>
                  <a:pt x="1652" y="2382"/>
                  <a:pt x="1508" y="2294"/>
                  <a:pt x="1276" y="2207"/>
                </a:cubicBezTo>
                <a:cubicBezTo>
                  <a:pt x="1276" y="3514"/>
                  <a:pt x="1276" y="3514"/>
                  <a:pt x="1276" y="3514"/>
                </a:cubicBezTo>
                <a:close/>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sp>
        <p:nvSpPr>
          <p:cNvPr id="39" name="Text Placeholder 38">
            <a:extLst>
              <a:ext uri="{FF2B5EF4-FFF2-40B4-BE49-F238E27FC236}">
                <a16:creationId xmlns:a16="http://schemas.microsoft.com/office/drawing/2014/main" id="{3604AA8B-EC83-0849-A8AD-F5CABD646071}"/>
              </a:ext>
            </a:extLst>
          </p:cNvPr>
          <p:cNvSpPr>
            <a:spLocks noGrp="1"/>
          </p:cNvSpPr>
          <p:nvPr userDrawn="1">
            <p:ph type="body" sz="quarter" idx="13" hasCustomPrompt="1"/>
          </p:nvPr>
        </p:nvSpPr>
        <p:spPr>
          <a:xfrm>
            <a:off x="320810" y="4423589"/>
            <a:ext cx="1852612" cy="720000"/>
          </a:xfrm>
        </p:spPr>
        <p:txBody>
          <a:bodyPr/>
          <a:lstStyle>
            <a:lvl1pPr marL="0" indent="0" algn="ctr">
              <a:spcAft>
                <a:spcPts val="0"/>
              </a:spcAft>
              <a:buNone/>
              <a:defRPr>
                <a:solidFill>
                  <a:schemeClr val="accent3"/>
                </a:solidFill>
              </a:defRPr>
            </a:lvl1pPr>
          </a:lstStyle>
          <a:p>
            <a:pPr lvl="0"/>
            <a:r>
              <a:rPr lang="en-US"/>
              <a:t>National Electricity Rules</a:t>
            </a:r>
          </a:p>
        </p:txBody>
      </p:sp>
      <p:sp>
        <p:nvSpPr>
          <p:cNvPr id="40" name="Text Placeholder 38">
            <a:extLst>
              <a:ext uri="{FF2B5EF4-FFF2-40B4-BE49-F238E27FC236}">
                <a16:creationId xmlns:a16="http://schemas.microsoft.com/office/drawing/2014/main" id="{19099417-4B33-384A-A105-15BC5A6C8AAA}"/>
              </a:ext>
            </a:extLst>
          </p:cNvPr>
          <p:cNvSpPr>
            <a:spLocks noGrp="1"/>
          </p:cNvSpPr>
          <p:nvPr userDrawn="1">
            <p:ph type="body" sz="quarter" idx="14" hasCustomPrompt="1"/>
          </p:nvPr>
        </p:nvSpPr>
        <p:spPr>
          <a:xfrm>
            <a:off x="2396662" y="4423589"/>
            <a:ext cx="1852612" cy="720000"/>
          </a:xfrm>
        </p:spPr>
        <p:txBody>
          <a:bodyPr/>
          <a:lstStyle>
            <a:lvl1pPr marL="0" indent="0" algn="ctr">
              <a:spcAft>
                <a:spcPts val="0"/>
              </a:spcAft>
              <a:buNone/>
              <a:defRPr>
                <a:solidFill>
                  <a:schemeClr val="accent6"/>
                </a:solidFill>
              </a:defRPr>
            </a:lvl1pPr>
          </a:lstStyle>
          <a:p>
            <a:pPr lvl="0"/>
            <a:r>
              <a:rPr lang="en-US"/>
              <a:t>National Gas</a:t>
            </a:r>
            <a:br>
              <a:rPr lang="en-US"/>
            </a:br>
            <a:r>
              <a:rPr lang="en-US"/>
              <a:t>Rules</a:t>
            </a:r>
          </a:p>
        </p:txBody>
      </p:sp>
      <p:sp>
        <p:nvSpPr>
          <p:cNvPr id="41" name="Text Placeholder 38">
            <a:extLst>
              <a:ext uri="{FF2B5EF4-FFF2-40B4-BE49-F238E27FC236}">
                <a16:creationId xmlns:a16="http://schemas.microsoft.com/office/drawing/2014/main" id="{31D9E7A9-33C1-C840-AD35-200CA38928DB}"/>
              </a:ext>
            </a:extLst>
          </p:cNvPr>
          <p:cNvSpPr>
            <a:spLocks noGrp="1"/>
          </p:cNvSpPr>
          <p:nvPr userDrawn="1">
            <p:ph type="body" sz="quarter" idx="15" hasCustomPrompt="1"/>
          </p:nvPr>
        </p:nvSpPr>
        <p:spPr>
          <a:xfrm>
            <a:off x="4472514" y="4423589"/>
            <a:ext cx="1852612" cy="720000"/>
          </a:xfrm>
        </p:spPr>
        <p:txBody>
          <a:bodyPr/>
          <a:lstStyle>
            <a:lvl1pPr marL="0" indent="0" algn="ctr">
              <a:spcAft>
                <a:spcPts val="0"/>
              </a:spcAft>
              <a:buNone/>
              <a:defRPr>
                <a:solidFill>
                  <a:schemeClr val="accent1"/>
                </a:solidFill>
              </a:defRPr>
            </a:lvl1pPr>
          </a:lstStyle>
          <a:p>
            <a:pPr lvl="0"/>
            <a:r>
              <a:rPr lang="en-US"/>
              <a:t>National Energy</a:t>
            </a:r>
            <a:br>
              <a:rPr lang="en-US"/>
            </a:br>
            <a:r>
              <a:rPr lang="en-US"/>
              <a:t>Retail Rules</a:t>
            </a:r>
          </a:p>
        </p:txBody>
      </p:sp>
      <p:cxnSp>
        <p:nvCxnSpPr>
          <p:cNvPr id="42" name="Straight Connector 41">
            <a:extLst>
              <a:ext uri="{FF2B5EF4-FFF2-40B4-BE49-F238E27FC236}">
                <a16:creationId xmlns:a16="http://schemas.microsoft.com/office/drawing/2014/main" id="{13FCB979-7ECD-B54B-9D19-E3090CCD313F}"/>
              </a:ext>
            </a:extLst>
          </p:cNvPr>
          <p:cNvCxnSpPr/>
          <p:nvPr userDrawn="1"/>
        </p:nvCxnSpPr>
        <p:spPr>
          <a:xfrm>
            <a:off x="6722820" y="4251101"/>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43" name="Text Placeholder 38">
            <a:extLst>
              <a:ext uri="{FF2B5EF4-FFF2-40B4-BE49-F238E27FC236}">
                <a16:creationId xmlns:a16="http://schemas.microsoft.com/office/drawing/2014/main" id="{B80F7321-228D-AC4E-89AF-48CBBE42C998}"/>
              </a:ext>
            </a:extLst>
          </p:cNvPr>
          <p:cNvSpPr>
            <a:spLocks noGrp="1"/>
          </p:cNvSpPr>
          <p:nvPr userDrawn="1">
            <p:ph type="body" sz="quarter" idx="16" hasCustomPrompt="1"/>
          </p:nvPr>
        </p:nvSpPr>
        <p:spPr>
          <a:xfrm>
            <a:off x="6739048" y="4423589"/>
            <a:ext cx="1440000" cy="1680000"/>
          </a:xfrm>
        </p:spPr>
        <p:txBody>
          <a:bodyPr/>
          <a:lstStyle>
            <a:lvl1pPr marL="0" indent="0" algn="l">
              <a:spcAft>
                <a:spcPts val="0"/>
              </a:spcAft>
              <a:buNone/>
              <a:defRPr>
                <a:solidFill>
                  <a:schemeClr val="bg1"/>
                </a:solidFill>
              </a:defRPr>
            </a:lvl1pPr>
          </a:lstStyle>
          <a:p>
            <a:pPr lvl="0"/>
            <a:r>
              <a:rPr lang="en-US"/>
              <a:t>We also</a:t>
            </a:r>
            <a:br>
              <a:rPr lang="en-US"/>
            </a:br>
            <a:r>
              <a:rPr lang="en-US"/>
              <a:t>provide market development advice to governments</a:t>
            </a:r>
          </a:p>
        </p:txBody>
      </p:sp>
      <p:grpSp>
        <p:nvGrpSpPr>
          <p:cNvPr id="5" name="Group 4">
            <a:extLst>
              <a:ext uri="{FF2B5EF4-FFF2-40B4-BE49-F238E27FC236}">
                <a16:creationId xmlns:a16="http://schemas.microsoft.com/office/drawing/2014/main" id="{4E3EAE22-E072-924C-BD4A-5868B6917CE8}"/>
              </a:ext>
            </a:extLst>
          </p:cNvPr>
          <p:cNvGrpSpPr/>
          <p:nvPr userDrawn="1"/>
        </p:nvGrpSpPr>
        <p:grpSpPr>
          <a:xfrm>
            <a:off x="609053" y="2339811"/>
            <a:ext cx="1276126" cy="1704000"/>
            <a:chOff x="609053" y="1754858"/>
            <a:chExt cx="1276126" cy="1278000"/>
          </a:xfrm>
        </p:grpSpPr>
        <p:sp>
          <p:nvSpPr>
            <p:cNvPr id="10" name="Freeform 8">
              <a:extLst>
                <a:ext uri="{FF2B5EF4-FFF2-40B4-BE49-F238E27FC236}">
                  <a16:creationId xmlns:a16="http://schemas.microsoft.com/office/drawing/2014/main" id="{3711AC07-BA0E-A546-916D-A105275F6058}"/>
                </a:ext>
              </a:extLst>
            </p:cNvPr>
            <p:cNvSpPr>
              <a:spLocks noChangeArrowheads="1"/>
            </p:cNvSpPr>
            <p:nvPr userDrawn="1"/>
          </p:nvSpPr>
          <p:spPr bwMode="auto">
            <a:xfrm>
              <a:off x="609053" y="1754858"/>
              <a:ext cx="1276126" cy="1278000"/>
            </a:xfrm>
            <a:custGeom>
              <a:avLst/>
              <a:gdLst>
                <a:gd name="T0" fmla="*/ 3016 w 6004"/>
                <a:gd name="T1" fmla="*/ 6014 h 6015"/>
                <a:gd name="T2" fmla="*/ 3016 w 6004"/>
                <a:gd name="T3" fmla="*/ 6014 h 6015"/>
                <a:gd name="T4" fmla="*/ 6003 w 6004"/>
                <a:gd name="T5" fmla="*/ 2993 h 6015"/>
                <a:gd name="T6" fmla="*/ 3016 w 6004"/>
                <a:gd name="T7" fmla="*/ 0 h 6015"/>
                <a:gd name="T8" fmla="*/ 0 w 6004"/>
                <a:gd name="T9" fmla="*/ 2993 h 6015"/>
                <a:gd name="T10" fmla="*/ 3016 w 6004"/>
                <a:gd name="T11" fmla="*/ 6014 h 6015"/>
              </a:gdLst>
              <a:ahLst/>
              <a:cxnLst>
                <a:cxn ang="0">
                  <a:pos x="T0" y="T1"/>
                </a:cxn>
                <a:cxn ang="0">
                  <a:pos x="T2" y="T3"/>
                </a:cxn>
                <a:cxn ang="0">
                  <a:pos x="T4" y="T5"/>
                </a:cxn>
                <a:cxn ang="0">
                  <a:pos x="T6" y="T7"/>
                </a:cxn>
                <a:cxn ang="0">
                  <a:pos x="T8" y="T9"/>
                </a:cxn>
                <a:cxn ang="0">
                  <a:pos x="T10" y="T11"/>
                </a:cxn>
              </a:cxnLst>
              <a:rect l="0" t="0" r="r" b="b"/>
              <a:pathLst>
                <a:path w="6004" h="6015">
                  <a:moveTo>
                    <a:pt x="3016" y="6014"/>
                  </a:moveTo>
                  <a:lnTo>
                    <a:pt x="3016" y="6014"/>
                  </a:lnTo>
                  <a:cubicBezTo>
                    <a:pt x="4669" y="6014"/>
                    <a:pt x="6003" y="4648"/>
                    <a:pt x="6003" y="2993"/>
                  </a:cubicBezTo>
                  <a:cubicBezTo>
                    <a:pt x="6003" y="1336"/>
                    <a:pt x="4669" y="0"/>
                    <a:pt x="3016" y="0"/>
                  </a:cubicBezTo>
                  <a:cubicBezTo>
                    <a:pt x="1333" y="0"/>
                    <a:pt x="0" y="1336"/>
                    <a:pt x="0" y="2993"/>
                  </a:cubicBezTo>
                  <a:cubicBezTo>
                    <a:pt x="0" y="4648"/>
                    <a:pt x="1333" y="6014"/>
                    <a:pt x="3016" y="6014"/>
                  </a:cubicBezTo>
                </a:path>
              </a:pathLst>
            </a:custGeom>
            <a:solidFill>
              <a:schemeClr val="accent3"/>
            </a:solidFill>
            <a:ln>
              <a:noFill/>
            </a:ln>
            <a:effectLst/>
          </p:spPr>
          <p:txBody>
            <a:bodyPr wrap="none" anchor="ctr"/>
            <a:lstStyle/>
            <a:p>
              <a:endParaRPr lang="en-US" sz="1800"/>
            </a:p>
          </p:txBody>
        </p:sp>
        <p:pic>
          <p:nvPicPr>
            <p:cNvPr id="44" name="Picture 43">
              <a:extLst>
                <a:ext uri="{FF2B5EF4-FFF2-40B4-BE49-F238E27FC236}">
                  <a16:creationId xmlns:a16="http://schemas.microsoft.com/office/drawing/2014/main" id="{4C171FD2-31F1-3742-ADF2-FDD6DE53D0A8}"/>
                </a:ext>
              </a:extLst>
            </p:cNvPr>
            <p:cNvPicPr>
              <a:picLocks noChangeAspect="1"/>
            </p:cNvPicPr>
            <p:nvPr userDrawn="1"/>
          </p:nvPicPr>
          <p:blipFill>
            <a:blip r:embed="rId2"/>
            <a:stretch>
              <a:fillRect/>
            </a:stretch>
          </p:blipFill>
          <p:spPr>
            <a:xfrm>
              <a:off x="814607" y="1941516"/>
              <a:ext cx="865018" cy="900000"/>
            </a:xfrm>
            <a:prstGeom prst="rect">
              <a:avLst/>
            </a:prstGeom>
          </p:spPr>
        </p:pic>
      </p:grpSp>
      <p:grpSp>
        <p:nvGrpSpPr>
          <p:cNvPr id="4" name="Group 3">
            <a:extLst>
              <a:ext uri="{FF2B5EF4-FFF2-40B4-BE49-F238E27FC236}">
                <a16:creationId xmlns:a16="http://schemas.microsoft.com/office/drawing/2014/main" id="{9EA55FDF-8235-8748-864C-DFDD94B15D17}"/>
              </a:ext>
            </a:extLst>
          </p:cNvPr>
          <p:cNvGrpSpPr/>
          <p:nvPr userDrawn="1"/>
        </p:nvGrpSpPr>
        <p:grpSpPr>
          <a:xfrm>
            <a:off x="2685377" y="2368856"/>
            <a:ext cx="1275189" cy="1704000"/>
            <a:chOff x="2685374" y="1798426"/>
            <a:chExt cx="1275189" cy="1278000"/>
          </a:xfrm>
        </p:grpSpPr>
        <p:sp>
          <p:nvSpPr>
            <p:cNvPr id="22" name="Freeform 20">
              <a:extLst>
                <a:ext uri="{FF2B5EF4-FFF2-40B4-BE49-F238E27FC236}">
                  <a16:creationId xmlns:a16="http://schemas.microsoft.com/office/drawing/2014/main" id="{5F9F583C-7A34-FF4D-A4BD-21A912BD553A}"/>
                </a:ext>
              </a:extLst>
            </p:cNvPr>
            <p:cNvSpPr>
              <a:spLocks noChangeArrowheads="1"/>
            </p:cNvSpPr>
            <p:nvPr userDrawn="1"/>
          </p:nvSpPr>
          <p:spPr bwMode="auto">
            <a:xfrm>
              <a:off x="2685374" y="1798426"/>
              <a:ext cx="1275189" cy="1278000"/>
            </a:xfrm>
            <a:custGeom>
              <a:avLst/>
              <a:gdLst>
                <a:gd name="T0" fmla="*/ 2986 w 6003"/>
                <a:gd name="T1" fmla="*/ 6014 h 6015"/>
                <a:gd name="T2" fmla="*/ 2986 w 6003"/>
                <a:gd name="T3" fmla="*/ 6014 h 6015"/>
                <a:gd name="T4" fmla="*/ 6002 w 6003"/>
                <a:gd name="T5" fmla="*/ 2993 h 6015"/>
                <a:gd name="T6" fmla="*/ 2986 w 6003"/>
                <a:gd name="T7" fmla="*/ 0 h 6015"/>
                <a:gd name="T8" fmla="*/ 0 w 6003"/>
                <a:gd name="T9" fmla="*/ 2993 h 6015"/>
                <a:gd name="T10" fmla="*/ 2986 w 6003"/>
                <a:gd name="T11" fmla="*/ 6014 h 6015"/>
              </a:gdLst>
              <a:ahLst/>
              <a:cxnLst>
                <a:cxn ang="0">
                  <a:pos x="T0" y="T1"/>
                </a:cxn>
                <a:cxn ang="0">
                  <a:pos x="T2" y="T3"/>
                </a:cxn>
                <a:cxn ang="0">
                  <a:pos x="T4" y="T5"/>
                </a:cxn>
                <a:cxn ang="0">
                  <a:pos x="T6" y="T7"/>
                </a:cxn>
                <a:cxn ang="0">
                  <a:pos x="T8" y="T9"/>
                </a:cxn>
                <a:cxn ang="0">
                  <a:pos x="T10" y="T11"/>
                </a:cxn>
              </a:cxnLst>
              <a:rect l="0" t="0" r="r" b="b"/>
              <a:pathLst>
                <a:path w="6003" h="6015">
                  <a:moveTo>
                    <a:pt x="2986" y="6014"/>
                  </a:moveTo>
                  <a:lnTo>
                    <a:pt x="2986" y="6014"/>
                  </a:lnTo>
                  <a:cubicBezTo>
                    <a:pt x="4669" y="6014"/>
                    <a:pt x="6002" y="4648"/>
                    <a:pt x="6002" y="2993"/>
                  </a:cubicBezTo>
                  <a:cubicBezTo>
                    <a:pt x="6002" y="1336"/>
                    <a:pt x="4669" y="0"/>
                    <a:pt x="2986" y="0"/>
                  </a:cubicBezTo>
                  <a:cubicBezTo>
                    <a:pt x="1333" y="0"/>
                    <a:pt x="0" y="1336"/>
                    <a:pt x="0" y="2993"/>
                  </a:cubicBezTo>
                  <a:cubicBezTo>
                    <a:pt x="0" y="4648"/>
                    <a:pt x="1333" y="6014"/>
                    <a:pt x="2986" y="6014"/>
                  </a:cubicBezTo>
                </a:path>
              </a:pathLst>
            </a:custGeom>
            <a:solidFill>
              <a:schemeClr val="accent6"/>
            </a:solidFill>
            <a:ln>
              <a:noFill/>
            </a:ln>
            <a:effectLst/>
          </p:spPr>
          <p:txBody>
            <a:bodyPr wrap="none" anchor="ctr"/>
            <a:lstStyle/>
            <a:p>
              <a:endParaRPr lang="en-US" sz="1800"/>
            </a:p>
          </p:txBody>
        </p:sp>
        <p:pic>
          <p:nvPicPr>
            <p:cNvPr id="45" name="Picture 44">
              <a:extLst>
                <a:ext uri="{FF2B5EF4-FFF2-40B4-BE49-F238E27FC236}">
                  <a16:creationId xmlns:a16="http://schemas.microsoft.com/office/drawing/2014/main" id="{D60C1456-83C8-9B40-A61F-48BBF7273C3B}"/>
                </a:ext>
              </a:extLst>
            </p:cNvPr>
            <p:cNvPicPr>
              <a:picLocks noChangeAspect="1"/>
            </p:cNvPicPr>
            <p:nvPr userDrawn="1"/>
          </p:nvPicPr>
          <p:blipFill>
            <a:blip r:embed="rId3"/>
            <a:stretch>
              <a:fillRect/>
            </a:stretch>
          </p:blipFill>
          <p:spPr>
            <a:xfrm>
              <a:off x="2931802" y="1987426"/>
              <a:ext cx="782332" cy="900000"/>
            </a:xfrm>
            <a:prstGeom prst="rect">
              <a:avLst/>
            </a:prstGeom>
          </p:spPr>
        </p:pic>
      </p:grpSp>
      <p:grpSp>
        <p:nvGrpSpPr>
          <p:cNvPr id="36" name="Group 35">
            <a:extLst>
              <a:ext uri="{FF2B5EF4-FFF2-40B4-BE49-F238E27FC236}">
                <a16:creationId xmlns:a16="http://schemas.microsoft.com/office/drawing/2014/main" id="{C040F90F-7CFF-244B-9101-0B5919B76481}"/>
              </a:ext>
            </a:extLst>
          </p:cNvPr>
          <p:cNvGrpSpPr/>
          <p:nvPr userDrawn="1"/>
        </p:nvGrpSpPr>
        <p:grpSpPr>
          <a:xfrm>
            <a:off x="4751010" y="2397901"/>
            <a:ext cx="1276126" cy="1704000"/>
            <a:chOff x="4751010" y="1798426"/>
            <a:chExt cx="1276126" cy="1278000"/>
          </a:xfrm>
        </p:grpSpPr>
        <p:sp>
          <p:nvSpPr>
            <p:cNvPr id="46" name="Freeform 8">
              <a:extLst>
                <a:ext uri="{FF2B5EF4-FFF2-40B4-BE49-F238E27FC236}">
                  <a16:creationId xmlns:a16="http://schemas.microsoft.com/office/drawing/2014/main" id="{AF83044B-7FC5-3A46-8631-F8961BA0079B}"/>
                </a:ext>
              </a:extLst>
            </p:cNvPr>
            <p:cNvSpPr>
              <a:spLocks noChangeArrowheads="1"/>
            </p:cNvSpPr>
            <p:nvPr userDrawn="1"/>
          </p:nvSpPr>
          <p:spPr bwMode="auto">
            <a:xfrm>
              <a:off x="4751010" y="1798426"/>
              <a:ext cx="1276126" cy="1278000"/>
            </a:xfrm>
            <a:custGeom>
              <a:avLst/>
              <a:gdLst>
                <a:gd name="T0" fmla="*/ 3016 w 6004"/>
                <a:gd name="T1" fmla="*/ 6014 h 6015"/>
                <a:gd name="T2" fmla="*/ 3016 w 6004"/>
                <a:gd name="T3" fmla="*/ 6014 h 6015"/>
                <a:gd name="T4" fmla="*/ 6003 w 6004"/>
                <a:gd name="T5" fmla="*/ 2993 h 6015"/>
                <a:gd name="T6" fmla="*/ 3016 w 6004"/>
                <a:gd name="T7" fmla="*/ 0 h 6015"/>
                <a:gd name="T8" fmla="*/ 0 w 6004"/>
                <a:gd name="T9" fmla="*/ 2993 h 6015"/>
                <a:gd name="T10" fmla="*/ 3016 w 6004"/>
                <a:gd name="T11" fmla="*/ 6014 h 6015"/>
              </a:gdLst>
              <a:ahLst/>
              <a:cxnLst>
                <a:cxn ang="0">
                  <a:pos x="T0" y="T1"/>
                </a:cxn>
                <a:cxn ang="0">
                  <a:pos x="T2" y="T3"/>
                </a:cxn>
                <a:cxn ang="0">
                  <a:pos x="T4" y="T5"/>
                </a:cxn>
                <a:cxn ang="0">
                  <a:pos x="T6" y="T7"/>
                </a:cxn>
                <a:cxn ang="0">
                  <a:pos x="T8" y="T9"/>
                </a:cxn>
                <a:cxn ang="0">
                  <a:pos x="T10" y="T11"/>
                </a:cxn>
              </a:cxnLst>
              <a:rect l="0" t="0" r="r" b="b"/>
              <a:pathLst>
                <a:path w="6004" h="6015">
                  <a:moveTo>
                    <a:pt x="3016" y="6014"/>
                  </a:moveTo>
                  <a:lnTo>
                    <a:pt x="3016" y="6014"/>
                  </a:lnTo>
                  <a:cubicBezTo>
                    <a:pt x="4669" y="6014"/>
                    <a:pt x="6003" y="4648"/>
                    <a:pt x="6003" y="2993"/>
                  </a:cubicBezTo>
                  <a:cubicBezTo>
                    <a:pt x="6003" y="1336"/>
                    <a:pt x="4669" y="0"/>
                    <a:pt x="3016" y="0"/>
                  </a:cubicBezTo>
                  <a:cubicBezTo>
                    <a:pt x="1333" y="0"/>
                    <a:pt x="0" y="1336"/>
                    <a:pt x="0" y="2993"/>
                  </a:cubicBezTo>
                  <a:cubicBezTo>
                    <a:pt x="0" y="4648"/>
                    <a:pt x="1333" y="6014"/>
                    <a:pt x="3016" y="6014"/>
                  </a:cubicBezTo>
                </a:path>
              </a:pathLst>
            </a:custGeom>
            <a:solidFill>
              <a:schemeClr val="accent1"/>
            </a:solidFill>
            <a:ln>
              <a:noFill/>
            </a:ln>
            <a:effectLst/>
          </p:spPr>
          <p:txBody>
            <a:bodyPr wrap="none" anchor="ctr"/>
            <a:lstStyle/>
            <a:p>
              <a:endParaRPr lang="en-US" sz="1800"/>
            </a:p>
          </p:txBody>
        </p:sp>
        <p:pic>
          <p:nvPicPr>
            <p:cNvPr id="47" name="Picture 46">
              <a:extLst>
                <a:ext uri="{FF2B5EF4-FFF2-40B4-BE49-F238E27FC236}">
                  <a16:creationId xmlns:a16="http://schemas.microsoft.com/office/drawing/2014/main" id="{703F78FB-6257-7546-9E70-73F67726F5CC}"/>
                </a:ext>
              </a:extLst>
            </p:cNvPr>
            <p:cNvPicPr>
              <a:picLocks noChangeAspect="1"/>
            </p:cNvPicPr>
            <p:nvPr userDrawn="1"/>
          </p:nvPicPr>
          <p:blipFill>
            <a:blip r:embed="rId4"/>
            <a:stretch>
              <a:fillRect/>
            </a:stretch>
          </p:blipFill>
          <p:spPr>
            <a:xfrm>
              <a:off x="5148780" y="1987426"/>
              <a:ext cx="480212" cy="900000"/>
            </a:xfrm>
            <a:prstGeom prst="rect">
              <a:avLst/>
            </a:prstGeom>
          </p:spPr>
        </p:pic>
      </p:grpSp>
      <p:pic>
        <p:nvPicPr>
          <p:cNvPr id="48" name="Picture 47">
            <a:extLst>
              <a:ext uri="{FF2B5EF4-FFF2-40B4-BE49-F238E27FC236}">
                <a16:creationId xmlns:a16="http://schemas.microsoft.com/office/drawing/2014/main" id="{394FD55B-364D-FC4F-92FA-6C4B246D9B4B}"/>
              </a:ext>
            </a:extLst>
          </p:cNvPr>
          <p:cNvPicPr>
            <a:picLocks noChangeAspect="1"/>
          </p:cNvPicPr>
          <p:nvPr userDrawn="1"/>
        </p:nvPicPr>
        <p:blipFill>
          <a:blip r:embed="rId5"/>
          <a:stretch>
            <a:fillRect/>
          </a:stretch>
        </p:blipFill>
        <p:spPr>
          <a:xfrm>
            <a:off x="6817586" y="2368856"/>
            <a:ext cx="1255421" cy="1704000"/>
          </a:xfrm>
          <a:prstGeom prst="rect">
            <a:avLst/>
          </a:prstGeom>
        </p:spPr>
      </p:pic>
    </p:spTree>
    <p:extLst>
      <p:ext uri="{BB962C8B-B14F-4D97-AF65-F5344CB8AC3E}">
        <p14:creationId xmlns:p14="http://schemas.microsoft.com/office/powerpoint/2010/main" val="1639064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overnm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DD57B-6C25-EA45-BAB8-63E399DF3E7E}"/>
              </a:ext>
            </a:extLst>
          </p:cNvPr>
          <p:cNvSpPr>
            <a:spLocks noGrp="1"/>
          </p:cNvSpPr>
          <p:nvPr>
            <p:ph type="title" hasCustomPrompt="1"/>
          </p:nvPr>
        </p:nvSpPr>
        <p:spPr/>
        <p:txBody>
          <a:bodyPr/>
          <a:lstStyle/>
          <a:p>
            <a:r>
              <a:rPr lang="en-US"/>
              <a:t>National governments and energy policy development</a:t>
            </a:r>
          </a:p>
        </p:txBody>
      </p:sp>
      <p:sp>
        <p:nvSpPr>
          <p:cNvPr id="5" name="Slide Number Placeholder 4">
            <a:extLst>
              <a:ext uri="{FF2B5EF4-FFF2-40B4-BE49-F238E27FC236}">
                <a16:creationId xmlns:a16="http://schemas.microsoft.com/office/drawing/2014/main" id="{B3FFB8E0-5B5E-4642-8B19-6BD1CD4DA91D}"/>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2C8DE6A1-8EAD-2A41-BB17-56C884AB2BD3}"/>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F0D6D71-D3F8-F244-B715-155C7FF93350}"/>
              </a:ext>
            </a:extLst>
          </p:cNvPr>
          <p:cNvCxnSpPr/>
          <p:nvPr userDrawn="1"/>
        </p:nvCxnSpPr>
        <p:spPr>
          <a:xfrm>
            <a:off x="306000" y="864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9258" y="1382354"/>
            <a:ext cx="2720319" cy="3627092"/>
          </a:xfrm>
          <a:prstGeom prst="rect">
            <a:avLst/>
          </a:prstGeom>
        </p:spPr>
      </p:pic>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09043" y="1382352"/>
            <a:ext cx="2655426" cy="3540568"/>
          </a:xfrm>
          <a:prstGeom prst="rect">
            <a:avLst/>
          </a:prstGeom>
        </p:spPr>
      </p:pic>
      <p:sp>
        <p:nvSpPr>
          <p:cNvPr id="18" name="Text Placeholder 3">
            <a:extLst>
              <a:ext uri="{FF2B5EF4-FFF2-40B4-BE49-F238E27FC236}">
                <a16:creationId xmlns:a16="http://schemas.microsoft.com/office/drawing/2014/main" id="{5D5461FE-9BC4-B64D-9C56-900CF04D3C51}"/>
              </a:ext>
            </a:extLst>
          </p:cNvPr>
          <p:cNvSpPr txBox="1">
            <a:spLocks/>
          </p:cNvSpPr>
          <p:nvPr userDrawn="1"/>
        </p:nvSpPr>
        <p:spPr>
          <a:xfrm>
            <a:off x="1580210" y="4430223"/>
            <a:ext cx="2241786" cy="1800000"/>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750"/>
              </a:spcAft>
              <a:buClrTx/>
              <a:buSzTx/>
              <a:buFont typeface="Arial" panose="020B0604020202020204" pitchFamily="34" charset="0"/>
              <a:buNone/>
              <a:tabLst/>
              <a:defRPr/>
            </a:pPr>
            <a:r>
              <a:rPr kumimoji="0" lang="en-US" sz="1400" b="1" i="0" u="none" strike="noStrike" kern="1200" cap="none" spc="0" normalizeH="0" baseline="0" noProof="0">
                <a:ln>
                  <a:noFill/>
                </a:ln>
                <a:solidFill>
                  <a:srgbClr val="7E4182"/>
                </a:solidFill>
                <a:effectLst/>
                <a:uLnTx/>
                <a:uFillTx/>
                <a:latin typeface="Tahoma"/>
              </a:rPr>
              <a:t>Council of Australian </a:t>
            </a:r>
            <a:br>
              <a:rPr kumimoji="0" lang="en-US" sz="1400" b="1" i="0" u="none" strike="noStrike" kern="1200" cap="none" spc="0" normalizeH="0" baseline="0" noProof="0">
                <a:ln>
                  <a:noFill/>
                </a:ln>
                <a:solidFill>
                  <a:srgbClr val="7E4182"/>
                </a:solidFill>
                <a:effectLst/>
                <a:uLnTx/>
                <a:uFillTx/>
                <a:latin typeface="Tahoma"/>
              </a:rPr>
            </a:br>
            <a:r>
              <a:rPr kumimoji="0" lang="en-US" sz="1400" b="1" i="0" u="none" strike="noStrike" kern="1200" cap="none" spc="0" normalizeH="0" baseline="0" noProof="0">
                <a:ln>
                  <a:noFill/>
                </a:ln>
                <a:solidFill>
                  <a:srgbClr val="7E4182"/>
                </a:solidFill>
                <a:effectLst/>
                <a:uLnTx/>
                <a:uFillTx/>
                <a:latin typeface="Tahoma"/>
              </a:rPr>
              <a:t>Governments (COAG) </a:t>
            </a:r>
            <a:br>
              <a:rPr kumimoji="0" lang="en-US" sz="1200" b="1" i="0" u="none" strike="noStrike" kern="1200" cap="none" spc="0" normalizeH="0" baseline="0" noProof="0">
                <a:ln>
                  <a:noFill/>
                </a:ln>
                <a:solidFill>
                  <a:srgbClr val="58595B"/>
                </a:solidFill>
                <a:effectLst/>
                <a:uLnTx/>
                <a:uFillTx/>
                <a:latin typeface="Tahoma"/>
              </a:rPr>
            </a:br>
            <a:r>
              <a:rPr kumimoji="0" lang="en-US" sz="1200" b="0" i="0" u="none" strike="noStrike" kern="1200" cap="none" spc="0" normalizeH="0" baseline="0" noProof="0">
                <a:ln>
                  <a:noFill/>
                </a:ln>
                <a:solidFill>
                  <a:srgbClr val="58595B"/>
                </a:solidFill>
                <a:effectLst/>
                <a:uLnTx/>
                <a:uFillTx/>
                <a:latin typeface="Tahoma"/>
              </a:rPr>
              <a:t>implements policy reforms of </a:t>
            </a:r>
            <a:br>
              <a:rPr kumimoji="0" lang="en-US" sz="1200" b="0" i="0" u="none" strike="noStrike" kern="1200" cap="none" spc="0" normalizeH="0" baseline="0" noProof="0">
                <a:ln>
                  <a:noFill/>
                </a:ln>
                <a:solidFill>
                  <a:srgbClr val="58595B"/>
                </a:solidFill>
                <a:effectLst/>
                <a:uLnTx/>
                <a:uFillTx/>
                <a:latin typeface="Tahoma"/>
              </a:rPr>
            </a:br>
            <a:r>
              <a:rPr kumimoji="0" lang="en-US" sz="1200" b="0" i="0" u="none" strike="noStrike" kern="1200" cap="none" spc="0" normalizeH="0" baseline="0" noProof="0">
                <a:ln>
                  <a:noFill/>
                </a:ln>
                <a:solidFill>
                  <a:srgbClr val="58595B"/>
                </a:solidFill>
                <a:effectLst/>
                <a:uLnTx/>
                <a:uFillTx/>
                <a:latin typeface="Tahoma"/>
              </a:rPr>
              <a:t>national significance that require cooperative action by federal, </a:t>
            </a:r>
            <a:br>
              <a:rPr kumimoji="0" lang="en-US" sz="1200" b="0" i="0" u="none" strike="noStrike" kern="1200" cap="none" spc="0" normalizeH="0" baseline="0" noProof="0">
                <a:ln>
                  <a:noFill/>
                </a:ln>
                <a:solidFill>
                  <a:srgbClr val="58595B"/>
                </a:solidFill>
                <a:effectLst/>
                <a:uLnTx/>
                <a:uFillTx/>
                <a:latin typeface="Tahoma"/>
              </a:rPr>
            </a:br>
            <a:r>
              <a:rPr kumimoji="0" lang="en-US" sz="1200" b="0" i="0" u="none" strike="noStrike" kern="1200" cap="none" spc="0" normalizeH="0" baseline="0" noProof="0">
                <a:ln>
                  <a:noFill/>
                </a:ln>
                <a:solidFill>
                  <a:srgbClr val="58595B"/>
                </a:solidFill>
                <a:effectLst/>
                <a:uLnTx/>
                <a:uFillTx/>
                <a:latin typeface="Tahoma"/>
              </a:rPr>
              <a:t>state and territory governments</a:t>
            </a:r>
          </a:p>
        </p:txBody>
      </p:sp>
      <p:sp>
        <p:nvSpPr>
          <p:cNvPr id="19" name="Text Placeholder 3">
            <a:extLst>
              <a:ext uri="{FF2B5EF4-FFF2-40B4-BE49-F238E27FC236}">
                <a16:creationId xmlns:a16="http://schemas.microsoft.com/office/drawing/2014/main" id="{5D5461FE-9BC4-B64D-9C56-900CF04D3C51}"/>
              </a:ext>
            </a:extLst>
          </p:cNvPr>
          <p:cNvSpPr txBox="1">
            <a:spLocks/>
          </p:cNvSpPr>
          <p:nvPr userDrawn="1"/>
        </p:nvSpPr>
        <p:spPr>
          <a:xfrm>
            <a:off x="5036471" y="4430223"/>
            <a:ext cx="2225578" cy="1800000"/>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750"/>
              </a:spcAft>
              <a:buClrTx/>
              <a:buSzTx/>
              <a:buFont typeface="Arial" panose="020B0604020202020204" pitchFamily="34" charset="0"/>
              <a:buNone/>
              <a:tabLst/>
              <a:defRPr/>
            </a:pPr>
            <a:r>
              <a:rPr kumimoji="0" lang="en-US" sz="1400" b="1" i="0" u="none" strike="noStrike" kern="1200" cap="none" spc="0" normalizeH="0" baseline="0" noProof="0">
                <a:ln>
                  <a:noFill/>
                </a:ln>
                <a:solidFill>
                  <a:srgbClr val="7E4182"/>
                </a:solidFill>
                <a:effectLst/>
                <a:uLnTx/>
                <a:uFillTx/>
                <a:latin typeface="Tahoma"/>
              </a:rPr>
              <a:t>COAG Energy Council </a:t>
            </a:r>
            <a:br>
              <a:rPr kumimoji="0" lang="en-US" sz="1200" b="1" i="0" u="none" strike="noStrike" kern="1200" cap="none" spc="0" normalizeH="0" baseline="0" noProof="0">
                <a:ln>
                  <a:noFill/>
                </a:ln>
                <a:solidFill>
                  <a:srgbClr val="58595B"/>
                </a:solidFill>
                <a:effectLst/>
                <a:uLnTx/>
                <a:uFillTx/>
                <a:latin typeface="Tahoma"/>
              </a:rPr>
            </a:br>
            <a:r>
              <a:rPr kumimoji="0" lang="en-US" sz="1200" b="0" i="0" u="none" strike="noStrike" kern="1200" cap="none" spc="0" normalizeH="0" baseline="0" noProof="0">
                <a:ln>
                  <a:noFill/>
                </a:ln>
                <a:solidFill>
                  <a:srgbClr val="58595B"/>
                </a:solidFill>
                <a:effectLst/>
                <a:uLnTx/>
                <a:uFillTx/>
                <a:latin typeface="Tahoma"/>
              </a:rPr>
              <a:t> is made up of the nation’s energy ministers. They provide national leadership on energy market development which </a:t>
            </a:r>
            <a:br>
              <a:rPr kumimoji="0" lang="en-US" sz="1200" b="0" i="0" u="none" strike="noStrike" kern="1200" cap="none" spc="0" normalizeH="0" baseline="0" noProof="0">
                <a:ln>
                  <a:noFill/>
                </a:ln>
                <a:solidFill>
                  <a:srgbClr val="58595B"/>
                </a:solidFill>
                <a:effectLst/>
                <a:uLnTx/>
                <a:uFillTx/>
                <a:latin typeface="Tahoma"/>
              </a:rPr>
            </a:br>
            <a:r>
              <a:rPr kumimoji="0" lang="en-US" sz="1200" b="0" i="0" u="none" strike="noStrike" kern="1200" cap="none" spc="0" normalizeH="0" baseline="0" noProof="0">
                <a:ln>
                  <a:noFill/>
                </a:ln>
                <a:solidFill>
                  <a:srgbClr val="58595B"/>
                </a:solidFill>
                <a:effectLst/>
                <a:uLnTx/>
                <a:uFillTx/>
                <a:latin typeface="Tahoma"/>
              </a:rPr>
              <a:t>is so important for the health </a:t>
            </a:r>
            <a:br>
              <a:rPr kumimoji="0" lang="en-US" sz="1200" b="0" i="0" u="none" strike="noStrike" kern="1200" cap="none" spc="0" normalizeH="0" baseline="0" noProof="0">
                <a:ln>
                  <a:noFill/>
                </a:ln>
                <a:solidFill>
                  <a:srgbClr val="58595B"/>
                </a:solidFill>
                <a:effectLst/>
                <a:uLnTx/>
                <a:uFillTx/>
                <a:latin typeface="Tahoma"/>
              </a:rPr>
            </a:br>
            <a:r>
              <a:rPr kumimoji="0" lang="en-US" sz="1200" b="0" i="0" u="none" strike="noStrike" kern="1200" cap="none" spc="0" normalizeH="0" baseline="0" noProof="0">
                <a:ln>
                  <a:noFill/>
                </a:ln>
                <a:solidFill>
                  <a:srgbClr val="58595B"/>
                </a:solidFill>
                <a:effectLst/>
                <a:uLnTx/>
                <a:uFillTx/>
                <a:latin typeface="Tahoma"/>
              </a:rPr>
              <a:t>of the national economy</a:t>
            </a:r>
          </a:p>
        </p:txBody>
      </p:sp>
      <p:sp>
        <p:nvSpPr>
          <p:cNvPr id="22" name="Text Placeholder 3">
            <a:extLst>
              <a:ext uri="{FF2B5EF4-FFF2-40B4-BE49-F238E27FC236}">
                <a16:creationId xmlns:a16="http://schemas.microsoft.com/office/drawing/2014/main" id="{5D5461FE-9BC4-B64D-9C56-900CF04D3C51}"/>
              </a:ext>
            </a:extLst>
          </p:cNvPr>
          <p:cNvSpPr txBox="1">
            <a:spLocks/>
          </p:cNvSpPr>
          <p:nvPr userDrawn="1"/>
        </p:nvSpPr>
        <p:spPr>
          <a:xfrm>
            <a:off x="2888224" y="3307289"/>
            <a:ext cx="818853" cy="623295"/>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75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6CC5EA"/>
                </a:solidFill>
                <a:effectLst/>
                <a:uLnTx/>
                <a:uFillTx/>
                <a:latin typeface="Tahoma"/>
              </a:rPr>
              <a:t>COAG</a:t>
            </a:r>
          </a:p>
        </p:txBody>
      </p:sp>
      <p:sp>
        <p:nvSpPr>
          <p:cNvPr id="23" name="Text Placeholder 3">
            <a:extLst>
              <a:ext uri="{FF2B5EF4-FFF2-40B4-BE49-F238E27FC236}">
                <a16:creationId xmlns:a16="http://schemas.microsoft.com/office/drawing/2014/main" id="{5D5461FE-9BC4-B64D-9C56-900CF04D3C51}"/>
              </a:ext>
            </a:extLst>
          </p:cNvPr>
          <p:cNvSpPr txBox="1">
            <a:spLocks/>
          </p:cNvSpPr>
          <p:nvPr userDrawn="1"/>
        </p:nvSpPr>
        <p:spPr>
          <a:xfrm>
            <a:off x="6537622" y="3082095"/>
            <a:ext cx="818853" cy="623295"/>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75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6CC5EA"/>
                </a:solidFill>
                <a:effectLst/>
                <a:uLnTx/>
                <a:uFillTx/>
                <a:latin typeface="Tahoma"/>
              </a:rPr>
              <a:t>COAG</a:t>
            </a:r>
            <a:br>
              <a:rPr kumimoji="0" lang="en-US" sz="1400" b="1" i="0" u="none" strike="noStrike" kern="1200" cap="none" spc="0" normalizeH="0" baseline="0" noProof="0">
                <a:ln>
                  <a:noFill/>
                </a:ln>
                <a:solidFill>
                  <a:srgbClr val="6CC5EA"/>
                </a:solidFill>
                <a:effectLst/>
                <a:uLnTx/>
                <a:uFillTx/>
                <a:latin typeface="Tahoma"/>
              </a:rPr>
            </a:br>
            <a:r>
              <a:rPr kumimoji="0" lang="en-US" sz="1200" b="1" i="0" u="none" strike="noStrike" kern="1200" cap="none" spc="0" normalizeH="0" baseline="0" noProof="0">
                <a:ln>
                  <a:noFill/>
                </a:ln>
                <a:solidFill>
                  <a:srgbClr val="6CC5EA"/>
                </a:solidFill>
                <a:effectLst/>
                <a:uLnTx/>
                <a:uFillTx/>
                <a:latin typeface="Tahoma"/>
              </a:rPr>
              <a:t>Energy Council</a:t>
            </a:r>
          </a:p>
        </p:txBody>
      </p:sp>
    </p:spTree>
    <p:extLst>
      <p:ext uri="{BB962C8B-B14F-4D97-AF65-F5344CB8AC3E}">
        <p14:creationId xmlns:p14="http://schemas.microsoft.com/office/powerpoint/2010/main" val="25911176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Market body ro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DD57B-6C25-EA45-BAB8-63E399DF3E7E}"/>
              </a:ext>
            </a:extLst>
          </p:cNvPr>
          <p:cNvSpPr>
            <a:spLocks noGrp="1"/>
          </p:cNvSpPr>
          <p:nvPr>
            <p:ph type="title" hasCustomPrompt="1"/>
          </p:nvPr>
        </p:nvSpPr>
        <p:spPr/>
        <p:txBody>
          <a:bodyPr/>
          <a:lstStyle/>
          <a:p>
            <a:r>
              <a:rPr lang="en-US"/>
              <a:t>Market body roles</a:t>
            </a:r>
          </a:p>
        </p:txBody>
      </p:sp>
      <p:sp>
        <p:nvSpPr>
          <p:cNvPr id="5" name="Slide Number Placeholder 4">
            <a:extLst>
              <a:ext uri="{FF2B5EF4-FFF2-40B4-BE49-F238E27FC236}">
                <a16:creationId xmlns:a16="http://schemas.microsoft.com/office/drawing/2014/main" id="{B3FFB8E0-5B5E-4642-8B19-6BD1CD4DA91D}"/>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2C8DE6A1-8EAD-2A41-BB17-56C884AB2BD3}"/>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F0D6D71-D3F8-F244-B715-155C7FF93350}"/>
              </a:ext>
            </a:extLst>
          </p:cNvPr>
          <p:cNvCxnSpPr/>
          <p:nvPr userDrawn="1"/>
        </p:nvCxnSpPr>
        <p:spPr>
          <a:xfrm>
            <a:off x="306000" y="864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9153" y="635482"/>
            <a:ext cx="2907665" cy="3876887"/>
          </a:xfrm>
          <a:prstGeom prst="rect">
            <a:avLst/>
          </a:prstGeom>
        </p:spPr>
      </p:pic>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28087" y="608978"/>
            <a:ext cx="2907665" cy="3876887"/>
          </a:xfrm>
          <a:prstGeom prst="rect">
            <a:avLst/>
          </a:prstGeom>
        </p:spPr>
      </p:pic>
      <p:pic>
        <p:nvPicPr>
          <p:cNvPr id="16" name="Picture 1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658965" y="635482"/>
            <a:ext cx="2907665" cy="3876887"/>
          </a:xfrm>
          <a:prstGeom prst="rect">
            <a:avLst/>
          </a:prstGeom>
        </p:spPr>
      </p:pic>
      <p:sp>
        <p:nvSpPr>
          <p:cNvPr id="17" name="Text Placeholder 3">
            <a:extLst>
              <a:ext uri="{FF2B5EF4-FFF2-40B4-BE49-F238E27FC236}">
                <a16:creationId xmlns:a16="http://schemas.microsoft.com/office/drawing/2014/main" id="{5D5461FE-9BC4-B64D-9C56-900CF04D3C51}"/>
              </a:ext>
            </a:extLst>
          </p:cNvPr>
          <p:cNvSpPr txBox="1">
            <a:spLocks/>
          </p:cNvSpPr>
          <p:nvPr userDrawn="1"/>
        </p:nvSpPr>
        <p:spPr>
          <a:xfrm>
            <a:off x="833981" y="3962031"/>
            <a:ext cx="2103546" cy="2199024"/>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750"/>
              </a:spcAft>
              <a:buClrTx/>
              <a:buSzTx/>
              <a:buFont typeface="Arial" panose="020B0604020202020204" pitchFamily="34" charset="0"/>
              <a:buNone/>
              <a:tabLst/>
              <a:defRPr/>
            </a:pPr>
            <a:r>
              <a:rPr kumimoji="0" lang="en-US" sz="1400" b="1" i="0" u="none" strike="noStrike" kern="1200" cap="none" spc="0" normalizeH="0" baseline="0" noProof="0">
                <a:ln>
                  <a:noFill/>
                </a:ln>
                <a:solidFill>
                  <a:srgbClr val="005883"/>
                </a:solidFill>
                <a:effectLst/>
                <a:uLnTx/>
                <a:uFillTx/>
                <a:latin typeface="Tahoma"/>
              </a:rPr>
              <a:t>Australian Energy </a:t>
            </a:r>
            <a:br>
              <a:rPr kumimoji="0" lang="en-US" sz="1400" b="1" i="0" u="none" strike="noStrike" kern="1200" cap="none" spc="0" normalizeH="0" baseline="0" noProof="0">
                <a:ln>
                  <a:noFill/>
                </a:ln>
                <a:solidFill>
                  <a:srgbClr val="005883"/>
                </a:solidFill>
                <a:effectLst/>
                <a:uLnTx/>
                <a:uFillTx/>
                <a:latin typeface="Tahoma"/>
              </a:rPr>
            </a:br>
            <a:r>
              <a:rPr kumimoji="0" lang="en-US" sz="1400" b="1" i="0" u="none" strike="noStrike" kern="1200" cap="none" spc="0" normalizeH="0" baseline="0" noProof="0">
                <a:ln>
                  <a:noFill/>
                </a:ln>
                <a:solidFill>
                  <a:srgbClr val="005883"/>
                </a:solidFill>
                <a:effectLst/>
                <a:uLnTx/>
                <a:uFillTx/>
                <a:latin typeface="Tahoma"/>
              </a:rPr>
              <a:t>Market Commission </a:t>
            </a:r>
            <a:br>
              <a:rPr kumimoji="0" lang="en-US" sz="1200" b="1" i="0" u="none" strike="noStrike" kern="1200" cap="none" spc="0" normalizeH="0" baseline="0" noProof="0">
                <a:ln>
                  <a:noFill/>
                </a:ln>
                <a:solidFill>
                  <a:srgbClr val="005883"/>
                </a:solidFill>
                <a:effectLst/>
                <a:uLnTx/>
                <a:uFillTx/>
                <a:latin typeface="Tahoma"/>
              </a:rPr>
            </a:br>
            <a:r>
              <a:rPr kumimoji="0" lang="en-US" sz="1200" b="0" i="0" u="none" strike="noStrike" kern="1200" cap="none" spc="0" normalizeH="0" baseline="0" noProof="0">
                <a:ln>
                  <a:noFill/>
                </a:ln>
                <a:solidFill>
                  <a:srgbClr val="58595B"/>
                </a:solidFill>
                <a:effectLst/>
                <a:uLnTx/>
                <a:uFillTx/>
                <a:latin typeface="Tahoma"/>
              </a:rPr>
              <a:t>Rule maker, market </a:t>
            </a:r>
            <a:br>
              <a:rPr kumimoji="0" lang="en-US" sz="1200" b="0" i="0" u="none" strike="noStrike" kern="1200" cap="none" spc="0" normalizeH="0" baseline="0" noProof="0">
                <a:ln>
                  <a:noFill/>
                </a:ln>
                <a:solidFill>
                  <a:srgbClr val="58595B"/>
                </a:solidFill>
                <a:effectLst/>
                <a:uLnTx/>
                <a:uFillTx/>
                <a:latin typeface="Tahoma"/>
              </a:rPr>
            </a:br>
            <a:r>
              <a:rPr kumimoji="0" lang="en-US" sz="1200" b="0" i="0" u="none" strike="noStrike" kern="1200" cap="none" spc="0" normalizeH="0" baseline="0" noProof="0">
                <a:ln>
                  <a:noFill/>
                </a:ln>
                <a:solidFill>
                  <a:srgbClr val="58595B"/>
                </a:solidFill>
                <a:effectLst/>
                <a:uLnTx/>
                <a:uFillTx/>
                <a:latin typeface="Tahoma"/>
              </a:rPr>
              <a:t>developer and expert adviser </a:t>
            </a:r>
            <a:br>
              <a:rPr kumimoji="0" lang="en-US" sz="1200" b="0" i="0" u="none" strike="noStrike" kern="1200" cap="none" spc="0" normalizeH="0" baseline="0" noProof="0">
                <a:ln>
                  <a:noFill/>
                </a:ln>
                <a:solidFill>
                  <a:srgbClr val="58595B"/>
                </a:solidFill>
                <a:effectLst/>
                <a:uLnTx/>
                <a:uFillTx/>
                <a:latin typeface="Tahoma"/>
              </a:rPr>
            </a:br>
            <a:r>
              <a:rPr kumimoji="0" lang="en-US" sz="1200" b="0" i="0" u="none" strike="noStrike" kern="1200" cap="none" spc="0" normalizeH="0" baseline="0" noProof="0">
                <a:ln>
                  <a:noFill/>
                </a:ln>
                <a:solidFill>
                  <a:srgbClr val="58595B"/>
                </a:solidFill>
                <a:effectLst/>
                <a:uLnTx/>
                <a:uFillTx/>
                <a:latin typeface="Tahoma"/>
              </a:rPr>
              <a:t>to governments</a:t>
            </a:r>
          </a:p>
          <a:p>
            <a:pPr marL="0" marR="0" lvl="0" indent="0" algn="ctr" defTabSz="914400" rtl="0" eaLnBrk="1" fontAlgn="auto" latinLnBrk="0" hangingPunct="1">
              <a:lnSpc>
                <a:spcPct val="100000"/>
              </a:lnSpc>
              <a:spcBef>
                <a:spcPts val="0"/>
              </a:spcBef>
              <a:spcAft>
                <a:spcPts val="750"/>
              </a:spcAft>
              <a:buClrTx/>
              <a:buSzTx/>
              <a:buFont typeface="Arial" panose="020B0604020202020204" pitchFamily="34" charset="0"/>
              <a:buNone/>
              <a:tabLst/>
              <a:defRPr/>
            </a:pPr>
            <a:r>
              <a:rPr kumimoji="0" lang="en-US" sz="1100" b="0" i="1" u="none" strike="noStrike" kern="1200" cap="none" spc="0" normalizeH="0" baseline="0" noProof="0">
                <a:ln>
                  <a:noFill/>
                </a:ln>
                <a:solidFill>
                  <a:srgbClr val="7E4182"/>
                </a:solidFill>
                <a:effectLst/>
                <a:uLnTx/>
                <a:uFillTx/>
                <a:latin typeface="Tahoma"/>
              </a:rPr>
              <a:t>Protects consumers and achieves the right trade-off between cost, reliability and security.</a:t>
            </a:r>
          </a:p>
        </p:txBody>
      </p:sp>
      <p:sp>
        <p:nvSpPr>
          <p:cNvPr id="18" name="Text Placeholder 3">
            <a:extLst>
              <a:ext uri="{FF2B5EF4-FFF2-40B4-BE49-F238E27FC236}">
                <a16:creationId xmlns:a16="http://schemas.microsoft.com/office/drawing/2014/main" id="{5D5461FE-9BC4-B64D-9C56-900CF04D3C51}"/>
              </a:ext>
            </a:extLst>
          </p:cNvPr>
          <p:cNvSpPr txBox="1">
            <a:spLocks/>
          </p:cNvSpPr>
          <p:nvPr userDrawn="1"/>
        </p:nvSpPr>
        <p:spPr>
          <a:xfrm>
            <a:off x="3684442" y="3962031"/>
            <a:ext cx="1878389" cy="1800000"/>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750"/>
              </a:spcAft>
              <a:buClrTx/>
              <a:buSzTx/>
              <a:buFont typeface="Arial" panose="020B0604020202020204" pitchFamily="34" charset="0"/>
              <a:buNone/>
              <a:tabLst/>
              <a:defRPr/>
            </a:pPr>
            <a:r>
              <a:rPr kumimoji="0" lang="en-US" sz="1400" b="1" i="0" u="none" strike="noStrike" kern="1200" cap="none" spc="0" normalizeH="0" baseline="0" noProof="0">
                <a:ln>
                  <a:noFill/>
                </a:ln>
                <a:solidFill>
                  <a:srgbClr val="005883"/>
                </a:solidFill>
                <a:effectLst/>
                <a:uLnTx/>
                <a:uFillTx/>
                <a:latin typeface="Tahoma"/>
              </a:rPr>
              <a:t>Australian Energy </a:t>
            </a:r>
            <a:br>
              <a:rPr kumimoji="0" lang="en-US" sz="1400" b="1" i="0" u="none" strike="noStrike" kern="1200" cap="none" spc="0" normalizeH="0" baseline="0" noProof="0">
                <a:ln>
                  <a:noFill/>
                </a:ln>
                <a:solidFill>
                  <a:srgbClr val="005883"/>
                </a:solidFill>
                <a:effectLst/>
                <a:uLnTx/>
                <a:uFillTx/>
                <a:latin typeface="Tahoma"/>
              </a:rPr>
            </a:br>
            <a:r>
              <a:rPr kumimoji="0" lang="en-US" sz="1400" b="1" i="0" u="none" strike="noStrike" kern="1200" cap="none" spc="0" normalizeH="0" baseline="0" noProof="0">
                <a:ln>
                  <a:noFill/>
                </a:ln>
                <a:solidFill>
                  <a:srgbClr val="005883"/>
                </a:solidFill>
                <a:effectLst/>
                <a:uLnTx/>
                <a:uFillTx/>
                <a:latin typeface="Tahoma"/>
              </a:rPr>
              <a:t>Regulator</a:t>
            </a:r>
            <a:br>
              <a:rPr kumimoji="0" lang="en-US" sz="1200" b="1" i="0" u="none" strike="noStrike" kern="1200" cap="none" spc="0" normalizeH="0" baseline="0" noProof="0">
                <a:ln>
                  <a:noFill/>
                </a:ln>
                <a:solidFill>
                  <a:srgbClr val="58595B"/>
                </a:solidFill>
                <a:effectLst/>
                <a:uLnTx/>
                <a:uFillTx/>
                <a:latin typeface="Tahoma"/>
              </a:rPr>
            </a:br>
            <a:r>
              <a:rPr kumimoji="0" lang="en-US" sz="1200" b="0" i="0" u="none" strike="noStrike" kern="1200" cap="none" spc="0" normalizeH="0" baseline="0" noProof="0">
                <a:ln>
                  <a:noFill/>
                </a:ln>
                <a:solidFill>
                  <a:srgbClr val="58595B"/>
                </a:solidFill>
                <a:effectLst/>
                <a:uLnTx/>
                <a:uFillTx/>
                <a:latin typeface="Tahoma"/>
              </a:rPr>
              <a:t>Economic regulation </a:t>
            </a:r>
            <a:br>
              <a:rPr kumimoji="0" lang="en-US" sz="1200" b="0" i="0" u="none" strike="noStrike" kern="1200" cap="none" spc="0" normalizeH="0" baseline="0" noProof="0">
                <a:ln>
                  <a:noFill/>
                </a:ln>
                <a:solidFill>
                  <a:srgbClr val="58595B"/>
                </a:solidFill>
                <a:effectLst/>
                <a:uLnTx/>
                <a:uFillTx/>
                <a:latin typeface="Tahoma"/>
              </a:rPr>
            </a:br>
            <a:r>
              <a:rPr kumimoji="0" lang="en-US" sz="1200" b="0" i="0" u="none" strike="noStrike" kern="1200" cap="none" spc="0" normalizeH="0" baseline="0" noProof="0">
                <a:ln>
                  <a:noFill/>
                </a:ln>
                <a:solidFill>
                  <a:srgbClr val="58595B"/>
                </a:solidFill>
                <a:effectLst/>
                <a:uLnTx/>
                <a:uFillTx/>
                <a:latin typeface="Tahoma"/>
              </a:rPr>
              <a:t>and rules compliance</a:t>
            </a:r>
          </a:p>
          <a:p>
            <a:pPr marL="0" marR="0" lvl="0" indent="0" algn="ctr" defTabSz="914400" rtl="0" eaLnBrk="1" fontAlgn="auto" latinLnBrk="0" hangingPunct="1">
              <a:lnSpc>
                <a:spcPct val="100000"/>
              </a:lnSpc>
              <a:spcBef>
                <a:spcPts val="0"/>
              </a:spcBef>
              <a:spcAft>
                <a:spcPts val="750"/>
              </a:spcAft>
              <a:buClrTx/>
              <a:buSzTx/>
              <a:buFont typeface="Arial" panose="020B0604020202020204" pitchFamily="34" charset="0"/>
              <a:buNone/>
              <a:tabLst/>
              <a:defRPr/>
            </a:pPr>
            <a:r>
              <a:rPr kumimoji="0" lang="en-US" sz="1100" b="0" i="1" u="none" strike="noStrike" kern="1200" cap="none" spc="0" normalizeH="0" baseline="0" noProof="0">
                <a:ln>
                  <a:noFill/>
                </a:ln>
                <a:solidFill>
                  <a:srgbClr val="7E4182"/>
                </a:solidFill>
                <a:effectLst/>
                <a:uLnTx/>
                <a:uFillTx/>
                <a:latin typeface="Tahoma"/>
              </a:rPr>
              <a:t>Polices the system and </a:t>
            </a:r>
            <a:br>
              <a:rPr kumimoji="0" lang="en-US" sz="1100" b="0" i="1" u="none" strike="noStrike" kern="1200" cap="none" spc="0" normalizeH="0" baseline="0" noProof="0">
                <a:ln>
                  <a:noFill/>
                </a:ln>
                <a:solidFill>
                  <a:srgbClr val="7E4182"/>
                </a:solidFill>
                <a:effectLst/>
                <a:uLnTx/>
                <a:uFillTx/>
                <a:latin typeface="Tahoma"/>
              </a:rPr>
            </a:br>
            <a:r>
              <a:rPr kumimoji="0" lang="en-US" sz="1100" b="0" i="1" u="none" strike="noStrike" kern="1200" cap="none" spc="0" normalizeH="0" baseline="0" noProof="0">
                <a:ln>
                  <a:noFill/>
                </a:ln>
                <a:solidFill>
                  <a:srgbClr val="7E4182"/>
                </a:solidFill>
                <a:effectLst/>
                <a:uLnTx/>
                <a:uFillTx/>
                <a:latin typeface="Tahoma"/>
              </a:rPr>
              <a:t>monitors the market.</a:t>
            </a:r>
          </a:p>
        </p:txBody>
      </p:sp>
      <p:sp>
        <p:nvSpPr>
          <p:cNvPr id="19" name="Text Placeholder 3">
            <a:extLst>
              <a:ext uri="{FF2B5EF4-FFF2-40B4-BE49-F238E27FC236}">
                <a16:creationId xmlns:a16="http://schemas.microsoft.com/office/drawing/2014/main" id="{5D5461FE-9BC4-B64D-9C56-900CF04D3C51}"/>
              </a:ext>
            </a:extLst>
          </p:cNvPr>
          <p:cNvSpPr txBox="1">
            <a:spLocks/>
          </p:cNvSpPr>
          <p:nvPr userDrawn="1"/>
        </p:nvSpPr>
        <p:spPr>
          <a:xfrm>
            <a:off x="6155318" y="3962031"/>
            <a:ext cx="2181247" cy="1800000"/>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750"/>
              </a:spcAft>
              <a:buClrTx/>
              <a:buSzTx/>
              <a:buFont typeface="Arial" panose="020B0604020202020204" pitchFamily="34" charset="0"/>
              <a:buNone/>
              <a:tabLst/>
              <a:defRPr/>
            </a:pPr>
            <a:r>
              <a:rPr kumimoji="0" lang="en-US" sz="1400" b="1" i="0" u="none" strike="noStrike" kern="1200" cap="none" spc="0" normalizeH="0" baseline="0" noProof="0">
                <a:ln>
                  <a:noFill/>
                </a:ln>
                <a:solidFill>
                  <a:srgbClr val="005883"/>
                </a:solidFill>
                <a:effectLst/>
                <a:uLnTx/>
                <a:uFillTx/>
                <a:latin typeface="Tahoma"/>
              </a:rPr>
              <a:t>Australian Energy </a:t>
            </a:r>
            <a:br>
              <a:rPr kumimoji="0" lang="en-US" sz="1400" b="1" i="0" u="none" strike="noStrike" kern="1200" cap="none" spc="0" normalizeH="0" baseline="0" noProof="0">
                <a:ln>
                  <a:noFill/>
                </a:ln>
                <a:solidFill>
                  <a:srgbClr val="005883"/>
                </a:solidFill>
                <a:effectLst/>
                <a:uLnTx/>
                <a:uFillTx/>
                <a:latin typeface="Tahoma"/>
              </a:rPr>
            </a:br>
            <a:r>
              <a:rPr kumimoji="0" lang="en-US" sz="1400" b="1" i="0" u="none" strike="noStrike" kern="1200" cap="none" spc="0" normalizeH="0" baseline="0" noProof="0">
                <a:ln>
                  <a:noFill/>
                </a:ln>
                <a:solidFill>
                  <a:srgbClr val="005883"/>
                </a:solidFill>
                <a:effectLst/>
                <a:uLnTx/>
                <a:uFillTx/>
                <a:latin typeface="Tahoma"/>
              </a:rPr>
              <a:t>Market Operator </a:t>
            </a:r>
            <a:br>
              <a:rPr kumimoji="0" lang="en-US" sz="1200" b="1" i="0" u="none" strike="noStrike" kern="1200" cap="none" spc="0" normalizeH="0" baseline="0" noProof="0">
                <a:ln>
                  <a:noFill/>
                </a:ln>
                <a:solidFill>
                  <a:srgbClr val="58595B"/>
                </a:solidFill>
                <a:effectLst/>
                <a:uLnTx/>
                <a:uFillTx/>
                <a:latin typeface="Tahoma"/>
              </a:rPr>
            </a:br>
            <a:r>
              <a:rPr kumimoji="0" lang="en-US" sz="1200" b="0" i="0" u="none" strike="noStrike" kern="1200" cap="none" spc="0" normalizeH="0" baseline="0" noProof="0">
                <a:ln>
                  <a:noFill/>
                </a:ln>
                <a:solidFill>
                  <a:srgbClr val="58595B"/>
                </a:solidFill>
                <a:effectLst/>
                <a:uLnTx/>
                <a:uFillTx/>
                <a:latin typeface="Tahoma"/>
              </a:rPr>
              <a:t> Electricity and gas systems </a:t>
            </a:r>
            <a:br>
              <a:rPr kumimoji="0" lang="en-US" sz="1200" b="0" i="0" u="none" strike="noStrike" kern="1200" cap="none" spc="0" normalizeH="0" baseline="0" noProof="0">
                <a:ln>
                  <a:noFill/>
                </a:ln>
                <a:solidFill>
                  <a:srgbClr val="58595B"/>
                </a:solidFill>
                <a:effectLst/>
                <a:uLnTx/>
                <a:uFillTx/>
                <a:latin typeface="Tahoma"/>
              </a:rPr>
            </a:br>
            <a:r>
              <a:rPr kumimoji="0" lang="en-US" sz="1200" b="0" i="0" u="none" strike="noStrike" kern="1200" cap="none" spc="0" normalizeH="0" baseline="0" noProof="0">
                <a:ln>
                  <a:noFill/>
                </a:ln>
                <a:solidFill>
                  <a:srgbClr val="58595B"/>
                </a:solidFill>
                <a:effectLst/>
                <a:uLnTx/>
                <a:uFillTx/>
                <a:latin typeface="Tahoma"/>
              </a:rPr>
              <a:t>and market operator</a:t>
            </a:r>
          </a:p>
          <a:p>
            <a:pPr marL="0" marR="0" lvl="0" indent="0" algn="ctr" defTabSz="914400" rtl="0" eaLnBrk="1" fontAlgn="auto" latinLnBrk="0" hangingPunct="1">
              <a:lnSpc>
                <a:spcPct val="100000"/>
              </a:lnSpc>
              <a:spcBef>
                <a:spcPts val="0"/>
              </a:spcBef>
              <a:spcAft>
                <a:spcPts val="750"/>
              </a:spcAft>
              <a:buClrTx/>
              <a:buSzTx/>
              <a:buFont typeface="Arial" panose="020B0604020202020204" pitchFamily="34" charset="0"/>
              <a:buNone/>
              <a:tabLst/>
              <a:defRPr/>
            </a:pPr>
            <a:r>
              <a:rPr kumimoji="0" lang="en-US" sz="1100" b="0" i="1" u="none" strike="noStrike" kern="1200" cap="none" spc="0" normalizeH="0" baseline="0" noProof="0">
                <a:ln>
                  <a:noFill/>
                </a:ln>
                <a:solidFill>
                  <a:srgbClr val="7E4182"/>
                </a:solidFill>
                <a:effectLst/>
                <a:uLnTx/>
                <a:uFillTx/>
                <a:latin typeface="Tahoma"/>
              </a:rPr>
              <a:t>Works with industry </a:t>
            </a:r>
            <a:br>
              <a:rPr kumimoji="0" lang="en-US" sz="1100" b="0" i="1" u="none" strike="noStrike" kern="1200" cap="none" spc="0" normalizeH="0" baseline="0" noProof="0">
                <a:ln>
                  <a:noFill/>
                </a:ln>
                <a:solidFill>
                  <a:srgbClr val="7E4182"/>
                </a:solidFill>
                <a:effectLst/>
                <a:uLnTx/>
                <a:uFillTx/>
                <a:latin typeface="Tahoma"/>
              </a:rPr>
            </a:br>
            <a:r>
              <a:rPr kumimoji="0" lang="en-US" sz="1100" b="0" i="1" u="none" strike="noStrike" kern="1200" cap="none" spc="0" normalizeH="0" baseline="0" noProof="0">
                <a:ln>
                  <a:noFill/>
                </a:ln>
                <a:solidFill>
                  <a:srgbClr val="7E4182"/>
                </a:solidFill>
                <a:effectLst/>
                <a:uLnTx/>
                <a:uFillTx/>
                <a:latin typeface="Tahoma"/>
              </a:rPr>
              <a:t>to keep the lights on.</a:t>
            </a:r>
          </a:p>
        </p:txBody>
      </p:sp>
      <p:sp>
        <p:nvSpPr>
          <p:cNvPr id="20" name="Text Placeholder 3">
            <a:extLst>
              <a:ext uri="{FF2B5EF4-FFF2-40B4-BE49-F238E27FC236}">
                <a16:creationId xmlns:a16="http://schemas.microsoft.com/office/drawing/2014/main" id="{5D5461FE-9BC4-B64D-9C56-900CF04D3C51}"/>
              </a:ext>
            </a:extLst>
          </p:cNvPr>
          <p:cNvSpPr txBox="1">
            <a:spLocks/>
          </p:cNvSpPr>
          <p:nvPr userDrawn="1"/>
        </p:nvSpPr>
        <p:spPr>
          <a:xfrm>
            <a:off x="1870270" y="2744766"/>
            <a:ext cx="818853" cy="623295"/>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75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6CC5EA"/>
                </a:solidFill>
                <a:effectLst/>
                <a:uLnTx/>
                <a:uFillTx/>
                <a:latin typeface="Tahoma"/>
              </a:rPr>
              <a:t>AEMC</a:t>
            </a:r>
          </a:p>
        </p:txBody>
      </p:sp>
      <p:sp>
        <p:nvSpPr>
          <p:cNvPr id="21" name="Text Placeholder 3">
            <a:extLst>
              <a:ext uri="{FF2B5EF4-FFF2-40B4-BE49-F238E27FC236}">
                <a16:creationId xmlns:a16="http://schemas.microsoft.com/office/drawing/2014/main" id="{5D5461FE-9BC4-B64D-9C56-900CF04D3C51}"/>
              </a:ext>
            </a:extLst>
          </p:cNvPr>
          <p:cNvSpPr txBox="1">
            <a:spLocks/>
          </p:cNvSpPr>
          <p:nvPr userDrawn="1"/>
        </p:nvSpPr>
        <p:spPr>
          <a:xfrm>
            <a:off x="4790072" y="2729525"/>
            <a:ext cx="818853" cy="623295"/>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75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6CC5EA"/>
                </a:solidFill>
                <a:effectLst/>
                <a:uLnTx/>
                <a:uFillTx/>
                <a:latin typeface="Tahoma"/>
              </a:rPr>
              <a:t>AER</a:t>
            </a:r>
          </a:p>
        </p:txBody>
      </p:sp>
      <p:sp>
        <p:nvSpPr>
          <p:cNvPr id="22" name="Text Placeholder 3">
            <a:extLst>
              <a:ext uri="{FF2B5EF4-FFF2-40B4-BE49-F238E27FC236}">
                <a16:creationId xmlns:a16="http://schemas.microsoft.com/office/drawing/2014/main" id="{5D5461FE-9BC4-B64D-9C56-900CF04D3C51}"/>
              </a:ext>
            </a:extLst>
          </p:cNvPr>
          <p:cNvSpPr txBox="1">
            <a:spLocks/>
          </p:cNvSpPr>
          <p:nvPr userDrawn="1"/>
        </p:nvSpPr>
        <p:spPr>
          <a:xfrm>
            <a:off x="7342325" y="2760006"/>
            <a:ext cx="818853" cy="623295"/>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750"/>
              </a:spcAft>
              <a:buClrTx/>
              <a:buSzTx/>
              <a:buFont typeface="Arial" panose="020B0604020202020204" pitchFamily="34" charset="0"/>
              <a:buNone/>
              <a:tabLst/>
              <a:defRPr/>
            </a:pPr>
            <a:r>
              <a:rPr kumimoji="0" lang="en-US" sz="1400" b="1" i="0" u="none" strike="noStrike" kern="1200" cap="none" spc="0" normalizeH="0" baseline="0" noProof="0">
                <a:ln>
                  <a:noFill/>
                </a:ln>
                <a:solidFill>
                  <a:srgbClr val="6CC5EA"/>
                </a:solidFill>
                <a:effectLst/>
                <a:uLnTx/>
                <a:uFillTx/>
                <a:latin typeface="Tahoma"/>
              </a:rPr>
              <a:t>AEMO</a:t>
            </a:r>
          </a:p>
        </p:txBody>
      </p:sp>
    </p:spTree>
    <p:extLst>
      <p:ext uri="{BB962C8B-B14F-4D97-AF65-F5344CB8AC3E}">
        <p14:creationId xmlns:p14="http://schemas.microsoft.com/office/powerpoint/2010/main" val="4532602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07475-FEE0-40F3-B487-DB82C280664C}"/>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2A56FD0D-B4CE-41F4-9879-E575CB28F436}"/>
              </a:ext>
            </a:extLst>
          </p:cNvPr>
          <p:cNvSpPr>
            <a:spLocks noGrp="1"/>
          </p:cNvSpPr>
          <p:nvPr>
            <p:ph type="body" idx="1"/>
          </p:nvPr>
        </p:nvSpPr>
        <p:spPr>
          <a:xfrm>
            <a:off x="623888" y="4589464"/>
            <a:ext cx="7886700" cy="1500187"/>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BDB86D-BED8-4F4E-A228-4A9502398278}"/>
              </a:ext>
            </a:extLst>
          </p:cNvPr>
          <p:cNvSpPr>
            <a:spLocks noGrp="1"/>
          </p:cNvSpPr>
          <p:nvPr>
            <p:ph type="dt" sz="half" idx="10"/>
          </p:nvPr>
        </p:nvSpPr>
        <p:spPr/>
        <p:txBody>
          <a:bodyPr/>
          <a:lstStyle>
            <a:lvl1pPr>
              <a:defRPr>
                <a:solidFill>
                  <a:schemeClr val="bg1"/>
                </a:solidFill>
              </a:defRPr>
            </a:lvl1pPr>
          </a:lstStyle>
          <a:p>
            <a:fld id="{681D5AC9-D7BA-485E-B465-DE82470048ED}" type="datetime1">
              <a:rPr lang="en-AU" smtClean="0"/>
              <a:t>16/03/2021</a:t>
            </a:fld>
            <a:endParaRPr lang="en-AU"/>
          </a:p>
        </p:txBody>
      </p:sp>
      <p:sp>
        <p:nvSpPr>
          <p:cNvPr id="5" name="Footer Placeholder 4">
            <a:extLst>
              <a:ext uri="{FF2B5EF4-FFF2-40B4-BE49-F238E27FC236}">
                <a16:creationId xmlns:a16="http://schemas.microsoft.com/office/drawing/2014/main" id="{8C4C2DBD-604C-465E-B9D8-B4B22647CF29}"/>
              </a:ext>
            </a:extLst>
          </p:cNvPr>
          <p:cNvSpPr>
            <a:spLocks noGrp="1"/>
          </p:cNvSpPr>
          <p:nvPr>
            <p:ph type="ftr" sz="quarter" idx="11"/>
          </p:nvPr>
        </p:nvSpPr>
        <p:spPr/>
        <p:txBody>
          <a:bodyPr/>
          <a:lstStyle>
            <a:lvl1pPr>
              <a:defRPr>
                <a:solidFill>
                  <a:schemeClr val="bg1"/>
                </a:solidFill>
              </a:defRPr>
            </a:lvl1pPr>
          </a:lstStyle>
          <a:p>
            <a:r>
              <a:rPr lang="en-AU"/>
              <a:t>Example footer text</a:t>
            </a:r>
          </a:p>
        </p:txBody>
      </p:sp>
      <p:sp>
        <p:nvSpPr>
          <p:cNvPr id="6" name="Slide Number Placeholder 5">
            <a:extLst>
              <a:ext uri="{FF2B5EF4-FFF2-40B4-BE49-F238E27FC236}">
                <a16:creationId xmlns:a16="http://schemas.microsoft.com/office/drawing/2014/main" id="{DFD5CE2D-E898-480E-8C7D-50D7E3781CA3}"/>
              </a:ext>
            </a:extLst>
          </p:cNvPr>
          <p:cNvSpPr>
            <a:spLocks noGrp="1"/>
          </p:cNvSpPr>
          <p:nvPr>
            <p:ph type="sldNum" sz="quarter" idx="12"/>
          </p:nvPr>
        </p:nvSpPr>
        <p:spPr/>
        <p:txBody>
          <a:bodyPr/>
          <a:lstStyle>
            <a:lvl1pPr>
              <a:defRPr>
                <a:solidFill>
                  <a:schemeClr val="bg1"/>
                </a:solidFill>
              </a:defRPr>
            </a:lvl1pPr>
          </a:lstStyle>
          <a:p>
            <a:fld id="{4EC81F68-4976-451A-B2E9-79BCBD2F70CC}" type="slidenum">
              <a:rPr lang="en-AU" smtClean="0"/>
              <a:pPr/>
              <a:t>‹#›</a:t>
            </a:fld>
            <a:endParaRPr lang="en-AU"/>
          </a:p>
        </p:txBody>
      </p:sp>
      <p:pic>
        <p:nvPicPr>
          <p:cNvPr id="7" name="Picture 6">
            <a:extLst>
              <a:ext uri="{FF2B5EF4-FFF2-40B4-BE49-F238E27FC236}">
                <a16:creationId xmlns:a16="http://schemas.microsoft.com/office/drawing/2014/main" id="{85656308-505F-4C9D-B9BF-1868F7BF86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6617" y="6250625"/>
            <a:ext cx="1302050" cy="428911"/>
          </a:xfrm>
          <a:prstGeom prst="rect">
            <a:avLst/>
          </a:prstGeom>
        </p:spPr>
      </p:pic>
    </p:spTree>
    <p:extLst>
      <p:ext uri="{BB962C8B-B14F-4D97-AF65-F5344CB8AC3E}">
        <p14:creationId xmlns:p14="http://schemas.microsoft.com/office/powerpoint/2010/main" val="25709681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2_AEMC 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DD57B-6C25-EA45-BAB8-63E399DF3E7E}"/>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B3FFB8E0-5B5E-4642-8B19-6BD1CD4DA91D}"/>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2C8DE6A1-8EAD-2A41-BB17-56C884AB2BD3}"/>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F0D6D71-D3F8-F244-B715-155C7FF93350}"/>
              </a:ext>
            </a:extLst>
          </p:cNvPr>
          <p:cNvCxnSpPr/>
          <p:nvPr userDrawn="1"/>
        </p:nvCxnSpPr>
        <p:spPr>
          <a:xfrm>
            <a:off x="306000" y="864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96153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AEMC 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3FFB8E0-5B5E-4642-8B19-6BD1CD4DA91D}"/>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2C8DE6A1-8EAD-2A41-BB17-56C884AB2BD3}"/>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99665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AEMC Title &amp; Content Mai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06000" y="864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E5ECB3D0-CB26-F049-981F-FC52D3114309}"/>
              </a:ext>
            </a:extLst>
          </p:cNvPr>
          <p:cNvSpPr>
            <a:spLocks noGrp="1"/>
          </p:cNvSpPr>
          <p:nvPr>
            <p:ph type="body" sz="quarter" idx="13"/>
          </p:nvPr>
        </p:nvSpPr>
        <p:spPr>
          <a:xfrm>
            <a:off x="306387" y="1680000"/>
            <a:ext cx="8460000" cy="408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25340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AEMC Contact Details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D26AD4A-EEEC-5C42-8AC5-805DC39A3270}"/>
              </a:ext>
            </a:extLst>
          </p:cNvPr>
          <p:cNvPicPr>
            <a:picLocks noChangeAspect="1"/>
          </p:cNvPicPr>
          <p:nvPr userDrawn="1"/>
        </p:nvPicPr>
        <p:blipFill>
          <a:blip r:embed="rId2"/>
          <a:stretch>
            <a:fillRect/>
          </a:stretch>
        </p:blipFill>
        <p:spPr>
          <a:xfrm>
            <a:off x="306000" y="2461008"/>
            <a:ext cx="792000" cy="1366765"/>
          </a:xfrm>
          <a:prstGeom prst="rect">
            <a:avLst/>
          </a:prstGeom>
        </p:spPr>
      </p:pic>
      <p:sp>
        <p:nvSpPr>
          <p:cNvPr id="10" name="Text Placeholder 9">
            <a:extLst>
              <a:ext uri="{FF2B5EF4-FFF2-40B4-BE49-F238E27FC236}">
                <a16:creationId xmlns:a16="http://schemas.microsoft.com/office/drawing/2014/main" id="{9B1C3B7B-4327-E44B-9BCA-4FD52D8FB870}"/>
              </a:ext>
            </a:extLst>
          </p:cNvPr>
          <p:cNvSpPr>
            <a:spLocks noGrp="1"/>
          </p:cNvSpPr>
          <p:nvPr>
            <p:ph type="body" sz="quarter" idx="10" hasCustomPrompt="1"/>
          </p:nvPr>
        </p:nvSpPr>
        <p:spPr>
          <a:xfrm>
            <a:off x="306000" y="4168875"/>
            <a:ext cx="3600000" cy="1992000"/>
          </a:xfrm>
        </p:spPr>
        <p:txBody>
          <a:bodyPr/>
          <a:lstStyle>
            <a:lvl1pPr marL="0" indent="0">
              <a:lnSpc>
                <a:spcPts val="1000"/>
              </a:lnSpc>
              <a:spcAft>
                <a:spcPts val="750"/>
              </a:spcAft>
              <a:buNone/>
              <a:defRPr sz="850"/>
            </a:lvl1pPr>
            <a:lvl2pPr marL="360000" indent="0">
              <a:buNone/>
              <a:defRPr/>
            </a:lvl2pPr>
            <a:lvl3pPr marL="720000" indent="0">
              <a:buNone/>
              <a:defRPr/>
            </a:lvl3pPr>
            <a:lvl4pPr marL="1080000" indent="0">
              <a:buNone/>
              <a:defRPr/>
            </a:lvl4pPr>
            <a:lvl5pPr marL="1440000" indent="0">
              <a:buNone/>
              <a:defRPr/>
            </a:lvl5pPr>
          </a:lstStyle>
          <a:p>
            <a:pPr lvl="0"/>
            <a:r>
              <a:rPr lang="en-US"/>
              <a:t>Office address</a:t>
            </a:r>
            <a:br>
              <a:rPr lang="en-US"/>
            </a:br>
            <a:r>
              <a:rPr lang="en-US"/>
              <a:t>Level 6, 201 Elizabeth Street</a:t>
            </a:r>
            <a:br>
              <a:rPr lang="en-US"/>
            </a:br>
            <a:r>
              <a:rPr lang="en-US"/>
              <a:t>Sydney NSW 2000</a:t>
            </a:r>
          </a:p>
          <a:p>
            <a:pPr lvl="0"/>
            <a:r>
              <a:rPr lang="en-US"/>
              <a:t>ABN: 49 236 270 144</a:t>
            </a:r>
          </a:p>
          <a:p>
            <a:pPr lvl="0"/>
            <a:r>
              <a:rPr lang="en-US"/>
              <a:t>Postal address</a:t>
            </a:r>
            <a:br>
              <a:rPr lang="en-US"/>
            </a:br>
            <a:r>
              <a:rPr lang="en-US"/>
              <a:t>PO Box A2449</a:t>
            </a:r>
            <a:br>
              <a:rPr lang="en-US"/>
            </a:br>
            <a:r>
              <a:rPr lang="en-US"/>
              <a:t>Sydney South NSW 1235</a:t>
            </a:r>
          </a:p>
          <a:p>
            <a:pPr lvl="0"/>
            <a:r>
              <a:rPr lang="en-US"/>
              <a:t>T (02) 8296 7800</a:t>
            </a:r>
            <a:br>
              <a:rPr lang="en-US"/>
            </a:br>
            <a:r>
              <a:rPr lang="en-US"/>
              <a:t>F (02) 8296 7899</a:t>
            </a:r>
          </a:p>
        </p:txBody>
      </p:sp>
    </p:spTree>
    <p:extLst>
      <p:ext uri="{BB962C8B-B14F-4D97-AF65-F5344CB8AC3E}">
        <p14:creationId xmlns:p14="http://schemas.microsoft.com/office/powerpoint/2010/main" val="32677345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Instructional Slide">
    <p:bg>
      <p:bgPr>
        <a:solidFill>
          <a:schemeClr val="bg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1332000" y="2229000"/>
            <a:ext cx="6480000" cy="2400000"/>
          </a:xfrm>
        </p:spPr>
        <p:txBody>
          <a:bodyPr anchor="ctr" anchorCtr="0"/>
          <a:lstStyle>
            <a:lvl1pPr algn="ctr">
              <a:lnSpc>
                <a:spcPts val="4200"/>
              </a:lnSpc>
              <a:defRPr sz="4000" cap="all" baseline="0">
                <a:solidFill>
                  <a:srgbClr val="FF0000"/>
                </a:solidFill>
              </a:defRPr>
            </a:lvl1pPr>
          </a:lstStyle>
          <a:p>
            <a:r>
              <a:rPr lang="en-US"/>
              <a:t>ADDITIONAL SLIDES</a:t>
            </a:r>
          </a:p>
        </p:txBody>
      </p:sp>
    </p:spTree>
    <p:extLst>
      <p:ext uri="{BB962C8B-B14F-4D97-AF65-F5344CB8AC3E}">
        <p14:creationId xmlns:p14="http://schemas.microsoft.com/office/powerpoint/2010/main" val="28481732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7" name="Freeform 15">
            <a:extLst>
              <a:ext uri="{FF2B5EF4-FFF2-40B4-BE49-F238E27FC236}">
                <a16:creationId xmlns:a16="http://schemas.microsoft.com/office/drawing/2014/main" id="{332CD06C-42C1-4DF5-AEBC-2DBE2DAFBA10}"/>
              </a:ext>
            </a:extLst>
          </p:cNvPr>
          <p:cNvSpPr>
            <a:spLocks/>
          </p:cNvSpPr>
          <p:nvPr userDrawn="1"/>
        </p:nvSpPr>
        <p:spPr bwMode="auto">
          <a:xfrm flipH="1">
            <a:off x="-2201634" y="4166205"/>
            <a:ext cx="8354999" cy="3591552"/>
          </a:xfrm>
          <a:custGeom>
            <a:avLst/>
            <a:gdLst>
              <a:gd name="T0" fmla="*/ 6807 w 8055"/>
              <a:gd name="T1" fmla="*/ 1082 h 2594"/>
              <a:gd name="T2" fmla="*/ 3279 w 8055"/>
              <a:gd name="T3" fmla="*/ 786 h 2594"/>
              <a:gd name="T4" fmla="*/ 1046 w 8055"/>
              <a:gd name="T5" fmla="*/ 5 h 2594"/>
              <a:gd name="T6" fmla="*/ 1063 w 8055"/>
              <a:gd name="T7" fmla="*/ 6 h 2594"/>
              <a:gd name="T8" fmla="*/ 0 w 8055"/>
              <a:gd name="T9" fmla="*/ 292 h 2594"/>
              <a:gd name="T10" fmla="*/ 1311 w 8055"/>
              <a:gd name="T11" fmla="*/ 482 h 2594"/>
              <a:gd name="T12" fmla="*/ 3231 w 8055"/>
              <a:gd name="T13" fmla="*/ 1898 h 2594"/>
              <a:gd name="T14" fmla="*/ 5831 w 8055"/>
              <a:gd name="T15" fmla="*/ 1722 h 2594"/>
              <a:gd name="T16" fmla="*/ 8055 w 8055"/>
              <a:gd name="T17" fmla="*/ 1346 h 2594"/>
              <a:gd name="T18" fmla="*/ 8055 w 8055"/>
              <a:gd name="T19" fmla="*/ 1098 h 2594"/>
              <a:gd name="T20" fmla="*/ 6807 w 8055"/>
              <a:gd name="T21" fmla="*/ 1082 h 2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55" h="2594">
                <a:moveTo>
                  <a:pt x="6807" y="1082"/>
                </a:moveTo>
                <a:cubicBezTo>
                  <a:pt x="5911" y="1330"/>
                  <a:pt x="4872" y="1860"/>
                  <a:pt x="3279" y="786"/>
                </a:cubicBezTo>
                <a:cubicBezTo>
                  <a:pt x="2364" y="169"/>
                  <a:pt x="1673" y="0"/>
                  <a:pt x="1046" y="5"/>
                </a:cubicBezTo>
                <a:cubicBezTo>
                  <a:pt x="1057" y="6"/>
                  <a:pt x="1063" y="6"/>
                  <a:pt x="1063" y="6"/>
                </a:cubicBezTo>
                <a:cubicBezTo>
                  <a:pt x="1063" y="6"/>
                  <a:pt x="530" y="57"/>
                  <a:pt x="0" y="292"/>
                </a:cubicBezTo>
                <a:cubicBezTo>
                  <a:pt x="399" y="260"/>
                  <a:pt x="917" y="274"/>
                  <a:pt x="1311" y="482"/>
                </a:cubicBezTo>
                <a:cubicBezTo>
                  <a:pt x="2055" y="874"/>
                  <a:pt x="2783" y="1610"/>
                  <a:pt x="3231" y="1898"/>
                </a:cubicBezTo>
                <a:cubicBezTo>
                  <a:pt x="3598" y="2134"/>
                  <a:pt x="4463" y="2594"/>
                  <a:pt x="5831" y="1722"/>
                </a:cubicBezTo>
                <a:cubicBezTo>
                  <a:pt x="7199" y="850"/>
                  <a:pt x="8055" y="1346"/>
                  <a:pt x="8055" y="1346"/>
                </a:cubicBezTo>
                <a:cubicBezTo>
                  <a:pt x="8055" y="1098"/>
                  <a:pt x="8055" y="1098"/>
                  <a:pt x="8055" y="1098"/>
                </a:cubicBezTo>
                <a:cubicBezTo>
                  <a:pt x="8055" y="1098"/>
                  <a:pt x="7703" y="834"/>
                  <a:pt x="6807" y="1082"/>
                </a:cubicBezTo>
                <a:close/>
              </a:path>
            </a:pathLst>
          </a:custGeom>
          <a:gradFill flip="none" rotWithShape="1">
            <a:gsLst>
              <a:gs pos="17000">
                <a:srgbClr val="360F3C">
                  <a:alpha val="70000"/>
                </a:srgbClr>
              </a:gs>
              <a:gs pos="57000">
                <a:srgbClr val="5C1C8C">
                  <a:alpha val="20000"/>
                </a:srgbClr>
              </a:gs>
              <a:gs pos="94000">
                <a:srgbClr val="C72032">
                  <a:alpha val="50000"/>
                </a:srgbClr>
              </a:gs>
            </a:gsLst>
            <a:lin ang="10800000" scaled="1"/>
            <a:tileRect/>
          </a:gradFill>
          <a:ln>
            <a:noFill/>
          </a:ln>
          <a:effec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222324"/>
              </a:solidFill>
              <a:effectLst/>
              <a:uLnTx/>
              <a:uFillTx/>
              <a:latin typeface="Futura Std Light"/>
              <a:ea typeface="+mn-ea"/>
              <a:cs typeface="+mn-cs"/>
              <a:sym typeface="Futura Std Light"/>
            </a:endParaRPr>
          </a:p>
        </p:txBody>
      </p:sp>
      <p:sp>
        <p:nvSpPr>
          <p:cNvPr id="8" name="Freeform 16">
            <a:extLst>
              <a:ext uri="{FF2B5EF4-FFF2-40B4-BE49-F238E27FC236}">
                <a16:creationId xmlns:a16="http://schemas.microsoft.com/office/drawing/2014/main" id="{76E05CA3-D21A-42E0-A63A-D375E1C1E26E}"/>
              </a:ext>
            </a:extLst>
          </p:cNvPr>
          <p:cNvSpPr>
            <a:spLocks/>
          </p:cNvSpPr>
          <p:nvPr userDrawn="1"/>
        </p:nvSpPr>
        <p:spPr bwMode="auto">
          <a:xfrm flipH="1">
            <a:off x="5053750" y="4064389"/>
            <a:ext cx="4488941" cy="2631276"/>
          </a:xfrm>
          <a:custGeom>
            <a:avLst/>
            <a:gdLst>
              <a:gd name="T0" fmla="*/ 2196 w 4328"/>
              <a:gd name="T1" fmla="*/ 1896 h 1900"/>
              <a:gd name="T2" fmla="*/ 2448 w 4328"/>
              <a:gd name="T3" fmla="*/ 992 h 1900"/>
              <a:gd name="T4" fmla="*/ 4328 w 4328"/>
              <a:gd name="T5" fmla="*/ 80 h 1900"/>
              <a:gd name="T6" fmla="*/ 1632 w 4328"/>
              <a:gd name="T7" fmla="*/ 420 h 1900"/>
              <a:gd name="T8" fmla="*/ 248 w 4328"/>
              <a:gd name="T9" fmla="*/ 1900 h 1900"/>
              <a:gd name="T10" fmla="*/ 2196 w 4328"/>
              <a:gd name="T11" fmla="*/ 1896 h 1900"/>
            </a:gdLst>
            <a:ahLst/>
            <a:cxnLst>
              <a:cxn ang="0">
                <a:pos x="T0" y="T1"/>
              </a:cxn>
              <a:cxn ang="0">
                <a:pos x="T2" y="T3"/>
              </a:cxn>
              <a:cxn ang="0">
                <a:pos x="T4" y="T5"/>
              </a:cxn>
              <a:cxn ang="0">
                <a:pos x="T6" y="T7"/>
              </a:cxn>
              <a:cxn ang="0">
                <a:pos x="T8" y="T9"/>
              </a:cxn>
              <a:cxn ang="0">
                <a:pos x="T10" y="T11"/>
              </a:cxn>
            </a:cxnLst>
            <a:rect l="0" t="0" r="r" b="b"/>
            <a:pathLst>
              <a:path w="4328" h="1900">
                <a:moveTo>
                  <a:pt x="2196" y="1896"/>
                </a:moveTo>
                <a:cubicBezTo>
                  <a:pt x="2196" y="1896"/>
                  <a:pt x="2113" y="1475"/>
                  <a:pt x="2448" y="992"/>
                </a:cubicBezTo>
                <a:cubicBezTo>
                  <a:pt x="2992" y="208"/>
                  <a:pt x="4328" y="80"/>
                  <a:pt x="4328" y="80"/>
                </a:cubicBezTo>
                <a:cubicBezTo>
                  <a:pt x="4328" y="80"/>
                  <a:pt x="3161" y="0"/>
                  <a:pt x="1632" y="420"/>
                </a:cubicBezTo>
                <a:cubicBezTo>
                  <a:pt x="0" y="868"/>
                  <a:pt x="248" y="1900"/>
                  <a:pt x="248" y="1900"/>
                </a:cubicBezTo>
                <a:lnTo>
                  <a:pt x="2196" y="1896"/>
                </a:lnTo>
                <a:close/>
              </a:path>
            </a:pathLst>
          </a:custGeom>
          <a:gradFill flip="none" rotWithShape="1">
            <a:gsLst>
              <a:gs pos="37000">
                <a:srgbClr val="D93B50">
                  <a:alpha val="50000"/>
                </a:srgbClr>
              </a:gs>
              <a:gs pos="0">
                <a:srgbClr val="C72032">
                  <a:alpha val="80000"/>
                </a:srgbClr>
              </a:gs>
              <a:gs pos="95575">
                <a:srgbClr val="5C1C8C">
                  <a:alpha val="35000"/>
                </a:srgbClr>
              </a:gs>
            </a:gsLst>
            <a:lin ang="18900000" scaled="1"/>
            <a:tileRect/>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222324"/>
              </a:solidFill>
              <a:effectLst/>
              <a:uLnTx/>
              <a:uFillTx/>
              <a:latin typeface="Futura Std Light"/>
              <a:ea typeface="+mn-ea"/>
              <a:cs typeface="+mn-cs"/>
              <a:sym typeface="Futura Std Light"/>
            </a:endParaRPr>
          </a:p>
        </p:txBody>
      </p:sp>
      <p:pic>
        <p:nvPicPr>
          <p:cNvPr id="9" name="Picture 8">
            <a:extLst>
              <a:ext uri="{FF2B5EF4-FFF2-40B4-BE49-F238E27FC236}">
                <a16:creationId xmlns:a16="http://schemas.microsoft.com/office/drawing/2014/main" id="{9234F0ED-53FA-453F-AAA8-F2EA2B5748F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52524" y="728148"/>
            <a:ext cx="2268252" cy="996252"/>
          </a:xfrm>
          <a:prstGeom prst="rect">
            <a:avLst/>
          </a:prstGeom>
        </p:spPr>
      </p:pic>
      <p:sp>
        <p:nvSpPr>
          <p:cNvPr id="10" name="Freeform: Shape 9">
            <a:extLst>
              <a:ext uri="{FF2B5EF4-FFF2-40B4-BE49-F238E27FC236}">
                <a16:creationId xmlns:a16="http://schemas.microsoft.com/office/drawing/2014/main" id="{7B9E9ED6-D0E9-4818-A55E-FEFC2F0CD672}"/>
              </a:ext>
            </a:extLst>
          </p:cNvPr>
          <p:cNvSpPr/>
          <p:nvPr userDrawn="1"/>
        </p:nvSpPr>
        <p:spPr>
          <a:xfrm>
            <a:off x="0" y="0"/>
            <a:ext cx="9144000" cy="6858000"/>
          </a:xfrm>
          <a:custGeom>
            <a:avLst/>
            <a:gdLst>
              <a:gd name="connsiteX0" fmla="*/ 263525 w 12192000"/>
              <a:gd name="connsiteY0" fmla="*/ 260350 h 6858000"/>
              <a:gd name="connsiteX1" fmla="*/ 263525 w 12192000"/>
              <a:gd name="connsiteY1" fmla="*/ 6597650 h 6858000"/>
              <a:gd name="connsiteX2" fmla="*/ 11928475 w 12192000"/>
              <a:gd name="connsiteY2" fmla="*/ 6597650 h 6858000"/>
              <a:gd name="connsiteX3" fmla="*/ 11928475 w 12192000"/>
              <a:gd name="connsiteY3" fmla="*/ 26035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63525" y="260350"/>
                </a:moveTo>
                <a:lnTo>
                  <a:pt x="263525" y="6597650"/>
                </a:lnTo>
                <a:lnTo>
                  <a:pt x="11928475" y="6597650"/>
                </a:lnTo>
                <a:lnTo>
                  <a:pt x="11928475" y="260350"/>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Futura Std Light"/>
              <a:ea typeface="+mn-ea"/>
              <a:cs typeface="+mn-cs"/>
              <a:sym typeface="Futura Std Light"/>
            </a:endParaRPr>
          </a:p>
        </p:txBody>
      </p:sp>
      <p:sp>
        <p:nvSpPr>
          <p:cNvPr id="2" name="Title 1">
            <a:extLst>
              <a:ext uri="{FF2B5EF4-FFF2-40B4-BE49-F238E27FC236}">
                <a16:creationId xmlns:a16="http://schemas.microsoft.com/office/drawing/2014/main" id="{AD559B4D-39E2-4A2E-8A5C-95726E785FF9}"/>
              </a:ext>
            </a:extLst>
          </p:cNvPr>
          <p:cNvSpPr>
            <a:spLocks noGrp="1"/>
          </p:cNvSpPr>
          <p:nvPr>
            <p:ph type="ctrTitle"/>
          </p:nvPr>
        </p:nvSpPr>
        <p:spPr>
          <a:xfrm>
            <a:off x="629100" y="2350800"/>
            <a:ext cx="6858000" cy="2387600"/>
          </a:xfrm>
        </p:spPr>
        <p:txBody>
          <a:bodyPr anchor="b"/>
          <a:lstStyle>
            <a:lvl1pPr algn="l">
              <a:defRPr sz="4500"/>
            </a:lvl1pPr>
          </a:lstStyle>
          <a:p>
            <a:r>
              <a:rPr lang="en-US"/>
              <a:t>Click to edit Master title style</a:t>
            </a:r>
            <a:endParaRPr lang="en-AU"/>
          </a:p>
        </p:txBody>
      </p:sp>
      <p:sp>
        <p:nvSpPr>
          <p:cNvPr id="3" name="Subtitle 2">
            <a:extLst>
              <a:ext uri="{FF2B5EF4-FFF2-40B4-BE49-F238E27FC236}">
                <a16:creationId xmlns:a16="http://schemas.microsoft.com/office/drawing/2014/main" id="{4F9AB51E-A732-4105-AAF9-C4C491281C8E}"/>
              </a:ext>
            </a:extLst>
          </p:cNvPr>
          <p:cNvSpPr>
            <a:spLocks noGrp="1"/>
          </p:cNvSpPr>
          <p:nvPr>
            <p:ph type="subTitle" idx="1"/>
          </p:nvPr>
        </p:nvSpPr>
        <p:spPr>
          <a:xfrm>
            <a:off x="629100" y="4899600"/>
            <a:ext cx="6858000" cy="626400"/>
          </a:xfrm>
        </p:spPr>
        <p:txBody>
          <a:bodyPr>
            <a:normAutofit/>
          </a:bodyPr>
          <a:lstStyle>
            <a:lvl1pPr marL="0" indent="0" algn="l">
              <a:buNone/>
              <a:defRPr sz="21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AU"/>
          </a:p>
        </p:txBody>
      </p:sp>
      <p:sp>
        <p:nvSpPr>
          <p:cNvPr id="6" name="Slide Number Placeholder 5">
            <a:extLst>
              <a:ext uri="{FF2B5EF4-FFF2-40B4-BE49-F238E27FC236}">
                <a16:creationId xmlns:a16="http://schemas.microsoft.com/office/drawing/2014/main" id="{5B9216FF-48D2-43CC-A7A2-6B66955AF4F4}"/>
              </a:ext>
            </a:extLst>
          </p:cNvPr>
          <p:cNvSpPr>
            <a:spLocks noGrp="1"/>
          </p:cNvSpPr>
          <p:nvPr>
            <p:ph type="sldNum" sz="quarter" idx="12"/>
          </p:nvPr>
        </p:nvSpPr>
        <p:spPr>
          <a:xfrm>
            <a:off x="8501903" y="6230848"/>
            <a:ext cx="432081" cy="365125"/>
          </a:xfrm>
        </p:spPr>
        <p:txBody>
          <a:bodyPr/>
          <a:lstStyle>
            <a:lvl1pPr>
              <a:defRPr>
                <a:solidFill>
                  <a:schemeClr val="bg1"/>
                </a:solidFill>
              </a:defRPr>
            </a:lvl1pPr>
          </a:lstStyle>
          <a:p>
            <a:fld id="{4EC81F68-4976-451A-B2E9-79BCBD2F70CC}" type="slidenum">
              <a:rPr lang="en-AU" smtClean="0"/>
              <a:pPr/>
              <a:t>‹#›</a:t>
            </a:fld>
            <a:endParaRPr lang="en-AU"/>
          </a:p>
        </p:txBody>
      </p:sp>
      <p:sp>
        <p:nvSpPr>
          <p:cNvPr id="4" name="Date Placeholder 3">
            <a:extLst>
              <a:ext uri="{FF2B5EF4-FFF2-40B4-BE49-F238E27FC236}">
                <a16:creationId xmlns:a16="http://schemas.microsoft.com/office/drawing/2014/main" id="{FCDF4901-5DA8-4CDF-9DD6-0DFA0044C2F9}"/>
              </a:ext>
            </a:extLst>
          </p:cNvPr>
          <p:cNvSpPr>
            <a:spLocks noGrp="1"/>
          </p:cNvSpPr>
          <p:nvPr>
            <p:ph type="dt" sz="half" idx="10"/>
          </p:nvPr>
        </p:nvSpPr>
        <p:spPr>
          <a:xfrm>
            <a:off x="7108872" y="6230848"/>
            <a:ext cx="1302050" cy="365125"/>
          </a:xfrm>
        </p:spPr>
        <p:txBody>
          <a:bodyPr/>
          <a:lstStyle>
            <a:lvl1pPr>
              <a:defRPr>
                <a:solidFill>
                  <a:schemeClr val="bg1"/>
                </a:solidFill>
              </a:defRPr>
            </a:lvl1pPr>
          </a:lstStyle>
          <a:p>
            <a:fld id="{19C26B8A-D267-4DFE-879A-4ACA6A364552}" type="datetime1">
              <a:rPr lang="en-AU" smtClean="0"/>
              <a:t>16/03/2021</a:t>
            </a:fld>
            <a:endParaRPr lang="en-AU"/>
          </a:p>
        </p:txBody>
      </p:sp>
      <p:sp>
        <p:nvSpPr>
          <p:cNvPr id="5" name="Footer Placeholder 4">
            <a:extLst>
              <a:ext uri="{FF2B5EF4-FFF2-40B4-BE49-F238E27FC236}">
                <a16:creationId xmlns:a16="http://schemas.microsoft.com/office/drawing/2014/main" id="{4A27B57D-1C5A-4936-973A-C09D58DAEA00}"/>
              </a:ext>
            </a:extLst>
          </p:cNvPr>
          <p:cNvSpPr>
            <a:spLocks noGrp="1"/>
          </p:cNvSpPr>
          <p:nvPr>
            <p:ph type="ftr" sz="quarter" idx="11"/>
          </p:nvPr>
        </p:nvSpPr>
        <p:spPr>
          <a:xfrm>
            <a:off x="3015503" y="6230848"/>
            <a:ext cx="4002382" cy="365125"/>
          </a:xfrm>
        </p:spPr>
        <p:txBody>
          <a:bodyPr/>
          <a:lstStyle>
            <a:lvl1pPr>
              <a:defRPr>
                <a:solidFill>
                  <a:schemeClr val="bg1"/>
                </a:solidFill>
              </a:defRPr>
            </a:lvl1pPr>
          </a:lstStyle>
          <a:p>
            <a:endParaRPr lang="en-AU"/>
          </a:p>
        </p:txBody>
      </p:sp>
    </p:spTree>
    <p:extLst>
      <p:ext uri="{BB962C8B-B14F-4D97-AF65-F5344CB8AC3E}">
        <p14:creationId xmlns:p14="http://schemas.microsoft.com/office/powerpoint/2010/main" val="16540524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CABBF1-340C-406B-8C6D-79AE564C0DDF}"/>
              </a:ext>
            </a:extLst>
          </p:cNvPr>
          <p:cNvSpPr/>
          <p:nvPr userDrawn="1"/>
        </p:nvSpPr>
        <p:spPr>
          <a:xfrm>
            <a:off x="0" y="0"/>
            <a:ext cx="2951560" cy="6858000"/>
          </a:xfrm>
          <a:prstGeom prst="rect">
            <a:avLst/>
          </a:prstGeom>
          <a:gradFill>
            <a:gsLst>
              <a:gs pos="0">
                <a:srgbClr val="360F3C"/>
              </a:gs>
              <a:gs pos="99000">
                <a:srgbClr val="77173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2" name="Title 1">
            <a:extLst>
              <a:ext uri="{FF2B5EF4-FFF2-40B4-BE49-F238E27FC236}">
                <a16:creationId xmlns:a16="http://schemas.microsoft.com/office/drawing/2014/main" id="{94B8A512-F5E2-4729-A3C7-D3CBFFA81415}"/>
              </a:ext>
            </a:extLst>
          </p:cNvPr>
          <p:cNvSpPr>
            <a:spLocks noGrp="1"/>
          </p:cNvSpPr>
          <p:nvPr>
            <p:ph type="title"/>
          </p:nvPr>
        </p:nvSpPr>
        <p:spPr>
          <a:xfrm>
            <a:off x="199800" y="457200"/>
            <a:ext cx="2486700" cy="1324800"/>
          </a:xfrm>
        </p:spPr>
        <p:txBody>
          <a:bodyPr anchor="t" anchorCtr="0">
            <a:noAutofit/>
          </a:bodyPr>
          <a:lstStyle>
            <a:lvl1pPr>
              <a:defRPr sz="3300"/>
            </a:lvl1pPr>
          </a:lstStyle>
          <a:p>
            <a:r>
              <a:rPr lang="en-US"/>
              <a:t>Click to edit Master title style</a:t>
            </a:r>
            <a:endParaRPr lang="en-AU"/>
          </a:p>
        </p:txBody>
      </p:sp>
      <p:sp>
        <p:nvSpPr>
          <p:cNvPr id="5" name="Date Placeholder 4">
            <a:extLst>
              <a:ext uri="{FF2B5EF4-FFF2-40B4-BE49-F238E27FC236}">
                <a16:creationId xmlns:a16="http://schemas.microsoft.com/office/drawing/2014/main" id="{AEB08899-091A-4986-B914-D309D6491E2A}"/>
              </a:ext>
            </a:extLst>
          </p:cNvPr>
          <p:cNvSpPr>
            <a:spLocks noGrp="1"/>
          </p:cNvSpPr>
          <p:nvPr>
            <p:ph type="dt" sz="half" idx="10"/>
          </p:nvPr>
        </p:nvSpPr>
        <p:spPr/>
        <p:txBody>
          <a:bodyPr/>
          <a:lstStyle/>
          <a:p>
            <a:fld id="{03230C1F-AFF3-4284-BD19-B8D596528C40}" type="datetime1">
              <a:rPr lang="en-AU" smtClean="0"/>
              <a:t>16/03/2021</a:t>
            </a:fld>
            <a:endParaRPr lang="en-AU"/>
          </a:p>
        </p:txBody>
      </p:sp>
      <p:sp>
        <p:nvSpPr>
          <p:cNvPr id="6" name="Footer Placeholder 5">
            <a:extLst>
              <a:ext uri="{FF2B5EF4-FFF2-40B4-BE49-F238E27FC236}">
                <a16:creationId xmlns:a16="http://schemas.microsoft.com/office/drawing/2014/main" id="{B935479A-D9D2-45B0-9A87-66C743FAB20E}"/>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F7E2F7D9-6D72-472F-9761-0399665077CA}"/>
              </a:ext>
            </a:extLst>
          </p:cNvPr>
          <p:cNvSpPr>
            <a:spLocks noGrp="1"/>
          </p:cNvSpPr>
          <p:nvPr>
            <p:ph type="sldNum" sz="quarter" idx="12"/>
          </p:nvPr>
        </p:nvSpPr>
        <p:spPr/>
        <p:txBody>
          <a:bodyPr/>
          <a:lstStyle/>
          <a:p>
            <a:fld id="{4EC81F68-4976-451A-B2E9-79BCBD2F70CC}" type="slidenum">
              <a:rPr lang="en-AU" smtClean="0"/>
              <a:t>‹#›</a:t>
            </a:fld>
            <a:endParaRPr lang="en-AU"/>
          </a:p>
        </p:txBody>
      </p:sp>
      <p:sp>
        <p:nvSpPr>
          <p:cNvPr id="9" name="Text Placeholder 8">
            <a:extLst>
              <a:ext uri="{FF2B5EF4-FFF2-40B4-BE49-F238E27FC236}">
                <a16:creationId xmlns:a16="http://schemas.microsoft.com/office/drawing/2014/main" id="{1F1E3B37-D501-42E3-9623-5B5A892FD8A7}"/>
              </a:ext>
            </a:extLst>
          </p:cNvPr>
          <p:cNvSpPr>
            <a:spLocks noGrp="1"/>
          </p:cNvSpPr>
          <p:nvPr>
            <p:ph type="body" sz="quarter" idx="13"/>
          </p:nvPr>
        </p:nvSpPr>
        <p:spPr>
          <a:xfrm>
            <a:off x="3150900" y="457200"/>
            <a:ext cx="5794200" cy="5626800"/>
          </a:xfrm>
        </p:spPr>
        <p:txBody>
          <a:bodyPr/>
          <a:lstStyle>
            <a:lvl1pPr marL="338138" indent="-338138">
              <a:buFont typeface="+mj-lt"/>
              <a:buAutoNum type="arabicPeriod"/>
              <a:defRPr/>
            </a:lvl1pPr>
            <a:lvl2pPr marL="685800" indent="-342900">
              <a:buFont typeface="+mj-lt"/>
              <a:buAutoNum type="arabicPeriod"/>
              <a:defRPr/>
            </a:lvl2pPr>
            <a:lvl3pPr marL="1028700" indent="-342900">
              <a:buFont typeface="+mj-lt"/>
              <a:buAutoNum type="arabicPeriod"/>
              <a:defRPr/>
            </a:lvl3pPr>
            <a:lvl4pPr marL="1285875" indent="-257175">
              <a:buFont typeface="+mj-lt"/>
              <a:buAutoNum type="arabicPeriod"/>
              <a:defRPr/>
            </a:lvl4pPr>
            <a:lvl5pPr marL="1628775" indent="-257175">
              <a:buFont typeface="+mj-lt"/>
              <a:buAutoNum type="arabicPeriod"/>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4369544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4DF620-32AE-46C9-9F22-DDE369B504A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9E8A0033-3118-46E0-9F01-3652AE36EBE3}"/>
              </a:ext>
            </a:extLst>
          </p:cNvPr>
          <p:cNvSpPr>
            <a:spLocks noGrp="1"/>
          </p:cNvSpPr>
          <p:nvPr>
            <p:ph type="dt" sz="half" idx="10"/>
          </p:nvPr>
        </p:nvSpPr>
        <p:spPr/>
        <p:txBody>
          <a:bodyPr/>
          <a:lstStyle/>
          <a:p>
            <a:fld id="{76B11863-6D55-4E26-A8C4-564E5797E1F1}" type="datetime1">
              <a:rPr lang="en-AU" smtClean="0"/>
              <a:t>16/03/2021</a:t>
            </a:fld>
            <a:endParaRPr lang="en-AU"/>
          </a:p>
        </p:txBody>
      </p:sp>
      <p:sp>
        <p:nvSpPr>
          <p:cNvPr id="5" name="Footer Placeholder 4">
            <a:extLst>
              <a:ext uri="{FF2B5EF4-FFF2-40B4-BE49-F238E27FC236}">
                <a16:creationId xmlns:a16="http://schemas.microsoft.com/office/drawing/2014/main" id="{947995D5-0AEB-4D1D-8A60-9100F1F04538}"/>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1B05ED6E-F140-4083-9570-EFDF8AAE9C49}"/>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215795662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07475-FEE0-40F3-B487-DB82C280664C}"/>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2A56FD0D-B4CE-41F4-9879-E575CB28F436}"/>
              </a:ext>
            </a:extLst>
          </p:cNvPr>
          <p:cNvSpPr>
            <a:spLocks noGrp="1"/>
          </p:cNvSpPr>
          <p:nvPr>
            <p:ph type="body" idx="1"/>
          </p:nvPr>
        </p:nvSpPr>
        <p:spPr>
          <a:xfrm>
            <a:off x="623888" y="4589464"/>
            <a:ext cx="7886700" cy="1500187"/>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3BDB86D-BED8-4F4E-A228-4A9502398278}"/>
              </a:ext>
            </a:extLst>
          </p:cNvPr>
          <p:cNvSpPr>
            <a:spLocks noGrp="1"/>
          </p:cNvSpPr>
          <p:nvPr>
            <p:ph type="dt" sz="half" idx="10"/>
          </p:nvPr>
        </p:nvSpPr>
        <p:spPr/>
        <p:txBody>
          <a:bodyPr/>
          <a:lstStyle>
            <a:lvl1pPr>
              <a:defRPr>
                <a:solidFill>
                  <a:schemeClr val="bg1"/>
                </a:solidFill>
              </a:defRPr>
            </a:lvl1pPr>
          </a:lstStyle>
          <a:p>
            <a:fld id="{F27A1A61-2C7C-4A5A-87D9-EB525D4638FF}" type="datetime1">
              <a:rPr lang="en-AU" smtClean="0"/>
              <a:t>16/03/2021</a:t>
            </a:fld>
            <a:endParaRPr lang="en-AU"/>
          </a:p>
        </p:txBody>
      </p:sp>
      <p:sp>
        <p:nvSpPr>
          <p:cNvPr id="5" name="Footer Placeholder 4">
            <a:extLst>
              <a:ext uri="{FF2B5EF4-FFF2-40B4-BE49-F238E27FC236}">
                <a16:creationId xmlns:a16="http://schemas.microsoft.com/office/drawing/2014/main" id="{8C4C2DBD-604C-465E-B9D8-B4B22647CF29}"/>
              </a:ext>
            </a:extLst>
          </p:cNvPr>
          <p:cNvSpPr>
            <a:spLocks noGrp="1"/>
          </p:cNvSpPr>
          <p:nvPr>
            <p:ph type="ftr" sz="quarter" idx="11"/>
          </p:nvPr>
        </p:nvSpPr>
        <p:spPr/>
        <p:txBody>
          <a:bodyPr/>
          <a:lstStyle>
            <a:lvl1pPr>
              <a:defRPr>
                <a:solidFill>
                  <a:schemeClr val="bg1"/>
                </a:solidFill>
              </a:defRPr>
            </a:lvl1pPr>
          </a:lstStyle>
          <a:p>
            <a:endParaRPr lang="en-AU"/>
          </a:p>
        </p:txBody>
      </p:sp>
      <p:sp>
        <p:nvSpPr>
          <p:cNvPr id="6" name="Slide Number Placeholder 5">
            <a:extLst>
              <a:ext uri="{FF2B5EF4-FFF2-40B4-BE49-F238E27FC236}">
                <a16:creationId xmlns:a16="http://schemas.microsoft.com/office/drawing/2014/main" id="{DFD5CE2D-E898-480E-8C7D-50D7E3781CA3}"/>
              </a:ext>
            </a:extLst>
          </p:cNvPr>
          <p:cNvSpPr>
            <a:spLocks noGrp="1"/>
          </p:cNvSpPr>
          <p:nvPr>
            <p:ph type="sldNum" sz="quarter" idx="12"/>
          </p:nvPr>
        </p:nvSpPr>
        <p:spPr/>
        <p:txBody>
          <a:bodyPr/>
          <a:lstStyle>
            <a:lvl1pPr>
              <a:defRPr>
                <a:solidFill>
                  <a:schemeClr val="bg1"/>
                </a:solidFill>
              </a:defRPr>
            </a:lvl1pPr>
          </a:lstStyle>
          <a:p>
            <a:fld id="{4EC81F68-4976-451A-B2E9-79BCBD2F70CC}" type="slidenum">
              <a:rPr lang="en-AU" smtClean="0"/>
              <a:pPr/>
              <a:t>‹#›</a:t>
            </a:fld>
            <a:endParaRPr lang="en-AU"/>
          </a:p>
        </p:txBody>
      </p:sp>
    </p:spTree>
    <p:extLst>
      <p:ext uri="{BB962C8B-B14F-4D97-AF65-F5344CB8AC3E}">
        <p14:creationId xmlns:p14="http://schemas.microsoft.com/office/powerpoint/2010/main" val="239191162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775BD-C264-4D14-9F9C-5E355E6152C5}"/>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C050E30A-9FDC-436A-82DC-AF6B205EB45E}"/>
              </a:ext>
            </a:extLst>
          </p:cNvPr>
          <p:cNvSpPr>
            <a:spLocks noGrp="1"/>
          </p:cNvSpPr>
          <p:nvPr>
            <p:ph sz="half" idx="1"/>
          </p:nvPr>
        </p:nvSpPr>
        <p:spPr>
          <a:xfrm>
            <a:off x="176646" y="1825625"/>
            <a:ext cx="43173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66E30723-81C3-4A18-9021-A93A3C56F363}"/>
              </a:ext>
            </a:extLst>
          </p:cNvPr>
          <p:cNvSpPr>
            <a:spLocks noGrp="1"/>
          </p:cNvSpPr>
          <p:nvPr>
            <p:ph sz="half" idx="2"/>
          </p:nvPr>
        </p:nvSpPr>
        <p:spPr>
          <a:xfrm>
            <a:off x="4629150" y="1825625"/>
            <a:ext cx="431828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CC43672F-28FD-447E-B5A2-6040CEC9D790}"/>
              </a:ext>
            </a:extLst>
          </p:cNvPr>
          <p:cNvSpPr>
            <a:spLocks noGrp="1"/>
          </p:cNvSpPr>
          <p:nvPr>
            <p:ph type="dt" sz="half" idx="10"/>
          </p:nvPr>
        </p:nvSpPr>
        <p:spPr/>
        <p:txBody>
          <a:bodyPr/>
          <a:lstStyle/>
          <a:p>
            <a:fld id="{DDC67905-FC53-4396-B3CA-2682794D2D36}" type="datetime1">
              <a:rPr lang="en-AU" smtClean="0"/>
              <a:t>16/03/2021</a:t>
            </a:fld>
            <a:endParaRPr lang="en-AU"/>
          </a:p>
        </p:txBody>
      </p:sp>
      <p:sp>
        <p:nvSpPr>
          <p:cNvPr id="6" name="Footer Placeholder 5">
            <a:extLst>
              <a:ext uri="{FF2B5EF4-FFF2-40B4-BE49-F238E27FC236}">
                <a16:creationId xmlns:a16="http://schemas.microsoft.com/office/drawing/2014/main" id="{69EE0952-34FB-4217-8FBC-774BE000F6FC}"/>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F1122B44-2702-4DE0-8F4B-297ACA78CA11}"/>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25527056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775BD-C264-4D14-9F9C-5E355E6152C5}"/>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C050E30A-9FDC-436A-82DC-AF6B205EB45E}"/>
              </a:ext>
            </a:extLst>
          </p:cNvPr>
          <p:cNvSpPr>
            <a:spLocks noGrp="1"/>
          </p:cNvSpPr>
          <p:nvPr>
            <p:ph sz="half" idx="1"/>
          </p:nvPr>
        </p:nvSpPr>
        <p:spPr>
          <a:xfrm>
            <a:off x="176646" y="1825625"/>
            <a:ext cx="43173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66E30723-81C3-4A18-9021-A93A3C56F363}"/>
              </a:ext>
            </a:extLst>
          </p:cNvPr>
          <p:cNvSpPr>
            <a:spLocks noGrp="1"/>
          </p:cNvSpPr>
          <p:nvPr>
            <p:ph sz="half" idx="2"/>
          </p:nvPr>
        </p:nvSpPr>
        <p:spPr>
          <a:xfrm>
            <a:off x="4629150" y="1825625"/>
            <a:ext cx="431828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CC43672F-28FD-447E-B5A2-6040CEC9D790}"/>
              </a:ext>
            </a:extLst>
          </p:cNvPr>
          <p:cNvSpPr>
            <a:spLocks noGrp="1"/>
          </p:cNvSpPr>
          <p:nvPr>
            <p:ph type="dt" sz="half" idx="10"/>
          </p:nvPr>
        </p:nvSpPr>
        <p:spPr/>
        <p:txBody>
          <a:bodyPr/>
          <a:lstStyle/>
          <a:p>
            <a:fld id="{AFC39633-2930-45EC-84E3-81882872B149}" type="datetime1">
              <a:rPr lang="en-AU" smtClean="0"/>
              <a:t>16/03/2021</a:t>
            </a:fld>
            <a:endParaRPr lang="en-AU"/>
          </a:p>
        </p:txBody>
      </p:sp>
      <p:sp>
        <p:nvSpPr>
          <p:cNvPr id="6" name="Footer Placeholder 5">
            <a:extLst>
              <a:ext uri="{FF2B5EF4-FFF2-40B4-BE49-F238E27FC236}">
                <a16:creationId xmlns:a16="http://schemas.microsoft.com/office/drawing/2014/main" id="{69EE0952-34FB-4217-8FBC-774BE000F6FC}"/>
              </a:ext>
            </a:extLst>
          </p:cNvPr>
          <p:cNvSpPr>
            <a:spLocks noGrp="1"/>
          </p:cNvSpPr>
          <p:nvPr>
            <p:ph type="ftr" sz="quarter" idx="11"/>
          </p:nvPr>
        </p:nvSpPr>
        <p:spPr/>
        <p:txBody>
          <a:bodyPr/>
          <a:lstStyle/>
          <a:p>
            <a:r>
              <a:rPr lang="en-AU"/>
              <a:t>Example footer text</a:t>
            </a:r>
          </a:p>
        </p:txBody>
      </p:sp>
      <p:sp>
        <p:nvSpPr>
          <p:cNvPr id="7" name="Slide Number Placeholder 6">
            <a:extLst>
              <a:ext uri="{FF2B5EF4-FFF2-40B4-BE49-F238E27FC236}">
                <a16:creationId xmlns:a16="http://schemas.microsoft.com/office/drawing/2014/main" id="{F1122B44-2702-4DE0-8F4B-297ACA78CA11}"/>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255438549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346C0-76B2-4261-BBDE-BA8E98953FAE}"/>
              </a:ext>
            </a:extLst>
          </p:cNvPr>
          <p:cNvSpPr>
            <a:spLocks noGrp="1"/>
          </p:cNvSpPr>
          <p:nvPr>
            <p:ph type="title"/>
          </p:nvPr>
        </p:nvSpPr>
        <p:spPr>
          <a:xfrm>
            <a:off x="175500" y="136800"/>
            <a:ext cx="6752700" cy="1188000"/>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526F9673-06A6-4883-87B9-AEFCC485B9D1}"/>
              </a:ext>
            </a:extLst>
          </p:cNvPr>
          <p:cNvSpPr>
            <a:spLocks noGrp="1"/>
          </p:cNvSpPr>
          <p:nvPr>
            <p:ph type="body" idx="1"/>
          </p:nvPr>
        </p:nvSpPr>
        <p:spPr>
          <a:xfrm>
            <a:off x="175501" y="1681163"/>
            <a:ext cx="432268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25ECD162-0697-49BE-8899-05FCFB71539C}"/>
              </a:ext>
            </a:extLst>
          </p:cNvPr>
          <p:cNvSpPr>
            <a:spLocks noGrp="1"/>
          </p:cNvSpPr>
          <p:nvPr>
            <p:ph sz="half" idx="2"/>
          </p:nvPr>
        </p:nvSpPr>
        <p:spPr>
          <a:xfrm>
            <a:off x="175501" y="2505075"/>
            <a:ext cx="432268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A69E6007-785B-41D0-B932-2B4BFF073755}"/>
              </a:ext>
            </a:extLst>
          </p:cNvPr>
          <p:cNvSpPr>
            <a:spLocks noGrp="1"/>
          </p:cNvSpPr>
          <p:nvPr>
            <p:ph type="body" sz="quarter" idx="3"/>
          </p:nvPr>
        </p:nvSpPr>
        <p:spPr>
          <a:xfrm>
            <a:off x="4629150" y="1681163"/>
            <a:ext cx="432270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E35DF337-0335-4780-B1BA-0BBD0A42EA5C}"/>
              </a:ext>
            </a:extLst>
          </p:cNvPr>
          <p:cNvSpPr>
            <a:spLocks noGrp="1"/>
          </p:cNvSpPr>
          <p:nvPr>
            <p:ph sz="quarter" idx="4"/>
          </p:nvPr>
        </p:nvSpPr>
        <p:spPr>
          <a:xfrm>
            <a:off x="4629150" y="2505075"/>
            <a:ext cx="432270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30D2C4F8-CFFF-463C-BEA7-03012D7F8516}"/>
              </a:ext>
            </a:extLst>
          </p:cNvPr>
          <p:cNvSpPr>
            <a:spLocks noGrp="1"/>
          </p:cNvSpPr>
          <p:nvPr>
            <p:ph type="dt" sz="half" idx="10"/>
          </p:nvPr>
        </p:nvSpPr>
        <p:spPr/>
        <p:txBody>
          <a:bodyPr/>
          <a:lstStyle/>
          <a:p>
            <a:fld id="{FCB5436F-4535-42A0-B5CA-09E15DDE10B5}" type="datetime1">
              <a:rPr lang="en-AU" smtClean="0"/>
              <a:t>16/03/2021</a:t>
            </a:fld>
            <a:endParaRPr lang="en-AU"/>
          </a:p>
        </p:txBody>
      </p:sp>
      <p:sp>
        <p:nvSpPr>
          <p:cNvPr id="8" name="Footer Placeholder 7">
            <a:extLst>
              <a:ext uri="{FF2B5EF4-FFF2-40B4-BE49-F238E27FC236}">
                <a16:creationId xmlns:a16="http://schemas.microsoft.com/office/drawing/2014/main" id="{45F5B21B-D917-4C2D-A86B-12BB20BCDC13}"/>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3ED006EB-F623-4403-A677-A9921610C0AE}"/>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15601504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57A25-6280-4D1F-8222-2DE5D168B254}"/>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AF5B11E6-D675-4EEF-978E-E387831969B1}"/>
              </a:ext>
            </a:extLst>
          </p:cNvPr>
          <p:cNvSpPr>
            <a:spLocks noGrp="1"/>
          </p:cNvSpPr>
          <p:nvPr>
            <p:ph type="dt" sz="half" idx="10"/>
          </p:nvPr>
        </p:nvSpPr>
        <p:spPr/>
        <p:txBody>
          <a:bodyPr/>
          <a:lstStyle/>
          <a:p>
            <a:fld id="{D815AB49-6F22-4ED0-B589-EC2B677883EB}" type="datetime1">
              <a:rPr lang="en-AU" smtClean="0"/>
              <a:t>16/03/2021</a:t>
            </a:fld>
            <a:endParaRPr lang="en-AU"/>
          </a:p>
        </p:txBody>
      </p:sp>
      <p:sp>
        <p:nvSpPr>
          <p:cNvPr id="4" name="Footer Placeholder 3">
            <a:extLst>
              <a:ext uri="{FF2B5EF4-FFF2-40B4-BE49-F238E27FC236}">
                <a16:creationId xmlns:a16="http://schemas.microsoft.com/office/drawing/2014/main" id="{495CDF87-D029-4429-9F21-882389F5C0E6}"/>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170BC53C-4C4B-4FB5-B43A-F9255C94B3E5}"/>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38184099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ABD13F-814C-4D3A-8EB6-2F0288292708}"/>
              </a:ext>
            </a:extLst>
          </p:cNvPr>
          <p:cNvSpPr>
            <a:spLocks noGrp="1"/>
          </p:cNvSpPr>
          <p:nvPr>
            <p:ph type="dt" sz="half" idx="10"/>
          </p:nvPr>
        </p:nvSpPr>
        <p:spPr/>
        <p:txBody>
          <a:bodyPr/>
          <a:lstStyle/>
          <a:p>
            <a:fld id="{76062BD9-CBA2-434B-A965-D8BD4E005856}" type="datetime1">
              <a:rPr lang="en-AU" smtClean="0"/>
              <a:t>16/03/2021</a:t>
            </a:fld>
            <a:endParaRPr lang="en-AU"/>
          </a:p>
        </p:txBody>
      </p:sp>
      <p:sp>
        <p:nvSpPr>
          <p:cNvPr id="3" name="Footer Placeholder 2">
            <a:extLst>
              <a:ext uri="{FF2B5EF4-FFF2-40B4-BE49-F238E27FC236}">
                <a16:creationId xmlns:a16="http://schemas.microsoft.com/office/drawing/2014/main" id="{A6DB036C-D370-4FDE-B942-8258769CEEC3}"/>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00CCFD27-C193-40B6-BAF5-5C073FCA20A5}"/>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9186004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CABBF1-340C-406B-8C6D-79AE564C0DDF}"/>
              </a:ext>
            </a:extLst>
          </p:cNvPr>
          <p:cNvSpPr/>
          <p:nvPr userDrawn="1"/>
        </p:nvSpPr>
        <p:spPr>
          <a:xfrm>
            <a:off x="0" y="0"/>
            <a:ext cx="2951560" cy="6858000"/>
          </a:xfrm>
          <a:prstGeom prst="rect">
            <a:avLst/>
          </a:prstGeom>
          <a:gradFill>
            <a:gsLst>
              <a:gs pos="0">
                <a:srgbClr val="360F3C"/>
              </a:gs>
              <a:gs pos="99000">
                <a:srgbClr val="77173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2" name="Title 1">
            <a:extLst>
              <a:ext uri="{FF2B5EF4-FFF2-40B4-BE49-F238E27FC236}">
                <a16:creationId xmlns:a16="http://schemas.microsoft.com/office/drawing/2014/main" id="{94B8A512-F5E2-4729-A3C7-D3CBFFA81415}"/>
              </a:ext>
            </a:extLst>
          </p:cNvPr>
          <p:cNvSpPr>
            <a:spLocks noGrp="1"/>
          </p:cNvSpPr>
          <p:nvPr>
            <p:ph type="title"/>
          </p:nvPr>
        </p:nvSpPr>
        <p:spPr>
          <a:xfrm>
            <a:off x="199800" y="457200"/>
            <a:ext cx="2486700" cy="1324800"/>
          </a:xfrm>
        </p:spPr>
        <p:txBody>
          <a:bodyPr anchor="t" anchorCtr="0">
            <a:noAutofit/>
          </a:bodyPr>
          <a:lstStyle>
            <a:lvl1pPr>
              <a:defRPr sz="33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5AE116F7-0AE7-40B0-9C9D-0F9CBF82DF85}"/>
              </a:ext>
            </a:extLst>
          </p:cNvPr>
          <p:cNvSpPr>
            <a:spLocks noGrp="1"/>
          </p:cNvSpPr>
          <p:nvPr>
            <p:ph idx="1"/>
          </p:nvPr>
        </p:nvSpPr>
        <p:spPr>
          <a:xfrm>
            <a:off x="3151360" y="457200"/>
            <a:ext cx="5793740" cy="56268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4A46DFC6-B1F9-4548-AD13-D6EEFAE6DD0C}"/>
              </a:ext>
            </a:extLst>
          </p:cNvPr>
          <p:cNvSpPr>
            <a:spLocks noGrp="1"/>
          </p:cNvSpPr>
          <p:nvPr>
            <p:ph type="body" sz="half" idx="2"/>
          </p:nvPr>
        </p:nvSpPr>
        <p:spPr>
          <a:xfrm>
            <a:off x="199800" y="3117600"/>
            <a:ext cx="2486700" cy="1846800"/>
          </a:xfrm>
        </p:spPr>
        <p:txBody>
          <a:bodyPr>
            <a:normAutofit/>
          </a:bodyPr>
          <a:lstStyle>
            <a:lvl1pPr marL="0" indent="0">
              <a:buNone/>
              <a:defRPr sz="210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AEB08899-091A-4986-B914-D309D6491E2A}"/>
              </a:ext>
            </a:extLst>
          </p:cNvPr>
          <p:cNvSpPr>
            <a:spLocks noGrp="1"/>
          </p:cNvSpPr>
          <p:nvPr>
            <p:ph type="dt" sz="half" idx="10"/>
          </p:nvPr>
        </p:nvSpPr>
        <p:spPr/>
        <p:txBody>
          <a:bodyPr/>
          <a:lstStyle/>
          <a:p>
            <a:fld id="{4089AC73-4B71-40F5-AC54-9DE09DE74C46}" type="datetime1">
              <a:rPr lang="en-AU" smtClean="0"/>
              <a:t>16/03/2021</a:t>
            </a:fld>
            <a:endParaRPr lang="en-AU"/>
          </a:p>
        </p:txBody>
      </p:sp>
      <p:sp>
        <p:nvSpPr>
          <p:cNvPr id="6" name="Footer Placeholder 5">
            <a:extLst>
              <a:ext uri="{FF2B5EF4-FFF2-40B4-BE49-F238E27FC236}">
                <a16:creationId xmlns:a16="http://schemas.microsoft.com/office/drawing/2014/main" id="{B935479A-D9D2-45B0-9A87-66C743FAB20E}"/>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F7E2F7D9-6D72-472F-9761-0399665077CA}"/>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37464130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6B70B14-71BF-4D10-B3DA-12193BF02EE1}"/>
              </a:ext>
            </a:extLst>
          </p:cNvPr>
          <p:cNvSpPr/>
          <p:nvPr userDrawn="1"/>
        </p:nvSpPr>
        <p:spPr>
          <a:xfrm>
            <a:off x="0" y="0"/>
            <a:ext cx="2951560" cy="6858000"/>
          </a:xfrm>
          <a:prstGeom prst="rect">
            <a:avLst/>
          </a:prstGeom>
          <a:gradFill>
            <a:gsLst>
              <a:gs pos="0">
                <a:srgbClr val="360F3C"/>
              </a:gs>
              <a:gs pos="99000">
                <a:srgbClr val="77173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2" name="Title 1">
            <a:extLst>
              <a:ext uri="{FF2B5EF4-FFF2-40B4-BE49-F238E27FC236}">
                <a16:creationId xmlns:a16="http://schemas.microsoft.com/office/drawing/2014/main" id="{93A023EC-89BA-427F-B659-C9BA6F7C97BD}"/>
              </a:ext>
            </a:extLst>
          </p:cNvPr>
          <p:cNvSpPr>
            <a:spLocks noGrp="1"/>
          </p:cNvSpPr>
          <p:nvPr>
            <p:ph type="title"/>
          </p:nvPr>
        </p:nvSpPr>
        <p:spPr>
          <a:xfrm>
            <a:off x="199800" y="457200"/>
            <a:ext cx="2486700" cy="1324800"/>
          </a:xfrm>
        </p:spPr>
        <p:txBody>
          <a:bodyPr anchor="t" anchorCtr="0">
            <a:noAutofit/>
          </a:bodyPr>
          <a:lstStyle>
            <a:lvl1pPr>
              <a:defRPr sz="33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6E2789DB-5346-49A4-93BC-CE824ABD6F0D}"/>
              </a:ext>
            </a:extLst>
          </p:cNvPr>
          <p:cNvSpPr>
            <a:spLocks noGrp="1"/>
          </p:cNvSpPr>
          <p:nvPr>
            <p:ph type="pic" idx="1"/>
          </p:nvPr>
        </p:nvSpPr>
        <p:spPr>
          <a:xfrm>
            <a:off x="3151360" y="457200"/>
            <a:ext cx="5793740" cy="5626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AU"/>
          </a:p>
        </p:txBody>
      </p:sp>
      <p:sp>
        <p:nvSpPr>
          <p:cNvPr id="4" name="Text Placeholder 3">
            <a:extLst>
              <a:ext uri="{FF2B5EF4-FFF2-40B4-BE49-F238E27FC236}">
                <a16:creationId xmlns:a16="http://schemas.microsoft.com/office/drawing/2014/main" id="{227ED3C4-6241-480A-9C80-94FA28B6BFD3}"/>
              </a:ext>
            </a:extLst>
          </p:cNvPr>
          <p:cNvSpPr>
            <a:spLocks noGrp="1"/>
          </p:cNvSpPr>
          <p:nvPr>
            <p:ph type="body" sz="half" idx="2"/>
          </p:nvPr>
        </p:nvSpPr>
        <p:spPr>
          <a:xfrm>
            <a:off x="199800" y="3117600"/>
            <a:ext cx="2486700" cy="1846800"/>
          </a:xfrm>
        </p:spPr>
        <p:txBody>
          <a:bodyPr/>
          <a:lstStyle>
            <a:lvl1pPr marL="0" indent="0">
              <a:buNone/>
              <a:defRPr sz="210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9A2BE93A-F35B-437B-B683-A13F8549B11A}"/>
              </a:ext>
            </a:extLst>
          </p:cNvPr>
          <p:cNvSpPr>
            <a:spLocks noGrp="1"/>
          </p:cNvSpPr>
          <p:nvPr>
            <p:ph type="dt" sz="half" idx="10"/>
          </p:nvPr>
        </p:nvSpPr>
        <p:spPr/>
        <p:txBody>
          <a:bodyPr/>
          <a:lstStyle/>
          <a:p>
            <a:fld id="{A3F456F0-636F-47F0-BBA2-C930FA48B289}" type="datetime1">
              <a:rPr lang="en-AU" smtClean="0"/>
              <a:t>16/03/2021</a:t>
            </a:fld>
            <a:endParaRPr lang="en-AU"/>
          </a:p>
        </p:txBody>
      </p:sp>
      <p:sp>
        <p:nvSpPr>
          <p:cNvPr id="6" name="Footer Placeholder 5">
            <a:extLst>
              <a:ext uri="{FF2B5EF4-FFF2-40B4-BE49-F238E27FC236}">
                <a16:creationId xmlns:a16="http://schemas.microsoft.com/office/drawing/2014/main" id="{F94D30DB-3BC0-4933-B267-A5A1205AA3B8}"/>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167EDBB3-96E6-4EEA-931F-DB7B9E145130}"/>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48922139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Final Slide">
    <p:bg>
      <p:bgPr>
        <a:solidFill>
          <a:schemeClr val="accent2"/>
        </a:solidFill>
        <a:effectLst/>
      </p:bgPr>
    </p:bg>
    <p:spTree>
      <p:nvGrpSpPr>
        <p:cNvPr id="1" name=""/>
        <p:cNvGrpSpPr/>
        <p:nvPr/>
      </p:nvGrpSpPr>
      <p:grpSpPr>
        <a:xfrm>
          <a:off x="0" y="0"/>
          <a:ext cx="0" cy="0"/>
          <a:chOff x="0" y="0"/>
          <a:chExt cx="0" cy="0"/>
        </a:xfrm>
      </p:grpSpPr>
      <p:sp>
        <p:nvSpPr>
          <p:cNvPr id="9" name="Freeform 15">
            <a:extLst>
              <a:ext uri="{FF2B5EF4-FFF2-40B4-BE49-F238E27FC236}">
                <a16:creationId xmlns:a16="http://schemas.microsoft.com/office/drawing/2014/main" id="{A60732D9-43AE-45F7-B226-98D000B102F6}"/>
              </a:ext>
            </a:extLst>
          </p:cNvPr>
          <p:cNvSpPr>
            <a:spLocks/>
          </p:cNvSpPr>
          <p:nvPr userDrawn="1"/>
        </p:nvSpPr>
        <p:spPr bwMode="auto">
          <a:xfrm flipH="1">
            <a:off x="-2201634" y="4166205"/>
            <a:ext cx="8354999" cy="3591552"/>
          </a:xfrm>
          <a:custGeom>
            <a:avLst/>
            <a:gdLst>
              <a:gd name="T0" fmla="*/ 6807 w 8055"/>
              <a:gd name="T1" fmla="*/ 1082 h 2594"/>
              <a:gd name="T2" fmla="*/ 3279 w 8055"/>
              <a:gd name="T3" fmla="*/ 786 h 2594"/>
              <a:gd name="T4" fmla="*/ 1046 w 8055"/>
              <a:gd name="T5" fmla="*/ 5 h 2594"/>
              <a:gd name="T6" fmla="*/ 1063 w 8055"/>
              <a:gd name="T7" fmla="*/ 6 h 2594"/>
              <a:gd name="T8" fmla="*/ 0 w 8055"/>
              <a:gd name="T9" fmla="*/ 292 h 2594"/>
              <a:gd name="T10" fmla="*/ 1311 w 8055"/>
              <a:gd name="T11" fmla="*/ 482 h 2594"/>
              <a:gd name="T12" fmla="*/ 3231 w 8055"/>
              <a:gd name="T13" fmla="*/ 1898 h 2594"/>
              <a:gd name="T14" fmla="*/ 5831 w 8055"/>
              <a:gd name="T15" fmla="*/ 1722 h 2594"/>
              <a:gd name="T16" fmla="*/ 8055 w 8055"/>
              <a:gd name="T17" fmla="*/ 1346 h 2594"/>
              <a:gd name="T18" fmla="*/ 8055 w 8055"/>
              <a:gd name="T19" fmla="*/ 1098 h 2594"/>
              <a:gd name="T20" fmla="*/ 6807 w 8055"/>
              <a:gd name="T21" fmla="*/ 1082 h 2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55" h="2594">
                <a:moveTo>
                  <a:pt x="6807" y="1082"/>
                </a:moveTo>
                <a:cubicBezTo>
                  <a:pt x="5911" y="1330"/>
                  <a:pt x="4872" y="1860"/>
                  <a:pt x="3279" y="786"/>
                </a:cubicBezTo>
                <a:cubicBezTo>
                  <a:pt x="2364" y="169"/>
                  <a:pt x="1673" y="0"/>
                  <a:pt x="1046" y="5"/>
                </a:cubicBezTo>
                <a:cubicBezTo>
                  <a:pt x="1057" y="6"/>
                  <a:pt x="1063" y="6"/>
                  <a:pt x="1063" y="6"/>
                </a:cubicBezTo>
                <a:cubicBezTo>
                  <a:pt x="1063" y="6"/>
                  <a:pt x="530" y="57"/>
                  <a:pt x="0" y="292"/>
                </a:cubicBezTo>
                <a:cubicBezTo>
                  <a:pt x="399" y="260"/>
                  <a:pt x="917" y="274"/>
                  <a:pt x="1311" y="482"/>
                </a:cubicBezTo>
                <a:cubicBezTo>
                  <a:pt x="2055" y="874"/>
                  <a:pt x="2783" y="1610"/>
                  <a:pt x="3231" y="1898"/>
                </a:cubicBezTo>
                <a:cubicBezTo>
                  <a:pt x="3598" y="2134"/>
                  <a:pt x="4463" y="2594"/>
                  <a:pt x="5831" y="1722"/>
                </a:cubicBezTo>
                <a:cubicBezTo>
                  <a:pt x="7199" y="850"/>
                  <a:pt x="8055" y="1346"/>
                  <a:pt x="8055" y="1346"/>
                </a:cubicBezTo>
                <a:cubicBezTo>
                  <a:pt x="8055" y="1098"/>
                  <a:pt x="8055" y="1098"/>
                  <a:pt x="8055" y="1098"/>
                </a:cubicBezTo>
                <a:cubicBezTo>
                  <a:pt x="8055" y="1098"/>
                  <a:pt x="7703" y="834"/>
                  <a:pt x="6807" y="1082"/>
                </a:cubicBezTo>
                <a:close/>
              </a:path>
            </a:pathLst>
          </a:custGeom>
          <a:gradFill flip="none" rotWithShape="1">
            <a:gsLst>
              <a:gs pos="17000">
                <a:srgbClr val="360F3C">
                  <a:alpha val="70000"/>
                </a:srgbClr>
              </a:gs>
              <a:gs pos="57000">
                <a:srgbClr val="5C1C8C">
                  <a:alpha val="20000"/>
                </a:srgbClr>
              </a:gs>
              <a:gs pos="94000">
                <a:srgbClr val="C72032">
                  <a:alpha val="50000"/>
                </a:srgbClr>
              </a:gs>
            </a:gsLst>
            <a:lin ang="10800000" scaled="1"/>
            <a:tileRect/>
          </a:gradFill>
          <a:ln>
            <a:noFill/>
          </a:ln>
          <a:effec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222324"/>
              </a:solidFill>
              <a:effectLst/>
              <a:uLnTx/>
              <a:uFillTx/>
              <a:latin typeface="Futura Std Light"/>
              <a:ea typeface="+mn-ea"/>
              <a:cs typeface="+mn-cs"/>
              <a:sym typeface="Futura Std Light"/>
            </a:endParaRPr>
          </a:p>
        </p:txBody>
      </p:sp>
      <p:sp>
        <p:nvSpPr>
          <p:cNvPr id="10" name="Freeform 16">
            <a:extLst>
              <a:ext uri="{FF2B5EF4-FFF2-40B4-BE49-F238E27FC236}">
                <a16:creationId xmlns:a16="http://schemas.microsoft.com/office/drawing/2014/main" id="{20B52A3C-76FF-428B-9F8F-F455D362E761}"/>
              </a:ext>
            </a:extLst>
          </p:cNvPr>
          <p:cNvSpPr>
            <a:spLocks/>
          </p:cNvSpPr>
          <p:nvPr userDrawn="1"/>
        </p:nvSpPr>
        <p:spPr bwMode="auto">
          <a:xfrm flipH="1">
            <a:off x="5053750" y="4064389"/>
            <a:ext cx="4488941" cy="2631276"/>
          </a:xfrm>
          <a:custGeom>
            <a:avLst/>
            <a:gdLst>
              <a:gd name="T0" fmla="*/ 2196 w 4328"/>
              <a:gd name="T1" fmla="*/ 1896 h 1900"/>
              <a:gd name="T2" fmla="*/ 2448 w 4328"/>
              <a:gd name="T3" fmla="*/ 992 h 1900"/>
              <a:gd name="T4" fmla="*/ 4328 w 4328"/>
              <a:gd name="T5" fmla="*/ 80 h 1900"/>
              <a:gd name="T6" fmla="*/ 1632 w 4328"/>
              <a:gd name="T7" fmla="*/ 420 h 1900"/>
              <a:gd name="T8" fmla="*/ 248 w 4328"/>
              <a:gd name="T9" fmla="*/ 1900 h 1900"/>
              <a:gd name="T10" fmla="*/ 2196 w 4328"/>
              <a:gd name="T11" fmla="*/ 1896 h 1900"/>
            </a:gdLst>
            <a:ahLst/>
            <a:cxnLst>
              <a:cxn ang="0">
                <a:pos x="T0" y="T1"/>
              </a:cxn>
              <a:cxn ang="0">
                <a:pos x="T2" y="T3"/>
              </a:cxn>
              <a:cxn ang="0">
                <a:pos x="T4" y="T5"/>
              </a:cxn>
              <a:cxn ang="0">
                <a:pos x="T6" y="T7"/>
              </a:cxn>
              <a:cxn ang="0">
                <a:pos x="T8" y="T9"/>
              </a:cxn>
              <a:cxn ang="0">
                <a:pos x="T10" y="T11"/>
              </a:cxn>
            </a:cxnLst>
            <a:rect l="0" t="0" r="r" b="b"/>
            <a:pathLst>
              <a:path w="4328" h="1900">
                <a:moveTo>
                  <a:pt x="2196" y="1896"/>
                </a:moveTo>
                <a:cubicBezTo>
                  <a:pt x="2196" y="1896"/>
                  <a:pt x="2113" y="1475"/>
                  <a:pt x="2448" y="992"/>
                </a:cubicBezTo>
                <a:cubicBezTo>
                  <a:pt x="2992" y="208"/>
                  <a:pt x="4328" y="80"/>
                  <a:pt x="4328" y="80"/>
                </a:cubicBezTo>
                <a:cubicBezTo>
                  <a:pt x="4328" y="80"/>
                  <a:pt x="3161" y="0"/>
                  <a:pt x="1632" y="420"/>
                </a:cubicBezTo>
                <a:cubicBezTo>
                  <a:pt x="0" y="868"/>
                  <a:pt x="248" y="1900"/>
                  <a:pt x="248" y="1900"/>
                </a:cubicBezTo>
                <a:lnTo>
                  <a:pt x="2196" y="1896"/>
                </a:lnTo>
                <a:close/>
              </a:path>
            </a:pathLst>
          </a:custGeom>
          <a:gradFill flip="none" rotWithShape="1">
            <a:gsLst>
              <a:gs pos="37000">
                <a:srgbClr val="D93B50">
                  <a:alpha val="50000"/>
                </a:srgbClr>
              </a:gs>
              <a:gs pos="0">
                <a:srgbClr val="C72032">
                  <a:alpha val="80000"/>
                </a:srgbClr>
              </a:gs>
              <a:gs pos="95575">
                <a:srgbClr val="5C1C8C">
                  <a:alpha val="35000"/>
                </a:srgbClr>
              </a:gs>
            </a:gsLst>
            <a:lin ang="18900000" scaled="1"/>
            <a:tileRect/>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222324"/>
              </a:solidFill>
              <a:effectLst/>
              <a:uLnTx/>
              <a:uFillTx/>
              <a:latin typeface="Futura Std Light"/>
              <a:ea typeface="+mn-ea"/>
              <a:cs typeface="+mn-cs"/>
              <a:sym typeface="Futura Std Light"/>
            </a:endParaRPr>
          </a:p>
        </p:txBody>
      </p:sp>
      <p:pic>
        <p:nvPicPr>
          <p:cNvPr id="7" name="Picture 6">
            <a:extLst>
              <a:ext uri="{FF2B5EF4-FFF2-40B4-BE49-F238E27FC236}">
                <a16:creationId xmlns:a16="http://schemas.microsoft.com/office/drawing/2014/main" id="{D7659222-D08F-45A0-BBAE-5F79E3B4594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79924" y="2729735"/>
            <a:ext cx="3184153" cy="1398530"/>
          </a:xfrm>
          <a:prstGeom prst="rect">
            <a:avLst/>
          </a:prstGeom>
        </p:spPr>
      </p:pic>
    </p:spTree>
    <p:extLst>
      <p:ext uri="{BB962C8B-B14F-4D97-AF65-F5344CB8AC3E}">
        <p14:creationId xmlns:p14="http://schemas.microsoft.com/office/powerpoint/2010/main" val="17866806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346C0-76B2-4261-BBDE-BA8E98953FAE}"/>
              </a:ext>
            </a:extLst>
          </p:cNvPr>
          <p:cNvSpPr>
            <a:spLocks noGrp="1"/>
          </p:cNvSpPr>
          <p:nvPr>
            <p:ph type="title"/>
          </p:nvPr>
        </p:nvSpPr>
        <p:spPr>
          <a:xfrm>
            <a:off x="175500" y="136800"/>
            <a:ext cx="6752700" cy="1188000"/>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526F9673-06A6-4883-87B9-AEFCC485B9D1}"/>
              </a:ext>
            </a:extLst>
          </p:cNvPr>
          <p:cNvSpPr>
            <a:spLocks noGrp="1"/>
          </p:cNvSpPr>
          <p:nvPr>
            <p:ph type="body" idx="1"/>
          </p:nvPr>
        </p:nvSpPr>
        <p:spPr>
          <a:xfrm>
            <a:off x="175501" y="1681163"/>
            <a:ext cx="432268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25ECD162-0697-49BE-8899-05FCFB71539C}"/>
              </a:ext>
            </a:extLst>
          </p:cNvPr>
          <p:cNvSpPr>
            <a:spLocks noGrp="1"/>
          </p:cNvSpPr>
          <p:nvPr>
            <p:ph sz="half" idx="2"/>
          </p:nvPr>
        </p:nvSpPr>
        <p:spPr>
          <a:xfrm>
            <a:off x="175501" y="2505075"/>
            <a:ext cx="432268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A69E6007-785B-41D0-B932-2B4BFF073755}"/>
              </a:ext>
            </a:extLst>
          </p:cNvPr>
          <p:cNvSpPr>
            <a:spLocks noGrp="1"/>
          </p:cNvSpPr>
          <p:nvPr>
            <p:ph type="body" sz="quarter" idx="3"/>
          </p:nvPr>
        </p:nvSpPr>
        <p:spPr>
          <a:xfrm>
            <a:off x="4629150" y="1681163"/>
            <a:ext cx="432270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E35DF337-0335-4780-B1BA-0BBD0A42EA5C}"/>
              </a:ext>
            </a:extLst>
          </p:cNvPr>
          <p:cNvSpPr>
            <a:spLocks noGrp="1"/>
          </p:cNvSpPr>
          <p:nvPr>
            <p:ph sz="quarter" idx="4"/>
          </p:nvPr>
        </p:nvSpPr>
        <p:spPr>
          <a:xfrm>
            <a:off x="4629150" y="2505075"/>
            <a:ext cx="432270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30D2C4F8-CFFF-463C-BEA7-03012D7F8516}"/>
              </a:ext>
            </a:extLst>
          </p:cNvPr>
          <p:cNvSpPr>
            <a:spLocks noGrp="1"/>
          </p:cNvSpPr>
          <p:nvPr>
            <p:ph type="dt" sz="half" idx="10"/>
          </p:nvPr>
        </p:nvSpPr>
        <p:spPr/>
        <p:txBody>
          <a:bodyPr/>
          <a:lstStyle/>
          <a:p>
            <a:fld id="{B83F76AA-FEFB-4B7F-A241-B7D5C39B5DB2}" type="datetime1">
              <a:rPr lang="en-AU" smtClean="0"/>
              <a:t>16/03/2021</a:t>
            </a:fld>
            <a:endParaRPr lang="en-AU"/>
          </a:p>
        </p:txBody>
      </p:sp>
      <p:sp>
        <p:nvSpPr>
          <p:cNvPr id="8" name="Footer Placeholder 7">
            <a:extLst>
              <a:ext uri="{FF2B5EF4-FFF2-40B4-BE49-F238E27FC236}">
                <a16:creationId xmlns:a16="http://schemas.microsoft.com/office/drawing/2014/main" id="{45F5B21B-D917-4C2D-A86B-12BB20BCDC13}"/>
              </a:ext>
            </a:extLst>
          </p:cNvPr>
          <p:cNvSpPr>
            <a:spLocks noGrp="1"/>
          </p:cNvSpPr>
          <p:nvPr>
            <p:ph type="ftr" sz="quarter" idx="11"/>
          </p:nvPr>
        </p:nvSpPr>
        <p:spPr/>
        <p:txBody>
          <a:bodyPr/>
          <a:lstStyle/>
          <a:p>
            <a:r>
              <a:rPr lang="en-AU"/>
              <a:t>Example footer text</a:t>
            </a:r>
          </a:p>
        </p:txBody>
      </p:sp>
      <p:sp>
        <p:nvSpPr>
          <p:cNvPr id="9" name="Slide Number Placeholder 8">
            <a:extLst>
              <a:ext uri="{FF2B5EF4-FFF2-40B4-BE49-F238E27FC236}">
                <a16:creationId xmlns:a16="http://schemas.microsoft.com/office/drawing/2014/main" id="{3ED006EB-F623-4403-A677-A9921610C0AE}"/>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33655750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57A25-6280-4D1F-8222-2DE5D168B254}"/>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AF5B11E6-D675-4EEF-978E-E387831969B1}"/>
              </a:ext>
            </a:extLst>
          </p:cNvPr>
          <p:cNvSpPr>
            <a:spLocks noGrp="1"/>
          </p:cNvSpPr>
          <p:nvPr>
            <p:ph type="dt" sz="half" idx="10"/>
          </p:nvPr>
        </p:nvSpPr>
        <p:spPr/>
        <p:txBody>
          <a:bodyPr/>
          <a:lstStyle/>
          <a:p>
            <a:fld id="{361B27D2-0EC4-4053-8C82-3A04EF401119}" type="datetime1">
              <a:rPr lang="en-AU" smtClean="0"/>
              <a:t>16/03/2021</a:t>
            </a:fld>
            <a:endParaRPr lang="en-AU"/>
          </a:p>
        </p:txBody>
      </p:sp>
      <p:sp>
        <p:nvSpPr>
          <p:cNvPr id="4" name="Footer Placeholder 3">
            <a:extLst>
              <a:ext uri="{FF2B5EF4-FFF2-40B4-BE49-F238E27FC236}">
                <a16:creationId xmlns:a16="http://schemas.microsoft.com/office/drawing/2014/main" id="{495CDF87-D029-4429-9F21-882389F5C0E6}"/>
              </a:ext>
            </a:extLst>
          </p:cNvPr>
          <p:cNvSpPr>
            <a:spLocks noGrp="1"/>
          </p:cNvSpPr>
          <p:nvPr>
            <p:ph type="ftr" sz="quarter" idx="11"/>
          </p:nvPr>
        </p:nvSpPr>
        <p:spPr/>
        <p:txBody>
          <a:bodyPr/>
          <a:lstStyle/>
          <a:p>
            <a:r>
              <a:rPr lang="en-AU"/>
              <a:t>Example footer text</a:t>
            </a:r>
          </a:p>
        </p:txBody>
      </p:sp>
      <p:sp>
        <p:nvSpPr>
          <p:cNvPr id="5" name="Slide Number Placeholder 4">
            <a:extLst>
              <a:ext uri="{FF2B5EF4-FFF2-40B4-BE49-F238E27FC236}">
                <a16:creationId xmlns:a16="http://schemas.microsoft.com/office/drawing/2014/main" id="{170BC53C-4C4B-4FB5-B43A-F9255C94B3E5}"/>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18574130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ABD13F-814C-4D3A-8EB6-2F0288292708}"/>
              </a:ext>
            </a:extLst>
          </p:cNvPr>
          <p:cNvSpPr>
            <a:spLocks noGrp="1"/>
          </p:cNvSpPr>
          <p:nvPr>
            <p:ph type="dt" sz="half" idx="10"/>
          </p:nvPr>
        </p:nvSpPr>
        <p:spPr/>
        <p:txBody>
          <a:bodyPr/>
          <a:lstStyle/>
          <a:p>
            <a:fld id="{1B8F8879-5CF9-42C4-8DCE-22447CDD699B}" type="datetime1">
              <a:rPr lang="en-AU" smtClean="0"/>
              <a:t>16/03/2021</a:t>
            </a:fld>
            <a:endParaRPr lang="en-AU"/>
          </a:p>
        </p:txBody>
      </p:sp>
      <p:sp>
        <p:nvSpPr>
          <p:cNvPr id="3" name="Footer Placeholder 2">
            <a:extLst>
              <a:ext uri="{FF2B5EF4-FFF2-40B4-BE49-F238E27FC236}">
                <a16:creationId xmlns:a16="http://schemas.microsoft.com/office/drawing/2014/main" id="{A6DB036C-D370-4FDE-B942-8258769CEEC3}"/>
              </a:ext>
            </a:extLst>
          </p:cNvPr>
          <p:cNvSpPr>
            <a:spLocks noGrp="1"/>
          </p:cNvSpPr>
          <p:nvPr>
            <p:ph type="ftr" sz="quarter" idx="11"/>
          </p:nvPr>
        </p:nvSpPr>
        <p:spPr/>
        <p:txBody>
          <a:bodyPr/>
          <a:lstStyle/>
          <a:p>
            <a:r>
              <a:rPr lang="en-AU"/>
              <a:t>Example footer text</a:t>
            </a:r>
          </a:p>
        </p:txBody>
      </p:sp>
      <p:sp>
        <p:nvSpPr>
          <p:cNvPr id="4" name="Slide Number Placeholder 3">
            <a:extLst>
              <a:ext uri="{FF2B5EF4-FFF2-40B4-BE49-F238E27FC236}">
                <a16:creationId xmlns:a16="http://schemas.microsoft.com/office/drawing/2014/main" id="{00CCFD27-C193-40B6-BAF5-5C073FCA20A5}"/>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2781370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CABBF1-340C-406B-8C6D-79AE564C0DDF}"/>
              </a:ext>
            </a:extLst>
          </p:cNvPr>
          <p:cNvSpPr/>
          <p:nvPr userDrawn="1"/>
        </p:nvSpPr>
        <p:spPr>
          <a:xfrm>
            <a:off x="0" y="0"/>
            <a:ext cx="2951560" cy="6858000"/>
          </a:xfrm>
          <a:prstGeom prst="rect">
            <a:avLst/>
          </a:prstGeom>
          <a:gradFill>
            <a:gsLst>
              <a:gs pos="0">
                <a:srgbClr val="360F3C"/>
              </a:gs>
              <a:gs pos="99000">
                <a:srgbClr val="77173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2" name="Title 1">
            <a:extLst>
              <a:ext uri="{FF2B5EF4-FFF2-40B4-BE49-F238E27FC236}">
                <a16:creationId xmlns:a16="http://schemas.microsoft.com/office/drawing/2014/main" id="{94B8A512-F5E2-4729-A3C7-D3CBFFA81415}"/>
              </a:ext>
            </a:extLst>
          </p:cNvPr>
          <p:cNvSpPr>
            <a:spLocks noGrp="1"/>
          </p:cNvSpPr>
          <p:nvPr>
            <p:ph type="title"/>
          </p:nvPr>
        </p:nvSpPr>
        <p:spPr>
          <a:xfrm>
            <a:off x="199800" y="457200"/>
            <a:ext cx="2486700" cy="1324800"/>
          </a:xfrm>
        </p:spPr>
        <p:txBody>
          <a:bodyPr anchor="t" anchorCtr="0">
            <a:noAutofit/>
          </a:bodyPr>
          <a:lstStyle>
            <a:lvl1pPr>
              <a:defRPr sz="33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5AE116F7-0AE7-40B0-9C9D-0F9CBF82DF85}"/>
              </a:ext>
            </a:extLst>
          </p:cNvPr>
          <p:cNvSpPr>
            <a:spLocks noGrp="1"/>
          </p:cNvSpPr>
          <p:nvPr>
            <p:ph idx="1"/>
          </p:nvPr>
        </p:nvSpPr>
        <p:spPr>
          <a:xfrm>
            <a:off x="3151360" y="457200"/>
            <a:ext cx="5793740" cy="56268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4A46DFC6-B1F9-4548-AD13-D6EEFAE6DD0C}"/>
              </a:ext>
            </a:extLst>
          </p:cNvPr>
          <p:cNvSpPr>
            <a:spLocks noGrp="1"/>
          </p:cNvSpPr>
          <p:nvPr>
            <p:ph type="body" sz="half" idx="2"/>
          </p:nvPr>
        </p:nvSpPr>
        <p:spPr>
          <a:xfrm>
            <a:off x="199800" y="3117600"/>
            <a:ext cx="2486700" cy="1846800"/>
          </a:xfrm>
        </p:spPr>
        <p:txBody>
          <a:bodyPr>
            <a:normAutofit/>
          </a:bodyPr>
          <a:lstStyle>
            <a:lvl1pPr marL="0" indent="0">
              <a:buNone/>
              <a:defRPr sz="210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EB08899-091A-4986-B914-D309D6491E2A}"/>
              </a:ext>
            </a:extLst>
          </p:cNvPr>
          <p:cNvSpPr>
            <a:spLocks noGrp="1"/>
          </p:cNvSpPr>
          <p:nvPr>
            <p:ph type="dt" sz="half" idx="10"/>
          </p:nvPr>
        </p:nvSpPr>
        <p:spPr/>
        <p:txBody>
          <a:bodyPr/>
          <a:lstStyle/>
          <a:p>
            <a:fld id="{6D5AD2C3-C4A0-4B3F-ADEC-D6135EED3EA2}" type="datetime1">
              <a:rPr lang="en-AU" smtClean="0"/>
              <a:t>16/03/2021</a:t>
            </a:fld>
            <a:endParaRPr lang="en-AU"/>
          </a:p>
        </p:txBody>
      </p:sp>
      <p:sp>
        <p:nvSpPr>
          <p:cNvPr id="6" name="Footer Placeholder 5">
            <a:extLst>
              <a:ext uri="{FF2B5EF4-FFF2-40B4-BE49-F238E27FC236}">
                <a16:creationId xmlns:a16="http://schemas.microsoft.com/office/drawing/2014/main" id="{B935479A-D9D2-45B0-9A87-66C743FAB20E}"/>
              </a:ext>
            </a:extLst>
          </p:cNvPr>
          <p:cNvSpPr>
            <a:spLocks noGrp="1"/>
          </p:cNvSpPr>
          <p:nvPr>
            <p:ph type="ftr" sz="quarter" idx="11"/>
          </p:nvPr>
        </p:nvSpPr>
        <p:spPr/>
        <p:txBody>
          <a:bodyPr/>
          <a:lstStyle/>
          <a:p>
            <a:r>
              <a:rPr lang="en-AU"/>
              <a:t>Example footer text</a:t>
            </a:r>
          </a:p>
        </p:txBody>
      </p:sp>
      <p:sp>
        <p:nvSpPr>
          <p:cNvPr id="7" name="Slide Number Placeholder 6">
            <a:extLst>
              <a:ext uri="{FF2B5EF4-FFF2-40B4-BE49-F238E27FC236}">
                <a16:creationId xmlns:a16="http://schemas.microsoft.com/office/drawing/2014/main" id="{F7E2F7D9-6D72-472F-9761-0399665077CA}"/>
              </a:ext>
            </a:extLst>
          </p:cNvPr>
          <p:cNvSpPr>
            <a:spLocks noGrp="1"/>
          </p:cNvSpPr>
          <p:nvPr>
            <p:ph type="sldNum" sz="quarter" idx="12"/>
          </p:nvPr>
        </p:nvSpPr>
        <p:spPr/>
        <p:txBody>
          <a:bodyPr/>
          <a:lstStyle/>
          <a:p>
            <a:fld id="{4EC81F68-4976-451A-B2E9-79BCBD2F70CC}" type="slidenum">
              <a:rPr lang="en-AU" smtClean="0"/>
              <a:t>‹#›</a:t>
            </a:fld>
            <a:endParaRPr lang="en-AU"/>
          </a:p>
        </p:txBody>
      </p:sp>
      <p:pic>
        <p:nvPicPr>
          <p:cNvPr id="9" name="Picture 8">
            <a:extLst>
              <a:ext uri="{FF2B5EF4-FFF2-40B4-BE49-F238E27FC236}">
                <a16:creationId xmlns:a16="http://schemas.microsoft.com/office/drawing/2014/main" id="{41E11E4B-3A96-4BA8-A032-67B5456BA8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6617" y="6250625"/>
            <a:ext cx="1302050" cy="428911"/>
          </a:xfrm>
          <a:prstGeom prst="rect">
            <a:avLst/>
          </a:prstGeom>
        </p:spPr>
      </p:pic>
    </p:spTree>
    <p:extLst>
      <p:ext uri="{BB962C8B-B14F-4D97-AF65-F5344CB8AC3E}">
        <p14:creationId xmlns:p14="http://schemas.microsoft.com/office/powerpoint/2010/main" val="40353691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33"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slideLayout" Target="../slideLayouts/slideLayout41.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slideLayout" Target="../slideLayouts/slideLayout44.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slideLayout" Target="../slideLayouts/slideLayout43.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 Id="rId8"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3.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4AA570C-1BBC-4CDB-A506-E6982C6B7BDD}"/>
              </a:ext>
            </a:extLst>
          </p:cNvPr>
          <p:cNvSpPr/>
          <p:nvPr userDrawn="1"/>
        </p:nvSpPr>
        <p:spPr>
          <a:xfrm>
            <a:off x="0" y="1"/>
            <a:ext cx="9144000" cy="1325563"/>
          </a:xfrm>
          <a:prstGeom prst="rect">
            <a:avLst/>
          </a:prstGeom>
          <a:gradFill>
            <a:gsLst>
              <a:gs pos="0">
                <a:srgbClr val="360F3C"/>
              </a:gs>
              <a:gs pos="99000">
                <a:srgbClr val="77173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13"/>
          </a:p>
        </p:txBody>
      </p:sp>
      <p:sp>
        <p:nvSpPr>
          <p:cNvPr id="2" name="Title Placeholder 1">
            <a:extLst>
              <a:ext uri="{FF2B5EF4-FFF2-40B4-BE49-F238E27FC236}">
                <a16:creationId xmlns:a16="http://schemas.microsoft.com/office/drawing/2014/main" id="{E813FF67-1633-4DD4-99C9-C98EEFE702B2}"/>
              </a:ext>
            </a:extLst>
          </p:cNvPr>
          <p:cNvSpPr>
            <a:spLocks noGrp="1"/>
          </p:cNvSpPr>
          <p:nvPr>
            <p:ph type="title"/>
          </p:nvPr>
        </p:nvSpPr>
        <p:spPr>
          <a:xfrm>
            <a:off x="176646" y="136526"/>
            <a:ext cx="6751334" cy="1189039"/>
          </a:xfrm>
          <a:prstGeom prst="rect">
            <a:avLst/>
          </a:prstGeom>
        </p:spPr>
        <p:txBody>
          <a:bodyPr vert="horz" lIns="91440" tIns="45720" rIns="91440" bIns="45720" rtlCol="0" anchor="b" anchorCtr="0">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27D0BBB1-D145-40B9-81B9-93197AFAADDE}"/>
              </a:ext>
            </a:extLst>
          </p:cNvPr>
          <p:cNvSpPr>
            <a:spLocks noGrp="1"/>
          </p:cNvSpPr>
          <p:nvPr>
            <p:ph type="body" idx="1"/>
          </p:nvPr>
        </p:nvSpPr>
        <p:spPr>
          <a:xfrm>
            <a:off x="176645" y="1825625"/>
            <a:ext cx="8770787"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C4F2B31C-A208-4978-9A1D-EA4662D26BC7}"/>
              </a:ext>
            </a:extLst>
          </p:cNvPr>
          <p:cNvSpPr>
            <a:spLocks noGrp="1"/>
          </p:cNvSpPr>
          <p:nvPr>
            <p:ph type="dt" sz="half" idx="2"/>
          </p:nvPr>
        </p:nvSpPr>
        <p:spPr>
          <a:xfrm>
            <a:off x="7122319" y="6356351"/>
            <a:ext cx="130205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B130C62-9B47-4189-AE29-F80B4AC02F59}" type="datetime1">
              <a:rPr lang="en-AU" smtClean="0"/>
              <a:t>16/03/2021</a:t>
            </a:fld>
            <a:endParaRPr lang="en-AU"/>
          </a:p>
        </p:txBody>
      </p:sp>
      <p:sp>
        <p:nvSpPr>
          <p:cNvPr id="5" name="Footer Placeholder 4">
            <a:extLst>
              <a:ext uri="{FF2B5EF4-FFF2-40B4-BE49-F238E27FC236}">
                <a16:creationId xmlns:a16="http://schemas.microsoft.com/office/drawing/2014/main" id="{7ACC266F-310A-4449-8A29-6F1ACA0C6CA5}"/>
              </a:ext>
            </a:extLst>
          </p:cNvPr>
          <p:cNvSpPr>
            <a:spLocks noGrp="1"/>
          </p:cNvSpPr>
          <p:nvPr>
            <p:ph type="ftr" sz="quarter" idx="3"/>
          </p:nvPr>
        </p:nvSpPr>
        <p:spPr>
          <a:xfrm>
            <a:off x="3028950" y="6356351"/>
            <a:ext cx="4002382" cy="365125"/>
          </a:xfrm>
          <a:prstGeom prst="rect">
            <a:avLst/>
          </a:prstGeom>
        </p:spPr>
        <p:txBody>
          <a:bodyPr vert="horz" lIns="91440" tIns="45720" rIns="91440" bIns="45720" rtlCol="0" anchor="ctr"/>
          <a:lstStyle>
            <a:lvl1pPr algn="r">
              <a:defRPr sz="900">
                <a:solidFill>
                  <a:schemeClr val="tx1">
                    <a:tint val="75000"/>
                  </a:schemeClr>
                </a:solidFill>
              </a:defRPr>
            </a:lvl1pPr>
          </a:lstStyle>
          <a:p>
            <a:r>
              <a:rPr lang="en-AU"/>
              <a:t>Example footer text</a:t>
            </a:r>
          </a:p>
        </p:txBody>
      </p:sp>
      <p:sp>
        <p:nvSpPr>
          <p:cNvPr id="6" name="Slide Number Placeholder 5">
            <a:extLst>
              <a:ext uri="{FF2B5EF4-FFF2-40B4-BE49-F238E27FC236}">
                <a16:creationId xmlns:a16="http://schemas.microsoft.com/office/drawing/2014/main" id="{F32EF9F2-B7AF-45F0-96E3-4AB78790C458}"/>
              </a:ext>
            </a:extLst>
          </p:cNvPr>
          <p:cNvSpPr>
            <a:spLocks noGrp="1"/>
          </p:cNvSpPr>
          <p:nvPr>
            <p:ph type="sldNum" sz="quarter" idx="4"/>
          </p:nvPr>
        </p:nvSpPr>
        <p:spPr>
          <a:xfrm>
            <a:off x="8515350" y="6356351"/>
            <a:ext cx="432081"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EC81F68-4976-451A-B2E9-79BCBD2F70CC}" type="slidenum">
              <a:rPr lang="en-AU" smtClean="0"/>
              <a:t>‹#›</a:t>
            </a:fld>
            <a:endParaRPr lang="en-AU"/>
          </a:p>
        </p:txBody>
      </p:sp>
      <p:pic>
        <p:nvPicPr>
          <p:cNvPr id="8" name="Picture 7">
            <a:extLst>
              <a:ext uri="{FF2B5EF4-FFF2-40B4-BE49-F238E27FC236}">
                <a16:creationId xmlns:a16="http://schemas.microsoft.com/office/drawing/2014/main" id="{97C1AA2C-3FFA-48E8-B036-2C5DC3A52F92}"/>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06617" y="6250625"/>
            <a:ext cx="1302050" cy="428911"/>
          </a:xfrm>
          <a:prstGeom prst="rect">
            <a:avLst/>
          </a:prstGeom>
        </p:spPr>
      </p:pic>
    </p:spTree>
    <p:extLst>
      <p:ext uri="{BB962C8B-B14F-4D97-AF65-F5344CB8AC3E}">
        <p14:creationId xmlns:p14="http://schemas.microsoft.com/office/powerpoint/2010/main" val="3437493204"/>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719" r:id="rId11"/>
    <p:sldLayoutId id="2147483659" r:id="rId12"/>
  </p:sldLayoutIdLst>
  <p:hf hdr="0"/>
  <p:txStyles>
    <p:titleStyle>
      <a:lvl1pPr algn="l" defTabSz="685800" rtl="0" eaLnBrk="1" latinLnBrk="0" hangingPunct="1">
        <a:lnSpc>
          <a:spcPct val="90000"/>
        </a:lnSpc>
        <a:spcBef>
          <a:spcPct val="0"/>
        </a:spcBef>
        <a:buNone/>
        <a:defRPr sz="3300" b="0" kern="1200">
          <a:solidFill>
            <a:schemeClr val="bg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9A6FBB-AB70-D642-9D67-F86F3A4F7B71}"/>
              </a:ext>
            </a:extLst>
          </p:cNvPr>
          <p:cNvSpPr>
            <a:spLocks noGrp="1"/>
          </p:cNvSpPr>
          <p:nvPr>
            <p:ph type="title"/>
          </p:nvPr>
        </p:nvSpPr>
        <p:spPr>
          <a:xfrm>
            <a:off x="306000" y="408000"/>
            <a:ext cx="8460000" cy="360000"/>
          </a:xfrm>
          <a:prstGeom prst="rect">
            <a:avLst/>
          </a:prstGeom>
        </p:spPr>
        <p:txBody>
          <a:bodyPr vert="horz" lIns="0" tIns="0" rIns="0" bIns="0" rtlCol="0" anchor="t" anchorCtr="0">
            <a:noAutofit/>
          </a:bodyPr>
          <a:lstStyle/>
          <a:p>
            <a:r>
              <a:rPr lang="en-US"/>
              <a:t>Text page with large paragraph</a:t>
            </a:r>
          </a:p>
        </p:txBody>
      </p:sp>
      <p:sp>
        <p:nvSpPr>
          <p:cNvPr id="3" name="Text Placeholder 2">
            <a:extLst>
              <a:ext uri="{FF2B5EF4-FFF2-40B4-BE49-F238E27FC236}">
                <a16:creationId xmlns:a16="http://schemas.microsoft.com/office/drawing/2014/main" id="{E1ACB82A-5CCE-0B4B-A0C4-58B2E13960D7}"/>
              </a:ext>
            </a:extLst>
          </p:cNvPr>
          <p:cNvSpPr>
            <a:spLocks noGrp="1"/>
          </p:cNvSpPr>
          <p:nvPr>
            <p:ph type="body" idx="1"/>
          </p:nvPr>
        </p:nvSpPr>
        <p:spPr>
          <a:xfrm>
            <a:off x="306000" y="1680000"/>
            <a:ext cx="8460000" cy="4080000"/>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DABFB7E-6370-3540-BD4A-B45117A6D12A}"/>
              </a:ext>
            </a:extLst>
          </p:cNvPr>
          <p:cNvSpPr>
            <a:spLocks noGrp="1"/>
          </p:cNvSpPr>
          <p:nvPr>
            <p:ph type="sldNum" sz="quarter" idx="4"/>
          </p:nvPr>
        </p:nvSpPr>
        <p:spPr>
          <a:xfrm>
            <a:off x="8550000" y="6408000"/>
            <a:ext cx="216000" cy="240000"/>
          </a:xfrm>
          <a:prstGeom prst="rect">
            <a:avLst/>
          </a:prstGeom>
        </p:spPr>
        <p:txBody>
          <a:bodyPr vert="horz" lIns="0" tIns="0" rIns="0" bIns="0" rtlCol="0" anchor="t" anchorCtr="0"/>
          <a:lstStyle>
            <a:lvl1pPr algn="r">
              <a:defRPr sz="800" b="1">
                <a:solidFill>
                  <a:schemeClr val="bg1"/>
                </a:solidFill>
              </a:defRPr>
            </a:lvl1pPr>
          </a:lstStyle>
          <a:p>
            <a:fld id="{73A9E820-FCDC-9D4F-B422-DEB35CEB4BD2}" type="slidenum">
              <a:rPr lang="en-US" smtClean="0"/>
              <a:pPr/>
              <a:t>‹#›</a:t>
            </a:fld>
            <a:endParaRPr lang="en-US"/>
          </a:p>
        </p:txBody>
      </p:sp>
    </p:spTree>
    <p:extLst>
      <p:ext uri="{BB962C8B-B14F-4D97-AF65-F5344CB8AC3E}">
        <p14:creationId xmlns:p14="http://schemas.microsoft.com/office/powerpoint/2010/main" val="39310853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Lst>
  <p:hf hdr="0" ftr="0" dt="0"/>
  <p:txStyles>
    <p:titleStyle>
      <a:lvl1pPr algn="l" defTabSz="914400" rtl="0" eaLnBrk="1" latinLnBrk="0" hangingPunct="1">
        <a:lnSpc>
          <a:spcPts val="1800"/>
        </a:lnSpc>
        <a:spcBef>
          <a:spcPct val="0"/>
        </a:spcBef>
        <a:buNone/>
        <a:defRPr sz="1800" kern="1200">
          <a:solidFill>
            <a:schemeClr val="accent3"/>
          </a:solidFill>
          <a:latin typeface="+mj-lt"/>
          <a:ea typeface="+mj-ea"/>
          <a:cs typeface="+mj-cs"/>
        </a:defRPr>
      </a:lvl1pPr>
    </p:titleStyle>
    <p:body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4AA570C-1BBC-4CDB-A506-E6982C6B7BDD}"/>
              </a:ext>
            </a:extLst>
          </p:cNvPr>
          <p:cNvSpPr/>
          <p:nvPr userDrawn="1"/>
        </p:nvSpPr>
        <p:spPr>
          <a:xfrm>
            <a:off x="0" y="1"/>
            <a:ext cx="9144000" cy="1325563"/>
          </a:xfrm>
          <a:prstGeom prst="rect">
            <a:avLst/>
          </a:prstGeom>
          <a:gradFill>
            <a:gsLst>
              <a:gs pos="0">
                <a:srgbClr val="360F3C"/>
              </a:gs>
              <a:gs pos="99000">
                <a:srgbClr val="77173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13"/>
          </a:p>
        </p:txBody>
      </p:sp>
      <p:sp>
        <p:nvSpPr>
          <p:cNvPr id="2" name="Title Placeholder 1">
            <a:extLst>
              <a:ext uri="{FF2B5EF4-FFF2-40B4-BE49-F238E27FC236}">
                <a16:creationId xmlns:a16="http://schemas.microsoft.com/office/drawing/2014/main" id="{E813FF67-1633-4DD4-99C9-C98EEFE702B2}"/>
              </a:ext>
            </a:extLst>
          </p:cNvPr>
          <p:cNvSpPr>
            <a:spLocks noGrp="1"/>
          </p:cNvSpPr>
          <p:nvPr>
            <p:ph type="title"/>
          </p:nvPr>
        </p:nvSpPr>
        <p:spPr>
          <a:xfrm>
            <a:off x="176646" y="136526"/>
            <a:ext cx="6751334" cy="1189039"/>
          </a:xfrm>
          <a:prstGeom prst="rect">
            <a:avLst/>
          </a:prstGeom>
        </p:spPr>
        <p:txBody>
          <a:bodyPr vert="horz" lIns="91440" tIns="45720" rIns="91440" bIns="45720" rtlCol="0" anchor="b" anchorCtr="0">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27D0BBB1-D145-40B9-81B9-93197AFAADDE}"/>
              </a:ext>
            </a:extLst>
          </p:cNvPr>
          <p:cNvSpPr>
            <a:spLocks noGrp="1"/>
          </p:cNvSpPr>
          <p:nvPr>
            <p:ph type="body" idx="1"/>
          </p:nvPr>
        </p:nvSpPr>
        <p:spPr>
          <a:xfrm>
            <a:off x="176645" y="1825625"/>
            <a:ext cx="8770787"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C4F2B31C-A208-4978-9A1D-EA4662D26BC7}"/>
              </a:ext>
            </a:extLst>
          </p:cNvPr>
          <p:cNvSpPr>
            <a:spLocks noGrp="1"/>
          </p:cNvSpPr>
          <p:nvPr>
            <p:ph type="dt" sz="half" idx="2"/>
          </p:nvPr>
        </p:nvSpPr>
        <p:spPr>
          <a:xfrm>
            <a:off x="7122319" y="6356351"/>
            <a:ext cx="130205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E8F163B-F9D1-49E0-8EA9-004EA50620D7}" type="datetime1">
              <a:rPr lang="en-AU" smtClean="0"/>
              <a:t>16/03/2021</a:t>
            </a:fld>
            <a:endParaRPr lang="en-AU"/>
          </a:p>
        </p:txBody>
      </p:sp>
      <p:sp>
        <p:nvSpPr>
          <p:cNvPr id="5" name="Footer Placeholder 4">
            <a:extLst>
              <a:ext uri="{FF2B5EF4-FFF2-40B4-BE49-F238E27FC236}">
                <a16:creationId xmlns:a16="http://schemas.microsoft.com/office/drawing/2014/main" id="{7ACC266F-310A-4449-8A29-6F1ACA0C6CA5}"/>
              </a:ext>
            </a:extLst>
          </p:cNvPr>
          <p:cNvSpPr>
            <a:spLocks noGrp="1"/>
          </p:cNvSpPr>
          <p:nvPr>
            <p:ph type="ftr" sz="quarter" idx="3"/>
          </p:nvPr>
        </p:nvSpPr>
        <p:spPr>
          <a:xfrm>
            <a:off x="3028950" y="6356351"/>
            <a:ext cx="4002382"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F32EF9F2-B7AF-45F0-96E3-4AB78790C458}"/>
              </a:ext>
            </a:extLst>
          </p:cNvPr>
          <p:cNvSpPr>
            <a:spLocks noGrp="1"/>
          </p:cNvSpPr>
          <p:nvPr>
            <p:ph type="sldNum" sz="quarter" idx="4"/>
          </p:nvPr>
        </p:nvSpPr>
        <p:spPr>
          <a:xfrm>
            <a:off x="8515350" y="6356351"/>
            <a:ext cx="432081"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EC81F68-4976-451A-B2E9-79BCBD2F70CC}" type="slidenum">
              <a:rPr lang="en-AU" smtClean="0"/>
              <a:t>‹#›</a:t>
            </a:fld>
            <a:endParaRPr lang="en-AU"/>
          </a:p>
        </p:txBody>
      </p:sp>
    </p:spTree>
    <p:extLst>
      <p:ext uri="{BB962C8B-B14F-4D97-AF65-F5344CB8AC3E}">
        <p14:creationId xmlns:p14="http://schemas.microsoft.com/office/powerpoint/2010/main" val="3307112962"/>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hf hdr="0" ftr="0" dt="0"/>
  <p:txStyles>
    <p:titleStyle>
      <a:lvl1pPr algn="l" defTabSz="685800" rtl="0" eaLnBrk="1" latinLnBrk="0" hangingPunct="1">
        <a:lnSpc>
          <a:spcPct val="90000"/>
        </a:lnSpc>
        <a:spcBef>
          <a:spcPct val="0"/>
        </a:spcBef>
        <a:buNone/>
        <a:defRPr sz="3300" b="0" kern="1200">
          <a:solidFill>
            <a:schemeClr val="bg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6.svg"/><Relationship Id="rId7" Type="http://schemas.openxmlformats.org/officeDocument/2006/relationships/image" Target="../media/image30.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chart" Target="../charts/chart1.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36.svg"/></Relationships>
</file>

<file path=ppt/slides/_rels/slide2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8" Type="http://schemas.openxmlformats.org/officeDocument/2006/relationships/image" Target="../media/image40.emf"/><Relationship Id="rId3" Type="http://schemas.openxmlformats.org/officeDocument/2006/relationships/notesSlide" Target="../notesSlides/notesSlide9.xml"/><Relationship Id="rId7" Type="http://schemas.openxmlformats.org/officeDocument/2006/relationships/package" Target="../embeddings/Microsoft_Excel_Worksheet1.xlsx"/><Relationship Id="rId12" Type="http://schemas.openxmlformats.org/officeDocument/2006/relationships/image" Target="../media/image42.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9.emf"/><Relationship Id="rId11" Type="http://schemas.openxmlformats.org/officeDocument/2006/relationships/package" Target="../embeddings/Microsoft_Excel_Worksheet3.xlsx"/><Relationship Id="rId5" Type="http://schemas.openxmlformats.org/officeDocument/2006/relationships/package" Target="../embeddings/Microsoft_Excel_Worksheet.xlsx"/><Relationship Id="rId10" Type="http://schemas.openxmlformats.org/officeDocument/2006/relationships/image" Target="../media/image41.emf"/><Relationship Id="rId4" Type="http://schemas.openxmlformats.org/officeDocument/2006/relationships/hyperlink" Target="https://aemo.com.au/initiatives/major-programs/nem-five-minute-settlement-program-and-global-settlement" TargetMode="External"/><Relationship Id="rId9" Type="http://schemas.openxmlformats.org/officeDocument/2006/relationships/package" Target="../embeddings/Microsoft_Excel_Worksheet2.xlsx"/></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9001B86-1443-47EC-B6DC-846CE4E471CE}"/>
              </a:ext>
            </a:extLst>
          </p:cNvPr>
          <p:cNvSpPr>
            <a:spLocks noGrp="1"/>
          </p:cNvSpPr>
          <p:nvPr>
            <p:ph type="ctrTitle"/>
          </p:nvPr>
        </p:nvSpPr>
        <p:spPr/>
        <p:txBody>
          <a:bodyPr/>
          <a:lstStyle/>
          <a:p>
            <a:r>
              <a:rPr lang="en-AU"/>
              <a:t>5MS &amp; GS Program Consultative Forum #31</a:t>
            </a:r>
          </a:p>
        </p:txBody>
      </p:sp>
      <p:sp>
        <p:nvSpPr>
          <p:cNvPr id="5" name="Subtitle 4">
            <a:extLst>
              <a:ext uri="{FF2B5EF4-FFF2-40B4-BE49-F238E27FC236}">
                <a16:creationId xmlns:a16="http://schemas.microsoft.com/office/drawing/2014/main" id="{8C1BF767-69BB-4556-9D40-83E020974227}"/>
              </a:ext>
            </a:extLst>
          </p:cNvPr>
          <p:cNvSpPr>
            <a:spLocks noGrp="1"/>
          </p:cNvSpPr>
          <p:nvPr>
            <p:ph type="subTitle" idx="1"/>
          </p:nvPr>
        </p:nvSpPr>
        <p:spPr/>
        <p:txBody>
          <a:bodyPr vert="horz" lIns="91440" tIns="45720" rIns="91440" bIns="45720" rtlCol="0" anchor="t">
            <a:normAutofit fontScale="92500" lnSpcReduction="20000"/>
          </a:bodyPr>
          <a:lstStyle/>
          <a:p>
            <a:r>
              <a:rPr lang="en-AU"/>
              <a:t>Thursday, 18 March 2021</a:t>
            </a:r>
          </a:p>
          <a:p>
            <a:r>
              <a:rPr lang="en-AU"/>
              <a:t>This meeting is recorded for the purpose of minute taking.</a:t>
            </a:r>
            <a:endParaRPr lang="en-AU">
              <a:cs typeface="Segoe UI Semilight"/>
            </a:endParaRPr>
          </a:p>
          <a:p>
            <a:endParaRPr lang="en-AU"/>
          </a:p>
        </p:txBody>
      </p:sp>
    </p:spTree>
    <p:extLst>
      <p:ext uri="{BB962C8B-B14F-4D97-AF65-F5344CB8AC3E}">
        <p14:creationId xmlns:p14="http://schemas.microsoft.com/office/powerpoint/2010/main" val="28872890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0718F-BED7-429B-896A-55E1DAFE38A4}"/>
              </a:ext>
            </a:extLst>
          </p:cNvPr>
          <p:cNvSpPr>
            <a:spLocks noGrp="1"/>
          </p:cNvSpPr>
          <p:nvPr>
            <p:ph type="title"/>
          </p:nvPr>
        </p:nvSpPr>
        <p:spPr/>
        <p:txBody>
          <a:bodyPr>
            <a:normAutofit/>
          </a:bodyPr>
          <a:lstStyle/>
          <a:p>
            <a:r>
              <a:rPr lang="en-AU" sz="3818"/>
              <a:t>Retail Reporting</a:t>
            </a:r>
          </a:p>
        </p:txBody>
      </p:sp>
      <p:sp>
        <p:nvSpPr>
          <p:cNvPr id="3" name="Text Placeholder 2">
            <a:extLst>
              <a:ext uri="{FF2B5EF4-FFF2-40B4-BE49-F238E27FC236}">
                <a16:creationId xmlns:a16="http://schemas.microsoft.com/office/drawing/2014/main" id="{F83E5909-9146-464F-873A-CC80E1308854}"/>
              </a:ext>
            </a:extLst>
          </p:cNvPr>
          <p:cNvSpPr>
            <a:spLocks noGrp="1"/>
          </p:cNvSpPr>
          <p:nvPr>
            <p:ph type="body" idx="1"/>
          </p:nvPr>
        </p:nvSpPr>
        <p:spPr/>
        <p:txBody>
          <a:bodyPr>
            <a:normAutofit/>
          </a:bodyPr>
          <a:lstStyle/>
          <a:p>
            <a:r>
              <a:rPr lang="en-AU" sz="1980" i="1"/>
              <a:t>Multiple</a:t>
            </a:r>
          </a:p>
        </p:txBody>
      </p:sp>
      <p:sp>
        <p:nvSpPr>
          <p:cNvPr id="6" name="Slide Number Placeholder 5">
            <a:extLst>
              <a:ext uri="{FF2B5EF4-FFF2-40B4-BE49-F238E27FC236}">
                <a16:creationId xmlns:a16="http://schemas.microsoft.com/office/drawing/2014/main" id="{15B6E056-BB66-449C-8BE0-8E008AD20A1C}"/>
              </a:ext>
            </a:extLst>
          </p:cNvPr>
          <p:cNvSpPr>
            <a:spLocks noGrp="1"/>
          </p:cNvSpPr>
          <p:nvPr>
            <p:ph type="sldNum" sz="quarter" idx="12"/>
          </p:nvPr>
        </p:nvSpPr>
        <p:spPr/>
        <p:txBody>
          <a:bodyPr/>
          <a:lstStyle/>
          <a:p>
            <a:fld id="{4EC81F68-4976-451A-B2E9-79BCBD2F70CC}" type="slidenum">
              <a:rPr lang="en-AU" smtClean="0"/>
              <a:pPr/>
              <a:t>10</a:t>
            </a:fld>
            <a:endParaRPr lang="en-AU"/>
          </a:p>
        </p:txBody>
      </p:sp>
    </p:spTree>
    <p:extLst>
      <p:ext uri="{BB962C8B-B14F-4D97-AF65-F5344CB8AC3E}">
        <p14:creationId xmlns:p14="http://schemas.microsoft.com/office/powerpoint/2010/main" val="30549137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6" name="Straight Connector 95">
            <a:extLst>
              <a:ext uri="{FF2B5EF4-FFF2-40B4-BE49-F238E27FC236}">
                <a16:creationId xmlns:a16="http://schemas.microsoft.com/office/drawing/2014/main" id="{513F7C89-D7E0-48BE-8692-2897973F57E1}"/>
              </a:ext>
            </a:extLst>
          </p:cNvPr>
          <p:cNvCxnSpPr/>
          <p:nvPr/>
        </p:nvCxnSpPr>
        <p:spPr>
          <a:xfrm flipV="1">
            <a:off x="8117659" y="3471317"/>
            <a:ext cx="540000" cy="4506"/>
          </a:xfrm>
          <a:prstGeom prst="line">
            <a:avLst/>
          </a:prstGeom>
          <a:ln w="22225">
            <a:solidFill>
              <a:schemeClr val="accent6">
                <a:lumMod val="90000"/>
              </a:schemeClr>
            </a:solidFill>
          </a:ln>
        </p:spPr>
        <p:style>
          <a:lnRef idx="1">
            <a:schemeClr val="accent1"/>
          </a:lnRef>
          <a:fillRef idx="0">
            <a:schemeClr val="accent1"/>
          </a:fillRef>
          <a:effectRef idx="0">
            <a:schemeClr val="accent1"/>
          </a:effectRef>
          <a:fontRef idx="minor">
            <a:schemeClr val="tx1"/>
          </a:fontRef>
        </p:style>
      </p:cxnSp>
      <p:sp>
        <p:nvSpPr>
          <p:cNvPr id="132" name="Arrow: Right 131">
            <a:extLst>
              <a:ext uri="{FF2B5EF4-FFF2-40B4-BE49-F238E27FC236}">
                <a16:creationId xmlns:a16="http://schemas.microsoft.com/office/drawing/2014/main" id="{68829911-ED91-4B83-AD9A-1EB00B64B465}"/>
              </a:ext>
            </a:extLst>
          </p:cNvPr>
          <p:cNvSpPr/>
          <p:nvPr/>
        </p:nvSpPr>
        <p:spPr>
          <a:xfrm>
            <a:off x="73152" y="2325576"/>
            <a:ext cx="993581" cy="400110"/>
          </a:xfrm>
          <a:prstGeom prst="rightArrow">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125" name="Oval 124">
            <a:extLst>
              <a:ext uri="{FF2B5EF4-FFF2-40B4-BE49-F238E27FC236}">
                <a16:creationId xmlns:a16="http://schemas.microsoft.com/office/drawing/2014/main" id="{FC929AC7-EE49-49A1-AE99-D9C49D8BBB98}"/>
              </a:ext>
            </a:extLst>
          </p:cNvPr>
          <p:cNvSpPr>
            <a:spLocks noChangeArrowheads="1"/>
          </p:cNvSpPr>
          <p:nvPr/>
        </p:nvSpPr>
        <p:spPr bwMode="auto">
          <a:xfrm>
            <a:off x="7510749" y="3100239"/>
            <a:ext cx="720000" cy="720000"/>
          </a:xfrm>
          <a:prstGeom prst="ellipse">
            <a:avLst/>
          </a:prstGeom>
          <a:solidFill>
            <a:schemeClr val="accent6">
              <a:lumMod val="90000"/>
            </a:schemeClr>
          </a:solidFill>
          <a:ln>
            <a:noFill/>
          </a:ln>
        </p:spPr>
        <p:txBody>
          <a:bodyPr vert="horz" wrap="square" lIns="91440" tIns="45720" rIns="91440" bIns="45720" numCol="1" anchor="t" anchorCtr="0" compatLnSpc="1">
            <a:prstTxWarp prst="textNoShape">
              <a:avLst/>
            </a:prstTxWarp>
          </a:bodyPr>
          <a:lstStyle/>
          <a:p>
            <a:endParaRPr lang="en-US" sz="2400"/>
          </a:p>
        </p:txBody>
      </p:sp>
      <p:sp>
        <p:nvSpPr>
          <p:cNvPr id="102" name="Oval 101">
            <a:extLst>
              <a:ext uri="{FF2B5EF4-FFF2-40B4-BE49-F238E27FC236}">
                <a16:creationId xmlns:a16="http://schemas.microsoft.com/office/drawing/2014/main" id="{3A040174-E595-4F1F-A618-C5E818F887CB}"/>
              </a:ext>
            </a:extLst>
          </p:cNvPr>
          <p:cNvSpPr>
            <a:spLocks noChangeArrowheads="1"/>
          </p:cNvSpPr>
          <p:nvPr/>
        </p:nvSpPr>
        <p:spPr bwMode="auto">
          <a:xfrm>
            <a:off x="4133544" y="3098121"/>
            <a:ext cx="720000" cy="720000"/>
          </a:xfrm>
          <a:prstGeom prst="ellipse">
            <a:avLst/>
          </a:prstGeom>
          <a:solidFill>
            <a:schemeClr val="accent4"/>
          </a:solidFill>
          <a:ln>
            <a:noFill/>
          </a:ln>
        </p:spPr>
        <p:txBody>
          <a:bodyPr vert="horz" wrap="square" lIns="91440" tIns="45720" rIns="91440" bIns="45720" numCol="1" anchor="t" anchorCtr="0" compatLnSpc="1">
            <a:prstTxWarp prst="textNoShape">
              <a:avLst/>
            </a:prstTxWarp>
          </a:bodyPr>
          <a:lstStyle/>
          <a:p>
            <a:endParaRPr lang="en-US" sz="2400"/>
          </a:p>
        </p:txBody>
      </p:sp>
      <p:sp>
        <p:nvSpPr>
          <p:cNvPr id="2" name="Title 1">
            <a:extLst>
              <a:ext uri="{FF2B5EF4-FFF2-40B4-BE49-F238E27FC236}">
                <a16:creationId xmlns:a16="http://schemas.microsoft.com/office/drawing/2014/main" id="{404C878B-E8A2-448D-AFFC-5BCBEE9BA189}"/>
              </a:ext>
            </a:extLst>
          </p:cNvPr>
          <p:cNvSpPr>
            <a:spLocks noGrp="1"/>
          </p:cNvSpPr>
          <p:nvPr>
            <p:ph type="title"/>
          </p:nvPr>
        </p:nvSpPr>
        <p:spPr>
          <a:xfrm>
            <a:off x="157165" y="20750"/>
            <a:ext cx="8500494" cy="1189039"/>
          </a:xfrm>
        </p:spPr>
        <p:txBody>
          <a:bodyPr/>
          <a:lstStyle/>
          <a:p>
            <a:r>
              <a:rPr lang="en-AU"/>
              <a:t>Approach to Retail Status Updates</a:t>
            </a:r>
          </a:p>
        </p:txBody>
      </p:sp>
      <p:sp>
        <p:nvSpPr>
          <p:cNvPr id="5" name="Slide Number Placeholder 4">
            <a:extLst>
              <a:ext uri="{FF2B5EF4-FFF2-40B4-BE49-F238E27FC236}">
                <a16:creationId xmlns:a16="http://schemas.microsoft.com/office/drawing/2014/main" id="{F0527B2C-8571-4528-B5F2-DA3E3C16870D}"/>
              </a:ext>
            </a:extLst>
          </p:cNvPr>
          <p:cNvSpPr>
            <a:spLocks noGrp="1"/>
          </p:cNvSpPr>
          <p:nvPr>
            <p:ph type="sldNum" sz="quarter" idx="12"/>
          </p:nvPr>
        </p:nvSpPr>
        <p:spPr>
          <a:xfrm>
            <a:off x="8487918" y="6356351"/>
            <a:ext cx="432081" cy="365125"/>
          </a:xfrm>
        </p:spPr>
        <p:txBody>
          <a:bodyPr/>
          <a:lstStyle/>
          <a:p>
            <a:fld id="{4EC81F68-4976-451A-B2E9-79BCBD2F70CC}" type="slidenum">
              <a:rPr lang="en-AU" smtClean="0"/>
              <a:t>11</a:t>
            </a:fld>
            <a:endParaRPr lang="en-AU"/>
          </a:p>
        </p:txBody>
      </p:sp>
      <p:sp>
        <p:nvSpPr>
          <p:cNvPr id="8" name="Oval 7">
            <a:extLst>
              <a:ext uri="{FF2B5EF4-FFF2-40B4-BE49-F238E27FC236}">
                <a16:creationId xmlns:a16="http://schemas.microsoft.com/office/drawing/2014/main" id="{B255FDEC-2C55-4055-A21A-5E588F07BD69}"/>
              </a:ext>
            </a:extLst>
          </p:cNvPr>
          <p:cNvSpPr>
            <a:spLocks noChangeArrowheads="1"/>
          </p:cNvSpPr>
          <p:nvPr/>
        </p:nvSpPr>
        <p:spPr bwMode="auto">
          <a:xfrm>
            <a:off x="2937425" y="3095851"/>
            <a:ext cx="720000" cy="720000"/>
          </a:xfrm>
          <a:prstGeom prst="ellipse">
            <a:avLst/>
          </a:prstGeom>
          <a:solidFill>
            <a:schemeClr val="accent3"/>
          </a:solidFill>
          <a:ln>
            <a:noFill/>
          </a:ln>
        </p:spPr>
        <p:txBody>
          <a:bodyPr vert="horz" wrap="square" lIns="91440" tIns="45720" rIns="91440" bIns="45720" numCol="1" anchor="t" anchorCtr="0" compatLnSpc="1">
            <a:prstTxWarp prst="textNoShape">
              <a:avLst/>
            </a:prstTxWarp>
          </a:bodyPr>
          <a:lstStyle/>
          <a:p>
            <a:endParaRPr lang="en-US" sz="2400"/>
          </a:p>
        </p:txBody>
      </p:sp>
      <p:sp>
        <p:nvSpPr>
          <p:cNvPr id="21" name="Oval 20">
            <a:extLst>
              <a:ext uri="{FF2B5EF4-FFF2-40B4-BE49-F238E27FC236}">
                <a16:creationId xmlns:a16="http://schemas.microsoft.com/office/drawing/2014/main" id="{A0590C17-BC97-44DE-AC73-FAA4FE86FB6A}"/>
              </a:ext>
            </a:extLst>
          </p:cNvPr>
          <p:cNvSpPr>
            <a:spLocks noChangeArrowheads="1"/>
          </p:cNvSpPr>
          <p:nvPr/>
        </p:nvSpPr>
        <p:spPr bwMode="auto">
          <a:xfrm>
            <a:off x="1769861" y="3103040"/>
            <a:ext cx="720000" cy="720000"/>
          </a:xfrm>
          <a:prstGeom prst="ellipse">
            <a:avLst/>
          </a:prstGeom>
          <a:solidFill>
            <a:schemeClr val="accent2">
              <a:lumMod val="90000"/>
              <a:lumOff val="10000"/>
            </a:schemeClr>
          </a:solidFill>
          <a:ln>
            <a:noFill/>
          </a:ln>
        </p:spPr>
        <p:txBody>
          <a:bodyPr vert="horz" wrap="square" lIns="91440" tIns="45720" rIns="91440" bIns="45720" numCol="1" anchor="t" anchorCtr="0" compatLnSpc="1">
            <a:prstTxWarp prst="textNoShape">
              <a:avLst/>
            </a:prstTxWarp>
          </a:bodyPr>
          <a:lstStyle/>
          <a:p>
            <a:endParaRPr lang="en-US" sz="2400"/>
          </a:p>
        </p:txBody>
      </p:sp>
      <p:sp>
        <p:nvSpPr>
          <p:cNvPr id="33" name="Oval 32">
            <a:extLst>
              <a:ext uri="{FF2B5EF4-FFF2-40B4-BE49-F238E27FC236}">
                <a16:creationId xmlns:a16="http://schemas.microsoft.com/office/drawing/2014/main" id="{4B8799B6-113F-4BFE-8F6C-7BEE530ACCC2}"/>
              </a:ext>
            </a:extLst>
          </p:cNvPr>
          <p:cNvSpPr>
            <a:spLocks noChangeArrowheads="1"/>
          </p:cNvSpPr>
          <p:nvPr/>
        </p:nvSpPr>
        <p:spPr bwMode="auto">
          <a:xfrm>
            <a:off x="470235" y="3095483"/>
            <a:ext cx="720000" cy="720000"/>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2400"/>
          </a:p>
        </p:txBody>
      </p:sp>
      <p:cxnSp>
        <p:nvCxnSpPr>
          <p:cNvPr id="48" name="Straight Connector 47">
            <a:extLst>
              <a:ext uri="{FF2B5EF4-FFF2-40B4-BE49-F238E27FC236}">
                <a16:creationId xmlns:a16="http://schemas.microsoft.com/office/drawing/2014/main" id="{A7C53C41-69E9-4DBD-81AA-BE16D7347D55}"/>
              </a:ext>
            </a:extLst>
          </p:cNvPr>
          <p:cNvCxnSpPr/>
          <p:nvPr/>
        </p:nvCxnSpPr>
        <p:spPr>
          <a:xfrm>
            <a:off x="1178056" y="3505959"/>
            <a:ext cx="596012" cy="0"/>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FC63F4D-62FA-4F59-BFF4-07900374269B}"/>
              </a:ext>
            </a:extLst>
          </p:cNvPr>
          <p:cNvCxnSpPr/>
          <p:nvPr/>
        </p:nvCxnSpPr>
        <p:spPr>
          <a:xfrm>
            <a:off x="2459659" y="3505959"/>
            <a:ext cx="468000" cy="0"/>
          </a:xfrm>
          <a:prstGeom prst="line">
            <a:avLst/>
          </a:prstGeom>
          <a:ln w="222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2E2DE4A7-5321-4176-A3B3-D1DA09AD8C55}"/>
              </a:ext>
            </a:extLst>
          </p:cNvPr>
          <p:cNvCxnSpPr>
            <a:cxnSpLocks/>
          </p:cNvCxnSpPr>
          <p:nvPr/>
        </p:nvCxnSpPr>
        <p:spPr>
          <a:xfrm>
            <a:off x="3649821" y="3505959"/>
            <a:ext cx="504000" cy="0"/>
          </a:xfrm>
          <a:prstGeom prst="line">
            <a:avLst/>
          </a:prstGeom>
          <a:ln w="222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135E7A08-E52F-4881-9D77-31641ED915FE}"/>
              </a:ext>
            </a:extLst>
          </p:cNvPr>
          <p:cNvCxnSpPr/>
          <p:nvPr/>
        </p:nvCxnSpPr>
        <p:spPr>
          <a:xfrm>
            <a:off x="4858847" y="3495524"/>
            <a:ext cx="540000" cy="0"/>
          </a:xfrm>
          <a:prstGeom prst="line">
            <a:avLst/>
          </a:prstGeom>
          <a:ln w="2222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CA32DDB9-27F6-4EEC-9341-773BC46F8438}"/>
              </a:ext>
            </a:extLst>
          </p:cNvPr>
          <p:cNvCxnSpPr/>
          <p:nvPr/>
        </p:nvCxnSpPr>
        <p:spPr>
          <a:xfrm>
            <a:off x="6015314" y="3494815"/>
            <a:ext cx="540000" cy="0"/>
          </a:xfrm>
          <a:prstGeom prst="line">
            <a:avLst/>
          </a:prstGeom>
          <a:ln w="2222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7D5317F4-A3B1-4F52-B425-63F41CA67F20}"/>
              </a:ext>
            </a:extLst>
          </p:cNvPr>
          <p:cNvCxnSpPr/>
          <p:nvPr/>
        </p:nvCxnSpPr>
        <p:spPr>
          <a:xfrm flipV="1">
            <a:off x="7101250" y="3482886"/>
            <a:ext cx="396000" cy="4506"/>
          </a:xfrm>
          <a:prstGeom prst="line">
            <a:avLst/>
          </a:prstGeom>
          <a:ln w="222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54" name="Rectangle 53">
            <a:extLst>
              <a:ext uri="{FF2B5EF4-FFF2-40B4-BE49-F238E27FC236}">
                <a16:creationId xmlns:a16="http://schemas.microsoft.com/office/drawing/2014/main" id="{EB0DBE7F-5A11-49BE-8EA1-F61283AC9D67}"/>
              </a:ext>
            </a:extLst>
          </p:cNvPr>
          <p:cNvSpPr/>
          <p:nvPr/>
        </p:nvSpPr>
        <p:spPr>
          <a:xfrm>
            <a:off x="157165" y="4291353"/>
            <a:ext cx="1310158" cy="1409223"/>
          </a:xfrm>
          <a:prstGeom prst="rect">
            <a:avLst/>
          </a:prstGeom>
          <a:ln w="6350">
            <a:noFill/>
          </a:ln>
        </p:spPr>
        <p:txBody>
          <a:bodyPr wrap="square" lIns="36000" tIns="36000" rIns="36000" bIns="36000">
            <a:spAutoFit/>
          </a:bodyPr>
          <a:lstStyle/>
          <a:p>
            <a:pPr algn="ctr">
              <a:lnSpc>
                <a:spcPct val="95000"/>
              </a:lnSpc>
              <a:spcBef>
                <a:spcPts val="300"/>
              </a:spcBef>
              <a:spcAft>
                <a:spcPts val="300"/>
              </a:spcAft>
            </a:pPr>
            <a:r>
              <a:rPr lang="en-US" sz="1100" b="1"/>
              <a:t>18-Feb PCF</a:t>
            </a:r>
          </a:p>
          <a:p>
            <a:pPr marL="92075" indent="-92075">
              <a:spcBef>
                <a:spcPts val="600"/>
              </a:spcBef>
              <a:buFont typeface="Arial" panose="020B0604020202020204" pitchFamily="34" charset="0"/>
              <a:buChar char="•"/>
            </a:pPr>
            <a:r>
              <a:rPr lang="en-AU" sz="1000"/>
              <a:t>Forward Planning for Retail </a:t>
            </a:r>
          </a:p>
          <a:p>
            <a:pPr marL="92075" indent="-92075">
              <a:spcBef>
                <a:spcPts val="600"/>
              </a:spcBef>
              <a:buFont typeface="Arial" panose="020B0604020202020204" pitchFamily="34" charset="0"/>
              <a:buChar char="•"/>
            </a:pPr>
            <a:r>
              <a:rPr lang="en-AU" sz="1000"/>
              <a:t>Update on Interim Checkpoint Criteria Status</a:t>
            </a:r>
          </a:p>
          <a:p>
            <a:pPr algn="ctr">
              <a:lnSpc>
                <a:spcPct val="95000"/>
              </a:lnSpc>
              <a:spcBef>
                <a:spcPts val="300"/>
              </a:spcBef>
              <a:spcAft>
                <a:spcPts val="300"/>
              </a:spcAft>
            </a:pPr>
            <a:endParaRPr lang="en-US" sz="1200" b="1"/>
          </a:p>
        </p:txBody>
      </p:sp>
      <p:sp>
        <p:nvSpPr>
          <p:cNvPr id="55" name="Rectangle 54">
            <a:extLst>
              <a:ext uri="{FF2B5EF4-FFF2-40B4-BE49-F238E27FC236}">
                <a16:creationId xmlns:a16="http://schemas.microsoft.com/office/drawing/2014/main" id="{D306306B-F4B7-4C9B-96ED-835326FEC5B4}"/>
              </a:ext>
            </a:extLst>
          </p:cNvPr>
          <p:cNvSpPr/>
          <p:nvPr/>
        </p:nvSpPr>
        <p:spPr>
          <a:xfrm>
            <a:off x="2571186" y="2267625"/>
            <a:ext cx="1569560" cy="253146"/>
          </a:xfrm>
          <a:prstGeom prst="rect">
            <a:avLst/>
          </a:prstGeom>
        </p:spPr>
        <p:txBody>
          <a:bodyPr wrap="square">
            <a:spAutoFit/>
          </a:bodyPr>
          <a:lstStyle/>
          <a:p>
            <a:pPr algn="ctr">
              <a:lnSpc>
                <a:spcPct val="95000"/>
              </a:lnSpc>
              <a:spcBef>
                <a:spcPts val="300"/>
              </a:spcBef>
              <a:spcAft>
                <a:spcPts val="300"/>
              </a:spcAft>
            </a:pPr>
            <a:r>
              <a:rPr lang="en-US" sz="1100" b="1">
                <a:highlight>
                  <a:srgbClr val="FFFF00"/>
                </a:highlight>
              </a:rPr>
              <a:t>08-Apr</a:t>
            </a:r>
          </a:p>
        </p:txBody>
      </p:sp>
      <p:cxnSp>
        <p:nvCxnSpPr>
          <p:cNvPr id="62" name="Straight Arrow Connector 61">
            <a:extLst>
              <a:ext uri="{FF2B5EF4-FFF2-40B4-BE49-F238E27FC236}">
                <a16:creationId xmlns:a16="http://schemas.microsoft.com/office/drawing/2014/main" id="{495AB34D-CE6B-4BF0-AB25-2EC8E3572219}"/>
              </a:ext>
            </a:extLst>
          </p:cNvPr>
          <p:cNvCxnSpPr/>
          <p:nvPr/>
        </p:nvCxnSpPr>
        <p:spPr>
          <a:xfrm>
            <a:off x="802748" y="3833771"/>
            <a:ext cx="0" cy="2718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3" name="Rectangle 62">
            <a:extLst>
              <a:ext uri="{FF2B5EF4-FFF2-40B4-BE49-F238E27FC236}">
                <a16:creationId xmlns:a16="http://schemas.microsoft.com/office/drawing/2014/main" id="{27DC3188-CBF3-4B88-B97D-273F94EB5B2A}"/>
              </a:ext>
            </a:extLst>
          </p:cNvPr>
          <p:cNvSpPr/>
          <p:nvPr/>
        </p:nvSpPr>
        <p:spPr>
          <a:xfrm>
            <a:off x="1440876" y="4414014"/>
            <a:ext cx="1640974" cy="1909360"/>
          </a:xfrm>
          <a:prstGeom prst="rect">
            <a:avLst/>
          </a:prstGeom>
          <a:ln w="6350">
            <a:noFill/>
          </a:ln>
        </p:spPr>
        <p:txBody>
          <a:bodyPr wrap="square" lIns="36000" tIns="36000" rIns="36000" bIns="36000">
            <a:spAutoFit/>
          </a:bodyPr>
          <a:lstStyle/>
          <a:p>
            <a:pPr algn="ctr">
              <a:lnSpc>
                <a:spcPct val="95000"/>
              </a:lnSpc>
              <a:spcBef>
                <a:spcPts val="300"/>
              </a:spcBef>
            </a:pPr>
            <a:r>
              <a:rPr lang="en-US" sz="1100" b="1"/>
              <a:t>18-Mar PCF</a:t>
            </a:r>
          </a:p>
          <a:p>
            <a:pPr marL="92075" indent="-92075" fontAlgn="base">
              <a:spcBef>
                <a:spcPts val="600"/>
              </a:spcBef>
              <a:buFont typeface="Arial" panose="020B0604020202020204" pitchFamily="34" charset="0"/>
              <a:buChar char="•"/>
            </a:pPr>
            <a:r>
              <a:rPr lang="en-AU" sz="1000"/>
              <a:t>March Checkpoint Criteria – assessment and outcomes</a:t>
            </a:r>
          </a:p>
          <a:p>
            <a:pPr marL="92075" indent="-92075" fontAlgn="base">
              <a:spcBef>
                <a:spcPts val="600"/>
              </a:spcBef>
              <a:buFont typeface="Arial" panose="020B0604020202020204" pitchFamily="34" charset="0"/>
              <a:buChar char="•"/>
            </a:pPr>
            <a:r>
              <a:rPr lang="en-AU" sz="1000"/>
              <a:t>Pre-prod – status and go/no-go date</a:t>
            </a:r>
          </a:p>
          <a:p>
            <a:pPr marL="92075" indent="-92075" fontAlgn="base">
              <a:spcBef>
                <a:spcPts val="600"/>
              </a:spcBef>
              <a:buFont typeface="Arial" panose="020B0604020202020204" pitchFamily="34" charset="0"/>
              <a:buChar char="•"/>
            </a:pPr>
            <a:r>
              <a:rPr lang="en-AU" sz="1000"/>
              <a:t>Production go-live – checkpoint date and criteria, go/no-go date</a:t>
            </a:r>
          </a:p>
          <a:p>
            <a:pPr algn="ctr">
              <a:lnSpc>
                <a:spcPct val="95000"/>
              </a:lnSpc>
              <a:spcBef>
                <a:spcPts val="300"/>
              </a:spcBef>
              <a:spcAft>
                <a:spcPts val="300"/>
              </a:spcAft>
            </a:pPr>
            <a:endParaRPr lang="en-US" sz="1200" b="1"/>
          </a:p>
        </p:txBody>
      </p:sp>
      <p:cxnSp>
        <p:nvCxnSpPr>
          <p:cNvPr id="64" name="Straight Arrow Connector 63">
            <a:extLst>
              <a:ext uri="{FF2B5EF4-FFF2-40B4-BE49-F238E27FC236}">
                <a16:creationId xmlns:a16="http://schemas.microsoft.com/office/drawing/2014/main" id="{B540286C-4D81-46DF-B8D8-86687B8D16C3}"/>
              </a:ext>
            </a:extLst>
          </p:cNvPr>
          <p:cNvCxnSpPr>
            <a:cxnSpLocks/>
          </p:cNvCxnSpPr>
          <p:nvPr/>
        </p:nvCxnSpPr>
        <p:spPr>
          <a:xfrm flipH="1">
            <a:off x="2120717" y="3806172"/>
            <a:ext cx="4863" cy="576000"/>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66" name="Graphic 65" descr="Map compass">
            <a:extLst>
              <a:ext uri="{FF2B5EF4-FFF2-40B4-BE49-F238E27FC236}">
                <a16:creationId xmlns:a16="http://schemas.microsoft.com/office/drawing/2014/main" id="{DE7F31D7-7007-44EB-B61F-0D1C0DE2732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848785" y="3193110"/>
            <a:ext cx="562386" cy="562386"/>
          </a:xfrm>
          <a:prstGeom prst="rect">
            <a:avLst/>
          </a:prstGeom>
        </p:spPr>
      </p:pic>
      <p:sp>
        <p:nvSpPr>
          <p:cNvPr id="67" name="Rectangle 66">
            <a:extLst>
              <a:ext uri="{FF2B5EF4-FFF2-40B4-BE49-F238E27FC236}">
                <a16:creationId xmlns:a16="http://schemas.microsoft.com/office/drawing/2014/main" id="{1F26AF34-AD27-4C74-B478-576D50C6C923}"/>
              </a:ext>
            </a:extLst>
          </p:cNvPr>
          <p:cNvSpPr/>
          <p:nvPr/>
        </p:nvSpPr>
        <p:spPr>
          <a:xfrm>
            <a:off x="2460434" y="2490487"/>
            <a:ext cx="1705606" cy="246221"/>
          </a:xfrm>
          <a:prstGeom prst="rect">
            <a:avLst/>
          </a:prstGeom>
        </p:spPr>
        <p:txBody>
          <a:bodyPr wrap="square">
            <a:spAutoFit/>
          </a:bodyPr>
          <a:lstStyle/>
          <a:p>
            <a:pPr marL="92075" indent="-92075">
              <a:buFont typeface="Arial" panose="020B0604020202020204" pitchFamily="34" charset="0"/>
              <a:buChar char="•"/>
            </a:pPr>
            <a:r>
              <a:rPr lang="en-AU" sz="1000"/>
              <a:t>Pre-Prod Go/No-Go email</a:t>
            </a:r>
          </a:p>
        </p:txBody>
      </p:sp>
      <p:cxnSp>
        <p:nvCxnSpPr>
          <p:cNvPr id="68" name="Straight Arrow Connector 67">
            <a:extLst>
              <a:ext uri="{FF2B5EF4-FFF2-40B4-BE49-F238E27FC236}">
                <a16:creationId xmlns:a16="http://schemas.microsoft.com/office/drawing/2014/main" id="{FF3741CF-ABD3-47D2-9E92-00317B6CEC20}"/>
              </a:ext>
            </a:extLst>
          </p:cNvPr>
          <p:cNvCxnSpPr>
            <a:cxnSpLocks/>
          </p:cNvCxnSpPr>
          <p:nvPr/>
        </p:nvCxnSpPr>
        <p:spPr>
          <a:xfrm flipV="1">
            <a:off x="3308589" y="2842187"/>
            <a:ext cx="0" cy="295822"/>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grpSp>
        <p:nvGrpSpPr>
          <p:cNvPr id="72" name="Graphic 70" descr="Email">
            <a:extLst>
              <a:ext uri="{FF2B5EF4-FFF2-40B4-BE49-F238E27FC236}">
                <a16:creationId xmlns:a16="http://schemas.microsoft.com/office/drawing/2014/main" id="{09FACB26-4B69-4CF2-A61D-35AF2B1ADA5C}"/>
              </a:ext>
            </a:extLst>
          </p:cNvPr>
          <p:cNvGrpSpPr/>
          <p:nvPr/>
        </p:nvGrpSpPr>
        <p:grpSpPr>
          <a:xfrm>
            <a:off x="3101298" y="3218776"/>
            <a:ext cx="396000" cy="396000"/>
            <a:chOff x="3665863" y="3228675"/>
            <a:chExt cx="426942" cy="469636"/>
          </a:xfrm>
          <a:solidFill>
            <a:srgbClr val="F37421"/>
          </a:solidFill>
        </p:grpSpPr>
        <p:sp>
          <p:nvSpPr>
            <p:cNvPr id="73" name="Freeform: Shape 72">
              <a:extLst>
                <a:ext uri="{FF2B5EF4-FFF2-40B4-BE49-F238E27FC236}">
                  <a16:creationId xmlns:a16="http://schemas.microsoft.com/office/drawing/2014/main" id="{66852A55-E413-462D-8D00-DCB43B249E30}"/>
                </a:ext>
              </a:extLst>
            </p:cNvPr>
            <p:cNvSpPr/>
            <p:nvPr/>
          </p:nvSpPr>
          <p:spPr>
            <a:xfrm>
              <a:off x="3665863" y="3228675"/>
              <a:ext cx="426942" cy="469636"/>
            </a:xfrm>
            <a:custGeom>
              <a:avLst/>
              <a:gdLst>
                <a:gd name="connsiteX0" fmla="*/ 394922 w 426942"/>
                <a:gd name="connsiteY0" fmla="*/ 424808 h 469636"/>
                <a:gd name="connsiteX1" fmla="*/ 288186 w 426942"/>
                <a:gd name="connsiteY1" fmla="*/ 323409 h 469636"/>
                <a:gd name="connsiteX2" fmla="*/ 394922 w 426942"/>
                <a:gd name="connsiteY2" fmla="*/ 222010 h 469636"/>
                <a:gd name="connsiteX3" fmla="*/ 394922 w 426942"/>
                <a:gd name="connsiteY3" fmla="*/ 424808 h 469636"/>
                <a:gd name="connsiteX4" fmla="*/ 49098 w 426942"/>
                <a:gd name="connsiteY4" fmla="*/ 437616 h 469636"/>
                <a:gd name="connsiteX5" fmla="*/ 154767 w 426942"/>
                <a:gd name="connsiteY5" fmla="*/ 337818 h 469636"/>
                <a:gd name="connsiteX6" fmla="*/ 162238 w 426942"/>
                <a:gd name="connsiteY6" fmla="*/ 330880 h 469636"/>
                <a:gd name="connsiteX7" fmla="*/ 265238 w 426942"/>
                <a:gd name="connsiteY7" fmla="*/ 330880 h 469636"/>
                <a:gd name="connsiteX8" fmla="*/ 272710 w 426942"/>
                <a:gd name="connsiteY8" fmla="*/ 337818 h 469636"/>
                <a:gd name="connsiteX9" fmla="*/ 377844 w 426942"/>
                <a:gd name="connsiteY9" fmla="*/ 437616 h 469636"/>
                <a:gd name="connsiteX10" fmla="*/ 49098 w 426942"/>
                <a:gd name="connsiteY10" fmla="*/ 437616 h 469636"/>
                <a:gd name="connsiteX11" fmla="*/ 32021 w 426942"/>
                <a:gd name="connsiteY11" fmla="*/ 221476 h 469636"/>
                <a:gd name="connsiteX12" fmla="*/ 138756 w 426942"/>
                <a:gd name="connsiteY12" fmla="*/ 322875 h 469636"/>
                <a:gd name="connsiteX13" fmla="*/ 32021 w 426942"/>
                <a:gd name="connsiteY13" fmla="*/ 424274 h 469636"/>
                <a:gd name="connsiteX14" fmla="*/ 32021 w 426942"/>
                <a:gd name="connsiteY14" fmla="*/ 221476 h 469636"/>
                <a:gd name="connsiteX15" fmla="*/ 106736 w 426942"/>
                <a:gd name="connsiteY15" fmla="*/ 85389 h 469636"/>
                <a:gd name="connsiteX16" fmla="*/ 320207 w 426942"/>
                <a:gd name="connsiteY16" fmla="*/ 85389 h 469636"/>
                <a:gd name="connsiteX17" fmla="*/ 320207 w 426942"/>
                <a:gd name="connsiteY17" fmla="*/ 263103 h 469636"/>
                <a:gd name="connsiteX18" fmla="*/ 272176 w 426942"/>
                <a:gd name="connsiteY18" fmla="*/ 309000 h 469636"/>
                <a:gd name="connsiteX19" fmla="*/ 154767 w 426942"/>
                <a:gd name="connsiteY19" fmla="*/ 309000 h 469636"/>
                <a:gd name="connsiteX20" fmla="*/ 106736 w 426942"/>
                <a:gd name="connsiteY20" fmla="*/ 263103 h 469636"/>
                <a:gd name="connsiteX21" fmla="*/ 106736 w 426942"/>
                <a:gd name="connsiteY21" fmla="*/ 85389 h 469636"/>
                <a:gd name="connsiteX22" fmla="*/ 352228 w 426942"/>
                <a:gd name="connsiteY22" fmla="*/ 99798 h 469636"/>
                <a:gd name="connsiteX23" fmla="*/ 352228 w 426942"/>
                <a:gd name="connsiteY23" fmla="*/ 53368 h 469636"/>
                <a:gd name="connsiteX24" fmla="*/ 277513 w 426942"/>
                <a:gd name="connsiteY24" fmla="*/ 53368 h 469636"/>
                <a:gd name="connsiteX25" fmla="*/ 213471 w 426942"/>
                <a:gd name="connsiteY25" fmla="*/ 0 h 469636"/>
                <a:gd name="connsiteX26" fmla="*/ 149430 w 426942"/>
                <a:gd name="connsiteY26" fmla="*/ 53368 h 469636"/>
                <a:gd name="connsiteX27" fmla="*/ 74715 w 426942"/>
                <a:gd name="connsiteY27" fmla="*/ 53368 h 469636"/>
                <a:gd name="connsiteX28" fmla="*/ 74715 w 426942"/>
                <a:gd name="connsiteY28" fmla="*/ 100331 h 469636"/>
                <a:gd name="connsiteX29" fmla="*/ 0 w 426942"/>
                <a:gd name="connsiteY29" fmla="*/ 171311 h 469636"/>
                <a:gd name="connsiteX30" fmla="*/ 0 w 426942"/>
                <a:gd name="connsiteY30" fmla="*/ 469637 h 469636"/>
                <a:gd name="connsiteX31" fmla="*/ 426943 w 426942"/>
                <a:gd name="connsiteY31" fmla="*/ 469637 h 469636"/>
                <a:gd name="connsiteX32" fmla="*/ 426943 w 426942"/>
                <a:gd name="connsiteY32" fmla="*/ 171311 h 469636"/>
                <a:gd name="connsiteX33" fmla="*/ 352228 w 426942"/>
                <a:gd name="connsiteY33" fmla="*/ 99798 h 469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26942" h="469636">
                  <a:moveTo>
                    <a:pt x="394922" y="424808"/>
                  </a:moveTo>
                  <a:lnTo>
                    <a:pt x="288186" y="323409"/>
                  </a:lnTo>
                  <a:lnTo>
                    <a:pt x="394922" y="222010"/>
                  </a:lnTo>
                  <a:lnTo>
                    <a:pt x="394922" y="424808"/>
                  </a:lnTo>
                  <a:close/>
                  <a:moveTo>
                    <a:pt x="49098" y="437616"/>
                  </a:moveTo>
                  <a:lnTo>
                    <a:pt x="154767" y="337818"/>
                  </a:lnTo>
                  <a:lnTo>
                    <a:pt x="162238" y="330880"/>
                  </a:lnTo>
                  <a:cubicBezTo>
                    <a:pt x="191057" y="303663"/>
                    <a:pt x="236419" y="303663"/>
                    <a:pt x="265238" y="330880"/>
                  </a:cubicBezTo>
                  <a:lnTo>
                    <a:pt x="272710" y="337818"/>
                  </a:lnTo>
                  <a:lnTo>
                    <a:pt x="377844" y="437616"/>
                  </a:lnTo>
                  <a:lnTo>
                    <a:pt x="49098" y="437616"/>
                  </a:lnTo>
                  <a:close/>
                  <a:moveTo>
                    <a:pt x="32021" y="221476"/>
                  </a:moveTo>
                  <a:lnTo>
                    <a:pt x="138756" y="322875"/>
                  </a:lnTo>
                  <a:lnTo>
                    <a:pt x="32021" y="424274"/>
                  </a:lnTo>
                  <a:lnTo>
                    <a:pt x="32021" y="221476"/>
                  </a:lnTo>
                  <a:close/>
                  <a:moveTo>
                    <a:pt x="106736" y="85389"/>
                  </a:moveTo>
                  <a:lnTo>
                    <a:pt x="320207" y="85389"/>
                  </a:lnTo>
                  <a:lnTo>
                    <a:pt x="320207" y="263103"/>
                  </a:lnTo>
                  <a:lnTo>
                    <a:pt x="272176" y="309000"/>
                  </a:lnTo>
                  <a:cubicBezTo>
                    <a:pt x="237487" y="282316"/>
                    <a:pt x="189456" y="282316"/>
                    <a:pt x="154767" y="309000"/>
                  </a:cubicBezTo>
                  <a:lnTo>
                    <a:pt x="106736" y="263103"/>
                  </a:lnTo>
                  <a:lnTo>
                    <a:pt x="106736" y="85389"/>
                  </a:lnTo>
                  <a:close/>
                  <a:moveTo>
                    <a:pt x="352228" y="99798"/>
                  </a:moveTo>
                  <a:lnTo>
                    <a:pt x="352228" y="53368"/>
                  </a:lnTo>
                  <a:lnTo>
                    <a:pt x="277513" y="53368"/>
                  </a:lnTo>
                  <a:lnTo>
                    <a:pt x="213471" y="0"/>
                  </a:lnTo>
                  <a:lnTo>
                    <a:pt x="149430" y="53368"/>
                  </a:lnTo>
                  <a:lnTo>
                    <a:pt x="74715" y="53368"/>
                  </a:lnTo>
                  <a:lnTo>
                    <a:pt x="74715" y="100331"/>
                  </a:lnTo>
                  <a:lnTo>
                    <a:pt x="0" y="171311"/>
                  </a:lnTo>
                  <a:lnTo>
                    <a:pt x="0" y="469637"/>
                  </a:lnTo>
                  <a:lnTo>
                    <a:pt x="426943" y="469637"/>
                  </a:lnTo>
                  <a:lnTo>
                    <a:pt x="426943" y="171311"/>
                  </a:lnTo>
                  <a:lnTo>
                    <a:pt x="352228" y="99798"/>
                  </a:lnTo>
                  <a:close/>
                </a:path>
              </a:pathLst>
            </a:custGeom>
            <a:solidFill>
              <a:schemeClr val="accent3"/>
            </a:solidFill>
            <a:ln w="5259" cap="flat">
              <a:solidFill>
                <a:schemeClr val="bg1"/>
              </a:solidFill>
              <a:prstDash val="solid"/>
              <a:miter/>
            </a:ln>
          </p:spPr>
          <p:txBody>
            <a:bodyPr rtlCol="0" anchor="ctr"/>
            <a:lstStyle/>
            <a:p>
              <a:endParaRPr lang="en-AU"/>
            </a:p>
          </p:txBody>
        </p:sp>
        <p:sp>
          <p:nvSpPr>
            <p:cNvPr id="74" name="Freeform: Shape 73">
              <a:extLst>
                <a:ext uri="{FF2B5EF4-FFF2-40B4-BE49-F238E27FC236}">
                  <a16:creationId xmlns:a16="http://schemas.microsoft.com/office/drawing/2014/main" id="{59DFCA5F-37DF-4910-AE7C-424D2A473DBC}"/>
                </a:ext>
              </a:extLst>
            </p:cNvPr>
            <p:cNvSpPr/>
            <p:nvPr/>
          </p:nvSpPr>
          <p:spPr>
            <a:xfrm>
              <a:off x="3810483" y="3345016"/>
              <a:ext cx="138763" cy="139823"/>
            </a:xfrm>
            <a:custGeom>
              <a:avLst/>
              <a:gdLst>
                <a:gd name="connsiteX0" fmla="*/ 68851 w 138763"/>
                <a:gd name="connsiteY0" fmla="*/ 88057 h 139823"/>
                <a:gd name="connsiteX1" fmla="*/ 51774 w 138763"/>
                <a:gd name="connsiteY1" fmla="*/ 70979 h 139823"/>
                <a:gd name="connsiteX2" fmla="*/ 68851 w 138763"/>
                <a:gd name="connsiteY2" fmla="*/ 53902 h 139823"/>
                <a:gd name="connsiteX3" fmla="*/ 85929 w 138763"/>
                <a:gd name="connsiteY3" fmla="*/ 70979 h 139823"/>
                <a:gd name="connsiteX4" fmla="*/ 68851 w 138763"/>
                <a:gd name="connsiteY4" fmla="*/ 88057 h 139823"/>
                <a:gd name="connsiteX5" fmla="*/ 68851 w 138763"/>
                <a:gd name="connsiteY5" fmla="*/ 139824 h 139823"/>
                <a:gd name="connsiteX6" fmla="*/ 103540 w 138763"/>
                <a:gd name="connsiteY6" fmla="*/ 131285 h 139823"/>
                <a:gd name="connsiteX7" fmla="*/ 107276 w 138763"/>
                <a:gd name="connsiteY7" fmla="*/ 119010 h 139823"/>
                <a:gd name="connsiteX8" fmla="*/ 95002 w 138763"/>
                <a:gd name="connsiteY8" fmla="*/ 115274 h 139823"/>
                <a:gd name="connsiteX9" fmla="*/ 68851 w 138763"/>
                <a:gd name="connsiteY9" fmla="*/ 121679 h 139823"/>
                <a:gd name="connsiteX10" fmla="*/ 17618 w 138763"/>
                <a:gd name="connsiteY10" fmla="*/ 69912 h 139823"/>
                <a:gd name="connsiteX11" fmla="*/ 69385 w 138763"/>
                <a:gd name="connsiteY11" fmla="*/ 18145 h 139823"/>
                <a:gd name="connsiteX12" fmla="*/ 121152 w 138763"/>
                <a:gd name="connsiteY12" fmla="*/ 69912 h 139823"/>
                <a:gd name="connsiteX13" fmla="*/ 121152 w 138763"/>
                <a:gd name="connsiteY13" fmla="*/ 86990 h 139823"/>
                <a:gd name="connsiteX14" fmla="*/ 104074 w 138763"/>
                <a:gd name="connsiteY14" fmla="*/ 69912 h 139823"/>
                <a:gd name="connsiteX15" fmla="*/ 75789 w 138763"/>
                <a:gd name="connsiteY15" fmla="*/ 35223 h 139823"/>
                <a:gd name="connsiteX16" fmla="*/ 36831 w 138763"/>
                <a:gd name="connsiteY16" fmla="*/ 56570 h 139823"/>
                <a:gd name="connsiteX17" fmla="*/ 51240 w 138763"/>
                <a:gd name="connsiteY17" fmla="*/ 98730 h 139823"/>
                <a:gd name="connsiteX18" fmla="*/ 95535 w 138763"/>
                <a:gd name="connsiteY18" fmla="*/ 91793 h 139823"/>
                <a:gd name="connsiteX19" fmla="*/ 121685 w 138763"/>
                <a:gd name="connsiteY19" fmla="*/ 103534 h 139823"/>
                <a:gd name="connsiteX20" fmla="*/ 138763 w 138763"/>
                <a:gd name="connsiteY20" fmla="*/ 86456 h 139823"/>
                <a:gd name="connsiteX21" fmla="*/ 138763 w 138763"/>
                <a:gd name="connsiteY21" fmla="*/ 69378 h 139823"/>
                <a:gd name="connsiteX22" fmla="*/ 69385 w 138763"/>
                <a:gd name="connsiteY22" fmla="*/ 0 h 139823"/>
                <a:gd name="connsiteX23" fmla="*/ 7 w 138763"/>
                <a:gd name="connsiteY23" fmla="*/ 69378 h 139823"/>
                <a:gd name="connsiteX24" fmla="*/ 68851 w 138763"/>
                <a:gd name="connsiteY24" fmla="*/ 139824 h 139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8763" h="139823">
                  <a:moveTo>
                    <a:pt x="68851" y="88057"/>
                  </a:moveTo>
                  <a:cubicBezTo>
                    <a:pt x="59245" y="88057"/>
                    <a:pt x="51774" y="80052"/>
                    <a:pt x="51774" y="70979"/>
                  </a:cubicBezTo>
                  <a:cubicBezTo>
                    <a:pt x="51774" y="61373"/>
                    <a:pt x="59779" y="53902"/>
                    <a:pt x="68851" y="53902"/>
                  </a:cubicBezTo>
                  <a:cubicBezTo>
                    <a:pt x="78457" y="53902"/>
                    <a:pt x="85929" y="61373"/>
                    <a:pt x="85929" y="70979"/>
                  </a:cubicBezTo>
                  <a:cubicBezTo>
                    <a:pt x="85929" y="80585"/>
                    <a:pt x="78457" y="88057"/>
                    <a:pt x="68851" y="88057"/>
                  </a:cubicBezTo>
                  <a:close/>
                  <a:moveTo>
                    <a:pt x="68851" y="139824"/>
                  </a:moveTo>
                  <a:cubicBezTo>
                    <a:pt x="81126" y="139824"/>
                    <a:pt x="92867" y="136622"/>
                    <a:pt x="103540" y="131285"/>
                  </a:cubicBezTo>
                  <a:cubicBezTo>
                    <a:pt x="107810" y="128616"/>
                    <a:pt x="109411" y="123280"/>
                    <a:pt x="107276" y="119010"/>
                  </a:cubicBezTo>
                  <a:cubicBezTo>
                    <a:pt x="104608" y="114741"/>
                    <a:pt x="99271" y="113140"/>
                    <a:pt x="95002" y="115274"/>
                  </a:cubicBezTo>
                  <a:cubicBezTo>
                    <a:pt x="86996" y="119544"/>
                    <a:pt x="77924" y="121679"/>
                    <a:pt x="68851" y="121679"/>
                  </a:cubicBezTo>
                  <a:cubicBezTo>
                    <a:pt x="40566" y="121679"/>
                    <a:pt x="17085" y="98197"/>
                    <a:pt x="17618" y="69912"/>
                  </a:cubicBezTo>
                  <a:cubicBezTo>
                    <a:pt x="17618" y="41627"/>
                    <a:pt x="41100" y="18145"/>
                    <a:pt x="69385" y="18145"/>
                  </a:cubicBezTo>
                  <a:cubicBezTo>
                    <a:pt x="97670" y="18145"/>
                    <a:pt x="121152" y="41093"/>
                    <a:pt x="121152" y="69912"/>
                  </a:cubicBezTo>
                  <a:lnTo>
                    <a:pt x="121152" y="86990"/>
                  </a:lnTo>
                  <a:cubicBezTo>
                    <a:pt x="111546" y="86990"/>
                    <a:pt x="104074" y="79518"/>
                    <a:pt x="104074" y="69912"/>
                  </a:cubicBezTo>
                  <a:cubicBezTo>
                    <a:pt x="104074" y="52834"/>
                    <a:pt x="92333" y="38425"/>
                    <a:pt x="75789" y="35223"/>
                  </a:cubicBezTo>
                  <a:cubicBezTo>
                    <a:pt x="59245" y="32021"/>
                    <a:pt x="42701" y="41093"/>
                    <a:pt x="36831" y="56570"/>
                  </a:cubicBezTo>
                  <a:cubicBezTo>
                    <a:pt x="30960" y="72047"/>
                    <a:pt x="36831" y="90192"/>
                    <a:pt x="51240" y="98730"/>
                  </a:cubicBezTo>
                  <a:cubicBezTo>
                    <a:pt x="65649" y="107269"/>
                    <a:pt x="84328" y="104601"/>
                    <a:pt x="95535" y="91793"/>
                  </a:cubicBezTo>
                  <a:cubicBezTo>
                    <a:pt x="101939" y="99264"/>
                    <a:pt x="111546" y="103534"/>
                    <a:pt x="121685" y="103534"/>
                  </a:cubicBezTo>
                  <a:cubicBezTo>
                    <a:pt x="131292" y="103534"/>
                    <a:pt x="138763" y="96062"/>
                    <a:pt x="138763" y="86456"/>
                  </a:cubicBezTo>
                  <a:lnTo>
                    <a:pt x="138763" y="69378"/>
                  </a:lnTo>
                  <a:cubicBezTo>
                    <a:pt x="138763" y="30953"/>
                    <a:pt x="107810" y="0"/>
                    <a:pt x="69385" y="0"/>
                  </a:cubicBezTo>
                  <a:cubicBezTo>
                    <a:pt x="30960" y="0"/>
                    <a:pt x="7" y="30953"/>
                    <a:pt x="7" y="69378"/>
                  </a:cubicBezTo>
                  <a:cubicBezTo>
                    <a:pt x="-527" y="108337"/>
                    <a:pt x="30426" y="139290"/>
                    <a:pt x="68851" y="139824"/>
                  </a:cubicBezTo>
                  <a:close/>
                </a:path>
              </a:pathLst>
            </a:custGeom>
            <a:solidFill>
              <a:schemeClr val="bg1"/>
            </a:solidFill>
            <a:ln w="5259" cap="flat">
              <a:noFill/>
              <a:prstDash val="solid"/>
              <a:miter/>
            </a:ln>
          </p:spPr>
          <p:txBody>
            <a:bodyPr rtlCol="0" anchor="ctr"/>
            <a:lstStyle/>
            <a:p>
              <a:endParaRPr lang="en-AU"/>
            </a:p>
          </p:txBody>
        </p:sp>
      </p:grpSp>
      <p:sp>
        <p:nvSpPr>
          <p:cNvPr id="75" name="Rectangle 74">
            <a:extLst>
              <a:ext uri="{FF2B5EF4-FFF2-40B4-BE49-F238E27FC236}">
                <a16:creationId xmlns:a16="http://schemas.microsoft.com/office/drawing/2014/main" id="{A76288BE-AD3D-4F49-BF6D-760CD89CFE56}"/>
              </a:ext>
            </a:extLst>
          </p:cNvPr>
          <p:cNvSpPr/>
          <p:nvPr/>
        </p:nvSpPr>
        <p:spPr>
          <a:xfrm>
            <a:off x="3848465" y="1602486"/>
            <a:ext cx="1569560" cy="889474"/>
          </a:xfrm>
          <a:prstGeom prst="rect">
            <a:avLst/>
          </a:prstGeom>
        </p:spPr>
        <p:txBody>
          <a:bodyPr wrap="square">
            <a:spAutoFit/>
          </a:bodyPr>
          <a:lstStyle/>
          <a:p>
            <a:pPr algn="ctr">
              <a:lnSpc>
                <a:spcPct val="95000"/>
              </a:lnSpc>
              <a:spcBef>
                <a:spcPts val="300"/>
              </a:spcBef>
              <a:spcAft>
                <a:spcPts val="300"/>
              </a:spcAft>
            </a:pPr>
            <a:r>
              <a:rPr lang="en-US" sz="1100" b="1"/>
              <a:t>19-Apr</a:t>
            </a:r>
          </a:p>
          <a:p>
            <a:pPr marL="92075" indent="-92075">
              <a:lnSpc>
                <a:spcPct val="95000"/>
              </a:lnSpc>
              <a:spcBef>
                <a:spcPts val="300"/>
              </a:spcBef>
              <a:spcAft>
                <a:spcPts val="300"/>
              </a:spcAft>
              <a:buFont typeface="Arial" panose="020B0604020202020204" pitchFamily="34" charset="0"/>
              <a:buChar char="•"/>
            </a:pPr>
            <a:r>
              <a:rPr lang="en-AU" sz="1000"/>
              <a:t>Retail Industry Testing Commences</a:t>
            </a:r>
          </a:p>
          <a:p>
            <a:pPr algn="ctr">
              <a:lnSpc>
                <a:spcPct val="95000"/>
              </a:lnSpc>
              <a:spcBef>
                <a:spcPts val="300"/>
              </a:spcBef>
              <a:spcAft>
                <a:spcPts val="300"/>
              </a:spcAft>
            </a:pPr>
            <a:endParaRPr lang="en-US" sz="1100" b="1"/>
          </a:p>
        </p:txBody>
      </p:sp>
      <p:cxnSp>
        <p:nvCxnSpPr>
          <p:cNvPr id="76" name="Straight Arrow Connector 75">
            <a:extLst>
              <a:ext uri="{FF2B5EF4-FFF2-40B4-BE49-F238E27FC236}">
                <a16:creationId xmlns:a16="http://schemas.microsoft.com/office/drawing/2014/main" id="{A4CDF739-4E6E-49C6-A9EF-0518153EB2D5}"/>
              </a:ext>
            </a:extLst>
          </p:cNvPr>
          <p:cNvCxnSpPr>
            <a:cxnSpLocks/>
          </p:cNvCxnSpPr>
          <p:nvPr/>
        </p:nvCxnSpPr>
        <p:spPr>
          <a:xfrm flipH="1" flipV="1">
            <a:off x="4484400" y="2528536"/>
            <a:ext cx="7200" cy="613216"/>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p:nvGrpSpPr>
          <p:cNvPr id="101" name="Group 100">
            <a:extLst>
              <a:ext uri="{FF2B5EF4-FFF2-40B4-BE49-F238E27FC236}">
                <a16:creationId xmlns:a16="http://schemas.microsoft.com/office/drawing/2014/main" id="{A5523098-630F-4014-A1C4-0B87296745AA}"/>
              </a:ext>
            </a:extLst>
          </p:cNvPr>
          <p:cNvGrpSpPr/>
          <p:nvPr/>
        </p:nvGrpSpPr>
        <p:grpSpPr>
          <a:xfrm>
            <a:off x="4271077" y="3309017"/>
            <a:ext cx="482923" cy="242467"/>
            <a:chOff x="4360769" y="3378557"/>
            <a:chExt cx="482923" cy="242467"/>
          </a:xfrm>
        </p:grpSpPr>
        <p:sp>
          <p:nvSpPr>
            <p:cNvPr id="88" name="Freeform: Shape 87">
              <a:extLst>
                <a:ext uri="{FF2B5EF4-FFF2-40B4-BE49-F238E27FC236}">
                  <a16:creationId xmlns:a16="http://schemas.microsoft.com/office/drawing/2014/main" id="{702514A0-F0B2-4CB6-AE92-CD5636263187}"/>
                </a:ext>
              </a:extLst>
            </p:cNvPr>
            <p:cNvSpPr/>
            <p:nvPr/>
          </p:nvSpPr>
          <p:spPr>
            <a:xfrm>
              <a:off x="4542028" y="3446871"/>
              <a:ext cx="141697" cy="82673"/>
            </a:xfrm>
            <a:custGeom>
              <a:avLst/>
              <a:gdLst>
                <a:gd name="connsiteX0" fmla="*/ 141697 w 141697"/>
                <a:gd name="connsiteY0" fmla="*/ 48654 h 82673"/>
                <a:gd name="connsiteX1" fmla="*/ 107677 w 141697"/>
                <a:gd name="connsiteY1" fmla="*/ 82674 h 82673"/>
                <a:gd name="connsiteX2" fmla="*/ 73605 w 141697"/>
                <a:gd name="connsiteY2" fmla="*/ 48654 h 82673"/>
                <a:gd name="connsiteX3" fmla="*/ 92610 w 141697"/>
                <a:gd name="connsiteY3" fmla="*/ 48654 h 82673"/>
                <a:gd name="connsiteX4" fmla="*/ 59220 w 141697"/>
                <a:gd name="connsiteY4" fmla="*/ 28231 h 82673"/>
                <a:gd name="connsiteX5" fmla="*/ 34598 w 141697"/>
                <a:gd name="connsiteY5" fmla="*/ 37629 h 82673"/>
                <a:gd name="connsiteX6" fmla="*/ 0 w 141697"/>
                <a:gd name="connsiteY6" fmla="*/ 37629 h 82673"/>
                <a:gd name="connsiteX7" fmla="*/ 87186 w 141697"/>
                <a:gd name="connsiteY7" fmla="*/ 6256 h 82673"/>
                <a:gd name="connsiteX8" fmla="*/ 122587 w 141697"/>
                <a:gd name="connsiteY8" fmla="*/ 48654 h 82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697" h="82673">
                  <a:moveTo>
                    <a:pt x="141697" y="48654"/>
                  </a:moveTo>
                  <a:lnTo>
                    <a:pt x="107677" y="82674"/>
                  </a:lnTo>
                  <a:lnTo>
                    <a:pt x="73605" y="48654"/>
                  </a:lnTo>
                  <a:lnTo>
                    <a:pt x="92610" y="48654"/>
                  </a:lnTo>
                  <a:cubicBezTo>
                    <a:pt x="86181" y="36131"/>
                    <a:pt x="73296" y="28250"/>
                    <a:pt x="59220" y="28231"/>
                  </a:cubicBezTo>
                  <a:cubicBezTo>
                    <a:pt x="50139" y="28241"/>
                    <a:pt x="41376" y="31585"/>
                    <a:pt x="34598" y="37629"/>
                  </a:cubicBezTo>
                  <a:lnTo>
                    <a:pt x="0" y="37629"/>
                  </a:lnTo>
                  <a:cubicBezTo>
                    <a:pt x="15412" y="4889"/>
                    <a:pt x="54447" y="-9157"/>
                    <a:pt x="87186" y="6256"/>
                  </a:cubicBezTo>
                  <a:cubicBezTo>
                    <a:pt x="104658" y="14481"/>
                    <a:pt x="117612" y="29995"/>
                    <a:pt x="122587" y="48654"/>
                  </a:cubicBezTo>
                  <a:close/>
                </a:path>
              </a:pathLst>
            </a:custGeom>
            <a:solidFill>
              <a:schemeClr val="bg1"/>
            </a:solidFill>
            <a:ln w="12700" cap="flat">
              <a:noFill/>
              <a:prstDash val="solid"/>
              <a:miter/>
            </a:ln>
          </p:spPr>
          <p:txBody>
            <a:bodyPr rtlCol="0" anchor="ctr"/>
            <a:lstStyle/>
            <a:p>
              <a:endParaRPr lang="en-AU"/>
            </a:p>
          </p:txBody>
        </p:sp>
        <p:sp>
          <p:nvSpPr>
            <p:cNvPr id="89" name="Freeform: Shape 88">
              <a:extLst>
                <a:ext uri="{FF2B5EF4-FFF2-40B4-BE49-F238E27FC236}">
                  <a16:creationId xmlns:a16="http://schemas.microsoft.com/office/drawing/2014/main" id="{0A62632F-104E-4A6C-9013-554670074060}"/>
                </a:ext>
              </a:extLst>
            </p:cNvPr>
            <p:cNvSpPr/>
            <p:nvPr/>
          </p:nvSpPr>
          <p:spPr>
            <a:xfrm>
              <a:off x="4518980" y="3495524"/>
              <a:ext cx="141697" cy="82687"/>
            </a:xfrm>
            <a:custGeom>
              <a:avLst/>
              <a:gdLst>
                <a:gd name="connsiteX0" fmla="*/ 0 w 141697"/>
                <a:gd name="connsiteY0" fmla="*/ 34020 h 82687"/>
                <a:gd name="connsiteX1" fmla="*/ 34072 w 141697"/>
                <a:gd name="connsiteY1" fmla="*/ 0 h 82687"/>
                <a:gd name="connsiteX2" fmla="*/ 68092 w 141697"/>
                <a:gd name="connsiteY2" fmla="*/ 34020 h 82687"/>
                <a:gd name="connsiteX3" fmla="*/ 48930 w 141697"/>
                <a:gd name="connsiteY3" fmla="*/ 34020 h 82687"/>
                <a:gd name="connsiteX4" fmla="*/ 82267 w 141697"/>
                <a:gd name="connsiteY4" fmla="*/ 54443 h 82687"/>
                <a:gd name="connsiteX5" fmla="*/ 106942 w 141697"/>
                <a:gd name="connsiteY5" fmla="*/ 45045 h 82687"/>
                <a:gd name="connsiteX6" fmla="*/ 141697 w 141697"/>
                <a:gd name="connsiteY6" fmla="*/ 45045 h 82687"/>
                <a:gd name="connsiteX7" fmla="*/ 54347 w 141697"/>
                <a:gd name="connsiteY7" fmla="*/ 76400 h 82687"/>
                <a:gd name="connsiteX8" fmla="*/ 18952 w 141697"/>
                <a:gd name="connsiteY8" fmla="*/ 34020 h 82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697" h="82687">
                  <a:moveTo>
                    <a:pt x="0" y="34020"/>
                  </a:moveTo>
                  <a:lnTo>
                    <a:pt x="34072" y="0"/>
                  </a:lnTo>
                  <a:lnTo>
                    <a:pt x="68092" y="34020"/>
                  </a:lnTo>
                  <a:lnTo>
                    <a:pt x="48930" y="34020"/>
                  </a:lnTo>
                  <a:cubicBezTo>
                    <a:pt x="55341" y="46534"/>
                    <a:pt x="68207" y="54416"/>
                    <a:pt x="82267" y="54443"/>
                  </a:cubicBezTo>
                  <a:cubicBezTo>
                    <a:pt x="91366" y="54440"/>
                    <a:pt x="100147" y="51096"/>
                    <a:pt x="106942" y="45045"/>
                  </a:cubicBezTo>
                  <a:lnTo>
                    <a:pt x="141697" y="45045"/>
                  </a:lnTo>
                  <a:cubicBezTo>
                    <a:pt x="126235" y="77824"/>
                    <a:pt x="87126" y="91863"/>
                    <a:pt x="54347" y="76400"/>
                  </a:cubicBezTo>
                  <a:cubicBezTo>
                    <a:pt x="36891" y="68165"/>
                    <a:pt x="23944" y="52664"/>
                    <a:pt x="18952" y="34020"/>
                  </a:cubicBezTo>
                  <a:close/>
                </a:path>
              </a:pathLst>
            </a:custGeom>
            <a:solidFill>
              <a:schemeClr val="bg1"/>
            </a:solidFill>
            <a:ln w="12700" cap="flat">
              <a:noFill/>
              <a:prstDash val="solid"/>
              <a:miter/>
            </a:ln>
          </p:spPr>
          <p:txBody>
            <a:bodyPr rtlCol="0" anchor="ctr"/>
            <a:lstStyle/>
            <a:p>
              <a:endParaRPr lang="en-AU"/>
            </a:p>
          </p:txBody>
        </p:sp>
        <p:sp>
          <p:nvSpPr>
            <p:cNvPr id="90" name="Freeform: Shape 89">
              <a:extLst>
                <a:ext uri="{FF2B5EF4-FFF2-40B4-BE49-F238E27FC236}">
                  <a16:creationId xmlns:a16="http://schemas.microsoft.com/office/drawing/2014/main" id="{A48985F3-1BD1-4790-91AB-D19D2B1BF786}"/>
                </a:ext>
              </a:extLst>
            </p:cNvPr>
            <p:cNvSpPr/>
            <p:nvPr/>
          </p:nvSpPr>
          <p:spPr>
            <a:xfrm>
              <a:off x="4360769" y="3378557"/>
              <a:ext cx="482923" cy="242467"/>
            </a:xfrm>
            <a:custGeom>
              <a:avLst/>
              <a:gdLst>
                <a:gd name="connsiteX0" fmla="*/ 402756 w 482923"/>
                <a:gd name="connsiteY0" fmla="*/ 293929 h 293928"/>
                <a:gd name="connsiteX1" fmla="*/ 482900 w 482923"/>
                <a:gd name="connsiteY1" fmla="*/ 209899 h 293928"/>
                <a:gd name="connsiteX2" fmla="*/ 412731 w 482923"/>
                <a:gd name="connsiteY2" fmla="*/ 130601 h 293928"/>
                <a:gd name="connsiteX3" fmla="*/ 373461 w 482923"/>
                <a:gd name="connsiteY3" fmla="*/ 66551 h 293928"/>
                <a:gd name="connsiteX4" fmla="*/ 298543 w 482923"/>
                <a:gd name="connsiteY4" fmla="*/ 50801 h 293928"/>
                <a:gd name="connsiteX5" fmla="*/ 179158 w 482923"/>
                <a:gd name="connsiteY5" fmla="*/ 3079 h 293928"/>
                <a:gd name="connsiteX6" fmla="*/ 94423 w 482923"/>
                <a:gd name="connsiteY6" fmla="*/ 97579 h 293928"/>
                <a:gd name="connsiteX7" fmla="*/ 19033 w 482923"/>
                <a:gd name="connsiteY7" fmla="*/ 136691 h 293928"/>
                <a:gd name="connsiteX8" fmla="*/ 8953 w 482923"/>
                <a:gd name="connsiteY8" fmla="*/ 237281 h 293928"/>
                <a:gd name="connsiteX9" fmla="*/ 91588 w 482923"/>
                <a:gd name="connsiteY9" fmla="*/ 293351 h 293928"/>
                <a:gd name="connsiteX10" fmla="*/ 93006 w 482923"/>
                <a:gd name="connsiteY10" fmla="*/ 260749 h 293928"/>
                <a:gd name="connsiteX11" fmla="*/ 38038 w 482923"/>
                <a:gd name="connsiteY11" fmla="*/ 223421 h 293928"/>
                <a:gd name="connsiteX12" fmla="*/ 44706 w 482923"/>
                <a:gd name="connsiteY12" fmla="*/ 156379 h 293928"/>
                <a:gd name="connsiteX13" fmla="*/ 106446 w 482923"/>
                <a:gd name="connsiteY13" fmla="*/ 131179 h 293928"/>
                <a:gd name="connsiteX14" fmla="*/ 125083 w 482923"/>
                <a:gd name="connsiteY14" fmla="*/ 134276 h 293928"/>
                <a:gd name="connsiteX15" fmla="*/ 125083 w 482923"/>
                <a:gd name="connsiteY15" fmla="*/ 113696 h 293928"/>
                <a:gd name="connsiteX16" fmla="*/ 186561 w 482923"/>
                <a:gd name="connsiteY16" fmla="*/ 34946 h 293928"/>
                <a:gd name="connsiteX17" fmla="*/ 276651 w 482923"/>
                <a:gd name="connsiteY17" fmla="*/ 76946 h 293928"/>
                <a:gd name="connsiteX18" fmla="*/ 283003 w 482923"/>
                <a:gd name="connsiteY18" fmla="*/ 89599 h 293928"/>
                <a:gd name="connsiteX19" fmla="*/ 296181 w 482923"/>
                <a:gd name="connsiteY19" fmla="*/ 84926 h 293928"/>
                <a:gd name="connsiteX20" fmla="*/ 354823 w 482923"/>
                <a:gd name="connsiteY20" fmla="*/ 93116 h 293928"/>
                <a:gd name="connsiteX21" fmla="*/ 381861 w 482923"/>
                <a:gd name="connsiteY21" fmla="*/ 146299 h 293928"/>
                <a:gd name="connsiteX22" fmla="*/ 381861 w 482923"/>
                <a:gd name="connsiteY22" fmla="*/ 162679 h 293928"/>
                <a:gd name="connsiteX23" fmla="*/ 403281 w 482923"/>
                <a:gd name="connsiteY23" fmla="*/ 162679 h 293928"/>
                <a:gd name="connsiteX24" fmla="*/ 450694 w 482923"/>
                <a:gd name="connsiteY24" fmla="*/ 213791 h 293928"/>
                <a:gd name="connsiteX25" fmla="*/ 402756 w 482923"/>
                <a:gd name="connsiteY25" fmla="*/ 261221 h 293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82923" h="293928">
                  <a:moveTo>
                    <a:pt x="402756" y="293929"/>
                  </a:moveTo>
                  <a:cubicBezTo>
                    <a:pt x="448091" y="292856"/>
                    <a:pt x="483973" y="255234"/>
                    <a:pt x="482900" y="209899"/>
                  </a:cubicBezTo>
                  <a:cubicBezTo>
                    <a:pt x="481953" y="169901"/>
                    <a:pt x="452316" y="136408"/>
                    <a:pt x="412731" y="130601"/>
                  </a:cubicBezTo>
                  <a:cubicBezTo>
                    <a:pt x="408548" y="104927"/>
                    <a:pt x="394445" y="81925"/>
                    <a:pt x="373461" y="66551"/>
                  </a:cubicBezTo>
                  <a:cubicBezTo>
                    <a:pt x="351744" y="51161"/>
                    <a:pt x="324620" y="45458"/>
                    <a:pt x="298543" y="50801"/>
                  </a:cubicBezTo>
                  <a:cubicBezTo>
                    <a:pt x="272889" y="11193"/>
                    <a:pt x="225047" y="-7932"/>
                    <a:pt x="179158" y="3079"/>
                  </a:cubicBezTo>
                  <a:cubicBezTo>
                    <a:pt x="134434" y="14597"/>
                    <a:pt x="101014" y="51867"/>
                    <a:pt x="94423" y="97579"/>
                  </a:cubicBezTo>
                  <a:cubicBezTo>
                    <a:pt x="64629" y="98379"/>
                    <a:pt x="36845" y="112793"/>
                    <a:pt x="19033" y="136691"/>
                  </a:cubicBezTo>
                  <a:cubicBezTo>
                    <a:pt x="-2071" y="166007"/>
                    <a:pt x="-5914" y="204361"/>
                    <a:pt x="8953" y="237281"/>
                  </a:cubicBezTo>
                  <a:cubicBezTo>
                    <a:pt x="24109" y="269730"/>
                    <a:pt x="55835" y="291258"/>
                    <a:pt x="91588" y="293351"/>
                  </a:cubicBezTo>
                  <a:close/>
                  <a:moveTo>
                    <a:pt x="93006" y="260749"/>
                  </a:moveTo>
                  <a:cubicBezTo>
                    <a:pt x="69250" y="259252"/>
                    <a:pt x="48190" y="244951"/>
                    <a:pt x="38038" y="223421"/>
                  </a:cubicBezTo>
                  <a:cubicBezTo>
                    <a:pt x="28188" y="201477"/>
                    <a:pt x="30726" y="175953"/>
                    <a:pt x="44706" y="156379"/>
                  </a:cubicBezTo>
                  <a:cubicBezTo>
                    <a:pt x="58998" y="137151"/>
                    <a:pt x="82781" y="127444"/>
                    <a:pt x="106446" y="131179"/>
                  </a:cubicBezTo>
                  <a:lnTo>
                    <a:pt x="125083" y="134276"/>
                  </a:lnTo>
                  <a:lnTo>
                    <a:pt x="125083" y="113696"/>
                  </a:lnTo>
                  <a:cubicBezTo>
                    <a:pt x="125266" y="76514"/>
                    <a:pt x="150534" y="44146"/>
                    <a:pt x="186561" y="34946"/>
                  </a:cubicBezTo>
                  <a:cubicBezTo>
                    <a:pt x="222710" y="26230"/>
                    <a:pt x="260086" y="43654"/>
                    <a:pt x="276651" y="76946"/>
                  </a:cubicBezTo>
                  <a:lnTo>
                    <a:pt x="283003" y="89599"/>
                  </a:lnTo>
                  <a:lnTo>
                    <a:pt x="296181" y="84926"/>
                  </a:lnTo>
                  <a:cubicBezTo>
                    <a:pt x="315897" y="77960"/>
                    <a:pt x="337770" y="81015"/>
                    <a:pt x="354823" y="93116"/>
                  </a:cubicBezTo>
                  <a:cubicBezTo>
                    <a:pt x="371779" y="105537"/>
                    <a:pt x="381817" y="125281"/>
                    <a:pt x="381861" y="146299"/>
                  </a:cubicBezTo>
                  <a:lnTo>
                    <a:pt x="381861" y="162679"/>
                  </a:lnTo>
                  <a:lnTo>
                    <a:pt x="403281" y="162679"/>
                  </a:lnTo>
                  <a:cubicBezTo>
                    <a:pt x="430488" y="163700"/>
                    <a:pt x="451716" y="186584"/>
                    <a:pt x="450694" y="213791"/>
                  </a:cubicBezTo>
                  <a:cubicBezTo>
                    <a:pt x="449719" y="239767"/>
                    <a:pt x="428741" y="260523"/>
                    <a:pt x="402756" y="261221"/>
                  </a:cubicBezTo>
                  <a:close/>
                </a:path>
              </a:pathLst>
            </a:custGeom>
            <a:noFill/>
            <a:ln w="12700" cap="flat">
              <a:solidFill>
                <a:schemeClr val="bg1"/>
              </a:solidFill>
              <a:prstDash val="solid"/>
              <a:miter/>
            </a:ln>
          </p:spPr>
          <p:txBody>
            <a:bodyPr rtlCol="0" anchor="ctr"/>
            <a:lstStyle/>
            <a:p>
              <a:endParaRPr lang="en-AU"/>
            </a:p>
          </p:txBody>
        </p:sp>
      </p:grpSp>
      <p:sp>
        <p:nvSpPr>
          <p:cNvPr id="92" name="Oval 91">
            <a:extLst>
              <a:ext uri="{FF2B5EF4-FFF2-40B4-BE49-F238E27FC236}">
                <a16:creationId xmlns:a16="http://schemas.microsoft.com/office/drawing/2014/main" id="{12A43CC8-A030-4233-A448-B6F417024806}"/>
              </a:ext>
            </a:extLst>
          </p:cNvPr>
          <p:cNvSpPr>
            <a:spLocks noChangeArrowheads="1"/>
          </p:cNvSpPr>
          <p:nvPr/>
        </p:nvSpPr>
        <p:spPr bwMode="auto">
          <a:xfrm>
            <a:off x="5295314" y="3098948"/>
            <a:ext cx="720000" cy="720000"/>
          </a:xfrm>
          <a:prstGeom prst="ellipse">
            <a:avLst/>
          </a:prstGeom>
          <a:solidFill>
            <a:schemeClr val="accent5"/>
          </a:solidFill>
          <a:ln>
            <a:noFill/>
          </a:ln>
        </p:spPr>
        <p:txBody>
          <a:bodyPr vert="horz" wrap="square" lIns="91440" tIns="45720" rIns="91440" bIns="45720" numCol="1" anchor="t" anchorCtr="0" compatLnSpc="1">
            <a:prstTxWarp prst="textNoShape">
              <a:avLst/>
            </a:prstTxWarp>
          </a:bodyPr>
          <a:lstStyle/>
          <a:p>
            <a:endParaRPr lang="en-US" sz="2400"/>
          </a:p>
        </p:txBody>
      </p:sp>
      <p:sp>
        <p:nvSpPr>
          <p:cNvPr id="94" name="Freeform 37">
            <a:extLst>
              <a:ext uri="{FF2B5EF4-FFF2-40B4-BE49-F238E27FC236}">
                <a16:creationId xmlns:a16="http://schemas.microsoft.com/office/drawing/2014/main" id="{29F1F4BC-70D8-45BA-9A17-AC8BC905ACCA}"/>
              </a:ext>
            </a:extLst>
          </p:cNvPr>
          <p:cNvSpPr>
            <a:spLocks noEditPoints="1"/>
          </p:cNvSpPr>
          <p:nvPr/>
        </p:nvSpPr>
        <p:spPr bwMode="auto">
          <a:xfrm>
            <a:off x="605446" y="3266871"/>
            <a:ext cx="432000" cy="360000"/>
          </a:xfrm>
          <a:custGeom>
            <a:avLst/>
            <a:gdLst>
              <a:gd name="T0" fmla="*/ 212 w 214"/>
              <a:gd name="T1" fmla="*/ 51 h 179"/>
              <a:gd name="T2" fmla="*/ 162 w 214"/>
              <a:gd name="T3" fmla="*/ 38 h 179"/>
              <a:gd name="T4" fmla="*/ 163 w 214"/>
              <a:gd name="T5" fmla="*/ 30 h 179"/>
              <a:gd name="T6" fmla="*/ 133 w 214"/>
              <a:gd name="T7" fmla="*/ 0 h 179"/>
              <a:gd name="T8" fmla="*/ 103 w 214"/>
              <a:gd name="T9" fmla="*/ 30 h 179"/>
              <a:gd name="T10" fmla="*/ 105 w 214"/>
              <a:gd name="T11" fmla="*/ 42 h 179"/>
              <a:gd name="T12" fmla="*/ 72 w 214"/>
              <a:gd name="T13" fmla="*/ 51 h 179"/>
              <a:gd name="T14" fmla="*/ 3 w 214"/>
              <a:gd name="T15" fmla="*/ 33 h 179"/>
              <a:gd name="T16" fmla="*/ 1 w 214"/>
              <a:gd name="T17" fmla="*/ 33 h 179"/>
              <a:gd name="T18" fmla="*/ 0 w 214"/>
              <a:gd name="T19" fmla="*/ 35 h 179"/>
              <a:gd name="T20" fmla="*/ 0 w 214"/>
              <a:gd name="T21" fmla="*/ 159 h 179"/>
              <a:gd name="T22" fmla="*/ 2 w 214"/>
              <a:gd name="T23" fmla="*/ 161 h 179"/>
              <a:gd name="T24" fmla="*/ 72 w 214"/>
              <a:gd name="T25" fmla="*/ 179 h 179"/>
              <a:gd name="T26" fmla="*/ 72 w 214"/>
              <a:gd name="T27" fmla="*/ 179 h 179"/>
              <a:gd name="T28" fmla="*/ 72 w 214"/>
              <a:gd name="T29" fmla="*/ 179 h 179"/>
              <a:gd name="T30" fmla="*/ 72 w 214"/>
              <a:gd name="T31" fmla="*/ 179 h 179"/>
              <a:gd name="T32" fmla="*/ 73 w 214"/>
              <a:gd name="T33" fmla="*/ 179 h 179"/>
              <a:gd name="T34" fmla="*/ 142 w 214"/>
              <a:gd name="T35" fmla="*/ 161 h 179"/>
              <a:gd name="T36" fmla="*/ 211 w 214"/>
              <a:gd name="T37" fmla="*/ 179 h 179"/>
              <a:gd name="T38" fmla="*/ 212 w 214"/>
              <a:gd name="T39" fmla="*/ 179 h 179"/>
              <a:gd name="T40" fmla="*/ 213 w 214"/>
              <a:gd name="T41" fmla="*/ 178 h 179"/>
              <a:gd name="T42" fmla="*/ 214 w 214"/>
              <a:gd name="T43" fmla="*/ 176 h 179"/>
              <a:gd name="T44" fmla="*/ 214 w 214"/>
              <a:gd name="T45" fmla="*/ 53 h 179"/>
              <a:gd name="T46" fmla="*/ 212 w 214"/>
              <a:gd name="T47" fmla="*/ 51 h 179"/>
              <a:gd name="T48" fmla="*/ 133 w 214"/>
              <a:gd name="T49" fmla="*/ 5 h 179"/>
              <a:gd name="T50" fmla="*/ 159 w 214"/>
              <a:gd name="T51" fmla="*/ 30 h 179"/>
              <a:gd name="T52" fmla="*/ 157 w 214"/>
              <a:gd name="T53" fmla="*/ 39 h 179"/>
              <a:gd name="T54" fmla="*/ 157 w 214"/>
              <a:gd name="T55" fmla="*/ 39 h 179"/>
              <a:gd name="T56" fmla="*/ 157 w 214"/>
              <a:gd name="T57" fmla="*/ 39 h 179"/>
              <a:gd name="T58" fmla="*/ 133 w 214"/>
              <a:gd name="T59" fmla="*/ 75 h 179"/>
              <a:gd name="T60" fmla="*/ 108 w 214"/>
              <a:gd name="T61" fmla="*/ 30 h 179"/>
              <a:gd name="T62" fmla="*/ 133 w 214"/>
              <a:gd name="T63" fmla="*/ 5 h 179"/>
              <a:gd name="T64" fmla="*/ 5 w 214"/>
              <a:gd name="T65" fmla="*/ 38 h 179"/>
              <a:gd name="T66" fmla="*/ 70 w 214"/>
              <a:gd name="T67" fmla="*/ 55 h 179"/>
              <a:gd name="T68" fmla="*/ 70 w 214"/>
              <a:gd name="T69" fmla="*/ 173 h 179"/>
              <a:gd name="T70" fmla="*/ 5 w 214"/>
              <a:gd name="T71" fmla="*/ 157 h 179"/>
              <a:gd name="T72" fmla="*/ 5 w 214"/>
              <a:gd name="T73" fmla="*/ 38 h 179"/>
              <a:gd name="T74" fmla="*/ 75 w 214"/>
              <a:gd name="T75" fmla="*/ 55 h 179"/>
              <a:gd name="T76" fmla="*/ 107 w 214"/>
              <a:gd name="T77" fmla="*/ 47 h 179"/>
              <a:gd name="T78" fmla="*/ 133 w 214"/>
              <a:gd name="T79" fmla="*/ 79 h 179"/>
              <a:gd name="T80" fmla="*/ 140 w 214"/>
              <a:gd name="T81" fmla="*/ 77 h 179"/>
              <a:gd name="T82" fmla="*/ 140 w 214"/>
              <a:gd name="T83" fmla="*/ 157 h 179"/>
              <a:gd name="T84" fmla="*/ 75 w 214"/>
              <a:gd name="T85" fmla="*/ 173 h 179"/>
              <a:gd name="T86" fmla="*/ 75 w 214"/>
              <a:gd name="T87" fmla="*/ 55 h 179"/>
              <a:gd name="T88" fmla="*/ 209 w 214"/>
              <a:gd name="T89" fmla="*/ 173 h 179"/>
              <a:gd name="T90" fmla="*/ 144 w 214"/>
              <a:gd name="T91" fmla="*/ 157 h 179"/>
              <a:gd name="T92" fmla="*/ 144 w 214"/>
              <a:gd name="T93" fmla="*/ 73 h 179"/>
              <a:gd name="T94" fmla="*/ 161 w 214"/>
              <a:gd name="T95" fmla="*/ 43 h 179"/>
              <a:gd name="T96" fmla="*/ 209 w 214"/>
              <a:gd name="T97" fmla="*/ 55 h 179"/>
              <a:gd name="T98" fmla="*/ 209 w 214"/>
              <a:gd name="T99" fmla="*/ 173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4" h="179">
                <a:moveTo>
                  <a:pt x="212" y="51"/>
                </a:moveTo>
                <a:cubicBezTo>
                  <a:pt x="162" y="38"/>
                  <a:pt x="162" y="38"/>
                  <a:pt x="162" y="38"/>
                </a:cubicBezTo>
                <a:cubicBezTo>
                  <a:pt x="163" y="35"/>
                  <a:pt x="163" y="33"/>
                  <a:pt x="163" y="30"/>
                </a:cubicBezTo>
                <a:cubicBezTo>
                  <a:pt x="163" y="14"/>
                  <a:pt x="150" y="0"/>
                  <a:pt x="133" y="0"/>
                </a:cubicBezTo>
                <a:cubicBezTo>
                  <a:pt x="117" y="0"/>
                  <a:pt x="103" y="14"/>
                  <a:pt x="103" y="30"/>
                </a:cubicBezTo>
                <a:cubicBezTo>
                  <a:pt x="103" y="34"/>
                  <a:pt x="104" y="38"/>
                  <a:pt x="105" y="42"/>
                </a:cubicBezTo>
                <a:cubicBezTo>
                  <a:pt x="72" y="51"/>
                  <a:pt x="72" y="51"/>
                  <a:pt x="72" y="51"/>
                </a:cubicBezTo>
                <a:cubicBezTo>
                  <a:pt x="3" y="33"/>
                  <a:pt x="3" y="33"/>
                  <a:pt x="3" y="33"/>
                </a:cubicBezTo>
                <a:cubicBezTo>
                  <a:pt x="2" y="33"/>
                  <a:pt x="2" y="33"/>
                  <a:pt x="1" y="33"/>
                </a:cubicBezTo>
                <a:cubicBezTo>
                  <a:pt x="0" y="34"/>
                  <a:pt x="0" y="35"/>
                  <a:pt x="0" y="35"/>
                </a:cubicBezTo>
                <a:cubicBezTo>
                  <a:pt x="0" y="159"/>
                  <a:pt x="0" y="159"/>
                  <a:pt x="0" y="159"/>
                </a:cubicBezTo>
                <a:cubicBezTo>
                  <a:pt x="0" y="160"/>
                  <a:pt x="1" y="161"/>
                  <a:pt x="2" y="161"/>
                </a:cubicBezTo>
                <a:cubicBezTo>
                  <a:pt x="72" y="179"/>
                  <a:pt x="72" y="179"/>
                  <a:pt x="72" y="179"/>
                </a:cubicBezTo>
                <a:cubicBezTo>
                  <a:pt x="72" y="179"/>
                  <a:pt x="72" y="179"/>
                  <a:pt x="72" y="179"/>
                </a:cubicBezTo>
                <a:cubicBezTo>
                  <a:pt x="72" y="179"/>
                  <a:pt x="72" y="179"/>
                  <a:pt x="72" y="179"/>
                </a:cubicBezTo>
                <a:cubicBezTo>
                  <a:pt x="72" y="179"/>
                  <a:pt x="72" y="179"/>
                  <a:pt x="72" y="179"/>
                </a:cubicBezTo>
                <a:cubicBezTo>
                  <a:pt x="72" y="179"/>
                  <a:pt x="73" y="179"/>
                  <a:pt x="73" y="179"/>
                </a:cubicBezTo>
                <a:cubicBezTo>
                  <a:pt x="142" y="161"/>
                  <a:pt x="142" y="161"/>
                  <a:pt x="142" y="161"/>
                </a:cubicBezTo>
                <a:cubicBezTo>
                  <a:pt x="211" y="179"/>
                  <a:pt x="211" y="179"/>
                  <a:pt x="211" y="179"/>
                </a:cubicBezTo>
                <a:cubicBezTo>
                  <a:pt x="211" y="179"/>
                  <a:pt x="211" y="179"/>
                  <a:pt x="212" y="179"/>
                </a:cubicBezTo>
                <a:cubicBezTo>
                  <a:pt x="212" y="179"/>
                  <a:pt x="213" y="179"/>
                  <a:pt x="213" y="178"/>
                </a:cubicBezTo>
                <a:cubicBezTo>
                  <a:pt x="214" y="178"/>
                  <a:pt x="214" y="177"/>
                  <a:pt x="214" y="176"/>
                </a:cubicBezTo>
                <a:cubicBezTo>
                  <a:pt x="214" y="53"/>
                  <a:pt x="214" y="53"/>
                  <a:pt x="214" y="53"/>
                </a:cubicBezTo>
                <a:cubicBezTo>
                  <a:pt x="214" y="52"/>
                  <a:pt x="213" y="51"/>
                  <a:pt x="212" y="51"/>
                </a:cubicBezTo>
                <a:close/>
                <a:moveTo>
                  <a:pt x="133" y="5"/>
                </a:moveTo>
                <a:cubicBezTo>
                  <a:pt x="147" y="5"/>
                  <a:pt x="159" y="16"/>
                  <a:pt x="159" y="30"/>
                </a:cubicBezTo>
                <a:cubicBezTo>
                  <a:pt x="159" y="33"/>
                  <a:pt x="158" y="36"/>
                  <a:pt x="157" y="39"/>
                </a:cubicBezTo>
                <a:cubicBezTo>
                  <a:pt x="157" y="39"/>
                  <a:pt x="157" y="39"/>
                  <a:pt x="157" y="39"/>
                </a:cubicBezTo>
                <a:cubicBezTo>
                  <a:pt x="157" y="39"/>
                  <a:pt x="157" y="39"/>
                  <a:pt x="157" y="39"/>
                </a:cubicBezTo>
                <a:cubicBezTo>
                  <a:pt x="153" y="55"/>
                  <a:pt x="140" y="75"/>
                  <a:pt x="133" y="75"/>
                </a:cubicBezTo>
                <a:cubicBezTo>
                  <a:pt x="125" y="75"/>
                  <a:pt x="108" y="45"/>
                  <a:pt x="108" y="30"/>
                </a:cubicBezTo>
                <a:cubicBezTo>
                  <a:pt x="108" y="16"/>
                  <a:pt x="119" y="5"/>
                  <a:pt x="133" y="5"/>
                </a:cubicBezTo>
                <a:close/>
                <a:moveTo>
                  <a:pt x="5" y="38"/>
                </a:moveTo>
                <a:cubicBezTo>
                  <a:pt x="70" y="55"/>
                  <a:pt x="70" y="55"/>
                  <a:pt x="70" y="55"/>
                </a:cubicBezTo>
                <a:cubicBezTo>
                  <a:pt x="70" y="173"/>
                  <a:pt x="70" y="173"/>
                  <a:pt x="70" y="173"/>
                </a:cubicBezTo>
                <a:cubicBezTo>
                  <a:pt x="5" y="157"/>
                  <a:pt x="5" y="157"/>
                  <a:pt x="5" y="157"/>
                </a:cubicBezTo>
                <a:lnTo>
                  <a:pt x="5" y="38"/>
                </a:lnTo>
                <a:close/>
                <a:moveTo>
                  <a:pt x="75" y="55"/>
                </a:moveTo>
                <a:cubicBezTo>
                  <a:pt x="107" y="47"/>
                  <a:pt x="107" y="47"/>
                  <a:pt x="107" y="47"/>
                </a:cubicBezTo>
                <a:cubicBezTo>
                  <a:pt x="112" y="62"/>
                  <a:pt x="124" y="79"/>
                  <a:pt x="133" y="79"/>
                </a:cubicBezTo>
                <a:cubicBezTo>
                  <a:pt x="135" y="79"/>
                  <a:pt x="137" y="79"/>
                  <a:pt x="140" y="77"/>
                </a:cubicBezTo>
                <a:cubicBezTo>
                  <a:pt x="140" y="157"/>
                  <a:pt x="140" y="157"/>
                  <a:pt x="140" y="157"/>
                </a:cubicBezTo>
                <a:cubicBezTo>
                  <a:pt x="75" y="173"/>
                  <a:pt x="75" y="173"/>
                  <a:pt x="75" y="173"/>
                </a:cubicBezTo>
                <a:lnTo>
                  <a:pt x="75" y="55"/>
                </a:lnTo>
                <a:close/>
                <a:moveTo>
                  <a:pt x="209" y="173"/>
                </a:moveTo>
                <a:cubicBezTo>
                  <a:pt x="144" y="157"/>
                  <a:pt x="144" y="157"/>
                  <a:pt x="144" y="157"/>
                </a:cubicBezTo>
                <a:cubicBezTo>
                  <a:pt x="144" y="73"/>
                  <a:pt x="144" y="73"/>
                  <a:pt x="144" y="73"/>
                </a:cubicBezTo>
                <a:cubicBezTo>
                  <a:pt x="151" y="66"/>
                  <a:pt x="158" y="53"/>
                  <a:pt x="161" y="43"/>
                </a:cubicBezTo>
                <a:cubicBezTo>
                  <a:pt x="209" y="55"/>
                  <a:pt x="209" y="55"/>
                  <a:pt x="209" y="55"/>
                </a:cubicBezTo>
                <a:lnTo>
                  <a:pt x="209" y="17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95" name="Oval 94">
            <a:extLst>
              <a:ext uri="{FF2B5EF4-FFF2-40B4-BE49-F238E27FC236}">
                <a16:creationId xmlns:a16="http://schemas.microsoft.com/office/drawing/2014/main" id="{B90ECB05-EA38-4423-AE82-65846199332E}"/>
              </a:ext>
            </a:extLst>
          </p:cNvPr>
          <p:cNvSpPr>
            <a:spLocks noChangeArrowheads="1"/>
          </p:cNvSpPr>
          <p:nvPr/>
        </p:nvSpPr>
        <p:spPr bwMode="auto">
          <a:xfrm>
            <a:off x="6429227" y="3100239"/>
            <a:ext cx="720000" cy="720000"/>
          </a:xfrm>
          <a:prstGeom prst="ellipse">
            <a:avLst/>
          </a:prstGeom>
          <a:solidFill>
            <a:schemeClr val="bg2">
              <a:lumMod val="50000"/>
            </a:schemeClr>
          </a:solidFill>
          <a:ln>
            <a:noFill/>
          </a:ln>
        </p:spPr>
        <p:txBody>
          <a:bodyPr vert="horz" wrap="square" lIns="91440" tIns="45720" rIns="91440" bIns="45720" numCol="1" anchor="t" anchorCtr="0" compatLnSpc="1">
            <a:prstTxWarp prst="textNoShape">
              <a:avLst/>
            </a:prstTxWarp>
          </a:bodyPr>
          <a:lstStyle/>
          <a:p>
            <a:endParaRPr lang="en-US" sz="2400"/>
          </a:p>
        </p:txBody>
      </p:sp>
      <p:sp>
        <p:nvSpPr>
          <p:cNvPr id="103" name="Rectangle 102">
            <a:extLst>
              <a:ext uri="{FF2B5EF4-FFF2-40B4-BE49-F238E27FC236}">
                <a16:creationId xmlns:a16="http://schemas.microsoft.com/office/drawing/2014/main" id="{6E5E4EB5-18A5-416E-97D6-6BDDDD951D95}"/>
              </a:ext>
            </a:extLst>
          </p:cNvPr>
          <p:cNvSpPr/>
          <p:nvPr/>
        </p:nvSpPr>
        <p:spPr>
          <a:xfrm>
            <a:off x="5988323" y="2111831"/>
            <a:ext cx="1544797" cy="768672"/>
          </a:xfrm>
          <a:prstGeom prst="rect">
            <a:avLst/>
          </a:prstGeom>
        </p:spPr>
        <p:txBody>
          <a:bodyPr wrap="square">
            <a:spAutoFit/>
          </a:bodyPr>
          <a:lstStyle/>
          <a:p>
            <a:pPr algn="ctr">
              <a:lnSpc>
                <a:spcPct val="95000"/>
              </a:lnSpc>
              <a:spcBef>
                <a:spcPts val="300"/>
              </a:spcBef>
              <a:spcAft>
                <a:spcPts val="300"/>
              </a:spcAft>
            </a:pPr>
            <a:r>
              <a:rPr lang="en-US" sz="1100" b="1"/>
              <a:t>12-May [TBC]</a:t>
            </a:r>
          </a:p>
          <a:p>
            <a:pPr marL="92075" indent="-92075">
              <a:lnSpc>
                <a:spcPct val="95000"/>
              </a:lnSpc>
              <a:spcBef>
                <a:spcPts val="300"/>
              </a:spcBef>
              <a:spcAft>
                <a:spcPts val="300"/>
              </a:spcAft>
              <a:buFont typeface="Arial" panose="020B0604020202020204" pitchFamily="34" charset="0"/>
              <a:buChar char="•"/>
            </a:pPr>
            <a:r>
              <a:rPr lang="en-AU" sz="1000"/>
              <a:t>Retail Go/No-Go Communicated to PCF via email</a:t>
            </a:r>
            <a:endParaRPr lang="en-US" sz="1000"/>
          </a:p>
        </p:txBody>
      </p:sp>
      <p:cxnSp>
        <p:nvCxnSpPr>
          <p:cNvPr id="104" name="Straight Arrow Connector 103">
            <a:extLst>
              <a:ext uri="{FF2B5EF4-FFF2-40B4-BE49-F238E27FC236}">
                <a16:creationId xmlns:a16="http://schemas.microsoft.com/office/drawing/2014/main" id="{8D04C67D-88C9-42AF-92EE-AB50D025A444}"/>
              </a:ext>
            </a:extLst>
          </p:cNvPr>
          <p:cNvCxnSpPr>
            <a:cxnSpLocks/>
          </p:cNvCxnSpPr>
          <p:nvPr/>
        </p:nvCxnSpPr>
        <p:spPr>
          <a:xfrm flipV="1">
            <a:off x="6789977" y="2799661"/>
            <a:ext cx="0" cy="295822"/>
          </a:xfrm>
          <a:prstGeom prst="straightConnector1">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06" name="Graphic 105" descr="Marketing">
            <a:extLst>
              <a:ext uri="{FF2B5EF4-FFF2-40B4-BE49-F238E27FC236}">
                <a16:creationId xmlns:a16="http://schemas.microsoft.com/office/drawing/2014/main" id="{280938C6-7F29-439D-92AA-93B9C9966F4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597775" y="3218776"/>
            <a:ext cx="468000" cy="468000"/>
          </a:xfrm>
          <a:prstGeom prst="rect">
            <a:avLst/>
          </a:prstGeom>
        </p:spPr>
      </p:pic>
      <p:sp>
        <p:nvSpPr>
          <p:cNvPr id="107" name="Star: 6 Points 106">
            <a:extLst>
              <a:ext uri="{FF2B5EF4-FFF2-40B4-BE49-F238E27FC236}">
                <a16:creationId xmlns:a16="http://schemas.microsoft.com/office/drawing/2014/main" id="{71A5CE6B-133A-495E-A302-C81DA29EE6DC}"/>
              </a:ext>
            </a:extLst>
          </p:cNvPr>
          <p:cNvSpPr/>
          <p:nvPr/>
        </p:nvSpPr>
        <p:spPr>
          <a:xfrm>
            <a:off x="8509974" y="3178629"/>
            <a:ext cx="468000" cy="468000"/>
          </a:xfrm>
          <a:prstGeom prst="star6">
            <a:avLst/>
          </a:prstGeom>
          <a:solidFill>
            <a:srgbClr val="00B050"/>
          </a:solidFill>
          <a:ln>
            <a:solidFill>
              <a:srgbClr val="92D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1" name="Rectangle 110">
            <a:extLst>
              <a:ext uri="{FF2B5EF4-FFF2-40B4-BE49-F238E27FC236}">
                <a16:creationId xmlns:a16="http://schemas.microsoft.com/office/drawing/2014/main" id="{53ADB208-0B1D-4D26-8AF5-DB20F70BFA0F}"/>
              </a:ext>
            </a:extLst>
          </p:cNvPr>
          <p:cNvSpPr/>
          <p:nvPr/>
        </p:nvSpPr>
        <p:spPr>
          <a:xfrm>
            <a:off x="4880567" y="4224463"/>
            <a:ext cx="1743970" cy="877163"/>
          </a:xfrm>
          <a:prstGeom prst="rect">
            <a:avLst/>
          </a:prstGeom>
        </p:spPr>
        <p:txBody>
          <a:bodyPr wrap="square">
            <a:spAutoFit/>
          </a:bodyPr>
          <a:lstStyle/>
          <a:p>
            <a:pPr algn="ctr"/>
            <a:r>
              <a:rPr lang="en-AU" sz="1100" b="1"/>
              <a:t>23-Apr PCF</a:t>
            </a:r>
          </a:p>
          <a:p>
            <a:pPr marL="92075" lvl="0" indent="-92075" fontAlgn="base">
              <a:spcBef>
                <a:spcPts val="600"/>
              </a:spcBef>
              <a:buFont typeface="Arial" panose="020B0604020202020204" pitchFamily="34" charset="0"/>
              <a:buChar char="•"/>
              <a:defRPr/>
            </a:pPr>
            <a:r>
              <a:rPr lang="en-AU" sz="1000"/>
              <a:t> April Checkpoint Criteria - assessment and outcomes</a:t>
            </a:r>
          </a:p>
          <a:p>
            <a:pPr marL="92075" indent="-92075" fontAlgn="base">
              <a:spcBef>
                <a:spcPts val="600"/>
              </a:spcBef>
              <a:buFont typeface="Arial" panose="020B0604020202020204" pitchFamily="34" charset="0"/>
              <a:buChar char="•"/>
            </a:pPr>
            <a:r>
              <a:rPr lang="en-AU" sz="1000"/>
              <a:t>Go/No-Go – confirm date </a:t>
            </a:r>
          </a:p>
        </p:txBody>
      </p:sp>
      <p:cxnSp>
        <p:nvCxnSpPr>
          <p:cNvPr id="112" name="Straight Arrow Connector 111">
            <a:extLst>
              <a:ext uri="{FF2B5EF4-FFF2-40B4-BE49-F238E27FC236}">
                <a16:creationId xmlns:a16="http://schemas.microsoft.com/office/drawing/2014/main" id="{41E33DBA-BD34-4646-AF95-F415D276DC6E}"/>
              </a:ext>
            </a:extLst>
          </p:cNvPr>
          <p:cNvCxnSpPr/>
          <p:nvPr/>
        </p:nvCxnSpPr>
        <p:spPr>
          <a:xfrm>
            <a:off x="5655314" y="3823040"/>
            <a:ext cx="0" cy="271885"/>
          </a:xfrm>
          <a:prstGeom prst="straightConnector1">
            <a:avLst/>
          </a:prstGeom>
          <a:ln>
            <a:solidFill>
              <a:schemeClr val="accent5"/>
            </a:solidFill>
            <a:tailEnd type="triangle"/>
          </a:ln>
        </p:spPr>
        <p:style>
          <a:lnRef idx="1">
            <a:schemeClr val="accent1"/>
          </a:lnRef>
          <a:fillRef idx="0">
            <a:schemeClr val="accent1"/>
          </a:fillRef>
          <a:effectRef idx="0">
            <a:schemeClr val="accent1"/>
          </a:effectRef>
          <a:fontRef idx="minor">
            <a:schemeClr val="tx1"/>
          </a:fontRef>
        </p:style>
      </p:cxnSp>
      <p:pic>
        <p:nvPicPr>
          <p:cNvPr id="114" name="Graphic 113" descr="Checklist">
            <a:extLst>
              <a:ext uri="{FF2B5EF4-FFF2-40B4-BE49-F238E27FC236}">
                <a16:creationId xmlns:a16="http://schemas.microsoft.com/office/drawing/2014/main" id="{1579D2B8-F45B-4864-92F7-2336EA16C6A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425815" y="3208698"/>
            <a:ext cx="483826" cy="483826"/>
          </a:xfrm>
          <a:prstGeom prst="rect">
            <a:avLst/>
          </a:prstGeom>
        </p:spPr>
      </p:pic>
      <p:sp>
        <p:nvSpPr>
          <p:cNvPr id="115" name="Rectangle 114">
            <a:extLst>
              <a:ext uri="{FF2B5EF4-FFF2-40B4-BE49-F238E27FC236}">
                <a16:creationId xmlns:a16="http://schemas.microsoft.com/office/drawing/2014/main" id="{68FDC2ED-1817-4FA8-B298-C937E2A22FE0}"/>
              </a:ext>
            </a:extLst>
          </p:cNvPr>
          <p:cNvSpPr/>
          <p:nvPr/>
        </p:nvSpPr>
        <p:spPr>
          <a:xfrm>
            <a:off x="7084063" y="4222309"/>
            <a:ext cx="1653183" cy="954107"/>
          </a:xfrm>
          <a:prstGeom prst="rect">
            <a:avLst/>
          </a:prstGeom>
        </p:spPr>
        <p:txBody>
          <a:bodyPr wrap="square">
            <a:spAutoFit/>
          </a:bodyPr>
          <a:lstStyle/>
          <a:p>
            <a:pPr algn="ctr"/>
            <a:r>
              <a:rPr lang="en-AU" sz="1100" b="1"/>
              <a:t>19-May PCF</a:t>
            </a:r>
          </a:p>
          <a:p>
            <a:pPr marL="92075" indent="-92075" fontAlgn="base">
              <a:spcBef>
                <a:spcPts val="600"/>
              </a:spcBef>
              <a:buFont typeface="Arial" panose="020B0604020202020204" pitchFamily="34" charset="0"/>
              <a:buChar char="•"/>
            </a:pPr>
            <a:r>
              <a:rPr lang="en-AU" sz="1000"/>
              <a:t>Confirming Go/No-Go</a:t>
            </a:r>
          </a:p>
          <a:p>
            <a:pPr marL="92075" indent="-92075" fontAlgn="base">
              <a:spcBef>
                <a:spcPts val="600"/>
              </a:spcBef>
              <a:buFont typeface="Arial" panose="020B0604020202020204" pitchFamily="34" charset="0"/>
              <a:buChar char="•"/>
            </a:pPr>
            <a:r>
              <a:rPr lang="en-AU" sz="1000"/>
              <a:t>Issue management</a:t>
            </a:r>
          </a:p>
          <a:p>
            <a:pPr marL="92075" indent="-92075" fontAlgn="base">
              <a:spcBef>
                <a:spcPts val="600"/>
              </a:spcBef>
              <a:buFont typeface="Arial" panose="020B0604020202020204" pitchFamily="34" charset="0"/>
              <a:buChar char="•"/>
            </a:pPr>
            <a:r>
              <a:rPr lang="en-AU" sz="1000"/>
              <a:t>Replanning (if necessary) </a:t>
            </a:r>
          </a:p>
        </p:txBody>
      </p:sp>
      <p:grpSp>
        <p:nvGrpSpPr>
          <p:cNvPr id="116" name="Group 115">
            <a:extLst>
              <a:ext uri="{FF2B5EF4-FFF2-40B4-BE49-F238E27FC236}">
                <a16:creationId xmlns:a16="http://schemas.microsoft.com/office/drawing/2014/main" id="{996E4805-20C5-4648-AE38-DDAC90C8D4B7}"/>
              </a:ext>
            </a:extLst>
          </p:cNvPr>
          <p:cNvGrpSpPr/>
          <p:nvPr/>
        </p:nvGrpSpPr>
        <p:grpSpPr>
          <a:xfrm>
            <a:off x="7637178" y="3215529"/>
            <a:ext cx="483446" cy="470561"/>
            <a:chOff x="7114931" y="5624297"/>
            <a:chExt cx="483922" cy="504965"/>
          </a:xfrm>
        </p:grpSpPr>
        <p:sp>
          <p:nvSpPr>
            <p:cNvPr id="17" name="Freeform 27">
              <a:extLst>
                <a:ext uri="{FF2B5EF4-FFF2-40B4-BE49-F238E27FC236}">
                  <a16:creationId xmlns:a16="http://schemas.microsoft.com/office/drawing/2014/main" id="{1E44C6B0-2FE2-4C77-94D2-327A1487A482}"/>
                </a:ext>
              </a:extLst>
            </p:cNvPr>
            <p:cNvSpPr>
              <a:spLocks/>
            </p:cNvSpPr>
            <p:nvPr/>
          </p:nvSpPr>
          <p:spPr bwMode="auto">
            <a:xfrm>
              <a:off x="7114931" y="5624297"/>
              <a:ext cx="483922" cy="187258"/>
            </a:xfrm>
            <a:custGeom>
              <a:avLst/>
              <a:gdLst>
                <a:gd name="T0" fmla="*/ 215 w 215"/>
                <a:gd name="T1" fmla="*/ 80 h 83"/>
                <a:gd name="T2" fmla="*/ 193 w 215"/>
                <a:gd name="T3" fmla="*/ 39 h 83"/>
                <a:gd name="T4" fmla="*/ 192 w 215"/>
                <a:gd name="T5" fmla="*/ 39 h 83"/>
                <a:gd name="T6" fmla="*/ 192 w 215"/>
                <a:gd name="T7" fmla="*/ 39 h 83"/>
                <a:gd name="T8" fmla="*/ 175 w 215"/>
                <a:gd name="T9" fmla="*/ 22 h 83"/>
                <a:gd name="T10" fmla="*/ 107 w 215"/>
                <a:gd name="T11" fmla="*/ 0 h 83"/>
                <a:gd name="T12" fmla="*/ 107 w 215"/>
                <a:gd name="T13" fmla="*/ 0 h 83"/>
                <a:gd name="T14" fmla="*/ 107 w 215"/>
                <a:gd name="T15" fmla="*/ 0 h 83"/>
                <a:gd name="T16" fmla="*/ 107 w 215"/>
                <a:gd name="T17" fmla="*/ 0 h 83"/>
                <a:gd name="T18" fmla="*/ 40 w 215"/>
                <a:gd name="T19" fmla="*/ 22 h 83"/>
                <a:gd name="T20" fmla="*/ 22 w 215"/>
                <a:gd name="T21" fmla="*/ 39 h 83"/>
                <a:gd name="T22" fmla="*/ 22 w 215"/>
                <a:gd name="T23" fmla="*/ 39 h 83"/>
                <a:gd name="T24" fmla="*/ 22 w 215"/>
                <a:gd name="T25" fmla="*/ 39 h 83"/>
                <a:gd name="T26" fmla="*/ 0 w 215"/>
                <a:gd name="T27" fmla="*/ 80 h 83"/>
                <a:gd name="T28" fmla="*/ 1 w 215"/>
                <a:gd name="T29" fmla="*/ 83 h 83"/>
                <a:gd name="T30" fmla="*/ 2 w 215"/>
                <a:gd name="T31" fmla="*/ 83 h 83"/>
                <a:gd name="T32" fmla="*/ 4 w 215"/>
                <a:gd name="T33" fmla="*/ 81 h 83"/>
                <a:gd name="T34" fmla="*/ 24 w 215"/>
                <a:gd name="T35" fmla="*/ 44 h 83"/>
                <a:gd name="T36" fmla="*/ 33 w 215"/>
                <a:gd name="T37" fmla="*/ 57 h 83"/>
                <a:gd name="T38" fmla="*/ 35 w 215"/>
                <a:gd name="T39" fmla="*/ 58 h 83"/>
                <a:gd name="T40" fmla="*/ 37 w 215"/>
                <a:gd name="T41" fmla="*/ 57 h 83"/>
                <a:gd name="T42" fmla="*/ 37 w 215"/>
                <a:gd name="T43" fmla="*/ 54 h 83"/>
                <a:gd name="T44" fmla="*/ 27 w 215"/>
                <a:gd name="T45" fmla="*/ 41 h 83"/>
                <a:gd name="T46" fmla="*/ 43 w 215"/>
                <a:gd name="T47" fmla="*/ 26 h 83"/>
                <a:gd name="T48" fmla="*/ 105 w 215"/>
                <a:gd name="T49" fmla="*/ 4 h 83"/>
                <a:gd name="T50" fmla="*/ 105 w 215"/>
                <a:gd name="T51" fmla="*/ 25 h 83"/>
                <a:gd name="T52" fmla="*/ 107 w 215"/>
                <a:gd name="T53" fmla="*/ 27 h 83"/>
                <a:gd name="T54" fmla="*/ 110 w 215"/>
                <a:gd name="T55" fmla="*/ 25 h 83"/>
                <a:gd name="T56" fmla="*/ 110 w 215"/>
                <a:gd name="T57" fmla="*/ 4 h 83"/>
                <a:gd name="T58" fmla="*/ 172 w 215"/>
                <a:gd name="T59" fmla="*/ 26 h 83"/>
                <a:gd name="T60" fmla="*/ 188 w 215"/>
                <a:gd name="T61" fmla="*/ 41 h 83"/>
                <a:gd name="T62" fmla="*/ 178 w 215"/>
                <a:gd name="T63" fmla="*/ 54 h 83"/>
                <a:gd name="T64" fmla="*/ 178 w 215"/>
                <a:gd name="T65" fmla="*/ 57 h 83"/>
                <a:gd name="T66" fmla="*/ 180 w 215"/>
                <a:gd name="T67" fmla="*/ 58 h 83"/>
                <a:gd name="T68" fmla="*/ 181 w 215"/>
                <a:gd name="T69" fmla="*/ 57 h 83"/>
                <a:gd name="T70" fmla="*/ 191 w 215"/>
                <a:gd name="T71" fmla="*/ 44 h 83"/>
                <a:gd name="T72" fmla="*/ 210 w 215"/>
                <a:gd name="T73" fmla="*/ 81 h 83"/>
                <a:gd name="T74" fmla="*/ 213 w 215"/>
                <a:gd name="T75" fmla="*/ 83 h 83"/>
                <a:gd name="T76" fmla="*/ 215 w 215"/>
                <a:gd name="T77" fmla="*/ 8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15" h="83">
                  <a:moveTo>
                    <a:pt x="215" y="80"/>
                  </a:moveTo>
                  <a:cubicBezTo>
                    <a:pt x="211" y="65"/>
                    <a:pt x="203" y="51"/>
                    <a:pt x="193" y="39"/>
                  </a:cubicBezTo>
                  <a:cubicBezTo>
                    <a:pt x="193" y="39"/>
                    <a:pt x="193" y="39"/>
                    <a:pt x="192" y="39"/>
                  </a:cubicBezTo>
                  <a:cubicBezTo>
                    <a:pt x="192" y="39"/>
                    <a:pt x="192" y="39"/>
                    <a:pt x="192" y="39"/>
                  </a:cubicBezTo>
                  <a:cubicBezTo>
                    <a:pt x="187" y="33"/>
                    <a:pt x="181" y="27"/>
                    <a:pt x="175" y="22"/>
                  </a:cubicBezTo>
                  <a:cubicBezTo>
                    <a:pt x="155" y="7"/>
                    <a:pt x="132" y="0"/>
                    <a:pt x="107" y="0"/>
                  </a:cubicBezTo>
                  <a:cubicBezTo>
                    <a:pt x="107" y="0"/>
                    <a:pt x="107" y="0"/>
                    <a:pt x="107" y="0"/>
                  </a:cubicBezTo>
                  <a:cubicBezTo>
                    <a:pt x="107" y="0"/>
                    <a:pt x="107" y="0"/>
                    <a:pt x="107" y="0"/>
                  </a:cubicBezTo>
                  <a:cubicBezTo>
                    <a:pt x="107" y="0"/>
                    <a:pt x="107" y="0"/>
                    <a:pt x="107" y="0"/>
                  </a:cubicBezTo>
                  <a:cubicBezTo>
                    <a:pt x="83" y="0"/>
                    <a:pt x="59" y="7"/>
                    <a:pt x="40" y="22"/>
                  </a:cubicBezTo>
                  <a:cubicBezTo>
                    <a:pt x="33" y="27"/>
                    <a:pt x="28" y="33"/>
                    <a:pt x="22" y="39"/>
                  </a:cubicBezTo>
                  <a:cubicBezTo>
                    <a:pt x="22" y="39"/>
                    <a:pt x="22" y="39"/>
                    <a:pt x="22" y="39"/>
                  </a:cubicBezTo>
                  <a:cubicBezTo>
                    <a:pt x="22" y="39"/>
                    <a:pt x="22" y="39"/>
                    <a:pt x="22" y="39"/>
                  </a:cubicBezTo>
                  <a:cubicBezTo>
                    <a:pt x="12" y="51"/>
                    <a:pt x="4" y="65"/>
                    <a:pt x="0" y="80"/>
                  </a:cubicBezTo>
                  <a:cubicBezTo>
                    <a:pt x="0" y="81"/>
                    <a:pt x="0" y="82"/>
                    <a:pt x="1" y="83"/>
                  </a:cubicBezTo>
                  <a:cubicBezTo>
                    <a:pt x="2" y="83"/>
                    <a:pt x="2" y="83"/>
                    <a:pt x="2" y="83"/>
                  </a:cubicBezTo>
                  <a:cubicBezTo>
                    <a:pt x="3" y="83"/>
                    <a:pt x="4" y="82"/>
                    <a:pt x="4" y="81"/>
                  </a:cubicBezTo>
                  <a:cubicBezTo>
                    <a:pt x="8" y="68"/>
                    <a:pt x="15" y="55"/>
                    <a:pt x="24" y="44"/>
                  </a:cubicBezTo>
                  <a:cubicBezTo>
                    <a:pt x="33" y="57"/>
                    <a:pt x="33" y="57"/>
                    <a:pt x="33" y="57"/>
                  </a:cubicBezTo>
                  <a:cubicBezTo>
                    <a:pt x="34" y="57"/>
                    <a:pt x="34" y="58"/>
                    <a:pt x="35" y="58"/>
                  </a:cubicBezTo>
                  <a:cubicBezTo>
                    <a:pt x="36" y="58"/>
                    <a:pt x="36" y="57"/>
                    <a:pt x="37" y="57"/>
                  </a:cubicBezTo>
                  <a:cubicBezTo>
                    <a:pt x="38" y="56"/>
                    <a:pt x="38" y="55"/>
                    <a:pt x="37" y="54"/>
                  </a:cubicBezTo>
                  <a:cubicBezTo>
                    <a:pt x="27" y="41"/>
                    <a:pt x="27" y="41"/>
                    <a:pt x="27" y="41"/>
                  </a:cubicBezTo>
                  <a:cubicBezTo>
                    <a:pt x="32" y="35"/>
                    <a:pt x="37" y="30"/>
                    <a:pt x="43" y="26"/>
                  </a:cubicBezTo>
                  <a:cubicBezTo>
                    <a:pt x="61" y="12"/>
                    <a:pt x="82" y="5"/>
                    <a:pt x="105" y="4"/>
                  </a:cubicBezTo>
                  <a:cubicBezTo>
                    <a:pt x="105" y="25"/>
                    <a:pt x="105" y="25"/>
                    <a:pt x="105" y="25"/>
                  </a:cubicBezTo>
                  <a:cubicBezTo>
                    <a:pt x="105" y="26"/>
                    <a:pt x="106" y="27"/>
                    <a:pt x="107" y="27"/>
                  </a:cubicBezTo>
                  <a:cubicBezTo>
                    <a:pt x="109" y="27"/>
                    <a:pt x="110" y="26"/>
                    <a:pt x="110" y="25"/>
                  </a:cubicBezTo>
                  <a:cubicBezTo>
                    <a:pt x="110" y="4"/>
                    <a:pt x="110" y="4"/>
                    <a:pt x="110" y="4"/>
                  </a:cubicBezTo>
                  <a:cubicBezTo>
                    <a:pt x="132" y="5"/>
                    <a:pt x="154" y="12"/>
                    <a:pt x="172" y="26"/>
                  </a:cubicBezTo>
                  <a:cubicBezTo>
                    <a:pt x="178" y="30"/>
                    <a:pt x="183" y="35"/>
                    <a:pt x="188" y="41"/>
                  </a:cubicBezTo>
                  <a:cubicBezTo>
                    <a:pt x="178" y="54"/>
                    <a:pt x="178" y="54"/>
                    <a:pt x="178" y="54"/>
                  </a:cubicBezTo>
                  <a:cubicBezTo>
                    <a:pt x="177" y="55"/>
                    <a:pt x="177" y="56"/>
                    <a:pt x="178" y="57"/>
                  </a:cubicBezTo>
                  <a:cubicBezTo>
                    <a:pt x="179" y="57"/>
                    <a:pt x="179" y="58"/>
                    <a:pt x="180" y="58"/>
                  </a:cubicBezTo>
                  <a:cubicBezTo>
                    <a:pt x="180" y="58"/>
                    <a:pt x="181" y="57"/>
                    <a:pt x="181" y="57"/>
                  </a:cubicBezTo>
                  <a:cubicBezTo>
                    <a:pt x="191" y="44"/>
                    <a:pt x="191" y="44"/>
                    <a:pt x="191" y="44"/>
                  </a:cubicBezTo>
                  <a:cubicBezTo>
                    <a:pt x="200" y="55"/>
                    <a:pt x="206" y="68"/>
                    <a:pt x="210" y="81"/>
                  </a:cubicBezTo>
                  <a:cubicBezTo>
                    <a:pt x="211" y="82"/>
                    <a:pt x="212" y="83"/>
                    <a:pt x="213" y="83"/>
                  </a:cubicBezTo>
                  <a:cubicBezTo>
                    <a:pt x="215" y="82"/>
                    <a:pt x="215" y="81"/>
                    <a:pt x="215" y="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8" name="Freeform 28">
              <a:extLst>
                <a:ext uri="{FF2B5EF4-FFF2-40B4-BE49-F238E27FC236}">
                  <a16:creationId xmlns:a16="http://schemas.microsoft.com/office/drawing/2014/main" id="{98E888FA-C263-4AC2-BCAC-961D2F949E75}"/>
                </a:ext>
              </a:extLst>
            </p:cNvPr>
            <p:cNvSpPr>
              <a:spLocks/>
            </p:cNvSpPr>
            <p:nvPr/>
          </p:nvSpPr>
          <p:spPr bwMode="auto">
            <a:xfrm>
              <a:off x="7142284" y="6000916"/>
              <a:ext cx="429218" cy="128346"/>
            </a:xfrm>
            <a:custGeom>
              <a:avLst/>
              <a:gdLst>
                <a:gd name="T0" fmla="*/ 190 w 191"/>
                <a:gd name="T1" fmla="*/ 1 h 57"/>
                <a:gd name="T2" fmla="*/ 187 w 191"/>
                <a:gd name="T3" fmla="*/ 2 h 57"/>
                <a:gd name="T4" fmla="*/ 95 w 191"/>
                <a:gd name="T5" fmla="*/ 52 h 57"/>
                <a:gd name="T6" fmla="*/ 4 w 191"/>
                <a:gd name="T7" fmla="*/ 2 h 57"/>
                <a:gd name="T8" fmla="*/ 1 w 191"/>
                <a:gd name="T9" fmla="*/ 1 h 57"/>
                <a:gd name="T10" fmla="*/ 0 w 191"/>
                <a:gd name="T11" fmla="*/ 4 h 57"/>
                <a:gd name="T12" fmla="*/ 95 w 191"/>
                <a:gd name="T13" fmla="*/ 57 h 57"/>
                <a:gd name="T14" fmla="*/ 190 w 191"/>
                <a:gd name="T15" fmla="*/ 4 h 57"/>
                <a:gd name="T16" fmla="*/ 190 w 191"/>
                <a:gd name="T17" fmla="*/ 1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1" h="57">
                  <a:moveTo>
                    <a:pt x="190" y="1"/>
                  </a:moveTo>
                  <a:cubicBezTo>
                    <a:pt x="189" y="0"/>
                    <a:pt x="187" y="1"/>
                    <a:pt x="187" y="2"/>
                  </a:cubicBezTo>
                  <a:cubicBezTo>
                    <a:pt x="167" y="33"/>
                    <a:pt x="133" y="52"/>
                    <a:pt x="95" y="52"/>
                  </a:cubicBezTo>
                  <a:cubicBezTo>
                    <a:pt x="58" y="52"/>
                    <a:pt x="24" y="33"/>
                    <a:pt x="4" y="2"/>
                  </a:cubicBezTo>
                  <a:cubicBezTo>
                    <a:pt x="4" y="1"/>
                    <a:pt x="2" y="0"/>
                    <a:pt x="1" y="1"/>
                  </a:cubicBezTo>
                  <a:cubicBezTo>
                    <a:pt x="0" y="2"/>
                    <a:pt x="0" y="3"/>
                    <a:pt x="0" y="4"/>
                  </a:cubicBezTo>
                  <a:cubicBezTo>
                    <a:pt x="21" y="37"/>
                    <a:pt x="57" y="57"/>
                    <a:pt x="95" y="57"/>
                  </a:cubicBezTo>
                  <a:cubicBezTo>
                    <a:pt x="134" y="57"/>
                    <a:pt x="170" y="37"/>
                    <a:pt x="190" y="4"/>
                  </a:cubicBezTo>
                  <a:cubicBezTo>
                    <a:pt x="191" y="3"/>
                    <a:pt x="191" y="2"/>
                    <a:pt x="19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9" name="Freeform 29">
              <a:extLst>
                <a:ext uri="{FF2B5EF4-FFF2-40B4-BE49-F238E27FC236}">
                  <a16:creationId xmlns:a16="http://schemas.microsoft.com/office/drawing/2014/main" id="{C101913D-3809-4266-AFF7-A46624F2BA44}"/>
                </a:ext>
              </a:extLst>
            </p:cNvPr>
            <p:cNvSpPr>
              <a:spLocks noEditPoints="1"/>
            </p:cNvSpPr>
            <p:nvPr/>
          </p:nvSpPr>
          <p:spPr bwMode="auto">
            <a:xfrm>
              <a:off x="7264316" y="5824179"/>
              <a:ext cx="265105" cy="187258"/>
            </a:xfrm>
            <a:custGeom>
              <a:avLst/>
              <a:gdLst>
                <a:gd name="T0" fmla="*/ 118 w 118"/>
                <a:gd name="T1" fmla="*/ 1 h 83"/>
                <a:gd name="T2" fmla="*/ 114 w 118"/>
                <a:gd name="T3" fmla="*/ 1 h 83"/>
                <a:gd name="T4" fmla="*/ 64 w 118"/>
                <a:gd name="T5" fmla="*/ 54 h 83"/>
                <a:gd name="T6" fmla="*/ 41 w 118"/>
                <a:gd name="T7" fmla="*/ 48 h 83"/>
                <a:gd name="T8" fmla="*/ 0 w 118"/>
                <a:gd name="T9" fmla="*/ 80 h 83"/>
                <a:gd name="T10" fmla="*/ 1 w 118"/>
                <a:gd name="T11" fmla="*/ 82 h 83"/>
                <a:gd name="T12" fmla="*/ 2 w 118"/>
                <a:gd name="T13" fmla="*/ 83 h 83"/>
                <a:gd name="T14" fmla="*/ 80 w 118"/>
                <a:gd name="T15" fmla="*/ 83 h 83"/>
                <a:gd name="T16" fmla="*/ 82 w 118"/>
                <a:gd name="T17" fmla="*/ 82 h 83"/>
                <a:gd name="T18" fmla="*/ 83 w 118"/>
                <a:gd name="T19" fmla="*/ 80 h 83"/>
                <a:gd name="T20" fmla="*/ 68 w 118"/>
                <a:gd name="T21" fmla="*/ 57 h 83"/>
                <a:gd name="T22" fmla="*/ 118 w 118"/>
                <a:gd name="T23" fmla="*/ 5 h 83"/>
                <a:gd name="T24" fmla="*/ 118 w 118"/>
                <a:gd name="T25" fmla="*/ 1 h 83"/>
                <a:gd name="T26" fmla="*/ 77 w 118"/>
                <a:gd name="T27" fmla="*/ 79 h 83"/>
                <a:gd name="T28" fmla="*/ 5 w 118"/>
                <a:gd name="T29" fmla="*/ 79 h 83"/>
                <a:gd name="T30" fmla="*/ 41 w 118"/>
                <a:gd name="T31" fmla="*/ 52 h 83"/>
                <a:gd name="T32" fmla="*/ 63 w 118"/>
                <a:gd name="T33" fmla="*/ 59 h 83"/>
                <a:gd name="T34" fmla="*/ 63 w 118"/>
                <a:gd name="T35" fmla="*/ 59 h 83"/>
                <a:gd name="T36" fmla="*/ 63 w 118"/>
                <a:gd name="T37" fmla="*/ 59 h 83"/>
                <a:gd name="T38" fmla="*/ 77 w 118"/>
                <a:gd name="T39" fmla="*/ 79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8" h="83">
                  <a:moveTo>
                    <a:pt x="118" y="1"/>
                  </a:moveTo>
                  <a:cubicBezTo>
                    <a:pt x="117" y="0"/>
                    <a:pt x="115" y="0"/>
                    <a:pt x="114" y="1"/>
                  </a:cubicBezTo>
                  <a:cubicBezTo>
                    <a:pt x="64" y="54"/>
                    <a:pt x="64" y="54"/>
                    <a:pt x="64" y="54"/>
                  </a:cubicBezTo>
                  <a:cubicBezTo>
                    <a:pt x="57" y="50"/>
                    <a:pt x="50" y="48"/>
                    <a:pt x="41" y="48"/>
                  </a:cubicBezTo>
                  <a:cubicBezTo>
                    <a:pt x="22" y="48"/>
                    <a:pt x="5" y="61"/>
                    <a:pt x="0" y="80"/>
                  </a:cubicBezTo>
                  <a:cubicBezTo>
                    <a:pt x="0" y="81"/>
                    <a:pt x="0" y="82"/>
                    <a:pt x="1" y="82"/>
                  </a:cubicBezTo>
                  <a:cubicBezTo>
                    <a:pt x="1" y="83"/>
                    <a:pt x="2" y="83"/>
                    <a:pt x="2" y="83"/>
                  </a:cubicBezTo>
                  <a:cubicBezTo>
                    <a:pt x="80" y="83"/>
                    <a:pt x="80" y="83"/>
                    <a:pt x="80" y="83"/>
                  </a:cubicBezTo>
                  <a:cubicBezTo>
                    <a:pt x="81" y="83"/>
                    <a:pt x="82" y="83"/>
                    <a:pt x="82" y="82"/>
                  </a:cubicBezTo>
                  <a:cubicBezTo>
                    <a:pt x="83" y="82"/>
                    <a:pt x="83" y="81"/>
                    <a:pt x="83" y="80"/>
                  </a:cubicBezTo>
                  <a:cubicBezTo>
                    <a:pt x="80" y="71"/>
                    <a:pt x="75" y="62"/>
                    <a:pt x="68" y="57"/>
                  </a:cubicBezTo>
                  <a:cubicBezTo>
                    <a:pt x="118" y="5"/>
                    <a:pt x="118" y="5"/>
                    <a:pt x="118" y="5"/>
                  </a:cubicBezTo>
                  <a:cubicBezTo>
                    <a:pt x="118" y="4"/>
                    <a:pt x="118" y="2"/>
                    <a:pt x="118" y="1"/>
                  </a:cubicBezTo>
                  <a:close/>
                  <a:moveTo>
                    <a:pt x="77" y="79"/>
                  </a:moveTo>
                  <a:cubicBezTo>
                    <a:pt x="5" y="79"/>
                    <a:pt x="5" y="79"/>
                    <a:pt x="5" y="79"/>
                  </a:cubicBezTo>
                  <a:cubicBezTo>
                    <a:pt x="10" y="63"/>
                    <a:pt x="25" y="52"/>
                    <a:pt x="41" y="52"/>
                  </a:cubicBezTo>
                  <a:cubicBezTo>
                    <a:pt x="49" y="52"/>
                    <a:pt x="57" y="55"/>
                    <a:pt x="63" y="59"/>
                  </a:cubicBezTo>
                  <a:cubicBezTo>
                    <a:pt x="63" y="59"/>
                    <a:pt x="63" y="59"/>
                    <a:pt x="63" y="59"/>
                  </a:cubicBezTo>
                  <a:cubicBezTo>
                    <a:pt x="63" y="59"/>
                    <a:pt x="63" y="59"/>
                    <a:pt x="63" y="59"/>
                  </a:cubicBezTo>
                  <a:cubicBezTo>
                    <a:pt x="70" y="64"/>
                    <a:pt x="75" y="71"/>
                    <a:pt x="77" y="7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grpSp>
      <p:cxnSp>
        <p:nvCxnSpPr>
          <p:cNvPr id="118" name="Straight Arrow Connector 117">
            <a:extLst>
              <a:ext uri="{FF2B5EF4-FFF2-40B4-BE49-F238E27FC236}">
                <a16:creationId xmlns:a16="http://schemas.microsoft.com/office/drawing/2014/main" id="{DC919EBE-A6C0-4DD4-AABD-EC16ECE5FD85}"/>
              </a:ext>
            </a:extLst>
          </p:cNvPr>
          <p:cNvCxnSpPr>
            <a:cxnSpLocks/>
          </p:cNvCxnSpPr>
          <p:nvPr/>
        </p:nvCxnSpPr>
        <p:spPr>
          <a:xfrm>
            <a:off x="7910654" y="3833770"/>
            <a:ext cx="0" cy="271885"/>
          </a:xfrm>
          <a:prstGeom prst="straightConnector1">
            <a:avLst/>
          </a:prstGeom>
          <a:ln>
            <a:solidFill>
              <a:schemeClr val="accent6">
                <a:lumMod val="9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0" name="Rectangle 119">
            <a:extLst>
              <a:ext uri="{FF2B5EF4-FFF2-40B4-BE49-F238E27FC236}">
                <a16:creationId xmlns:a16="http://schemas.microsoft.com/office/drawing/2014/main" id="{C3EFC6E5-C221-4301-96B1-5EB663C4BC36}"/>
              </a:ext>
            </a:extLst>
          </p:cNvPr>
          <p:cNvSpPr/>
          <p:nvPr/>
        </p:nvSpPr>
        <p:spPr>
          <a:xfrm>
            <a:off x="7883974" y="1657884"/>
            <a:ext cx="1186092" cy="991810"/>
          </a:xfrm>
          <a:prstGeom prst="rect">
            <a:avLst/>
          </a:prstGeom>
        </p:spPr>
        <p:txBody>
          <a:bodyPr wrap="square" lIns="36000" rIns="36000">
            <a:spAutoFit/>
          </a:bodyPr>
          <a:lstStyle/>
          <a:p>
            <a:pPr algn="ctr">
              <a:lnSpc>
                <a:spcPct val="95000"/>
              </a:lnSpc>
              <a:spcBef>
                <a:spcPts val="300"/>
              </a:spcBef>
            </a:pPr>
            <a:r>
              <a:rPr lang="en-AU" sz="1100" b="1"/>
              <a:t>31-May</a:t>
            </a:r>
          </a:p>
          <a:p>
            <a:pPr marL="182563" indent="-90488" fontAlgn="base">
              <a:lnSpc>
                <a:spcPct val="95000"/>
              </a:lnSpc>
              <a:spcBef>
                <a:spcPts val="600"/>
              </a:spcBef>
              <a:spcAft>
                <a:spcPts val="300"/>
              </a:spcAft>
              <a:buFont typeface="Arial" panose="020B0604020202020204" pitchFamily="34" charset="0"/>
              <a:buChar char="•"/>
              <a:defRPr/>
            </a:pPr>
            <a:r>
              <a:rPr lang="en-AU" sz="1000"/>
              <a:t>5MS Retail/ Metering</a:t>
            </a:r>
            <a:br>
              <a:rPr lang="en-AU" sz="1000"/>
            </a:br>
            <a:r>
              <a:rPr lang="en-AU" sz="1000"/>
              <a:t>Solution Go-Live</a:t>
            </a:r>
          </a:p>
          <a:p>
            <a:pPr algn="ctr">
              <a:lnSpc>
                <a:spcPct val="95000"/>
              </a:lnSpc>
              <a:spcBef>
                <a:spcPts val="300"/>
              </a:spcBef>
              <a:spcAft>
                <a:spcPts val="300"/>
              </a:spcAft>
            </a:pPr>
            <a:endParaRPr lang="en-US" sz="1000"/>
          </a:p>
        </p:txBody>
      </p:sp>
      <p:cxnSp>
        <p:nvCxnSpPr>
          <p:cNvPr id="123" name="Straight Arrow Connector 122">
            <a:extLst>
              <a:ext uri="{FF2B5EF4-FFF2-40B4-BE49-F238E27FC236}">
                <a16:creationId xmlns:a16="http://schemas.microsoft.com/office/drawing/2014/main" id="{CD4C5F86-E4D3-4059-AED7-C3BD9D373308}"/>
              </a:ext>
            </a:extLst>
          </p:cNvPr>
          <p:cNvCxnSpPr>
            <a:cxnSpLocks/>
          </p:cNvCxnSpPr>
          <p:nvPr/>
        </p:nvCxnSpPr>
        <p:spPr>
          <a:xfrm flipV="1">
            <a:off x="8743974" y="2638629"/>
            <a:ext cx="0" cy="54000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26" name="TextBox 125">
            <a:extLst>
              <a:ext uri="{FF2B5EF4-FFF2-40B4-BE49-F238E27FC236}">
                <a16:creationId xmlns:a16="http://schemas.microsoft.com/office/drawing/2014/main" id="{C8500067-AD77-4B09-BB85-19154EE3055B}"/>
              </a:ext>
            </a:extLst>
          </p:cNvPr>
          <p:cNvSpPr txBox="1"/>
          <p:nvPr/>
        </p:nvSpPr>
        <p:spPr>
          <a:xfrm>
            <a:off x="21421" y="2403690"/>
            <a:ext cx="1117083" cy="230832"/>
          </a:xfrm>
          <a:prstGeom prst="rect">
            <a:avLst/>
          </a:prstGeom>
          <a:noFill/>
        </p:spPr>
        <p:txBody>
          <a:bodyPr wrap="square" rtlCol="0">
            <a:spAutoFit/>
          </a:bodyPr>
          <a:lstStyle/>
          <a:p>
            <a:r>
              <a:rPr lang="en-AU" sz="900" b="1">
                <a:solidFill>
                  <a:schemeClr val="bg1"/>
                </a:solidFill>
              </a:rPr>
              <a:t>Key milestones</a:t>
            </a:r>
          </a:p>
        </p:txBody>
      </p:sp>
      <p:sp>
        <p:nvSpPr>
          <p:cNvPr id="56" name="Arrow: Right 55">
            <a:extLst>
              <a:ext uri="{FF2B5EF4-FFF2-40B4-BE49-F238E27FC236}">
                <a16:creationId xmlns:a16="http://schemas.microsoft.com/office/drawing/2014/main" id="{0C7EDEBC-4094-49AA-8C02-838DFE5E1D1A}"/>
              </a:ext>
            </a:extLst>
          </p:cNvPr>
          <p:cNvSpPr/>
          <p:nvPr/>
        </p:nvSpPr>
        <p:spPr>
          <a:xfrm>
            <a:off x="73152" y="5776336"/>
            <a:ext cx="1429999" cy="400110"/>
          </a:xfrm>
          <a:prstGeom prst="rightArrow">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57" name="TextBox 56">
            <a:extLst>
              <a:ext uri="{FF2B5EF4-FFF2-40B4-BE49-F238E27FC236}">
                <a16:creationId xmlns:a16="http://schemas.microsoft.com/office/drawing/2014/main" id="{B18D2FE4-82E6-487D-B54E-5AEC1F690ADC}"/>
              </a:ext>
            </a:extLst>
          </p:cNvPr>
          <p:cNvSpPr txBox="1"/>
          <p:nvPr/>
        </p:nvSpPr>
        <p:spPr>
          <a:xfrm>
            <a:off x="18519" y="5860975"/>
            <a:ext cx="1484632" cy="230832"/>
          </a:xfrm>
          <a:prstGeom prst="rect">
            <a:avLst/>
          </a:prstGeom>
          <a:noFill/>
        </p:spPr>
        <p:txBody>
          <a:bodyPr wrap="square" rtlCol="0">
            <a:spAutoFit/>
          </a:bodyPr>
          <a:lstStyle/>
          <a:p>
            <a:r>
              <a:rPr lang="en-AU" sz="900" b="1">
                <a:solidFill>
                  <a:schemeClr val="bg1"/>
                </a:solidFill>
              </a:rPr>
              <a:t>Communication timeline</a:t>
            </a:r>
          </a:p>
        </p:txBody>
      </p:sp>
      <p:sp>
        <p:nvSpPr>
          <p:cNvPr id="3" name="Oval 2">
            <a:extLst>
              <a:ext uri="{FF2B5EF4-FFF2-40B4-BE49-F238E27FC236}">
                <a16:creationId xmlns:a16="http://schemas.microsoft.com/office/drawing/2014/main" id="{FB302F85-8719-42F0-9AC7-B23A352BF196}"/>
              </a:ext>
            </a:extLst>
          </p:cNvPr>
          <p:cNvSpPr/>
          <p:nvPr/>
        </p:nvSpPr>
        <p:spPr>
          <a:xfrm>
            <a:off x="1615812" y="2952015"/>
            <a:ext cx="1008000" cy="1008000"/>
          </a:xfrm>
          <a:prstGeom prst="ellipse">
            <a:avLst/>
          </a:prstGeom>
          <a:noFill/>
          <a:ln w="444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42378700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BD542-62EF-4D17-A680-5166B9F42A77}"/>
              </a:ext>
            </a:extLst>
          </p:cNvPr>
          <p:cNvSpPr>
            <a:spLocks noGrp="1"/>
          </p:cNvSpPr>
          <p:nvPr>
            <p:ph type="title"/>
          </p:nvPr>
        </p:nvSpPr>
        <p:spPr/>
        <p:txBody>
          <a:bodyPr/>
          <a:lstStyle/>
          <a:p>
            <a:r>
              <a:rPr lang="en-AU"/>
              <a:t>March checkpoint status</a:t>
            </a:r>
          </a:p>
        </p:txBody>
      </p:sp>
      <p:sp>
        <p:nvSpPr>
          <p:cNvPr id="3" name="Date Placeholder 2">
            <a:extLst>
              <a:ext uri="{FF2B5EF4-FFF2-40B4-BE49-F238E27FC236}">
                <a16:creationId xmlns:a16="http://schemas.microsoft.com/office/drawing/2014/main" id="{FEFC90C4-D627-4903-9E5E-F3BFAD1EA865}"/>
              </a:ext>
            </a:extLst>
          </p:cNvPr>
          <p:cNvSpPr>
            <a:spLocks noGrp="1"/>
          </p:cNvSpPr>
          <p:nvPr>
            <p:ph type="dt" sz="half" idx="10"/>
          </p:nvPr>
        </p:nvSpPr>
        <p:spPr/>
        <p:txBody>
          <a:bodyPr/>
          <a:lstStyle/>
          <a:p>
            <a:fld id="{361B27D2-0EC4-4053-8C82-3A04EF401119}" type="datetime1">
              <a:rPr lang="en-AU" smtClean="0"/>
              <a:t>16/03/2021</a:t>
            </a:fld>
            <a:endParaRPr lang="en-AU"/>
          </a:p>
        </p:txBody>
      </p:sp>
      <p:sp>
        <p:nvSpPr>
          <p:cNvPr id="5" name="Slide Number Placeholder 4">
            <a:extLst>
              <a:ext uri="{FF2B5EF4-FFF2-40B4-BE49-F238E27FC236}">
                <a16:creationId xmlns:a16="http://schemas.microsoft.com/office/drawing/2014/main" id="{2C58D383-ECE0-4E7D-A0F0-49CFFD5F0CCC}"/>
              </a:ext>
            </a:extLst>
          </p:cNvPr>
          <p:cNvSpPr>
            <a:spLocks noGrp="1"/>
          </p:cNvSpPr>
          <p:nvPr>
            <p:ph type="sldNum" sz="quarter" idx="12"/>
          </p:nvPr>
        </p:nvSpPr>
        <p:spPr/>
        <p:txBody>
          <a:bodyPr/>
          <a:lstStyle/>
          <a:p>
            <a:fld id="{4EC81F68-4976-451A-B2E9-79BCBD2F70CC}" type="slidenum">
              <a:rPr lang="en-AU" smtClean="0"/>
              <a:t>12</a:t>
            </a:fld>
            <a:endParaRPr lang="en-AU"/>
          </a:p>
        </p:txBody>
      </p:sp>
      <p:graphicFrame>
        <p:nvGraphicFramePr>
          <p:cNvPr id="6" name="Table 5">
            <a:extLst>
              <a:ext uri="{FF2B5EF4-FFF2-40B4-BE49-F238E27FC236}">
                <a16:creationId xmlns:a16="http://schemas.microsoft.com/office/drawing/2014/main" id="{24053860-AE2B-43EF-BD8D-0A66B785E2D0}"/>
              </a:ext>
            </a:extLst>
          </p:cNvPr>
          <p:cNvGraphicFramePr>
            <a:graphicFrameLocks/>
          </p:cNvGraphicFramePr>
          <p:nvPr>
            <p:extLst>
              <p:ext uri="{D42A27DB-BD31-4B8C-83A1-F6EECF244321}">
                <p14:modId xmlns:p14="http://schemas.microsoft.com/office/powerpoint/2010/main" val="3468511255"/>
              </p:ext>
            </p:extLst>
          </p:nvPr>
        </p:nvGraphicFramePr>
        <p:xfrm>
          <a:off x="153148" y="1352997"/>
          <a:ext cx="8837704" cy="5435372"/>
        </p:xfrm>
        <a:graphic>
          <a:graphicData uri="http://schemas.openxmlformats.org/drawingml/2006/table">
            <a:tbl>
              <a:tblPr firstRow="1" bandRow="1">
                <a:tableStyleId>{7DF18680-E054-41AD-8BC1-D1AEF772440D}</a:tableStyleId>
              </a:tblPr>
              <a:tblGrid>
                <a:gridCol w="3109749">
                  <a:extLst>
                    <a:ext uri="{9D8B030D-6E8A-4147-A177-3AD203B41FA5}">
                      <a16:colId xmlns:a16="http://schemas.microsoft.com/office/drawing/2014/main" val="3435698330"/>
                    </a:ext>
                  </a:extLst>
                </a:gridCol>
                <a:gridCol w="914400">
                  <a:extLst>
                    <a:ext uri="{9D8B030D-6E8A-4147-A177-3AD203B41FA5}">
                      <a16:colId xmlns:a16="http://schemas.microsoft.com/office/drawing/2014/main" val="74420229"/>
                    </a:ext>
                  </a:extLst>
                </a:gridCol>
                <a:gridCol w="4813555">
                  <a:extLst>
                    <a:ext uri="{9D8B030D-6E8A-4147-A177-3AD203B41FA5}">
                      <a16:colId xmlns:a16="http://schemas.microsoft.com/office/drawing/2014/main" val="871788752"/>
                    </a:ext>
                  </a:extLst>
                </a:gridCol>
              </a:tblGrid>
              <a:tr h="276295">
                <a:tc>
                  <a:txBody>
                    <a:bodyPr/>
                    <a:lstStyle/>
                    <a:p>
                      <a:r>
                        <a:rPr lang="en-AU" sz="1200"/>
                        <a:t>Criteria</a:t>
                      </a:r>
                    </a:p>
                  </a:txBody>
                  <a:tcPr>
                    <a:solidFill>
                      <a:schemeClr val="accent2"/>
                    </a:solidFill>
                  </a:tcPr>
                </a:tc>
                <a:tc>
                  <a:txBody>
                    <a:bodyPr/>
                    <a:lstStyle/>
                    <a:p>
                      <a:r>
                        <a:rPr lang="en-AU" sz="1200"/>
                        <a:t>Status</a:t>
                      </a:r>
                    </a:p>
                  </a:txBody>
                  <a:tcPr>
                    <a:solidFill>
                      <a:schemeClr val="accent2"/>
                    </a:solidFill>
                  </a:tcPr>
                </a:tc>
                <a:tc>
                  <a:txBody>
                    <a:bodyPr/>
                    <a:lstStyle/>
                    <a:p>
                      <a:r>
                        <a:rPr lang="en-AU" sz="1200"/>
                        <a:t>Commentary</a:t>
                      </a:r>
                    </a:p>
                  </a:txBody>
                  <a:tcPr>
                    <a:solidFill>
                      <a:schemeClr val="accent2"/>
                    </a:solidFill>
                  </a:tcPr>
                </a:tc>
                <a:extLst>
                  <a:ext uri="{0D108BD9-81ED-4DB2-BD59-A6C34878D82A}">
                    <a16:rowId xmlns:a16="http://schemas.microsoft.com/office/drawing/2014/main" val="1898703268"/>
                  </a:ext>
                </a:extLst>
              </a:tr>
              <a:tr h="598106">
                <a:tc>
                  <a:txBody>
                    <a:bodyPr/>
                    <a:lstStyle/>
                    <a:p>
                      <a:pPr marL="0" marR="0" lvl="0" indent="0" algn="l" defTabSz="685800" rtl="0" eaLnBrk="1" fontAlgn="auto" latinLnBrk="0" hangingPunct="1">
                        <a:lnSpc>
                          <a:spcPct val="100000"/>
                        </a:lnSpc>
                        <a:spcBef>
                          <a:spcPts val="600"/>
                        </a:spcBef>
                        <a:spcAft>
                          <a:spcPts val="0"/>
                        </a:spcAft>
                        <a:buClrTx/>
                        <a:buSzTx/>
                        <a:buFont typeface="Arial" panose="020B0604020202020204" pitchFamily="34" charset="0"/>
                        <a:buNone/>
                      </a:pPr>
                      <a:r>
                        <a:rPr lang="en-AU" sz="1200" kern="1200"/>
                        <a:t>Enterprise Azure migration successfully completed</a:t>
                      </a:r>
                      <a:endParaRPr lang="en-AU" sz="1200" kern="1200">
                        <a:solidFill>
                          <a:schemeClr val="dk1"/>
                        </a:solidFill>
                        <a:latin typeface="+mn-lt"/>
                        <a:ea typeface="+mn-ea"/>
                        <a:cs typeface="+mn-cs"/>
                      </a:endParaRPr>
                    </a:p>
                  </a:txBody>
                  <a:tcPr marL="72000" marR="72000" marT="72000" marB="72000" anchor="ctr"/>
                </a:tc>
                <a:tc>
                  <a:txBody>
                    <a:bodyPr/>
                    <a:lstStyle/>
                    <a:p>
                      <a:pPr marL="171450" marR="0" lvl="0" indent="-171450" algn="ctr" defTabSz="685800" rtl="0" eaLnBrk="1" fontAlgn="auto" latinLnBrk="0" hangingPunct="1">
                        <a:lnSpc>
                          <a:spcPct val="100000"/>
                        </a:lnSpc>
                        <a:spcBef>
                          <a:spcPts val="600"/>
                        </a:spcBef>
                        <a:spcAft>
                          <a:spcPts val="0"/>
                        </a:spcAft>
                        <a:buClrTx/>
                        <a:buSzTx/>
                        <a:buFont typeface="Wingdings" panose="05000000000000000000" pitchFamily="2" charset="2"/>
                        <a:buChar char="ü"/>
                      </a:pPr>
                      <a:r>
                        <a:rPr lang="en-AU" sz="1200" kern="1200"/>
                        <a:t> </a:t>
                      </a:r>
                      <a:endParaRPr lang="en-AU" sz="1200" kern="1200">
                        <a:solidFill>
                          <a:schemeClr val="dk1"/>
                        </a:solidFill>
                        <a:latin typeface="+mn-lt"/>
                        <a:ea typeface="+mn-ea"/>
                        <a:cs typeface="+mn-cs"/>
                      </a:endParaRPr>
                    </a:p>
                  </a:txBody>
                  <a:tcPr marL="72000" marR="72000" marT="72000" marB="72000" anchor="ctr"/>
                </a:tc>
                <a:tc>
                  <a:txBody>
                    <a:bodyPr/>
                    <a:lstStyle/>
                    <a:p>
                      <a:pPr marL="182563" marR="0" lvl="0" indent="-182563" algn="l" defTabSz="685800" rtl="0" eaLnBrk="1" fontAlgn="auto" latinLnBrk="0" hangingPunct="1">
                        <a:lnSpc>
                          <a:spcPct val="100000"/>
                        </a:lnSpc>
                        <a:spcBef>
                          <a:spcPts val="600"/>
                        </a:spcBef>
                        <a:spcAft>
                          <a:spcPts val="0"/>
                        </a:spcAft>
                        <a:buClrTx/>
                        <a:buSzTx/>
                        <a:buFont typeface="Arial" panose="020B0604020202020204" pitchFamily="34" charset="0"/>
                        <a:buChar char="•"/>
                      </a:pPr>
                      <a:r>
                        <a:rPr lang="en-AU" sz="1200" kern="1200"/>
                        <a:t>Successfully completed.</a:t>
                      </a:r>
                      <a:endParaRPr lang="en-AU" sz="1200" kern="1200">
                        <a:solidFill>
                          <a:schemeClr val="dk1"/>
                        </a:solidFill>
                        <a:latin typeface="+mn-lt"/>
                        <a:ea typeface="+mn-ea"/>
                        <a:cs typeface="+mn-cs"/>
                      </a:endParaRPr>
                    </a:p>
                  </a:txBody>
                  <a:tcPr marL="72000" marR="72000" marT="72000" marB="72000" anchor="ctr"/>
                </a:tc>
                <a:extLst>
                  <a:ext uri="{0D108BD9-81ED-4DB2-BD59-A6C34878D82A}">
                    <a16:rowId xmlns:a16="http://schemas.microsoft.com/office/drawing/2014/main" val="520445928"/>
                  </a:ext>
                </a:extLst>
              </a:tr>
              <a:tr h="587204">
                <a:tc>
                  <a:txBody>
                    <a:bodyPr/>
                    <a:lstStyle/>
                    <a:p>
                      <a:pPr marL="0" marR="0" lvl="0" indent="0" algn="l" defTabSz="685800" rtl="0" eaLnBrk="1" fontAlgn="auto" latinLnBrk="0" hangingPunct="1">
                        <a:lnSpc>
                          <a:spcPct val="100000"/>
                        </a:lnSpc>
                        <a:spcBef>
                          <a:spcPts val="600"/>
                        </a:spcBef>
                        <a:spcAft>
                          <a:spcPts val="0"/>
                        </a:spcAft>
                        <a:buClrTx/>
                        <a:buSzTx/>
                        <a:buFont typeface="Arial" panose="020B0604020202020204" pitchFamily="34" charset="0"/>
                        <a:buNone/>
                      </a:pPr>
                      <a:r>
                        <a:rPr lang="en-AU" sz="1200" kern="1200"/>
                        <a:t>Build for critical defects completed</a:t>
                      </a:r>
                      <a:endParaRPr lang="en-AU" sz="1200" kern="1200">
                        <a:solidFill>
                          <a:schemeClr val="dk1"/>
                        </a:solidFill>
                        <a:latin typeface="+mn-lt"/>
                        <a:ea typeface="+mn-ea"/>
                        <a:cs typeface="+mn-cs"/>
                      </a:endParaRPr>
                    </a:p>
                  </a:txBody>
                  <a:tcPr marL="72000" marR="72000" marT="72000" marB="72000" anchor="ctr"/>
                </a:tc>
                <a:tc>
                  <a:txBody>
                    <a:bodyPr/>
                    <a:lstStyle/>
                    <a:p>
                      <a:pPr marL="0" marR="0" lvl="0" indent="0" algn="ctr" defTabSz="685800" rtl="0" eaLnBrk="1" fontAlgn="auto" latinLnBrk="0" hangingPunct="1">
                        <a:lnSpc>
                          <a:spcPct val="100000"/>
                        </a:lnSpc>
                        <a:spcBef>
                          <a:spcPts val="600"/>
                        </a:spcBef>
                        <a:spcAft>
                          <a:spcPts val="0"/>
                        </a:spcAft>
                        <a:buClrTx/>
                        <a:buSzTx/>
                        <a:buFont typeface="Arial" panose="020B0604020202020204" pitchFamily="34" charset="0"/>
                        <a:buNone/>
                      </a:pPr>
                      <a:r>
                        <a:rPr lang="en-AU" sz="1200" kern="1200"/>
                        <a:t>Target achieved</a:t>
                      </a:r>
                      <a:endParaRPr lang="en-AU" sz="1200" kern="1200">
                        <a:solidFill>
                          <a:schemeClr val="dk1"/>
                        </a:solidFill>
                        <a:latin typeface="+mn-lt"/>
                        <a:ea typeface="+mn-ea"/>
                        <a:cs typeface="+mn-cs"/>
                      </a:endParaRPr>
                    </a:p>
                  </a:txBody>
                  <a:tcPr marL="72000" marR="72000" marT="72000" marB="72000" anchor="ctr"/>
                </a:tc>
                <a:tc>
                  <a:txBody>
                    <a:bodyPr/>
                    <a:lstStyle/>
                    <a:p>
                      <a:pPr marL="182563" marR="0" lvl="0" indent="-182563" algn="l" defTabSz="685800" rtl="0" eaLnBrk="1" fontAlgn="auto" latinLnBrk="0" hangingPunct="1">
                        <a:lnSpc>
                          <a:spcPct val="100000"/>
                        </a:lnSpc>
                        <a:spcBef>
                          <a:spcPts val="600"/>
                        </a:spcBef>
                        <a:spcAft>
                          <a:spcPts val="0"/>
                        </a:spcAft>
                        <a:buClrTx/>
                        <a:buSzTx/>
                        <a:buFont typeface="Arial" panose="020B0604020202020204" pitchFamily="34" charset="0"/>
                        <a:buChar char="•"/>
                      </a:pPr>
                      <a:r>
                        <a:rPr lang="en-AU" sz="1200" kern="1200"/>
                        <a:t>Build/test for known/back-log critical defects completed on schedule</a:t>
                      </a:r>
                    </a:p>
                    <a:p>
                      <a:pPr marL="182563" marR="0" lvl="0" indent="-182563" algn="l" defTabSz="685800" rtl="0" eaLnBrk="1" fontAlgn="auto" latinLnBrk="0" hangingPunct="1">
                        <a:lnSpc>
                          <a:spcPct val="100000"/>
                        </a:lnSpc>
                        <a:spcBef>
                          <a:spcPts val="600"/>
                        </a:spcBef>
                        <a:spcAft>
                          <a:spcPts val="0"/>
                        </a:spcAft>
                        <a:buClrTx/>
                        <a:buSzTx/>
                        <a:buFont typeface="Arial" panose="020B0604020202020204" pitchFamily="34" charset="0"/>
                        <a:buChar char="•"/>
                      </a:pPr>
                      <a:r>
                        <a:rPr lang="en-AU" sz="1200" kern="1200"/>
                        <a:t>Focus is now on fixing defects as they arise.</a:t>
                      </a:r>
                      <a:endParaRPr lang="en-AU" sz="1200" kern="1200">
                        <a:solidFill>
                          <a:schemeClr val="dk1"/>
                        </a:solidFill>
                        <a:latin typeface="+mn-lt"/>
                        <a:ea typeface="+mn-ea"/>
                        <a:cs typeface="+mn-cs"/>
                      </a:endParaRPr>
                    </a:p>
                  </a:txBody>
                  <a:tcPr marL="72000" marR="72000" marT="72000" marB="72000" anchor="ctr"/>
                </a:tc>
                <a:extLst>
                  <a:ext uri="{0D108BD9-81ED-4DB2-BD59-A6C34878D82A}">
                    <a16:rowId xmlns:a16="http://schemas.microsoft.com/office/drawing/2014/main" val="472960283"/>
                  </a:ext>
                </a:extLst>
              </a:tr>
              <a:tr h="774377">
                <a:tc>
                  <a:txBody>
                    <a:bodyPr/>
                    <a:lstStyle/>
                    <a:p>
                      <a:pPr marL="0" marR="0" lvl="0" indent="0" algn="l" defTabSz="685800" rtl="0" eaLnBrk="1" fontAlgn="auto" latinLnBrk="0" hangingPunct="1">
                        <a:lnSpc>
                          <a:spcPct val="100000"/>
                        </a:lnSpc>
                        <a:spcBef>
                          <a:spcPts val="600"/>
                        </a:spcBef>
                        <a:spcAft>
                          <a:spcPts val="0"/>
                        </a:spcAft>
                        <a:buClrTx/>
                        <a:buSzTx/>
                        <a:buFont typeface="Arial" panose="020B0604020202020204" pitchFamily="34" charset="0"/>
                        <a:buNone/>
                      </a:pPr>
                      <a:r>
                        <a:rPr lang="en-AU" sz="1200" kern="1200"/>
                        <a:t>Target execution of test cases achieved, with no critical defects that cannot be remedied for 31 May go-live</a:t>
                      </a:r>
                      <a:endParaRPr lang="en-AU" sz="1200" kern="1200">
                        <a:solidFill>
                          <a:schemeClr val="dk1"/>
                        </a:solidFill>
                        <a:latin typeface="+mn-lt"/>
                        <a:ea typeface="+mn-ea"/>
                        <a:cs typeface="+mn-cs"/>
                      </a:endParaRPr>
                    </a:p>
                  </a:txBody>
                  <a:tcPr marL="72000" marR="72000" marT="72000" marB="72000" anchor="ctr"/>
                </a:tc>
                <a:tc>
                  <a:txBody>
                    <a:bodyPr/>
                    <a:lstStyle/>
                    <a:p>
                      <a:pPr marL="0" marR="0" lvl="0" indent="0" algn="ctr" defTabSz="685800" rtl="0" eaLnBrk="1" fontAlgn="auto" latinLnBrk="0" hangingPunct="1">
                        <a:lnSpc>
                          <a:spcPct val="100000"/>
                        </a:lnSpc>
                        <a:spcBef>
                          <a:spcPts val="600"/>
                        </a:spcBef>
                        <a:spcAft>
                          <a:spcPts val="0"/>
                        </a:spcAft>
                        <a:buClrTx/>
                        <a:buSzTx/>
                        <a:buFont typeface="Arial" panose="020B0604020202020204" pitchFamily="34" charset="0"/>
                        <a:buNone/>
                      </a:pPr>
                      <a:r>
                        <a:rPr lang="en-AU" sz="1200" kern="1200"/>
                        <a:t>Open</a:t>
                      </a:r>
                      <a:endParaRPr lang="en-AU" sz="1200" kern="1200">
                        <a:solidFill>
                          <a:schemeClr val="dk1"/>
                        </a:solidFill>
                        <a:latin typeface="+mn-lt"/>
                        <a:ea typeface="+mn-ea"/>
                        <a:cs typeface="+mn-cs"/>
                      </a:endParaRPr>
                    </a:p>
                  </a:txBody>
                  <a:tcPr marL="72000" marR="72000" marT="72000" marB="72000" anchor="ctr"/>
                </a:tc>
                <a:tc>
                  <a:txBody>
                    <a:bodyPr/>
                    <a:lstStyle/>
                    <a:p>
                      <a:pPr marL="182563" marR="0" lvl="0" indent="-182563" algn="l" defTabSz="685800" rtl="0" eaLnBrk="1" fontAlgn="auto" latinLnBrk="0" hangingPunct="1">
                        <a:lnSpc>
                          <a:spcPct val="100000"/>
                        </a:lnSpc>
                        <a:spcBef>
                          <a:spcPts val="600"/>
                        </a:spcBef>
                        <a:spcAft>
                          <a:spcPts val="0"/>
                        </a:spcAft>
                        <a:buClrTx/>
                        <a:buSzTx/>
                        <a:buFont typeface="Arial" panose="020B0604020202020204" pitchFamily="34" charset="0"/>
                        <a:buChar char="•"/>
                      </a:pPr>
                      <a:r>
                        <a:rPr lang="en-AU" sz="1200" kern="1200"/>
                        <a:t>UAT testing has progressed but is behind target</a:t>
                      </a:r>
                    </a:p>
                    <a:p>
                      <a:pPr marL="182563" marR="0" lvl="0" indent="-182563" algn="l" defTabSz="685800" rtl="0" eaLnBrk="1" fontAlgn="auto" latinLnBrk="0" hangingPunct="1">
                        <a:lnSpc>
                          <a:spcPct val="100000"/>
                        </a:lnSpc>
                        <a:spcBef>
                          <a:spcPts val="600"/>
                        </a:spcBef>
                        <a:spcAft>
                          <a:spcPts val="0"/>
                        </a:spcAft>
                        <a:buClrTx/>
                        <a:buSzTx/>
                        <a:buFont typeface="Arial" panose="020B0604020202020204" pitchFamily="34" charset="0"/>
                        <a:buChar char="•"/>
                      </a:pPr>
                      <a:r>
                        <a:rPr lang="en-AU" sz="1200" kern="1200">
                          <a:solidFill>
                            <a:schemeClr val="dk1"/>
                          </a:solidFill>
                          <a:latin typeface="+mn-lt"/>
                          <a:ea typeface="+mn-ea"/>
                          <a:cs typeface="+mn-cs"/>
                        </a:rPr>
                        <a:t>Blockers encountered during February, but have now been cleared and E2E operation is stabilising</a:t>
                      </a:r>
                    </a:p>
                  </a:txBody>
                  <a:tcPr marL="72000" marR="72000" marT="72000" marB="72000"/>
                </a:tc>
                <a:extLst>
                  <a:ext uri="{0D108BD9-81ED-4DB2-BD59-A6C34878D82A}">
                    <a16:rowId xmlns:a16="http://schemas.microsoft.com/office/drawing/2014/main" val="2030791757"/>
                  </a:ext>
                </a:extLst>
              </a:tr>
              <a:tr h="510842">
                <a:tc>
                  <a:txBody>
                    <a:bodyPr/>
                    <a:lstStyle/>
                    <a:p>
                      <a:pPr marL="0" marR="0" lvl="0" indent="0" algn="l" defTabSz="685800" rtl="0" eaLnBrk="1" fontAlgn="auto" latinLnBrk="0" hangingPunct="1">
                        <a:lnSpc>
                          <a:spcPct val="100000"/>
                        </a:lnSpc>
                        <a:spcBef>
                          <a:spcPts val="600"/>
                        </a:spcBef>
                        <a:spcAft>
                          <a:spcPts val="0"/>
                        </a:spcAft>
                        <a:buClrTx/>
                        <a:buSzTx/>
                        <a:buFont typeface="Arial" panose="020B0604020202020204" pitchFamily="34" charset="0"/>
                        <a:buNone/>
                      </a:pPr>
                      <a:r>
                        <a:rPr lang="en-AU" sz="1200" kern="1200"/>
                        <a:t>Successful completion of Dress Rehearsal (DR2B)</a:t>
                      </a:r>
                      <a:endParaRPr lang="en-AU" sz="1200" kern="1200">
                        <a:solidFill>
                          <a:schemeClr val="dk1"/>
                        </a:solidFill>
                        <a:latin typeface="+mn-lt"/>
                        <a:ea typeface="+mn-ea"/>
                        <a:cs typeface="+mn-cs"/>
                      </a:endParaRPr>
                    </a:p>
                  </a:txBody>
                  <a:tcPr marL="72000" marR="72000" marT="72000" marB="72000" anchor="ctr"/>
                </a:tc>
                <a:tc>
                  <a:txBody>
                    <a:bodyPr/>
                    <a:lstStyle/>
                    <a:p>
                      <a:pPr marL="171450" marR="0" lvl="0" indent="-171450" algn="ctr" defTabSz="685800" rtl="0" eaLnBrk="1" fontAlgn="auto" latinLnBrk="0" hangingPunct="1">
                        <a:lnSpc>
                          <a:spcPct val="100000"/>
                        </a:lnSpc>
                        <a:spcBef>
                          <a:spcPts val="600"/>
                        </a:spcBef>
                        <a:spcAft>
                          <a:spcPts val="0"/>
                        </a:spcAft>
                        <a:buClrTx/>
                        <a:buSzTx/>
                        <a:buFont typeface="Wingdings" panose="05000000000000000000" pitchFamily="2" charset="2"/>
                        <a:buChar char="ü"/>
                      </a:pPr>
                      <a:r>
                        <a:rPr lang="en-AU" sz="1200" kern="1200"/>
                        <a:t> </a:t>
                      </a:r>
                      <a:endParaRPr lang="en-AU" sz="1200" kern="1200">
                        <a:solidFill>
                          <a:schemeClr val="dk1"/>
                        </a:solidFill>
                        <a:latin typeface="+mn-lt"/>
                        <a:ea typeface="+mn-ea"/>
                        <a:cs typeface="+mn-cs"/>
                      </a:endParaRPr>
                    </a:p>
                  </a:txBody>
                  <a:tcPr marL="72000" marR="72000" marT="72000" marB="72000" anchor="ctr"/>
                </a:tc>
                <a:tc>
                  <a:txBody>
                    <a:bodyPr/>
                    <a:lstStyle/>
                    <a:p>
                      <a:pPr marL="182563" marR="0" lvl="0" indent="-182563" algn="l" defTabSz="685800" rtl="0" eaLnBrk="1" fontAlgn="auto" latinLnBrk="0" hangingPunct="1">
                        <a:lnSpc>
                          <a:spcPct val="100000"/>
                        </a:lnSpc>
                        <a:spcBef>
                          <a:spcPts val="600"/>
                        </a:spcBef>
                        <a:spcAft>
                          <a:spcPts val="0"/>
                        </a:spcAft>
                        <a:buClrTx/>
                        <a:buSzTx/>
                        <a:buFont typeface="Arial" panose="020B0604020202020204" pitchFamily="34" charset="0"/>
                        <a:buChar char="•"/>
                      </a:pPr>
                      <a:r>
                        <a:rPr lang="en-AU" sz="1200" kern="1200"/>
                        <a:t>Successfully completed</a:t>
                      </a:r>
                      <a:endParaRPr lang="en-AU" sz="1200" kern="1200">
                        <a:solidFill>
                          <a:schemeClr val="dk1"/>
                        </a:solidFill>
                        <a:latin typeface="+mn-lt"/>
                        <a:ea typeface="+mn-ea"/>
                        <a:cs typeface="+mn-cs"/>
                      </a:endParaRPr>
                    </a:p>
                  </a:txBody>
                  <a:tcPr marL="72000" marR="72000" marT="72000" marB="72000"/>
                </a:tc>
                <a:extLst>
                  <a:ext uri="{0D108BD9-81ED-4DB2-BD59-A6C34878D82A}">
                    <a16:rowId xmlns:a16="http://schemas.microsoft.com/office/drawing/2014/main" val="2620986745"/>
                  </a:ext>
                </a:extLst>
              </a:tr>
              <a:tr h="513431">
                <a:tc>
                  <a:txBody>
                    <a:bodyPr/>
                    <a:lstStyle/>
                    <a:p>
                      <a:pPr marL="0" marR="0" lvl="0" indent="0" algn="l" defTabSz="685800" rtl="0" eaLnBrk="1" fontAlgn="auto" latinLnBrk="0" hangingPunct="1">
                        <a:lnSpc>
                          <a:spcPct val="100000"/>
                        </a:lnSpc>
                        <a:spcBef>
                          <a:spcPts val="600"/>
                        </a:spcBef>
                        <a:spcAft>
                          <a:spcPts val="0"/>
                        </a:spcAft>
                        <a:buClrTx/>
                        <a:buSzTx/>
                        <a:buFont typeface="Arial" panose="020B0604020202020204" pitchFamily="34" charset="0"/>
                        <a:buNone/>
                      </a:pPr>
                      <a:r>
                        <a:rPr lang="en-AU" sz="1200" kern="1200"/>
                        <a:t>Pre-Production environment established</a:t>
                      </a:r>
                      <a:endParaRPr lang="en-AU" sz="1200" kern="1200">
                        <a:solidFill>
                          <a:schemeClr val="dk1"/>
                        </a:solidFill>
                        <a:latin typeface="+mn-lt"/>
                        <a:ea typeface="+mn-ea"/>
                        <a:cs typeface="+mn-cs"/>
                      </a:endParaRPr>
                    </a:p>
                  </a:txBody>
                  <a:tcPr marL="72000" marR="72000" marT="72000" marB="72000" anchor="ctr"/>
                </a:tc>
                <a:tc>
                  <a:txBody>
                    <a:bodyPr/>
                    <a:lstStyle/>
                    <a:p>
                      <a:pPr marL="171450" marR="0" lvl="0" indent="-171450" algn="ctr" defTabSz="685800" rtl="0" eaLnBrk="1" fontAlgn="auto" latinLnBrk="0" hangingPunct="1">
                        <a:lnSpc>
                          <a:spcPct val="100000"/>
                        </a:lnSpc>
                        <a:spcBef>
                          <a:spcPts val="600"/>
                        </a:spcBef>
                        <a:spcAft>
                          <a:spcPts val="0"/>
                        </a:spcAft>
                        <a:buClrTx/>
                        <a:buSzTx/>
                        <a:buFont typeface="Wingdings" panose="05000000000000000000" pitchFamily="2" charset="2"/>
                        <a:buChar char="ü"/>
                        <a:tabLst/>
                        <a:defRPr/>
                      </a:pPr>
                      <a:r>
                        <a:rPr kumimoji="0" lang="en-AU" sz="1200" b="0" i="0" u="none" strike="noStrike" kern="1200" cap="none" spc="0" normalizeH="0" baseline="0" noProof="0">
                          <a:ln>
                            <a:noFill/>
                          </a:ln>
                          <a:solidFill>
                            <a:srgbClr val="222324"/>
                          </a:solidFill>
                          <a:effectLst/>
                          <a:uLnTx/>
                          <a:uFillTx/>
                          <a:latin typeface="+mn-lt"/>
                          <a:ea typeface="+mn-ea"/>
                          <a:cs typeface="+mn-cs"/>
                        </a:rPr>
                        <a:t> </a:t>
                      </a:r>
                    </a:p>
                  </a:txBody>
                  <a:tcPr marL="72000" marR="72000" marT="72000" marB="72000" anchor="ctr"/>
                </a:tc>
                <a:tc>
                  <a:txBody>
                    <a:bodyPr/>
                    <a:lstStyle/>
                    <a:p>
                      <a:pPr marL="182563" marR="0" lvl="0" indent="-182563"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AU" sz="1200" kern="1200"/>
                        <a:t>Successfully completed.</a:t>
                      </a:r>
                      <a:endParaRPr lang="en-AU" sz="1200" kern="1200">
                        <a:solidFill>
                          <a:schemeClr val="dk1"/>
                        </a:solidFill>
                        <a:latin typeface="+mn-lt"/>
                        <a:ea typeface="+mn-ea"/>
                        <a:cs typeface="+mn-cs"/>
                      </a:endParaRPr>
                    </a:p>
                  </a:txBody>
                  <a:tcPr marL="72000" marR="72000" marT="72000" marB="72000"/>
                </a:tc>
                <a:extLst>
                  <a:ext uri="{0D108BD9-81ED-4DB2-BD59-A6C34878D82A}">
                    <a16:rowId xmlns:a16="http://schemas.microsoft.com/office/drawing/2014/main" val="274527440"/>
                  </a:ext>
                </a:extLst>
              </a:tr>
              <a:tr h="587204">
                <a:tc>
                  <a:txBody>
                    <a:bodyPr/>
                    <a:lstStyle/>
                    <a:p>
                      <a:pPr marL="0" marR="0" lvl="0" indent="0" algn="l" defTabSz="685800" rtl="0" eaLnBrk="1" fontAlgn="auto" latinLnBrk="0" hangingPunct="1">
                        <a:lnSpc>
                          <a:spcPct val="100000"/>
                        </a:lnSpc>
                        <a:spcBef>
                          <a:spcPts val="600"/>
                        </a:spcBef>
                        <a:spcAft>
                          <a:spcPts val="0"/>
                        </a:spcAft>
                        <a:buClrTx/>
                        <a:buSzTx/>
                        <a:buFont typeface="Arial" panose="020B0604020202020204" pitchFamily="34" charset="0"/>
                        <a:buNone/>
                      </a:pPr>
                      <a:r>
                        <a:rPr lang="en-AU" sz="1200" kern="1200"/>
                        <a:t>Performance remediation for RM11 &amp; RM16 completed, no new performance blockers</a:t>
                      </a:r>
                      <a:endParaRPr lang="en-AU" sz="1200" kern="1200">
                        <a:solidFill>
                          <a:schemeClr val="dk1"/>
                        </a:solidFill>
                        <a:latin typeface="+mn-lt"/>
                        <a:ea typeface="+mn-ea"/>
                        <a:cs typeface="+mn-cs"/>
                      </a:endParaRPr>
                    </a:p>
                  </a:txBody>
                  <a:tcPr marL="72000" marR="72000" marT="72000" marB="72000" anchor="ctr"/>
                </a:tc>
                <a:tc>
                  <a:txBody>
                    <a:bodyPr/>
                    <a:lstStyle/>
                    <a:p>
                      <a:pPr marL="0" marR="0" lvl="0" indent="0" algn="ctr" defTabSz="685800" rtl="0" eaLnBrk="1" fontAlgn="auto" latinLnBrk="0" hangingPunct="1">
                        <a:lnSpc>
                          <a:spcPct val="100000"/>
                        </a:lnSpc>
                        <a:spcBef>
                          <a:spcPts val="600"/>
                        </a:spcBef>
                        <a:spcAft>
                          <a:spcPts val="0"/>
                        </a:spcAft>
                        <a:buClrTx/>
                        <a:buSzTx/>
                        <a:buFont typeface="Arial" panose="020B0604020202020204" pitchFamily="34" charset="0"/>
                        <a:buNone/>
                      </a:pPr>
                      <a:r>
                        <a:rPr lang="en-AU" sz="1200" kern="1200"/>
                        <a:t>Open</a:t>
                      </a:r>
                      <a:endParaRPr lang="en-AU" sz="1200" kern="1200">
                        <a:solidFill>
                          <a:schemeClr val="dk1"/>
                        </a:solidFill>
                        <a:latin typeface="+mn-lt"/>
                        <a:ea typeface="+mn-ea"/>
                        <a:cs typeface="+mn-cs"/>
                      </a:endParaRPr>
                    </a:p>
                  </a:txBody>
                  <a:tcPr marL="72000" marR="72000" marT="72000" marB="72000" anchor="ctr"/>
                </a:tc>
                <a:tc>
                  <a:txBody>
                    <a:bodyPr/>
                    <a:lstStyle/>
                    <a:p>
                      <a:pPr marL="182563" marR="0" lvl="0" indent="-182563" algn="l" defTabSz="685800" rtl="0" eaLnBrk="1" fontAlgn="auto" latinLnBrk="0" hangingPunct="1">
                        <a:lnSpc>
                          <a:spcPct val="100000"/>
                        </a:lnSpc>
                        <a:spcBef>
                          <a:spcPts val="600"/>
                        </a:spcBef>
                        <a:spcAft>
                          <a:spcPts val="0"/>
                        </a:spcAft>
                        <a:buClrTx/>
                        <a:buSzTx/>
                        <a:buFont typeface="Arial" panose="020B0604020202020204" pitchFamily="34" charset="0"/>
                        <a:buChar char="•"/>
                      </a:pPr>
                      <a:r>
                        <a:rPr lang="en-AU" sz="1200" kern="1200"/>
                        <a:t>Remediation of RM11/16 satisfactory for go-live completed.</a:t>
                      </a:r>
                    </a:p>
                    <a:p>
                      <a:pPr marL="182563" marR="0" lvl="0" indent="-182563" algn="l" defTabSz="685800" rtl="0" eaLnBrk="1" fontAlgn="auto" latinLnBrk="0" hangingPunct="1">
                        <a:lnSpc>
                          <a:spcPct val="100000"/>
                        </a:lnSpc>
                        <a:spcBef>
                          <a:spcPts val="600"/>
                        </a:spcBef>
                        <a:spcAft>
                          <a:spcPts val="0"/>
                        </a:spcAft>
                        <a:buClrTx/>
                        <a:buSzTx/>
                        <a:buFont typeface="Arial" panose="020B0604020202020204" pitchFamily="34" charset="0"/>
                        <a:buChar char="•"/>
                      </a:pPr>
                      <a:r>
                        <a:rPr lang="en-AU" sz="1200" kern="1200">
                          <a:solidFill>
                            <a:schemeClr val="dk1"/>
                          </a:solidFill>
                          <a:latin typeface="+mn-lt"/>
                          <a:ea typeface="+mn-ea"/>
                          <a:cs typeface="+mn-cs"/>
                        </a:rPr>
                        <a:t>Remediation of internal operational reports underway.</a:t>
                      </a:r>
                    </a:p>
                  </a:txBody>
                  <a:tcPr marL="72000" marR="72000" marT="72000" marB="72000" anchor="ctr"/>
                </a:tc>
                <a:extLst>
                  <a:ext uri="{0D108BD9-81ED-4DB2-BD59-A6C34878D82A}">
                    <a16:rowId xmlns:a16="http://schemas.microsoft.com/office/drawing/2014/main" val="1644304899"/>
                  </a:ext>
                </a:extLst>
              </a:tr>
              <a:tr h="1587913">
                <a:tc>
                  <a:txBody>
                    <a:bodyPr/>
                    <a:lstStyle/>
                    <a:p>
                      <a:pPr marL="0" marR="0" lvl="0" indent="0" algn="l" defTabSz="685800" rtl="0" eaLnBrk="1" fontAlgn="auto" latinLnBrk="0" hangingPunct="1">
                        <a:lnSpc>
                          <a:spcPct val="100000"/>
                        </a:lnSpc>
                        <a:spcBef>
                          <a:spcPts val="600"/>
                        </a:spcBef>
                        <a:spcAft>
                          <a:spcPts val="0"/>
                        </a:spcAft>
                        <a:buClrTx/>
                        <a:buSzTx/>
                        <a:buFont typeface="Arial" panose="020B0604020202020204" pitchFamily="34" charset="0"/>
                        <a:buNone/>
                      </a:pPr>
                      <a:r>
                        <a:rPr lang="en-AU" sz="1200" b="1" kern="1200"/>
                        <a:t>Overall</a:t>
                      </a:r>
                      <a:endParaRPr lang="en-AU" sz="1200" b="1" kern="1200">
                        <a:solidFill>
                          <a:schemeClr val="dk1"/>
                        </a:solidFill>
                        <a:latin typeface="+mn-lt"/>
                        <a:ea typeface="+mn-ea"/>
                        <a:cs typeface="+mn-cs"/>
                      </a:endParaRPr>
                    </a:p>
                  </a:txBody>
                  <a:tcPr marL="72000" marR="72000" marT="72000" marB="72000" anchor="ctr"/>
                </a:tc>
                <a:tc>
                  <a:txBody>
                    <a:bodyPr/>
                    <a:lstStyle/>
                    <a:p>
                      <a:pPr marL="182563" marR="0" lvl="0" indent="-182563" algn="l" defTabSz="685800" rtl="0" eaLnBrk="1" fontAlgn="auto" latinLnBrk="0" hangingPunct="1">
                        <a:lnSpc>
                          <a:spcPct val="100000"/>
                        </a:lnSpc>
                        <a:spcBef>
                          <a:spcPts val="600"/>
                        </a:spcBef>
                        <a:spcAft>
                          <a:spcPts val="0"/>
                        </a:spcAft>
                        <a:buClrTx/>
                        <a:buSzTx/>
                        <a:buFont typeface="Arial" panose="020B0604020202020204" pitchFamily="34" charset="0"/>
                        <a:buChar char="•"/>
                      </a:pPr>
                      <a:endParaRPr lang="en-AU" sz="1200" kern="1200">
                        <a:solidFill>
                          <a:schemeClr val="dk1"/>
                        </a:solidFill>
                        <a:latin typeface="+mn-lt"/>
                        <a:ea typeface="+mn-ea"/>
                        <a:cs typeface="+mn-cs"/>
                      </a:endParaRPr>
                    </a:p>
                  </a:txBody>
                  <a:tcPr marL="72000" marR="72000" marT="72000" marB="72000"/>
                </a:tc>
                <a:tc>
                  <a:txBody>
                    <a:bodyPr/>
                    <a:lstStyle/>
                    <a:p>
                      <a:pPr marL="182563" marR="0" lvl="0" indent="-182563" algn="l" defTabSz="685800" rtl="0" eaLnBrk="1" fontAlgn="auto" latinLnBrk="0" hangingPunct="1">
                        <a:lnSpc>
                          <a:spcPct val="100000"/>
                        </a:lnSpc>
                        <a:spcBef>
                          <a:spcPts val="600"/>
                        </a:spcBef>
                        <a:spcAft>
                          <a:spcPts val="0"/>
                        </a:spcAft>
                        <a:buClrTx/>
                        <a:buSzTx/>
                        <a:buFont typeface="Arial" panose="020B0604020202020204" pitchFamily="34" charset="0"/>
                        <a:buChar char="•"/>
                      </a:pPr>
                      <a:r>
                        <a:rPr lang="en-AU" sz="1200" kern="1200"/>
                        <a:t>AEMO is satisfied that the checkpoint criteria have been sufficiently progressed to maintain a Retail go-live target date of 31-May-21 and 21 June fallback date.</a:t>
                      </a:r>
                    </a:p>
                    <a:p>
                      <a:pPr marL="182563" marR="0" lvl="0" indent="-182563" algn="l" defTabSz="685800" rtl="0" eaLnBrk="1" fontAlgn="auto" latinLnBrk="0" hangingPunct="1">
                        <a:lnSpc>
                          <a:spcPct val="100000"/>
                        </a:lnSpc>
                        <a:spcBef>
                          <a:spcPts val="600"/>
                        </a:spcBef>
                        <a:spcAft>
                          <a:spcPts val="0"/>
                        </a:spcAft>
                        <a:buClrTx/>
                        <a:buSzTx/>
                        <a:buFont typeface="Arial" panose="020B0604020202020204" pitchFamily="34" charset="0"/>
                        <a:buChar char="•"/>
                      </a:pPr>
                      <a:r>
                        <a:rPr lang="en-AU" sz="1200" kern="1200"/>
                        <a:t>Pre-prod deployment is on track for 19-Apr-21. Go/No-Go email will be issued 08-Apr-21.</a:t>
                      </a:r>
                    </a:p>
                    <a:p>
                      <a:pPr marL="182563" marR="0" lvl="0" indent="-182563" algn="l" defTabSz="685800" rtl="0" eaLnBrk="1" fontAlgn="auto" latinLnBrk="0" hangingPunct="1">
                        <a:lnSpc>
                          <a:spcPct val="100000"/>
                        </a:lnSpc>
                        <a:spcBef>
                          <a:spcPts val="600"/>
                        </a:spcBef>
                        <a:spcAft>
                          <a:spcPts val="0"/>
                        </a:spcAft>
                        <a:buClrTx/>
                        <a:buSzTx/>
                        <a:buFont typeface="Arial" panose="020B0604020202020204" pitchFamily="34" charset="0"/>
                        <a:buChar char="•"/>
                      </a:pPr>
                      <a:r>
                        <a:rPr lang="en-AU" sz="1200" kern="1200"/>
                        <a:t>Checkpoint path will continue to be followed with the next checkpoint at PCF on 23-Apr-21</a:t>
                      </a:r>
                      <a:endParaRPr lang="en-AU" sz="1200" kern="1200">
                        <a:solidFill>
                          <a:schemeClr val="dk1"/>
                        </a:solidFill>
                        <a:latin typeface="+mn-lt"/>
                        <a:ea typeface="+mn-ea"/>
                        <a:cs typeface="+mn-cs"/>
                      </a:endParaRPr>
                    </a:p>
                  </a:txBody>
                  <a:tcPr marL="72000" marR="72000" marT="72000" marB="72000"/>
                </a:tc>
                <a:extLst>
                  <a:ext uri="{0D108BD9-81ED-4DB2-BD59-A6C34878D82A}">
                    <a16:rowId xmlns:a16="http://schemas.microsoft.com/office/drawing/2014/main" val="2749461688"/>
                  </a:ext>
                </a:extLst>
              </a:tr>
            </a:tbl>
          </a:graphicData>
        </a:graphic>
      </p:graphicFrame>
      <p:grpSp>
        <p:nvGrpSpPr>
          <p:cNvPr id="8" name="Group 7">
            <a:extLst>
              <a:ext uri="{FF2B5EF4-FFF2-40B4-BE49-F238E27FC236}">
                <a16:creationId xmlns:a16="http://schemas.microsoft.com/office/drawing/2014/main" id="{2485C193-7AB4-4C65-A1BC-60B1CAADF522}"/>
              </a:ext>
            </a:extLst>
          </p:cNvPr>
          <p:cNvGrpSpPr/>
          <p:nvPr/>
        </p:nvGrpSpPr>
        <p:grpSpPr>
          <a:xfrm>
            <a:off x="3520214" y="5733157"/>
            <a:ext cx="442440" cy="390361"/>
            <a:chOff x="181654" y="2696976"/>
            <a:chExt cx="432000" cy="432000"/>
          </a:xfrm>
        </p:grpSpPr>
        <p:sp>
          <p:nvSpPr>
            <p:cNvPr id="9" name="Rectangle: Rounded Corners 8">
              <a:extLst>
                <a:ext uri="{FF2B5EF4-FFF2-40B4-BE49-F238E27FC236}">
                  <a16:creationId xmlns:a16="http://schemas.microsoft.com/office/drawing/2014/main" id="{5FAC3F93-7F82-447C-BCE3-1051BFD5EBA1}"/>
                </a:ext>
              </a:extLst>
            </p:cNvPr>
            <p:cNvSpPr/>
            <p:nvPr/>
          </p:nvSpPr>
          <p:spPr>
            <a:xfrm>
              <a:off x="181654" y="2696976"/>
              <a:ext cx="432000" cy="4320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AU" sz="1350">
                <a:solidFill>
                  <a:srgbClr val="FFFFFF"/>
                </a:solidFill>
                <a:latin typeface="Tw Cen MT" panose="020B0602020104020603"/>
              </a:endParaRPr>
            </a:p>
          </p:txBody>
        </p:sp>
        <p:sp>
          <p:nvSpPr>
            <p:cNvPr id="10" name="Oval 9">
              <a:extLst>
                <a:ext uri="{FF2B5EF4-FFF2-40B4-BE49-F238E27FC236}">
                  <a16:creationId xmlns:a16="http://schemas.microsoft.com/office/drawing/2014/main" id="{3BCA3E21-F618-4DAE-ADFD-3CFAD33086D7}"/>
                </a:ext>
              </a:extLst>
            </p:cNvPr>
            <p:cNvSpPr/>
            <p:nvPr/>
          </p:nvSpPr>
          <p:spPr>
            <a:xfrm>
              <a:off x="292202" y="2793455"/>
              <a:ext cx="210903" cy="23904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AU" sz="865">
                <a:solidFill>
                  <a:srgbClr val="FFFFFF"/>
                </a:solidFill>
                <a:latin typeface="Tw Cen MT" panose="020B0602020104020603"/>
              </a:endParaRPr>
            </a:p>
          </p:txBody>
        </p:sp>
      </p:grpSp>
    </p:spTree>
    <p:extLst>
      <p:ext uri="{BB962C8B-B14F-4D97-AF65-F5344CB8AC3E}">
        <p14:creationId xmlns:p14="http://schemas.microsoft.com/office/powerpoint/2010/main" val="35785984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054B1-4ED0-41B4-8E38-E4E1EFF82A76}"/>
              </a:ext>
            </a:extLst>
          </p:cNvPr>
          <p:cNvSpPr>
            <a:spLocks noGrp="1"/>
          </p:cNvSpPr>
          <p:nvPr>
            <p:ph type="title"/>
          </p:nvPr>
        </p:nvSpPr>
        <p:spPr>
          <a:xfrm>
            <a:off x="176646" y="136526"/>
            <a:ext cx="6751334" cy="1189039"/>
          </a:xfrm>
        </p:spPr>
        <p:txBody>
          <a:bodyPr vert="horz" lIns="91440" tIns="45720" rIns="91440" bIns="45720" rtlCol="0" anchor="b" anchorCtr="0">
            <a:normAutofit/>
          </a:bodyPr>
          <a:lstStyle/>
          <a:p>
            <a:r>
              <a:rPr lang="en-AU"/>
              <a:t>Retail Testing Progress</a:t>
            </a:r>
          </a:p>
        </p:txBody>
      </p:sp>
      <p:sp>
        <p:nvSpPr>
          <p:cNvPr id="54" name="TextBox 53">
            <a:extLst>
              <a:ext uri="{FF2B5EF4-FFF2-40B4-BE49-F238E27FC236}">
                <a16:creationId xmlns:a16="http://schemas.microsoft.com/office/drawing/2014/main" id="{E847A760-8F39-49C2-9DCB-96695F12B537}"/>
              </a:ext>
            </a:extLst>
          </p:cNvPr>
          <p:cNvSpPr txBox="1"/>
          <p:nvPr/>
        </p:nvSpPr>
        <p:spPr>
          <a:xfrm>
            <a:off x="196569" y="4039463"/>
            <a:ext cx="8750862" cy="2402432"/>
          </a:xfrm>
          <a:prstGeom prst="rect">
            <a:avLst/>
          </a:prstGeom>
        </p:spPr>
        <p:txBody>
          <a:bodyPr vert="horz" lIns="91440" tIns="45720" rIns="91440" bIns="45720" rtlCol="0">
            <a:normAutofit/>
          </a:bodyPr>
          <a:lstStyle/>
          <a:p>
            <a:pPr defTabSz="685800">
              <a:spcAft>
                <a:spcPts val="400"/>
              </a:spcAft>
            </a:pPr>
            <a:r>
              <a:rPr lang="en-AU" sz="1600" b="1"/>
              <a:t>Observations</a:t>
            </a:r>
            <a:r>
              <a:rPr lang="en-AU" sz="1600"/>
              <a:t>:</a:t>
            </a:r>
          </a:p>
          <a:p>
            <a:pPr marL="285750" lvl="0" indent="-285750">
              <a:spcAft>
                <a:spcPts val="100"/>
              </a:spcAft>
              <a:buFont typeface="Arial" panose="020B0604020202020204" pitchFamily="34" charset="0"/>
              <a:buChar char="•"/>
            </a:pPr>
            <a:r>
              <a:rPr lang="en-AU" sz="1500"/>
              <a:t>UAT progress has been made in both test case execution and pass levels</a:t>
            </a:r>
          </a:p>
          <a:p>
            <a:pPr marL="285750" lvl="0" indent="-285750">
              <a:spcAft>
                <a:spcPts val="100"/>
              </a:spcAft>
              <a:buFont typeface="Arial" panose="020B0604020202020204" pitchFamily="34" charset="0"/>
              <a:buChar char="•"/>
            </a:pPr>
            <a:r>
              <a:rPr lang="en-AU" sz="1500"/>
              <a:t>Nonetheless, progress has not met project targets in all areas, due to blocking issues encountered in environments, system software and data</a:t>
            </a:r>
          </a:p>
          <a:p>
            <a:pPr marL="285750" lvl="0" indent="-285750">
              <a:spcAft>
                <a:spcPts val="100"/>
              </a:spcAft>
              <a:buFont typeface="Arial" panose="020B0604020202020204" pitchFamily="34" charset="0"/>
              <a:buChar char="•"/>
            </a:pPr>
            <a:r>
              <a:rPr lang="en-AU" sz="1500"/>
              <a:t>Blocking issues now cleared and test execution productivity is improved</a:t>
            </a:r>
          </a:p>
          <a:p>
            <a:pPr marL="285750" lvl="0" indent="-285750">
              <a:spcAft>
                <a:spcPts val="100"/>
              </a:spcAft>
              <a:buFont typeface="Arial" panose="020B0604020202020204" pitchFamily="34" charset="0"/>
              <a:buChar char="•"/>
            </a:pPr>
            <a:r>
              <a:rPr lang="en-AU" sz="1500"/>
              <a:t>Target is for all test cases to be executed by end-March.  Likely this will not be fully achieved due to delays encountered and residual test cases will continue into early April.</a:t>
            </a:r>
          </a:p>
          <a:p>
            <a:pPr marL="285750" lvl="0" indent="-285750">
              <a:spcAft>
                <a:spcPts val="100"/>
              </a:spcAft>
              <a:buFont typeface="Arial" panose="020B0604020202020204" pitchFamily="34" charset="0"/>
              <a:buChar char="•"/>
            </a:pPr>
            <a:r>
              <a:rPr lang="en-AU" sz="1500"/>
              <a:t>AEMO will move into pre-prod providing the end-to-end solution is stable and functional, and pre-prod is ready.  There maybe a list of known defects.</a:t>
            </a:r>
          </a:p>
          <a:p>
            <a:pPr defTabSz="685800">
              <a:lnSpc>
                <a:spcPct val="90000"/>
              </a:lnSpc>
              <a:spcAft>
                <a:spcPts val="600"/>
              </a:spcAft>
            </a:pPr>
            <a:endParaRPr lang="en-AU" sz="2000"/>
          </a:p>
        </p:txBody>
      </p:sp>
      <p:sp>
        <p:nvSpPr>
          <p:cNvPr id="63" name="Slide Number Placeholder 6">
            <a:extLst>
              <a:ext uri="{FF2B5EF4-FFF2-40B4-BE49-F238E27FC236}">
                <a16:creationId xmlns:a16="http://schemas.microsoft.com/office/drawing/2014/main" id="{108F31CB-D8F9-476B-9AAD-0294D220570B}"/>
              </a:ext>
            </a:extLst>
          </p:cNvPr>
          <p:cNvSpPr>
            <a:spLocks noGrp="1"/>
          </p:cNvSpPr>
          <p:nvPr>
            <p:ph type="sldNum" sz="quarter" idx="12"/>
          </p:nvPr>
        </p:nvSpPr>
        <p:spPr>
          <a:xfrm>
            <a:off x="8515350" y="6356351"/>
            <a:ext cx="432081" cy="365125"/>
          </a:xfrm>
        </p:spPr>
        <p:txBody>
          <a:bodyPr vert="horz" lIns="91440" tIns="45720" rIns="91440" bIns="45720" rtlCol="0" anchor="ctr">
            <a:normAutofit/>
          </a:bodyPr>
          <a:lstStyle/>
          <a:p>
            <a:pPr>
              <a:spcAft>
                <a:spcPts val="600"/>
              </a:spcAft>
            </a:pPr>
            <a:fld id="{4EC81F68-4976-451A-B2E9-79BCBD2F70CC}" type="slidenum">
              <a:rPr lang="en-AU" smtClean="0"/>
              <a:pPr>
                <a:spcAft>
                  <a:spcPts val="600"/>
                </a:spcAft>
              </a:pPr>
              <a:t>13</a:t>
            </a:fld>
            <a:endParaRPr lang="en-AU"/>
          </a:p>
        </p:txBody>
      </p:sp>
      <p:graphicFrame>
        <p:nvGraphicFramePr>
          <p:cNvPr id="3" name="Table 2">
            <a:extLst>
              <a:ext uri="{FF2B5EF4-FFF2-40B4-BE49-F238E27FC236}">
                <a16:creationId xmlns:a16="http://schemas.microsoft.com/office/drawing/2014/main" id="{471A2B2A-5E9E-4B61-9595-D07A5E911927}"/>
              </a:ext>
            </a:extLst>
          </p:cNvPr>
          <p:cNvGraphicFramePr>
            <a:graphicFrameLocks noGrp="1"/>
          </p:cNvGraphicFramePr>
          <p:nvPr>
            <p:extLst>
              <p:ext uri="{D42A27DB-BD31-4B8C-83A1-F6EECF244321}">
                <p14:modId xmlns:p14="http://schemas.microsoft.com/office/powerpoint/2010/main" val="1123305659"/>
              </p:ext>
            </p:extLst>
          </p:nvPr>
        </p:nvGraphicFramePr>
        <p:xfrm>
          <a:off x="176646" y="2170832"/>
          <a:ext cx="8853053" cy="1701193"/>
        </p:xfrm>
        <a:graphic>
          <a:graphicData uri="http://schemas.openxmlformats.org/drawingml/2006/table">
            <a:tbl>
              <a:tblPr firstRow="1" firstCol="1" bandRow="1">
                <a:tableStyleId>{FABFCF23-3B69-468F-B69F-88F6DE6A72F2}</a:tableStyleId>
              </a:tblPr>
              <a:tblGrid>
                <a:gridCol w="2105777">
                  <a:extLst>
                    <a:ext uri="{9D8B030D-6E8A-4147-A177-3AD203B41FA5}">
                      <a16:colId xmlns:a16="http://schemas.microsoft.com/office/drawing/2014/main" val="3737516799"/>
                    </a:ext>
                  </a:extLst>
                </a:gridCol>
                <a:gridCol w="1124546">
                  <a:extLst>
                    <a:ext uri="{9D8B030D-6E8A-4147-A177-3AD203B41FA5}">
                      <a16:colId xmlns:a16="http://schemas.microsoft.com/office/drawing/2014/main" val="2041091416"/>
                    </a:ext>
                  </a:extLst>
                </a:gridCol>
                <a:gridCol w="1124546">
                  <a:extLst>
                    <a:ext uri="{9D8B030D-6E8A-4147-A177-3AD203B41FA5}">
                      <a16:colId xmlns:a16="http://schemas.microsoft.com/office/drawing/2014/main" val="556200342"/>
                    </a:ext>
                  </a:extLst>
                </a:gridCol>
                <a:gridCol w="1124546">
                  <a:extLst>
                    <a:ext uri="{9D8B030D-6E8A-4147-A177-3AD203B41FA5}">
                      <a16:colId xmlns:a16="http://schemas.microsoft.com/office/drawing/2014/main" val="938911451"/>
                    </a:ext>
                  </a:extLst>
                </a:gridCol>
                <a:gridCol w="1124546">
                  <a:extLst>
                    <a:ext uri="{9D8B030D-6E8A-4147-A177-3AD203B41FA5}">
                      <a16:colId xmlns:a16="http://schemas.microsoft.com/office/drawing/2014/main" val="805303660"/>
                    </a:ext>
                  </a:extLst>
                </a:gridCol>
                <a:gridCol w="1124546">
                  <a:extLst>
                    <a:ext uri="{9D8B030D-6E8A-4147-A177-3AD203B41FA5}">
                      <a16:colId xmlns:a16="http://schemas.microsoft.com/office/drawing/2014/main" val="1272226016"/>
                    </a:ext>
                  </a:extLst>
                </a:gridCol>
                <a:gridCol w="1124546">
                  <a:extLst>
                    <a:ext uri="{9D8B030D-6E8A-4147-A177-3AD203B41FA5}">
                      <a16:colId xmlns:a16="http://schemas.microsoft.com/office/drawing/2014/main" val="2741961666"/>
                    </a:ext>
                  </a:extLst>
                </a:gridCol>
              </a:tblGrid>
              <a:tr h="270616">
                <a:tc>
                  <a:txBody>
                    <a:bodyPr/>
                    <a:lstStyle/>
                    <a:p>
                      <a:pPr algn="l" fontAlgn="t">
                        <a:spcBef>
                          <a:spcPts val="0"/>
                        </a:spcBef>
                        <a:spcAft>
                          <a:spcPts val="0"/>
                        </a:spcAft>
                      </a:pPr>
                      <a:endParaRPr lang="en-AU" sz="1400" b="0" i="0" u="none" strike="noStrike">
                        <a:effectLst/>
                        <a:latin typeface="Arial" panose="020B0604020202020204" pitchFamily="34" charset="0"/>
                      </a:endParaRPr>
                    </a:p>
                  </a:txBody>
                  <a:tcPr marL="75933" marR="75933" marT="10547" marB="0">
                    <a:lnB w="12700" cap="flat" cmpd="sng" algn="ctr">
                      <a:solidFill>
                        <a:schemeClr val="bg1">
                          <a:lumMod val="85000"/>
                        </a:schemeClr>
                      </a:solidFill>
                      <a:prstDash val="solid"/>
                      <a:round/>
                      <a:headEnd type="none" w="med" len="med"/>
                      <a:tailEnd type="none" w="med" len="med"/>
                    </a:lnB>
                    <a:solidFill>
                      <a:schemeClr val="accent2"/>
                    </a:solidFill>
                  </a:tcPr>
                </a:tc>
                <a:tc gridSpan="3">
                  <a:txBody>
                    <a:bodyPr/>
                    <a:lstStyle/>
                    <a:p>
                      <a:pPr algn="ctr" fontAlgn="t">
                        <a:spcBef>
                          <a:spcPts val="0"/>
                        </a:spcBef>
                        <a:spcAft>
                          <a:spcPts val="0"/>
                        </a:spcAft>
                      </a:pPr>
                      <a:r>
                        <a:rPr lang="en-AU" sz="1400" u="none" strike="noStrike">
                          <a:effectLst/>
                        </a:rPr>
                        <a:t>As at 18-Feb</a:t>
                      </a:r>
                      <a:endParaRPr lang="en-AU" sz="1400" b="0" i="0" u="none" strike="noStrike">
                        <a:effectLst/>
                        <a:latin typeface="Arial" panose="020B0604020202020204" pitchFamily="34" charset="0"/>
                      </a:endParaRPr>
                    </a:p>
                  </a:txBody>
                  <a:tcPr marL="75933" marR="75933" marT="10547" marB="0" anchor="ctr">
                    <a:lnB w="12700" cap="flat" cmpd="sng" algn="ctr">
                      <a:solidFill>
                        <a:schemeClr val="bg1">
                          <a:lumMod val="85000"/>
                        </a:schemeClr>
                      </a:solidFill>
                      <a:prstDash val="solid"/>
                      <a:round/>
                      <a:headEnd type="none" w="med" len="med"/>
                      <a:tailEnd type="none" w="med" len="med"/>
                    </a:lnB>
                    <a:solidFill>
                      <a:schemeClr val="accent2"/>
                    </a:solidFill>
                  </a:tcPr>
                </a:tc>
                <a:tc hMerge="1">
                  <a:txBody>
                    <a:bodyPr/>
                    <a:lstStyle/>
                    <a:p>
                      <a:pPr algn="ctr" fontAlgn="t">
                        <a:spcBef>
                          <a:spcPts val="0"/>
                        </a:spcBef>
                        <a:spcAft>
                          <a:spcPts val="0"/>
                        </a:spcAft>
                      </a:pPr>
                      <a:endParaRPr lang="en-AU" sz="2400" b="0" i="0" u="none" strike="noStrike">
                        <a:effectLst/>
                        <a:latin typeface="Arial" panose="020B0604020202020204" pitchFamily="34" charset="0"/>
                      </a:endParaRPr>
                    </a:p>
                  </a:txBody>
                  <a:tcPr marL="75933" marR="75933" marT="10547" marB="0" anchor="ctr"/>
                </a:tc>
                <a:tc hMerge="1">
                  <a:txBody>
                    <a:bodyPr/>
                    <a:lstStyle/>
                    <a:p>
                      <a:pPr algn="ctr" fontAlgn="t">
                        <a:spcBef>
                          <a:spcPts val="0"/>
                        </a:spcBef>
                        <a:spcAft>
                          <a:spcPts val="0"/>
                        </a:spcAft>
                      </a:pPr>
                      <a:endParaRPr lang="en-AU" sz="2400" b="0" i="0" u="none" strike="noStrike">
                        <a:effectLst/>
                        <a:latin typeface="Arial" panose="020B0604020202020204" pitchFamily="34" charset="0"/>
                      </a:endParaRPr>
                    </a:p>
                  </a:txBody>
                  <a:tcPr marL="75933" marR="75933" marT="10547" marB="0" anchor="ctr"/>
                </a:tc>
                <a:tc gridSpan="3">
                  <a:txBody>
                    <a:bodyPr/>
                    <a:lstStyle/>
                    <a:p>
                      <a:pPr algn="ctr" fontAlgn="t">
                        <a:spcBef>
                          <a:spcPts val="0"/>
                        </a:spcBef>
                        <a:spcAft>
                          <a:spcPts val="0"/>
                        </a:spcAft>
                      </a:pPr>
                      <a:r>
                        <a:rPr lang="en-AU" sz="1400" u="none" strike="noStrike">
                          <a:effectLst/>
                        </a:rPr>
                        <a:t>As at 12-Mar</a:t>
                      </a:r>
                      <a:endParaRPr lang="en-AU" sz="1400" b="0" i="0" u="none" strike="noStrike">
                        <a:effectLst/>
                        <a:latin typeface="Arial" panose="020B0604020202020204" pitchFamily="34" charset="0"/>
                      </a:endParaRPr>
                    </a:p>
                  </a:txBody>
                  <a:tcPr marL="75933" marR="75933" marT="10547" marB="0" anchor="ctr">
                    <a:lnB w="12700" cap="flat" cmpd="sng" algn="ctr">
                      <a:solidFill>
                        <a:schemeClr val="bg1">
                          <a:lumMod val="85000"/>
                        </a:schemeClr>
                      </a:solidFill>
                      <a:prstDash val="solid"/>
                      <a:round/>
                      <a:headEnd type="none" w="med" len="med"/>
                      <a:tailEnd type="none" w="med" len="med"/>
                    </a:lnB>
                    <a:solidFill>
                      <a:schemeClr val="accent2"/>
                    </a:solidFill>
                  </a:tcPr>
                </a:tc>
                <a:tc hMerge="1">
                  <a:txBody>
                    <a:bodyPr/>
                    <a:lstStyle/>
                    <a:p>
                      <a:pPr algn="ctr" fontAlgn="t">
                        <a:spcBef>
                          <a:spcPts val="0"/>
                        </a:spcBef>
                        <a:spcAft>
                          <a:spcPts val="0"/>
                        </a:spcAft>
                      </a:pPr>
                      <a:endParaRPr lang="en-AU" sz="2400" b="0" i="0" u="none" strike="noStrike">
                        <a:effectLst/>
                        <a:latin typeface="Arial" panose="020B0604020202020204" pitchFamily="34" charset="0"/>
                      </a:endParaRPr>
                    </a:p>
                  </a:txBody>
                  <a:tcPr marL="75933" marR="75933" marT="10547" marB="0" anchor="ctr"/>
                </a:tc>
                <a:tc hMerge="1">
                  <a:txBody>
                    <a:bodyPr/>
                    <a:lstStyle/>
                    <a:p>
                      <a:pPr algn="ctr" fontAlgn="t">
                        <a:spcBef>
                          <a:spcPts val="0"/>
                        </a:spcBef>
                        <a:spcAft>
                          <a:spcPts val="0"/>
                        </a:spcAft>
                      </a:pPr>
                      <a:endParaRPr lang="en-AU" sz="2400" b="0" i="0" u="none" strike="noStrike">
                        <a:effectLst/>
                        <a:latin typeface="Arial" panose="020B0604020202020204" pitchFamily="34" charset="0"/>
                      </a:endParaRPr>
                    </a:p>
                  </a:txBody>
                  <a:tcPr marL="75933" marR="75933" marT="10547" marB="0" anchor="ctr"/>
                </a:tc>
                <a:extLst>
                  <a:ext uri="{0D108BD9-81ED-4DB2-BD59-A6C34878D82A}">
                    <a16:rowId xmlns:a16="http://schemas.microsoft.com/office/drawing/2014/main" val="3715854007"/>
                  </a:ext>
                </a:extLst>
              </a:tr>
              <a:tr h="504000">
                <a:tc>
                  <a:txBody>
                    <a:bodyPr/>
                    <a:lstStyle/>
                    <a:p>
                      <a:pPr algn="l" fontAlgn="t">
                        <a:spcBef>
                          <a:spcPts val="0"/>
                        </a:spcBef>
                        <a:spcAft>
                          <a:spcPts val="0"/>
                        </a:spcAft>
                      </a:pPr>
                      <a:r>
                        <a:rPr lang="en-AU" sz="1400" u="none" strike="noStrike">
                          <a:effectLst/>
                        </a:rPr>
                        <a:t> </a:t>
                      </a:r>
                      <a:endParaRPr lang="en-AU" sz="1400" b="0" i="0" u="none" strike="noStrike">
                        <a:effectLst/>
                        <a:latin typeface="Arial" panose="020B0604020202020204" pitchFamily="34" charset="0"/>
                      </a:endParaRPr>
                    </a:p>
                  </a:txBody>
                  <a:tcPr marL="75933" marR="75933"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t">
                        <a:spcBef>
                          <a:spcPts val="0"/>
                        </a:spcBef>
                        <a:spcAft>
                          <a:spcPts val="0"/>
                        </a:spcAft>
                      </a:pPr>
                      <a:r>
                        <a:rPr lang="en-AU" sz="1400" u="none" strike="noStrike">
                          <a:effectLst/>
                        </a:rPr>
                        <a:t>% Executed</a:t>
                      </a:r>
                      <a:endParaRPr lang="en-AU" sz="1400" b="0" i="0" u="none" strike="noStrike">
                        <a:effectLst/>
                        <a:latin typeface="Arial" panose="020B0604020202020204" pitchFamily="34" charset="0"/>
                      </a:endParaRPr>
                    </a:p>
                  </a:txBody>
                  <a:tcPr marL="75933" marR="75933"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t">
                        <a:spcBef>
                          <a:spcPts val="0"/>
                        </a:spcBef>
                        <a:spcAft>
                          <a:spcPts val="0"/>
                        </a:spcAft>
                      </a:pPr>
                      <a:r>
                        <a:rPr lang="en-AU" sz="1400" u="none" strike="noStrike">
                          <a:effectLst/>
                        </a:rPr>
                        <a:t>% Executed Passed</a:t>
                      </a:r>
                      <a:endParaRPr lang="en-AU" sz="1400" b="0" i="0" u="none" strike="noStrike">
                        <a:effectLst/>
                        <a:latin typeface="Arial" panose="020B0604020202020204" pitchFamily="34" charset="0"/>
                      </a:endParaRPr>
                    </a:p>
                  </a:txBody>
                  <a:tcPr marL="75933" marR="75933"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t">
                        <a:spcBef>
                          <a:spcPts val="0"/>
                        </a:spcBef>
                        <a:spcAft>
                          <a:spcPts val="0"/>
                        </a:spcAft>
                      </a:pPr>
                      <a:r>
                        <a:rPr lang="en-AU" sz="1400" u="none" strike="noStrike">
                          <a:effectLst/>
                        </a:rPr>
                        <a:t>% Total Pass</a:t>
                      </a:r>
                      <a:endParaRPr lang="en-AU" sz="1400" b="0" i="0" u="none" strike="noStrike">
                        <a:effectLst/>
                        <a:latin typeface="Arial" panose="020B0604020202020204" pitchFamily="34" charset="0"/>
                      </a:endParaRPr>
                    </a:p>
                  </a:txBody>
                  <a:tcPr marL="75933" marR="75933"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t">
                        <a:spcBef>
                          <a:spcPts val="0"/>
                        </a:spcBef>
                        <a:spcAft>
                          <a:spcPts val="0"/>
                        </a:spcAft>
                      </a:pPr>
                      <a:r>
                        <a:rPr lang="en-AU" sz="1400" u="none" strike="noStrike">
                          <a:effectLst/>
                        </a:rPr>
                        <a:t>% Executed</a:t>
                      </a:r>
                      <a:endParaRPr lang="en-AU" sz="1400" b="0" i="0" u="none" strike="noStrike">
                        <a:effectLst/>
                        <a:latin typeface="Arial" panose="020B0604020202020204" pitchFamily="34" charset="0"/>
                      </a:endParaRPr>
                    </a:p>
                  </a:txBody>
                  <a:tcPr marL="75933" marR="75933"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t">
                        <a:spcBef>
                          <a:spcPts val="0"/>
                        </a:spcBef>
                        <a:spcAft>
                          <a:spcPts val="0"/>
                        </a:spcAft>
                      </a:pPr>
                      <a:r>
                        <a:rPr lang="en-AU" sz="1400" u="none" strike="noStrike">
                          <a:effectLst/>
                        </a:rPr>
                        <a:t>% Executed Passed</a:t>
                      </a:r>
                      <a:endParaRPr lang="en-AU" sz="1400" b="0" i="0" u="none" strike="noStrike">
                        <a:effectLst/>
                        <a:latin typeface="Arial" panose="020B0604020202020204" pitchFamily="34" charset="0"/>
                      </a:endParaRPr>
                    </a:p>
                  </a:txBody>
                  <a:tcPr marL="75933" marR="75933"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t">
                        <a:spcBef>
                          <a:spcPts val="0"/>
                        </a:spcBef>
                        <a:spcAft>
                          <a:spcPts val="0"/>
                        </a:spcAft>
                      </a:pPr>
                      <a:r>
                        <a:rPr lang="en-AU" sz="1400" u="none" strike="noStrike">
                          <a:effectLst/>
                        </a:rPr>
                        <a:t>% Total Pass</a:t>
                      </a:r>
                      <a:endParaRPr lang="en-AU" sz="1400" b="0" i="0" u="none" strike="noStrike">
                        <a:effectLst/>
                        <a:latin typeface="Arial" panose="020B0604020202020204" pitchFamily="34" charset="0"/>
                      </a:endParaRPr>
                    </a:p>
                  </a:txBody>
                  <a:tcPr marL="75933" marR="75933"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2249076858"/>
                  </a:ext>
                </a:extLst>
              </a:tr>
              <a:tr h="308859">
                <a:tc>
                  <a:txBody>
                    <a:bodyPr/>
                    <a:lstStyle/>
                    <a:p>
                      <a:pPr algn="l" fontAlgn="t">
                        <a:spcBef>
                          <a:spcPts val="0"/>
                        </a:spcBef>
                        <a:spcAft>
                          <a:spcPts val="0"/>
                        </a:spcAft>
                      </a:pPr>
                      <a:r>
                        <a:rPr lang="en-AU" sz="1400" u="none" strike="noStrike">
                          <a:effectLst/>
                        </a:rPr>
                        <a:t>System Test</a:t>
                      </a:r>
                      <a:endParaRPr lang="en-AU" sz="1400" b="0" i="0" u="none" strike="noStrike">
                        <a:effectLst/>
                        <a:latin typeface="Arial" panose="020B0604020202020204" pitchFamily="34" charset="0"/>
                      </a:endParaRPr>
                    </a:p>
                  </a:txBody>
                  <a:tcPr marL="75933" marR="75933" marT="10547"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t">
                        <a:spcBef>
                          <a:spcPts val="0"/>
                        </a:spcBef>
                        <a:spcAft>
                          <a:spcPts val="0"/>
                        </a:spcAft>
                      </a:pPr>
                      <a:r>
                        <a:rPr lang="en-AU" sz="1400" u="none" strike="noStrike">
                          <a:effectLst/>
                        </a:rPr>
                        <a:t>100</a:t>
                      </a:r>
                      <a:endParaRPr lang="en-AU" sz="1400" b="0" i="0" u="none" strike="noStrike">
                        <a:effectLst/>
                        <a:latin typeface="Arial" panose="020B0604020202020204" pitchFamily="34" charset="0"/>
                      </a:endParaRPr>
                    </a:p>
                  </a:txBody>
                  <a:tcPr marL="75933" marR="75933" marT="10547"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t">
                        <a:spcBef>
                          <a:spcPts val="0"/>
                        </a:spcBef>
                        <a:spcAft>
                          <a:spcPts val="0"/>
                        </a:spcAft>
                      </a:pPr>
                      <a:r>
                        <a:rPr lang="en-AU" sz="1400" u="none" strike="noStrike">
                          <a:effectLst/>
                        </a:rPr>
                        <a:t>100</a:t>
                      </a:r>
                      <a:endParaRPr lang="en-AU" sz="1400" b="0" i="0" u="none" strike="noStrike">
                        <a:effectLst/>
                        <a:latin typeface="Arial" panose="020B0604020202020204" pitchFamily="34" charset="0"/>
                      </a:endParaRPr>
                    </a:p>
                  </a:txBody>
                  <a:tcPr marL="75933" marR="75933" marT="10547"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t">
                        <a:spcBef>
                          <a:spcPts val="0"/>
                        </a:spcBef>
                        <a:spcAft>
                          <a:spcPts val="0"/>
                        </a:spcAft>
                      </a:pPr>
                      <a:r>
                        <a:rPr lang="en-AU" sz="1400" u="none" strike="noStrike">
                          <a:effectLst/>
                        </a:rPr>
                        <a:t>100</a:t>
                      </a:r>
                      <a:endParaRPr lang="en-AU" sz="1400" b="0" i="0" u="none" strike="noStrike">
                        <a:effectLst/>
                        <a:latin typeface="Arial" panose="020B0604020202020204" pitchFamily="34" charset="0"/>
                      </a:endParaRPr>
                    </a:p>
                  </a:txBody>
                  <a:tcPr marL="75933" marR="75933" marT="10547"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t">
                        <a:spcBef>
                          <a:spcPts val="0"/>
                        </a:spcBef>
                        <a:spcAft>
                          <a:spcPts val="0"/>
                        </a:spcAft>
                      </a:pPr>
                      <a:r>
                        <a:rPr lang="en-AU" sz="1400" u="none" strike="noStrike">
                          <a:effectLst/>
                        </a:rPr>
                        <a:t>100</a:t>
                      </a:r>
                      <a:endParaRPr lang="en-AU" sz="1400" b="0" i="0" u="none" strike="noStrike">
                        <a:effectLst/>
                        <a:latin typeface="Arial" panose="020B0604020202020204" pitchFamily="34" charset="0"/>
                      </a:endParaRPr>
                    </a:p>
                  </a:txBody>
                  <a:tcPr marL="75933" marR="75933" marT="10547"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t">
                        <a:spcBef>
                          <a:spcPts val="0"/>
                        </a:spcBef>
                        <a:spcAft>
                          <a:spcPts val="0"/>
                        </a:spcAft>
                      </a:pPr>
                      <a:r>
                        <a:rPr lang="en-AU" sz="1400" u="none" strike="noStrike">
                          <a:effectLst/>
                        </a:rPr>
                        <a:t>100</a:t>
                      </a:r>
                      <a:endParaRPr lang="en-AU" sz="1400" b="0" i="0" u="none" strike="noStrike">
                        <a:effectLst/>
                        <a:latin typeface="Arial" panose="020B0604020202020204" pitchFamily="34" charset="0"/>
                      </a:endParaRPr>
                    </a:p>
                  </a:txBody>
                  <a:tcPr marL="75933" marR="75933" marT="10547"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t">
                        <a:spcBef>
                          <a:spcPts val="0"/>
                        </a:spcBef>
                        <a:spcAft>
                          <a:spcPts val="0"/>
                        </a:spcAft>
                      </a:pPr>
                      <a:r>
                        <a:rPr lang="en-AU" sz="1400" u="none" strike="noStrike">
                          <a:effectLst/>
                        </a:rPr>
                        <a:t>100</a:t>
                      </a:r>
                      <a:endParaRPr lang="en-AU" sz="1400" b="0" i="0" u="none" strike="noStrike">
                        <a:effectLst/>
                        <a:latin typeface="Arial" panose="020B0604020202020204" pitchFamily="34" charset="0"/>
                      </a:endParaRPr>
                    </a:p>
                  </a:txBody>
                  <a:tcPr marL="75933" marR="75933" marT="10547"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06791539"/>
                  </a:ext>
                </a:extLst>
              </a:tr>
              <a:tr h="308859">
                <a:tc>
                  <a:txBody>
                    <a:bodyPr/>
                    <a:lstStyle/>
                    <a:p>
                      <a:pPr algn="l" fontAlgn="t">
                        <a:spcBef>
                          <a:spcPts val="0"/>
                        </a:spcBef>
                        <a:spcAft>
                          <a:spcPts val="0"/>
                        </a:spcAft>
                      </a:pPr>
                      <a:r>
                        <a:rPr lang="en-AU" sz="1400" u="none" strike="noStrike">
                          <a:effectLst/>
                        </a:rPr>
                        <a:t>System Integration Test</a:t>
                      </a:r>
                      <a:endParaRPr lang="en-AU" sz="1400" b="0" i="0" u="none" strike="noStrike">
                        <a:effectLst/>
                        <a:latin typeface="Arial" panose="020B0604020202020204" pitchFamily="34" charset="0"/>
                      </a:endParaRPr>
                    </a:p>
                  </a:txBody>
                  <a:tcPr marL="75933" marR="75933" marT="10547"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t">
                        <a:spcBef>
                          <a:spcPts val="0"/>
                        </a:spcBef>
                        <a:spcAft>
                          <a:spcPts val="0"/>
                        </a:spcAft>
                      </a:pPr>
                      <a:r>
                        <a:rPr lang="en-AU" sz="1400" u="none" strike="noStrike">
                          <a:effectLst/>
                        </a:rPr>
                        <a:t>94</a:t>
                      </a:r>
                      <a:endParaRPr lang="en-AU" sz="1400" b="0" i="0" u="none" strike="noStrike">
                        <a:effectLst/>
                        <a:latin typeface="Arial" panose="020B0604020202020204" pitchFamily="34" charset="0"/>
                      </a:endParaRPr>
                    </a:p>
                  </a:txBody>
                  <a:tcPr marL="75933" marR="75933" marT="10547"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t">
                        <a:spcBef>
                          <a:spcPts val="0"/>
                        </a:spcBef>
                        <a:spcAft>
                          <a:spcPts val="0"/>
                        </a:spcAft>
                      </a:pPr>
                      <a:r>
                        <a:rPr lang="en-AU" sz="1400" u="none" strike="noStrike">
                          <a:effectLst/>
                        </a:rPr>
                        <a:t>97</a:t>
                      </a:r>
                      <a:endParaRPr lang="en-AU" sz="1400" b="0" i="0" u="none" strike="noStrike">
                        <a:effectLst/>
                        <a:latin typeface="Arial" panose="020B0604020202020204" pitchFamily="34" charset="0"/>
                      </a:endParaRPr>
                    </a:p>
                  </a:txBody>
                  <a:tcPr marL="75933" marR="75933" marT="10547"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t">
                        <a:spcBef>
                          <a:spcPts val="0"/>
                        </a:spcBef>
                        <a:spcAft>
                          <a:spcPts val="0"/>
                        </a:spcAft>
                      </a:pPr>
                      <a:r>
                        <a:rPr lang="en-AU" sz="1400" u="none" strike="noStrike">
                          <a:effectLst/>
                        </a:rPr>
                        <a:t>91</a:t>
                      </a:r>
                      <a:endParaRPr lang="en-AU" sz="1400" b="0" i="0" u="none" strike="noStrike">
                        <a:effectLst/>
                        <a:latin typeface="Arial" panose="020B0604020202020204" pitchFamily="34" charset="0"/>
                      </a:endParaRPr>
                    </a:p>
                  </a:txBody>
                  <a:tcPr marL="75933" marR="75933" marT="10547"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t">
                        <a:spcBef>
                          <a:spcPts val="0"/>
                        </a:spcBef>
                        <a:spcAft>
                          <a:spcPts val="0"/>
                        </a:spcAft>
                      </a:pPr>
                      <a:r>
                        <a:rPr lang="en-AU" sz="1400" u="none" strike="noStrike">
                          <a:effectLst/>
                        </a:rPr>
                        <a:t>96</a:t>
                      </a:r>
                      <a:endParaRPr lang="en-AU" sz="1400" b="0" i="0" u="none" strike="noStrike">
                        <a:effectLst/>
                        <a:latin typeface="Arial" panose="020B0604020202020204" pitchFamily="34" charset="0"/>
                      </a:endParaRPr>
                    </a:p>
                  </a:txBody>
                  <a:tcPr marL="75933" marR="75933" marT="10547"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t">
                        <a:spcBef>
                          <a:spcPts val="0"/>
                        </a:spcBef>
                        <a:spcAft>
                          <a:spcPts val="0"/>
                        </a:spcAft>
                      </a:pPr>
                      <a:r>
                        <a:rPr lang="en-AU" sz="1400" u="none" strike="noStrike">
                          <a:effectLst/>
                        </a:rPr>
                        <a:t>98</a:t>
                      </a:r>
                      <a:endParaRPr lang="en-AU" sz="1400" b="0" i="0" u="none" strike="noStrike">
                        <a:effectLst/>
                        <a:latin typeface="Arial" panose="020B0604020202020204" pitchFamily="34" charset="0"/>
                      </a:endParaRPr>
                    </a:p>
                  </a:txBody>
                  <a:tcPr marL="75933" marR="75933" marT="10547"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t">
                        <a:spcBef>
                          <a:spcPts val="0"/>
                        </a:spcBef>
                        <a:spcAft>
                          <a:spcPts val="0"/>
                        </a:spcAft>
                      </a:pPr>
                      <a:r>
                        <a:rPr lang="en-AU" sz="1400" u="none" strike="noStrike">
                          <a:effectLst/>
                        </a:rPr>
                        <a:t>93</a:t>
                      </a:r>
                      <a:endParaRPr lang="en-AU" sz="1400" b="0" i="0" u="none" strike="noStrike">
                        <a:effectLst/>
                        <a:latin typeface="Arial" panose="020B0604020202020204" pitchFamily="34" charset="0"/>
                      </a:endParaRPr>
                    </a:p>
                  </a:txBody>
                  <a:tcPr marL="75933" marR="75933" marT="10547"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3119939576"/>
                  </a:ext>
                </a:extLst>
              </a:tr>
              <a:tr h="308859">
                <a:tc>
                  <a:txBody>
                    <a:bodyPr/>
                    <a:lstStyle/>
                    <a:p>
                      <a:pPr algn="l" fontAlgn="t">
                        <a:spcBef>
                          <a:spcPts val="0"/>
                        </a:spcBef>
                        <a:spcAft>
                          <a:spcPts val="0"/>
                        </a:spcAft>
                      </a:pPr>
                      <a:r>
                        <a:rPr lang="en-AU" sz="1400" u="none" strike="noStrike">
                          <a:effectLst/>
                        </a:rPr>
                        <a:t>User Acceptance Test</a:t>
                      </a:r>
                      <a:endParaRPr lang="en-AU" sz="1400" b="0" i="0" u="none" strike="noStrike">
                        <a:effectLst/>
                        <a:latin typeface="Arial" panose="020B0604020202020204" pitchFamily="34" charset="0"/>
                      </a:endParaRPr>
                    </a:p>
                  </a:txBody>
                  <a:tcPr marL="75933" marR="75933" marT="10547"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t">
                        <a:spcBef>
                          <a:spcPts val="0"/>
                        </a:spcBef>
                        <a:spcAft>
                          <a:spcPts val="0"/>
                        </a:spcAft>
                      </a:pPr>
                      <a:r>
                        <a:rPr lang="en-AU" sz="1400" u="none" strike="noStrike">
                          <a:effectLst/>
                        </a:rPr>
                        <a:t>77</a:t>
                      </a:r>
                      <a:endParaRPr lang="en-AU" sz="1400" b="0" i="0" u="none" strike="noStrike">
                        <a:effectLst/>
                        <a:latin typeface="Arial" panose="020B0604020202020204" pitchFamily="34" charset="0"/>
                      </a:endParaRPr>
                    </a:p>
                  </a:txBody>
                  <a:tcPr marL="75933" marR="75933" marT="10547"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t">
                        <a:spcBef>
                          <a:spcPts val="0"/>
                        </a:spcBef>
                        <a:spcAft>
                          <a:spcPts val="0"/>
                        </a:spcAft>
                      </a:pPr>
                      <a:r>
                        <a:rPr lang="en-AU" sz="1400" u="none" strike="noStrike">
                          <a:effectLst/>
                        </a:rPr>
                        <a:t>85</a:t>
                      </a:r>
                      <a:endParaRPr lang="en-AU" sz="1400" b="0" i="0" u="none" strike="noStrike">
                        <a:effectLst/>
                        <a:latin typeface="Arial" panose="020B0604020202020204" pitchFamily="34" charset="0"/>
                      </a:endParaRPr>
                    </a:p>
                  </a:txBody>
                  <a:tcPr marL="75933" marR="75933" marT="10547"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t">
                        <a:spcBef>
                          <a:spcPts val="0"/>
                        </a:spcBef>
                        <a:spcAft>
                          <a:spcPts val="0"/>
                        </a:spcAft>
                      </a:pPr>
                      <a:r>
                        <a:rPr lang="en-AU" sz="1400" u="none" strike="noStrike">
                          <a:effectLst/>
                        </a:rPr>
                        <a:t>65</a:t>
                      </a:r>
                      <a:endParaRPr lang="en-AU" sz="1400" b="0" i="0" u="none" strike="noStrike">
                        <a:effectLst/>
                        <a:latin typeface="Arial" panose="020B0604020202020204" pitchFamily="34" charset="0"/>
                      </a:endParaRPr>
                    </a:p>
                  </a:txBody>
                  <a:tcPr marL="75933" marR="75933" marT="10547"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t">
                        <a:spcBef>
                          <a:spcPts val="0"/>
                        </a:spcBef>
                        <a:spcAft>
                          <a:spcPts val="0"/>
                        </a:spcAft>
                      </a:pPr>
                      <a:r>
                        <a:rPr lang="en-AU" sz="1400" u="none" strike="noStrike">
                          <a:effectLst/>
                        </a:rPr>
                        <a:t>89</a:t>
                      </a:r>
                      <a:endParaRPr lang="en-AU" sz="1400" b="0" i="0" u="none" strike="noStrike">
                        <a:effectLst/>
                        <a:latin typeface="Arial" panose="020B0604020202020204" pitchFamily="34" charset="0"/>
                      </a:endParaRPr>
                    </a:p>
                  </a:txBody>
                  <a:tcPr marL="75933" marR="75933" marT="10547"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t">
                        <a:spcBef>
                          <a:spcPts val="0"/>
                        </a:spcBef>
                        <a:spcAft>
                          <a:spcPts val="0"/>
                        </a:spcAft>
                      </a:pPr>
                      <a:r>
                        <a:rPr lang="en-AU" sz="1400" u="none" strike="noStrike">
                          <a:effectLst/>
                        </a:rPr>
                        <a:t>90</a:t>
                      </a:r>
                      <a:endParaRPr lang="en-AU" sz="1400" b="0" i="0" u="none" strike="noStrike">
                        <a:effectLst/>
                        <a:latin typeface="Arial" panose="020B0604020202020204" pitchFamily="34" charset="0"/>
                      </a:endParaRPr>
                    </a:p>
                  </a:txBody>
                  <a:tcPr marL="75933" marR="75933" marT="10547"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t">
                        <a:spcBef>
                          <a:spcPts val="0"/>
                        </a:spcBef>
                        <a:spcAft>
                          <a:spcPts val="0"/>
                        </a:spcAft>
                      </a:pPr>
                      <a:r>
                        <a:rPr lang="en-AU" sz="1400" b="0" i="0" u="none" strike="noStrike">
                          <a:effectLst/>
                          <a:latin typeface="Arial" panose="020B0604020202020204" pitchFamily="34" charset="0"/>
                        </a:rPr>
                        <a:t>81</a:t>
                      </a:r>
                    </a:p>
                  </a:txBody>
                  <a:tcPr marL="75933" marR="75933" marT="10547"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252616729"/>
                  </a:ext>
                </a:extLst>
              </a:tr>
            </a:tbl>
          </a:graphicData>
        </a:graphic>
      </p:graphicFrame>
      <p:sp>
        <p:nvSpPr>
          <p:cNvPr id="4" name="TextBox 3">
            <a:extLst>
              <a:ext uri="{FF2B5EF4-FFF2-40B4-BE49-F238E27FC236}">
                <a16:creationId xmlns:a16="http://schemas.microsoft.com/office/drawing/2014/main" id="{B83C4B99-1271-412D-B2F6-482DA0491780}"/>
              </a:ext>
            </a:extLst>
          </p:cNvPr>
          <p:cNvSpPr txBox="1"/>
          <p:nvPr/>
        </p:nvSpPr>
        <p:spPr>
          <a:xfrm>
            <a:off x="176646" y="1441938"/>
            <a:ext cx="8091850" cy="584775"/>
          </a:xfrm>
          <a:prstGeom prst="rect">
            <a:avLst/>
          </a:prstGeom>
          <a:noFill/>
        </p:spPr>
        <p:txBody>
          <a:bodyPr wrap="square" rtlCol="0">
            <a:spAutoFit/>
          </a:bodyPr>
          <a:lstStyle/>
          <a:p>
            <a:r>
              <a:rPr lang="en-AU" sz="1600"/>
              <a:t>Retail test metrics for 31 May go-live are provided for additional level of transparency and will help participants understand AEMO’s Retail platform progress towards 31 May.</a:t>
            </a:r>
          </a:p>
        </p:txBody>
      </p:sp>
    </p:spTree>
    <p:extLst>
      <p:ext uri="{BB962C8B-B14F-4D97-AF65-F5344CB8AC3E}">
        <p14:creationId xmlns:p14="http://schemas.microsoft.com/office/powerpoint/2010/main" val="12505844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7E67D-1905-4808-B9E4-218649F8BDF2}"/>
              </a:ext>
            </a:extLst>
          </p:cNvPr>
          <p:cNvSpPr>
            <a:spLocks noGrp="1"/>
          </p:cNvSpPr>
          <p:nvPr>
            <p:ph type="title"/>
          </p:nvPr>
        </p:nvSpPr>
        <p:spPr/>
        <p:txBody>
          <a:bodyPr/>
          <a:lstStyle/>
          <a:p>
            <a:r>
              <a:rPr lang="en-AU"/>
              <a:t>April </a:t>
            </a:r>
            <a:r>
              <a:rPr lang="en-AU" dirty="0"/>
              <a:t>Retail </a:t>
            </a:r>
            <a:r>
              <a:rPr lang="en-AU"/>
              <a:t>Checkpoint Criteria</a:t>
            </a:r>
          </a:p>
        </p:txBody>
      </p:sp>
      <p:sp>
        <p:nvSpPr>
          <p:cNvPr id="5" name="Slide Number Placeholder 4">
            <a:extLst>
              <a:ext uri="{FF2B5EF4-FFF2-40B4-BE49-F238E27FC236}">
                <a16:creationId xmlns:a16="http://schemas.microsoft.com/office/drawing/2014/main" id="{65E9F879-3FCA-4413-99FD-8FFE5B1AB8AF}"/>
              </a:ext>
            </a:extLst>
          </p:cNvPr>
          <p:cNvSpPr>
            <a:spLocks noGrp="1"/>
          </p:cNvSpPr>
          <p:nvPr>
            <p:ph type="sldNum" sz="quarter" idx="12"/>
          </p:nvPr>
        </p:nvSpPr>
        <p:spPr/>
        <p:txBody>
          <a:bodyPr/>
          <a:lstStyle/>
          <a:p>
            <a:fld id="{4EC81F68-4976-451A-B2E9-79BCBD2F70CC}" type="slidenum">
              <a:rPr lang="en-AU" smtClean="0"/>
              <a:t>14</a:t>
            </a:fld>
            <a:endParaRPr lang="en-AU"/>
          </a:p>
        </p:txBody>
      </p:sp>
      <p:sp>
        <p:nvSpPr>
          <p:cNvPr id="8" name="Rectangle 1">
            <a:extLst>
              <a:ext uri="{FF2B5EF4-FFF2-40B4-BE49-F238E27FC236}">
                <a16:creationId xmlns:a16="http://schemas.microsoft.com/office/drawing/2014/main" id="{6BDE4FB2-AC71-44B9-93F2-9595361A422D}"/>
              </a:ext>
            </a:extLst>
          </p:cNvPr>
          <p:cNvSpPr>
            <a:spLocks noChangeArrowheads="1"/>
          </p:cNvSpPr>
          <p:nvPr/>
        </p:nvSpPr>
        <p:spPr bwMode="auto">
          <a:xfrm>
            <a:off x="2312988" y="23399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 name="Rectangle 2">
            <a:extLst>
              <a:ext uri="{FF2B5EF4-FFF2-40B4-BE49-F238E27FC236}">
                <a16:creationId xmlns:a16="http://schemas.microsoft.com/office/drawing/2014/main" id="{344FF79C-BD1C-4D5F-9B04-A00CFCE5C4BA}"/>
              </a:ext>
            </a:extLst>
          </p:cNvPr>
          <p:cNvSpPr>
            <a:spLocks noChangeArrowheads="1"/>
          </p:cNvSpPr>
          <p:nvPr/>
        </p:nvSpPr>
        <p:spPr bwMode="auto">
          <a:xfrm>
            <a:off x="2312988" y="23399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 name="TextBox 10">
            <a:extLst>
              <a:ext uri="{FF2B5EF4-FFF2-40B4-BE49-F238E27FC236}">
                <a16:creationId xmlns:a16="http://schemas.microsoft.com/office/drawing/2014/main" id="{7C2F2108-7C74-4DBD-BF63-94C17770C3D6}"/>
              </a:ext>
            </a:extLst>
          </p:cNvPr>
          <p:cNvSpPr txBox="1"/>
          <p:nvPr/>
        </p:nvSpPr>
        <p:spPr>
          <a:xfrm>
            <a:off x="393192" y="1418283"/>
            <a:ext cx="8177048" cy="1107996"/>
          </a:xfrm>
          <a:prstGeom prst="rect">
            <a:avLst/>
          </a:prstGeom>
          <a:noFill/>
        </p:spPr>
        <p:txBody>
          <a:bodyPr wrap="square" rtlCol="0">
            <a:spAutoFit/>
          </a:bodyPr>
          <a:lstStyle/>
          <a:p>
            <a:pPr marL="182563" indent="-182563">
              <a:spcAft>
                <a:spcPts val="600"/>
              </a:spcAft>
              <a:buFont typeface="Arial" panose="020B0604020202020204" pitchFamily="34" charset="0"/>
              <a:buChar char="•"/>
            </a:pPr>
            <a:r>
              <a:rPr lang="en-AU" sz="1400"/>
              <a:t>Criteria represent </a:t>
            </a:r>
            <a:r>
              <a:rPr lang="en-AU" sz="1400" b="1"/>
              <a:t>activities scheduled </a:t>
            </a:r>
            <a:r>
              <a:rPr lang="en-AU" sz="1400"/>
              <a:t>for completion by first week of April.</a:t>
            </a:r>
          </a:p>
          <a:p>
            <a:pPr marL="182563" indent="-182563">
              <a:spcAft>
                <a:spcPts val="600"/>
              </a:spcAft>
              <a:buFont typeface="Arial" panose="020B0604020202020204" pitchFamily="34" charset="0"/>
              <a:buChar char="•"/>
            </a:pPr>
            <a:r>
              <a:rPr lang="en-AU" sz="1400"/>
              <a:t>Aim is to </a:t>
            </a:r>
            <a:r>
              <a:rPr lang="en-AU" sz="1400" b="1"/>
              <a:t>fully meet all criteria</a:t>
            </a:r>
            <a:r>
              <a:rPr lang="en-AU" sz="1400"/>
              <a:t>. If criteria not met, remedies to be developed and implications assessed before any change to 31 May target go-live date.</a:t>
            </a:r>
          </a:p>
          <a:p>
            <a:pPr marL="182563" indent="-182563">
              <a:spcAft>
                <a:spcPts val="600"/>
              </a:spcAft>
              <a:buFont typeface="Arial" panose="020B0604020202020204" pitchFamily="34" charset="0"/>
              <a:buChar char="•"/>
            </a:pPr>
            <a:r>
              <a:rPr lang="en-AU" sz="1400" b="1"/>
              <a:t>Pre-prod go/no-go date is 8 April </a:t>
            </a:r>
            <a:r>
              <a:rPr lang="en-AU" sz="1400"/>
              <a:t>– industry to be notified via email.</a:t>
            </a:r>
          </a:p>
        </p:txBody>
      </p:sp>
      <p:graphicFrame>
        <p:nvGraphicFramePr>
          <p:cNvPr id="7" name="Table 8">
            <a:extLst>
              <a:ext uri="{FF2B5EF4-FFF2-40B4-BE49-F238E27FC236}">
                <a16:creationId xmlns:a16="http://schemas.microsoft.com/office/drawing/2014/main" id="{C7AB734C-2693-4DA9-AF13-A10733EED62D}"/>
              </a:ext>
            </a:extLst>
          </p:cNvPr>
          <p:cNvGraphicFramePr>
            <a:graphicFrameLocks noGrp="1"/>
          </p:cNvGraphicFramePr>
          <p:nvPr>
            <p:extLst>
              <p:ext uri="{D42A27DB-BD31-4B8C-83A1-F6EECF244321}">
                <p14:modId xmlns:p14="http://schemas.microsoft.com/office/powerpoint/2010/main" val="2050608560"/>
              </p:ext>
            </p:extLst>
          </p:nvPr>
        </p:nvGraphicFramePr>
        <p:xfrm>
          <a:off x="393191" y="2702695"/>
          <a:ext cx="8554239" cy="3477240"/>
        </p:xfrm>
        <a:graphic>
          <a:graphicData uri="http://schemas.openxmlformats.org/drawingml/2006/table">
            <a:tbl>
              <a:tblPr firstRow="1" bandRow="1">
                <a:tableStyleId>{7DF18680-E054-41AD-8BC1-D1AEF772440D}</a:tableStyleId>
              </a:tblPr>
              <a:tblGrid>
                <a:gridCol w="1600201">
                  <a:extLst>
                    <a:ext uri="{9D8B030D-6E8A-4147-A177-3AD203B41FA5}">
                      <a16:colId xmlns:a16="http://schemas.microsoft.com/office/drawing/2014/main" val="1715578587"/>
                    </a:ext>
                  </a:extLst>
                </a:gridCol>
                <a:gridCol w="6954038">
                  <a:extLst>
                    <a:ext uri="{9D8B030D-6E8A-4147-A177-3AD203B41FA5}">
                      <a16:colId xmlns:a16="http://schemas.microsoft.com/office/drawing/2014/main" val="2465471930"/>
                    </a:ext>
                  </a:extLst>
                </a:gridCol>
              </a:tblGrid>
              <a:tr h="331596">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AU" sz="1400">
                          <a:effectLst/>
                        </a:rPr>
                        <a:t>Criteria​</a:t>
                      </a:r>
                      <a:endParaRPr lang="en-AU"/>
                    </a:p>
                  </a:txBody>
                  <a:tcPr>
                    <a:solidFill>
                      <a:schemeClr val="accent2"/>
                    </a:solidFill>
                  </a:tcPr>
                </a:tc>
                <a:tc>
                  <a:txBody>
                    <a:bodyPr/>
                    <a:lstStyle/>
                    <a:p>
                      <a:r>
                        <a:rPr lang="en-AU"/>
                        <a:t>Description</a:t>
                      </a:r>
                    </a:p>
                  </a:txBody>
                  <a:tcPr>
                    <a:solidFill>
                      <a:schemeClr val="accent2"/>
                    </a:solidFill>
                  </a:tcPr>
                </a:tc>
                <a:extLst>
                  <a:ext uri="{0D108BD9-81ED-4DB2-BD59-A6C34878D82A}">
                    <a16:rowId xmlns:a16="http://schemas.microsoft.com/office/drawing/2014/main" val="508218256"/>
                  </a:ext>
                </a:extLst>
              </a:tr>
              <a:tr h="522263">
                <a:tc>
                  <a:txBody>
                    <a:bodyPr/>
                    <a:lstStyle/>
                    <a:p>
                      <a:r>
                        <a:rPr lang="en-AU" sz="1300" b="1">
                          <a:effectLst/>
                        </a:rPr>
                        <a:t>Testing</a:t>
                      </a:r>
                      <a:endParaRPr lang="en-AU" sz="1300" b="1"/>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AU" sz="1300">
                          <a:effectLst/>
                        </a:rPr>
                        <a:t>All UAT test cases executed </a:t>
                      </a:r>
                      <a:r>
                        <a:rPr lang="en-AU" sz="1300"/>
                        <a:t>with no critical defects that cannot be remedied for 31 May go-live.</a:t>
                      </a:r>
                    </a:p>
                  </a:txBody>
                  <a:tcPr anchor="ctr"/>
                </a:tc>
                <a:extLst>
                  <a:ext uri="{0D108BD9-81ED-4DB2-BD59-A6C34878D82A}">
                    <a16:rowId xmlns:a16="http://schemas.microsoft.com/office/drawing/2014/main" val="271369402"/>
                  </a:ext>
                </a:extLst>
              </a:tr>
              <a:tr h="547133">
                <a:tc>
                  <a:txBody>
                    <a:bodyPr/>
                    <a:lstStyle/>
                    <a:p>
                      <a:r>
                        <a:rPr lang="en-AU" sz="1300" b="1">
                          <a:effectLst/>
                        </a:rPr>
                        <a:t>Solution Stability</a:t>
                      </a:r>
                      <a:endParaRPr lang="en-AU" sz="1300" b="1"/>
                    </a:p>
                  </a:txBody>
                  <a:tcPr anchor="ctr"/>
                </a:tc>
                <a:tc>
                  <a:txBody>
                    <a:bodyPr/>
                    <a:lstStyle/>
                    <a:p>
                      <a:r>
                        <a:rPr lang="en-AU" sz="1300">
                          <a:effectLst/>
                        </a:rPr>
                        <a:t>End-to-end solution operating stably in Test with no process blockers or unexplainable pauses/interruptions to processing.</a:t>
                      </a:r>
                      <a:endParaRPr lang="en-AU" sz="1300"/>
                    </a:p>
                  </a:txBody>
                  <a:tcPr anchor="ctr"/>
                </a:tc>
                <a:extLst>
                  <a:ext uri="{0D108BD9-81ED-4DB2-BD59-A6C34878D82A}">
                    <a16:rowId xmlns:a16="http://schemas.microsoft.com/office/drawing/2014/main" val="2793707006"/>
                  </a:ext>
                </a:extLst>
              </a:tr>
              <a:tr h="547133">
                <a:tc>
                  <a:txBody>
                    <a:bodyPr/>
                    <a:lstStyle/>
                    <a:p>
                      <a:r>
                        <a:rPr lang="en-AU" sz="1300" b="1">
                          <a:effectLst/>
                        </a:rPr>
                        <a:t>Remediation</a:t>
                      </a:r>
                      <a:endParaRPr lang="en-AU" sz="1300" b="1"/>
                    </a:p>
                  </a:txBody>
                  <a:tcPr anchor="ctr"/>
                </a:tc>
                <a:tc>
                  <a:txBody>
                    <a:bodyPr/>
                    <a:lstStyle/>
                    <a:p>
                      <a:r>
                        <a:rPr lang="en-AU" sz="1300">
                          <a:effectLst/>
                        </a:rPr>
                        <a:t>Known remediation work (internal reports performance, business activity monitoring) completed and remediation for any new defects scheduled.</a:t>
                      </a:r>
                      <a:endParaRPr lang="en-AU" sz="1300"/>
                    </a:p>
                  </a:txBody>
                  <a:tcPr anchor="ctr"/>
                </a:tc>
                <a:extLst>
                  <a:ext uri="{0D108BD9-81ED-4DB2-BD59-A6C34878D82A}">
                    <a16:rowId xmlns:a16="http://schemas.microsoft.com/office/drawing/2014/main" val="1625519646"/>
                  </a:ext>
                </a:extLst>
              </a:tr>
              <a:tr h="578541">
                <a:tc>
                  <a:txBody>
                    <a:bodyPr/>
                    <a:lstStyle/>
                    <a:p>
                      <a:r>
                        <a:rPr lang="en-AU" sz="1300" b="1">
                          <a:effectLst/>
                        </a:rPr>
                        <a:t>Performance</a:t>
                      </a:r>
                      <a:endParaRPr lang="en-AU" sz="1300" b="1"/>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AU" sz="1300">
                          <a:effectLst/>
                        </a:rPr>
                        <a:t>“Day in the Life Testing” completed with no performance issues identified that cannot be remedied for 31 May go-live.</a:t>
                      </a:r>
                      <a:endParaRPr lang="en-AU" sz="1300"/>
                    </a:p>
                  </a:txBody>
                  <a:tcPr anchor="ctr"/>
                </a:tc>
                <a:extLst>
                  <a:ext uri="{0D108BD9-81ED-4DB2-BD59-A6C34878D82A}">
                    <a16:rowId xmlns:a16="http://schemas.microsoft.com/office/drawing/2014/main" val="1501581093"/>
                  </a:ext>
                </a:extLst>
              </a:tr>
              <a:tr h="547133">
                <a:tc>
                  <a:txBody>
                    <a:bodyPr/>
                    <a:lstStyle/>
                    <a:p>
                      <a:r>
                        <a:rPr lang="en-AU" sz="1300" b="1">
                          <a:effectLst/>
                        </a:rPr>
                        <a:t>Pre-Production</a:t>
                      </a:r>
                      <a:endParaRPr lang="en-AU" sz="1300" b="1"/>
                    </a:p>
                  </a:txBody>
                  <a:tcPr anchor="ctr"/>
                </a:tc>
                <a:tc>
                  <a:txBody>
                    <a:bodyPr/>
                    <a:lstStyle/>
                    <a:p>
                      <a:r>
                        <a:rPr lang="en-AU" sz="1300">
                          <a:effectLst/>
                        </a:rPr>
                        <a:t>Data migration on track and no blockers to meeting criteria/schedule for pre-production deployment.</a:t>
                      </a:r>
                      <a:endParaRPr lang="en-AU" sz="1300"/>
                    </a:p>
                  </a:txBody>
                  <a:tcPr anchor="ctr"/>
                </a:tc>
                <a:extLst>
                  <a:ext uri="{0D108BD9-81ED-4DB2-BD59-A6C34878D82A}">
                    <a16:rowId xmlns:a16="http://schemas.microsoft.com/office/drawing/2014/main" val="80521530"/>
                  </a:ext>
                </a:extLst>
              </a:tr>
              <a:tr h="403441">
                <a:tc>
                  <a:txBody>
                    <a:bodyPr/>
                    <a:lstStyle/>
                    <a:p>
                      <a:r>
                        <a:rPr lang="en-AU" sz="1300" b="1">
                          <a:effectLst/>
                        </a:rPr>
                        <a:t>Industry Test</a:t>
                      </a:r>
                      <a:endParaRPr lang="en-AU" sz="1300" b="1"/>
                    </a:p>
                  </a:txBody>
                  <a:tcPr anchor="ctr"/>
                </a:tc>
                <a:tc>
                  <a:txBody>
                    <a:bodyPr/>
                    <a:lstStyle/>
                    <a:p>
                      <a:r>
                        <a:rPr lang="en-AU" sz="1300">
                          <a:effectLst/>
                        </a:rPr>
                        <a:t>On track to commence Retail Industry Test on 19 April.</a:t>
                      </a:r>
                      <a:endParaRPr lang="en-AU" sz="1300"/>
                    </a:p>
                  </a:txBody>
                  <a:tcPr anchor="ctr"/>
                </a:tc>
                <a:extLst>
                  <a:ext uri="{0D108BD9-81ED-4DB2-BD59-A6C34878D82A}">
                    <a16:rowId xmlns:a16="http://schemas.microsoft.com/office/drawing/2014/main" val="1630536127"/>
                  </a:ext>
                </a:extLst>
              </a:tr>
            </a:tbl>
          </a:graphicData>
        </a:graphic>
      </p:graphicFrame>
    </p:spTree>
    <p:extLst>
      <p:ext uri="{BB962C8B-B14F-4D97-AF65-F5344CB8AC3E}">
        <p14:creationId xmlns:p14="http://schemas.microsoft.com/office/powerpoint/2010/main" val="16942639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926F5-FD30-4360-8E7C-4714549FC9A6}"/>
              </a:ext>
            </a:extLst>
          </p:cNvPr>
          <p:cNvSpPr>
            <a:spLocks noGrp="1"/>
          </p:cNvSpPr>
          <p:nvPr>
            <p:ph type="title"/>
          </p:nvPr>
        </p:nvSpPr>
        <p:spPr/>
        <p:txBody>
          <a:bodyPr/>
          <a:lstStyle/>
          <a:p>
            <a:r>
              <a:rPr lang="en-AU"/>
              <a:t>Readiness Working Group Update</a:t>
            </a:r>
          </a:p>
        </p:txBody>
      </p:sp>
      <p:sp>
        <p:nvSpPr>
          <p:cNvPr id="3" name="Text Placeholder 2">
            <a:extLst>
              <a:ext uri="{FF2B5EF4-FFF2-40B4-BE49-F238E27FC236}">
                <a16:creationId xmlns:a16="http://schemas.microsoft.com/office/drawing/2014/main" id="{DCA4DE14-D0AD-44E0-92A1-D47456F07DF8}"/>
              </a:ext>
            </a:extLst>
          </p:cNvPr>
          <p:cNvSpPr>
            <a:spLocks noGrp="1"/>
          </p:cNvSpPr>
          <p:nvPr>
            <p:ph type="body" idx="1"/>
          </p:nvPr>
        </p:nvSpPr>
        <p:spPr/>
        <p:txBody>
          <a:bodyPr/>
          <a:lstStyle/>
          <a:p>
            <a:r>
              <a:rPr lang="en-AU"/>
              <a:t>Greg Minney </a:t>
            </a:r>
          </a:p>
        </p:txBody>
      </p:sp>
      <p:sp>
        <p:nvSpPr>
          <p:cNvPr id="6" name="Slide Number Placeholder 5">
            <a:extLst>
              <a:ext uri="{FF2B5EF4-FFF2-40B4-BE49-F238E27FC236}">
                <a16:creationId xmlns:a16="http://schemas.microsoft.com/office/drawing/2014/main" id="{9B85E354-A4A2-4607-81DC-D49B54BEB967}"/>
              </a:ext>
            </a:extLst>
          </p:cNvPr>
          <p:cNvSpPr>
            <a:spLocks noGrp="1"/>
          </p:cNvSpPr>
          <p:nvPr>
            <p:ph type="sldNum" sz="quarter" idx="12"/>
          </p:nvPr>
        </p:nvSpPr>
        <p:spPr/>
        <p:txBody>
          <a:bodyPr/>
          <a:lstStyle/>
          <a:p>
            <a:fld id="{4EC81F68-4976-451A-B2E9-79BCBD2F70CC}" type="slidenum">
              <a:rPr lang="en-AU" smtClean="0"/>
              <a:pPr/>
              <a:t>15</a:t>
            </a:fld>
            <a:endParaRPr lang="en-AU"/>
          </a:p>
        </p:txBody>
      </p:sp>
    </p:spTree>
    <p:extLst>
      <p:ext uri="{BB962C8B-B14F-4D97-AF65-F5344CB8AC3E}">
        <p14:creationId xmlns:p14="http://schemas.microsoft.com/office/powerpoint/2010/main" val="28706000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10FA0EF-EC6C-42FA-B5A5-BF444CB3ED41}"/>
              </a:ext>
            </a:extLst>
          </p:cNvPr>
          <p:cNvPicPr>
            <a:picLocks noChangeAspect="1"/>
          </p:cNvPicPr>
          <p:nvPr/>
        </p:nvPicPr>
        <p:blipFill>
          <a:blip r:embed="rId2"/>
          <a:stretch>
            <a:fillRect/>
          </a:stretch>
        </p:blipFill>
        <p:spPr>
          <a:xfrm>
            <a:off x="822882" y="4794260"/>
            <a:ext cx="3079435" cy="1587634"/>
          </a:xfrm>
          <a:prstGeom prst="rect">
            <a:avLst/>
          </a:prstGeom>
        </p:spPr>
      </p:pic>
      <p:sp>
        <p:nvSpPr>
          <p:cNvPr id="2" name="Title 1">
            <a:extLst>
              <a:ext uri="{FF2B5EF4-FFF2-40B4-BE49-F238E27FC236}">
                <a16:creationId xmlns:a16="http://schemas.microsoft.com/office/drawing/2014/main" id="{9EC163C5-F336-435D-9E60-48E249F3C592}"/>
              </a:ext>
            </a:extLst>
          </p:cNvPr>
          <p:cNvSpPr>
            <a:spLocks noGrp="1"/>
          </p:cNvSpPr>
          <p:nvPr>
            <p:ph type="title"/>
          </p:nvPr>
        </p:nvSpPr>
        <p:spPr>
          <a:xfrm>
            <a:off x="168254" y="169324"/>
            <a:ext cx="8563138" cy="1120951"/>
          </a:xfrm>
        </p:spPr>
        <p:txBody>
          <a:bodyPr>
            <a:normAutofit/>
          </a:bodyPr>
          <a:lstStyle/>
          <a:p>
            <a:r>
              <a:rPr lang="en-US" sz="3079"/>
              <a:t>Summary of coverage, status and progress</a:t>
            </a:r>
            <a:endParaRPr lang="en-AU" sz="3079"/>
          </a:p>
        </p:txBody>
      </p:sp>
      <p:sp>
        <p:nvSpPr>
          <p:cNvPr id="3" name="Slide Number Placeholder 2">
            <a:extLst>
              <a:ext uri="{FF2B5EF4-FFF2-40B4-BE49-F238E27FC236}">
                <a16:creationId xmlns:a16="http://schemas.microsoft.com/office/drawing/2014/main" id="{0EB0A05D-DD29-4C6B-B395-B02E83FDF765}"/>
              </a:ext>
            </a:extLst>
          </p:cNvPr>
          <p:cNvSpPr>
            <a:spLocks noGrp="1"/>
          </p:cNvSpPr>
          <p:nvPr>
            <p:ph type="sldNum" sz="quarter" idx="12"/>
          </p:nvPr>
        </p:nvSpPr>
        <p:spPr/>
        <p:txBody>
          <a:bodyPr/>
          <a:lstStyle/>
          <a:p>
            <a:fld id="{4EC81F68-4976-451A-B2E9-79BCBD2F70CC}" type="slidenum">
              <a:rPr lang="en-AU" smtClean="0"/>
              <a:t>16</a:t>
            </a:fld>
            <a:endParaRPr lang="en-AU"/>
          </a:p>
        </p:txBody>
      </p:sp>
      <p:sp>
        <p:nvSpPr>
          <p:cNvPr id="7" name="TextBox 6">
            <a:extLst>
              <a:ext uri="{FF2B5EF4-FFF2-40B4-BE49-F238E27FC236}">
                <a16:creationId xmlns:a16="http://schemas.microsoft.com/office/drawing/2014/main" id="{5FABBF2F-6198-4AED-B6F2-DE36BFA04142}"/>
              </a:ext>
            </a:extLst>
          </p:cNvPr>
          <p:cNvSpPr txBox="1"/>
          <p:nvPr/>
        </p:nvSpPr>
        <p:spPr>
          <a:xfrm>
            <a:off x="703558" y="1508459"/>
            <a:ext cx="3557546" cy="517547"/>
          </a:xfrm>
          <a:prstGeom prst="rect">
            <a:avLst/>
          </a:prstGeom>
          <a:noFill/>
        </p:spPr>
        <p:txBody>
          <a:bodyPr wrap="square" lIns="78203" tIns="39101" rIns="78203" bIns="39101" rtlCol="0" anchor="t">
            <a:spAutoFit/>
          </a:bodyPr>
          <a:lstStyle/>
          <a:p>
            <a:pPr marL="76027" indent="-76027">
              <a:buFont typeface="Arial" panose="020B0604020202020204" pitchFamily="34" charset="0"/>
              <a:buChar char="•"/>
            </a:pPr>
            <a:r>
              <a:rPr lang="en-AU" sz="950"/>
              <a:t>Minor drop in response, with 45 respondents representing 87-100% of the industry. Response rate across all participant types provides representative industry coverage.</a:t>
            </a:r>
          </a:p>
        </p:txBody>
      </p:sp>
      <p:sp>
        <p:nvSpPr>
          <p:cNvPr id="9" name="TextBox 8">
            <a:extLst>
              <a:ext uri="{FF2B5EF4-FFF2-40B4-BE49-F238E27FC236}">
                <a16:creationId xmlns:a16="http://schemas.microsoft.com/office/drawing/2014/main" id="{6B9E7057-9250-4835-8467-9AA2134BB604}"/>
              </a:ext>
            </a:extLst>
          </p:cNvPr>
          <p:cNvSpPr txBox="1"/>
          <p:nvPr/>
        </p:nvSpPr>
        <p:spPr>
          <a:xfrm>
            <a:off x="4989492" y="1429258"/>
            <a:ext cx="3462288" cy="663741"/>
          </a:xfrm>
          <a:prstGeom prst="rect">
            <a:avLst/>
          </a:prstGeom>
          <a:noFill/>
        </p:spPr>
        <p:txBody>
          <a:bodyPr wrap="square" lIns="78203" tIns="39101" rIns="78203" bIns="39101" rtlCol="0" anchor="t">
            <a:spAutoFit/>
          </a:bodyPr>
          <a:lstStyle/>
          <a:p>
            <a:pPr marL="76027" indent="-76027">
              <a:buFont typeface="Arial" panose="020B0604020202020204" pitchFamily="34" charset="0"/>
              <a:buChar char="•"/>
            </a:pPr>
            <a:r>
              <a:rPr lang="en-AU" sz="950"/>
              <a:t>Half of participants have now commenced the testing phase of their program, increasing from 30% to 56% between rounds. All except three respondents noted that they are on track, 1 reporting "late" and 2 "at risk".</a:t>
            </a:r>
          </a:p>
        </p:txBody>
      </p:sp>
      <p:sp>
        <p:nvSpPr>
          <p:cNvPr id="11" name="TextBox 10">
            <a:extLst>
              <a:ext uri="{FF2B5EF4-FFF2-40B4-BE49-F238E27FC236}">
                <a16:creationId xmlns:a16="http://schemas.microsoft.com/office/drawing/2014/main" id="{FB35504A-8F48-480A-8B41-608AE864F197}"/>
              </a:ext>
            </a:extLst>
          </p:cNvPr>
          <p:cNvSpPr txBox="1"/>
          <p:nvPr/>
        </p:nvSpPr>
        <p:spPr>
          <a:xfrm>
            <a:off x="683076" y="3931401"/>
            <a:ext cx="3578028" cy="809935"/>
          </a:xfrm>
          <a:prstGeom prst="rect">
            <a:avLst/>
          </a:prstGeom>
          <a:noFill/>
        </p:spPr>
        <p:txBody>
          <a:bodyPr wrap="square" lIns="78203" tIns="39101" rIns="78203" bIns="39101" rtlCol="0" anchor="t">
            <a:spAutoFit/>
          </a:bodyPr>
          <a:lstStyle/>
          <a:p>
            <a:pPr marL="76027" indent="-76027">
              <a:buFont typeface="Arial" panose="020B0604020202020204" pitchFamily="34" charset="0"/>
              <a:buChar char="•"/>
            </a:pPr>
            <a:r>
              <a:rPr lang="en-AU" sz="950"/>
              <a:t>The AEMO Bidding Platform was deployed for industry test on schedule. The AEMO Retail Platform deployment was rescheduled to May 2021, and the AEMO Settlement platform go-live was rescheduled to May 2021. A heightened risk profile is reflected as a result of the Retail re-schedule.</a:t>
            </a:r>
          </a:p>
        </p:txBody>
      </p:sp>
      <p:sp>
        <p:nvSpPr>
          <p:cNvPr id="13" name="TextBox 12">
            <a:extLst>
              <a:ext uri="{FF2B5EF4-FFF2-40B4-BE49-F238E27FC236}">
                <a16:creationId xmlns:a16="http://schemas.microsoft.com/office/drawing/2014/main" id="{35AB7E60-E60A-4BC3-98A5-DAFE136FEA5A}"/>
              </a:ext>
            </a:extLst>
          </p:cNvPr>
          <p:cNvSpPr txBox="1"/>
          <p:nvPr/>
        </p:nvSpPr>
        <p:spPr>
          <a:xfrm>
            <a:off x="4989492" y="4039127"/>
            <a:ext cx="3741900" cy="809935"/>
          </a:xfrm>
          <a:prstGeom prst="rect">
            <a:avLst/>
          </a:prstGeom>
          <a:noFill/>
        </p:spPr>
        <p:txBody>
          <a:bodyPr wrap="square" lIns="78203" tIns="39101" rIns="78203" bIns="39101" rtlCol="0" anchor="t">
            <a:spAutoFit/>
          </a:bodyPr>
          <a:lstStyle/>
          <a:p>
            <a:pPr marL="76027" indent="-76027">
              <a:buFont typeface="Arial" panose="020B0604020202020204" pitchFamily="34" charset="0"/>
              <a:buChar char="•"/>
            </a:pPr>
            <a:r>
              <a:rPr lang="en-AU" sz="950"/>
              <a:t>Compared to the previous round of reporting, one participant was experiencing major changes in their ability to implement 5MS and GS due to COVID-19. Two other participants reported minor changes. The remaining participants reported no change. No impact was noted against overall program progression.</a:t>
            </a:r>
          </a:p>
        </p:txBody>
      </p:sp>
      <p:pic>
        <p:nvPicPr>
          <p:cNvPr id="4" name="Picture 3">
            <a:extLst>
              <a:ext uri="{FF2B5EF4-FFF2-40B4-BE49-F238E27FC236}">
                <a16:creationId xmlns:a16="http://schemas.microsoft.com/office/drawing/2014/main" id="{B5C29CE8-093C-401A-BB9A-069646794232}"/>
              </a:ext>
            </a:extLst>
          </p:cNvPr>
          <p:cNvPicPr>
            <a:picLocks noChangeAspect="1"/>
          </p:cNvPicPr>
          <p:nvPr/>
        </p:nvPicPr>
        <p:blipFill>
          <a:blip r:embed="rId3"/>
          <a:stretch>
            <a:fillRect/>
          </a:stretch>
        </p:blipFill>
        <p:spPr>
          <a:xfrm>
            <a:off x="822881" y="2173059"/>
            <a:ext cx="3079436" cy="1661805"/>
          </a:xfrm>
          <a:prstGeom prst="rect">
            <a:avLst/>
          </a:prstGeom>
        </p:spPr>
      </p:pic>
      <p:pic>
        <p:nvPicPr>
          <p:cNvPr id="15" name="Picture 14">
            <a:extLst>
              <a:ext uri="{FF2B5EF4-FFF2-40B4-BE49-F238E27FC236}">
                <a16:creationId xmlns:a16="http://schemas.microsoft.com/office/drawing/2014/main" id="{151CBC80-B7E2-4B82-B425-7A8E92EF68C7}"/>
              </a:ext>
            </a:extLst>
          </p:cNvPr>
          <p:cNvPicPr>
            <a:picLocks noChangeAspect="1"/>
          </p:cNvPicPr>
          <p:nvPr/>
        </p:nvPicPr>
        <p:blipFill>
          <a:blip r:embed="rId4"/>
          <a:stretch>
            <a:fillRect/>
          </a:stretch>
        </p:blipFill>
        <p:spPr>
          <a:xfrm>
            <a:off x="5241683" y="2173059"/>
            <a:ext cx="2957908" cy="1711248"/>
          </a:xfrm>
          <a:prstGeom prst="rect">
            <a:avLst/>
          </a:prstGeom>
        </p:spPr>
      </p:pic>
      <p:graphicFrame>
        <p:nvGraphicFramePr>
          <p:cNvPr id="27" name="Chart 26">
            <a:extLst>
              <a:ext uri="{FF2B5EF4-FFF2-40B4-BE49-F238E27FC236}">
                <a16:creationId xmlns:a16="http://schemas.microsoft.com/office/drawing/2014/main" id="{2B35AA33-7F7A-4950-96A7-8F9F5902E7B3}"/>
              </a:ext>
            </a:extLst>
          </p:cNvPr>
          <p:cNvGraphicFramePr>
            <a:graphicFrameLocks/>
          </p:cNvGraphicFramePr>
          <p:nvPr>
            <p:extLst>
              <p:ext uri="{D42A27DB-BD31-4B8C-83A1-F6EECF244321}">
                <p14:modId xmlns:p14="http://schemas.microsoft.com/office/powerpoint/2010/main" val="1190021040"/>
              </p:ext>
            </p:extLst>
          </p:nvPr>
        </p:nvGraphicFramePr>
        <p:xfrm>
          <a:off x="5241682" y="5032005"/>
          <a:ext cx="2957908" cy="860068"/>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8736446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B9F16-94F8-4A8B-AC02-A6EE46E9F038}"/>
              </a:ext>
            </a:extLst>
          </p:cNvPr>
          <p:cNvSpPr>
            <a:spLocks noGrp="1"/>
          </p:cNvSpPr>
          <p:nvPr>
            <p:ph type="title"/>
          </p:nvPr>
        </p:nvSpPr>
        <p:spPr>
          <a:xfrm>
            <a:off x="148574" y="280059"/>
            <a:ext cx="7128363" cy="891779"/>
          </a:xfrm>
        </p:spPr>
        <p:txBody>
          <a:bodyPr>
            <a:normAutofit fontScale="90000"/>
          </a:bodyPr>
          <a:lstStyle/>
          <a:p>
            <a:r>
              <a:rPr lang="en-AU" sz="3600"/>
              <a:t>5MS Rule Commencement </a:t>
            </a:r>
            <a:br>
              <a:rPr lang="en-AU" sz="2700"/>
            </a:br>
            <a:r>
              <a:rPr lang="en-AU" sz="3100" i="1"/>
              <a:t>Round 6</a:t>
            </a:r>
          </a:p>
        </p:txBody>
      </p:sp>
      <p:sp>
        <p:nvSpPr>
          <p:cNvPr id="4" name="Slide Number Placeholder 3">
            <a:extLst>
              <a:ext uri="{FF2B5EF4-FFF2-40B4-BE49-F238E27FC236}">
                <a16:creationId xmlns:a16="http://schemas.microsoft.com/office/drawing/2014/main" id="{F859AE8D-042B-4646-952D-F1D870F51F8D}"/>
              </a:ext>
            </a:extLst>
          </p:cNvPr>
          <p:cNvSpPr>
            <a:spLocks noGrp="1"/>
          </p:cNvSpPr>
          <p:nvPr>
            <p:ph type="sldNum" sz="quarter" idx="12"/>
          </p:nvPr>
        </p:nvSpPr>
        <p:spPr>
          <a:xfrm>
            <a:off x="7666833" y="5434002"/>
            <a:ext cx="324061" cy="273844"/>
          </a:xfrm>
        </p:spPr>
        <p:txBody>
          <a:bodyPr/>
          <a:lstStyle/>
          <a:p>
            <a:pPr defTabSz="685800">
              <a:defRPr/>
            </a:pPr>
            <a:fld id="{4EC81F68-4976-451A-B2E9-79BCBD2F70CC}" type="slidenum">
              <a:rPr lang="en-AU">
                <a:solidFill>
                  <a:srgbClr val="222324">
                    <a:tint val="75000"/>
                  </a:srgbClr>
                </a:solidFill>
                <a:latin typeface="Segoe UI Semilight"/>
              </a:rPr>
              <a:pPr defTabSz="685800">
                <a:defRPr/>
              </a:pPr>
              <a:t>17</a:t>
            </a:fld>
            <a:endParaRPr lang="en-AU">
              <a:solidFill>
                <a:srgbClr val="222324">
                  <a:tint val="75000"/>
                </a:srgbClr>
              </a:solidFill>
              <a:latin typeface="Segoe UI Semilight"/>
            </a:endParaRPr>
          </a:p>
        </p:txBody>
      </p:sp>
      <p:graphicFrame>
        <p:nvGraphicFramePr>
          <p:cNvPr id="5" name="Table 4">
            <a:extLst>
              <a:ext uri="{FF2B5EF4-FFF2-40B4-BE49-F238E27FC236}">
                <a16:creationId xmlns:a16="http://schemas.microsoft.com/office/drawing/2014/main" id="{98767EC6-C512-4B61-89B0-B32D8F83F721}"/>
              </a:ext>
            </a:extLst>
          </p:cNvPr>
          <p:cNvGraphicFramePr>
            <a:graphicFrameLocks noGrp="1"/>
          </p:cNvGraphicFramePr>
          <p:nvPr>
            <p:extLst>
              <p:ext uri="{D42A27DB-BD31-4B8C-83A1-F6EECF244321}">
                <p14:modId xmlns:p14="http://schemas.microsoft.com/office/powerpoint/2010/main" val="3765611177"/>
              </p:ext>
            </p:extLst>
          </p:nvPr>
        </p:nvGraphicFramePr>
        <p:xfrm>
          <a:off x="6623698" y="212168"/>
          <a:ext cx="2410330" cy="1043159"/>
        </p:xfrm>
        <a:graphic>
          <a:graphicData uri="http://schemas.openxmlformats.org/drawingml/2006/table">
            <a:tbl>
              <a:tblPr/>
              <a:tblGrid>
                <a:gridCol w="341548">
                  <a:extLst>
                    <a:ext uri="{9D8B030D-6E8A-4147-A177-3AD203B41FA5}">
                      <a16:colId xmlns:a16="http://schemas.microsoft.com/office/drawing/2014/main" val="3752375256"/>
                    </a:ext>
                  </a:extLst>
                </a:gridCol>
                <a:gridCol w="757135">
                  <a:extLst>
                    <a:ext uri="{9D8B030D-6E8A-4147-A177-3AD203B41FA5}">
                      <a16:colId xmlns:a16="http://schemas.microsoft.com/office/drawing/2014/main" val="1888874333"/>
                    </a:ext>
                  </a:extLst>
                </a:gridCol>
                <a:gridCol w="1311647">
                  <a:extLst>
                    <a:ext uri="{9D8B030D-6E8A-4147-A177-3AD203B41FA5}">
                      <a16:colId xmlns:a16="http://schemas.microsoft.com/office/drawing/2014/main" val="489716578"/>
                    </a:ext>
                  </a:extLst>
                </a:gridCol>
              </a:tblGrid>
              <a:tr h="296399">
                <a:tc>
                  <a:txBody>
                    <a:bodyPr/>
                    <a:lstStyle/>
                    <a:p>
                      <a:pPr algn="l" fontAlgn="t"/>
                      <a:endParaRPr lang="en-AU" sz="800" b="0" i="0" u="none" strike="noStrike">
                        <a:solidFill>
                          <a:srgbClr val="000000"/>
                        </a:solidFill>
                        <a:effectLst/>
                        <a:latin typeface="Calibri" panose="020F0502020204030204" pitchFamily="34" charset="0"/>
                      </a:endParaRPr>
                    </a:p>
                  </a:txBody>
                  <a:tcPr marL="54000" marR="54000" marT="0" marB="0" anchor="ctr">
                    <a:lnL w="12700" cap="flat" cmpd="sng" algn="ctr">
                      <a:solidFill>
                        <a:schemeClr val="bg1"/>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l" fontAlgn="t"/>
                      <a:r>
                        <a:rPr lang="en-AU" sz="700" b="1" i="0" u="none" strike="noStrike">
                          <a:solidFill>
                            <a:schemeClr val="tx1"/>
                          </a:solidFill>
                          <a:effectLst/>
                          <a:latin typeface="Calibri" panose="020F0502020204030204" pitchFamily="34" charset="0"/>
                        </a:rPr>
                        <a:t>On track</a:t>
                      </a:r>
                    </a:p>
                  </a:txBody>
                  <a:tcPr marL="54000" marR="54000"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chemeClr val="bg1"/>
                    </a:solidFill>
                  </a:tcPr>
                </a:tc>
                <a:tc>
                  <a:txBody>
                    <a:bodyPr/>
                    <a:lstStyle/>
                    <a:p>
                      <a:pPr algn="l" fontAlgn="t"/>
                      <a:r>
                        <a:rPr lang="en-AU" sz="700" b="0" i="0" u="none" strike="noStrike">
                          <a:solidFill>
                            <a:schemeClr val="tx1"/>
                          </a:solidFill>
                          <a:effectLst/>
                          <a:latin typeface="Calibri" panose="020F0502020204030204" pitchFamily="34" charset="0"/>
                        </a:rPr>
                        <a:t>On track for commencement date</a:t>
                      </a:r>
                    </a:p>
                  </a:txBody>
                  <a:tcPr marL="40500" marR="40500"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164156069"/>
                  </a:ext>
                </a:extLst>
              </a:tr>
              <a:tr h="277589">
                <a:tc>
                  <a:txBody>
                    <a:bodyPr/>
                    <a:lstStyle/>
                    <a:p>
                      <a:pPr algn="l" fontAlgn="t"/>
                      <a:endParaRPr lang="en-AU" sz="800" b="0" i="0" u="none" strike="noStrike">
                        <a:solidFill>
                          <a:srgbClr val="000000"/>
                        </a:solidFill>
                        <a:effectLst/>
                        <a:latin typeface="Calibri" panose="020F0502020204030204" pitchFamily="34" charset="0"/>
                      </a:endParaRPr>
                    </a:p>
                  </a:txBody>
                  <a:tcPr marL="54000" marR="54000" marT="0" marB="0" anchor="ctr">
                    <a:lnL w="12700" cap="flat" cmpd="sng" algn="ctr">
                      <a:solidFill>
                        <a:schemeClr val="bg1"/>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l" fontAlgn="t"/>
                      <a:r>
                        <a:rPr lang="en-AU" sz="700" b="1" i="0" u="none" strike="noStrike">
                          <a:solidFill>
                            <a:schemeClr val="tx1"/>
                          </a:solidFill>
                          <a:effectLst/>
                          <a:latin typeface="Calibri" panose="020F0502020204030204" pitchFamily="34" charset="0"/>
                        </a:rPr>
                        <a:t>Risk 1 – Risk to major milestones or deliveries</a:t>
                      </a:r>
                    </a:p>
                  </a:txBody>
                  <a:tcPr marL="54000" marR="54000"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chemeClr val="bg1"/>
                    </a:solidFill>
                  </a:tcPr>
                </a:tc>
                <a:tc>
                  <a:txBody>
                    <a:bodyPr/>
                    <a:lstStyle/>
                    <a:p>
                      <a:pPr algn="l" fontAlgn="t"/>
                      <a:r>
                        <a:rPr lang="en-AU" sz="700" b="0" i="0" u="none" strike="noStrike">
                          <a:solidFill>
                            <a:schemeClr val="tx1"/>
                          </a:solidFill>
                          <a:effectLst/>
                          <a:latin typeface="Calibri" panose="020F0502020204030204" pitchFamily="34" charset="0"/>
                        </a:rPr>
                        <a:t>Remediation or contingency activation required to ensure on track delivery for Rule Commencement</a:t>
                      </a:r>
                    </a:p>
                  </a:txBody>
                  <a:tcPr marL="40500" marR="40500"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36061604"/>
                  </a:ext>
                </a:extLst>
              </a:tr>
              <a:tr h="317792">
                <a:tc>
                  <a:txBody>
                    <a:bodyPr/>
                    <a:lstStyle/>
                    <a:p>
                      <a:pPr algn="l" fontAlgn="t"/>
                      <a:endParaRPr lang="en-AU" sz="800" b="0" i="0" u="none" strike="noStrike">
                        <a:solidFill>
                          <a:srgbClr val="000000"/>
                        </a:solidFill>
                        <a:effectLst/>
                        <a:latin typeface="Calibri" panose="020F0502020204030204" pitchFamily="34" charset="0"/>
                      </a:endParaRPr>
                    </a:p>
                  </a:txBody>
                  <a:tcPr marL="54000" marR="54000" marT="0" marB="0" anchor="ctr">
                    <a:lnL w="12700" cap="flat" cmpd="sng" algn="ctr">
                      <a:solidFill>
                        <a:schemeClr val="bg1"/>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l" fontAlgn="t"/>
                      <a:r>
                        <a:rPr lang="en-AU" sz="700" b="1" i="0" u="none" strike="noStrike">
                          <a:solidFill>
                            <a:schemeClr val="tx1"/>
                          </a:solidFill>
                          <a:effectLst/>
                          <a:latin typeface="Calibri" panose="020F0502020204030204" pitchFamily="34" charset="0"/>
                        </a:rPr>
                        <a:t>Risk 2 – Risk to rule commencement</a:t>
                      </a:r>
                    </a:p>
                  </a:txBody>
                  <a:tcPr marL="54000" marR="54000"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chemeClr val="bg1"/>
                    </a:solidFill>
                  </a:tcPr>
                </a:tc>
                <a:tc>
                  <a:txBody>
                    <a:bodyPr/>
                    <a:lstStyle/>
                    <a:p>
                      <a:pPr algn="l" fontAlgn="t"/>
                      <a:r>
                        <a:rPr lang="en-AU" sz="700" b="0" i="0" u="none" strike="noStrike">
                          <a:solidFill>
                            <a:schemeClr val="tx1"/>
                          </a:solidFill>
                          <a:effectLst/>
                          <a:latin typeface="Calibri" panose="020F0502020204030204" pitchFamily="34" charset="0"/>
                        </a:rPr>
                        <a:t>Cannot be addressed with available contingencies to be on track for commencement date</a:t>
                      </a:r>
                    </a:p>
                  </a:txBody>
                  <a:tcPr marL="40500" marR="40500"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891541292"/>
                  </a:ext>
                </a:extLst>
              </a:tr>
            </a:tbl>
          </a:graphicData>
        </a:graphic>
      </p:graphicFrame>
      <p:graphicFrame>
        <p:nvGraphicFramePr>
          <p:cNvPr id="6" name="Table 5">
            <a:extLst>
              <a:ext uri="{FF2B5EF4-FFF2-40B4-BE49-F238E27FC236}">
                <a16:creationId xmlns:a16="http://schemas.microsoft.com/office/drawing/2014/main" id="{4B84434F-6DA0-4C34-90A9-6134336FAE2F}"/>
              </a:ext>
            </a:extLst>
          </p:cNvPr>
          <p:cNvGraphicFramePr>
            <a:graphicFrameLocks noGrp="1"/>
          </p:cNvGraphicFramePr>
          <p:nvPr>
            <p:extLst>
              <p:ext uri="{D42A27DB-BD31-4B8C-83A1-F6EECF244321}">
                <p14:modId xmlns:p14="http://schemas.microsoft.com/office/powerpoint/2010/main" val="3438265993"/>
              </p:ext>
            </p:extLst>
          </p:nvPr>
        </p:nvGraphicFramePr>
        <p:xfrm>
          <a:off x="148574" y="1434990"/>
          <a:ext cx="8711962" cy="4763710"/>
        </p:xfrm>
        <a:graphic>
          <a:graphicData uri="http://schemas.openxmlformats.org/drawingml/2006/table">
            <a:tbl>
              <a:tblPr>
                <a:tableStyleId>{93296810-A885-4BE3-A3E7-6D5BEEA58F35}</a:tableStyleId>
              </a:tblPr>
              <a:tblGrid>
                <a:gridCol w="3454162">
                  <a:extLst>
                    <a:ext uri="{9D8B030D-6E8A-4147-A177-3AD203B41FA5}">
                      <a16:colId xmlns:a16="http://schemas.microsoft.com/office/drawing/2014/main" val="2629449130"/>
                    </a:ext>
                  </a:extLst>
                </a:gridCol>
                <a:gridCol w="685800">
                  <a:extLst>
                    <a:ext uri="{9D8B030D-6E8A-4147-A177-3AD203B41FA5}">
                      <a16:colId xmlns:a16="http://schemas.microsoft.com/office/drawing/2014/main" val="2571583907"/>
                    </a:ext>
                  </a:extLst>
                </a:gridCol>
                <a:gridCol w="4572000">
                  <a:extLst>
                    <a:ext uri="{9D8B030D-6E8A-4147-A177-3AD203B41FA5}">
                      <a16:colId xmlns:a16="http://schemas.microsoft.com/office/drawing/2014/main" val="2451703600"/>
                    </a:ext>
                  </a:extLst>
                </a:gridCol>
              </a:tblGrid>
              <a:tr h="308756">
                <a:tc>
                  <a:txBody>
                    <a:bodyPr/>
                    <a:lstStyle/>
                    <a:p>
                      <a:pPr algn="l" fontAlgn="b"/>
                      <a:r>
                        <a:rPr lang="en-AU" sz="1200" b="1" u="none" strike="noStrike" kern="1200">
                          <a:solidFill>
                            <a:schemeClr val="bg1"/>
                          </a:solidFill>
                          <a:effectLst/>
                        </a:rPr>
                        <a:t>Activity</a:t>
                      </a:r>
                      <a:endParaRPr lang="en-AU" sz="1200" b="1" i="0" u="none" strike="noStrike" kern="1200">
                        <a:solidFill>
                          <a:schemeClr val="bg1"/>
                        </a:solidFill>
                        <a:effectLst/>
                        <a:latin typeface="Calibri" panose="020F0502020204030204" pitchFamily="34" charset="0"/>
                        <a:ea typeface="+mn-ea"/>
                        <a:cs typeface="+mn-cs"/>
                      </a:endParaRPr>
                    </a:p>
                  </a:txBody>
                  <a:tcPr marL="54000" marR="54000" marT="54000" marB="54000" anchor="ctr">
                    <a:solidFill>
                      <a:schemeClr val="accent2"/>
                    </a:solidFill>
                  </a:tcPr>
                </a:tc>
                <a:tc>
                  <a:txBody>
                    <a:bodyPr/>
                    <a:lstStyle/>
                    <a:p>
                      <a:pPr algn="ctr" fontAlgn="t"/>
                      <a:r>
                        <a:rPr lang="en-AU" sz="1200" b="1" u="none" strike="noStrike">
                          <a:solidFill>
                            <a:schemeClr val="bg1"/>
                          </a:solidFill>
                          <a:effectLst/>
                        </a:rPr>
                        <a:t>Status</a:t>
                      </a:r>
                      <a:endParaRPr lang="en-AU" sz="1200" b="1" i="0" u="none" strike="noStrike">
                        <a:solidFill>
                          <a:schemeClr val="bg1"/>
                        </a:solidFill>
                        <a:effectLst/>
                        <a:latin typeface="Calibri"/>
                      </a:endParaRPr>
                    </a:p>
                  </a:txBody>
                  <a:tcPr marL="54000" marR="54000" marT="54000" marB="54000" anchor="ctr">
                    <a:solidFill>
                      <a:schemeClr val="accent2"/>
                    </a:solidFill>
                  </a:tcPr>
                </a:tc>
                <a:tc>
                  <a:txBody>
                    <a:bodyPr/>
                    <a:lstStyle/>
                    <a:p>
                      <a:pPr algn="l" fontAlgn="t"/>
                      <a:r>
                        <a:rPr lang="en-AU" sz="1200" b="1" u="none" strike="noStrike">
                          <a:solidFill>
                            <a:schemeClr val="bg1"/>
                          </a:solidFill>
                          <a:effectLst/>
                        </a:rPr>
                        <a:t>Comments</a:t>
                      </a:r>
                      <a:endParaRPr lang="en-AU" sz="1200" b="1" i="0" u="none" strike="noStrike">
                        <a:solidFill>
                          <a:schemeClr val="bg1"/>
                        </a:solidFill>
                        <a:effectLst/>
                        <a:latin typeface="Calibri"/>
                      </a:endParaRPr>
                    </a:p>
                  </a:txBody>
                  <a:tcPr marL="54000" marR="54000" marT="54000" marB="54000" anchor="ctr">
                    <a:solidFill>
                      <a:schemeClr val="accent2"/>
                    </a:solidFill>
                  </a:tcPr>
                </a:tc>
                <a:extLst>
                  <a:ext uri="{0D108BD9-81ED-4DB2-BD59-A6C34878D82A}">
                    <a16:rowId xmlns:a16="http://schemas.microsoft.com/office/drawing/2014/main" val="1682879141"/>
                  </a:ext>
                </a:extLst>
              </a:tr>
              <a:tr h="1412241">
                <a:tc>
                  <a:txBody>
                    <a:bodyPr/>
                    <a:lstStyle/>
                    <a:p>
                      <a:pPr algn="l" fontAlgn="t"/>
                      <a:r>
                        <a:rPr lang="en-AU" sz="1200" u="none" strike="noStrike" kern="1200">
                          <a:solidFill>
                            <a:schemeClr val="dk1"/>
                          </a:solidFill>
                          <a:effectLst/>
                          <a:latin typeface="+mn-lt"/>
                          <a:ea typeface="+mn-ea"/>
                          <a:cs typeface="+mn-cs"/>
                        </a:rPr>
                        <a:t>AEMO Business Readiness for 5MS and GS </a:t>
                      </a:r>
                      <a:br>
                        <a:rPr lang="en-AU" sz="1200" u="none" strike="noStrike" kern="1200">
                          <a:solidFill>
                            <a:schemeClr val="dk1"/>
                          </a:solidFill>
                          <a:effectLst/>
                          <a:latin typeface="+mn-lt"/>
                          <a:ea typeface="+mn-ea"/>
                          <a:cs typeface="+mn-cs"/>
                        </a:rPr>
                      </a:br>
                      <a:r>
                        <a:rPr lang="en-AU" sz="1200" u="none" strike="noStrike" kern="1200">
                          <a:solidFill>
                            <a:schemeClr val="dk1"/>
                          </a:solidFill>
                          <a:effectLst/>
                          <a:latin typeface="+mn-lt"/>
                          <a:ea typeface="+mn-ea"/>
                          <a:cs typeface="+mn-cs"/>
                        </a:rPr>
                        <a:t>(Part A)</a:t>
                      </a:r>
                    </a:p>
                  </a:txBody>
                  <a:tcPr marL="72000" marR="36000" marT="27000" marB="27000" anchor="ctr"/>
                </a:tc>
                <a:tc>
                  <a:txBody>
                    <a:bodyPr/>
                    <a:lstStyle/>
                    <a:p>
                      <a:pPr marL="0" algn="l" defTabSz="685800" rtl="0" eaLnBrk="1" fontAlgn="t" latinLnBrk="0" hangingPunct="1"/>
                      <a:endParaRPr lang="en-AU" sz="1200" u="none" strike="noStrike" kern="1200">
                        <a:solidFill>
                          <a:schemeClr val="dk1"/>
                        </a:solidFill>
                        <a:effectLst/>
                        <a:latin typeface="+mn-lt"/>
                        <a:ea typeface="+mn-ea"/>
                        <a:cs typeface="+mn-cs"/>
                      </a:endParaRPr>
                    </a:p>
                  </a:txBody>
                  <a:tcPr marL="36000" marR="36000" marT="54000" marB="54000" anchor="ctr">
                    <a:solidFill>
                      <a:schemeClr val="tx1"/>
                    </a:solidFill>
                  </a:tcPr>
                </a:tc>
                <a:tc>
                  <a:txBody>
                    <a:bodyPr/>
                    <a:lstStyle/>
                    <a:p>
                      <a:pPr marL="171450" indent="-171450" algn="l" fontAlgn="b">
                        <a:spcAft>
                          <a:spcPts val="600"/>
                        </a:spcAft>
                        <a:buFont typeface="Arial" panose="020B0604020202020204" pitchFamily="34" charset="0"/>
                        <a:buChar char="•"/>
                      </a:pPr>
                      <a:r>
                        <a:rPr lang="en-AU" sz="1200" u="none" strike="noStrike">
                          <a:effectLst/>
                        </a:rPr>
                        <a:t>Bidding platform operating successfully in Industry test, on schedule for 1 April Go-live. </a:t>
                      </a:r>
                    </a:p>
                    <a:p>
                      <a:pPr marL="171450" indent="-171450" algn="l" fontAlgn="b">
                        <a:spcAft>
                          <a:spcPts val="600"/>
                        </a:spcAft>
                        <a:buFont typeface="Arial" panose="020B0604020202020204" pitchFamily="34" charset="0"/>
                        <a:buChar char="•"/>
                      </a:pPr>
                      <a:r>
                        <a:rPr lang="en-AU" sz="1200" u="none" strike="noStrike">
                          <a:effectLst/>
                        </a:rPr>
                        <a:t>Retail Platform go-live rescheduled to 31 May, Settlements platform rescheduled to 17 May.  </a:t>
                      </a:r>
                    </a:p>
                    <a:p>
                      <a:pPr marL="357188" lvl="1" indent="-174625" algn="l" fontAlgn="b">
                        <a:spcAft>
                          <a:spcPts val="600"/>
                        </a:spcAft>
                        <a:buFont typeface="Segoe UI Semilight" panose="020B0402040204020203" pitchFamily="34" charset="0"/>
                        <a:buChar char="–"/>
                      </a:pPr>
                      <a:r>
                        <a:rPr lang="en-AU" sz="1200" u="none" strike="noStrike">
                          <a:effectLst/>
                        </a:rPr>
                        <a:t>Rescheduling of platform deliveries is not expected to impact 5MS Rule commencement or 5MS market trials.</a:t>
                      </a:r>
                      <a:endParaRPr lang="en-AU" sz="1200" b="0" i="0" u="none" strike="noStrike">
                        <a:solidFill>
                          <a:srgbClr val="000000"/>
                        </a:solidFill>
                        <a:effectLst/>
                        <a:latin typeface="Calibri"/>
                      </a:endParaRPr>
                    </a:p>
                  </a:txBody>
                  <a:tcPr marL="72000" marR="72000" marT="54000" marB="54000" anchor="ctr"/>
                </a:tc>
                <a:extLst>
                  <a:ext uri="{0D108BD9-81ED-4DB2-BD59-A6C34878D82A}">
                    <a16:rowId xmlns:a16="http://schemas.microsoft.com/office/drawing/2014/main" val="4145844044"/>
                  </a:ext>
                </a:extLst>
              </a:tr>
              <a:tr h="1031782">
                <a:tc>
                  <a:txBody>
                    <a:bodyPr/>
                    <a:lstStyle/>
                    <a:p>
                      <a:pPr algn="l" fontAlgn="t"/>
                      <a:r>
                        <a:rPr lang="en-AU" sz="1200" u="none" strike="noStrike" kern="1200">
                          <a:solidFill>
                            <a:schemeClr val="dk1"/>
                          </a:solidFill>
                          <a:effectLst/>
                          <a:latin typeface="+mn-lt"/>
                          <a:ea typeface="+mn-ea"/>
                          <a:cs typeface="+mn-cs"/>
                        </a:rPr>
                        <a:t>Essential Industry Capabilities for 5MS commencement (Part A)</a:t>
                      </a:r>
                    </a:p>
                  </a:txBody>
                  <a:tcPr marL="72000" marR="36000" marT="27000" marB="27000" anchor="ctr">
                    <a:solidFill>
                      <a:schemeClr val="accent5">
                        <a:lumMod val="20000"/>
                        <a:lumOff val="80000"/>
                      </a:schemeClr>
                    </a:solidFill>
                  </a:tcPr>
                </a:tc>
                <a:tc>
                  <a:txBody>
                    <a:bodyPr/>
                    <a:lstStyle/>
                    <a:p>
                      <a:pPr marL="0" algn="l" defTabSz="685800" rtl="0" eaLnBrk="1" fontAlgn="t" latinLnBrk="0" hangingPunct="1"/>
                      <a:endParaRPr lang="en-AU" sz="1200" u="none" strike="noStrike" kern="1200">
                        <a:solidFill>
                          <a:schemeClr val="dk1"/>
                        </a:solidFill>
                        <a:effectLst/>
                        <a:latin typeface="+mn-lt"/>
                        <a:ea typeface="+mn-ea"/>
                        <a:cs typeface="+mn-cs"/>
                      </a:endParaRPr>
                    </a:p>
                  </a:txBody>
                  <a:tcPr marL="36000" marR="36000" marT="54000" marB="54000" anchor="ctr">
                    <a:solidFill>
                      <a:schemeClr val="tx1"/>
                    </a:solidFill>
                  </a:tcPr>
                </a:tc>
                <a:tc>
                  <a:txBody>
                    <a:bodyPr/>
                    <a:lstStyle/>
                    <a:p>
                      <a:pPr marL="171450" indent="-171450" algn="l" fontAlgn="b">
                        <a:spcAft>
                          <a:spcPts val="600"/>
                        </a:spcAft>
                        <a:buFont typeface="Arial" panose="020B0604020202020204" pitchFamily="34" charset="0"/>
                        <a:buChar char="•"/>
                      </a:pPr>
                      <a:r>
                        <a:rPr lang="en-AU" sz="1200" u="none" strike="noStrike">
                          <a:effectLst/>
                        </a:rPr>
                        <a:t>On track for 1 Oct 21 commencement</a:t>
                      </a:r>
                    </a:p>
                    <a:p>
                      <a:pPr marL="171450" indent="-171450" algn="l" fontAlgn="b">
                        <a:spcAft>
                          <a:spcPts val="600"/>
                        </a:spcAft>
                        <a:buFont typeface="Arial" panose="020B0604020202020204" pitchFamily="34" charset="0"/>
                        <a:buChar char="•"/>
                      </a:pPr>
                      <a:r>
                        <a:rPr lang="en-AU" sz="1200" u="none" strike="noStrike">
                          <a:effectLst/>
                        </a:rPr>
                        <a:t>Metering Data Providers and MPs reporting on track with minor exceptions. </a:t>
                      </a:r>
                    </a:p>
                    <a:p>
                      <a:pPr marL="171450" indent="-171450" algn="l" fontAlgn="b">
                        <a:spcAft>
                          <a:spcPts val="600"/>
                        </a:spcAft>
                        <a:buFont typeface="Arial" panose="020B0604020202020204" pitchFamily="34" charset="0"/>
                        <a:buChar char="•"/>
                      </a:pPr>
                      <a:r>
                        <a:rPr lang="en-AU" sz="1200" u="none" strike="noStrike">
                          <a:effectLst/>
                        </a:rPr>
                        <a:t>Generators reporting on-track delivery.  </a:t>
                      </a:r>
                      <a:endParaRPr lang="en-AU" sz="1200" b="0" i="0" u="none" strike="noStrike">
                        <a:solidFill>
                          <a:srgbClr val="000000"/>
                        </a:solidFill>
                        <a:effectLst/>
                        <a:latin typeface="Calibri"/>
                      </a:endParaRPr>
                    </a:p>
                  </a:txBody>
                  <a:tcPr marL="72000" marR="72000" marT="54000" marB="54000" anchor="ctr">
                    <a:solidFill>
                      <a:schemeClr val="accent5">
                        <a:lumMod val="20000"/>
                        <a:lumOff val="80000"/>
                      </a:schemeClr>
                    </a:solidFill>
                  </a:tcPr>
                </a:tc>
                <a:extLst>
                  <a:ext uri="{0D108BD9-81ED-4DB2-BD59-A6C34878D82A}">
                    <a16:rowId xmlns:a16="http://schemas.microsoft.com/office/drawing/2014/main" val="326185240"/>
                  </a:ext>
                </a:extLst>
              </a:tr>
              <a:tr h="868182">
                <a:tc>
                  <a:txBody>
                    <a:bodyPr/>
                    <a:lstStyle/>
                    <a:p>
                      <a:pPr lvl="0" algn="l">
                        <a:buNone/>
                      </a:pPr>
                      <a:r>
                        <a:rPr lang="en-AU" sz="1200" b="1" u="none" strike="noStrike" kern="1200" noProof="0">
                          <a:solidFill>
                            <a:schemeClr val="dk1"/>
                          </a:solidFill>
                          <a:effectLst/>
                          <a:latin typeface="+mn-lt"/>
                          <a:ea typeface="+mn-ea"/>
                          <a:cs typeface="+mn-cs"/>
                        </a:rPr>
                        <a:t>Summary: 5MS Rule Commencement</a:t>
                      </a:r>
                      <a:endParaRPr lang="en-US" sz="1200" b="1" u="none" strike="noStrike" kern="1200">
                        <a:solidFill>
                          <a:schemeClr val="dk1"/>
                        </a:solidFill>
                        <a:effectLst/>
                        <a:latin typeface="+mn-lt"/>
                        <a:ea typeface="+mn-ea"/>
                        <a:cs typeface="+mn-cs"/>
                      </a:endParaRPr>
                    </a:p>
                  </a:txBody>
                  <a:tcPr marL="72000" marR="36000" marT="27000" marB="27000" anchor="ctr"/>
                </a:tc>
                <a:tc>
                  <a:txBody>
                    <a:bodyPr/>
                    <a:lstStyle/>
                    <a:p>
                      <a:pPr marL="0" algn="l" defTabSz="685800" rtl="0" eaLnBrk="1" fontAlgn="t" latinLnBrk="0" hangingPunct="1"/>
                      <a:endParaRPr lang="en-AU" sz="1200" u="none" strike="noStrike" kern="1200">
                        <a:solidFill>
                          <a:schemeClr val="dk1"/>
                        </a:solidFill>
                        <a:effectLst/>
                        <a:latin typeface="+mn-lt"/>
                        <a:ea typeface="+mn-ea"/>
                        <a:cs typeface="+mn-cs"/>
                      </a:endParaRPr>
                    </a:p>
                  </a:txBody>
                  <a:tcPr marL="36000" marR="36000" marT="54000" marB="54000" anchor="ctr">
                    <a:solidFill>
                      <a:schemeClr val="tx1"/>
                    </a:solidFill>
                  </a:tcPr>
                </a:tc>
                <a:tc>
                  <a:txBody>
                    <a:bodyPr/>
                    <a:lstStyle/>
                    <a:p>
                      <a:pPr marL="171450" lvl="0" indent="-171450" algn="l">
                        <a:buFont typeface="Arial" panose="020B0604020202020204" pitchFamily="34" charset="0"/>
                        <a:buChar char="•"/>
                      </a:pPr>
                      <a:r>
                        <a:rPr lang="en-AU" sz="1200" b="0" i="0" u="none" strike="noStrike" noProof="0">
                          <a:effectLst/>
                          <a:latin typeface="Segoe UI Semilight"/>
                        </a:rPr>
                        <a:t>Overall Industry and AEMO components of essential capability currently on track for 5MS Rule commencement.  </a:t>
                      </a:r>
                    </a:p>
                  </a:txBody>
                  <a:tcPr marL="72000" marR="72000" marT="54000" marB="54000" anchor="ctr"/>
                </a:tc>
                <a:extLst>
                  <a:ext uri="{0D108BD9-81ED-4DB2-BD59-A6C34878D82A}">
                    <a16:rowId xmlns:a16="http://schemas.microsoft.com/office/drawing/2014/main" val="1204976311"/>
                  </a:ext>
                </a:extLst>
              </a:tr>
              <a:tr h="1142749">
                <a:tc>
                  <a:txBody>
                    <a:bodyPr/>
                    <a:lstStyle/>
                    <a:p>
                      <a:pPr lvl="0" algn="l">
                        <a:buNone/>
                      </a:pPr>
                      <a:r>
                        <a:rPr lang="en-AU" sz="1200" u="none" strike="noStrike" kern="1200" noProof="0">
                          <a:solidFill>
                            <a:schemeClr val="dk1"/>
                          </a:solidFill>
                          <a:effectLst/>
                          <a:latin typeface="+mn-lt"/>
                          <a:ea typeface="+mn-ea"/>
                          <a:cs typeface="+mn-cs"/>
                        </a:rPr>
                        <a:t>Other industry capabilities for 5MS and GS </a:t>
                      </a:r>
                      <a:br>
                        <a:rPr lang="en-AU" sz="1200" u="none" strike="noStrike" kern="1200" noProof="0">
                          <a:solidFill>
                            <a:schemeClr val="dk1"/>
                          </a:solidFill>
                          <a:effectLst/>
                          <a:latin typeface="+mn-lt"/>
                          <a:ea typeface="+mn-ea"/>
                          <a:cs typeface="+mn-cs"/>
                        </a:rPr>
                      </a:br>
                      <a:r>
                        <a:rPr lang="en-AU" sz="1200" u="none" strike="noStrike" kern="1200" noProof="0">
                          <a:solidFill>
                            <a:schemeClr val="dk1"/>
                          </a:solidFill>
                          <a:effectLst/>
                          <a:latin typeface="+mn-lt"/>
                          <a:ea typeface="+mn-ea"/>
                          <a:cs typeface="+mn-cs"/>
                        </a:rPr>
                        <a:t>(Part B)</a:t>
                      </a:r>
                      <a:endParaRPr lang="en-US" sz="1200" u="none" strike="noStrike" kern="1200">
                        <a:solidFill>
                          <a:schemeClr val="dk1"/>
                        </a:solidFill>
                        <a:effectLst/>
                        <a:latin typeface="+mn-lt"/>
                        <a:ea typeface="+mn-ea"/>
                        <a:cs typeface="+mn-cs"/>
                      </a:endParaRPr>
                    </a:p>
                  </a:txBody>
                  <a:tcPr marL="72000" marR="36000" marT="27000" marB="27000" anchor="ctr">
                    <a:solidFill>
                      <a:schemeClr val="accent5">
                        <a:lumMod val="20000"/>
                        <a:lumOff val="80000"/>
                      </a:schemeClr>
                    </a:solidFill>
                  </a:tcPr>
                </a:tc>
                <a:tc>
                  <a:txBody>
                    <a:bodyPr/>
                    <a:lstStyle/>
                    <a:p>
                      <a:pPr marL="0" lvl="0" algn="l" defTabSz="685800" rtl="0" eaLnBrk="1" fontAlgn="t" latinLnBrk="0" hangingPunct="1">
                        <a:buNone/>
                      </a:pPr>
                      <a:endParaRPr lang="en-AU" sz="1200" u="none" strike="noStrike" kern="1200">
                        <a:solidFill>
                          <a:schemeClr val="dk1"/>
                        </a:solidFill>
                        <a:effectLst/>
                        <a:latin typeface="+mn-lt"/>
                        <a:ea typeface="+mn-ea"/>
                        <a:cs typeface="+mn-cs"/>
                      </a:endParaRPr>
                    </a:p>
                  </a:txBody>
                  <a:tcPr marL="36000" marR="36000" marT="54000" marB="54000" anchor="ctr">
                    <a:solidFill>
                      <a:schemeClr val="tx1"/>
                    </a:solidFill>
                  </a:tcPr>
                </a:tc>
                <a:tc>
                  <a:txBody>
                    <a:bodyPr/>
                    <a:lstStyle/>
                    <a:p>
                      <a:pPr marL="171450" lvl="0" indent="-171450" algn="l">
                        <a:spcAft>
                          <a:spcPts val="600"/>
                        </a:spcAft>
                        <a:buFont typeface="Arial" panose="020B0604020202020204" pitchFamily="34" charset="0"/>
                        <a:buChar char="•"/>
                      </a:pPr>
                      <a:r>
                        <a:rPr lang="en-AU" sz="1200" b="0" i="0" u="none" strike="noStrike" noProof="0">
                          <a:effectLst/>
                          <a:latin typeface="Segoe UI Semilight"/>
                        </a:rPr>
                        <a:t>Other Participant readiness activities proceeding in line with 5MS rule commencement.   </a:t>
                      </a:r>
                    </a:p>
                    <a:p>
                      <a:pPr marL="171450" lvl="0" indent="-171450" algn="l">
                        <a:spcAft>
                          <a:spcPts val="600"/>
                        </a:spcAft>
                        <a:buFont typeface="Arial" panose="020B0604020202020204" pitchFamily="34" charset="0"/>
                        <a:buChar char="•"/>
                      </a:pPr>
                      <a:r>
                        <a:rPr lang="en-AU" sz="1200" b="0" i="0" u="none" strike="noStrike" noProof="0">
                          <a:effectLst/>
                          <a:latin typeface="Segoe UI Semilight"/>
                        </a:rPr>
                        <a:t>Individual participant readiness risks noted in regards Global Settlement population activities. No systemic issues noted</a:t>
                      </a:r>
                      <a:endParaRPr lang="en-US" sz="1200"/>
                    </a:p>
                  </a:txBody>
                  <a:tcPr marL="72000" marR="72000" marT="54000" marB="54000" anchor="ctr">
                    <a:solidFill>
                      <a:schemeClr val="accent5">
                        <a:lumMod val="20000"/>
                        <a:lumOff val="80000"/>
                      </a:schemeClr>
                    </a:solidFill>
                  </a:tcPr>
                </a:tc>
                <a:extLst>
                  <a:ext uri="{0D108BD9-81ED-4DB2-BD59-A6C34878D82A}">
                    <a16:rowId xmlns:a16="http://schemas.microsoft.com/office/drawing/2014/main" val="3469651296"/>
                  </a:ext>
                </a:extLst>
              </a:tr>
            </a:tbl>
          </a:graphicData>
        </a:graphic>
      </p:graphicFrame>
      <p:grpSp>
        <p:nvGrpSpPr>
          <p:cNvPr id="16" name="Group 15">
            <a:extLst>
              <a:ext uri="{FF2B5EF4-FFF2-40B4-BE49-F238E27FC236}">
                <a16:creationId xmlns:a16="http://schemas.microsoft.com/office/drawing/2014/main" id="{5CAE7AE1-CCB8-4186-8964-FD995D0224DC}"/>
              </a:ext>
            </a:extLst>
          </p:cNvPr>
          <p:cNvGrpSpPr/>
          <p:nvPr/>
        </p:nvGrpSpPr>
        <p:grpSpPr>
          <a:xfrm>
            <a:off x="3678610" y="3359587"/>
            <a:ext cx="540005" cy="2445339"/>
            <a:chOff x="4143007" y="3188624"/>
            <a:chExt cx="443624" cy="2116078"/>
          </a:xfrm>
        </p:grpSpPr>
        <p:sp>
          <p:nvSpPr>
            <p:cNvPr id="9" name="Flowchart: Connector 8">
              <a:extLst>
                <a:ext uri="{FF2B5EF4-FFF2-40B4-BE49-F238E27FC236}">
                  <a16:creationId xmlns:a16="http://schemas.microsoft.com/office/drawing/2014/main" id="{BD9AD2AD-E384-4C0A-A54F-25EE689B787B}"/>
                </a:ext>
              </a:extLst>
            </p:cNvPr>
            <p:cNvSpPr/>
            <p:nvPr/>
          </p:nvSpPr>
          <p:spPr>
            <a:xfrm>
              <a:off x="4143012" y="3188624"/>
              <a:ext cx="443619" cy="467290"/>
            </a:xfrm>
            <a:prstGeom prst="flowChartConnec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27000" rIns="27000" rtlCol="0" anchor="ctr"/>
            <a:lstStyle/>
            <a:p>
              <a:pPr algn="ctr">
                <a:defRPr/>
              </a:pPr>
              <a:r>
                <a:rPr lang="en-AU" sz="900">
                  <a:solidFill>
                    <a:srgbClr val="FFFFFF"/>
                  </a:solidFill>
                </a:rPr>
                <a:t>On track   </a:t>
              </a:r>
            </a:p>
          </p:txBody>
        </p:sp>
        <p:sp>
          <p:nvSpPr>
            <p:cNvPr id="10" name="Flowchart: Connector 9">
              <a:extLst>
                <a:ext uri="{FF2B5EF4-FFF2-40B4-BE49-F238E27FC236}">
                  <a16:creationId xmlns:a16="http://schemas.microsoft.com/office/drawing/2014/main" id="{DE603FC4-D909-4137-89F4-2F0263B9CEE0}"/>
                </a:ext>
              </a:extLst>
            </p:cNvPr>
            <p:cNvSpPr/>
            <p:nvPr/>
          </p:nvSpPr>
          <p:spPr>
            <a:xfrm>
              <a:off x="4143012" y="4837412"/>
              <a:ext cx="443619" cy="467290"/>
            </a:xfrm>
            <a:prstGeom prst="flowChartConnec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27000" rIns="27000" rtlCol="0" anchor="ctr"/>
            <a:lstStyle/>
            <a:p>
              <a:pPr algn="ctr">
                <a:defRPr/>
              </a:pPr>
              <a:r>
                <a:rPr lang="en-AU" sz="900">
                  <a:solidFill>
                    <a:srgbClr val="FFFFFF"/>
                  </a:solidFill>
                </a:rPr>
                <a:t>On track   </a:t>
              </a:r>
            </a:p>
          </p:txBody>
        </p:sp>
        <p:sp>
          <p:nvSpPr>
            <p:cNvPr id="11" name="Flowchart: Connector 10">
              <a:extLst>
                <a:ext uri="{FF2B5EF4-FFF2-40B4-BE49-F238E27FC236}">
                  <a16:creationId xmlns:a16="http://schemas.microsoft.com/office/drawing/2014/main" id="{A6090171-8E2B-4103-875D-CC2B5648E070}"/>
                </a:ext>
              </a:extLst>
            </p:cNvPr>
            <p:cNvSpPr/>
            <p:nvPr/>
          </p:nvSpPr>
          <p:spPr>
            <a:xfrm>
              <a:off x="4143007" y="3992129"/>
              <a:ext cx="443619" cy="467290"/>
            </a:xfrm>
            <a:prstGeom prst="flowChartConnec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27000" rIns="27000" rtlCol="0" anchor="ctr"/>
            <a:lstStyle/>
            <a:p>
              <a:pPr algn="ctr">
                <a:defRPr/>
              </a:pPr>
              <a:r>
                <a:rPr lang="en-AU" sz="900">
                  <a:solidFill>
                    <a:srgbClr val="FFFFFF"/>
                  </a:solidFill>
                </a:rPr>
                <a:t>On track   </a:t>
              </a:r>
            </a:p>
          </p:txBody>
        </p:sp>
      </p:grpSp>
      <p:grpSp>
        <p:nvGrpSpPr>
          <p:cNvPr id="15" name="Group 14">
            <a:extLst>
              <a:ext uri="{FF2B5EF4-FFF2-40B4-BE49-F238E27FC236}">
                <a16:creationId xmlns:a16="http://schemas.microsoft.com/office/drawing/2014/main" id="{2B2A0E2C-A55F-4999-9728-DB329779C1B8}"/>
              </a:ext>
            </a:extLst>
          </p:cNvPr>
          <p:cNvGrpSpPr/>
          <p:nvPr/>
        </p:nvGrpSpPr>
        <p:grpSpPr>
          <a:xfrm>
            <a:off x="6667482" y="224309"/>
            <a:ext cx="270000" cy="1008901"/>
            <a:chOff x="3944236" y="5342279"/>
            <a:chExt cx="360000" cy="1345207"/>
          </a:xfrm>
        </p:grpSpPr>
        <p:sp>
          <p:nvSpPr>
            <p:cNvPr id="12" name="Flowchart: Connector 11">
              <a:extLst>
                <a:ext uri="{FF2B5EF4-FFF2-40B4-BE49-F238E27FC236}">
                  <a16:creationId xmlns:a16="http://schemas.microsoft.com/office/drawing/2014/main" id="{1075B53A-21C8-4084-8F8F-FB0D429FD4B5}"/>
                </a:ext>
              </a:extLst>
            </p:cNvPr>
            <p:cNvSpPr/>
            <p:nvPr/>
          </p:nvSpPr>
          <p:spPr>
            <a:xfrm>
              <a:off x="3944236" y="5342279"/>
              <a:ext cx="360000" cy="360001"/>
            </a:xfrm>
            <a:prstGeom prst="flowChartConnec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27000" rIns="0" bIns="27000" rtlCol="0" anchor="ctr"/>
            <a:lstStyle/>
            <a:p>
              <a:pPr algn="ctr" defTabSz="685800">
                <a:defRPr/>
              </a:pPr>
              <a:r>
                <a:rPr lang="en-AU" sz="525">
                  <a:solidFill>
                    <a:srgbClr val="FFFFFF"/>
                  </a:solidFill>
                  <a:latin typeface="Segoe UI Semilight"/>
                </a:rPr>
                <a:t>On track   </a:t>
              </a:r>
            </a:p>
          </p:txBody>
        </p:sp>
        <p:sp>
          <p:nvSpPr>
            <p:cNvPr id="13" name="Flowchart: Connector 12">
              <a:extLst>
                <a:ext uri="{FF2B5EF4-FFF2-40B4-BE49-F238E27FC236}">
                  <a16:creationId xmlns:a16="http://schemas.microsoft.com/office/drawing/2014/main" id="{7270BEC4-587A-4E8D-AD11-B06B9261EC52}"/>
                </a:ext>
              </a:extLst>
            </p:cNvPr>
            <p:cNvSpPr/>
            <p:nvPr/>
          </p:nvSpPr>
          <p:spPr>
            <a:xfrm>
              <a:off x="3944236" y="5815803"/>
              <a:ext cx="360000" cy="360000"/>
            </a:xfrm>
            <a:prstGeom prst="flowChartConnector">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rtlCol="0" anchor="ctr"/>
            <a:lstStyle/>
            <a:p>
              <a:pPr algn="ctr" defTabSz="685800">
                <a:defRPr/>
              </a:pPr>
              <a:r>
                <a:rPr lang="en-AU" sz="525">
                  <a:solidFill>
                    <a:srgbClr val="FFFFFF"/>
                  </a:solidFill>
                  <a:latin typeface="Segoe UI Semilight"/>
                </a:rPr>
                <a:t>Risk 1          </a:t>
              </a:r>
            </a:p>
          </p:txBody>
        </p:sp>
        <p:sp>
          <p:nvSpPr>
            <p:cNvPr id="14" name="Flowchart: Connector 13">
              <a:extLst>
                <a:ext uri="{FF2B5EF4-FFF2-40B4-BE49-F238E27FC236}">
                  <a16:creationId xmlns:a16="http://schemas.microsoft.com/office/drawing/2014/main" id="{3E37BBF9-FCE0-45C4-828B-BD8034E6AF98}"/>
                </a:ext>
              </a:extLst>
            </p:cNvPr>
            <p:cNvSpPr/>
            <p:nvPr/>
          </p:nvSpPr>
          <p:spPr>
            <a:xfrm>
              <a:off x="3944236" y="6327486"/>
              <a:ext cx="360000" cy="360000"/>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rtlCol="0" anchor="ctr"/>
            <a:lstStyle/>
            <a:p>
              <a:pPr algn="ctr" defTabSz="685800">
                <a:defRPr/>
              </a:pPr>
              <a:r>
                <a:rPr lang="en-AU" sz="525">
                  <a:solidFill>
                    <a:srgbClr val="FFFFFF"/>
                  </a:solidFill>
                  <a:latin typeface="Segoe UI Semilight"/>
                </a:rPr>
                <a:t>Risk 2        </a:t>
              </a:r>
            </a:p>
          </p:txBody>
        </p:sp>
      </p:grpSp>
      <p:sp>
        <p:nvSpPr>
          <p:cNvPr id="7" name="Flowchart: Connector 6">
            <a:extLst>
              <a:ext uri="{FF2B5EF4-FFF2-40B4-BE49-F238E27FC236}">
                <a16:creationId xmlns:a16="http://schemas.microsoft.com/office/drawing/2014/main" id="{2B1719BB-48F6-4239-900C-13DF901D3404}"/>
              </a:ext>
            </a:extLst>
          </p:cNvPr>
          <p:cNvSpPr/>
          <p:nvPr/>
        </p:nvSpPr>
        <p:spPr>
          <a:xfrm>
            <a:off x="3669473" y="2091288"/>
            <a:ext cx="540000" cy="540000"/>
          </a:xfrm>
          <a:prstGeom prst="flowChartConnector">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rtlCol="0" anchor="ctr"/>
          <a:lstStyle/>
          <a:p>
            <a:pPr algn="ctr" defTabSz="685800">
              <a:defRPr/>
            </a:pPr>
            <a:r>
              <a:rPr lang="en-AU" sz="900">
                <a:solidFill>
                  <a:schemeClr val="tx1"/>
                </a:solidFill>
                <a:latin typeface="Segoe UI Semilight"/>
              </a:rPr>
              <a:t>Risk 1</a:t>
            </a:r>
          </a:p>
        </p:txBody>
      </p:sp>
      <p:sp>
        <p:nvSpPr>
          <p:cNvPr id="3" name="TextBox 2">
            <a:extLst>
              <a:ext uri="{FF2B5EF4-FFF2-40B4-BE49-F238E27FC236}">
                <a16:creationId xmlns:a16="http://schemas.microsoft.com/office/drawing/2014/main" id="{00B6D339-1157-48ED-A713-BCB06FBF660D}"/>
              </a:ext>
            </a:extLst>
          </p:cNvPr>
          <p:cNvSpPr txBox="1"/>
          <p:nvPr/>
        </p:nvSpPr>
        <p:spPr>
          <a:xfrm>
            <a:off x="212582" y="6253564"/>
            <a:ext cx="1552210" cy="253916"/>
          </a:xfrm>
          <a:prstGeom prst="rect">
            <a:avLst/>
          </a:prstGeom>
          <a:solidFill>
            <a:schemeClr val="bg2"/>
          </a:solidFill>
        </p:spPr>
        <p:txBody>
          <a:bodyPr wrap="square" rtlCol="0">
            <a:spAutoFit/>
          </a:bodyPr>
          <a:lstStyle/>
          <a:p>
            <a:r>
              <a:rPr lang="en-AU" sz="1050"/>
              <a:t>*** round 6- as at 8/3</a:t>
            </a:r>
          </a:p>
        </p:txBody>
      </p:sp>
      <p:sp>
        <p:nvSpPr>
          <p:cNvPr id="8" name="Rectangle 7">
            <a:extLst>
              <a:ext uri="{FF2B5EF4-FFF2-40B4-BE49-F238E27FC236}">
                <a16:creationId xmlns:a16="http://schemas.microsoft.com/office/drawing/2014/main" id="{996CDD01-F3A5-4403-B47A-70C3A569F4E7}"/>
              </a:ext>
            </a:extLst>
          </p:cNvPr>
          <p:cNvSpPr/>
          <p:nvPr/>
        </p:nvSpPr>
        <p:spPr>
          <a:xfrm>
            <a:off x="148574" y="6452616"/>
            <a:ext cx="1460770" cy="28529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4523630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F44AF-4BEE-460C-A576-768E811B5BB7}"/>
              </a:ext>
            </a:extLst>
          </p:cNvPr>
          <p:cNvSpPr>
            <a:spLocks noGrp="1"/>
          </p:cNvSpPr>
          <p:nvPr>
            <p:ph type="title"/>
          </p:nvPr>
        </p:nvSpPr>
        <p:spPr>
          <a:xfrm>
            <a:off x="183792" y="359932"/>
            <a:ext cx="6392761" cy="891779"/>
          </a:xfrm>
        </p:spPr>
        <p:txBody>
          <a:bodyPr>
            <a:normAutofit/>
          </a:bodyPr>
          <a:lstStyle/>
          <a:p>
            <a:r>
              <a:rPr lang="en-AU" sz="3200"/>
              <a:t>Part A 5MS Essential Capability </a:t>
            </a:r>
          </a:p>
        </p:txBody>
      </p:sp>
      <p:sp>
        <p:nvSpPr>
          <p:cNvPr id="4" name="Slide Number Placeholder 3">
            <a:extLst>
              <a:ext uri="{FF2B5EF4-FFF2-40B4-BE49-F238E27FC236}">
                <a16:creationId xmlns:a16="http://schemas.microsoft.com/office/drawing/2014/main" id="{F9397817-E200-4E2A-8BBE-E45544B652D9}"/>
              </a:ext>
            </a:extLst>
          </p:cNvPr>
          <p:cNvSpPr>
            <a:spLocks noGrp="1"/>
          </p:cNvSpPr>
          <p:nvPr>
            <p:ph type="sldNum" sz="quarter" idx="12"/>
          </p:nvPr>
        </p:nvSpPr>
        <p:spPr>
          <a:xfrm>
            <a:off x="8515350" y="6456935"/>
            <a:ext cx="432081" cy="365125"/>
          </a:xfrm>
        </p:spPr>
        <p:txBody>
          <a:bodyPr/>
          <a:lstStyle/>
          <a:p>
            <a:pPr defTabSz="685800">
              <a:defRPr/>
            </a:pPr>
            <a:fld id="{4EC81F68-4976-451A-B2E9-79BCBD2F70CC}" type="slidenum">
              <a:rPr lang="en-AU">
                <a:solidFill>
                  <a:srgbClr val="222324">
                    <a:tint val="75000"/>
                  </a:srgbClr>
                </a:solidFill>
                <a:latin typeface="Segoe UI Semilight"/>
              </a:rPr>
              <a:pPr defTabSz="685800">
                <a:defRPr/>
              </a:pPr>
              <a:t>18</a:t>
            </a:fld>
            <a:endParaRPr lang="en-AU">
              <a:solidFill>
                <a:srgbClr val="222324">
                  <a:tint val="75000"/>
                </a:srgbClr>
              </a:solidFill>
              <a:latin typeface="Segoe UI Semilight"/>
            </a:endParaRPr>
          </a:p>
        </p:txBody>
      </p:sp>
      <p:graphicFrame>
        <p:nvGraphicFramePr>
          <p:cNvPr id="10" name="Table 10">
            <a:extLst>
              <a:ext uri="{FF2B5EF4-FFF2-40B4-BE49-F238E27FC236}">
                <a16:creationId xmlns:a16="http://schemas.microsoft.com/office/drawing/2014/main" id="{FE25B907-F079-4522-9FD3-2EFAD42139EA}"/>
              </a:ext>
            </a:extLst>
          </p:cNvPr>
          <p:cNvGraphicFramePr>
            <a:graphicFrameLocks noGrp="1"/>
          </p:cNvGraphicFramePr>
          <p:nvPr>
            <p:extLst>
              <p:ext uri="{D42A27DB-BD31-4B8C-83A1-F6EECF244321}">
                <p14:modId xmlns:p14="http://schemas.microsoft.com/office/powerpoint/2010/main" val="651005209"/>
              </p:ext>
            </p:extLst>
          </p:nvPr>
        </p:nvGraphicFramePr>
        <p:xfrm>
          <a:off x="130014" y="1408700"/>
          <a:ext cx="8867682" cy="5030333"/>
        </p:xfrm>
        <a:graphic>
          <a:graphicData uri="http://schemas.openxmlformats.org/drawingml/2006/table">
            <a:tbl>
              <a:tblPr firstRow="1" bandRow="1">
                <a:tableStyleId>{7DF18680-E054-41AD-8BC1-D1AEF772440D}</a:tableStyleId>
              </a:tblPr>
              <a:tblGrid>
                <a:gridCol w="894114">
                  <a:extLst>
                    <a:ext uri="{9D8B030D-6E8A-4147-A177-3AD203B41FA5}">
                      <a16:colId xmlns:a16="http://schemas.microsoft.com/office/drawing/2014/main" val="1302584941"/>
                    </a:ext>
                  </a:extLst>
                </a:gridCol>
                <a:gridCol w="2642616">
                  <a:extLst>
                    <a:ext uri="{9D8B030D-6E8A-4147-A177-3AD203B41FA5}">
                      <a16:colId xmlns:a16="http://schemas.microsoft.com/office/drawing/2014/main" val="3914486943"/>
                    </a:ext>
                  </a:extLst>
                </a:gridCol>
                <a:gridCol w="676656">
                  <a:extLst>
                    <a:ext uri="{9D8B030D-6E8A-4147-A177-3AD203B41FA5}">
                      <a16:colId xmlns:a16="http://schemas.microsoft.com/office/drawing/2014/main" val="4100144419"/>
                    </a:ext>
                  </a:extLst>
                </a:gridCol>
                <a:gridCol w="4654296">
                  <a:extLst>
                    <a:ext uri="{9D8B030D-6E8A-4147-A177-3AD203B41FA5}">
                      <a16:colId xmlns:a16="http://schemas.microsoft.com/office/drawing/2014/main" val="3851802741"/>
                    </a:ext>
                  </a:extLst>
                </a:gridCol>
              </a:tblGrid>
              <a:tr h="388018">
                <a:tc>
                  <a:txBody>
                    <a:bodyPr/>
                    <a:lstStyle/>
                    <a:p>
                      <a:r>
                        <a:rPr lang="en-AU" sz="1000"/>
                        <a:t>Responsible Participant </a:t>
                      </a:r>
                    </a:p>
                  </a:txBody>
                  <a:tcPr marL="27000" marR="27000" marT="34290" marB="34290" anchor="ctr">
                    <a:solidFill>
                      <a:schemeClr val="accent2"/>
                    </a:solidFill>
                  </a:tcPr>
                </a:tc>
                <a:tc>
                  <a:txBody>
                    <a:bodyPr/>
                    <a:lstStyle/>
                    <a:p>
                      <a:r>
                        <a:rPr lang="en-AU" sz="1000"/>
                        <a:t>Essential Criteria</a:t>
                      </a:r>
                    </a:p>
                  </a:txBody>
                  <a:tcPr marL="27000" marR="27000" marT="34290" marB="34290" anchor="ctr">
                    <a:solidFill>
                      <a:schemeClr val="accent2"/>
                    </a:solidFill>
                  </a:tcPr>
                </a:tc>
                <a:tc>
                  <a:txBody>
                    <a:bodyPr/>
                    <a:lstStyle/>
                    <a:p>
                      <a:pPr algn="ctr"/>
                      <a:r>
                        <a:rPr lang="en-AU" sz="1000"/>
                        <a:t>Status</a:t>
                      </a:r>
                    </a:p>
                  </a:txBody>
                  <a:tcPr marL="27000" marR="27000" marT="34290" marB="34290" anchor="ctr">
                    <a:solidFill>
                      <a:schemeClr val="accent2"/>
                    </a:solidFill>
                  </a:tcPr>
                </a:tc>
                <a:tc>
                  <a:txBody>
                    <a:bodyPr/>
                    <a:lstStyle/>
                    <a:p>
                      <a:r>
                        <a:rPr lang="en-AU" sz="1000"/>
                        <a:t>Comments</a:t>
                      </a:r>
                    </a:p>
                  </a:txBody>
                  <a:tcPr marL="27000" marR="27000" marT="34290" marB="34290" anchor="ctr">
                    <a:solidFill>
                      <a:schemeClr val="accent2"/>
                    </a:solidFill>
                  </a:tcPr>
                </a:tc>
                <a:extLst>
                  <a:ext uri="{0D108BD9-81ED-4DB2-BD59-A6C34878D82A}">
                    <a16:rowId xmlns:a16="http://schemas.microsoft.com/office/drawing/2014/main" val="3883184238"/>
                  </a:ext>
                </a:extLst>
              </a:tr>
              <a:tr h="745314">
                <a:tc>
                  <a:txBody>
                    <a:bodyPr/>
                    <a:lstStyle/>
                    <a:p>
                      <a:pPr algn="ctr"/>
                      <a:r>
                        <a:rPr lang="en-AU" sz="1050" b="1"/>
                        <a:t>Generator</a:t>
                      </a:r>
                    </a:p>
                  </a:txBody>
                  <a:tcPr marL="27000" marR="27000" marT="34290" marB="34290" anchor="ctr"/>
                </a:tc>
                <a:tc>
                  <a:txBody>
                    <a:bodyPr/>
                    <a:lstStyle/>
                    <a:p>
                      <a:r>
                        <a:rPr lang="en-AU" sz="1050"/>
                        <a:t>Generators and MNSPs are able to submit 5-min offers</a:t>
                      </a:r>
                    </a:p>
                  </a:txBody>
                  <a:tcPr marL="36000" marR="36000" marT="34290" marB="34290" anchor="ctr"/>
                </a:tc>
                <a:tc>
                  <a:txBody>
                    <a:bodyPr/>
                    <a:lstStyle/>
                    <a:p>
                      <a:endParaRPr lang="en-AU" sz="1050"/>
                    </a:p>
                  </a:txBody>
                  <a:tcPr marL="27000" marR="27000" marT="34290" marB="34290" anchor="ctr">
                    <a:solidFill>
                      <a:schemeClr val="tx1"/>
                    </a:solidFill>
                  </a:tcPr>
                </a:tc>
                <a:tc>
                  <a:txBody>
                    <a:bodyPr/>
                    <a:lstStyle/>
                    <a:p>
                      <a:pPr marL="171450" indent="-171450">
                        <a:buFont typeface="Arial" panose="020B0604020202020204" pitchFamily="34" charset="0"/>
                        <a:buChar char="•"/>
                      </a:pPr>
                      <a:r>
                        <a:rPr lang="en-AU" sz="1050"/>
                        <a:t>16/17 Generators representing 95% of NEM volume reporting on-track.</a:t>
                      </a:r>
                    </a:p>
                    <a:p>
                      <a:pPr marL="171450" indent="-171450">
                        <a:buFont typeface="Arial" panose="020B0604020202020204" pitchFamily="34" charset="0"/>
                        <a:buChar char="•"/>
                      </a:pPr>
                      <a:r>
                        <a:rPr lang="en-AU" sz="1050"/>
                        <a:t>15/17 intend to participate in Market Trials. </a:t>
                      </a:r>
                    </a:p>
                    <a:p>
                      <a:pPr marL="171450" indent="-171450">
                        <a:buFont typeface="Arial" panose="020B0604020202020204" pitchFamily="34" charset="0"/>
                        <a:buChar char="•"/>
                      </a:pPr>
                      <a:r>
                        <a:rPr lang="en-AU" sz="1050"/>
                        <a:t>Average program completion in range 50-74%. </a:t>
                      </a:r>
                    </a:p>
                    <a:p>
                      <a:pPr marL="171450" indent="-171450">
                        <a:buFont typeface="Arial" panose="020B0604020202020204" pitchFamily="34" charset="0"/>
                        <a:buChar char="•"/>
                      </a:pPr>
                      <a:r>
                        <a:rPr lang="en-AU" sz="1050"/>
                        <a:t>12/17 intend to commence 5 minute bidding within transition period.</a:t>
                      </a:r>
                    </a:p>
                    <a:p>
                      <a:endParaRPr lang="en-AU" sz="1050">
                        <a:highlight>
                          <a:srgbClr val="FFFF00"/>
                        </a:highlight>
                      </a:endParaRPr>
                    </a:p>
                  </a:txBody>
                  <a:tcPr marL="27000" marR="27000" marT="34290" marB="34290" anchor="ctr"/>
                </a:tc>
                <a:extLst>
                  <a:ext uri="{0D108BD9-81ED-4DB2-BD59-A6C34878D82A}">
                    <a16:rowId xmlns:a16="http://schemas.microsoft.com/office/drawing/2014/main" val="4061172690"/>
                  </a:ext>
                </a:extLst>
              </a:tr>
              <a:tr h="727026">
                <a:tc>
                  <a:txBody>
                    <a:bodyPr/>
                    <a:lstStyle/>
                    <a:p>
                      <a:pPr algn="ctr"/>
                      <a:r>
                        <a:rPr lang="en-AU" sz="1050" b="1"/>
                        <a:t>MP, MC</a:t>
                      </a:r>
                    </a:p>
                  </a:txBody>
                  <a:tcPr marL="27000" marR="27000" marT="34290" marB="34290" anchor="ctr"/>
                </a:tc>
                <a:tc>
                  <a:txBody>
                    <a:bodyPr/>
                    <a:lstStyle/>
                    <a:p>
                      <a:r>
                        <a:rPr lang="en-AU" sz="1050"/>
                        <a:t>All essential meters* are able to produce and store 5-min data</a:t>
                      </a:r>
                    </a:p>
                  </a:txBody>
                  <a:tcPr marL="36000" marR="36000" marT="34290" marB="34290" anchor="ctr"/>
                </a:tc>
                <a:tc>
                  <a:txBody>
                    <a:bodyPr/>
                    <a:lstStyle/>
                    <a:p>
                      <a:endParaRPr lang="en-AU" sz="1050"/>
                    </a:p>
                  </a:txBody>
                  <a:tcPr marL="27000" marR="27000" marT="34290" marB="34290" anchor="ctr">
                    <a:solidFill>
                      <a:schemeClr val="tx1"/>
                    </a:solidFill>
                  </a:tcPr>
                </a:tc>
                <a:tc>
                  <a:txBody>
                    <a:bodyPr/>
                    <a:lstStyle/>
                    <a:p>
                      <a:pPr marL="171450" indent="-171450">
                        <a:buFont typeface="Arial" panose="020B0604020202020204" pitchFamily="34" charset="0"/>
                        <a:buChar char="•"/>
                      </a:pPr>
                      <a:r>
                        <a:rPr lang="en-AU" sz="1050"/>
                        <a:t>9/10 MPs reporting on track, 1 MP reporting “late” with identified remediation</a:t>
                      </a:r>
                    </a:p>
                    <a:p>
                      <a:pPr marL="171450" indent="-171450">
                        <a:buFont typeface="Arial" panose="020B0604020202020204" pitchFamily="34" charset="0"/>
                        <a:buChar char="•"/>
                      </a:pPr>
                      <a:r>
                        <a:rPr lang="en-AU" sz="1050"/>
                        <a:t>Rollout plans received for 93% of Tranche 1 meters, with all plans indicating completion prior to 1 October, 25% of meters currently 5 minute capable</a:t>
                      </a:r>
                    </a:p>
                  </a:txBody>
                  <a:tcPr marL="27000" marR="27000" marT="34290" marB="34290" anchor="ctr"/>
                </a:tc>
                <a:extLst>
                  <a:ext uri="{0D108BD9-81ED-4DB2-BD59-A6C34878D82A}">
                    <a16:rowId xmlns:a16="http://schemas.microsoft.com/office/drawing/2014/main" val="2863320031"/>
                  </a:ext>
                </a:extLst>
              </a:tr>
              <a:tr h="603504">
                <a:tc>
                  <a:txBody>
                    <a:bodyPr/>
                    <a:lstStyle/>
                    <a:p>
                      <a:pPr algn="ctr"/>
                      <a:r>
                        <a:rPr lang="en-AU" sz="1050" b="1"/>
                        <a:t>MDP</a:t>
                      </a:r>
                    </a:p>
                  </a:txBody>
                  <a:tcPr marL="27000" marR="27000" marT="34290" marB="34290" anchor="ctr"/>
                </a:tc>
                <a:tc>
                  <a:txBody>
                    <a:bodyPr/>
                    <a:lstStyle/>
                    <a:p>
                      <a:r>
                        <a:rPr lang="en-AU" sz="1050"/>
                        <a:t>All essential meters* are able to deliver 5-min metering data</a:t>
                      </a:r>
                    </a:p>
                  </a:txBody>
                  <a:tcPr marL="36000" marR="36000" marT="34290" marB="34290" anchor="ctr"/>
                </a:tc>
                <a:tc>
                  <a:txBody>
                    <a:bodyPr/>
                    <a:lstStyle/>
                    <a:p>
                      <a:endParaRPr lang="en-AU" sz="1050"/>
                    </a:p>
                  </a:txBody>
                  <a:tcPr marL="27000" marR="27000" marT="34290" marB="34290" anchor="ctr">
                    <a:solidFill>
                      <a:schemeClr val="tx1"/>
                    </a:solidFill>
                  </a:tcPr>
                </a:tc>
                <a:tc>
                  <a:txBody>
                    <a:bodyPr/>
                    <a:lstStyle/>
                    <a:p>
                      <a:pPr marL="171450" indent="-171450">
                        <a:buFont typeface="Arial" panose="020B0604020202020204" pitchFamily="34" charset="0"/>
                        <a:buChar char="•"/>
                      </a:pPr>
                      <a:r>
                        <a:rPr lang="en-AU" sz="1050"/>
                        <a:t>3/3 MDPs for Essential meters are reporting programs on track. </a:t>
                      </a:r>
                    </a:p>
                    <a:p>
                      <a:pPr marL="628650" lvl="1" indent="-171450">
                        <a:buFont typeface="Arial" panose="020B0604020202020204" pitchFamily="34" charset="0"/>
                        <a:buChar char="•"/>
                      </a:pPr>
                      <a:r>
                        <a:rPr lang="en-AU" sz="1050"/>
                        <a:t>Rollout plans (due 1 May) to be used to validate responses</a:t>
                      </a:r>
                    </a:p>
                  </a:txBody>
                  <a:tcPr marL="27000" marR="27000" marT="34290" marB="34290" anchor="ctr"/>
                </a:tc>
                <a:extLst>
                  <a:ext uri="{0D108BD9-81ED-4DB2-BD59-A6C34878D82A}">
                    <a16:rowId xmlns:a16="http://schemas.microsoft.com/office/drawing/2014/main" val="2437914078"/>
                  </a:ext>
                </a:extLst>
              </a:tr>
              <a:tr h="560017">
                <a:tc rowSpan="3">
                  <a:txBody>
                    <a:bodyPr/>
                    <a:lstStyle/>
                    <a:p>
                      <a:pPr algn="ctr"/>
                      <a:r>
                        <a:rPr lang="en-AU" sz="1050" b="1"/>
                        <a:t>AEMO</a:t>
                      </a:r>
                    </a:p>
                  </a:txBody>
                  <a:tcPr marL="27000" marR="27000" marT="34290" marB="34290" anchor="ctr"/>
                </a:tc>
                <a:tc>
                  <a:txBody>
                    <a:bodyPr/>
                    <a:lstStyle/>
                    <a:p>
                      <a:r>
                        <a:rPr lang="en-AU" sz="1050"/>
                        <a:t>The 5-minute bidding and dispatch solution, including the web bidding interface is deployed</a:t>
                      </a:r>
                    </a:p>
                  </a:txBody>
                  <a:tcPr marL="36000" marR="36000" marT="34290" marB="34290" anchor="ctr"/>
                </a:tc>
                <a:tc>
                  <a:txBody>
                    <a:bodyPr/>
                    <a:lstStyle/>
                    <a:p>
                      <a:endParaRPr lang="en-AU" sz="1050"/>
                    </a:p>
                  </a:txBody>
                  <a:tcPr marL="27000" marR="27000" marT="34290" marB="34290" anchor="ctr">
                    <a:solidFill>
                      <a:schemeClr val="tx1"/>
                    </a:solidFill>
                  </a:tcPr>
                </a:tc>
                <a:tc>
                  <a:txBody>
                    <a:bodyPr/>
                    <a:lstStyle/>
                    <a:p>
                      <a:pPr marL="171450" indent="-171450">
                        <a:buFont typeface="Arial" panose="020B0604020202020204" pitchFamily="34" charset="0"/>
                        <a:buChar char="•"/>
                      </a:pPr>
                      <a:r>
                        <a:rPr lang="en-AU" sz="1050"/>
                        <a:t>AEMO platform deployed for Industry test, on track for 1 April production deployment.</a:t>
                      </a:r>
                    </a:p>
                  </a:txBody>
                  <a:tcPr marL="27000" marR="27000" marT="34290" marB="34290" anchor="ctr"/>
                </a:tc>
                <a:extLst>
                  <a:ext uri="{0D108BD9-81ED-4DB2-BD59-A6C34878D82A}">
                    <a16:rowId xmlns:a16="http://schemas.microsoft.com/office/drawing/2014/main" val="805851165"/>
                  </a:ext>
                </a:extLst>
              </a:tr>
              <a:tr h="576000">
                <a:tc vMerge="1">
                  <a:txBody>
                    <a:bodyPr/>
                    <a:lstStyle/>
                    <a:p>
                      <a:endParaRPr lang="en-AU" sz="1050"/>
                    </a:p>
                  </a:txBody>
                  <a:tcPr/>
                </a:tc>
                <a:tc>
                  <a:txBody>
                    <a:bodyPr/>
                    <a:lstStyle/>
                    <a:p>
                      <a:r>
                        <a:rPr lang="en-AU" sz="1050"/>
                        <a:t>The Metering Data Management (MDM) solution is deployed</a:t>
                      </a:r>
                    </a:p>
                  </a:txBody>
                  <a:tcPr marL="36000" marR="36000" marT="34290" marB="34290" anchor="ctr"/>
                </a:tc>
                <a:tc>
                  <a:txBody>
                    <a:bodyPr/>
                    <a:lstStyle/>
                    <a:p>
                      <a:endParaRPr lang="en-AU" sz="1050"/>
                    </a:p>
                  </a:txBody>
                  <a:tcPr marL="27000" marR="27000" marT="34290" marB="34290" anchor="ctr">
                    <a:solidFill>
                      <a:schemeClr val="tx1"/>
                    </a:solidFill>
                  </a:tcPr>
                </a:tc>
                <a:tc>
                  <a:txBody>
                    <a:bodyPr/>
                    <a:lstStyle/>
                    <a:p>
                      <a:pPr marL="171450" indent="-171450">
                        <a:buFont typeface="Arial" panose="020B0604020202020204" pitchFamily="34" charset="0"/>
                        <a:buChar char="•"/>
                      </a:pPr>
                      <a:r>
                        <a:rPr lang="en-AU" sz="1050" b="1"/>
                        <a:t>Mitigation Action</a:t>
                      </a:r>
                      <a:r>
                        <a:rPr lang="en-AU" sz="1050"/>
                        <a:t>: Retail Platform Deployment rescheduled to 31 May, criteria rated Amber to reflect the increase in delivery risk  </a:t>
                      </a:r>
                    </a:p>
                  </a:txBody>
                  <a:tcPr marL="27000" marR="27000" marT="34290" marB="34290" anchor="ctr"/>
                </a:tc>
                <a:extLst>
                  <a:ext uri="{0D108BD9-81ED-4DB2-BD59-A6C34878D82A}">
                    <a16:rowId xmlns:a16="http://schemas.microsoft.com/office/drawing/2014/main" val="3823480913"/>
                  </a:ext>
                </a:extLst>
              </a:tr>
              <a:tr h="747071">
                <a:tc vMerge="1">
                  <a:txBody>
                    <a:bodyPr/>
                    <a:lstStyle/>
                    <a:p>
                      <a:endParaRPr lang="en-AU" sz="1050"/>
                    </a:p>
                  </a:txBody>
                  <a:tcPr/>
                </a:tc>
                <a:tc>
                  <a:txBody>
                    <a:bodyPr/>
                    <a:lstStyle/>
                    <a:p>
                      <a:r>
                        <a:rPr lang="en-AU" sz="1050"/>
                        <a:t>The 5-minute settlements solution is deployed</a:t>
                      </a:r>
                    </a:p>
                  </a:txBody>
                  <a:tcPr marL="36000" marR="36000" marT="34290" marB="34290" anchor="ctr"/>
                </a:tc>
                <a:tc>
                  <a:txBody>
                    <a:bodyPr/>
                    <a:lstStyle/>
                    <a:p>
                      <a:endParaRPr lang="en-AU" sz="1050"/>
                    </a:p>
                  </a:txBody>
                  <a:tcPr marL="27000" marR="27000" marT="34290" marB="34290" anchor="ctr">
                    <a:solidFill>
                      <a:schemeClr val="tx1"/>
                    </a:solidFill>
                  </a:tcPr>
                </a:tc>
                <a:tc>
                  <a:txBody>
                    <a:bodyPr/>
                    <a:lstStyle/>
                    <a:p>
                      <a:pPr marL="171450" indent="-171450">
                        <a:buFont typeface="Arial" panose="020B0604020202020204" pitchFamily="34" charset="0"/>
                        <a:buChar char="•"/>
                      </a:pPr>
                      <a:r>
                        <a:rPr lang="en-AU" sz="1050"/>
                        <a:t>AEMO Settlement Platform deployment rescheduled to 17</a:t>
                      </a:r>
                      <a:r>
                        <a:rPr lang="en-AU" sz="1050" baseline="30000"/>
                        <a:t>th</a:t>
                      </a:r>
                      <a:r>
                        <a:rPr lang="en-AU" sz="1050"/>
                        <a:t> May. </a:t>
                      </a:r>
                    </a:p>
                    <a:p>
                      <a:pPr marL="171450" indent="-171450">
                        <a:buFont typeface="Arial" panose="020B0604020202020204" pitchFamily="34" charset="0"/>
                        <a:buChar char="•"/>
                      </a:pPr>
                      <a:r>
                        <a:rPr lang="en-AU" sz="1050"/>
                        <a:t> Industry test period extended to reflect changed order of platform deployment.  </a:t>
                      </a:r>
                    </a:p>
                    <a:p>
                      <a:pPr marL="171450" indent="-171450">
                        <a:buFont typeface="Arial" panose="020B0604020202020204" pitchFamily="34" charset="0"/>
                        <a:buChar char="•"/>
                      </a:pPr>
                      <a:r>
                        <a:rPr lang="en-AU" sz="1050" i="0"/>
                        <a:t>Certification testing of platform successfully completed</a:t>
                      </a:r>
                    </a:p>
                  </a:txBody>
                  <a:tcPr marL="27000" marR="27000" marT="34290" marB="34290" anchor="ctr"/>
                </a:tc>
                <a:extLst>
                  <a:ext uri="{0D108BD9-81ED-4DB2-BD59-A6C34878D82A}">
                    <a16:rowId xmlns:a16="http://schemas.microsoft.com/office/drawing/2014/main" val="1850303073"/>
                  </a:ext>
                </a:extLst>
              </a:tr>
              <a:tr h="560017">
                <a:tc>
                  <a:txBody>
                    <a:bodyPr/>
                    <a:lstStyle/>
                    <a:p>
                      <a:pPr algn="ctr"/>
                      <a:r>
                        <a:rPr lang="en-AU" sz="1050" b="1"/>
                        <a:t>Summary - Essential Criteria</a:t>
                      </a:r>
                    </a:p>
                  </a:txBody>
                  <a:tcPr marL="27000" marR="27000" marT="34290" marB="34290" anchor="ctr"/>
                </a:tc>
                <a:tc>
                  <a:txBody>
                    <a:bodyPr/>
                    <a:lstStyle/>
                    <a:p>
                      <a:pPr algn="ctr"/>
                      <a:r>
                        <a:rPr lang="en-AU" sz="1050"/>
                        <a:t>-</a:t>
                      </a:r>
                    </a:p>
                  </a:txBody>
                  <a:tcPr marL="27000" marR="27000" marT="34290" marB="34290" anchor="ctr"/>
                </a:tc>
                <a:tc>
                  <a:txBody>
                    <a:bodyPr/>
                    <a:lstStyle/>
                    <a:p>
                      <a:pPr algn="ctr"/>
                      <a:r>
                        <a:rPr lang="en-AU" sz="1050"/>
                        <a:t>-</a:t>
                      </a:r>
                    </a:p>
                  </a:txBody>
                  <a:tcPr marL="27000" marR="27000" marT="34290" marB="34290" anchor="ctr">
                    <a:solidFill>
                      <a:srgbClr val="D8D9DE"/>
                    </a:solidFill>
                  </a:tcPr>
                </a:tc>
                <a:tc>
                  <a:txBody>
                    <a:bodyPr/>
                    <a:lstStyle/>
                    <a:p>
                      <a:pPr marL="171450" indent="-171450">
                        <a:buFont typeface="Arial" panose="020B0604020202020204" pitchFamily="34" charset="0"/>
                        <a:buChar char="•"/>
                      </a:pPr>
                      <a:r>
                        <a:rPr lang="en-AU" sz="1050"/>
                        <a:t>All components on track for delivery at 5MS rule commencement, AEMO Metering rating reflects shift in planned go-lives and subsequent compression of transitional activity.</a:t>
                      </a:r>
                    </a:p>
                  </a:txBody>
                  <a:tcPr marL="27000" marR="27000" marT="34290" marB="34290" anchor="ctr"/>
                </a:tc>
                <a:extLst>
                  <a:ext uri="{0D108BD9-81ED-4DB2-BD59-A6C34878D82A}">
                    <a16:rowId xmlns:a16="http://schemas.microsoft.com/office/drawing/2014/main" val="1638541548"/>
                  </a:ext>
                </a:extLst>
              </a:tr>
            </a:tbl>
          </a:graphicData>
        </a:graphic>
      </p:graphicFrame>
      <p:grpSp>
        <p:nvGrpSpPr>
          <p:cNvPr id="28" name="Group 27">
            <a:extLst>
              <a:ext uri="{FF2B5EF4-FFF2-40B4-BE49-F238E27FC236}">
                <a16:creationId xmlns:a16="http://schemas.microsoft.com/office/drawing/2014/main" id="{11EA746F-A5D7-4574-ADF9-E80818270D95}"/>
              </a:ext>
            </a:extLst>
          </p:cNvPr>
          <p:cNvGrpSpPr/>
          <p:nvPr/>
        </p:nvGrpSpPr>
        <p:grpSpPr>
          <a:xfrm>
            <a:off x="3740726" y="2015307"/>
            <a:ext cx="517042" cy="3081229"/>
            <a:chOff x="4286165" y="1960316"/>
            <a:chExt cx="456344" cy="2882241"/>
          </a:xfrm>
        </p:grpSpPr>
        <p:sp>
          <p:nvSpPr>
            <p:cNvPr id="13" name="Flowchart: Connector 12">
              <a:extLst>
                <a:ext uri="{FF2B5EF4-FFF2-40B4-BE49-F238E27FC236}">
                  <a16:creationId xmlns:a16="http://schemas.microsoft.com/office/drawing/2014/main" id="{50F76A19-DB6F-4C51-8595-A7E9035F6743}"/>
                </a:ext>
              </a:extLst>
            </p:cNvPr>
            <p:cNvSpPr/>
            <p:nvPr/>
          </p:nvSpPr>
          <p:spPr>
            <a:xfrm>
              <a:off x="4286165" y="1960316"/>
              <a:ext cx="444829" cy="471452"/>
            </a:xfrm>
            <a:prstGeom prst="flowChartConnec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27000" rIns="27000" rtlCol="0" anchor="ctr"/>
            <a:lstStyle/>
            <a:p>
              <a:pPr algn="ctr" defTabSz="685800">
                <a:defRPr/>
              </a:pPr>
              <a:r>
                <a:rPr lang="en-AU" sz="800">
                  <a:solidFill>
                    <a:srgbClr val="FFFFFF"/>
                  </a:solidFill>
                  <a:latin typeface="Segoe UI Semilight"/>
                </a:rPr>
                <a:t>On track</a:t>
              </a:r>
            </a:p>
          </p:txBody>
        </p:sp>
        <p:sp>
          <p:nvSpPr>
            <p:cNvPr id="17" name="Flowchart: Connector 16">
              <a:extLst>
                <a:ext uri="{FF2B5EF4-FFF2-40B4-BE49-F238E27FC236}">
                  <a16:creationId xmlns:a16="http://schemas.microsoft.com/office/drawing/2014/main" id="{E457D720-25CD-49B6-95C1-40F80D0298B7}"/>
                </a:ext>
              </a:extLst>
            </p:cNvPr>
            <p:cNvSpPr/>
            <p:nvPr/>
          </p:nvSpPr>
          <p:spPr>
            <a:xfrm>
              <a:off x="4290768" y="2744157"/>
              <a:ext cx="444829" cy="471452"/>
            </a:xfrm>
            <a:prstGeom prst="flowChartConnec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27000" rIns="27000" rtlCol="0" anchor="ctr"/>
            <a:lstStyle/>
            <a:p>
              <a:pPr algn="ctr" defTabSz="685800">
                <a:defRPr/>
              </a:pPr>
              <a:r>
                <a:rPr lang="en-AU" sz="800">
                  <a:solidFill>
                    <a:srgbClr val="FFFFFF"/>
                  </a:solidFill>
                  <a:latin typeface="Segoe UI Semilight"/>
                </a:rPr>
                <a:t>On track</a:t>
              </a:r>
            </a:p>
          </p:txBody>
        </p:sp>
        <p:sp>
          <p:nvSpPr>
            <p:cNvPr id="18" name="Flowchart: Connector 17">
              <a:extLst>
                <a:ext uri="{FF2B5EF4-FFF2-40B4-BE49-F238E27FC236}">
                  <a16:creationId xmlns:a16="http://schemas.microsoft.com/office/drawing/2014/main" id="{CC7B465F-22CB-48D1-9EB7-7449827AF52A}"/>
                </a:ext>
              </a:extLst>
            </p:cNvPr>
            <p:cNvSpPr/>
            <p:nvPr/>
          </p:nvSpPr>
          <p:spPr>
            <a:xfrm>
              <a:off x="4288536" y="3309765"/>
              <a:ext cx="444829" cy="471452"/>
            </a:xfrm>
            <a:prstGeom prst="flowChartConnec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27000" rIns="27000" rtlCol="0" anchor="ctr"/>
            <a:lstStyle/>
            <a:p>
              <a:pPr algn="ctr" defTabSz="685800">
                <a:defRPr/>
              </a:pPr>
              <a:r>
                <a:rPr lang="en-AU" sz="800">
                  <a:solidFill>
                    <a:srgbClr val="FFFFFF"/>
                  </a:solidFill>
                  <a:latin typeface="Segoe UI Semilight"/>
                </a:rPr>
                <a:t>On track</a:t>
              </a:r>
            </a:p>
          </p:txBody>
        </p:sp>
        <p:sp>
          <p:nvSpPr>
            <p:cNvPr id="19" name="Flowchart: Connector 18">
              <a:extLst>
                <a:ext uri="{FF2B5EF4-FFF2-40B4-BE49-F238E27FC236}">
                  <a16:creationId xmlns:a16="http://schemas.microsoft.com/office/drawing/2014/main" id="{D032E887-E6A7-449B-A9C1-7F823FA50BC1}"/>
                </a:ext>
              </a:extLst>
            </p:cNvPr>
            <p:cNvSpPr/>
            <p:nvPr/>
          </p:nvSpPr>
          <p:spPr>
            <a:xfrm>
              <a:off x="4295309" y="3872211"/>
              <a:ext cx="444829" cy="471452"/>
            </a:xfrm>
            <a:prstGeom prst="flowChartConnec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27000" rIns="27000" rtlCol="0" anchor="ctr"/>
            <a:lstStyle/>
            <a:p>
              <a:pPr algn="ctr" defTabSz="685800">
                <a:defRPr/>
              </a:pPr>
              <a:r>
                <a:rPr lang="en-AU" sz="800">
                  <a:solidFill>
                    <a:srgbClr val="FFFFFF"/>
                  </a:solidFill>
                  <a:latin typeface="Segoe UI Semilight"/>
                </a:rPr>
                <a:t>On track</a:t>
              </a:r>
            </a:p>
          </p:txBody>
        </p:sp>
        <p:sp>
          <p:nvSpPr>
            <p:cNvPr id="20" name="Flowchart: Connector 19">
              <a:extLst>
                <a:ext uri="{FF2B5EF4-FFF2-40B4-BE49-F238E27FC236}">
                  <a16:creationId xmlns:a16="http://schemas.microsoft.com/office/drawing/2014/main" id="{9D831B41-ABD8-4DF8-B9B6-F2A691AE0CC4}"/>
                </a:ext>
              </a:extLst>
            </p:cNvPr>
            <p:cNvSpPr/>
            <p:nvPr/>
          </p:nvSpPr>
          <p:spPr>
            <a:xfrm>
              <a:off x="4297680" y="4371105"/>
              <a:ext cx="444829" cy="471452"/>
            </a:xfrm>
            <a:prstGeom prst="flowChartConnector">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27000" rIns="27000" rtlCol="0" anchor="ctr"/>
            <a:lstStyle/>
            <a:p>
              <a:pPr algn="ctr" defTabSz="685800">
                <a:defRPr/>
              </a:pPr>
              <a:r>
                <a:rPr lang="en-AU" sz="800">
                  <a:solidFill>
                    <a:schemeClr val="tx1"/>
                  </a:solidFill>
                  <a:latin typeface="Segoe UI Semilight"/>
                </a:rPr>
                <a:t>Risk 1</a:t>
              </a:r>
            </a:p>
          </p:txBody>
        </p:sp>
      </p:grpSp>
      <p:graphicFrame>
        <p:nvGraphicFramePr>
          <p:cNvPr id="23" name="Table 22">
            <a:extLst>
              <a:ext uri="{FF2B5EF4-FFF2-40B4-BE49-F238E27FC236}">
                <a16:creationId xmlns:a16="http://schemas.microsoft.com/office/drawing/2014/main" id="{5F0BD7A6-4776-48B8-A97A-A3514E73CDF5}"/>
              </a:ext>
            </a:extLst>
          </p:cNvPr>
          <p:cNvGraphicFramePr>
            <a:graphicFrameLocks noGrp="1"/>
          </p:cNvGraphicFramePr>
          <p:nvPr>
            <p:extLst>
              <p:ext uri="{D42A27DB-BD31-4B8C-83A1-F6EECF244321}">
                <p14:modId xmlns:p14="http://schemas.microsoft.com/office/powerpoint/2010/main" val="3869966243"/>
              </p:ext>
            </p:extLst>
          </p:nvPr>
        </p:nvGraphicFramePr>
        <p:xfrm>
          <a:off x="6600825" y="247663"/>
          <a:ext cx="2410330" cy="891780"/>
        </p:xfrm>
        <a:graphic>
          <a:graphicData uri="http://schemas.openxmlformats.org/drawingml/2006/table">
            <a:tbl>
              <a:tblPr/>
              <a:tblGrid>
                <a:gridCol w="341548">
                  <a:extLst>
                    <a:ext uri="{9D8B030D-6E8A-4147-A177-3AD203B41FA5}">
                      <a16:colId xmlns:a16="http://schemas.microsoft.com/office/drawing/2014/main" val="3752375256"/>
                    </a:ext>
                  </a:extLst>
                </a:gridCol>
                <a:gridCol w="757135">
                  <a:extLst>
                    <a:ext uri="{9D8B030D-6E8A-4147-A177-3AD203B41FA5}">
                      <a16:colId xmlns:a16="http://schemas.microsoft.com/office/drawing/2014/main" val="1888874333"/>
                    </a:ext>
                  </a:extLst>
                </a:gridCol>
                <a:gridCol w="1311647">
                  <a:extLst>
                    <a:ext uri="{9D8B030D-6E8A-4147-A177-3AD203B41FA5}">
                      <a16:colId xmlns:a16="http://schemas.microsoft.com/office/drawing/2014/main" val="489716578"/>
                    </a:ext>
                  </a:extLst>
                </a:gridCol>
              </a:tblGrid>
              <a:tr h="296399">
                <a:tc>
                  <a:txBody>
                    <a:bodyPr/>
                    <a:lstStyle/>
                    <a:p>
                      <a:pPr algn="l" fontAlgn="t"/>
                      <a:endParaRPr lang="en-AU" sz="700" b="0" i="0" u="none" strike="noStrike">
                        <a:solidFill>
                          <a:srgbClr val="000000"/>
                        </a:solidFill>
                        <a:effectLst/>
                        <a:latin typeface="Calibri" panose="020F0502020204030204" pitchFamily="34" charset="0"/>
                      </a:endParaRPr>
                    </a:p>
                  </a:txBody>
                  <a:tcPr marL="54000" marR="54000" marT="0" marB="0" anchor="ctr">
                    <a:lnL w="12700" cap="flat" cmpd="sng" algn="ctr">
                      <a:solidFill>
                        <a:schemeClr val="bg1"/>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l" fontAlgn="t"/>
                      <a:r>
                        <a:rPr lang="en-AU" sz="600" b="1" i="0" u="none" strike="noStrike">
                          <a:solidFill>
                            <a:schemeClr val="tx1"/>
                          </a:solidFill>
                          <a:effectLst/>
                          <a:latin typeface="Calibri" panose="020F0502020204030204" pitchFamily="34" charset="0"/>
                        </a:rPr>
                        <a:t>On track</a:t>
                      </a:r>
                    </a:p>
                  </a:txBody>
                  <a:tcPr marL="54000" marR="54000"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chemeClr val="bg1"/>
                    </a:solidFill>
                  </a:tcPr>
                </a:tc>
                <a:tc>
                  <a:txBody>
                    <a:bodyPr/>
                    <a:lstStyle/>
                    <a:p>
                      <a:pPr algn="l" fontAlgn="t"/>
                      <a:r>
                        <a:rPr lang="en-AU" sz="600" b="0" i="0" u="none" strike="noStrike">
                          <a:solidFill>
                            <a:schemeClr val="tx1"/>
                          </a:solidFill>
                          <a:effectLst/>
                          <a:latin typeface="Calibri" panose="020F0502020204030204" pitchFamily="34" charset="0"/>
                        </a:rPr>
                        <a:t>On track for commencement date</a:t>
                      </a:r>
                    </a:p>
                  </a:txBody>
                  <a:tcPr marL="40500" marR="40500"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164156069"/>
                  </a:ext>
                </a:extLst>
              </a:tr>
              <a:tr h="277589">
                <a:tc>
                  <a:txBody>
                    <a:bodyPr/>
                    <a:lstStyle/>
                    <a:p>
                      <a:pPr algn="l" fontAlgn="t"/>
                      <a:endParaRPr lang="en-AU" sz="700" b="0" i="0" u="none" strike="noStrike">
                        <a:solidFill>
                          <a:srgbClr val="000000"/>
                        </a:solidFill>
                        <a:effectLst/>
                        <a:latin typeface="Calibri" panose="020F0502020204030204" pitchFamily="34" charset="0"/>
                      </a:endParaRPr>
                    </a:p>
                  </a:txBody>
                  <a:tcPr marL="54000" marR="54000" marT="0" marB="0" anchor="ctr">
                    <a:lnL w="12700" cap="flat" cmpd="sng" algn="ctr">
                      <a:solidFill>
                        <a:schemeClr val="bg1"/>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l" fontAlgn="t"/>
                      <a:r>
                        <a:rPr lang="en-AU" sz="600" b="1" i="0" u="none" strike="noStrike">
                          <a:solidFill>
                            <a:schemeClr val="tx1"/>
                          </a:solidFill>
                          <a:effectLst/>
                          <a:latin typeface="Calibri" panose="020F0502020204030204" pitchFamily="34" charset="0"/>
                        </a:rPr>
                        <a:t>Risk 1 – Risk to major milestones or deliveries</a:t>
                      </a:r>
                    </a:p>
                  </a:txBody>
                  <a:tcPr marL="54000" marR="54000"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chemeClr val="bg1"/>
                    </a:solidFill>
                  </a:tcPr>
                </a:tc>
                <a:tc>
                  <a:txBody>
                    <a:bodyPr/>
                    <a:lstStyle/>
                    <a:p>
                      <a:pPr algn="l" fontAlgn="t"/>
                      <a:r>
                        <a:rPr lang="en-AU" sz="600" b="0" i="0" u="none" strike="noStrike">
                          <a:solidFill>
                            <a:schemeClr val="tx1"/>
                          </a:solidFill>
                          <a:effectLst/>
                          <a:latin typeface="Calibri" panose="020F0502020204030204" pitchFamily="34" charset="0"/>
                        </a:rPr>
                        <a:t>Remediation or contingency activation required to ensure on track delivery for Rule Commencement</a:t>
                      </a:r>
                    </a:p>
                  </a:txBody>
                  <a:tcPr marL="40500" marR="40500"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36061604"/>
                  </a:ext>
                </a:extLst>
              </a:tr>
              <a:tr h="317792">
                <a:tc>
                  <a:txBody>
                    <a:bodyPr/>
                    <a:lstStyle/>
                    <a:p>
                      <a:pPr algn="l" fontAlgn="t"/>
                      <a:endParaRPr lang="en-AU" sz="700" b="0" i="0" u="none" strike="noStrike">
                        <a:solidFill>
                          <a:srgbClr val="000000"/>
                        </a:solidFill>
                        <a:effectLst/>
                        <a:latin typeface="Calibri" panose="020F0502020204030204" pitchFamily="34" charset="0"/>
                      </a:endParaRPr>
                    </a:p>
                  </a:txBody>
                  <a:tcPr marL="54000" marR="54000" marT="0" marB="0" anchor="ctr">
                    <a:lnL w="12700" cap="flat" cmpd="sng" algn="ctr">
                      <a:solidFill>
                        <a:schemeClr val="bg1"/>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l" fontAlgn="t"/>
                      <a:r>
                        <a:rPr lang="en-AU" sz="600" b="1" i="0" u="none" strike="noStrike">
                          <a:solidFill>
                            <a:schemeClr val="tx1"/>
                          </a:solidFill>
                          <a:effectLst/>
                          <a:latin typeface="Calibri" panose="020F0502020204030204" pitchFamily="34" charset="0"/>
                        </a:rPr>
                        <a:t>Risk 2 – Risk to rule commencement</a:t>
                      </a:r>
                    </a:p>
                  </a:txBody>
                  <a:tcPr marL="54000" marR="54000"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chemeClr val="bg1"/>
                    </a:solidFill>
                  </a:tcPr>
                </a:tc>
                <a:tc>
                  <a:txBody>
                    <a:bodyPr/>
                    <a:lstStyle/>
                    <a:p>
                      <a:pPr algn="l" fontAlgn="t"/>
                      <a:r>
                        <a:rPr lang="en-AU" sz="600" b="0" i="0" u="none" strike="noStrike">
                          <a:solidFill>
                            <a:schemeClr val="tx1"/>
                          </a:solidFill>
                          <a:effectLst/>
                          <a:latin typeface="Calibri" panose="020F0502020204030204" pitchFamily="34" charset="0"/>
                        </a:rPr>
                        <a:t>Cannot be addressed with available contingencies to be on track for commencement date</a:t>
                      </a:r>
                    </a:p>
                  </a:txBody>
                  <a:tcPr marL="40500" marR="40500"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891541292"/>
                  </a:ext>
                </a:extLst>
              </a:tr>
            </a:tbl>
          </a:graphicData>
        </a:graphic>
      </p:graphicFrame>
      <p:grpSp>
        <p:nvGrpSpPr>
          <p:cNvPr id="24" name="Group 23">
            <a:extLst>
              <a:ext uri="{FF2B5EF4-FFF2-40B4-BE49-F238E27FC236}">
                <a16:creationId xmlns:a16="http://schemas.microsoft.com/office/drawing/2014/main" id="{5C1C0B8F-F3EB-4CB8-A3B9-7611AE648270}"/>
              </a:ext>
            </a:extLst>
          </p:cNvPr>
          <p:cNvGrpSpPr/>
          <p:nvPr/>
        </p:nvGrpSpPr>
        <p:grpSpPr>
          <a:xfrm>
            <a:off x="6649369" y="264915"/>
            <a:ext cx="270000" cy="859437"/>
            <a:chOff x="3944236" y="5494678"/>
            <a:chExt cx="360000" cy="1145916"/>
          </a:xfrm>
        </p:grpSpPr>
        <p:sp>
          <p:nvSpPr>
            <p:cNvPr id="25" name="Flowchart: Connector 24">
              <a:extLst>
                <a:ext uri="{FF2B5EF4-FFF2-40B4-BE49-F238E27FC236}">
                  <a16:creationId xmlns:a16="http://schemas.microsoft.com/office/drawing/2014/main" id="{805F1BA4-CF4E-4C1F-901C-CA09E5AE2D84}"/>
                </a:ext>
              </a:extLst>
            </p:cNvPr>
            <p:cNvSpPr/>
            <p:nvPr/>
          </p:nvSpPr>
          <p:spPr>
            <a:xfrm>
              <a:off x="3944236" y="5494678"/>
              <a:ext cx="360000" cy="360000"/>
            </a:xfrm>
            <a:prstGeom prst="flowChartConnec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27000" rIns="0" bIns="27000" rtlCol="0" anchor="ctr"/>
            <a:lstStyle/>
            <a:p>
              <a:pPr algn="ctr" defTabSz="685800">
                <a:defRPr/>
              </a:pPr>
              <a:r>
                <a:rPr lang="en-AU" sz="525">
                  <a:solidFill>
                    <a:srgbClr val="FFFFFF"/>
                  </a:solidFill>
                  <a:latin typeface="Segoe UI Semilight"/>
                </a:rPr>
                <a:t>On track   </a:t>
              </a:r>
            </a:p>
          </p:txBody>
        </p:sp>
        <p:sp>
          <p:nvSpPr>
            <p:cNvPr id="26" name="Flowchart: Connector 25">
              <a:extLst>
                <a:ext uri="{FF2B5EF4-FFF2-40B4-BE49-F238E27FC236}">
                  <a16:creationId xmlns:a16="http://schemas.microsoft.com/office/drawing/2014/main" id="{133180B2-7483-41E4-988F-A9BD29D8E7E0}"/>
                </a:ext>
              </a:extLst>
            </p:cNvPr>
            <p:cNvSpPr/>
            <p:nvPr/>
          </p:nvSpPr>
          <p:spPr>
            <a:xfrm>
              <a:off x="3944236" y="5886140"/>
              <a:ext cx="360000" cy="360000"/>
            </a:xfrm>
            <a:prstGeom prst="flowChartConnector">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rtlCol="0" anchor="ctr"/>
            <a:lstStyle/>
            <a:p>
              <a:pPr algn="ctr" defTabSz="685800">
                <a:defRPr/>
              </a:pPr>
              <a:r>
                <a:rPr lang="en-AU" sz="525">
                  <a:solidFill>
                    <a:srgbClr val="FFFFFF"/>
                  </a:solidFill>
                  <a:latin typeface="Segoe UI Semilight"/>
                </a:rPr>
                <a:t>Risk 1          </a:t>
              </a:r>
            </a:p>
          </p:txBody>
        </p:sp>
        <p:sp>
          <p:nvSpPr>
            <p:cNvPr id="27" name="Flowchart: Connector 26">
              <a:extLst>
                <a:ext uri="{FF2B5EF4-FFF2-40B4-BE49-F238E27FC236}">
                  <a16:creationId xmlns:a16="http://schemas.microsoft.com/office/drawing/2014/main" id="{D6260E60-5DE1-4428-A651-7D4E291422C1}"/>
                </a:ext>
              </a:extLst>
            </p:cNvPr>
            <p:cNvSpPr/>
            <p:nvPr/>
          </p:nvSpPr>
          <p:spPr>
            <a:xfrm>
              <a:off x="3944236" y="6280594"/>
              <a:ext cx="360000" cy="360000"/>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rtlCol="0" anchor="ctr"/>
            <a:lstStyle/>
            <a:p>
              <a:pPr algn="ctr" defTabSz="685800">
                <a:defRPr/>
              </a:pPr>
              <a:r>
                <a:rPr lang="en-AU" sz="525">
                  <a:solidFill>
                    <a:srgbClr val="FFFFFF"/>
                  </a:solidFill>
                  <a:latin typeface="Segoe UI Semilight"/>
                </a:rPr>
                <a:t>Risk 2        </a:t>
              </a:r>
            </a:p>
          </p:txBody>
        </p:sp>
      </p:grpSp>
      <p:sp>
        <p:nvSpPr>
          <p:cNvPr id="3" name="Rectangle 2">
            <a:extLst>
              <a:ext uri="{FF2B5EF4-FFF2-40B4-BE49-F238E27FC236}">
                <a16:creationId xmlns:a16="http://schemas.microsoft.com/office/drawing/2014/main" id="{017B1DAC-2FDA-43D3-8CA1-9AA5C0A9E215}"/>
              </a:ext>
            </a:extLst>
          </p:cNvPr>
          <p:cNvSpPr/>
          <p:nvPr/>
        </p:nvSpPr>
        <p:spPr>
          <a:xfrm>
            <a:off x="67067" y="6436031"/>
            <a:ext cx="2221992" cy="2582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TextBox 28">
            <a:extLst>
              <a:ext uri="{FF2B5EF4-FFF2-40B4-BE49-F238E27FC236}">
                <a16:creationId xmlns:a16="http://schemas.microsoft.com/office/drawing/2014/main" id="{4BA27F56-70EE-4B86-830E-459CDFC76B5F}"/>
              </a:ext>
            </a:extLst>
          </p:cNvPr>
          <p:cNvSpPr txBox="1"/>
          <p:nvPr/>
        </p:nvSpPr>
        <p:spPr>
          <a:xfrm>
            <a:off x="317921" y="6490644"/>
            <a:ext cx="1497846" cy="230832"/>
          </a:xfrm>
          <a:prstGeom prst="rect">
            <a:avLst/>
          </a:prstGeom>
          <a:solidFill>
            <a:schemeClr val="bg2"/>
          </a:solidFill>
        </p:spPr>
        <p:txBody>
          <a:bodyPr wrap="none" lIns="68580" tIns="34290" rIns="68580" bIns="34290" rtlCol="0" anchor="ctr" anchorCtr="0">
            <a:spAutoFit/>
          </a:bodyPr>
          <a:lstStyle/>
          <a:p>
            <a:r>
              <a:rPr lang="en-AU" sz="1050" i="1"/>
              <a:t>*** Round 6 – as at 8/3</a:t>
            </a:r>
          </a:p>
        </p:txBody>
      </p:sp>
      <p:sp>
        <p:nvSpPr>
          <p:cNvPr id="30" name="Flowchart: Connector 29">
            <a:extLst>
              <a:ext uri="{FF2B5EF4-FFF2-40B4-BE49-F238E27FC236}">
                <a16:creationId xmlns:a16="http://schemas.microsoft.com/office/drawing/2014/main" id="{7EEEA902-9AFC-4026-8130-A9C12E5D0D27}"/>
              </a:ext>
            </a:extLst>
          </p:cNvPr>
          <p:cNvSpPr/>
          <p:nvPr/>
        </p:nvSpPr>
        <p:spPr>
          <a:xfrm>
            <a:off x="3751103" y="5250488"/>
            <a:ext cx="503997" cy="504001"/>
          </a:xfrm>
          <a:prstGeom prst="flowChartConnec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27000" rIns="27000" rtlCol="0" anchor="ctr"/>
          <a:lstStyle/>
          <a:p>
            <a:pPr algn="ctr" defTabSz="685800">
              <a:defRPr/>
            </a:pPr>
            <a:r>
              <a:rPr lang="en-AU" sz="800">
                <a:solidFill>
                  <a:srgbClr val="FFFFFF"/>
                </a:solidFill>
                <a:latin typeface="Segoe UI Semilight"/>
              </a:rPr>
              <a:t>On track</a:t>
            </a:r>
          </a:p>
        </p:txBody>
      </p:sp>
    </p:spTree>
    <p:extLst>
      <p:ext uri="{BB962C8B-B14F-4D97-AF65-F5344CB8AC3E}">
        <p14:creationId xmlns:p14="http://schemas.microsoft.com/office/powerpoint/2010/main" val="37883102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a:extLst>
              <a:ext uri="{FF2B5EF4-FFF2-40B4-BE49-F238E27FC236}">
                <a16:creationId xmlns:a16="http://schemas.microsoft.com/office/drawing/2014/main" id="{B075CF23-5B54-41CF-B7E7-084DDBDDCFE9}"/>
              </a:ext>
            </a:extLst>
          </p:cNvPr>
          <p:cNvSpPr/>
          <p:nvPr/>
        </p:nvSpPr>
        <p:spPr>
          <a:xfrm>
            <a:off x="105508" y="6291072"/>
            <a:ext cx="2079908" cy="432000"/>
          </a:xfrm>
          <a:prstGeom prst="flowChartProcess">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Flowchart: Process 6">
            <a:extLst>
              <a:ext uri="{FF2B5EF4-FFF2-40B4-BE49-F238E27FC236}">
                <a16:creationId xmlns:a16="http://schemas.microsoft.com/office/drawing/2014/main" id="{8610CFC7-1791-404B-AEC5-039127B8FEED}"/>
              </a:ext>
            </a:extLst>
          </p:cNvPr>
          <p:cNvSpPr/>
          <p:nvPr/>
        </p:nvSpPr>
        <p:spPr>
          <a:xfrm>
            <a:off x="0" y="985729"/>
            <a:ext cx="9144000" cy="320268"/>
          </a:xfrm>
          <a:prstGeom prst="flowChartProcess">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Rectangle 2">
            <a:extLst>
              <a:ext uri="{FF2B5EF4-FFF2-40B4-BE49-F238E27FC236}">
                <a16:creationId xmlns:a16="http://schemas.microsoft.com/office/drawing/2014/main" id="{17D396CD-8649-4D7D-ABC4-764E4B5F5477}"/>
              </a:ext>
            </a:extLst>
          </p:cNvPr>
          <p:cNvSpPr/>
          <p:nvPr/>
        </p:nvSpPr>
        <p:spPr>
          <a:xfrm>
            <a:off x="105508" y="5374299"/>
            <a:ext cx="1885950" cy="587539"/>
          </a:xfrm>
          <a:prstGeom prst="rect">
            <a:avLst/>
          </a:prstGeom>
          <a:solidFill>
            <a:srgbClr val="E0E8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AU" sz="1350">
              <a:solidFill>
                <a:srgbClr val="FFFFFF"/>
              </a:solidFill>
              <a:latin typeface="Segoe UI Semilight"/>
            </a:endParaRPr>
          </a:p>
        </p:txBody>
      </p:sp>
      <p:sp>
        <p:nvSpPr>
          <p:cNvPr id="2" name="Title 1">
            <a:extLst>
              <a:ext uri="{FF2B5EF4-FFF2-40B4-BE49-F238E27FC236}">
                <a16:creationId xmlns:a16="http://schemas.microsoft.com/office/drawing/2014/main" id="{CBD1B524-7198-4422-862C-F5D721E7C9FF}"/>
              </a:ext>
            </a:extLst>
          </p:cNvPr>
          <p:cNvSpPr>
            <a:spLocks noGrp="1"/>
          </p:cNvSpPr>
          <p:nvPr>
            <p:ph type="title"/>
          </p:nvPr>
        </p:nvSpPr>
        <p:spPr>
          <a:xfrm>
            <a:off x="75367" y="-4861"/>
            <a:ext cx="7169327" cy="891779"/>
          </a:xfrm>
        </p:spPr>
        <p:txBody>
          <a:bodyPr>
            <a:normAutofit/>
          </a:bodyPr>
          <a:lstStyle/>
          <a:p>
            <a:r>
              <a:rPr lang="en-AU" sz="3200"/>
              <a:t>Part B – Other Industry Capabilities  </a:t>
            </a:r>
          </a:p>
        </p:txBody>
      </p:sp>
      <p:sp>
        <p:nvSpPr>
          <p:cNvPr id="4" name="Slide Number Placeholder 3">
            <a:extLst>
              <a:ext uri="{FF2B5EF4-FFF2-40B4-BE49-F238E27FC236}">
                <a16:creationId xmlns:a16="http://schemas.microsoft.com/office/drawing/2014/main" id="{7B47FA67-80BA-4B37-91BB-2B0D9C0C0D57}"/>
              </a:ext>
            </a:extLst>
          </p:cNvPr>
          <p:cNvSpPr>
            <a:spLocks noGrp="1"/>
          </p:cNvSpPr>
          <p:nvPr>
            <p:ph type="sldNum" sz="quarter" idx="12"/>
          </p:nvPr>
        </p:nvSpPr>
        <p:spPr>
          <a:xfrm>
            <a:off x="8572944" y="6521673"/>
            <a:ext cx="432081" cy="365125"/>
          </a:xfrm>
        </p:spPr>
        <p:txBody>
          <a:bodyPr/>
          <a:lstStyle/>
          <a:p>
            <a:pPr defTabSz="685800">
              <a:defRPr/>
            </a:pPr>
            <a:fld id="{4EC81F68-4976-451A-B2E9-79BCBD2F70CC}" type="slidenum">
              <a:rPr lang="en-AU">
                <a:solidFill>
                  <a:srgbClr val="222324">
                    <a:tint val="75000"/>
                  </a:srgbClr>
                </a:solidFill>
                <a:latin typeface="Segoe UI Semilight"/>
              </a:rPr>
              <a:pPr defTabSz="685800">
                <a:defRPr/>
              </a:pPr>
              <a:t>19</a:t>
            </a:fld>
            <a:endParaRPr lang="en-AU">
              <a:solidFill>
                <a:srgbClr val="222324">
                  <a:tint val="75000"/>
                </a:srgbClr>
              </a:solidFill>
              <a:latin typeface="Segoe UI Semilight"/>
            </a:endParaRPr>
          </a:p>
        </p:txBody>
      </p:sp>
      <p:graphicFrame>
        <p:nvGraphicFramePr>
          <p:cNvPr id="6" name="Table 5">
            <a:extLst>
              <a:ext uri="{FF2B5EF4-FFF2-40B4-BE49-F238E27FC236}">
                <a16:creationId xmlns:a16="http://schemas.microsoft.com/office/drawing/2014/main" id="{EA4B267B-101A-4719-AD5E-64B0E92DF172}"/>
              </a:ext>
            </a:extLst>
          </p:cNvPr>
          <p:cNvGraphicFramePr>
            <a:graphicFrameLocks noGrp="1"/>
          </p:cNvGraphicFramePr>
          <p:nvPr>
            <p:extLst>
              <p:ext uri="{D42A27DB-BD31-4B8C-83A1-F6EECF244321}">
                <p14:modId xmlns:p14="http://schemas.microsoft.com/office/powerpoint/2010/main" val="2894301083"/>
              </p:ext>
            </p:extLst>
          </p:nvPr>
        </p:nvGraphicFramePr>
        <p:xfrm>
          <a:off x="-8960" y="1078814"/>
          <a:ext cx="9144000" cy="5541442"/>
        </p:xfrm>
        <a:graphic>
          <a:graphicData uri="http://schemas.openxmlformats.org/drawingml/2006/table">
            <a:tbl>
              <a:tblPr firstRow="1" bandRow="1">
                <a:tableStyleId>{7DF18680-E054-41AD-8BC1-D1AEF772440D}</a:tableStyleId>
              </a:tblPr>
              <a:tblGrid>
                <a:gridCol w="703904">
                  <a:extLst>
                    <a:ext uri="{9D8B030D-6E8A-4147-A177-3AD203B41FA5}">
                      <a16:colId xmlns:a16="http://schemas.microsoft.com/office/drawing/2014/main" val="3462172089"/>
                    </a:ext>
                  </a:extLst>
                </a:gridCol>
                <a:gridCol w="2743383">
                  <a:extLst>
                    <a:ext uri="{9D8B030D-6E8A-4147-A177-3AD203B41FA5}">
                      <a16:colId xmlns:a16="http://schemas.microsoft.com/office/drawing/2014/main" val="702573530"/>
                    </a:ext>
                  </a:extLst>
                </a:gridCol>
                <a:gridCol w="585216">
                  <a:extLst>
                    <a:ext uri="{9D8B030D-6E8A-4147-A177-3AD203B41FA5}">
                      <a16:colId xmlns:a16="http://schemas.microsoft.com/office/drawing/2014/main" val="679785740"/>
                    </a:ext>
                  </a:extLst>
                </a:gridCol>
                <a:gridCol w="5111497">
                  <a:extLst>
                    <a:ext uri="{9D8B030D-6E8A-4147-A177-3AD203B41FA5}">
                      <a16:colId xmlns:a16="http://schemas.microsoft.com/office/drawing/2014/main" val="2121114831"/>
                    </a:ext>
                  </a:extLst>
                </a:gridCol>
              </a:tblGrid>
              <a:tr h="357062">
                <a:tc>
                  <a:txBody>
                    <a:bodyPr/>
                    <a:lstStyle/>
                    <a:p>
                      <a:r>
                        <a:rPr lang="en-AU" sz="900"/>
                        <a:t>Responsible Participant </a:t>
                      </a:r>
                    </a:p>
                  </a:txBody>
                  <a:tcPr marL="27000" marR="27000" marT="34290" marB="34290" anchor="ctr">
                    <a:solidFill>
                      <a:schemeClr val="accent2"/>
                    </a:solidFill>
                  </a:tcPr>
                </a:tc>
                <a:tc>
                  <a:txBody>
                    <a:bodyPr/>
                    <a:lstStyle/>
                    <a:p>
                      <a:r>
                        <a:rPr lang="en-AU" sz="900"/>
                        <a:t>Criteria</a:t>
                      </a:r>
                    </a:p>
                  </a:txBody>
                  <a:tcPr marL="27000" marR="27000" marT="34290" marB="34290" anchor="ctr">
                    <a:solidFill>
                      <a:schemeClr val="accent2"/>
                    </a:solidFill>
                  </a:tcPr>
                </a:tc>
                <a:tc>
                  <a:txBody>
                    <a:bodyPr/>
                    <a:lstStyle/>
                    <a:p>
                      <a:pPr algn="ctr"/>
                      <a:r>
                        <a:rPr lang="en-AU" sz="900"/>
                        <a:t>Status</a:t>
                      </a:r>
                    </a:p>
                  </a:txBody>
                  <a:tcPr marL="27000" marR="27000" marT="34290" marB="34290" anchor="ctr">
                    <a:solidFill>
                      <a:schemeClr val="accent2"/>
                    </a:solidFill>
                  </a:tcPr>
                </a:tc>
                <a:tc>
                  <a:txBody>
                    <a:bodyPr/>
                    <a:lstStyle/>
                    <a:p>
                      <a:r>
                        <a:rPr lang="en-AU" sz="900"/>
                        <a:t>Comments</a:t>
                      </a:r>
                    </a:p>
                  </a:txBody>
                  <a:tcPr marL="27000" marR="27000" marT="34290" marB="34290" anchor="ctr">
                    <a:solidFill>
                      <a:schemeClr val="accent2"/>
                    </a:solidFill>
                  </a:tcPr>
                </a:tc>
                <a:extLst>
                  <a:ext uri="{0D108BD9-81ED-4DB2-BD59-A6C34878D82A}">
                    <a16:rowId xmlns:a16="http://schemas.microsoft.com/office/drawing/2014/main" val="2237724404"/>
                  </a:ext>
                </a:extLst>
              </a:tr>
              <a:tr h="761731">
                <a:tc>
                  <a:txBody>
                    <a:bodyPr/>
                    <a:lstStyle/>
                    <a:p>
                      <a:pPr algn="ctr"/>
                      <a:r>
                        <a:rPr lang="en-AU" sz="900" b="1"/>
                        <a:t>Retailer</a:t>
                      </a:r>
                    </a:p>
                  </a:txBody>
                  <a:tcPr marL="27000" marR="27000" marT="34290" marB="34290" anchor="ctr"/>
                </a:tc>
                <a:tc>
                  <a:txBody>
                    <a:bodyPr/>
                    <a:lstStyle/>
                    <a:p>
                      <a:pPr>
                        <a:spcAft>
                          <a:spcPts val="300"/>
                        </a:spcAft>
                      </a:pPr>
                      <a:r>
                        <a:rPr lang="en-AU" sz="900"/>
                        <a:t>Receive and process 5-minute metering data.</a:t>
                      </a:r>
                    </a:p>
                    <a:p>
                      <a:r>
                        <a:rPr lang="en-AU" sz="900"/>
                        <a:t>Receive and process 5-minute settlement data.</a:t>
                      </a:r>
                    </a:p>
                  </a:txBody>
                  <a:tcPr marL="36000" marR="36000" marT="34290" marB="34290" anchor="ctr"/>
                </a:tc>
                <a:tc>
                  <a:txBody>
                    <a:bodyPr/>
                    <a:lstStyle/>
                    <a:p>
                      <a:endParaRPr lang="en-AU" sz="900"/>
                    </a:p>
                  </a:txBody>
                  <a:tcPr marL="27000" marR="27000" marT="34290" marB="34290" anchor="ctr">
                    <a:solidFill>
                      <a:schemeClr val="tx1"/>
                    </a:solidFill>
                  </a:tcPr>
                </a:tc>
                <a:tc>
                  <a:txBody>
                    <a:bodyPr/>
                    <a:lstStyle/>
                    <a:p>
                      <a:pPr marL="92075" indent="-92075" algn="l" defTabSz="685800" rtl="0" eaLnBrk="1" latinLnBrk="0" hangingPunct="1">
                        <a:spcBef>
                          <a:spcPts val="100"/>
                        </a:spcBef>
                        <a:spcAft>
                          <a:spcPts val="100"/>
                        </a:spcAft>
                        <a:buFont typeface="Arial" panose="020B0604020202020204" pitchFamily="34" charset="0"/>
                        <a:buChar char="•"/>
                      </a:pPr>
                      <a:r>
                        <a:rPr lang="en-AU" sz="900" kern="1200">
                          <a:solidFill>
                            <a:schemeClr val="dk1"/>
                          </a:solidFill>
                          <a:latin typeface="+mn-lt"/>
                          <a:ea typeface="+mn-ea"/>
                          <a:cs typeface="+mn-cs"/>
                        </a:rPr>
                        <a:t>All responding retailers (18, representing 95% of retail load) reporting ‘On track’.</a:t>
                      </a:r>
                    </a:p>
                    <a:p>
                      <a:pPr marL="92075" indent="-92075" algn="l" defTabSz="685800" rtl="0" eaLnBrk="1" latinLnBrk="0" hangingPunct="1">
                        <a:spcBef>
                          <a:spcPts val="100"/>
                        </a:spcBef>
                        <a:spcAft>
                          <a:spcPts val="100"/>
                        </a:spcAft>
                        <a:buFont typeface="Arial" panose="020B0604020202020204" pitchFamily="34" charset="0"/>
                        <a:buChar char="•"/>
                      </a:pPr>
                      <a:r>
                        <a:rPr lang="en-AU" sz="900" kern="1200">
                          <a:solidFill>
                            <a:schemeClr val="dk1"/>
                          </a:solidFill>
                          <a:latin typeface="+mn-lt"/>
                          <a:ea typeface="+mn-ea"/>
                          <a:cs typeface="+mn-cs"/>
                        </a:rPr>
                        <a:t>17/18 retailers plan to participate in Market trials. </a:t>
                      </a:r>
                    </a:p>
                    <a:p>
                      <a:pPr marL="92075" indent="-92075" algn="l" defTabSz="685800" rtl="0" eaLnBrk="1" latinLnBrk="0" hangingPunct="1">
                        <a:spcBef>
                          <a:spcPts val="100"/>
                        </a:spcBef>
                        <a:spcAft>
                          <a:spcPts val="100"/>
                        </a:spcAft>
                        <a:buFont typeface="Arial" panose="020B0604020202020204" pitchFamily="34" charset="0"/>
                        <a:buChar char="•"/>
                      </a:pPr>
                      <a:r>
                        <a:rPr lang="en-AU" sz="900" kern="1200">
                          <a:solidFill>
                            <a:schemeClr val="dk1"/>
                          </a:solidFill>
                          <a:latin typeface="+mn-lt"/>
                          <a:ea typeface="+mn-ea"/>
                          <a:cs typeface="+mn-cs"/>
                        </a:rPr>
                        <a:t>6/18 intend to perform in Bi-Lateral Testing. </a:t>
                      </a:r>
                    </a:p>
                    <a:p>
                      <a:pPr marL="92075" indent="-92075" algn="l" defTabSz="685800" rtl="0" eaLnBrk="1" latinLnBrk="0" hangingPunct="1">
                        <a:spcBef>
                          <a:spcPts val="100"/>
                        </a:spcBef>
                        <a:spcAft>
                          <a:spcPts val="100"/>
                        </a:spcAft>
                        <a:buFont typeface="Arial" panose="020B0604020202020204" pitchFamily="34" charset="0"/>
                        <a:buChar char="•"/>
                      </a:pPr>
                      <a:r>
                        <a:rPr lang="en-AU" sz="900" kern="1200">
                          <a:solidFill>
                            <a:schemeClr val="dk1"/>
                          </a:solidFill>
                          <a:latin typeface="+mn-lt"/>
                          <a:ea typeface="+mn-ea"/>
                          <a:cs typeface="+mn-cs"/>
                        </a:rPr>
                        <a:t>18/18 ‘On-track’ for 5 min settlement data, with 2 late for UFE Allocation</a:t>
                      </a:r>
                    </a:p>
                  </a:txBody>
                  <a:tcPr marL="72000" marR="36000" marT="34290" marB="34290" anchor="ctr"/>
                </a:tc>
                <a:extLst>
                  <a:ext uri="{0D108BD9-81ED-4DB2-BD59-A6C34878D82A}">
                    <a16:rowId xmlns:a16="http://schemas.microsoft.com/office/drawing/2014/main" val="2886843936"/>
                  </a:ext>
                </a:extLst>
              </a:tr>
              <a:tr h="357062">
                <a:tc rowSpan="2">
                  <a:txBody>
                    <a:bodyPr/>
                    <a:lstStyle/>
                    <a:p>
                      <a:pPr algn="ctr">
                        <a:lnSpc>
                          <a:spcPct val="100000"/>
                        </a:lnSpc>
                        <a:spcBef>
                          <a:spcPts val="0"/>
                        </a:spcBef>
                        <a:spcAft>
                          <a:spcPts val="0"/>
                        </a:spcAft>
                      </a:pPr>
                      <a:r>
                        <a:rPr lang="en-AU" sz="900" b="1"/>
                        <a:t>DNSP</a:t>
                      </a:r>
                    </a:p>
                    <a:p>
                      <a:pPr algn="ctr">
                        <a:lnSpc>
                          <a:spcPct val="100000"/>
                        </a:lnSpc>
                        <a:spcBef>
                          <a:spcPts val="0"/>
                        </a:spcBef>
                        <a:spcAft>
                          <a:spcPts val="0"/>
                        </a:spcAft>
                      </a:pPr>
                      <a:endParaRPr lang="en-AU" sz="900" b="1"/>
                    </a:p>
                  </a:txBody>
                  <a:tcPr marL="27000" marR="27000" marT="34290" marB="34290"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AU" sz="900"/>
                        <a:t>Receive and process 5-minute metering data.</a:t>
                      </a:r>
                    </a:p>
                  </a:txBody>
                  <a:tcPr marL="36000" marR="36000" marT="34290" marB="34290" anchor="ctr"/>
                </a:tc>
                <a:tc rowSpan="2">
                  <a:txBody>
                    <a:bodyPr/>
                    <a:lstStyle/>
                    <a:p>
                      <a:pPr>
                        <a:lnSpc>
                          <a:spcPct val="100000"/>
                        </a:lnSpc>
                        <a:spcBef>
                          <a:spcPts val="0"/>
                        </a:spcBef>
                        <a:spcAft>
                          <a:spcPts val="0"/>
                        </a:spcAft>
                      </a:pPr>
                      <a:endParaRPr lang="en-AU" sz="900"/>
                    </a:p>
                  </a:txBody>
                  <a:tcPr marL="27000" marR="27000" marT="34290" marB="34290" anchor="ctr">
                    <a:solidFill>
                      <a:schemeClr val="tx1"/>
                    </a:solidFill>
                  </a:tcPr>
                </a:tc>
                <a:tc>
                  <a:txBody>
                    <a:bodyPr/>
                    <a:lstStyle/>
                    <a:p>
                      <a:pPr marL="92075" indent="-92075" algn="l" defTabSz="685800" rtl="0" eaLnBrk="1" latinLnBrk="0" hangingPunct="1">
                        <a:lnSpc>
                          <a:spcPct val="100000"/>
                        </a:lnSpc>
                        <a:spcBef>
                          <a:spcPts val="100"/>
                        </a:spcBef>
                        <a:spcAft>
                          <a:spcPts val="100"/>
                        </a:spcAft>
                        <a:buFont typeface="Arial" panose="020B0604020202020204" pitchFamily="34" charset="0"/>
                        <a:buChar char="•"/>
                      </a:pPr>
                      <a:r>
                        <a:rPr lang="en-AU" sz="900" kern="1200">
                          <a:solidFill>
                            <a:schemeClr val="dk1"/>
                          </a:solidFill>
                          <a:latin typeface="+mn-lt"/>
                          <a:ea typeface="+mn-ea"/>
                          <a:cs typeface="+mn-cs"/>
                        </a:rPr>
                        <a:t>10/10 DNSPs reporting ‘On track’ to receive 5-minute data and planning on participating in market trials.  </a:t>
                      </a:r>
                    </a:p>
                  </a:txBody>
                  <a:tcPr marL="72000" marR="36000" marT="34290" marB="34290" anchor="ctr"/>
                </a:tc>
                <a:extLst>
                  <a:ext uri="{0D108BD9-81ED-4DB2-BD59-A6C34878D82A}">
                    <a16:rowId xmlns:a16="http://schemas.microsoft.com/office/drawing/2014/main" val="3585666908"/>
                  </a:ext>
                </a:extLst>
              </a:tr>
              <a:tr h="642711">
                <a:tc vMerge="1">
                  <a:txBody>
                    <a:bodyPr/>
                    <a:lstStyle/>
                    <a:p>
                      <a:pPr algn="ctr"/>
                      <a:endParaRPr lang="en-AU" sz="1000" b="1"/>
                    </a:p>
                  </a:txBody>
                  <a:tcPr marL="36000" marR="36000" anchor="ctr"/>
                </a:tc>
                <a:tc>
                  <a:txBody>
                    <a:bodyPr/>
                    <a:lstStyle/>
                    <a:p>
                      <a:pPr>
                        <a:lnSpc>
                          <a:spcPct val="100000"/>
                        </a:lnSpc>
                        <a:spcBef>
                          <a:spcPts val="0"/>
                        </a:spcBef>
                        <a:spcAft>
                          <a:spcPts val="0"/>
                        </a:spcAft>
                      </a:pPr>
                      <a:r>
                        <a:rPr lang="en-AU" sz="900"/>
                        <a:t>Provide GS metering and standing data updates </a:t>
                      </a:r>
                      <a:br>
                        <a:rPr lang="en-AU" sz="900"/>
                      </a:br>
                      <a:r>
                        <a:rPr lang="en-AU" sz="900"/>
                        <a:t>(incl. NCONUML).</a:t>
                      </a:r>
                    </a:p>
                  </a:txBody>
                  <a:tcPr marL="36000" marR="36000" marT="34290" marB="34290" anchor="ctr"/>
                </a:tc>
                <a:tc vMerge="1">
                  <a:txBody>
                    <a:bodyPr/>
                    <a:lstStyle/>
                    <a:p>
                      <a:endParaRPr lang="en-AU" sz="1050"/>
                    </a:p>
                  </a:txBody>
                  <a:tcPr marL="36000" marR="36000" anchor="ctr">
                    <a:solidFill>
                      <a:schemeClr val="tx1"/>
                    </a:solidFill>
                  </a:tcPr>
                </a:tc>
                <a:tc>
                  <a:txBody>
                    <a:bodyPr/>
                    <a:lstStyle/>
                    <a:p>
                      <a:pPr marL="92075" indent="-92075" algn="l" defTabSz="685800" rtl="0" eaLnBrk="1" latinLnBrk="0" hangingPunct="1">
                        <a:lnSpc>
                          <a:spcPct val="100000"/>
                        </a:lnSpc>
                        <a:spcBef>
                          <a:spcPts val="100"/>
                        </a:spcBef>
                        <a:spcAft>
                          <a:spcPts val="100"/>
                        </a:spcAft>
                        <a:buFont typeface="Arial" panose="020B0604020202020204" pitchFamily="34" charset="0"/>
                        <a:buChar char="•"/>
                      </a:pPr>
                      <a:r>
                        <a:rPr lang="en-AU" sz="900" kern="1200">
                          <a:solidFill>
                            <a:schemeClr val="dk1"/>
                          </a:solidFill>
                          <a:latin typeface="+mn-lt"/>
                          <a:ea typeface="+mn-ea"/>
                          <a:cs typeface="+mn-cs"/>
                        </a:rPr>
                        <a:t>10/10 DNSPs reporting ‘On track’ with average program completion of 50-74%  </a:t>
                      </a:r>
                    </a:p>
                    <a:p>
                      <a:pPr marL="92075" indent="-92075" algn="l" defTabSz="685800" rtl="0" eaLnBrk="1" latinLnBrk="0" hangingPunct="1">
                        <a:lnSpc>
                          <a:spcPct val="100000"/>
                        </a:lnSpc>
                        <a:spcBef>
                          <a:spcPts val="100"/>
                        </a:spcBef>
                        <a:spcAft>
                          <a:spcPts val="100"/>
                        </a:spcAft>
                        <a:buFont typeface="Arial" panose="020B0604020202020204" pitchFamily="34" charset="0"/>
                        <a:buChar char="•"/>
                      </a:pPr>
                      <a:r>
                        <a:rPr lang="en-AU" sz="900" kern="1200">
                          <a:solidFill>
                            <a:schemeClr val="dk1"/>
                          </a:solidFill>
                          <a:latin typeface="+mn-lt"/>
                          <a:ea typeface="+mn-ea"/>
                          <a:cs typeface="+mn-cs"/>
                        </a:rPr>
                        <a:t>GS Standing Data updates reported as ‘On track’ (including NCONUML). </a:t>
                      </a:r>
                    </a:p>
                    <a:p>
                      <a:pPr marL="92075" indent="-92075" algn="l" defTabSz="685800" rtl="0" eaLnBrk="1" latinLnBrk="0" hangingPunct="1">
                        <a:lnSpc>
                          <a:spcPct val="100000"/>
                        </a:lnSpc>
                        <a:spcBef>
                          <a:spcPts val="100"/>
                        </a:spcBef>
                        <a:spcAft>
                          <a:spcPts val="100"/>
                        </a:spcAft>
                        <a:buFont typeface="Arial" panose="020B0604020202020204" pitchFamily="34" charset="0"/>
                        <a:buChar char="•"/>
                      </a:pPr>
                      <a:r>
                        <a:rPr lang="en-AU" sz="900" kern="1200">
                          <a:solidFill>
                            <a:schemeClr val="dk1"/>
                          </a:solidFill>
                          <a:latin typeface="+mn-lt"/>
                          <a:ea typeface="+mn-ea"/>
                          <a:cs typeface="+mn-cs"/>
                        </a:rPr>
                        <a:t>Type 7 Metering Data “On Track” </a:t>
                      </a:r>
                    </a:p>
                    <a:p>
                      <a:pPr marL="92075" indent="-92075" algn="l" defTabSz="685800" rtl="0" eaLnBrk="1" latinLnBrk="0" hangingPunct="1">
                        <a:lnSpc>
                          <a:spcPct val="100000"/>
                        </a:lnSpc>
                        <a:spcBef>
                          <a:spcPts val="100"/>
                        </a:spcBef>
                        <a:spcAft>
                          <a:spcPts val="100"/>
                        </a:spcAft>
                        <a:buFont typeface="Arial" panose="020B0604020202020204" pitchFamily="34" charset="0"/>
                        <a:buChar char="•"/>
                      </a:pPr>
                      <a:r>
                        <a:rPr lang="en-AU" sz="900" kern="1200">
                          <a:solidFill>
                            <a:schemeClr val="dk1"/>
                          </a:solidFill>
                          <a:latin typeface="+mn-lt"/>
                          <a:ea typeface="+mn-ea"/>
                          <a:cs typeface="+mn-cs"/>
                        </a:rPr>
                        <a:t>1 Participant reporting ‘At-risk’ for the delivery of NCONUML, </a:t>
                      </a:r>
                    </a:p>
                  </a:txBody>
                  <a:tcPr marL="72000" marR="36000" marT="34290" marB="34290" anchor="ctr"/>
                </a:tc>
                <a:extLst>
                  <a:ext uri="{0D108BD9-81ED-4DB2-BD59-A6C34878D82A}">
                    <a16:rowId xmlns:a16="http://schemas.microsoft.com/office/drawing/2014/main" val="905721622"/>
                  </a:ext>
                </a:extLst>
              </a:tr>
              <a:tr h="357062">
                <a:tc rowSpan="2">
                  <a:txBody>
                    <a:bodyPr/>
                    <a:lstStyle/>
                    <a:p>
                      <a:pPr algn="ctr"/>
                      <a:r>
                        <a:rPr lang="en-AU" sz="900" b="1"/>
                        <a:t>TNSP</a:t>
                      </a:r>
                    </a:p>
                  </a:txBody>
                  <a:tcPr marL="27000" marR="27000" marT="34290" marB="34290"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AU" sz="900"/>
                        <a:t>Receive and process 5-minute metering data</a:t>
                      </a:r>
                    </a:p>
                  </a:txBody>
                  <a:tcPr marL="36000" marR="36000" marT="34290" marB="34290" anchor="ctr"/>
                </a:tc>
                <a:tc rowSpan="2">
                  <a:txBody>
                    <a:bodyPr/>
                    <a:lstStyle/>
                    <a:p>
                      <a:endParaRPr lang="en-AU" sz="900"/>
                    </a:p>
                  </a:txBody>
                  <a:tcPr marL="27000" marR="27000" marT="34290" marB="34290" anchor="ctr">
                    <a:solidFill>
                      <a:schemeClr val="tx1"/>
                    </a:solidFill>
                  </a:tcPr>
                </a:tc>
                <a:tc>
                  <a:txBody>
                    <a:bodyPr/>
                    <a:lstStyle/>
                    <a:p>
                      <a:pPr marL="92075" indent="-92075" algn="l" defTabSz="685800" rtl="0" eaLnBrk="1" latinLnBrk="0" hangingPunct="1">
                        <a:spcBef>
                          <a:spcPts val="100"/>
                        </a:spcBef>
                        <a:spcAft>
                          <a:spcPts val="100"/>
                        </a:spcAft>
                        <a:buFont typeface="Arial" panose="020B0604020202020204" pitchFamily="34" charset="0"/>
                        <a:buChar char="•"/>
                      </a:pPr>
                      <a:r>
                        <a:rPr lang="en-AU" sz="900" kern="1200">
                          <a:solidFill>
                            <a:schemeClr val="dk1"/>
                          </a:solidFill>
                          <a:latin typeface="+mn-lt"/>
                          <a:ea typeface="+mn-ea"/>
                          <a:cs typeface="+mn-cs"/>
                        </a:rPr>
                        <a:t>6/6 TNSPs reporting ‘On track' to receive 5-minute data</a:t>
                      </a:r>
                    </a:p>
                    <a:p>
                      <a:pPr marL="92075" indent="-92075" algn="l" defTabSz="685800" rtl="0" eaLnBrk="1" latinLnBrk="0" hangingPunct="1">
                        <a:spcBef>
                          <a:spcPts val="100"/>
                        </a:spcBef>
                        <a:spcAft>
                          <a:spcPts val="100"/>
                        </a:spcAft>
                        <a:buFont typeface="Arial" panose="020B0604020202020204" pitchFamily="34" charset="0"/>
                        <a:buChar char="•"/>
                      </a:pPr>
                      <a:r>
                        <a:rPr lang="en-AU" sz="900" kern="1200">
                          <a:solidFill>
                            <a:schemeClr val="dk1"/>
                          </a:solidFill>
                          <a:latin typeface="+mn-lt"/>
                          <a:ea typeface="+mn-ea"/>
                          <a:cs typeface="+mn-cs"/>
                        </a:rPr>
                        <a:t>2/6 have the intention to receive 5-minute data prior to the Rule commencement date</a:t>
                      </a:r>
                    </a:p>
                  </a:txBody>
                  <a:tcPr marL="72000" marR="36000" marT="34290" marB="34290" anchor="ctr"/>
                </a:tc>
                <a:extLst>
                  <a:ext uri="{0D108BD9-81ED-4DB2-BD59-A6C34878D82A}">
                    <a16:rowId xmlns:a16="http://schemas.microsoft.com/office/drawing/2014/main" val="1757833865"/>
                  </a:ext>
                </a:extLst>
              </a:tr>
              <a:tr h="223802">
                <a:tc vMerge="1">
                  <a:txBody>
                    <a:bodyPr/>
                    <a:lstStyle/>
                    <a:p>
                      <a:pPr algn="ctr"/>
                      <a:endParaRPr lang="en-AU" sz="1000" b="1"/>
                    </a:p>
                  </a:txBody>
                  <a:tcPr marL="36000" marR="36000" anchor="ctr"/>
                </a:tc>
                <a:tc>
                  <a:txBody>
                    <a:bodyPr/>
                    <a:lstStyle/>
                    <a:p>
                      <a:pPr marL="0" marR="0" lvl="0" indent="0" algn="l" rtl="0" eaLnBrk="1" fontAlgn="auto" latinLnBrk="0" hangingPunct="1">
                        <a:lnSpc>
                          <a:spcPct val="100000"/>
                        </a:lnSpc>
                        <a:spcBef>
                          <a:spcPts val="0"/>
                        </a:spcBef>
                        <a:spcAft>
                          <a:spcPts val="0"/>
                        </a:spcAft>
                        <a:buClrTx/>
                        <a:buSzTx/>
                        <a:buFontTx/>
                        <a:buNone/>
                      </a:pPr>
                      <a:r>
                        <a:rPr lang="en-AU" sz="900"/>
                        <a:t>Provide GS metering and standing data updates </a:t>
                      </a:r>
                    </a:p>
                  </a:txBody>
                  <a:tcPr marL="36000" marR="36000" marT="34290" marB="34290" anchor="ctr"/>
                </a:tc>
                <a:tc vMerge="1">
                  <a:txBody>
                    <a:bodyPr/>
                    <a:lstStyle/>
                    <a:p>
                      <a:endParaRPr lang="en-AU" sz="1050"/>
                    </a:p>
                  </a:txBody>
                  <a:tcPr marL="36000" marR="36000" anchor="ctr">
                    <a:solidFill>
                      <a:schemeClr val="tx1"/>
                    </a:solidFill>
                  </a:tcPr>
                </a:tc>
                <a:tc>
                  <a:txBody>
                    <a:bodyPr/>
                    <a:lstStyle/>
                    <a:p>
                      <a:pPr marL="92075" indent="-92075" algn="l" defTabSz="685800" rtl="0" eaLnBrk="1" latinLnBrk="0" hangingPunct="1">
                        <a:spcBef>
                          <a:spcPts val="100"/>
                        </a:spcBef>
                        <a:spcAft>
                          <a:spcPts val="100"/>
                        </a:spcAft>
                        <a:buFont typeface="Arial" panose="020B0604020202020204" pitchFamily="34" charset="0"/>
                        <a:buChar char="•"/>
                      </a:pPr>
                      <a:r>
                        <a:rPr lang="en-AU" sz="900" kern="1200">
                          <a:solidFill>
                            <a:schemeClr val="dk1"/>
                          </a:solidFill>
                          <a:latin typeface="+mn-lt"/>
                          <a:ea typeface="+mn-ea"/>
                          <a:cs typeface="+mn-cs"/>
                        </a:rPr>
                        <a:t>6/6 reporting ‘On track’.  </a:t>
                      </a:r>
                    </a:p>
                  </a:txBody>
                  <a:tcPr marL="72000" marR="36000" marT="34290" marB="34290" anchor="ctr"/>
                </a:tc>
                <a:extLst>
                  <a:ext uri="{0D108BD9-81ED-4DB2-BD59-A6C34878D82A}">
                    <a16:rowId xmlns:a16="http://schemas.microsoft.com/office/drawing/2014/main" val="4185138651"/>
                  </a:ext>
                </a:extLst>
              </a:tr>
              <a:tr h="642711">
                <a:tc rowSpan="3">
                  <a:txBody>
                    <a:bodyPr/>
                    <a:lstStyle/>
                    <a:p>
                      <a:pPr algn="ctr"/>
                      <a:r>
                        <a:rPr lang="en-AU" sz="900" b="1"/>
                        <a:t>MDP</a:t>
                      </a:r>
                    </a:p>
                  </a:txBody>
                  <a:tcPr marL="27000" marR="27000" marT="34290" marB="34290" anchor="ctr"/>
                </a:tc>
                <a:tc>
                  <a:txBody>
                    <a:bodyPr/>
                    <a:lstStyle/>
                    <a:p>
                      <a:r>
                        <a:rPr lang="en-AU" sz="900"/>
                        <a:t>Provide 5-minute metering data </a:t>
                      </a:r>
                      <a:r>
                        <a:rPr lang="en-AU" sz="900" b="1"/>
                        <a:t>T1-3 distribution connected meters, type 7 meters. </a:t>
                      </a:r>
                    </a:p>
                  </a:txBody>
                  <a:tcPr marL="36000" marR="36000" marT="34290" marB="34290" anchor="ctr"/>
                </a:tc>
                <a:tc rowSpan="3">
                  <a:txBody>
                    <a:bodyPr/>
                    <a:lstStyle/>
                    <a:p>
                      <a:endParaRPr lang="en-AU" sz="900"/>
                    </a:p>
                  </a:txBody>
                  <a:tcPr marL="27000" marR="27000" marT="34290" marB="34290" anchor="ctr">
                    <a:solidFill>
                      <a:schemeClr val="tx1"/>
                    </a:solidFill>
                  </a:tcPr>
                </a:tc>
                <a:tc>
                  <a:txBody>
                    <a:bodyPr/>
                    <a:lstStyle/>
                    <a:p>
                      <a:pPr marL="92075" indent="-92075" algn="l" defTabSz="685800" rtl="0" eaLnBrk="1" latinLnBrk="0" hangingPunct="1">
                        <a:spcBef>
                          <a:spcPts val="100"/>
                        </a:spcBef>
                        <a:spcAft>
                          <a:spcPts val="100"/>
                        </a:spcAft>
                        <a:buFont typeface="Arial" panose="020B0604020202020204" pitchFamily="34" charset="0"/>
                        <a:buChar char="•"/>
                      </a:pPr>
                      <a:r>
                        <a:rPr lang="en-AU" sz="900" kern="1200">
                          <a:solidFill>
                            <a:schemeClr val="dk1"/>
                          </a:solidFill>
                          <a:latin typeface="+mn-lt"/>
                          <a:ea typeface="+mn-ea"/>
                          <a:cs typeface="+mn-cs"/>
                        </a:rPr>
                        <a:t>16/17 MDPs reporting ‘On track’, representing 100% coverage of Tranche 1 NMIS</a:t>
                      </a:r>
                    </a:p>
                    <a:p>
                      <a:pPr marL="92075" lvl="1" indent="-92075" algn="l" defTabSz="685800" rtl="0" eaLnBrk="1" latinLnBrk="0" hangingPunct="1">
                        <a:spcBef>
                          <a:spcPts val="100"/>
                        </a:spcBef>
                        <a:spcAft>
                          <a:spcPts val="100"/>
                        </a:spcAft>
                        <a:buFont typeface="Arial" panose="020B0604020202020204" pitchFamily="34" charset="0"/>
                        <a:buChar char="•"/>
                      </a:pPr>
                      <a:r>
                        <a:rPr lang="en-AU" sz="900" kern="1200">
                          <a:solidFill>
                            <a:schemeClr val="dk1"/>
                          </a:solidFill>
                          <a:latin typeface="+mn-lt"/>
                          <a:ea typeface="+mn-ea"/>
                          <a:cs typeface="+mn-cs"/>
                        </a:rPr>
                        <a:t>1 participant ‘At risk’, recovery plan is in place </a:t>
                      </a:r>
                    </a:p>
                    <a:p>
                      <a:pPr marL="92075" indent="-92075" algn="l" defTabSz="685800" rtl="0" eaLnBrk="1" latinLnBrk="0" hangingPunct="1">
                        <a:spcBef>
                          <a:spcPts val="100"/>
                        </a:spcBef>
                        <a:spcAft>
                          <a:spcPts val="100"/>
                        </a:spcAft>
                        <a:buFont typeface="Arial" panose="020B0604020202020204" pitchFamily="34" charset="0"/>
                        <a:buChar char="•"/>
                      </a:pPr>
                      <a:r>
                        <a:rPr lang="en-AU" sz="900" kern="1200">
                          <a:solidFill>
                            <a:schemeClr val="dk1"/>
                          </a:solidFill>
                          <a:latin typeface="+mn-lt"/>
                          <a:ea typeface="+mn-ea"/>
                          <a:cs typeface="+mn-cs"/>
                        </a:rPr>
                        <a:t>17/17  MDPs report ‘On track’ for the delivery of interval metering data by 1 October, including 1 MDP flagging “A risk” for delivery of T1-3 customer meters </a:t>
                      </a:r>
                    </a:p>
                  </a:txBody>
                  <a:tcPr marL="72000" marR="36000" marT="34290" marB="34290" anchor="ctr"/>
                </a:tc>
                <a:extLst>
                  <a:ext uri="{0D108BD9-81ED-4DB2-BD59-A6C34878D82A}">
                    <a16:rowId xmlns:a16="http://schemas.microsoft.com/office/drawing/2014/main" val="1053141533"/>
                  </a:ext>
                </a:extLst>
              </a:tr>
              <a:tr h="585426">
                <a:tc vMerge="1">
                  <a:txBody>
                    <a:bodyPr/>
                    <a:lstStyle/>
                    <a:p>
                      <a:pPr algn="ctr"/>
                      <a:endParaRPr lang="en-AU" sz="1000" b="1"/>
                    </a:p>
                  </a:txBody>
                  <a:tcPr marL="36000" marR="36000" anchor="ctr"/>
                </a:tc>
                <a:tc>
                  <a:txBody>
                    <a:bodyPr/>
                    <a:lstStyle/>
                    <a:p>
                      <a:r>
                        <a:rPr lang="en-AU" sz="900"/>
                        <a:t>Provide type 4, 4A, Vic Ami metering data at 5-minute granularity by 1 December 2022</a:t>
                      </a:r>
                    </a:p>
                  </a:txBody>
                  <a:tcPr marL="36000" marR="36000" marT="34290" marB="34290" anchor="ctr"/>
                </a:tc>
                <a:tc vMerge="1">
                  <a:txBody>
                    <a:bodyPr/>
                    <a:lstStyle/>
                    <a:p>
                      <a:endParaRPr lang="en-AU" sz="1050"/>
                    </a:p>
                  </a:txBody>
                  <a:tcPr marL="36000" marR="36000" anchor="ctr">
                    <a:solidFill>
                      <a:schemeClr val="tx1"/>
                    </a:solidFill>
                  </a:tcPr>
                </a:tc>
                <a:tc>
                  <a:txBody>
                    <a:bodyPr/>
                    <a:lstStyle/>
                    <a:p>
                      <a:pPr marL="92075" indent="-92075" algn="l" defTabSz="685800" rtl="0" eaLnBrk="1" latinLnBrk="0" hangingPunct="1">
                        <a:spcBef>
                          <a:spcPts val="100"/>
                        </a:spcBef>
                        <a:spcAft>
                          <a:spcPts val="100"/>
                        </a:spcAft>
                        <a:buFont typeface="Arial" panose="020B0604020202020204" pitchFamily="34" charset="0"/>
                        <a:buChar char="•"/>
                      </a:pPr>
                      <a:r>
                        <a:rPr lang="en-AU" sz="900" kern="1200">
                          <a:solidFill>
                            <a:schemeClr val="dk1"/>
                          </a:solidFill>
                          <a:latin typeface="+mn-lt"/>
                          <a:ea typeface="+mn-ea"/>
                          <a:cs typeface="+mn-cs"/>
                        </a:rPr>
                        <a:t>Majority of Roll-out scheduled to commence 3rd quarter of 2021. </a:t>
                      </a:r>
                    </a:p>
                    <a:p>
                      <a:pPr marL="92075" lvl="1" indent="-92075" algn="l" defTabSz="685800" rtl="0" eaLnBrk="1" latinLnBrk="0" hangingPunct="1">
                        <a:spcBef>
                          <a:spcPts val="100"/>
                        </a:spcBef>
                        <a:spcAft>
                          <a:spcPts val="100"/>
                        </a:spcAft>
                        <a:buFont typeface="Arial" panose="020B0604020202020204" pitchFamily="34" charset="0"/>
                        <a:buChar char="•"/>
                      </a:pPr>
                      <a:r>
                        <a:rPr lang="en-AU" sz="900" kern="1200">
                          <a:solidFill>
                            <a:schemeClr val="dk1"/>
                          </a:solidFill>
                          <a:latin typeface="+mn-lt"/>
                          <a:ea typeface="+mn-ea"/>
                          <a:cs typeface="+mn-cs"/>
                        </a:rPr>
                        <a:t>Rollout plans requested from impacted participants by 1 March 2021</a:t>
                      </a:r>
                    </a:p>
                    <a:p>
                      <a:pPr marL="92075" indent="-92075" algn="l" defTabSz="685800" rtl="0" eaLnBrk="1" latinLnBrk="0" hangingPunct="1">
                        <a:spcBef>
                          <a:spcPts val="100"/>
                        </a:spcBef>
                        <a:spcAft>
                          <a:spcPts val="100"/>
                        </a:spcAft>
                        <a:buFont typeface="Arial" panose="020B0604020202020204" pitchFamily="34" charset="0"/>
                        <a:buChar char="•"/>
                      </a:pPr>
                      <a:r>
                        <a:rPr lang="en-AU" sz="900" kern="1200">
                          <a:solidFill>
                            <a:schemeClr val="dk1"/>
                          </a:solidFill>
                          <a:latin typeface="+mn-lt"/>
                          <a:ea typeface="+mn-ea"/>
                          <a:cs typeface="+mn-cs"/>
                        </a:rPr>
                        <a:t>100% of MDPs reporting ‘On track’ for interval meter delivery by Rule commencement. </a:t>
                      </a:r>
                    </a:p>
                  </a:txBody>
                  <a:tcPr marL="72000" marR="36000" marT="34290" marB="34290" anchor="ctr"/>
                </a:tc>
                <a:extLst>
                  <a:ext uri="{0D108BD9-81ED-4DB2-BD59-A6C34878D82A}">
                    <a16:rowId xmlns:a16="http://schemas.microsoft.com/office/drawing/2014/main" val="1633647725"/>
                  </a:ext>
                </a:extLst>
              </a:tr>
              <a:tr h="357062">
                <a:tc vMerge="1">
                  <a:txBody>
                    <a:bodyPr/>
                    <a:lstStyle/>
                    <a:p>
                      <a:pPr algn="ctr"/>
                      <a:endParaRPr lang="en-AU" sz="1000" b="1"/>
                    </a:p>
                  </a:txBody>
                  <a:tcPr marL="36000" marR="36000" anchor="ctr"/>
                </a:tc>
                <a:tc>
                  <a:txBody>
                    <a:bodyPr/>
                    <a:lstStyle/>
                    <a:p>
                      <a:r>
                        <a:rPr lang="en-AU" sz="900"/>
                        <a:t>Provide basic metering data for tier 1 NMIs to AEMO.</a:t>
                      </a:r>
                    </a:p>
                  </a:txBody>
                  <a:tcPr marL="36000" marR="36000" marT="34290" marB="34290" anchor="ctr"/>
                </a:tc>
                <a:tc vMerge="1">
                  <a:txBody>
                    <a:bodyPr/>
                    <a:lstStyle/>
                    <a:p>
                      <a:endParaRPr lang="en-AU" sz="1050"/>
                    </a:p>
                  </a:txBody>
                  <a:tcPr marL="36000" marR="36000" anchor="ctr">
                    <a:solidFill>
                      <a:schemeClr val="tx1"/>
                    </a:solidFill>
                  </a:tcPr>
                </a:tc>
                <a:tc>
                  <a:txBody>
                    <a:bodyPr/>
                    <a:lstStyle/>
                    <a:p>
                      <a:pPr marL="92075" indent="-92075" algn="l" defTabSz="685800" rtl="0" eaLnBrk="1" latinLnBrk="0" hangingPunct="1">
                        <a:spcBef>
                          <a:spcPts val="100"/>
                        </a:spcBef>
                        <a:spcAft>
                          <a:spcPts val="100"/>
                        </a:spcAft>
                        <a:buFont typeface="Arial" panose="020B0604020202020204" pitchFamily="34" charset="0"/>
                        <a:buChar char="•"/>
                      </a:pPr>
                      <a:r>
                        <a:rPr lang="en-AU" sz="900" kern="1200">
                          <a:solidFill>
                            <a:schemeClr val="dk1"/>
                          </a:solidFill>
                          <a:latin typeface="+mn-lt"/>
                          <a:ea typeface="+mn-ea"/>
                          <a:cs typeface="+mn-cs"/>
                        </a:rPr>
                        <a:t>3 MDPs reporting ‘Completed’, 6 MDPs reporting “On Track” </a:t>
                      </a:r>
                    </a:p>
                    <a:p>
                      <a:pPr marL="92075" indent="-92075" algn="l" defTabSz="685800" rtl="0" eaLnBrk="1" latinLnBrk="0" hangingPunct="1">
                        <a:spcBef>
                          <a:spcPts val="100"/>
                        </a:spcBef>
                        <a:spcAft>
                          <a:spcPts val="100"/>
                        </a:spcAft>
                        <a:buFont typeface="Arial" panose="020B0604020202020204" pitchFamily="34" charset="0"/>
                        <a:buChar char="•"/>
                      </a:pPr>
                      <a:r>
                        <a:rPr lang="en-AU" sz="900" kern="1200">
                          <a:solidFill>
                            <a:schemeClr val="dk1"/>
                          </a:solidFill>
                          <a:latin typeface="+mn-lt"/>
                          <a:ea typeface="+mn-ea"/>
                          <a:cs typeface="+mn-cs"/>
                        </a:rPr>
                        <a:t>1 MDP reporting ‘Late’, with plan to commence delivery prior to 1 Oct</a:t>
                      </a:r>
                    </a:p>
                  </a:txBody>
                  <a:tcPr marL="72000" marR="36000" marT="34290" marB="34290" anchor="ctr"/>
                </a:tc>
                <a:extLst>
                  <a:ext uri="{0D108BD9-81ED-4DB2-BD59-A6C34878D82A}">
                    <a16:rowId xmlns:a16="http://schemas.microsoft.com/office/drawing/2014/main" val="1924814000"/>
                  </a:ext>
                </a:extLst>
              </a:tr>
              <a:tr h="642711">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AU" sz="900" b="1"/>
                        <a:t>MP, MC</a:t>
                      </a:r>
                    </a:p>
                    <a:p>
                      <a:pPr algn="ctr"/>
                      <a:endParaRPr lang="en-AU" sz="900" b="1"/>
                    </a:p>
                  </a:txBody>
                  <a:tcPr marL="27000" marR="27000" marT="34290" marB="34290" anchor="ctr">
                    <a:lnB w="19050" cap="flat" cmpd="sng" algn="ctr">
                      <a:solidFill>
                        <a:schemeClr val="bg1"/>
                      </a:solidFill>
                      <a:prstDash val="solid"/>
                      <a:round/>
                      <a:headEnd type="none" w="med" len="med"/>
                      <a:tailEnd type="none" w="med" len="med"/>
                    </a:lnB>
                  </a:tcPr>
                </a:tc>
                <a:tc>
                  <a:txBody>
                    <a:bodyPr/>
                    <a:lstStyle/>
                    <a:p>
                      <a:pPr algn="l"/>
                      <a:r>
                        <a:rPr lang="en-AU" sz="900"/>
                        <a:t>All T1-3,4* meters are able to produce and store 5-minute data. </a:t>
                      </a:r>
                    </a:p>
                  </a:txBody>
                  <a:tcPr marL="36000" marR="36000" marT="34290" marB="34290" anchor="ctr">
                    <a:lnB w="19050" cap="flat" cmpd="sng" algn="ctr">
                      <a:solidFill>
                        <a:schemeClr val="bg1"/>
                      </a:solidFill>
                      <a:prstDash val="solid"/>
                      <a:round/>
                      <a:headEnd type="none" w="med" len="med"/>
                      <a:tailEnd type="none" w="med" len="med"/>
                    </a:lnB>
                  </a:tcPr>
                </a:tc>
                <a:tc>
                  <a:txBody>
                    <a:bodyPr/>
                    <a:lstStyle/>
                    <a:p>
                      <a:pPr algn="ctr"/>
                      <a:endParaRPr lang="en-AU" sz="900">
                        <a:highlight>
                          <a:srgbClr val="FFFF00"/>
                        </a:highlight>
                      </a:endParaRPr>
                    </a:p>
                  </a:txBody>
                  <a:tcPr marL="27000" marR="27000" marT="34290" marB="34290" anchor="ctr">
                    <a:lnB w="19050" cap="flat" cmpd="sng" algn="ctr">
                      <a:solidFill>
                        <a:schemeClr val="bg1"/>
                      </a:solidFill>
                      <a:prstDash val="solid"/>
                      <a:round/>
                      <a:headEnd type="none" w="med" len="med"/>
                      <a:tailEnd type="none" w="med" len="med"/>
                    </a:lnB>
                    <a:solidFill>
                      <a:schemeClr val="tx1"/>
                    </a:solidFill>
                  </a:tcPr>
                </a:tc>
                <a:tc>
                  <a:txBody>
                    <a:bodyPr/>
                    <a:lstStyle/>
                    <a:p>
                      <a:pPr marL="92075" indent="-92075" algn="l" defTabSz="685800" rtl="0" eaLnBrk="1" latinLnBrk="0" hangingPunct="1">
                        <a:spcBef>
                          <a:spcPts val="100"/>
                        </a:spcBef>
                        <a:spcAft>
                          <a:spcPts val="100"/>
                        </a:spcAft>
                        <a:buFont typeface="Arial" panose="020B0604020202020204" pitchFamily="34" charset="0"/>
                        <a:buChar char="•"/>
                      </a:pPr>
                      <a:r>
                        <a:rPr lang="en-AU" sz="900" kern="1200">
                          <a:solidFill>
                            <a:schemeClr val="dk1"/>
                          </a:solidFill>
                          <a:latin typeface="+mn-lt"/>
                          <a:ea typeface="+mn-ea"/>
                          <a:cs typeface="+mn-cs"/>
                        </a:rPr>
                        <a:t>18 /19 MPs representing tranche 1 meters reporting ‘On track’, 1 reporting ‘Late’ with a stated remediation plan</a:t>
                      </a:r>
                    </a:p>
                    <a:p>
                      <a:pPr marL="92075" indent="-92075" algn="l" defTabSz="685800" rtl="0" eaLnBrk="1" latinLnBrk="0" hangingPunct="1">
                        <a:spcBef>
                          <a:spcPts val="100"/>
                        </a:spcBef>
                        <a:spcAft>
                          <a:spcPts val="100"/>
                        </a:spcAft>
                        <a:buFont typeface="Arial" panose="020B0604020202020204" pitchFamily="34" charset="0"/>
                        <a:buChar char="•"/>
                      </a:pPr>
                      <a:r>
                        <a:rPr lang="en-AU" sz="900" kern="1200">
                          <a:solidFill>
                            <a:schemeClr val="dk1"/>
                          </a:solidFill>
                          <a:latin typeface="+mn-lt"/>
                          <a:ea typeface="+mn-ea"/>
                          <a:cs typeface="+mn-cs"/>
                        </a:rPr>
                        <a:t>16 Rollout plans covering 93% of tranche 1 meters received, 25% of tranche 1 meters currently 5 minute capable.</a:t>
                      </a:r>
                    </a:p>
                  </a:txBody>
                  <a:tcPr marL="72000" marR="36000" marT="34290" marB="34290" anchor="ctr">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13364890"/>
                  </a:ext>
                </a:extLst>
              </a:tr>
              <a:tr h="515608">
                <a:tc>
                  <a:txBody>
                    <a:bodyPr/>
                    <a:lstStyle/>
                    <a:p>
                      <a:pPr algn="ctr"/>
                      <a:r>
                        <a:rPr lang="en-AU" sz="900" b="1"/>
                        <a:t>Summary</a:t>
                      </a:r>
                    </a:p>
                  </a:txBody>
                  <a:tcPr marL="27000" marR="27000" marT="34290" marB="34290" anchor="ctr">
                    <a:lnL w="19050" cap="flat" cmpd="sng" algn="ctr">
                      <a:solidFill>
                        <a:schemeClr val="bg1">
                          <a:lumMod val="85000"/>
                        </a:schemeClr>
                      </a:solidFill>
                      <a:prstDash val="solid"/>
                      <a:round/>
                      <a:headEnd type="none" w="med" len="med"/>
                      <a:tailEnd type="none" w="med" len="med"/>
                    </a:lnL>
                    <a:lnT w="19050" cap="flat" cmpd="sng" algn="ctr">
                      <a:solidFill>
                        <a:schemeClr val="bg1"/>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solidFill>
                      <a:srgbClr val="FDFDFD"/>
                    </a:solidFill>
                  </a:tcPr>
                </a:tc>
                <a:tc>
                  <a:txBody>
                    <a:bodyPr/>
                    <a:lstStyle/>
                    <a:p>
                      <a:pPr algn="ctr"/>
                      <a:r>
                        <a:rPr lang="en-AU" sz="900"/>
                        <a:t>-</a:t>
                      </a:r>
                    </a:p>
                  </a:txBody>
                  <a:tcPr marL="27000" marR="27000" marT="34290" marB="34290" anchor="ctr">
                    <a:lnT w="19050" cap="flat" cmpd="sng" algn="ctr">
                      <a:solidFill>
                        <a:schemeClr val="bg1"/>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solidFill>
                      <a:srgbClr val="FDFDFD"/>
                    </a:solidFill>
                  </a:tcPr>
                </a:tc>
                <a:tc>
                  <a:txBody>
                    <a:bodyPr/>
                    <a:lstStyle/>
                    <a:p>
                      <a:pPr algn="ctr"/>
                      <a:r>
                        <a:rPr lang="en-AU" sz="900"/>
                        <a:t>-</a:t>
                      </a:r>
                    </a:p>
                  </a:txBody>
                  <a:tcPr marL="27000" marR="27000" marT="34290" marB="34290" anchor="ctr">
                    <a:lnT w="19050" cap="flat" cmpd="sng" algn="ctr">
                      <a:solidFill>
                        <a:schemeClr val="bg1"/>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solidFill>
                      <a:srgbClr val="FDFDFD"/>
                    </a:solidFill>
                  </a:tcPr>
                </a:tc>
                <a:tc>
                  <a:txBody>
                    <a:bodyPr/>
                    <a:lstStyle/>
                    <a:p>
                      <a:r>
                        <a:rPr lang="en-AU" sz="900"/>
                        <a:t>Overall summary “on track” , no systemic issues identified, individual exceptions noted</a:t>
                      </a:r>
                    </a:p>
                  </a:txBody>
                  <a:tcPr marL="72000" marR="36000" marT="34290" marB="34290" anchor="ctr">
                    <a:lnR w="19050" cap="flat" cmpd="sng" algn="ctr">
                      <a:solidFill>
                        <a:schemeClr val="bg1">
                          <a:lumMod val="85000"/>
                        </a:schemeClr>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solidFill>
                      <a:srgbClr val="FDFDFD"/>
                    </a:solidFill>
                  </a:tcPr>
                </a:tc>
                <a:extLst>
                  <a:ext uri="{0D108BD9-81ED-4DB2-BD59-A6C34878D82A}">
                    <a16:rowId xmlns:a16="http://schemas.microsoft.com/office/drawing/2014/main" val="3615317680"/>
                  </a:ext>
                </a:extLst>
              </a:tr>
            </a:tbl>
          </a:graphicData>
        </a:graphic>
      </p:graphicFrame>
      <p:sp>
        <p:nvSpPr>
          <p:cNvPr id="13" name="TextBox 12">
            <a:extLst>
              <a:ext uri="{FF2B5EF4-FFF2-40B4-BE49-F238E27FC236}">
                <a16:creationId xmlns:a16="http://schemas.microsoft.com/office/drawing/2014/main" id="{61115B58-5F85-4F98-A868-2F234E7CC768}"/>
              </a:ext>
            </a:extLst>
          </p:cNvPr>
          <p:cNvSpPr txBox="1"/>
          <p:nvPr/>
        </p:nvSpPr>
        <p:spPr>
          <a:xfrm>
            <a:off x="138975" y="6600028"/>
            <a:ext cx="2576207" cy="207749"/>
          </a:xfrm>
          <a:prstGeom prst="rect">
            <a:avLst/>
          </a:prstGeom>
          <a:solidFill>
            <a:schemeClr val="bg2"/>
          </a:solidFill>
        </p:spPr>
        <p:txBody>
          <a:bodyPr wrap="square" lIns="68580" tIns="34290" rIns="68580" bIns="34290" rtlCol="0" anchor="t">
            <a:spAutoFit/>
          </a:bodyPr>
          <a:lstStyle/>
          <a:p>
            <a:r>
              <a:rPr lang="en-AU" sz="900" i="1"/>
              <a:t>*** Round 6 – as at 8/3</a:t>
            </a:r>
          </a:p>
        </p:txBody>
      </p:sp>
      <p:grpSp>
        <p:nvGrpSpPr>
          <p:cNvPr id="22" name="Group 21">
            <a:extLst>
              <a:ext uri="{FF2B5EF4-FFF2-40B4-BE49-F238E27FC236}">
                <a16:creationId xmlns:a16="http://schemas.microsoft.com/office/drawing/2014/main" id="{CB158D8A-C6A0-436B-9535-6D2DE3A448C8}"/>
              </a:ext>
            </a:extLst>
          </p:cNvPr>
          <p:cNvGrpSpPr/>
          <p:nvPr/>
        </p:nvGrpSpPr>
        <p:grpSpPr>
          <a:xfrm>
            <a:off x="3515499" y="1605692"/>
            <a:ext cx="444057" cy="4376882"/>
            <a:chOff x="4674705" y="1937954"/>
            <a:chExt cx="592075" cy="5835843"/>
          </a:xfrm>
        </p:grpSpPr>
        <p:sp>
          <p:nvSpPr>
            <p:cNvPr id="23" name="Flowchart: Connector 22">
              <a:extLst>
                <a:ext uri="{FF2B5EF4-FFF2-40B4-BE49-F238E27FC236}">
                  <a16:creationId xmlns:a16="http://schemas.microsoft.com/office/drawing/2014/main" id="{8B219651-3E32-4CA7-A61E-4506A95194D6}"/>
                </a:ext>
              </a:extLst>
            </p:cNvPr>
            <p:cNvSpPr/>
            <p:nvPr/>
          </p:nvSpPr>
          <p:spPr>
            <a:xfrm>
              <a:off x="4681479" y="1937954"/>
              <a:ext cx="575999" cy="576000"/>
            </a:xfrm>
            <a:prstGeom prst="flowChartConnec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27000" rIns="27000" rtlCol="0" anchor="ctr"/>
            <a:lstStyle/>
            <a:p>
              <a:pPr algn="ctr" defTabSz="685800">
                <a:defRPr/>
              </a:pPr>
              <a:r>
                <a:rPr lang="en-AU" sz="800">
                  <a:solidFill>
                    <a:srgbClr val="FFFFFF"/>
                  </a:solidFill>
                  <a:latin typeface="Segoe UI Semilight"/>
                </a:rPr>
                <a:t>On track</a:t>
              </a:r>
            </a:p>
          </p:txBody>
        </p:sp>
        <p:sp>
          <p:nvSpPr>
            <p:cNvPr id="24" name="Flowchart: Connector 23">
              <a:extLst>
                <a:ext uri="{FF2B5EF4-FFF2-40B4-BE49-F238E27FC236}">
                  <a16:creationId xmlns:a16="http://schemas.microsoft.com/office/drawing/2014/main" id="{00D958B7-9ED8-4606-85C8-DA7F32676EAB}"/>
                </a:ext>
              </a:extLst>
            </p:cNvPr>
            <p:cNvSpPr/>
            <p:nvPr/>
          </p:nvSpPr>
          <p:spPr>
            <a:xfrm>
              <a:off x="4690781" y="3125727"/>
              <a:ext cx="575999" cy="576000"/>
            </a:xfrm>
            <a:prstGeom prst="flowChartConnec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27000" rIns="27000" rtlCol="0" anchor="ctr"/>
            <a:lstStyle/>
            <a:p>
              <a:pPr algn="ctr" defTabSz="685800">
                <a:defRPr/>
              </a:pPr>
              <a:r>
                <a:rPr lang="en-AU" sz="800">
                  <a:solidFill>
                    <a:srgbClr val="FFFFFF"/>
                  </a:solidFill>
                  <a:latin typeface="Segoe UI Semilight"/>
                </a:rPr>
                <a:t>On track</a:t>
              </a:r>
            </a:p>
          </p:txBody>
        </p:sp>
        <p:sp>
          <p:nvSpPr>
            <p:cNvPr id="27" name="Flowchart: Connector 26">
              <a:extLst>
                <a:ext uri="{FF2B5EF4-FFF2-40B4-BE49-F238E27FC236}">
                  <a16:creationId xmlns:a16="http://schemas.microsoft.com/office/drawing/2014/main" id="{452B3BBF-2847-479C-8155-6B43D3B8422E}"/>
                </a:ext>
              </a:extLst>
            </p:cNvPr>
            <p:cNvSpPr/>
            <p:nvPr/>
          </p:nvSpPr>
          <p:spPr>
            <a:xfrm>
              <a:off x="4686897" y="4260657"/>
              <a:ext cx="575999" cy="576000"/>
            </a:xfrm>
            <a:prstGeom prst="flowChartConnec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27000" rIns="27000" rtlCol="0" anchor="ctr"/>
            <a:lstStyle/>
            <a:p>
              <a:pPr algn="ctr" defTabSz="685800">
                <a:defRPr/>
              </a:pPr>
              <a:r>
                <a:rPr lang="en-AU" sz="800">
                  <a:solidFill>
                    <a:srgbClr val="FFFFFF"/>
                  </a:solidFill>
                  <a:latin typeface="Segoe UI Semilight"/>
                </a:rPr>
                <a:t>On track</a:t>
              </a:r>
            </a:p>
          </p:txBody>
        </p:sp>
        <p:sp>
          <p:nvSpPr>
            <p:cNvPr id="28" name="Flowchart: Connector 27">
              <a:extLst>
                <a:ext uri="{FF2B5EF4-FFF2-40B4-BE49-F238E27FC236}">
                  <a16:creationId xmlns:a16="http://schemas.microsoft.com/office/drawing/2014/main" id="{AB3D8BE6-DB0D-4F1C-A0F5-91D54FB936A9}"/>
                </a:ext>
              </a:extLst>
            </p:cNvPr>
            <p:cNvSpPr/>
            <p:nvPr/>
          </p:nvSpPr>
          <p:spPr>
            <a:xfrm>
              <a:off x="4686897" y="5723416"/>
              <a:ext cx="575999" cy="576000"/>
            </a:xfrm>
            <a:prstGeom prst="flowChartConnec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27000" rIns="27000" rtlCol="0" anchor="ctr"/>
            <a:lstStyle/>
            <a:p>
              <a:pPr algn="ctr" defTabSz="685800">
                <a:defRPr/>
              </a:pPr>
              <a:r>
                <a:rPr lang="en-AU" sz="800">
                  <a:solidFill>
                    <a:srgbClr val="FFFFFF"/>
                  </a:solidFill>
                  <a:latin typeface="Segoe UI Semilight"/>
                </a:rPr>
                <a:t>On track</a:t>
              </a:r>
            </a:p>
          </p:txBody>
        </p:sp>
        <p:sp>
          <p:nvSpPr>
            <p:cNvPr id="29" name="Flowchart: Connector 28">
              <a:extLst>
                <a:ext uri="{FF2B5EF4-FFF2-40B4-BE49-F238E27FC236}">
                  <a16:creationId xmlns:a16="http://schemas.microsoft.com/office/drawing/2014/main" id="{06AFC3B4-B79D-41E0-B10B-60B74D5FEE9C}"/>
                </a:ext>
              </a:extLst>
            </p:cNvPr>
            <p:cNvSpPr/>
            <p:nvPr/>
          </p:nvSpPr>
          <p:spPr>
            <a:xfrm>
              <a:off x="4674705" y="7197797"/>
              <a:ext cx="575999" cy="576000"/>
            </a:xfrm>
            <a:prstGeom prst="flowChartConnec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27000" rIns="27000" rtlCol="0" anchor="ctr"/>
            <a:lstStyle/>
            <a:p>
              <a:pPr algn="ctr" defTabSz="685800">
                <a:defRPr/>
              </a:pPr>
              <a:r>
                <a:rPr lang="en-AU" sz="800">
                  <a:solidFill>
                    <a:srgbClr val="FFFFFF"/>
                  </a:solidFill>
                  <a:latin typeface="Segoe UI Semilight"/>
                </a:rPr>
                <a:t>On track</a:t>
              </a:r>
            </a:p>
          </p:txBody>
        </p:sp>
      </p:grpSp>
      <p:sp>
        <p:nvSpPr>
          <p:cNvPr id="15" name="Flowchart: Connector 14">
            <a:extLst>
              <a:ext uri="{FF2B5EF4-FFF2-40B4-BE49-F238E27FC236}">
                <a16:creationId xmlns:a16="http://schemas.microsoft.com/office/drawing/2014/main" id="{C3EFEE0E-ADE7-4F73-B7F1-5B1E9FD52F2E}"/>
              </a:ext>
            </a:extLst>
          </p:cNvPr>
          <p:cNvSpPr/>
          <p:nvPr/>
        </p:nvSpPr>
        <p:spPr>
          <a:xfrm>
            <a:off x="3515499" y="6153719"/>
            <a:ext cx="432000" cy="432000"/>
          </a:xfrm>
          <a:prstGeom prst="flowChartConnec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27000" rIns="27000" rtlCol="0" anchor="ctr"/>
          <a:lstStyle/>
          <a:p>
            <a:pPr algn="ctr" defTabSz="685800">
              <a:defRPr/>
            </a:pPr>
            <a:r>
              <a:rPr lang="en-AU" sz="800">
                <a:solidFill>
                  <a:srgbClr val="FFFFFF"/>
                </a:solidFill>
                <a:latin typeface="Segoe UI Semilight"/>
              </a:rPr>
              <a:t>On track</a:t>
            </a:r>
          </a:p>
        </p:txBody>
      </p:sp>
    </p:spTree>
    <p:extLst>
      <p:ext uri="{BB962C8B-B14F-4D97-AF65-F5344CB8AC3E}">
        <p14:creationId xmlns:p14="http://schemas.microsoft.com/office/powerpoint/2010/main" val="13222390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1FD31EA-0B02-4F5E-9F04-B0BD413AB60D}"/>
              </a:ext>
            </a:extLst>
          </p:cNvPr>
          <p:cNvSpPr>
            <a:spLocks noGrp="1"/>
          </p:cNvSpPr>
          <p:nvPr>
            <p:ph type="title"/>
          </p:nvPr>
        </p:nvSpPr>
        <p:spPr>
          <a:xfrm>
            <a:off x="199800" y="1200150"/>
            <a:ext cx="2486700" cy="1882833"/>
          </a:xfrm>
        </p:spPr>
        <p:txBody>
          <a:bodyPr/>
          <a:lstStyle/>
          <a:p>
            <a:r>
              <a:rPr lang="en-AU">
                <a:latin typeface="Calibri" panose="020F0502020204030204" pitchFamily="34" charset="0"/>
                <a:cs typeface="Calibri" panose="020F0502020204030204" pitchFamily="34" charset="0"/>
              </a:rPr>
              <a:t>AEMO Competition Law </a:t>
            </a:r>
            <a:br>
              <a:rPr lang="en-AU">
                <a:latin typeface="Calibri" panose="020F0502020204030204" pitchFamily="34" charset="0"/>
                <a:cs typeface="Calibri" panose="020F0502020204030204" pitchFamily="34" charset="0"/>
              </a:rPr>
            </a:br>
            <a:r>
              <a:rPr lang="en-AU">
                <a:latin typeface="Calibri" panose="020F0502020204030204" pitchFamily="34" charset="0"/>
                <a:cs typeface="Calibri" panose="020F0502020204030204" pitchFamily="34" charset="0"/>
              </a:rPr>
              <a:t>Meeting Protocol</a:t>
            </a:r>
            <a:endParaRPr lang="en-AU"/>
          </a:p>
        </p:txBody>
      </p:sp>
      <p:sp>
        <p:nvSpPr>
          <p:cNvPr id="6" name="Slide Number Placeholder 5">
            <a:extLst>
              <a:ext uri="{FF2B5EF4-FFF2-40B4-BE49-F238E27FC236}">
                <a16:creationId xmlns:a16="http://schemas.microsoft.com/office/drawing/2014/main" id="{962C179C-7C0B-4C6E-984B-3E659C1C1E7C}"/>
              </a:ext>
            </a:extLst>
          </p:cNvPr>
          <p:cNvSpPr>
            <a:spLocks noGrp="1"/>
          </p:cNvSpPr>
          <p:nvPr>
            <p:ph type="sldNum" sz="quarter" idx="12"/>
          </p:nvPr>
        </p:nvSpPr>
        <p:spPr>
          <a:xfrm>
            <a:off x="8512119" y="6522073"/>
            <a:ext cx="432081" cy="365125"/>
          </a:xfrm>
        </p:spPr>
        <p:txBody>
          <a:bodyPr/>
          <a:lstStyle/>
          <a:p>
            <a:fld id="{4EC81F68-4976-451A-B2E9-79BCBD2F70CC}" type="slidenum">
              <a:rPr lang="en-AU" smtClean="0"/>
              <a:pPr/>
              <a:t>2</a:t>
            </a:fld>
            <a:endParaRPr lang="en-AU"/>
          </a:p>
        </p:txBody>
      </p:sp>
      <p:sp>
        <p:nvSpPr>
          <p:cNvPr id="13" name="Text Placeholder 12">
            <a:extLst>
              <a:ext uri="{FF2B5EF4-FFF2-40B4-BE49-F238E27FC236}">
                <a16:creationId xmlns:a16="http://schemas.microsoft.com/office/drawing/2014/main" id="{1E0A56E1-88E5-44F7-A23A-29E717150844}"/>
              </a:ext>
            </a:extLst>
          </p:cNvPr>
          <p:cNvSpPr>
            <a:spLocks noGrp="1"/>
          </p:cNvSpPr>
          <p:nvPr>
            <p:ph type="body" sz="quarter" idx="13"/>
          </p:nvPr>
        </p:nvSpPr>
        <p:spPr>
          <a:xfrm>
            <a:off x="3150000" y="239020"/>
            <a:ext cx="5794200" cy="4698207"/>
          </a:xfrm>
        </p:spPr>
        <p:txBody>
          <a:bodyPr>
            <a:noAutofit/>
          </a:bodyPr>
          <a:lstStyle/>
          <a:p>
            <a:pPr marL="0" indent="0">
              <a:lnSpc>
                <a:spcPct val="100000"/>
              </a:lnSpc>
              <a:spcBef>
                <a:spcPts val="600"/>
              </a:spcBef>
              <a:buNone/>
            </a:pPr>
            <a:r>
              <a:rPr lang="en-AU" sz="1200">
                <a:latin typeface="Calibri" panose="020F0502020204030204" pitchFamily="34" charset="0"/>
                <a:cs typeface="Calibri" panose="020F0502020204030204" pitchFamily="34" charset="0"/>
              </a:rPr>
              <a:t>AEMO is committed to complying with all applicable laws, including the Competition and Consumer Act 2010 (CCA). In any dealings with AEMO regarding proposed reforms or other initiatives, all participants agree to adhere to the CCA at all times and to comply with this Protocol. Participants must arrange for their representatives to be briefed on competition law risks and obligations.</a:t>
            </a:r>
          </a:p>
          <a:p>
            <a:pPr marL="0" indent="0">
              <a:lnSpc>
                <a:spcPct val="100000"/>
              </a:lnSpc>
              <a:spcBef>
                <a:spcPts val="600"/>
              </a:spcBef>
              <a:buNone/>
            </a:pPr>
            <a:r>
              <a:rPr lang="en-AU" sz="1200">
                <a:latin typeface="Calibri" panose="020F0502020204030204" pitchFamily="34" charset="0"/>
                <a:cs typeface="Calibri" panose="020F0502020204030204" pitchFamily="34" charset="0"/>
              </a:rPr>
              <a:t>Participants in AEMO discussions </a:t>
            </a:r>
            <a:r>
              <a:rPr lang="en-AU" sz="1200" b="1">
                <a:latin typeface="Calibri" panose="020F0502020204030204" pitchFamily="34" charset="0"/>
                <a:cs typeface="Calibri" panose="020F0502020204030204" pitchFamily="34" charset="0"/>
              </a:rPr>
              <a:t>must</a:t>
            </a:r>
            <a:r>
              <a:rPr lang="en-AU" sz="1200">
                <a:latin typeface="Calibri" panose="020F0502020204030204" pitchFamily="34" charset="0"/>
                <a:cs typeface="Calibri" panose="020F0502020204030204" pitchFamily="34" charset="0"/>
              </a:rPr>
              <a:t>: </a:t>
            </a:r>
          </a:p>
          <a:p>
            <a:pPr lvl="0">
              <a:lnSpc>
                <a:spcPct val="100000"/>
              </a:lnSpc>
              <a:spcBef>
                <a:spcPts val="600"/>
              </a:spcBef>
            </a:pPr>
            <a:r>
              <a:rPr lang="en-AU" sz="1200">
                <a:latin typeface="Calibri" panose="020F0502020204030204" pitchFamily="34" charset="0"/>
                <a:cs typeface="Calibri" panose="020F0502020204030204" pitchFamily="34" charset="0"/>
              </a:rPr>
              <a:t>Ensure that discussions are limited to the matters contemplated by the agenda for the discussion  </a:t>
            </a:r>
          </a:p>
          <a:p>
            <a:pPr lvl="0">
              <a:lnSpc>
                <a:spcPct val="100000"/>
              </a:lnSpc>
              <a:spcBef>
                <a:spcPts val="600"/>
              </a:spcBef>
            </a:pPr>
            <a:r>
              <a:rPr lang="en-AU" sz="1200">
                <a:latin typeface="Calibri" panose="020F0502020204030204" pitchFamily="34" charset="0"/>
                <a:cs typeface="Calibri" panose="020F0502020204030204" pitchFamily="34" charset="0"/>
              </a:rPr>
              <a:t>Make independent and unilateral decisions about their commercial positions and approach in relation to the matters under discussion with AEMO</a:t>
            </a:r>
          </a:p>
          <a:p>
            <a:pPr lvl="0">
              <a:lnSpc>
                <a:spcPct val="100000"/>
              </a:lnSpc>
              <a:spcBef>
                <a:spcPts val="600"/>
              </a:spcBef>
            </a:pPr>
            <a:r>
              <a:rPr lang="en-AU" sz="1200">
                <a:latin typeface="Calibri" panose="020F0502020204030204" pitchFamily="34" charset="0"/>
                <a:cs typeface="Calibri" panose="020F0502020204030204" pitchFamily="34" charset="0"/>
              </a:rPr>
              <a:t>Immediately and clearly raise an objection with AEMO or the Chair of the meeting if a matter is discussed that the participant is concerned may give rise to competition law risks or a breach of this Protocol</a:t>
            </a:r>
          </a:p>
          <a:p>
            <a:pPr marL="0" indent="0">
              <a:lnSpc>
                <a:spcPct val="100000"/>
              </a:lnSpc>
              <a:spcBef>
                <a:spcPts val="600"/>
              </a:spcBef>
              <a:buNone/>
            </a:pPr>
            <a:r>
              <a:rPr lang="en-AU" sz="1200">
                <a:latin typeface="Calibri" panose="020F0502020204030204" pitchFamily="34" charset="0"/>
                <a:cs typeface="Calibri" panose="020F0502020204030204" pitchFamily="34" charset="0"/>
              </a:rPr>
              <a:t>Participants in AEMO meetings </a:t>
            </a:r>
            <a:r>
              <a:rPr lang="en-AU" sz="1200" b="1">
                <a:latin typeface="Calibri" panose="020F0502020204030204" pitchFamily="34" charset="0"/>
                <a:cs typeface="Calibri" panose="020F0502020204030204" pitchFamily="34" charset="0"/>
              </a:rPr>
              <a:t>must not</a:t>
            </a:r>
            <a:r>
              <a:rPr lang="en-AU" sz="1200">
                <a:latin typeface="Calibri" panose="020F0502020204030204" pitchFamily="34" charset="0"/>
                <a:cs typeface="Calibri" panose="020F0502020204030204" pitchFamily="34" charset="0"/>
              </a:rPr>
              <a:t> discuss or agree on the following topics:</a:t>
            </a:r>
          </a:p>
          <a:p>
            <a:pPr lvl="0">
              <a:lnSpc>
                <a:spcPct val="100000"/>
              </a:lnSpc>
              <a:spcBef>
                <a:spcPts val="600"/>
              </a:spcBef>
            </a:pPr>
            <a:r>
              <a:rPr lang="en-AU" sz="1200">
                <a:latin typeface="Calibri" panose="020F0502020204030204" pitchFamily="34" charset="0"/>
                <a:cs typeface="Calibri" panose="020F0502020204030204" pitchFamily="34" charset="0"/>
              </a:rPr>
              <a:t>Which customers they will supply or market to</a:t>
            </a:r>
          </a:p>
          <a:p>
            <a:pPr lvl="0">
              <a:lnSpc>
                <a:spcPct val="100000"/>
              </a:lnSpc>
              <a:spcBef>
                <a:spcPts val="600"/>
              </a:spcBef>
            </a:pPr>
            <a:r>
              <a:rPr lang="en-AU" sz="1200">
                <a:latin typeface="Calibri" panose="020F0502020204030204" pitchFamily="34" charset="0"/>
                <a:cs typeface="Calibri" panose="020F0502020204030204" pitchFamily="34" charset="0"/>
              </a:rPr>
              <a:t>The price or other terms at which Participants will supply</a:t>
            </a:r>
          </a:p>
          <a:p>
            <a:pPr lvl="0">
              <a:lnSpc>
                <a:spcPct val="100000"/>
              </a:lnSpc>
              <a:spcBef>
                <a:spcPts val="600"/>
              </a:spcBef>
            </a:pPr>
            <a:r>
              <a:rPr lang="en-AU" sz="1200">
                <a:latin typeface="Calibri" panose="020F0502020204030204" pitchFamily="34" charset="0"/>
                <a:cs typeface="Calibri" panose="020F0502020204030204" pitchFamily="34" charset="0"/>
              </a:rPr>
              <a:t>Bids or tenders, including the nature of a bid that a Participant intends to make or whether the Participant will participate in the bid</a:t>
            </a:r>
          </a:p>
          <a:p>
            <a:pPr lvl="0">
              <a:lnSpc>
                <a:spcPct val="100000"/>
              </a:lnSpc>
              <a:spcBef>
                <a:spcPts val="600"/>
              </a:spcBef>
            </a:pPr>
            <a:r>
              <a:rPr lang="en-AU" sz="1200">
                <a:latin typeface="Calibri" panose="020F0502020204030204" pitchFamily="34" charset="0"/>
                <a:cs typeface="Calibri" panose="020F0502020204030204" pitchFamily="34" charset="0"/>
              </a:rPr>
              <a:t>Which suppliers Participants will acquire from (or the price or other terms on which they acquire goods or services)</a:t>
            </a:r>
          </a:p>
          <a:p>
            <a:pPr lvl="0">
              <a:lnSpc>
                <a:spcPct val="100000"/>
              </a:lnSpc>
              <a:spcBef>
                <a:spcPts val="600"/>
              </a:spcBef>
            </a:pPr>
            <a:r>
              <a:rPr lang="en-AU" sz="1200">
                <a:latin typeface="Calibri" panose="020F0502020204030204" pitchFamily="34" charset="0"/>
                <a:cs typeface="Calibri" panose="020F0502020204030204" pitchFamily="34" charset="0"/>
              </a:rPr>
              <a:t>Refusing to supply a person or company access to any products, services or inputs they require</a:t>
            </a:r>
          </a:p>
          <a:p>
            <a:pPr marL="0" indent="0">
              <a:buNone/>
            </a:pPr>
            <a:endParaRPr lang="en-AU" sz="900">
              <a:latin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7F94023E-1F92-498A-8E20-5E4284B09741}"/>
              </a:ext>
            </a:extLst>
          </p:cNvPr>
          <p:cNvSpPr/>
          <p:nvPr/>
        </p:nvSpPr>
        <p:spPr>
          <a:xfrm>
            <a:off x="3150000" y="5268671"/>
            <a:ext cx="5893416" cy="1253402"/>
          </a:xfrm>
          <a:prstGeom prst="rect">
            <a:avLst/>
          </a:prstGeom>
          <a:solidFill>
            <a:schemeClr val="bg1"/>
          </a:solidFill>
          <a:ln>
            <a:solidFill>
              <a:schemeClr val="bg1">
                <a:lumMod val="95000"/>
              </a:schemeClr>
            </a:solidFill>
          </a:ln>
          <a:effectLst>
            <a:outerShdw blurRad="50800" dist="38100" dir="5400000" algn="t" rotWithShape="0">
              <a:prstClr val="black">
                <a:alpha val="40000"/>
              </a:prstClr>
            </a:outerShdw>
          </a:effectLst>
        </p:spPr>
        <p:txBody>
          <a:bodyPr wrap="square" lIns="72000" tIns="72000" rIns="72000" bIns="72000">
            <a:spAutoFit/>
          </a:bodyPr>
          <a:lstStyle/>
          <a:p>
            <a:pPr defTabSz="685800"/>
            <a:r>
              <a:rPr lang="en-AU" sz="1200">
                <a:latin typeface="Calibri" panose="020F0502020204030204" pitchFamily="34" charset="0"/>
                <a:cs typeface="Calibri" panose="020F0502020204030204" pitchFamily="34" charset="0"/>
              </a:rPr>
              <a:t>Under no circumstances must Participants share Competitively Sensitive Information. Competitively Sensitive Information means confidential information relating to a Participant which if disclosed to a competitor could affect its current or future commercial strategies, such as pricing information, customer terms and conditions, supply terms and conditions, sales, marketing or procurement strategies, product development, margins, costs, capacity or production planning.</a:t>
            </a:r>
          </a:p>
        </p:txBody>
      </p:sp>
    </p:spTree>
    <p:extLst>
      <p:ext uri="{BB962C8B-B14F-4D97-AF65-F5344CB8AC3E}">
        <p14:creationId xmlns:p14="http://schemas.microsoft.com/office/powerpoint/2010/main" val="8003411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Process 4">
            <a:extLst>
              <a:ext uri="{FF2B5EF4-FFF2-40B4-BE49-F238E27FC236}">
                <a16:creationId xmlns:a16="http://schemas.microsoft.com/office/drawing/2014/main" id="{90349593-BD51-473E-B321-0538F7150BE2}"/>
              </a:ext>
            </a:extLst>
          </p:cNvPr>
          <p:cNvSpPr/>
          <p:nvPr/>
        </p:nvSpPr>
        <p:spPr>
          <a:xfrm>
            <a:off x="0" y="1051560"/>
            <a:ext cx="9144000" cy="334536"/>
          </a:xfrm>
          <a:prstGeom prst="flowChartProcess">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extBox 8">
            <a:extLst>
              <a:ext uri="{FF2B5EF4-FFF2-40B4-BE49-F238E27FC236}">
                <a16:creationId xmlns:a16="http://schemas.microsoft.com/office/drawing/2014/main" id="{AA174F5B-6AA6-404A-9E6D-B433B5629089}"/>
              </a:ext>
            </a:extLst>
          </p:cNvPr>
          <p:cNvSpPr txBox="1"/>
          <p:nvPr/>
        </p:nvSpPr>
        <p:spPr>
          <a:xfrm>
            <a:off x="82296" y="6089904"/>
            <a:ext cx="1819656" cy="631570"/>
          </a:xfrm>
          <a:prstGeom prst="rect">
            <a:avLst/>
          </a:prstGeom>
          <a:solidFill>
            <a:schemeClr val="bg2"/>
          </a:solidFill>
        </p:spPr>
        <p:txBody>
          <a:bodyPr wrap="square" rtlCol="0">
            <a:spAutoFit/>
          </a:bodyPr>
          <a:lstStyle/>
          <a:p>
            <a:endParaRPr lang="en-AU"/>
          </a:p>
        </p:txBody>
      </p:sp>
      <p:sp>
        <p:nvSpPr>
          <p:cNvPr id="2" name="Title 1">
            <a:extLst>
              <a:ext uri="{FF2B5EF4-FFF2-40B4-BE49-F238E27FC236}">
                <a16:creationId xmlns:a16="http://schemas.microsoft.com/office/drawing/2014/main" id="{6EE09442-5930-48DA-A795-65A2644F33FD}"/>
              </a:ext>
            </a:extLst>
          </p:cNvPr>
          <p:cNvSpPr>
            <a:spLocks noGrp="1"/>
          </p:cNvSpPr>
          <p:nvPr>
            <p:ph type="title"/>
          </p:nvPr>
        </p:nvSpPr>
        <p:spPr>
          <a:xfrm>
            <a:off x="118872" y="-210946"/>
            <a:ext cx="6751334" cy="1189039"/>
          </a:xfrm>
        </p:spPr>
        <p:txBody>
          <a:bodyPr>
            <a:normAutofit/>
          </a:bodyPr>
          <a:lstStyle/>
          <a:p>
            <a:r>
              <a:rPr lang="en-AU" sz="3200"/>
              <a:t>Readiness Working Group Update</a:t>
            </a:r>
          </a:p>
        </p:txBody>
      </p:sp>
      <p:sp>
        <p:nvSpPr>
          <p:cNvPr id="3" name="Content Placeholder 2">
            <a:extLst>
              <a:ext uri="{FF2B5EF4-FFF2-40B4-BE49-F238E27FC236}">
                <a16:creationId xmlns:a16="http://schemas.microsoft.com/office/drawing/2014/main" id="{2BDA8C7F-FA11-4208-B0E2-464B0F0FA45D}"/>
              </a:ext>
            </a:extLst>
          </p:cNvPr>
          <p:cNvSpPr>
            <a:spLocks noGrp="1"/>
          </p:cNvSpPr>
          <p:nvPr>
            <p:ph idx="1"/>
          </p:nvPr>
        </p:nvSpPr>
        <p:spPr>
          <a:xfrm>
            <a:off x="82296" y="1378321"/>
            <a:ext cx="9000000" cy="2700000"/>
          </a:xfrm>
          <a:solidFill>
            <a:srgbClr val="F6F6F8"/>
          </a:solidFill>
          <a:ln w="15875">
            <a:solidFill>
              <a:schemeClr val="bg1"/>
            </a:solidFill>
          </a:ln>
          <a:effectLst>
            <a:outerShdw blurRad="50800" dist="38100" dir="5400000" algn="t" rotWithShape="0">
              <a:prstClr val="black">
                <a:alpha val="40000"/>
              </a:prstClr>
            </a:outerShdw>
          </a:effectLst>
        </p:spPr>
        <p:txBody>
          <a:bodyPr vert="horz" lIns="91440" tIns="72000" rIns="91440" bIns="72000" rtlCol="0" anchor="t">
            <a:noAutofit/>
          </a:bodyPr>
          <a:lstStyle/>
          <a:p>
            <a:pPr marL="0" indent="0">
              <a:lnSpc>
                <a:spcPct val="100000"/>
              </a:lnSpc>
              <a:spcBef>
                <a:spcPts val="0"/>
              </a:spcBef>
              <a:spcAft>
                <a:spcPts val="400"/>
              </a:spcAft>
              <a:buNone/>
            </a:pPr>
            <a:r>
              <a:rPr lang="en-AU" sz="1150" b="1">
                <a:cs typeface="Segoe UI Semilight"/>
              </a:rPr>
              <a:t>Go Live of 5MS Bidding Service 1 April</a:t>
            </a:r>
          </a:p>
          <a:p>
            <a:pPr marL="92075" lvl="1" indent="-92075" fontAlgn="base">
              <a:lnSpc>
                <a:spcPct val="100000"/>
              </a:lnSpc>
              <a:spcBef>
                <a:spcPts val="0"/>
              </a:spcBef>
            </a:pPr>
            <a:r>
              <a:rPr lang="en-AU" sz="1150">
                <a:cs typeface="Segoe UI Semilight"/>
              </a:rPr>
              <a:t>No interruption to 30-minute bidding service</a:t>
            </a:r>
          </a:p>
          <a:p>
            <a:pPr marL="0" indent="0">
              <a:lnSpc>
                <a:spcPct val="100000"/>
              </a:lnSpc>
              <a:spcBef>
                <a:spcPts val="600"/>
              </a:spcBef>
              <a:spcAft>
                <a:spcPts val="300"/>
              </a:spcAft>
              <a:buNone/>
            </a:pPr>
            <a:r>
              <a:rPr lang="en-AU" sz="1150" b="1">
                <a:cs typeface="Segoe UI Semilight"/>
              </a:rPr>
              <a:t>Industry Go-Live plan issued 8 March</a:t>
            </a:r>
          </a:p>
          <a:p>
            <a:pPr marL="92075" lvl="1" indent="-92075" fontAlgn="base">
              <a:lnSpc>
                <a:spcPct val="100000"/>
              </a:lnSpc>
              <a:spcBef>
                <a:spcPts val="0"/>
              </a:spcBef>
              <a:spcAft>
                <a:spcPts val="300"/>
              </a:spcAft>
            </a:pPr>
            <a:r>
              <a:rPr lang="en-AU" sz="1150">
                <a:cs typeface="Segoe UI Semilight"/>
              </a:rPr>
              <a:t>Communications Approach to Go-Live</a:t>
            </a:r>
          </a:p>
          <a:p>
            <a:pPr marL="92075" lvl="1" indent="-92075" fontAlgn="base">
              <a:lnSpc>
                <a:spcPct val="100000"/>
              </a:lnSpc>
              <a:spcBef>
                <a:spcPts val="0"/>
              </a:spcBef>
            </a:pPr>
            <a:r>
              <a:rPr lang="en-AU" sz="1150">
                <a:cs typeface="Segoe UI Semilight"/>
              </a:rPr>
              <a:t>Interaction with Bidding Transition </a:t>
            </a:r>
          </a:p>
          <a:p>
            <a:pPr marL="0" lvl="1" indent="0" fontAlgn="base">
              <a:lnSpc>
                <a:spcPct val="100000"/>
              </a:lnSpc>
              <a:spcBef>
                <a:spcPts val="600"/>
              </a:spcBef>
              <a:buNone/>
            </a:pPr>
            <a:r>
              <a:rPr lang="en-AU" sz="1150" b="1">
                <a:cs typeface="Segoe UI Semilight"/>
              </a:rPr>
              <a:t>Support </a:t>
            </a:r>
          </a:p>
          <a:p>
            <a:pPr marL="92075" lvl="1" indent="-92075" fontAlgn="base">
              <a:lnSpc>
                <a:spcPct val="100000"/>
              </a:lnSpc>
              <a:spcBef>
                <a:spcPts val="300"/>
              </a:spcBef>
            </a:pPr>
            <a:r>
              <a:rPr lang="en-AU" sz="1150">
                <a:cs typeface="Segoe UI Semilight"/>
              </a:rPr>
              <a:t>Post go-live support will be through AEMO Support Hub​</a:t>
            </a:r>
          </a:p>
          <a:p>
            <a:pPr marL="92075" lvl="1" indent="-92075" fontAlgn="base">
              <a:lnSpc>
                <a:spcPct val="100000"/>
              </a:lnSpc>
              <a:spcBef>
                <a:spcPts val="300"/>
              </a:spcBef>
            </a:pPr>
            <a:r>
              <a:rPr lang="en-AU" sz="1150">
                <a:cs typeface="Segoe UI Semilight"/>
              </a:rPr>
              <a:t>As participants will commence using 5MS bidding at different times, AEMO will not establish a dedicated Q&amp;A session at this time. However, these can be scheduled if the need arises. ​</a:t>
            </a:r>
          </a:p>
          <a:p>
            <a:pPr marL="92075" lvl="1" indent="-92075" fontAlgn="base">
              <a:lnSpc>
                <a:spcPct val="100000"/>
              </a:lnSpc>
              <a:spcBef>
                <a:spcPts val="300"/>
              </a:spcBef>
            </a:pPr>
            <a:r>
              <a:rPr lang="en-AU" sz="1150">
                <a:cs typeface="Segoe UI Semilight"/>
              </a:rPr>
              <a:t>The monthly Q&amp;A sessions will continue to be available ​</a:t>
            </a:r>
          </a:p>
          <a:p>
            <a:pPr marL="92075" lvl="1" indent="-92075" fontAlgn="base">
              <a:lnSpc>
                <a:spcPct val="100000"/>
              </a:lnSpc>
              <a:spcBef>
                <a:spcPts val="300"/>
              </a:spcBef>
            </a:pPr>
            <a:r>
              <a:rPr lang="en-AU" sz="1150">
                <a:cs typeface="Segoe UI Semilight"/>
              </a:rPr>
              <a:t>Support will be provided to participants during their cutover through Support Hub. AEMO business and IT SMEs will be available </a:t>
            </a:r>
            <a:br>
              <a:rPr lang="en-AU" sz="1150">
                <a:cs typeface="Segoe UI Semilight"/>
              </a:rPr>
            </a:br>
            <a:r>
              <a:rPr lang="en-AU" sz="1150">
                <a:cs typeface="Segoe UI Semilight"/>
              </a:rPr>
              <a:t>through this medium.</a:t>
            </a:r>
            <a:endParaRPr lang="en-AU" sz="1150">
              <a:highlight>
                <a:srgbClr val="FFFF00"/>
              </a:highlight>
              <a:cs typeface="Segoe UI Semilight"/>
            </a:endParaRPr>
          </a:p>
        </p:txBody>
      </p:sp>
      <p:sp>
        <p:nvSpPr>
          <p:cNvPr id="6" name="Slide Number Placeholder 5">
            <a:extLst>
              <a:ext uri="{FF2B5EF4-FFF2-40B4-BE49-F238E27FC236}">
                <a16:creationId xmlns:a16="http://schemas.microsoft.com/office/drawing/2014/main" id="{9412A474-3BF6-4BA2-8079-762D4C53AF81}"/>
              </a:ext>
            </a:extLst>
          </p:cNvPr>
          <p:cNvSpPr>
            <a:spLocks noGrp="1"/>
          </p:cNvSpPr>
          <p:nvPr>
            <p:ph type="sldNum" sz="quarter" idx="12"/>
          </p:nvPr>
        </p:nvSpPr>
        <p:spPr/>
        <p:txBody>
          <a:bodyPr/>
          <a:lstStyle/>
          <a:p>
            <a:fld id="{4EC81F68-4976-451A-B2E9-79BCBD2F70CC}" type="slidenum">
              <a:rPr lang="en-AU" smtClean="0"/>
              <a:t>20</a:t>
            </a:fld>
            <a:endParaRPr lang="en-AU"/>
          </a:p>
        </p:txBody>
      </p:sp>
      <p:pic>
        <p:nvPicPr>
          <p:cNvPr id="8" name="Graphic 7" descr="Bullseye">
            <a:extLst>
              <a:ext uri="{FF2B5EF4-FFF2-40B4-BE49-F238E27FC236}">
                <a16:creationId xmlns:a16="http://schemas.microsoft.com/office/drawing/2014/main" id="{E204A3F0-AEB6-4F5F-A009-E808F055799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28514" y="1386096"/>
            <a:ext cx="973672" cy="973672"/>
          </a:xfrm>
          <a:prstGeom prst="rect">
            <a:avLst/>
          </a:prstGeom>
        </p:spPr>
      </p:pic>
      <p:sp>
        <p:nvSpPr>
          <p:cNvPr id="7" name="Flowchart: Process 6">
            <a:extLst>
              <a:ext uri="{FF2B5EF4-FFF2-40B4-BE49-F238E27FC236}">
                <a16:creationId xmlns:a16="http://schemas.microsoft.com/office/drawing/2014/main" id="{4B2AED22-41C1-43CF-8654-C8A1091B6A71}"/>
              </a:ext>
            </a:extLst>
          </p:cNvPr>
          <p:cNvSpPr/>
          <p:nvPr/>
        </p:nvSpPr>
        <p:spPr>
          <a:xfrm>
            <a:off x="82296" y="1096904"/>
            <a:ext cx="1444752" cy="252000"/>
          </a:xfrm>
          <a:prstGeom prst="flowChartProcess">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b="1">
                <a:solidFill>
                  <a:schemeClr val="bg1"/>
                </a:solidFill>
              </a:rPr>
              <a:t>Bidding Service</a:t>
            </a:r>
            <a:r>
              <a:rPr lang="en-AU" sz="1200">
                <a:solidFill>
                  <a:schemeClr val="bg1"/>
                </a:solidFill>
              </a:rPr>
              <a:t>:</a:t>
            </a:r>
          </a:p>
        </p:txBody>
      </p:sp>
      <p:sp>
        <p:nvSpPr>
          <p:cNvPr id="12" name="Content Placeholder 2">
            <a:extLst>
              <a:ext uri="{FF2B5EF4-FFF2-40B4-BE49-F238E27FC236}">
                <a16:creationId xmlns:a16="http://schemas.microsoft.com/office/drawing/2014/main" id="{ED971141-63EC-4876-9F26-AC17AA0CDC3E}"/>
              </a:ext>
            </a:extLst>
          </p:cNvPr>
          <p:cNvSpPr txBox="1">
            <a:spLocks/>
          </p:cNvSpPr>
          <p:nvPr/>
        </p:nvSpPr>
        <p:spPr>
          <a:xfrm>
            <a:off x="92592" y="4581256"/>
            <a:ext cx="4392000" cy="2016000"/>
          </a:xfrm>
          <a:prstGeom prst="rect">
            <a:avLst/>
          </a:prstGeom>
          <a:solidFill>
            <a:schemeClr val="accent2"/>
          </a:solidFill>
          <a:ln w="15875">
            <a:solidFill>
              <a:schemeClr val="bg1"/>
            </a:solidFill>
          </a:ln>
          <a:effectLst>
            <a:outerShdw blurRad="50800" dist="38100" dir="5400000" algn="t" rotWithShape="0">
              <a:prstClr val="black">
                <a:alpha val="40000"/>
              </a:prstClr>
            </a:outerShdw>
          </a:effectLst>
        </p:spPr>
        <p:txBody>
          <a:bodyPr vert="horz" lIns="91440" tIns="108000" rIns="91440" bIns="45720" rtlCol="0" anchor="t">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200"/>
              </a:spcBef>
              <a:spcAft>
                <a:spcPts val="200"/>
              </a:spcAft>
              <a:buNone/>
            </a:pPr>
            <a:r>
              <a:rPr lang="en-AU" sz="1200" b="1">
                <a:solidFill>
                  <a:schemeClr val="bg1"/>
                </a:solidFill>
                <a:cs typeface="Segoe UI Semilight"/>
              </a:rPr>
              <a:t>Pre-prod Availability from 22 March</a:t>
            </a:r>
          </a:p>
          <a:p>
            <a:pPr marL="92075" lvl="1" indent="-92075" fontAlgn="base">
              <a:lnSpc>
                <a:spcPct val="100000"/>
              </a:lnSpc>
              <a:spcBef>
                <a:spcPts val="600"/>
              </a:spcBef>
              <a:spcAft>
                <a:spcPts val="200"/>
              </a:spcAft>
            </a:pPr>
            <a:r>
              <a:rPr lang="en-AU" sz="1200">
                <a:solidFill>
                  <a:schemeClr val="bg1"/>
                </a:solidFill>
                <a:cs typeface="Segoe UI Semilight"/>
              </a:rPr>
              <a:t>Planned settlement runs communicated to ITWG for confirmation against current MSATS platform</a:t>
            </a:r>
          </a:p>
          <a:p>
            <a:pPr marL="92075" lvl="1" indent="-92075" fontAlgn="base">
              <a:lnSpc>
                <a:spcPct val="100000"/>
              </a:lnSpc>
              <a:spcBef>
                <a:spcPts val="600"/>
              </a:spcBef>
              <a:spcAft>
                <a:spcPts val="200"/>
              </a:spcAft>
            </a:pPr>
            <a:r>
              <a:rPr lang="en-AU" sz="1200">
                <a:solidFill>
                  <a:schemeClr val="bg1"/>
                </a:solidFill>
                <a:cs typeface="Segoe UI Semilight"/>
              </a:rPr>
              <a:t>Further Settlement runs to be provided post deployment of retail Platform</a:t>
            </a:r>
          </a:p>
          <a:p>
            <a:pPr marL="0" indent="0">
              <a:spcBef>
                <a:spcPts val="200"/>
              </a:spcBef>
              <a:spcAft>
                <a:spcPts val="200"/>
              </a:spcAft>
              <a:buNone/>
            </a:pPr>
            <a:r>
              <a:rPr lang="en-AU" sz="1200" b="1">
                <a:solidFill>
                  <a:schemeClr val="bg1"/>
                </a:solidFill>
                <a:cs typeface="Segoe UI Semilight"/>
              </a:rPr>
              <a:t>Industry Go-live approach for 17 May outlined </a:t>
            </a:r>
          </a:p>
          <a:p>
            <a:pPr marL="92075" lvl="1" indent="-92075" fontAlgn="base">
              <a:lnSpc>
                <a:spcPct val="100000"/>
              </a:lnSpc>
              <a:spcBef>
                <a:spcPts val="600"/>
              </a:spcBef>
              <a:spcAft>
                <a:spcPts val="200"/>
              </a:spcAft>
            </a:pPr>
            <a:r>
              <a:rPr lang="en-AU" sz="1200">
                <a:solidFill>
                  <a:schemeClr val="bg1"/>
                </a:solidFill>
                <a:cs typeface="Segoe UI Semilight"/>
              </a:rPr>
              <a:t>Participant access to settlement web pages unavailable during cutover period </a:t>
            </a:r>
          </a:p>
          <a:p>
            <a:pPr marL="0" indent="0">
              <a:lnSpc>
                <a:spcPct val="120000"/>
              </a:lnSpc>
              <a:spcBef>
                <a:spcPts val="400"/>
              </a:spcBef>
              <a:buFont typeface="Arial" panose="020B0604020202020204" pitchFamily="34" charset="0"/>
              <a:buNone/>
            </a:pPr>
            <a:endParaRPr lang="en-AU" sz="1700">
              <a:highlight>
                <a:srgbClr val="FFFF00"/>
              </a:highlight>
              <a:cs typeface="Segoe UI Semilight"/>
            </a:endParaRPr>
          </a:p>
        </p:txBody>
      </p:sp>
      <p:sp>
        <p:nvSpPr>
          <p:cNvPr id="13" name="Flowchart: Process 12">
            <a:extLst>
              <a:ext uri="{FF2B5EF4-FFF2-40B4-BE49-F238E27FC236}">
                <a16:creationId xmlns:a16="http://schemas.microsoft.com/office/drawing/2014/main" id="{7A0DF4AD-3C65-4747-B5A0-2FC8AD5D5EC3}"/>
              </a:ext>
            </a:extLst>
          </p:cNvPr>
          <p:cNvSpPr/>
          <p:nvPr/>
        </p:nvSpPr>
        <p:spPr>
          <a:xfrm>
            <a:off x="92592" y="4320112"/>
            <a:ext cx="1664966" cy="252000"/>
          </a:xfrm>
          <a:prstGeom prst="flowChartProcess">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r>
              <a:rPr lang="en-AU" sz="1200" b="1">
                <a:solidFill>
                  <a:schemeClr val="bg1"/>
                </a:solidFill>
              </a:rPr>
              <a:t>Settlement Platform</a:t>
            </a:r>
            <a:endParaRPr lang="en-AU" sz="1200" b="1">
              <a:solidFill>
                <a:schemeClr val="bg1"/>
              </a:solidFill>
              <a:cs typeface="Segoe UI Semilight"/>
            </a:endParaRPr>
          </a:p>
        </p:txBody>
      </p:sp>
      <p:sp>
        <p:nvSpPr>
          <p:cNvPr id="14" name="Content Placeholder 2">
            <a:extLst>
              <a:ext uri="{FF2B5EF4-FFF2-40B4-BE49-F238E27FC236}">
                <a16:creationId xmlns:a16="http://schemas.microsoft.com/office/drawing/2014/main" id="{6C194F7E-2B70-4352-8C5D-A0C0C2E1775E}"/>
              </a:ext>
            </a:extLst>
          </p:cNvPr>
          <p:cNvSpPr txBox="1">
            <a:spLocks/>
          </p:cNvSpPr>
          <p:nvPr/>
        </p:nvSpPr>
        <p:spPr>
          <a:xfrm>
            <a:off x="4654296" y="4581256"/>
            <a:ext cx="4392000" cy="2016000"/>
          </a:xfrm>
          <a:prstGeom prst="rect">
            <a:avLst/>
          </a:prstGeom>
          <a:solidFill>
            <a:schemeClr val="accent5"/>
          </a:solidFill>
          <a:ln w="15875">
            <a:solidFill>
              <a:schemeClr val="bg1"/>
            </a:solidFill>
          </a:ln>
          <a:effectLst>
            <a:outerShdw blurRad="50800" dist="38100" dir="5400000" algn="t" rotWithShape="0">
              <a:prstClr val="black">
                <a:alpha val="40000"/>
              </a:prstClr>
            </a:outerShdw>
          </a:effectLst>
        </p:spPr>
        <p:txBody>
          <a:bodyPr vert="horz" lIns="91440" tIns="108000" rIns="91440" bIns="72000" rtlCol="0" anchor="t">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103505">
              <a:spcBef>
                <a:spcPts val="1200"/>
              </a:spcBef>
              <a:buNone/>
            </a:pPr>
            <a:r>
              <a:rPr lang="en-AU" sz="1200" b="1">
                <a:solidFill>
                  <a:schemeClr val="bg1"/>
                </a:solidFill>
              </a:rPr>
              <a:t>Invitation Industry Test planning - Retail</a:t>
            </a:r>
            <a:endParaRPr lang="en-AU" sz="1200">
              <a:solidFill>
                <a:schemeClr val="bg1"/>
              </a:solidFill>
              <a:cs typeface="Segoe UI Semilight"/>
            </a:endParaRPr>
          </a:p>
          <a:p>
            <a:pPr marL="92075" lvl="1" indent="-92075" fontAlgn="base">
              <a:lnSpc>
                <a:spcPct val="100000"/>
              </a:lnSpc>
              <a:spcBef>
                <a:spcPts val="600"/>
              </a:spcBef>
              <a:spcAft>
                <a:spcPts val="200"/>
              </a:spcAft>
            </a:pPr>
            <a:r>
              <a:rPr lang="en-AU" sz="1200">
                <a:solidFill>
                  <a:schemeClr val="bg1"/>
                </a:solidFill>
                <a:cs typeface="Segoe UI Semilight"/>
              </a:rPr>
              <a:t>Scenarios distributed for consideration by participants, participants to reconsider availability for testing</a:t>
            </a:r>
          </a:p>
          <a:p>
            <a:pPr marL="92075" lvl="1" indent="-92075" fontAlgn="base">
              <a:lnSpc>
                <a:spcPct val="100000"/>
              </a:lnSpc>
              <a:spcBef>
                <a:spcPts val="600"/>
              </a:spcBef>
              <a:spcAft>
                <a:spcPts val="200"/>
              </a:spcAft>
            </a:pPr>
            <a:r>
              <a:rPr lang="en-AU" sz="1200">
                <a:solidFill>
                  <a:schemeClr val="bg1"/>
                </a:solidFill>
                <a:cs typeface="Segoe UI Semilight"/>
              </a:rPr>
              <a:t>Planning for conduct will take place in ITWG  and with focused sessions for participating organisations</a:t>
            </a:r>
          </a:p>
          <a:p>
            <a:pPr marL="92075" lvl="1" indent="-92075" fontAlgn="base">
              <a:lnSpc>
                <a:spcPct val="100000"/>
              </a:lnSpc>
              <a:spcBef>
                <a:spcPts val="600"/>
              </a:spcBef>
              <a:spcAft>
                <a:spcPts val="200"/>
              </a:spcAft>
            </a:pPr>
            <a:r>
              <a:rPr lang="en-AU" sz="1200">
                <a:solidFill>
                  <a:schemeClr val="bg1"/>
                </a:solidFill>
                <a:cs typeface="Segoe UI Semilight"/>
              </a:rPr>
              <a:t>Practice Training sessions organised</a:t>
            </a:r>
          </a:p>
        </p:txBody>
      </p:sp>
      <p:sp>
        <p:nvSpPr>
          <p:cNvPr id="15" name="Flowchart: Process 14">
            <a:extLst>
              <a:ext uri="{FF2B5EF4-FFF2-40B4-BE49-F238E27FC236}">
                <a16:creationId xmlns:a16="http://schemas.microsoft.com/office/drawing/2014/main" id="{14E6F6CA-81C9-49ED-94E4-9AD38DF7535D}"/>
              </a:ext>
            </a:extLst>
          </p:cNvPr>
          <p:cNvSpPr/>
          <p:nvPr/>
        </p:nvSpPr>
        <p:spPr>
          <a:xfrm>
            <a:off x="4654296" y="4315124"/>
            <a:ext cx="832104" cy="252000"/>
          </a:xfrm>
          <a:prstGeom prst="flowChartProcess">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r>
              <a:rPr lang="en-AU" sz="1200" b="1">
                <a:solidFill>
                  <a:schemeClr val="bg1"/>
                </a:solidFill>
              </a:rPr>
              <a:t>Retail</a:t>
            </a:r>
          </a:p>
        </p:txBody>
      </p:sp>
    </p:spTree>
    <p:extLst>
      <p:ext uri="{BB962C8B-B14F-4D97-AF65-F5344CB8AC3E}">
        <p14:creationId xmlns:p14="http://schemas.microsoft.com/office/powerpoint/2010/main" val="14998283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09442-5930-48DA-A795-65A2644F33FD}"/>
              </a:ext>
            </a:extLst>
          </p:cNvPr>
          <p:cNvSpPr>
            <a:spLocks noGrp="1"/>
          </p:cNvSpPr>
          <p:nvPr>
            <p:ph type="title"/>
          </p:nvPr>
        </p:nvSpPr>
        <p:spPr>
          <a:xfrm>
            <a:off x="111329" y="11847"/>
            <a:ext cx="6751334" cy="1189039"/>
          </a:xfrm>
        </p:spPr>
        <p:txBody>
          <a:bodyPr>
            <a:normAutofit/>
          </a:bodyPr>
          <a:lstStyle/>
          <a:p>
            <a:r>
              <a:rPr lang="en-AU" sz="3200"/>
              <a:t>Readiness Working Group Update</a:t>
            </a:r>
          </a:p>
        </p:txBody>
      </p:sp>
      <p:sp>
        <p:nvSpPr>
          <p:cNvPr id="4" name="Date Placeholder 3">
            <a:extLst>
              <a:ext uri="{FF2B5EF4-FFF2-40B4-BE49-F238E27FC236}">
                <a16:creationId xmlns:a16="http://schemas.microsoft.com/office/drawing/2014/main" id="{4FE6EC85-8F04-4EC6-A4DC-1F07EFD01386}"/>
              </a:ext>
            </a:extLst>
          </p:cNvPr>
          <p:cNvSpPr>
            <a:spLocks noGrp="1"/>
          </p:cNvSpPr>
          <p:nvPr>
            <p:ph type="dt" sz="half" idx="10"/>
          </p:nvPr>
        </p:nvSpPr>
        <p:spPr/>
        <p:txBody>
          <a:bodyPr/>
          <a:lstStyle/>
          <a:p>
            <a:fld id="{FDEF3A66-B67E-4569-919D-CB6E78FCED42}" type="datetime1">
              <a:rPr lang="en-AU" smtClean="0"/>
              <a:t>16/03/2021</a:t>
            </a:fld>
            <a:endParaRPr lang="en-AU"/>
          </a:p>
        </p:txBody>
      </p:sp>
      <p:sp>
        <p:nvSpPr>
          <p:cNvPr id="6" name="Slide Number Placeholder 5">
            <a:extLst>
              <a:ext uri="{FF2B5EF4-FFF2-40B4-BE49-F238E27FC236}">
                <a16:creationId xmlns:a16="http://schemas.microsoft.com/office/drawing/2014/main" id="{9412A474-3BF6-4BA2-8079-762D4C53AF81}"/>
              </a:ext>
            </a:extLst>
          </p:cNvPr>
          <p:cNvSpPr>
            <a:spLocks noGrp="1"/>
          </p:cNvSpPr>
          <p:nvPr>
            <p:ph type="sldNum" sz="quarter" idx="12"/>
          </p:nvPr>
        </p:nvSpPr>
        <p:spPr/>
        <p:txBody>
          <a:bodyPr/>
          <a:lstStyle/>
          <a:p>
            <a:fld id="{4EC81F68-4976-451A-B2E9-79BCBD2F70CC}" type="slidenum">
              <a:rPr lang="en-AU" smtClean="0"/>
              <a:t>21</a:t>
            </a:fld>
            <a:endParaRPr lang="en-AU"/>
          </a:p>
        </p:txBody>
      </p:sp>
      <p:sp>
        <p:nvSpPr>
          <p:cNvPr id="5" name="Rectangle 4">
            <a:extLst>
              <a:ext uri="{FF2B5EF4-FFF2-40B4-BE49-F238E27FC236}">
                <a16:creationId xmlns:a16="http://schemas.microsoft.com/office/drawing/2014/main" id="{2B5C3228-DB2E-4789-8179-1F26E7CB76F3}"/>
              </a:ext>
            </a:extLst>
          </p:cNvPr>
          <p:cNvSpPr/>
          <p:nvPr/>
        </p:nvSpPr>
        <p:spPr>
          <a:xfrm>
            <a:off x="85337" y="1422293"/>
            <a:ext cx="8973326" cy="2628000"/>
          </a:xfrm>
          <a:prstGeom prst="rect">
            <a:avLst/>
          </a:prstGeom>
          <a:solidFill>
            <a:schemeClr val="bg1"/>
          </a:solidFill>
          <a:effectLst>
            <a:outerShdw blurRad="50800" dist="38100" dir="5400000" algn="t" rotWithShape="0">
              <a:prstClr val="black">
                <a:alpha val="40000"/>
              </a:prstClr>
            </a:outerShdw>
          </a:effectLst>
        </p:spPr>
        <p:txBody>
          <a:bodyPr wrap="square" tIns="72000" bIns="72000">
            <a:spAutoFit/>
          </a:bodyPr>
          <a:lstStyle/>
          <a:p>
            <a:pPr fontAlgn="base">
              <a:spcAft>
                <a:spcPts val="600"/>
              </a:spcAft>
            </a:pPr>
            <a:r>
              <a:rPr lang="en-AU" sz="1400" b="1"/>
              <a:t>Market Trial Preparation</a:t>
            </a:r>
            <a:r>
              <a:rPr lang="en-US" sz="1400" b="1"/>
              <a:t>​</a:t>
            </a:r>
          </a:p>
          <a:p>
            <a:pPr marL="171450" indent="-171450" fontAlgn="base">
              <a:spcAft>
                <a:spcPts val="600"/>
              </a:spcAft>
              <a:buFont typeface="Arial" panose="020B0604020202020204" pitchFamily="34" charset="0"/>
              <a:buChar char="•"/>
            </a:pPr>
            <a:r>
              <a:rPr lang="en-AU" sz="1200"/>
              <a:t>Nominations for Market Trial Focus Group (MTFG) due by 12-Mar-21 </a:t>
            </a:r>
            <a:r>
              <a:rPr lang="en-US" sz="1200"/>
              <a:t>​</a:t>
            </a:r>
          </a:p>
          <a:p>
            <a:pPr marL="171450" indent="-171450" fontAlgn="base">
              <a:spcAft>
                <a:spcPts val="600"/>
              </a:spcAft>
              <a:buFont typeface="Arial" panose="020B0604020202020204" pitchFamily="34" charset="0"/>
              <a:buChar char="•"/>
            </a:pPr>
            <a:r>
              <a:rPr lang="en-AU" sz="1200"/>
              <a:t>Terms of Reference have been circulated</a:t>
            </a:r>
            <a:r>
              <a:rPr lang="en-US" sz="1200"/>
              <a:t>​</a:t>
            </a:r>
          </a:p>
          <a:p>
            <a:pPr marL="171450" indent="-171450" fontAlgn="base">
              <a:spcAft>
                <a:spcPts val="600"/>
              </a:spcAft>
              <a:buFont typeface="Arial" panose="020B0604020202020204" pitchFamily="34" charset="0"/>
              <a:buChar char="•"/>
            </a:pPr>
            <a:r>
              <a:rPr lang="en-AU" sz="1200"/>
              <a:t>MTFG will develop test plans – will be circulated to ITWG for input and consideration</a:t>
            </a:r>
            <a:r>
              <a:rPr lang="en-US" sz="1200"/>
              <a:t>​</a:t>
            </a:r>
          </a:p>
          <a:p>
            <a:pPr>
              <a:spcAft>
                <a:spcPts val="600"/>
              </a:spcAft>
            </a:pPr>
            <a:r>
              <a:rPr lang="en-AU" sz="1400" b="1">
                <a:cs typeface="Segoe UI Semilight"/>
              </a:rPr>
              <a:t>Transition Focus Group / Metering Transition </a:t>
            </a:r>
          </a:p>
          <a:p>
            <a:pPr marL="171450" indent="-171450">
              <a:buFont typeface="Arial" panose="020B0604020202020204" pitchFamily="34" charset="0"/>
              <a:buChar char="•"/>
            </a:pPr>
            <a:r>
              <a:rPr lang="en-AU" sz="1200">
                <a:cs typeface="Segoe UI Semilight"/>
              </a:rPr>
              <a:t>TFG conducted 11</a:t>
            </a:r>
            <a:r>
              <a:rPr lang="en-AU" sz="1200" baseline="30000">
                <a:cs typeface="Segoe UI Semilight"/>
              </a:rPr>
              <a:t>th</a:t>
            </a:r>
            <a:r>
              <a:rPr lang="en-AU" sz="1200">
                <a:cs typeface="Segoe UI Semilight"/>
              </a:rPr>
              <a:t> March</a:t>
            </a:r>
          </a:p>
          <a:p>
            <a:pPr marL="171450" indent="-171450">
              <a:spcBef>
                <a:spcPts val="600"/>
              </a:spcBef>
              <a:buFont typeface="Arial" panose="020B0604020202020204" pitchFamily="34" charset="0"/>
              <a:buChar char="•"/>
            </a:pPr>
            <a:r>
              <a:rPr lang="en-AU" sz="1200">
                <a:cs typeface="Segoe UI Semilight"/>
              </a:rPr>
              <a:t>Metering Rollout Plans consolidated for Industry consideration</a:t>
            </a:r>
          </a:p>
          <a:p>
            <a:pPr marL="357188" lvl="1" indent="-174625">
              <a:spcBef>
                <a:spcPts val="300"/>
              </a:spcBef>
              <a:buFont typeface="Segoe UI Semilight" panose="020B0402040204020203" pitchFamily="34" charset="0"/>
              <a:buChar char="–"/>
            </a:pPr>
            <a:r>
              <a:rPr lang="en-AU" sz="1200">
                <a:cs typeface="Segoe UI Semilight"/>
              </a:rPr>
              <a:t>Tranche 1 metering</a:t>
            </a:r>
          </a:p>
          <a:p>
            <a:pPr marL="357188" lvl="1" indent="-174625">
              <a:spcBef>
                <a:spcPts val="300"/>
              </a:spcBef>
              <a:buFont typeface="Segoe UI Semilight" panose="020B0402040204020203" pitchFamily="34" charset="0"/>
              <a:buChar char="–"/>
            </a:pPr>
            <a:r>
              <a:rPr lang="en-AU" sz="1200">
                <a:cs typeface="Segoe UI Semilight"/>
              </a:rPr>
              <a:t>Tranche 2 Metering Data and Net to Register plans</a:t>
            </a:r>
          </a:p>
          <a:p>
            <a:pPr marL="357188" lvl="1" indent="-174625">
              <a:spcBef>
                <a:spcPts val="300"/>
              </a:spcBef>
              <a:buFont typeface="Segoe UI Semilight" panose="020B0402040204020203" pitchFamily="34" charset="0"/>
              <a:buChar char="–"/>
            </a:pPr>
            <a:r>
              <a:rPr lang="en-AU" sz="1200" err="1">
                <a:cs typeface="Segoe UI Semilight"/>
              </a:rPr>
              <a:t>Nonconuml</a:t>
            </a:r>
            <a:endParaRPr lang="en-AU" sz="1200">
              <a:cs typeface="Segoe UI Semilight"/>
            </a:endParaRPr>
          </a:p>
        </p:txBody>
      </p:sp>
      <p:sp>
        <p:nvSpPr>
          <p:cNvPr id="8" name="Content Placeholder 2">
            <a:extLst>
              <a:ext uri="{FF2B5EF4-FFF2-40B4-BE49-F238E27FC236}">
                <a16:creationId xmlns:a16="http://schemas.microsoft.com/office/drawing/2014/main" id="{0B918F7D-D899-492C-ADB2-DA1A7AA4F386}"/>
              </a:ext>
            </a:extLst>
          </p:cNvPr>
          <p:cNvSpPr txBox="1">
            <a:spLocks/>
          </p:cNvSpPr>
          <p:nvPr/>
        </p:nvSpPr>
        <p:spPr>
          <a:xfrm>
            <a:off x="100870" y="4493107"/>
            <a:ext cx="4392000" cy="2145437"/>
          </a:xfrm>
          <a:prstGeom prst="rect">
            <a:avLst/>
          </a:prstGeom>
          <a:solidFill>
            <a:schemeClr val="accent2">
              <a:lumMod val="90000"/>
              <a:lumOff val="10000"/>
            </a:schemeClr>
          </a:solidFill>
          <a:ln w="15875">
            <a:solidFill>
              <a:schemeClr val="bg1"/>
            </a:solidFill>
          </a:ln>
          <a:effectLst>
            <a:outerShdw blurRad="50800" dist="38100" dir="5400000" algn="t" rotWithShape="0">
              <a:prstClr val="black">
                <a:alpha val="40000"/>
              </a:prstClr>
            </a:outerShdw>
          </a:effectLst>
        </p:spPr>
        <p:txBody>
          <a:bodyPr vert="horz" lIns="91440" tIns="108000" rIns="91440" bIns="45720" rtlCol="0" anchor="t">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600"/>
              </a:spcBef>
              <a:buNone/>
            </a:pPr>
            <a:r>
              <a:rPr lang="en-AU" sz="1400" b="1">
                <a:solidFill>
                  <a:schemeClr val="bg1"/>
                </a:solidFill>
                <a:cs typeface="Segoe UI Semilight"/>
              </a:rPr>
              <a:t>RWG:</a:t>
            </a:r>
          </a:p>
          <a:p>
            <a:pPr fontAlgn="base">
              <a:lnSpc>
                <a:spcPct val="100000"/>
              </a:lnSpc>
              <a:spcBef>
                <a:spcPts val="600"/>
              </a:spcBef>
              <a:spcAft>
                <a:spcPts val="600"/>
              </a:spcAft>
            </a:pPr>
            <a:r>
              <a:rPr lang="en-AU" sz="1200">
                <a:solidFill>
                  <a:schemeClr val="bg1"/>
                </a:solidFill>
              </a:rPr>
              <a:t>Debrief on Bidding go-live </a:t>
            </a:r>
            <a:r>
              <a:rPr lang="en-US" sz="1200">
                <a:solidFill>
                  <a:schemeClr val="bg1"/>
                </a:solidFill>
              </a:rPr>
              <a:t>​</a:t>
            </a:r>
          </a:p>
          <a:p>
            <a:pPr fontAlgn="base">
              <a:lnSpc>
                <a:spcPct val="100000"/>
              </a:lnSpc>
              <a:spcBef>
                <a:spcPts val="600"/>
              </a:spcBef>
              <a:spcAft>
                <a:spcPts val="600"/>
              </a:spcAft>
            </a:pPr>
            <a:r>
              <a:rPr lang="en-AU" sz="1200">
                <a:solidFill>
                  <a:schemeClr val="bg1"/>
                </a:solidFill>
              </a:rPr>
              <a:t>Debrief on Settlements Industry Test commencement</a:t>
            </a:r>
            <a:r>
              <a:rPr lang="en-US" sz="1200">
                <a:solidFill>
                  <a:schemeClr val="bg1"/>
                </a:solidFill>
              </a:rPr>
              <a:t>​</a:t>
            </a:r>
          </a:p>
          <a:p>
            <a:pPr fontAlgn="base">
              <a:lnSpc>
                <a:spcPct val="100000"/>
              </a:lnSpc>
              <a:spcBef>
                <a:spcPts val="600"/>
              </a:spcBef>
              <a:spcAft>
                <a:spcPts val="600"/>
              </a:spcAft>
            </a:pPr>
            <a:r>
              <a:rPr lang="en-AU" sz="1200">
                <a:solidFill>
                  <a:schemeClr val="bg1"/>
                </a:solidFill>
              </a:rPr>
              <a:t>5MS Market Trial – planning update</a:t>
            </a:r>
            <a:r>
              <a:rPr lang="en-US" sz="1200">
                <a:solidFill>
                  <a:schemeClr val="bg1"/>
                </a:solidFill>
              </a:rPr>
              <a:t>​</a:t>
            </a:r>
          </a:p>
          <a:p>
            <a:pPr fontAlgn="base">
              <a:lnSpc>
                <a:spcPct val="100000"/>
              </a:lnSpc>
              <a:spcBef>
                <a:spcPts val="600"/>
              </a:spcBef>
              <a:spcAft>
                <a:spcPts val="600"/>
              </a:spcAft>
            </a:pPr>
            <a:r>
              <a:rPr lang="en-AU" sz="1200">
                <a:solidFill>
                  <a:schemeClr val="bg1"/>
                </a:solidFill>
              </a:rPr>
              <a:t>Metering provider implementation planning</a:t>
            </a:r>
            <a:r>
              <a:rPr lang="en-US" sz="1200">
                <a:solidFill>
                  <a:schemeClr val="bg1"/>
                </a:solidFill>
              </a:rPr>
              <a:t>​</a:t>
            </a:r>
            <a:endParaRPr lang="en-AU" sz="1200">
              <a:solidFill>
                <a:schemeClr val="bg1"/>
              </a:solidFill>
              <a:cs typeface="Segoe UI Semilight"/>
            </a:endParaRPr>
          </a:p>
        </p:txBody>
      </p:sp>
      <p:sp>
        <p:nvSpPr>
          <p:cNvPr id="9" name="Content Placeholder 2">
            <a:extLst>
              <a:ext uri="{FF2B5EF4-FFF2-40B4-BE49-F238E27FC236}">
                <a16:creationId xmlns:a16="http://schemas.microsoft.com/office/drawing/2014/main" id="{4EE95C9A-EC6B-4507-A39C-2DAAFD611D6A}"/>
              </a:ext>
            </a:extLst>
          </p:cNvPr>
          <p:cNvSpPr txBox="1">
            <a:spLocks/>
          </p:cNvSpPr>
          <p:nvPr/>
        </p:nvSpPr>
        <p:spPr>
          <a:xfrm>
            <a:off x="4666663" y="4493106"/>
            <a:ext cx="4392000" cy="2145437"/>
          </a:xfrm>
          <a:prstGeom prst="rect">
            <a:avLst/>
          </a:prstGeom>
          <a:solidFill>
            <a:schemeClr val="accent2">
              <a:lumMod val="50000"/>
              <a:lumOff val="50000"/>
            </a:schemeClr>
          </a:solidFill>
          <a:ln w="15875">
            <a:solidFill>
              <a:schemeClr val="bg1"/>
            </a:solidFill>
          </a:ln>
          <a:effectLst>
            <a:outerShdw blurRad="50800" dist="38100" dir="5400000" algn="t" rotWithShape="0">
              <a:prstClr val="black">
                <a:alpha val="40000"/>
              </a:prstClr>
            </a:outerShdw>
          </a:effectLst>
        </p:spPr>
        <p:txBody>
          <a:bodyPr vert="horz" lIns="91440" tIns="108000" rIns="91440" bIns="45720" rtlCol="0" anchor="t">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10000"/>
              </a:lnSpc>
              <a:buNone/>
            </a:pPr>
            <a:r>
              <a:rPr lang="en-AU" sz="1400" b="1">
                <a:solidFill>
                  <a:schemeClr val="bg1"/>
                </a:solidFill>
                <a:cs typeface="Segoe UI Semilight"/>
              </a:rPr>
              <a:t>ITWG:</a:t>
            </a:r>
            <a:r>
              <a:rPr lang="en-AU" sz="1600" b="1">
                <a:solidFill>
                  <a:schemeClr val="bg1"/>
                </a:solidFill>
                <a:cs typeface="Segoe UI Semilight"/>
              </a:rPr>
              <a:t> </a:t>
            </a:r>
          </a:p>
          <a:p>
            <a:pPr marL="182563" lvl="1" indent="-182563">
              <a:lnSpc>
                <a:spcPct val="100000"/>
              </a:lnSpc>
              <a:spcAft>
                <a:spcPts val="600"/>
              </a:spcAft>
            </a:pPr>
            <a:r>
              <a:rPr lang="en-AU" sz="1200">
                <a:solidFill>
                  <a:schemeClr val="bg1"/>
                </a:solidFill>
              </a:rPr>
              <a:t>Planning for Invitation Industry Test – Retail</a:t>
            </a:r>
          </a:p>
          <a:p>
            <a:pPr marL="182563" lvl="1" indent="-182563" fontAlgn="base">
              <a:lnSpc>
                <a:spcPct val="100000"/>
              </a:lnSpc>
              <a:spcAft>
                <a:spcPts val="600"/>
              </a:spcAft>
            </a:pPr>
            <a:r>
              <a:rPr lang="en-AU" sz="1200">
                <a:solidFill>
                  <a:schemeClr val="bg1"/>
                </a:solidFill>
              </a:rPr>
              <a:t>Settlement Platform industry testing</a:t>
            </a:r>
            <a:r>
              <a:rPr lang="en-US" sz="1200">
                <a:solidFill>
                  <a:schemeClr val="bg1"/>
                </a:solidFill>
              </a:rPr>
              <a:t>​</a:t>
            </a:r>
          </a:p>
          <a:p>
            <a:pPr marL="182563" lvl="1" indent="-182563" fontAlgn="base">
              <a:lnSpc>
                <a:spcPct val="100000"/>
              </a:lnSpc>
              <a:spcAft>
                <a:spcPts val="600"/>
              </a:spcAft>
            </a:pPr>
            <a:r>
              <a:rPr lang="en-AU" sz="1200">
                <a:solidFill>
                  <a:schemeClr val="bg1"/>
                </a:solidFill>
              </a:rPr>
              <a:t>Nomination for MTFG to define test approach for Market Trials</a:t>
            </a:r>
            <a:r>
              <a:rPr lang="en-US" sz="1200">
                <a:solidFill>
                  <a:schemeClr val="bg1"/>
                </a:solidFill>
              </a:rPr>
              <a:t>​</a:t>
            </a:r>
          </a:p>
          <a:p>
            <a:endParaRPr lang="en-AU" sz="1600">
              <a:highlight>
                <a:srgbClr val="FFFF00"/>
              </a:highlight>
              <a:cs typeface="Segoe UI Semilight"/>
            </a:endParaRPr>
          </a:p>
          <a:p>
            <a:pPr lvl="1"/>
            <a:endParaRPr lang="en-AU" sz="1600">
              <a:highlight>
                <a:srgbClr val="FFFF00"/>
              </a:highlight>
              <a:cs typeface="Segoe UI Semilight"/>
            </a:endParaRPr>
          </a:p>
          <a:p>
            <a:pPr marL="0" indent="0">
              <a:lnSpc>
                <a:spcPct val="120000"/>
              </a:lnSpc>
              <a:spcBef>
                <a:spcPts val="400"/>
              </a:spcBef>
              <a:buFont typeface="Arial" panose="020B0604020202020204" pitchFamily="34" charset="0"/>
              <a:buNone/>
            </a:pPr>
            <a:endParaRPr lang="en-AU" sz="1700">
              <a:highlight>
                <a:srgbClr val="FFFF00"/>
              </a:highlight>
              <a:cs typeface="Segoe UI Semilight"/>
            </a:endParaRPr>
          </a:p>
        </p:txBody>
      </p:sp>
      <p:sp>
        <p:nvSpPr>
          <p:cNvPr id="10" name="Rectangle 9">
            <a:extLst>
              <a:ext uri="{FF2B5EF4-FFF2-40B4-BE49-F238E27FC236}">
                <a16:creationId xmlns:a16="http://schemas.microsoft.com/office/drawing/2014/main" id="{FF1C0FAD-6856-4BF8-9E80-C99348B5B15F}"/>
              </a:ext>
            </a:extLst>
          </p:cNvPr>
          <p:cNvSpPr/>
          <p:nvPr/>
        </p:nvSpPr>
        <p:spPr>
          <a:xfrm>
            <a:off x="64008" y="4172675"/>
            <a:ext cx="1731564" cy="307777"/>
          </a:xfrm>
          <a:prstGeom prst="rect">
            <a:avLst/>
          </a:prstGeom>
        </p:spPr>
        <p:txBody>
          <a:bodyPr wrap="none">
            <a:spAutoFit/>
          </a:bodyPr>
          <a:lstStyle/>
          <a:p>
            <a:r>
              <a:rPr lang="en-AU" sz="1400" b="1"/>
              <a:t>Upcoming activities:</a:t>
            </a:r>
            <a:endParaRPr lang="en-AU" sz="1400" b="1">
              <a:cs typeface="Segoe UI Semilight"/>
            </a:endParaRPr>
          </a:p>
        </p:txBody>
      </p:sp>
      <p:pic>
        <p:nvPicPr>
          <p:cNvPr id="13" name="Graphic 12" descr="Bullseye">
            <a:extLst>
              <a:ext uri="{FF2B5EF4-FFF2-40B4-BE49-F238E27FC236}">
                <a16:creationId xmlns:a16="http://schemas.microsoft.com/office/drawing/2014/main" id="{69F53A08-400A-45E9-86F4-4623645EEBB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28514" y="1386096"/>
            <a:ext cx="973672" cy="973672"/>
          </a:xfrm>
          <a:prstGeom prst="rect">
            <a:avLst/>
          </a:prstGeom>
        </p:spPr>
      </p:pic>
    </p:spTree>
    <p:extLst>
      <p:ext uri="{BB962C8B-B14F-4D97-AF65-F5344CB8AC3E}">
        <p14:creationId xmlns:p14="http://schemas.microsoft.com/office/powerpoint/2010/main" val="8527795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83CA2-0F07-4E4D-92E0-BA88544318CE}"/>
              </a:ext>
            </a:extLst>
          </p:cNvPr>
          <p:cNvSpPr>
            <a:spLocks noGrp="1"/>
          </p:cNvSpPr>
          <p:nvPr>
            <p:ph type="title"/>
          </p:nvPr>
        </p:nvSpPr>
        <p:spPr/>
        <p:txBody>
          <a:bodyPr/>
          <a:lstStyle/>
          <a:p>
            <a:r>
              <a:rPr lang="en-AU"/>
              <a:t>Settlements Certification Conclusions</a:t>
            </a:r>
          </a:p>
        </p:txBody>
      </p:sp>
      <p:sp>
        <p:nvSpPr>
          <p:cNvPr id="3" name="Text Placeholder 2">
            <a:extLst>
              <a:ext uri="{FF2B5EF4-FFF2-40B4-BE49-F238E27FC236}">
                <a16:creationId xmlns:a16="http://schemas.microsoft.com/office/drawing/2014/main" id="{8D17F3DE-C0B1-44BE-80CB-BA63DA56646F}"/>
              </a:ext>
            </a:extLst>
          </p:cNvPr>
          <p:cNvSpPr>
            <a:spLocks noGrp="1"/>
          </p:cNvSpPr>
          <p:nvPr>
            <p:ph type="body" idx="1"/>
          </p:nvPr>
        </p:nvSpPr>
        <p:spPr/>
        <p:txBody>
          <a:bodyPr/>
          <a:lstStyle/>
          <a:p>
            <a:endParaRPr lang="en-AU"/>
          </a:p>
        </p:txBody>
      </p:sp>
      <p:sp>
        <p:nvSpPr>
          <p:cNvPr id="4" name="Date Placeholder 3">
            <a:extLst>
              <a:ext uri="{FF2B5EF4-FFF2-40B4-BE49-F238E27FC236}">
                <a16:creationId xmlns:a16="http://schemas.microsoft.com/office/drawing/2014/main" id="{C9E3B57B-561B-4E02-83CC-2D32A7191DA1}"/>
              </a:ext>
            </a:extLst>
          </p:cNvPr>
          <p:cNvSpPr>
            <a:spLocks noGrp="1"/>
          </p:cNvSpPr>
          <p:nvPr>
            <p:ph type="dt" sz="half" idx="10"/>
          </p:nvPr>
        </p:nvSpPr>
        <p:spPr/>
        <p:txBody>
          <a:bodyPr/>
          <a:lstStyle/>
          <a:p>
            <a:fld id="{681D5AC9-D7BA-485E-B465-DE82470048ED}" type="datetime1">
              <a:rPr lang="en-AU" smtClean="0"/>
              <a:t>16/03/2021</a:t>
            </a:fld>
            <a:endParaRPr lang="en-AU"/>
          </a:p>
        </p:txBody>
      </p:sp>
      <p:sp>
        <p:nvSpPr>
          <p:cNvPr id="5" name="Footer Placeholder 4">
            <a:extLst>
              <a:ext uri="{FF2B5EF4-FFF2-40B4-BE49-F238E27FC236}">
                <a16:creationId xmlns:a16="http://schemas.microsoft.com/office/drawing/2014/main" id="{1184D261-39E1-45BC-B745-4F00C6AF1AB0}"/>
              </a:ext>
            </a:extLst>
          </p:cNvPr>
          <p:cNvSpPr>
            <a:spLocks noGrp="1"/>
          </p:cNvSpPr>
          <p:nvPr>
            <p:ph type="ftr" sz="quarter" idx="11"/>
          </p:nvPr>
        </p:nvSpPr>
        <p:spPr/>
        <p:txBody>
          <a:bodyPr/>
          <a:lstStyle/>
          <a:p>
            <a:r>
              <a:rPr lang="en-AU"/>
              <a:t>Example footer text</a:t>
            </a:r>
          </a:p>
        </p:txBody>
      </p:sp>
      <p:sp>
        <p:nvSpPr>
          <p:cNvPr id="6" name="Slide Number Placeholder 5">
            <a:extLst>
              <a:ext uri="{FF2B5EF4-FFF2-40B4-BE49-F238E27FC236}">
                <a16:creationId xmlns:a16="http://schemas.microsoft.com/office/drawing/2014/main" id="{08ED910B-0743-41A8-A8FA-41DDDE7EEAB9}"/>
              </a:ext>
            </a:extLst>
          </p:cNvPr>
          <p:cNvSpPr>
            <a:spLocks noGrp="1"/>
          </p:cNvSpPr>
          <p:nvPr>
            <p:ph type="sldNum" sz="quarter" idx="12"/>
          </p:nvPr>
        </p:nvSpPr>
        <p:spPr/>
        <p:txBody>
          <a:bodyPr/>
          <a:lstStyle/>
          <a:p>
            <a:fld id="{4EC81F68-4976-451A-B2E9-79BCBD2F70CC}" type="slidenum">
              <a:rPr lang="en-AU" smtClean="0"/>
              <a:pPr/>
              <a:t>22</a:t>
            </a:fld>
            <a:endParaRPr lang="en-AU"/>
          </a:p>
        </p:txBody>
      </p:sp>
      <p:grpSp>
        <p:nvGrpSpPr>
          <p:cNvPr id="7" name="Group 6">
            <a:extLst>
              <a:ext uri="{FF2B5EF4-FFF2-40B4-BE49-F238E27FC236}">
                <a16:creationId xmlns:a16="http://schemas.microsoft.com/office/drawing/2014/main" id="{F3CFEF9E-6511-4578-9C84-549C0F8F1512}"/>
              </a:ext>
            </a:extLst>
          </p:cNvPr>
          <p:cNvGrpSpPr/>
          <p:nvPr/>
        </p:nvGrpSpPr>
        <p:grpSpPr>
          <a:xfrm>
            <a:off x="6076336" y="4750824"/>
            <a:ext cx="2772697" cy="951272"/>
            <a:chOff x="8101781" y="5191432"/>
            <a:chExt cx="3696929" cy="1268362"/>
          </a:xfrm>
        </p:grpSpPr>
        <p:sp>
          <p:nvSpPr>
            <p:cNvPr id="8" name="Rectangle 7">
              <a:extLst>
                <a:ext uri="{FF2B5EF4-FFF2-40B4-BE49-F238E27FC236}">
                  <a16:creationId xmlns:a16="http://schemas.microsoft.com/office/drawing/2014/main" id="{FA43AEF8-BCD7-4B45-B382-E729E9B17609}"/>
                </a:ext>
              </a:extLst>
            </p:cNvPr>
            <p:cNvSpPr/>
            <p:nvPr/>
          </p:nvSpPr>
          <p:spPr>
            <a:xfrm>
              <a:off x="8101781" y="5191432"/>
              <a:ext cx="3696929" cy="126836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AU" sz="1350"/>
            </a:p>
          </p:txBody>
        </p:sp>
        <p:pic>
          <p:nvPicPr>
            <p:cNvPr id="9" name="Picture 8">
              <a:extLst>
                <a:ext uri="{FF2B5EF4-FFF2-40B4-BE49-F238E27FC236}">
                  <a16:creationId xmlns:a16="http://schemas.microsoft.com/office/drawing/2014/main" id="{800ABC63-6EC7-4B4C-8612-B283E78BC4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75919" y="5440655"/>
              <a:ext cx="3013761" cy="816427"/>
            </a:xfrm>
            <a:prstGeom prst="rect">
              <a:avLst/>
            </a:prstGeom>
          </p:spPr>
        </p:pic>
      </p:grpSp>
    </p:spTree>
    <p:extLst>
      <p:ext uri="{BB962C8B-B14F-4D97-AF65-F5344CB8AC3E}">
        <p14:creationId xmlns:p14="http://schemas.microsoft.com/office/powerpoint/2010/main" val="8777184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99258-C140-46E0-8E1C-EB6EBFD4E994}"/>
              </a:ext>
            </a:extLst>
          </p:cNvPr>
          <p:cNvSpPr>
            <a:spLocks noGrp="1"/>
          </p:cNvSpPr>
          <p:nvPr>
            <p:ph type="title"/>
          </p:nvPr>
        </p:nvSpPr>
        <p:spPr/>
        <p:txBody>
          <a:bodyPr/>
          <a:lstStyle/>
          <a:p>
            <a:r>
              <a:rPr lang="en-AU" dirty="0"/>
              <a:t>Objectives</a:t>
            </a:r>
          </a:p>
        </p:txBody>
      </p:sp>
      <p:sp>
        <p:nvSpPr>
          <p:cNvPr id="3" name="Content Placeholder 2">
            <a:extLst>
              <a:ext uri="{FF2B5EF4-FFF2-40B4-BE49-F238E27FC236}">
                <a16:creationId xmlns:a16="http://schemas.microsoft.com/office/drawing/2014/main" id="{4C2E3873-6989-4F13-9DAA-4FCB57277600}"/>
              </a:ext>
            </a:extLst>
          </p:cNvPr>
          <p:cNvSpPr>
            <a:spLocks noGrp="1"/>
          </p:cNvSpPr>
          <p:nvPr>
            <p:ph idx="1"/>
          </p:nvPr>
        </p:nvSpPr>
        <p:spPr>
          <a:xfrm>
            <a:off x="174829" y="1977991"/>
            <a:ext cx="8779069" cy="3451259"/>
          </a:xfrm>
        </p:spPr>
        <p:txBody>
          <a:bodyPr>
            <a:normAutofit/>
          </a:bodyPr>
          <a:lstStyle/>
          <a:p>
            <a:endParaRPr lang="en-AU"/>
          </a:p>
          <a:p>
            <a:endParaRPr lang="en-AU"/>
          </a:p>
        </p:txBody>
      </p:sp>
      <p:sp>
        <p:nvSpPr>
          <p:cNvPr id="5" name="Content Placeholder 2">
            <a:extLst>
              <a:ext uri="{FF2B5EF4-FFF2-40B4-BE49-F238E27FC236}">
                <a16:creationId xmlns:a16="http://schemas.microsoft.com/office/drawing/2014/main" id="{CD691628-AC36-4930-9018-0372B849E874}"/>
              </a:ext>
            </a:extLst>
          </p:cNvPr>
          <p:cNvSpPr txBox="1">
            <a:spLocks/>
          </p:cNvSpPr>
          <p:nvPr/>
        </p:nvSpPr>
        <p:spPr>
          <a:xfrm>
            <a:off x="191393" y="1428751"/>
            <a:ext cx="8770787" cy="5051180"/>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50" dirty="0"/>
              <a:t>Australian Energy Market Commission (AEMC) made rules changes back in 2017 and 2018 relating to 5-minute settlement in the National Electricity Market (NEM) and to move from the current ‘settlement by difference’ framework to a ‘global settlement’ framework, respectively</a:t>
            </a:r>
          </a:p>
          <a:p>
            <a:r>
              <a:rPr lang="en-US" sz="1650" dirty="0"/>
              <a:t>As part of the Australian Energy Market Operator’s (AEMO) obligations in NEM under Energy Legislation, it is required that the settlement and billing engines are independently certified, confirming they adhere to and calculate in accordance with the National Electricity Rules (NER)</a:t>
            </a:r>
          </a:p>
          <a:p>
            <a:r>
              <a:rPr lang="en-US" sz="1650" dirty="0"/>
              <a:t>The objective of the project was to provide software certification of: </a:t>
            </a:r>
          </a:p>
          <a:p>
            <a:pPr lvl="1"/>
            <a:r>
              <a:rPr lang="en-US" sz="1500" dirty="0"/>
              <a:t>Settlement Calculation Engine (SCE) </a:t>
            </a:r>
          </a:p>
          <a:p>
            <a:pPr lvl="1"/>
            <a:r>
              <a:rPr lang="en-US" sz="1500" dirty="0"/>
              <a:t>Billing Calculation Engine (BCE) </a:t>
            </a:r>
          </a:p>
          <a:p>
            <a:r>
              <a:rPr lang="en-US" sz="1650" dirty="0"/>
              <a:t>to ensure that the calculations implemented within these adhere to the NER (Chapter 2 &amp; Chapter 3) and the associated AEMO Procedures, which have been amended to support 5-minute settlement &amp; global settlement</a:t>
            </a:r>
          </a:p>
          <a:p>
            <a:r>
              <a:rPr lang="en-AU" sz="1650" dirty="0"/>
              <a:t>IES was engaged by AEMO to conduct the software certification over the period from Sept. 2020 to Feb 2021 </a:t>
            </a:r>
          </a:p>
        </p:txBody>
      </p:sp>
    </p:spTree>
    <p:extLst>
      <p:ext uri="{BB962C8B-B14F-4D97-AF65-F5344CB8AC3E}">
        <p14:creationId xmlns:p14="http://schemas.microsoft.com/office/powerpoint/2010/main" val="12908561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4DB6A-C2F7-46AE-AE34-9E5F188B2E10}"/>
              </a:ext>
            </a:extLst>
          </p:cNvPr>
          <p:cNvSpPr>
            <a:spLocks noGrp="1"/>
          </p:cNvSpPr>
          <p:nvPr>
            <p:ph type="title"/>
          </p:nvPr>
        </p:nvSpPr>
        <p:spPr>
          <a:xfrm>
            <a:off x="86505" y="385799"/>
            <a:ext cx="8770785" cy="891779"/>
          </a:xfrm>
        </p:spPr>
        <p:txBody>
          <a:bodyPr>
            <a:normAutofit fontScale="90000"/>
          </a:bodyPr>
          <a:lstStyle/>
          <a:p>
            <a:r>
              <a:rPr lang="en-AU" dirty="0"/>
              <a:t>Software Certification Methodology:</a:t>
            </a:r>
            <a:br>
              <a:rPr lang="en-AU" dirty="0"/>
            </a:br>
            <a:r>
              <a:rPr lang="en-AU" dirty="0"/>
              <a:t>Testing Framework </a:t>
            </a:r>
          </a:p>
        </p:txBody>
      </p:sp>
      <p:sp>
        <p:nvSpPr>
          <p:cNvPr id="4" name="Slide Number Placeholder 3">
            <a:extLst>
              <a:ext uri="{FF2B5EF4-FFF2-40B4-BE49-F238E27FC236}">
                <a16:creationId xmlns:a16="http://schemas.microsoft.com/office/drawing/2014/main" id="{9D2F0CC4-C1BA-493C-B089-3ECD5B15880B}"/>
              </a:ext>
            </a:extLst>
          </p:cNvPr>
          <p:cNvSpPr>
            <a:spLocks noGrp="1"/>
          </p:cNvSpPr>
          <p:nvPr>
            <p:ph type="sldNum" sz="quarter" idx="12"/>
          </p:nvPr>
        </p:nvSpPr>
        <p:spPr/>
        <p:txBody>
          <a:bodyPr/>
          <a:lstStyle/>
          <a:p>
            <a:fld id="{4EC81F68-4976-451A-B2E9-79BCBD2F70CC}" type="slidenum">
              <a:rPr lang="en-AU" smtClean="0"/>
              <a:t>24</a:t>
            </a:fld>
            <a:endParaRPr lang="en-AU"/>
          </a:p>
        </p:txBody>
      </p:sp>
      <p:pic>
        <p:nvPicPr>
          <p:cNvPr id="7" name="Picture 6">
            <a:extLst>
              <a:ext uri="{FF2B5EF4-FFF2-40B4-BE49-F238E27FC236}">
                <a16:creationId xmlns:a16="http://schemas.microsoft.com/office/drawing/2014/main" id="{D02B6B56-A0B4-450E-B8BD-97BB9B2BCCB3}"/>
              </a:ext>
            </a:extLst>
          </p:cNvPr>
          <p:cNvPicPr/>
          <p:nvPr/>
        </p:nvPicPr>
        <p:blipFill>
          <a:blip r:embed="rId2"/>
          <a:stretch>
            <a:fillRect/>
          </a:stretch>
        </p:blipFill>
        <p:spPr>
          <a:xfrm>
            <a:off x="86505" y="3796091"/>
            <a:ext cx="8970990" cy="2676110"/>
          </a:xfrm>
          <a:prstGeom prst="rect">
            <a:avLst/>
          </a:prstGeom>
        </p:spPr>
      </p:pic>
      <p:sp>
        <p:nvSpPr>
          <p:cNvPr id="8" name="Content Placeholder 2">
            <a:extLst>
              <a:ext uri="{FF2B5EF4-FFF2-40B4-BE49-F238E27FC236}">
                <a16:creationId xmlns:a16="http://schemas.microsoft.com/office/drawing/2014/main" id="{2ECF4E7D-B647-41AB-8650-99692FEF552A}"/>
              </a:ext>
            </a:extLst>
          </p:cNvPr>
          <p:cNvSpPr>
            <a:spLocks noGrp="1"/>
          </p:cNvSpPr>
          <p:nvPr>
            <p:ph idx="1"/>
          </p:nvPr>
        </p:nvSpPr>
        <p:spPr>
          <a:xfrm>
            <a:off x="176645" y="1477109"/>
            <a:ext cx="4255245" cy="2318982"/>
          </a:xfrm>
        </p:spPr>
        <p:txBody>
          <a:bodyPr>
            <a:normAutofit/>
          </a:bodyPr>
          <a:lstStyle/>
          <a:p>
            <a:r>
              <a:rPr lang="en-AU" sz="1400" dirty="0"/>
              <a:t>Black-box testing methodology for Settlement Engine &amp; Billing Engine</a:t>
            </a:r>
          </a:p>
          <a:p>
            <a:r>
              <a:rPr lang="en-AU" sz="1400" dirty="0"/>
              <a:t>IES independently determines test cases as XML input / XML output files </a:t>
            </a:r>
          </a:p>
          <a:p>
            <a:r>
              <a:rPr lang="en-AU" sz="1400" dirty="0"/>
              <a:t>The XML input file is provided to AEMO to run through their software (Settlement or Billing Engine) </a:t>
            </a:r>
          </a:p>
          <a:p>
            <a:r>
              <a:rPr lang="en-AU" sz="1400" dirty="0"/>
              <a:t>IES then compares the AEMO XML Output File to the IES XML Output File that contains expected result </a:t>
            </a:r>
          </a:p>
        </p:txBody>
      </p:sp>
      <p:sp>
        <p:nvSpPr>
          <p:cNvPr id="9" name="Content Placeholder 2">
            <a:extLst>
              <a:ext uri="{FF2B5EF4-FFF2-40B4-BE49-F238E27FC236}">
                <a16:creationId xmlns:a16="http://schemas.microsoft.com/office/drawing/2014/main" id="{450932AA-1733-4370-8330-5853ED1DBB8C}"/>
              </a:ext>
            </a:extLst>
          </p:cNvPr>
          <p:cNvSpPr txBox="1">
            <a:spLocks/>
          </p:cNvSpPr>
          <p:nvPr/>
        </p:nvSpPr>
        <p:spPr>
          <a:xfrm>
            <a:off x="4712110" y="1477109"/>
            <a:ext cx="4255245" cy="2318982"/>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400" dirty="0"/>
              <a:t>If agreement to 6 decimal places – then test case passes, if not then investigate why &amp; discuss with AEMO</a:t>
            </a:r>
          </a:p>
          <a:p>
            <a:r>
              <a:rPr lang="en-AU" sz="1400" dirty="0"/>
              <a:t>Remedial actions include software fix, re-testing or it may relate to interpretation of the market rules </a:t>
            </a:r>
          </a:p>
          <a:p>
            <a:r>
              <a:rPr lang="en-AU" sz="1400" dirty="0"/>
              <a:t>Where enhancements to software are required, we then re-test</a:t>
            </a:r>
          </a:p>
          <a:p>
            <a:r>
              <a:rPr lang="en-AU" sz="1400" dirty="0"/>
              <a:t>Once all test cases pass, IES issues software certificates</a:t>
            </a:r>
          </a:p>
        </p:txBody>
      </p:sp>
    </p:spTree>
    <p:extLst>
      <p:ext uri="{BB962C8B-B14F-4D97-AF65-F5344CB8AC3E}">
        <p14:creationId xmlns:p14="http://schemas.microsoft.com/office/powerpoint/2010/main" val="12218189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99258-C140-46E0-8E1C-EB6EBFD4E994}"/>
              </a:ext>
            </a:extLst>
          </p:cNvPr>
          <p:cNvSpPr>
            <a:spLocks noGrp="1"/>
          </p:cNvSpPr>
          <p:nvPr>
            <p:ph type="title"/>
          </p:nvPr>
        </p:nvSpPr>
        <p:spPr>
          <a:xfrm>
            <a:off x="176646" y="136526"/>
            <a:ext cx="8762504" cy="1189039"/>
          </a:xfrm>
        </p:spPr>
        <p:txBody>
          <a:bodyPr>
            <a:normAutofit/>
          </a:bodyPr>
          <a:lstStyle/>
          <a:p>
            <a:r>
              <a:rPr lang="en-AU" dirty="0"/>
              <a:t>Software Certification Methodology: </a:t>
            </a:r>
            <a:br>
              <a:rPr lang="en-AU" dirty="0"/>
            </a:br>
            <a:r>
              <a:rPr lang="en-AU" dirty="0"/>
              <a:t>System for Ranking Findings</a:t>
            </a:r>
          </a:p>
        </p:txBody>
      </p:sp>
      <p:sp>
        <p:nvSpPr>
          <p:cNvPr id="3" name="Content Placeholder 2">
            <a:extLst>
              <a:ext uri="{FF2B5EF4-FFF2-40B4-BE49-F238E27FC236}">
                <a16:creationId xmlns:a16="http://schemas.microsoft.com/office/drawing/2014/main" id="{4C2E3873-6989-4F13-9DAA-4FCB57277600}"/>
              </a:ext>
            </a:extLst>
          </p:cNvPr>
          <p:cNvSpPr>
            <a:spLocks noGrp="1"/>
          </p:cNvSpPr>
          <p:nvPr>
            <p:ph idx="1"/>
          </p:nvPr>
        </p:nvSpPr>
        <p:spPr>
          <a:xfrm>
            <a:off x="160081" y="1977991"/>
            <a:ext cx="8779069" cy="3451259"/>
          </a:xfrm>
        </p:spPr>
        <p:txBody>
          <a:bodyPr>
            <a:normAutofit/>
          </a:bodyPr>
          <a:lstStyle/>
          <a:p>
            <a:endParaRPr lang="en-AU"/>
          </a:p>
          <a:p>
            <a:endParaRPr lang="en-AU"/>
          </a:p>
        </p:txBody>
      </p:sp>
      <p:graphicFrame>
        <p:nvGraphicFramePr>
          <p:cNvPr id="4" name="Table 6">
            <a:extLst>
              <a:ext uri="{FF2B5EF4-FFF2-40B4-BE49-F238E27FC236}">
                <a16:creationId xmlns:a16="http://schemas.microsoft.com/office/drawing/2014/main" id="{D7C7E008-8877-4905-852D-306A04016B99}"/>
              </a:ext>
            </a:extLst>
          </p:cNvPr>
          <p:cNvGraphicFramePr>
            <a:graphicFrameLocks noGrp="1"/>
          </p:cNvGraphicFramePr>
          <p:nvPr/>
        </p:nvGraphicFramePr>
        <p:xfrm>
          <a:off x="355844" y="2049411"/>
          <a:ext cx="8515311" cy="3017520"/>
        </p:xfrm>
        <a:graphic>
          <a:graphicData uri="http://schemas.openxmlformats.org/drawingml/2006/table">
            <a:tbl>
              <a:tblPr firstRow="1" bandRow="1">
                <a:tableStyleId>{5C22544A-7EE6-4342-B048-85BDC9FD1C3A}</a:tableStyleId>
              </a:tblPr>
              <a:tblGrid>
                <a:gridCol w="978886">
                  <a:extLst>
                    <a:ext uri="{9D8B030D-6E8A-4147-A177-3AD203B41FA5}">
                      <a16:colId xmlns:a16="http://schemas.microsoft.com/office/drawing/2014/main" val="35781528"/>
                    </a:ext>
                  </a:extLst>
                </a:gridCol>
                <a:gridCol w="7536425">
                  <a:extLst>
                    <a:ext uri="{9D8B030D-6E8A-4147-A177-3AD203B41FA5}">
                      <a16:colId xmlns:a16="http://schemas.microsoft.com/office/drawing/2014/main" val="3954255613"/>
                    </a:ext>
                  </a:extLst>
                </a:gridCol>
              </a:tblGrid>
              <a:tr h="525780">
                <a:tc>
                  <a:txBody>
                    <a:bodyPr/>
                    <a:lstStyle/>
                    <a:p>
                      <a:r>
                        <a:rPr lang="en-AU" sz="1500" dirty="0"/>
                        <a:t>Result – Priority</a:t>
                      </a:r>
                    </a:p>
                  </a:txBody>
                  <a:tcPr marL="68580" marR="68580" marT="34290" marB="34290"/>
                </a:tc>
                <a:tc>
                  <a:txBody>
                    <a:bodyPr/>
                    <a:lstStyle/>
                    <a:p>
                      <a:r>
                        <a:rPr lang="en-AU" sz="1500" dirty="0"/>
                        <a:t>Description</a:t>
                      </a:r>
                    </a:p>
                  </a:txBody>
                  <a:tcPr marL="68580" marR="68580" marT="34290" marB="34290"/>
                </a:tc>
                <a:extLst>
                  <a:ext uri="{0D108BD9-81ED-4DB2-BD59-A6C34878D82A}">
                    <a16:rowId xmlns:a16="http://schemas.microsoft.com/office/drawing/2014/main" val="155414652"/>
                  </a:ext>
                </a:extLst>
              </a:tr>
              <a:tr h="754380">
                <a:tc>
                  <a:txBody>
                    <a:bodyPr/>
                    <a:lstStyle/>
                    <a:p>
                      <a:r>
                        <a:rPr lang="en-AU" sz="1500" dirty="0"/>
                        <a:t>Pass</a:t>
                      </a:r>
                    </a:p>
                  </a:txBody>
                  <a:tcPr marL="68580" marR="68580" marT="34290" marB="34290">
                    <a:solidFill>
                      <a:srgbClr val="92D050"/>
                    </a:solidFill>
                  </a:tcPr>
                </a:tc>
                <a:tc>
                  <a:txBody>
                    <a:bodyPr/>
                    <a:lstStyle/>
                    <a:p>
                      <a:r>
                        <a:rPr lang="en-AU" sz="1500" dirty="0"/>
                        <a:t>Settlement Calculation Engine or Billing Calculation Engine function is found to be consistent with the relevant rules and procedures with the test case agreeing with the independently determined and expected result </a:t>
                      </a:r>
                    </a:p>
                  </a:txBody>
                  <a:tcPr marL="68580" marR="68580" marT="34290" marB="34290"/>
                </a:tc>
                <a:extLst>
                  <a:ext uri="{0D108BD9-81ED-4DB2-BD59-A6C34878D82A}">
                    <a16:rowId xmlns:a16="http://schemas.microsoft.com/office/drawing/2014/main" val="2546097466"/>
                  </a:ext>
                </a:extLst>
              </a:tr>
              <a:tr h="982980">
                <a:tc>
                  <a:txBody>
                    <a:bodyPr/>
                    <a:lstStyle/>
                    <a:p>
                      <a:r>
                        <a:rPr lang="en-AU" sz="1500" dirty="0"/>
                        <a:t>Fail – Low </a:t>
                      </a:r>
                    </a:p>
                  </a:txBody>
                  <a:tcPr marL="68580" marR="68580" marT="34290" marB="34290">
                    <a:solidFill>
                      <a:srgbClr val="FFC000"/>
                    </a:solidFill>
                  </a:tcPr>
                </a:tc>
                <a:tc>
                  <a:txBody>
                    <a:bodyPr/>
                    <a:lstStyle/>
                    <a:p>
                      <a:r>
                        <a:rPr lang="en-AU" sz="1500" dirty="0"/>
                        <a:t>Identified issue associated with the settlement or billing calculation function does not adversely impact the core calculation logic.  However, it would be desirable to address these issues and can be accomplished in later revisions.  Examples: missing error messages, additional validation checks, more “defensive coding” etc. </a:t>
                      </a:r>
                    </a:p>
                  </a:txBody>
                  <a:tcPr marL="68580" marR="68580" marT="34290" marB="34290"/>
                </a:tc>
                <a:extLst>
                  <a:ext uri="{0D108BD9-81ED-4DB2-BD59-A6C34878D82A}">
                    <a16:rowId xmlns:a16="http://schemas.microsoft.com/office/drawing/2014/main" val="1288552899"/>
                  </a:ext>
                </a:extLst>
              </a:tr>
              <a:tr h="754380">
                <a:tc>
                  <a:txBody>
                    <a:bodyPr/>
                    <a:lstStyle/>
                    <a:p>
                      <a:r>
                        <a:rPr lang="en-AU" sz="1500" dirty="0">
                          <a:solidFill>
                            <a:schemeClr val="bg1"/>
                          </a:solidFill>
                        </a:rPr>
                        <a:t>Fail – High</a:t>
                      </a:r>
                    </a:p>
                  </a:txBody>
                  <a:tcPr marL="68580" marR="68580" marT="34290" marB="34290">
                    <a:solidFill>
                      <a:srgbClr val="FF0000"/>
                    </a:solidFill>
                  </a:tcPr>
                </a:tc>
                <a:tc>
                  <a:txBody>
                    <a:bodyPr/>
                    <a:lstStyle/>
                    <a:p>
                      <a:r>
                        <a:rPr lang="en-AU" sz="1500" dirty="0"/>
                        <a:t>Settlement Calculation Engine or Billing Calculation Engine function found to be inconsistent with the expected result, hence inconsistent with corresponding market rules and/or AEMO procedures.  The error must be corrected before certification can be given.  </a:t>
                      </a:r>
                    </a:p>
                  </a:txBody>
                  <a:tcPr marL="68580" marR="68580" marT="34290" marB="34290"/>
                </a:tc>
                <a:extLst>
                  <a:ext uri="{0D108BD9-81ED-4DB2-BD59-A6C34878D82A}">
                    <a16:rowId xmlns:a16="http://schemas.microsoft.com/office/drawing/2014/main" val="3122803880"/>
                  </a:ext>
                </a:extLst>
              </a:tr>
            </a:tbl>
          </a:graphicData>
        </a:graphic>
      </p:graphicFrame>
    </p:spTree>
    <p:extLst>
      <p:ext uri="{BB962C8B-B14F-4D97-AF65-F5344CB8AC3E}">
        <p14:creationId xmlns:p14="http://schemas.microsoft.com/office/powerpoint/2010/main" val="6706683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4DB6A-C2F7-46AE-AE34-9E5F188B2E10}"/>
              </a:ext>
            </a:extLst>
          </p:cNvPr>
          <p:cNvSpPr>
            <a:spLocks noGrp="1"/>
          </p:cNvSpPr>
          <p:nvPr>
            <p:ph type="title"/>
          </p:nvPr>
        </p:nvSpPr>
        <p:spPr/>
        <p:txBody>
          <a:bodyPr>
            <a:normAutofit/>
          </a:bodyPr>
          <a:lstStyle/>
          <a:p>
            <a:r>
              <a:rPr lang="en-AU" dirty="0"/>
              <a:t>Results of Software Certification</a:t>
            </a:r>
          </a:p>
        </p:txBody>
      </p:sp>
      <p:sp>
        <p:nvSpPr>
          <p:cNvPr id="4" name="Slide Number Placeholder 3">
            <a:extLst>
              <a:ext uri="{FF2B5EF4-FFF2-40B4-BE49-F238E27FC236}">
                <a16:creationId xmlns:a16="http://schemas.microsoft.com/office/drawing/2014/main" id="{9D2F0CC4-C1BA-493C-B089-3ECD5B15880B}"/>
              </a:ext>
            </a:extLst>
          </p:cNvPr>
          <p:cNvSpPr>
            <a:spLocks noGrp="1"/>
          </p:cNvSpPr>
          <p:nvPr>
            <p:ph type="sldNum" sz="quarter" idx="12"/>
          </p:nvPr>
        </p:nvSpPr>
        <p:spPr/>
        <p:txBody>
          <a:bodyPr/>
          <a:lstStyle/>
          <a:p>
            <a:fld id="{4EC81F68-4976-451A-B2E9-79BCBD2F70CC}" type="slidenum">
              <a:rPr lang="en-AU" smtClean="0"/>
              <a:t>26</a:t>
            </a:fld>
            <a:endParaRPr lang="en-AU"/>
          </a:p>
        </p:txBody>
      </p:sp>
      <p:graphicFrame>
        <p:nvGraphicFramePr>
          <p:cNvPr id="3" name="Table 5">
            <a:extLst>
              <a:ext uri="{FF2B5EF4-FFF2-40B4-BE49-F238E27FC236}">
                <a16:creationId xmlns:a16="http://schemas.microsoft.com/office/drawing/2014/main" id="{9496BA2E-9549-4744-8B23-D004C33F30E7}"/>
              </a:ext>
            </a:extLst>
          </p:cNvPr>
          <p:cNvGraphicFramePr>
            <a:graphicFrameLocks noGrp="1"/>
          </p:cNvGraphicFramePr>
          <p:nvPr/>
        </p:nvGraphicFramePr>
        <p:xfrm>
          <a:off x="176647" y="2006003"/>
          <a:ext cx="8770786" cy="3703320"/>
        </p:xfrm>
        <a:graphic>
          <a:graphicData uri="http://schemas.openxmlformats.org/drawingml/2006/table">
            <a:tbl>
              <a:tblPr firstRow="1" bandRow="1">
                <a:tableStyleId>{5C22544A-7EE6-4342-B048-85BDC9FD1C3A}</a:tableStyleId>
              </a:tblPr>
              <a:tblGrid>
                <a:gridCol w="428038">
                  <a:extLst>
                    <a:ext uri="{9D8B030D-6E8A-4147-A177-3AD203B41FA5}">
                      <a16:colId xmlns:a16="http://schemas.microsoft.com/office/drawing/2014/main" val="3661895150"/>
                    </a:ext>
                  </a:extLst>
                </a:gridCol>
                <a:gridCol w="1238865">
                  <a:extLst>
                    <a:ext uri="{9D8B030D-6E8A-4147-A177-3AD203B41FA5}">
                      <a16:colId xmlns:a16="http://schemas.microsoft.com/office/drawing/2014/main" val="629868592"/>
                    </a:ext>
                  </a:extLst>
                </a:gridCol>
                <a:gridCol w="722671">
                  <a:extLst>
                    <a:ext uri="{9D8B030D-6E8A-4147-A177-3AD203B41FA5}">
                      <a16:colId xmlns:a16="http://schemas.microsoft.com/office/drawing/2014/main" val="770669546"/>
                    </a:ext>
                  </a:extLst>
                </a:gridCol>
                <a:gridCol w="656303">
                  <a:extLst>
                    <a:ext uri="{9D8B030D-6E8A-4147-A177-3AD203B41FA5}">
                      <a16:colId xmlns:a16="http://schemas.microsoft.com/office/drawing/2014/main" val="3253051237"/>
                    </a:ext>
                  </a:extLst>
                </a:gridCol>
                <a:gridCol w="648929">
                  <a:extLst>
                    <a:ext uri="{9D8B030D-6E8A-4147-A177-3AD203B41FA5}">
                      <a16:colId xmlns:a16="http://schemas.microsoft.com/office/drawing/2014/main" val="586028172"/>
                    </a:ext>
                  </a:extLst>
                </a:gridCol>
                <a:gridCol w="951272">
                  <a:extLst>
                    <a:ext uri="{9D8B030D-6E8A-4147-A177-3AD203B41FA5}">
                      <a16:colId xmlns:a16="http://schemas.microsoft.com/office/drawing/2014/main" val="11118104"/>
                    </a:ext>
                  </a:extLst>
                </a:gridCol>
                <a:gridCol w="4124708">
                  <a:extLst>
                    <a:ext uri="{9D8B030D-6E8A-4147-A177-3AD203B41FA5}">
                      <a16:colId xmlns:a16="http://schemas.microsoft.com/office/drawing/2014/main" val="931855007"/>
                    </a:ext>
                  </a:extLst>
                </a:gridCol>
              </a:tblGrid>
              <a:tr h="617220">
                <a:tc>
                  <a:txBody>
                    <a:bodyPr/>
                    <a:lstStyle/>
                    <a:p>
                      <a:r>
                        <a:rPr lang="en-AU" sz="1200" dirty="0"/>
                        <a:t>No.</a:t>
                      </a:r>
                    </a:p>
                  </a:txBody>
                  <a:tcPr marL="68580" marR="68580" marT="34290" marB="34290"/>
                </a:tc>
                <a:tc>
                  <a:txBody>
                    <a:bodyPr/>
                    <a:lstStyle/>
                    <a:p>
                      <a:r>
                        <a:rPr lang="en-AU" sz="1200" dirty="0"/>
                        <a:t>Component</a:t>
                      </a:r>
                    </a:p>
                  </a:txBody>
                  <a:tcPr marL="68580" marR="68580" marT="34290" marB="34290"/>
                </a:tc>
                <a:tc>
                  <a:txBody>
                    <a:bodyPr/>
                    <a:lstStyle/>
                    <a:p>
                      <a:r>
                        <a:rPr lang="en-AU" sz="1200" dirty="0"/>
                        <a:t>Total Findings</a:t>
                      </a:r>
                    </a:p>
                  </a:txBody>
                  <a:tcPr marL="68580" marR="68580" marT="34290" marB="34290"/>
                </a:tc>
                <a:tc>
                  <a:txBody>
                    <a:bodyPr/>
                    <a:lstStyle/>
                    <a:p>
                      <a:r>
                        <a:rPr lang="en-AU" sz="1200" dirty="0"/>
                        <a:t>Low Risk Issues</a:t>
                      </a:r>
                    </a:p>
                  </a:txBody>
                  <a:tcPr marL="68580" marR="68580" marT="34290" marB="34290"/>
                </a:tc>
                <a:tc>
                  <a:txBody>
                    <a:bodyPr/>
                    <a:lstStyle/>
                    <a:p>
                      <a:r>
                        <a:rPr lang="en-AU" sz="1200" dirty="0"/>
                        <a:t>High Risk Issues</a:t>
                      </a:r>
                    </a:p>
                  </a:txBody>
                  <a:tcPr marL="68580" marR="68580" marT="34290" marB="34290"/>
                </a:tc>
                <a:tc>
                  <a:txBody>
                    <a:bodyPr/>
                    <a:lstStyle/>
                    <a:p>
                      <a:r>
                        <a:rPr lang="en-AU" sz="1200" dirty="0"/>
                        <a:t>Overall Assessment </a:t>
                      </a:r>
                    </a:p>
                  </a:txBody>
                  <a:tcPr marL="68580" marR="68580" marT="34290" marB="34290"/>
                </a:tc>
                <a:tc>
                  <a:txBody>
                    <a:bodyPr/>
                    <a:lstStyle/>
                    <a:p>
                      <a:r>
                        <a:rPr lang="en-AU" sz="1200" dirty="0"/>
                        <a:t>Comments on High-Risk Findings </a:t>
                      </a:r>
                    </a:p>
                  </a:txBody>
                  <a:tcPr marL="68580" marR="68580" marT="34290" marB="34290"/>
                </a:tc>
                <a:extLst>
                  <a:ext uri="{0D108BD9-81ED-4DB2-BD59-A6C34878D82A}">
                    <a16:rowId xmlns:a16="http://schemas.microsoft.com/office/drawing/2014/main" val="324851825"/>
                  </a:ext>
                </a:extLst>
              </a:tr>
              <a:tr h="800100">
                <a:tc>
                  <a:txBody>
                    <a:bodyPr/>
                    <a:lstStyle/>
                    <a:p>
                      <a:r>
                        <a:rPr lang="en-AU" sz="1200" dirty="0"/>
                        <a:t>1</a:t>
                      </a:r>
                    </a:p>
                  </a:txBody>
                  <a:tcPr marL="68580" marR="68580" marT="34290" marB="34290"/>
                </a:tc>
                <a:tc>
                  <a:txBody>
                    <a:bodyPr/>
                    <a:lstStyle/>
                    <a:p>
                      <a:r>
                        <a:rPr lang="en-AU" sz="1200" dirty="0"/>
                        <a:t>Base Energy Settlement Engine Calculations </a:t>
                      </a:r>
                    </a:p>
                  </a:txBody>
                  <a:tcPr marL="68580" marR="68580" marT="34290" marB="34290"/>
                </a:tc>
                <a:tc>
                  <a:txBody>
                    <a:bodyPr/>
                    <a:lstStyle/>
                    <a:p>
                      <a:pPr algn="ctr"/>
                      <a:r>
                        <a:rPr lang="en-AU" sz="1200" dirty="0"/>
                        <a:t>4</a:t>
                      </a:r>
                    </a:p>
                  </a:txBody>
                  <a:tcPr marL="68580" marR="68580" marT="34290" marB="34290" anchor="ctr"/>
                </a:tc>
                <a:tc>
                  <a:txBody>
                    <a:bodyPr/>
                    <a:lstStyle/>
                    <a:p>
                      <a:pPr algn="ctr"/>
                      <a:r>
                        <a:rPr lang="en-AU" sz="1200" dirty="0"/>
                        <a:t>2</a:t>
                      </a:r>
                    </a:p>
                  </a:txBody>
                  <a:tcPr marL="68580" marR="68580" marT="34290" marB="34290" anchor="ctr"/>
                </a:tc>
                <a:tc>
                  <a:txBody>
                    <a:bodyPr/>
                    <a:lstStyle/>
                    <a:p>
                      <a:pPr algn="ctr"/>
                      <a:r>
                        <a:rPr lang="en-AU" sz="1200" dirty="0"/>
                        <a:t>1</a:t>
                      </a:r>
                    </a:p>
                  </a:txBody>
                  <a:tcPr marL="68580" marR="68580" marT="34290" marB="34290" anchor="ctr"/>
                </a:tc>
                <a:tc>
                  <a:txBody>
                    <a:bodyPr/>
                    <a:lstStyle/>
                    <a:p>
                      <a:pPr algn="ctr"/>
                      <a:r>
                        <a:rPr lang="en-AU" sz="1200" dirty="0"/>
                        <a:t>Pass</a:t>
                      </a:r>
                    </a:p>
                  </a:txBody>
                  <a:tcPr marL="68580" marR="68580" marT="34290" marB="34290" anchor="ctr">
                    <a:solidFill>
                      <a:srgbClr val="92D05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t>Incorrect selection of TLF under global settlements (under specific circumstances) – which can have an impact on trading amounts (fixed)</a:t>
                      </a:r>
                    </a:p>
                  </a:txBody>
                  <a:tcPr marL="68580" marR="68580" marT="34290" marB="34290"/>
                </a:tc>
                <a:extLst>
                  <a:ext uri="{0D108BD9-81ED-4DB2-BD59-A6C34878D82A}">
                    <a16:rowId xmlns:a16="http://schemas.microsoft.com/office/drawing/2014/main" val="1124874299"/>
                  </a:ext>
                </a:extLst>
              </a:tr>
              <a:tr h="434340">
                <a:tc>
                  <a:txBody>
                    <a:bodyPr/>
                    <a:lstStyle/>
                    <a:p>
                      <a:r>
                        <a:rPr lang="en-AU" sz="1200" dirty="0"/>
                        <a:t>2</a:t>
                      </a:r>
                    </a:p>
                  </a:txBody>
                  <a:tcPr marL="68580" marR="68580" marT="34290" marB="34290"/>
                </a:tc>
                <a:tc>
                  <a:txBody>
                    <a:bodyPr/>
                    <a:lstStyle/>
                    <a:p>
                      <a:r>
                        <a:rPr lang="en-AU" sz="1200" dirty="0"/>
                        <a:t>Ancillary Services </a:t>
                      </a:r>
                    </a:p>
                  </a:txBody>
                  <a:tcPr marL="68580" marR="68580" marT="34290" marB="34290"/>
                </a:tc>
                <a:tc>
                  <a:txBody>
                    <a:bodyPr/>
                    <a:lstStyle/>
                    <a:p>
                      <a:pPr algn="ctr"/>
                      <a:r>
                        <a:rPr lang="en-AU" sz="1200" dirty="0"/>
                        <a:t>3</a:t>
                      </a:r>
                    </a:p>
                  </a:txBody>
                  <a:tcPr marL="68580" marR="68580" marT="34290" marB="34290" anchor="ctr"/>
                </a:tc>
                <a:tc>
                  <a:txBody>
                    <a:bodyPr/>
                    <a:lstStyle/>
                    <a:p>
                      <a:pPr algn="ctr"/>
                      <a:r>
                        <a:rPr lang="en-AU" sz="1200" dirty="0"/>
                        <a:t>3</a:t>
                      </a:r>
                    </a:p>
                  </a:txBody>
                  <a:tcPr marL="68580" marR="68580" marT="34290" marB="34290" anchor="ctr"/>
                </a:tc>
                <a:tc>
                  <a:txBody>
                    <a:bodyPr/>
                    <a:lstStyle/>
                    <a:p>
                      <a:pPr algn="ctr"/>
                      <a:r>
                        <a:rPr lang="en-AU" sz="1200" dirty="0"/>
                        <a:t>-</a:t>
                      </a:r>
                    </a:p>
                  </a:txBody>
                  <a:tcPr marL="68580" marR="68580" marT="34290" marB="34290" anchor="ctr"/>
                </a:tc>
                <a:tc>
                  <a:txBody>
                    <a:bodyPr/>
                    <a:lstStyle/>
                    <a:p>
                      <a:pPr algn="ctr"/>
                      <a:r>
                        <a:rPr lang="en-AU" sz="1200" dirty="0"/>
                        <a:t>Pass</a:t>
                      </a:r>
                    </a:p>
                  </a:txBody>
                  <a:tcPr marL="68580" marR="68580" marT="34290" marB="34290" anchor="ctr">
                    <a:solidFill>
                      <a:srgbClr val="92D050"/>
                    </a:solidFill>
                  </a:tcPr>
                </a:tc>
                <a:tc>
                  <a:txBody>
                    <a:bodyPr/>
                    <a:lstStyle/>
                    <a:p>
                      <a:r>
                        <a:rPr lang="en-AU" sz="1200" dirty="0"/>
                        <a:t>-</a:t>
                      </a:r>
                    </a:p>
                  </a:txBody>
                  <a:tcPr marL="68580" marR="68580" marT="34290" marB="34290"/>
                </a:tc>
                <a:extLst>
                  <a:ext uri="{0D108BD9-81ED-4DB2-BD59-A6C34878D82A}">
                    <a16:rowId xmlns:a16="http://schemas.microsoft.com/office/drawing/2014/main" val="2795022963"/>
                  </a:ext>
                </a:extLst>
              </a:tr>
              <a:tr h="800100">
                <a:tc>
                  <a:txBody>
                    <a:bodyPr/>
                    <a:lstStyle/>
                    <a:p>
                      <a:r>
                        <a:rPr lang="en-AU" sz="1200" dirty="0"/>
                        <a:t>3</a:t>
                      </a:r>
                    </a:p>
                  </a:txBody>
                  <a:tcPr marL="68580" marR="68580" marT="34290" marB="34290"/>
                </a:tc>
                <a:tc>
                  <a:txBody>
                    <a:bodyPr/>
                    <a:lstStyle/>
                    <a:p>
                      <a:r>
                        <a:rPr lang="en-AU" sz="1200" dirty="0"/>
                        <a:t>Reallocations &amp; Market Fees </a:t>
                      </a:r>
                    </a:p>
                  </a:txBody>
                  <a:tcPr marL="68580" marR="68580" marT="34290" marB="34290"/>
                </a:tc>
                <a:tc>
                  <a:txBody>
                    <a:bodyPr/>
                    <a:lstStyle/>
                    <a:p>
                      <a:pPr algn="ctr"/>
                      <a:r>
                        <a:rPr lang="en-AU" sz="1200" dirty="0">
                          <a:solidFill>
                            <a:schemeClr val="tx1"/>
                          </a:solidFill>
                        </a:rPr>
                        <a:t>6</a:t>
                      </a:r>
                    </a:p>
                  </a:txBody>
                  <a:tcPr marL="68580" marR="68580" marT="34290" marB="34290" anchor="ctr"/>
                </a:tc>
                <a:tc>
                  <a:txBody>
                    <a:bodyPr/>
                    <a:lstStyle/>
                    <a:p>
                      <a:pPr algn="ctr"/>
                      <a:r>
                        <a:rPr lang="en-AU" sz="1200" dirty="0"/>
                        <a:t>4</a:t>
                      </a:r>
                    </a:p>
                  </a:txBody>
                  <a:tcPr marL="68580" marR="68580" marT="34290" marB="34290" anchor="ctr"/>
                </a:tc>
                <a:tc>
                  <a:txBody>
                    <a:bodyPr/>
                    <a:lstStyle/>
                    <a:p>
                      <a:pPr algn="ctr"/>
                      <a:r>
                        <a:rPr lang="en-AU" sz="1200" dirty="0"/>
                        <a:t>2</a:t>
                      </a:r>
                    </a:p>
                  </a:txBody>
                  <a:tcPr marL="68580" marR="68580" marT="34290" marB="34290" anchor="ctr"/>
                </a:tc>
                <a:tc>
                  <a:txBody>
                    <a:bodyPr/>
                    <a:lstStyle/>
                    <a:p>
                      <a:pPr algn="ctr"/>
                      <a:r>
                        <a:rPr lang="en-AU" sz="1200" dirty="0"/>
                        <a:t>Pass</a:t>
                      </a:r>
                    </a:p>
                  </a:txBody>
                  <a:tcPr marL="68580" marR="68580" marT="34290" marB="34290" anchor="ctr">
                    <a:solidFill>
                      <a:srgbClr val="92D050"/>
                    </a:solidFill>
                  </a:tcPr>
                </a:tc>
                <a:tc>
                  <a:txBody>
                    <a:bodyPr/>
                    <a:lstStyle/>
                    <a:p>
                      <a:pPr marL="285750" indent="-285750">
                        <a:buFont typeface="Arial" panose="020B0604020202020204" pitchFamily="34" charset="0"/>
                        <a:buChar char="•"/>
                      </a:pPr>
                      <a:r>
                        <a:rPr lang="en-US" sz="1200" dirty="0"/>
                        <a:t>TCP exclusions are not being applied for variable energy fees (fixed) </a:t>
                      </a:r>
                    </a:p>
                    <a:p>
                      <a:pPr marL="285750" indent="-285750">
                        <a:buFont typeface="Arial" panose="020B0604020202020204" pitchFamily="34" charset="0"/>
                        <a:buChar char="•"/>
                      </a:pPr>
                      <a:r>
                        <a:rPr lang="en-AU" sz="1200" kern="1200" dirty="0">
                          <a:solidFill>
                            <a:schemeClr val="dk1"/>
                          </a:solidFill>
                          <a:latin typeface="+mn-lt"/>
                          <a:ea typeface="+mn-ea"/>
                          <a:cs typeface="+mn-cs"/>
                        </a:rPr>
                        <a:t>Small generator energy amounts being doubled when applying market fees (fixed) </a:t>
                      </a:r>
                      <a:endParaRPr lang="en-AU" sz="1200" dirty="0"/>
                    </a:p>
                  </a:txBody>
                  <a:tcPr marL="68580" marR="68580" marT="34290" marB="34290"/>
                </a:tc>
                <a:extLst>
                  <a:ext uri="{0D108BD9-81ED-4DB2-BD59-A6C34878D82A}">
                    <a16:rowId xmlns:a16="http://schemas.microsoft.com/office/drawing/2014/main" val="1586681911"/>
                  </a:ext>
                </a:extLst>
              </a:tr>
              <a:tr h="617220">
                <a:tc>
                  <a:txBody>
                    <a:bodyPr/>
                    <a:lstStyle/>
                    <a:p>
                      <a:r>
                        <a:rPr lang="en-AU" sz="1200" dirty="0"/>
                        <a:t>4</a:t>
                      </a:r>
                    </a:p>
                  </a:txBody>
                  <a:tcPr marL="68580" marR="68580" marT="34290" marB="34290"/>
                </a:tc>
                <a:tc>
                  <a:txBody>
                    <a:bodyPr/>
                    <a:lstStyle/>
                    <a:p>
                      <a:r>
                        <a:rPr lang="en-AU" sz="1200" dirty="0"/>
                        <a:t>Settlement Residue Auctions (SRAs) </a:t>
                      </a:r>
                    </a:p>
                  </a:txBody>
                  <a:tcPr marL="68580" marR="68580" marT="34290" marB="34290"/>
                </a:tc>
                <a:tc>
                  <a:txBody>
                    <a:bodyPr/>
                    <a:lstStyle/>
                    <a:p>
                      <a:pPr algn="ctr"/>
                      <a:r>
                        <a:rPr lang="en-AU" sz="1200" dirty="0">
                          <a:solidFill>
                            <a:schemeClr val="tx1"/>
                          </a:solidFill>
                        </a:rPr>
                        <a:t>3</a:t>
                      </a:r>
                    </a:p>
                  </a:txBody>
                  <a:tcPr marL="68580" marR="68580" marT="34290" marB="34290" anchor="ctr"/>
                </a:tc>
                <a:tc>
                  <a:txBody>
                    <a:bodyPr/>
                    <a:lstStyle/>
                    <a:p>
                      <a:pPr algn="ctr"/>
                      <a:r>
                        <a:rPr lang="en-AU" sz="1200" dirty="0"/>
                        <a:t>2</a:t>
                      </a:r>
                    </a:p>
                  </a:txBody>
                  <a:tcPr marL="68580" marR="68580" marT="34290" marB="34290" anchor="ctr"/>
                </a:tc>
                <a:tc>
                  <a:txBody>
                    <a:bodyPr/>
                    <a:lstStyle/>
                    <a:p>
                      <a:pPr algn="ctr"/>
                      <a:r>
                        <a:rPr lang="en-AU" sz="1200" dirty="0"/>
                        <a:t>1</a:t>
                      </a:r>
                    </a:p>
                  </a:txBody>
                  <a:tcPr marL="68580" marR="68580" marT="34290" marB="34290" anchor="ctr"/>
                </a:tc>
                <a:tc>
                  <a:txBody>
                    <a:bodyPr/>
                    <a:lstStyle/>
                    <a:p>
                      <a:pPr algn="ctr"/>
                      <a:r>
                        <a:rPr lang="en-AU" sz="1200" dirty="0"/>
                        <a:t>Pass</a:t>
                      </a:r>
                    </a:p>
                  </a:txBody>
                  <a:tcPr marL="68580" marR="68580" marT="34290" marB="34290" anchor="ctr">
                    <a:solidFill>
                      <a:srgbClr val="92D050"/>
                    </a:solidFill>
                  </a:tcPr>
                </a:tc>
                <a:tc>
                  <a:txBody>
                    <a:bodyPr/>
                    <a:lstStyle/>
                    <a:p>
                      <a:r>
                        <a:rPr lang="en-US" sz="1200" dirty="0"/>
                        <a:t>Energy losses across interconnectors were always divided by 2 instead of by 2 for 30-minute, and by 12 for 5-minute settlement</a:t>
                      </a:r>
                      <a:r>
                        <a:rPr lang="en-AU" sz="1200" dirty="0"/>
                        <a:t> (fixed) </a:t>
                      </a:r>
                      <a:endParaRPr lang="en-US" sz="1200" dirty="0"/>
                    </a:p>
                  </a:txBody>
                  <a:tcPr marL="68580" marR="68580" marT="34290" marB="34290"/>
                </a:tc>
                <a:extLst>
                  <a:ext uri="{0D108BD9-81ED-4DB2-BD59-A6C34878D82A}">
                    <a16:rowId xmlns:a16="http://schemas.microsoft.com/office/drawing/2014/main" val="2202753116"/>
                  </a:ext>
                </a:extLst>
              </a:tr>
              <a:tr h="434340">
                <a:tc>
                  <a:txBody>
                    <a:bodyPr/>
                    <a:lstStyle/>
                    <a:p>
                      <a:r>
                        <a:rPr lang="en-AU" sz="1200" dirty="0"/>
                        <a:t>5</a:t>
                      </a:r>
                    </a:p>
                  </a:txBody>
                  <a:tcPr marL="68580" marR="68580" marT="34290" marB="34290"/>
                </a:tc>
                <a:tc>
                  <a:txBody>
                    <a:bodyPr/>
                    <a:lstStyle/>
                    <a:p>
                      <a:r>
                        <a:rPr lang="en-AU" sz="1200" dirty="0"/>
                        <a:t>Billing Engine Computations </a:t>
                      </a:r>
                    </a:p>
                  </a:txBody>
                  <a:tcPr marL="68580" marR="68580" marT="34290" marB="34290"/>
                </a:tc>
                <a:tc>
                  <a:txBody>
                    <a:bodyPr/>
                    <a:lstStyle/>
                    <a:p>
                      <a:pPr algn="ctr"/>
                      <a:r>
                        <a:rPr lang="en-AU" sz="1200" dirty="0"/>
                        <a:t>1</a:t>
                      </a:r>
                    </a:p>
                  </a:txBody>
                  <a:tcPr marL="68580" marR="68580" marT="34290" marB="34290" anchor="ctr"/>
                </a:tc>
                <a:tc>
                  <a:txBody>
                    <a:bodyPr/>
                    <a:lstStyle/>
                    <a:p>
                      <a:pPr algn="ctr"/>
                      <a:r>
                        <a:rPr lang="en-AU" sz="1200" dirty="0"/>
                        <a:t>1</a:t>
                      </a:r>
                    </a:p>
                  </a:txBody>
                  <a:tcPr marL="68580" marR="68580" marT="34290" marB="34290" anchor="ctr"/>
                </a:tc>
                <a:tc>
                  <a:txBody>
                    <a:bodyPr/>
                    <a:lstStyle/>
                    <a:p>
                      <a:pPr algn="ctr"/>
                      <a:r>
                        <a:rPr lang="en-AU" sz="1200" dirty="0"/>
                        <a:t>-</a:t>
                      </a:r>
                    </a:p>
                  </a:txBody>
                  <a:tcPr marL="68580" marR="68580" marT="34290" marB="34290" anchor="ctr"/>
                </a:tc>
                <a:tc>
                  <a:txBody>
                    <a:bodyPr/>
                    <a:lstStyle/>
                    <a:p>
                      <a:pPr algn="ctr"/>
                      <a:r>
                        <a:rPr lang="en-AU" sz="1200" dirty="0"/>
                        <a:t>Pass</a:t>
                      </a:r>
                    </a:p>
                  </a:txBody>
                  <a:tcPr marL="68580" marR="68580" marT="34290" marB="34290" anchor="ctr">
                    <a:solidFill>
                      <a:srgbClr val="92D050"/>
                    </a:solidFill>
                  </a:tcPr>
                </a:tc>
                <a:tc>
                  <a:txBody>
                    <a:bodyPr/>
                    <a:lstStyle/>
                    <a:p>
                      <a:r>
                        <a:rPr lang="en-AU" sz="1200" dirty="0"/>
                        <a:t>-</a:t>
                      </a:r>
                    </a:p>
                  </a:txBody>
                  <a:tcPr marL="68580" marR="68580" marT="34290" marB="34290"/>
                </a:tc>
                <a:extLst>
                  <a:ext uri="{0D108BD9-81ED-4DB2-BD59-A6C34878D82A}">
                    <a16:rowId xmlns:a16="http://schemas.microsoft.com/office/drawing/2014/main" val="1267412919"/>
                  </a:ext>
                </a:extLst>
              </a:tr>
            </a:tbl>
          </a:graphicData>
        </a:graphic>
      </p:graphicFrame>
      <p:sp>
        <p:nvSpPr>
          <p:cNvPr id="5" name="TextBox 4">
            <a:extLst>
              <a:ext uri="{FF2B5EF4-FFF2-40B4-BE49-F238E27FC236}">
                <a16:creationId xmlns:a16="http://schemas.microsoft.com/office/drawing/2014/main" id="{7939557F-69FE-4F7D-A738-6D574BA9EBD7}"/>
              </a:ext>
            </a:extLst>
          </p:cNvPr>
          <p:cNvSpPr txBox="1"/>
          <p:nvPr/>
        </p:nvSpPr>
        <p:spPr>
          <a:xfrm>
            <a:off x="153036" y="5871254"/>
            <a:ext cx="8766311" cy="307777"/>
          </a:xfrm>
          <a:prstGeom prst="rect">
            <a:avLst/>
          </a:prstGeom>
          <a:noFill/>
        </p:spPr>
        <p:txBody>
          <a:bodyPr wrap="none" rtlCol="0">
            <a:spAutoFit/>
          </a:bodyPr>
          <a:lstStyle/>
          <a:p>
            <a:r>
              <a:rPr lang="en-AU" sz="1400" i="1" dirty="0"/>
              <a:t>Issues found were either immaterial (low-risk) or were rectified and confirmed to be addressed based on re-testing</a:t>
            </a:r>
          </a:p>
        </p:txBody>
      </p:sp>
    </p:spTree>
    <p:extLst>
      <p:ext uri="{BB962C8B-B14F-4D97-AF65-F5344CB8AC3E}">
        <p14:creationId xmlns:p14="http://schemas.microsoft.com/office/powerpoint/2010/main" val="3307460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4DB6A-C2F7-46AE-AE34-9E5F188B2E10}"/>
              </a:ext>
            </a:extLst>
          </p:cNvPr>
          <p:cNvSpPr>
            <a:spLocks noGrp="1"/>
          </p:cNvSpPr>
          <p:nvPr>
            <p:ph type="title"/>
          </p:nvPr>
        </p:nvSpPr>
        <p:spPr>
          <a:xfrm>
            <a:off x="176645" y="405728"/>
            <a:ext cx="8770785" cy="891779"/>
          </a:xfrm>
        </p:spPr>
        <p:txBody>
          <a:bodyPr/>
          <a:lstStyle/>
          <a:p>
            <a:r>
              <a:rPr lang="en-AU" dirty="0"/>
              <a:t>Conclusion</a:t>
            </a:r>
          </a:p>
        </p:txBody>
      </p:sp>
      <p:sp>
        <p:nvSpPr>
          <p:cNvPr id="3" name="Content Placeholder 2">
            <a:extLst>
              <a:ext uri="{FF2B5EF4-FFF2-40B4-BE49-F238E27FC236}">
                <a16:creationId xmlns:a16="http://schemas.microsoft.com/office/drawing/2014/main" id="{382C187C-902A-42DD-B804-011734C3C67F}"/>
              </a:ext>
            </a:extLst>
          </p:cNvPr>
          <p:cNvSpPr>
            <a:spLocks noGrp="1"/>
          </p:cNvSpPr>
          <p:nvPr>
            <p:ph idx="1"/>
          </p:nvPr>
        </p:nvSpPr>
        <p:spPr>
          <a:xfrm>
            <a:off x="176645" y="1547447"/>
            <a:ext cx="8770787" cy="5002822"/>
          </a:xfrm>
        </p:spPr>
        <p:txBody>
          <a:bodyPr>
            <a:normAutofit/>
          </a:bodyPr>
          <a:lstStyle/>
          <a:p>
            <a:r>
              <a:rPr lang="en-AU" dirty="0"/>
              <a:t>Following updates to resolve identified issues, the entire library of tests cases was re-run</a:t>
            </a:r>
          </a:p>
          <a:p>
            <a:endParaRPr lang="en-AU" dirty="0"/>
          </a:p>
          <a:p>
            <a:r>
              <a:rPr lang="en-AU" dirty="0"/>
              <a:t>This confirmed that all test cases passed to IES satisfaction for: </a:t>
            </a:r>
          </a:p>
          <a:p>
            <a:pPr lvl="1"/>
            <a:r>
              <a:rPr lang="en-AU" dirty="0"/>
              <a:t>Software Calculation Engine:</a:t>
            </a:r>
          </a:p>
          <a:p>
            <a:pPr lvl="2"/>
            <a:r>
              <a:rPr lang="en-US" dirty="0"/>
              <a:t>Base Energy Settlement Engine calculations</a:t>
            </a:r>
          </a:p>
          <a:p>
            <a:pPr lvl="2"/>
            <a:r>
              <a:rPr lang="en-US" dirty="0"/>
              <a:t>Ancillary Services</a:t>
            </a:r>
          </a:p>
          <a:p>
            <a:pPr lvl="2"/>
            <a:r>
              <a:rPr lang="en-US" dirty="0"/>
              <a:t>Reallocations &amp; Market Fees </a:t>
            </a:r>
          </a:p>
          <a:p>
            <a:pPr lvl="2"/>
            <a:r>
              <a:rPr lang="en-US" dirty="0"/>
              <a:t>Settlement Residue Auctions (SRAs) </a:t>
            </a:r>
          </a:p>
          <a:p>
            <a:pPr lvl="1"/>
            <a:r>
              <a:rPr lang="en-US" dirty="0"/>
              <a:t>Billing Calculation Engine</a:t>
            </a:r>
          </a:p>
          <a:p>
            <a:pPr lvl="1"/>
            <a:endParaRPr lang="en-AU" dirty="0"/>
          </a:p>
          <a:p>
            <a:r>
              <a:rPr lang="en-AU" dirty="0"/>
              <a:t>As such IES has issued software certificates to AEMO for: </a:t>
            </a:r>
          </a:p>
          <a:p>
            <a:pPr lvl="1"/>
            <a:r>
              <a:rPr lang="en-AU" dirty="0"/>
              <a:t>Software Calculation Engine version 5.1.5 </a:t>
            </a:r>
          </a:p>
          <a:p>
            <a:pPr lvl="1"/>
            <a:r>
              <a:rPr lang="en-AU" dirty="0"/>
              <a:t>Billing Calculation Engine version 5.1.5 </a:t>
            </a:r>
          </a:p>
          <a:p>
            <a:pPr lvl="1"/>
            <a:endParaRPr lang="en-AU" dirty="0"/>
          </a:p>
        </p:txBody>
      </p:sp>
      <p:sp>
        <p:nvSpPr>
          <p:cNvPr id="4" name="Slide Number Placeholder 3">
            <a:extLst>
              <a:ext uri="{FF2B5EF4-FFF2-40B4-BE49-F238E27FC236}">
                <a16:creationId xmlns:a16="http://schemas.microsoft.com/office/drawing/2014/main" id="{9D2F0CC4-C1BA-493C-B089-3ECD5B15880B}"/>
              </a:ext>
            </a:extLst>
          </p:cNvPr>
          <p:cNvSpPr>
            <a:spLocks noGrp="1"/>
          </p:cNvSpPr>
          <p:nvPr>
            <p:ph type="sldNum" sz="quarter" idx="12"/>
          </p:nvPr>
        </p:nvSpPr>
        <p:spPr/>
        <p:txBody>
          <a:bodyPr/>
          <a:lstStyle/>
          <a:p>
            <a:fld id="{4EC81F68-4976-451A-B2E9-79BCBD2F70CC}" type="slidenum">
              <a:rPr lang="en-AU" smtClean="0"/>
              <a:t>27</a:t>
            </a:fld>
            <a:endParaRPr lang="en-AU"/>
          </a:p>
        </p:txBody>
      </p:sp>
    </p:spTree>
    <p:extLst>
      <p:ext uri="{BB962C8B-B14F-4D97-AF65-F5344CB8AC3E}">
        <p14:creationId xmlns:p14="http://schemas.microsoft.com/office/powerpoint/2010/main" val="19027105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9DB5817-0F41-4E8A-AB6E-1B6851A45D2D}"/>
              </a:ext>
            </a:extLst>
          </p:cNvPr>
          <p:cNvSpPr>
            <a:spLocks noGrp="1"/>
          </p:cNvSpPr>
          <p:nvPr>
            <p:ph type="title"/>
          </p:nvPr>
        </p:nvSpPr>
        <p:spPr/>
        <p:txBody>
          <a:bodyPr/>
          <a:lstStyle/>
          <a:p>
            <a:r>
              <a:rPr lang="en-AU"/>
              <a:t>Forward Meeting Plan</a:t>
            </a:r>
          </a:p>
        </p:txBody>
      </p:sp>
      <p:sp>
        <p:nvSpPr>
          <p:cNvPr id="8" name="Text Placeholder 7">
            <a:extLst>
              <a:ext uri="{FF2B5EF4-FFF2-40B4-BE49-F238E27FC236}">
                <a16:creationId xmlns:a16="http://schemas.microsoft.com/office/drawing/2014/main" id="{4F4219A2-5D79-4E54-A0BA-051ECF115A0E}"/>
              </a:ext>
            </a:extLst>
          </p:cNvPr>
          <p:cNvSpPr>
            <a:spLocks noGrp="1"/>
          </p:cNvSpPr>
          <p:nvPr>
            <p:ph type="body" idx="1"/>
          </p:nvPr>
        </p:nvSpPr>
        <p:spPr/>
        <p:txBody>
          <a:bodyPr/>
          <a:lstStyle/>
          <a:p>
            <a:r>
              <a:rPr lang="en-AU"/>
              <a:t>Anne-Marie McCague</a:t>
            </a:r>
          </a:p>
        </p:txBody>
      </p:sp>
      <p:sp>
        <p:nvSpPr>
          <p:cNvPr id="6" name="Slide Number Placeholder 5">
            <a:extLst>
              <a:ext uri="{FF2B5EF4-FFF2-40B4-BE49-F238E27FC236}">
                <a16:creationId xmlns:a16="http://schemas.microsoft.com/office/drawing/2014/main" id="{40F80E16-043C-4A42-961A-F292EDF45635}"/>
              </a:ext>
            </a:extLst>
          </p:cNvPr>
          <p:cNvSpPr>
            <a:spLocks noGrp="1"/>
          </p:cNvSpPr>
          <p:nvPr>
            <p:ph type="sldNum" sz="quarter" idx="12"/>
          </p:nvPr>
        </p:nvSpPr>
        <p:spPr/>
        <p:txBody>
          <a:bodyPr/>
          <a:lstStyle/>
          <a:p>
            <a:fld id="{4EC81F68-4976-451A-B2E9-79BCBD2F70CC}" type="slidenum">
              <a:rPr lang="en-AU" smtClean="0"/>
              <a:t>28</a:t>
            </a:fld>
            <a:endParaRPr lang="en-AU"/>
          </a:p>
        </p:txBody>
      </p:sp>
      <p:sp>
        <p:nvSpPr>
          <p:cNvPr id="2" name="Date Placeholder 1">
            <a:extLst>
              <a:ext uri="{FF2B5EF4-FFF2-40B4-BE49-F238E27FC236}">
                <a16:creationId xmlns:a16="http://schemas.microsoft.com/office/drawing/2014/main" id="{AF6CDDFD-439A-441B-AE74-460F1A1D72BD}"/>
              </a:ext>
            </a:extLst>
          </p:cNvPr>
          <p:cNvSpPr>
            <a:spLocks noGrp="1"/>
          </p:cNvSpPr>
          <p:nvPr>
            <p:ph type="dt" sz="half" idx="10"/>
          </p:nvPr>
        </p:nvSpPr>
        <p:spPr/>
        <p:txBody>
          <a:bodyPr/>
          <a:lstStyle/>
          <a:p>
            <a:fld id="{BC7F62E7-3297-41DF-9DEF-2FF2683F55B8}" type="datetime1">
              <a:rPr lang="en-AU" smtClean="0"/>
              <a:t>16/03/2021</a:t>
            </a:fld>
            <a:endParaRPr lang="en-AU"/>
          </a:p>
        </p:txBody>
      </p:sp>
    </p:spTree>
    <p:extLst>
      <p:ext uri="{BB962C8B-B14F-4D97-AF65-F5344CB8AC3E}">
        <p14:creationId xmlns:p14="http://schemas.microsoft.com/office/powerpoint/2010/main" val="18318959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E890D7F-50C8-47E0-AFEE-A81E60510C27}"/>
              </a:ext>
            </a:extLst>
          </p:cNvPr>
          <p:cNvSpPr>
            <a:spLocks noGrp="1"/>
          </p:cNvSpPr>
          <p:nvPr>
            <p:ph type="title"/>
          </p:nvPr>
        </p:nvSpPr>
        <p:spPr/>
        <p:txBody>
          <a:bodyPr/>
          <a:lstStyle/>
          <a:p>
            <a:r>
              <a:rPr lang="en-AU"/>
              <a:t>High-Level Plan for 2021</a:t>
            </a:r>
          </a:p>
        </p:txBody>
      </p:sp>
      <p:graphicFrame>
        <p:nvGraphicFramePr>
          <p:cNvPr id="9" name="Content Placeholder 8">
            <a:extLst>
              <a:ext uri="{FF2B5EF4-FFF2-40B4-BE49-F238E27FC236}">
                <a16:creationId xmlns:a16="http://schemas.microsoft.com/office/drawing/2014/main" id="{1EB0938C-5466-4754-A8D3-06566529019B}"/>
              </a:ext>
            </a:extLst>
          </p:cNvPr>
          <p:cNvGraphicFramePr>
            <a:graphicFrameLocks noGrp="1"/>
          </p:cNvGraphicFramePr>
          <p:nvPr>
            <p:ph idx="1"/>
            <p:extLst>
              <p:ext uri="{D42A27DB-BD31-4B8C-83A1-F6EECF244321}">
                <p14:modId xmlns:p14="http://schemas.microsoft.com/office/powerpoint/2010/main" val="1533886163"/>
              </p:ext>
            </p:extLst>
          </p:nvPr>
        </p:nvGraphicFramePr>
        <p:xfrm>
          <a:off x="0" y="1325565"/>
          <a:ext cx="9156830" cy="5495407"/>
        </p:xfrm>
        <a:graphic>
          <a:graphicData uri="http://schemas.openxmlformats.org/drawingml/2006/table">
            <a:tbl>
              <a:tblPr firstRow="1" firstCol="1" bandRow="1">
                <a:tableStyleId>{9DCAF9ED-07DC-4A11-8D7F-57B35C25682E}</a:tableStyleId>
              </a:tblPr>
              <a:tblGrid>
                <a:gridCol w="1113668">
                  <a:extLst>
                    <a:ext uri="{9D8B030D-6E8A-4147-A177-3AD203B41FA5}">
                      <a16:colId xmlns:a16="http://schemas.microsoft.com/office/drawing/2014/main" val="341257948"/>
                    </a:ext>
                  </a:extLst>
                </a:gridCol>
                <a:gridCol w="3217265">
                  <a:extLst>
                    <a:ext uri="{9D8B030D-6E8A-4147-A177-3AD203B41FA5}">
                      <a16:colId xmlns:a16="http://schemas.microsoft.com/office/drawing/2014/main" val="3440049146"/>
                    </a:ext>
                  </a:extLst>
                </a:gridCol>
                <a:gridCol w="1113668">
                  <a:extLst>
                    <a:ext uri="{9D8B030D-6E8A-4147-A177-3AD203B41FA5}">
                      <a16:colId xmlns:a16="http://schemas.microsoft.com/office/drawing/2014/main" val="1481604260"/>
                    </a:ext>
                  </a:extLst>
                </a:gridCol>
                <a:gridCol w="3712229">
                  <a:extLst>
                    <a:ext uri="{9D8B030D-6E8A-4147-A177-3AD203B41FA5}">
                      <a16:colId xmlns:a16="http://schemas.microsoft.com/office/drawing/2014/main" val="2989831260"/>
                    </a:ext>
                  </a:extLst>
                </a:gridCol>
              </a:tblGrid>
              <a:tr h="363441">
                <a:tc>
                  <a:txBody>
                    <a:bodyPr/>
                    <a:lstStyle/>
                    <a:p>
                      <a:pPr>
                        <a:spcAft>
                          <a:spcPts val="0"/>
                        </a:spcAft>
                      </a:pPr>
                      <a:r>
                        <a:rPr lang="en-AU" sz="1100">
                          <a:effectLst/>
                          <a:latin typeface="+mn-lt"/>
                        </a:rPr>
                        <a:t>Month</a:t>
                      </a:r>
                      <a:endParaRPr lang="en-AU" sz="1100">
                        <a:effectLst/>
                        <a:latin typeface="+mn-lt"/>
                        <a:ea typeface="Calibri" panose="020F0502020204030204" pitchFamily="34" charset="0"/>
                      </a:endParaRPr>
                    </a:p>
                  </a:txBody>
                  <a:tcPr marL="89616" marR="89616" marT="44808" marB="44808">
                    <a:lnB w="12700" cap="flat" cmpd="sng" algn="ctr">
                      <a:solidFill>
                        <a:schemeClr val="bg1"/>
                      </a:solidFill>
                      <a:prstDash val="solid"/>
                      <a:round/>
                      <a:headEnd type="none" w="med" len="med"/>
                      <a:tailEnd type="none" w="med" len="med"/>
                    </a:lnB>
                  </a:tcPr>
                </a:tc>
                <a:tc>
                  <a:txBody>
                    <a:bodyPr/>
                    <a:lstStyle/>
                    <a:p>
                      <a:pPr>
                        <a:spcAft>
                          <a:spcPts val="0"/>
                        </a:spcAft>
                      </a:pPr>
                      <a:r>
                        <a:rPr lang="en-AU" sz="1100">
                          <a:effectLst/>
                          <a:latin typeface="+mn-lt"/>
                        </a:rPr>
                        <a:t>Topics</a:t>
                      </a:r>
                      <a:endParaRPr lang="en-AU" sz="1100">
                        <a:effectLst/>
                        <a:latin typeface="+mn-lt"/>
                        <a:ea typeface="Calibri" panose="020F0502020204030204" pitchFamily="34" charset="0"/>
                      </a:endParaRPr>
                    </a:p>
                  </a:txBody>
                  <a:tcPr marL="89616" marR="89616" marT="44808" marB="44808">
                    <a:lnB w="12700" cap="flat" cmpd="sng" algn="ctr">
                      <a:solidFill>
                        <a:schemeClr val="bg1"/>
                      </a:solidFill>
                      <a:prstDash val="solid"/>
                      <a:round/>
                      <a:headEnd type="none" w="med" len="med"/>
                      <a:tailEnd type="none" w="med" len="med"/>
                    </a:lnB>
                  </a:tcPr>
                </a:tc>
                <a:tc>
                  <a:txBody>
                    <a:bodyPr/>
                    <a:lstStyle/>
                    <a:p>
                      <a:pPr>
                        <a:spcAft>
                          <a:spcPts val="0"/>
                        </a:spcAft>
                      </a:pPr>
                      <a:r>
                        <a:rPr lang="en-AU" sz="1100" b="1">
                          <a:effectLst/>
                          <a:latin typeface="+mn-lt"/>
                        </a:rPr>
                        <a:t>Month</a:t>
                      </a:r>
                      <a:endParaRPr lang="en-AU" sz="1100" b="1">
                        <a:effectLst/>
                        <a:latin typeface="+mn-lt"/>
                        <a:ea typeface="Calibri" panose="020F0502020204030204" pitchFamily="34" charset="0"/>
                      </a:endParaRPr>
                    </a:p>
                  </a:txBody>
                  <a:tcPr marL="89616" marR="89616" marT="44808" marB="44808">
                    <a:lnB w="12700" cap="flat" cmpd="sng" algn="ctr">
                      <a:solidFill>
                        <a:schemeClr val="bg1"/>
                      </a:solidFill>
                      <a:prstDash val="solid"/>
                      <a:round/>
                      <a:headEnd type="none" w="med" len="med"/>
                      <a:tailEnd type="none" w="med" len="med"/>
                    </a:lnB>
                  </a:tcPr>
                </a:tc>
                <a:tc>
                  <a:txBody>
                    <a:bodyPr/>
                    <a:lstStyle/>
                    <a:p>
                      <a:pPr>
                        <a:spcAft>
                          <a:spcPts val="0"/>
                        </a:spcAft>
                      </a:pPr>
                      <a:r>
                        <a:rPr lang="en-AU" sz="1100">
                          <a:effectLst/>
                          <a:latin typeface="+mn-lt"/>
                        </a:rPr>
                        <a:t>Topics</a:t>
                      </a:r>
                      <a:endParaRPr lang="en-AU" sz="1100">
                        <a:effectLst/>
                        <a:latin typeface="+mn-lt"/>
                        <a:ea typeface="Calibri" panose="020F0502020204030204" pitchFamily="34" charset="0"/>
                      </a:endParaRPr>
                    </a:p>
                  </a:txBody>
                  <a:tcPr marL="89616" marR="89616" marT="44808" marB="44808">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508076738"/>
                  </a:ext>
                </a:extLst>
              </a:tr>
              <a:tr h="418206">
                <a:tc>
                  <a:txBody>
                    <a:bodyPr/>
                    <a:lstStyle/>
                    <a:p>
                      <a:pPr>
                        <a:spcAft>
                          <a:spcPts val="0"/>
                        </a:spcAft>
                      </a:pPr>
                      <a:r>
                        <a:rPr lang="en-AU" sz="1100">
                          <a:effectLst/>
                          <a:latin typeface="+mn-lt"/>
                        </a:rPr>
                        <a:t>January</a:t>
                      </a:r>
                      <a:endParaRPr lang="en-AU" sz="1100">
                        <a:effectLst/>
                        <a:latin typeface="+mn-lt"/>
                        <a:ea typeface="Calibri" panose="020F0502020204030204" pitchFamily="34" charset="0"/>
                      </a:endParaRPr>
                    </a:p>
                  </a:txBody>
                  <a:tcPr marL="89616" marR="89616" marT="44808" marB="4480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DEDEF"/>
                    </a:solidFill>
                  </a:tcPr>
                </a:tc>
                <a:tc>
                  <a:txBody>
                    <a:bodyPr/>
                    <a:lstStyle/>
                    <a:p>
                      <a:pPr marL="342900" lvl="0" indent="-342900">
                        <a:spcAft>
                          <a:spcPts val="0"/>
                        </a:spcAft>
                        <a:buFont typeface="Wingdings" panose="05000000000000000000" pitchFamily="2" charset="2"/>
                        <a:buChar char="ü"/>
                        <a:tabLst>
                          <a:tab pos="457200" algn="l"/>
                        </a:tabLst>
                      </a:pPr>
                      <a:r>
                        <a:rPr lang="en-AU" sz="1100">
                          <a:effectLst/>
                          <a:latin typeface="+mn-lt"/>
                        </a:rPr>
                        <a:t>AEMO go-live decision making process</a:t>
                      </a:r>
                    </a:p>
                    <a:p>
                      <a:pPr marL="342900" lvl="0" indent="-342900">
                        <a:spcAft>
                          <a:spcPts val="0"/>
                        </a:spcAft>
                        <a:buFont typeface="Wingdings" panose="05000000000000000000" pitchFamily="2" charset="2"/>
                        <a:buChar char="ü"/>
                        <a:tabLst>
                          <a:tab pos="457200" algn="l"/>
                        </a:tabLst>
                      </a:pPr>
                      <a:r>
                        <a:rPr lang="en-AU" sz="1100">
                          <a:effectLst/>
                          <a:latin typeface="+mn-lt"/>
                        </a:rPr>
                        <a:t>Risk Review </a:t>
                      </a:r>
                    </a:p>
                    <a:p>
                      <a:pPr marL="342900" lvl="0" indent="-342900">
                        <a:spcAft>
                          <a:spcPts val="0"/>
                        </a:spcAft>
                        <a:buFont typeface="Wingdings" panose="05000000000000000000" pitchFamily="2" charset="2"/>
                        <a:buChar char="ü"/>
                        <a:tabLst>
                          <a:tab pos="457200" algn="l"/>
                        </a:tabLst>
                      </a:pPr>
                      <a:r>
                        <a:rPr lang="en-AU" sz="1100">
                          <a:effectLst/>
                          <a:latin typeface="+mn-lt"/>
                        </a:rPr>
                        <a:t>Readiness and go-live dashboard</a:t>
                      </a:r>
                      <a:endParaRPr lang="en-AU" sz="1100">
                        <a:effectLst/>
                        <a:latin typeface="+mn-lt"/>
                        <a:ea typeface="Calibri" panose="020F0502020204030204" pitchFamily="34" charset="0"/>
                      </a:endParaRPr>
                    </a:p>
                  </a:txBody>
                  <a:tcPr marL="89616" marR="89616" marT="44808" marB="4480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DEDEF"/>
                    </a:solidFill>
                  </a:tcPr>
                </a:tc>
                <a:tc>
                  <a:txBody>
                    <a:bodyPr/>
                    <a:lstStyle/>
                    <a:p>
                      <a:pPr>
                        <a:spcAft>
                          <a:spcPts val="0"/>
                        </a:spcAft>
                      </a:pPr>
                      <a:r>
                        <a:rPr lang="en-AU" sz="1100" b="1">
                          <a:effectLst/>
                          <a:latin typeface="+mn-lt"/>
                        </a:rPr>
                        <a:t>June</a:t>
                      </a:r>
                      <a:endParaRPr lang="en-AU" sz="1100" b="1">
                        <a:effectLst/>
                        <a:latin typeface="+mn-lt"/>
                        <a:ea typeface="Calibri" panose="020F0502020204030204" pitchFamily="34" charset="0"/>
                      </a:endParaRPr>
                    </a:p>
                  </a:txBody>
                  <a:tcPr marL="89616" marR="89616" marT="44808" marB="4480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DEDEF"/>
                    </a:solidFill>
                  </a:tcPr>
                </a:tc>
                <a:tc>
                  <a:txBody>
                    <a:bodyPr/>
                    <a:lstStyle/>
                    <a:p>
                      <a:pPr marL="342900" lvl="0" indent="-342900">
                        <a:spcAft>
                          <a:spcPts val="0"/>
                        </a:spcAft>
                        <a:buFont typeface="+mj-lt"/>
                        <a:buAutoNum type="arabicPeriod"/>
                        <a:tabLst>
                          <a:tab pos="457200" algn="l"/>
                        </a:tabLst>
                      </a:pPr>
                      <a:r>
                        <a:rPr lang="en-AU" sz="1100">
                          <a:effectLst/>
                          <a:latin typeface="+mn-lt"/>
                        </a:rPr>
                        <a:t>Market Trial prep status</a:t>
                      </a:r>
                    </a:p>
                    <a:p>
                      <a:pPr marL="342900" lvl="0" indent="-342900">
                        <a:spcAft>
                          <a:spcPts val="0"/>
                        </a:spcAft>
                        <a:buFont typeface="+mj-lt"/>
                        <a:buAutoNum type="arabicPeriod"/>
                        <a:tabLst>
                          <a:tab pos="457200" algn="l"/>
                        </a:tabLst>
                      </a:pPr>
                      <a:r>
                        <a:rPr lang="en-AU" sz="1100">
                          <a:effectLst/>
                          <a:latin typeface="+mn-lt"/>
                          <a:ea typeface="Calibri" panose="020F0502020204030204" pitchFamily="34" charset="0"/>
                        </a:rPr>
                        <a:t>Debrief on Retail Go-Live*</a:t>
                      </a:r>
                    </a:p>
                  </a:txBody>
                  <a:tcPr marL="89616" marR="89616" marT="44808" marB="4480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DEDEF"/>
                    </a:solidFill>
                  </a:tcPr>
                </a:tc>
                <a:extLst>
                  <a:ext uri="{0D108BD9-81ED-4DB2-BD59-A6C34878D82A}">
                    <a16:rowId xmlns:a16="http://schemas.microsoft.com/office/drawing/2014/main" val="3985374831"/>
                  </a:ext>
                </a:extLst>
              </a:tr>
              <a:tr h="582502">
                <a:tc>
                  <a:txBody>
                    <a:bodyPr/>
                    <a:lstStyle/>
                    <a:p>
                      <a:pPr>
                        <a:spcAft>
                          <a:spcPts val="0"/>
                        </a:spcAft>
                      </a:pPr>
                      <a:r>
                        <a:rPr lang="en-AU" sz="1100">
                          <a:effectLst/>
                          <a:latin typeface="+mn-lt"/>
                        </a:rPr>
                        <a:t>18 February</a:t>
                      </a:r>
                      <a:endParaRPr lang="en-AU" sz="1100">
                        <a:effectLst/>
                        <a:latin typeface="+mn-lt"/>
                        <a:ea typeface="Calibri" panose="020F0502020204030204" pitchFamily="34" charset="0"/>
                      </a:endParaRPr>
                    </a:p>
                  </a:txBody>
                  <a:tcPr marL="89616" marR="89616" marT="44808" marB="4480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342900" lvl="0" indent="-342900">
                        <a:spcAft>
                          <a:spcPts val="0"/>
                        </a:spcAft>
                        <a:buFont typeface="Wingdings" panose="05000000000000000000" pitchFamily="2" charset="2"/>
                        <a:buChar char="ü"/>
                        <a:tabLst>
                          <a:tab pos="457200" algn="l"/>
                        </a:tabLst>
                      </a:pPr>
                      <a:r>
                        <a:rPr lang="en-AU" sz="1100">
                          <a:effectLst/>
                          <a:latin typeface="+mn-lt"/>
                        </a:rPr>
                        <a:t>Retail Solution Status</a:t>
                      </a:r>
                    </a:p>
                    <a:p>
                      <a:pPr marL="342900" lvl="0" indent="-342900">
                        <a:spcAft>
                          <a:spcPts val="0"/>
                        </a:spcAft>
                        <a:buFont typeface="Wingdings" panose="05000000000000000000" pitchFamily="2" charset="2"/>
                        <a:buChar char="ü"/>
                        <a:tabLst>
                          <a:tab pos="457200" algn="l"/>
                        </a:tabLst>
                      </a:pPr>
                      <a:r>
                        <a:rPr lang="en-AU" sz="1100">
                          <a:effectLst/>
                          <a:latin typeface="+mn-lt"/>
                        </a:rPr>
                        <a:t>Exec Forum Agenda</a:t>
                      </a:r>
                      <a:endParaRPr lang="en-AU" sz="1100">
                        <a:effectLst/>
                        <a:latin typeface="+mn-lt"/>
                        <a:ea typeface="Calibri" panose="020F0502020204030204" pitchFamily="34" charset="0"/>
                      </a:endParaRPr>
                    </a:p>
                  </a:txBody>
                  <a:tcPr marL="89616" marR="89616" marT="44808" marB="4480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n-AU" sz="1100" b="1">
                          <a:effectLst/>
                          <a:latin typeface="+mn-lt"/>
                        </a:rPr>
                        <a:t>July</a:t>
                      </a:r>
                      <a:endParaRPr lang="en-AU" sz="1100" b="1">
                        <a:effectLst/>
                        <a:latin typeface="+mn-lt"/>
                        <a:ea typeface="Calibri" panose="020F0502020204030204" pitchFamily="34" charset="0"/>
                      </a:endParaRPr>
                    </a:p>
                  </a:txBody>
                  <a:tcPr marL="89616" marR="89616" marT="44808" marB="4480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342900" lvl="0" indent="-342900">
                        <a:spcAft>
                          <a:spcPts val="0"/>
                        </a:spcAft>
                        <a:buFont typeface="+mj-lt"/>
                        <a:buAutoNum type="arabicPeriod"/>
                        <a:tabLst>
                          <a:tab pos="457200" algn="l"/>
                        </a:tabLst>
                      </a:pPr>
                      <a:r>
                        <a:rPr lang="en-AU" sz="1100">
                          <a:effectLst/>
                          <a:latin typeface="+mn-lt"/>
                        </a:rPr>
                        <a:t>Market Trial progress</a:t>
                      </a:r>
                    </a:p>
                    <a:p>
                      <a:pPr marL="342900" lvl="0" indent="-342900">
                        <a:spcAft>
                          <a:spcPts val="0"/>
                        </a:spcAft>
                        <a:buFont typeface="+mj-lt"/>
                        <a:buAutoNum type="arabicPeriod"/>
                        <a:tabLst>
                          <a:tab pos="457200" algn="l"/>
                        </a:tabLst>
                      </a:pPr>
                      <a:r>
                        <a:rPr lang="en-AU" sz="1100">
                          <a:effectLst/>
                          <a:latin typeface="+mn-lt"/>
                        </a:rPr>
                        <a:t>Readiness Reporting #8</a:t>
                      </a:r>
                      <a:endParaRPr lang="en-AU" sz="1100">
                        <a:effectLst/>
                        <a:latin typeface="+mn-lt"/>
                        <a:ea typeface="Calibri" panose="020F0502020204030204" pitchFamily="34" charset="0"/>
                      </a:endParaRPr>
                    </a:p>
                  </a:txBody>
                  <a:tcPr marL="89616" marR="89616" marT="44808" marB="4480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804033403"/>
                  </a:ext>
                </a:extLst>
              </a:tr>
              <a:tr h="746797">
                <a:tc>
                  <a:txBody>
                    <a:bodyPr/>
                    <a:lstStyle/>
                    <a:p>
                      <a:pPr>
                        <a:spcAft>
                          <a:spcPts val="0"/>
                        </a:spcAft>
                      </a:pPr>
                      <a:r>
                        <a:rPr lang="en-AU" sz="1100">
                          <a:effectLst/>
                          <a:latin typeface="+mn-lt"/>
                        </a:rPr>
                        <a:t>18 March</a:t>
                      </a:r>
                      <a:endParaRPr lang="en-AU" sz="1100">
                        <a:effectLst/>
                        <a:latin typeface="+mn-lt"/>
                        <a:ea typeface="Calibri" panose="020F0502020204030204" pitchFamily="34" charset="0"/>
                      </a:endParaRPr>
                    </a:p>
                  </a:txBody>
                  <a:tcPr marL="89616" marR="89616" marT="44808" marB="4480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DEDEF"/>
                    </a:solidFill>
                  </a:tcPr>
                </a:tc>
                <a:tc>
                  <a:txBody>
                    <a:bodyPr/>
                    <a:lstStyle/>
                    <a:p>
                      <a:pPr marL="342900" lvl="0" indent="-342900">
                        <a:spcAft>
                          <a:spcPts val="0"/>
                        </a:spcAft>
                        <a:buFont typeface="Wingdings" panose="05000000000000000000" pitchFamily="2" charset="2"/>
                        <a:buChar char="ü"/>
                        <a:tabLst>
                          <a:tab pos="457200" algn="l"/>
                        </a:tabLst>
                      </a:pPr>
                      <a:r>
                        <a:rPr lang="en-AU" sz="1100">
                          <a:effectLst/>
                          <a:latin typeface="+mn-lt"/>
                        </a:rPr>
                        <a:t>Dispatch Cutover Preparation Status</a:t>
                      </a:r>
                    </a:p>
                    <a:p>
                      <a:pPr marL="342900" lvl="0" indent="-342900">
                        <a:spcAft>
                          <a:spcPts val="0"/>
                        </a:spcAft>
                        <a:buFont typeface="Wingdings" panose="05000000000000000000" pitchFamily="2" charset="2"/>
                        <a:buChar char="ü"/>
                        <a:tabLst>
                          <a:tab pos="457200" algn="l"/>
                        </a:tabLst>
                      </a:pPr>
                      <a:r>
                        <a:rPr lang="en-AU" sz="1100">
                          <a:effectLst/>
                          <a:latin typeface="+mn-lt"/>
                        </a:rPr>
                        <a:t>Readiness Reporting #6</a:t>
                      </a:r>
                    </a:p>
                    <a:p>
                      <a:pPr marL="342900" lvl="0" indent="-342900" algn="l" defTabSz="685800" rtl="0" eaLnBrk="1" latinLnBrk="0" hangingPunct="1">
                        <a:spcAft>
                          <a:spcPts val="0"/>
                        </a:spcAft>
                        <a:buFont typeface="Wingdings" panose="05000000000000000000" pitchFamily="2" charset="2"/>
                        <a:buChar char="ü"/>
                        <a:tabLst>
                          <a:tab pos="457200" algn="l"/>
                        </a:tabLst>
                      </a:pPr>
                      <a:r>
                        <a:rPr lang="en-AU" sz="1100" kern="1200">
                          <a:solidFill>
                            <a:schemeClr val="dk1"/>
                          </a:solidFill>
                          <a:effectLst/>
                          <a:latin typeface="+mn-lt"/>
                          <a:ea typeface="+mn-ea"/>
                          <a:cs typeface="+mn-cs"/>
                        </a:rPr>
                        <a:t>Retail Checkpoint Criteria – assessment and outcomes</a:t>
                      </a:r>
                    </a:p>
                    <a:p>
                      <a:pPr marL="342900" lvl="0" indent="-342900" algn="l" defTabSz="685800" rtl="0" eaLnBrk="1" latinLnBrk="0" hangingPunct="1">
                        <a:spcAft>
                          <a:spcPts val="0"/>
                        </a:spcAft>
                        <a:buFont typeface="Wingdings" panose="05000000000000000000" pitchFamily="2" charset="2"/>
                        <a:buChar char="ü"/>
                        <a:tabLst>
                          <a:tab pos="457200" algn="l"/>
                        </a:tabLst>
                      </a:pPr>
                      <a:r>
                        <a:rPr lang="en-AU" sz="1100" kern="1200">
                          <a:solidFill>
                            <a:schemeClr val="dk1"/>
                          </a:solidFill>
                          <a:effectLst/>
                          <a:latin typeface="+mn-lt"/>
                          <a:ea typeface="+mn-ea"/>
                          <a:cs typeface="+mn-cs"/>
                        </a:rPr>
                        <a:t>Retail Pre-prod – status and go/no-go date</a:t>
                      </a:r>
                    </a:p>
                    <a:p>
                      <a:pPr marL="342900" lvl="0" indent="-342900" algn="l" defTabSz="685800" rtl="0" eaLnBrk="1" latinLnBrk="0" hangingPunct="1">
                        <a:spcAft>
                          <a:spcPts val="0"/>
                        </a:spcAft>
                        <a:buFont typeface="Wingdings" panose="05000000000000000000" pitchFamily="2" charset="2"/>
                        <a:buChar char="ü"/>
                        <a:tabLst>
                          <a:tab pos="457200" algn="l"/>
                        </a:tabLst>
                      </a:pPr>
                      <a:r>
                        <a:rPr lang="en-AU" sz="1100" kern="1200">
                          <a:solidFill>
                            <a:schemeClr val="dk1"/>
                          </a:solidFill>
                          <a:effectLst/>
                          <a:latin typeface="+mn-lt"/>
                          <a:ea typeface="+mn-ea"/>
                          <a:cs typeface="+mn-cs"/>
                        </a:rPr>
                        <a:t>Retail Production go-live – checkpoint date and criteria</a:t>
                      </a:r>
                    </a:p>
                    <a:p>
                      <a:pPr marL="342900" lvl="0" indent="-342900" algn="l" defTabSz="685800" rtl="0" eaLnBrk="1" latinLnBrk="0" hangingPunct="1">
                        <a:spcAft>
                          <a:spcPts val="0"/>
                        </a:spcAft>
                        <a:buFont typeface="Wingdings" panose="05000000000000000000" pitchFamily="2" charset="2"/>
                        <a:buChar char="ü"/>
                        <a:tabLst>
                          <a:tab pos="457200" algn="l"/>
                        </a:tabLst>
                      </a:pPr>
                      <a:r>
                        <a:rPr lang="en-AU" sz="1100" kern="1200">
                          <a:solidFill>
                            <a:schemeClr val="dk1"/>
                          </a:solidFill>
                          <a:effectLst/>
                          <a:latin typeface="+mn-lt"/>
                          <a:ea typeface="+mn-ea"/>
                          <a:cs typeface="+mn-cs"/>
                        </a:rPr>
                        <a:t>Settlements Certification Process Conclusions</a:t>
                      </a:r>
                    </a:p>
                  </a:txBody>
                  <a:tcPr marL="89616" marR="89616" marT="44808" marB="4480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DEDEF"/>
                    </a:solidFill>
                  </a:tcPr>
                </a:tc>
                <a:tc>
                  <a:txBody>
                    <a:bodyPr/>
                    <a:lstStyle/>
                    <a:p>
                      <a:pPr>
                        <a:spcAft>
                          <a:spcPts val="0"/>
                        </a:spcAft>
                      </a:pPr>
                      <a:r>
                        <a:rPr lang="en-AU" sz="1100" b="1">
                          <a:effectLst/>
                          <a:latin typeface="+mn-lt"/>
                        </a:rPr>
                        <a:t>August</a:t>
                      </a:r>
                      <a:endParaRPr lang="en-AU" sz="1100" b="1">
                        <a:effectLst/>
                        <a:latin typeface="+mn-lt"/>
                        <a:ea typeface="Calibri" panose="020F0502020204030204" pitchFamily="34" charset="0"/>
                      </a:endParaRPr>
                    </a:p>
                  </a:txBody>
                  <a:tcPr marL="89616" marR="89616" marT="44808" marB="4480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DEDEF"/>
                    </a:solidFill>
                  </a:tcPr>
                </a:tc>
                <a:tc>
                  <a:txBody>
                    <a:bodyPr/>
                    <a:lstStyle/>
                    <a:p>
                      <a:pPr marL="342900" lvl="0" indent="-342900">
                        <a:spcAft>
                          <a:spcPts val="0"/>
                        </a:spcAft>
                        <a:buFont typeface="+mj-lt"/>
                        <a:buAutoNum type="arabicPeriod"/>
                        <a:tabLst>
                          <a:tab pos="457200" algn="l"/>
                        </a:tabLst>
                      </a:pPr>
                      <a:r>
                        <a:rPr lang="en-AU" sz="1100">
                          <a:effectLst/>
                          <a:latin typeface="+mn-lt"/>
                        </a:rPr>
                        <a:t>Market Trial progress</a:t>
                      </a:r>
                    </a:p>
                    <a:p>
                      <a:pPr marL="342900" lvl="0" indent="-342900">
                        <a:spcAft>
                          <a:spcPts val="0"/>
                        </a:spcAft>
                        <a:buFont typeface="+mj-lt"/>
                        <a:buAutoNum type="arabicPeriod"/>
                        <a:tabLst>
                          <a:tab pos="457200" algn="l"/>
                        </a:tabLst>
                      </a:pPr>
                      <a:r>
                        <a:rPr lang="en-AU" sz="1100">
                          <a:effectLst/>
                          <a:latin typeface="+mn-lt"/>
                        </a:rPr>
                        <a:t>Risk Review – focus on rule commencement</a:t>
                      </a:r>
                    </a:p>
                    <a:p>
                      <a:pPr marL="342900" lvl="0" indent="-342900">
                        <a:spcAft>
                          <a:spcPts val="0"/>
                        </a:spcAft>
                        <a:buFont typeface="+mj-lt"/>
                        <a:buAutoNum type="arabicPeriod"/>
                        <a:tabLst>
                          <a:tab pos="457200" algn="l"/>
                        </a:tabLst>
                      </a:pPr>
                      <a:r>
                        <a:rPr lang="en-AU" sz="1100">
                          <a:effectLst/>
                          <a:latin typeface="+mn-lt"/>
                        </a:rPr>
                        <a:t>Exec Forum Agenda</a:t>
                      </a:r>
                      <a:endParaRPr lang="en-AU" sz="1100">
                        <a:effectLst/>
                        <a:latin typeface="+mn-lt"/>
                        <a:ea typeface="Calibri" panose="020F0502020204030204" pitchFamily="34" charset="0"/>
                      </a:endParaRPr>
                    </a:p>
                  </a:txBody>
                  <a:tcPr marL="89616" marR="89616" marT="44808" marB="4480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DEDEF"/>
                    </a:solidFill>
                  </a:tcPr>
                </a:tc>
                <a:extLst>
                  <a:ext uri="{0D108BD9-81ED-4DB2-BD59-A6C34878D82A}">
                    <a16:rowId xmlns:a16="http://schemas.microsoft.com/office/drawing/2014/main" val="3009335575"/>
                  </a:ext>
                </a:extLst>
              </a:tr>
              <a:tr h="582502">
                <a:tc>
                  <a:txBody>
                    <a:bodyPr/>
                    <a:lstStyle/>
                    <a:p>
                      <a:pPr>
                        <a:spcAft>
                          <a:spcPts val="0"/>
                        </a:spcAft>
                      </a:pPr>
                      <a:r>
                        <a:rPr lang="en-AU" sz="1100">
                          <a:effectLst/>
                          <a:latin typeface="+mn-lt"/>
                        </a:rPr>
                        <a:t>23 April</a:t>
                      </a:r>
                      <a:endParaRPr lang="en-AU" sz="1100">
                        <a:effectLst/>
                        <a:latin typeface="+mn-lt"/>
                        <a:ea typeface="Calibri" panose="020F0502020204030204" pitchFamily="34" charset="0"/>
                      </a:endParaRPr>
                    </a:p>
                  </a:txBody>
                  <a:tcPr marL="89616" marR="89616" marT="44808" marB="4480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342900" lvl="0" indent="-342900">
                        <a:spcAft>
                          <a:spcPts val="0"/>
                        </a:spcAft>
                        <a:buFont typeface="+mj-lt"/>
                        <a:buAutoNum type="arabicPeriod"/>
                        <a:tabLst>
                          <a:tab pos="457200" algn="l"/>
                        </a:tabLst>
                      </a:pPr>
                      <a:r>
                        <a:rPr lang="en-AU" sz="1100">
                          <a:effectLst/>
                          <a:latin typeface="+mn-lt"/>
                        </a:rPr>
                        <a:t>Debrief on Dispatch go-live</a:t>
                      </a:r>
                    </a:p>
                    <a:p>
                      <a:pPr marL="342900" lvl="0" indent="-342900">
                        <a:spcAft>
                          <a:spcPts val="0"/>
                        </a:spcAft>
                        <a:buFont typeface="+mj-lt"/>
                        <a:buAutoNum type="arabicPeriod"/>
                        <a:tabLst>
                          <a:tab pos="457200" algn="l"/>
                        </a:tabLst>
                      </a:pPr>
                      <a:r>
                        <a:rPr lang="en-AU" sz="1100">
                          <a:effectLst/>
                          <a:latin typeface="+mn-lt"/>
                        </a:rPr>
                        <a:t>Settlements Cutover Preparation Status</a:t>
                      </a:r>
                    </a:p>
                    <a:p>
                      <a:pPr marL="342900" lvl="0" indent="-342900">
                        <a:spcAft>
                          <a:spcPts val="0"/>
                        </a:spcAft>
                        <a:buFont typeface="+mj-lt"/>
                        <a:buAutoNum type="arabicPeriod"/>
                        <a:tabLst>
                          <a:tab pos="457200" algn="l"/>
                        </a:tabLst>
                      </a:pPr>
                      <a:r>
                        <a:rPr lang="en-AU" sz="1100">
                          <a:effectLst/>
                          <a:latin typeface="+mn-lt"/>
                        </a:rPr>
                        <a:t>Risk Review</a:t>
                      </a:r>
                    </a:p>
                    <a:p>
                      <a:pPr marL="342900" marR="0" lvl="0" indent="-342900" algn="l" defTabSz="685800" rtl="0" eaLnBrk="1" fontAlgn="auto" latinLnBrk="0" hangingPunct="1">
                        <a:lnSpc>
                          <a:spcPct val="100000"/>
                        </a:lnSpc>
                        <a:spcBef>
                          <a:spcPts val="0"/>
                        </a:spcBef>
                        <a:spcAft>
                          <a:spcPts val="0"/>
                        </a:spcAft>
                        <a:buClrTx/>
                        <a:buSzTx/>
                        <a:buFont typeface="+mj-lt"/>
                        <a:buAutoNum type="arabicPeriod"/>
                        <a:tabLst>
                          <a:tab pos="457200" algn="l"/>
                        </a:tabLst>
                        <a:defRPr/>
                      </a:pPr>
                      <a:r>
                        <a:rPr lang="en-AU" sz="1100" kern="1200">
                          <a:solidFill>
                            <a:schemeClr val="dk1"/>
                          </a:solidFill>
                          <a:effectLst/>
                          <a:latin typeface="+mn-lt"/>
                          <a:ea typeface="+mn-ea"/>
                          <a:cs typeface="+mn-cs"/>
                        </a:rPr>
                        <a:t>Retail Checkpoint Criteria – assessment and outcomes</a:t>
                      </a:r>
                    </a:p>
                    <a:p>
                      <a:pPr marL="342900" marR="0" lvl="0" indent="-342900" algn="l" defTabSz="685800" rtl="0" eaLnBrk="1" fontAlgn="auto" latinLnBrk="0" hangingPunct="1">
                        <a:lnSpc>
                          <a:spcPct val="100000"/>
                        </a:lnSpc>
                        <a:spcBef>
                          <a:spcPts val="0"/>
                        </a:spcBef>
                        <a:spcAft>
                          <a:spcPts val="0"/>
                        </a:spcAft>
                        <a:buClrTx/>
                        <a:buSzTx/>
                        <a:buFont typeface="+mj-lt"/>
                        <a:buAutoNum type="arabicPeriod"/>
                        <a:tabLst>
                          <a:tab pos="457200" algn="l"/>
                        </a:tabLst>
                        <a:defRPr/>
                      </a:pPr>
                      <a:r>
                        <a:rPr lang="en-AU" sz="1100" kern="1200">
                          <a:solidFill>
                            <a:schemeClr val="dk1"/>
                          </a:solidFill>
                          <a:effectLst/>
                          <a:latin typeface="+mn-lt"/>
                          <a:ea typeface="+mn-ea"/>
                          <a:cs typeface="+mn-cs"/>
                        </a:rPr>
                        <a:t>Retail Production go-live – confirmation of go/no-go date</a:t>
                      </a:r>
                    </a:p>
                  </a:txBody>
                  <a:tcPr marL="89616" marR="89616" marT="44808" marB="4480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n-AU" sz="1100" b="1">
                          <a:effectLst/>
                          <a:latin typeface="+mn-lt"/>
                        </a:rPr>
                        <a:t>September</a:t>
                      </a:r>
                      <a:endParaRPr lang="en-AU" sz="1100" b="1">
                        <a:effectLst/>
                        <a:latin typeface="+mn-lt"/>
                        <a:ea typeface="Calibri" panose="020F0502020204030204" pitchFamily="34" charset="0"/>
                      </a:endParaRPr>
                    </a:p>
                  </a:txBody>
                  <a:tcPr marL="89616" marR="89616" marT="44808" marB="4480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342900" lvl="0" indent="-342900">
                        <a:spcAft>
                          <a:spcPts val="0"/>
                        </a:spcAft>
                        <a:buFont typeface="+mj-lt"/>
                        <a:buAutoNum type="arabicPeriod"/>
                        <a:tabLst>
                          <a:tab pos="457200" algn="l"/>
                        </a:tabLst>
                      </a:pPr>
                      <a:r>
                        <a:rPr lang="en-AU" sz="1100">
                          <a:effectLst/>
                          <a:latin typeface="+mn-lt"/>
                        </a:rPr>
                        <a:t>Results of Market Trial </a:t>
                      </a:r>
                    </a:p>
                    <a:p>
                      <a:pPr marL="342900" lvl="0" indent="-342900">
                        <a:spcAft>
                          <a:spcPts val="0"/>
                        </a:spcAft>
                        <a:buFont typeface="+mj-lt"/>
                        <a:buAutoNum type="arabicPeriod"/>
                        <a:tabLst>
                          <a:tab pos="457200" algn="l"/>
                        </a:tabLst>
                      </a:pPr>
                      <a:r>
                        <a:rPr lang="en-AU" sz="1100">
                          <a:effectLst/>
                          <a:latin typeface="+mn-lt"/>
                        </a:rPr>
                        <a:t>Preparing for 1 Oct – Ind Go-Live Plan review</a:t>
                      </a:r>
                    </a:p>
                    <a:p>
                      <a:pPr marL="342900" lvl="0" indent="-342900">
                        <a:spcAft>
                          <a:spcPts val="0"/>
                        </a:spcAft>
                        <a:buFont typeface="+mj-lt"/>
                        <a:buAutoNum type="arabicPeriod"/>
                        <a:tabLst>
                          <a:tab pos="457200" algn="l"/>
                        </a:tabLst>
                      </a:pPr>
                      <a:r>
                        <a:rPr lang="en-AU" sz="1100">
                          <a:effectLst/>
                          <a:latin typeface="+mn-lt"/>
                        </a:rPr>
                        <a:t>Readiness Reporting #9</a:t>
                      </a:r>
                      <a:endParaRPr lang="en-AU" sz="1100">
                        <a:effectLst/>
                        <a:latin typeface="+mn-lt"/>
                        <a:ea typeface="Calibri" panose="020F0502020204030204" pitchFamily="34" charset="0"/>
                      </a:endParaRPr>
                    </a:p>
                  </a:txBody>
                  <a:tcPr marL="89616" marR="89616" marT="44808" marB="4480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742869260"/>
                  </a:ext>
                </a:extLst>
              </a:tr>
              <a:tr h="911092">
                <a:tc>
                  <a:txBody>
                    <a:bodyPr/>
                    <a:lstStyle/>
                    <a:p>
                      <a:pPr>
                        <a:spcAft>
                          <a:spcPts val="0"/>
                        </a:spcAft>
                      </a:pPr>
                      <a:r>
                        <a:rPr lang="en-AU" sz="1100" b="1">
                          <a:effectLst/>
                          <a:latin typeface="+mn-lt"/>
                        </a:rPr>
                        <a:t>19 May</a:t>
                      </a:r>
                      <a:endParaRPr lang="en-AU" sz="1100" b="1">
                        <a:effectLst/>
                        <a:latin typeface="+mn-lt"/>
                        <a:ea typeface="Calibri" panose="020F0502020204030204" pitchFamily="34" charset="0"/>
                      </a:endParaRPr>
                    </a:p>
                  </a:txBody>
                  <a:tcPr marL="89616" marR="89616" marT="44808" marB="4480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DEDEF"/>
                    </a:solidFill>
                  </a:tcPr>
                </a:tc>
                <a:tc>
                  <a:txBody>
                    <a:bodyPr/>
                    <a:lstStyle/>
                    <a:p>
                      <a:pPr marL="342900" lvl="0" indent="-342900">
                        <a:spcAft>
                          <a:spcPts val="0"/>
                        </a:spcAft>
                        <a:buFont typeface="+mj-lt"/>
                        <a:buAutoNum type="arabicPeriod"/>
                        <a:tabLst>
                          <a:tab pos="457200" algn="l"/>
                        </a:tabLst>
                      </a:pPr>
                      <a:r>
                        <a:rPr lang="en-AU" sz="1100">
                          <a:effectLst/>
                          <a:latin typeface="+mn-lt"/>
                        </a:rPr>
                        <a:t>Readiness Reporting #7</a:t>
                      </a:r>
                    </a:p>
                    <a:p>
                      <a:pPr marL="342900" lvl="0" indent="-342900">
                        <a:spcAft>
                          <a:spcPts val="0"/>
                        </a:spcAft>
                        <a:buFont typeface="+mj-lt"/>
                        <a:buAutoNum type="arabicPeriod"/>
                        <a:tabLst>
                          <a:tab pos="457200" algn="l"/>
                        </a:tabLst>
                      </a:pPr>
                      <a:r>
                        <a:rPr lang="en-AU" sz="1100">
                          <a:effectLst/>
                          <a:latin typeface="+mn-lt"/>
                        </a:rPr>
                        <a:t>Exec Forum Agenda</a:t>
                      </a:r>
                    </a:p>
                    <a:p>
                      <a:pPr marL="342900" marR="0" lvl="0" indent="-342900" algn="l" defTabSz="685800" rtl="0" eaLnBrk="1" fontAlgn="auto" latinLnBrk="0" hangingPunct="1">
                        <a:lnSpc>
                          <a:spcPct val="100000"/>
                        </a:lnSpc>
                        <a:spcBef>
                          <a:spcPts val="0"/>
                        </a:spcBef>
                        <a:spcAft>
                          <a:spcPts val="0"/>
                        </a:spcAft>
                        <a:buClrTx/>
                        <a:buSzTx/>
                        <a:buFont typeface="+mj-lt"/>
                        <a:buAutoNum type="arabicPeriod"/>
                        <a:tabLst>
                          <a:tab pos="457200" algn="l"/>
                        </a:tabLst>
                        <a:defRPr/>
                      </a:pPr>
                      <a:r>
                        <a:rPr lang="en-AU" sz="1100">
                          <a:effectLst/>
                          <a:latin typeface="+mn-lt"/>
                        </a:rPr>
                        <a:t>Approach to Global Settlements engagement </a:t>
                      </a:r>
                    </a:p>
                    <a:p>
                      <a:pPr marL="342900" marR="0" lvl="0" indent="-342900" algn="l" defTabSz="685800" rtl="0" eaLnBrk="1" fontAlgn="auto" latinLnBrk="0" hangingPunct="1">
                        <a:lnSpc>
                          <a:spcPct val="100000"/>
                        </a:lnSpc>
                        <a:spcBef>
                          <a:spcPts val="0"/>
                        </a:spcBef>
                        <a:spcAft>
                          <a:spcPts val="0"/>
                        </a:spcAft>
                        <a:buClrTx/>
                        <a:buSzTx/>
                        <a:buFont typeface="+mj-lt"/>
                        <a:buAutoNum type="arabicPeriod"/>
                        <a:tabLst>
                          <a:tab pos="457200" algn="l"/>
                        </a:tabLst>
                        <a:defRPr/>
                      </a:pPr>
                      <a:r>
                        <a:rPr lang="en-AU" sz="1100">
                          <a:effectLst/>
                          <a:latin typeface="+mn-lt"/>
                          <a:ea typeface="Calibri" panose="020F0502020204030204" pitchFamily="34" charset="0"/>
                        </a:rPr>
                        <a:t>Retail Production: Confirming go/no-go</a:t>
                      </a:r>
                    </a:p>
                    <a:p>
                      <a:pPr marL="342900" marR="0" lvl="0" indent="-342900" algn="l" defTabSz="685800" rtl="0" eaLnBrk="1" fontAlgn="auto" latinLnBrk="0" hangingPunct="1">
                        <a:lnSpc>
                          <a:spcPct val="100000"/>
                        </a:lnSpc>
                        <a:spcBef>
                          <a:spcPts val="0"/>
                        </a:spcBef>
                        <a:spcAft>
                          <a:spcPts val="0"/>
                        </a:spcAft>
                        <a:buClrTx/>
                        <a:buSzTx/>
                        <a:buFont typeface="+mj-lt"/>
                        <a:buAutoNum type="arabicPeriod"/>
                        <a:tabLst>
                          <a:tab pos="457200" algn="l"/>
                        </a:tabLst>
                        <a:defRPr/>
                      </a:pPr>
                      <a:r>
                        <a:rPr lang="en-AU" sz="1100">
                          <a:effectLst/>
                          <a:latin typeface="+mn-lt"/>
                          <a:ea typeface="Calibri" panose="020F0502020204030204" pitchFamily="34" charset="0"/>
                        </a:rPr>
                        <a:t>Retail Cutover Preparation Status*</a:t>
                      </a:r>
                    </a:p>
                  </a:txBody>
                  <a:tcPr marL="89616" marR="89616" marT="44808" marB="4480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DEDEF"/>
                    </a:solidFill>
                  </a:tcPr>
                </a:tc>
                <a:tc>
                  <a:txBody>
                    <a:bodyPr/>
                    <a:lstStyle/>
                    <a:p>
                      <a:pPr>
                        <a:spcAft>
                          <a:spcPts val="0"/>
                        </a:spcAft>
                      </a:pPr>
                      <a:r>
                        <a:rPr lang="en-AU" sz="1100" b="1">
                          <a:effectLst/>
                          <a:latin typeface="+mn-lt"/>
                        </a:rPr>
                        <a:t>October</a:t>
                      </a:r>
                      <a:endParaRPr lang="en-AU" sz="1100" b="1">
                        <a:effectLst/>
                        <a:latin typeface="+mn-lt"/>
                        <a:ea typeface="Calibri" panose="020F0502020204030204" pitchFamily="34" charset="0"/>
                      </a:endParaRPr>
                    </a:p>
                  </a:txBody>
                  <a:tcPr marL="89616" marR="89616" marT="44808" marB="4480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DEDEF"/>
                    </a:solidFill>
                  </a:tcPr>
                </a:tc>
                <a:tc>
                  <a:txBody>
                    <a:bodyPr/>
                    <a:lstStyle/>
                    <a:p>
                      <a:pPr marL="342900" lvl="0" indent="-342900">
                        <a:spcAft>
                          <a:spcPts val="0"/>
                        </a:spcAft>
                        <a:buFont typeface="+mj-lt"/>
                        <a:buAutoNum type="arabicPeriod"/>
                        <a:tabLst>
                          <a:tab pos="457200" algn="l"/>
                        </a:tabLst>
                      </a:pPr>
                      <a:r>
                        <a:rPr lang="en-AU" sz="1100">
                          <a:effectLst/>
                          <a:latin typeface="+mn-lt"/>
                        </a:rPr>
                        <a:t>Debrief and reconfirmation of approach for Global Settlements</a:t>
                      </a:r>
                      <a:endParaRPr lang="en-AU" sz="1100">
                        <a:effectLst/>
                        <a:latin typeface="+mn-lt"/>
                        <a:ea typeface="Calibri" panose="020F0502020204030204" pitchFamily="34" charset="0"/>
                      </a:endParaRPr>
                    </a:p>
                  </a:txBody>
                  <a:tcPr marL="89616" marR="89616" marT="44808" marB="4480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DEDEF"/>
                    </a:solidFill>
                  </a:tcPr>
                </a:tc>
                <a:extLst>
                  <a:ext uri="{0D108BD9-81ED-4DB2-BD59-A6C34878D82A}">
                    <a16:rowId xmlns:a16="http://schemas.microsoft.com/office/drawing/2014/main" val="3615950699"/>
                  </a:ext>
                </a:extLst>
              </a:tr>
            </a:tbl>
          </a:graphicData>
        </a:graphic>
      </p:graphicFrame>
      <p:sp>
        <p:nvSpPr>
          <p:cNvPr id="4" name="Date Placeholder 3">
            <a:extLst>
              <a:ext uri="{FF2B5EF4-FFF2-40B4-BE49-F238E27FC236}">
                <a16:creationId xmlns:a16="http://schemas.microsoft.com/office/drawing/2014/main" id="{09F67B29-7655-4822-86A5-428350C3CD28}"/>
              </a:ext>
            </a:extLst>
          </p:cNvPr>
          <p:cNvSpPr>
            <a:spLocks noGrp="1"/>
          </p:cNvSpPr>
          <p:nvPr>
            <p:ph type="dt" sz="half" idx="10"/>
          </p:nvPr>
        </p:nvSpPr>
        <p:spPr/>
        <p:txBody>
          <a:bodyPr/>
          <a:lstStyle/>
          <a:p>
            <a:fld id="{681D5AC9-D7BA-485E-B465-DE82470048ED}" type="datetime1">
              <a:rPr lang="en-AU" smtClean="0"/>
              <a:t>16/03/2021</a:t>
            </a:fld>
            <a:endParaRPr lang="en-AU"/>
          </a:p>
        </p:txBody>
      </p:sp>
      <p:sp>
        <p:nvSpPr>
          <p:cNvPr id="6" name="Slide Number Placeholder 5">
            <a:extLst>
              <a:ext uri="{FF2B5EF4-FFF2-40B4-BE49-F238E27FC236}">
                <a16:creationId xmlns:a16="http://schemas.microsoft.com/office/drawing/2014/main" id="{9F2884AC-5EC3-48A4-944A-0C8E6D45DC43}"/>
              </a:ext>
            </a:extLst>
          </p:cNvPr>
          <p:cNvSpPr>
            <a:spLocks noGrp="1"/>
          </p:cNvSpPr>
          <p:nvPr>
            <p:ph type="sldNum" sz="quarter" idx="12"/>
          </p:nvPr>
        </p:nvSpPr>
        <p:spPr/>
        <p:txBody>
          <a:bodyPr/>
          <a:lstStyle/>
          <a:p>
            <a:fld id="{4EC81F68-4976-451A-B2E9-79BCBD2F70CC}" type="slidenum">
              <a:rPr lang="en-AU" smtClean="0"/>
              <a:pPr/>
              <a:t>29</a:t>
            </a:fld>
            <a:endParaRPr lang="en-AU"/>
          </a:p>
        </p:txBody>
      </p:sp>
      <p:sp>
        <p:nvSpPr>
          <p:cNvPr id="10" name="TextBox 9">
            <a:extLst>
              <a:ext uri="{FF2B5EF4-FFF2-40B4-BE49-F238E27FC236}">
                <a16:creationId xmlns:a16="http://schemas.microsoft.com/office/drawing/2014/main" id="{D9507E20-939A-4529-8D06-922E2A3999DE}"/>
              </a:ext>
            </a:extLst>
          </p:cNvPr>
          <p:cNvSpPr txBox="1"/>
          <p:nvPr/>
        </p:nvSpPr>
        <p:spPr>
          <a:xfrm>
            <a:off x="339180" y="150916"/>
            <a:ext cx="8301895" cy="523220"/>
          </a:xfrm>
          <a:prstGeom prst="rect">
            <a:avLst/>
          </a:prstGeom>
          <a:noFill/>
        </p:spPr>
        <p:txBody>
          <a:bodyPr wrap="square" rtlCol="0">
            <a:spAutoFit/>
          </a:bodyPr>
          <a:lstStyle/>
          <a:p>
            <a:r>
              <a:rPr lang="en-AU" sz="1400" b="1">
                <a:solidFill>
                  <a:schemeClr val="bg1"/>
                </a:solidFill>
              </a:rPr>
              <a:t>This table provides a list of key topics. The normal updates will also be provided at each PCF. This table will evolve as the year progresses.</a:t>
            </a:r>
          </a:p>
        </p:txBody>
      </p:sp>
      <p:sp>
        <p:nvSpPr>
          <p:cNvPr id="2" name="TextBox 1">
            <a:extLst>
              <a:ext uri="{FF2B5EF4-FFF2-40B4-BE49-F238E27FC236}">
                <a16:creationId xmlns:a16="http://schemas.microsoft.com/office/drawing/2014/main" id="{19991EE0-5D5C-4C8A-897A-03B6E05A42BC}"/>
              </a:ext>
            </a:extLst>
          </p:cNvPr>
          <p:cNvSpPr txBox="1"/>
          <p:nvPr/>
        </p:nvSpPr>
        <p:spPr>
          <a:xfrm>
            <a:off x="6927980" y="769018"/>
            <a:ext cx="2228850" cy="461665"/>
          </a:xfrm>
          <a:prstGeom prst="rect">
            <a:avLst/>
          </a:prstGeom>
          <a:noFill/>
          <a:ln w="28575">
            <a:solidFill>
              <a:schemeClr val="accent6"/>
            </a:solidFill>
          </a:ln>
        </p:spPr>
        <p:txBody>
          <a:bodyPr wrap="square" rtlCol="0">
            <a:spAutoFit/>
          </a:bodyPr>
          <a:lstStyle/>
          <a:p>
            <a:r>
              <a:rPr lang="en-AU" sz="1200">
                <a:solidFill>
                  <a:schemeClr val="bg1"/>
                </a:solidFill>
              </a:rPr>
              <a:t>*Dates depend on April Checkpoint outcomes</a:t>
            </a:r>
          </a:p>
        </p:txBody>
      </p:sp>
    </p:spTree>
    <p:extLst>
      <p:ext uri="{BB962C8B-B14F-4D97-AF65-F5344CB8AC3E}">
        <p14:creationId xmlns:p14="http://schemas.microsoft.com/office/powerpoint/2010/main" val="26306638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7AA55-9727-4A8C-ABFE-C7F909E71C77}"/>
              </a:ext>
            </a:extLst>
          </p:cNvPr>
          <p:cNvSpPr>
            <a:spLocks noGrp="1"/>
          </p:cNvSpPr>
          <p:nvPr>
            <p:ph type="title"/>
          </p:nvPr>
        </p:nvSpPr>
        <p:spPr/>
        <p:txBody>
          <a:bodyPr/>
          <a:lstStyle/>
          <a:p>
            <a:r>
              <a:rPr lang="en-AU"/>
              <a:t>Agenda</a:t>
            </a:r>
          </a:p>
        </p:txBody>
      </p:sp>
      <p:sp>
        <p:nvSpPr>
          <p:cNvPr id="3" name="Date Placeholder 2">
            <a:extLst>
              <a:ext uri="{FF2B5EF4-FFF2-40B4-BE49-F238E27FC236}">
                <a16:creationId xmlns:a16="http://schemas.microsoft.com/office/drawing/2014/main" id="{740EF81E-03E6-4BE9-8F98-BB289039492F}"/>
              </a:ext>
            </a:extLst>
          </p:cNvPr>
          <p:cNvSpPr>
            <a:spLocks noGrp="1"/>
          </p:cNvSpPr>
          <p:nvPr>
            <p:ph type="dt" sz="half" idx="10"/>
          </p:nvPr>
        </p:nvSpPr>
        <p:spPr>
          <a:xfrm>
            <a:off x="7429340" y="6339334"/>
            <a:ext cx="1302050" cy="365125"/>
          </a:xfrm>
        </p:spPr>
        <p:txBody>
          <a:bodyPr/>
          <a:lstStyle/>
          <a:p>
            <a:fld id="{530397C2-77E7-4DB0-BDE9-313BBF939C16}" type="datetime1">
              <a:rPr lang="en-AU" smtClean="0"/>
              <a:t>16/03/2021</a:t>
            </a:fld>
            <a:endParaRPr lang="en-AU"/>
          </a:p>
        </p:txBody>
      </p:sp>
      <p:sp>
        <p:nvSpPr>
          <p:cNvPr id="6" name="Slide Number Placeholder 5">
            <a:extLst>
              <a:ext uri="{FF2B5EF4-FFF2-40B4-BE49-F238E27FC236}">
                <a16:creationId xmlns:a16="http://schemas.microsoft.com/office/drawing/2014/main" id="{6C6DFCBE-B225-4572-A155-FC79E89698B7}"/>
              </a:ext>
            </a:extLst>
          </p:cNvPr>
          <p:cNvSpPr>
            <a:spLocks noGrp="1"/>
          </p:cNvSpPr>
          <p:nvPr>
            <p:ph type="sldNum" sz="quarter" idx="12"/>
          </p:nvPr>
        </p:nvSpPr>
        <p:spPr/>
        <p:txBody>
          <a:bodyPr/>
          <a:lstStyle/>
          <a:p>
            <a:fld id="{4EC81F68-4976-451A-B2E9-79BCBD2F70CC}" type="slidenum">
              <a:rPr lang="en-AU" smtClean="0"/>
              <a:t>3</a:t>
            </a:fld>
            <a:endParaRPr lang="en-AU"/>
          </a:p>
        </p:txBody>
      </p:sp>
      <p:graphicFrame>
        <p:nvGraphicFramePr>
          <p:cNvPr id="8" name="Table 6">
            <a:extLst>
              <a:ext uri="{FF2B5EF4-FFF2-40B4-BE49-F238E27FC236}">
                <a16:creationId xmlns:a16="http://schemas.microsoft.com/office/drawing/2014/main" id="{A71263B4-93FB-4FF2-BE2C-2298A6BF36AB}"/>
              </a:ext>
            </a:extLst>
          </p:cNvPr>
          <p:cNvGraphicFramePr>
            <a:graphicFrameLocks noGrp="1"/>
          </p:cNvGraphicFramePr>
          <p:nvPr>
            <p:extLst>
              <p:ext uri="{D42A27DB-BD31-4B8C-83A1-F6EECF244321}">
                <p14:modId xmlns:p14="http://schemas.microsoft.com/office/powerpoint/2010/main" val="3770948541"/>
              </p:ext>
            </p:extLst>
          </p:nvPr>
        </p:nvGraphicFramePr>
        <p:xfrm>
          <a:off x="87923" y="1355598"/>
          <a:ext cx="8751487" cy="4537206"/>
        </p:xfrm>
        <a:graphic>
          <a:graphicData uri="http://schemas.openxmlformats.org/drawingml/2006/table">
            <a:tbl>
              <a:tblPr firstRow="1" bandRow="1">
                <a:tableStyleId>{7DF18680-E054-41AD-8BC1-D1AEF772440D}</a:tableStyleId>
              </a:tblPr>
              <a:tblGrid>
                <a:gridCol w="472961">
                  <a:extLst>
                    <a:ext uri="{9D8B030D-6E8A-4147-A177-3AD203B41FA5}">
                      <a16:colId xmlns:a16="http://schemas.microsoft.com/office/drawing/2014/main" val="2065778566"/>
                    </a:ext>
                  </a:extLst>
                </a:gridCol>
                <a:gridCol w="1225948">
                  <a:extLst>
                    <a:ext uri="{9D8B030D-6E8A-4147-A177-3AD203B41FA5}">
                      <a16:colId xmlns:a16="http://schemas.microsoft.com/office/drawing/2014/main" val="260998244"/>
                    </a:ext>
                  </a:extLst>
                </a:gridCol>
                <a:gridCol w="4491731">
                  <a:extLst>
                    <a:ext uri="{9D8B030D-6E8A-4147-A177-3AD203B41FA5}">
                      <a16:colId xmlns:a16="http://schemas.microsoft.com/office/drawing/2014/main" val="139867044"/>
                    </a:ext>
                  </a:extLst>
                </a:gridCol>
                <a:gridCol w="2560847">
                  <a:extLst>
                    <a:ext uri="{9D8B030D-6E8A-4147-A177-3AD203B41FA5}">
                      <a16:colId xmlns:a16="http://schemas.microsoft.com/office/drawing/2014/main" val="3541543033"/>
                    </a:ext>
                  </a:extLst>
                </a:gridCol>
              </a:tblGrid>
              <a:tr h="281178">
                <a:tc>
                  <a:txBody>
                    <a:bodyPr/>
                    <a:lstStyle/>
                    <a:p>
                      <a:r>
                        <a:rPr lang="en-AU" sz="1100"/>
                        <a:t>#</a:t>
                      </a:r>
                    </a:p>
                  </a:txBody>
                  <a:tcPr marT="0" marB="0" anchor="ctr">
                    <a:solidFill>
                      <a:schemeClr val="accent2"/>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AU" sz="1100"/>
                        <a:t>Time</a:t>
                      </a:r>
                    </a:p>
                  </a:txBody>
                  <a:tcPr marT="0" marB="0" anchor="ctr">
                    <a:solidFill>
                      <a:schemeClr val="accent2"/>
                    </a:solidFill>
                  </a:tcPr>
                </a:tc>
                <a:tc>
                  <a:txBody>
                    <a:bodyPr/>
                    <a:lstStyle/>
                    <a:p>
                      <a:r>
                        <a:rPr lang="en-AU" sz="1100"/>
                        <a:t>Topic</a:t>
                      </a:r>
                    </a:p>
                  </a:txBody>
                  <a:tcPr marT="0" marB="0" anchor="ctr">
                    <a:solidFill>
                      <a:schemeClr val="accent2"/>
                    </a:solidFill>
                  </a:tcPr>
                </a:tc>
                <a:tc>
                  <a:txBody>
                    <a:bodyPr/>
                    <a:lstStyle/>
                    <a:p>
                      <a:r>
                        <a:rPr lang="en-AU" sz="1100"/>
                        <a:t>Presenter</a:t>
                      </a:r>
                    </a:p>
                  </a:txBody>
                  <a:tcPr marT="0" marB="0" anchor="ctr">
                    <a:solidFill>
                      <a:schemeClr val="accent2"/>
                    </a:solidFill>
                  </a:tcPr>
                </a:tc>
                <a:extLst>
                  <a:ext uri="{0D108BD9-81ED-4DB2-BD59-A6C34878D82A}">
                    <a16:rowId xmlns:a16="http://schemas.microsoft.com/office/drawing/2014/main" val="1961970631"/>
                  </a:ext>
                </a:extLst>
              </a:tr>
              <a:tr h="463334">
                <a:tc>
                  <a:txBody>
                    <a:bodyPr/>
                    <a:lstStyle/>
                    <a:p>
                      <a:r>
                        <a:rPr lang="en-AU" sz="1100">
                          <a:solidFill>
                            <a:srgbClr val="000000"/>
                          </a:solidFill>
                          <a:effectLst/>
                          <a:latin typeface="Calibri" panose="020F0502020204030204" pitchFamily="34" charset="0"/>
                          <a:ea typeface="Calibri" panose="020F0502020204030204" pitchFamily="34" charset="0"/>
                        </a:rPr>
                        <a:t>1​</a:t>
                      </a:r>
                      <a:endParaRPr lang="en-AU" sz="1100">
                        <a:effectLst/>
                        <a:latin typeface="Calibri" panose="020F0502020204030204" pitchFamily="34" charset="0"/>
                        <a:ea typeface="Calibri" panose="020F0502020204030204" pitchFamily="34" charset="0"/>
                      </a:endParaRPr>
                    </a:p>
                  </a:txBody>
                  <a:tcPr anchor="ctr"/>
                </a:tc>
                <a:tc>
                  <a:txBody>
                    <a:bodyPr/>
                    <a:lstStyle/>
                    <a:p>
                      <a:r>
                        <a:rPr lang="en-AU" sz="1100">
                          <a:solidFill>
                            <a:srgbClr val="000000"/>
                          </a:solidFill>
                          <a:effectLst/>
                          <a:latin typeface="Calibri" panose="020F0502020204030204" pitchFamily="34" charset="0"/>
                          <a:ea typeface="Calibri" panose="020F0502020204030204" pitchFamily="34" charset="0"/>
                        </a:rPr>
                        <a:t>10:00 – 10:05</a:t>
                      </a:r>
                      <a:r>
                        <a:rPr lang="en-AU" sz="1100">
                          <a:solidFill>
                            <a:srgbClr val="000000"/>
                          </a:solidFill>
                          <a:effectLst/>
                          <a:highlight>
                            <a:srgbClr val="FFFF00"/>
                          </a:highlight>
                          <a:latin typeface="Calibri" panose="020F0502020204030204" pitchFamily="34" charset="0"/>
                          <a:ea typeface="Calibri" panose="020F0502020204030204" pitchFamily="34" charset="0"/>
                        </a:rPr>
                        <a:t>​</a:t>
                      </a:r>
                      <a:endParaRPr lang="en-AU" sz="1100">
                        <a:effectLst/>
                        <a:highlight>
                          <a:srgbClr val="FFFF00"/>
                        </a:highlight>
                        <a:latin typeface="Calibri" panose="020F0502020204030204" pitchFamily="34" charset="0"/>
                        <a:ea typeface="Calibri" panose="020F0502020204030204" pitchFamily="34" charset="0"/>
                      </a:endParaRPr>
                    </a:p>
                  </a:txBody>
                  <a:tcPr anchor="ctr"/>
                </a:tc>
                <a:tc>
                  <a:txBody>
                    <a:bodyPr/>
                    <a:lstStyle/>
                    <a:p>
                      <a:r>
                        <a:rPr lang="en-AU" sz="1100">
                          <a:solidFill>
                            <a:srgbClr val="000000"/>
                          </a:solidFill>
                          <a:effectLst/>
                          <a:latin typeface="Calibri" panose="020F0502020204030204" pitchFamily="34" charset="0"/>
                          <a:ea typeface="Calibri" panose="020F0502020204030204" pitchFamily="34" charset="0"/>
                        </a:rPr>
                        <a:t>Welcome​</a:t>
                      </a:r>
                      <a:endParaRPr lang="en-AU" sz="1100">
                        <a:effectLst/>
                        <a:latin typeface="Calibri" panose="020F0502020204030204" pitchFamily="34" charset="0"/>
                        <a:ea typeface="Calibri" panose="020F0502020204030204" pitchFamily="34" charset="0"/>
                      </a:endParaRPr>
                    </a:p>
                  </a:txBody>
                  <a:tcPr anchor="ctr"/>
                </a:tc>
                <a:tc>
                  <a:txBody>
                    <a:bodyPr/>
                    <a:lstStyle/>
                    <a:p>
                      <a:r>
                        <a:rPr lang="en-AU" sz="1100">
                          <a:solidFill>
                            <a:srgbClr val="000000"/>
                          </a:solidFill>
                          <a:effectLst/>
                          <a:latin typeface="Calibri" panose="020F0502020204030204" pitchFamily="34" charset="0"/>
                          <a:ea typeface="Calibri" panose="020F0502020204030204" pitchFamily="34" charset="0"/>
                        </a:rPr>
                        <a:t>Peter Carruthers​</a:t>
                      </a:r>
                      <a:endParaRPr lang="en-AU" sz="1100">
                        <a:effectLst/>
                        <a:latin typeface="Calibri" panose="020F0502020204030204" pitchFamily="34" charset="0"/>
                        <a:ea typeface="Calibri" panose="020F0502020204030204" pitchFamily="34" charset="0"/>
                      </a:endParaRPr>
                    </a:p>
                  </a:txBody>
                  <a:tcPr anchor="ctr"/>
                </a:tc>
                <a:extLst>
                  <a:ext uri="{0D108BD9-81ED-4DB2-BD59-A6C34878D82A}">
                    <a16:rowId xmlns:a16="http://schemas.microsoft.com/office/drawing/2014/main" val="3632721138"/>
                  </a:ext>
                </a:extLst>
              </a:tr>
              <a:tr h="463334">
                <a:tc>
                  <a:txBody>
                    <a:bodyPr/>
                    <a:lstStyle/>
                    <a:p>
                      <a:r>
                        <a:rPr lang="en-AU" sz="1100">
                          <a:solidFill>
                            <a:srgbClr val="000000"/>
                          </a:solidFill>
                          <a:effectLst/>
                          <a:latin typeface="Calibri" panose="020F0502020204030204" pitchFamily="34" charset="0"/>
                          <a:ea typeface="Calibri" panose="020F0502020204030204" pitchFamily="34" charset="0"/>
                        </a:rPr>
                        <a:t>2​</a:t>
                      </a:r>
                      <a:endParaRPr lang="en-AU" sz="1100">
                        <a:effectLst/>
                        <a:latin typeface="Calibri" panose="020F0502020204030204" pitchFamily="34" charset="0"/>
                        <a:ea typeface="Calibri" panose="020F0502020204030204" pitchFamily="34" charset="0"/>
                      </a:endParaRPr>
                    </a:p>
                  </a:txBody>
                  <a:tcPr anchor="ctr"/>
                </a:tc>
                <a:tc>
                  <a:txBody>
                    <a:bodyPr/>
                    <a:lstStyle/>
                    <a:p>
                      <a:r>
                        <a:rPr lang="en-AU" sz="1100">
                          <a:solidFill>
                            <a:srgbClr val="000000"/>
                          </a:solidFill>
                          <a:effectLst/>
                          <a:latin typeface="Calibri" panose="020F0502020204030204" pitchFamily="34" charset="0"/>
                          <a:ea typeface="Calibri" panose="020F0502020204030204" pitchFamily="34" charset="0"/>
                        </a:rPr>
                        <a:t>10:05</a:t>
                      </a:r>
                      <a:endParaRPr lang="en-AU" sz="1100">
                        <a:effectLst/>
                        <a:latin typeface="Calibri" panose="020F0502020204030204" pitchFamily="34" charset="0"/>
                        <a:ea typeface="Calibri" panose="020F0502020204030204" pitchFamily="34" charset="0"/>
                      </a:endParaRPr>
                    </a:p>
                  </a:txBody>
                  <a:tcPr anchor="ctr"/>
                </a:tc>
                <a:tc>
                  <a:txBody>
                    <a:bodyPr/>
                    <a:lstStyle/>
                    <a:p>
                      <a:r>
                        <a:rPr lang="en-AU" sz="1100">
                          <a:solidFill>
                            <a:srgbClr val="000000"/>
                          </a:solidFill>
                          <a:effectLst/>
                          <a:latin typeface="Calibri" panose="020F0502020204030204" pitchFamily="34" charset="0"/>
                          <a:ea typeface="Calibri" panose="020F0502020204030204" pitchFamily="34" charset="0"/>
                        </a:rPr>
                        <a:t>Actions from Previous Meetings​</a:t>
                      </a:r>
                      <a:endParaRPr lang="en-AU" sz="1100">
                        <a:effectLst/>
                        <a:latin typeface="Calibri" panose="020F0502020204030204" pitchFamily="34" charset="0"/>
                        <a:ea typeface="Calibri" panose="020F0502020204030204" pitchFamily="34" charset="0"/>
                      </a:endParaRPr>
                    </a:p>
                  </a:txBody>
                  <a:tcPr anchor="ctr"/>
                </a:tc>
                <a:tc>
                  <a:txBody>
                    <a:bodyPr/>
                    <a:lstStyle/>
                    <a:p>
                      <a:r>
                        <a:rPr lang="en-AU" sz="1100">
                          <a:solidFill>
                            <a:srgbClr val="000000"/>
                          </a:solidFill>
                          <a:effectLst/>
                          <a:latin typeface="Calibri" panose="020F0502020204030204" pitchFamily="34" charset="0"/>
                          <a:ea typeface="Calibri" panose="020F0502020204030204" pitchFamily="34" charset="0"/>
                        </a:rPr>
                        <a:t>Anne-Marie McCague​</a:t>
                      </a:r>
                      <a:endParaRPr lang="en-AU" sz="1100">
                        <a:effectLst/>
                        <a:latin typeface="Calibri" panose="020F0502020204030204" pitchFamily="34" charset="0"/>
                        <a:ea typeface="Calibri" panose="020F0502020204030204" pitchFamily="34" charset="0"/>
                      </a:endParaRPr>
                    </a:p>
                  </a:txBody>
                  <a:tcPr anchor="ctr"/>
                </a:tc>
                <a:extLst>
                  <a:ext uri="{0D108BD9-81ED-4DB2-BD59-A6C34878D82A}">
                    <a16:rowId xmlns:a16="http://schemas.microsoft.com/office/drawing/2014/main" val="2809332103"/>
                  </a:ext>
                </a:extLst>
              </a:tr>
              <a:tr h="506345">
                <a:tc>
                  <a:txBody>
                    <a:bodyPr/>
                    <a:lstStyle/>
                    <a:p>
                      <a:r>
                        <a:rPr lang="en-AU" sz="1100">
                          <a:solidFill>
                            <a:srgbClr val="000000"/>
                          </a:solidFill>
                          <a:effectLst/>
                          <a:latin typeface="Calibri" panose="020F0502020204030204" pitchFamily="34" charset="0"/>
                          <a:ea typeface="Calibri" panose="020F0502020204030204" pitchFamily="34" charset="0"/>
                        </a:rPr>
                        <a:t>3​</a:t>
                      </a:r>
                      <a:endParaRPr lang="en-AU" sz="1100">
                        <a:effectLst/>
                        <a:latin typeface="Calibri" panose="020F0502020204030204" pitchFamily="34" charset="0"/>
                        <a:ea typeface="Calibri" panose="020F0502020204030204" pitchFamily="34" charset="0"/>
                      </a:endParaRPr>
                    </a:p>
                  </a:txBody>
                  <a:tcPr anchor="ctr"/>
                </a:tc>
                <a:tc>
                  <a:txBody>
                    <a:bodyPr/>
                    <a:lstStyle/>
                    <a:p>
                      <a:r>
                        <a:rPr lang="en-AU" sz="1100">
                          <a:solidFill>
                            <a:srgbClr val="000000"/>
                          </a:solidFill>
                          <a:effectLst/>
                          <a:latin typeface="Calibri" panose="020F0502020204030204" pitchFamily="34" charset="0"/>
                          <a:ea typeface="Calibri" panose="020F0502020204030204" pitchFamily="34" charset="0"/>
                        </a:rPr>
                        <a:t>10:05 – 10:20</a:t>
                      </a:r>
                      <a:endParaRPr lang="en-AU" sz="1100">
                        <a:effectLst/>
                        <a:latin typeface="Calibri" panose="020F0502020204030204" pitchFamily="34" charset="0"/>
                        <a:ea typeface="Calibri" panose="020F0502020204030204" pitchFamily="34" charset="0"/>
                      </a:endParaRPr>
                    </a:p>
                  </a:txBody>
                  <a:tcPr anchor="ctr"/>
                </a:tc>
                <a:tc>
                  <a:txBody>
                    <a:bodyPr/>
                    <a:lstStyle/>
                    <a:p>
                      <a:r>
                        <a:rPr lang="en-AU" sz="1100">
                          <a:solidFill>
                            <a:schemeClr val="tx1"/>
                          </a:solidFill>
                          <a:effectLst/>
                          <a:latin typeface="Calibri" panose="020F0502020204030204" pitchFamily="34" charset="0"/>
                          <a:ea typeface="Calibri" panose="020F0502020204030204" pitchFamily="34" charset="0"/>
                        </a:rPr>
                        <a:t>Program Update​ </a:t>
                      </a:r>
                    </a:p>
                  </a:txBody>
                  <a:tcPr anchor="ctr"/>
                </a:tc>
                <a:tc>
                  <a:txBody>
                    <a:bodyPr/>
                    <a:lstStyle/>
                    <a:p>
                      <a:r>
                        <a:rPr lang="en-AU" sz="1100">
                          <a:solidFill>
                            <a:srgbClr val="000000"/>
                          </a:solidFill>
                          <a:effectLst/>
                          <a:latin typeface="Calibri" panose="020F0502020204030204" pitchFamily="34" charset="0"/>
                          <a:ea typeface="Calibri" panose="020F0502020204030204" pitchFamily="34" charset="0"/>
                        </a:rPr>
                        <a:t> ​Rowena Leung &amp; Graeme Windley</a:t>
                      </a:r>
                      <a:endParaRPr lang="en-AU" sz="1100">
                        <a:effectLst/>
                        <a:latin typeface="Calibri" panose="020F0502020204030204" pitchFamily="34" charset="0"/>
                        <a:ea typeface="Calibri" panose="020F0502020204030204" pitchFamily="34" charset="0"/>
                      </a:endParaRPr>
                    </a:p>
                  </a:txBody>
                  <a:tcPr anchor="ctr"/>
                </a:tc>
                <a:extLst>
                  <a:ext uri="{0D108BD9-81ED-4DB2-BD59-A6C34878D82A}">
                    <a16:rowId xmlns:a16="http://schemas.microsoft.com/office/drawing/2014/main" val="4245262086"/>
                  </a:ext>
                </a:extLst>
              </a:tr>
              <a:tr h="506345">
                <a:tc>
                  <a:txBody>
                    <a:bodyPr/>
                    <a:lstStyle/>
                    <a:p>
                      <a:r>
                        <a:rPr lang="en-AU" sz="1100">
                          <a:effectLst/>
                          <a:latin typeface="Calibri" panose="020F0502020204030204" pitchFamily="34" charset="0"/>
                          <a:ea typeface="Calibri" panose="020F0502020204030204" pitchFamily="34" charset="0"/>
                        </a:rPr>
                        <a:t>4</a:t>
                      </a:r>
                    </a:p>
                  </a:txBody>
                  <a:tcPr anchor="ctr"/>
                </a:tc>
                <a:tc>
                  <a:txBody>
                    <a:bodyPr/>
                    <a:lstStyle/>
                    <a:p>
                      <a:r>
                        <a:rPr lang="en-AU" sz="1100">
                          <a:effectLst/>
                          <a:latin typeface="Calibri" panose="020F0502020204030204" pitchFamily="34" charset="0"/>
                          <a:ea typeface="Calibri" panose="020F0502020204030204" pitchFamily="34" charset="0"/>
                        </a:rPr>
                        <a:t>10:20 – 10:50</a:t>
                      </a:r>
                    </a:p>
                  </a:txBody>
                  <a:tcPr anchor="ctr"/>
                </a:tc>
                <a:tc>
                  <a:txBody>
                    <a:bodyPr/>
                    <a:lstStyle/>
                    <a:p>
                      <a:pPr marL="0" indent="0" fontAlgn="base">
                        <a:spcBef>
                          <a:spcPts val="600"/>
                        </a:spcBef>
                        <a:buFont typeface="Arial" panose="020B0604020202020204" pitchFamily="34" charset="0"/>
                        <a:buNone/>
                      </a:pPr>
                      <a:r>
                        <a:rPr lang="en-AU" sz="1100">
                          <a:solidFill>
                            <a:schemeClr val="tx1"/>
                          </a:solidFill>
                          <a:effectLst/>
                          <a:latin typeface="Calibri" panose="020F0502020204030204" pitchFamily="34" charset="0"/>
                          <a:ea typeface="Calibri" panose="020F0502020204030204" pitchFamily="34" charset="0"/>
                        </a:rPr>
                        <a:t>Retail Reporting</a:t>
                      </a:r>
                      <a:endParaRPr lang="en-AU" sz="1100"/>
                    </a:p>
                  </a:txBody>
                  <a:tcPr anchor="ctr"/>
                </a:tc>
                <a:tc>
                  <a:txBody>
                    <a:bodyPr/>
                    <a:lstStyle/>
                    <a:p>
                      <a:r>
                        <a:rPr lang="en-AU" sz="1100">
                          <a:effectLst/>
                          <a:latin typeface="Calibri" panose="020F0502020204030204" pitchFamily="34" charset="0"/>
                          <a:ea typeface="Calibri" panose="020F0502020204030204" pitchFamily="34" charset="0"/>
                        </a:rPr>
                        <a:t>Multiple</a:t>
                      </a:r>
                    </a:p>
                  </a:txBody>
                  <a:tcPr anchor="ctr"/>
                </a:tc>
                <a:extLst>
                  <a:ext uri="{0D108BD9-81ED-4DB2-BD59-A6C34878D82A}">
                    <a16:rowId xmlns:a16="http://schemas.microsoft.com/office/drawing/2014/main" val="3581005747"/>
                  </a:ext>
                </a:extLst>
              </a:tr>
              <a:tr h="463334">
                <a:tc>
                  <a:txBody>
                    <a:bodyPr/>
                    <a:lstStyle/>
                    <a:p>
                      <a:r>
                        <a:rPr lang="en-US" sz="1100">
                          <a:solidFill>
                            <a:srgbClr val="000000"/>
                          </a:solidFill>
                          <a:effectLst/>
                          <a:latin typeface="Calibri" panose="020F0502020204030204" pitchFamily="34" charset="0"/>
                          <a:ea typeface="Calibri" panose="020F0502020204030204" pitchFamily="34" charset="0"/>
                        </a:rPr>
                        <a:t>5​</a:t>
                      </a:r>
                      <a:endParaRPr lang="en-AU" sz="1100">
                        <a:effectLst/>
                        <a:latin typeface="Calibri" panose="020F0502020204030204" pitchFamily="34" charset="0"/>
                        <a:ea typeface="Calibri" panose="020F0502020204030204" pitchFamily="34" charset="0"/>
                      </a:endParaRPr>
                    </a:p>
                  </a:txBody>
                  <a:tcPr anchor="ctr"/>
                </a:tc>
                <a:tc>
                  <a:txBody>
                    <a:bodyPr/>
                    <a:lstStyle/>
                    <a:p>
                      <a:r>
                        <a:rPr lang="en-AU" sz="1100">
                          <a:solidFill>
                            <a:srgbClr val="000000"/>
                          </a:solidFill>
                          <a:effectLst/>
                          <a:latin typeface="Calibri" panose="020F0502020204030204" pitchFamily="34" charset="0"/>
                          <a:ea typeface="Calibri" panose="020F0502020204030204" pitchFamily="34" charset="0"/>
                        </a:rPr>
                        <a:t>10:50 – 11:10</a:t>
                      </a:r>
                      <a:endParaRPr lang="en-AU" sz="1100">
                        <a:effectLst/>
                        <a:latin typeface="Calibri" panose="020F0502020204030204" pitchFamily="34" charset="0"/>
                        <a:ea typeface="Calibri" panose="020F0502020204030204" pitchFamily="34" charset="0"/>
                      </a:endParaRPr>
                    </a:p>
                  </a:txBody>
                  <a:tcPr anchor="ctr"/>
                </a:tc>
                <a:tc>
                  <a:txBody>
                    <a:bodyPr/>
                    <a:lstStyle/>
                    <a:p>
                      <a:r>
                        <a:rPr lang="en-US" sz="1100">
                          <a:solidFill>
                            <a:srgbClr val="000000"/>
                          </a:solidFill>
                          <a:effectLst/>
                          <a:latin typeface="Calibri" panose="020F0502020204030204" pitchFamily="34" charset="0"/>
                          <a:ea typeface="Calibri" panose="020F0502020204030204" pitchFamily="34" charset="0"/>
                        </a:rPr>
                        <a:t>Readiness Working Group Update​ </a:t>
                      </a:r>
                      <a:endParaRPr lang="en-AU" sz="1100">
                        <a:effectLst/>
                        <a:latin typeface="Calibri" panose="020F0502020204030204" pitchFamily="34" charset="0"/>
                        <a:ea typeface="Calibri" panose="020F0502020204030204" pitchFamily="34" charset="0"/>
                      </a:endParaRPr>
                    </a:p>
                  </a:txBody>
                  <a:tcPr anchor="ctr"/>
                </a:tc>
                <a:tc>
                  <a:txBody>
                    <a:bodyPr/>
                    <a:lstStyle/>
                    <a:p>
                      <a:r>
                        <a:rPr lang="en-US" sz="1100">
                          <a:solidFill>
                            <a:srgbClr val="000000"/>
                          </a:solidFill>
                          <a:effectLst/>
                          <a:latin typeface="Calibri" panose="020F0502020204030204" pitchFamily="34" charset="0"/>
                          <a:ea typeface="Calibri" panose="020F0502020204030204" pitchFamily="34" charset="0"/>
                        </a:rPr>
                        <a:t>Greg Minney​</a:t>
                      </a:r>
                      <a:endParaRPr lang="en-AU" sz="1100">
                        <a:effectLst/>
                        <a:latin typeface="Calibri" panose="020F0502020204030204" pitchFamily="34" charset="0"/>
                        <a:ea typeface="Calibri" panose="020F0502020204030204" pitchFamily="34" charset="0"/>
                      </a:endParaRPr>
                    </a:p>
                  </a:txBody>
                  <a:tcPr anchor="ctr"/>
                </a:tc>
                <a:extLst>
                  <a:ext uri="{0D108BD9-81ED-4DB2-BD59-A6C34878D82A}">
                    <a16:rowId xmlns:a16="http://schemas.microsoft.com/office/drawing/2014/main" val="940237540"/>
                  </a:ext>
                </a:extLst>
              </a:tr>
              <a:tr h="463334">
                <a:tc>
                  <a:txBody>
                    <a:bodyPr/>
                    <a:lstStyle/>
                    <a:p>
                      <a:r>
                        <a:rPr lang="en-AU" sz="1100">
                          <a:effectLst/>
                          <a:latin typeface="Calibri" panose="020F0502020204030204" pitchFamily="34" charset="0"/>
                          <a:ea typeface="Calibri" panose="020F0502020204030204" pitchFamily="34" charset="0"/>
                        </a:rPr>
                        <a:t>6</a:t>
                      </a:r>
                    </a:p>
                  </a:txBody>
                  <a:tcPr anchor="ctr"/>
                </a:tc>
                <a:tc>
                  <a:txBody>
                    <a:bodyPr/>
                    <a:lstStyle/>
                    <a:p>
                      <a:r>
                        <a:rPr lang="en-AU" sz="1100">
                          <a:effectLst/>
                          <a:latin typeface="Calibri" panose="020F0502020204030204" pitchFamily="34" charset="0"/>
                          <a:ea typeface="Calibri" panose="020F0502020204030204" pitchFamily="34" charset="0"/>
                        </a:rPr>
                        <a:t>11:10 – 11:25</a:t>
                      </a:r>
                    </a:p>
                  </a:txBody>
                  <a:tcPr anchor="ctr"/>
                </a:tc>
                <a:tc>
                  <a:txBody>
                    <a:bodyPr/>
                    <a:lstStyle/>
                    <a:p>
                      <a:r>
                        <a:rPr lang="en-AU" sz="1100">
                          <a:effectLst/>
                          <a:latin typeface="Calibri" panose="020F0502020204030204" pitchFamily="34" charset="0"/>
                          <a:ea typeface="Calibri" panose="020F0502020204030204" pitchFamily="34" charset="0"/>
                        </a:rPr>
                        <a:t>Settlements Certification Process Conclusions </a:t>
                      </a:r>
                    </a:p>
                  </a:txBody>
                  <a:tcPr anchor="ctr"/>
                </a:tc>
                <a:tc>
                  <a:txBody>
                    <a:bodyPr/>
                    <a:lstStyle/>
                    <a:p>
                      <a:r>
                        <a:rPr lang="en-AU" sz="1100">
                          <a:effectLst/>
                          <a:latin typeface="Calibri" panose="020F0502020204030204" pitchFamily="34" charset="0"/>
                          <a:ea typeface="Calibri" panose="020F0502020204030204" pitchFamily="34" charset="0"/>
                        </a:rPr>
                        <a:t>Stuart Thorncraft, IES</a:t>
                      </a:r>
                    </a:p>
                  </a:txBody>
                  <a:tcPr anchor="ctr"/>
                </a:tc>
                <a:extLst>
                  <a:ext uri="{0D108BD9-81ED-4DB2-BD59-A6C34878D82A}">
                    <a16:rowId xmlns:a16="http://schemas.microsoft.com/office/drawing/2014/main" val="2996097717"/>
                  </a:ext>
                </a:extLst>
              </a:tr>
              <a:tr h="463334">
                <a:tc>
                  <a:txBody>
                    <a:bodyPr/>
                    <a:lstStyle/>
                    <a:p>
                      <a:r>
                        <a:rPr lang="en-AU" sz="1100">
                          <a:solidFill>
                            <a:srgbClr val="000000"/>
                          </a:solidFill>
                          <a:effectLst/>
                          <a:latin typeface="Calibri" panose="020F0502020204030204" pitchFamily="34" charset="0"/>
                          <a:ea typeface="Calibri" panose="020F0502020204030204" pitchFamily="34" charset="0"/>
                        </a:rPr>
                        <a:t>7​</a:t>
                      </a:r>
                      <a:endParaRPr lang="en-AU" sz="1100">
                        <a:effectLst/>
                        <a:latin typeface="Calibri" panose="020F0502020204030204" pitchFamily="34" charset="0"/>
                        <a:ea typeface="Calibri" panose="020F0502020204030204" pitchFamily="34" charset="0"/>
                      </a:endParaRPr>
                    </a:p>
                  </a:txBody>
                  <a:tcPr anchor="ctr"/>
                </a:tc>
                <a:tc>
                  <a:txBody>
                    <a:bodyPr/>
                    <a:lstStyle/>
                    <a:p>
                      <a:r>
                        <a:rPr lang="en-AU" sz="1100">
                          <a:solidFill>
                            <a:srgbClr val="000000"/>
                          </a:solidFill>
                          <a:effectLst/>
                          <a:latin typeface="Calibri" panose="020F0502020204030204" pitchFamily="34" charset="0"/>
                          <a:ea typeface="Calibri" panose="020F0502020204030204" pitchFamily="34" charset="0"/>
                        </a:rPr>
                        <a:t>11:25 – 11:30</a:t>
                      </a:r>
                      <a:endParaRPr lang="en-AU" sz="1100">
                        <a:effectLst/>
                        <a:latin typeface="Calibri" panose="020F0502020204030204" pitchFamily="34" charset="0"/>
                        <a:ea typeface="Calibri" panose="020F0502020204030204" pitchFamily="34" charset="0"/>
                      </a:endParaRPr>
                    </a:p>
                  </a:txBody>
                  <a:tcPr anchor="ctr"/>
                </a:tc>
                <a:tc>
                  <a:txBody>
                    <a:bodyPr/>
                    <a:lstStyle/>
                    <a:p>
                      <a:r>
                        <a:rPr lang="en-US" sz="1100">
                          <a:solidFill>
                            <a:srgbClr val="000000"/>
                          </a:solidFill>
                          <a:effectLst/>
                          <a:latin typeface="Calibri" panose="020F0502020204030204" pitchFamily="34" charset="0"/>
                          <a:ea typeface="Calibri" panose="020F0502020204030204" pitchFamily="34" charset="0"/>
                        </a:rPr>
                        <a:t>Forward Meeting Plan</a:t>
                      </a:r>
                      <a:endParaRPr lang="en-AU" sz="1100">
                        <a:effectLst/>
                        <a:latin typeface="Calibri" panose="020F0502020204030204" pitchFamily="34" charset="0"/>
                        <a:ea typeface="Calibri" panose="020F0502020204030204" pitchFamily="34" charset="0"/>
                      </a:endParaRPr>
                    </a:p>
                  </a:txBody>
                  <a:tcPr anchor="ctr"/>
                </a:tc>
                <a:tc>
                  <a:txBody>
                    <a:bodyPr/>
                    <a:lstStyle/>
                    <a:p>
                      <a:r>
                        <a:rPr lang="en-AU" sz="1100">
                          <a:solidFill>
                            <a:srgbClr val="000000"/>
                          </a:solidFill>
                          <a:effectLst/>
                          <a:latin typeface="Calibri" panose="020F0502020204030204" pitchFamily="34" charset="0"/>
                          <a:ea typeface="Calibri" panose="020F0502020204030204" pitchFamily="34" charset="0"/>
                        </a:rPr>
                        <a:t>Anne-Marie McCague​</a:t>
                      </a:r>
                      <a:endParaRPr lang="en-AU" sz="1100">
                        <a:effectLst/>
                        <a:latin typeface="Calibri" panose="020F0502020204030204" pitchFamily="34" charset="0"/>
                        <a:ea typeface="Calibri" panose="020F0502020204030204" pitchFamily="34" charset="0"/>
                      </a:endParaRPr>
                    </a:p>
                  </a:txBody>
                  <a:tcPr anchor="ctr"/>
                </a:tc>
                <a:extLst>
                  <a:ext uri="{0D108BD9-81ED-4DB2-BD59-A6C34878D82A}">
                    <a16:rowId xmlns:a16="http://schemas.microsoft.com/office/drawing/2014/main" val="1201073557"/>
                  </a:ext>
                </a:extLst>
              </a:tr>
              <a:tr h="463334">
                <a:tc>
                  <a:txBody>
                    <a:bodyPr/>
                    <a:lstStyle/>
                    <a:p>
                      <a:r>
                        <a:rPr lang="en-AU" sz="1100">
                          <a:solidFill>
                            <a:srgbClr val="000000"/>
                          </a:solidFill>
                          <a:effectLst/>
                          <a:latin typeface="Calibri" panose="020F0502020204030204" pitchFamily="34" charset="0"/>
                          <a:ea typeface="Calibri" panose="020F0502020204030204" pitchFamily="34" charset="0"/>
                        </a:rPr>
                        <a:t>8​</a:t>
                      </a:r>
                      <a:endParaRPr lang="en-AU" sz="1100">
                        <a:effectLst/>
                        <a:latin typeface="Calibri" panose="020F0502020204030204" pitchFamily="34" charset="0"/>
                        <a:ea typeface="Calibri" panose="020F0502020204030204" pitchFamily="34" charset="0"/>
                      </a:endParaRPr>
                    </a:p>
                  </a:txBody>
                  <a:tcPr anchor="ctr"/>
                </a:tc>
                <a:tc>
                  <a:txBody>
                    <a:bodyPr/>
                    <a:lstStyle/>
                    <a:p>
                      <a:r>
                        <a:rPr lang="en-AU" sz="1100">
                          <a:solidFill>
                            <a:srgbClr val="000000"/>
                          </a:solidFill>
                          <a:effectLst/>
                          <a:latin typeface="Calibri" panose="020F0502020204030204" pitchFamily="34" charset="0"/>
                          <a:ea typeface="Calibri" panose="020F0502020204030204" pitchFamily="34" charset="0"/>
                        </a:rPr>
                        <a:t>11:30 – 11:40</a:t>
                      </a:r>
                      <a:endParaRPr lang="en-AU" sz="1100">
                        <a:effectLst/>
                        <a:latin typeface="Calibri" panose="020F0502020204030204" pitchFamily="34" charset="0"/>
                        <a:ea typeface="Calibri" panose="020F0502020204030204" pitchFamily="34" charset="0"/>
                      </a:endParaRPr>
                    </a:p>
                  </a:txBody>
                  <a:tcPr anchor="ctr"/>
                </a:tc>
                <a:tc>
                  <a:txBody>
                    <a:bodyPr/>
                    <a:lstStyle/>
                    <a:p>
                      <a:r>
                        <a:rPr lang="en-AU" sz="1100">
                          <a:solidFill>
                            <a:srgbClr val="000000"/>
                          </a:solidFill>
                          <a:effectLst/>
                          <a:latin typeface="Calibri" panose="020F0502020204030204" pitchFamily="34" charset="0"/>
                          <a:ea typeface="Calibri" panose="020F0502020204030204" pitchFamily="34" charset="0"/>
                        </a:rPr>
                        <a:t>General Questions​</a:t>
                      </a:r>
                      <a:endParaRPr lang="en-AU" sz="1100">
                        <a:effectLst/>
                        <a:latin typeface="Calibri" panose="020F0502020204030204" pitchFamily="34" charset="0"/>
                        <a:ea typeface="Calibri" panose="020F0502020204030204" pitchFamily="34" charset="0"/>
                      </a:endParaRPr>
                    </a:p>
                  </a:txBody>
                  <a:tcPr anchor="ctr"/>
                </a:tc>
                <a:tc>
                  <a:txBody>
                    <a:bodyPr/>
                    <a:lstStyle/>
                    <a:p>
                      <a:r>
                        <a:rPr lang="en-US" sz="1100">
                          <a:solidFill>
                            <a:srgbClr val="000000"/>
                          </a:solidFill>
                          <a:effectLst/>
                          <a:latin typeface="Calibri" panose="020F0502020204030204" pitchFamily="34" charset="0"/>
                          <a:ea typeface="Calibri" panose="020F0502020204030204" pitchFamily="34" charset="0"/>
                        </a:rPr>
                        <a:t>Peter Carruthers​</a:t>
                      </a:r>
                      <a:endParaRPr lang="en-AU" sz="1100">
                        <a:effectLst/>
                        <a:latin typeface="Calibri" panose="020F0502020204030204" pitchFamily="34" charset="0"/>
                        <a:ea typeface="Calibri" panose="020F0502020204030204" pitchFamily="34" charset="0"/>
                      </a:endParaRPr>
                    </a:p>
                  </a:txBody>
                  <a:tcPr anchor="ctr"/>
                </a:tc>
                <a:extLst>
                  <a:ext uri="{0D108BD9-81ED-4DB2-BD59-A6C34878D82A}">
                    <a16:rowId xmlns:a16="http://schemas.microsoft.com/office/drawing/2014/main" val="3859798869"/>
                  </a:ext>
                </a:extLst>
              </a:tr>
              <a:tr h="463334">
                <a:tc>
                  <a:txBody>
                    <a:bodyPr/>
                    <a:lstStyle/>
                    <a:p>
                      <a:r>
                        <a:rPr lang="en-AU" sz="1100">
                          <a:solidFill>
                            <a:srgbClr val="000000"/>
                          </a:solidFill>
                          <a:effectLst/>
                          <a:latin typeface="Calibri" panose="020F0502020204030204" pitchFamily="34" charset="0"/>
                          <a:ea typeface="Calibri" panose="020F0502020204030204" pitchFamily="34" charset="0"/>
                        </a:rPr>
                        <a:t>9​</a:t>
                      </a:r>
                      <a:endParaRPr lang="en-AU" sz="1100">
                        <a:effectLst/>
                        <a:latin typeface="Calibri" panose="020F0502020204030204" pitchFamily="34" charset="0"/>
                        <a:ea typeface="Calibri" panose="020F0502020204030204" pitchFamily="34" charset="0"/>
                      </a:endParaRPr>
                    </a:p>
                  </a:txBody>
                  <a:tcPr anchor="ctr"/>
                </a:tc>
                <a:tc>
                  <a:txBody>
                    <a:bodyPr/>
                    <a:lstStyle/>
                    <a:p>
                      <a:r>
                        <a:rPr lang="en-AU" sz="1100">
                          <a:solidFill>
                            <a:srgbClr val="000000"/>
                          </a:solidFill>
                          <a:effectLst/>
                          <a:latin typeface="Calibri" panose="020F0502020204030204" pitchFamily="34" charset="0"/>
                          <a:ea typeface="Calibri" panose="020F0502020204030204" pitchFamily="34" charset="0"/>
                        </a:rPr>
                        <a:t>11:40 ​</a:t>
                      </a:r>
                      <a:endParaRPr lang="en-AU" sz="1100">
                        <a:effectLst/>
                        <a:latin typeface="Calibri" panose="020F0502020204030204" pitchFamily="34" charset="0"/>
                        <a:ea typeface="Calibri" panose="020F0502020204030204" pitchFamily="34" charset="0"/>
                      </a:endParaRPr>
                    </a:p>
                  </a:txBody>
                  <a:tcPr anchor="ctr"/>
                </a:tc>
                <a:tc>
                  <a:txBody>
                    <a:bodyPr/>
                    <a:lstStyle/>
                    <a:p>
                      <a:r>
                        <a:rPr lang="en-AU" sz="1100">
                          <a:solidFill>
                            <a:srgbClr val="000000"/>
                          </a:solidFill>
                          <a:effectLst/>
                          <a:latin typeface="Calibri" panose="020F0502020204030204" pitchFamily="34" charset="0"/>
                          <a:ea typeface="Calibri" panose="020F0502020204030204" pitchFamily="34" charset="0"/>
                        </a:rPr>
                        <a:t>Meeting Close​</a:t>
                      </a:r>
                      <a:endParaRPr lang="en-AU" sz="1100">
                        <a:effectLst/>
                        <a:latin typeface="Calibri" panose="020F0502020204030204" pitchFamily="34" charset="0"/>
                        <a:ea typeface="Calibri" panose="020F0502020204030204" pitchFamily="34" charset="0"/>
                      </a:endParaRPr>
                    </a:p>
                  </a:txBody>
                  <a:tcPr anchor="ctr"/>
                </a:tc>
                <a:tc>
                  <a:txBody>
                    <a:bodyPr/>
                    <a:lstStyle/>
                    <a:p>
                      <a:r>
                        <a:rPr lang="en-US" sz="1100">
                          <a:solidFill>
                            <a:srgbClr val="000000"/>
                          </a:solidFill>
                          <a:effectLst/>
                          <a:latin typeface="Calibri" panose="020F0502020204030204" pitchFamily="34" charset="0"/>
                          <a:ea typeface="Calibri" panose="020F0502020204030204" pitchFamily="34" charset="0"/>
                        </a:rPr>
                        <a:t>Peter Carruthers​</a:t>
                      </a:r>
                      <a:endParaRPr lang="en-AU" sz="1100">
                        <a:effectLst/>
                        <a:latin typeface="Calibri" panose="020F0502020204030204" pitchFamily="34" charset="0"/>
                        <a:ea typeface="Calibri" panose="020F0502020204030204" pitchFamily="34" charset="0"/>
                      </a:endParaRPr>
                    </a:p>
                  </a:txBody>
                  <a:tcPr anchor="ctr"/>
                </a:tc>
                <a:extLst>
                  <a:ext uri="{0D108BD9-81ED-4DB2-BD59-A6C34878D82A}">
                    <a16:rowId xmlns:a16="http://schemas.microsoft.com/office/drawing/2014/main" val="181794929"/>
                  </a:ext>
                </a:extLst>
              </a:tr>
            </a:tbl>
          </a:graphicData>
        </a:graphic>
      </p:graphicFrame>
    </p:spTree>
    <p:extLst>
      <p:ext uri="{BB962C8B-B14F-4D97-AF65-F5344CB8AC3E}">
        <p14:creationId xmlns:p14="http://schemas.microsoft.com/office/powerpoint/2010/main" val="33487439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4313409-9DA7-47FB-9D4A-2D9F8B8F2D5A}"/>
              </a:ext>
            </a:extLst>
          </p:cNvPr>
          <p:cNvSpPr>
            <a:spLocks noGrp="1"/>
          </p:cNvSpPr>
          <p:nvPr>
            <p:ph idx="1"/>
          </p:nvPr>
        </p:nvSpPr>
        <p:spPr>
          <a:xfrm>
            <a:off x="176644" y="1556966"/>
            <a:ext cx="8770787" cy="4351338"/>
          </a:xfrm>
        </p:spPr>
        <p:txBody>
          <a:bodyPr>
            <a:normAutofit/>
          </a:bodyPr>
          <a:lstStyle/>
          <a:p>
            <a:r>
              <a:rPr lang="en-AU" sz="1400"/>
              <a:t>Pack to be circulated 19-Mar after PCF on 18-Mar</a:t>
            </a:r>
          </a:p>
          <a:p>
            <a:pPr>
              <a:lnSpc>
                <a:spcPct val="100000"/>
              </a:lnSpc>
              <a:spcBef>
                <a:spcPts val="1200"/>
              </a:spcBef>
              <a:spcAft>
                <a:spcPts val="600"/>
              </a:spcAft>
            </a:pPr>
            <a:r>
              <a:rPr lang="en-AU" sz="1400"/>
              <a:t>Proposed agenda:</a:t>
            </a:r>
          </a:p>
          <a:p>
            <a:pPr marL="468313" lvl="1" indent="-285750">
              <a:lnSpc>
                <a:spcPct val="100000"/>
              </a:lnSpc>
              <a:spcBef>
                <a:spcPts val="600"/>
              </a:spcBef>
              <a:spcAft>
                <a:spcPts val="600"/>
              </a:spcAft>
              <a:buFont typeface="Segoe UI Semilight" panose="020B0402040204020203" pitchFamily="34" charset="0"/>
              <a:buChar char="–"/>
            </a:pPr>
            <a:r>
              <a:rPr lang="en-AU" sz="1400"/>
              <a:t>Readiness Dashboard – AEMO and Industry status, key issues or risks</a:t>
            </a:r>
          </a:p>
          <a:p>
            <a:pPr marL="468313" lvl="1" indent="-285750">
              <a:lnSpc>
                <a:spcPct val="100000"/>
              </a:lnSpc>
              <a:spcBef>
                <a:spcPts val="600"/>
              </a:spcBef>
              <a:spcAft>
                <a:spcPts val="600"/>
              </a:spcAft>
              <a:buFont typeface="Segoe UI Semilight" panose="020B0402040204020203" pitchFamily="34" charset="0"/>
              <a:buChar char="–"/>
            </a:pPr>
            <a:r>
              <a:rPr lang="en-AU" sz="1400"/>
              <a:t>Retail status update</a:t>
            </a:r>
          </a:p>
          <a:p>
            <a:pPr marL="468313" lvl="1" indent="-285750">
              <a:lnSpc>
                <a:spcPct val="100000"/>
              </a:lnSpc>
              <a:spcBef>
                <a:spcPts val="600"/>
              </a:spcBef>
              <a:spcAft>
                <a:spcPts val="600"/>
              </a:spcAft>
              <a:buFont typeface="Segoe UI Semilight" panose="020B0402040204020203" pitchFamily="34" charset="0"/>
              <a:buChar char="–"/>
            </a:pPr>
            <a:r>
              <a:rPr lang="en-AU" sz="1400"/>
              <a:t>Confirmation of Bidding go-live (01-Apr-21) and Settlements pre-prod release (22-Mar-21)</a:t>
            </a:r>
          </a:p>
          <a:p>
            <a:endParaRPr lang="en-AU" sz="2400"/>
          </a:p>
        </p:txBody>
      </p:sp>
      <p:sp>
        <p:nvSpPr>
          <p:cNvPr id="3" name="Slide Number Placeholder 2">
            <a:extLst>
              <a:ext uri="{FF2B5EF4-FFF2-40B4-BE49-F238E27FC236}">
                <a16:creationId xmlns:a16="http://schemas.microsoft.com/office/drawing/2014/main" id="{8CA4146A-C11D-4436-A96E-594CFF686F33}"/>
              </a:ext>
            </a:extLst>
          </p:cNvPr>
          <p:cNvSpPr>
            <a:spLocks noGrp="1"/>
          </p:cNvSpPr>
          <p:nvPr>
            <p:ph type="sldNum" sz="quarter" idx="12"/>
          </p:nvPr>
        </p:nvSpPr>
        <p:spPr/>
        <p:txBody>
          <a:bodyPr/>
          <a:lstStyle/>
          <a:p>
            <a:fld id="{4EC81F68-4976-451A-B2E9-79BCBD2F70CC}" type="slidenum">
              <a:rPr lang="en-AU" smtClean="0"/>
              <a:t>30</a:t>
            </a:fld>
            <a:endParaRPr lang="en-AU"/>
          </a:p>
        </p:txBody>
      </p:sp>
      <p:sp>
        <p:nvSpPr>
          <p:cNvPr id="4" name="Title 1">
            <a:extLst>
              <a:ext uri="{FF2B5EF4-FFF2-40B4-BE49-F238E27FC236}">
                <a16:creationId xmlns:a16="http://schemas.microsoft.com/office/drawing/2014/main" id="{EDBD35C3-3713-47CE-987E-6C9BA920E470}"/>
              </a:ext>
            </a:extLst>
          </p:cNvPr>
          <p:cNvSpPr txBox="1">
            <a:spLocks/>
          </p:cNvSpPr>
          <p:nvPr/>
        </p:nvSpPr>
        <p:spPr>
          <a:xfrm>
            <a:off x="407135" y="1280008"/>
            <a:ext cx="7801891" cy="553916"/>
          </a:xfrm>
          <a:prstGeom prst="rect">
            <a:avLst/>
          </a:prstGeom>
        </p:spPr>
        <p:txBody>
          <a:bodyPr vert="horz" lIns="68580" tIns="34290" rIns="68580" bIns="34290" rtlCol="0" anchor="b" anchorCtr="0">
            <a:normAutofit/>
          </a:bodyPr>
          <a:lstStyle>
            <a:lvl1pPr algn="l" defTabSz="914400" rtl="0" eaLnBrk="1" latinLnBrk="0" hangingPunct="1">
              <a:lnSpc>
                <a:spcPct val="90000"/>
              </a:lnSpc>
              <a:spcBef>
                <a:spcPct val="0"/>
              </a:spcBef>
              <a:buNone/>
              <a:defRPr sz="4400" b="0" kern="1200">
                <a:solidFill>
                  <a:schemeClr val="bg1"/>
                </a:solidFill>
                <a:latin typeface="+mj-lt"/>
                <a:ea typeface="+mj-ea"/>
                <a:cs typeface="+mj-cs"/>
              </a:defRPr>
            </a:lvl1pPr>
          </a:lstStyle>
          <a:p>
            <a:endParaRPr lang="en-AU" sz="3000">
              <a:highlight>
                <a:srgbClr val="FFFF00"/>
              </a:highlight>
            </a:endParaRPr>
          </a:p>
        </p:txBody>
      </p:sp>
      <p:sp>
        <p:nvSpPr>
          <p:cNvPr id="5" name="Title 1">
            <a:extLst>
              <a:ext uri="{FF2B5EF4-FFF2-40B4-BE49-F238E27FC236}">
                <a16:creationId xmlns:a16="http://schemas.microsoft.com/office/drawing/2014/main" id="{94B5A792-00DB-4DA7-99BB-175B8FC8AB5D}"/>
              </a:ext>
            </a:extLst>
          </p:cNvPr>
          <p:cNvSpPr txBox="1">
            <a:spLocks/>
          </p:cNvSpPr>
          <p:nvPr/>
        </p:nvSpPr>
        <p:spPr>
          <a:xfrm>
            <a:off x="407135" y="686160"/>
            <a:ext cx="6751334" cy="553916"/>
          </a:xfrm>
          <a:prstGeom prst="rect">
            <a:avLst/>
          </a:prstGeom>
        </p:spPr>
        <p:txBody>
          <a:bodyPr vert="horz" lIns="68580" tIns="34290" rIns="68580" bIns="34290" rtlCol="0" anchor="b" anchorCtr="0">
            <a:normAutofit fontScale="92500"/>
          </a:bodyPr>
          <a:lstStyle>
            <a:lvl1pPr algn="l" defTabSz="914400" rtl="0" eaLnBrk="1" latinLnBrk="0" hangingPunct="1">
              <a:lnSpc>
                <a:spcPct val="90000"/>
              </a:lnSpc>
              <a:spcBef>
                <a:spcPct val="0"/>
              </a:spcBef>
              <a:buNone/>
              <a:defRPr sz="4400" b="0" kern="1200">
                <a:solidFill>
                  <a:schemeClr val="bg1"/>
                </a:solidFill>
                <a:latin typeface="+mj-lt"/>
                <a:ea typeface="+mj-ea"/>
                <a:cs typeface="+mj-cs"/>
              </a:defRPr>
            </a:lvl1pPr>
          </a:lstStyle>
          <a:p>
            <a:r>
              <a:rPr lang="en-AU" sz="3000"/>
              <a:t>Executive Forum Agenda – 25-March</a:t>
            </a:r>
            <a:endParaRPr lang="en-AU" sz="3000">
              <a:highlight>
                <a:srgbClr val="FFFF00"/>
              </a:highlight>
            </a:endParaRPr>
          </a:p>
        </p:txBody>
      </p:sp>
    </p:spTree>
    <p:extLst>
      <p:ext uri="{BB962C8B-B14F-4D97-AF65-F5344CB8AC3E}">
        <p14:creationId xmlns:p14="http://schemas.microsoft.com/office/powerpoint/2010/main" val="32124047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A0469-428F-466B-84E6-9D10200E8FAD}"/>
              </a:ext>
            </a:extLst>
          </p:cNvPr>
          <p:cNvSpPr>
            <a:spLocks noGrp="1"/>
          </p:cNvSpPr>
          <p:nvPr>
            <p:ph type="title"/>
          </p:nvPr>
        </p:nvSpPr>
        <p:spPr>
          <a:xfrm>
            <a:off x="156158" y="1206385"/>
            <a:ext cx="2486700" cy="993600"/>
          </a:xfrm>
        </p:spPr>
        <p:txBody>
          <a:bodyPr/>
          <a:lstStyle/>
          <a:p>
            <a:r>
              <a:rPr lang="en-AU">
                <a:solidFill>
                  <a:schemeClr val="bg1"/>
                </a:solidFill>
              </a:rPr>
              <a:t>Upcoming meetings  </a:t>
            </a:r>
          </a:p>
        </p:txBody>
      </p:sp>
      <p:sp>
        <p:nvSpPr>
          <p:cNvPr id="4" name="Slide Number Placeholder 3">
            <a:extLst>
              <a:ext uri="{FF2B5EF4-FFF2-40B4-BE49-F238E27FC236}">
                <a16:creationId xmlns:a16="http://schemas.microsoft.com/office/drawing/2014/main" id="{EC551AF2-509E-4117-A1B0-83D619C2A517}"/>
              </a:ext>
            </a:extLst>
          </p:cNvPr>
          <p:cNvSpPr>
            <a:spLocks noGrp="1"/>
          </p:cNvSpPr>
          <p:nvPr>
            <p:ph type="sldNum" sz="quarter" idx="12"/>
          </p:nvPr>
        </p:nvSpPr>
        <p:spPr/>
        <p:txBody>
          <a:bodyPr/>
          <a:lstStyle/>
          <a:p>
            <a:fld id="{4EC81F68-4976-451A-B2E9-79BCBD2F70CC}" type="slidenum">
              <a:rPr lang="en-AU" smtClean="0"/>
              <a:t>31</a:t>
            </a:fld>
            <a:endParaRPr lang="en-AU"/>
          </a:p>
        </p:txBody>
      </p:sp>
      <p:sp>
        <p:nvSpPr>
          <p:cNvPr id="11" name="Title 1">
            <a:extLst>
              <a:ext uri="{FF2B5EF4-FFF2-40B4-BE49-F238E27FC236}">
                <a16:creationId xmlns:a16="http://schemas.microsoft.com/office/drawing/2014/main" id="{0C77CB4F-620F-496D-84DA-4D0371110FF9}"/>
              </a:ext>
            </a:extLst>
          </p:cNvPr>
          <p:cNvSpPr txBox="1">
            <a:spLocks/>
          </p:cNvSpPr>
          <p:nvPr/>
        </p:nvSpPr>
        <p:spPr>
          <a:xfrm>
            <a:off x="232864" y="4976445"/>
            <a:ext cx="2624635" cy="483577"/>
          </a:xfrm>
          <a:prstGeom prst="rect">
            <a:avLst/>
          </a:prstGeom>
        </p:spPr>
        <p:txBody>
          <a:bodyPr vert="horz" lIns="51435" tIns="25718" rIns="51435" bIns="25718" rtlCol="0" anchor="b" anchorCtr="0">
            <a:normAutofit/>
          </a:bodyPr>
          <a:lstStyle>
            <a:lvl1pPr algn="l" defTabSz="685800" rtl="0" eaLnBrk="1" latinLnBrk="0" hangingPunct="1">
              <a:lnSpc>
                <a:spcPct val="90000"/>
              </a:lnSpc>
              <a:spcBef>
                <a:spcPct val="0"/>
              </a:spcBef>
              <a:buNone/>
              <a:defRPr sz="3300" b="0" kern="1200">
                <a:solidFill>
                  <a:schemeClr val="bg1"/>
                </a:solidFill>
                <a:latin typeface="+mj-lt"/>
                <a:ea typeface="+mj-ea"/>
                <a:cs typeface="+mj-cs"/>
              </a:defRPr>
            </a:lvl1pPr>
          </a:lstStyle>
          <a:p>
            <a:r>
              <a:rPr lang="en-AU" sz="1200"/>
              <a:t>Current as at 10/03/2021</a:t>
            </a:r>
          </a:p>
        </p:txBody>
      </p:sp>
      <p:sp>
        <p:nvSpPr>
          <p:cNvPr id="5" name="Rectangle 4">
            <a:extLst>
              <a:ext uri="{FF2B5EF4-FFF2-40B4-BE49-F238E27FC236}">
                <a16:creationId xmlns:a16="http://schemas.microsoft.com/office/drawing/2014/main" id="{3F734386-78FF-4244-80B5-99EDFFFCDC2B}"/>
              </a:ext>
            </a:extLst>
          </p:cNvPr>
          <p:cNvSpPr/>
          <p:nvPr/>
        </p:nvSpPr>
        <p:spPr>
          <a:xfrm>
            <a:off x="156159" y="2150923"/>
            <a:ext cx="1444124" cy="1962076"/>
          </a:xfrm>
          <a:prstGeom prst="rect">
            <a:avLst/>
          </a:prstGeom>
        </p:spPr>
        <p:txBody>
          <a:bodyPr wrap="square">
            <a:spAutoFit/>
          </a:bodyPr>
          <a:lstStyle/>
          <a:p>
            <a:r>
              <a:rPr lang="en-AU" sz="1350">
                <a:hlinkClick r:id="rId4"/>
              </a:rPr>
              <a:t>https://aemo.com.au/initiatives/major-programs/nem-five-minute-settlement-program-and-global-settlement</a:t>
            </a:r>
            <a:endParaRPr lang="en-AU" sz="1350"/>
          </a:p>
        </p:txBody>
      </p:sp>
      <p:graphicFrame>
        <p:nvGraphicFramePr>
          <p:cNvPr id="13" name="Object 12">
            <a:extLst>
              <a:ext uri="{FF2B5EF4-FFF2-40B4-BE49-F238E27FC236}">
                <a16:creationId xmlns:a16="http://schemas.microsoft.com/office/drawing/2014/main" id="{32832E52-6E3B-4316-95E2-C60E432552BC}"/>
              </a:ext>
            </a:extLst>
          </p:cNvPr>
          <p:cNvGraphicFramePr>
            <a:graphicFrameLocks noChangeAspect="1"/>
          </p:cNvGraphicFramePr>
          <p:nvPr>
            <p:extLst>
              <p:ext uri="{D42A27DB-BD31-4B8C-83A1-F6EECF244321}">
                <p14:modId xmlns:p14="http://schemas.microsoft.com/office/powerpoint/2010/main" val="2952249419"/>
              </p:ext>
            </p:extLst>
          </p:nvPr>
        </p:nvGraphicFramePr>
        <p:xfrm>
          <a:off x="6702310" y="725075"/>
          <a:ext cx="1832102" cy="5902674"/>
        </p:xfrm>
        <a:graphic>
          <a:graphicData uri="http://schemas.openxmlformats.org/presentationml/2006/ole">
            <mc:AlternateContent xmlns:mc="http://schemas.openxmlformats.org/markup-compatibility/2006">
              <mc:Choice xmlns:v="urn:schemas-microsoft-com:vml" Requires="v">
                <p:oleObj spid="_x0000_s100353" name="Worksheet" r:id="rId5" imgW="1689125" imgH="5441862" progId="Excel.Sheet.12">
                  <p:embed/>
                </p:oleObj>
              </mc:Choice>
              <mc:Fallback>
                <p:oleObj name="Worksheet" r:id="rId5" imgW="1689125" imgH="5441862" progId="Excel.Sheet.12">
                  <p:embed/>
                  <p:pic>
                    <p:nvPicPr>
                      <p:cNvPr id="13" name="Object 12">
                        <a:extLst>
                          <a:ext uri="{FF2B5EF4-FFF2-40B4-BE49-F238E27FC236}">
                            <a16:creationId xmlns:a16="http://schemas.microsoft.com/office/drawing/2014/main" id="{32832E52-6E3B-4316-95E2-C60E432552BC}"/>
                          </a:ext>
                        </a:extLst>
                      </p:cNvPr>
                      <p:cNvPicPr/>
                      <p:nvPr/>
                    </p:nvPicPr>
                    <p:blipFill>
                      <a:blip r:embed="rId6"/>
                      <a:stretch>
                        <a:fillRect/>
                      </a:stretch>
                    </p:blipFill>
                    <p:spPr>
                      <a:xfrm>
                        <a:off x="6702310" y="725075"/>
                        <a:ext cx="1832102" cy="5902674"/>
                      </a:xfrm>
                      <a:prstGeom prst="rect">
                        <a:avLst/>
                      </a:prstGeom>
                    </p:spPr>
                  </p:pic>
                </p:oleObj>
              </mc:Fallback>
            </mc:AlternateContent>
          </a:graphicData>
        </a:graphic>
      </p:graphicFrame>
      <p:grpSp>
        <p:nvGrpSpPr>
          <p:cNvPr id="15" name="Group 14">
            <a:extLst>
              <a:ext uri="{FF2B5EF4-FFF2-40B4-BE49-F238E27FC236}">
                <a16:creationId xmlns:a16="http://schemas.microsoft.com/office/drawing/2014/main" id="{E23FE356-600D-42F2-8CAF-631670C1C1CF}"/>
              </a:ext>
            </a:extLst>
          </p:cNvPr>
          <p:cNvGrpSpPr/>
          <p:nvPr/>
        </p:nvGrpSpPr>
        <p:grpSpPr>
          <a:xfrm>
            <a:off x="3957323" y="265182"/>
            <a:ext cx="2329180" cy="6327636"/>
            <a:chOff x="3705860" y="384060"/>
            <a:chExt cx="2006600" cy="6089880"/>
          </a:xfrm>
        </p:grpSpPr>
        <p:graphicFrame>
          <p:nvGraphicFramePr>
            <p:cNvPr id="3" name="Object 2">
              <a:extLst>
                <a:ext uri="{FF2B5EF4-FFF2-40B4-BE49-F238E27FC236}">
                  <a16:creationId xmlns:a16="http://schemas.microsoft.com/office/drawing/2014/main" id="{125D3703-F2D5-4203-865C-89D234E60DB9}"/>
                </a:ext>
              </a:extLst>
            </p:cNvPr>
            <p:cNvGraphicFramePr>
              <a:graphicFrameLocks noChangeAspect="1"/>
            </p:cNvGraphicFramePr>
            <p:nvPr>
              <p:extLst>
                <p:ext uri="{D42A27DB-BD31-4B8C-83A1-F6EECF244321}">
                  <p14:modId xmlns:p14="http://schemas.microsoft.com/office/powerpoint/2010/main" val="3723298357"/>
                </p:ext>
              </p:extLst>
            </p:nvPr>
          </p:nvGraphicFramePr>
          <p:xfrm>
            <a:off x="3705860" y="384060"/>
            <a:ext cx="2006600" cy="1644650"/>
          </p:xfrm>
          <a:graphic>
            <a:graphicData uri="http://schemas.openxmlformats.org/presentationml/2006/ole">
              <mc:AlternateContent xmlns:mc="http://schemas.openxmlformats.org/markup-compatibility/2006">
                <mc:Choice xmlns:v="urn:schemas-microsoft-com:vml" Requires="v">
                  <p:oleObj spid="_x0000_s100354" name="Worksheet" r:id="rId7" imgW="2006748" imgH="1644738" progId="Excel.Sheet.12">
                    <p:embed/>
                  </p:oleObj>
                </mc:Choice>
                <mc:Fallback>
                  <p:oleObj name="Worksheet" r:id="rId7" imgW="2006748" imgH="1644738" progId="Excel.Sheet.12">
                    <p:embed/>
                    <p:pic>
                      <p:nvPicPr>
                        <p:cNvPr id="3" name="Object 2">
                          <a:extLst>
                            <a:ext uri="{FF2B5EF4-FFF2-40B4-BE49-F238E27FC236}">
                              <a16:creationId xmlns:a16="http://schemas.microsoft.com/office/drawing/2014/main" id="{125D3703-F2D5-4203-865C-89D234E60DB9}"/>
                            </a:ext>
                          </a:extLst>
                        </p:cNvPr>
                        <p:cNvPicPr/>
                        <p:nvPr/>
                      </p:nvPicPr>
                      <p:blipFill>
                        <a:blip r:embed="rId8"/>
                        <a:stretch>
                          <a:fillRect/>
                        </a:stretch>
                      </p:blipFill>
                      <p:spPr>
                        <a:xfrm>
                          <a:off x="3705860" y="384060"/>
                          <a:ext cx="2006600" cy="1644650"/>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4EEA6D5D-48A3-4B5B-AB8B-9E4EED0F9434}"/>
                </a:ext>
              </a:extLst>
            </p:cNvPr>
            <p:cNvGraphicFramePr>
              <a:graphicFrameLocks noChangeAspect="1"/>
            </p:cNvGraphicFramePr>
            <p:nvPr>
              <p:extLst>
                <p:ext uri="{D42A27DB-BD31-4B8C-83A1-F6EECF244321}">
                  <p14:modId xmlns:p14="http://schemas.microsoft.com/office/powerpoint/2010/main" val="2025644767"/>
                </p:ext>
              </p:extLst>
            </p:nvPr>
          </p:nvGraphicFramePr>
          <p:xfrm>
            <a:off x="3705860" y="2425700"/>
            <a:ext cx="2006600" cy="1644650"/>
          </p:xfrm>
          <a:graphic>
            <a:graphicData uri="http://schemas.openxmlformats.org/presentationml/2006/ole">
              <mc:AlternateContent xmlns:mc="http://schemas.openxmlformats.org/markup-compatibility/2006">
                <mc:Choice xmlns:v="urn:schemas-microsoft-com:vml" Requires="v">
                  <p:oleObj spid="_x0000_s100355" name="Worksheet" r:id="rId9" imgW="2006748" imgH="1644738" progId="Excel.Sheet.12">
                    <p:embed/>
                  </p:oleObj>
                </mc:Choice>
                <mc:Fallback>
                  <p:oleObj name="Worksheet" r:id="rId9" imgW="2006748" imgH="1644738" progId="Excel.Sheet.12">
                    <p:embed/>
                    <p:pic>
                      <p:nvPicPr>
                        <p:cNvPr id="9" name="Object 8">
                          <a:extLst>
                            <a:ext uri="{FF2B5EF4-FFF2-40B4-BE49-F238E27FC236}">
                              <a16:creationId xmlns:a16="http://schemas.microsoft.com/office/drawing/2014/main" id="{4EEA6D5D-48A3-4B5B-AB8B-9E4EED0F9434}"/>
                            </a:ext>
                          </a:extLst>
                        </p:cNvPr>
                        <p:cNvPicPr/>
                        <p:nvPr/>
                      </p:nvPicPr>
                      <p:blipFill>
                        <a:blip r:embed="rId10"/>
                        <a:stretch>
                          <a:fillRect/>
                        </a:stretch>
                      </p:blipFill>
                      <p:spPr>
                        <a:xfrm>
                          <a:off x="3705860" y="2425700"/>
                          <a:ext cx="2006600" cy="1644650"/>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0318C3B2-2B10-4230-A935-46F51A1B0687}"/>
                </a:ext>
              </a:extLst>
            </p:cNvPr>
            <p:cNvGraphicFramePr>
              <a:graphicFrameLocks noChangeAspect="1"/>
            </p:cNvGraphicFramePr>
            <p:nvPr>
              <p:extLst>
                <p:ext uri="{D42A27DB-BD31-4B8C-83A1-F6EECF244321}">
                  <p14:modId xmlns:p14="http://schemas.microsoft.com/office/powerpoint/2010/main" val="3129029895"/>
                </p:ext>
              </p:extLst>
            </p:nvPr>
          </p:nvGraphicFramePr>
          <p:xfrm>
            <a:off x="3705860" y="4467340"/>
            <a:ext cx="2006600" cy="2006600"/>
          </p:xfrm>
          <a:graphic>
            <a:graphicData uri="http://schemas.openxmlformats.org/presentationml/2006/ole">
              <mc:AlternateContent xmlns:mc="http://schemas.openxmlformats.org/markup-compatibility/2006">
                <mc:Choice xmlns:v="urn:schemas-microsoft-com:vml" Requires="v">
                  <p:oleObj spid="_x0000_s100356" name="Worksheet" r:id="rId11" imgW="2006748" imgH="2006556" progId="Excel.Sheet.12">
                    <p:embed/>
                  </p:oleObj>
                </mc:Choice>
                <mc:Fallback>
                  <p:oleObj name="Worksheet" r:id="rId11" imgW="2006748" imgH="2006556" progId="Excel.Sheet.12">
                    <p:embed/>
                    <p:pic>
                      <p:nvPicPr>
                        <p:cNvPr id="10" name="Object 9">
                          <a:extLst>
                            <a:ext uri="{FF2B5EF4-FFF2-40B4-BE49-F238E27FC236}">
                              <a16:creationId xmlns:a16="http://schemas.microsoft.com/office/drawing/2014/main" id="{0318C3B2-2B10-4230-A935-46F51A1B0687}"/>
                            </a:ext>
                          </a:extLst>
                        </p:cNvPr>
                        <p:cNvPicPr/>
                        <p:nvPr/>
                      </p:nvPicPr>
                      <p:blipFill>
                        <a:blip r:embed="rId12"/>
                        <a:stretch>
                          <a:fillRect/>
                        </a:stretch>
                      </p:blipFill>
                      <p:spPr>
                        <a:xfrm>
                          <a:off x="3705860" y="4467340"/>
                          <a:ext cx="2006600" cy="2006600"/>
                        </a:xfrm>
                        <a:prstGeom prst="rect">
                          <a:avLst/>
                        </a:prstGeom>
                      </p:spPr>
                    </p:pic>
                  </p:oleObj>
                </mc:Fallback>
              </mc:AlternateContent>
            </a:graphicData>
          </a:graphic>
        </p:graphicFrame>
      </p:grpSp>
    </p:spTree>
    <p:extLst>
      <p:ext uri="{BB962C8B-B14F-4D97-AF65-F5344CB8AC3E}">
        <p14:creationId xmlns:p14="http://schemas.microsoft.com/office/powerpoint/2010/main" val="38926635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D810D-F3AC-455E-93E5-34118A15C866}"/>
              </a:ext>
            </a:extLst>
          </p:cNvPr>
          <p:cNvSpPr>
            <a:spLocks noGrp="1"/>
          </p:cNvSpPr>
          <p:nvPr>
            <p:ph type="title"/>
          </p:nvPr>
        </p:nvSpPr>
        <p:spPr/>
        <p:txBody>
          <a:bodyPr/>
          <a:lstStyle/>
          <a:p>
            <a:r>
              <a:rPr lang="en-AU"/>
              <a:t>General Questions</a:t>
            </a:r>
          </a:p>
        </p:txBody>
      </p:sp>
      <p:sp>
        <p:nvSpPr>
          <p:cNvPr id="3" name="Text Placeholder 2">
            <a:extLst>
              <a:ext uri="{FF2B5EF4-FFF2-40B4-BE49-F238E27FC236}">
                <a16:creationId xmlns:a16="http://schemas.microsoft.com/office/drawing/2014/main" id="{5F2B6448-386F-497B-8073-4A71A4A3F585}"/>
              </a:ext>
            </a:extLst>
          </p:cNvPr>
          <p:cNvSpPr>
            <a:spLocks noGrp="1"/>
          </p:cNvSpPr>
          <p:nvPr>
            <p:ph type="body" idx="1"/>
          </p:nvPr>
        </p:nvSpPr>
        <p:spPr/>
        <p:txBody>
          <a:bodyPr/>
          <a:lstStyle/>
          <a:p>
            <a:r>
              <a:rPr lang="en-AU"/>
              <a:t>Peter Carruthers</a:t>
            </a:r>
          </a:p>
        </p:txBody>
      </p:sp>
      <p:sp>
        <p:nvSpPr>
          <p:cNvPr id="4" name="Date Placeholder 3">
            <a:extLst>
              <a:ext uri="{FF2B5EF4-FFF2-40B4-BE49-F238E27FC236}">
                <a16:creationId xmlns:a16="http://schemas.microsoft.com/office/drawing/2014/main" id="{A134545F-411E-4CE9-A480-7A65461AB5AF}"/>
              </a:ext>
            </a:extLst>
          </p:cNvPr>
          <p:cNvSpPr>
            <a:spLocks noGrp="1"/>
          </p:cNvSpPr>
          <p:nvPr>
            <p:ph type="dt" sz="half" idx="10"/>
          </p:nvPr>
        </p:nvSpPr>
        <p:spPr/>
        <p:txBody>
          <a:bodyPr/>
          <a:lstStyle/>
          <a:p>
            <a:fld id="{5099C0EF-5B7D-4F1A-B89D-A67FFBF44A0D}" type="datetime1">
              <a:rPr lang="en-AU" smtClean="0"/>
              <a:t>16/03/2021</a:t>
            </a:fld>
            <a:endParaRPr lang="en-AU"/>
          </a:p>
        </p:txBody>
      </p:sp>
      <p:sp>
        <p:nvSpPr>
          <p:cNvPr id="6" name="Slide Number Placeholder 5">
            <a:extLst>
              <a:ext uri="{FF2B5EF4-FFF2-40B4-BE49-F238E27FC236}">
                <a16:creationId xmlns:a16="http://schemas.microsoft.com/office/drawing/2014/main" id="{E23CF98F-DEA4-4DA9-8EFB-F5D3CAC9A763}"/>
              </a:ext>
            </a:extLst>
          </p:cNvPr>
          <p:cNvSpPr>
            <a:spLocks noGrp="1"/>
          </p:cNvSpPr>
          <p:nvPr>
            <p:ph type="sldNum" sz="quarter" idx="12"/>
          </p:nvPr>
        </p:nvSpPr>
        <p:spPr/>
        <p:txBody>
          <a:bodyPr/>
          <a:lstStyle/>
          <a:p>
            <a:fld id="{4EC81F68-4976-451A-B2E9-79BCBD2F70CC}" type="slidenum">
              <a:rPr lang="en-AU" smtClean="0"/>
              <a:pPr/>
              <a:t>32</a:t>
            </a:fld>
            <a:endParaRPr lang="en-AU"/>
          </a:p>
        </p:txBody>
      </p:sp>
    </p:spTree>
    <p:extLst>
      <p:ext uri="{BB962C8B-B14F-4D97-AF65-F5344CB8AC3E}">
        <p14:creationId xmlns:p14="http://schemas.microsoft.com/office/powerpoint/2010/main" val="40080700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A0773-3AFC-44F1-83F9-7A4E3A2DAC77}"/>
              </a:ext>
            </a:extLst>
          </p:cNvPr>
          <p:cNvSpPr>
            <a:spLocks noGrp="1"/>
          </p:cNvSpPr>
          <p:nvPr>
            <p:ph type="title"/>
          </p:nvPr>
        </p:nvSpPr>
        <p:spPr/>
        <p:txBody>
          <a:bodyPr/>
          <a:lstStyle/>
          <a:p>
            <a:r>
              <a:rPr lang="en-AU"/>
              <a:t>Meeting Close</a:t>
            </a:r>
          </a:p>
        </p:txBody>
      </p:sp>
      <p:sp>
        <p:nvSpPr>
          <p:cNvPr id="3" name="Text Placeholder 2">
            <a:extLst>
              <a:ext uri="{FF2B5EF4-FFF2-40B4-BE49-F238E27FC236}">
                <a16:creationId xmlns:a16="http://schemas.microsoft.com/office/drawing/2014/main" id="{3458CDE6-9DC9-4A14-99B5-4F42F7B21FE9}"/>
              </a:ext>
            </a:extLst>
          </p:cNvPr>
          <p:cNvSpPr>
            <a:spLocks noGrp="1"/>
          </p:cNvSpPr>
          <p:nvPr>
            <p:ph type="body" idx="1"/>
          </p:nvPr>
        </p:nvSpPr>
        <p:spPr/>
        <p:txBody>
          <a:bodyPr/>
          <a:lstStyle/>
          <a:p>
            <a:r>
              <a:rPr lang="en-AU"/>
              <a:t>Peter Carruthers</a:t>
            </a:r>
          </a:p>
        </p:txBody>
      </p:sp>
      <p:sp>
        <p:nvSpPr>
          <p:cNvPr id="4" name="Date Placeholder 3">
            <a:extLst>
              <a:ext uri="{FF2B5EF4-FFF2-40B4-BE49-F238E27FC236}">
                <a16:creationId xmlns:a16="http://schemas.microsoft.com/office/drawing/2014/main" id="{38A0466B-E7ED-4BB0-A385-4F3FF62AFA22}"/>
              </a:ext>
            </a:extLst>
          </p:cNvPr>
          <p:cNvSpPr>
            <a:spLocks noGrp="1"/>
          </p:cNvSpPr>
          <p:nvPr>
            <p:ph type="dt" sz="half" idx="10"/>
          </p:nvPr>
        </p:nvSpPr>
        <p:spPr/>
        <p:txBody>
          <a:bodyPr/>
          <a:lstStyle/>
          <a:p>
            <a:fld id="{D7E9A1E3-4D38-4A30-8479-46094F661FDD}" type="datetime1">
              <a:rPr lang="en-AU" smtClean="0"/>
              <a:t>16/03/2021</a:t>
            </a:fld>
            <a:endParaRPr lang="en-AU"/>
          </a:p>
        </p:txBody>
      </p:sp>
      <p:sp>
        <p:nvSpPr>
          <p:cNvPr id="6" name="Slide Number Placeholder 5">
            <a:extLst>
              <a:ext uri="{FF2B5EF4-FFF2-40B4-BE49-F238E27FC236}">
                <a16:creationId xmlns:a16="http://schemas.microsoft.com/office/drawing/2014/main" id="{BFDA1877-9B92-44B7-9586-0FAB6CB4BEBB}"/>
              </a:ext>
            </a:extLst>
          </p:cNvPr>
          <p:cNvSpPr>
            <a:spLocks noGrp="1"/>
          </p:cNvSpPr>
          <p:nvPr>
            <p:ph type="sldNum" sz="quarter" idx="12"/>
          </p:nvPr>
        </p:nvSpPr>
        <p:spPr/>
        <p:txBody>
          <a:bodyPr/>
          <a:lstStyle/>
          <a:p>
            <a:fld id="{4EC81F68-4976-451A-B2E9-79BCBD2F70CC}" type="slidenum">
              <a:rPr lang="en-AU" smtClean="0"/>
              <a:pPr/>
              <a:t>33</a:t>
            </a:fld>
            <a:endParaRPr lang="en-AU"/>
          </a:p>
        </p:txBody>
      </p:sp>
    </p:spTree>
    <p:extLst>
      <p:ext uri="{BB962C8B-B14F-4D97-AF65-F5344CB8AC3E}">
        <p14:creationId xmlns:p14="http://schemas.microsoft.com/office/powerpoint/2010/main" val="18485467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A0773-3AFC-44F1-83F9-7A4E3A2DAC77}"/>
              </a:ext>
            </a:extLst>
          </p:cNvPr>
          <p:cNvSpPr>
            <a:spLocks noGrp="1"/>
          </p:cNvSpPr>
          <p:nvPr>
            <p:ph type="title"/>
          </p:nvPr>
        </p:nvSpPr>
        <p:spPr/>
        <p:txBody>
          <a:bodyPr/>
          <a:lstStyle/>
          <a:p>
            <a:r>
              <a:rPr lang="en-AU"/>
              <a:t>Appendix</a:t>
            </a:r>
          </a:p>
        </p:txBody>
      </p:sp>
      <p:sp>
        <p:nvSpPr>
          <p:cNvPr id="3" name="Text Placeholder 2">
            <a:extLst>
              <a:ext uri="{FF2B5EF4-FFF2-40B4-BE49-F238E27FC236}">
                <a16:creationId xmlns:a16="http://schemas.microsoft.com/office/drawing/2014/main" id="{3458CDE6-9DC9-4A14-99B5-4F42F7B21FE9}"/>
              </a:ext>
            </a:extLst>
          </p:cNvPr>
          <p:cNvSpPr>
            <a:spLocks noGrp="1"/>
          </p:cNvSpPr>
          <p:nvPr>
            <p:ph type="body" idx="1"/>
          </p:nvPr>
        </p:nvSpPr>
        <p:spPr/>
        <p:txBody>
          <a:bodyPr/>
          <a:lstStyle/>
          <a:p>
            <a:endParaRPr lang="en-AU"/>
          </a:p>
        </p:txBody>
      </p:sp>
      <p:sp>
        <p:nvSpPr>
          <p:cNvPr id="4" name="Date Placeholder 3">
            <a:extLst>
              <a:ext uri="{FF2B5EF4-FFF2-40B4-BE49-F238E27FC236}">
                <a16:creationId xmlns:a16="http://schemas.microsoft.com/office/drawing/2014/main" id="{38A0466B-E7ED-4BB0-A385-4F3FF62AFA22}"/>
              </a:ext>
            </a:extLst>
          </p:cNvPr>
          <p:cNvSpPr>
            <a:spLocks noGrp="1"/>
          </p:cNvSpPr>
          <p:nvPr>
            <p:ph type="dt" sz="half" idx="10"/>
          </p:nvPr>
        </p:nvSpPr>
        <p:spPr/>
        <p:txBody>
          <a:bodyPr/>
          <a:lstStyle/>
          <a:p>
            <a:fld id="{D7E9A1E3-4D38-4A30-8479-46094F661FDD}" type="datetime1">
              <a:rPr lang="en-AU" smtClean="0"/>
              <a:t>16/03/2021</a:t>
            </a:fld>
            <a:endParaRPr lang="en-AU"/>
          </a:p>
        </p:txBody>
      </p:sp>
      <p:sp>
        <p:nvSpPr>
          <p:cNvPr id="6" name="Slide Number Placeholder 5">
            <a:extLst>
              <a:ext uri="{FF2B5EF4-FFF2-40B4-BE49-F238E27FC236}">
                <a16:creationId xmlns:a16="http://schemas.microsoft.com/office/drawing/2014/main" id="{BFDA1877-9B92-44B7-9586-0FAB6CB4BEBB}"/>
              </a:ext>
            </a:extLst>
          </p:cNvPr>
          <p:cNvSpPr>
            <a:spLocks noGrp="1"/>
          </p:cNvSpPr>
          <p:nvPr>
            <p:ph type="sldNum" sz="quarter" idx="12"/>
          </p:nvPr>
        </p:nvSpPr>
        <p:spPr/>
        <p:txBody>
          <a:bodyPr/>
          <a:lstStyle/>
          <a:p>
            <a:fld id="{4EC81F68-4976-451A-B2E9-79BCBD2F70CC}" type="slidenum">
              <a:rPr lang="en-AU" smtClean="0"/>
              <a:pPr/>
              <a:t>34</a:t>
            </a:fld>
            <a:endParaRPr lang="en-AU"/>
          </a:p>
        </p:txBody>
      </p:sp>
    </p:spTree>
    <p:extLst>
      <p:ext uri="{BB962C8B-B14F-4D97-AF65-F5344CB8AC3E}">
        <p14:creationId xmlns:p14="http://schemas.microsoft.com/office/powerpoint/2010/main" val="10035916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12701-C065-4D05-9FEC-ADB6448241B0}"/>
              </a:ext>
            </a:extLst>
          </p:cNvPr>
          <p:cNvSpPr>
            <a:spLocks noGrp="1"/>
          </p:cNvSpPr>
          <p:nvPr>
            <p:ph type="title"/>
          </p:nvPr>
        </p:nvSpPr>
        <p:spPr>
          <a:xfrm>
            <a:off x="108298" y="37814"/>
            <a:ext cx="8453856" cy="840713"/>
          </a:xfrm>
        </p:spPr>
        <p:txBody>
          <a:bodyPr>
            <a:normAutofit/>
          </a:bodyPr>
          <a:lstStyle/>
          <a:p>
            <a:r>
              <a:rPr lang="en-AU" sz="2545"/>
              <a:t>Readiness Dashboard </a:t>
            </a:r>
            <a:r>
              <a:rPr lang="en-AU" sz="2545" b="1"/>
              <a:t>Part A -  Essential Capability </a:t>
            </a:r>
            <a:br>
              <a:rPr lang="en-AU" sz="2545"/>
            </a:br>
            <a:r>
              <a:rPr lang="en-AU" sz="2545"/>
              <a:t>Status supporting evidence – Draft </a:t>
            </a:r>
          </a:p>
        </p:txBody>
      </p:sp>
      <p:sp>
        <p:nvSpPr>
          <p:cNvPr id="6" name="Slide Number Placeholder 5">
            <a:extLst>
              <a:ext uri="{FF2B5EF4-FFF2-40B4-BE49-F238E27FC236}">
                <a16:creationId xmlns:a16="http://schemas.microsoft.com/office/drawing/2014/main" id="{ECDB3D1A-B34F-4803-88FF-2543413A2720}"/>
              </a:ext>
            </a:extLst>
          </p:cNvPr>
          <p:cNvSpPr>
            <a:spLocks noGrp="1"/>
          </p:cNvSpPr>
          <p:nvPr>
            <p:ph type="sldNum" sz="quarter" idx="12"/>
          </p:nvPr>
        </p:nvSpPr>
        <p:spPr/>
        <p:txBody>
          <a:bodyPr/>
          <a:lstStyle/>
          <a:p>
            <a:fld id="{4EC81F68-4976-451A-B2E9-79BCBD2F70CC}" type="slidenum">
              <a:rPr lang="en-AU" smtClean="0"/>
              <a:t>35</a:t>
            </a:fld>
            <a:endParaRPr lang="en-AU"/>
          </a:p>
        </p:txBody>
      </p:sp>
      <p:graphicFrame>
        <p:nvGraphicFramePr>
          <p:cNvPr id="5" name="Table 7">
            <a:extLst>
              <a:ext uri="{FF2B5EF4-FFF2-40B4-BE49-F238E27FC236}">
                <a16:creationId xmlns:a16="http://schemas.microsoft.com/office/drawing/2014/main" id="{2006C96E-3CA2-4FA5-A974-90B8CE582A99}"/>
              </a:ext>
            </a:extLst>
          </p:cNvPr>
          <p:cNvGraphicFramePr>
            <a:graphicFrameLocks noGrp="1"/>
          </p:cNvGraphicFramePr>
          <p:nvPr/>
        </p:nvGraphicFramePr>
        <p:xfrm>
          <a:off x="0" y="915103"/>
          <a:ext cx="9144000" cy="582375"/>
        </p:xfrm>
        <a:graphic>
          <a:graphicData uri="http://schemas.openxmlformats.org/drawingml/2006/table">
            <a:tbl>
              <a:tblPr firstRow="1" bandRow="1">
                <a:tableStyleId>{5C22544A-7EE6-4342-B048-85BDC9FD1C3A}</a:tableStyleId>
              </a:tblPr>
              <a:tblGrid>
                <a:gridCol w="9144000">
                  <a:extLst>
                    <a:ext uri="{9D8B030D-6E8A-4147-A177-3AD203B41FA5}">
                      <a16:colId xmlns:a16="http://schemas.microsoft.com/office/drawing/2014/main" val="1042824183"/>
                    </a:ext>
                  </a:extLst>
                </a:gridCol>
              </a:tblGrid>
              <a:tr h="582375">
                <a:tc>
                  <a:txBody>
                    <a:bodyPr/>
                    <a:lstStyle/>
                    <a:p>
                      <a:endParaRPr lang="en-AU"/>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679016539"/>
                  </a:ext>
                </a:extLst>
              </a:tr>
            </a:tbl>
          </a:graphicData>
        </a:graphic>
      </p:graphicFrame>
      <p:graphicFrame>
        <p:nvGraphicFramePr>
          <p:cNvPr id="4" name="Table 3">
            <a:extLst>
              <a:ext uri="{FF2B5EF4-FFF2-40B4-BE49-F238E27FC236}">
                <a16:creationId xmlns:a16="http://schemas.microsoft.com/office/drawing/2014/main" id="{08FDE50F-06FF-4883-BCBB-AF0D8F2262A2}"/>
              </a:ext>
            </a:extLst>
          </p:cNvPr>
          <p:cNvGraphicFramePr>
            <a:graphicFrameLocks noGrp="1"/>
          </p:cNvGraphicFramePr>
          <p:nvPr>
            <p:extLst>
              <p:ext uri="{D42A27DB-BD31-4B8C-83A1-F6EECF244321}">
                <p14:modId xmlns:p14="http://schemas.microsoft.com/office/powerpoint/2010/main" val="2613879778"/>
              </p:ext>
            </p:extLst>
          </p:nvPr>
        </p:nvGraphicFramePr>
        <p:xfrm>
          <a:off x="71722" y="961122"/>
          <a:ext cx="9034272" cy="5822488"/>
        </p:xfrm>
        <a:graphic>
          <a:graphicData uri="http://schemas.openxmlformats.org/drawingml/2006/table">
            <a:tbl>
              <a:tblPr/>
              <a:tblGrid>
                <a:gridCol w="819623">
                  <a:extLst>
                    <a:ext uri="{9D8B030D-6E8A-4147-A177-3AD203B41FA5}">
                      <a16:colId xmlns:a16="http://schemas.microsoft.com/office/drawing/2014/main" val="3809174966"/>
                    </a:ext>
                  </a:extLst>
                </a:gridCol>
                <a:gridCol w="1859569">
                  <a:extLst>
                    <a:ext uri="{9D8B030D-6E8A-4147-A177-3AD203B41FA5}">
                      <a16:colId xmlns:a16="http://schemas.microsoft.com/office/drawing/2014/main" val="4234497343"/>
                    </a:ext>
                  </a:extLst>
                </a:gridCol>
                <a:gridCol w="1777535">
                  <a:extLst>
                    <a:ext uri="{9D8B030D-6E8A-4147-A177-3AD203B41FA5}">
                      <a16:colId xmlns:a16="http://schemas.microsoft.com/office/drawing/2014/main" val="634238448"/>
                    </a:ext>
                  </a:extLst>
                </a:gridCol>
                <a:gridCol w="1464819">
                  <a:extLst>
                    <a:ext uri="{9D8B030D-6E8A-4147-A177-3AD203B41FA5}">
                      <a16:colId xmlns:a16="http://schemas.microsoft.com/office/drawing/2014/main" val="4093197261"/>
                    </a:ext>
                  </a:extLst>
                </a:gridCol>
                <a:gridCol w="1639246">
                  <a:extLst>
                    <a:ext uri="{9D8B030D-6E8A-4147-A177-3AD203B41FA5}">
                      <a16:colId xmlns:a16="http://schemas.microsoft.com/office/drawing/2014/main" val="3745609251"/>
                    </a:ext>
                  </a:extLst>
                </a:gridCol>
                <a:gridCol w="1473480">
                  <a:extLst>
                    <a:ext uri="{9D8B030D-6E8A-4147-A177-3AD203B41FA5}">
                      <a16:colId xmlns:a16="http://schemas.microsoft.com/office/drawing/2014/main" val="3835474040"/>
                    </a:ext>
                  </a:extLst>
                </a:gridCol>
              </a:tblGrid>
              <a:tr h="182844">
                <a:tc>
                  <a:txBody>
                    <a:bodyPr/>
                    <a:lstStyle/>
                    <a:p>
                      <a:pPr algn="l" rtl="0" fontAlgn="ctr"/>
                      <a:r>
                        <a:rPr lang="en-AU" sz="900" b="1" i="0" u="none" strike="noStrike">
                          <a:solidFill>
                            <a:srgbClr val="FFFFFF"/>
                          </a:solidFill>
                          <a:effectLst/>
                          <a:latin typeface="Segoe UI Semilight" panose="020B0402040204020203" pitchFamily="34" charset="0"/>
                        </a:rPr>
                        <a:t>Criteria</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360F3C"/>
                    </a:solidFill>
                  </a:tcPr>
                </a:tc>
                <a:tc>
                  <a:txBody>
                    <a:bodyPr/>
                    <a:lstStyle/>
                    <a:p>
                      <a:pPr algn="l" rtl="0" fontAlgn="ctr"/>
                      <a:r>
                        <a:rPr lang="en-AU" sz="900" b="1" i="0" u="none" strike="noStrike">
                          <a:solidFill>
                            <a:srgbClr val="FFFFFF"/>
                          </a:solidFill>
                          <a:effectLst/>
                          <a:latin typeface="Segoe UI Semilight" panose="020B0402040204020203" pitchFamily="34" charset="0"/>
                        </a:rPr>
                        <a:t>Capabilities</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60F3C"/>
                    </a:solidFill>
                  </a:tcPr>
                </a:tc>
                <a:tc>
                  <a:txBody>
                    <a:bodyPr/>
                    <a:lstStyle/>
                    <a:p>
                      <a:pPr algn="l" rtl="0" fontAlgn="ctr"/>
                      <a:r>
                        <a:rPr lang="en-AU" sz="900" b="1" i="0" u="none" strike="noStrike">
                          <a:solidFill>
                            <a:srgbClr val="FFFFFF"/>
                          </a:solidFill>
                          <a:effectLst/>
                          <a:latin typeface="Segoe UI Semilight" panose="020B0402040204020203" pitchFamily="34" charset="0"/>
                        </a:rPr>
                        <a:t>March</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60F3C"/>
                    </a:solidFill>
                  </a:tcPr>
                </a:tc>
                <a:tc>
                  <a:txBody>
                    <a:bodyPr/>
                    <a:lstStyle/>
                    <a:p>
                      <a:pPr algn="l" rtl="0" fontAlgn="ctr"/>
                      <a:r>
                        <a:rPr lang="en-AU" sz="900" b="1" i="0" u="none" strike="noStrike">
                          <a:solidFill>
                            <a:srgbClr val="FFFFFF"/>
                          </a:solidFill>
                          <a:effectLst/>
                          <a:latin typeface="Segoe UI Semilight" panose="020B0402040204020203" pitchFamily="34" charset="0"/>
                        </a:rPr>
                        <a:t>May</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60F3C"/>
                    </a:solidFill>
                  </a:tcPr>
                </a:tc>
                <a:tc>
                  <a:txBody>
                    <a:bodyPr/>
                    <a:lstStyle/>
                    <a:p>
                      <a:pPr algn="l" rtl="0" fontAlgn="ctr"/>
                      <a:r>
                        <a:rPr lang="en-AU" sz="900" b="1" i="0" u="none" strike="noStrike">
                          <a:solidFill>
                            <a:srgbClr val="FFFFFF"/>
                          </a:solidFill>
                          <a:effectLst/>
                          <a:latin typeface="Segoe UI Semilight" panose="020B0402040204020203" pitchFamily="34" charset="0"/>
                        </a:rPr>
                        <a:t>July</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60F3C"/>
                    </a:solidFill>
                  </a:tcPr>
                </a:tc>
                <a:tc>
                  <a:txBody>
                    <a:bodyPr/>
                    <a:lstStyle/>
                    <a:p>
                      <a:pPr algn="l" rtl="0" fontAlgn="ctr"/>
                      <a:r>
                        <a:rPr lang="en-AU" sz="900" b="1" i="0" u="none" strike="noStrike">
                          <a:solidFill>
                            <a:srgbClr val="FFFFFF"/>
                          </a:solidFill>
                          <a:effectLst/>
                          <a:latin typeface="Segoe UI Semilight" panose="020B0402040204020203" pitchFamily="34" charset="0"/>
                        </a:rPr>
                        <a:t>Sept</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60F3C"/>
                    </a:solidFill>
                  </a:tcPr>
                </a:tc>
                <a:extLst>
                  <a:ext uri="{0D108BD9-81ED-4DB2-BD59-A6C34878D82A}">
                    <a16:rowId xmlns:a16="http://schemas.microsoft.com/office/drawing/2014/main" val="4235442028"/>
                  </a:ext>
                </a:extLst>
              </a:tr>
              <a:tr h="337561">
                <a:tc rowSpan="10">
                  <a:txBody>
                    <a:bodyPr/>
                    <a:lstStyle/>
                    <a:p>
                      <a:pPr algn="l" rtl="0" fontAlgn="ctr"/>
                      <a:r>
                        <a:rPr lang="en-AU" sz="900" b="1" i="0" u="none" strike="noStrike">
                          <a:solidFill>
                            <a:schemeClr val="bg1"/>
                          </a:solidFill>
                          <a:effectLst/>
                          <a:latin typeface="+mn-lt"/>
                        </a:rPr>
                        <a:t>AEMO Capability</a:t>
                      </a:r>
                    </a:p>
                    <a:p>
                      <a:pPr algn="l" fontAlgn="t"/>
                      <a:r>
                        <a:rPr lang="en-AU" sz="900" b="1" i="0" u="none" strike="noStrike">
                          <a:solidFill>
                            <a:schemeClr val="bg1"/>
                          </a:solidFill>
                          <a:effectLst/>
                          <a:latin typeface="+mn-lt"/>
                        </a:rPr>
                        <a:t> </a:t>
                      </a:r>
                    </a:p>
                    <a:p>
                      <a:pPr algn="l" fontAlgn="t"/>
                      <a:r>
                        <a:rPr lang="en-AU" sz="900" b="1" i="0" u="none" strike="noStrike">
                          <a:solidFill>
                            <a:schemeClr val="bg1"/>
                          </a:solidFill>
                          <a:effectLst/>
                          <a:latin typeface="+mn-lt"/>
                        </a:rPr>
                        <a:t> </a:t>
                      </a:r>
                    </a:p>
                  </a:txBody>
                  <a:tcPr marL="72000" marR="0" marT="0" marB="0" anchor="ctr">
                    <a:lnL w="12700" cap="flat" cmpd="sng" algn="ctr">
                      <a:solidFill>
                        <a:srgbClr val="FFFFFF"/>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5"/>
                    </a:solidFill>
                  </a:tcPr>
                </a:tc>
                <a:tc>
                  <a:txBody>
                    <a:bodyPr/>
                    <a:lstStyle/>
                    <a:p>
                      <a:pPr algn="l" rtl="0" fontAlgn="ctr"/>
                      <a:r>
                        <a:rPr lang="en-AU" sz="900" b="1" i="0" u="none" strike="noStrike">
                          <a:solidFill>
                            <a:srgbClr val="222324"/>
                          </a:solidFill>
                          <a:effectLst/>
                          <a:latin typeface="+mn-lt"/>
                        </a:rPr>
                        <a:t>Metering:</a:t>
                      </a: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algn="l" rtl="0" fontAlgn="ctr"/>
                      <a:r>
                        <a:rPr lang="en-AU" sz="900" b="0" i="0" u="none" strike="noStrike">
                          <a:solidFill>
                            <a:srgbClr val="222324"/>
                          </a:solidFill>
                          <a:effectLst/>
                          <a:latin typeface="+mn-lt"/>
                        </a:rPr>
                        <a:t>Deployment of Metering Platform schedule</a:t>
                      </a: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algn="l" rtl="0" fontAlgn="ctr"/>
                      <a:r>
                        <a:rPr lang="en-AU" sz="900" b="0" i="0" u="none" strike="noStrike">
                          <a:solidFill>
                            <a:srgbClr val="222324"/>
                          </a:solidFill>
                          <a:effectLst/>
                          <a:latin typeface="+mn-lt"/>
                        </a:rPr>
                        <a:t>Metering Platform deployed for 30 Minute operation</a:t>
                      </a: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algn="l" rtl="0" fontAlgn="ctr"/>
                      <a:r>
                        <a:rPr lang="en-AU" sz="900" b="0" i="0" u="none" strike="noStrike">
                          <a:solidFill>
                            <a:srgbClr val="222324"/>
                          </a:solidFill>
                          <a:effectLst/>
                          <a:latin typeface="+mn-lt"/>
                        </a:rPr>
                        <a:t>Business Operations Stable</a:t>
                      </a: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rowSpan="3">
                  <a:txBody>
                    <a:bodyPr/>
                    <a:lstStyle/>
                    <a:p>
                      <a:pPr algn="l" rtl="0" fontAlgn="ctr"/>
                      <a:r>
                        <a:rPr lang="en-AU" sz="900" b="0" i="0" u="none" strike="noStrike">
                          <a:solidFill>
                            <a:srgbClr val="222324"/>
                          </a:solidFill>
                          <a:effectLst/>
                          <a:latin typeface="+mn-lt"/>
                        </a:rPr>
                        <a:t>Market Trial Conducted successfully</a:t>
                      </a: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419196172"/>
                  </a:ext>
                </a:extLst>
              </a:tr>
              <a:tr h="267236">
                <a:tc vMerge="1">
                  <a:txBody>
                    <a:bodyPr/>
                    <a:lstStyle/>
                    <a:p>
                      <a:endParaRPr lang="en-AU"/>
                    </a:p>
                  </a:txBody>
                  <a:tcPr/>
                </a:tc>
                <a:tc>
                  <a:txBody>
                    <a:bodyPr/>
                    <a:lstStyle/>
                    <a:p>
                      <a:pPr algn="l" rtl="0" fontAlgn="ctr"/>
                      <a:r>
                        <a:rPr lang="en-AU" sz="900" b="0" i="0" u="none" strike="noStrike">
                          <a:solidFill>
                            <a:srgbClr val="222324"/>
                          </a:solidFill>
                          <a:effectLst/>
                          <a:latin typeface="+mn-lt"/>
                        </a:rPr>
                        <a:t>Receive and Process 5 minute metering data</a:t>
                      </a: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algn="l" rtl="0" fontAlgn="ctr"/>
                      <a:r>
                        <a:rPr lang="en-AU" sz="900" b="0" i="0" u="none" strike="noStrike">
                          <a:solidFill>
                            <a:srgbClr val="222324"/>
                          </a:solidFill>
                          <a:effectLst/>
                          <a:latin typeface="+mn-lt"/>
                        </a:rPr>
                        <a:t>Metering Platform Industry testing Conducted</a:t>
                      </a: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algn="l" rtl="0" fontAlgn="ctr"/>
                      <a:r>
                        <a:rPr lang="en-AU" sz="900" b="0" i="0" u="none" strike="noStrike">
                          <a:solidFill>
                            <a:srgbClr val="222324"/>
                          </a:solidFill>
                          <a:effectLst/>
                          <a:latin typeface="+mn-lt"/>
                        </a:rPr>
                        <a:t>Business operations stable</a:t>
                      </a: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algn="l" rtl="0" fontAlgn="ctr"/>
                      <a:r>
                        <a:rPr lang="en-AU" sz="900" b="0" i="0" u="none" strike="noStrike">
                          <a:solidFill>
                            <a:srgbClr val="222324"/>
                          </a:solidFill>
                          <a:effectLst/>
                          <a:latin typeface="+mn-lt"/>
                        </a:rPr>
                        <a:t>5MS Capability in place for Market Trial</a:t>
                      </a: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vMerge="1">
                  <a:txBody>
                    <a:bodyPr/>
                    <a:lstStyle/>
                    <a:p>
                      <a:endParaRPr lang="en-AU"/>
                    </a:p>
                  </a:txBody>
                  <a:tcPr/>
                </a:tc>
                <a:extLst>
                  <a:ext uri="{0D108BD9-81ED-4DB2-BD59-A6C34878D82A}">
                    <a16:rowId xmlns:a16="http://schemas.microsoft.com/office/drawing/2014/main" val="1769200546"/>
                  </a:ext>
                </a:extLst>
              </a:tr>
              <a:tr h="175812">
                <a:tc vMerge="1">
                  <a:txBody>
                    <a:bodyPr/>
                    <a:lstStyle/>
                    <a:p>
                      <a:endParaRPr lang="en-AU"/>
                    </a:p>
                  </a:txBody>
                  <a:tcPr/>
                </a:tc>
                <a:tc>
                  <a:txBody>
                    <a:bodyPr/>
                    <a:lstStyle/>
                    <a:p>
                      <a:pPr algn="l" rtl="0" fontAlgn="ctr"/>
                      <a:r>
                        <a:rPr lang="en-AU" sz="900" b="0" i="0" u="none" strike="noStrike">
                          <a:solidFill>
                            <a:srgbClr val="222324"/>
                          </a:solidFill>
                          <a:effectLst/>
                          <a:latin typeface="+mn-lt"/>
                        </a:rPr>
                        <a:t>Support 5 Minute Profiling</a:t>
                      </a: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algn="l" fontAlgn="t"/>
                      <a:r>
                        <a:rPr lang="en-AU" sz="900" b="0" i="0" u="none" strike="noStrike">
                          <a:solidFill>
                            <a:srgbClr val="000000"/>
                          </a:solidFill>
                          <a:effectLst/>
                          <a:latin typeface="+mn-lt"/>
                        </a:rPr>
                        <a:t> </a:t>
                      </a: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algn="l" fontAlgn="t"/>
                      <a:r>
                        <a:rPr lang="en-AU" sz="900" b="0" i="0" u="none" strike="noStrike">
                          <a:solidFill>
                            <a:srgbClr val="000000"/>
                          </a:solidFill>
                          <a:effectLst/>
                          <a:latin typeface="+mn-lt"/>
                        </a:rPr>
                        <a:t> </a:t>
                      </a: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algn="l" rtl="0" fontAlgn="ctr"/>
                      <a:r>
                        <a:rPr lang="en-AU" sz="900" b="0" i="0" u="none" strike="noStrike">
                          <a:solidFill>
                            <a:srgbClr val="222324"/>
                          </a:solidFill>
                          <a:effectLst/>
                          <a:latin typeface="+mn-lt"/>
                        </a:rPr>
                        <a:t>Market Trial Planned</a:t>
                      </a: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vMerge="1">
                  <a:txBody>
                    <a:bodyPr/>
                    <a:lstStyle/>
                    <a:p>
                      <a:endParaRPr lang="en-AU"/>
                    </a:p>
                  </a:txBody>
                  <a:tcPr/>
                </a:tc>
                <a:extLst>
                  <a:ext uri="{0D108BD9-81ED-4DB2-BD59-A6C34878D82A}">
                    <a16:rowId xmlns:a16="http://schemas.microsoft.com/office/drawing/2014/main" val="2120932922"/>
                  </a:ext>
                </a:extLst>
              </a:tr>
              <a:tr h="267236">
                <a:tc vMerge="1">
                  <a:txBody>
                    <a:bodyPr/>
                    <a:lstStyle/>
                    <a:p>
                      <a:pPr algn="l" fontAlgn="t"/>
                      <a:endParaRPr lang="en-AU" sz="1000" b="0" i="0" u="none" strike="noStrike">
                        <a:solidFill>
                          <a:srgbClr val="000000"/>
                        </a:solidFill>
                        <a:effectLst/>
                        <a:latin typeface="+mn-lt"/>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7E8"/>
                    </a:solidFill>
                  </a:tcPr>
                </a:tc>
                <a:tc>
                  <a:txBody>
                    <a:bodyPr/>
                    <a:lstStyle/>
                    <a:p>
                      <a:pPr algn="l" rtl="0" fontAlgn="ctr"/>
                      <a:r>
                        <a:rPr lang="en-AU" sz="900" b="1" i="0" u="none" strike="noStrike">
                          <a:solidFill>
                            <a:srgbClr val="222324"/>
                          </a:solidFill>
                          <a:effectLst/>
                          <a:latin typeface="+mn-lt"/>
                        </a:rPr>
                        <a:t>Settlements:</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solidFill>
                      <a:schemeClr val="bg1">
                        <a:lumMod val="95000"/>
                      </a:schemeClr>
                    </a:solidFill>
                  </a:tcPr>
                </a:tc>
                <a:tc>
                  <a:txBody>
                    <a:bodyPr/>
                    <a:lstStyle/>
                    <a:p>
                      <a:pPr algn="l" rtl="0" fontAlgn="ctr"/>
                      <a:r>
                        <a:rPr lang="en-AU" sz="900" b="0" i="0" u="none" strike="noStrike">
                          <a:solidFill>
                            <a:srgbClr val="222324"/>
                          </a:solidFill>
                          <a:effectLst/>
                          <a:latin typeface="+mn-lt"/>
                        </a:rPr>
                        <a:t>Platform Industry testing underway</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solidFill>
                      <a:schemeClr val="bg1">
                        <a:lumMod val="95000"/>
                      </a:schemeClr>
                    </a:solidFill>
                  </a:tcPr>
                </a:tc>
                <a:tc>
                  <a:txBody>
                    <a:bodyPr/>
                    <a:lstStyle/>
                    <a:p>
                      <a:pPr algn="l" rtl="0" fontAlgn="ctr"/>
                      <a:r>
                        <a:rPr lang="en-AU" sz="900" b="0" i="0" u="none" strike="noStrike">
                          <a:solidFill>
                            <a:srgbClr val="222324"/>
                          </a:solidFill>
                          <a:effectLst/>
                          <a:latin typeface="+mn-lt"/>
                        </a:rPr>
                        <a:t>Platform deployed for 30 Minute operation</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solidFill>
                      <a:schemeClr val="bg1">
                        <a:lumMod val="95000"/>
                      </a:schemeClr>
                    </a:solidFill>
                  </a:tcPr>
                </a:tc>
                <a:tc>
                  <a:txBody>
                    <a:bodyPr/>
                    <a:lstStyle/>
                    <a:p>
                      <a:pPr algn="l" rtl="0" fontAlgn="ctr"/>
                      <a:r>
                        <a:rPr lang="en-AU" sz="900" b="0" i="0" u="none" strike="noStrike">
                          <a:solidFill>
                            <a:srgbClr val="222324"/>
                          </a:solidFill>
                          <a:effectLst/>
                          <a:latin typeface="+mn-lt"/>
                        </a:rPr>
                        <a:t>Business Operations  Stable</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solidFill>
                      <a:schemeClr val="bg1">
                        <a:lumMod val="95000"/>
                      </a:schemeClr>
                    </a:solidFill>
                  </a:tcPr>
                </a:tc>
                <a:tc rowSpan="3">
                  <a:txBody>
                    <a:bodyPr/>
                    <a:lstStyle/>
                    <a:p>
                      <a:pPr algn="l" rtl="0" fontAlgn="ctr"/>
                      <a:r>
                        <a:rPr lang="en-AU" sz="900" b="0" i="0" u="none" strike="noStrike">
                          <a:solidFill>
                            <a:srgbClr val="222324"/>
                          </a:solidFill>
                          <a:effectLst/>
                          <a:latin typeface="+mn-lt"/>
                        </a:rPr>
                        <a:t>Market Trial Conducted successfully</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068626143"/>
                  </a:ext>
                </a:extLst>
              </a:tr>
              <a:tr h="267236">
                <a:tc vMerge="1">
                  <a:txBody>
                    <a:bodyPr/>
                    <a:lstStyle/>
                    <a:p>
                      <a:endParaRPr lang="en-AU"/>
                    </a:p>
                  </a:txBody>
                  <a:tcPr/>
                </a:tc>
                <a:tc>
                  <a:txBody>
                    <a:bodyPr/>
                    <a:lstStyle/>
                    <a:p>
                      <a:pPr algn="l" rtl="0" fontAlgn="ctr"/>
                      <a:r>
                        <a:rPr lang="en-AU" sz="900" b="0" i="0" u="none" strike="noStrike">
                          <a:solidFill>
                            <a:srgbClr val="222324"/>
                          </a:solidFill>
                          <a:effectLst/>
                          <a:latin typeface="+mn-lt"/>
                        </a:rPr>
                        <a:t>Support 5 minute Settlement processes</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chemeClr val="bg1">
                        <a:lumMod val="95000"/>
                      </a:schemeClr>
                    </a:solidFill>
                  </a:tcPr>
                </a:tc>
                <a:tc>
                  <a:txBody>
                    <a:bodyPr/>
                    <a:lstStyle/>
                    <a:p>
                      <a:pPr algn="l" rtl="0" fontAlgn="ctr"/>
                      <a:r>
                        <a:rPr lang="en-AU" sz="900" b="0" i="0" u="none" strike="noStrike">
                          <a:solidFill>
                            <a:srgbClr val="222324"/>
                          </a:solidFill>
                          <a:effectLst/>
                          <a:latin typeface="+mn-lt"/>
                        </a:rPr>
                        <a:t>Platform deployment on track for scheduled date</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chemeClr val="bg1">
                        <a:lumMod val="95000"/>
                      </a:schemeClr>
                    </a:solidFill>
                  </a:tcPr>
                </a:tc>
                <a:tc>
                  <a:txBody>
                    <a:bodyPr/>
                    <a:lstStyle/>
                    <a:p>
                      <a:pPr algn="l" rtl="0" fontAlgn="ctr"/>
                      <a:r>
                        <a:rPr lang="en-AU" sz="900" b="0" i="0" u="none" strike="noStrike">
                          <a:solidFill>
                            <a:srgbClr val="222324"/>
                          </a:solidFill>
                          <a:effectLst/>
                          <a:latin typeface="+mn-lt"/>
                        </a:rPr>
                        <a:t>Business operations stable</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chemeClr val="bg1">
                        <a:lumMod val="95000"/>
                      </a:schemeClr>
                    </a:solidFill>
                  </a:tcPr>
                </a:tc>
                <a:tc>
                  <a:txBody>
                    <a:bodyPr/>
                    <a:lstStyle/>
                    <a:p>
                      <a:pPr algn="l" rtl="0" fontAlgn="ctr"/>
                      <a:r>
                        <a:rPr lang="en-AU" sz="900" b="0" i="0" u="none" strike="noStrike">
                          <a:solidFill>
                            <a:srgbClr val="222324"/>
                          </a:solidFill>
                          <a:effectLst/>
                          <a:latin typeface="+mn-lt"/>
                        </a:rPr>
                        <a:t>Capability in place for Market Trial</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chemeClr val="bg1">
                        <a:lumMod val="95000"/>
                      </a:schemeClr>
                    </a:solidFill>
                  </a:tcPr>
                </a:tc>
                <a:tc vMerge="1">
                  <a:txBody>
                    <a:bodyPr/>
                    <a:lstStyle/>
                    <a:p>
                      <a:endParaRPr lang="en-AU"/>
                    </a:p>
                  </a:txBody>
                  <a:tcPr/>
                </a:tc>
                <a:extLst>
                  <a:ext uri="{0D108BD9-81ED-4DB2-BD59-A6C34878D82A}">
                    <a16:rowId xmlns:a16="http://schemas.microsoft.com/office/drawing/2014/main" val="3172620052"/>
                  </a:ext>
                </a:extLst>
              </a:tr>
              <a:tr h="175812">
                <a:tc vMerge="1">
                  <a:txBody>
                    <a:bodyPr/>
                    <a:lstStyle/>
                    <a:p>
                      <a:endParaRPr lang="en-AU"/>
                    </a:p>
                  </a:txBody>
                  <a:tcPr/>
                </a:tc>
                <a:tc>
                  <a:txBody>
                    <a:bodyPr/>
                    <a:lstStyle/>
                    <a:p>
                      <a:pPr algn="l" fontAlgn="t"/>
                      <a:r>
                        <a:rPr lang="en-AU" sz="900" b="0" i="0" u="none" strike="noStrike">
                          <a:solidFill>
                            <a:srgbClr val="000000"/>
                          </a:solidFill>
                          <a:effectLst/>
                          <a:latin typeface="+mn-lt"/>
                        </a:rPr>
                        <a:t> </a:t>
                      </a:r>
                    </a:p>
                  </a:txBody>
                  <a:tcPr marL="36000" marR="36000" marT="36000" marB="3600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chemeClr val="bg1">
                        <a:lumMod val="95000"/>
                      </a:schemeClr>
                    </a:solidFill>
                  </a:tcPr>
                </a:tc>
                <a:tc>
                  <a:txBody>
                    <a:bodyPr/>
                    <a:lstStyle/>
                    <a:p>
                      <a:pPr algn="l" fontAlgn="t"/>
                      <a:r>
                        <a:rPr lang="en-AU" sz="900" b="0" i="0" u="none" strike="noStrike">
                          <a:solidFill>
                            <a:srgbClr val="000000"/>
                          </a:solidFill>
                          <a:effectLst/>
                          <a:latin typeface="+mn-lt"/>
                        </a:rPr>
                        <a:t> </a:t>
                      </a:r>
                    </a:p>
                  </a:txBody>
                  <a:tcPr marL="36000" marR="36000" marT="36000" marB="3600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chemeClr val="bg1">
                        <a:lumMod val="95000"/>
                      </a:schemeClr>
                    </a:solidFill>
                  </a:tcPr>
                </a:tc>
                <a:tc>
                  <a:txBody>
                    <a:bodyPr/>
                    <a:lstStyle/>
                    <a:p>
                      <a:pPr algn="l" fontAlgn="t"/>
                      <a:r>
                        <a:rPr lang="en-AU" sz="900" b="0" i="0" u="none" strike="noStrike">
                          <a:solidFill>
                            <a:srgbClr val="000000"/>
                          </a:solidFill>
                          <a:effectLst/>
                          <a:latin typeface="+mn-lt"/>
                        </a:rPr>
                        <a:t> </a:t>
                      </a:r>
                    </a:p>
                  </a:txBody>
                  <a:tcPr marL="36000" marR="36000" marT="36000" marB="3600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chemeClr val="bg1">
                        <a:lumMod val="95000"/>
                      </a:schemeClr>
                    </a:solidFill>
                  </a:tcPr>
                </a:tc>
                <a:tc>
                  <a:txBody>
                    <a:bodyPr/>
                    <a:lstStyle/>
                    <a:p>
                      <a:pPr algn="l" rtl="0" fontAlgn="ctr"/>
                      <a:r>
                        <a:rPr lang="en-AU" sz="900" b="0" i="0" u="none" strike="noStrike">
                          <a:solidFill>
                            <a:srgbClr val="222324"/>
                          </a:solidFill>
                          <a:effectLst/>
                          <a:latin typeface="+mn-lt"/>
                        </a:rPr>
                        <a:t>Market Trial Planned</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chemeClr val="bg1">
                        <a:lumMod val="95000"/>
                      </a:schemeClr>
                    </a:solidFill>
                  </a:tcPr>
                </a:tc>
                <a:tc vMerge="1">
                  <a:txBody>
                    <a:bodyPr/>
                    <a:lstStyle/>
                    <a:p>
                      <a:endParaRPr lang="en-AU"/>
                    </a:p>
                  </a:txBody>
                  <a:tcPr/>
                </a:tc>
                <a:extLst>
                  <a:ext uri="{0D108BD9-81ED-4DB2-BD59-A6C34878D82A}">
                    <a16:rowId xmlns:a16="http://schemas.microsoft.com/office/drawing/2014/main" val="2708265992"/>
                  </a:ext>
                </a:extLst>
              </a:tr>
              <a:tr h="267236">
                <a:tc vMerge="1">
                  <a:txBody>
                    <a:bodyPr/>
                    <a:lstStyle/>
                    <a:p>
                      <a:pPr algn="l" fontAlgn="t"/>
                      <a:endParaRPr lang="en-AU" sz="1000" b="0" i="0" u="none" strike="noStrike">
                        <a:solidFill>
                          <a:srgbClr val="000000"/>
                        </a:solidFill>
                        <a:effectLst/>
                        <a:latin typeface="+mn-lt"/>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CCE"/>
                    </a:solidFill>
                  </a:tcPr>
                </a:tc>
                <a:tc>
                  <a:txBody>
                    <a:bodyPr/>
                    <a:lstStyle/>
                    <a:p>
                      <a:pPr algn="l" rtl="0" fontAlgn="ctr"/>
                      <a:r>
                        <a:rPr lang="en-AU" sz="900" b="1" i="0" u="none" strike="noStrike">
                          <a:solidFill>
                            <a:srgbClr val="222324"/>
                          </a:solidFill>
                          <a:effectLst/>
                          <a:latin typeface="+mn-lt"/>
                        </a:rPr>
                        <a:t>Dispatch (Bidding):</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chemeClr val="accent5">
                        <a:lumMod val="20000"/>
                        <a:lumOff val="80000"/>
                      </a:schemeClr>
                    </a:solidFill>
                  </a:tcPr>
                </a:tc>
                <a:tc>
                  <a:txBody>
                    <a:bodyPr/>
                    <a:lstStyle/>
                    <a:p>
                      <a:pPr algn="l" rtl="0" fontAlgn="ctr"/>
                      <a:r>
                        <a:rPr lang="en-AU" sz="900" b="0" i="0" u="none" strike="noStrike">
                          <a:solidFill>
                            <a:srgbClr val="222324"/>
                          </a:solidFill>
                          <a:effectLst/>
                          <a:latin typeface="+mn-lt"/>
                        </a:rPr>
                        <a:t>Platform Industry testing underway</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chemeClr val="accent5">
                        <a:lumMod val="20000"/>
                        <a:lumOff val="80000"/>
                      </a:schemeClr>
                    </a:solidFill>
                  </a:tcPr>
                </a:tc>
                <a:tc>
                  <a:txBody>
                    <a:bodyPr/>
                    <a:lstStyle/>
                    <a:p>
                      <a:pPr algn="l" rtl="0" fontAlgn="ctr"/>
                      <a:r>
                        <a:rPr lang="en-AU" sz="900" b="0" i="0" u="none" strike="noStrike">
                          <a:solidFill>
                            <a:srgbClr val="222324"/>
                          </a:solidFill>
                          <a:effectLst/>
                          <a:latin typeface="+mn-lt"/>
                        </a:rPr>
                        <a:t>Platform deployed for Transition mode operation</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chemeClr val="accent5">
                        <a:lumMod val="20000"/>
                        <a:lumOff val="80000"/>
                      </a:schemeClr>
                    </a:solidFill>
                  </a:tcPr>
                </a:tc>
                <a:tc>
                  <a:txBody>
                    <a:bodyPr/>
                    <a:lstStyle/>
                    <a:p>
                      <a:pPr algn="l" rtl="0" fontAlgn="ctr"/>
                      <a:r>
                        <a:rPr lang="en-AU" sz="900" b="0" i="0" u="none" strike="noStrike">
                          <a:solidFill>
                            <a:srgbClr val="222324"/>
                          </a:solidFill>
                          <a:effectLst/>
                          <a:latin typeface="+mn-lt"/>
                        </a:rPr>
                        <a:t>Platform Stable</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chemeClr val="accent5">
                        <a:lumMod val="20000"/>
                        <a:lumOff val="80000"/>
                      </a:schemeClr>
                    </a:solidFill>
                  </a:tcPr>
                </a:tc>
                <a:tc>
                  <a:txBody>
                    <a:bodyPr/>
                    <a:lstStyle/>
                    <a:p>
                      <a:pPr algn="l" rtl="0" fontAlgn="ctr"/>
                      <a:r>
                        <a:rPr lang="en-AU" sz="900" b="0" i="0" u="none" strike="noStrike">
                          <a:solidFill>
                            <a:srgbClr val="222324"/>
                          </a:solidFill>
                          <a:effectLst/>
                          <a:latin typeface="+mn-lt"/>
                        </a:rPr>
                        <a:t>Market Trial Conducted successfully</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chemeClr val="accent5">
                        <a:lumMod val="20000"/>
                        <a:lumOff val="80000"/>
                      </a:schemeClr>
                    </a:solidFill>
                  </a:tcPr>
                </a:tc>
                <a:extLst>
                  <a:ext uri="{0D108BD9-81ED-4DB2-BD59-A6C34878D82A}">
                    <a16:rowId xmlns:a16="http://schemas.microsoft.com/office/drawing/2014/main" val="1914307568"/>
                  </a:ext>
                </a:extLst>
              </a:tr>
              <a:tr h="267236">
                <a:tc vMerge="1">
                  <a:txBody>
                    <a:bodyPr/>
                    <a:lstStyle/>
                    <a:p>
                      <a:endParaRPr lang="en-AU"/>
                    </a:p>
                  </a:txBody>
                  <a:tcPr/>
                </a:tc>
                <a:tc>
                  <a:txBody>
                    <a:bodyPr/>
                    <a:lstStyle/>
                    <a:p>
                      <a:pPr algn="l" rtl="0" fontAlgn="ctr"/>
                      <a:r>
                        <a:rPr lang="en-AU" sz="900" b="0" i="0" u="none" strike="noStrike">
                          <a:solidFill>
                            <a:srgbClr val="222324"/>
                          </a:solidFill>
                          <a:effectLst/>
                          <a:latin typeface="+mn-lt"/>
                        </a:rPr>
                        <a:t>Support 5 Minute bidding services</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chemeClr val="accent5">
                        <a:lumMod val="20000"/>
                        <a:lumOff val="80000"/>
                      </a:schemeClr>
                    </a:solidFill>
                  </a:tcPr>
                </a:tc>
                <a:tc>
                  <a:txBody>
                    <a:bodyPr/>
                    <a:lstStyle/>
                    <a:p>
                      <a:pPr algn="l" rtl="0" fontAlgn="ctr"/>
                      <a:r>
                        <a:rPr lang="en-AU" sz="900" b="0" i="0" u="none" strike="noStrike">
                          <a:solidFill>
                            <a:srgbClr val="222324"/>
                          </a:solidFill>
                          <a:effectLst/>
                          <a:latin typeface="+mn-lt"/>
                        </a:rPr>
                        <a:t>Platform deployment on track for scheduled date</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chemeClr val="accent5">
                        <a:lumMod val="20000"/>
                        <a:lumOff val="80000"/>
                      </a:schemeClr>
                    </a:solidFill>
                  </a:tcPr>
                </a:tc>
                <a:tc>
                  <a:txBody>
                    <a:bodyPr/>
                    <a:lstStyle/>
                    <a:p>
                      <a:pPr algn="l" rtl="0" fontAlgn="ctr"/>
                      <a:r>
                        <a:rPr lang="en-AU" sz="900" b="0" i="0" u="none" strike="noStrike">
                          <a:solidFill>
                            <a:srgbClr val="222324"/>
                          </a:solidFill>
                          <a:effectLst/>
                          <a:latin typeface="+mn-lt"/>
                        </a:rPr>
                        <a:t>Business operations stable</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chemeClr val="accent5">
                        <a:lumMod val="20000"/>
                        <a:lumOff val="80000"/>
                      </a:schemeClr>
                    </a:solidFill>
                  </a:tcPr>
                </a:tc>
                <a:tc>
                  <a:txBody>
                    <a:bodyPr/>
                    <a:lstStyle/>
                    <a:p>
                      <a:pPr algn="l" rtl="0" fontAlgn="ctr"/>
                      <a:r>
                        <a:rPr lang="en-AU" sz="900" b="0" i="0" u="none" strike="noStrike">
                          <a:solidFill>
                            <a:srgbClr val="222324"/>
                          </a:solidFill>
                          <a:effectLst/>
                          <a:latin typeface="+mn-lt"/>
                        </a:rPr>
                        <a:t>Capability in place for Market Trial</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chemeClr val="accent5">
                        <a:lumMod val="20000"/>
                        <a:lumOff val="80000"/>
                      </a:schemeClr>
                    </a:solidFill>
                  </a:tcPr>
                </a:tc>
                <a:tc>
                  <a:txBody>
                    <a:bodyPr/>
                    <a:lstStyle/>
                    <a:p>
                      <a:pPr algn="l" rtl="0" fontAlgn="ctr"/>
                      <a:r>
                        <a:rPr lang="en-AU" sz="900" b="0" i="0" u="none" strike="noStrike">
                          <a:solidFill>
                            <a:srgbClr val="222324"/>
                          </a:solidFill>
                          <a:effectLst/>
                          <a:latin typeface="+mn-lt"/>
                        </a:rPr>
                        <a:t>Bidding table updates in place</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chemeClr val="accent5">
                        <a:lumMod val="20000"/>
                        <a:lumOff val="80000"/>
                      </a:schemeClr>
                    </a:solidFill>
                  </a:tcPr>
                </a:tc>
                <a:extLst>
                  <a:ext uri="{0D108BD9-81ED-4DB2-BD59-A6C34878D82A}">
                    <a16:rowId xmlns:a16="http://schemas.microsoft.com/office/drawing/2014/main" val="1884462447"/>
                  </a:ext>
                </a:extLst>
              </a:tr>
              <a:tr h="267236">
                <a:tc vMerge="1">
                  <a:txBody>
                    <a:bodyPr/>
                    <a:lstStyle/>
                    <a:p>
                      <a:endParaRPr lang="en-AU"/>
                    </a:p>
                  </a:txBody>
                  <a:tcPr/>
                </a:tc>
                <a:tc>
                  <a:txBody>
                    <a:bodyPr/>
                    <a:lstStyle/>
                    <a:p>
                      <a:pPr algn="l" rtl="0" fontAlgn="ctr"/>
                      <a:r>
                        <a:rPr lang="en-AU" sz="900" b="0" i="0" u="none" strike="noStrike">
                          <a:solidFill>
                            <a:srgbClr val="222324"/>
                          </a:solidFill>
                          <a:effectLst/>
                          <a:latin typeface="+mn-lt"/>
                        </a:rPr>
                        <a:t>Provide 5 Minute web bidding interface</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chemeClr val="accent5">
                        <a:lumMod val="20000"/>
                        <a:lumOff val="80000"/>
                      </a:schemeClr>
                    </a:solidFill>
                  </a:tcPr>
                </a:tc>
                <a:tc>
                  <a:txBody>
                    <a:bodyPr/>
                    <a:lstStyle/>
                    <a:p>
                      <a:pPr algn="l" rtl="0" fontAlgn="ctr"/>
                      <a:r>
                        <a:rPr lang="en-AU" sz="900" b="0" i="0" u="none" strike="noStrike">
                          <a:solidFill>
                            <a:srgbClr val="222324"/>
                          </a:solidFill>
                          <a:effectLst/>
                          <a:latin typeface="+mn-lt"/>
                        </a:rPr>
                        <a:t>Bidding table updates in place</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chemeClr val="accent5">
                        <a:lumMod val="20000"/>
                        <a:lumOff val="80000"/>
                      </a:schemeClr>
                    </a:solidFill>
                  </a:tcPr>
                </a:tc>
                <a:tc>
                  <a:txBody>
                    <a:bodyPr/>
                    <a:lstStyle/>
                    <a:p>
                      <a:pPr algn="l" rtl="0" fontAlgn="ctr"/>
                      <a:r>
                        <a:rPr lang="en-AU" sz="900" b="0" i="0" u="none" strike="noStrike">
                          <a:solidFill>
                            <a:srgbClr val="222324"/>
                          </a:solidFill>
                          <a:effectLst/>
                          <a:latin typeface="+mn-lt"/>
                        </a:rPr>
                        <a:t>Bidding table updates in place</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chemeClr val="accent5">
                        <a:lumMod val="20000"/>
                        <a:lumOff val="80000"/>
                      </a:schemeClr>
                    </a:solidFill>
                  </a:tcPr>
                </a:tc>
                <a:tc>
                  <a:txBody>
                    <a:bodyPr/>
                    <a:lstStyle/>
                    <a:p>
                      <a:pPr algn="l" rtl="0" fontAlgn="ctr"/>
                      <a:r>
                        <a:rPr lang="en-AU" sz="900" b="0" i="0" u="none" strike="noStrike">
                          <a:solidFill>
                            <a:srgbClr val="222324"/>
                          </a:solidFill>
                          <a:effectLst/>
                          <a:latin typeface="+mn-lt"/>
                        </a:rPr>
                        <a:t>Market Trial Planned</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chemeClr val="accent5">
                        <a:lumMod val="20000"/>
                        <a:lumOff val="80000"/>
                      </a:schemeClr>
                    </a:solidFill>
                  </a:tcPr>
                </a:tc>
                <a:tc>
                  <a:txBody>
                    <a:bodyPr/>
                    <a:lstStyle/>
                    <a:p>
                      <a:pPr algn="l" fontAlgn="t"/>
                      <a:r>
                        <a:rPr lang="en-AU" sz="900" b="0" i="0" u="none" strike="noStrike">
                          <a:solidFill>
                            <a:srgbClr val="000000"/>
                          </a:solidFill>
                          <a:effectLst/>
                          <a:latin typeface="+mn-lt"/>
                        </a:rPr>
                        <a:t> </a:t>
                      </a:r>
                    </a:p>
                  </a:txBody>
                  <a:tcPr marL="36000" marR="36000" marT="36000" marB="3600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chemeClr val="accent5">
                        <a:lumMod val="20000"/>
                        <a:lumOff val="80000"/>
                      </a:schemeClr>
                    </a:solidFill>
                  </a:tcPr>
                </a:tc>
                <a:extLst>
                  <a:ext uri="{0D108BD9-81ED-4DB2-BD59-A6C34878D82A}">
                    <a16:rowId xmlns:a16="http://schemas.microsoft.com/office/drawing/2014/main" val="736049701"/>
                  </a:ext>
                </a:extLst>
              </a:tr>
              <a:tr h="274267">
                <a:tc vMerge="1">
                  <a:txBody>
                    <a:bodyPr/>
                    <a:lstStyle/>
                    <a:p>
                      <a:endParaRPr lang="en-AU"/>
                    </a:p>
                  </a:txBody>
                  <a:tcPr/>
                </a:tc>
                <a:tc>
                  <a:txBody>
                    <a:bodyPr/>
                    <a:lstStyle/>
                    <a:p>
                      <a:pPr algn="l" fontAlgn="t"/>
                      <a:r>
                        <a:rPr lang="en-AU" sz="900" b="0" i="0" u="none" strike="noStrike">
                          <a:solidFill>
                            <a:srgbClr val="000000"/>
                          </a:solidFill>
                          <a:effectLst/>
                          <a:latin typeface="+mn-lt"/>
                        </a:rPr>
                        <a:t> </a:t>
                      </a:r>
                    </a:p>
                  </a:txBody>
                  <a:tcPr marL="36000" marR="36000" marT="36000" marB="3600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chemeClr val="accent5">
                        <a:lumMod val="20000"/>
                        <a:lumOff val="80000"/>
                      </a:schemeClr>
                    </a:solidFill>
                  </a:tcPr>
                </a:tc>
                <a:tc>
                  <a:txBody>
                    <a:bodyPr/>
                    <a:lstStyle/>
                    <a:p>
                      <a:pPr algn="l" fontAlgn="t"/>
                      <a:r>
                        <a:rPr lang="en-AU" sz="900" b="0" i="0" u="none" strike="noStrike">
                          <a:solidFill>
                            <a:srgbClr val="000000"/>
                          </a:solidFill>
                          <a:effectLst/>
                          <a:latin typeface="+mn-lt"/>
                        </a:rPr>
                        <a:t> </a:t>
                      </a:r>
                    </a:p>
                  </a:txBody>
                  <a:tcPr marL="36000" marR="36000" marT="36000" marB="3600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chemeClr val="accent5">
                        <a:lumMod val="20000"/>
                        <a:lumOff val="80000"/>
                      </a:schemeClr>
                    </a:solidFill>
                  </a:tcPr>
                </a:tc>
                <a:tc>
                  <a:txBody>
                    <a:bodyPr/>
                    <a:lstStyle/>
                    <a:p>
                      <a:pPr algn="l" fontAlgn="t"/>
                      <a:r>
                        <a:rPr lang="en-AU" sz="900" b="0" i="0" u="none" strike="noStrike">
                          <a:solidFill>
                            <a:srgbClr val="000000"/>
                          </a:solidFill>
                          <a:effectLst/>
                          <a:latin typeface="+mn-lt"/>
                        </a:rPr>
                        <a:t> </a:t>
                      </a:r>
                    </a:p>
                  </a:txBody>
                  <a:tcPr marL="36000" marR="36000" marT="36000" marB="3600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chemeClr val="accent5">
                        <a:lumMod val="20000"/>
                        <a:lumOff val="80000"/>
                      </a:schemeClr>
                    </a:solidFill>
                  </a:tcPr>
                </a:tc>
                <a:tc>
                  <a:txBody>
                    <a:bodyPr/>
                    <a:lstStyle/>
                    <a:p>
                      <a:pPr algn="l" rtl="0" fontAlgn="ctr"/>
                      <a:r>
                        <a:rPr lang="en-AU" sz="900" b="0" i="0" u="none" strike="noStrike">
                          <a:solidFill>
                            <a:srgbClr val="222324"/>
                          </a:solidFill>
                          <a:effectLst/>
                          <a:latin typeface="+mn-lt"/>
                        </a:rPr>
                        <a:t>Bidding table updates in place</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chemeClr val="accent5">
                        <a:lumMod val="20000"/>
                        <a:lumOff val="80000"/>
                      </a:schemeClr>
                    </a:solidFill>
                  </a:tcPr>
                </a:tc>
                <a:tc>
                  <a:txBody>
                    <a:bodyPr/>
                    <a:lstStyle/>
                    <a:p>
                      <a:pPr algn="l" fontAlgn="t"/>
                      <a:r>
                        <a:rPr lang="en-AU" sz="900" b="0" i="0" u="none" strike="noStrike">
                          <a:solidFill>
                            <a:srgbClr val="000000"/>
                          </a:solidFill>
                          <a:effectLst/>
                          <a:latin typeface="+mn-lt"/>
                        </a:rPr>
                        <a:t> </a:t>
                      </a:r>
                    </a:p>
                  </a:txBody>
                  <a:tcPr marL="36000" marR="36000" marT="36000" marB="3600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937171293"/>
                  </a:ext>
                </a:extLst>
              </a:tr>
              <a:tr h="400853">
                <a:tc rowSpan="2">
                  <a:txBody>
                    <a:bodyPr/>
                    <a:lstStyle/>
                    <a:p>
                      <a:pPr algn="l" rtl="0" fontAlgn="ctr"/>
                      <a:r>
                        <a:rPr lang="en-AU" sz="900" b="1" i="0" u="none" strike="noStrike">
                          <a:solidFill>
                            <a:schemeClr val="bg1"/>
                          </a:solidFill>
                          <a:effectLst/>
                          <a:latin typeface="+mn-lt"/>
                        </a:rPr>
                        <a:t>Essential Bidding</a:t>
                      </a:r>
                    </a:p>
                  </a:txBody>
                  <a:tcPr marL="7200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5"/>
                    </a:solidFill>
                  </a:tcPr>
                </a:tc>
                <a:tc>
                  <a:txBody>
                    <a:bodyPr/>
                    <a:lstStyle/>
                    <a:p>
                      <a:pPr algn="l" rtl="0" fontAlgn="ctr"/>
                      <a:r>
                        <a:rPr lang="en-AU" sz="900" b="1" i="0" u="none" strike="noStrike">
                          <a:solidFill>
                            <a:srgbClr val="222324"/>
                          </a:solidFill>
                          <a:effectLst/>
                          <a:latin typeface="+mn-lt"/>
                        </a:rPr>
                        <a:t>Generators:</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E8E7E8"/>
                    </a:solidFill>
                  </a:tcPr>
                </a:tc>
                <a:tc rowSpan="2">
                  <a:txBody>
                    <a:bodyPr/>
                    <a:lstStyle/>
                    <a:p>
                      <a:pPr algn="l" rtl="0" fontAlgn="ctr"/>
                      <a:r>
                        <a:rPr lang="en-AU" sz="900" b="0" i="0" u="none" strike="noStrike">
                          <a:solidFill>
                            <a:srgbClr val="222324"/>
                          </a:solidFill>
                          <a:effectLst/>
                          <a:latin typeface="+mn-lt"/>
                        </a:rPr>
                        <a:t>Testing of upgrades commenced</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7E8"/>
                    </a:solidFill>
                  </a:tcPr>
                </a:tc>
                <a:tc>
                  <a:txBody>
                    <a:bodyPr/>
                    <a:lstStyle/>
                    <a:p>
                      <a:pPr algn="l" rtl="0" fontAlgn="ctr"/>
                      <a:r>
                        <a:rPr lang="en-AU" sz="900" b="0" i="0" u="none" strike="noStrike">
                          <a:solidFill>
                            <a:srgbClr val="222324"/>
                          </a:solidFill>
                          <a:effectLst/>
                          <a:latin typeface="+mn-lt"/>
                        </a:rPr>
                        <a:t>Testing of upgrades </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E8E7E8"/>
                    </a:solidFill>
                  </a:tcPr>
                </a:tc>
                <a:tc>
                  <a:txBody>
                    <a:bodyPr/>
                    <a:lstStyle/>
                    <a:p>
                      <a:pPr algn="l" rtl="0" fontAlgn="ctr"/>
                      <a:r>
                        <a:rPr lang="en-AU" sz="900" b="0" i="0" u="none" strike="noStrike">
                          <a:solidFill>
                            <a:srgbClr val="222324"/>
                          </a:solidFill>
                          <a:effectLst/>
                          <a:latin typeface="+mn-lt"/>
                        </a:rPr>
                        <a:t>Deployments of 5 Minute Capability (Transition mode)</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E8E7E8"/>
                    </a:solidFill>
                  </a:tcPr>
                </a:tc>
                <a:tc>
                  <a:txBody>
                    <a:bodyPr/>
                    <a:lstStyle/>
                    <a:p>
                      <a:pPr algn="l" rtl="0" fontAlgn="ctr"/>
                      <a:r>
                        <a:rPr lang="en-AU" sz="900" b="0" i="0" u="none" strike="noStrike">
                          <a:solidFill>
                            <a:srgbClr val="222324"/>
                          </a:solidFill>
                          <a:effectLst/>
                          <a:latin typeface="+mn-lt"/>
                        </a:rPr>
                        <a:t>Deployments of 5 Minute Capability (Transition mode)</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E8E7E8"/>
                    </a:solidFill>
                  </a:tcPr>
                </a:tc>
                <a:extLst>
                  <a:ext uri="{0D108BD9-81ED-4DB2-BD59-A6C34878D82A}">
                    <a16:rowId xmlns:a16="http://schemas.microsoft.com/office/drawing/2014/main" val="1718005765"/>
                  </a:ext>
                </a:extLst>
              </a:tr>
              <a:tr h="541502">
                <a:tc vMerge="1">
                  <a:txBody>
                    <a:bodyPr/>
                    <a:lstStyle/>
                    <a:p>
                      <a:endParaRPr lang="en-AU"/>
                    </a:p>
                  </a:txBody>
                  <a:tcPr/>
                </a:tc>
                <a:tc>
                  <a:txBody>
                    <a:bodyPr/>
                    <a:lstStyle/>
                    <a:p>
                      <a:pPr algn="l" rtl="0" fontAlgn="ctr"/>
                      <a:r>
                        <a:rPr lang="en-AU" sz="900" b="0" i="0" u="none" strike="noStrike">
                          <a:solidFill>
                            <a:srgbClr val="222324"/>
                          </a:solidFill>
                          <a:effectLst/>
                          <a:latin typeface="+mn-lt"/>
                        </a:rPr>
                        <a:t>generators representing at least 80% of load in each region are capable of providing 5 minute bids</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E8E7E8"/>
                    </a:solidFill>
                  </a:tcPr>
                </a:tc>
                <a:tc vMerge="1">
                  <a:txBody>
                    <a:bodyPr/>
                    <a:lstStyle/>
                    <a:p>
                      <a:endParaRPr lang="en-AU"/>
                    </a:p>
                  </a:txBody>
                  <a:tcPr/>
                </a:tc>
                <a:tc>
                  <a:txBody>
                    <a:bodyPr/>
                    <a:lstStyle/>
                    <a:p>
                      <a:pPr algn="l" rtl="0" fontAlgn="ctr"/>
                      <a:r>
                        <a:rPr lang="en-AU" sz="900" b="0" i="0" u="none" strike="noStrike">
                          <a:solidFill>
                            <a:srgbClr val="222324"/>
                          </a:solidFill>
                          <a:effectLst/>
                          <a:latin typeface="+mn-lt"/>
                        </a:rPr>
                        <a:t>Initial deployments of 5 Minute Capability (Transition mode)</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E8E7E8"/>
                    </a:solidFill>
                  </a:tcPr>
                </a:tc>
                <a:tc>
                  <a:txBody>
                    <a:bodyPr/>
                    <a:lstStyle/>
                    <a:p>
                      <a:pPr algn="l" rtl="0" fontAlgn="ctr"/>
                      <a:r>
                        <a:rPr lang="en-AU" sz="900" b="0" i="0" u="none" strike="noStrike">
                          <a:solidFill>
                            <a:srgbClr val="222324"/>
                          </a:solidFill>
                          <a:effectLst/>
                          <a:latin typeface="+mn-lt"/>
                        </a:rPr>
                        <a:t>Market Trial Participation Planned</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E8E7E8"/>
                    </a:solidFill>
                  </a:tcPr>
                </a:tc>
                <a:tc>
                  <a:txBody>
                    <a:bodyPr/>
                    <a:lstStyle/>
                    <a:p>
                      <a:pPr algn="l" rtl="0" fontAlgn="ctr"/>
                      <a:r>
                        <a:rPr lang="en-AU" sz="900" b="0" i="0" u="none" strike="noStrike">
                          <a:solidFill>
                            <a:srgbClr val="222324"/>
                          </a:solidFill>
                          <a:effectLst/>
                          <a:latin typeface="+mn-lt"/>
                        </a:rPr>
                        <a:t>Market Trial Participation Planned</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E8E7E8"/>
                    </a:solidFill>
                  </a:tcPr>
                </a:tc>
                <a:extLst>
                  <a:ext uri="{0D108BD9-81ED-4DB2-BD59-A6C34878D82A}">
                    <a16:rowId xmlns:a16="http://schemas.microsoft.com/office/drawing/2014/main" val="913693736"/>
                  </a:ext>
                </a:extLst>
              </a:tr>
              <a:tr h="541502">
                <a:tc rowSpan="4">
                  <a:txBody>
                    <a:bodyPr/>
                    <a:lstStyle/>
                    <a:p>
                      <a:pPr algn="l" rtl="0" fontAlgn="ctr"/>
                      <a:r>
                        <a:rPr lang="en-AU" sz="900" b="1" i="0" u="none" strike="noStrike">
                          <a:solidFill>
                            <a:schemeClr val="bg1"/>
                          </a:solidFill>
                          <a:effectLst/>
                          <a:latin typeface="+mn-lt"/>
                        </a:rPr>
                        <a:t>Essential Metering</a:t>
                      </a:r>
                    </a:p>
                    <a:p>
                      <a:pPr algn="l" fontAlgn="t"/>
                      <a:r>
                        <a:rPr lang="en-AU" sz="900" b="1" i="0" u="none" strike="noStrike">
                          <a:solidFill>
                            <a:schemeClr val="bg1"/>
                          </a:solidFill>
                          <a:effectLst/>
                          <a:latin typeface="+mn-lt"/>
                        </a:rPr>
                        <a:t> </a:t>
                      </a:r>
                    </a:p>
                  </a:txBody>
                  <a:tcPr marL="7200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5"/>
                    </a:solidFill>
                  </a:tcPr>
                </a:tc>
                <a:tc>
                  <a:txBody>
                    <a:bodyPr/>
                    <a:lstStyle/>
                    <a:p>
                      <a:pPr algn="l" rtl="0" fontAlgn="ctr"/>
                      <a:r>
                        <a:rPr lang="en-AU" sz="900" b="0" i="0" u="none" strike="noStrike">
                          <a:solidFill>
                            <a:srgbClr val="222324"/>
                          </a:solidFill>
                          <a:effectLst/>
                          <a:latin typeface="+mn-lt"/>
                        </a:rPr>
                        <a:t>MP's upgraded ensured that essential meters are capable of providing 5 minute metering data</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5">
                        <a:lumMod val="20000"/>
                        <a:lumOff val="80000"/>
                      </a:schemeClr>
                    </a:solidFill>
                  </a:tcPr>
                </a:tc>
                <a:tc>
                  <a:txBody>
                    <a:bodyPr/>
                    <a:lstStyle/>
                    <a:p>
                      <a:pPr algn="l" rtl="0" fontAlgn="ctr"/>
                      <a:r>
                        <a:rPr lang="en-AU" sz="900" b="0" i="0" u="none" strike="noStrike">
                          <a:solidFill>
                            <a:srgbClr val="222324"/>
                          </a:solidFill>
                          <a:effectLst/>
                          <a:latin typeface="+mn-lt"/>
                        </a:rPr>
                        <a:t>Metering rollout plans with reported progress versus MTP</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5">
                        <a:lumMod val="20000"/>
                        <a:lumOff val="80000"/>
                      </a:schemeClr>
                    </a:solidFill>
                  </a:tcPr>
                </a:tc>
                <a:tc>
                  <a:txBody>
                    <a:bodyPr/>
                    <a:lstStyle/>
                    <a:p>
                      <a:pPr algn="l" rtl="0" fontAlgn="ctr"/>
                      <a:r>
                        <a:rPr lang="en-AU" sz="900" b="0" i="0" u="none" strike="noStrike">
                          <a:solidFill>
                            <a:srgbClr val="222324"/>
                          </a:solidFill>
                          <a:effectLst/>
                          <a:latin typeface="+mn-lt"/>
                        </a:rPr>
                        <a:t>Metering rollout plans with reported progress on track</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5">
                        <a:lumMod val="20000"/>
                        <a:lumOff val="80000"/>
                      </a:schemeClr>
                    </a:solidFill>
                  </a:tcPr>
                </a:tc>
                <a:tc>
                  <a:txBody>
                    <a:bodyPr/>
                    <a:lstStyle/>
                    <a:p>
                      <a:pPr algn="l" rtl="0" fontAlgn="ctr"/>
                      <a:r>
                        <a:rPr lang="en-AU" sz="900" b="0" i="0" u="none" strike="noStrike">
                          <a:solidFill>
                            <a:srgbClr val="222324"/>
                          </a:solidFill>
                          <a:effectLst/>
                          <a:latin typeface="+mn-lt"/>
                        </a:rPr>
                        <a:t>Metering rollout plans with reported progress on track</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5">
                        <a:lumMod val="20000"/>
                        <a:lumOff val="80000"/>
                      </a:schemeClr>
                    </a:solidFill>
                  </a:tcPr>
                </a:tc>
                <a:tc>
                  <a:txBody>
                    <a:bodyPr/>
                    <a:lstStyle/>
                    <a:p>
                      <a:pPr algn="l" rtl="0" fontAlgn="ctr"/>
                      <a:r>
                        <a:rPr lang="en-AU" sz="900" b="0" i="0" u="none" strike="noStrike">
                          <a:solidFill>
                            <a:srgbClr val="222324"/>
                          </a:solidFill>
                          <a:effectLst/>
                          <a:latin typeface="+mn-lt"/>
                        </a:rPr>
                        <a:t>Metering rollout plans Completed</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883349322"/>
                  </a:ext>
                </a:extLst>
              </a:tr>
              <a:tr h="267236">
                <a:tc vMerge="1">
                  <a:txBody>
                    <a:bodyPr/>
                    <a:lstStyle/>
                    <a:p>
                      <a:pPr algn="l" fontAlgn="t"/>
                      <a:endParaRPr lang="en-AU" sz="900" b="1" i="0" u="none" strike="noStrike">
                        <a:solidFill>
                          <a:schemeClr val="bg1"/>
                        </a:solidFill>
                        <a:effectLst/>
                        <a:latin typeface="+mn-lt"/>
                      </a:endParaRPr>
                    </a:p>
                  </a:txBody>
                  <a:tcPr marL="7200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5"/>
                    </a:solidFill>
                  </a:tcPr>
                </a:tc>
                <a:tc rowSpan="3">
                  <a:txBody>
                    <a:bodyPr/>
                    <a:lstStyle/>
                    <a:p>
                      <a:pPr algn="l" rtl="0" fontAlgn="ctr"/>
                      <a:r>
                        <a:rPr lang="en-AU" sz="900" b="0" i="0" u="none" strike="noStrike">
                          <a:solidFill>
                            <a:srgbClr val="222324"/>
                          </a:solidFill>
                          <a:effectLst/>
                          <a:latin typeface="+mn-lt"/>
                        </a:rPr>
                        <a:t>MDPs are able to provide 5 minute metering data for essential meters for settlement</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5">
                        <a:lumMod val="20000"/>
                        <a:lumOff val="80000"/>
                      </a:schemeClr>
                    </a:solidFill>
                  </a:tcPr>
                </a:tc>
                <a:tc rowSpan="3">
                  <a:txBody>
                    <a:bodyPr/>
                    <a:lstStyle/>
                    <a:p>
                      <a:pPr marL="0" algn="l" defTabSz="685800" rtl="0" eaLnBrk="1" fontAlgn="ctr" latinLnBrk="0" hangingPunct="1"/>
                      <a:r>
                        <a:rPr lang="en-AU" sz="900" b="0" i="0" u="none" strike="noStrike" kern="1200">
                          <a:solidFill>
                            <a:srgbClr val="222324"/>
                          </a:solidFill>
                          <a:effectLst/>
                          <a:latin typeface="+mn-lt"/>
                          <a:ea typeface="+mn-ea"/>
                          <a:cs typeface="+mn-cs"/>
                        </a:rPr>
                        <a:t>Metering rollout plans available</a:t>
                      </a:r>
                      <a:br>
                        <a:rPr lang="en-AU" sz="900" b="0" i="0" u="none" strike="noStrike" kern="1200">
                          <a:solidFill>
                            <a:srgbClr val="222324"/>
                          </a:solidFill>
                          <a:effectLst/>
                          <a:latin typeface="+mn-lt"/>
                          <a:ea typeface="+mn-ea"/>
                          <a:cs typeface="+mn-cs"/>
                        </a:rPr>
                      </a:br>
                      <a:r>
                        <a:rPr lang="en-AU" sz="900" b="0" i="0" u="none" strike="noStrike" kern="1200">
                          <a:solidFill>
                            <a:srgbClr val="222324"/>
                          </a:solidFill>
                          <a:effectLst/>
                          <a:latin typeface="+mn-lt"/>
                          <a:ea typeface="+mn-ea"/>
                          <a:cs typeface="+mn-cs"/>
                        </a:rPr>
                        <a:t>Accreditation initial meetings held</a:t>
                      </a:r>
                      <a:br>
                        <a:rPr lang="en-AU" sz="900" b="0" i="0" u="none" strike="noStrike" kern="1200">
                          <a:solidFill>
                            <a:srgbClr val="222324"/>
                          </a:solidFill>
                          <a:effectLst/>
                          <a:latin typeface="+mn-lt"/>
                          <a:ea typeface="+mn-ea"/>
                          <a:cs typeface="+mn-cs"/>
                        </a:rPr>
                      </a:br>
                      <a:r>
                        <a:rPr lang="en-AU" sz="900" b="0" i="0" u="none" strike="noStrike" kern="1200">
                          <a:solidFill>
                            <a:srgbClr val="222324"/>
                          </a:solidFill>
                          <a:effectLst/>
                          <a:latin typeface="+mn-lt"/>
                          <a:ea typeface="+mn-ea"/>
                          <a:cs typeface="+mn-cs"/>
                        </a:rPr>
                        <a:t>Program Progress being Reported on track</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5">
                        <a:lumMod val="20000"/>
                        <a:lumOff val="80000"/>
                      </a:schemeClr>
                    </a:solidFill>
                  </a:tcPr>
                </a:tc>
                <a:tc>
                  <a:txBody>
                    <a:bodyPr/>
                    <a:lstStyle/>
                    <a:p>
                      <a:pPr marL="0" algn="l" defTabSz="685800" rtl="0" eaLnBrk="1" fontAlgn="ctr" latinLnBrk="0" hangingPunct="1"/>
                      <a:r>
                        <a:rPr lang="en-AU" sz="900" b="0" i="0" u="none" strike="noStrike" kern="1200">
                          <a:solidFill>
                            <a:srgbClr val="222324"/>
                          </a:solidFill>
                          <a:effectLst/>
                          <a:latin typeface="+mn-lt"/>
                          <a:ea typeface="+mn-ea"/>
                          <a:cs typeface="+mn-cs"/>
                        </a:rPr>
                        <a:t>Accreditation Updates planned / Underway</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chemeClr val="accent5">
                        <a:lumMod val="20000"/>
                        <a:lumOff val="80000"/>
                      </a:schemeClr>
                    </a:solidFill>
                  </a:tcPr>
                </a:tc>
                <a:tc>
                  <a:txBody>
                    <a:bodyPr/>
                    <a:lstStyle/>
                    <a:p>
                      <a:pPr marL="0" algn="l" defTabSz="685800" rtl="0" eaLnBrk="1" fontAlgn="ctr" latinLnBrk="0" hangingPunct="1"/>
                      <a:r>
                        <a:rPr lang="en-AU" sz="900" b="0" i="0" u="none" strike="noStrike" kern="1200">
                          <a:solidFill>
                            <a:srgbClr val="222324"/>
                          </a:solidFill>
                          <a:effectLst/>
                          <a:latin typeface="+mn-lt"/>
                          <a:ea typeface="+mn-ea"/>
                          <a:cs typeface="+mn-cs"/>
                        </a:rPr>
                        <a:t>Market Trial Participation</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chemeClr val="accent5">
                        <a:lumMod val="20000"/>
                        <a:lumOff val="80000"/>
                      </a:schemeClr>
                    </a:solidFill>
                  </a:tcPr>
                </a:tc>
                <a:tc>
                  <a:txBody>
                    <a:bodyPr/>
                    <a:lstStyle/>
                    <a:p>
                      <a:pPr marL="0" algn="l" defTabSz="685800" rtl="0" eaLnBrk="1" fontAlgn="ctr" latinLnBrk="0" hangingPunct="1"/>
                      <a:r>
                        <a:rPr lang="en-AU" sz="900" b="0" i="0" u="none" strike="noStrike" kern="1200">
                          <a:solidFill>
                            <a:srgbClr val="222324"/>
                          </a:solidFill>
                          <a:effectLst/>
                          <a:latin typeface="+mn-lt"/>
                          <a:ea typeface="+mn-ea"/>
                          <a:cs typeface="+mn-cs"/>
                        </a:rPr>
                        <a:t>Market Trial Participation</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chemeClr val="accent5">
                        <a:lumMod val="20000"/>
                        <a:lumOff val="80000"/>
                      </a:schemeClr>
                    </a:solidFill>
                  </a:tcPr>
                </a:tc>
                <a:extLst>
                  <a:ext uri="{0D108BD9-81ED-4DB2-BD59-A6C34878D82A}">
                    <a16:rowId xmlns:a16="http://schemas.microsoft.com/office/drawing/2014/main" val="3413653481"/>
                  </a:ext>
                </a:extLst>
              </a:tr>
              <a:tr h="267236">
                <a:tc vMerge="1">
                  <a:txBody>
                    <a:bodyPr/>
                    <a:lstStyle/>
                    <a:p>
                      <a:endParaRPr lang="en-AU"/>
                    </a:p>
                  </a:txBody>
                  <a:tcPr/>
                </a:tc>
                <a:tc vMerge="1">
                  <a:txBody>
                    <a:bodyPr/>
                    <a:lstStyle/>
                    <a:p>
                      <a:endParaRPr lang="en-AU"/>
                    </a:p>
                  </a:txBody>
                  <a:tcPr/>
                </a:tc>
                <a:tc vMerge="1">
                  <a:txBody>
                    <a:bodyPr/>
                    <a:lstStyle/>
                    <a:p>
                      <a:endParaRPr lang="en-AU"/>
                    </a:p>
                  </a:txBody>
                  <a:tcPr/>
                </a:tc>
                <a:tc>
                  <a:txBody>
                    <a:bodyPr/>
                    <a:lstStyle/>
                    <a:p>
                      <a:pPr marL="0" algn="l" defTabSz="685800" rtl="0" eaLnBrk="1" fontAlgn="ctr" latinLnBrk="0" hangingPunct="1"/>
                      <a:r>
                        <a:rPr lang="en-AU" sz="900" b="0" i="0" u="none" strike="noStrike" kern="1200">
                          <a:solidFill>
                            <a:srgbClr val="222324"/>
                          </a:solidFill>
                          <a:effectLst/>
                          <a:latin typeface="+mn-lt"/>
                          <a:ea typeface="+mn-ea"/>
                          <a:cs typeface="+mn-cs"/>
                        </a:rPr>
                        <a:t>Initial Delivery of 5 minute data for Settlement</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chemeClr val="accent5">
                        <a:lumMod val="20000"/>
                        <a:lumOff val="80000"/>
                      </a:schemeClr>
                    </a:solidFill>
                  </a:tcPr>
                </a:tc>
                <a:tc>
                  <a:txBody>
                    <a:bodyPr/>
                    <a:lstStyle/>
                    <a:p>
                      <a:pPr marL="0" algn="l" defTabSz="685800" rtl="0" eaLnBrk="1" fontAlgn="ctr" latinLnBrk="0" hangingPunct="1"/>
                      <a:r>
                        <a:rPr lang="en-AU" sz="900" b="0" i="0" u="none" strike="noStrike" kern="1200">
                          <a:solidFill>
                            <a:srgbClr val="222324"/>
                          </a:solidFill>
                          <a:effectLst/>
                          <a:latin typeface="+mn-lt"/>
                          <a:ea typeface="+mn-ea"/>
                          <a:cs typeface="+mn-cs"/>
                        </a:rPr>
                        <a:t>Accreditation updates Achieved / Underway</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chemeClr val="accent5">
                        <a:lumMod val="20000"/>
                        <a:lumOff val="80000"/>
                      </a:schemeClr>
                    </a:solidFill>
                  </a:tcPr>
                </a:tc>
                <a:tc>
                  <a:txBody>
                    <a:bodyPr/>
                    <a:lstStyle/>
                    <a:p>
                      <a:pPr marL="0" algn="l" defTabSz="685800" rtl="0" eaLnBrk="1" fontAlgn="ctr" latinLnBrk="0" hangingPunct="1"/>
                      <a:r>
                        <a:rPr lang="en-AU" sz="900" b="0" i="0" u="none" strike="noStrike" kern="1200">
                          <a:solidFill>
                            <a:srgbClr val="222324"/>
                          </a:solidFill>
                          <a:effectLst/>
                          <a:latin typeface="+mn-lt"/>
                          <a:ea typeface="+mn-ea"/>
                          <a:cs typeface="+mn-cs"/>
                        </a:rPr>
                        <a:t>Accreditation updates Achieved </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chemeClr val="accent5">
                        <a:lumMod val="20000"/>
                        <a:lumOff val="80000"/>
                      </a:schemeClr>
                    </a:solidFill>
                  </a:tcPr>
                </a:tc>
                <a:extLst>
                  <a:ext uri="{0D108BD9-81ED-4DB2-BD59-A6C34878D82A}">
                    <a16:rowId xmlns:a16="http://schemas.microsoft.com/office/drawing/2014/main" val="622435773"/>
                  </a:ext>
                </a:extLst>
              </a:tr>
              <a:tr h="274267">
                <a:tc vMerge="1">
                  <a:txBody>
                    <a:bodyPr/>
                    <a:lstStyle/>
                    <a:p>
                      <a:endParaRPr lang="en-AU"/>
                    </a:p>
                  </a:txBody>
                  <a:tcPr/>
                </a:tc>
                <a:tc vMerge="1">
                  <a:txBody>
                    <a:bodyPr/>
                    <a:lstStyle/>
                    <a:p>
                      <a:endParaRPr lang="en-AU"/>
                    </a:p>
                  </a:txBody>
                  <a:tcPr/>
                </a:tc>
                <a:tc vMerge="1">
                  <a:txBody>
                    <a:bodyPr/>
                    <a:lstStyle/>
                    <a:p>
                      <a:endParaRPr lang="en-AU"/>
                    </a:p>
                  </a:txBody>
                  <a:tcPr/>
                </a:tc>
                <a:tc>
                  <a:txBody>
                    <a:bodyPr/>
                    <a:lstStyle/>
                    <a:p>
                      <a:pPr marL="0" algn="l" defTabSz="685800" rtl="0" eaLnBrk="1" fontAlgn="ctr" latinLnBrk="0" hangingPunct="1"/>
                      <a:r>
                        <a:rPr lang="en-AU" sz="900" b="0" i="0" u="none" strike="noStrike" kern="1200">
                          <a:solidFill>
                            <a:srgbClr val="222324"/>
                          </a:solidFill>
                          <a:effectLst/>
                          <a:latin typeface="+mn-lt"/>
                          <a:ea typeface="+mn-ea"/>
                          <a:cs typeface="+mn-cs"/>
                        </a:rPr>
                        <a:t> </a:t>
                      </a:r>
                    </a:p>
                  </a:txBody>
                  <a:tcPr marL="36000" marR="36000" marT="36000" marB="3600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chemeClr val="accent5">
                        <a:lumMod val="20000"/>
                        <a:lumOff val="80000"/>
                      </a:schemeClr>
                    </a:solidFill>
                  </a:tcPr>
                </a:tc>
                <a:tc>
                  <a:txBody>
                    <a:bodyPr/>
                    <a:lstStyle/>
                    <a:p>
                      <a:pPr marL="0" algn="l" defTabSz="685800" rtl="0" eaLnBrk="1" fontAlgn="ctr" latinLnBrk="0" hangingPunct="1"/>
                      <a:r>
                        <a:rPr lang="en-AU" sz="900" b="0" i="0" u="none" strike="noStrike" kern="1200">
                          <a:solidFill>
                            <a:srgbClr val="222324"/>
                          </a:solidFill>
                          <a:effectLst/>
                          <a:latin typeface="+mn-lt"/>
                          <a:ea typeface="+mn-ea"/>
                          <a:cs typeface="+mn-cs"/>
                        </a:rPr>
                        <a:t>Initial Delivery of 5 minute data for Settlement</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chemeClr val="accent5">
                        <a:lumMod val="20000"/>
                        <a:lumOff val="80000"/>
                      </a:schemeClr>
                    </a:solidFill>
                  </a:tcPr>
                </a:tc>
                <a:tc>
                  <a:txBody>
                    <a:bodyPr/>
                    <a:lstStyle/>
                    <a:p>
                      <a:pPr marL="0" algn="l" defTabSz="685800" rtl="0" eaLnBrk="1" fontAlgn="ctr" latinLnBrk="0" hangingPunct="1"/>
                      <a:r>
                        <a:rPr lang="en-AU" sz="900" b="0" i="0" u="none" strike="noStrike" kern="1200">
                          <a:solidFill>
                            <a:srgbClr val="222324"/>
                          </a:solidFill>
                          <a:effectLst/>
                          <a:latin typeface="+mn-lt"/>
                          <a:ea typeface="+mn-ea"/>
                          <a:cs typeface="+mn-cs"/>
                        </a:rPr>
                        <a:t>Initial Delivery of 5 minute data for Settlement</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725985043"/>
                  </a:ext>
                </a:extLst>
              </a:tr>
            </a:tbl>
          </a:graphicData>
        </a:graphic>
      </p:graphicFrame>
    </p:spTree>
    <p:extLst>
      <p:ext uri="{BB962C8B-B14F-4D97-AF65-F5344CB8AC3E}">
        <p14:creationId xmlns:p14="http://schemas.microsoft.com/office/powerpoint/2010/main" val="35268034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12701-C065-4D05-9FEC-ADB6448241B0}"/>
              </a:ext>
            </a:extLst>
          </p:cNvPr>
          <p:cNvSpPr>
            <a:spLocks noGrp="1"/>
          </p:cNvSpPr>
          <p:nvPr>
            <p:ph type="title"/>
          </p:nvPr>
        </p:nvSpPr>
        <p:spPr>
          <a:xfrm>
            <a:off x="141231" y="400794"/>
            <a:ext cx="8374117" cy="840713"/>
          </a:xfrm>
        </p:spPr>
        <p:txBody>
          <a:bodyPr>
            <a:normAutofit/>
          </a:bodyPr>
          <a:lstStyle/>
          <a:p>
            <a:r>
              <a:rPr lang="en-AU" sz="2545"/>
              <a:t>Readiness Dashboard </a:t>
            </a:r>
            <a:r>
              <a:rPr lang="en-AU" sz="2545" b="1"/>
              <a:t>Part B - Participant Readiness</a:t>
            </a:r>
            <a:br>
              <a:rPr lang="en-AU" sz="2545"/>
            </a:br>
            <a:r>
              <a:rPr lang="en-AU" sz="2545"/>
              <a:t>Status supporting evidence - Draft</a:t>
            </a:r>
          </a:p>
        </p:txBody>
      </p:sp>
      <p:sp>
        <p:nvSpPr>
          <p:cNvPr id="6" name="Slide Number Placeholder 5">
            <a:extLst>
              <a:ext uri="{FF2B5EF4-FFF2-40B4-BE49-F238E27FC236}">
                <a16:creationId xmlns:a16="http://schemas.microsoft.com/office/drawing/2014/main" id="{ECDB3D1A-B34F-4803-88FF-2543413A2720}"/>
              </a:ext>
            </a:extLst>
          </p:cNvPr>
          <p:cNvSpPr>
            <a:spLocks noGrp="1"/>
          </p:cNvSpPr>
          <p:nvPr>
            <p:ph type="sldNum" sz="quarter" idx="12"/>
          </p:nvPr>
        </p:nvSpPr>
        <p:spPr/>
        <p:txBody>
          <a:bodyPr/>
          <a:lstStyle/>
          <a:p>
            <a:fld id="{4EC81F68-4976-451A-B2E9-79BCBD2F70CC}" type="slidenum">
              <a:rPr lang="en-AU" smtClean="0"/>
              <a:t>36</a:t>
            </a:fld>
            <a:endParaRPr lang="en-AU"/>
          </a:p>
        </p:txBody>
      </p:sp>
      <p:graphicFrame>
        <p:nvGraphicFramePr>
          <p:cNvPr id="3" name="Table 2">
            <a:extLst>
              <a:ext uri="{FF2B5EF4-FFF2-40B4-BE49-F238E27FC236}">
                <a16:creationId xmlns:a16="http://schemas.microsoft.com/office/drawing/2014/main" id="{ABBC9D92-8DCF-409E-8594-36C0BBDDD744}"/>
              </a:ext>
            </a:extLst>
          </p:cNvPr>
          <p:cNvGraphicFramePr>
            <a:graphicFrameLocks noGrp="1"/>
          </p:cNvGraphicFramePr>
          <p:nvPr/>
        </p:nvGraphicFramePr>
        <p:xfrm>
          <a:off x="141231" y="1488362"/>
          <a:ext cx="8902183" cy="4128131"/>
        </p:xfrm>
        <a:graphic>
          <a:graphicData uri="http://schemas.openxmlformats.org/drawingml/2006/table">
            <a:tbl>
              <a:tblPr/>
              <a:tblGrid>
                <a:gridCol w="1074921">
                  <a:extLst>
                    <a:ext uri="{9D8B030D-6E8A-4147-A177-3AD203B41FA5}">
                      <a16:colId xmlns:a16="http://schemas.microsoft.com/office/drawing/2014/main" val="4256027993"/>
                    </a:ext>
                  </a:extLst>
                </a:gridCol>
                <a:gridCol w="1839485">
                  <a:extLst>
                    <a:ext uri="{9D8B030D-6E8A-4147-A177-3AD203B41FA5}">
                      <a16:colId xmlns:a16="http://schemas.microsoft.com/office/drawing/2014/main" val="2493725347"/>
                    </a:ext>
                  </a:extLst>
                </a:gridCol>
                <a:gridCol w="1470449">
                  <a:extLst>
                    <a:ext uri="{9D8B030D-6E8A-4147-A177-3AD203B41FA5}">
                      <a16:colId xmlns:a16="http://schemas.microsoft.com/office/drawing/2014/main" val="4218339874"/>
                    </a:ext>
                  </a:extLst>
                </a:gridCol>
                <a:gridCol w="1311482">
                  <a:extLst>
                    <a:ext uri="{9D8B030D-6E8A-4147-A177-3AD203B41FA5}">
                      <a16:colId xmlns:a16="http://schemas.microsoft.com/office/drawing/2014/main" val="3365866600"/>
                    </a:ext>
                  </a:extLst>
                </a:gridCol>
                <a:gridCol w="1602923">
                  <a:extLst>
                    <a:ext uri="{9D8B030D-6E8A-4147-A177-3AD203B41FA5}">
                      <a16:colId xmlns:a16="http://schemas.microsoft.com/office/drawing/2014/main" val="2611153180"/>
                    </a:ext>
                  </a:extLst>
                </a:gridCol>
                <a:gridCol w="1602923">
                  <a:extLst>
                    <a:ext uri="{9D8B030D-6E8A-4147-A177-3AD203B41FA5}">
                      <a16:colId xmlns:a16="http://schemas.microsoft.com/office/drawing/2014/main" val="1265960043"/>
                    </a:ext>
                  </a:extLst>
                </a:gridCol>
              </a:tblGrid>
              <a:tr h="207378">
                <a:tc>
                  <a:txBody>
                    <a:bodyPr/>
                    <a:lstStyle/>
                    <a:p>
                      <a:pPr algn="l" rtl="0" fontAlgn="ctr"/>
                      <a:r>
                        <a:rPr lang="en-AU" sz="900" b="1" i="0" u="none" strike="noStrike">
                          <a:solidFill>
                            <a:srgbClr val="FFFFFF"/>
                          </a:solidFill>
                          <a:effectLst/>
                          <a:latin typeface="Segoe UI Semilight" panose="020B0402040204020203" pitchFamily="34" charset="0"/>
                        </a:rPr>
                        <a:t>Participant</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360F3C"/>
                    </a:solidFill>
                  </a:tcPr>
                </a:tc>
                <a:tc>
                  <a:txBody>
                    <a:bodyPr/>
                    <a:lstStyle/>
                    <a:p>
                      <a:pPr algn="l" rtl="0" fontAlgn="ctr"/>
                      <a:r>
                        <a:rPr lang="en-AU" sz="900" b="1" i="0" u="none" strike="noStrike">
                          <a:solidFill>
                            <a:srgbClr val="FFFFFF"/>
                          </a:solidFill>
                          <a:effectLst/>
                          <a:latin typeface="Segoe UI Semilight" panose="020B0402040204020203" pitchFamily="34" charset="0"/>
                        </a:rPr>
                        <a:t>Capabilities</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360F3C"/>
                    </a:solidFill>
                  </a:tcPr>
                </a:tc>
                <a:tc>
                  <a:txBody>
                    <a:bodyPr/>
                    <a:lstStyle/>
                    <a:p>
                      <a:pPr algn="l" rtl="0" fontAlgn="ctr"/>
                      <a:r>
                        <a:rPr lang="en-AU" sz="900" b="1" i="0" u="none" strike="noStrike">
                          <a:solidFill>
                            <a:srgbClr val="FFFFFF"/>
                          </a:solidFill>
                          <a:effectLst/>
                          <a:latin typeface="Segoe UI Semilight" panose="020B0402040204020203" pitchFamily="34" charset="0"/>
                        </a:rPr>
                        <a:t>March</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360F3C"/>
                    </a:solidFill>
                  </a:tcPr>
                </a:tc>
                <a:tc>
                  <a:txBody>
                    <a:bodyPr/>
                    <a:lstStyle/>
                    <a:p>
                      <a:pPr algn="l" rtl="0" fontAlgn="ctr"/>
                      <a:r>
                        <a:rPr lang="en-AU" sz="900" b="1" i="0" u="none" strike="noStrike">
                          <a:solidFill>
                            <a:srgbClr val="FFFFFF"/>
                          </a:solidFill>
                          <a:effectLst/>
                          <a:latin typeface="Segoe UI Semilight" panose="020B0402040204020203" pitchFamily="34" charset="0"/>
                        </a:rPr>
                        <a:t>May</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360F3C"/>
                    </a:solidFill>
                  </a:tcPr>
                </a:tc>
                <a:tc>
                  <a:txBody>
                    <a:bodyPr/>
                    <a:lstStyle/>
                    <a:p>
                      <a:pPr algn="l" rtl="0" fontAlgn="ctr"/>
                      <a:r>
                        <a:rPr lang="en-AU" sz="900" b="1" i="0" u="none" strike="noStrike">
                          <a:solidFill>
                            <a:srgbClr val="FFFFFF"/>
                          </a:solidFill>
                          <a:effectLst/>
                          <a:latin typeface="Segoe UI Semilight" panose="020B0402040204020203" pitchFamily="34" charset="0"/>
                        </a:rPr>
                        <a:t>July</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360F3C"/>
                    </a:solidFill>
                  </a:tcPr>
                </a:tc>
                <a:tc>
                  <a:txBody>
                    <a:bodyPr/>
                    <a:lstStyle/>
                    <a:p>
                      <a:pPr algn="l" rtl="0" fontAlgn="ctr"/>
                      <a:r>
                        <a:rPr lang="en-AU" sz="900" b="1" i="0" u="none" strike="noStrike">
                          <a:solidFill>
                            <a:srgbClr val="FFFFFF"/>
                          </a:solidFill>
                          <a:effectLst/>
                          <a:latin typeface="Segoe UI Semilight" panose="020B0402040204020203" pitchFamily="34" charset="0"/>
                        </a:rPr>
                        <a:t>Sept</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360F3C"/>
                    </a:solidFill>
                  </a:tcPr>
                </a:tc>
                <a:extLst>
                  <a:ext uri="{0D108BD9-81ED-4DB2-BD59-A6C34878D82A}">
                    <a16:rowId xmlns:a16="http://schemas.microsoft.com/office/drawing/2014/main" val="2620282757"/>
                  </a:ext>
                </a:extLst>
              </a:tr>
              <a:tr h="311066">
                <a:tc rowSpan="2">
                  <a:txBody>
                    <a:bodyPr/>
                    <a:lstStyle/>
                    <a:p>
                      <a:pPr algn="l" rtl="0" fontAlgn="ctr"/>
                      <a:r>
                        <a:rPr lang="en-AU" sz="900" b="1" i="0" u="none" strike="noStrike">
                          <a:solidFill>
                            <a:schemeClr val="bg1"/>
                          </a:solidFill>
                          <a:effectLst/>
                          <a:latin typeface="Segoe UI Semilight" panose="020B0402040204020203" pitchFamily="34" charset="0"/>
                        </a:rPr>
                        <a:t>Retailers</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5"/>
                    </a:solidFill>
                  </a:tcPr>
                </a:tc>
                <a:tc>
                  <a:txBody>
                    <a:bodyPr/>
                    <a:lstStyle/>
                    <a:p>
                      <a:pPr algn="l" rtl="0" fontAlgn="ctr"/>
                      <a:r>
                        <a:rPr lang="en-AU" sz="900" b="0" i="0" u="none" strike="noStrike">
                          <a:solidFill>
                            <a:srgbClr val="222324"/>
                          </a:solidFill>
                          <a:effectLst/>
                          <a:latin typeface="Segoe UI Semilight" panose="020B0402040204020203" pitchFamily="34" charset="0"/>
                        </a:rPr>
                        <a:t>Receive and process 5 minute metering data</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accent5">
                        <a:lumMod val="20000"/>
                        <a:lumOff val="80000"/>
                      </a:schemeClr>
                    </a:solidFill>
                  </a:tcPr>
                </a:tc>
                <a:tc rowSpan="2">
                  <a:txBody>
                    <a:bodyPr/>
                    <a:lstStyle/>
                    <a:p>
                      <a:pPr algn="l" fontAlgn="t"/>
                      <a:r>
                        <a:rPr lang="en-AU" sz="900" b="0" i="0" u="none" strike="noStrike">
                          <a:solidFill>
                            <a:srgbClr val="000000"/>
                          </a:solidFill>
                          <a:effectLst/>
                          <a:latin typeface="Arial" panose="020B0604020202020204" pitchFamily="34" charset="0"/>
                        </a:rPr>
                        <a:t> </a:t>
                      </a:r>
                    </a:p>
                  </a:txBody>
                  <a:tcPr marL="36000" marR="36000" marT="36000" marB="3600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5">
                        <a:lumMod val="20000"/>
                        <a:lumOff val="80000"/>
                      </a:schemeClr>
                    </a:solidFill>
                  </a:tcPr>
                </a:tc>
                <a:tc>
                  <a:txBody>
                    <a:bodyPr/>
                    <a:lstStyle/>
                    <a:p>
                      <a:pPr algn="l" rtl="0" fontAlgn="ctr"/>
                      <a:r>
                        <a:rPr lang="en-AU" sz="900" b="0" i="0" u="none" strike="noStrike">
                          <a:solidFill>
                            <a:srgbClr val="222324"/>
                          </a:solidFill>
                          <a:effectLst/>
                          <a:latin typeface="Segoe UI Semilight" panose="020B0402040204020203" pitchFamily="34" charset="0"/>
                        </a:rPr>
                        <a:t>Planned participation in Market Trials</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accent5">
                        <a:lumMod val="20000"/>
                        <a:lumOff val="80000"/>
                      </a:schemeClr>
                    </a:solidFill>
                  </a:tcPr>
                </a:tc>
                <a:tc>
                  <a:txBody>
                    <a:bodyPr/>
                    <a:lstStyle/>
                    <a:p>
                      <a:pPr algn="l" rtl="0" fontAlgn="ctr"/>
                      <a:r>
                        <a:rPr lang="en-AU" sz="900" b="0" i="0" u="none" strike="noStrike">
                          <a:solidFill>
                            <a:srgbClr val="222324"/>
                          </a:solidFill>
                          <a:effectLst/>
                          <a:latin typeface="Segoe UI Semilight" panose="020B0402040204020203" pitchFamily="34" charset="0"/>
                        </a:rPr>
                        <a:t>Participation in Market Trial</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accent5">
                        <a:lumMod val="20000"/>
                        <a:lumOff val="80000"/>
                      </a:schemeClr>
                    </a:solidFill>
                  </a:tcPr>
                </a:tc>
                <a:tc rowSpan="2">
                  <a:txBody>
                    <a:bodyPr/>
                    <a:lstStyle/>
                    <a:p>
                      <a:pPr algn="l" rtl="0" fontAlgn="ctr"/>
                      <a:r>
                        <a:rPr lang="en-AU" sz="900" b="0" i="0" u="none" strike="noStrike">
                          <a:solidFill>
                            <a:srgbClr val="222324"/>
                          </a:solidFill>
                          <a:effectLst/>
                          <a:latin typeface="Segoe UI Semilight" panose="020B0402040204020203" pitchFamily="34" charset="0"/>
                        </a:rPr>
                        <a:t>Market Trial successful participation</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4232706099"/>
                  </a:ext>
                </a:extLst>
              </a:tr>
              <a:tr h="311066">
                <a:tc vMerge="1">
                  <a:txBody>
                    <a:bodyPr/>
                    <a:lstStyle/>
                    <a:p>
                      <a:endParaRPr lang="en-AU"/>
                    </a:p>
                  </a:txBody>
                  <a:tcPr/>
                </a:tc>
                <a:tc>
                  <a:txBody>
                    <a:bodyPr/>
                    <a:lstStyle/>
                    <a:p>
                      <a:pPr algn="l" rtl="0" fontAlgn="ctr"/>
                      <a:r>
                        <a:rPr lang="en-AU" sz="900" b="0" i="0" u="none" strike="noStrike">
                          <a:solidFill>
                            <a:srgbClr val="222324"/>
                          </a:solidFill>
                          <a:effectLst/>
                          <a:latin typeface="Segoe UI Semilight" panose="020B0402040204020203" pitchFamily="34" charset="0"/>
                        </a:rPr>
                        <a:t>Receive and process 5 minute Settlement statements</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chemeClr val="accent5">
                        <a:lumMod val="20000"/>
                        <a:lumOff val="80000"/>
                      </a:schemeClr>
                    </a:solidFill>
                  </a:tcPr>
                </a:tc>
                <a:tc vMerge="1">
                  <a:txBody>
                    <a:bodyPr/>
                    <a:lstStyle/>
                    <a:p>
                      <a:endParaRPr lang="en-AU"/>
                    </a:p>
                  </a:txBody>
                  <a:tcPr/>
                </a:tc>
                <a:tc>
                  <a:txBody>
                    <a:bodyPr/>
                    <a:lstStyle/>
                    <a:p>
                      <a:pPr algn="l" rtl="0" fontAlgn="ctr"/>
                      <a:r>
                        <a:rPr lang="en-AU" sz="900" b="0" i="0" u="none" strike="noStrike">
                          <a:solidFill>
                            <a:srgbClr val="222324"/>
                          </a:solidFill>
                          <a:effectLst/>
                          <a:latin typeface="Segoe UI Semilight" panose="020B0402040204020203" pitchFamily="34" charset="0"/>
                        </a:rPr>
                        <a:t>Level of bi-lateral testing of B2B processes</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chemeClr val="accent5">
                        <a:lumMod val="20000"/>
                        <a:lumOff val="80000"/>
                      </a:schemeClr>
                    </a:solidFill>
                  </a:tcPr>
                </a:tc>
                <a:tc>
                  <a:txBody>
                    <a:bodyPr/>
                    <a:lstStyle/>
                    <a:p>
                      <a:pPr algn="l" rtl="0" fontAlgn="ctr"/>
                      <a:r>
                        <a:rPr lang="en-AU" sz="900" b="0" i="0" u="none" strike="noStrike">
                          <a:solidFill>
                            <a:srgbClr val="222324"/>
                          </a:solidFill>
                          <a:effectLst/>
                          <a:latin typeface="Segoe UI Semilight" panose="020B0402040204020203" pitchFamily="34" charset="0"/>
                        </a:rPr>
                        <a:t>Level of bi-lateral testing of B2B processes</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chemeClr val="accent5">
                        <a:lumMod val="20000"/>
                        <a:lumOff val="80000"/>
                      </a:schemeClr>
                    </a:solidFill>
                  </a:tcPr>
                </a:tc>
                <a:tc vMerge="1">
                  <a:txBody>
                    <a:bodyPr/>
                    <a:lstStyle/>
                    <a:p>
                      <a:endParaRPr lang="en-AU"/>
                    </a:p>
                  </a:txBody>
                  <a:tcPr/>
                </a:tc>
                <a:extLst>
                  <a:ext uri="{0D108BD9-81ED-4DB2-BD59-A6C34878D82A}">
                    <a16:rowId xmlns:a16="http://schemas.microsoft.com/office/drawing/2014/main" val="253965908"/>
                  </a:ext>
                </a:extLst>
              </a:tr>
              <a:tr h="454635">
                <a:tc rowSpan="2">
                  <a:txBody>
                    <a:bodyPr/>
                    <a:lstStyle/>
                    <a:p>
                      <a:pPr algn="l" rtl="0" fontAlgn="ctr"/>
                      <a:r>
                        <a:rPr lang="en-AU" sz="900" b="1" i="0" u="none" strike="noStrike">
                          <a:solidFill>
                            <a:schemeClr val="bg1"/>
                          </a:solidFill>
                          <a:effectLst/>
                          <a:latin typeface="Segoe UI Semilight" panose="020B0402040204020203" pitchFamily="34" charset="0"/>
                        </a:rPr>
                        <a:t>DNSPs/ TNSPs</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5"/>
                    </a:solidFill>
                  </a:tcPr>
                </a:tc>
                <a:tc>
                  <a:txBody>
                    <a:bodyPr/>
                    <a:lstStyle/>
                    <a:p>
                      <a:pPr algn="l" rtl="0" fontAlgn="ctr"/>
                      <a:r>
                        <a:rPr lang="en-AU" sz="900" b="0" i="0" u="none" strike="noStrike">
                          <a:solidFill>
                            <a:srgbClr val="222324"/>
                          </a:solidFill>
                          <a:effectLst/>
                          <a:latin typeface="Segoe UI Semilight" panose="020B0402040204020203" pitchFamily="34" charset="0"/>
                        </a:rPr>
                        <a:t>Receive and process 5 minute metering data</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E8E7E8"/>
                    </a:solidFill>
                  </a:tcPr>
                </a:tc>
                <a:tc rowSpan="2">
                  <a:txBody>
                    <a:bodyPr/>
                    <a:lstStyle/>
                    <a:p>
                      <a:pPr algn="l" rtl="0" fontAlgn="ctr"/>
                      <a:r>
                        <a:rPr lang="en-AU" sz="900" b="0" i="0" u="none" strike="noStrike">
                          <a:solidFill>
                            <a:srgbClr val="222324"/>
                          </a:solidFill>
                          <a:effectLst/>
                          <a:latin typeface="Segoe UI Semilight" panose="020B0402040204020203" pitchFamily="34" charset="0"/>
                        </a:rPr>
                        <a:t>Published plans for Standing data and Metering upgrades</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7E8"/>
                    </a:solidFill>
                  </a:tcPr>
                </a:tc>
                <a:tc rowSpan="2">
                  <a:txBody>
                    <a:bodyPr/>
                    <a:lstStyle/>
                    <a:p>
                      <a:pPr algn="l" rtl="0" fontAlgn="ctr"/>
                      <a:r>
                        <a:rPr lang="en-AU" sz="900" b="0" i="0" u="none" strike="noStrike">
                          <a:solidFill>
                            <a:srgbClr val="222324"/>
                          </a:solidFill>
                          <a:effectLst/>
                          <a:latin typeface="Segoe UI Semilight" panose="020B0402040204020203" pitchFamily="34" charset="0"/>
                        </a:rPr>
                        <a:t>On track delivery against Standing Data and Metering Upgrades</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7E8"/>
                    </a:solidFill>
                  </a:tcPr>
                </a:tc>
                <a:tc>
                  <a:txBody>
                    <a:bodyPr/>
                    <a:lstStyle/>
                    <a:p>
                      <a:pPr algn="l" rtl="0" fontAlgn="ctr"/>
                      <a:r>
                        <a:rPr lang="en-AU" sz="900" b="0" i="0" u="none" strike="noStrike">
                          <a:solidFill>
                            <a:srgbClr val="222324"/>
                          </a:solidFill>
                          <a:effectLst/>
                          <a:latin typeface="Segoe UI Semilight" panose="020B0402040204020203" pitchFamily="34" charset="0"/>
                        </a:rPr>
                        <a:t>On track delivery against Standing Data and Metering Upgrades</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E8E7E8"/>
                    </a:solidFill>
                  </a:tcPr>
                </a:tc>
                <a:tc>
                  <a:txBody>
                    <a:bodyPr/>
                    <a:lstStyle/>
                    <a:p>
                      <a:pPr algn="l" rtl="0" fontAlgn="ctr"/>
                      <a:r>
                        <a:rPr lang="en-AU" sz="900" b="0" i="0" u="none" strike="noStrike">
                          <a:solidFill>
                            <a:srgbClr val="222324"/>
                          </a:solidFill>
                          <a:effectLst/>
                          <a:latin typeface="Segoe UI Semilight" panose="020B0402040204020203" pitchFamily="34" charset="0"/>
                        </a:rPr>
                        <a:t>On track delivery against Standing Data and Metering Upgrades</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E8E7E8"/>
                    </a:solidFill>
                  </a:tcPr>
                </a:tc>
                <a:extLst>
                  <a:ext uri="{0D108BD9-81ED-4DB2-BD59-A6C34878D82A}">
                    <a16:rowId xmlns:a16="http://schemas.microsoft.com/office/drawing/2014/main" val="4113312321"/>
                  </a:ext>
                </a:extLst>
              </a:tr>
              <a:tr h="462611">
                <a:tc vMerge="1">
                  <a:txBody>
                    <a:bodyPr/>
                    <a:lstStyle/>
                    <a:p>
                      <a:endParaRPr lang="en-AU"/>
                    </a:p>
                  </a:txBody>
                  <a:tcPr/>
                </a:tc>
                <a:tc>
                  <a:txBody>
                    <a:bodyPr/>
                    <a:lstStyle/>
                    <a:p>
                      <a:pPr algn="l" rtl="0" fontAlgn="ctr"/>
                      <a:r>
                        <a:rPr lang="en-AU" sz="900" b="0" i="0" u="none" strike="noStrike">
                          <a:solidFill>
                            <a:srgbClr val="222324"/>
                          </a:solidFill>
                          <a:effectLst/>
                          <a:latin typeface="Segoe UI Semilight" panose="020B0402040204020203" pitchFamily="34" charset="0"/>
                        </a:rPr>
                        <a:t>Provide GS Metering and Standing Data updates (</a:t>
                      </a:r>
                      <a:r>
                        <a:rPr lang="en-AU" sz="900" b="0" i="0" u="none" strike="noStrike" err="1">
                          <a:solidFill>
                            <a:srgbClr val="222324"/>
                          </a:solidFill>
                          <a:effectLst/>
                          <a:latin typeface="Segoe UI Semilight" panose="020B0402040204020203" pitchFamily="34" charset="0"/>
                        </a:rPr>
                        <a:t>inc.</a:t>
                      </a:r>
                      <a:r>
                        <a:rPr lang="en-AU" sz="900" b="0" i="0" u="none" strike="noStrike">
                          <a:solidFill>
                            <a:srgbClr val="222324"/>
                          </a:solidFill>
                          <a:effectLst/>
                          <a:latin typeface="Segoe UI Semilight" panose="020B0402040204020203" pitchFamily="34" charset="0"/>
                        </a:rPr>
                        <a:t> NCONUML)</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E8E7E8"/>
                    </a:solidFill>
                  </a:tcPr>
                </a:tc>
                <a:tc vMerge="1">
                  <a:txBody>
                    <a:bodyPr/>
                    <a:lstStyle/>
                    <a:p>
                      <a:endParaRPr lang="en-AU"/>
                    </a:p>
                  </a:txBody>
                  <a:tcPr/>
                </a:tc>
                <a:tc vMerge="1">
                  <a:txBody>
                    <a:bodyPr/>
                    <a:lstStyle/>
                    <a:p>
                      <a:endParaRPr lang="en-AU"/>
                    </a:p>
                  </a:txBody>
                  <a:tcPr/>
                </a:tc>
                <a:tc>
                  <a:txBody>
                    <a:bodyPr/>
                    <a:lstStyle/>
                    <a:p>
                      <a:pPr algn="l" rtl="0" fontAlgn="ctr"/>
                      <a:r>
                        <a:rPr lang="en-AU" sz="900" b="0" i="0" u="none" strike="noStrike">
                          <a:solidFill>
                            <a:srgbClr val="222324"/>
                          </a:solidFill>
                          <a:effectLst/>
                          <a:latin typeface="Segoe UI Semilight" panose="020B0402040204020203" pitchFamily="34" charset="0"/>
                        </a:rPr>
                        <a:t>Market Trial Participation</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E8E7E8"/>
                    </a:solidFill>
                  </a:tcPr>
                </a:tc>
                <a:tc>
                  <a:txBody>
                    <a:bodyPr/>
                    <a:lstStyle/>
                    <a:p>
                      <a:pPr algn="l" rtl="0" fontAlgn="ctr"/>
                      <a:r>
                        <a:rPr lang="en-AU" sz="900" b="0" i="0" u="none" strike="noStrike">
                          <a:solidFill>
                            <a:srgbClr val="222324"/>
                          </a:solidFill>
                          <a:effectLst/>
                          <a:latin typeface="Segoe UI Semilight" panose="020B0402040204020203" pitchFamily="34" charset="0"/>
                        </a:rPr>
                        <a:t>Market Trial successful participation</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E8E7E8"/>
                    </a:solidFill>
                  </a:tcPr>
                </a:tc>
                <a:extLst>
                  <a:ext uri="{0D108BD9-81ED-4DB2-BD59-A6C34878D82A}">
                    <a16:rowId xmlns:a16="http://schemas.microsoft.com/office/drawing/2014/main" val="1289169997"/>
                  </a:ext>
                </a:extLst>
              </a:tr>
              <a:tr h="606179">
                <a:tc rowSpan="3">
                  <a:txBody>
                    <a:bodyPr/>
                    <a:lstStyle/>
                    <a:p>
                      <a:pPr algn="l" rtl="0" fontAlgn="ctr"/>
                      <a:r>
                        <a:rPr lang="en-AU" sz="900" b="1" i="0" u="none" strike="noStrike">
                          <a:solidFill>
                            <a:schemeClr val="bg1"/>
                          </a:solidFill>
                          <a:effectLst/>
                          <a:latin typeface="Segoe UI Semilight" panose="020B0402040204020203" pitchFamily="34" charset="0"/>
                        </a:rPr>
                        <a:t>MDPs </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5"/>
                    </a:solidFill>
                  </a:tcPr>
                </a:tc>
                <a:tc>
                  <a:txBody>
                    <a:bodyPr/>
                    <a:lstStyle/>
                    <a:p>
                      <a:pPr algn="l" rtl="0" fontAlgn="ctr"/>
                      <a:br>
                        <a:rPr lang="en-AU" sz="900" b="0" i="0" u="none" strike="noStrike">
                          <a:solidFill>
                            <a:srgbClr val="222324"/>
                          </a:solidFill>
                          <a:effectLst/>
                          <a:latin typeface="Segoe UI Semilight" panose="020B0402040204020203" pitchFamily="34" charset="0"/>
                        </a:rPr>
                      </a:br>
                      <a:r>
                        <a:rPr lang="en-AU" sz="900" b="0" i="0" u="none" strike="noStrike">
                          <a:solidFill>
                            <a:srgbClr val="222324"/>
                          </a:solidFill>
                          <a:effectLst/>
                          <a:latin typeface="Segoe UI Semilight" panose="020B0402040204020203" pitchFamily="34" charset="0"/>
                        </a:rPr>
                        <a:t>Provide 5 minute Data T1-3 Distribution connected metering data </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chemeClr val="accent5">
                        <a:lumMod val="20000"/>
                        <a:lumOff val="80000"/>
                      </a:schemeClr>
                    </a:solidFill>
                  </a:tcPr>
                </a:tc>
                <a:tc rowSpan="3">
                  <a:txBody>
                    <a:bodyPr/>
                    <a:lstStyle/>
                    <a:p>
                      <a:pPr algn="l" rtl="0" fontAlgn="ctr"/>
                      <a:r>
                        <a:rPr lang="en-AU" sz="900" b="0" i="0" u="none" strike="noStrike">
                          <a:solidFill>
                            <a:srgbClr val="222324"/>
                          </a:solidFill>
                          <a:effectLst/>
                          <a:latin typeface="Segoe UI Semilight" panose="020B0402040204020203" pitchFamily="34" charset="0"/>
                        </a:rPr>
                        <a:t>Published plans for T1 Basic Meter Delivery, Accreditation Updates planned</a:t>
                      </a:r>
                      <a:br>
                        <a:rPr lang="en-AU" sz="900" b="0" i="0" u="none" strike="noStrike">
                          <a:solidFill>
                            <a:srgbClr val="222324"/>
                          </a:solidFill>
                          <a:effectLst/>
                          <a:latin typeface="Segoe UI Semilight" panose="020B0402040204020203" pitchFamily="34" charset="0"/>
                        </a:rPr>
                      </a:br>
                      <a:r>
                        <a:rPr lang="en-AU" sz="900" b="0" i="0" u="none" strike="noStrike">
                          <a:solidFill>
                            <a:srgbClr val="222324"/>
                          </a:solidFill>
                          <a:effectLst/>
                          <a:latin typeface="Segoe UI Semilight" panose="020B0402040204020203" pitchFamily="34" charset="0"/>
                        </a:rPr>
                        <a:t>Rollout Plans for T1-3 4*, 7 - distribution connected</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5">
                        <a:lumMod val="20000"/>
                        <a:lumOff val="80000"/>
                      </a:schemeClr>
                    </a:solidFill>
                  </a:tcPr>
                </a:tc>
                <a:tc>
                  <a:txBody>
                    <a:bodyPr/>
                    <a:lstStyle/>
                    <a:p>
                      <a:pPr algn="l" rtl="0" fontAlgn="ctr"/>
                      <a:r>
                        <a:rPr lang="en-AU" sz="900" b="0" i="0" u="none" strike="noStrike">
                          <a:solidFill>
                            <a:srgbClr val="222324"/>
                          </a:solidFill>
                          <a:effectLst/>
                          <a:latin typeface="Segoe UI Semilight" panose="020B0402040204020203" pitchFamily="34" charset="0"/>
                        </a:rPr>
                        <a:t>On track delivery for T1 Basic Meter Delivery</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chemeClr val="accent5">
                        <a:lumMod val="20000"/>
                        <a:lumOff val="80000"/>
                      </a:schemeClr>
                    </a:solidFill>
                  </a:tcPr>
                </a:tc>
                <a:tc>
                  <a:txBody>
                    <a:bodyPr/>
                    <a:lstStyle/>
                    <a:p>
                      <a:pPr algn="l" rtl="0" fontAlgn="ctr"/>
                      <a:r>
                        <a:rPr lang="en-AU" sz="900" b="0" i="0" u="none" strike="noStrike">
                          <a:solidFill>
                            <a:srgbClr val="222324"/>
                          </a:solidFill>
                          <a:effectLst/>
                          <a:latin typeface="Segoe UI Semilight" panose="020B0402040204020203" pitchFamily="34" charset="0"/>
                        </a:rPr>
                        <a:t>On track delivery for T1 Basic Meter Delivery</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chemeClr val="accent5">
                        <a:lumMod val="20000"/>
                        <a:lumOff val="80000"/>
                      </a:schemeClr>
                    </a:solidFill>
                  </a:tcPr>
                </a:tc>
                <a:tc rowSpan="3">
                  <a:txBody>
                    <a:bodyPr/>
                    <a:lstStyle/>
                    <a:p>
                      <a:pPr marL="0" algn="l" defTabSz="685800" rtl="0" eaLnBrk="1" fontAlgn="ctr" latinLnBrk="0" hangingPunct="1"/>
                      <a:br>
                        <a:rPr lang="en-AU" sz="900" b="0" i="0" u="none" strike="noStrike" kern="1200">
                          <a:solidFill>
                            <a:srgbClr val="222324"/>
                          </a:solidFill>
                          <a:effectLst/>
                          <a:latin typeface="Segoe UI Semilight" panose="020B0402040204020203" pitchFamily="34" charset="0"/>
                          <a:ea typeface="+mn-ea"/>
                          <a:cs typeface="+mn-cs"/>
                        </a:rPr>
                      </a:br>
                      <a:r>
                        <a:rPr lang="en-AU" sz="900" b="0" i="0" u="none" strike="noStrike" kern="1200">
                          <a:solidFill>
                            <a:srgbClr val="222324"/>
                          </a:solidFill>
                          <a:effectLst/>
                          <a:latin typeface="Segoe UI Semilight" panose="020B0402040204020203" pitchFamily="34" charset="0"/>
                          <a:ea typeface="+mn-ea"/>
                          <a:cs typeface="+mn-cs"/>
                        </a:rPr>
                        <a:t>T1-3, Type 7 distribution connected meters providing 5 minute metering data for Settlement</a:t>
                      </a:r>
                      <a:br>
                        <a:rPr lang="en-AU" sz="900" b="0" i="0" u="none" strike="noStrike" kern="1200">
                          <a:solidFill>
                            <a:srgbClr val="222324"/>
                          </a:solidFill>
                          <a:effectLst/>
                          <a:latin typeface="Segoe UI Semilight" panose="020B0402040204020203" pitchFamily="34" charset="0"/>
                          <a:ea typeface="+mn-ea"/>
                          <a:cs typeface="+mn-cs"/>
                        </a:rPr>
                      </a:br>
                      <a:r>
                        <a:rPr lang="en-AU" sz="900" b="0" i="0" u="none" strike="noStrike" kern="1200">
                          <a:solidFill>
                            <a:srgbClr val="222324"/>
                          </a:solidFill>
                          <a:effectLst/>
                          <a:latin typeface="Segoe UI Semilight" panose="020B0402040204020203" pitchFamily="34" charset="0"/>
                          <a:ea typeface="+mn-ea"/>
                          <a:cs typeface="+mn-cs"/>
                        </a:rPr>
                        <a:t>T1  Basic Meter Data completed</a:t>
                      </a:r>
                      <a:br>
                        <a:rPr lang="en-AU" sz="900" b="0" i="0" u="none" strike="noStrike" kern="1200">
                          <a:solidFill>
                            <a:srgbClr val="222324"/>
                          </a:solidFill>
                          <a:effectLst/>
                          <a:latin typeface="Segoe UI Semilight" panose="020B0402040204020203" pitchFamily="34" charset="0"/>
                          <a:ea typeface="+mn-ea"/>
                          <a:cs typeface="+mn-cs"/>
                        </a:rPr>
                      </a:br>
                      <a:endParaRPr lang="en-AU" sz="900" b="0" i="0" u="none" strike="noStrike" kern="1200">
                        <a:solidFill>
                          <a:srgbClr val="222324"/>
                        </a:solidFill>
                        <a:effectLst/>
                        <a:latin typeface="Segoe UI Semilight" panose="020B0402040204020203" pitchFamily="34" charset="0"/>
                        <a:ea typeface="+mn-ea"/>
                        <a:cs typeface="+mn-cs"/>
                      </a:endParaRP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4185015874"/>
                  </a:ext>
                </a:extLst>
              </a:tr>
              <a:tr h="303090">
                <a:tc vMerge="1">
                  <a:txBody>
                    <a:bodyPr/>
                    <a:lstStyle/>
                    <a:p>
                      <a:endParaRPr lang="en-AU"/>
                    </a:p>
                  </a:txBody>
                  <a:tcPr/>
                </a:tc>
                <a:tc>
                  <a:txBody>
                    <a:bodyPr/>
                    <a:lstStyle/>
                    <a:p>
                      <a:pPr algn="l" rtl="0" fontAlgn="ctr"/>
                      <a:r>
                        <a:rPr lang="en-AU" sz="900" b="0" i="0" u="none" strike="noStrike">
                          <a:solidFill>
                            <a:srgbClr val="222324"/>
                          </a:solidFill>
                          <a:effectLst/>
                          <a:latin typeface="Segoe UI Semilight" panose="020B0402040204020203" pitchFamily="34" charset="0"/>
                        </a:rPr>
                        <a:t>Provide T1 Basic Metering Data</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chemeClr val="accent5">
                        <a:lumMod val="20000"/>
                        <a:lumOff val="80000"/>
                      </a:schemeClr>
                    </a:solidFill>
                  </a:tcPr>
                </a:tc>
                <a:tc vMerge="1">
                  <a:txBody>
                    <a:bodyPr/>
                    <a:lstStyle/>
                    <a:p>
                      <a:endParaRPr lang="en-AU"/>
                    </a:p>
                  </a:txBody>
                  <a:tcPr/>
                </a:tc>
                <a:tc>
                  <a:txBody>
                    <a:bodyPr/>
                    <a:lstStyle/>
                    <a:p>
                      <a:pPr algn="l" rtl="0" fontAlgn="ctr"/>
                      <a:r>
                        <a:rPr lang="en-AU" sz="900" b="0" i="0" u="none" strike="noStrike">
                          <a:solidFill>
                            <a:srgbClr val="222324"/>
                          </a:solidFill>
                          <a:effectLst/>
                          <a:latin typeface="Segoe UI Semilight" panose="020B0402040204020203" pitchFamily="34" charset="0"/>
                        </a:rPr>
                        <a:t>Level of bi-lateral testing of B2B processes</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chemeClr val="accent5">
                        <a:lumMod val="20000"/>
                        <a:lumOff val="80000"/>
                      </a:schemeClr>
                    </a:solidFill>
                  </a:tcPr>
                </a:tc>
                <a:tc>
                  <a:txBody>
                    <a:bodyPr/>
                    <a:lstStyle/>
                    <a:p>
                      <a:pPr algn="l" rtl="0" fontAlgn="ctr"/>
                      <a:r>
                        <a:rPr lang="en-AU" sz="900" b="0" i="0" u="none" strike="noStrike">
                          <a:solidFill>
                            <a:srgbClr val="222324"/>
                          </a:solidFill>
                          <a:effectLst/>
                          <a:latin typeface="Segoe UI Semilight" panose="020B0402040204020203" pitchFamily="34" charset="0"/>
                        </a:rPr>
                        <a:t>Level of bi-lateral testing of B2B processes</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chemeClr val="accent5">
                        <a:lumMod val="20000"/>
                        <a:lumOff val="80000"/>
                      </a:schemeClr>
                    </a:solidFill>
                  </a:tcPr>
                </a:tc>
                <a:tc vMerge="1">
                  <a:txBody>
                    <a:bodyPr/>
                    <a:lstStyle/>
                    <a:p>
                      <a:endParaRPr lang="en-AU"/>
                    </a:p>
                  </a:txBody>
                  <a:tcPr/>
                </a:tc>
                <a:extLst>
                  <a:ext uri="{0D108BD9-81ED-4DB2-BD59-A6C34878D82A}">
                    <a16:rowId xmlns:a16="http://schemas.microsoft.com/office/drawing/2014/main" val="637336638"/>
                  </a:ext>
                </a:extLst>
              </a:tr>
              <a:tr h="414754">
                <a:tc vMerge="1">
                  <a:txBody>
                    <a:bodyPr/>
                    <a:lstStyle/>
                    <a:p>
                      <a:endParaRPr lang="en-AU"/>
                    </a:p>
                  </a:txBody>
                  <a:tcPr/>
                </a:tc>
                <a:tc>
                  <a:txBody>
                    <a:bodyPr/>
                    <a:lstStyle/>
                    <a:p>
                      <a:pPr algn="l" rtl="0" fontAlgn="ctr"/>
                      <a:r>
                        <a:rPr lang="en-AU" sz="900" b="0" i="0" u="none" strike="noStrike">
                          <a:solidFill>
                            <a:srgbClr val="222324"/>
                          </a:solidFill>
                          <a:effectLst/>
                          <a:latin typeface="Segoe UI Semilight" panose="020B0402040204020203" pitchFamily="34" charset="0"/>
                        </a:rPr>
                        <a:t>Provide MDFF Interval Data / Inc </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chemeClr val="accent5">
                        <a:lumMod val="20000"/>
                        <a:lumOff val="80000"/>
                      </a:schemeClr>
                    </a:solidFill>
                  </a:tcPr>
                </a:tc>
                <a:tc vMerge="1">
                  <a:txBody>
                    <a:bodyPr/>
                    <a:lstStyle/>
                    <a:p>
                      <a:endParaRPr lang="en-AU"/>
                    </a:p>
                  </a:txBody>
                  <a:tcPr/>
                </a:tc>
                <a:tc>
                  <a:txBody>
                    <a:bodyPr/>
                    <a:lstStyle/>
                    <a:p>
                      <a:pPr marL="0" algn="l" defTabSz="685800" rtl="0" eaLnBrk="1" fontAlgn="ctr" latinLnBrk="0" hangingPunct="1"/>
                      <a:r>
                        <a:rPr lang="en-AU" sz="900" b="0" i="0" u="none" strike="noStrike" kern="1200">
                          <a:solidFill>
                            <a:srgbClr val="222324"/>
                          </a:solidFill>
                          <a:effectLst/>
                          <a:latin typeface="Segoe UI Semilight" panose="020B0402040204020203" pitchFamily="34" charset="0"/>
                          <a:ea typeface="+mn-ea"/>
                          <a:cs typeface="+mn-cs"/>
                        </a:rPr>
                        <a:t>Ontrack for T1-3, 7 distribution connected metering data delivery</a:t>
                      </a:r>
                    </a:p>
                  </a:txBody>
                  <a:tcPr marL="36000" marR="36000" marT="36000" marB="3600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chemeClr val="accent5">
                        <a:lumMod val="20000"/>
                        <a:lumOff val="80000"/>
                      </a:schemeClr>
                    </a:solidFill>
                  </a:tcPr>
                </a:tc>
                <a:tc>
                  <a:txBody>
                    <a:bodyPr/>
                    <a:lstStyle/>
                    <a:p>
                      <a:pPr marL="0" algn="l" defTabSz="685800" rtl="0" eaLnBrk="1" fontAlgn="ctr" latinLnBrk="0" hangingPunct="1"/>
                      <a:r>
                        <a:rPr lang="en-AU" sz="900" b="0" i="0" u="none" strike="noStrike" kern="1200">
                          <a:solidFill>
                            <a:srgbClr val="222324"/>
                          </a:solidFill>
                          <a:effectLst/>
                          <a:latin typeface="Segoe UI Semilight" panose="020B0402040204020203" pitchFamily="34" charset="0"/>
                          <a:ea typeface="+mn-ea"/>
                          <a:cs typeface="+mn-cs"/>
                        </a:rPr>
                        <a:t>Ontrack for T1-3, 7 distribution connected metering data delivery</a:t>
                      </a:r>
                    </a:p>
                  </a:txBody>
                  <a:tcPr marL="36000" marR="36000" marT="36000" marB="3600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chemeClr val="accent5">
                        <a:lumMod val="20000"/>
                        <a:lumOff val="80000"/>
                      </a:schemeClr>
                    </a:solidFill>
                  </a:tcPr>
                </a:tc>
                <a:tc vMerge="1">
                  <a:txBody>
                    <a:bodyPr/>
                    <a:lstStyle/>
                    <a:p>
                      <a:endParaRPr lang="en-AU"/>
                    </a:p>
                  </a:txBody>
                  <a:tcPr/>
                </a:tc>
                <a:extLst>
                  <a:ext uri="{0D108BD9-81ED-4DB2-BD59-A6C34878D82A}">
                    <a16:rowId xmlns:a16="http://schemas.microsoft.com/office/drawing/2014/main" val="2256805604"/>
                  </a:ext>
                </a:extLst>
              </a:tr>
              <a:tr h="311066">
                <a:tc>
                  <a:txBody>
                    <a:bodyPr/>
                    <a:lstStyle/>
                    <a:p>
                      <a:pPr algn="l" rtl="0" fontAlgn="ctr"/>
                      <a:r>
                        <a:rPr lang="en-AU" sz="900" b="1" i="0" u="none" strike="noStrike">
                          <a:solidFill>
                            <a:schemeClr val="bg1"/>
                          </a:solidFill>
                          <a:effectLst/>
                          <a:latin typeface="Segoe UI Semilight" panose="020B0402040204020203" pitchFamily="34" charset="0"/>
                        </a:rPr>
                        <a:t>MDPs </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5"/>
                    </a:solidFill>
                  </a:tcPr>
                </a:tc>
                <a:tc>
                  <a:txBody>
                    <a:bodyPr/>
                    <a:lstStyle/>
                    <a:p>
                      <a:pPr algn="l" rtl="0" fontAlgn="ctr"/>
                      <a:r>
                        <a:rPr lang="en-AU" sz="900" b="0" i="0" u="none" strike="noStrike">
                          <a:solidFill>
                            <a:srgbClr val="222324"/>
                          </a:solidFill>
                          <a:effectLst/>
                          <a:latin typeface="Segoe UI Semilight" panose="020B0402040204020203" pitchFamily="34" charset="0"/>
                        </a:rPr>
                        <a:t>Provide 5 Minute metering Data (4, 4A, </a:t>
                      </a:r>
                      <a:r>
                        <a:rPr lang="en-AU" sz="900" b="0" i="0" u="none" strike="noStrike" err="1">
                          <a:solidFill>
                            <a:srgbClr val="222324"/>
                          </a:solidFill>
                          <a:effectLst/>
                          <a:latin typeface="Segoe UI Semilight" panose="020B0402040204020203" pitchFamily="34" charset="0"/>
                        </a:rPr>
                        <a:t>VicAMI</a:t>
                      </a:r>
                      <a:r>
                        <a:rPr lang="en-AU" sz="900" b="0" i="0" u="none" strike="noStrike">
                          <a:solidFill>
                            <a:srgbClr val="222324"/>
                          </a:solidFill>
                          <a:effectLst/>
                          <a:latin typeface="Segoe UI Semilight" panose="020B0402040204020203" pitchFamily="34" charset="0"/>
                        </a:rPr>
                        <a:t>)</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7E8"/>
                    </a:solidFill>
                  </a:tcPr>
                </a:tc>
                <a:tc>
                  <a:txBody>
                    <a:bodyPr/>
                    <a:lstStyle/>
                    <a:p>
                      <a:pPr algn="l" rtl="0" fontAlgn="ctr"/>
                      <a:r>
                        <a:rPr lang="en-AU" sz="900" b="0" i="0" u="none" strike="noStrike">
                          <a:solidFill>
                            <a:srgbClr val="222324"/>
                          </a:solidFill>
                          <a:effectLst/>
                          <a:latin typeface="Segoe UI Semilight" panose="020B0402040204020203" pitchFamily="34" charset="0"/>
                        </a:rPr>
                        <a:t>Rollout Plans Provided</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7E8"/>
                    </a:solidFill>
                  </a:tcPr>
                </a:tc>
                <a:tc>
                  <a:txBody>
                    <a:bodyPr/>
                    <a:lstStyle/>
                    <a:p>
                      <a:pPr marL="0" algn="l" defTabSz="685800" rtl="0" eaLnBrk="1" fontAlgn="ctr" latinLnBrk="0" hangingPunct="1"/>
                      <a:r>
                        <a:rPr lang="en-AU" sz="900" b="0" i="0" u="none" strike="noStrike" kern="1200">
                          <a:solidFill>
                            <a:srgbClr val="222324"/>
                          </a:solidFill>
                          <a:effectLst/>
                          <a:latin typeface="Segoe UI Semilight" panose="020B0402040204020203" pitchFamily="34" charset="0"/>
                          <a:ea typeface="+mn-ea"/>
                          <a:cs typeface="+mn-cs"/>
                        </a:rPr>
                        <a:t>Rollout Plans Provided</a:t>
                      </a:r>
                    </a:p>
                  </a:txBody>
                  <a:tcPr marL="36000" marR="36000" marT="36000" marB="3600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7E8"/>
                    </a:solidFill>
                  </a:tcPr>
                </a:tc>
                <a:tc>
                  <a:txBody>
                    <a:bodyPr/>
                    <a:lstStyle/>
                    <a:p>
                      <a:pPr marL="0" algn="l" defTabSz="685800" rtl="0" eaLnBrk="1" fontAlgn="ctr" latinLnBrk="0" hangingPunct="1"/>
                      <a:r>
                        <a:rPr lang="en-AU" sz="900" b="0" i="0" u="none" strike="noStrike" kern="1200">
                          <a:solidFill>
                            <a:srgbClr val="222324"/>
                          </a:solidFill>
                          <a:effectLst/>
                          <a:latin typeface="Segoe UI Semilight" panose="020B0402040204020203" pitchFamily="34" charset="0"/>
                          <a:ea typeface="+mn-ea"/>
                          <a:cs typeface="+mn-cs"/>
                        </a:rPr>
                        <a:t>Market Trial Participation</a:t>
                      </a:r>
                    </a:p>
                  </a:txBody>
                  <a:tcPr marL="36000" marR="36000" marT="36000" marB="3600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7E8"/>
                    </a:solidFill>
                  </a:tcPr>
                </a:tc>
                <a:tc>
                  <a:txBody>
                    <a:bodyPr/>
                    <a:lstStyle/>
                    <a:p>
                      <a:pPr marL="0" algn="l" defTabSz="685800" rtl="0" eaLnBrk="1" fontAlgn="ctr" latinLnBrk="0" hangingPunct="1"/>
                      <a:r>
                        <a:rPr lang="en-AU" sz="900" b="0" i="0" u="none" strike="noStrike" kern="1200">
                          <a:solidFill>
                            <a:srgbClr val="222324"/>
                          </a:solidFill>
                          <a:effectLst/>
                          <a:latin typeface="Segoe UI Semilight" panose="020B0402040204020203" pitchFamily="34" charset="0"/>
                          <a:ea typeface="+mn-ea"/>
                          <a:cs typeface="+mn-cs"/>
                        </a:rPr>
                        <a:t>All Interval Metering Data delivered via MDFF</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7E8"/>
                    </a:solidFill>
                  </a:tcPr>
                </a:tc>
                <a:extLst>
                  <a:ext uri="{0D108BD9-81ED-4DB2-BD59-A6C34878D82A}">
                    <a16:rowId xmlns:a16="http://schemas.microsoft.com/office/drawing/2014/main" val="3094284636"/>
                  </a:ext>
                </a:extLst>
              </a:tr>
              <a:tr h="462611">
                <a:tc>
                  <a:txBody>
                    <a:bodyPr/>
                    <a:lstStyle/>
                    <a:p>
                      <a:pPr algn="l" rtl="0" fontAlgn="ctr"/>
                      <a:r>
                        <a:rPr lang="en-AU" sz="900" b="1" i="0" u="none" strike="noStrike">
                          <a:solidFill>
                            <a:schemeClr val="bg1"/>
                          </a:solidFill>
                          <a:effectLst/>
                          <a:latin typeface="Segoe UI Semilight" panose="020B0402040204020203" pitchFamily="34" charset="0"/>
                        </a:rPr>
                        <a:t>MPs</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5"/>
                    </a:solidFill>
                  </a:tcPr>
                </a:tc>
                <a:tc>
                  <a:txBody>
                    <a:bodyPr/>
                    <a:lstStyle/>
                    <a:p>
                      <a:pPr algn="l" rtl="0" fontAlgn="ctr"/>
                      <a:r>
                        <a:rPr lang="en-AU" sz="900" b="0" i="0" u="none" strike="noStrike">
                          <a:solidFill>
                            <a:srgbClr val="222324"/>
                          </a:solidFill>
                          <a:effectLst/>
                          <a:latin typeface="Segoe UI Semilight" panose="020B0402040204020203" pitchFamily="34" charset="0"/>
                        </a:rPr>
                        <a:t>T1-3 distribution connected metres capable of producing 5 Minute Data</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5">
                        <a:lumMod val="20000"/>
                        <a:lumOff val="80000"/>
                      </a:schemeClr>
                    </a:solidFill>
                  </a:tcPr>
                </a:tc>
                <a:tc>
                  <a:txBody>
                    <a:bodyPr/>
                    <a:lstStyle/>
                    <a:p>
                      <a:pPr algn="l" rtl="0" fontAlgn="ctr"/>
                      <a:r>
                        <a:rPr lang="en-AU" sz="900" b="0" i="0" u="none" strike="noStrike">
                          <a:solidFill>
                            <a:srgbClr val="222324"/>
                          </a:solidFill>
                          <a:effectLst/>
                          <a:latin typeface="Segoe UI Semilight" panose="020B0402040204020203" pitchFamily="34" charset="0"/>
                        </a:rPr>
                        <a:t>Metering rollout plans with reported progress versus MTP</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5">
                        <a:lumMod val="20000"/>
                        <a:lumOff val="80000"/>
                      </a:schemeClr>
                    </a:solidFill>
                  </a:tcPr>
                </a:tc>
                <a:tc>
                  <a:txBody>
                    <a:bodyPr/>
                    <a:lstStyle/>
                    <a:p>
                      <a:pPr algn="l" rtl="0" fontAlgn="ctr"/>
                      <a:r>
                        <a:rPr lang="en-AU" sz="900" b="0" i="0" u="none" strike="noStrike">
                          <a:solidFill>
                            <a:srgbClr val="222324"/>
                          </a:solidFill>
                          <a:effectLst/>
                          <a:latin typeface="Segoe UI Semilight" panose="020B0402040204020203" pitchFamily="34" charset="0"/>
                        </a:rPr>
                        <a:t>Metering rollout plans with reported progress on track</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5">
                        <a:lumMod val="20000"/>
                        <a:lumOff val="80000"/>
                      </a:schemeClr>
                    </a:solidFill>
                  </a:tcPr>
                </a:tc>
                <a:tc>
                  <a:txBody>
                    <a:bodyPr/>
                    <a:lstStyle/>
                    <a:p>
                      <a:pPr algn="l" rtl="0" fontAlgn="ctr"/>
                      <a:r>
                        <a:rPr lang="en-AU" sz="900" b="0" i="0" u="none" strike="noStrike">
                          <a:solidFill>
                            <a:srgbClr val="222324"/>
                          </a:solidFill>
                          <a:effectLst/>
                          <a:latin typeface="Segoe UI Semilight" panose="020B0402040204020203" pitchFamily="34" charset="0"/>
                        </a:rPr>
                        <a:t>Metering rollout plans with reported progress on track</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5">
                        <a:lumMod val="20000"/>
                        <a:lumOff val="80000"/>
                      </a:schemeClr>
                    </a:solidFill>
                  </a:tcPr>
                </a:tc>
                <a:tc>
                  <a:txBody>
                    <a:bodyPr/>
                    <a:lstStyle/>
                    <a:p>
                      <a:pPr algn="l" rtl="0" fontAlgn="ctr"/>
                      <a:r>
                        <a:rPr lang="en-AU" sz="900" b="0" i="0" u="none" strike="noStrike">
                          <a:solidFill>
                            <a:srgbClr val="222324"/>
                          </a:solidFill>
                          <a:effectLst/>
                          <a:latin typeface="Segoe UI Semilight" panose="020B0402040204020203" pitchFamily="34" charset="0"/>
                        </a:rPr>
                        <a:t>Metering Rollout Completed</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4103762318"/>
                  </a:ext>
                </a:extLst>
              </a:tr>
            </a:tbl>
          </a:graphicData>
        </a:graphic>
      </p:graphicFrame>
    </p:spTree>
    <p:extLst>
      <p:ext uri="{BB962C8B-B14F-4D97-AF65-F5344CB8AC3E}">
        <p14:creationId xmlns:p14="http://schemas.microsoft.com/office/powerpoint/2010/main" val="27093334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93029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57729C3-E179-4EAA-BBF9-DBE460154BB2}"/>
              </a:ext>
            </a:extLst>
          </p:cNvPr>
          <p:cNvSpPr>
            <a:spLocks noGrp="1"/>
          </p:cNvSpPr>
          <p:nvPr>
            <p:ph type="title"/>
          </p:nvPr>
        </p:nvSpPr>
        <p:spPr/>
        <p:txBody>
          <a:bodyPr/>
          <a:lstStyle/>
          <a:p>
            <a:r>
              <a:rPr lang="en-AU"/>
              <a:t>Welcome	</a:t>
            </a:r>
          </a:p>
        </p:txBody>
      </p:sp>
      <p:sp>
        <p:nvSpPr>
          <p:cNvPr id="8" name="Text Placeholder 7">
            <a:extLst>
              <a:ext uri="{FF2B5EF4-FFF2-40B4-BE49-F238E27FC236}">
                <a16:creationId xmlns:a16="http://schemas.microsoft.com/office/drawing/2014/main" id="{ABF66CC2-2BFD-4075-84BC-0F017BD2A24D}"/>
              </a:ext>
            </a:extLst>
          </p:cNvPr>
          <p:cNvSpPr>
            <a:spLocks noGrp="1"/>
          </p:cNvSpPr>
          <p:nvPr>
            <p:ph type="body" idx="1"/>
          </p:nvPr>
        </p:nvSpPr>
        <p:spPr/>
        <p:txBody>
          <a:bodyPr/>
          <a:lstStyle/>
          <a:p>
            <a:r>
              <a:rPr lang="en-AU"/>
              <a:t>Peter Carruthers</a:t>
            </a:r>
          </a:p>
        </p:txBody>
      </p:sp>
      <p:sp>
        <p:nvSpPr>
          <p:cNvPr id="4" name="Date Placeholder 3">
            <a:extLst>
              <a:ext uri="{FF2B5EF4-FFF2-40B4-BE49-F238E27FC236}">
                <a16:creationId xmlns:a16="http://schemas.microsoft.com/office/drawing/2014/main" id="{BD571846-98F9-4D2D-81B5-8FB30DFADCAE}"/>
              </a:ext>
            </a:extLst>
          </p:cNvPr>
          <p:cNvSpPr>
            <a:spLocks noGrp="1"/>
          </p:cNvSpPr>
          <p:nvPr>
            <p:ph type="dt" sz="half" idx="10"/>
          </p:nvPr>
        </p:nvSpPr>
        <p:spPr/>
        <p:txBody>
          <a:bodyPr/>
          <a:lstStyle/>
          <a:p>
            <a:fld id="{FDEF3A66-B67E-4569-919D-CB6E78FCED42}" type="datetime1">
              <a:rPr lang="en-AU" smtClean="0"/>
              <a:t>16/03/2021</a:t>
            </a:fld>
            <a:endParaRPr lang="en-AU"/>
          </a:p>
        </p:txBody>
      </p:sp>
      <p:sp>
        <p:nvSpPr>
          <p:cNvPr id="6" name="Slide Number Placeholder 5">
            <a:extLst>
              <a:ext uri="{FF2B5EF4-FFF2-40B4-BE49-F238E27FC236}">
                <a16:creationId xmlns:a16="http://schemas.microsoft.com/office/drawing/2014/main" id="{9EA9FC0A-EF8E-4980-A30B-AA0D3EADD31F}"/>
              </a:ext>
            </a:extLst>
          </p:cNvPr>
          <p:cNvSpPr>
            <a:spLocks noGrp="1"/>
          </p:cNvSpPr>
          <p:nvPr>
            <p:ph type="sldNum" sz="quarter" idx="12"/>
          </p:nvPr>
        </p:nvSpPr>
        <p:spPr/>
        <p:txBody>
          <a:bodyPr/>
          <a:lstStyle/>
          <a:p>
            <a:fld id="{4EC81F68-4976-451A-B2E9-79BCBD2F70CC}" type="slidenum">
              <a:rPr lang="en-AU" smtClean="0"/>
              <a:t>4</a:t>
            </a:fld>
            <a:endParaRPr lang="en-AU"/>
          </a:p>
        </p:txBody>
      </p:sp>
    </p:spTree>
    <p:extLst>
      <p:ext uri="{BB962C8B-B14F-4D97-AF65-F5344CB8AC3E}">
        <p14:creationId xmlns:p14="http://schemas.microsoft.com/office/powerpoint/2010/main" val="10617280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3647D-FC28-487C-8BC0-2E3185CE2C0F}"/>
              </a:ext>
            </a:extLst>
          </p:cNvPr>
          <p:cNvSpPr>
            <a:spLocks noGrp="1"/>
          </p:cNvSpPr>
          <p:nvPr>
            <p:ph type="title"/>
          </p:nvPr>
        </p:nvSpPr>
        <p:spPr/>
        <p:txBody>
          <a:bodyPr/>
          <a:lstStyle/>
          <a:p>
            <a:r>
              <a:rPr lang="en-US"/>
              <a:t>Actions from Previous Meetings</a:t>
            </a:r>
          </a:p>
        </p:txBody>
      </p:sp>
      <p:sp>
        <p:nvSpPr>
          <p:cNvPr id="3" name="Text Placeholder 2">
            <a:extLst>
              <a:ext uri="{FF2B5EF4-FFF2-40B4-BE49-F238E27FC236}">
                <a16:creationId xmlns:a16="http://schemas.microsoft.com/office/drawing/2014/main" id="{AA55563F-3DE1-4EE9-8BFF-113C2949CE14}"/>
              </a:ext>
            </a:extLst>
          </p:cNvPr>
          <p:cNvSpPr>
            <a:spLocks noGrp="1"/>
          </p:cNvSpPr>
          <p:nvPr>
            <p:ph type="body" idx="1"/>
          </p:nvPr>
        </p:nvSpPr>
        <p:spPr/>
        <p:txBody>
          <a:bodyPr vert="horz" lIns="91440" tIns="45720" rIns="91440" bIns="45720" rtlCol="0" anchor="t">
            <a:normAutofit/>
          </a:bodyPr>
          <a:lstStyle/>
          <a:p>
            <a:r>
              <a:rPr lang="en-US">
                <a:cs typeface="Segoe UI Semilight"/>
              </a:rPr>
              <a:t>Anne-Marie </a:t>
            </a:r>
            <a:r>
              <a:rPr lang="en-US" err="1">
                <a:cs typeface="Segoe UI Semilight"/>
              </a:rPr>
              <a:t>McCague</a:t>
            </a:r>
            <a:endParaRPr lang="en-US" err="1"/>
          </a:p>
        </p:txBody>
      </p:sp>
      <p:sp>
        <p:nvSpPr>
          <p:cNvPr id="4" name="Date Placeholder 3">
            <a:extLst>
              <a:ext uri="{FF2B5EF4-FFF2-40B4-BE49-F238E27FC236}">
                <a16:creationId xmlns:a16="http://schemas.microsoft.com/office/drawing/2014/main" id="{EDFC3B8F-1D9B-48CD-8E54-014103B95F57}"/>
              </a:ext>
            </a:extLst>
          </p:cNvPr>
          <p:cNvSpPr>
            <a:spLocks noGrp="1"/>
          </p:cNvSpPr>
          <p:nvPr>
            <p:ph type="dt" sz="half" idx="10"/>
          </p:nvPr>
        </p:nvSpPr>
        <p:spPr/>
        <p:txBody>
          <a:bodyPr/>
          <a:lstStyle/>
          <a:p>
            <a:fld id="{681D5AC9-D7BA-485E-B465-DE82470048ED}" type="datetime1">
              <a:rPr lang="en-AU" smtClean="0"/>
              <a:t>16/03/2021</a:t>
            </a:fld>
            <a:endParaRPr lang="en-AU"/>
          </a:p>
        </p:txBody>
      </p:sp>
      <p:sp>
        <p:nvSpPr>
          <p:cNvPr id="6" name="Slide Number Placeholder 5">
            <a:extLst>
              <a:ext uri="{FF2B5EF4-FFF2-40B4-BE49-F238E27FC236}">
                <a16:creationId xmlns:a16="http://schemas.microsoft.com/office/drawing/2014/main" id="{5EF98970-5D12-4848-92B2-2E9F5DFDDB62}"/>
              </a:ext>
            </a:extLst>
          </p:cNvPr>
          <p:cNvSpPr>
            <a:spLocks noGrp="1"/>
          </p:cNvSpPr>
          <p:nvPr>
            <p:ph type="sldNum" sz="quarter" idx="12"/>
          </p:nvPr>
        </p:nvSpPr>
        <p:spPr/>
        <p:txBody>
          <a:bodyPr/>
          <a:lstStyle/>
          <a:p>
            <a:fld id="{4EC81F68-4976-451A-B2E9-79BCBD2F70CC}" type="slidenum">
              <a:rPr lang="en-AU" smtClean="0"/>
              <a:pPr/>
              <a:t>5</a:t>
            </a:fld>
            <a:endParaRPr lang="en-AU"/>
          </a:p>
        </p:txBody>
      </p:sp>
    </p:spTree>
    <p:extLst>
      <p:ext uri="{BB962C8B-B14F-4D97-AF65-F5344CB8AC3E}">
        <p14:creationId xmlns:p14="http://schemas.microsoft.com/office/powerpoint/2010/main" val="34832546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F1101-73DB-4699-98AD-5A57F00F0AFA}"/>
              </a:ext>
            </a:extLst>
          </p:cNvPr>
          <p:cNvSpPr>
            <a:spLocks noGrp="1"/>
          </p:cNvSpPr>
          <p:nvPr>
            <p:ph type="title"/>
          </p:nvPr>
        </p:nvSpPr>
        <p:spPr/>
        <p:txBody>
          <a:bodyPr/>
          <a:lstStyle/>
          <a:p>
            <a:r>
              <a:rPr lang="en-US"/>
              <a:t>PCF Actions</a:t>
            </a:r>
          </a:p>
        </p:txBody>
      </p:sp>
      <p:sp>
        <p:nvSpPr>
          <p:cNvPr id="4" name="Date Placeholder 3">
            <a:extLst>
              <a:ext uri="{FF2B5EF4-FFF2-40B4-BE49-F238E27FC236}">
                <a16:creationId xmlns:a16="http://schemas.microsoft.com/office/drawing/2014/main" id="{E5DB416C-654B-4BBA-9E97-A6A2BA499F44}"/>
              </a:ext>
            </a:extLst>
          </p:cNvPr>
          <p:cNvSpPr>
            <a:spLocks noGrp="1"/>
          </p:cNvSpPr>
          <p:nvPr>
            <p:ph type="dt" sz="half" idx="10"/>
          </p:nvPr>
        </p:nvSpPr>
        <p:spPr/>
        <p:txBody>
          <a:bodyPr/>
          <a:lstStyle/>
          <a:p>
            <a:fld id="{FDEF3A66-B67E-4569-919D-CB6E78FCED42}" type="datetime1">
              <a:rPr lang="en-AU" smtClean="0"/>
              <a:t>16/03/2021</a:t>
            </a:fld>
            <a:endParaRPr lang="en-AU"/>
          </a:p>
        </p:txBody>
      </p:sp>
      <p:sp>
        <p:nvSpPr>
          <p:cNvPr id="6" name="Slide Number Placeholder 5">
            <a:extLst>
              <a:ext uri="{FF2B5EF4-FFF2-40B4-BE49-F238E27FC236}">
                <a16:creationId xmlns:a16="http://schemas.microsoft.com/office/drawing/2014/main" id="{05B30F88-6844-4095-9409-379A06BB7B58}"/>
              </a:ext>
            </a:extLst>
          </p:cNvPr>
          <p:cNvSpPr>
            <a:spLocks noGrp="1"/>
          </p:cNvSpPr>
          <p:nvPr>
            <p:ph type="sldNum" sz="quarter" idx="12"/>
          </p:nvPr>
        </p:nvSpPr>
        <p:spPr/>
        <p:txBody>
          <a:bodyPr/>
          <a:lstStyle/>
          <a:p>
            <a:fld id="{4EC81F68-4976-451A-B2E9-79BCBD2F70CC}" type="slidenum">
              <a:rPr lang="en-AU" smtClean="0"/>
              <a:t>6</a:t>
            </a:fld>
            <a:endParaRPr lang="en-AU"/>
          </a:p>
        </p:txBody>
      </p:sp>
      <p:graphicFrame>
        <p:nvGraphicFramePr>
          <p:cNvPr id="3" name="Table 2">
            <a:extLst>
              <a:ext uri="{FF2B5EF4-FFF2-40B4-BE49-F238E27FC236}">
                <a16:creationId xmlns:a16="http://schemas.microsoft.com/office/drawing/2014/main" id="{DD0EE248-2FC5-4BA3-BE90-E2B444725601}"/>
              </a:ext>
            </a:extLst>
          </p:cNvPr>
          <p:cNvGraphicFramePr>
            <a:graphicFrameLocks noGrp="1"/>
          </p:cNvGraphicFramePr>
          <p:nvPr>
            <p:extLst>
              <p:ext uri="{D42A27DB-BD31-4B8C-83A1-F6EECF244321}">
                <p14:modId xmlns:p14="http://schemas.microsoft.com/office/powerpoint/2010/main" val="3751626672"/>
              </p:ext>
            </p:extLst>
          </p:nvPr>
        </p:nvGraphicFramePr>
        <p:xfrm>
          <a:off x="369277" y="1612158"/>
          <a:ext cx="8578154" cy="3167342"/>
        </p:xfrm>
        <a:graphic>
          <a:graphicData uri="http://schemas.openxmlformats.org/drawingml/2006/table">
            <a:tbl>
              <a:tblPr firstRow="1" firstCol="1" bandRow="1">
                <a:tableStyleId>{5202B0CA-FC54-4496-8BCA-5EF66A818D29}</a:tableStyleId>
              </a:tblPr>
              <a:tblGrid>
                <a:gridCol w="545123">
                  <a:extLst>
                    <a:ext uri="{9D8B030D-6E8A-4147-A177-3AD203B41FA5}">
                      <a16:colId xmlns:a16="http://schemas.microsoft.com/office/drawing/2014/main" val="1706764894"/>
                    </a:ext>
                  </a:extLst>
                </a:gridCol>
                <a:gridCol w="658368">
                  <a:extLst>
                    <a:ext uri="{9D8B030D-6E8A-4147-A177-3AD203B41FA5}">
                      <a16:colId xmlns:a16="http://schemas.microsoft.com/office/drawing/2014/main" val="2252173719"/>
                    </a:ext>
                  </a:extLst>
                </a:gridCol>
                <a:gridCol w="3122324">
                  <a:extLst>
                    <a:ext uri="{9D8B030D-6E8A-4147-A177-3AD203B41FA5}">
                      <a16:colId xmlns:a16="http://schemas.microsoft.com/office/drawing/2014/main" val="3369292029"/>
                    </a:ext>
                  </a:extLst>
                </a:gridCol>
                <a:gridCol w="4252339">
                  <a:extLst>
                    <a:ext uri="{9D8B030D-6E8A-4147-A177-3AD203B41FA5}">
                      <a16:colId xmlns:a16="http://schemas.microsoft.com/office/drawing/2014/main" val="2318996415"/>
                    </a:ext>
                  </a:extLst>
                </a:gridCol>
              </a:tblGrid>
              <a:tr h="436098">
                <a:tc>
                  <a:txBody>
                    <a:bodyPr/>
                    <a:lstStyle/>
                    <a:p>
                      <a:pPr>
                        <a:spcAft>
                          <a:spcPts val="0"/>
                        </a:spcAft>
                      </a:pPr>
                      <a:r>
                        <a:rPr lang="en-AU" sz="1200">
                          <a:effectLst/>
                          <a:latin typeface="+mn-lt"/>
                        </a:rPr>
                        <a:t>No.</a:t>
                      </a:r>
                      <a:endParaRPr lang="en-AU" sz="1200">
                        <a:effectLst/>
                        <a:latin typeface="+mn-lt"/>
                        <a:ea typeface="Times New Roman" panose="02020603050405020304" pitchFamily="18" charset="0"/>
                        <a:cs typeface="Times New Roman" panose="02020603050405020304" pitchFamily="18" charset="0"/>
                      </a:endParaRPr>
                    </a:p>
                  </a:txBody>
                  <a:tcPr marL="63643" marR="63643"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2"/>
                    </a:solidFill>
                  </a:tcPr>
                </a:tc>
                <a:tc>
                  <a:txBody>
                    <a:bodyPr/>
                    <a:lstStyle/>
                    <a:p>
                      <a:pPr>
                        <a:spcAft>
                          <a:spcPts val="0"/>
                        </a:spcAft>
                      </a:pPr>
                      <a:r>
                        <a:rPr lang="en-AU" sz="1200">
                          <a:effectLst/>
                          <a:latin typeface="+mn-lt"/>
                        </a:rPr>
                        <a:t>Status </a:t>
                      </a:r>
                      <a:endParaRPr lang="en-AU" sz="1200">
                        <a:effectLst/>
                        <a:latin typeface="+mn-lt"/>
                        <a:ea typeface="Times New Roman" panose="02020603050405020304" pitchFamily="18" charset="0"/>
                        <a:cs typeface="Times New Roman" panose="02020603050405020304" pitchFamily="18" charset="0"/>
                      </a:endParaRPr>
                    </a:p>
                  </a:txBody>
                  <a:tcPr marL="63643" marR="63643"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2"/>
                    </a:solidFill>
                  </a:tcPr>
                </a:tc>
                <a:tc>
                  <a:txBody>
                    <a:bodyPr/>
                    <a:lstStyle/>
                    <a:p>
                      <a:pPr>
                        <a:spcAft>
                          <a:spcPts val="0"/>
                        </a:spcAft>
                      </a:pPr>
                      <a:r>
                        <a:rPr lang="en-AU" sz="1200">
                          <a:effectLst/>
                          <a:latin typeface="+mn-lt"/>
                        </a:rPr>
                        <a:t>Action</a:t>
                      </a:r>
                      <a:endParaRPr lang="en-AU" sz="1200">
                        <a:effectLst/>
                        <a:latin typeface="+mn-lt"/>
                        <a:ea typeface="Times New Roman" panose="02020603050405020304" pitchFamily="18" charset="0"/>
                        <a:cs typeface="Times New Roman" panose="02020603050405020304" pitchFamily="18" charset="0"/>
                      </a:endParaRPr>
                    </a:p>
                  </a:txBody>
                  <a:tcPr marL="63643" marR="63643"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2"/>
                    </a:solidFill>
                  </a:tcPr>
                </a:tc>
                <a:tc>
                  <a:txBody>
                    <a:bodyPr/>
                    <a:lstStyle/>
                    <a:p>
                      <a:pPr>
                        <a:spcAft>
                          <a:spcPts val="0"/>
                        </a:spcAft>
                      </a:pPr>
                      <a:r>
                        <a:rPr lang="en-AU" sz="1200">
                          <a:effectLst/>
                          <a:latin typeface="+mn-lt"/>
                        </a:rPr>
                        <a:t>Comment</a:t>
                      </a:r>
                      <a:endParaRPr lang="en-AU" sz="1200">
                        <a:effectLst/>
                        <a:latin typeface="+mn-lt"/>
                        <a:ea typeface="Times New Roman" panose="02020603050405020304" pitchFamily="18" charset="0"/>
                        <a:cs typeface="Times New Roman" panose="02020603050405020304" pitchFamily="18" charset="0"/>
                      </a:endParaRPr>
                    </a:p>
                  </a:txBody>
                  <a:tcPr marL="63643" marR="63643"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2"/>
                    </a:solidFill>
                  </a:tcPr>
                </a:tc>
                <a:extLst>
                  <a:ext uri="{0D108BD9-81ED-4DB2-BD59-A6C34878D82A}">
                    <a16:rowId xmlns:a16="http://schemas.microsoft.com/office/drawing/2014/main" val="2721923422"/>
                  </a:ext>
                </a:extLst>
              </a:tr>
              <a:tr h="682811">
                <a:tc>
                  <a:txBody>
                    <a:bodyPr/>
                    <a:lstStyle/>
                    <a:p>
                      <a:pPr marL="0" algn="l" defTabSz="685800" rtl="0" eaLnBrk="1" fontAlgn="base" latinLnBrk="0" hangingPunct="1">
                        <a:spcAft>
                          <a:spcPts val="0"/>
                        </a:spcAft>
                      </a:pPr>
                      <a:endParaRPr lang="en-AU" sz="1200" kern="1200">
                        <a:solidFill>
                          <a:schemeClr val="dk1"/>
                        </a:solidFill>
                        <a:effectLst/>
                        <a:latin typeface="+mn-lt"/>
                        <a:cs typeface="Times New Roman" panose="02020603050405020304" pitchFamily="18" charset="0"/>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DEDEF"/>
                    </a:solidFill>
                  </a:tcPr>
                </a:tc>
                <a:tc>
                  <a:txBody>
                    <a:bodyPr/>
                    <a:lstStyle/>
                    <a:p>
                      <a:pPr marL="0" algn="l" defTabSz="685800" rtl="0" eaLnBrk="1" latinLnBrk="0" hangingPunct="1">
                        <a:spcAft>
                          <a:spcPts val="0"/>
                        </a:spcAft>
                      </a:pPr>
                      <a:endParaRPr lang="en-AU" sz="1200" kern="1200">
                        <a:solidFill>
                          <a:schemeClr val="dk1"/>
                        </a:solidFill>
                        <a:effectLst/>
                        <a:latin typeface="+mn-lt"/>
                        <a:ea typeface="Times New Roman" panose="02020603050405020304" pitchFamily="18" charset="0"/>
                        <a:cs typeface="Times New Roman" panose="02020603050405020304" pitchFamily="18" charset="0"/>
                      </a:endParaRPr>
                    </a:p>
                  </a:txBody>
                  <a:tcPr marL="63643" marR="63643"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DEDEF"/>
                    </a:solidFill>
                  </a:tcPr>
                </a:tc>
                <a:tc>
                  <a:txBody>
                    <a:bodyPr/>
                    <a:lstStyle/>
                    <a:p>
                      <a:pPr marL="0" algn="l" defTabSz="685800" rtl="0" eaLnBrk="1" fontAlgn="base" latinLnBrk="0" hangingPunct="1">
                        <a:spcAft>
                          <a:spcPts val="0"/>
                        </a:spcAft>
                      </a:pPr>
                      <a:r>
                        <a:rPr lang="en-AU" sz="1200" kern="1200">
                          <a:solidFill>
                            <a:schemeClr val="dk1"/>
                          </a:solidFill>
                          <a:effectLst/>
                          <a:latin typeface="+mn-lt"/>
                          <a:cs typeface="Times New Roman" panose="02020603050405020304" pitchFamily="18" charset="0"/>
                        </a:rPr>
                        <a:t>No actions recorded from previous PCF and no open actions on log</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DEDEF"/>
                    </a:solidFill>
                  </a:tcPr>
                </a:tc>
                <a:tc>
                  <a:txBody>
                    <a:bodyPr/>
                    <a:lstStyle/>
                    <a:p>
                      <a:pPr marL="0" algn="l" defTabSz="685800" rtl="0" eaLnBrk="1" latinLnBrk="0" hangingPunct="1">
                        <a:spcAft>
                          <a:spcPts val="0"/>
                        </a:spcAft>
                      </a:pPr>
                      <a:endParaRPr lang="en-AU" sz="1200" kern="1200">
                        <a:solidFill>
                          <a:schemeClr val="dk1"/>
                        </a:solidFill>
                        <a:effectLst/>
                        <a:latin typeface="+mn-lt"/>
                        <a:ea typeface="Times New Roman" panose="02020603050405020304" pitchFamily="18" charset="0"/>
                        <a:cs typeface="Times New Roman" panose="02020603050405020304" pitchFamily="18" charset="0"/>
                      </a:endParaRPr>
                    </a:p>
                  </a:txBody>
                  <a:tcPr marL="63643" marR="63643"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DEDEF"/>
                    </a:solidFill>
                  </a:tcPr>
                </a:tc>
                <a:extLst>
                  <a:ext uri="{0D108BD9-81ED-4DB2-BD59-A6C34878D82A}">
                    <a16:rowId xmlns:a16="http://schemas.microsoft.com/office/drawing/2014/main" val="11211272"/>
                  </a:ext>
                </a:extLst>
              </a:tr>
              <a:tr h="682811">
                <a:tc>
                  <a:txBody>
                    <a:bodyPr/>
                    <a:lstStyle/>
                    <a:p>
                      <a:pPr marL="0" algn="l" defTabSz="685800" rtl="0" eaLnBrk="1" fontAlgn="base" latinLnBrk="0" hangingPunct="1">
                        <a:spcAft>
                          <a:spcPts val="0"/>
                        </a:spcAft>
                      </a:pPr>
                      <a:endParaRPr lang="en-AU" sz="1200" kern="1200">
                        <a:solidFill>
                          <a:schemeClr val="dk1"/>
                        </a:solidFill>
                        <a:effectLst/>
                        <a:latin typeface="+mn-lt"/>
                        <a:cs typeface="Times New Roman" panose="02020603050405020304" pitchFamily="18" charset="0"/>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D8D9DE"/>
                    </a:solidFill>
                  </a:tcPr>
                </a:tc>
                <a:tc>
                  <a:txBody>
                    <a:bodyPr/>
                    <a:lstStyle/>
                    <a:p>
                      <a:pPr marL="0" algn="l" defTabSz="685800" rtl="0" eaLnBrk="1" latinLnBrk="0" hangingPunct="1">
                        <a:spcAft>
                          <a:spcPts val="0"/>
                        </a:spcAft>
                      </a:pPr>
                      <a:endParaRPr lang="en-AU" sz="1200" kern="1200">
                        <a:solidFill>
                          <a:schemeClr val="dk1"/>
                        </a:solidFill>
                        <a:effectLst/>
                        <a:latin typeface="+mn-lt"/>
                        <a:ea typeface="Times New Roman" panose="02020603050405020304" pitchFamily="18" charset="0"/>
                        <a:cs typeface="Times New Roman" panose="02020603050405020304" pitchFamily="18" charset="0"/>
                      </a:endParaRPr>
                    </a:p>
                  </a:txBody>
                  <a:tcPr marL="63643" marR="63643"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D8D9DE"/>
                    </a:solidFill>
                  </a:tcPr>
                </a:tc>
                <a:tc>
                  <a:txBody>
                    <a:bodyPr/>
                    <a:lstStyle/>
                    <a:p>
                      <a:pPr marL="0" algn="l" defTabSz="685800" rtl="0" eaLnBrk="1" fontAlgn="base" latinLnBrk="0" hangingPunct="1">
                        <a:spcAft>
                          <a:spcPts val="0"/>
                        </a:spcAft>
                      </a:pPr>
                      <a:endParaRPr lang="en-AU" sz="1200" kern="1200">
                        <a:solidFill>
                          <a:schemeClr val="dk1"/>
                        </a:solidFill>
                        <a:effectLst/>
                        <a:latin typeface="+mn-lt"/>
                        <a:cs typeface="Times New Roman" panose="02020603050405020304" pitchFamily="18" charset="0"/>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D8D9DE"/>
                    </a:solidFill>
                  </a:tcPr>
                </a:tc>
                <a:tc>
                  <a:txBody>
                    <a:bodyPr/>
                    <a:lstStyle/>
                    <a:p>
                      <a:pPr marL="0" algn="l" defTabSz="685800" rtl="0" eaLnBrk="1" latinLnBrk="0" hangingPunct="1">
                        <a:spcAft>
                          <a:spcPts val="0"/>
                        </a:spcAft>
                      </a:pPr>
                      <a:endParaRPr lang="en-AU" sz="1200" kern="1200">
                        <a:solidFill>
                          <a:schemeClr val="dk1"/>
                        </a:solidFill>
                        <a:effectLst/>
                        <a:latin typeface="+mn-lt"/>
                        <a:ea typeface="Times New Roman" panose="02020603050405020304" pitchFamily="18" charset="0"/>
                        <a:cs typeface="Times New Roman" panose="02020603050405020304" pitchFamily="18" charset="0"/>
                      </a:endParaRPr>
                    </a:p>
                  </a:txBody>
                  <a:tcPr marL="63643" marR="63643"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D8D9DE"/>
                    </a:solidFill>
                  </a:tcPr>
                </a:tc>
                <a:extLst>
                  <a:ext uri="{0D108BD9-81ED-4DB2-BD59-A6C34878D82A}">
                    <a16:rowId xmlns:a16="http://schemas.microsoft.com/office/drawing/2014/main" val="2790584615"/>
                  </a:ext>
                </a:extLst>
              </a:tr>
              <a:tr h="682811">
                <a:tc>
                  <a:txBody>
                    <a:bodyPr/>
                    <a:lstStyle/>
                    <a:p>
                      <a:pPr marL="0" algn="l" defTabSz="685800" rtl="0" eaLnBrk="1" fontAlgn="base" latinLnBrk="0" hangingPunct="1">
                        <a:spcAft>
                          <a:spcPts val="0"/>
                        </a:spcAft>
                      </a:pPr>
                      <a:endParaRPr lang="en-AU" sz="1200" kern="1200">
                        <a:solidFill>
                          <a:schemeClr val="dk1"/>
                        </a:solidFill>
                        <a:effectLst/>
                        <a:latin typeface="+mn-lt"/>
                        <a:cs typeface="Times New Roman" panose="02020603050405020304" pitchFamily="18" charset="0"/>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DEDEF"/>
                    </a:solidFill>
                  </a:tcPr>
                </a:tc>
                <a:tc>
                  <a:txBody>
                    <a:bodyPr/>
                    <a:lstStyle/>
                    <a:p>
                      <a:pPr marL="0" algn="l" defTabSz="685800" rtl="0" eaLnBrk="1" latinLnBrk="0" hangingPunct="1">
                        <a:spcAft>
                          <a:spcPts val="0"/>
                        </a:spcAft>
                      </a:pPr>
                      <a:endParaRPr lang="en-AU" sz="1200" kern="1200">
                        <a:solidFill>
                          <a:schemeClr val="dk1"/>
                        </a:solidFill>
                        <a:effectLst/>
                        <a:latin typeface="+mn-lt"/>
                        <a:ea typeface="Times New Roman" panose="02020603050405020304" pitchFamily="18" charset="0"/>
                        <a:cs typeface="Times New Roman" panose="02020603050405020304" pitchFamily="18" charset="0"/>
                      </a:endParaRPr>
                    </a:p>
                  </a:txBody>
                  <a:tcPr marL="63643" marR="63643"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DEDEF"/>
                    </a:solidFill>
                  </a:tcPr>
                </a:tc>
                <a:tc>
                  <a:txBody>
                    <a:bodyPr/>
                    <a:lstStyle/>
                    <a:p>
                      <a:pPr marL="0" algn="l" defTabSz="685800" rtl="0" eaLnBrk="1" fontAlgn="base" latinLnBrk="0" hangingPunct="1">
                        <a:spcAft>
                          <a:spcPts val="0"/>
                        </a:spcAft>
                      </a:pPr>
                      <a:endParaRPr lang="en-AU" sz="1200" kern="1200">
                        <a:solidFill>
                          <a:schemeClr val="dk1"/>
                        </a:solidFill>
                        <a:effectLst/>
                        <a:latin typeface="+mn-lt"/>
                        <a:cs typeface="Times New Roman" panose="02020603050405020304" pitchFamily="18" charset="0"/>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DEDEF"/>
                    </a:solidFill>
                  </a:tcPr>
                </a:tc>
                <a:tc>
                  <a:txBody>
                    <a:bodyPr/>
                    <a:lstStyle/>
                    <a:p>
                      <a:pPr marL="0" algn="l" defTabSz="685800" rtl="0" eaLnBrk="1" latinLnBrk="0" hangingPunct="1">
                        <a:spcAft>
                          <a:spcPts val="0"/>
                        </a:spcAft>
                      </a:pPr>
                      <a:endParaRPr lang="en-AU" sz="1200" kern="1200">
                        <a:solidFill>
                          <a:schemeClr val="dk1"/>
                        </a:solidFill>
                        <a:effectLst/>
                        <a:latin typeface="+mn-lt"/>
                        <a:ea typeface="Times New Roman" panose="02020603050405020304" pitchFamily="18" charset="0"/>
                        <a:cs typeface="Times New Roman" panose="02020603050405020304" pitchFamily="18" charset="0"/>
                      </a:endParaRPr>
                    </a:p>
                  </a:txBody>
                  <a:tcPr marL="63643" marR="63643"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DEDEF"/>
                    </a:solidFill>
                  </a:tcPr>
                </a:tc>
                <a:extLst>
                  <a:ext uri="{0D108BD9-81ED-4DB2-BD59-A6C34878D82A}">
                    <a16:rowId xmlns:a16="http://schemas.microsoft.com/office/drawing/2014/main" val="1686764929"/>
                  </a:ext>
                </a:extLst>
              </a:tr>
              <a:tr h="682811">
                <a:tc>
                  <a:txBody>
                    <a:bodyPr/>
                    <a:lstStyle/>
                    <a:p>
                      <a:pPr marL="0" algn="l" defTabSz="685800" rtl="0" eaLnBrk="1" fontAlgn="base" latinLnBrk="0" hangingPunct="1">
                        <a:spcAft>
                          <a:spcPts val="0"/>
                        </a:spcAft>
                      </a:pPr>
                      <a:endParaRPr lang="en-AU" sz="1200" kern="1200">
                        <a:solidFill>
                          <a:schemeClr val="dk1"/>
                        </a:solidFill>
                        <a:effectLst/>
                        <a:latin typeface="+mn-lt"/>
                        <a:cs typeface="Times New Roman" panose="02020603050405020304" pitchFamily="18" charset="0"/>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D8D9DE"/>
                    </a:solidFill>
                  </a:tcPr>
                </a:tc>
                <a:tc>
                  <a:txBody>
                    <a:bodyPr/>
                    <a:lstStyle/>
                    <a:p>
                      <a:pPr marL="0" algn="l" defTabSz="685800" rtl="0" eaLnBrk="1" latinLnBrk="0" hangingPunct="1">
                        <a:spcAft>
                          <a:spcPts val="0"/>
                        </a:spcAft>
                      </a:pPr>
                      <a:endParaRPr lang="en-AU" sz="1200" kern="1200">
                        <a:solidFill>
                          <a:schemeClr val="dk1"/>
                        </a:solidFill>
                        <a:effectLst/>
                        <a:latin typeface="+mn-lt"/>
                        <a:ea typeface="Times New Roman" panose="02020603050405020304" pitchFamily="18" charset="0"/>
                        <a:cs typeface="Times New Roman" panose="02020603050405020304" pitchFamily="18" charset="0"/>
                      </a:endParaRPr>
                    </a:p>
                  </a:txBody>
                  <a:tcPr marL="63643" marR="63643"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D8D9DE"/>
                    </a:solidFill>
                  </a:tcPr>
                </a:tc>
                <a:tc>
                  <a:txBody>
                    <a:bodyPr/>
                    <a:lstStyle/>
                    <a:p>
                      <a:pPr marL="0" algn="l" defTabSz="685800" rtl="0" eaLnBrk="1" fontAlgn="base" latinLnBrk="0" hangingPunct="1">
                        <a:spcAft>
                          <a:spcPts val="0"/>
                        </a:spcAft>
                      </a:pPr>
                      <a:endParaRPr lang="en-AU" sz="1200" kern="1200">
                        <a:solidFill>
                          <a:schemeClr val="dk1"/>
                        </a:solidFill>
                        <a:effectLst/>
                        <a:latin typeface="+mn-lt"/>
                        <a:cs typeface="Times New Roman" panose="02020603050405020304" pitchFamily="18" charset="0"/>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D8D9DE"/>
                    </a:solidFill>
                  </a:tcPr>
                </a:tc>
                <a:tc>
                  <a:txBody>
                    <a:bodyPr/>
                    <a:lstStyle/>
                    <a:p>
                      <a:pPr marL="0" algn="l" defTabSz="685800" rtl="0" eaLnBrk="1" latinLnBrk="0" hangingPunct="1">
                        <a:spcAft>
                          <a:spcPts val="0"/>
                        </a:spcAft>
                      </a:pPr>
                      <a:endParaRPr lang="en-AU" sz="1200" kern="1200">
                        <a:solidFill>
                          <a:schemeClr val="dk1"/>
                        </a:solidFill>
                        <a:effectLst/>
                        <a:latin typeface="+mn-lt"/>
                        <a:ea typeface="Times New Roman" panose="02020603050405020304" pitchFamily="18" charset="0"/>
                        <a:cs typeface="Times New Roman" panose="02020603050405020304" pitchFamily="18" charset="0"/>
                      </a:endParaRPr>
                    </a:p>
                  </a:txBody>
                  <a:tcPr marL="63643" marR="63643"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D8D9DE"/>
                    </a:solidFill>
                  </a:tcPr>
                </a:tc>
                <a:extLst>
                  <a:ext uri="{0D108BD9-81ED-4DB2-BD59-A6C34878D82A}">
                    <a16:rowId xmlns:a16="http://schemas.microsoft.com/office/drawing/2014/main" val="3060803425"/>
                  </a:ext>
                </a:extLst>
              </a:tr>
            </a:tbl>
          </a:graphicData>
        </a:graphic>
      </p:graphicFrame>
    </p:spTree>
    <p:extLst>
      <p:ext uri="{BB962C8B-B14F-4D97-AF65-F5344CB8AC3E}">
        <p14:creationId xmlns:p14="http://schemas.microsoft.com/office/powerpoint/2010/main" val="22474450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1EBEF-CAE4-4CEA-B8CE-9F4D28965675}"/>
              </a:ext>
            </a:extLst>
          </p:cNvPr>
          <p:cNvSpPr>
            <a:spLocks noGrp="1"/>
          </p:cNvSpPr>
          <p:nvPr>
            <p:ph type="title"/>
          </p:nvPr>
        </p:nvSpPr>
        <p:spPr/>
        <p:txBody>
          <a:bodyPr/>
          <a:lstStyle/>
          <a:p>
            <a:r>
              <a:rPr lang="en-US"/>
              <a:t>Program Update</a:t>
            </a:r>
          </a:p>
        </p:txBody>
      </p:sp>
      <p:sp>
        <p:nvSpPr>
          <p:cNvPr id="3" name="Text Placeholder 2">
            <a:extLst>
              <a:ext uri="{FF2B5EF4-FFF2-40B4-BE49-F238E27FC236}">
                <a16:creationId xmlns:a16="http://schemas.microsoft.com/office/drawing/2014/main" id="{59CC6461-4F7B-45CC-9342-4198F0CD5A19}"/>
              </a:ext>
            </a:extLst>
          </p:cNvPr>
          <p:cNvSpPr>
            <a:spLocks noGrp="1"/>
          </p:cNvSpPr>
          <p:nvPr>
            <p:ph type="body" idx="1"/>
          </p:nvPr>
        </p:nvSpPr>
        <p:spPr/>
        <p:txBody>
          <a:bodyPr vert="horz" lIns="91440" tIns="45720" rIns="91440" bIns="45720" rtlCol="0" anchor="t">
            <a:normAutofit/>
          </a:bodyPr>
          <a:lstStyle/>
          <a:p>
            <a:r>
              <a:rPr lang="en-US">
                <a:cs typeface="Segoe UI Semilight"/>
              </a:rPr>
              <a:t>Rowena Leung &amp; Graeme Windley</a:t>
            </a:r>
            <a:endParaRPr lang="en-US"/>
          </a:p>
        </p:txBody>
      </p:sp>
      <p:sp>
        <p:nvSpPr>
          <p:cNvPr id="4" name="Date Placeholder 3">
            <a:extLst>
              <a:ext uri="{FF2B5EF4-FFF2-40B4-BE49-F238E27FC236}">
                <a16:creationId xmlns:a16="http://schemas.microsoft.com/office/drawing/2014/main" id="{6ABF214F-306A-456D-B91F-2149523C66FB}"/>
              </a:ext>
            </a:extLst>
          </p:cNvPr>
          <p:cNvSpPr>
            <a:spLocks noGrp="1"/>
          </p:cNvSpPr>
          <p:nvPr>
            <p:ph type="dt" sz="half" idx="10"/>
          </p:nvPr>
        </p:nvSpPr>
        <p:spPr/>
        <p:txBody>
          <a:bodyPr/>
          <a:lstStyle/>
          <a:p>
            <a:fld id="{681D5AC9-D7BA-485E-B465-DE82470048ED}" type="datetime1">
              <a:rPr lang="en-AU" smtClean="0"/>
              <a:t>16/03/2021</a:t>
            </a:fld>
            <a:endParaRPr lang="en-AU"/>
          </a:p>
        </p:txBody>
      </p:sp>
      <p:sp>
        <p:nvSpPr>
          <p:cNvPr id="6" name="Slide Number Placeholder 5">
            <a:extLst>
              <a:ext uri="{FF2B5EF4-FFF2-40B4-BE49-F238E27FC236}">
                <a16:creationId xmlns:a16="http://schemas.microsoft.com/office/drawing/2014/main" id="{1951B901-DBB6-4895-A8D7-3C2520BA3F9F}"/>
              </a:ext>
            </a:extLst>
          </p:cNvPr>
          <p:cNvSpPr>
            <a:spLocks noGrp="1"/>
          </p:cNvSpPr>
          <p:nvPr>
            <p:ph type="sldNum" sz="quarter" idx="12"/>
          </p:nvPr>
        </p:nvSpPr>
        <p:spPr/>
        <p:txBody>
          <a:bodyPr/>
          <a:lstStyle/>
          <a:p>
            <a:fld id="{4EC81F68-4976-451A-B2E9-79BCBD2F70CC}" type="slidenum">
              <a:rPr lang="en-AU" smtClean="0"/>
              <a:pPr/>
              <a:t>7</a:t>
            </a:fld>
            <a:endParaRPr lang="en-AU"/>
          </a:p>
        </p:txBody>
      </p:sp>
    </p:spTree>
    <p:extLst>
      <p:ext uri="{BB962C8B-B14F-4D97-AF65-F5344CB8AC3E}">
        <p14:creationId xmlns:p14="http://schemas.microsoft.com/office/powerpoint/2010/main" val="26882544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F5FBAB3-05C2-480C-9BB4-9F6D0847C907}"/>
              </a:ext>
            </a:extLst>
          </p:cNvPr>
          <p:cNvSpPr>
            <a:spLocks noGrp="1"/>
          </p:cNvSpPr>
          <p:nvPr>
            <p:ph type="title"/>
          </p:nvPr>
        </p:nvSpPr>
        <p:spPr>
          <a:xfrm>
            <a:off x="102222" y="417300"/>
            <a:ext cx="6751334" cy="891779"/>
          </a:xfrm>
        </p:spPr>
        <p:txBody>
          <a:bodyPr>
            <a:normAutofit/>
          </a:bodyPr>
          <a:lstStyle/>
          <a:p>
            <a:r>
              <a:rPr lang="en-AU" sz="3000"/>
              <a:t>Program Update and Timeline</a:t>
            </a:r>
          </a:p>
        </p:txBody>
      </p:sp>
      <p:sp>
        <p:nvSpPr>
          <p:cNvPr id="7" name="Slide Number Placeholder 6">
            <a:extLst>
              <a:ext uri="{FF2B5EF4-FFF2-40B4-BE49-F238E27FC236}">
                <a16:creationId xmlns:a16="http://schemas.microsoft.com/office/drawing/2014/main" id="{CF9A84FE-80AE-42E8-964A-0D0950258BA3}"/>
              </a:ext>
            </a:extLst>
          </p:cNvPr>
          <p:cNvSpPr>
            <a:spLocks noGrp="1"/>
          </p:cNvSpPr>
          <p:nvPr>
            <p:ph type="sldNum" sz="quarter" idx="12"/>
          </p:nvPr>
        </p:nvSpPr>
        <p:spPr/>
        <p:txBody>
          <a:bodyPr/>
          <a:lstStyle/>
          <a:p>
            <a:fld id="{4EC81F68-4976-451A-B2E9-79BCBD2F70CC}" type="slidenum">
              <a:rPr lang="en-AU" smtClean="0"/>
              <a:t>8</a:t>
            </a:fld>
            <a:endParaRPr lang="en-AU"/>
          </a:p>
        </p:txBody>
      </p:sp>
      <p:pic>
        <p:nvPicPr>
          <p:cNvPr id="11" name="Picture 10">
            <a:extLst>
              <a:ext uri="{FF2B5EF4-FFF2-40B4-BE49-F238E27FC236}">
                <a16:creationId xmlns:a16="http://schemas.microsoft.com/office/drawing/2014/main" id="{823FC244-0D32-4D21-BE5C-59FAA63BCA05}"/>
              </a:ext>
            </a:extLst>
          </p:cNvPr>
          <p:cNvPicPr>
            <a:picLocks noChangeAspect="1"/>
          </p:cNvPicPr>
          <p:nvPr/>
        </p:nvPicPr>
        <p:blipFill>
          <a:blip r:embed="rId3"/>
          <a:stretch>
            <a:fillRect/>
          </a:stretch>
        </p:blipFill>
        <p:spPr>
          <a:xfrm>
            <a:off x="-70620" y="1182161"/>
            <a:ext cx="7245424" cy="5539315"/>
          </a:xfrm>
          <a:prstGeom prst="rect">
            <a:avLst/>
          </a:prstGeom>
        </p:spPr>
      </p:pic>
      <p:sp>
        <p:nvSpPr>
          <p:cNvPr id="12" name="Title 1">
            <a:extLst>
              <a:ext uri="{FF2B5EF4-FFF2-40B4-BE49-F238E27FC236}">
                <a16:creationId xmlns:a16="http://schemas.microsoft.com/office/drawing/2014/main" id="{6EC7EC57-F969-487F-B437-1EB3CEE3EAFF}"/>
              </a:ext>
            </a:extLst>
          </p:cNvPr>
          <p:cNvSpPr txBox="1">
            <a:spLocks/>
          </p:cNvSpPr>
          <p:nvPr/>
        </p:nvSpPr>
        <p:spPr>
          <a:xfrm>
            <a:off x="7449473" y="14204"/>
            <a:ext cx="1694503" cy="284963"/>
          </a:xfrm>
          <a:prstGeom prst="rect">
            <a:avLst/>
          </a:prstGeom>
        </p:spPr>
        <p:txBody>
          <a:bodyPr vert="horz" lIns="91440" tIns="45720" rIns="91440" bIns="45720" rtlCol="0" anchor="b" anchorCtr="0">
            <a:normAutofit/>
          </a:bodyPr>
          <a:lstStyle>
            <a:lvl1pPr algn="l" defTabSz="685800" rtl="0" eaLnBrk="1" latinLnBrk="0" hangingPunct="1">
              <a:lnSpc>
                <a:spcPct val="90000"/>
              </a:lnSpc>
              <a:spcBef>
                <a:spcPct val="0"/>
              </a:spcBef>
              <a:buNone/>
              <a:defRPr sz="3300" b="0" kern="1200">
                <a:solidFill>
                  <a:schemeClr val="bg1"/>
                </a:solidFill>
                <a:latin typeface="+mj-lt"/>
                <a:ea typeface="+mj-ea"/>
                <a:cs typeface="+mj-cs"/>
              </a:defRPr>
            </a:lvl1pPr>
          </a:lstStyle>
          <a:p>
            <a:r>
              <a:rPr lang="en-AU" sz="1000"/>
              <a:t>Current as at 05-03-2021</a:t>
            </a:r>
          </a:p>
        </p:txBody>
      </p:sp>
      <p:sp>
        <p:nvSpPr>
          <p:cNvPr id="2" name="Rectangle: Rounded Corners 1">
            <a:extLst>
              <a:ext uri="{FF2B5EF4-FFF2-40B4-BE49-F238E27FC236}">
                <a16:creationId xmlns:a16="http://schemas.microsoft.com/office/drawing/2014/main" id="{D5A57148-5E58-45AB-AA77-072A5EDE7559}"/>
              </a:ext>
            </a:extLst>
          </p:cNvPr>
          <p:cNvSpPr/>
          <p:nvPr/>
        </p:nvSpPr>
        <p:spPr>
          <a:xfrm>
            <a:off x="7104136" y="3578698"/>
            <a:ext cx="2039840" cy="835768"/>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AU" sz="1200"/>
              <a:t>Industry Go-Live Plan final version for Dispatch &amp; Bidding is planned to be available on 19/03/21</a:t>
            </a:r>
          </a:p>
        </p:txBody>
      </p:sp>
      <p:sp>
        <p:nvSpPr>
          <p:cNvPr id="3" name="Rectangle: Rounded Corners 2">
            <a:extLst>
              <a:ext uri="{FF2B5EF4-FFF2-40B4-BE49-F238E27FC236}">
                <a16:creationId xmlns:a16="http://schemas.microsoft.com/office/drawing/2014/main" id="{5DC9EB9E-4625-4203-8A77-7646A5DC32CB}"/>
              </a:ext>
            </a:extLst>
          </p:cNvPr>
          <p:cNvSpPr/>
          <p:nvPr/>
        </p:nvSpPr>
        <p:spPr>
          <a:xfrm>
            <a:off x="7104185" y="1309080"/>
            <a:ext cx="2039815" cy="891779"/>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AU" sz="1200"/>
              <a:t> Retail: System Integration Testing (SIT) and User Acceptance Testing (UAT) in progress. </a:t>
            </a:r>
            <a:r>
              <a:rPr lang="en-US" sz="1200"/>
              <a:t>​</a:t>
            </a:r>
          </a:p>
        </p:txBody>
      </p:sp>
      <p:sp>
        <p:nvSpPr>
          <p:cNvPr id="4" name="Rectangle: Rounded Corners 3">
            <a:extLst>
              <a:ext uri="{FF2B5EF4-FFF2-40B4-BE49-F238E27FC236}">
                <a16:creationId xmlns:a16="http://schemas.microsoft.com/office/drawing/2014/main" id="{C761DA41-F68A-4501-BF56-0E72BFF41F6B}"/>
              </a:ext>
            </a:extLst>
          </p:cNvPr>
          <p:cNvSpPr/>
          <p:nvPr/>
        </p:nvSpPr>
        <p:spPr>
          <a:xfrm>
            <a:off x="7095340" y="2946461"/>
            <a:ext cx="2039815" cy="532503"/>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AU" sz="1200"/>
              <a:t>Bidding: SIT and UAT Complete. Performance Testing is in progress.</a:t>
            </a:r>
          </a:p>
        </p:txBody>
      </p:sp>
      <p:sp>
        <p:nvSpPr>
          <p:cNvPr id="13" name="Rectangle: Rounded Corners 12">
            <a:extLst>
              <a:ext uri="{FF2B5EF4-FFF2-40B4-BE49-F238E27FC236}">
                <a16:creationId xmlns:a16="http://schemas.microsoft.com/office/drawing/2014/main" id="{DD6E02D9-282A-47E2-9C86-CAA6C552B7A3}"/>
              </a:ext>
            </a:extLst>
          </p:cNvPr>
          <p:cNvSpPr/>
          <p:nvPr/>
        </p:nvSpPr>
        <p:spPr>
          <a:xfrm>
            <a:off x="7095340" y="2317728"/>
            <a:ext cx="2039815" cy="531123"/>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lIns="91440" tIns="45720" rIns="91440" bIns="45720" rtlCol="0" anchor="ctr"/>
          <a:lstStyle/>
          <a:p>
            <a:pPr fontAlgn="base"/>
            <a:r>
              <a:rPr lang="en-AU" sz="1200"/>
              <a:t>Settlements: UAT and Performance Testing in progress. </a:t>
            </a:r>
            <a:r>
              <a:rPr lang="en-US" sz="1200"/>
              <a:t>​</a:t>
            </a:r>
            <a:r>
              <a:rPr lang="en-AU" sz="1200"/>
              <a:t> </a:t>
            </a:r>
            <a:endParaRPr lang="en-US" sz="1200"/>
          </a:p>
        </p:txBody>
      </p:sp>
      <p:sp>
        <p:nvSpPr>
          <p:cNvPr id="14" name="Rectangle: Rounded Corners 13">
            <a:extLst>
              <a:ext uri="{FF2B5EF4-FFF2-40B4-BE49-F238E27FC236}">
                <a16:creationId xmlns:a16="http://schemas.microsoft.com/office/drawing/2014/main" id="{A4919C87-FD51-4303-B8E9-BF89F4B8CCB6}"/>
              </a:ext>
            </a:extLst>
          </p:cNvPr>
          <p:cNvSpPr/>
          <p:nvPr/>
        </p:nvSpPr>
        <p:spPr>
          <a:xfrm>
            <a:off x="7097705" y="4848011"/>
            <a:ext cx="2039840" cy="677527"/>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AU" sz="1200"/>
              <a:t>Settlements Industry Test on track to commence 22-Mar-21</a:t>
            </a:r>
          </a:p>
        </p:txBody>
      </p:sp>
      <p:sp>
        <p:nvSpPr>
          <p:cNvPr id="15" name="Rectangle: Rounded Corners 14">
            <a:extLst>
              <a:ext uri="{FF2B5EF4-FFF2-40B4-BE49-F238E27FC236}">
                <a16:creationId xmlns:a16="http://schemas.microsoft.com/office/drawing/2014/main" id="{B819F53B-0BFC-4506-9094-A15511EC7252}"/>
              </a:ext>
            </a:extLst>
          </p:cNvPr>
          <p:cNvSpPr/>
          <p:nvPr/>
        </p:nvSpPr>
        <p:spPr>
          <a:xfrm>
            <a:off x="7095340" y="5635157"/>
            <a:ext cx="2039840" cy="677527"/>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AU" sz="1200"/>
              <a:t>5-min Bidding Phased Go-Live on track for 01-Apr-21</a:t>
            </a:r>
          </a:p>
        </p:txBody>
      </p:sp>
      <p:cxnSp>
        <p:nvCxnSpPr>
          <p:cNvPr id="16" name="Straight Arrow Connector 15">
            <a:extLst>
              <a:ext uri="{FF2B5EF4-FFF2-40B4-BE49-F238E27FC236}">
                <a16:creationId xmlns:a16="http://schemas.microsoft.com/office/drawing/2014/main" id="{AA78A02B-4BA8-4E3E-9753-D2057457F2F4}"/>
              </a:ext>
            </a:extLst>
          </p:cNvPr>
          <p:cNvCxnSpPr>
            <a:cxnSpLocks/>
            <a:stCxn id="3" idx="1"/>
          </p:cNvCxnSpPr>
          <p:nvPr/>
        </p:nvCxnSpPr>
        <p:spPr>
          <a:xfrm flipH="1">
            <a:off x="1890347" y="1754970"/>
            <a:ext cx="5213838" cy="222813"/>
          </a:xfrm>
          <a:prstGeom prst="straightConnector1">
            <a:avLst/>
          </a:prstGeom>
          <a:ln>
            <a:tailEnd type="triangle"/>
          </a:ln>
        </p:spPr>
        <p:style>
          <a:lnRef idx="1">
            <a:schemeClr val="accent5"/>
          </a:lnRef>
          <a:fillRef idx="0">
            <a:schemeClr val="accent5"/>
          </a:fillRef>
          <a:effectRef idx="0">
            <a:schemeClr val="accent5"/>
          </a:effectRef>
          <a:fontRef idx="minor">
            <a:schemeClr val="tx1"/>
          </a:fontRef>
        </p:style>
      </p:cxnSp>
      <p:cxnSp>
        <p:nvCxnSpPr>
          <p:cNvPr id="19" name="Straight Arrow Connector 18">
            <a:extLst>
              <a:ext uri="{FF2B5EF4-FFF2-40B4-BE49-F238E27FC236}">
                <a16:creationId xmlns:a16="http://schemas.microsoft.com/office/drawing/2014/main" id="{912ACFB0-8C30-499B-A9B1-83B2684571A0}"/>
              </a:ext>
            </a:extLst>
          </p:cNvPr>
          <p:cNvCxnSpPr/>
          <p:nvPr/>
        </p:nvCxnSpPr>
        <p:spPr>
          <a:xfrm flipH="1" flipV="1">
            <a:off x="2576146" y="2160132"/>
            <a:ext cx="4521584" cy="626483"/>
          </a:xfrm>
          <a:prstGeom prst="straightConnector1">
            <a:avLst/>
          </a:prstGeom>
          <a:ln>
            <a:tailEnd type="triangle"/>
          </a:ln>
        </p:spPr>
        <p:style>
          <a:lnRef idx="1">
            <a:schemeClr val="accent5"/>
          </a:lnRef>
          <a:fillRef idx="0">
            <a:schemeClr val="accent5"/>
          </a:fillRef>
          <a:effectRef idx="0">
            <a:schemeClr val="accent5"/>
          </a:effectRef>
          <a:fontRef idx="minor">
            <a:schemeClr val="tx1"/>
          </a:fontRef>
        </p:style>
      </p:cxnSp>
      <p:cxnSp>
        <p:nvCxnSpPr>
          <p:cNvPr id="21" name="Straight Arrow Connector 20">
            <a:extLst>
              <a:ext uri="{FF2B5EF4-FFF2-40B4-BE49-F238E27FC236}">
                <a16:creationId xmlns:a16="http://schemas.microsoft.com/office/drawing/2014/main" id="{160BEEF3-C85E-473E-A22A-ABB274D36FDC}"/>
              </a:ext>
            </a:extLst>
          </p:cNvPr>
          <p:cNvCxnSpPr>
            <a:stCxn id="2" idx="1"/>
          </p:cNvCxnSpPr>
          <p:nvPr/>
        </p:nvCxnSpPr>
        <p:spPr>
          <a:xfrm flipH="1" flipV="1">
            <a:off x="1503486" y="2721348"/>
            <a:ext cx="5600650" cy="1275234"/>
          </a:xfrm>
          <a:prstGeom prst="straightConnector1">
            <a:avLst/>
          </a:prstGeom>
          <a:ln>
            <a:tailEnd type="triangle"/>
          </a:ln>
        </p:spPr>
        <p:style>
          <a:lnRef idx="1">
            <a:schemeClr val="accent5"/>
          </a:lnRef>
          <a:fillRef idx="0">
            <a:schemeClr val="accent5"/>
          </a:fillRef>
          <a:effectRef idx="0">
            <a:schemeClr val="accent5"/>
          </a:effectRef>
          <a:fontRef idx="minor">
            <a:schemeClr val="tx1"/>
          </a:fontRef>
        </p:style>
      </p:cxnSp>
      <p:cxnSp>
        <p:nvCxnSpPr>
          <p:cNvPr id="23" name="Straight Arrow Connector 22">
            <a:extLst>
              <a:ext uri="{FF2B5EF4-FFF2-40B4-BE49-F238E27FC236}">
                <a16:creationId xmlns:a16="http://schemas.microsoft.com/office/drawing/2014/main" id="{C4044939-E9D4-4D0E-87F8-583BCEF3C2D5}"/>
              </a:ext>
            </a:extLst>
          </p:cNvPr>
          <p:cNvCxnSpPr>
            <a:stCxn id="14" idx="1"/>
          </p:cNvCxnSpPr>
          <p:nvPr/>
        </p:nvCxnSpPr>
        <p:spPr>
          <a:xfrm flipH="1" flipV="1">
            <a:off x="1503485" y="4720088"/>
            <a:ext cx="5594220" cy="466687"/>
          </a:xfrm>
          <a:prstGeom prst="straightConnector1">
            <a:avLst/>
          </a:prstGeom>
          <a:ln>
            <a:tailEnd type="triangle"/>
          </a:ln>
        </p:spPr>
        <p:style>
          <a:lnRef idx="1">
            <a:schemeClr val="accent5"/>
          </a:lnRef>
          <a:fillRef idx="0">
            <a:schemeClr val="accent5"/>
          </a:fillRef>
          <a:effectRef idx="0">
            <a:schemeClr val="accent5"/>
          </a:effectRef>
          <a:fontRef idx="minor">
            <a:schemeClr val="tx1"/>
          </a:fontRef>
        </p:style>
      </p:cxnSp>
      <p:cxnSp>
        <p:nvCxnSpPr>
          <p:cNvPr id="25" name="Straight Arrow Connector 24">
            <a:extLst>
              <a:ext uri="{FF2B5EF4-FFF2-40B4-BE49-F238E27FC236}">
                <a16:creationId xmlns:a16="http://schemas.microsoft.com/office/drawing/2014/main" id="{6333E413-0003-4805-AE10-0BF247B3B6C7}"/>
              </a:ext>
            </a:extLst>
          </p:cNvPr>
          <p:cNvCxnSpPr/>
          <p:nvPr/>
        </p:nvCxnSpPr>
        <p:spPr>
          <a:xfrm flipH="1">
            <a:off x="1652954" y="5951636"/>
            <a:ext cx="5444751" cy="404715"/>
          </a:xfrm>
          <a:prstGeom prst="straightConnector1">
            <a:avLst/>
          </a:prstGeom>
          <a:ln>
            <a:tailEnd type="triangle"/>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4808469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F49BD-C529-4DA7-AA62-9268B7E8D99C}"/>
              </a:ext>
            </a:extLst>
          </p:cNvPr>
          <p:cNvSpPr>
            <a:spLocks noGrp="1"/>
          </p:cNvSpPr>
          <p:nvPr>
            <p:ph type="title"/>
          </p:nvPr>
        </p:nvSpPr>
        <p:spPr>
          <a:xfrm>
            <a:off x="149022" y="520325"/>
            <a:ext cx="6215117" cy="668834"/>
          </a:xfrm>
        </p:spPr>
        <p:txBody>
          <a:bodyPr>
            <a:normAutofit/>
          </a:bodyPr>
          <a:lstStyle/>
          <a:p>
            <a:r>
              <a:rPr lang="en-AU" sz="3200"/>
              <a:t>5MS Program – IT Systems Status</a:t>
            </a:r>
          </a:p>
        </p:txBody>
      </p:sp>
      <p:graphicFrame>
        <p:nvGraphicFramePr>
          <p:cNvPr id="4" name="Table 5">
            <a:extLst>
              <a:ext uri="{FF2B5EF4-FFF2-40B4-BE49-F238E27FC236}">
                <a16:creationId xmlns:a16="http://schemas.microsoft.com/office/drawing/2014/main" id="{15C9E039-7642-4B14-9842-8E13F85B67F9}"/>
              </a:ext>
            </a:extLst>
          </p:cNvPr>
          <p:cNvGraphicFramePr>
            <a:graphicFrameLocks noGrp="1"/>
          </p:cNvGraphicFramePr>
          <p:nvPr>
            <p:extLst>
              <p:ext uri="{D42A27DB-BD31-4B8C-83A1-F6EECF244321}">
                <p14:modId xmlns:p14="http://schemas.microsoft.com/office/powerpoint/2010/main" val="4245573106"/>
              </p:ext>
            </p:extLst>
          </p:nvPr>
        </p:nvGraphicFramePr>
        <p:xfrm>
          <a:off x="149022" y="1617082"/>
          <a:ext cx="8791488" cy="4424552"/>
        </p:xfrm>
        <a:graphic>
          <a:graphicData uri="http://schemas.openxmlformats.org/drawingml/2006/table">
            <a:tbl>
              <a:tblPr firstRow="1" bandRow="1">
                <a:tableStyleId>{7DF18680-E054-41AD-8BC1-D1AEF772440D}</a:tableStyleId>
              </a:tblPr>
              <a:tblGrid>
                <a:gridCol w="1327515">
                  <a:extLst>
                    <a:ext uri="{9D8B030D-6E8A-4147-A177-3AD203B41FA5}">
                      <a16:colId xmlns:a16="http://schemas.microsoft.com/office/drawing/2014/main" val="1872688485"/>
                    </a:ext>
                  </a:extLst>
                </a:gridCol>
                <a:gridCol w="668153">
                  <a:extLst>
                    <a:ext uri="{9D8B030D-6E8A-4147-A177-3AD203B41FA5}">
                      <a16:colId xmlns:a16="http://schemas.microsoft.com/office/drawing/2014/main" val="3399446734"/>
                    </a:ext>
                  </a:extLst>
                </a:gridCol>
                <a:gridCol w="6795820">
                  <a:extLst>
                    <a:ext uri="{9D8B030D-6E8A-4147-A177-3AD203B41FA5}">
                      <a16:colId xmlns:a16="http://schemas.microsoft.com/office/drawing/2014/main" val="1132200289"/>
                    </a:ext>
                  </a:extLst>
                </a:gridCol>
              </a:tblGrid>
              <a:tr h="216213">
                <a:tc>
                  <a:txBody>
                    <a:bodyPr/>
                    <a:lstStyle/>
                    <a:p>
                      <a:r>
                        <a:rPr lang="en-AU" sz="1400" b="1" kern="1200">
                          <a:solidFill>
                            <a:schemeClr val="lt1"/>
                          </a:solidFill>
                          <a:latin typeface="+mn-lt"/>
                          <a:ea typeface="+mn-ea"/>
                          <a:cs typeface="+mn-cs"/>
                        </a:rPr>
                        <a:t>Stream</a:t>
                      </a:r>
                    </a:p>
                  </a:txBody>
                  <a:tcPr marL="51435" marR="51435" marT="25718" marB="25718" anchor="ctr">
                    <a:solidFill>
                      <a:schemeClr val="accent2"/>
                    </a:solidFill>
                  </a:tcPr>
                </a:tc>
                <a:tc>
                  <a:txBody>
                    <a:bodyPr/>
                    <a:lstStyle/>
                    <a:p>
                      <a:r>
                        <a:rPr lang="en-AU" sz="1400" b="1" kern="1200">
                          <a:solidFill>
                            <a:schemeClr val="lt1"/>
                          </a:solidFill>
                          <a:latin typeface="+mn-lt"/>
                          <a:ea typeface="+mn-ea"/>
                          <a:cs typeface="+mn-cs"/>
                        </a:rPr>
                        <a:t>Status</a:t>
                      </a:r>
                    </a:p>
                  </a:txBody>
                  <a:tcPr marL="51435" marR="51435" marT="25718" marB="25718">
                    <a:solidFill>
                      <a:schemeClr val="accent2"/>
                    </a:solidFill>
                  </a:tcPr>
                </a:tc>
                <a:tc>
                  <a:txBody>
                    <a:bodyPr/>
                    <a:lstStyle/>
                    <a:p>
                      <a:r>
                        <a:rPr lang="en-AU" sz="1400"/>
                        <a:t>Commentary</a:t>
                      </a:r>
                      <a:endParaRPr lang="en-AU" sz="1400">
                        <a:latin typeface="Segoe UI Semilight"/>
                        <a:cs typeface="Segoe UI Semilight"/>
                      </a:endParaRPr>
                    </a:p>
                  </a:txBody>
                  <a:tcPr marL="51435" marR="51435" marT="25718" marB="25718">
                    <a:solidFill>
                      <a:schemeClr val="accent2"/>
                    </a:solidFill>
                  </a:tcPr>
                </a:tc>
                <a:extLst>
                  <a:ext uri="{0D108BD9-81ED-4DB2-BD59-A6C34878D82A}">
                    <a16:rowId xmlns:a16="http://schemas.microsoft.com/office/drawing/2014/main" val="3006173975"/>
                  </a:ext>
                </a:extLst>
              </a:tr>
              <a:tr h="705874">
                <a:tc>
                  <a:txBody>
                    <a:bodyPr/>
                    <a:lstStyle/>
                    <a:p>
                      <a:r>
                        <a:rPr lang="en-AU" sz="1400" b="1"/>
                        <a:t>Retail</a:t>
                      </a:r>
                      <a:endParaRPr lang="en-AU" sz="1400" b="1">
                        <a:latin typeface="Segoe UI Semilight"/>
                        <a:cs typeface="Segoe UI Semilight"/>
                      </a:endParaRPr>
                    </a:p>
                  </a:txBody>
                  <a:tcPr marL="72000" marR="72000" marT="27000" marB="27000" anchor="ctr">
                    <a:solidFill>
                      <a:srgbClr val="EDEDEF"/>
                    </a:solidFill>
                  </a:tcPr>
                </a:tc>
                <a:tc>
                  <a:txBody>
                    <a:bodyPr/>
                    <a:lstStyle/>
                    <a:p>
                      <a:pPr marL="285750" indent="-285750">
                        <a:lnSpc>
                          <a:spcPct val="100000"/>
                        </a:lnSpc>
                        <a:spcBef>
                          <a:spcPts val="400"/>
                        </a:spcBef>
                        <a:spcAft>
                          <a:spcPts val="0"/>
                        </a:spcAft>
                        <a:buFont typeface="Arial" panose="020B0604020202020204" pitchFamily="34" charset="0"/>
                        <a:buChar char="•"/>
                      </a:pPr>
                      <a:endParaRPr lang="en-AU" sz="1400"/>
                    </a:p>
                  </a:txBody>
                  <a:tcPr marL="27000" marR="27000" marT="27000" marB="27000" anchor="ctr">
                    <a:solidFill>
                      <a:srgbClr val="EDEDEF"/>
                    </a:solidFill>
                  </a:tcPr>
                </a:tc>
                <a:tc>
                  <a:txBody>
                    <a:bodyPr/>
                    <a:lstStyle/>
                    <a:p>
                      <a:pPr marL="285750" marR="0" lvl="0" indent="-285750" algn="l" defTabSz="685800" rtl="0" eaLnBrk="1" fontAlgn="auto" latinLnBrk="0" hangingPunct="1">
                        <a:lnSpc>
                          <a:spcPct val="100000"/>
                        </a:lnSpc>
                        <a:spcBef>
                          <a:spcPts val="400"/>
                        </a:spcBef>
                        <a:spcAft>
                          <a:spcPts val="0"/>
                        </a:spcAft>
                        <a:buClrTx/>
                        <a:buSzTx/>
                        <a:buFont typeface="Arial" panose="020B0604020202020204" pitchFamily="34" charset="0"/>
                        <a:buChar char="•"/>
                        <a:tabLst/>
                        <a:defRPr/>
                      </a:pPr>
                      <a:r>
                        <a:rPr lang="en-AU" sz="1200"/>
                        <a:t>More detailed status provided in next section</a:t>
                      </a:r>
                    </a:p>
                  </a:txBody>
                  <a:tcPr marL="72000" marR="72000" marT="72000" marB="72000" anchor="ctr">
                    <a:solidFill>
                      <a:srgbClr val="EDEDEF"/>
                    </a:solidFill>
                  </a:tcPr>
                </a:tc>
                <a:extLst>
                  <a:ext uri="{0D108BD9-81ED-4DB2-BD59-A6C34878D82A}">
                    <a16:rowId xmlns:a16="http://schemas.microsoft.com/office/drawing/2014/main" val="2151429277"/>
                  </a:ext>
                </a:extLst>
              </a:tr>
              <a:tr h="689094">
                <a:tc>
                  <a:txBody>
                    <a:bodyPr/>
                    <a:lstStyle/>
                    <a:p>
                      <a:r>
                        <a:rPr lang="en-AU" sz="1400" b="1"/>
                        <a:t>Dispatch</a:t>
                      </a:r>
                      <a:endParaRPr lang="en-AU" sz="1400" b="1">
                        <a:latin typeface="Segoe UI Semilight"/>
                        <a:cs typeface="Segoe UI Semilight"/>
                      </a:endParaRPr>
                    </a:p>
                  </a:txBody>
                  <a:tcPr marL="72000" marR="72000" marT="54000" marB="54000" anchor="ctr">
                    <a:solidFill>
                      <a:srgbClr val="D8D9DE"/>
                    </a:solidFill>
                  </a:tcPr>
                </a:tc>
                <a:tc>
                  <a:txBody>
                    <a:bodyPr/>
                    <a:lstStyle/>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lang="en-AU" sz="1400" kern="1200">
                        <a:solidFill>
                          <a:schemeClr val="dk1"/>
                        </a:solidFill>
                        <a:latin typeface="Segoe UI Semilight"/>
                        <a:ea typeface="+mn-ea"/>
                        <a:cs typeface="Segoe UI Semilight"/>
                      </a:endParaRPr>
                    </a:p>
                  </a:txBody>
                  <a:tcPr marL="27000" marR="27000" marT="54000" marB="54000" anchor="ctr">
                    <a:solidFill>
                      <a:srgbClr val="D8D9DE"/>
                    </a:solidFill>
                  </a:tcPr>
                </a:tc>
                <a:tc>
                  <a:txBody>
                    <a:bodyPr/>
                    <a:lstStyle/>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AU" sz="1200"/>
                        <a:t>On schedule for 01-Apr-21 go-live</a:t>
                      </a:r>
                    </a:p>
                    <a:p>
                      <a:pPr marL="285750" marR="0" lvl="0" indent="-285750" algn="l">
                        <a:lnSpc>
                          <a:spcPct val="100000"/>
                        </a:lnSpc>
                        <a:spcBef>
                          <a:spcPts val="600"/>
                        </a:spcBef>
                        <a:spcAft>
                          <a:spcPts val="0"/>
                        </a:spcAft>
                        <a:buClrTx/>
                        <a:buSzTx/>
                        <a:buFont typeface="Arial" panose="020B0604020202020204" pitchFamily="34" charset="0"/>
                        <a:buChar char="•"/>
                      </a:pPr>
                      <a:r>
                        <a:rPr lang="en-AU" sz="1200"/>
                        <a:t>Industry Test period completed</a:t>
                      </a:r>
                    </a:p>
                    <a:p>
                      <a:pPr marL="285750" marR="0" lvl="0" indent="-285750" algn="l">
                        <a:lnSpc>
                          <a:spcPct val="100000"/>
                        </a:lnSpc>
                        <a:spcBef>
                          <a:spcPts val="600"/>
                        </a:spcBef>
                        <a:spcAft>
                          <a:spcPts val="0"/>
                        </a:spcAft>
                        <a:buClrTx/>
                        <a:buSzTx/>
                        <a:buFont typeface="Arial" panose="020B0604020202020204" pitchFamily="34" charset="0"/>
                        <a:buChar char="•"/>
                      </a:pPr>
                      <a:r>
                        <a:rPr lang="en-AU" sz="1200"/>
                        <a:t>Industry go-live plan finalised</a:t>
                      </a:r>
                    </a:p>
                  </a:txBody>
                  <a:tcPr marL="72000" marR="72000" marT="72000" marB="72000" anchor="ctr">
                    <a:solidFill>
                      <a:srgbClr val="D8D9DE"/>
                    </a:solidFill>
                  </a:tcPr>
                </a:tc>
                <a:extLst>
                  <a:ext uri="{0D108BD9-81ED-4DB2-BD59-A6C34878D82A}">
                    <a16:rowId xmlns:a16="http://schemas.microsoft.com/office/drawing/2014/main" val="1984825409"/>
                  </a:ext>
                </a:extLst>
              </a:tr>
              <a:tr h="1743210">
                <a:tc>
                  <a:txBody>
                    <a:bodyPr/>
                    <a:lstStyle/>
                    <a:p>
                      <a:r>
                        <a:rPr lang="en-AU" sz="1400" b="1"/>
                        <a:t>Settlements</a:t>
                      </a:r>
                      <a:endParaRPr lang="en-AU" sz="1400" b="1">
                        <a:latin typeface="Segoe UI Semilight"/>
                        <a:cs typeface="Segoe UI Semilight"/>
                      </a:endParaRPr>
                    </a:p>
                  </a:txBody>
                  <a:tcPr marL="72000" marR="72000" marT="40500" marB="20250" anchor="ctr">
                    <a:lnB w="12700" cap="flat" cmpd="sng" algn="ctr">
                      <a:solidFill>
                        <a:schemeClr val="bg1"/>
                      </a:solidFill>
                      <a:prstDash val="solid"/>
                      <a:round/>
                      <a:headEnd type="none" w="med" len="med"/>
                      <a:tailEnd type="none" w="med" len="med"/>
                    </a:lnB>
                    <a:solidFill>
                      <a:srgbClr val="EDEDEF"/>
                    </a:solidFill>
                  </a:tcPr>
                </a:tc>
                <a:tc>
                  <a:txBody>
                    <a:bodyPr/>
                    <a:lstStyle/>
                    <a:p>
                      <a:pPr marL="285750" indent="-285750" algn="l" rtl="0" eaLnBrk="1" latinLnBrk="0" hangingPunct="1">
                        <a:lnSpc>
                          <a:spcPct val="100000"/>
                        </a:lnSpc>
                        <a:spcBef>
                          <a:spcPts val="600"/>
                        </a:spcBef>
                        <a:spcAft>
                          <a:spcPts val="0"/>
                        </a:spcAft>
                        <a:buFont typeface="Arial" panose="020B0604020202020204" pitchFamily="34" charset="0"/>
                        <a:buChar char="•"/>
                      </a:pPr>
                      <a:endParaRPr lang="en-AU" sz="1400" kern="1200">
                        <a:solidFill>
                          <a:schemeClr val="dk1"/>
                        </a:solidFill>
                        <a:latin typeface="Segoe UI Semilight"/>
                        <a:ea typeface="+mn-ea"/>
                        <a:cs typeface="Segoe UI Semilight"/>
                      </a:endParaRPr>
                    </a:p>
                  </a:txBody>
                  <a:tcPr marL="27000" marR="27000" marT="54000" marB="54000" anchor="ctr">
                    <a:lnB w="12700" cap="flat" cmpd="sng" algn="ctr">
                      <a:solidFill>
                        <a:schemeClr val="bg1"/>
                      </a:solidFill>
                      <a:prstDash val="solid"/>
                      <a:round/>
                      <a:headEnd type="none" w="med" len="med"/>
                      <a:tailEnd type="none" w="med" len="med"/>
                    </a:lnB>
                    <a:solidFill>
                      <a:srgbClr val="EDEDEF"/>
                    </a:solidFill>
                  </a:tcPr>
                </a:tc>
                <a:tc>
                  <a:txBody>
                    <a:bodyPr/>
                    <a:lstStyle/>
                    <a:p>
                      <a:pPr marL="182245" marR="0" lvl="0" indent="-182245" algn="l" rtl="0" eaLnBrk="1" fontAlgn="auto" latinLnBrk="0" hangingPunct="1">
                        <a:lnSpc>
                          <a:spcPct val="100000"/>
                        </a:lnSpc>
                        <a:spcBef>
                          <a:spcPts val="600"/>
                        </a:spcBef>
                        <a:spcAft>
                          <a:spcPts val="0"/>
                        </a:spcAft>
                        <a:buClrTx/>
                        <a:buSzTx/>
                        <a:buFont typeface="Arial" panose="020B0604020202020204" pitchFamily="34" charset="0"/>
                        <a:buChar char="•"/>
                      </a:pPr>
                      <a:r>
                        <a:rPr lang="en-AU" sz="1200"/>
                        <a:t>On track for pre-production and the commencement of the Settlements industry test period 22nd March </a:t>
                      </a:r>
                    </a:p>
                    <a:p>
                      <a:pPr marL="182245" marR="0" lvl="0" indent="-182245" algn="l">
                        <a:lnSpc>
                          <a:spcPct val="100000"/>
                        </a:lnSpc>
                        <a:spcBef>
                          <a:spcPts val="600"/>
                        </a:spcBef>
                        <a:spcAft>
                          <a:spcPts val="0"/>
                        </a:spcAft>
                        <a:buClrTx/>
                        <a:buSzTx/>
                        <a:buFont typeface="Arial" panose="020B0604020202020204" pitchFamily="34" charset="0"/>
                        <a:buChar char="•"/>
                      </a:pPr>
                      <a:r>
                        <a:rPr lang="en-AU" sz="1200"/>
                        <a:t>Additional testing of the new Settlements solution with the current MDM solution </a:t>
                      </a:r>
                      <a:r>
                        <a:rPr lang="en-AU" sz="1200">
                          <a:solidFill>
                            <a:schemeClr val="tx1"/>
                          </a:solidFill>
                        </a:rPr>
                        <a:t>progressing</a:t>
                      </a:r>
                    </a:p>
                    <a:p>
                      <a:pPr marL="182245" marR="0" lvl="0" indent="-182245" algn="l">
                        <a:lnSpc>
                          <a:spcPct val="100000"/>
                        </a:lnSpc>
                        <a:spcBef>
                          <a:spcPts val="600"/>
                        </a:spcBef>
                        <a:spcAft>
                          <a:spcPts val="0"/>
                        </a:spcAft>
                        <a:buClrTx/>
                        <a:buSzTx/>
                        <a:buFont typeface="Arial" panose="020B0604020202020204" pitchFamily="34" charset="0"/>
                        <a:buChar char="•"/>
                      </a:pPr>
                      <a:r>
                        <a:rPr lang="en-AU" sz="1200" kern="1200"/>
                        <a:t>Overall, no significant defects or issues, high level of confidence in product for 30-minute functionality - progressive testing on 5-minute functionality continuing </a:t>
                      </a:r>
                    </a:p>
                    <a:p>
                      <a:pPr marL="182245" marR="0" lvl="0" indent="-182245" algn="l">
                        <a:lnSpc>
                          <a:spcPct val="100000"/>
                        </a:lnSpc>
                        <a:spcBef>
                          <a:spcPts val="600"/>
                        </a:spcBef>
                        <a:spcAft>
                          <a:spcPts val="0"/>
                        </a:spcAft>
                        <a:buClrTx/>
                        <a:buSzTx/>
                        <a:buFont typeface="Arial" panose="020B0604020202020204" pitchFamily="34" charset="0"/>
                        <a:buChar char="•"/>
                      </a:pPr>
                      <a:r>
                        <a:rPr lang="en-AU" sz="1200" kern="1200"/>
                        <a:t>Independent certification of settlements calculations and Parallel run complete </a:t>
                      </a:r>
                    </a:p>
                    <a:p>
                      <a:pPr marL="182245" marR="0" lvl="0" indent="-182245" algn="l">
                        <a:lnSpc>
                          <a:spcPct val="100000"/>
                        </a:lnSpc>
                        <a:spcBef>
                          <a:spcPts val="600"/>
                        </a:spcBef>
                        <a:spcAft>
                          <a:spcPts val="0"/>
                        </a:spcAft>
                        <a:buClrTx/>
                        <a:buSzTx/>
                        <a:buFont typeface="Arial" panose="020B0604020202020204" pitchFamily="34" charset="0"/>
                        <a:buChar char="•"/>
                      </a:pPr>
                      <a:r>
                        <a:rPr lang="en-AU" sz="1200" kern="1200"/>
                        <a:t>Performance testing and cutover activities are underway. </a:t>
                      </a:r>
                      <a:endParaRPr lang="en-AU"/>
                    </a:p>
                    <a:p>
                      <a:pPr marL="182245" indent="-182245" algn="l" rtl="0" eaLnBrk="1" latinLnBrk="0" hangingPunct="1">
                        <a:lnSpc>
                          <a:spcPct val="100000"/>
                        </a:lnSpc>
                        <a:spcBef>
                          <a:spcPts val="600"/>
                        </a:spcBef>
                        <a:spcAft>
                          <a:spcPts val="600"/>
                        </a:spcAft>
                        <a:buFont typeface="Arial" panose="020B0604020202020204" pitchFamily="34" charset="0"/>
                        <a:buChar char="•"/>
                      </a:pPr>
                      <a:endParaRPr lang="en-AU" sz="1200" kern="1200">
                        <a:highlight>
                          <a:srgbClr val="FFFF00"/>
                        </a:highlight>
                      </a:endParaRPr>
                    </a:p>
                  </a:txBody>
                  <a:tcPr marL="72000" marR="72000" marT="72000" marB="72000" anchor="ctr">
                    <a:lnB w="12700" cap="flat" cmpd="sng" algn="ctr">
                      <a:solidFill>
                        <a:schemeClr val="bg1"/>
                      </a:solidFill>
                      <a:prstDash val="solid"/>
                      <a:round/>
                      <a:headEnd type="none" w="med" len="med"/>
                      <a:tailEnd type="none" w="med" len="med"/>
                    </a:lnB>
                    <a:solidFill>
                      <a:srgbClr val="EDEDEF"/>
                    </a:solidFill>
                  </a:tcPr>
                </a:tc>
                <a:extLst>
                  <a:ext uri="{0D108BD9-81ED-4DB2-BD59-A6C34878D82A}">
                    <a16:rowId xmlns:a16="http://schemas.microsoft.com/office/drawing/2014/main" val="1811143537"/>
                  </a:ext>
                </a:extLst>
              </a:tr>
              <a:tr h="803682">
                <a:tc>
                  <a:txBody>
                    <a:bodyPr/>
                    <a:lstStyle/>
                    <a:p>
                      <a:pPr marL="0" algn="l" defTabSz="685800" rtl="0" eaLnBrk="1" latinLnBrk="0" hangingPunct="1"/>
                      <a:r>
                        <a:rPr lang="en-AU" sz="1400" b="1" kern="1200">
                          <a:solidFill>
                            <a:schemeClr val="dk1"/>
                          </a:solidFill>
                          <a:latin typeface="+mn-lt"/>
                          <a:ea typeface="+mn-ea"/>
                          <a:cs typeface="+mn-cs"/>
                        </a:rPr>
                        <a:t>Overall AEMO Status</a:t>
                      </a:r>
                    </a:p>
                  </a:txBody>
                  <a:tcPr marL="72000" marR="72000" marT="40500" marB="20250" anchor="ctr">
                    <a:lnL w="12700" cap="flat" cmpd="sng" algn="ctr">
                      <a:solidFill>
                        <a:schemeClr val="bg1">
                          <a:lumMod val="85000"/>
                        </a:schemeClr>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DFDFD"/>
                    </a:solidFill>
                  </a:tcPr>
                </a:tc>
                <a:tc>
                  <a:txBody>
                    <a:bodyPr/>
                    <a:lstStyle/>
                    <a:p>
                      <a:pPr marL="285750" indent="-285750" algn="l" rtl="0" eaLnBrk="1" latinLnBrk="0" hangingPunct="1">
                        <a:lnSpc>
                          <a:spcPct val="100000"/>
                        </a:lnSpc>
                        <a:spcBef>
                          <a:spcPts val="600"/>
                        </a:spcBef>
                        <a:spcAft>
                          <a:spcPts val="0"/>
                        </a:spcAft>
                        <a:buFont typeface="Arial" panose="020B0604020202020204" pitchFamily="34" charset="0"/>
                        <a:buChar char="•"/>
                      </a:pPr>
                      <a:endParaRPr lang="en-AU" sz="1400" kern="1200">
                        <a:solidFill>
                          <a:schemeClr val="dk1"/>
                        </a:solidFill>
                        <a:latin typeface="Segoe UI Semilight"/>
                        <a:ea typeface="+mn-ea"/>
                        <a:cs typeface="Segoe UI Semilight"/>
                      </a:endParaRPr>
                    </a:p>
                  </a:txBody>
                  <a:tcPr marL="27000" marR="27000" marT="54000" marB="5400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DFDFD"/>
                    </a:solidFill>
                  </a:tcPr>
                </a:tc>
                <a:tc>
                  <a:txBody>
                    <a:bodyPr/>
                    <a:lstStyle/>
                    <a:p>
                      <a:pPr marL="182245" marR="0" lvl="0" indent="-182245" algn="l" rtl="0" eaLnBrk="1" fontAlgn="auto" latinLnBrk="0" hangingPunct="1">
                        <a:lnSpc>
                          <a:spcPct val="100000"/>
                        </a:lnSpc>
                        <a:spcBef>
                          <a:spcPts val="600"/>
                        </a:spcBef>
                        <a:spcAft>
                          <a:spcPts val="0"/>
                        </a:spcAft>
                        <a:buClrTx/>
                        <a:buSzTx/>
                        <a:buFont typeface="Arial" panose="020B0604020202020204" pitchFamily="34" charset="0"/>
                        <a:buChar char="•"/>
                      </a:pPr>
                      <a:r>
                        <a:rPr lang="en-AU" sz="1200" kern="1200">
                          <a:solidFill>
                            <a:schemeClr val="dk1"/>
                          </a:solidFill>
                          <a:latin typeface="+mn-lt"/>
                          <a:ea typeface="+mn-ea"/>
                          <a:cs typeface="+mn-cs"/>
                        </a:rPr>
                        <a:t>Overall, the AEMO 5MS program remains Amber.  Although good progress has been made across all workstreams and we are tracking to the re-baselined schedule, the Retail workstream remains Amber.   </a:t>
                      </a:r>
                    </a:p>
                  </a:txBody>
                  <a:tcPr marL="27000" marR="27000" marT="54000" marB="54000" anchor="ctr">
                    <a:lnL w="12700" cmpd="sng">
                      <a:noFill/>
                    </a:lnL>
                    <a:lnR w="12700" cap="flat" cmpd="sng" algn="ctr">
                      <a:solidFill>
                        <a:schemeClr val="bg1">
                          <a:lumMod val="8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DFDFD"/>
                    </a:solidFill>
                  </a:tcPr>
                </a:tc>
                <a:extLst>
                  <a:ext uri="{0D108BD9-81ED-4DB2-BD59-A6C34878D82A}">
                    <a16:rowId xmlns:a16="http://schemas.microsoft.com/office/drawing/2014/main" val="882051270"/>
                  </a:ext>
                </a:extLst>
              </a:tr>
            </a:tbl>
          </a:graphicData>
        </a:graphic>
      </p:graphicFrame>
      <p:graphicFrame>
        <p:nvGraphicFramePr>
          <p:cNvPr id="40" name="Table 40">
            <a:extLst>
              <a:ext uri="{FF2B5EF4-FFF2-40B4-BE49-F238E27FC236}">
                <a16:creationId xmlns:a16="http://schemas.microsoft.com/office/drawing/2014/main" id="{7BBB43F5-8445-4590-9801-91AE86077989}"/>
              </a:ext>
            </a:extLst>
          </p:cNvPr>
          <p:cNvGraphicFramePr>
            <a:graphicFrameLocks noGrp="1"/>
          </p:cNvGraphicFramePr>
          <p:nvPr>
            <p:extLst>
              <p:ext uri="{D42A27DB-BD31-4B8C-83A1-F6EECF244321}">
                <p14:modId xmlns:p14="http://schemas.microsoft.com/office/powerpoint/2010/main" val="3969999150"/>
              </p:ext>
            </p:extLst>
          </p:nvPr>
        </p:nvGraphicFramePr>
        <p:xfrm>
          <a:off x="7160730" y="275428"/>
          <a:ext cx="1686531" cy="719142"/>
        </p:xfrm>
        <a:graphic>
          <a:graphicData uri="http://schemas.openxmlformats.org/drawingml/2006/table">
            <a:tbl>
              <a:tblPr firstRow="1" bandRow="1">
                <a:tableStyleId>{5C22544A-7EE6-4342-B048-85BDC9FD1C3A}</a:tableStyleId>
              </a:tblPr>
              <a:tblGrid>
                <a:gridCol w="448876">
                  <a:extLst>
                    <a:ext uri="{9D8B030D-6E8A-4147-A177-3AD203B41FA5}">
                      <a16:colId xmlns:a16="http://schemas.microsoft.com/office/drawing/2014/main" val="991271154"/>
                    </a:ext>
                  </a:extLst>
                </a:gridCol>
                <a:gridCol w="1237655">
                  <a:extLst>
                    <a:ext uri="{9D8B030D-6E8A-4147-A177-3AD203B41FA5}">
                      <a16:colId xmlns:a16="http://schemas.microsoft.com/office/drawing/2014/main" val="3563264659"/>
                    </a:ext>
                  </a:extLst>
                </a:gridCol>
              </a:tblGrid>
              <a:tr h="239714">
                <a:tc>
                  <a:txBody>
                    <a:bodyPr/>
                    <a:lstStyle/>
                    <a:p>
                      <a:endParaRPr lang="en-AU" sz="800"/>
                    </a:p>
                  </a:txBody>
                  <a:tcPr marL="51435" marR="51435" marT="25718" marB="25718">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95000"/>
                      </a:schemeClr>
                    </a:solidFill>
                  </a:tcPr>
                </a:tc>
                <a:tc>
                  <a:txBody>
                    <a:bodyPr/>
                    <a:lstStyle/>
                    <a:p>
                      <a:pPr marL="0" algn="l" defTabSz="685800" rtl="0" eaLnBrk="1" latinLnBrk="0" hangingPunct="1"/>
                      <a:r>
                        <a:rPr lang="en-AU" sz="800" b="0" kern="1200">
                          <a:solidFill>
                            <a:schemeClr val="dk1"/>
                          </a:solidFill>
                          <a:latin typeface="+mn-lt"/>
                          <a:ea typeface="+mn-ea"/>
                          <a:cs typeface="+mn-cs"/>
                        </a:rPr>
                        <a:t>Go-live date impacted</a:t>
                      </a:r>
                    </a:p>
                  </a:txBody>
                  <a:tcPr marL="51435" marR="51435" marT="25718" marB="25718">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204392051"/>
                  </a:ext>
                </a:extLst>
              </a:tr>
              <a:tr h="239714">
                <a:tc>
                  <a:txBody>
                    <a:bodyPr/>
                    <a:lstStyle/>
                    <a:p>
                      <a:endParaRPr lang="en-AU" sz="800"/>
                    </a:p>
                  </a:txBody>
                  <a:tcPr marL="51435" marR="51435" marT="25718" marB="25718">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95000"/>
                      </a:schemeClr>
                    </a:solidFill>
                  </a:tcPr>
                </a:tc>
                <a:tc>
                  <a:txBody>
                    <a:bodyPr/>
                    <a:lstStyle/>
                    <a:p>
                      <a:r>
                        <a:rPr lang="en-AU" sz="800"/>
                        <a:t>At risk</a:t>
                      </a:r>
                    </a:p>
                  </a:txBody>
                  <a:tcPr marL="51435" marR="51435" marT="25718" marB="25718">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677829974"/>
                  </a:ext>
                </a:extLst>
              </a:tr>
              <a:tr h="239714">
                <a:tc>
                  <a:txBody>
                    <a:bodyPr/>
                    <a:lstStyle/>
                    <a:p>
                      <a:endParaRPr lang="en-AU" sz="800"/>
                    </a:p>
                  </a:txBody>
                  <a:tcPr marL="51435" marR="51435" marT="25718" marB="25718">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95000"/>
                      </a:schemeClr>
                    </a:solidFill>
                  </a:tcPr>
                </a:tc>
                <a:tc>
                  <a:txBody>
                    <a:bodyPr/>
                    <a:lstStyle/>
                    <a:p>
                      <a:r>
                        <a:rPr lang="en-AU" sz="800"/>
                        <a:t>On schedule</a:t>
                      </a:r>
                    </a:p>
                  </a:txBody>
                  <a:tcPr marL="51435" marR="51435" marT="25718" marB="25718">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85000288"/>
                  </a:ext>
                </a:extLst>
              </a:tr>
            </a:tbl>
          </a:graphicData>
        </a:graphic>
      </p:graphicFrame>
      <p:grpSp>
        <p:nvGrpSpPr>
          <p:cNvPr id="7" name="Group 6">
            <a:extLst>
              <a:ext uri="{FF2B5EF4-FFF2-40B4-BE49-F238E27FC236}">
                <a16:creationId xmlns:a16="http://schemas.microsoft.com/office/drawing/2014/main" id="{206C3513-B08B-492E-AC7C-710FBF5DCD3E}"/>
              </a:ext>
            </a:extLst>
          </p:cNvPr>
          <p:cNvGrpSpPr/>
          <p:nvPr/>
        </p:nvGrpSpPr>
        <p:grpSpPr>
          <a:xfrm>
            <a:off x="1634328" y="2846919"/>
            <a:ext cx="270000" cy="270000"/>
            <a:chOff x="142030" y="4797048"/>
            <a:chExt cx="432000" cy="432000"/>
          </a:xfrm>
        </p:grpSpPr>
        <p:sp>
          <p:nvSpPr>
            <p:cNvPr id="31" name="Rectangle: Rounded Corners 30">
              <a:extLst>
                <a:ext uri="{FF2B5EF4-FFF2-40B4-BE49-F238E27FC236}">
                  <a16:creationId xmlns:a16="http://schemas.microsoft.com/office/drawing/2014/main" id="{9CE9D3A1-C0CB-4C7E-AE2E-E60BD98DCDB3}"/>
                </a:ext>
              </a:extLst>
            </p:cNvPr>
            <p:cNvSpPr/>
            <p:nvPr/>
          </p:nvSpPr>
          <p:spPr>
            <a:xfrm>
              <a:off x="142030" y="4797048"/>
              <a:ext cx="432000" cy="4320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AU" sz="1350">
                <a:solidFill>
                  <a:srgbClr val="FFFFFF"/>
                </a:solidFill>
                <a:latin typeface="Tw Cen MT" panose="020B0602020104020603"/>
              </a:endParaRPr>
            </a:p>
          </p:txBody>
        </p:sp>
        <p:sp>
          <p:nvSpPr>
            <p:cNvPr id="32" name="Oval 31">
              <a:extLst>
                <a:ext uri="{FF2B5EF4-FFF2-40B4-BE49-F238E27FC236}">
                  <a16:creationId xmlns:a16="http://schemas.microsoft.com/office/drawing/2014/main" id="{20C1A3CD-35AC-4917-BB70-E3408BE3D294}"/>
                </a:ext>
              </a:extLst>
            </p:cNvPr>
            <p:cNvSpPr/>
            <p:nvPr/>
          </p:nvSpPr>
          <p:spPr>
            <a:xfrm>
              <a:off x="231166" y="4883786"/>
              <a:ext cx="252000" cy="2520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AU" sz="865">
                <a:solidFill>
                  <a:srgbClr val="FFFFFF"/>
                </a:solidFill>
                <a:latin typeface="Tw Cen MT" panose="020B0602020104020603"/>
              </a:endParaRPr>
            </a:p>
          </p:txBody>
        </p:sp>
      </p:grpSp>
      <p:grpSp>
        <p:nvGrpSpPr>
          <p:cNvPr id="33" name="Group 32">
            <a:extLst>
              <a:ext uri="{FF2B5EF4-FFF2-40B4-BE49-F238E27FC236}">
                <a16:creationId xmlns:a16="http://schemas.microsoft.com/office/drawing/2014/main" id="{8F3331A8-AC1E-4D2C-9A84-B0348727388B}"/>
              </a:ext>
            </a:extLst>
          </p:cNvPr>
          <p:cNvGrpSpPr/>
          <p:nvPr/>
        </p:nvGrpSpPr>
        <p:grpSpPr>
          <a:xfrm>
            <a:off x="1633788" y="3942836"/>
            <a:ext cx="270000" cy="270000"/>
            <a:chOff x="142030" y="4797048"/>
            <a:chExt cx="432000" cy="432000"/>
          </a:xfrm>
        </p:grpSpPr>
        <p:sp>
          <p:nvSpPr>
            <p:cNvPr id="34" name="Rectangle: Rounded Corners 33">
              <a:extLst>
                <a:ext uri="{FF2B5EF4-FFF2-40B4-BE49-F238E27FC236}">
                  <a16:creationId xmlns:a16="http://schemas.microsoft.com/office/drawing/2014/main" id="{855A75DD-D0DA-47AB-BCA4-F29184AA66C6}"/>
                </a:ext>
              </a:extLst>
            </p:cNvPr>
            <p:cNvSpPr/>
            <p:nvPr/>
          </p:nvSpPr>
          <p:spPr>
            <a:xfrm>
              <a:off x="142030" y="4797048"/>
              <a:ext cx="432000" cy="4320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AU" sz="1350">
                <a:solidFill>
                  <a:srgbClr val="FFFFFF"/>
                </a:solidFill>
                <a:latin typeface="Tw Cen MT" panose="020B0602020104020603"/>
              </a:endParaRPr>
            </a:p>
          </p:txBody>
        </p:sp>
        <p:sp>
          <p:nvSpPr>
            <p:cNvPr id="35" name="Oval 34">
              <a:extLst>
                <a:ext uri="{FF2B5EF4-FFF2-40B4-BE49-F238E27FC236}">
                  <a16:creationId xmlns:a16="http://schemas.microsoft.com/office/drawing/2014/main" id="{6BA558C8-EA54-4EEB-8024-63CA20A5FAA9}"/>
                </a:ext>
              </a:extLst>
            </p:cNvPr>
            <p:cNvSpPr/>
            <p:nvPr/>
          </p:nvSpPr>
          <p:spPr>
            <a:xfrm>
              <a:off x="231166" y="4883786"/>
              <a:ext cx="252000" cy="252000"/>
            </a:xfrm>
            <a:prstGeom prst="ellipse">
              <a:avLst/>
            </a:prstGeom>
            <a:solidFill>
              <a:srgbClr val="00B050"/>
            </a:solidFill>
            <a:ln>
              <a:solidFill>
                <a:srgbClr val="33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AU" sz="865">
                <a:solidFill>
                  <a:srgbClr val="FFFFFF"/>
                </a:solidFill>
                <a:latin typeface="Tw Cen MT" panose="020B0602020104020603"/>
              </a:endParaRPr>
            </a:p>
          </p:txBody>
        </p:sp>
      </p:grpSp>
      <p:grpSp>
        <p:nvGrpSpPr>
          <p:cNvPr id="36" name="Group 35">
            <a:extLst>
              <a:ext uri="{FF2B5EF4-FFF2-40B4-BE49-F238E27FC236}">
                <a16:creationId xmlns:a16="http://schemas.microsoft.com/office/drawing/2014/main" id="{B8D751B3-94FB-43AC-9319-9E9D2B05A5E1}"/>
              </a:ext>
            </a:extLst>
          </p:cNvPr>
          <p:cNvGrpSpPr/>
          <p:nvPr/>
        </p:nvGrpSpPr>
        <p:grpSpPr>
          <a:xfrm>
            <a:off x="7295088" y="317740"/>
            <a:ext cx="189000" cy="189000"/>
            <a:chOff x="181654" y="2696976"/>
            <a:chExt cx="384000" cy="384000"/>
          </a:xfrm>
        </p:grpSpPr>
        <p:sp>
          <p:nvSpPr>
            <p:cNvPr id="37" name="Rectangle: Rounded Corners 36">
              <a:extLst>
                <a:ext uri="{FF2B5EF4-FFF2-40B4-BE49-F238E27FC236}">
                  <a16:creationId xmlns:a16="http://schemas.microsoft.com/office/drawing/2014/main" id="{368A77E9-E662-4888-8013-5F44996E0473}"/>
                </a:ext>
              </a:extLst>
            </p:cNvPr>
            <p:cNvSpPr/>
            <p:nvPr/>
          </p:nvSpPr>
          <p:spPr>
            <a:xfrm>
              <a:off x="181654" y="2696976"/>
              <a:ext cx="384000" cy="3840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AU" sz="1350">
                <a:solidFill>
                  <a:srgbClr val="FFFFFF"/>
                </a:solidFill>
                <a:latin typeface="Tw Cen MT" panose="020B0602020104020603"/>
              </a:endParaRPr>
            </a:p>
          </p:txBody>
        </p:sp>
        <p:sp>
          <p:nvSpPr>
            <p:cNvPr id="41" name="Oval 40">
              <a:extLst>
                <a:ext uri="{FF2B5EF4-FFF2-40B4-BE49-F238E27FC236}">
                  <a16:creationId xmlns:a16="http://schemas.microsoft.com/office/drawing/2014/main" id="{69E1286A-8D34-4F9C-B454-0862000F387D}"/>
                </a:ext>
              </a:extLst>
            </p:cNvPr>
            <p:cNvSpPr/>
            <p:nvPr/>
          </p:nvSpPr>
          <p:spPr>
            <a:xfrm>
              <a:off x="270791" y="2788505"/>
              <a:ext cx="192000" cy="192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AU" sz="865">
                <a:solidFill>
                  <a:srgbClr val="FFFFFF"/>
                </a:solidFill>
                <a:latin typeface="Tw Cen MT" panose="020B0602020104020603"/>
              </a:endParaRPr>
            </a:p>
          </p:txBody>
        </p:sp>
      </p:grpSp>
      <p:grpSp>
        <p:nvGrpSpPr>
          <p:cNvPr id="46" name="Group 45">
            <a:extLst>
              <a:ext uri="{FF2B5EF4-FFF2-40B4-BE49-F238E27FC236}">
                <a16:creationId xmlns:a16="http://schemas.microsoft.com/office/drawing/2014/main" id="{9DE937DD-28E0-4C53-A034-35C1049FA8A4}"/>
              </a:ext>
            </a:extLst>
          </p:cNvPr>
          <p:cNvGrpSpPr/>
          <p:nvPr/>
        </p:nvGrpSpPr>
        <p:grpSpPr>
          <a:xfrm>
            <a:off x="7295545" y="545834"/>
            <a:ext cx="189000" cy="189000"/>
            <a:chOff x="181654" y="2696976"/>
            <a:chExt cx="384000" cy="384000"/>
          </a:xfrm>
        </p:grpSpPr>
        <p:sp>
          <p:nvSpPr>
            <p:cNvPr id="47" name="Rectangle: Rounded Corners 46">
              <a:extLst>
                <a:ext uri="{FF2B5EF4-FFF2-40B4-BE49-F238E27FC236}">
                  <a16:creationId xmlns:a16="http://schemas.microsoft.com/office/drawing/2014/main" id="{70F4E689-E7DF-4629-B1B0-26F5DF4800D8}"/>
                </a:ext>
              </a:extLst>
            </p:cNvPr>
            <p:cNvSpPr/>
            <p:nvPr/>
          </p:nvSpPr>
          <p:spPr>
            <a:xfrm>
              <a:off x="181654" y="2696976"/>
              <a:ext cx="384000" cy="3840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AU" sz="1350">
                <a:solidFill>
                  <a:srgbClr val="FFFFFF"/>
                </a:solidFill>
                <a:latin typeface="Tw Cen MT" panose="020B0602020104020603"/>
              </a:endParaRPr>
            </a:p>
          </p:txBody>
        </p:sp>
        <p:sp>
          <p:nvSpPr>
            <p:cNvPr id="48" name="Oval 47">
              <a:extLst>
                <a:ext uri="{FF2B5EF4-FFF2-40B4-BE49-F238E27FC236}">
                  <a16:creationId xmlns:a16="http://schemas.microsoft.com/office/drawing/2014/main" id="{EC81D55A-8789-4880-88C6-17E0FEEB3C70}"/>
                </a:ext>
              </a:extLst>
            </p:cNvPr>
            <p:cNvSpPr/>
            <p:nvPr/>
          </p:nvSpPr>
          <p:spPr>
            <a:xfrm>
              <a:off x="270791" y="2788505"/>
              <a:ext cx="192000" cy="192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AU" sz="865">
                <a:solidFill>
                  <a:srgbClr val="FFFFFF"/>
                </a:solidFill>
                <a:latin typeface="Tw Cen MT" panose="020B0602020104020603"/>
              </a:endParaRPr>
            </a:p>
          </p:txBody>
        </p:sp>
      </p:grpSp>
      <p:grpSp>
        <p:nvGrpSpPr>
          <p:cNvPr id="49" name="Group 48">
            <a:extLst>
              <a:ext uri="{FF2B5EF4-FFF2-40B4-BE49-F238E27FC236}">
                <a16:creationId xmlns:a16="http://schemas.microsoft.com/office/drawing/2014/main" id="{B20023EC-A6E5-4633-802B-8F351D90988D}"/>
              </a:ext>
            </a:extLst>
          </p:cNvPr>
          <p:cNvGrpSpPr/>
          <p:nvPr/>
        </p:nvGrpSpPr>
        <p:grpSpPr>
          <a:xfrm>
            <a:off x="7295088" y="790462"/>
            <a:ext cx="189000" cy="189000"/>
            <a:chOff x="181654" y="2696976"/>
            <a:chExt cx="384000" cy="384000"/>
          </a:xfrm>
        </p:grpSpPr>
        <p:sp>
          <p:nvSpPr>
            <p:cNvPr id="50" name="Rectangle: Rounded Corners 49">
              <a:extLst>
                <a:ext uri="{FF2B5EF4-FFF2-40B4-BE49-F238E27FC236}">
                  <a16:creationId xmlns:a16="http://schemas.microsoft.com/office/drawing/2014/main" id="{1D4814DE-63CA-41EA-8FA9-E2FAE96971BE}"/>
                </a:ext>
              </a:extLst>
            </p:cNvPr>
            <p:cNvSpPr/>
            <p:nvPr/>
          </p:nvSpPr>
          <p:spPr>
            <a:xfrm>
              <a:off x="181654" y="2696976"/>
              <a:ext cx="384000" cy="3840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AU" sz="1350">
                <a:solidFill>
                  <a:srgbClr val="FFFFFF"/>
                </a:solidFill>
                <a:latin typeface="Tw Cen MT" panose="020B0602020104020603"/>
              </a:endParaRPr>
            </a:p>
          </p:txBody>
        </p:sp>
        <p:sp>
          <p:nvSpPr>
            <p:cNvPr id="51" name="Oval 50">
              <a:extLst>
                <a:ext uri="{FF2B5EF4-FFF2-40B4-BE49-F238E27FC236}">
                  <a16:creationId xmlns:a16="http://schemas.microsoft.com/office/drawing/2014/main" id="{91FC93F8-26E8-4FF4-8CEE-DCA2393E73A9}"/>
                </a:ext>
              </a:extLst>
            </p:cNvPr>
            <p:cNvSpPr/>
            <p:nvPr/>
          </p:nvSpPr>
          <p:spPr>
            <a:xfrm>
              <a:off x="270791" y="2788505"/>
              <a:ext cx="192000" cy="1920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AU" sz="865">
                <a:solidFill>
                  <a:srgbClr val="FFFFFF"/>
                </a:solidFill>
                <a:latin typeface="Tw Cen MT" panose="020B0602020104020603"/>
              </a:endParaRPr>
            </a:p>
          </p:txBody>
        </p:sp>
      </p:grpSp>
      <p:grpSp>
        <p:nvGrpSpPr>
          <p:cNvPr id="30" name="Group 29">
            <a:extLst>
              <a:ext uri="{FF2B5EF4-FFF2-40B4-BE49-F238E27FC236}">
                <a16:creationId xmlns:a16="http://schemas.microsoft.com/office/drawing/2014/main" id="{18BB1068-E342-40DF-B46D-AFEA46FFF04B}"/>
              </a:ext>
            </a:extLst>
          </p:cNvPr>
          <p:cNvGrpSpPr/>
          <p:nvPr/>
        </p:nvGrpSpPr>
        <p:grpSpPr>
          <a:xfrm>
            <a:off x="1633248" y="5541861"/>
            <a:ext cx="270000" cy="270000"/>
            <a:chOff x="181654" y="2696976"/>
            <a:chExt cx="432000" cy="432000"/>
          </a:xfrm>
        </p:grpSpPr>
        <p:sp>
          <p:nvSpPr>
            <p:cNvPr id="38" name="Rectangle: Rounded Corners 37">
              <a:extLst>
                <a:ext uri="{FF2B5EF4-FFF2-40B4-BE49-F238E27FC236}">
                  <a16:creationId xmlns:a16="http://schemas.microsoft.com/office/drawing/2014/main" id="{985D9952-1DE5-447F-8579-D9E5A22F0D89}"/>
                </a:ext>
              </a:extLst>
            </p:cNvPr>
            <p:cNvSpPr/>
            <p:nvPr/>
          </p:nvSpPr>
          <p:spPr>
            <a:xfrm>
              <a:off x="181654" y="2696976"/>
              <a:ext cx="432000" cy="4320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AU" sz="1350">
                <a:solidFill>
                  <a:srgbClr val="FFFFFF"/>
                </a:solidFill>
                <a:latin typeface="Tw Cen MT" panose="020B0602020104020603"/>
              </a:endParaRPr>
            </a:p>
          </p:txBody>
        </p:sp>
        <p:sp>
          <p:nvSpPr>
            <p:cNvPr id="39" name="Oval 38">
              <a:extLst>
                <a:ext uri="{FF2B5EF4-FFF2-40B4-BE49-F238E27FC236}">
                  <a16:creationId xmlns:a16="http://schemas.microsoft.com/office/drawing/2014/main" id="{ACE8A4E2-EC11-41A0-B70A-46E576071408}"/>
                </a:ext>
              </a:extLst>
            </p:cNvPr>
            <p:cNvSpPr/>
            <p:nvPr/>
          </p:nvSpPr>
          <p:spPr>
            <a:xfrm>
              <a:off x="270790" y="2774570"/>
              <a:ext cx="252000" cy="25200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AU" sz="865">
                <a:solidFill>
                  <a:srgbClr val="FFFFFF"/>
                </a:solidFill>
                <a:latin typeface="Tw Cen MT" panose="020B0602020104020603"/>
              </a:endParaRPr>
            </a:p>
          </p:txBody>
        </p:sp>
      </p:grpSp>
      <p:grpSp>
        <p:nvGrpSpPr>
          <p:cNvPr id="27" name="Group 26">
            <a:extLst>
              <a:ext uri="{FF2B5EF4-FFF2-40B4-BE49-F238E27FC236}">
                <a16:creationId xmlns:a16="http://schemas.microsoft.com/office/drawing/2014/main" id="{A8AC64FA-DA16-441F-9EE2-C5F43FFB0239}"/>
              </a:ext>
            </a:extLst>
          </p:cNvPr>
          <p:cNvGrpSpPr/>
          <p:nvPr/>
        </p:nvGrpSpPr>
        <p:grpSpPr>
          <a:xfrm>
            <a:off x="1633248" y="2149243"/>
            <a:ext cx="270000" cy="270000"/>
            <a:chOff x="181654" y="2696976"/>
            <a:chExt cx="432000" cy="432000"/>
          </a:xfrm>
        </p:grpSpPr>
        <p:sp>
          <p:nvSpPr>
            <p:cNvPr id="29" name="Rectangle: Rounded Corners 28">
              <a:extLst>
                <a:ext uri="{FF2B5EF4-FFF2-40B4-BE49-F238E27FC236}">
                  <a16:creationId xmlns:a16="http://schemas.microsoft.com/office/drawing/2014/main" id="{62C3B78C-48C4-4D5B-A2B6-C1B88F4BD0CC}"/>
                </a:ext>
              </a:extLst>
            </p:cNvPr>
            <p:cNvSpPr/>
            <p:nvPr/>
          </p:nvSpPr>
          <p:spPr>
            <a:xfrm>
              <a:off x="181654" y="2696976"/>
              <a:ext cx="432000" cy="4320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AU" sz="1350">
                <a:solidFill>
                  <a:srgbClr val="FFFFFF"/>
                </a:solidFill>
                <a:latin typeface="Tw Cen MT" panose="020B0602020104020603"/>
              </a:endParaRPr>
            </a:p>
          </p:txBody>
        </p:sp>
        <p:sp>
          <p:nvSpPr>
            <p:cNvPr id="42" name="Oval 41">
              <a:extLst>
                <a:ext uri="{FF2B5EF4-FFF2-40B4-BE49-F238E27FC236}">
                  <a16:creationId xmlns:a16="http://schemas.microsoft.com/office/drawing/2014/main" id="{E9B30284-2AF8-42A2-8F08-31F32087CE48}"/>
                </a:ext>
              </a:extLst>
            </p:cNvPr>
            <p:cNvSpPr/>
            <p:nvPr/>
          </p:nvSpPr>
          <p:spPr>
            <a:xfrm>
              <a:off x="270790" y="2774570"/>
              <a:ext cx="252000" cy="25200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AU" sz="865">
                <a:solidFill>
                  <a:srgbClr val="FFFFFF"/>
                </a:solidFill>
                <a:latin typeface="Tw Cen MT" panose="020B0602020104020603"/>
              </a:endParaRPr>
            </a:p>
          </p:txBody>
        </p:sp>
      </p:grpSp>
    </p:spTree>
    <p:extLst>
      <p:ext uri="{BB962C8B-B14F-4D97-AF65-F5344CB8AC3E}">
        <p14:creationId xmlns:p14="http://schemas.microsoft.com/office/powerpoint/2010/main" val="2517955173"/>
      </p:ext>
    </p:extLst>
  </p:cSld>
  <p:clrMapOvr>
    <a:masterClrMapping/>
  </p:clrMapOvr>
</p:sld>
</file>

<file path=ppt/theme/theme1.xml><?xml version="1.0" encoding="utf-8"?>
<a:theme xmlns:a="http://schemas.openxmlformats.org/drawingml/2006/main" name="Office Theme">
  <a:themeElements>
    <a:clrScheme name="AEMO PPT 2018">
      <a:dk1>
        <a:srgbClr val="222324"/>
      </a:dk1>
      <a:lt1>
        <a:srgbClr val="FFFFFF"/>
      </a:lt1>
      <a:dk2>
        <a:srgbClr val="000000"/>
      </a:dk2>
      <a:lt2>
        <a:srgbClr val="E0E8EA"/>
      </a:lt2>
      <a:accent1>
        <a:srgbClr val="C41230"/>
      </a:accent1>
      <a:accent2>
        <a:srgbClr val="360F3C"/>
      </a:accent2>
      <a:accent3>
        <a:srgbClr val="F37421"/>
      </a:accent3>
      <a:accent4>
        <a:srgbClr val="FFC222"/>
      </a:accent4>
      <a:accent5>
        <a:srgbClr val="82859C"/>
      </a:accent5>
      <a:accent6>
        <a:srgbClr val="B3E0EE"/>
      </a:accent6>
      <a:hlink>
        <a:srgbClr val="C41230"/>
      </a:hlink>
      <a:folHlink>
        <a:srgbClr val="C41230"/>
      </a:folHlink>
    </a:clrScheme>
    <a:fontScheme name="AEMO TW Segoe">
      <a:majorFont>
        <a:latin typeface="Century Gothic"/>
        <a:ea typeface=""/>
        <a:cs typeface=""/>
      </a:majorFont>
      <a:minorFont>
        <a:latin typeface="Segoe UI Semi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 2018 4-3 v3.potx" id="{C7FD2093-610A-4D61-ACEB-F5994A26DD88}" vid="{C097FF71-F871-4FB0-B620-0BE05792ACAF}"/>
    </a:ext>
  </a:extLst>
</a:theme>
</file>

<file path=ppt/theme/theme2.xml><?xml version="1.0" encoding="utf-8"?>
<a:theme xmlns:a="http://schemas.openxmlformats.org/drawingml/2006/main" name="AEMC Primary Presentation Template 16x9">
  <a:themeElements>
    <a:clrScheme name="AEMC3">
      <a:dk1>
        <a:srgbClr val="FFFFFF"/>
      </a:dk1>
      <a:lt1>
        <a:srgbClr val="58595B"/>
      </a:lt1>
      <a:dk2>
        <a:srgbClr val="FFFFFF"/>
      </a:dk2>
      <a:lt2>
        <a:srgbClr val="E6E6E6"/>
      </a:lt2>
      <a:accent1>
        <a:srgbClr val="7E4182"/>
      </a:accent1>
      <a:accent2>
        <a:srgbClr val="005983"/>
      </a:accent2>
      <a:accent3>
        <a:srgbClr val="00A8E5"/>
      </a:accent3>
      <a:accent4>
        <a:srgbClr val="96D2F0"/>
      </a:accent4>
      <a:accent5>
        <a:srgbClr val="BDCC2A"/>
      </a:accent5>
      <a:accent6>
        <a:srgbClr val="E58E1A"/>
      </a:accent6>
      <a:hlink>
        <a:srgbClr val="58595B"/>
      </a:hlink>
      <a:folHlink>
        <a:srgbClr val="58595B"/>
      </a:folHlink>
    </a:clrScheme>
    <a:fontScheme name="AEMC">
      <a:majorFont>
        <a:latin typeface="Tahoma"/>
        <a:ea typeface=""/>
        <a:cs typeface=""/>
      </a:majorFont>
      <a:minorFont>
        <a:latin typeface="Tahoma"/>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EMC Primary Presentation Template 16x9" id="{788AD36A-9F0C-FE4D-84C9-6EA20F40E2E6}" vid="{A2364C76-5967-9C42-8051-0107DA99B6FE}"/>
    </a:ext>
  </a:extLst>
</a:theme>
</file>

<file path=ppt/theme/theme3.xml><?xml version="1.0" encoding="utf-8"?>
<a:theme xmlns:a="http://schemas.openxmlformats.org/drawingml/2006/main" name="1_Office Theme">
  <a:themeElements>
    <a:clrScheme name="AEMO PPT 2018">
      <a:dk1>
        <a:srgbClr val="222324"/>
      </a:dk1>
      <a:lt1>
        <a:srgbClr val="FFFFFF"/>
      </a:lt1>
      <a:dk2>
        <a:srgbClr val="000000"/>
      </a:dk2>
      <a:lt2>
        <a:srgbClr val="E0E8EA"/>
      </a:lt2>
      <a:accent1>
        <a:srgbClr val="C41230"/>
      </a:accent1>
      <a:accent2>
        <a:srgbClr val="360F3C"/>
      </a:accent2>
      <a:accent3>
        <a:srgbClr val="F37421"/>
      </a:accent3>
      <a:accent4>
        <a:srgbClr val="FFC222"/>
      </a:accent4>
      <a:accent5>
        <a:srgbClr val="82859C"/>
      </a:accent5>
      <a:accent6>
        <a:srgbClr val="B3E0EE"/>
      </a:accent6>
      <a:hlink>
        <a:srgbClr val="C41230"/>
      </a:hlink>
      <a:folHlink>
        <a:srgbClr val="C41230"/>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 2018 16-9 v2.potx" id="{8BBE3452-16E1-4B69-A3C1-3024FB565F0A}" vid="{E508FD7E-E6F3-4F29-8CD8-628E5AED39E6}"/>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ff08f022-2cdc-49e5-914c-f7e666dadb4c">
      <UserInfo>
        <DisplayName/>
        <AccountId xsi:nil="true"/>
        <AccountType/>
      </UserInfo>
    </SharedWithUsers>
    <Date xmlns="99eba8f5-7fec-4c00-afe1-f2f2944c28a7" xsi:nil="true"/>
    <Comment xmlns="99eba8f5-7fec-4c00-afe1-f2f2944c28a7"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0E2964DDED0EC4A8D459028649F1056" ma:contentTypeVersion="14" ma:contentTypeDescription="Create a new document." ma:contentTypeScope="" ma:versionID="e69100847e6549220f3374bec3110ff6">
  <xsd:schema xmlns:xsd="http://www.w3.org/2001/XMLSchema" xmlns:xs="http://www.w3.org/2001/XMLSchema" xmlns:p="http://schemas.microsoft.com/office/2006/metadata/properties" xmlns:ns2="99eba8f5-7fec-4c00-afe1-f2f2944c28a7" xmlns:ns3="ff08f022-2cdc-49e5-914c-f7e666dadb4c" targetNamespace="http://schemas.microsoft.com/office/2006/metadata/properties" ma:root="true" ma:fieldsID="548aab25d8444a675ce2ffc2b062e7fb" ns2:_="" ns3:_="">
    <xsd:import namespace="99eba8f5-7fec-4c00-afe1-f2f2944c28a7"/>
    <xsd:import namespace="ff08f022-2cdc-49e5-914c-f7e666dadb4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Date" minOccurs="0"/>
                <xsd:element ref="ns2:Comme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eba8f5-7fec-4c00-afe1-f2f2944c28a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Date" ma:index="20" nillable="true" ma:displayName="Date" ma:format="DateOnly" ma:internalName="Date">
      <xsd:simpleType>
        <xsd:restriction base="dms:DateTime"/>
      </xsd:simpleType>
    </xsd:element>
    <xsd:element name="Comment" ma:index="21" nillable="true" ma:displayName="Comment" ma:description="Additional info about the doc" ma:format="Dropdown" ma:internalName="Comment">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f08f022-2cdc-49e5-914c-f7e666dadb4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16869FF-F387-49FE-AADC-251455620C48}">
  <ds:schemaRefs>
    <ds:schemaRef ds:uri="http://schemas.microsoft.com/sharepoint/v3/contenttype/forms"/>
  </ds:schemaRefs>
</ds:datastoreItem>
</file>

<file path=customXml/itemProps2.xml><?xml version="1.0" encoding="utf-8"?>
<ds:datastoreItem xmlns:ds="http://schemas.openxmlformats.org/officeDocument/2006/customXml" ds:itemID="{5128D646-3DF9-4337-ABEF-B255BCF65A96}">
  <ds:schemaRefs>
    <ds:schemaRef ds:uri="99eba8f5-7fec-4c00-afe1-f2f2944c28a7"/>
    <ds:schemaRef ds:uri="ff08f022-2cdc-49e5-914c-f7e666dadb4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386C3DD7-98B8-41FC-A961-EBC49A30A96D}">
  <ds:schemaRefs>
    <ds:schemaRef ds:uri="99eba8f5-7fec-4c00-afe1-f2f2944c28a7"/>
    <ds:schemaRef ds:uri="ff08f022-2cdc-49e5-914c-f7e666dadb4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4683</Words>
  <Application>Microsoft Office PowerPoint</Application>
  <PresentationFormat>On-screen Show (4:3)</PresentationFormat>
  <Paragraphs>735</Paragraphs>
  <Slides>37</Slides>
  <Notes>9</Notes>
  <HiddenSlides>0</HiddenSlides>
  <MMClips>0</MMClips>
  <ScaleCrop>false</ScaleCrop>
  <HeadingPairs>
    <vt:vector size="4" baseType="variant">
      <vt:variant>
        <vt:lpstr>Theme</vt:lpstr>
      </vt:variant>
      <vt:variant>
        <vt:i4>3</vt:i4>
      </vt:variant>
      <vt:variant>
        <vt:lpstr>Slide Titles</vt:lpstr>
      </vt:variant>
      <vt:variant>
        <vt:i4>37</vt:i4>
      </vt:variant>
    </vt:vector>
  </HeadingPairs>
  <TitlesOfParts>
    <vt:vector size="40" baseType="lpstr">
      <vt:lpstr>Office Theme</vt:lpstr>
      <vt:lpstr>AEMC Primary Presentation Template 16x9</vt:lpstr>
      <vt:lpstr>1_Office Theme</vt:lpstr>
      <vt:lpstr>5MS &amp; GS Program Consultative Forum #31</vt:lpstr>
      <vt:lpstr>AEMO Competition Law  Meeting Protocol</vt:lpstr>
      <vt:lpstr>Agenda</vt:lpstr>
      <vt:lpstr>Welcome </vt:lpstr>
      <vt:lpstr>Actions from Previous Meetings</vt:lpstr>
      <vt:lpstr>PCF Actions</vt:lpstr>
      <vt:lpstr>Program Update</vt:lpstr>
      <vt:lpstr>Program Update and Timeline</vt:lpstr>
      <vt:lpstr>5MS Program – IT Systems Status</vt:lpstr>
      <vt:lpstr>Retail Reporting</vt:lpstr>
      <vt:lpstr>Approach to Retail Status Updates</vt:lpstr>
      <vt:lpstr>March checkpoint status</vt:lpstr>
      <vt:lpstr>Retail Testing Progress</vt:lpstr>
      <vt:lpstr>April Retail Checkpoint Criteria</vt:lpstr>
      <vt:lpstr>Readiness Working Group Update</vt:lpstr>
      <vt:lpstr>Summary of coverage, status and progress</vt:lpstr>
      <vt:lpstr>5MS Rule Commencement  Round 6</vt:lpstr>
      <vt:lpstr>Part A 5MS Essential Capability </vt:lpstr>
      <vt:lpstr>Part B – Other Industry Capabilities  </vt:lpstr>
      <vt:lpstr>Readiness Working Group Update</vt:lpstr>
      <vt:lpstr>Readiness Working Group Update</vt:lpstr>
      <vt:lpstr>Settlements Certification Conclusions</vt:lpstr>
      <vt:lpstr>Objectives</vt:lpstr>
      <vt:lpstr>Software Certification Methodology: Testing Framework </vt:lpstr>
      <vt:lpstr>Software Certification Methodology:  System for Ranking Findings</vt:lpstr>
      <vt:lpstr>Results of Software Certification</vt:lpstr>
      <vt:lpstr>Conclusion</vt:lpstr>
      <vt:lpstr>Forward Meeting Plan</vt:lpstr>
      <vt:lpstr>High-Level Plan for 2021</vt:lpstr>
      <vt:lpstr>PowerPoint Presentation</vt:lpstr>
      <vt:lpstr>Upcoming meetings  </vt:lpstr>
      <vt:lpstr>General Questions</vt:lpstr>
      <vt:lpstr>Meeting Close</vt:lpstr>
      <vt:lpstr>Appendix</vt:lpstr>
      <vt:lpstr>Readiness Dashboard Part A -  Essential Capability  Status supporting evidence – Draft </vt:lpstr>
      <vt:lpstr>Readiness Dashboard Part B - Participant Readiness Status supporting evidence - Draft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5MS &amp; GS Program Consultative Forum #30</dc:title>
  <dc:creator>Anne-Marie McCague</dc:creator>
  <cp:lastModifiedBy>Anne-Marie McCague</cp:lastModifiedBy>
  <cp:revision>3</cp:revision>
  <dcterms:created xsi:type="dcterms:W3CDTF">2021-02-17T05:11:21Z</dcterms:created>
  <dcterms:modified xsi:type="dcterms:W3CDTF">2021-03-17T05:04:13Z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0x010100A0E2964DDED0EC4A8D459028649F1056</vt:lpwstr>
  </property>
</Properties>
</file>