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94" r:id="rId6"/>
    <p:sldMasterId id="2147483706" r:id="rId7"/>
  </p:sldMasterIdLst>
  <p:notesMasterIdLst>
    <p:notesMasterId r:id="rId41"/>
  </p:notesMasterIdLst>
  <p:sldIdLst>
    <p:sldId id="263" r:id="rId8"/>
    <p:sldId id="258" r:id="rId9"/>
    <p:sldId id="1052" r:id="rId10"/>
    <p:sldId id="1448" r:id="rId11"/>
    <p:sldId id="1413" r:id="rId12"/>
    <p:sldId id="1414" r:id="rId13"/>
    <p:sldId id="1421" r:id="rId14"/>
    <p:sldId id="928" r:id="rId15"/>
    <p:sldId id="1091" r:id="rId16"/>
    <p:sldId id="3787" r:id="rId17"/>
    <p:sldId id="3697" r:id="rId18"/>
    <p:sldId id="3770" r:id="rId19"/>
    <p:sldId id="3681" r:id="rId20"/>
    <p:sldId id="3788" r:id="rId21"/>
    <p:sldId id="3780" r:id="rId22"/>
    <p:sldId id="3793" r:id="rId23"/>
    <p:sldId id="3682" r:id="rId24"/>
    <p:sldId id="3786" r:id="rId25"/>
    <p:sldId id="1544" r:id="rId26"/>
    <p:sldId id="3792" r:id="rId27"/>
    <p:sldId id="1546" r:id="rId28"/>
    <p:sldId id="3781" r:id="rId29"/>
    <p:sldId id="3603" r:id="rId30"/>
    <p:sldId id="1454" r:id="rId31"/>
    <p:sldId id="3613" r:id="rId32"/>
    <p:sldId id="3794" r:id="rId33"/>
    <p:sldId id="1173" r:id="rId34"/>
    <p:sldId id="1022" r:id="rId35"/>
    <p:sldId id="1159" r:id="rId36"/>
    <p:sldId id="3719" r:id="rId37"/>
    <p:sldId id="3685" r:id="rId38"/>
    <p:sldId id="3686" r:id="rId39"/>
    <p:sldId id="1023" r:id="rId40"/>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Minney" initials="GM" lastIdx="7" clrIdx="0">
    <p:extLst>
      <p:ext uri="{19B8F6BF-5375-455C-9EA6-DF929625EA0E}">
        <p15:presenceInfo xmlns:p15="http://schemas.microsoft.com/office/powerpoint/2012/main" userId="S::Greg.Minney@aemo.com.au::e657595f-f519-43ef-a5ac-dcb6c666504e" providerId="AD"/>
      </p:ext>
    </p:extLst>
  </p:cmAuthor>
  <p:cmAuthor id="2" name="Emily Brodie" initials="EB" lastIdx="6" clrIdx="1">
    <p:extLst>
      <p:ext uri="{19B8F6BF-5375-455C-9EA6-DF929625EA0E}">
        <p15:presenceInfo xmlns:p15="http://schemas.microsoft.com/office/powerpoint/2012/main" userId="S::Emily.Brodie@aemo.com.au::49ce462e-3502-4f24-a4dc-37209137f68b" providerId="AD"/>
      </p:ext>
    </p:extLst>
  </p:cmAuthor>
  <p:cmAuthor id="3" name="Anne-Marie McCague" initials="AM" lastIdx="1" clrIdx="2">
    <p:extLst>
      <p:ext uri="{19B8F6BF-5375-455C-9EA6-DF929625EA0E}">
        <p15:presenceInfo xmlns:p15="http://schemas.microsoft.com/office/powerpoint/2012/main" userId="S::anne-marie.mccague@aemo.com.au::3580a8e1-7513-45f1-8e90-655e8672d335" providerId="AD"/>
      </p:ext>
    </p:extLst>
  </p:cmAuthor>
  <p:cmAuthor id="4" name="Austin Tan" initials="AT" lastIdx="2" clrIdx="3">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006600"/>
    <a:srgbClr val="FFFF99"/>
    <a:srgbClr val="EDEDEF"/>
    <a:srgbClr val="E8E7E8"/>
    <a:srgbClr val="CECCCE"/>
    <a:srgbClr val="CFEBF5"/>
    <a:srgbClr val="D8D9DE"/>
    <a:srgbClr val="90F030"/>
    <a:srgbClr val="D6E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AB02AE-564D-44B3-B51B-DFC5ACB5F383}" v="254" dt="2021-02-17T22:27:08.934"/>
    <p1510:client id="{B741A6E9-1D82-4138-913C-F7B768FFDDD1}" v="61" dt="2021-02-17T07:01:18.072"/>
    <p1510:client id="{BF486E63-5C1E-411A-882C-DDD2C40FDDB3}" v="6" dt="2021-02-18T00:21:50.623"/>
    <p1510:client id="{FCBE672B-1A6C-49DC-A349-EDED03F44E9E}" v="1810" dt="2021-02-17T01:18:47.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6%20Round%206%20-%20Feb%2021/Analysis%20-%20Round%206%20DRAF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6%20Round%206%20-%20Feb%2021/Analysis%20-%20Round%206%20DRAF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25254720299594"/>
          <c:y val="0.2394729958796277"/>
          <c:w val="0.86399688151219167"/>
          <c:h val="0.52118662166488428"/>
        </c:manualLayout>
      </c:layout>
      <c:barChart>
        <c:barDir val="col"/>
        <c:grouping val="percentStacked"/>
        <c:varyColors val="0"/>
        <c:ser>
          <c:idx val="0"/>
          <c:order val="0"/>
          <c:tx>
            <c:strRef>
              <c:f>'C'!$B$28</c:f>
              <c:strCache>
                <c:ptCount val="1"/>
                <c:pt idx="0">
                  <c:v>0%</c:v>
                </c:pt>
              </c:strCache>
            </c:strRef>
          </c:tx>
          <c:spPr>
            <a:solidFill>
              <a:srgbClr val="7030A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91B9-4AEA-8603-DF4B4AB2195A}"/>
                </c:ext>
              </c:extLst>
            </c:dLbl>
            <c:dLbl>
              <c:idx val="1"/>
              <c:delete val="1"/>
              <c:extLst>
                <c:ext xmlns:c15="http://schemas.microsoft.com/office/drawing/2012/chart" uri="{CE6537A1-D6FC-4f65-9D91-7224C49458BB}"/>
                <c:ext xmlns:c16="http://schemas.microsoft.com/office/drawing/2014/chart" uri="{C3380CC4-5D6E-409C-BE32-E72D297353CC}">
                  <c16:uniqueId val="{00000001-91B9-4AEA-8603-DF4B4AB2195A}"/>
                </c:ext>
              </c:extLst>
            </c:dLbl>
            <c:dLbl>
              <c:idx val="2"/>
              <c:layout>
                <c:manualLayout>
                  <c:x val="-4.9154299992176291E-2"/>
                  <c:y val="-2.15593523027341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B9-4AEA-8603-DF4B4AB2195A}"/>
                </c:ext>
              </c:extLst>
            </c:dLbl>
            <c:dLbl>
              <c:idx val="3"/>
              <c:delete val="1"/>
              <c:extLst>
                <c:ext xmlns:c15="http://schemas.microsoft.com/office/drawing/2012/chart" uri="{CE6537A1-D6FC-4f65-9D91-7224C49458BB}"/>
                <c:ext xmlns:c16="http://schemas.microsoft.com/office/drawing/2014/chart" uri="{C3380CC4-5D6E-409C-BE32-E72D297353CC}">
                  <c16:uniqueId val="{00000003-91B9-4AEA-8603-DF4B4AB2195A}"/>
                </c:ext>
              </c:extLst>
            </c:dLbl>
            <c:dLbl>
              <c:idx val="4"/>
              <c:delete val="1"/>
              <c:extLst>
                <c:ext xmlns:c15="http://schemas.microsoft.com/office/drawing/2012/chart" uri="{CE6537A1-D6FC-4f65-9D91-7224C49458BB}"/>
                <c:ext xmlns:c16="http://schemas.microsoft.com/office/drawing/2014/chart" uri="{C3380CC4-5D6E-409C-BE32-E72D297353CC}">
                  <c16:uniqueId val="{00000004-91B9-4AEA-8603-DF4B4AB2195A}"/>
                </c:ext>
              </c:extLst>
            </c:dLbl>
            <c:dLbl>
              <c:idx val="5"/>
              <c:delete val="1"/>
              <c:extLst>
                <c:ext xmlns:c15="http://schemas.microsoft.com/office/drawing/2012/chart" uri="{CE6537A1-D6FC-4f65-9D91-7224C49458BB}"/>
                <c:ext xmlns:c16="http://schemas.microsoft.com/office/drawing/2014/chart" uri="{C3380CC4-5D6E-409C-BE32-E72D297353CC}">
                  <c16:uniqueId val="{00000005-91B9-4AEA-8603-DF4B4AB2195A}"/>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'C'!$C$27:$H$27</c:f>
              <c:strCache>
                <c:ptCount val="6"/>
                <c:pt idx="0">
                  <c:v>R1</c:v>
                </c:pt>
                <c:pt idx="1">
                  <c:v>R2</c:v>
                </c:pt>
                <c:pt idx="2">
                  <c:v>R3</c:v>
                </c:pt>
                <c:pt idx="3">
                  <c:v>R4</c:v>
                </c:pt>
                <c:pt idx="4">
                  <c:v>R5</c:v>
                </c:pt>
                <c:pt idx="5">
                  <c:v>R6</c:v>
                </c:pt>
              </c:strCache>
            </c:strRef>
          </c:cat>
          <c:val>
            <c:numRef>
              <c:f>'C'!$C$28:$H$28</c:f>
              <c:numCache>
                <c:formatCode>0%</c:formatCode>
                <c:ptCount val="6"/>
                <c:pt idx="0">
                  <c:v>0</c:v>
                </c:pt>
                <c:pt idx="1">
                  <c:v>0</c:v>
                </c:pt>
                <c:pt idx="2">
                  <c:v>2.3809523809523808E-2</c:v>
                </c:pt>
                <c:pt idx="3">
                  <c:v>0</c:v>
                </c:pt>
                <c:pt idx="4">
                  <c:v>0</c:v>
                </c:pt>
                <c:pt idx="5">
                  <c:v>0</c:v>
                </c:pt>
              </c:numCache>
            </c:numRef>
          </c:val>
          <c:extLst>
            <c:ext xmlns:c16="http://schemas.microsoft.com/office/drawing/2014/chart" uri="{C3380CC4-5D6E-409C-BE32-E72D297353CC}">
              <c16:uniqueId val="{00000006-91B9-4AEA-8603-DF4B4AB2195A}"/>
            </c:ext>
          </c:extLst>
        </c:ser>
        <c:ser>
          <c:idx val="1"/>
          <c:order val="1"/>
          <c:tx>
            <c:strRef>
              <c:f>'C'!$B$29</c:f>
              <c:strCache>
                <c:ptCount val="1"/>
                <c:pt idx="0">
                  <c:v>1 - 24%</c:v>
                </c:pt>
              </c:strCache>
            </c:strRef>
          </c:tx>
          <c:spPr>
            <a:solidFill>
              <a:schemeClr val="accent2"/>
            </a:solidFill>
            <a:ln>
              <a:noFill/>
            </a:ln>
            <a:effectLst/>
          </c:spPr>
          <c:invertIfNegative val="0"/>
          <c:dLbls>
            <c:dLbl>
              <c:idx val="0"/>
              <c:layout>
                <c:manualLayout>
                  <c:x val="-5.6331124997990173E-2"/>
                  <c:y val="1.16012565896507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B9-4AEA-8603-DF4B4AB2195A}"/>
                </c:ext>
              </c:extLst>
            </c:dLbl>
            <c:dLbl>
              <c:idx val="1"/>
              <c:layout>
                <c:manualLayout>
                  <c:x val="-5.63311249979901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1B9-4AEA-8603-DF4B4AB2195A}"/>
                </c:ext>
              </c:extLst>
            </c:dLbl>
            <c:dLbl>
              <c:idx val="2"/>
              <c:layout>
                <c:manualLayout>
                  <c:x val="-5.2665321420188815E-2"/>
                  <c:y val="-5.38983807568351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1B9-4AEA-8603-DF4B4AB2195A}"/>
                </c:ext>
              </c:extLst>
            </c:dLbl>
            <c:dLbl>
              <c:idx val="3"/>
              <c:layout>
                <c:manualLayout>
                  <c:x val="-5.607350264845203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1B9-4AEA-8603-DF4B4AB2195A}"/>
                </c:ext>
              </c:extLst>
            </c:dLbl>
            <c:dLbl>
              <c:idx val="4"/>
              <c:layout>
                <c:manualLayout>
                  <c:x val="-5.47908485189790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1B9-4AEA-8603-DF4B4AB2195A}"/>
                </c:ext>
              </c:extLst>
            </c:dLbl>
            <c:dLbl>
              <c:idx val="5"/>
              <c:layout>
                <c:manualLayout>
                  <c:x val="-5.1138125284380324E-2"/>
                  <c:y val="-5.436487908951341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1B9-4AEA-8603-DF4B4AB2195A}"/>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'C'!$C$27:$H$27</c:f>
              <c:strCache>
                <c:ptCount val="6"/>
                <c:pt idx="0">
                  <c:v>R1</c:v>
                </c:pt>
                <c:pt idx="1">
                  <c:v>R2</c:v>
                </c:pt>
                <c:pt idx="2">
                  <c:v>R3</c:v>
                </c:pt>
                <c:pt idx="3">
                  <c:v>R4</c:v>
                </c:pt>
                <c:pt idx="4">
                  <c:v>R5</c:v>
                </c:pt>
                <c:pt idx="5">
                  <c:v>R6</c:v>
                </c:pt>
              </c:strCache>
            </c:strRef>
          </c:cat>
          <c:val>
            <c:numRef>
              <c:f>'C'!$C$29:$H$29</c:f>
              <c:numCache>
                <c:formatCode>0%</c:formatCode>
                <c:ptCount val="6"/>
                <c:pt idx="0">
                  <c:v>0.92307692307692313</c:v>
                </c:pt>
                <c:pt idx="1">
                  <c:v>0.7</c:v>
                </c:pt>
                <c:pt idx="2">
                  <c:v>0.40476190476190477</c:v>
                </c:pt>
                <c:pt idx="3">
                  <c:v>0.34090909090909088</c:v>
                </c:pt>
                <c:pt idx="4">
                  <c:v>0.30434782608695654</c:v>
                </c:pt>
                <c:pt idx="5">
                  <c:v>0.18181818181818182</c:v>
                </c:pt>
              </c:numCache>
            </c:numRef>
          </c:val>
          <c:extLst>
            <c:ext xmlns:c16="http://schemas.microsoft.com/office/drawing/2014/chart" uri="{C3380CC4-5D6E-409C-BE32-E72D297353CC}">
              <c16:uniqueId val="{0000000D-91B9-4AEA-8603-DF4B4AB2195A}"/>
            </c:ext>
          </c:extLst>
        </c:ser>
        <c:ser>
          <c:idx val="2"/>
          <c:order val="2"/>
          <c:tx>
            <c:strRef>
              <c:f>'C'!$B$30</c:f>
              <c:strCache>
                <c:ptCount val="1"/>
                <c:pt idx="0">
                  <c:v>25 - 49%</c:v>
                </c:pt>
              </c:strCache>
            </c:strRef>
          </c:tx>
          <c:spPr>
            <a:solidFill>
              <a:schemeClr val="accent3">
                <a:lumMod val="75000"/>
              </a:schemeClr>
            </a:solidFill>
            <a:ln>
              <a:noFill/>
            </a:ln>
            <a:effectLst/>
          </c:spPr>
          <c:invertIfNegative val="0"/>
          <c:dLbls>
            <c:dLbl>
              <c:idx val="0"/>
              <c:layout>
                <c:manualLayout>
                  <c:x val="-4.9338144814981645E-2"/>
                  <c:y val="-4.311870460546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1B9-4AEA-8603-DF4B4AB2195A}"/>
                </c:ext>
              </c:extLst>
            </c:dLbl>
            <c:dLbl>
              <c:idx val="1"/>
              <c:layout>
                <c:manualLayout>
                  <c:x val="-5.6331159541090116E-2"/>
                  <c:y val="2.52562719466142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1B9-4AEA-8603-DF4B4AB2195A}"/>
                </c:ext>
              </c:extLst>
            </c:dLbl>
            <c:dLbl>
              <c:idx val="2"/>
              <c:layout>
                <c:manualLayout>
                  <c:x val="-5.2665321420188815E-2"/>
                  <c:y val="-4.940627828155614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1B9-4AEA-8603-DF4B4AB2195A}"/>
                </c:ext>
              </c:extLst>
            </c:dLbl>
            <c:dLbl>
              <c:idx val="3"/>
              <c:layout>
                <c:manualLayout>
                  <c:x val="-5.2568908732923796E-2"/>
                  <c:y val="-5.709178921171973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1B9-4AEA-8603-DF4B4AB2195A}"/>
                </c:ext>
              </c:extLst>
            </c:dLbl>
            <c:dLbl>
              <c:idx val="4"/>
              <c:layout>
                <c:manualLayout>
                  <c:x val="-5.479084851897905E-2"/>
                  <c:y val="-9.966779362658246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1B9-4AEA-8603-DF4B4AB2195A}"/>
                </c:ext>
              </c:extLst>
            </c:dLbl>
            <c:dLbl>
              <c:idx val="5"/>
              <c:layout>
                <c:manualLayout>
                  <c:x val="-5.1138125284380324E-2"/>
                  <c:y val="5.436440105434509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1B9-4AEA-8603-DF4B4AB2195A}"/>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'C'!$C$27:$H$27</c:f>
              <c:strCache>
                <c:ptCount val="6"/>
                <c:pt idx="0">
                  <c:v>R1</c:v>
                </c:pt>
                <c:pt idx="1">
                  <c:v>R2</c:v>
                </c:pt>
                <c:pt idx="2">
                  <c:v>R3</c:v>
                </c:pt>
                <c:pt idx="3">
                  <c:v>R4</c:v>
                </c:pt>
                <c:pt idx="4">
                  <c:v>R5</c:v>
                </c:pt>
                <c:pt idx="5">
                  <c:v>R6</c:v>
                </c:pt>
              </c:strCache>
            </c:strRef>
          </c:cat>
          <c:val>
            <c:numRef>
              <c:f>'C'!$C$30:$H$30</c:f>
              <c:numCache>
                <c:formatCode>0%</c:formatCode>
                <c:ptCount val="6"/>
                <c:pt idx="0">
                  <c:v>7.6923076923076927E-2</c:v>
                </c:pt>
                <c:pt idx="1">
                  <c:v>0.2</c:v>
                </c:pt>
                <c:pt idx="2">
                  <c:v>0.38095238095238093</c:v>
                </c:pt>
                <c:pt idx="3">
                  <c:v>0.45454545454545453</c:v>
                </c:pt>
                <c:pt idx="4">
                  <c:v>0.39130434782608697</c:v>
                </c:pt>
                <c:pt idx="5">
                  <c:v>0.25</c:v>
                </c:pt>
              </c:numCache>
            </c:numRef>
          </c:val>
          <c:extLst>
            <c:ext xmlns:c16="http://schemas.microsoft.com/office/drawing/2014/chart" uri="{C3380CC4-5D6E-409C-BE32-E72D297353CC}">
              <c16:uniqueId val="{00000014-91B9-4AEA-8603-DF4B4AB2195A}"/>
            </c:ext>
          </c:extLst>
        </c:ser>
        <c:ser>
          <c:idx val="3"/>
          <c:order val="3"/>
          <c:tx>
            <c:strRef>
              <c:f>'C'!$B$31</c:f>
              <c:strCache>
                <c:ptCount val="1"/>
                <c:pt idx="0">
                  <c:v>50 - 74%</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5-91B9-4AEA-8603-DF4B4AB2195A}"/>
                </c:ext>
              </c:extLst>
            </c:dLbl>
            <c:dLbl>
              <c:idx val="1"/>
              <c:layout>
                <c:manualLayout>
                  <c:x val="-5.6331021311900098E-2"/>
                  <c:y val="1.4476807993596703E-2"/>
                </c:manualLayout>
              </c:layout>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6.3375842263978965E-2"/>
                      <c:h val="8.1914006370642792E-2"/>
                    </c:manualLayout>
                  </c15:layout>
                </c:ext>
                <c:ext xmlns:c16="http://schemas.microsoft.com/office/drawing/2014/chart" uri="{C3380CC4-5D6E-409C-BE32-E72D297353CC}">
                  <c16:uniqueId val="{00000016-91B9-4AEA-8603-DF4B4AB2195A}"/>
                </c:ext>
              </c:extLst>
            </c:dLbl>
            <c:dLbl>
              <c:idx val="2"/>
              <c:layout>
                <c:manualLayout>
                  <c:x val="-5.266532142018881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1B9-4AEA-8603-DF4B4AB2195A}"/>
                </c:ext>
              </c:extLst>
            </c:dLbl>
            <c:dLbl>
              <c:idx val="3"/>
              <c:layout>
                <c:manualLayout>
                  <c:x val="-5.2568908732923796E-2"/>
                  <c:y val="1.14183578423438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1B9-4AEA-8603-DF4B4AB2195A}"/>
                </c:ext>
              </c:extLst>
            </c:dLbl>
            <c:dLbl>
              <c:idx val="4"/>
              <c:layout>
                <c:manualLayout>
                  <c:x val="-5.844357175357764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1B9-4AEA-8603-DF4B4AB2195A}"/>
                </c:ext>
              </c:extLst>
            </c:dLbl>
            <c:dLbl>
              <c:idx val="5"/>
              <c:layout>
                <c:manualLayout>
                  <c:x val="-4.7485402049781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1B9-4AEA-8603-DF4B4AB2195A}"/>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'C'!$C$27:$H$27</c:f>
              <c:strCache>
                <c:ptCount val="6"/>
                <c:pt idx="0">
                  <c:v>R1</c:v>
                </c:pt>
                <c:pt idx="1">
                  <c:v>R2</c:v>
                </c:pt>
                <c:pt idx="2">
                  <c:v>R3</c:v>
                </c:pt>
                <c:pt idx="3">
                  <c:v>R4</c:v>
                </c:pt>
                <c:pt idx="4">
                  <c:v>R5</c:v>
                </c:pt>
                <c:pt idx="5">
                  <c:v>R6</c:v>
                </c:pt>
              </c:strCache>
            </c:strRef>
          </c:cat>
          <c:val>
            <c:numRef>
              <c:f>'C'!$C$31:$H$31</c:f>
              <c:numCache>
                <c:formatCode>0%</c:formatCode>
                <c:ptCount val="6"/>
                <c:pt idx="0">
                  <c:v>0</c:v>
                </c:pt>
                <c:pt idx="1">
                  <c:v>0.05</c:v>
                </c:pt>
                <c:pt idx="2">
                  <c:v>0.16666666666666666</c:v>
                </c:pt>
                <c:pt idx="3">
                  <c:v>0.18181818181818182</c:v>
                </c:pt>
                <c:pt idx="4">
                  <c:v>0.2608695652173913</c:v>
                </c:pt>
                <c:pt idx="5">
                  <c:v>0.5</c:v>
                </c:pt>
              </c:numCache>
            </c:numRef>
          </c:val>
          <c:extLst>
            <c:ext xmlns:c16="http://schemas.microsoft.com/office/drawing/2014/chart" uri="{C3380CC4-5D6E-409C-BE32-E72D297353CC}">
              <c16:uniqueId val="{0000001B-91B9-4AEA-8603-DF4B4AB2195A}"/>
            </c:ext>
          </c:extLst>
        </c:ser>
        <c:ser>
          <c:idx val="4"/>
          <c:order val="4"/>
          <c:tx>
            <c:strRef>
              <c:f>'C'!$B$32</c:f>
              <c:strCache>
                <c:ptCount val="1"/>
                <c:pt idx="0">
                  <c:v>75 - 99%</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C-91B9-4AEA-8603-DF4B4AB2195A}"/>
                </c:ext>
              </c:extLst>
            </c:dLbl>
            <c:dLbl>
              <c:idx val="1"/>
              <c:layout>
                <c:manualLayout>
                  <c:x val="-5.6299521906209786E-2"/>
                  <c:y val="-4.423138934639251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91B9-4AEA-8603-DF4B4AB2195A}"/>
                </c:ext>
              </c:extLst>
            </c:dLbl>
            <c:dLbl>
              <c:idx val="2"/>
              <c:layout>
                <c:manualLayout>
                  <c:x val="-4.9154299992176291E-2"/>
                  <c:y val="-3.23390284541010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91B9-4AEA-8603-DF4B4AB2195A}"/>
                </c:ext>
              </c:extLst>
            </c:dLbl>
            <c:dLbl>
              <c:idx val="3"/>
              <c:layout>
                <c:manualLayout>
                  <c:x val="-4.9064177174799974E-2"/>
                  <c:y val="-2.83780872901027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91B9-4AEA-8603-DF4B4AB2195A}"/>
                </c:ext>
              </c:extLst>
            </c:dLbl>
            <c:dLbl>
              <c:idx val="4"/>
              <c:layout>
                <c:manualLayout>
                  <c:x val="-5.8443571753577582E-2"/>
                  <c:y val="-3.26190695769108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91B9-4AEA-8603-DF4B4AB2195A}"/>
                </c:ext>
              </c:extLst>
            </c:dLbl>
            <c:dLbl>
              <c:idx val="5"/>
              <c:layout>
                <c:manualLayout>
                  <c:x val="-4.748540204978173E-2"/>
                  <c:y val="-3.80555096823452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91B9-4AEA-8603-DF4B4AB2195A}"/>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'C'!$C$27:$H$27</c:f>
              <c:strCache>
                <c:ptCount val="6"/>
                <c:pt idx="0">
                  <c:v>R1</c:v>
                </c:pt>
                <c:pt idx="1">
                  <c:v>R2</c:v>
                </c:pt>
                <c:pt idx="2">
                  <c:v>R3</c:v>
                </c:pt>
                <c:pt idx="3">
                  <c:v>R4</c:v>
                </c:pt>
                <c:pt idx="4">
                  <c:v>R5</c:v>
                </c:pt>
                <c:pt idx="5">
                  <c:v>R6</c:v>
                </c:pt>
              </c:strCache>
            </c:strRef>
          </c:cat>
          <c:val>
            <c:numRef>
              <c:f>'C'!$C$32:$H$32</c:f>
              <c:numCache>
                <c:formatCode>0%</c:formatCode>
                <c:ptCount val="6"/>
                <c:pt idx="0">
                  <c:v>0</c:v>
                </c:pt>
                <c:pt idx="1">
                  <c:v>2.5000000000000001E-2</c:v>
                </c:pt>
                <c:pt idx="2">
                  <c:v>2.3809523809523808E-2</c:v>
                </c:pt>
                <c:pt idx="3">
                  <c:v>2.2727272727272728E-2</c:v>
                </c:pt>
                <c:pt idx="4">
                  <c:v>4.3478260869565216E-2</c:v>
                </c:pt>
                <c:pt idx="5">
                  <c:v>6.8181818181818177E-2</c:v>
                </c:pt>
              </c:numCache>
            </c:numRef>
          </c:val>
          <c:extLst>
            <c:ext xmlns:c16="http://schemas.microsoft.com/office/drawing/2014/chart" uri="{C3380CC4-5D6E-409C-BE32-E72D297353CC}">
              <c16:uniqueId val="{00000022-91B9-4AEA-8603-DF4B4AB2195A}"/>
            </c:ext>
          </c:extLst>
        </c:ser>
        <c:ser>
          <c:idx val="5"/>
          <c:order val="5"/>
          <c:tx>
            <c:strRef>
              <c:f>'C'!$B$33</c:f>
              <c:strCache>
                <c:ptCount val="1"/>
                <c:pt idx="0">
                  <c:v>100%</c:v>
                </c:pt>
              </c:strCache>
            </c:strRef>
          </c:tx>
          <c:spPr>
            <a:solidFill>
              <a:schemeClr val="accent6"/>
            </a:solidFill>
            <a:ln>
              <a:noFill/>
            </a:ln>
            <a:effectLst/>
          </c:spPr>
          <c:invertIfNegative val="0"/>
          <c:cat>
            <c:strRef>
              <c:f>'C'!$C$27:$H$27</c:f>
              <c:strCache>
                <c:ptCount val="6"/>
                <c:pt idx="0">
                  <c:v>R1</c:v>
                </c:pt>
                <c:pt idx="1">
                  <c:v>R2</c:v>
                </c:pt>
                <c:pt idx="2">
                  <c:v>R3</c:v>
                </c:pt>
                <c:pt idx="3">
                  <c:v>R4</c:v>
                </c:pt>
                <c:pt idx="4">
                  <c:v>R5</c:v>
                </c:pt>
                <c:pt idx="5">
                  <c:v>R6</c:v>
                </c:pt>
              </c:strCache>
            </c:strRef>
          </c:cat>
          <c:val>
            <c:numRef>
              <c:f>'C'!$C$33:$H$33</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23-91B9-4AEA-8603-DF4B4AB2195A}"/>
            </c:ext>
          </c:extLst>
        </c:ser>
        <c:ser>
          <c:idx val="6"/>
          <c:order val="6"/>
          <c:tx>
            <c:strRef>
              <c:f>'C'!$B$34</c:f>
              <c:strCache>
                <c:ptCount val="1"/>
                <c:pt idx="0">
                  <c:v>Not relevant</c:v>
                </c:pt>
              </c:strCache>
            </c:strRef>
          </c:tx>
          <c:spPr>
            <a:solidFill>
              <a:schemeClr val="bg2">
                <a:lumMod val="9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4-91B9-4AEA-8603-DF4B4AB2195A}"/>
                </c:ext>
              </c:extLst>
            </c:dLbl>
            <c:dLbl>
              <c:idx val="1"/>
              <c:layout>
                <c:manualLayout>
                  <c:x val="-5.6235781399935444E-2"/>
                  <c:y val="1.03854116181142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91B9-4AEA-8603-DF4B4AB2195A}"/>
                </c:ext>
              </c:extLst>
            </c:dLbl>
            <c:dLbl>
              <c:idx val="2"/>
              <c:delete val="1"/>
              <c:extLst>
                <c:ext xmlns:c15="http://schemas.microsoft.com/office/drawing/2012/chart" uri="{CE6537A1-D6FC-4f65-9D91-7224C49458BB}"/>
                <c:ext xmlns:c16="http://schemas.microsoft.com/office/drawing/2014/chart" uri="{C3380CC4-5D6E-409C-BE32-E72D297353CC}">
                  <c16:uniqueId val="{00000026-91B9-4AEA-8603-DF4B4AB2195A}"/>
                </c:ext>
              </c:extLst>
            </c:dLbl>
            <c:dLbl>
              <c:idx val="3"/>
              <c:delete val="1"/>
              <c:extLst>
                <c:ext xmlns:c15="http://schemas.microsoft.com/office/drawing/2012/chart" uri="{CE6537A1-D6FC-4f65-9D91-7224C49458BB}"/>
                <c:ext xmlns:c16="http://schemas.microsoft.com/office/drawing/2014/chart" uri="{C3380CC4-5D6E-409C-BE32-E72D297353CC}">
                  <c16:uniqueId val="{00000027-91B9-4AEA-8603-DF4B4AB2195A}"/>
                </c:ext>
              </c:extLst>
            </c:dLbl>
            <c:dLbl>
              <c:idx val="4"/>
              <c:delete val="1"/>
              <c:extLst>
                <c:ext xmlns:c15="http://schemas.microsoft.com/office/drawing/2012/chart" uri="{CE6537A1-D6FC-4f65-9D91-7224C49458BB}"/>
                <c:ext xmlns:c16="http://schemas.microsoft.com/office/drawing/2014/chart" uri="{C3380CC4-5D6E-409C-BE32-E72D297353CC}">
                  <c16:uniqueId val="{00000028-91B9-4AEA-8603-DF4B4AB2195A}"/>
                </c:ext>
              </c:extLst>
            </c:dLbl>
            <c:dLbl>
              <c:idx val="5"/>
              <c:delete val="1"/>
              <c:extLst>
                <c:ext xmlns:c15="http://schemas.microsoft.com/office/drawing/2012/chart" uri="{CE6537A1-D6FC-4f65-9D91-7224C49458BB}"/>
                <c:ext xmlns:c16="http://schemas.microsoft.com/office/drawing/2014/chart" uri="{C3380CC4-5D6E-409C-BE32-E72D297353CC}">
                  <c16:uniqueId val="{00000029-91B9-4AEA-8603-DF4B4AB2195A}"/>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'C'!$C$27:$H$27</c:f>
              <c:strCache>
                <c:ptCount val="6"/>
                <c:pt idx="0">
                  <c:v>R1</c:v>
                </c:pt>
                <c:pt idx="1">
                  <c:v>R2</c:v>
                </c:pt>
                <c:pt idx="2">
                  <c:v>R3</c:v>
                </c:pt>
                <c:pt idx="3">
                  <c:v>R4</c:v>
                </c:pt>
                <c:pt idx="4">
                  <c:v>R5</c:v>
                </c:pt>
                <c:pt idx="5">
                  <c:v>R6</c:v>
                </c:pt>
              </c:strCache>
            </c:strRef>
          </c:cat>
          <c:val>
            <c:numRef>
              <c:f>'C'!$C$34:$H$34</c:f>
              <c:numCache>
                <c:formatCode>0%</c:formatCode>
                <c:ptCount val="6"/>
                <c:pt idx="0">
                  <c:v>0</c:v>
                </c:pt>
                <c:pt idx="1">
                  <c:v>2.5000000000000001E-2</c:v>
                </c:pt>
                <c:pt idx="2">
                  <c:v>0</c:v>
                </c:pt>
                <c:pt idx="3">
                  <c:v>0</c:v>
                </c:pt>
                <c:pt idx="4">
                  <c:v>0</c:v>
                </c:pt>
                <c:pt idx="5">
                  <c:v>0</c:v>
                </c:pt>
              </c:numCache>
            </c:numRef>
          </c:val>
          <c:extLst>
            <c:ext xmlns:c16="http://schemas.microsoft.com/office/drawing/2014/chart" uri="{C3380CC4-5D6E-409C-BE32-E72D297353CC}">
              <c16:uniqueId val="{0000002A-91B9-4AEA-8603-DF4B4AB2195A}"/>
            </c:ext>
          </c:extLst>
        </c:ser>
        <c:dLbls>
          <c:showLegendKey val="0"/>
          <c:showVal val="0"/>
          <c:showCatName val="0"/>
          <c:showSerName val="0"/>
          <c:showPercent val="0"/>
          <c:showBubbleSize val="0"/>
        </c:dLbls>
        <c:gapWidth val="150"/>
        <c:overlap val="100"/>
        <c:axId val="799912448"/>
        <c:axId val="799912776"/>
      </c:barChart>
      <c:catAx>
        <c:axId val="7999124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9912776"/>
        <c:crosses val="autoZero"/>
        <c:auto val="1"/>
        <c:lblAlgn val="ctr"/>
        <c:lblOffset val="100"/>
        <c:noMultiLvlLbl val="0"/>
      </c:catAx>
      <c:valAx>
        <c:axId val="799912776"/>
        <c:scaling>
          <c:orientation val="minMax"/>
          <c:max val="1"/>
          <c:min val="0"/>
        </c:scaling>
        <c:delete val="1"/>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a:t>Proportion of respondents</a:t>
                </a:r>
              </a:p>
            </c:rich>
          </c:tx>
          <c:layout>
            <c:manualLayout>
              <c:xMode val="edge"/>
              <c:yMode val="edge"/>
              <c:x val="2.6893684374863967E-2"/>
              <c:y val="0.2226875622472989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crossAx val="799912448"/>
        <c:crosses val="autoZero"/>
        <c:crossBetween val="between"/>
        <c:majorUnit val="5"/>
        <c:minorUnit val="2"/>
      </c:valAx>
      <c:spPr>
        <a:noFill/>
        <a:ln>
          <a:noFill/>
        </a:ln>
        <a:effectLst/>
      </c:spPr>
    </c:plotArea>
    <c:legend>
      <c:legendPos val="b"/>
      <c:layout>
        <c:manualLayout>
          <c:xMode val="edge"/>
          <c:yMode val="edge"/>
          <c:x val="1.8983667696884074E-2"/>
          <c:y val="0.81856164876724435"/>
          <c:w val="0.97805195778263854"/>
          <c:h val="0.1814383512327556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75000"/>
          <a:lumOff val="25000"/>
        </a:schemeClr>
      </a:solidFill>
      <a:round/>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3077823630989"/>
          <c:y val="0.10974645487798768"/>
          <c:w val="0.47092321050526337"/>
          <c:h val="0.72527584306258452"/>
        </c:manualLayout>
      </c:layout>
      <c:barChart>
        <c:barDir val="col"/>
        <c:grouping val="stacked"/>
        <c:varyColors val="0"/>
        <c:ser>
          <c:idx val="0"/>
          <c:order val="0"/>
          <c:tx>
            <c:strRef>
              <c:f>'C'!$B$4</c:f>
              <c:strCache>
                <c:ptCount val="1"/>
                <c:pt idx="0">
                  <c:v>Generator</c:v>
                </c:pt>
              </c:strCache>
            </c:strRef>
          </c:tx>
          <c:spPr>
            <a:solidFill>
              <a:schemeClr val="accent1"/>
            </a:solidFill>
            <a:ln>
              <a:noFill/>
            </a:ln>
            <a:effectLst/>
          </c:spPr>
          <c:invertIfNegative val="0"/>
          <c:cat>
            <c:strRef>
              <c:f>'C'!$C$3:$H$3</c:f>
              <c:strCache>
                <c:ptCount val="6"/>
                <c:pt idx="0">
                  <c:v>R1</c:v>
                </c:pt>
                <c:pt idx="1">
                  <c:v>R2</c:v>
                </c:pt>
                <c:pt idx="2">
                  <c:v>R3</c:v>
                </c:pt>
                <c:pt idx="3">
                  <c:v>R4</c:v>
                </c:pt>
                <c:pt idx="4">
                  <c:v>R5</c:v>
                </c:pt>
                <c:pt idx="5">
                  <c:v>R6</c:v>
                </c:pt>
              </c:strCache>
            </c:strRef>
          </c:cat>
          <c:val>
            <c:numRef>
              <c:f>'C'!$C$4:$H$4</c:f>
              <c:numCache>
                <c:formatCode>General</c:formatCode>
                <c:ptCount val="6"/>
                <c:pt idx="0">
                  <c:v>8</c:v>
                </c:pt>
                <c:pt idx="1">
                  <c:v>12</c:v>
                </c:pt>
                <c:pt idx="2">
                  <c:v>14</c:v>
                </c:pt>
                <c:pt idx="3">
                  <c:v>17</c:v>
                </c:pt>
                <c:pt idx="4">
                  <c:v>18</c:v>
                </c:pt>
                <c:pt idx="5">
                  <c:v>17</c:v>
                </c:pt>
              </c:numCache>
            </c:numRef>
          </c:val>
          <c:extLst>
            <c:ext xmlns:c16="http://schemas.microsoft.com/office/drawing/2014/chart" uri="{C3380CC4-5D6E-409C-BE32-E72D297353CC}">
              <c16:uniqueId val="{00000000-9DDE-44D5-9059-74A308A8C2F3}"/>
            </c:ext>
          </c:extLst>
        </c:ser>
        <c:ser>
          <c:idx val="1"/>
          <c:order val="1"/>
          <c:tx>
            <c:strRef>
              <c:f>'C'!$B$5</c:f>
              <c:strCache>
                <c:ptCount val="1"/>
                <c:pt idx="0">
                  <c:v>Retailer</c:v>
                </c:pt>
              </c:strCache>
            </c:strRef>
          </c:tx>
          <c:spPr>
            <a:solidFill>
              <a:schemeClr val="accent2"/>
            </a:solidFill>
            <a:ln>
              <a:noFill/>
            </a:ln>
            <a:effectLst/>
          </c:spPr>
          <c:invertIfNegative val="0"/>
          <c:cat>
            <c:strRef>
              <c:f>'C'!$C$3:$H$3</c:f>
              <c:strCache>
                <c:ptCount val="6"/>
                <c:pt idx="0">
                  <c:v>R1</c:v>
                </c:pt>
                <c:pt idx="1">
                  <c:v>R2</c:v>
                </c:pt>
                <c:pt idx="2">
                  <c:v>R3</c:v>
                </c:pt>
                <c:pt idx="3">
                  <c:v>R4</c:v>
                </c:pt>
                <c:pt idx="4">
                  <c:v>R5</c:v>
                </c:pt>
                <c:pt idx="5">
                  <c:v>R6</c:v>
                </c:pt>
              </c:strCache>
            </c:strRef>
          </c:cat>
          <c:val>
            <c:numRef>
              <c:f>'C'!$C$5:$H$5</c:f>
              <c:numCache>
                <c:formatCode>General</c:formatCode>
                <c:ptCount val="6"/>
                <c:pt idx="0">
                  <c:v>10</c:v>
                </c:pt>
                <c:pt idx="1">
                  <c:v>15</c:v>
                </c:pt>
                <c:pt idx="2">
                  <c:v>16</c:v>
                </c:pt>
                <c:pt idx="3">
                  <c:v>19</c:v>
                </c:pt>
                <c:pt idx="4">
                  <c:v>19</c:v>
                </c:pt>
                <c:pt idx="5">
                  <c:v>18</c:v>
                </c:pt>
              </c:numCache>
            </c:numRef>
          </c:val>
          <c:extLst>
            <c:ext xmlns:c16="http://schemas.microsoft.com/office/drawing/2014/chart" uri="{C3380CC4-5D6E-409C-BE32-E72D297353CC}">
              <c16:uniqueId val="{00000001-9DDE-44D5-9059-74A308A8C2F3}"/>
            </c:ext>
          </c:extLst>
        </c:ser>
        <c:ser>
          <c:idx val="2"/>
          <c:order val="2"/>
          <c:tx>
            <c:strRef>
              <c:f>'C'!$B$6</c:f>
              <c:strCache>
                <c:ptCount val="1"/>
                <c:pt idx="0">
                  <c:v>MP</c:v>
                </c:pt>
              </c:strCache>
            </c:strRef>
          </c:tx>
          <c:spPr>
            <a:solidFill>
              <a:schemeClr val="accent3"/>
            </a:solidFill>
            <a:ln>
              <a:noFill/>
            </a:ln>
            <a:effectLst/>
          </c:spPr>
          <c:invertIfNegative val="0"/>
          <c:cat>
            <c:strRef>
              <c:f>'C'!$C$3:$H$3</c:f>
              <c:strCache>
                <c:ptCount val="6"/>
                <c:pt idx="0">
                  <c:v>R1</c:v>
                </c:pt>
                <c:pt idx="1">
                  <c:v>R2</c:v>
                </c:pt>
                <c:pt idx="2">
                  <c:v>R3</c:v>
                </c:pt>
                <c:pt idx="3">
                  <c:v>R4</c:v>
                </c:pt>
                <c:pt idx="4">
                  <c:v>R5</c:v>
                </c:pt>
                <c:pt idx="5">
                  <c:v>R6</c:v>
                </c:pt>
              </c:strCache>
            </c:strRef>
          </c:cat>
          <c:val>
            <c:numRef>
              <c:f>'C'!$C$6:$H$6</c:f>
              <c:numCache>
                <c:formatCode>General</c:formatCode>
                <c:ptCount val="6"/>
                <c:pt idx="0">
                  <c:v>13</c:v>
                </c:pt>
                <c:pt idx="1">
                  <c:v>18</c:v>
                </c:pt>
                <c:pt idx="2">
                  <c:v>17</c:v>
                </c:pt>
                <c:pt idx="3">
                  <c:v>17</c:v>
                </c:pt>
                <c:pt idx="4">
                  <c:v>18</c:v>
                </c:pt>
                <c:pt idx="5">
                  <c:v>18</c:v>
                </c:pt>
              </c:numCache>
            </c:numRef>
          </c:val>
          <c:extLst>
            <c:ext xmlns:c16="http://schemas.microsoft.com/office/drawing/2014/chart" uri="{C3380CC4-5D6E-409C-BE32-E72D297353CC}">
              <c16:uniqueId val="{00000002-9DDE-44D5-9059-74A308A8C2F3}"/>
            </c:ext>
          </c:extLst>
        </c:ser>
        <c:ser>
          <c:idx val="3"/>
          <c:order val="3"/>
          <c:tx>
            <c:strRef>
              <c:f>'C'!$B$7</c:f>
              <c:strCache>
                <c:ptCount val="1"/>
                <c:pt idx="0">
                  <c:v>MDP</c:v>
                </c:pt>
              </c:strCache>
            </c:strRef>
          </c:tx>
          <c:spPr>
            <a:solidFill>
              <a:schemeClr val="accent4"/>
            </a:solidFill>
            <a:ln>
              <a:noFill/>
            </a:ln>
            <a:effectLst/>
          </c:spPr>
          <c:invertIfNegative val="0"/>
          <c:cat>
            <c:strRef>
              <c:f>'C'!$C$3:$H$3</c:f>
              <c:strCache>
                <c:ptCount val="6"/>
                <c:pt idx="0">
                  <c:v>R1</c:v>
                </c:pt>
                <c:pt idx="1">
                  <c:v>R2</c:v>
                </c:pt>
                <c:pt idx="2">
                  <c:v>R3</c:v>
                </c:pt>
                <c:pt idx="3">
                  <c:v>R4</c:v>
                </c:pt>
                <c:pt idx="4">
                  <c:v>R5</c:v>
                </c:pt>
                <c:pt idx="5">
                  <c:v>R6</c:v>
                </c:pt>
              </c:strCache>
            </c:strRef>
          </c:cat>
          <c:val>
            <c:numRef>
              <c:f>'C'!$C$7:$H$7</c:f>
              <c:numCache>
                <c:formatCode>General</c:formatCode>
                <c:ptCount val="6"/>
                <c:pt idx="0">
                  <c:v>12</c:v>
                </c:pt>
                <c:pt idx="1">
                  <c:v>17</c:v>
                </c:pt>
                <c:pt idx="2">
                  <c:v>14</c:v>
                </c:pt>
                <c:pt idx="3">
                  <c:v>16</c:v>
                </c:pt>
                <c:pt idx="4">
                  <c:v>17</c:v>
                </c:pt>
                <c:pt idx="5">
                  <c:v>16</c:v>
                </c:pt>
              </c:numCache>
            </c:numRef>
          </c:val>
          <c:extLst>
            <c:ext xmlns:c16="http://schemas.microsoft.com/office/drawing/2014/chart" uri="{C3380CC4-5D6E-409C-BE32-E72D297353CC}">
              <c16:uniqueId val="{00000003-9DDE-44D5-9059-74A308A8C2F3}"/>
            </c:ext>
          </c:extLst>
        </c:ser>
        <c:ser>
          <c:idx val="4"/>
          <c:order val="4"/>
          <c:tx>
            <c:strRef>
              <c:f>'C'!$B$8</c:f>
              <c:strCache>
                <c:ptCount val="1"/>
                <c:pt idx="0">
                  <c:v>MC</c:v>
                </c:pt>
              </c:strCache>
            </c:strRef>
          </c:tx>
          <c:spPr>
            <a:solidFill>
              <a:schemeClr val="accent5"/>
            </a:solidFill>
            <a:ln>
              <a:noFill/>
            </a:ln>
            <a:effectLst/>
          </c:spPr>
          <c:invertIfNegative val="0"/>
          <c:cat>
            <c:strRef>
              <c:f>'C'!$C$3:$H$3</c:f>
              <c:strCache>
                <c:ptCount val="6"/>
                <c:pt idx="0">
                  <c:v>R1</c:v>
                </c:pt>
                <c:pt idx="1">
                  <c:v>R2</c:v>
                </c:pt>
                <c:pt idx="2">
                  <c:v>R3</c:v>
                </c:pt>
                <c:pt idx="3">
                  <c:v>R4</c:v>
                </c:pt>
                <c:pt idx="4">
                  <c:v>R5</c:v>
                </c:pt>
                <c:pt idx="5">
                  <c:v>R6</c:v>
                </c:pt>
              </c:strCache>
            </c:strRef>
          </c:cat>
          <c:val>
            <c:numRef>
              <c:f>'C'!$C$8:$H$8</c:f>
              <c:numCache>
                <c:formatCode>General</c:formatCode>
                <c:ptCount val="6"/>
                <c:pt idx="0">
                  <c:v>0</c:v>
                </c:pt>
                <c:pt idx="1">
                  <c:v>17</c:v>
                </c:pt>
                <c:pt idx="2">
                  <c:v>14</c:v>
                </c:pt>
                <c:pt idx="3">
                  <c:v>19</c:v>
                </c:pt>
                <c:pt idx="4">
                  <c:v>18</c:v>
                </c:pt>
                <c:pt idx="5">
                  <c:v>16</c:v>
                </c:pt>
              </c:numCache>
            </c:numRef>
          </c:val>
          <c:extLst>
            <c:ext xmlns:c16="http://schemas.microsoft.com/office/drawing/2014/chart" uri="{C3380CC4-5D6E-409C-BE32-E72D297353CC}">
              <c16:uniqueId val="{00000004-9DDE-44D5-9059-74A308A8C2F3}"/>
            </c:ext>
          </c:extLst>
        </c:ser>
        <c:ser>
          <c:idx val="5"/>
          <c:order val="5"/>
          <c:tx>
            <c:strRef>
              <c:f>'C'!$B$9</c:f>
              <c:strCache>
                <c:ptCount val="1"/>
                <c:pt idx="0">
                  <c:v>DNSP</c:v>
                </c:pt>
              </c:strCache>
            </c:strRef>
          </c:tx>
          <c:spPr>
            <a:solidFill>
              <a:schemeClr val="accent6"/>
            </a:solidFill>
            <a:ln>
              <a:noFill/>
            </a:ln>
            <a:effectLst/>
          </c:spPr>
          <c:invertIfNegative val="0"/>
          <c:cat>
            <c:strRef>
              <c:f>'C'!$C$3:$H$3</c:f>
              <c:strCache>
                <c:ptCount val="6"/>
                <c:pt idx="0">
                  <c:v>R1</c:v>
                </c:pt>
                <c:pt idx="1">
                  <c:v>R2</c:v>
                </c:pt>
                <c:pt idx="2">
                  <c:v>R3</c:v>
                </c:pt>
                <c:pt idx="3">
                  <c:v>R4</c:v>
                </c:pt>
                <c:pt idx="4">
                  <c:v>R5</c:v>
                </c:pt>
                <c:pt idx="5">
                  <c:v>R6</c:v>
                </c:pt>
              </c:strCache>
            </c:strRef>
          </c:cat>
          <c:val>
            <c:numRef>
              <c:f>'C'!$C$9:$H$9</c:f>
              <c:numCache>
                <c:formatCode>General</c:formatCode>
                <c:ptCount val="6"/>
                <c:pt idx="0">
                  <c:v>9</c:v>
                </c:pt>
                <c:pt idx="1">
                  <c:v>10</c:v>
                </c:pt>
                <c:pt idx="2">
                  <c:v>10</c:v>
                </c:pt>
                <c:pt idx="3">
                  <c:v>10</c:v>
                </c:pt>
                <c:pt idx="4">
                  <c:v>10</c:v>
                </c:pt>
                <c:pt idx="5">
                  <c:v>10</c:v>
                </c:pt>
              </c:numCache>
            </c:numRef>
          </c:val>
          <c:extLst>
            <c:ext xmlns:c16="http://schemas.microsoft.com/office/drawing/2014/chart" uri="{C3380CC4-5D6E-409C-BE32-E72D297353CC}">
              <c16:uniqueId val="{00000005-9DDE-44D5-9059-74A308A8C2F3}"/>
            </c:ext>
          </c:extLst>
        </c:ser>
        <c:ser>
          <c:idx val="6"/>
          <c:order val="6"/>
          <c:tx>
            <c:strRef>
              <c:f>'C'!$B$10</c:f>
              <c:strCache>
                <c:ptCount val="1"/>
                <c:pt idx="0">
                  <c:v>TNSP</c:v>
                </c:pt>
              </c:strCache>
            </c:strRef>
          </c:tx>
          <c:spPr>
            <a:solidFill>
              <a:schemeClr val="accent1">
                <a:lumMod val="60000"/>
              </a:schemeClr>
            </a:solidFill>
            <a:ln>
              <a:noFill/>
            </a:ln>
            <a:effectLst/>
          </c:spPr>
          <c:invertIfNegative val="0"/>
          <c:cat>
            <c:strRef>
              <c:f>'C'!$C$3:$H$3</c:f>
              <c:strCache>
                <c:ptCount val="6"/>
                <c:pt idx="0">
                  <c:v>R1</c:v>
                </c:pt>
                <c:pt idx="1">
                  <c:v>R2</c:v>
                </c:pt>
                <c:pt idx="2">
                  <c:v>R3</c:v>
                </c:pt>
                <c:pt idx="3">
                  <c:v>R4</c:v>
                </c:pt>
                <c:pt idx="4">
                  <c:v>R5</c:v>
                </c:pt>
                <c:pt idx="5">
                  <c:v>R6</c:v>
                </c:pt>
              </c:strCache>
            </c:strRef>
          </c:cat>
          <c:val>
            <c:numRef>
              <c:f>'C'!$C$10:$H$10</c:f>
              <c:numCache>
                <c:formatCode>General</c:formatCode>
                <c:ptCount val="6"/>
                <c:pt idx="0">
                  <c:v>3</c:v>
                </c:pt>
                <c:pt idx="1">
                  <c:v>7</c:v>
                </c:pt>
                <c:pt idx="2">
                  <c:v>7</c:v>
                </c:pt>
                <c:pt idx="3">
                  <c:v>7</c:v>
                </c:pt>
                <c:pt idx="4">
                  <c:v>7</c:v>
                </c:pt>
                <c:pt idx="5">
                  <c:v>7</c:v>
                </c:pt>
              </c:numCache>
            </c:numRef>
          </c:val>
          <c:extLst>
            <c:ext xmlns:c16="http://schemas.microsoft.com/office/drawing/2014/chart" uri="{C3380CC4-5D6E-409C-BE32-E72D297353CC}">
              <c16:uniqueId val="{00000006-9DDE-44D5-9059-74A308A8C2F3}"/>
            </c:ext>
          </c:extLst>
        </c:ser>
        <c:dLbls>
          <c:showLegendKey val="0"/>
          <c:showVal val="0"/>
          <c:showCatName val="0"/>
          <c:showSerName val="0"/>
          <c:showPercent val="0"/>
          <c:showBubbleSize val="0"/>
        </c:dLbls>
        <c:gapWidth val="150"/>
        <c:overlap val="100"/>
        <c:axId val="799912448"/>
        <c:axId val="799912776"/>
      </c:barChart>
      <c:lineChart>
        <c:grouping val="standard"/>
        <c:varyColors val="0"/>
        <c:ser>
          <c:idx val="7"/>
          <c:order val="7"/>
          <c:tx>
            <c:strRef>
              <c:f>'C'!$B$11</c:f>
              <c:strCache>
                <c:ptCount val="1"/>
                <c:pt idx="0">
                  <c:v>Organisations</c:v>
                </c:pt>
              </c:strCache>
            </c:strRef>
          </c:tx>
          <c:spPr>
            <a:ln w="22225" cap="rnd">
              <a:solidFill>
                <a:sysClr val="windowText" lastClr="000000"/>
              </a:solidFill>
              <a:prstDash val="sysDot"/>
              <a:round/>
            </a:ln>
            <a:effectLst/>
          </c:spPr>
          <c:marker>
            <c:symbol val="diamond"/>
            <c:size val="5"/>
            <c:spPr>
              <a:solidFill>
                <a:schemeClr val="tx1"/>
              </a:solidFill>
              <a:ln w="9525">
                <a:solidFill>
                  <a:sysClr val="windowText" lastClr="000000"/>
                </a:solidFill>
              </a:ln>
              <a:effectLst/>
            </c:spPr>
          </c:marker>
          <c:dPt>
            <c:idx val="1"/>
            <c:marker>
              <c:symbol val="diamond"/>
              <c:size val="5"/>
              <c:spPr>
                <a:solidFill>
                  <a:schemeClr val="tx1"/>
                </a:solidFill>
                <a:ln w="9525">
                  <a:solidFill>
                    <a:sysClr val="windowText" lastClr="000000"/>
                  </a:solidFill>
                </a:ln>
                <a:effectLst/>
              </c:spPr>
            </c:marker>
            <c:bubble3D val="0"/>
            <c:spPr>
              <a:ln w="22225" cap="rnd">
                <a:solidFill>
                  <a:sysClr val="windowText" lastClr="000000"/>
                </a:solidFill>
                <a:prstDash val="sysDot"/>
                <a:round/>
              </a:ln>
              <a:effectLst/>
            </c:spPr>
            <c:extLst>
              <c:ext xmlns:c16="http://schemas.microsoft.com/office/drawing/2014/chart" uri="{C3380CC4-5D6E-409C-BE32-E72D297353CC}">
                <c16:uniqueId val="{00000008-9DDE-44D5-9059-74A308A8C2F3}"/>
              </c:ext>
            </c:extLst>
          </c:dPt>
          <c:dLbls>
            <c:dLbl>
              <c:idx val="1"/>
              <c:layout>
                <c:manualLayout>
                  <c:x val="3.3914726094524347E-3"/>
                  <c:y val="3.9069770303590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DDE-44D5-9059-74A308A8C2F3}"/>
                </c:ext>
              </c:extLst>
            </c:dLbl>
            <c:dLbl>
              <c:idx val="2"/>
              <c:layout>
                <c:manualLayout>
                  <c:x val="-1.0174417828357367E-2"/>
                  <c:y val="3.9069770303590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DDE-44D5-9059-74A308A8C2F3}"/>
                </c:ext>
              </c:extLst>
            </c:dLbl>
            <c:dLbl>
              <c:idx val="5"/>
              <c:layout>
                <c:manualLayout>
                  <c:x val="-2.7938752534699327E-2"/>
                  <c:y val="-2.54092489666238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DE-44D5-9059-74A308A8C2F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'C'!$C$3:$H$3</c:f>
              <c:strCache>
                <c:ptCount val="6"/>
                <c:pt idx="0">
                  <c:v>R1</c:v>
                </c:pt>
                <c:pt idx="1">
                  <c:v>R2</c:v>
                </c:pt>
                <c:pt idx="2">
                  <c:v>R3</c:v>
                </c:pt>
                <c:pt idx="3">
                  <c:v>R4</c:v>
                </c:pt>
                <c:pt idx="4">
                  <c:v>R5</c:v>
                </c:pt>
                <c:pt idx="5">
                  <c:v>R6</c:v>
                </c:pt>
              </c:strCache>
            </c:strRef>
          </c:cat>
          <c:val>
            <c:numRef>
              <c:f>'C'!$C$11:$H$11</c:f>
              <c:numCache>
                <c:formatCode>General</c:formatCode>
                <c:ptCount val="6"/>
                <c:pt idx="0">
                  <c:v>26</c:v>
                </c:pt>
                <c:pt idx="1">
                  <c:v>40</c:v>
                </c:pt>
                <c:pt idx="2">
                  <c:v>42</c:v>
                </c:pt>
                <c:pt idx="3">
                  <c:v>44</c:v>
                </c:pt>
                <c:pt idx="4">
                  <c:v>46</c:v>
                </c:pt>
                <c:pt idx="5">
                  <c:v>44</c:v>
                </c:pt>
              </c:numCache>
            </c:numRef>
          </c:val>
          <c:smooth val="0"/>
          <c:extLst>
            <c:ext xmlns:c16="http://schemas.microsoft.com/office/drawing/2014/chart" uri="{C3380CC4-5D6E-409C-BE32-E72D297353CC}">
              <c16:uniqueId val="{0000000B-9DDE-44D5-9059-74A308A8C2F3}"/>
            </c:ext>
          </c:extLst>
        </c:ser>
        <c:dLbls>
          <c:showLegendKey val="0"/>
          <c:showVal val="0"/>
          <c:showCatName val="0"/>
          <c:showSerName val="0"/>
          <c:showPercent val="0"/>
          <c:showBubbleSize val="0"/>
        </c:dLbls>
        <c:marker val="1"/>
        <c:smooth val="0"/>
        <c:axId val="1238685304"/>
        <c:axId val="1238690552"/>
      </c:lineChart>
      <c:catAx>
        <c:axId val="79991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99912776"/>
        <c:crosses val="autoZero"/>
        <c:auto val="1"/>
        <c:lblAlgn val="ctr"/>
        <c:lblOffset val="100"/>
        <c:noMultiLvlLbl val="0"/>
      </c:catAx>
      <c:valAx>
        <c:axId val="799912776"/>
        <c:scaling>
          <c:orientation val="minMax"/>
          <c:max val="120"/>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AU" sz="900"/>
                  <a:t>Total participant types</a:t>
                </a:r>
              </a:p>
            </c:rich>
          </c:tx>
          <c:layout>
            <c:manualLayout>
              <c:xMode val="edge"/>
              <c:yMode val="edge"/>
              <c:x val="1.1860763127857879E-2"/>
              <c:y val="0.2159483354054427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99912448"/>
        <c:crosses val="autoZero"/>
        <c:crossBetween val="between"/>
        <c:majorUnit val="20"/>
        <c:minorUnit val="2"/>
      </c:valAx>
      <c:valAx>
        <c:axId val="1238690552"/>
        <c:scaling>
          <c:orientation val="minMax"/>
          <c:max val="47"/>
          <c:min val="0"/>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sz="800"/>
                  <a:t>Total respondents</a:t>
                </a:r>
              </a:p>
            </c:rich>
          </c:tx>
          <c:layout>
            <c:manualLayout>
              <c:xMode val="edge"/>
              <c:yMode val="edge"/>
              <c:x val="0.68291096838832688"/>
              <c:y val="0.1961156965924976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38685304"/>
        <c:crosses val="max"/>
        <c:crossBetween val="between"/>
        <c:majorUnit val="10"/>
        <c:minorUnit val="5"/>
      </c:valAx>
      <c:catAx>
        <c:axId val="1238685304"/>
        <c:scaling>
          <c:orientation val="minMax"/>
        </c:scaling>
        <c:delete val="1"/>
        <c:axPos val="b"/>
        <c:numFmt formatCode="General" sourceLinked="1"/>
        <c:majorTickMark val="out"/>
        <c:minorTickMark val="none"/>
        <c:tickLblPos val="nextTo"/>
        <c:crossAx val="1238690552"/>
        <c:crosses val="autoZero"/>
        <c:auto val="1"/>
        <c:lblAlgn val="ctr"/>
        <c:lblOffset val="100"/>
        <c:noMultiLvlLbl val="0"/>
      </c:catAx>
      <c:spPr>
        <a:noFill/>
        <a:ln>
          <a:noFill/>
        </a:ln>
        <a:effectLst/>
      </c:spPr>
    </c:plotArea>
    <c:legend>
      <c:legendPos val="b"/>
      <c:layout>
        <c:manualLayout>
          <c:xMode val="edge"/>
          <c:yMode val="edge"/>
          <c:x val="0.75977405098486839"/>
          <c:y val="4.2074809428725712E-2"/>
          <c:w val="0.23338829214674328"/>
          <c:h val="0.91300384700716253"/>
        </c:manualLayout>
      </c:layout>
      <c:overlay val="0"/>
      <c:spPr>
        <a:noFill/>
        <a:ln w="9525">
          <a:solidFill>
            <a:sysClr val="windowText" lastClr="000000"/>
          </a:solidFill>
          <a:prstDash val="dash"/>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75000"/>
          <a:lumOff val="25000"/>
        </a:schemeClr>
      </a:solidFill>
      <a:round/>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 Id="rId4"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22/02/2021</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2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8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22</a:t>
            </a:fld>
            <a:endParaRPr lang="en-AU"/>
          </a:p>
        </p:txBody>
      </p:sp>
    </p:spTree>
    <p:extLst>
      <p:ext uri="{BB962C8B-B14F-4D97-AF65-F5344CB8AC3E}">
        <p14:creationId xmlns:p14="http://schemas.microsoft.com/office/powerpoint/2010/main" val="119238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23</a:t>
            </a:fld>
            <a:endParaRPr lang="en-AU"/>
          </a:p>
        </p:txBody>
      </p:sp>
    </p:spTree>
    <p:extLst>
      <p:ext uri="{BB962C8B-B14F-4D97-AF65-F5344CB8AC3E}">
        <p14:creationId xmlns:p14="http://schemas.microsoft.com/office/powerpoint/2010/main" val="180640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25</a:t>
            </a:fld>
            <a:endParaRPr lang="en-AU"/>
          </a:p>
        </p:txBody>
      </p:sp>
    </p:spTree>
    <p:extLst>
      <p:ext uri="{BB962C8B-B14F-4D97-AF65-F5344CB8AC3E}">
        <p14:creationId xmlns:p14="http://schemas.microsoft.com/office/powerpoint/2010/main" val="44717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27</a:t>
            </a:fld>
            <a:endParaRPr lang="en-AU"/>
          </a:p>
        </p:txBody>
      </p:sp>
    </p:spTree>
    <p:extLst>
      <p:ext uri="{BB962C8B-B14F-4D97-AF65-F5344CB8AC3E}">
        <p14:creationId xmlns:p14="http://schemas.microsoft.com/office/powerpoint/2010/main" val="198758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F3349B18-5F17-4330-9F7A-A0BF225BF4B4}" type="datetime1">
              <a:rPr lang="en-AU" smtClean="0"/>
              <a:t>22/02/2021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0E12C75C-E969-48BF-A3F2-6990F8E034DE}" type="datetime1">
              <a:rPr lang="en-AU" smtClean="0"/>
              <a:t>22/02/2021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22/02/2021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435717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88947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505368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3466719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46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626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07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5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A1BCD5CE-50B2-4AD0-AF69-20801E4E8051}" type="datetime1">
              <a:rPr lang="en-AU" smtClean="0"/>
              <a:t>22/02/2021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0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0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61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187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45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89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84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2436411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1848723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6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FDEF3A66-B67E-4569-919D-CB6E78FCED42}" type="datetime1">
              <a:rPr lang="en-AU" smtClean="0"/>
              <a:t>22/02/2021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07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3625317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907684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2443477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3580204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1504692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616371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63906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1117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5326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681D5AC9-D7BA-485E-B465-DE82470048ED}" type="datetime1">
              <a:rPr lang="en-AU" smtClean="0"/>
              <a:t>22/02/2021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15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966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53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267734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2848173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201634" y="4166205"/>
            <a:ext cx="8354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5053750" y="4064389"/>
            <a:ext cx="4488941"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2524" y="728148"/>
            <a:ext cx="2268252"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19C26B8A-D267-4DFE-879A-4ACA6A364552}" type="datetime1">
              <a:rPr lang="en-AU" smtClean="0"/>
              <a:t>22/02/2021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1654052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03230C1F-AFF3-4284-BD19-B8D596528C40}" type="datetime1">
              <a:rPr lang="en-AU" smtClean="0"/>
              <a:t>22/02/2021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3150900" y="457200"/>
            <a:ext cx="5794200" cy="5626800"/>
          </a:xfrm>
        </p:spPr>
        <p:txBody>
          <a:bodyPr/>
          <a:lstStyle>
            <a:lvl1pPr marL="338138" indent="-338138">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695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22/02/2021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157956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27A1A61-2C7C-4A5A-87D9-EB525D4638FF}" type="datetime1">
              <a:rPr lang="en-AU" smtClean="0"/>
              <a:t>22/02/2021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spTree>
    <p:extLst>
      <p:ext uri="{BB962C8B-B14F-4D97-AF65-F5344CB8AC3E}">
        <p14:creationId xmlns:p14="http://schemas.microsoft.com/office/powerpoint/2010/main" val="2391911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DC67905-FC53-4396-B3CA-2682794D2D36}" type="datetime1">
              <a:rPr lang="en-AU" smtClean="0"/>
              <a:t>22/02/2021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270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AFC39633-2930-45EC-84E3-81882872B149}" type="datetime1">
              <a:rPr lang="en-AU" smtClean="0"/>
              <a:t>22/02/2021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FCB5436F-4535-42A0-B5CA-09E15DDE10B5}" type="datetime1">
              <a:rPr lang="en-AU" smtClean="0"/>
              <a:t>22/02/2021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56015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815AB49-6F22-4ED0-B589-EC2B677883EB}" type="datetime1">
              <a:rPr lang="en-AU" smtClean="0"/>
              <a:t>22/02/2021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818409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76062BD9-CBA2-434B-A965-D8BD4E005856}" type="datetime1">
              <a:rPr lang="en-AU" smtClean="0"/>
              <a:t>22/02/2021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918600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4089AC73-4B71-40F5-AC54-9DE09DE74C46}" type="datetime1">
              <a:rPr lang="en-AU" smtClean="0"/>
              <a:t>22/02/2021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746413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A3F456F0-636F-47F0-BBA2-C930FA48B289}" type="datetime1">
              <a:rPr lang="en-AU" smtClean="0"/>
              <a:t>22/02/2021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89221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201634" y="4166205"/>
            <a:ext cx="8354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5053750" y="4064389"/>
            <a:ext cx="4488941"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9924" y="2729735"/>
            <a:ext cx="3184153" cy="1398530"/>
          </a:xfrm>
          <a:prstGeom prst="rect">
            <a:avLst/>
          </a:prstGeom>
        </p:spPr>
      </p:pic>
    </p:spTree>
    <p:extLst>
      <p:ext uri="{BB962C8B-B14F-4D97-AF65-F5344CB8AC3E}">
        <p14:creationId xmlns:p14="http://schemas.microsoft.com/office/powerpoint/2010/main" val="1786680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157372" y="4709597"/>
            <a:ext cx="11444534" cy="2863277"/>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781995"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81995"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1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1"/>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4" indent="0" algn="ctr">
              <a:buNone/>
              <a:defRPr sz="1500"/>
            </a:lvl2pPr>
            <a:lvl3pPr marL="685810" indent="0" algn="ctr">
              <a:buNone/>
              <a:defRPr sz="1350"/>
            </a:lvl3pPr>
            <a:lvl4pPr marL="1028714" indent="0" algn="ctr">
              <a:buNone/>
              <a:defRPr sz="1200"/>
            </a:lvl4pPr>
            <a:lvl5pPr marL="1371619" indent="0" algn="ctr">
              <a:buNone/>
              <a:defRPr sz="1200"/>
            </a:lvl5pPr>
            <a:lvl6pPr marL="1714524" indent="0" algn="ctr">
              <a:buNone/>
              <a:defRPr sz="1200"/>
            </a:lvl6pPr>
            <a:lvl7pPr marL="2057428" indent="0" algn="ctr">
              <a:buNone/>
              <a:defRPr sz="1200"/>
            </a:lvl7pPr>
            <a:lvl8pPr marL="2400333" indent="0" algn="ctr">
              <a:buNone/>
              <a:defRPr sz="1200"/>
            </a:lvl8pPr>
            <a:lvl9pPr marL="2743238"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2BCB263C-B82E-4737-BBF3-626217CA90E3}" type="datetime1">
              <a:rPr lang="en-AU" smtClean="0"/>
              <a:t>22/02/2021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1" cy="365125"/>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328" y="756601"/>
            <a:ext cx="2586514" cy="903782"/>
          </a:xfrm>
          <a:prstGeom prst="rect">
            <a:avLst/>
          </a:prstGeom>
        </p:spPr>
      </p:pic>
    </p:spTree>
    <p:extLst>
      <p:ext uri="{BB962C8B-B14F-4D97-AF65-F5344CB8AC3E}">
        <p14:creationId xmlns:p14="http://schemas.microsoft.com/office/powerpoint/2010/main" val="1539154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22/02/2021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152734" y="456527"/>
            <a:ext cx="5794380" cy="5627068"/>
          </a:xfrm>
        </p:spPr>
        <p:txBody>
          <a:bodyPr/>
          <a:lstStyle>
            <a:lvl1pPr marL="308182" indent="-308182">
              <a:buFont typeface="+mj-lt"/>
              <a:buAutoNum type="arabicPeriod"/>
              <a:defRPr/>
            </a:lvl1pPr>
            <a:lvl2pPr marL="733903" indent="-390997">
              <a:buFont typeface="+mj-lt"/>
              <a:buAutoNum type="arabicPeriod"/>
              <a:defRPr/>
            </a:lvl2pPr>
            <a:lvl3pPr marL="979058" indent="-293248">
              <a:buFont typeface="+mj-lt"/>
              <a:buAutoNum type="arabicPeriod"/>
              <a:defRPr/>
            </a:lvl3pPr>
            <a:lvl4pPr marL="1321962" indent="-293248">
              <a:buFont typeface="+mj-lt"/>
              <a:buAutoNum type="arabicPeriod"/>
              <a:defRPr/>
            </a:lvl4pPr>
            <a:lvl5pPr marL="1664867" indent="-293248">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46" y="6218316"/>
            <a:ext cx="1302051" cy="454963"/>
          </a:xfrm>
          <a:prstGeom prst="rect">
            <a:avLst/>
          </a:prstGeom>
        </p:spPr>
      </p:pic>
    </p:spTree>
    <p:extLst>
      <p:ext uri="{BB962C8B-B14F-4D97-AF65-F5344CB8AC3E}">
        <p14:creationId xmlns:p14="http://schemas.microsoft.com/office/powerpoint/2010/main" val="1827090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22/02/2021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264762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8"/>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4" indent="0">
              <a:buNone/>
              <a:defRPr sz="1500">
                <a:solidFill>
                  <a:schemeClr val="tx1">
                    <a:tint val="75000"/>
                  </a:schemeClr>
                </a:solidFill>
              </a:defRPr>
            </a:lvl2pPr>
            <a:lvl3pPr marL="685810" indent="0">
              <a:buNone/>
              <a:defRPr sz="1350">
                <a:solidFill>
                  <a:schemeClr val="tx1">
                    <a:tint val="75000"/>
                  </a:schemeClr>
                </a:solidFill>
              </a:defRPr>
            </a:lvl3pPr>
            <a:lvl4pPr marL="1028714" indent="0">
              <a:buNone/>
              <a:defRPr sz="1200">
                <a:solidFill>
                  <a:schemeClr val="tx1">
                    <a:tint val="75000"/>
                  </a:schemeClr>
                </a:solidFill>
              </a:defRPr>
            </a:lvl4pPr>
            <a:lvl5pPr marL="1371619" indent="0">
              <a:buNone/>
              <a:defRPr sz="1200">
                <a:solidFill>
                  <a:schemeClr val="tx1">
                    <a:tint val="75000"/>
                  </a:schemeClr>
                </a:solidFill>
              </a:defRPr>
            </a:lvl5pPr>
            <a:lvl6pPr marL="1714524" indent="0">
              <a:buNone/>
              <a:defRPr sz="1200">
                <a:solidFill>
                  <a:schemeClr val="tx1">
                    <a:tint val="75000"/>
                  </a:schemeClr>
                </a:solidFill>
              </a:defRPr>
            </a:lvl6pPr>
            <a:lvl7pPr marL="2057428" indent="0">
              <a:buNone/>
              <a:defRPr sz="1200">
                <a:solidFill>
                  <a:schemeClr val="tx1">
                    <a:tint val="75000"/>
                  </a:schemeClr>
                </a:solidFill>
              </a:defRPr>
            </a:lvl7pPr>
            <a:lvl8pPr marL="2400333" indent="0">
              <a:buNone/>
              <a:defRPr sz="1200">
                <a:solidFill>
                  <a:schemeClr val="tx1">
                    <a:tint val="75000"/>
                  </a:schemeClr>
                </a:solidFill>
              </a:defRPr>
            </a:lvl8pPr>
            <a:lvl9pPr marL="274323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22/02/2021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46" y="6218316"/>
            <a:ext cx="1302051" cy="454963"/>
          </a:xfrm>
          <a:prstGeom prst="rect">
            <a:avLst/>
          </a:prstGeom>
        </p:spPr>
      </p:pic>
    </p:spTree>
    <p:extLst>
      <p:ext uri="{BB962C8B-B14F-4D97-AF65-F5344CB8AC3E}">
        <p14:creationId xmlns:p14="http://schemas.microsoft.com/office/powerpoint/2010/main" val="183846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B83F76AA-FEFB-4B7F-A241-B7D5C39B5DB2}" type="datetime1">
              <a:rPr lang="en-AU" smtClean="0"/>
              <a:t>22/02/2021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22/02/2021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45712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4" indent="0">
              <a:buNone/>
              <a:defRPr sz="1500" b="1"/>
            </a:lvl2pPr>
            <a:lvl3pPr marL="685810" indent="0">
              <a:buNone/>
              <a:defRPr sz="1350" b="1"/>
            </a:lvl3pPr>
            <a:lvl4pPr marL="1028714" indent="0">
              <a:buNone/>
              <a:defRPr sz="1200" b="1"/>
            </a:lvl4pPr>
            <a:lvl5pPr marL="1371619" indent="0">
              <a:buNone/>
              <a:defRPr sz="1200" b="1"/>
            </a:lvl5pPr>
            <a:lvl6pPr marL="1714524" indent="0">
              <a:buNone/>
              <a:defRPr sz="1200" b="1"/>
            </a:lvl6pPr>
            <a:lvl7pPr marL="2057428" indent="0">
              <a:buNone/>
              <a:defRPr sz="1200" b="1"/>
            </a:lvl7pPr>
            <a:lvl8pPr marL="2400333" indent="0">
              <a:buNone/>
              <a:defRPr sz="1200" b="1"/>
            </a:lvl8pPr>
            <a:lvl9pPr marL="274323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4" indent="0">
              <a:buNone/>
              <a:defRPr sz="1500" b="1"/>
            </a:lvl2pPr>
            <a:lvl3pPr marL="685810" indent="0">
              <a:buNone/>
              <a:defRPr sz="1350" b="1"/>
            </a:lvl3pPr>
            <a:lvl4pPr marL="1028714" indent="0">
              <a:buNone/>
              <a:defRPr sz="1200" b="1"/>
            </a:lvl4pPr>
            <a:lvl5pPr marL="1371619" indent="0">
              <a:buNone/>
              <a:defRPr sz="1200" b="1"/>
            </a:lvl5pPr>
            <a:lvl6pPr marL="1714524" indent="0">
              <a:buNone/>
              <a:defRPr sz="1200" b="1"/>
            </a:lvl6pPr>
            <a:lvl7pPr marL="2057428" indent="0">
              <a:buNone/>
              <a:defRPr sz="1200" b="1"/>
            </a:lvl7pPr>
            <a:lvl8pPr marL="2400333" indent="0">
              <a:buNone/>
              <a:defRPr sz="1200" b="1"/>
            </a:lvl8pPr>
            <a:lvl9pPr marL="274323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22/02/2021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73373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22/02/2021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066983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22/02/2021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04657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1"/>
            <a:ext cx="2486700" cy="1846800"/>
          </a:xfrm>
        </p:spPr>
        <p:txBody>
          <a:bodyPr>
            <a:normAutofit/>
          </a:bodyPr>
          <a:lstStyle>
            <a:lvl1pPr marL="0" indent="0">
              <a:buNone/>
              <a:defRPr sz="2100">
                <a:solidFill>
                  <a:schemeClr val="bg1"/>
                </a:solidFill>
              </a:defRPr>
            </a:lvl1pPr>
            <a:lvl2pPr marL="342904" indent="0">
              <a:buNone/>
              <a:defRPr sz="1050"/>
            </a:lvl2pPr>
            <a:lvl3pPr marL="685810" indent="0">
              <a:buNone/>
              <a:defRPr sz="900"/>
            </a:lvl3pPr>
            <a:lvl4pPr marL="1028714" indent="0">
              <a:buNone/>
              <a:defRPr sz="750"/>
            </a:lvl4pPr>
            <a:lvl5pPr marL="1371619" indent="0">
              <a:buNone/>
              <a:defRPr sz="750"/>
            </a:lvl5pPr>
            <a:lvl6pPr marL="1714524" indent="0">
              <a:buNone/>
              <a:defRPr sz="750"/>
            </a:lvl6pPr>
            <a:lvl7pPr marL="2057428" indent="0">
              <a:buNone/>
              <a:defRPr sz="750"/>
            </a:lvl7pPr>
            <a:lvl8pPr marL="2400333" indent="0">
              <a:buNone/>
              <a:defRPr sz="750"/>
            </a:lvl8pPr>
            <a:lvl9pPr marL="274323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22/02/2021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46" y="6218316"/>
            <a:ext cx="1302051" cy="454963"/>
          </a:xfrm>
          <a:prstGeom prst="rect">
            <a:avLst/>
          </a:prstGeom>
        </p:spPr>
      </p:pic>
    </p:spTree>
    <p:extLst>
      <p:ext uri="{BB962C8B-B14F-4D97-AF65-F5344CB8AC3E}">
        <p14:creationId xmlns:p14="http://schemas.microsoft.com/office/powerpoint/2010/main" val="573522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4" indent="0">
              <a:buNone/>
              <a:defRPr sz="2100"/>
            </a:lvl2pPr>
            <a:lvl3pPr marL="685810" indent="0">
              <a:buNone/>
              <a:defRPr sz="1800"/>
            </a:lvl3pPr>
            <a:lvl4pPr marL="1028714" indent="0">
              <a:buNone/>
              <a:defRPr sz="1500"/>
            </a:lvl4pPr>
            <a:lvl5pPr marL="1371619" indent="0">
              <a:buNone/>
              <a:defRPr sz="1500"/>
            </a:lvl5pPr>
            <a:lvl6pPr marL="1714524" indent="0">
              <a:buNone/>
              <a:defRPr sz="1500"/>
            </a:lvl6pPr>
            <a:lvl7pPr marL="2057428" indent="0">
              <a:buNone/>
              <a:defRPr sz="1500"/>
            </a:lvl7pPr>
            <a:lvl8pPr marL="2400333" indent="0">
              <a:buNone/>
              <a:defRPr sz="1500"/>
            </a:lvl8pPr>
            <a:lvl9pPr marL="2743238"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1"/>
            <a:ext cx="2486700" cy="1846800"/>
          </a:xfrm>
        </p:spPr>
        <p:txBody>
          <a:bodyPr/>
          <a:lstStyle>
            <a:lvl1pPr marL="0" indent="0">
              <a:buNone/>
              <a:defRPr sz="2100">
                <a:solidFill>
                  <a:schemeClr val="bg1"/>
                </a:solidFill>
              </a:defRPr>
            </a:lvl1pPr>
            <a:lvl2pPr marL="342904" indent="0">
              <a:buNone/>
              <a:defRPr sz="1050"/>
            </a:lvl2pPr>
            <a:lvl3pPr marL="685810" indent="0">
              <a:buNone/>
              <a:defRPr sz="900"/>
            </a:lvl3pPr>
            <a:lvl4pPr marL="1028714" indent="0">
              <a:buNone/>
              <a:defRPr sz="750"/>
            </a:lvl4pPr>
            <a:lvl5pPr marL="1371619" indent="0">
              <a:buNone/>
              <a:defRPr sz="750"/>
            </a:lvl5pPr>
            <a:lvl6pPr marL="1714524" indent="0">
              <a:buNone/>
              <a:defRPr sz="750"/>
            </a:lvl6pPr>
            <a:lvl7pPr marL="2057428" indent="0">
              <a:buNone/>
              <a:defRPr sz="750"/>
            </a:lvl7pPr>
            <a:lvl8pPr marL="2400333" indent="0">
              <a:buNone/>
              <a:defRPr sz="750"/>
            </a:lvl8pPr>
            <a:lvl9pPr marL="274323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22/02/2021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46" y="6218316"/>
            <a:ext cx="1302051" cy="454963"/>
          </a:xfrm>
          <a:prstGeom prst="rect">
            <a:avLst/>
          </a:prstGeom>
        </p:spPr>
      </p:pic>
    </p:spTree>
    <p:extLst>
      <p:ext uri="{BB962C8B-B14F-4D97-AF65-F5344CB8AC3E}">
        <p14:creationId xmlns:p14="http://schemas.microsoft.com/office/powerpoint/2010/main" val="2635256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1778969" y="4816634"/>
            <a:ext cx="11444534" cy="2863277"/>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781995"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81995" rtl="0" eaLnBrk="1" fontAlgn="auto" latinLnBrk="0" hangingPunct="1">
                <a:lnSpc>
                  <a:spcPct val="100000"/>
                </a:lnSpc>
                <a:spcBef>
                  <a:spcPts val="0"/>
                </a:spcBef>
                <a:spcAft>
                  <a:spcPts val="0"/>
                </a:spcAft>
                <a:buClrTx/>
                <a:buSzTx/>
                <a:buFontTx/>
                <a:buNone/>
                <a:tabLst/>
                <a:defRPr/>
              </a:pPr>
              <a:endParaRPr kumimoji="0" lang="en-US" sz="1539"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537" y="2794639"/>
            <a:ext cx="3630927" cy="1268721"/>
          </a:xfrm>
          <a:prstGeom prst="rect">
            <a:avLst/>
          </a:prstGeom>
        </p:spPr>
      </p:pic>
    </p:spTree>
    <p:extLst>
      <p:ext uri="{BB962C8B-B14F-4D97-AF65-F5344CB8AC3E}">
        <p14:creationId xmlns:p14="http://schemas.microsoft.com/office/powerpoint/2010/main" val="3790853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22/02/2021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22956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61B27D2-0EC4-4053-8C82-3A04EF401119}" type="datetime1">
              <a:rPr lang="en-AU" smtClean="0"/>
              <a:t>22/02/2021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1B8F8879-5CF9-42C4-8DCE-22447CDD699B}" type="datetime1">
              <a:rPr lang="en-AU" smtClean="0"/>
              <a:t>22/02/2021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D5AD2C3-C4A0-4B3F-ADEC-D6135EED3EA2}" type="datetime1">
              <a:rPr lang="en-AU" smtClean="0"/>
              <a:t>22/02/2021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130C62-9B47-4189-AE29-F80B4AC02F59}" type="datetime1">
              <a:rPr lang="en-AU" smtClean="0"/>
              <a:t>22/02/2021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19" r:id="rId11"/>
    <p:sldLayoutId id="2147483659" r:id="rId12"/>
  </p:sldLayoutIdLst>
  <p:hf hd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931085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8F163B-F9D1-49E0-8EA9-004EA50620D7}" type="datetime1">
              <a:rPr lang="en-AU" smtClean="0"/>
              <a:t>22/02/2021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spTree>
    <p:extLst>
      <p:ext uri="{BB962C8B-B14F-4D97-AF65-F5344CB8AC3E}">
        <p14:creationId xmlns:p14="http://schemas.microsoft.com/office/powerpoint/2010/main" val="33071129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6" y="1825625"/>
            <a:ext cx="8770786"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A9AEEA-9D3E-4E59-849D-7E6245957195}" type="datetime1">
              <a:rPr lang="en-AU" smtClean="0"/>
              <a:t>22/02/2021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1"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646" y="6218316"/>
            <a:ext cx="1302051" cy="454963"/>
          </a:xfrm>
          <a:prstGeom prst="rect">
            <a:avLst/>
          </a:prstGeom>
        </p:spPr>
      </p:pic>
    </p:spTree>
    <p:extLst>
      <p:ext uri="{BB962C8B-B14F-4D97-AF65-F5344CB8AC3E}">
        <p14:creationId xmlns:p14="http://schemas.microsoft.com/office/powerpoint/2010/main" val="4494375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ftr="0" dt="0"/>
  <p:txStyles>
    <p:titleStyle>
      <a:lvl1pPr algn="l" defTabSz="68581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2" indent="-171452" algn="l" defTabSz="68581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7" indent="-171452" algn="l" defTabSz="68581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62" indent="-171452" algn="l" defTabSz="68581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66" indent="-171452" algn="l" defTabSz="68581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72" indent="-171452" algn="l" defTabSz="68581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76" indent="-171452" algn="l" defTabSz="68581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81" indent="-171452" algn="l" defTabSz="68581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6" indent="-171452" algn="l" defTabSz="68581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90" indent="-171452" algn="l" defTabSz="68581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0" rtl="0" eaLnBrk="1" latinLnBrk="0" hangingPunct="1">
        <a:defRPr sz="1350" kern="1200">
          <a:solidFill>
            <a:schemeClr val="tx1"/>
          </a:solidFill>
          <a:latin typeface="+mn-lt"/>
          <a:ea typeface="+mn-ea"/>
          <a:cs typeface="+mn-cs"/>
        </a:defRPr>
      </a:lvl1pPr>
      <a:lvl2pPr marL="342904" algn="l" defTabSz="685810" rtl="0" eaLnBrk="1" latinLnBrk="0" hangingPunct="1">
        <a:defRPr sz="1350" kern="1200">
          <a:solidFill>
            <a:schemeClr val="tx1"/>
          </a:solidFill>
          <a:latin typeface="+mn-lt"/>
          <a:ea typeface="+mn-ea"/>
          <a:cs typeface="+mn-cs"/>
        </a:defRPr>
      </a:lvl2pPr>
      <a:lvl3pPr marL="685810" algn="l" defTabSz="685810" rtl="0" eaLnBrk="1" latinLnBrk="0" hangingPunct="1">
        <a:defRPr sz="1350" kern="1200">
          <a:solidFill>
            <a:schemeClr val="tx1"/>
          </a:solidFill>
          <a:latin typeface="+mn-lt"/>
          <a:ea typeface="+mn-ea"/>
          <a:cs typeface="+mn-cs"/>
        </a:defRPr>
      </a:lvl3pPr>
      <a:lvl4pPr marL="1028714" algn="l" defTabSz="685810" rtl="0" eaLnBrk="1" latinLnBrk="0" hangingPunct="1">
        <a:defRPr sz="1350" kern="1200">
          <a:solidFill>
            <a:schemeClr val="tx1"/>
          </a:solidFill>
          <a:latin typeface="+mn-lt"/>
          <a:ea typeface="+mn-ea"/>
          <a:cs typeface="+mn-cs"/>
        </a:defRPr>
      </a:lvl4pPr>
      <a:lvl5pPr marL="1371619" algn="l" defTabSz="685810" rtl="0" eaLnBrk="1" latinLnBrk="0" hangingPunct="1">
        <a:defRPr sz="1350" kern="1200">
          <a:solidFill>
            <a:schemeClr val="tx1"/>
          </a:solidFill>
          <a:latin typeface="+mn-lt"/>
          <a:ea typeface="+mn-ea"/>
          <a:cs typeface="+mn-cs"/>
        </a:defRPr>
      </a:lvl5pPr>
      <a:lvl6pPr marL="1714524" algn="l" defTabSz="685810" rtl="0" eaLnBrk="1" latinLnBrk="0" hangingPunct="1">
        <a:defRPr sz="1350" kern="1200">
          <a:solidFill>
            <a:schemeClr val="tx1"/>
          </a:solidFill>
          <a:latin typeface="+mn-lt"/>
          <a:ea typeface="+mn-ea"/>
          <a:cs typeface="+mn-cs"/>
        </a:defRPr>
      </a:lvl6pPr>
      <a:lvl7pPr marL="2057428" algn="l" defTabSz="685810" rtl="0" eaLnBrk="1" latinLnBrk="0" hangingPunct="1">
        <a:defRPr sz="1350" kern="1200">
          <a:solidFill>
            <a:schemeClr val="tx1"/>
          </a:solidFill>
          <a:latin typeface="+mn-lt"/>
          <a:ea typeface="+mn-ea"/>
          <a:cs typeface="+mn-cs"/>
        </a:defRPr>
      </a:lvl7pPr>
      <a:lvl8pPr marL="2400333" algn="l" defTabSz="685810" rtl="0" eaLnBrk="1" latinLnBrk="0" hangingPunct="1">
        <a:defRPr sz="1350" kern="1200">
          <a:solidFill>
            <a:schemeClr val="tx1"/>
          </a:solidFill>
          <a:latin typeface="+mn-lt"/>
          <a:ea typeface="+mn-ea"/>
          <a:cs typeface="+mn-cs"/>
        </a:defRPr>
      </a:lvl8pPr>
      <a:lvl9pPr marL="2743238" algn="l" defTabSz="68581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6.xml"/><Relationship Id="rId7" Type="http://schemas.openxmlformats.org/officeDocument/2006/relationships/package" Target="../embeddings/Microsoft_Excel_Worksheet1.xlsx"/><Relationship Id="rId12"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37.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Program Consultative Forum #30</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vert="horz" lIns="91440" tIns="45720" rIns="91440" bIns="45720" rtlCol="0" anchor="t">
            <a:normAutofit fontScale="92500" lnSpcReduction="20000"/>
          </a:bodyPr>
          <a:lstStyle/>
          <a:p>
            <a:r>
              <a:rPr lang="en-AU"/>
              <a:t>Thursday, 18 February 2021</a:t>
            </a:r>
          </a:p>
          <a:p>
            <a:r>
              <a:rPr lang="en-AU"/>
              <a:t>This meeting is recorded for the purpose of minute taking.</a:t>
            </a:r>
            <a:endParaRPr lang="en-AU">
              <a:cs typeface="Segoe UI Semilight"/>
            </a:endParaRPr>
          </a:p>
          <a:p>
            <a:endParaRPr lang="en-AU"/>
          </a:p>
        </p:txBody>
      </p:sp>
    </p:spTree>
    <p:extLst>
      <p:ext uri="{BB962C8B-B14F-4D97-AF65-F5344CB8AC3E}">
        <p14:creationId xmlns:p14="http://schemas.microsoft.com/office/powerpoint/2010/main" val="288728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A1FD-13EA-4EFE-AF46-C074C9D96D97}"/>
              </a:ext>
            </a:extLst>
          </p:cNvPr>
          <p:cNvSpPr>
            <a:spLocks noGrp="1"/>
          </p:cNvSpPr>
          <p:nvPr>
            <p:ph type="title"/>
          </p:nvPr>
        </p:nvSpPr>
        <p:spPr/>
        <p:txBody>
          <a:bodyPr/>
          <a:lstStyle/>
          <a:p>
            <a:r>
              <a:rPr lang="en-AU"/>
              <a:t>List of L1 and L2 Milestones impacted by change</a:t>
            </a:r>
          </a:p>
        </p:txBody>
      </p:sp>
      <p:sp>
        <p:nvSpPr>
          <p:cNvPr id="4" name="Date Placeholder 3">
            <a:extLst>
              <a:ext uri="{FF2B5EF4-FFF2-40B4-BE49-F238E27FC236}">
                <a16:creationId xmlns:a16="http://schemas.microsoft.com/office/drawing/2014/main" id="{D1EBDEA6-ACA5-4403-932F-87D1B676C00F}"/>
              </a:ext>
            </a:extLst>
          </p:cNvPr>
          <p:cNvSpPr>
            <a:spLocks noGrp="1"/>
          </p:cNvSpPr>
          <p:nvPr>
            <p:ph type="dt" sz="half" idx="10"/>
          </p:nvPr>
        </p:nvSpPr>
        <p:spPr/>
        <p:txBody>
          <a:bodyPr/>
          <a:lstStyle/>
          <a:p>
            <a:fld id="{FDEF3A66-B67E-4569-919D-CB6E78FCED42}" type="datetime1">
              <a:rPr lang="en-AU" smtClean="0"/>
              <a:t>22/02/2021</a:t>
            </a:fld>
            <a:endParaRPr lang="en-AU"/>
          </a:p>
        </p:txBody>
      </p:sp>
      <p:sp>
        <p:nvSpPr>
          <p:cNvPr id="5" name="Footer Placeholder 4">
            <a:extLst>
              <a:ext uri="{FF2B5EF4-FFF2-40B4-BE49-F238E27FC236}">
                <a16:creationId xmlns:a16="http://schemas.microsoft.com/office/drawing/2014/main" id="{96FFF702-8275-44FA-9955-16A13A84443C}"/>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B2A5C082-8F82-479E-8A28-80F9424E87FC}"/>
              </a:ext>
            </a:extLst>
          </p:cNvPr>
          <p:cNvSpPr>
            <a:spLocks noGrp="1"/>
          </p:cNvSpPr>
          <p:nvPr>
            <p:ph type="sldNum" sz="quarter" idx="12"/>
          </p:nvPr>
        </p:nvSpPr>
        <p:spPr/>
        <p:txBody>
          <a:bodyPr/>
          <a:lstStyle/>
          <a:p>
            <a:fld id="{4EC81F68-4976-451A-B2E9-79BCBD2F70CC}" type="slidenum">
              <a:rPr lang="en-AU" smtClean="0"/>
              <a:t>10</a:t>
            </a:fld>
            <a:endParaRPr lang="en-AU"/>
          </a:p>
        </p:txBody>
      </p:sp>
      <p:graphicFrame>
        <p:nvGraphicFramePr>
          <p:cNvPr id="9" name="Table 7">
            <a:extLst>
              <a:ext uri="{FF2B5EF4-FFF2-40B4-BE49-F238E27FC236}">
                <a16:creationId xmlns:a16="http://schemas.microsoft.com/office/drawing/2014/main" id="{64E53BBF-B961-4C31-9B85-8A9B528CB655}"/>
              </a:ext>
            </a:extLst>
          </p:cNvPr>
          <p:cNvGraphicFramePr>
            <a:graphicFrameLocks noGrp="1"/>
          </p:cNvGraphicFramePr>
          <p:nvPr>
            <p:extLst>
              <p:ext uri="{D42A27DB-BD31-4B8C-83A1-F6EECF244321}">
                <p14:modId xmlns:p14="http://schemas.microsoft.com/office/powerpoint/2010/main" val="185991028"/>
              </p:ext>
            </p:extLst>
          </p:nvPr>
        </p:nvGraphicFramePr>
        <p:xfrm>
          <a:off x="273455" y="1399041"/>
          <a:ext cx="8597090" cy="4957310"/>
        </p:xfrm>
        <a:graphic>
          <a:graphicData uri="http://schemas.openxmlformats.org/drawingml/2006/table">
            <a:tbl>
              <a:tblPr firstRow="1" bandRow="1">
                <a:tableStyleId>{7DF18680-E054-41AD-8BC1-D1AEF772440D}</a:tableStyleId>
              </a:tblPr>
              <a:tblGrid>
                <a:gridCol w="718096">
                  <a:extLst>
                    <a:ext uri="{9D8B030D-6E8A-4147-A177-3AD203B41FA5}">
                      <a16:colId xmlns:a16="http://schemas.microsoft.com/office/drawing/2014/main" val="2111799822"/>
                    </a:ext>
                  </a:extLst>
                </a:gridCol>
                <a:gridCol w="4612480">
                  <a:extLst>
                    <a:ext uri="{9D8B030D-6E8A-4147-A177-3AD203B41FA5}">
                      <a16:colId xmlns:a16="http://schemas.microsoft.com/office/drawing/2014/main" val="3635233358"/>
                    </a:ext>
                  </a:extLst>
                </a:gridCol>
                <a:gridCol w="1088838">
                  <a:extLst>
                    <a:ext uri="{9D8B030D-6E8A-4147-A177-3AD203B41FA5}">
                      <a16:colId xmlns:a16="http://schemas.microsoft.com/office/drawing/2014/main" val="3219713578"/>
                    </a:ext>
                  </a:extLst>
                </a:gridCol>
                <a:gridCol w="1088838">
                  <a:extLst>
                    <a:ext uri="{9D8B030D-6E8A-4147-A177-3AD203B41FA5}">
                      <a16:colId xmlns:a16="http://schemas.microsoft.com/office/drawing/2014/main" val="1320448098"/>
                    </a:ext>
                  </a:extLst>
                </a:gridCol>
                <a:gridCol w="1088838">
                  <a:extLst>
                    <a:ext uri="{9D8B030D-6E8A-4147-A177-3AD203B41FA5}">
                      <a16:colId xmlns:a16="http://schemas.microsoft.com/office/drawing/2014/main" val="3982521692"/>
                    </a:ext>
                  </a:extLst>
                </a:gridCol>
              </a:tblGrid>
              <a:tr h="466797">
                <a:tc>
                  <a:txBody>
                    <a:bodyPr/>
                    <a:lstStyle/>
                    <a:p>
                      <a:pPr algn="ctr"/>
                      <a:r>
                        <a:rPr lang="en-AU" sz="1200"/>
                        <a:t>ID</a:t>
                      </a:r>
                    </a:p>
                  </a:txBody>
                  <a:tcPr marL="100796" marR="100796" marT="50398" marB="50398" anchor="ctr">
                    <a:solidFill>
                      <a:schemeClr val="accent2"/>
                    </a:solidFill>
                  </a:tcPr>
                </a:tc>
                <a:tc>
                  <a:txBody>
                    <a:bodyPr/>
                    <a:lstStyle/>
                    <a:p>
                      <a:r>
                        <a:rPr lang="en-AU" sz="1200"/>
                        <a:t>Milestone</a:t>
                      </a:r>
                    </a:p>
                  </a:txBody>
                  <a:tcPr marL="100796" marR="100796" marT="50398" marB="50398" anchor="ctr">
                    <a:solidFill>
                      <a:schemeClr val="accent2"/>
                    </a:solidFill>
                  </a:tcPr>
                </a:tc>
                <a:tc>
                  <a:txBody>
                    <a:bodyPr/>
                    <a:lstStyle/>
                    <a:p>
                      <a:pPr algn="ctr"/>
                      <a:r>
                        <a:rPr lang="en-AU" sz="1200"/>
                        <a:t>Previous Date</a:t>
                      </a:r>
                    </a:p>
                  </a:txBody>
                  <a:tcPr marL="39683" marR="100796" marT="50398" marB="50398" anchor="ctr">
                    <a:solidFill>
                      <a:schemeClr val="accent2"/>
                    </a:solidFill>
                  </a:tcPr>
                </a:tc>
                <a:tc>
                  <a:txBody>
                    <a:bodyPr/>
                    <a:lstStyle/>
                    <a:p>
                      <a:pPr algn="ctr"/>
                      <a:r>
                        <a:rPr lang="en-AU" sz="1200"/>
                        <a:t>Baselined Dates</a:t>
                      </a:r>
                    </a:p>
                  </a:txBody>
                  <a:tcPr marL="39683" marR="100796" marT="50398" marB="50398" anchor="ctr">
                    <a:solidFill>
                      <a:schemeClr val="accent2"/>
                    </a:solidFill>
                  </a:tcPr>
                </a:tc>
                <a:tc>
                  <a:txBody>
                    <a:bodyPr/>
                    <a:lstStyle/>
                    <a:p>
                      <a:pPr algn="ctr"/>
                      <a:r>
                        <a:rPr lang="en-AU" sz="1200"/>
                        <a:t>Owner</a:t>
                      </a:r>
                    </a:p>
                  </a:txBody>
                  <a:tcPr marL="100796" marR="100796" marT="50398" marB="50398" anchor="ctr">
                    <a:solidFill>
                      <a:schemeClr val="accent2"/>
                    </a:solidFill>
                  </a:tcPr>
                </a:tc>
                <a:extLst>
                  <a:ext uri="{0D108BD9-81ED-4DB2-BD59-A6C34878D82A}">
                    <a16:rowId xmlns:a16="http://schemas.microsoft.com/office/drawing/2014/main" val="618752355"/>
                  </a:ext>
                </a:extLst>
              </a:tr>
              <a:tr h="324914">
                <a:tc>
                  <a:txBody>
                    <a:bodyPr/>
                    <a:lstStyle/>
                    <a:p>
                      <a:pPr algn="ctr" rtl="0" fontAlgn="ctr"/>
                      <a:r>
                        <a:rPr lang="en-AU" sz="1200" b="1" u="none" strike="noStrike">
                          <a:effectLst/>
                        </a:rPr>
                        <a:t>L1-19</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l" rtl="0" fontAlgn="ctr"/>
                      <a:r>
                        <a:rPr lang="en-AU" sz="1200" b="1" u="none" strike="noStrike">
                          <a:effectLst/>
                        </a:rPr>
                        <a:t>AEMO (Retail) Metering Solution - Go-Live</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9-Mar-21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31-May-21*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a:r>
                        <a:rPr lang="en-AU" sz="1200" b="1"/>
                        <a:t>AEMO</a:t>
                      </a:r>
                      <a:endParaRPr lang="en-AU" sz="1200" b="1">
                        <a:latin typeface="+mn-lt"/>
                      </a:endParaRPr>
                    </a:p>
                  </a:txBody>
                  <a:tcPr marL="39683" marR="39683" marT="39683" marB="39683" anchor="ctr">
                    <a:solidFill>
                      <a:schemeClr val="accent2">
                        <a:lumMod val="10000"/>
                        <a:lumOff val="90000"/>
                      </a:schemeClr>
                    </a:solidFill>
                  </a:tcPr>
                </a:tc>
                <a:extLst>
                  <a:ext uri="{0D108BD9-81ED-4DB2-BD59-A6C34878D82A}">
                    <a16:rowId xmlns:a16="http://schemas.microsoft.com/office/drawing/2014/main" val="2267573105"/>
                  </a:ext>
                </a:extLst>
              </a:tr>
              <a:tr h="324914">
                <a:tc>
                  <a:txBody>
                    <a:bodyPr/>
                    <a:lstStyle/>
                    <a:p>
                      <a:pPr algn="ctr" rtl="0" fontAlgn="ctr"/>
                      <a:r>
                        <a:rPr lang="en-AU" sz="1200" u="none" strike="noStrike">
                          <a:effectLst/>
                        </a:rPr>
                        <a:t>L2-RE35</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final - Release 3 - Retail MDM</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25-Jan-21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614021501"/>
                  </a:ext>
                </a:extLst>
              </a:tr>
              <a:tr h="445356">
                <a:tc>
                  <a:txBody>
                    <a:bodyPr/>
                    <a:lstStyle/>
                    <a:p>
                      <a:pPr algn="ctr" rtl="0" fontAlgn="ctr"/>
                      <a:r>
                        <a:rPr lang="en-AU" sz="1200" u="none" strike="noStrike">
                          <a:effectLst/>
                        </a:rPr>
                        <a:t>L2-M11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Participants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1699875278"/>
                  </a:ext>
                </a:extLst>
              </a:tr>
              <a:tr h="445356">
                <a:tc>
                  <a:txBody>
                    <a:bodyPr/>
                    <a:lstStyle/>
                    <a:p>
                      <a:pPr algn="ctr" rtl="0" fontAlgn="ctr"/>
                      <a:r>
                        <a:rPr lang="en-AU" sz="1200" u="none" strike="noStrike">
                          <a:effectLst/>
                        </a:rPr>
                        <a:t>L2-M12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AEMO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784158825"/>
                  </a:ext>
                </a:extLst>
              </a:tr>
              <a:tr h="324914">
                <a:tc>
                  <a:txBody>
                    <a:bodyPr/>
                    <a:lstStyle/>
                    <a:p>
                      <a:pPr algn="ctr" rtl="0" fontAlgn="ctr"/>
                      <a:r>
                        <a:rPr lang="en-AU" sz="1200" u="none" strike="noStrike">
                          <a:effectLst/>
                        </a:rPr>
                        <a:t>L2-RE29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Commences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155691751"/>
                  </a:ext>
                </a:extLst>
              </a:tr>
              <a:tr h="324914">
                <a:tc>
                  <a:txBody>
                    <a:bodyPr/>
                    <a:lstStyle/>
                    <a:p>
                      <a:pPr algn="ctr" rtl="0" fontAlgn="ctr"/>
                      <a:r>
                        <a:rPr lang="en-AU" sz="1200" u="none" strike="noStrike">
                          <a:effectLst/>
                        </a:rPr>
                        <a:t>L2-RE30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21-May-21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964507057"/>
                  </a:ext>
                </a:extLst>
              </a:tr>
              <a:tr h="324914">
                <a:tc>
                  <a:txBody>
                    <a:bodyPr/>
                    <a:lstStyle/>
                    <a:p>
                      <a:pPr algn="ctr" rtl="0" fontAlgn="ctr"/>
                      <a:r>
                        <a:rPr lang="en-AU" sz="1200" u="none" strike="noStrike">
                          <a:effectLst/>
                        </a:rPr>
                        <a:t>L2-M24</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31-May-21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309954116"/>
                  </a:ext>
                </a:extLst>
              </a:tr>
              <a:tr h="324914">
                <a:tc>
                  <a:txBody>
                    <a:bodyPr/>
                    <a:lstStyle/>
                    <a:p>
                      <a:pPr algn="ctr" rtl="0" fontAlgn="ctr"/>
                      <a:r>
                        <a:rPr lang="en-AU" sz="1200" u="none" strike="noStrike">
                          <a:effectLst/>
                        </a:rPr>
                        <a:t>L2-M10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5 minute files in MDFF format accepted by AEMO</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22-Jun-21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368256073"/>
                  </a:ext>
                </a:extLst>
              </a:tr>
              <a:tr h="324914">
                <a:tc>
                  <a:txBody>
                    <a:bodyPr/>
                    <a:lstStyle/>
                    <a:p>
                      <a:pPr algn="ctr" rtl="0" fontAlgn="ctr"/>
                      <a:r>
                        <a:rPr lang="en-AU" sz="1200" b="1" u="none" strike="noStrike">
                          <a:effectLst/>
                        </a:rPr>
                        <a:t>L1-22</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l" rtl="0" fontAlgn="ctr"/>
                      <a:r>
                        <a:rPr lang="en-AU" sz="1200" b="1" u="none" strike="noStrike">
                          <a:effectLst/>
                        </a:rPr>
                        <a:t>Settlements Platform Go-Live</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19-Apr-21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17-May-21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a:r>
                        <a:rPr lang="en-AU" sz="1200" b="1"/>
                        <a:t>AEMO</a:t>
                      </a:r>
                      <a:endParaRPr lang="en-AU" sz="1200" b="1">
                        <a:latin typeface="+mn-lt"/>
                      </a:endParaRPr>
                    </a:p>
                  </a:txBody>
                  <a:tcPr marL="39683" marR="39683" marT="39683" marB="39683" anchor="ctr">
                    <a:solidFill>
                      <a:schemeClr val="accent2">
                        <a:lumMod val="10000"/>
                        <a:lumOff val="90000"/>
                      </a:schemeClr>
                    </a:solidFill>
                  </a:tcPr>
                </a:tc>
                <a:extLst>
                  <a:ext uri="{0D108BD9-81ED-4DB2-BD59-A6C34878D82A}">
                    <a16:rowId xmlns:a16="http://schemas.microsoft.com/office/drawing/2014/main" val="2236366705"/>
                  </a:ext>
                </a:extLst>
              </a:tr>
              <a:tr h="324914">
                <a:tc>
                  <a:txBody>
                    <a:bodyPr/>
                    <a:lstStyle/>
                    <a:p>
                      <a:pPr algn="ctr" rtl="0" fontAlgn="ctr"/>
                      <a:r>
                        <a:rPr lang="en-AU" sz="1200" u="none" strike="noStrike">
                          <a:effectLst/>
                        </a:rPr>
                        <a:t>L2-S10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participants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22-Mar-21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1843925086"/>
                  </a:ext>
                </a:extLst>
              </a:tr>
              <a:tr h="350661">
                <a:tc>
                  <a:txBody>
                    <a:bodyPr/>
                    <a:lstStyle/>
                    <a:p>
                      <a:pPr algn="ctr" rtl="0" fontAlgn="ctr"/>
                      <a:r>
                        <a:rPr lang="en-AU" sz="1200" u="none" strike="noStrike">
                          <a:effectLst/>
                        </a:rPr>
                        <a:t>L2-S11</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AEMO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22-Mar-21</a:t>
                      </a: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1161927"/>
                  </a:ext>
                </a:extLst>
              </a:tr>
              <a:tr h="324914">
                <a:tc>
                  <a:txBody>
                    <a:bodyPr/>
                    <a:lstStyle/>
                    <a:p>
                      <a:pPr algn="ctr" rtl="0" fontAlgn="ctr"/>
                      <a:r>
                        <a:rPr lang="en-AU" sz="1200" u="none" strike="noStrike">
                          <a:effectLst/>
                        </a:rPr>
                        <a:t>L2-RE19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 Settlements finalised</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827996307"/>
                  </a:ext>
                </a:extLst>
              </a:tr>
              <a:tr h="324914">
                <a:tc>
                  <a:txBody>
                    <a:bodyPr/>
                    <a:lstStyle/>
                    <a:p>
                      <a:pPr algn="ctr" rtl="0" fontAlgn="ctr"/>
                      <a:r>
                        <a:rPr lang="en-AU" sz="1200" u="none" strike="noStrike">
                          <a:effectLst/>
                        </a:rPr>
                        <a:t>L2-RE32</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14-Apr-21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13-May-21</a:t>
                      </a: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916809792"/>
                  </a:ext>
                </a:extLst>
              </a:tr>
            </a:tbl>
          </a:graphicData>
        </a:graphic>
      </p:graphicFrame>
      <p:sp>
        <p:nvSpPr>
          <p:cNvPr id="8" name="TextBox 7">
            <a:extLst>
              <a:ext uri="{FF2B5EF4-FFF2-40B4-BE49-F238E27FC236}">
                <a16:creationId xmlns:a16="http://schemas.microsoft.com/office/drawing/2014/main" id="{B3F7FF4A-F540-4A13-B902-F07968B9E055}"/>
              </a:ext>
            </a:extLst>
          </p:cNvPr>
          <p:cNvSpPr txBox="1"/>
          <p:nvPr/>
        </p:nvSpPr>
        <p:spPr>
          <a:xfrm>
            <a:off x="105393" y="6465278"/>
            <a:ext cx="5126030" cy="261610"/>
          </a:xfrm>
          <a:prstGeom prst="rect">
            <a:avLst/>
          </a:prstGeom>
          <a:noFill/>
        </p:spPr>
        <p:txBody>
          <a:bodyPr wrap="square" rtlCol="0">
            <a:spAutoFit/>
          </a:bodyPr>
          <a:lstStyle/>
          <a:p>
            <a:r>
              <a:rPr lang="en-AU" sz="1100"/>
              <a:t>* Confirmation of date is dependent upon status at the March Checkpoint</a:t>
            </a:r>
          </a:p>
        </p:txBody>
      </p:sp>
    </p:spTree>
    <p:extLst>
      <p:ext uri="{BB962C8B-B14F-4D97-AF65-F5344CB8AC3E}">
        <p14:creationId xmlns:p14="http://schemas.microsoft.com/office/powerpoint/2010/main" val="349780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65295" y="266542"/>
            <a:ext cx="6826891" cy="1120951"/>
          </a:xfrm>
        </p:spPr>
        <p:txBody>
          <a:bodyPr>
            <a:normAutofit/>
          </a:bodyPr>
          <a:lstStyle/>
          <a:p>
            <a:r>
              <a:rPr lang="en-AU" sz="3016"/>
              <a:t>5MS Rule </a:t>
            </a:r>
            <a:br>
              <a:rPr lang="en-AU" sz="3016"/>
            </a:br>
            <a:r>
              <a:rPr lang="en-AU" sz="3016"/>
              <a:t>Commencement Status</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8462152" y="6340044"/>
            <a:ext cx="407338" cy="344217"/>
          </a:xfrm>
        </p:spPr>
        <p:txBody>
          <a:bodyPr/>
          <a:lstStyle/>
          <a:p>
            <a:pPr defTabSz="781995"/>
            <a:fld id="{4EC81F68-4976-451A-B2E9-79BCBD2F70CC}" type="slidenum">
              <a:rPr lang="en-AU">
                <a:solidFill>
                  <a:srgbClr val="222324">
                    <a:tint val="75000"/>
                  </a:srgbClr>
                </a:solidFill>
                <a:latin typeface="Segoe UI Semilight"/>
              </a:rPr>
              <a:pPr defTabSz="781995"/>
              <a:t>11</a:t>
            </a:fld>
            <a:endParaRPr lang="en-AU">
              <a:solidFill>
                <a:srgbClr val="222324">
                  <a:tint val="75000"/>
                </a:srgbClr>
              </a:solidFill>
              <a:latin typeface="Segoe UI Semilight"/>
            </a:endParaRPr>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nvGraphicFramePr>
        <p:xfrm>
          <a:off x="5909953" y="330043"/>
          <a:ext cx="2972242" cy="1259707"/>
        </p:xfrm>
        <a:graphic>
          <a:graphicData uri="http://schemas.openxmlformats.org/drawingml/2006/table">
            <a:tbl>
              <a:tblPr/>
              <a:tblGrid>
                <a:gridCol w="421172">
                  <a:extLst>
                    <a:ext uri="{9D8B030D-6E8A-4147-A177-3AD203B41FA5}">
                      <a16:colId xmlns:a16="http://schemas.microsoft.com/office/drawing/2014/main" val="3752375256"/>
                    </a:ext>
                  </a:extLst>
                </a:gridCol>
                <a:gridCol w="933643">
                  <a:extLst>
                    <a:ext uri="{9D8B030D-6E8A-4147-A177-3AD203B41FA5}">
                      <a16:colId xmlns:a16="http://schemas.microsoft.com/office/drawing/2014/main" val="1888874333"/>
                    </a:ext>
                  </a:extLst>
                </a:gridCol>
                <a:gridCol w="1617427">
                  <a:extLst>
                    <a:ext uri="{9D8B030D-6E8A-4147-A177-3AD203B41FA5}">
                      <a16:colId xmlns:a16="http://schemas.microsoft.com/office/drawing/2014/main" val="489716578"/>
                    </a:ext>
                  </a:extLst>
                </a:gridCol>
              </a:tblGrid>
              <a:tr h="372568">
                <a:tc>
                  <a:txBody>
                    <a:bodyPr/>
                    <a:lstStyle/>
                    <a:p>
                      <a:pPr algn="l" fontAlgn="t"/>
                      <a:endParaRPr lang="en-AU" sz="900" b="0" i="0" u="none" strike="noStrike">
                        <a:solidFill>
                          <a:srgbClr val="000000"/>
                        </a:solidFill>
                        <a:effectLst/>
                        <a:latin typeface="Calibri" panose="020F0502020204030204" pitchFamily="34" charset="0"/>
                      </a:endParaRPr>
                    </a:p>
                  </a:txBody>
                  <a:tcPr marL="67877" marR="67877"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latin typeface="Calibri" panose="020F0502020204030204" pitchFamily="34" charset="0"/>
                        </a:rPr>
                        <a:t>On track</a:t>
                      </a:r>
                    </a:p>
                  </a:txBody>
                  <a:tcPr marL="67877" marR="67877"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panose="020F0502020204030204" pitchFamily="34" charset="0"/>
                        </a:rPr>
                        <a:t>On track for commencement date</a:t>
                      </a:r>
                    </a:p>
                  </a:txBody>
                  <a:tcPr marL="50908" marR="50908"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51912">
                <a:tc>
                  <a:txBody>
                    <a:bodyPr/>
                    <a:lstStyle/>
                    <a:p>
                      <a:pPr algn="l" fontAlgn="t"/>
                      <a:endParaRPr lang="en-AU" sz="900" b="0" i="0" u="none" strike="noStrike">
                        <a:solidFill>
                          <a:srgbClr val="000000"/>
                        </a:solidFill>
                        <a:effectLst/>
                        <a:latin typeface="Calibri" panose="020F0502020204030204" pitchFamily="34" charset="0"/>
                      </a:endParaRPr>
                    </a:p>
                  </a:txBody>
                  <a:tcPr marL="67877" marR="67877"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latin typeface="Calibri" panose="020F0502020204030204" pitchFamily="34" charset="0"/>
                        </a:rPr>
                        <a:t>Risk 1 – Risk to major milestones or deliveries</a:t>
                      </a:r>
                    </a:p>
                  </a:txBody>
                  <a:tcPr marL="67877" marR="67877"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50908" marR="50908"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99459">
                <a:tc>
                  <a:txBody>
                    <a:bodyPr/>
                    <a:lstStyle/>
                    <a:p>
                      <a:pPr algn="l" fontAlgn="t"/>
                      <a:endParaRPr lang="en-AU" sz="900" b="0" i="0" u="none" strike="noStrike">
                        <a:solidFill>
                          <a:srgbClr val="000000"/>
                        </a:solidFill>
                        <a:effectLst/>
                        <a:latin typeface="Calibri" panose="020F0502020204030204" pitchFamily="34" charset="0"/>
                      </a:endParaRPr>
                    </a:p>
                  </a:txBody>
                  <a:tcPr marL="67877" marR="67877"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800" b="1" i="0" u="none" strike="noStrike">
                          <a:solidFill>
                            <a:schemeClr val="tx1"/>
                          </a:solidFill>
                          <a:effectLst/>
                          <a:latin typeface="Calibri" panose="020F0502020204030204" pitchFamily="34" charset="0"/>
                        </a:rPr>
                        <a:t>Risk 2 – Risk to rule commencement</a:t>
                      </a:r>
                    </a:p>
                  </a:txBody>
                  <a:tcPr marL="67877" marR="67877"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800" b="0" i="0" u="none" strike="noStrike">
                          <a:solidFill>
                            <a:schemeClr val="tx1"/>
                          </a:solidFill>
                          <a:effectLst/>
                          <a:latin typeface="Calibri" panose="020F0502020204030204" pitchFamily="34" charset="0"/>
                        </a:rPr>
                        <a:t>Cannot be addressed with available contingencies to be on track for commencement date</a:t>
                      </a:r>
                    </a:p>
                  </a:txBody>
                  <a:tcPr marL="50908" marR="50908"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extLst>
              <p:ext uri="{D42A27DB-BD31-4B8C-83A1-F6EECF244321}">
                <p14:modId xmlns:p14="http://schemas.microsoft.com/office/powerpoint/2010/main" val="3124503957"/>
              </p:ext>
            </p:extLst>
          </p:nvPr>
        </p:nvGraphicFramePr>
        <p:xfrm>
          <a:off x="421284" y="1787867"/>
          <a:ext cx="8301432" cy="3150394"/>
        </p:xfrm>
        <a:graphic>
          <a:graphicData uri="http://schemas.openxmlformats.org/drawingml/2006/table">
            <a:tbl>
              <a:tblPr>
                <a:tableStyleId>{93296810-A885-4BE3-A3E7-6D5BEEA58F35}</a:tableStyleId>
              </a:tblPr>
              <a:tblGrid>
                <a:gridCol w="3483530">
                  <a:extLst>
                    <a:ext uri="{9D8B030D-6E8A-4147-A177-3AD203B41FA5}">
                      <a16:colId xmlns:a16="http://schemas.microsoft.com/office/drawing/2014/main" val="2629449130"/>
                    </a:ext>
                  </a:extLst>
                </a:gridCol>
                <a:gridCol w="739161">
                  <a:extLst>
                    <a:ext uri="{9D8B030D-6E8A-4147-A177-3AD203B41FA5}">
                      <a16:colId xmlns:a16="http://schemas.microsoft.com/office/drawing/2014/main" val="2571583907"/>
                    </a:ext>
                  </a:extLst>
                </a:gridCol>
                <a:gridCol w="4078741">
                  <a:extLst>
                    <a:ext uri="{9D8B030D-6E8A-4147-A177-3AD203B41FA5}">
                      <a16:colId xmlns:a16="http://schemas.microsoft.com/office/drawing/2014/main" val="2451703600"/>
                    </a:ext>
                  </a:extLst>
                </a:gridCol>
              </a:tblGrid>
              <a:tr h="294774">
                <a:tc>
                  <a:txBody>
                    <a:bodyPr/>
                    <a:lstStyle/>
                    <a:p>
                      <a:pPr algn="l" fontAlgn="b"/>
                      <a:r>
                        <a:rPr lang="en-AU" sz="900" b="1" u="none" strike="noStrike" kern="1200">
                          <a:solidFill>
                            <a:schemeClr val="bg1"/>
                          </a:solidFill>
                          <a:effectLst/>
                        </a:rPr>
                        <a:t>Activity</a:t>
                      </a:r>
                      <a:endParaRPr lang="en-AU" sz="900" b="1" i="0" u="none" strike="noStrike" kern="1200">
                        <a:solidFill>
                          <a:schemeClr val="bg1"/>
                        </a:solidFill>
                        <a:effectLst/>
                        <a:latin typeface="Calibri" panose="020F0502020204030204" pitchFamily="34" charset="0"/>
                        <a:ea typeface="+mn-ea"/>
                        <a:cs typeface="+mn-cs"/>
                      </a:endParaRPr>
                    </a:p>
                  </a:txBody>
                  <a:tcPr marL="67877" marR="67877" marT="67877" marB="67877" anchor="ctr">
                    <a:solidFill>
                      <a:schemeClr val="accent5"/>
                    </a:solidFill>
                  </a:tcPr>
                </a:tc>
                <a:tc>
                  <a:txBody>
                    <a:bodyPr/>
                    <a:lstStyle/>
                    <a:p>
                      <a:pPr algn="ctr" fontAlgn="t"/>
                      <a:r>
                        <a:rPr lang="en-AU" sz="900" b="1" u="none" strike="noStrike">
                          <a:solidFill>
                            <a:schemeClr val="bg1"/>
                          </a:solidFill>
                          <a:effectLst/>
                        </a:rPr>
                        <a:t>Status</a:t>
                      </a:r>
                      <a:endParaRPr lang="en-AU" sz="900" b="1" i="0" u="none" strike="noStrike">
                        <a:solidFill>
                          <a:schemeClr val="bg1"/>
                        </a:solidFill>
                        <a:effectLst/>
                        <a:latin typeface="Calibri" panose="020F0502020204030204" pitchFamily="34" charset="0"/>
                      </a:endParaRPr>
                    </a:p>
                  </a:txBody>
                  <a:tcPr marL="67877" marR="67877" marT="67877" marB="67877" anchor="ctr">
                    <a:solidFill>
                      <a:schemeClr val="accent5"/>
                    </a:solidFill>
                  </a:tcPr>
                </a:tc>
                <a:tc>
                  <a:txBody>
                    <a:bodyPr/>
                    <a:lstStyle/>
                    <a:p>
                      <a:pPr algn="l" fontAlgn="t"/>
                      <a:r>
                        <a:rPr lang="en-AU" sz="900" b="1" u="none" strike="noStrike">
                          <a:solidFill>
                            <a:schemeClr val="bg1"/>
                          </a:solidFill>
                          <a:effectLst/>
                        </a:rPr>
                        <a:t>Comments</a:t>
                      </a:r>
                      <a:endParaRPr lang="en-AU" sz="900" b="1" i="0" u="none" strike="noStrike">
                        <a:solidFill>
                          <a:schemeClr val="bg1"/>
                        </a:solidFill>
                        <a:effectLst/>
                        <a:latin typeface="Calibri" panose="020F0502020204030204" pitchFamily="34" charset="0"/>
                      </a:endParaRPr>
                    </a:p>
                  </a:txBody>
                  <a:tcPr marL="67877" marR="67877" marT="67877" marB="67877" anchor="ctr">
                    <a:solidFill>
                      <a:schemeClr val="accent5"/>
                    </a:solidFill>
                  </a:tcPr>
                </a:tc>
                <a:extLst>
                  <a:ext uri="{0D108BD9-81ED-4DB2-BD59-A6C34878D82A}">
                    <a16:rowId xmlns:a16="http://schemas.microsoft.com/office/drawing/2014/main" val="1682879141"/>
                  </a:ext>
                </a:extLst>
              </a:tr>
              <a:tr h="854119">
                <a:tc>
                  <a:txBody>
                    <a:bodyPr/>
                    <a:lstStyle/>
                    <a:p>
                      <a:pPr algn="l" fontAlgn="t"/>
                      <a:r>
                        <a:rPr lang="en-AU" sz="900" u="none" strike="noStrike">
                          <a:effectLst/>
                        </a:rPr>
                        <a:t>AEMO Business Readiness for 5MS and GS (Part A)</a:t>
                      </a:r>
                      <a:endParaRPr lang="en-AU" sz="900" b="0" i="0" u="none" strike="noStrike">
                        <a:solidFill>
                          <a:srgbClr val="000000"/>
                        </a:solidFill>
                        <a:effectLst/>
                        <a:latin typeface="Calibri" panose="020F0502020204030204" pitchFamily="34" charset="0"/>
                      </a:endParaRPr>
                    </a:p>
                  </a:txBody>
                  <a:tcPr marL="33938" marR="33938" marT="33938" marB="33938" anchor="ctr"/>
                </a:tc>
                <a:tc>
                  <a:txBody>
                    <a:bodyPr/>
                    <a:lstStyle/>
                    <a:p>
                      <a:pPr algn="ctr" fontAlgn="t"/>
                      <a:endParaRPr lang="en-AU" sz="900" b="0" i="0" u="none" strike="noStrike">
                        <a:solidFill>
                          <a:srgbClr val="000000"/>
                        </a:solidFill>
                        <a:effectLst/>
                        <a:latin typeface="Calibri" panose="020F0502020204030204" pitchFamily="34" charset="0"/>
                      </a:endParaRPr>
                    </a:p>
                  </a:txBody>
                  <a:tcPr marL="67877" marR="67877" marT="67877" marB="67877" anchor="ctr">
                    <a:solidFill>
                      <a:schemeClr val="tx1"/>
                    </a:solidFill>
                  </a:tcPr>
                </a:tc>
                <a:tc>
                  <a:txBody>
                    <a:bodyPr/>
                    <a:lstStyle/>
                    <a:p>
                      <a:pPr algn="l" fontAlgn="b"/>
                      <a:r>
                        <a:rPr lang="en-AU" sz="900" u="none" strike="noStrike">
                          <a:effectLst/>
                        </a:rPr>
                        <a:t>Bidding Platform deployed for Industry test on Schedule. Retail Platform deployment rescheduled with impact to dependent activities. Settlement platform go-live rescheduled to mid-May. Rescheduling of platform deliveries is not expected to impact 5MS commencement or 5MS market trial but heightened risk profile noted.</a:t>
                      </a:r>
                      <a:endParaRPr lang="en-AU" sz="900" b="0" i="0" u="none" strike="noStrike">
                        <a:solidFill>
                          <a:srgbClr val="000000"/>
                        </a:solidFill>
                        <a:effectLst/>
                        <a:latin typeface="Calibri"/>
                      </a:endParaRPr>
                    </a:p>
                  </a:txBody>
                  <a:tcPr marL="67877" marR="67877" marT="67877" marB="67877" anchor="ctr"/>
                </a:tc>
                <a:extLst>
                  <a:ext uri="{0D108BD9-81ED-4DB2-BD59-A6C34878D82A}">
                    <a16:rowId xmlns:a16="http://schemas.microsoft.com/office/drawing/2014/main" val="4145844044"/>
                  </a:ext>
                </a:extLst>
              </a:tr>
              <a:tr h="667167">
                <a:tc>
                  <a:txBody>
                    <a:bodyPr/>
                    <a:lstStyle/>
                    <a:p>
                      <a:pPr algn="l" fontAlgn="t"/>
                      <a:r>
                        <a:rPr lang="en-AU" sz="900" u="none" strike="noStrike">
                          <a:effectLst/>
                        </a:rPr>
                        <a:t>Essential Industry Capabilities for 5MS commencement (Part A)</a:t>
                      </a:r>
                      <a:endParaRPr lang="en-AU" sz="900" b="0" i="0" u="none" strike="noStrike">
                        <a:solidFill>
                          <a:srgbClr val="000000"/>
                        </a:solidFill>
                        <a:effectLst/>
                        <a:latin typeface="Calibri" panose="020F0502020204030204" pitchFamily="34" charset="0"/>
                      </a:endParaRPr>
                    </a:p>
                  </a:txBody>
                  <a:tcPr marL="33938" marR="33938" marT="33938" marB="33938" anchor="ctr">
                    <a:solidFill>
                      <a:schemeClr val="accent5">
                        <a:lumMod val="20000"/>
                        <a:lumOff val="80000"/>
                      </a:schemeClr>
                    </a:solidFill>
                  </a:tcPr>
                </a:tc>
                <a:tc>
                  <a:txBody>
                    <a:bodyPr/>
                    <a:lstStyle/>
                    <a:p>
                      <a:pPr algn="ctr" fontAlgn="t"/>
                      <a:endParaRPr lang="en-AU" sz="900" b="0" i="0" u="none" strike="noStrike">
                        <a:solidFill>
                          <a:srgbClr val="000000"/>
                        </a:solidFill>
                        <a:effectLst/>
                        <a:latin typeface="Calibri" panose="020F0502020204030204" pitchFamily="34" charset="0"/>
                      </a:endParaRPr>
                    </a:p>
                  </a:txBody>
                  <a:tcPr marL="67877" marR="67877" marT="67877" marB="67877" anchor="ctr">
                    <a:solidFill>
                      <a:schemeClr val="tx1"/>
                    </a:solidFill>
                  </a:tcPr>
                </a:tc>
                <a:tc>
                  <a:txBody>
                    <a:bodyPr/>
                    <a:lstStyle/>
                    <a:p>
                      <a:pPr algn="l" fontAlgn="b"/>
                      <a:r>
                        <a:rPr lang="en-AU" sz="900" u="none" strike="noStrike">
                          <a:effectLst/>
                        </a:rPr>
                        <a:t>On track for 1 Oct 21 commencement, Metering Data Providers and MPs  reporting on track.  Generators reporting on-track delivery.  </a:t>
                      </a:r>
                      <a:endParaRPr lang="en-AU" sz="900" b="0" i="0" u="none" strike="noStrike">
                        <a:solidFill>
                          <a:srgbClr val="000000"/>
                        </a:solidFill>
                        <a:effectLst/>
                        <a:latin typeface="Calibri" panose="020F0502020204030204" pitchFamily="34" charset="0"/>
                      </a:endParaRPr>
                    </a:p>
                  </a:txBody>
                  <a:tcPr marL="67877" marR="67877" marT="67877" marB="67877" anchor="ctr">
                    <a:solidFill>
                      <a:schemeClr val="accent5">
                        <a:lumMod val="20000"/>
                        <a:lumOff val="80000"/>
                      </a:schemeClr>
                    </a:solidFill>
                  </a:tcPr>
                </a:tc>
                <a:extLst>
                  <a:ext uri="{0D108BD9-81ED-4DB2-BD59-A6C34878D82A}">
                    <a16:rowId xmlns:a16="http://schemas.microsoft.com/office/drawing/2014/main" val="326185240"/>
                  </a:ext>
                </a:extLst>
              </a:tr>
              <a:tr h="667167">
                <a:tc>
                  <a:txBody>
                    <a:bodyPr/>
                    <a:lstStyle/>
                    <a:p>
                      <a:pPr algn="l" fontAlgn="t"/>
                      <a:r>
                        <a:rPr lang="en-AU" sz="900" u="none" strike="noStrike">
                          <a:effectLst/>
                        </a:rPr>
                        <a:t>Other industry capabilities for 5MS and GS (Part B)</a:t>
                      </a:r>
                      <a:endParaRPr lang="en-AU" sz="900" b="0" i="0" u="none" strike="noStrike">
                        <a:solidFill>
                          <a:srgbClr val="000000"/>
                        </a:solidFill>
                        <a:effectLst/>
                        <a:latin typeface="Calibri" panose="020F0502020204030204" pitchFamily="34" charset="0"/>
                      </a:endParaRPr>
                    </a:p>
                  </a:txBody>
                  <a:tcPr marL="33938" marR="33938" marT="33938" marB="33938" anchor="ctr"/>
                </a:tc>
                <a:tc>
                  <a:txBody>
                    <a:bodyPr/>
                    <a:lstStyle/>
                    <a:p>
                      <a:pPr algn="ctr" fontAlgn="t"/>
                      <a:endParaRPr lang="en-AU" sz="900" b="0" i="0" u="none" strike="noStrike">
                        <a:solidFill>
                          <a:srgbClr val="000000"/>
                        </a:solidFill>
                        <a:effectLst/>
                        <a:latin typeface="Calibri" panose="020F0502020204030204" pitchFamily="34" charset="0"/>
                      </a:endParaRPr>
                    </a:p>
                  </a:txBody>
                  <a:tcPr marL="67877" marR="67877" marT="67877" marB="67877" anchor="ctr">
                    <a:solidFill>
                      <a:schemeClr val="tx1"/>
                    </a:solidFill>
                  </a:tcPr>
                </a:tc>
                <a:tc>
                  <a:txBody>
                    <a:bodyPr/>
                    <a:lstStyle/>
                    <a:p>
                      <a:pPr algn="l" fontAlgn="b"/>
                      <a:r>
                        <a:rPr lang="en-AU" sz="900" u="none" strike="noStrike">
                          <a:effectLst/>
                        </a:rPr>
                        <a:t>Non-essential activities across all participant types reported on track.</a:t>
                      </a:r>
                      <a:endParaRPr lang="en-AU" sz="900" b="0" i="0" u="none" strike="noStrike">
                        <a:solidFill>
                          <a:srgbClr val="000000"/>
                        </a:solidFill>
                        <a:effectLst/>
                        <a:latin typeface="Calibri" panose="020F0502020204030204" pitchFamily="34" charset="0"/>
                      </a:endParaRPr>
                    </a:p>
                  </a:txBody>
                  <a:tcPr marL="67877" marR="67877" marT="67877" marB="67877" anchor="ctr"/>
                </a:tc>
                <a:extLst>
                  <a:ext uri="{0D108BD9-81ED-4DB2-BD59-A6C34878D82A}">
                    <a16:rowId xmlns:a16="http://schemas.microsoft.com/office/drawing/2014/main" val="1204976311"/>
                  </a:ext>
                </a:extLst>
              </a:tr>
              <a:tr h="667167">
                <a:tc>
                  <a:txBody>
                    <a:bodyPr/>
                    <a:lstStyle/>
                    <a:p>
                      <a:pPr algn="l" fontAlgn="t"/>
                      <a:r>
                        <a:rPr lang="en-AU" sz="900" u="none" strike="noStrike">
                          <a:effectLst/>
                        </a:rPr>
                        <a:t>Summary: 5MS Rule Commencement</a:t>
                      </a:r>
                      <a:endParaRPr lang="en-AU" sz="900" b="1" i="0" u="none" strike="noStrike">
                        <a:solidFill>
                          <a:srgbClr val="000000"/>
                        </a:solidFill>
                        <a:effectLst/>
                        <a:latin typeface="Calibri" panose="020F0502020204030204" pitchFamily="34" charset="0"/>
                      </a:endParaRPr>
                    </a:p>
                  </a:txBody>
                  <a:tcPr marL="33938" marR="33938" marT="33938" marB="33938" anchor="ctr">
                    <a:solidFill>
                      <a:schemeClr val="accent5">
                        <a:lumMod val="20000"/>
                        <a:lumOff val="80000"/>
                      </a:schemeClr>
                    </a:solidFill>
                  </a:tcPr>
                </a:tc>
                <a:tc>
                  <a:txBody>
                    <a:bodyPr/>
                    <a:lstStyle/>
                    <a:p>
                      <a:pPr algn="ctr" fontAlgn="t"/>
                      <a:endParaRPr lang="en-AU" sz="900" b="0" i="0" u="none" strike="noStrike">
                        <a:solidFill>
                          <a:srgbClr val="000000"/>
                        </a:solidFill>
                        <a:effectLst/>
                        <a:latin typeface="Calibri" panose="020F0502020204030204" pitchFamily="34" charset="0"/>
                      </a:endParaRPr>
                    </a:p>
                  </a:txBody>
                  <a:tcPr marL="67877" marR="67877" marT="67877" marB="67877" anchor="ctr">
                    <a:solidFill>
                      <a:schemeClr val="tx1"/>
                    </a:solidFill>
                  </a:tcPr>
                </a:tc>
                <a:tc>
                  <a:txBody>
                    <a:bodyPr/>
                    <a:lstStyle/>
                    <a:p>
                      <a:pPr algn="l" fontAlgn="b"/>
                      <a:r>
                        <a:rPr lang="en-AU" sz="900" u="none" strike="noStrike">
                          <a:effectLst/>
                        </a:rPr>
                        <a:t>All components of 5MS Essential capability on track for Rule Commencement timeframe, replanning of AEMO Platform Deployments underway and heightened risk profile noted.</a:t>
                      </a:r>
                      <a:endParaRPr lang="en-AU" sz="900" b="0" i="0" u="none" strike="noStrike">
                        <a:solidFill>
                          <a:srgbClr val="000000"/>
                        </a:solidFill>
                        <a:effectLst/>
                        <a:latin typeface="Calibri" panose="020F0502020204030204" pitchFamily="34" charset="0"/>
                      </a:endParaRPr>
                    </a:p>
                  </a:txBody>
                  <a:tcPr marL="67877" marR="67877" marT="67877" marB="67877" anchor="ctr">
                    <a:solidFill>
                      <a:schemeClr val="accent5">
                        <a:lumMod val="20000"/>
                        <a:lumOff val="80000"/>
                      </a:schemeClr>
                    </a:solidFill>
                  </a:tcPr>
                </a:tc>
                <a:extLst>
                  <a:ext uri="{0D108BD9-81ED-4DB2-BD59-A6C34878D82A}">
                    <a16:rowId xmlns:a16="http://schemas.microsoft.com/office/drawing/2014/main" val="1779138687"/>
                  </a:ext>
                </a:extLst>
              </a:tr>
            </a:tbl>
          </a:graphicData>
        </a:graphic>
      </p:graphicFrame>
      <p:grpSp>
        <p:nvGrpSpPr>
          <p:cNvPr id="16" name="Group 15">
            <a:extLst>
              <a:ext uri="{FF2B5EF4-FFF2-40B4-BE49-F238E27FC236}">
                <a16:creationId xmlns:a16="http://schemas.microsoft.com/office/drawing/2014/main" id="{5CAE7AE1-CCB8-4186-8964-FD995D0224DC}"/>
              </a:ext>
            </a:extLst>
          </p:cNvPr>
          <p:cNvGrpSpPr/>
          <p:nvPr/>
        </p:nvGrpSpPr>
        <p:grpSpPr>
          <a:xfrm>
            <a:off x="4018700" y="3012606"/>
            <a:ext cx="525918" cy="1855445"/>
            <a:chOff x="4105453" y="2978177"/>
            <a:chExt cx="540000" cy="1968147"/>
          </a:xfrm>
        </p:grpSpPr>
        <p:sp>
          <p:nvSpPr>
            <p:cNvPr id="9" name="Flowchart: Connector 8">
              <a:extLst>
                <a:ext uri="{FF2B5EF4-FFF2-40B4-BE49-F238E27FC236}">
                  <a16:creationId xmlns:a16="http://schemas.microsoft.com/office/drawing/2014/main" id="{BD9AD2AD-E384-4C0A-A54F-25EE689B787B}"/>
                </a:ext>
              </a:extLst>
            </p:cNvPr>
            <p:cNvSpPr/>
            <p:nvPr/>
          </p:nvSpPr>
          <p:spPr>
            <a:xfrm>
              <a:off x="4105453" y="2978177"/>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3938" rIns="33938" rtlCol="0" anchor="ctr"/>
            <a:lstStyle/>
            <a:p>
              <a:pPr algn="ctr" defTabSz="781995"/>
              <a:r>
                <a:rPr lang="en-AU" sz="942">
                  <a:solidFill>
                    <a:srgbClr val="FFFFFF"/>
                  </a:solidFill>
                  <a:latin typeface="Segoe UI Semilight"/>
                </a:rPr>
                <a:t>On track</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4105453" y="3702796"/>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3938" rIns="33938" rtlCol="0" anchor="ctr"/>
            <a:lstStyle/>
            <a:p>
              <a:pPr algn="ctr" defTabSz="781995"/>
              <a:r>
                <a:rPr lang="en-AU" sz="942">
                  <a:solidFill>
                    <a:srgbClr val="FFFFFF"/>
                  </a:solidFill>
                  <a:latin typeface="Segoe UI Semilight"/>
                </a:rPr>
                <a:t>On track</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4105453" y="4406324"/>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3938" rIns="33938" rtlCol="0" anchor="ctr"/>
            <a:lstStyle/>
            <a:p>
              <a:pPr algn="ctr" defTabSz="781995"/>
              <a:r>
                <a:rPr lang="en-AU" sz="942">
                  <a:solidFill>
                    <a:srgbClr val="FFFFFF"/>
                  </a:solidFill>
                  <a:latin typeface="Segoe UI Semilight"/>
                </a:rPr>
                <a:t>On track</a:t>
              </a:r>
            </a:p>
          </p:txBody>
        </p:sp>
      </p:grpSp>
      <p:grpSp>
        <p:nvGrpSpPr>
          <p:cNvPr id="15" name="Group 14">
            <a:extLst>
              <a:ext uri="{FF2B5EF4-FFF2-40B4-BE49-F238E27FC236}">
                <a16:creationId xmlns:a16="http://schemas.microsoft.com/office/drawing/2014/main" id="{2B2A0E2C-A55F-4999-9728-DB329779C1B8}"/>
              </a:ext>
            </a:extLst>
          </p:cNvPr>
          <p:cNvGrpSpPr/>
          <p:nvPr/>
        </p:nvGrpSpPr>
        <p:grpSpPr>
          <a:xfrm>
            <a:off x="5937622" y="338507"/>
            <a:ext cx="339385" cy="1203429"/>
            <a:chOff x="3944236" y="5494678"/>
            <a:chExt cx="360000" cy="1276529"/>
          </a:xfrm>
        </p:grpSpPr>
        <p:sp>
          <p:nvSpPr>
            <p:cNvPr id="12" name="Flowchart: Connector 11">
              <a:extLst>
                <a:ext uri="{FF2B5EF4-FFF2-40B4-BE49-F238E27FC236}">
                  <a16:creationId xmlns:a16="http://schemas.microsoft.com/office/drawing/2014/main" id="{1075B53A-21C8-4084-8F8F-FB0D429FD4B5}"/>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3938" rIns="0" bIns="33938" rtlCol="0" anchor="ctr"/>
            <a:lstStyle/>
            <a:p>
              <a:pPr algn="ctr" defTabSz="781995"/>
              <a:r>
                <a:rPr lang="en-AU" sz="660">
                  <a:solidFill>
                    <a:srgbClr val="FFFFFF"/>
                  </a:solidFill>
                  <a:latin typeface="Segoe UI Semilight"/>
                </a:rPr>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3944236" y="5967989"/>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3938" tIns="33938" rIns="33938" bIns="33938" rtlCol="0" anchor="ctr"/>
            <a:lstStyle/>
            <a:p>
              <a:pPr algn="ctr" defTabSz="781995"/>
              <a:r>
                <a:rPr lang="en-AU" sz="660">
                  <a:solidFill>
                    <a:srgbClr val="FFFFFF"/>
                  </a:solidFill>
                  <a:latin typeface="Segoe UI Semilight"/>
                </a:rPr>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3944236" y="6411207"/>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3938" tIns="33938" rIns="33938" bIns="33938" rtlCol="0" anchor="ctr"/>
            <a:lstStyle/>
            <a:p>
              <a:pPr algn="ctr" defTabSz="781995"/>
              <a:r>
                <a:rPr lang="en-AU" sz="660">
                  <a:solidFill>
                    <a:srgbClr val="FFFFFF"/>
                  </a:solidFill>
                  <a:latin typeface="Segoe UI Semilight"/>
                </a:rPr>
                <a:t>Risk 2        </a:t>
              </a:r>
            </a:p>
          </p:txBody>
        </p:sp>
      </p:grpSp>
      <p:sp>
        <p:nvSpPr>
          <p:cNvPr id="7" name="Flowchart: Connector 6">
            <a:extLst>
              <a:ext uri="{FF2B5EF4-FFF2-40B4-BE49-F238E27FC236}">
                <a16:creationId xmlns:a16="http://schemas.microsoft.com/office/drawing/2014/main" id="{2B1719BB-48F6-4239-900C-13DF901D3404}"/>
              </a:ext>
            </a:extLst>
          </p:cNvPr>
          <p:cNvSpPr/>
          <p:nvPr/>
        </p:nvSpPr>
        <p:spPr>
          <a:xfrm>
            <a:off x="3979150" y="2175003"/>
            <a:ext cx="561777" cy="49294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3938" tIns="33938" rIns="33938" bIns="33938" rtlCol="0" anchor="ctr"/>
          <a:lstStyle/>
          <a:p>
            <a:pPr algn="ctr" defTabSz="781995"/>
            <a:r>
              <a:rPr lang="en-AU" sz="942">
                <a:solidFill>
                  <a:srgbClr val="FFFFFF"/>
                </a:solidFill>
                <a:latin typeface="Segoe UI Semilight"/>
              </a:rPr>
              <a:t>Risk 1          </a:t>
            </a:r>
          </a:p>
        </p:txBody>
      </p:sp>
      <p:sp>
        <p:nvSpPr>
          <p:cNvPr id="3" name="TextBox 2">
            <a:extLst>
              <a:ext uri="{FF2B5EF4-FFF2-40B4-BE49-F238E27FC236}">
                <a16:creationId xmlns:a16="http://schemas.microsoft.com/office/drawing/2014/main" id="{F2614641-4542-4E63-8BA5-3C8DF2DD676B}"/>
              </a:ext>
            </a:extLst>
          </p:cNvPr>
          <p:cNvSpPr txBox="1"/>
          <p:nvPr/>
        </p:nvSpPr>
        <p:spPr>
          <a:xfrm>
            <a:off x="551851" y="5043078"/>
            <a:ext cx="8170865" cy="460767"/>
          </a:xfrm>
          <a:prstGeom prst="rect">
            <a:avLst/>
          </a:prstGeom>
          <a:noFill/>
        </p:spPr>
        <p:txBody>
          <a:bodyPr wrap="square" rtlCol="0" anchor="ctr">
            <a:spAutoFit/>
          </a:bodyPr>
          <a:lstStyle/>
          <a:p>
            <a:pPr algn="ctr" defTabSz="781995"/>
            <a:r>
              <a:rPr lang="en-AU" sz="1197" b="1">
                <a:solidFill>
                  <a:srgbClr val="222324"/>
                </a:solidFill>
                <a:latin typeface="Segoe UI Semilight"/>
              </a:rPr>
              <a:t>Dashboard commentary for Industry Readiness as at 28</a:t>
            </a:r>
            <a:r>
              <a:rPr lang="en-AU" sz="1197" b="1" baseline="30000">
                <a:solidFill>
                  <a:srgbClr val="222324"/>
                </a:solidFill>
                <a:latin typeface="Segoe UI Semilight"/>
              </a:rPr>
              <a:t>th</a:t>
            </a:r>
            <a:r>
              <a:rPr lang="en-AU" sz="1197" b="1">
                <a:solidFill>
                  <a:srgbClr val="222324"/>
                </a:solidFill>
                <a:latin typeface="Segoe UI Semilight"/>
              </a:rPr>
              <a:t> January and will be updated with results from Readiness Survey #6, due 26</a:t>
            </a:r>
            <a:r>
              <a:rPr lang="en-AU" sz="1197" b="1" baseline="30000">
                <a:solidFill>
                  <a:srgbClr val="222324"/>
                </a:solidFill>
                <a:latin typeface="Segoe UI Semilight"/>
              </a:rPr>
              <a:t>th</a:t>
            </a:r>
            <a:r>
              <a:rPr lang="en-AU" sz="1197" b="1">
                <a:solidFill>
                  <a:srgbClr val="222324"/>
                </a:solidFill>
                <a:latin typeface="Segoe UI Semilight"/>
              </a:rPr>
              <a:t> February.  Represents overview of 5MS readiness and preparations for UFE soft start </a:t>
            </a:r>
          </a:p>
        </p:txBody>
      </p:sp>
    </p:spTree>
    <p:extLst>
      <p:ext uri="{BB962C8B-B14F-4D97-AF65-F5344CB8AC3E}">
        <p14:creationId xmlns:p14="http://schemas.microsoft.com/office/powerpoint/2010/main" val="3452363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149022" y="520325"/>
            <a:ext cx="6215117" cy="668834"/>
          </a:xfrm>
        </p:spPr>
        <p:txBody>
          <a:bodyPr>
            <a:normAutofit/>
          </a:bodyPr>
          <a:lstStyle/>
          <a:p>
            <a:r>
              <a:rPr lang="en-AU" sz="3200"/>
              <a:t>5MS Program – IT Systems Status</a:t>
            </a:r>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extLst>
              <p:ext uri="{D42A27DB-BD31-4B8C-83A1-F6EECF244321}">
                <p14:modId xmlns:p14="http://schemas.microsoft.com/office/powerpoint/2010/main" val="3340116878"/>
              </p:ext>
            </p:extLst>
          </p:nvPr>
        </p:nvGraphicFramePr>
        <p:xfrm>
          <a:off x="0" y="2347546"/>
          <a:ext cx="9144000" cy="3564792"/>
        </p:xfrm>
        <a:graphic>
          <a:graphicData uri="http://schemas.openxmlformats.org/drawingml/2006/table">
            <a:tbl>
              <a:tblPr firstRow="1" bandRow="1">
                <a:tableStyleId>{7DF18680-E054-41AD-8BC1-D1AEF772440D}</a:tableStyleId>
              </a:tblPr>
              <a:tblGrid>
                <a:gridCol w="1020151">
                  <a:extLst>
                    <a:ext uri="{9D8B030D-6E8A-4147-A177-3AD203B41FA5}">
                      <a16:colId xmlns:a16="http://schemas.microsoft.com/office/drawing/2014/main" val="1872688485"/>
                    </a:ext>
                  </a:extLst>
                </a:gridCol>
                <a:gridCol w="8123849">
                  <a:extLst>
                    <a:ext uri="{9D8B030D-6E8A-4147-A177-3AD203B41FA5}">
                      <a16:colId xmlns:a16="http://schemas.microsoft.com/office/drawing/2014/main" val="1132200289"/>
                    </a:ext>
                  </a:extLst>
                </a:gridCol>
              </a:tblGrid>
              <a:tr h="266442">
                <a:tc>
                  <a:txBody>
                    <a:bodyPr/>
                    <a:lstStyle/>
                    <a:p>
                      <a:r>
                        <a:rPr lang="en-AU" sz="1400"/>
                        <a:t>Stream</a:t>
                      </a:r>
                      <a:endParaRPr lang="en-AU" sz="1400">
                        <a:latin typeface="Segoe UI Semilight"/>
                        <a:cs typeface="Segoe UI Semilight"/>
                      </a:endParaRPr>
                    </a:p>
                  </a:txBody>
                  <a:tcPr marL="51435" marR="51435" marT="25718" marB="25718" anchor="ctr">
                    <a:solidFill>
                      <a:schemeClr val="accent2"/>
                    </a:solidFill>
                  </a:tcPr>
                </a:tc>
                <a:tc>
                  <a:txBody>
                    <a:bodyPr/>
                    <a:lstStyle/>
                    <a:p>
                      <a:r>
                        <a:rPr lang="en-AU" sz="1400"/>
                        <a:t>Commentary</a:t>
                      </a:r>
                      <a:endParaRPr lang="en-AU" sz="1400">
                        <a:latin typeface="Segoe UI Semilight"/>
                        <a:cs typeface="Segoe UI Semilight"/>
                      </a:endParaRPr>
                    </a:p>
                  </a:txBody>
                  <a:tcPr marL="51435" marR="51435" marT="25718" marB="25718">
                    <a:solidFill>
                      <a:schemeClr val="accent2"/>
                    </a:solidFill>
                  </a:tcPr>
                </a:tc>
                <a:extLst>
                  <a:ext uri="{0D108BD9-81ED-4DB2-BD59-A6C34878D82A}">
                    <a16:rowId xmlns:a16="http://schemas.microsoft.com/office/drawing/2014/main" val="3006173975"/>
                  </a:ext>
                </a:extLst>
              </a:tr>
              <a:tr h="1034820">
                <a:tc>
                  <a:txBody>
                    <a:bodyPr/>
                    <a:lstStyle/>
                    <a:p>
                      <a:r>
                        <a:rPr lang="en-AU" sz="1400"/>
                        <a:t>Retail</a:t>
                      </a:r>
                      <a:endParaRPr lang="en-AU" sz="1400" b="1">
                        <a:latin typeface="Segoe UI Semilight"/>
                        <a:cs typeface="Segoe UI Semilight"/>
                      </a:endParaRPr>
                    </a:p>
                  </a:txBody>
                  <a:tcPr marL="27000" marR="27000" marT="27000" marB="27000">
                    <a:solidFill>
                      <a:srgbClr val="EDEDEF"/>
                    </a:solidFill>
                  </a:tcPr>
                </a:tc>
                <a:tc>
                  <a:txBody>
                    <a:bodyPr/>
                    <a:lstStyle/>
                    <a:p>
                      <a:pPr marL="285750" marR="0" lvl="0" indent="-285750" algn="l" defTabSz="6858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400"/>
                        <a:t>Core product build complete.  </a:t>
                      </a:r>
                    </a:p>
                    <a:p>
                      <a:pPr marL="285750" marR="0" lvl="0" indent="-285750" algn="l" defTabSz="6858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400"/>
                        <a:t>More detailed status provided on slide 17 - Checkpoint Criteria – Interim Status</a:t>
                      </a:r>
                    </a:p>
                    <a:p>
                      <a:pPr marL="285750" indent="-285750">
                        <a:lnSpc>
                          <a:spcPct val="100000"/>
                        </a:lnSpc>
                        <a:spcBef>
                          <a:spcPts val="400"/>
                        </a:spcBef>
                        <a:spcAft>
                          <a:spcPts val="0"/>
                        </a:spcAft>
                        <a:buFont typeface="Arial" panose="020B0604020202020204" pitchFamily="34" charset="0"/>
                        <a:buChar char="•"/>
                      </a:pPr>
                      <a:endParaRPr lang="en-AU" sz="1400"/>
                    </a:p>
                  </a:txBody>
                  <a:tcPr marL="27000" marR="27000" marT="27000" marB="27000" anchor="ctr">
                    <a:solidFill>
                      <a:srgbClr val="EDEDEF"/>
                    </a:solidFill>
                  </a:tcPr>
                </a:tc>
                <a:extLst>
                  <a:ext uri="{0D108BD9-81ED-4DB2-BD59-A6C34878D82A}">
                    <a16:rowId xmlns:a16="http://schemas.microsoft.com/office/drawing/2014/main" val="2151429277"/>
                  </a:ext>
                </a:extLst>
              </a:tr>
              <a:tr h="422031">
                <a:tc>
                  <a:txBody>
                    <a:bodyPr/>
                    <a:lstStyle/>
                    <a:p>
                      <a:r>
                        <a:rPr lang="en-AU" sz="1400"/>
                        <a:t>Dispatch</a:t>
                      </a:r>
                      <a:endParaRPr lang="en-AU" sz="1400" b="1">
                        <a:latin typeface="Segoe UI Semilight"/>
                        <a:cs typeface="Segoe UI Semilight"/>
                      </a:endParaRPr>
                    </a:p>
                  </a:txBody>
                  <a:tcPr marL="27000" marR="27000" marT="54000" marB="54000">
                    <a:solidFill>
                      <a:srgbClr val="D8D9DE"/>
                    </a:solidFill>
                  </a:tcPr>
                </a:tc>
                <a:tc>
                  <a:txBody>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400"/>
                        <a:t>On schedule for 01-Apr-21 go-live</a:t>
                      </a:r>
                      <a:endParaRPr lang="en-AU" sz="1400" kern="1200">
                        <a:solidFill>
                          <a:schemeClr val="dk1"/>
                        </a:solidFill>
                        <a:latin typeface="Segoe UI Semilight"/>
                        <a:ea typeface="+mn-ea"/>
                        <a:cs typeface="Segoe UI Semilight"/>
                      </a:endParaRPr>
                    </a:p>
                  </a:txBody>
                  <a:tcPr marL="27000" marR="27000" marT="54000" marB="54000" anchor="ctr">
                    <a:solidFill>
                      <a:srgbClr val="D8D9DE"/>
                    </a:solidFill>
                  </a:tcPr>
                </a:tc>
                <a:extLst>
                  <a:ext uri="{0D108BD9-81ED-4DB2-BD59-A6C34878D82A}">
                    <a16:rowId xmlns:a16="http://schemas.microsoft.com/office/drawing/2014/main" val="1984825409"/>
                  </a:ext>
                </a:extLst>
              </a:tr>
              <a:tr h="1841499">
                <a:tc>
                  <a:txBody>
                    <a:bodyPr/>
                    <a:lstStyle/>
                    <a:p>
                      <a:r>
                        <a:rPr lang="en-AU" sz="1400"/>
                        <a:t>Settlements</a:t>
                      </a:r>
                      <a:endParaRPr lang="en-AU" sz="1400" b="1">
                        <a:latin typeface="Segoe UI Semilight"/>
                        <a:cs typeface="Segoe UI Semilight"/>
                      </a:endParaRPr>
                    </a:p>
                  </a:txBody>
                  <a:tcPr marL="20250" marR="20250" marT="40500" marB="20250">
                    <a:solidFill>
                      <a:srgbClr val="EDEDEF"/>
                    </a:solidFill>
                  </a:tcPr>
                </a:tc>
                <a:tc>
                  <a:txBody>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400"/>
                        <a:t>The order of Settlements and Retail deployments now switched.</a:t>
                      </a:r>
                    </a:p>
                    <a:p>
                      <a:pPr marL="285750" marR="0" lvl="0" indent="-285750" algn="l" rtl="0" eaLnBrk="1" fontAlgn="auto" latinLnBrk="0" hangingPunct="1">
                        <a:lnSpc>
                          <a:spcPct val="100000"/>
                        </a:lnSpc>
                        <a:spcBef>
                          <a:spcPts val="600"/>
                        </a:spcBef>
                        <a:spcAft>
                          <a:spcPts val="0"/>
                        </a:spcAft>
                        <a:buClrTx/>
                        <a:buSzTx/>
                        <a:buFont typeface="Arial" panose="020B0604020202020204" pitchFamily="34" charset="0"/>
                        <a:buChar char="•"/>
                      </a:pPr>
                      <a:r>
                        <a:rPr lang="en-AU" sz="1400"/>
                        <a:t>Additional testing of the new Settlements solution with the current MDM solution required and progressing. The Settlements solution pre-prod and go-live dates will be revised by four weeks.</a:t>
                      </a:r>
                    </a:p>
                    <a:p>
                      <a:pPr marL="285750" indent="-285750" algn="l" rtl="0" eaLnBrk="1" latinLnBrk="0" hangingPunct="1">
                        <a:lnSpc>
                          <a:spcPct val="100000"/>
                        </a:lnSpc>
                        <a:spcBef>
                          <a:spcPts val="600"/>
                        </a:spcBef>
                        <a:spcAft>
                          <a:spcPts val="0"/>
                        </a:spcAft>
                        <a:buFont typeface="Arial" panose="020B0604020202020204" pitchFamily="34" charset="0"/>
                        <a:buChar char="•"/>
                      </a:pPr>
                      <a:r>
                        <a:rPr lang="en-AU" sz="1400" kern="1200"/>
                        <a:t>Build complete and in User Acceptance Test.  Overall no significant defects or issues, high level of confidence in product. Independent certification of settlements calculations – initial findings available, small number of material matters, now remedied. </a:t>
                      </a:r>
                    </a:p>
                    <a:p>
                      <a:pPr marL="285750" indent="-285750" algn="l" rtl="0" eaLnBrk="1" latinLnBrk="0" hangingPunct="1">
                        <a:lnSpc>
                          <a:spcPct val="100000"/>
                        </a:lnSpc>
                        <a:spcBef>
                          <a:spcPts val="600"/>
                        </a:spcBef>
                        <a:spcAft>
                          <a:spcPts val="0"/>
                        </a:spcAft>
                        <a:buFont typeface="Arial" panose="020B0604020202020204" pitchFamily="34" charset="0"/>
                        <a:buChar char="•"/>
                      </a:pPr>
                      <a:r>
                        <a:rPr lang="en-AU" sz="1400" kern="1200"/>
                        <a:t>Date change </a:t>
                      </a:r>
                      <a:r>
                        <a:rPr lang="en-AU" sz="1400" kern="1200">
                          <a:solidFill>
                            <a:schemeClr val="tx1"/>
                          </a:solidFill>
                        </a:rPr>
                        <a:t>is expected to impact </a:t>
                      </a:r>
                      <a:r>
                        <a:rPr lang="en-AU" sz="1400" kern="1200"/>
                        <a:t>AEMO internal only, no industry impact envisaged.</a:t>
                      </a:r>
                      <a:endParaRPr lang="en-AU" sz="1400" kern="1200">
                        <a:solidFill>
                          <a:schemeClr val="dk1"/>
                        </a:solidFill>
                        <a:latin typeface="Segoe UI Semilight"/>
                        <a:ea typeface="+mn-ea"/>
                        <a:cs typeface="Segoe UI Semilight"/>
                      </a:endParaRPr>
                    </a:p>
                  </a:txBody>
                  <a:tcPr marL="27000" marR="27000" marT="54000" marB="54000" anchor="ctr">
                    <a:solidFill>
                      <a:srgbClr val="EDEDEF"/>
                    </a:solidFill>
                  </a:tcPr>
                </a:tc>
                <a:extLst>
                  <a:ext uri="{0D108BD9-81ED-4DB2-BD59-A6C34878D82A}">
                    <a16:rowId xmlns:a16="http://schemas.microsoft.com/office/drawing/2014/main" val="1811143537"/>
                  </a:ext>
                </a:extLst>
              </a:tr>
            </a:tbl>
          </a:graphicData>
        </a:graphic>
      </p:graphicFrame>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extLst>
              <p:ext uri="{D42A27DB-BD31-4B8C-83A1-F6EECF244321}">
                <p14:modId xmlns:p14="http://schemas.microsoft.com/office/powerpoint/2010/main" val="3969999150"/>
              </p:ext>
            </p:extLst>
          </p:nvPr>
        </p:nvGraphicFramePr>
        <p:xfrm>
          <a:off x="7160730" y="275428"/>
          <a:ext cx="1686531" cy="719142"/>
        </p:xfrm>
        <a:graphic>
          <a:graphicData uri="http://schemas.openxmlformats.org/drawingml/2006/table">
            <a:tbl>
              <a:tblPr firstRow="1" bandRow="1">
                <a:tableStyleId>{5C22544A-7EE6-4342-B048-85BDC9FD1C3A}</a:tableStyleId>
              </a:tblPr>
              <a:tblGrid>
                <a:gridCol w="448876">
                  <a:extLst>
                    <a:ext uri="{9D8B030D-6E8A-4147-A177-3AD203B41FA5}">
                      <a16:colId xmlns:a16="http://schemas.microsoft.com/office/drawing/2014/main" val="991271154"/>
                    </a:ext>
                  </a:extLst>
                </a:gridCol>
                <a:gridCol w="1237655">
                  <a:extLst>
                    <a:ext uri="{9D8B030D-6E8A-4147-A177-3AD203B41FA5}">
                      <a16:colId xmlns:a16="http://schemas.microsoft.com/office/drawing/2014/main" val="3563264659"/>
                    </a:ext>
                  </a:extLst>
                </a:gridCol>
              </a:tblGrid>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800" rtl="0" eaLnBrk="1" latinLnBrk="0" hangingPunct="1"/>
                      <a:r>
                        <a:rPr lang="en-AU" sz="800" b="0" kern="1200">
                          <a:solidFill>
                            <a:schemeClr val="dk1"/>
                          </a:solidFill>
                          <a:latin typeface="+mn-lt"/>
                          <a:ea typeface="+mn-ea"/>
                          <a:cs typeface="+mn-cs"/>
                        </a:rPr>
                        <a:t>Go-live date impacted</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4392051"/>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At risk</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7829974"/>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On schedule</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000288"/>
                  </a:ext>
                </a:extLst>
              </a:tr>
            </a:tbl>
          </a:graphicData>
        </a:graphic>
      </p:graphicFrame>
      <p:grpSp>
        <p:nvGrpSpPr>
          <p:cNvPr id="20" name="Group 19">
            <a:extLst>
              <a:ext uri="{FF2B5EF4-FFF2-40B4-BE49-F238E27FC236}">
                <a16:creationId xmlns:a16="http://schemas.microsoft.com/office/drawing/2014/main" id="{7E346864-1D10-4F0A-B605-DE329156C8E7}"/>
              </a:ext>
            </a:extLst>
          </p:cNvPr>
          <p:cNvGrpSpPr/>
          <p:nvPr/>
        </p:nvGrpSpPr>
        <p:grpSpPr>
          <a:xfrm>
            <a:off x="718611" y="2889165"/>
            <a:ext cx="270000" cy="270000"/>
            <a:chOff x="181654" y="2696976"/>
            <a:chExt cx="432000" cy="432000"/>
          </a:xfrm>
        </p:grpSpPr>
        <p:sp>
          <p:nvSpPr>
            <p:cNvPr id="6" name="Rectangle: Rounded Corners 5">
              <a:extLst>
                <a:ext uri="{FF2B5EF4-FFF2-40B4-BE49-F238E27FC236}">
                  <a16:creationId xmlns:a16="http://schemas.microsoft.com/office/drawing/2014/main" id="{6CCD4B0D-812F-4BB8-B964-C7B8BC4AA9A9}"/>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28" name="Oval 27">
              <a:extLst>
                <a:ext uri="{FF2B5EF4-FFF2-40B4-BE49-F238E27FC236}">
                  <a16:creationId xmlns:a16="http://schemas.microsoft.com/office/drawing/2014/main" id="{2D833376-068A-476D-854F-B1A7ED283194}"/>
                </a:ext>
              </a:extLst>
            </p:cNvPr>
            <p:cNvSpPr/>
            <p:nvPr/>
          </p:nvSpPr>
          <p:spPr>
            <a:xfrm>
              <a:off x="270790" y="2774570"/>
              <a:ext cx="252000" cy="25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7" name="Group 6">
            <a:extLst>
              <a:ext uri="{FF2B5EF4-FFF2-40B4-BE49-F238E27FC236}">
                <a16:creationId xmlns:a16="http://schemas.microsoft.com/office/drawing/2014/main" id="{206C3513-B08B-492E-AC7C-710FBF5DCD3E}"/>
              </a:ext>
            </a:extLst>
          </p:cNvPr>
          <p:cNvGrpSpPr/>
          <p:nvPr/>
        </p:nvGrpSpPr>
        <p:grpSpPr>
          <a:xfrm>
            <a:off x="718611" y="3718659"/>
            <a:ext cx="270000" cy="270000"/>
            <a:chOff x="142030" y="4797048"/>
            <a:chExt cx="432000" cy="432000"/>
          </a:xfrm>
        </p:grpSpPr>
        <p:sp>
          <p:nvSpPr>
            <p:cNvPr id="31" name="Rectangle: Rounded Corners 30">
              <a:extLst>
                <a:ext uri="{FF2B5EF4-FFF2-40B4-BE49-F238E27FC236}">
                  <a16:creationId xmlns:a16="http://schemas.microsoft.com/office/drawing/2014/main" id="{9CE9D3A1-C0CB-4C7E-AE2E-E60BD98DCDB3}"/>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2" name="Oval 31">
              <a:extLst>
                <a:ext uri="{FF2B5EF4-FFF2-40B4-BE49-F238E27FC236}">
                  <a16:creationId xmlns:a16="http://schemas.microsoft.com/office/drawing/2014/main" id="{20C1A3CD-35AC-4917-BB70-E3408BE3D294}"/>
                </a:ext>
              </a:extLst>
            </p:cNvPr>
            <p:cNvSpPr/>
            <p:nvPr/>
          </p:nvSpPr>
          <p:spPr>
            <a:xfrm>
              <a:off x="231166" y="4883786"/>
              <a:ext cx="252000" cy="25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3" name="Group 32">
            <a:extLst>
              <a:ext uri="{FF2B5EF4-FFF2-40B4-BE49-F238E27FC236}">
                <a16:creationId xmlns:a16="http://schemas.microsoft.com/office/drawing/2014/main" id="{8F3331A8-AC1E-4D2C-9A84-B0348727388B}"/>
              </a:ext>
            </a:extLst>
          </p:cNvPr>
          <p:cNvGrpSpPr/>
          <p:nvPr/>
        </p:nvGrpSpPr>
        <p:grpSpPr>
          <a:xfrm>
            <a:off x="698128" y="4797221"/>
            <a:ext cx="270000" cy="270000"/>
            <a:chOff x="142030" y="4797048"/>
            <a:chExt cx="432000" cy="432000"/>
          </a:xfrm>
        </p:grpSpPr>
        <p:sp>
          <p:nvSpPr>
            <p:cNvPr id="34" name="Rectangle: Rounded Corners 33">
              <a:extLst>
                <a:ext uri="{FF2B5EF4-FFF2-40B4-BE49-F238E27FC236}">
                  <a16:creationId xmlns:a16="http://schemas.microsoft.com/office/drawing/2014/main" id="{855A75DD-D0DA-47AB-BCA4-F29184AA66C6}"/>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5" name="Oval 34">
              <a:extLst>
                <a:ext uri="{FF2B5EF4-FFF2-40B4-BE49-F238E27FC236}">
                  <a16:creationId xmlns:a16="http://schemas.microsoft.com/office/drawing/2014/main" id="{6BA558C8-EA54-4EEB-8024-63CA20A5FAA9}"/>
                </a:ext>
              </a:extLst>
            </p:cNvPr>
            <p:cNvSpPr/>
            <p:nvPr/>
          </p:nvSpPr>
          <p:spPr>
            <a:xfrm>
              <a:off x="231166" y="4883786"/>
              <a:ext cx="252000" cy="252000"/>
            </a:xfrm>
            <a:prstGeom prst="ellipse">
              <a:avLst/>
            </a:prstGeom>
            <a:solidFill>
              <a:srgbClr val="00B050"/>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6" name="Group 35">
            <a:extLst>
              <a:ext uri="{FF2B5EF4-FFF2-40B4-BE49-F238E27FC236}">
                <a16:creationId xmlns:a16="http://schemas.microsoft.com/office/drawing/2014/main" id="{B8D751B3-94FB-43AC-9319-9E9D2B05A5E1}"/>
              </a:ext>
            </a:extLst>
          </p:cNvPr>
          <p:cNvGrpSpPr/>
          <p:nvPr/>
        </p:nvGrpSpPr>
        <p:grpSpPr>
          <a:xfrm>
            <a:off x="7295088" y="317740"/>
            <a:ext cx="189000" cy="189000"/>
            <a:chOff x="181654" y="2696976"/>
            <a:chExt cx="384000" cy="384000"/>
          </a:xfrm>
        </p:grpSpPr>
        <p:sp>
          <p:nvSpPr>
            <p:cNvPr id="37" name="Rectangle: Rounded Corners 36">
              <a:extLst>
                <a:ext uri="{FF2B5EF4-FFF2-40B4-BE49-F238E27FC236}">
                  <a16:creationId xmlns:a16="http://schemas.microsoft.com/office/drawing/2014/main" id="{368A77E9-E662-4888-8013-5F44996E0473}"/>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1" name="Oval 40">
              <a:extLst>
                <a:ext uri="{FF2B5EF4-FFF2-40B4-BE49-F238E27FC236}">
                  <a16:creationId xmlns:a16="http://schemas.microsoft.com/office/drawing/2014/main" id="{69E1286A-8D34-4F9C-B454-0862000F387D}"/>
                </a:ext>
              </a:extLst>
            </p:cNvPr>
            <p:cNvSpPr/>
            <p:nvPr/>
          </p:nvSpPr>
          <p:spPr>
            <a:xfrm>
              <a:off x="270791" y="2788505"/>
              <a:ext cx="192000" cy="19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6" name="Group 45">
            <a:extLst>
              <a:ext uri="{FF2B5EF4-FFF2-40B4-BE49-F238E27FC236}">
                <a16:creationId xmlns:a16="http://schemas.microsoft.com/office/drawing/2014/main" id="{9DE937DD-28E0-4C53-A034-35C1049FA8A4}"/>
              </a:ext>
            </a:extLst>
          </p:cNvPr>
          <p:cNvGrpSpPr/>
          <p:nvPr/>
        </p:nvGrpSpPr>
        <p:grpSpPr>
          <a:xfrm>
            <a:off x="7295545" y="545834"/>
            <a:ext cx="189000" cy="189000"/>
            <a:chOff x="181654" y="2696976"/>
            <a:chExt cx="384000" cy="384000"/>
          </a:xfrm>
        </p:grpSpPr>
        <p:sp>
          <p:nvSpPr>
            <p:cNvPr id="47" name="Rectangle: Rounded Corners 46">
              <a:extLst>
                <a:ext uri="{FF2B5EF4-FFF2-40B4-BE49-F238E27FC236}">
                  <a16:creationId xmlns:a16="http://schemas.microsoft.com/office/drawing/2014/main" id="{70F4E689-E7DF-4629-B1B0-26F5DF4800D8}"/>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8" name="Oval 47">
              <a:extLst>
                <a:ext uri="{FF2B5EF4-FFF2-40B4-BE49-F238E27FC236}">
                  <a16:creationId xmlns:a16="http://schemas.microsoft.com/office/drawing/2014/main" id="{EC81D55A-8789-4880-88C6-17E0FEEB3C70}"/>
                </a:ext>
              </a:extLst>
            </p:cNvPr>
            <p:cNvSpPr/>
            <p:nvPr/>
          </p:nvSpPr>
          <p:spPr>
            <a:xfrm>
              <a:off x="270791" y="2788505"/>
              <a:ext cx="192000" cy="19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9" name="Group 48">
            <a:extLst>
              <a:ext uri="{FF2B5EF4-FFF2-40B4-BE49-F238E27FC236}">
                <a16:creationId xmlns:a16="http://schemas.microsoft.com/office/drawing/2014/main" id="{B20023EC-A6E5-4633-802B-8F351D90988D}"/>
              </a:ext>
            </a:extLst>
          </p:cNvPr>
          <p:cNvGrpSpPr/>
          <p:nvPr/>
        </p:nvGrpSpPr>
        <p:grpSpPr>
          <a:xfrm>
            <a:off x="7295088" y="790462"/>
            <a:ext cx="189000" cy="189000"/>
            <a:chOff x="181654" y="2696976"/>
            <a:chExt cx="384000" cy="384000"/>
          </a:xfrm>
        </p:grpSpPr>
        <p:sp>
          <p:nvSpPr>
            <p:cNvPr id="50" name="Rectangle: Rounded Corners 49">
              <a:extLst>
                <a:ext uri="{FF2B5EF4-FFF2-40B4-BE49-F238E27FC236}">
                  <a16:creationId xmlns:a16="http://schemas.microsoft.com/office/drawing/2014/main" id="{1D4814DE-63CA-41EA-8FA9-E2FAE96971BE}"/>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51" name="Oval 50">
              <a:extLst>
                <a:ext uri="{FF2B5EF4-FFF2-40B4-BE49-F238E27FC236}">
                  <a16:creationId xmlns:a16="http://schemas.microsoft.com/office/drawing/2014/main" id="{91FC93F8-26E8-4FF4-8CEE-DCA2393E73A9}"/>
                </a:ext>
              </a:extLst>
            </p:cNvPr>
            <p:cNvSpPr/>
            <p:nvPr/>
          </p:nvSpPr>
          <p:spPr>
            <a:xfrm>
              <a:off x="270791" y="2788505"/>
              <a:ext cx="192000" cy="19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spTree>
    <p:extLst>
      <p:ext uri="{BB962C8B-B14F-4D97-AF65-F5344CB8AC3E}">
        <p14:creationId xmlns:p14="http://schemas.microsoft.com/office/powerpoint/2010/main" val="251795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718F-BED7-429B-896A-55E1DAFE38A4}"/>
              </a:ext>
            </a:extLst>
          </p:cNvPr>
          <p:cNvSpPr>
            <a:spLocks noGrp="1"/>
          </p:cNvSpPr>
          <p:nvPr>
            <p:ph type="title"/>
          </p:nvPr>
        </p:nvSpPr>
        <p:spPr/>
        <p:txBody>
          <a:bodyPr>
            <a:normAutofit/>
          </a:bodyPr>
          <a:lstStyle/>
          <a:p>
            <a:r>
              <a:rPr lang="en-AU" sz="3818"/>
              <a:t>Retail Reporting Approach </a:t>
            </a:r>
          </a:p>
        </p:txBody>
      </p:sp>
      <p:sp>
        <p:nvSpPr>
          <p:cNvPr id="3" name="Text Placeholder 2">
            <a:extLst>
              <a:ext uri="{FF2B5EF4-FFF2-40B4-BE49-F238E27FC236}">
                <a16:creationId xmlns:a16="http://schemas.microsoft.com/office/drawing/2014/main" id="{F83E5909-9146-464F-873A-CC80E1308854}"/>
              </a:ext>
            </a:extLst>
          </p:cNvPr>
          <p:cNvSpPr>
            <a:spLocks noGrp="1"/>
          </p:cNvSpPr>
          <p:nvPr>
            <p:ph type="body" idx="1"/>
          </p:nvPr>
        </p:nvSpPr>
        <p:spPr/>
        <p:txBody>
          <a:bodyPr>
            <a:normAutofit/>
          </a:bodyPr>
          <a:lstStyle/>
          <a:p>
            <a:r>
              <a:rPr lang="en-AU" sz="1980" i="1"/>
              <a:t>Multiple</a:t>
            </a:r>
          </a:p>
        </p:txBody>
      </p:sp>
      <p:sp>
        <p:nvSpPr>
          <p:cNvPr id="6" name="Slide Number Placeholder 5">
            <a:extLst>
              <a:ext uri="{FF2B5EF4-FFF2-40B4-BE49-F238E27FC236}">
                <a16:creationId xmlns:a16="http://schemas.microsoft.com/office/drawing/2014/main" id="{15B6E056-BB66-449C-8BE0-8E008AD20A1C}"/>
              </a:ext>
            </a:extLst>
          </p:cNvPr>
          <p:cNvSpPr>
            <a:spLocks noGrp="1"/>
          </p:cNvSpPr>
          <p:nvPr>
            <p:ph type="sldNum" sz="quarter" idx="12"/>
          </p:nvPr>
        </p:nvSpPr>
        <p:spPr/>
        <p:txBody>
          <a:bodyPr/>
          <a:lstStyle/>
          <a:p>
            <a:fld id="{4EC81F68-4976-451A-B2E9-79BCBD2F70CC}" type="slidenum">
              <a:rPr lang="en-AU" smtClean="0"/>
              <a:pPr/>
              <a:t>13</a:t>
            </a:fld>
            <a:endParaRPr lang="en-AU"/>
          </a:p>
        </p:txBody>
      </p:sp>
    </p:spTree>
    <p:extLst>
      <p:ext uri="{BB962C8B-B14F-4D97-AF65-F5344CB8AC3E}">
        <p14:creationId xmlns:p14="http://schemas.microsoft.com/office/powerpoint/2010/main" val="305491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Arrow: Right 131">
            <a:extLst>
              <a:ext uri="{FF2B5EF4-FFF2-40B4-BE49-F238E27FC236}">
                <a16:creationId xmlns:a16="http://schemas.microsoft.com/office/drawing/2014/main" id="{68829911-ED91-4B83-AD9A-1EB00B64B465}"/>
              </a:ext>
            </a:extLst>
          </p:cNvPr>
          <p:cNvSpPr/>
          <p:nvPr/>
        </p:nvSpPr>
        <p:spPr>
          <a:xfrm>
            <a:off x="73152" y="2325576"/>
            <a:ext cx="993581"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5" name="Oval 124">
            <a:extLst>
              <a:ext uri="{FF2B5EF4-FFF2-40B4-BE49-F238E27FC236}">
                <a16:creationId xmlns:a16="http://schemas.microsoft.com/office/drawing/2014/main" id="{FC929AC7-EE49-49A1-AE99-D9C49D8BBB98}"/>
              </a:ext>
            </a:extLst>
          </p:cNvPr>
          <p:cNvSpPr>
            <a:spLocks noChangeArrowheads="1"/>
          </p:cNvSpPr>
          <p:nvPr/>
        </p:nvSpPr>
        <p:spPr bwMode="auto">
          <a:xfrm>
            <a:off x="7510749" y="3100239"/>
            <a:ext cx="720000" cy="720000"/>
          </a:xfrm>
          <a:prstGeom prst="ellipse">
            <a:avLst/>
          </a:prstGeom>
          <a:solidFill>
            <a:schemeClr val="accent6">
              <a:lumMod val="9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02" name="Oval 101">
            <a:extLst>
              <a:ext uri="{FF2B5EF4-FFF2-40B4-BE49-F238E27FC236}">
                <a16:creationId xmlns:a16="http://schemas.microsoft.com/office/drawing/2014/main" id="{3A040174-E595-4F1F-A618-C5E818F887CB}"/>
              </a:ext>
            </a:extLst>
          </p:cNvPr>
          <p:cNvSpPr>
            <a:spLocks noChangeArrowheads="1"/>
          </p:cNvSpPr>
          <p:nvPr/>
        </p:nvSpPr>
        <p:spPr bwMode="auto">
          <a:xfrm>
            <a:off x="4133544" y="3098121"/>
            <a:ext cx="720000" cy="720000"/>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404C878B-E8A2-448D-AFFC-5BCBEE9BA189}"/>
              </a:ext>
            </a:extLst>
          </p:cNvPr>
          <p:cNvSpPr>
            <a:spLocks noGrp="1"/>
          </p:cNvSpPr>
          <p:nvPr>
            <p:ph type="title"/>
          </p:nvPr>
        </p:nvSpPr>
        <p:spPr>
          <a:xfrm>
            <a:off x="157165" y="20750"/>
            <a:ext cx="8500494" cy="1189039"/>
          </a:xfrm>
        </p:spPr>
        <p:txBody>
          <a:bodyPr/>
          <a:lstStyle/>
          <a:p>
            <a:r>
              <a:rPr lang="en-AU"/>
              <a:t>Approach to Retail Status Updates</a:t>
            </a:r>
          </a:p>
        </p:txBody>
      </p:sp>
      <p:sp>
        <p:nvSpPr>
          <p:cNvPr id="5" name="Slide Number Placeholder 4">
            <a:extLst>
              <a:ext uri="{FF2B5EF4-FFF2-40B4-BE49-F238E27FC236}">
                <a16:creationId xmlns:a16="http://schemas.microsoft.com/office/drawing/2014/main" id="{F0527B2C-8571-4528-B5F2-DA3E3C16870D}"/>
              </a:ext>
            </a:extLst>
          </p:cNvPr>
          <p:cNvSpPr>
            <a:spLocks noGrp="1"/>
          </p:cNvSpPr>
          <p:nvPr>
            <p:ph type="sldNum" sz="quarter" idx="12"/>
          </p:nvPr>
        </p:nvSpPr>
        <p:spPr>
          <a:xfrm>
            <a:off x="8487918" y="6356351"/>
            <a:ext cx="432081" cy="365125"/>
          </a:xfrm>
        </p:spPr>
        <p:txBody>
          <a:bodyPr/>
          <a:lstStyle/>
          <a:p>
            <a:fld id="{4EC81F68-4976-451A-B2E9-79BCBD2F70CC}" type="slidenum">
              <a:rPr lang="en-AU" smtClean="0"/>
              <a:t>14</a:t>
            </a:fld>
            <a:endParaRPr lang="en-AU"/>
          </a:p>
        </p:txBody>
      </p:sp>
      <p:sp>
        <p:nvSpPr>
          <p:cNvPr id="8" name="Oval 7">
            <a:extLst>
              <a:ext uri="{FF2B5EF4-FFF2-40B4-BE49-F238E27FC236}">
                <a16:creationId xmlns:a16="http://schemas.microsoft.com/office/drawing/2014/main" id="{B255FDEC-2C55-4055-A21A-5E588F07BD69}"/>
              </a:ext>
            </a:extLst>
          </p:cNvPr>
          <p:cNvSpPr>
            <a:spLocks noChangeArrowheads="1"/>
          </p:cNvSpPr>
          <p:nvPr/>
        </p:nvSpPr>
        <p:spPr bwMode="auto">
          <a:xfrm>
            <a:off x="2937425" y="3095851"/>
            <a:ext cx="720000" cy="72000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Oval 20">
            <a:extLst>
              <a:ext uri="{FF2B5EF4-FFF2-40B4-BE49-F238E27FC236}">
                <a16:creationId xmlns:a16="http://schemas.microsoft.com/office/drawing/2014/main" id="{A0590C17-BC97-44DE-AC73-FAA4FE86FB6A}"/>
              </a:ext>
            </a:extLst>
          </p:cNvPr>
          <p:cNvSpPr>
            <a:spLocks noChangeArrowheads="1"/>
          </p:cNvSpPr>
          <p:nvPr/>
        </p:nvSpPr>
        <p:spPr bwMode="auto">
          <a:xfrm>
            <a:off x="1769861" y="3103040"/>
            <a:ext cx="720000" cy="720000"/>
          </a:xfrm>
          <a:prstGeom prst="ellipse">
            <a:avLst/>
          </a:prstGeom>
          <a:solidFill>
            <a:schemeClr val="accent2">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Oval 32">
            <a:extLst>
              <a:ext uri="{FF2B5EF4-FFF2-40B4-BE49-F238E27FC236}">
                <a16:creationId xmlns:a16="http://schemas.microsoft.com/office/drawing/2014/main" id="{4B8799B6-113F-4BFE-8F6C-7BEE530ACCC2}"/>
              </a:ext>
            </a:extLst>
          </p:cNvPr>
          <p:cNvSpPr>
            <a:spLocks noChangeArrowheads="1"/>
          </p:cNvSpPr>
          <p:nvPr/>
        </p:nvSpPr>
        <p:spPr bwMode="auto">
          <a:xfrm>
            <a:off x="470235" y="3095483"/>
            <a:ext cx="720000" cy="720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cxnSp>
        <p:nvCxnSpPr>
          <p:cNvPr id="48" name="Straight Connector 47">
            <a:extLst>
              <a:ext uri="{FF2B5EF4-FFF2-40B4-BE49-F238E27FC236}">
                <a16:creationId xmlns:a16="http://schemas.microsoft.com/office/drawing/2014/main" id="{A7C53C41-69E9-4DBD-81AA-BE16D7347D55}"/>
              </a:ext>
            </a:extLst>
          </p:cNvPr>
          <p:cNvCxnSpPr/>
          <p:nvPr/>
        </p:nvCxnSpPr>
        <p:spPr>
          <a:xfrm>
            <a:off x="1178056" y="3505959"/>
            <a:ext cx="59601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C63F4D-62FA-4F59-BFF4-07900374269B}"/>
              </a:ext>
            </a:extLst>
          </p:cNvPr>
          <p:cNvCxnSpPr/>
          <p:nvPr/>
        </p:nvCxnSpPr>
        <p:spPr>
          <a:xfrm>
            <a:off x="2459659" y="3505959"/>
            <a:ext cx="4680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2DE4A7-5321-4176-A3B3-D1DA09AD8C55}"/>
              </a:ext>
            </a:extLst>
          </p:cNvPr>
          <p:cNvCxnSpPr>
            <a:cxnSpLocks/>
          </p:cNvCxnSpPr>
          <p:nvPr/>
        </p:nvCxnSpPr>
        <p:spPr>
          <a:xfrm>
            <a:off x="3649821" y="3505959"/>
            <a:ext cx="504000"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5E7A08-E52F-4881-9D77-31641ED915FE}"/>
              </a:ext>
            </a:extLst>
          </p:cNvPr>
          <p:cNvCxnSpPr/>
          <p:nvPr/>
        </p:nvCxnSpPr>
        <p:spPr>
          <a:xfrm>
            <a:off x="4858847" y="3495524"/>
            <a:ext cx="54000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A32DDB9-27F6-4EEC-9341-773BC46F8438}"/>
              </a:ext>
            </a:extLst>
          </p:cNvPr>
          <p:cNvCxnSpPr/>
          <p:nvPr/>
        </p:nvCxnSpPr>
        <p:spPr>
          <a:xfrm>
            <a:off x="6015314" y="3494815"/>
            <a:ext cx="540000"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5317F4-A3B1-4F52-B425-63F41CA67F20}"/>
              </a:ext>
            </a:extLst>
          </p:cNvPr>
          <p:cNvCxnSpPr/>
          <p:nvPr/>
        </p:nvCxnSpPr>
        <p:spPr>
          <a:xfrm flipV="1">
            <a:off x="7101250" y="3482886"/>
            <a:ext cx="396000" cy="4506"/>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B0DBE7F-5A11-49BE-8EA1-F61283AC9D67}"/>
              </a:ext>
            </a:extLst>
          </p:cNvPr>
          <p:cNvSpPr/>
          <p:nvPr/>
        </p:nvSpPr>
        <p:spPr>
          <a:xfrm>
            <a:off x="157165" y="4291353"/>
            <a:ext cx="1310158" cy="1409223"/>
          </a:xfrm>
          <a:prstGeom prst="rect">
            <a:avLst/>
          </a:prstGeom>
          <a:ln w="6350">
            <a:noFill/>
          </a:ln>
        </p:spPr>
        <p:txBody>
          <a:bodyPr wrap="square" lIns="36000" tIns="36000" rIns="36000" bIns="36000">
            <a:spAutoFit/>
          </a:bodyPr>
          <a:lstStyle/>
          <a:p>
            <a:pPr algn="ctr">
              <a:lnSpc>
                <a:spcPct val="95000"/>
              </a:lnSpc>
              <a:spcBef>
                <a:spcPts val="300"/>
              </a:spcBef>
              <a:spcAft>
                <a:spcPts val="300"/>
              </a:spcAft>
            </a:pPr>
            <a:r>
              <a:rPr lang="en-US" sz="1100" b="1"/>
              <a:t>18-Feb PCF</a:t>
            </a:r>
          </a:p>
          <a:p>
            <a:pPr marL="92075" indent="-92075">
              <a:spcBef>
                <a:spcPts val="600"/>
              </a:spcBef>
              <a:buFont typeface="Arial" panose="020B0604020202020204" pitchFamily="34" charset="0"/>
              <a:buChar char="•"/>
            </a:pPr>
            <a:r>
              <a:rPr lang="en-AU" sz="1000"/>
              <a:t>Forward Planning for Retail </a:t>
            </a:r>
          </a:p>
          <a:p>
            <a:pPr marL="92075" indent="-92075">
              <a:spcBef>
                <a:spcPts val="600"/>
              </a:spcBef>
              <a:buFont typeface="Arial" panose="020B0604020202020204" pitchFamily="34" charset="0"/>
              <a:buChar char="•"/>
            </a:pPr>
            <a:r>
              <a:rPr lang="en-AU" sz="1000"/>
              <a:t>Update on Interim Checkpoint Criteria Status</a:t>
            </a:r>
          </a:p>
          <a:p>
            <a:pPr algn="ctr">
              <a:lnSpc>
                <a:spcPct val="95000"/>
              </a:lnSpc>
              <a:spcBef>
                <a:spcPts val="300"/>
              </a:spcBef>
              <a:spcAft>
                <a:spcPts val="300"/>
              </a:spcAft>
            </a:pPr>
            <a:endParaRPr lang="en-US" sz="1200" b="1"/>
          </a:p>
        </p:txBody>
      </p:sp>
      <p:sp>
        <p:nvSpPr>
          <p:cNvPr id="55" name="Rectangle 54">
            <a:extLst>
              <a:ext uri="{FF2B5EF4-FFF2-40B4-BE49-F238E27FC236}">
                <a16:creationId xmlns:a16="http://schemas.microsoft.com/office/drawing/2014/main" id="{D306306B-F4B7-4C9B-96ED-835326FEC5B4}"/>
              </a:ext>
            </a:extLst>
          </p:cNvPr>
          <p:cNvSpPr/>
          <p:nvPr/>
        </p:nvSpPr>
        <p:spPr>
          <a:xfrm>
            <a:off x="2571186" y="2267625"/>
            <a:ext cx="1569560" cy="253146"/>
          </a:xfrm>
          <a:prstGeom prst="rect">
            <a:avLst/>
          </a:prstGeom>
        </p:spPr>
        <p:txBody>
          <a:bodyPr wrap="square">
            <a:spAutoFit/>
          </a:bodyPr>
          <a:lstStyle/>
          <a:p>
            <a:pPr algn="ctr">
              <a:lnSpc>
                <a:spcPct val="95000"/>
              </a:lnSpc>
              <a:spcBef>
                <a:spcPts val="300"/>
              </a:spcBef>
              <a:spcAft>
                <a:spcPts val="300"/>
              </a:spcAft>
            </a:pPr>
            <a:r>
              <a:rPr lang="en-US" sz="1100" b="1"/>
              <a:t>Week beginning 5-Apr</a:t>
            </a:r>
          </a:p>
        </p:txBody>
      </p:sp>
      <p:cxnSp>
        <p:nvCxnSpPr>
          <p:cNvPr id="62" name="Straight Arrow Connector 61">
            <a:extLst>
              <a:ext uri="{FF2B5EF4-FFF2-40B4-BE49-F238E27FC236}">
                <a16:creationId xmlns:a16="http://schemas.microsoft.com/office/drawing/2014/main" id="{495AB34D-CE6B-4BF0-AB25-2EC8E3572219}"/>
              </a:ext>
            </a:extLst>
          </p:cNvPr>
          <p:cNvCxnSpPr/>
          <p:nvPr/>
        </p:nvCxnSpPr>
        <p:spPr>
          <a:xfrm>
            <a:off x="802748" y="3833771"/>
            <a:ext cx="0" cy="27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7DC3188-CBF3-4B88-B97D-273F94EB5B2A}"/>
              </a:ext>
            </a:extLst>
          </p:cNvPr>
          <p:cNvSpPr/>
          <p:nvPr/>
        </p:nvSpPr>
        <p:spPr>
          <a:xfrm>
            <a:off x="1440876" y="4414014"/>
            <a:ext cx="1660422" cy="1935008"/>
          </a:xfrm>
          <a:prstGeom prst="rect">
            <a:avLst/>
          </a:prstGeom>
          <a:ln w="6350">
            <a:noFill/>
          </a:ln>
        </p:spPr>
        <p:txBody>
          <a:bodyPr wrap="square" lIns="36000" tIns="36000" rIns="36000" bIns="36000">
            <a:spAutoFit/>
          </a:bodyPr>
          <a:lstStyle/>
          <a:p>
            <a:pPr algn="ctr">
              <a:lnSpc>
                <a:spcPct val="95000"/>
              </a:lnSpc>
              <a:spcBef>
                <a:spcPts val="300"/>
              </a:spcBef>
            </a:pPr>
            <a:r>
              <a:rPr lang="en-US" sz="1100" b="1"/>
              <a:t>18-Mar PCF</a:t>
            </a:r>
          </a:p>
          <a:p>
            <a:pPr marL="92075" indent="-92075" fontAlgn="base">
              <a:spcBef>
                <a:spcPts val="600"/>
              </a:spcBef>
              <a:buFont typeface="Arial" panose="020B0604020202020204" pitchFamily="34" charset="0"/>
              <a:buChar char="•"/>
            </a:pPr>
            <a:r>
              <a:rPr lang="en-AU" sz="1000"/>
              <a:t>March Checkpoint Criteria – assessment and outcomes</a:t>
            </a:r>
          </a:p>
          <a:p>
            <a:pPr marL="92075" indent="-92075" fontAlgn="base">
              <a:spcBef>
                <a:spcPts val="600"/>
              </a:spcBef>
              <a:buFont typeface="Arial" panose="020B0604020202020204" pitchFamily="34" charset="0"/>
              <a:buChar char="•"/>
            </a:pPr>
            <a:r>
              <a:rPr lang="en-AU" sz="1000"/>
              <a:t>Pre-prod – status and go/no-go date</a:t>
            </a:r>
          </a:p>
          <a:p>
            <a:pPr marL="92075" indent="-92075" fontAlgn="base">
              <a:spcBef>
                <a:spcPts val="600"/>
              </a:spcBef>
              <a:buFont typeface="Arial" panose="020B0604020202020204" pitchFamily="34" charset="0"/>
              <a:buChar char="•"/>
            </a:pPr>
            <a:r>
              <a:rPr lang="en-AU" sz="1000"/>
              <a:t>Production go-live – checkpoint date and criteria, go/no-go date</a:t>
            </a:r>
          </a:p>
          <a:p>
            <a:pPr algn="ctr">
              <a:lnSpc>
                <a:spcPct val="95000"/>
              </a:lnSpc>
              <a:spcBef>
                <a:spcPts val="300"/>
              </a:spcBef>
              <a:spcAft>
                <a:spcPts val="300"/>
              </a:spcAft>
            </a:pPr>
            <a:endParaRPr lang="en-US" sz="1200" b="1"/>
          </a:p>
        </p:txBody>
      </p:sp>
      <p:cxnSp>
        <p:nvCxnSpPr>
          <p:cNvPr id="64" name="Straight Arrow Connector 63">
            <a:extLst>
              <a:ext uri="{FF2B5EF4-FFF2-40B4-BE49-F238E27FC236}">
                <a16:creationId xmlns:a16="http://schemas.microsoft.com/office/drawing/2014/main" id="{B540286C-4D81-46DF-B8D8-86687B8D16C3}"/>
              </a:ext>
            </a:extLst>
          </p:cNvPr>
          <p:cNvCxnSpPr>
            <a:cxnSpLocks/>
          </p:cNvCxnSpPr>
          <p:nvPr/>
        </p:nvCxnSpPr>
        <p:spPr>
          <a:xfrm flipH="1">
            <a:off x="2120717" y="3806172"/>
            <a:ext cx="4863" cy="57600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Map compass">
            <a:extLst>
              <a:ext uri="{FF2B5EF4-FFF2-40B4-BE49-F238E27FC236}">
                <a16:creationId xmlns:a16="http://schemas.microsoft.com/office/drawing/2014/main" id="{DE7F31D7-7007-44EB-B61F-0D1C0DE27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8785" y="3193110"/>
            <a:ext cx="562386" cy="562386"/>
          </a:xfrm>
          <a:prstGeom prst="rect">
            <a:avLst/>
          </a:prstGeom>
        </p:spPr>
      </p:pic>
      <p:sp>
        <p:nvSpPr>
          <p:cNvPr id="67" name="Rectangle 66">
            <a:extLst>
              <a:ext uri="{FF2B5EF4-FFF2-40B4-BE49-F238E27FC236}">
                <a16:creationId xmlns:a16="http://schemas.microsoft.com/office/drawing/2014/main" id="{1F26AF34-AD27-4C74-B478-576D50C6C923}"/>
              </a:ext>
            </a:extLst>
          </p:cNvPr>
          <p:cNvSpPr/>
          <p:nvPr/>
        </p:nvSpPr>
        <p:spPr>
          <a:xfrm>
            <a:off x="2460434" y="2490487"/>
            <a:ext cx="1705606" cy="246221"/>
          </a:xfrm>
          <a:prstGeom prst="rect">
            <a:avLst/>
          </a:prstGeom>
        </p:spPr>
        <p:txBody>
          <a:bodyPr wrap="square">
            <a:spAutoFit/>
          </a:bodyPr>
          <a:lstStyle/>
          <a:p>
            <a:pPr marL="92075" indent="-92075">
              <a:buFont typeface="Arial" panose="020B0604020202020204" pitchFamily="34" charset="0"/>
              <a:buChar char="•"/>
            </a:pPr>
            <a:r>
              <a:rPr lang="en-AU" sz="1000"/>
              <a:t>Pre-Prod Go/No-Go email</a:t>
            </a:r>
          </a:p>
        </p:txBody>
      </p:sp>
      <p:cxnSp>
        <p:nvCxnSpPr>
          <p:cNvPr id="68" name="Straight Arrow Connector 67">
            <a:extLst>
              <a:ext uri="{FF2B5EF4-FFF2-40B4-BE49-F238E27FC236}">
                <a16:creationId xmlns:a16="http://schemas.microsoft.com/office/drawing/2014/main" id="{FF3741CF-ABD3-47D2-9E92-00317B6CEC20}"/>
              </a:ext>
            </a:extLst>
          </p:cNvPr>
          <p:cNvCxnSpPr>
            <a:cxnSpLocks/>
          </p:cNvCxnSpPr>
          <p:nvPr/>
        </p:nvCxnSpPr>
        <p:spPr>
          <a:xfrm flipV="1">
            <a:off x="3308589" y="2842187"/>
            <a:ext cx="0" cy="29582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aphic 70" descr="Email">
            <a:extLst>
              <a:ext uri="{FF2B5EF4-FFF2-40B4-BE49-F238E27FC236}">
                <a16:creationId xmlns:a16="http://schemas.microsoft.com/office/drawing/2014/main" id="{09FACB26-4B69-4CF2-A61D-35AF2B1ADA5C}"/>
              </a:ext>
            </a:extLst>
          </p:cNvPr>
          <p:cNvGrpSpPr/>
          <p:nvPr/>
        </p:nvGrpSpPr>
        <p:grpSpPr>
          <a:xfrm>
            <a:off x="3101298" y="3218776"/>
            <a:ext cx="396000" cy="396000"/>
            <a:chOff x="3665863" y="3228675"/>
            <a:chExt cx="426942" cy="469636"/>
          </a:xfrm>
          <a:solidFill>
            <a:srgbClr val="F37421"/>
          </a:solidFill>
        </p:grpSpPr>
        <p:sp>
          <p:nvSpPr>
            <p:cNvPr id="73" name="Freeform: Shape 72">
              <a:extLst>
                <a:ext uri="{FF2B5EF4-FFF2-40B4-BE49-F238E27FC236}">
                  <a16:creationId xmlns:a16="http://schemas.microsoft.com/office/drawing/2014/main" id="{66852A55-E413-462D-8D00-DCB43B249E30}"/>
                </a:ext>
              </a:extLst>
            </p:cNvPr>
            <p:cNvSpPr/>
            <p:nvPr/>
          </p:nvSpPr>
          <p:spPr>
            <a:xfrm>
              <a:off x="3665863" y="3228675"/>
              <a:ext cx="426942" cy="469636"/>
            </a:xfrm>
            <a:custGeom>
              <a:avLst/>
              <a:gdLst>
                <a:gd name="connsiteX0" fmla="*/ 394922 w 426942"/>
                <a:gd name="connsiteY0" fmla="*/ 424808 h 469636"/>
                <a:gd name="connsiteX1" fmla="*/ 288186 w 426942"/>
                <a:gd name="connsiteY1" fmla="*/ 323409 h 469636"/>
                <a:gd name="connsiteX2" fmla="*/ 394922 w 426942"/>
                <a:gd name="connsiteY2" fmla="*/ 222010 h 469636"/>
                <a:gd name="connsiteX3" fmla="*/ 394922 w 426942"/>
                <a:gd name="connsiteY3" fmla="*/ 424808 h 469636"/>
                <a:gd name="connsiteX4" fmla="*/ 49098 w 426942"/>
                <a:gd name="connsiteY4" fmla="*/ 437616 h 469636"/>
                <a:gd name="connsiteX5" fmla="*/ 154767 w 426942"/>
                <a:gd name="connsiteY5" fmla="*/ 337818 h 469636"/>
                <a:gd name="connsiteX6" fmla="*/ 162238 w 426942"/>
                <a:gd name="connsiteY6" fmla="*/ 330880 h 469636"/>
                <a:gd name="connsiteX7" fmla="*/ 265238 w 426942"/>
                <a:gd name="connsiteY7" fmla="*/ 330880 h 469636"/>
                <a:gd name="connsiteX8" fmla="*/ 272710 w 426942"/>
                <a:gd name="connsiteY8" fmla="*/ 337818 h 469636"/>
                <a:gd name="connsiteX9" fmla="*/ 377844 w 426942"/>
                <a:gd name="connsiteY9" fmla="*/ 437616 h 469636"/>
                <a:gd name="connsiteX10" fmla="*/ 49098 w 426942"/>
                <a:gd name="connsiteY10" fmla="*/ 437616 h 469636"/>
                <a:gd name="connsiteX11" fmla="*/ 32021 w 426942"/>
                <a:gd name="connsiteY11" fmla="*/ 221476 h 469636"/>
                <a:gd name="connsiteX12" fmla="*/ 138756 w 426942"/>
                <a:gd name="connsiteY12" fmla="*/ 322875 h 469636"/>
                <a:gd name="connsiteX13" fmla="*/ 32021 w 426942"/>
                <a:gd name="connsiteY13" fmla="*/ 424274 h 469636"/>
                <a:gd name="connsiteX14" fmla="*/ 32021 w 426942"/>
                <a:gd name="connsiteY14" fmla="*/ 221476 h 469636"/>
                <a:gd name="connsiteX15" fmla="*/ 106736 w 426942"/>
                <a:gd name="connsiteY15" fmla="*/ 85389 h 469636"/>
                <a:gd name="connsiteX16" fmla="*/ 320207 w 426942"/>
                <a:gd name="connsiteY16" fmla="*/ 85389 h 469636"/>
                <a:gd name="connsiteX17" fmla="*/ 320207 w 426942"/>
                <a:gd name="connsiteY17" fmla="*/ 263103 h 469636"/>
                <a:gd name="connsiteX18" fmla="*/ 272176 w 426942"/>
                <a:gd name="connsiteY18" fmla="*/ 309000 h 469636"/>
                <a:gd name="connsiteX19" fmla="*/ 154767 w 426942"/>
                <a:gd name="connsiteY19" fmla="*/ 309000 h 469636"/>
                <a:gd name="connsiteX20" fmla="*/ 106736 w 426942"/>
                <a:gd name="connsiteY20" fmla="*/ 263103 h 469636"/>
                <a:gd name="connsiteX21" fmla="*/ 106736 w 426942"/>
                <a:gd name="connsiteY21" fmla="*/ 85389 h 469636"/>
                <a:gd name="connsiteX22" fmla="*/ 352228 w 426942"/>
                <a:gd name="connsiteY22" fmla="*/ 99798 h 469636"/>
                <a:gd name="connsiteX23" fmla="*/ 352228 w 426942"/>
                <a:gd name="connsiteY23" fmla="*/ 53368 h 469636"/>
                <a:gd name="connsiteX24" fmla="*/ 277513 w 426942"/>
                <a:gd name="connsiteY24" fmla="*/ 53368 h 469636"/>
                <a:gd name="connsiteX25" fmla="*/ 213471 w 426942"/>
                <a:gd name="connsiteY25" fmla="*/ 0 h 469636"/>
                <a:gd name="connsiteX26" fmla="*/ 149430 w 426942"/>
                <a:gd name="connsiteY26" fmla="*/ 53368 h 469636"/>
                <a:gd name="connsiteX27" fmla="*/ 74715 w 426942"/>
                <a:gd name="connsiteY27" fmla="*/ 53368 h 469636"/>
                <a:gd name="connsiteX28" fmla="*/ 74715 w 426942"/>
                <a:gd name="connsiteY28" fmla="*/ 100331 h 469636"/>
                <a:gd name="connsiteX29" fmla="*/ 0 w 426942"/>
                <a:gd name="connsiteY29" fmla="*/ 171311 h 469636"/>
                <a:gd name="connsiteX30" fmla="*/ 0 w 426942"/>
                <a:gd name="connsiteY30" fmla="*/ 469637 h 469636"/>
                <a:gd name="connsiteX31" fmla="*/ 426943 w 426942"/>
                <a:gd name="connsiteY31" fmla="*/ 469637 h 469636"/>
                <a:gd name="connsiteX32" fmla="*/ 426943 w 426942"/>
                <a:gd name="connsiteY32" fmla="*/ 171311 h 469636"/>
                <a:gd name="connsiteX33" fmla="*/ 352228 w 426942"/>
                <a:gd name="connsiteY33" fmla="*/ 99798 h 4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6942" h="469636">
                  <a:moveTo>
                    <a:pt x="394922" y="424808"/>
                  </a:moveTo>
                  <a:lnTo>
                    <a:pt x="288186" y="323409"/>
                  </a:lnTo>
                  <a:lnTo>
                    <a:pt x="394922" y="222010"/>
                  </a:lnTo>
                  <a:lnTo>
                    <a:pt x="394922" y="424808"/>
                  </a:lnTo>
                  <a:close/>
                  <a:moveTo>
                    <a:pt x="49098" y="437616"/>
                  </a:moveTo>
                  <a:lnTo>
                    <a:pt x="154767" y="337818"/>
                  </a:lnTo>
                  <a:lnTo>
                    <a:pt x="162238" y="330880"/>
                  </a:lnTo>
                  <a:cubicBezTo>
                    <a:pt x="191057" y="303663"/>
                    <a:pt x="236419" y="303663"/>
                    <a:pt x="265238" y="330880"/>
                  </a:cubicBezTo>
                  <a:lnTo>
                    <a:pt x="272710" y="337818"/>
                  </a:lnTo>
                  <a:lnTo>
                    <a:pt x="377844" y="437616"/>
                  </a:lnTo>
                  <a:lnTo>
                    <a:pt x="49098" y="437616"/>
                  </a:lnTo>
                  <a:close/>
                  <a:moveTo>
                    <a:pt x="32021" y="221476"/>
                  </a:moveTo>
                  <a:lnTo>
                    <a:pt x="138756" y="322875"/>
                  </a:lnTo>
                  <a:lnTo>
                    <a:pt x="32021" y="424274"/>
                  </a:lnTo>
                  <a:lnTo>
                    <a:pt x="32021" y="221476"/>
                  </a:lnTo>
                  <a:close/>
                  <a:moveTo>
                    <a:pt x="106736" y="85389"/>
                  </a:moveTo>
                  <a:lnTo>
                    <a:pt x="320207" y="85389"/>
                  </a:lnTo>
                  <a:lnTo>
                    <a:pt x="320207" y="263103"/>
                  </a:lnTo>
                  <a:lnTo>
                    <a:pt x="272176" y="309000"/>
                  </a:lnTo>
                  <a:cubicBezTo>
                    <a:pt x="237487" y="282316"/>
                    <a:pt x="189456" y="282316"/>
                    <a:pt x="154767" y="309000"/>
                  </a:cubicBezTo>
                  <a:lnTo>
                    <a:pt x="106736" y="263103"/>
                  </a:lnTo>
                  <a:lnTo>
                    <a:pt x="106736" y="85389"/>
                  </a:lnTo>
                  <a:close/>
                  <a:moveTo>
                    <a:pt x="352228" y="99798"/>
                  </a:moveTo>
                  <a:lnTo>
                    <a:pt x="352228" y="53368"/>
                  </a:lnTo>
                  <a:lnTo>
                    <a:pt x="277513" y="53368"/>
                  </a:lnTo>
                  <a:lnTo>
                    <a:pt x="213471" y="0"/>
                  </a:lnTo>
                  <a:lnTo>
                    <a:pt x="149430" y="53368"/>
                  </a:lnTo>
                  <a:lnTo>
                    <a:pt x="74715" y="53368"/>
                  </a:lnTo>
                  <a:lnTo>
                    <a:pt x="74715" y="100331"/>
                  </a:lnTo>
                  <a:lnTo>
                    <a:pt x="0" y="171311"/>
                  </a:lnTo>
                  <a:lnTo>
                    <a:pt x="0" y="469637"/>
                  </a:lnTo>
                  <a:lnTo>
                    <a:pt x="426943" y="469637"/>
                  </a:lnTo>
                  <a:lnTo>
                    <a:pt x="426943" y="171311"/>
                  </a:lnTo>
                  <a:lnTo>
                    <a:pt x="352228" y="99798"/>
                  </a:lnTo>
                  <a:close/>
                </a:path>
              </a:pathLst>
            </a:custGeom>
            <a:solidFill>
              <a:schemeClr val="accent3"/>
            </a:solidFill>
            <a:ln w="5259" cap="flat">
              <a:solidFill>
                <a:schemeClr val="bg1"/>
              </a:solid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59DFCA5F-37DF-4910-AE7C-424D2A473DBC}"/>
                </a:ext>
              </a:extLst>
            </p:cNvPr>
            <p:cNvSpPr/>
            <p:nvPr/>
          </p:nvSpPr>
          <p:spPr>
            <a:xfrm>
              <a:off x="3810483" y="3345016"/>
              <a:ext cx="138763" cy="139823"/>
            </a:xfrm>
            <a:custGeom>
              <a:avLst/>
              <a:gdLst>
                <a:gd name="connsiteX0" fmla="*/ 68851 w 138763"/>
                <a:gd name="connsiteY0" fmla="*/ 88057 h 139823"/>
                <a:gd name="connsiteX1" fmla="*/ 51774 w 138763"/>
                <a:gd name="connsiteY1" fmla="*/ 70979 h 139823"/>
                <a:gd name="connsiteX2" fmla="*/ 68851 w 138763"/>
                <a:gd name="connsiteY2" fmla="*/ 53902 h 139823"/>
                <a:gd name="connsiteX3" fmla="*/ 85929 w 138763"/>
                <a:gd name="connsiteY3" fmla="*/ 70979 h 139823"/>
                <a:gd name="connsiteX4" fmla="*/ 68851 w 138763"/>
                <a:gd name="connsiteY4" fmla="*/ 88057 h 139823"/>
                <a:gd name="connsiteX5" fmla="*/ 68851 w 138763"/>
                <a:gd name="connsiteY5" fmla="*/ 139824 h 139823"/>
                <a:gd name="connsiteX6" fmla="*/ 103540 w 138763"/>
                <a:gd name="connsiteY6" fmla="*/ 131285 h 139823"/>
                <a:gd name="connsiteX7" fmla="*/ 107276 w 138763"/>
                <a:gd name="connsiteY7" fmla="*/ 119010 h 139823"/>
                <a:gd name="connsiteX8" fmla="*/ 95002 w 138763"/>
                <a:gd name="connsiteY8" fmla="*/ 115274 h 139823"/>
                <a:gd name="connsiteX9" fmla="*/ 68851 w 138763"/>
                <a:gd name="connsiteY9" fmla="*/ 121679 h 139823"/>
                <a:gd name="connsiteX10" fmla="*/ 17618 w 138763"/>
                <a:gd name="connsiteY10" fmla="*/ 69912 h 139823"/>
                <a:gd name="connsiteX11" fmla="*/ 69385 w 138763"/>
                <a:gd name="connsiteY11" fmla="*/ 18145 h 139823"/>
                <a:gd name="connsiteX12" fmla="*/ 121152 w 138763"/>
                <a:gd name="connsiteY12" fmla="*/ 69912 h 139823"/>
                <a:gd name="connsiteX13" fmla="*/ 121152 w 138763"/>
                <a:gd name="connsiteY13" fmla="*/ 86990 h 139823"/>
                <a:gd name="connsiteX14" fmla="*/ 104074 w 138763"/>
                <a:gd name="connsiteY14" fmla="*/ 69912 h 139823"/>
                <a:gd name="connsiteX15" fmla="*/ 75789 w 138763"/>
                <a:gd name="connsiteY15" fmla="*/ 35223 h 139823"/>
                <a:gd name="connsiteX16" fmla="*/ 36831 w 138763"/>
                <a:gd name="connsiteY16" fmla="*/ 56570 h 139823"/>
                <a:gd name="connsiteX17" fmla="*/ 51240 w 138763"/>
                <a:gd name="connsiteY17" fmla="*/ 98730 h 139823"/>
                <a:gd name="connsiteX18" fmla="*/ 95535 w 138763"/>
                <a:gd name="connsiteY18" fmla="*/ 91793 h 139823"/>
                <a:gd name="connsiteX19" fmla="*/ 121685 w 138763"/>
                <a:gd name="connsiteY19" fmla="*/ 103534 h 139823"/>
                <a:gd name="connsiteX20" fmla="*/ 138763 w 138763"/>
                <a:gd name="connsiteY20" fmla="*/ 86456 h 139823"/>
                <a:gd name="connsiteX21" fmla="*/ 138763 w 138763"/>
                <a:gd name="connsiteY21" fmla="*/ 69378 h 139823"/>
                <a:gd name="connsiteX22" fmla="*/ 69385 w 138763"/>
                <a:gd name="connsiteY22" fmla="*/ 0 h 139823"/>
                <a:gd name="connsiteX23" fmla="*/ 7 w 138763"/>
                <a:gd name="connsiteY23" fmla="*/ 69378 h 139823"/>
                <a:gd name="connsiteX24" fmla="*/ 68851 w 138763"/>
                <a:gd name="connsiteY24" fmla="*/ 139824 h 1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763" h="139823">
                  <a:moveTo>
                    <a:pt x="68851" y="88057"/>
                  </a:moveTo>
                  <a:cubicBezTo>
                    <a:pt x="59245" y="88057"/>
                    <a:pt x="51774" y="80052"/>
                    <a:pt x="51774" y="70979"/>
                  </a:cubicBezTo>
                  <a:cubicBezTo>
                    <a:pt x="51774" y="61373"/>
                    <a:pt x="59779" y="53902"/>
                    <a:pt x="68851" y="53902"/>
                  </a:cubicBezTo>
                  <a:cubicBezTo>
                    <a:pt x="78457" y="53902"/>
                    <a:pt x="85929" y="61373"/>
                    <a:pt x="85929" y="70979"/>
                  </a:cubicBezTo>
                  <a:cubicBezTo>
                    <a:pt x="85929" y="80585"/>
                    <a:pt x="78457" y="88057"/>
                    <a:pt x="68851" y="88057"/>
                  </a:cubicBezTo>
                  <a:close/>
                  <a:moveTo>
                    <a:pt x="68851" y="139824"/>
                  </a:moveTo>
                  <a:cubicBezTo>
                    <a:pt x="81126" y="139824"/>
                    <a:pt x="92867" y="136622"/>
                    <a:pt x="103540" y="131285"/>
                  </a:cubicBezTo>
                  <a:cubicBezTo>
                    <a:pt x="107810" y="128616"/>
                    <a:pt x="109411" y="123280"/>
                    <a:pt x="107276" y="119010"/>
                  </a:cubicBezTo>
                  <a:cubicBezTo>
                    <a:pt x="104608" y="114741"/>
                    <a:pt x="99271" y="113140"/>
                    <a:pt x="95002" y="115274"/>
                  </a:cubicBezTo>
                  <a:cubicBezTo>
                    <a:pt x="86996" y="119544"/>
                    <a:pt x="77924" y="121679"/>
                    <a:pt x="68851" y="121679"/>
                  </a:cubicBezTo>
                  <a:cubicBezTo>
                    <a:pt x="40566" y="121679"/>
                    <a:pt x="17085" y="98197"/>
                    <a:pt x="17618" y="69912"/>
                  </a:cubicBezTo>
                  <a:cubicBezTo>
                    <a:pt x="17618" y="41627"/>
                    <a:pt x="41100" y="18145"/>
                    <a:pt x="69385" y="18145"/>
                  </a:cubicBezTo>
                  <a:cubicBezTo>
                    <a:pt x="97670" y="18145"/>
                    <a:pt x="121152" y="41093"/>
                    <a:pt x="121152" y="69912"/>
                  </a:cubicBezTo>
                  <a:lnTo>
                    <a:pt x="121152" y="86990"/>
                  </a:lnTo>
                  <a:cubicBezTo>
                    <a:pt x="111546" y="86990"/>
                    <a:pt x="104074" y="79518"/>
                    <a:pt x="104074" y="69912"/>
                  </a:cubicBezTo>
                  <a:cubicBezTo>
                    <a:pt x="104074" y="52834"/>
                    <a:pt x="92333" y="38425"/>
                    <a:pt x="75789" y="35223"/>
                  </a:cubicBezTo>
                  <a:cubicBezTo>
                    <a:pt x="59245" y="32021"/>
                    <a:pt x="42701" y="41093"/>
                    <a:pt x="36831" y="56570"/>
                  </a:cubicBezTo>
                  <a:cubicBezTo>
                    <a:pt x="30960" y="72047"/>
                    <a:pt x="36831" y="90192"/>
                    <a:pt x="51240" y="98730"/>
                  </a:cubicBezTo>
                  <a:cubicBezTo>
                    <a:pt x="65649" y="107269"/>
                    <a:pt x="84328" y="104601"/>
                    <a:pt x="95535" y="91793"/>
                  </a:cubicBezTo>
                  <a:cubicBezTo>
                    <a:pt x="101939" y="99264"/>
                    <a:pt x="111546" y="103534"/>
                    <a:pt x="121685" y="103534"/>
                  </a:cubicBezTo>
                  <a:cubicBezTo>
                    <a:pt x="131292" y="103534"/>
                    <a:pt x="138763" y="96062"/>
                    <a:pt x="138763" y="86456"/>
                  </a:cubicBezTo>
                  <a:lnTo>
                    <a:pt x="138763" y="69378"/>
                  </a:lnTo>
                  <a:cubicBezTo>
                    <a:pt x="138763" y="30953"/>
                    <a:pt x="107810" y="0"/>
                    <a:pt x="69385" y="0"/>
                  </a:cubicBezTo>
                  <a:cubicBezTo>
                    <a:pt x="30960" y="0"/>
                    <a:pt x="7" y="30953"/>
                    <a:pt x="7" y="69378"/>
                  </a:cubicBezTo>
                  <a:cubicBezTo>
                    <a:pt x="-527" y="108337"/>
                    <a:pt x="30426" y="139290"/>
                    <a:pt x="68851" y="139824"/>
                  </a:cubicBezTo>
                  <a:close/>
                </a:path>
              </a:pathLst>
            </a:custGeom>
            <a:solidFill>
              <a:schemeClr val="bg1"/>
            </a:solidFill>
            <a:ln w="5259" cap="flat">
              <a:noFill/>
              <a:prstDash val="solid"/>
              <a:miter/>
            </a:ln>
          </p:spPr>
          <p:txBody>
            <a:bodyPr rtlCol="0" anchor="ctr"/>
            <a:lstStyle/>
            <a:p>
              <a:endParaRPr lang="en-AU"/>
            </a:p>
          </p:txBody>
        </p:sp>
      </p:grpSp>
      <p:sp>
        <p:nvSpPr>
          <p:cNvPr id="75" name="Rectangle 74">
            <a:extLst>
              <a:ext uri="{FF2B5EF4-FFF2-40B4-BE49-F238E27FC236}">
                <a16:creationId xmlns:a16="http://schemas.microsoft.com/office/drawing/2014/main" id="{A76288BE-AD3D-4F49-BF6D-760CD89CFE56}"/>
              </a:ext>
            </a:extLst>
          </p:cNvPr>
          <p:cNvSpPr/>
          <p:nvPr/>
        </p:nvSpPr>
        <p:spPr>
          <a:xfrm>
            <a:off x="3848465" y="1602486"/>
            <a:ext cx="1569560" cy="889474"/>
          </a:xfrm>
          <a:prstGeom prst="rect">
            <a:avLst/>
          </a:prstGeom>
        </p:spPr>
        <p:txBody>
          <a:bodyPr wrap="square">
            <a:spAutoFit/>
          </a:bodyPr>
          <a:lstStyle/>
          <a:p>
            <a:pPr algn="ctr">
              <a:lnSpc>
                <a:spcPct val="95000"/>
              </a:lnSpc>
              <a:spcBef>
                <a:spcPts val="300"/>
              </a:spcBef>
              <a:spcAft>
                <a:spcPts val="300"/>
              </a:spcAft>
            </a:pPr>
            <a:r>
              <a:rPr lang="en-US" sz="1100" b="1"/>
              <a:t>19-Apr</a:t>
            </a:r>
          </a:p>
          <a:p>
            <a:pPr marL="92075" indent="-92075">
              <a:lnSpc>
                <a:spcPct val="95000"/>
              </a:lnSpc>
              <a:spcBef>
                <a:spcPts val="300"/>
              </a:spcBef>
              <a:spcAft>
                <a:spcPts val="300"/>
              </a:spcAft>
              <a:buFont typeface="Arial" panose="020B0604020202020204" pitchFamily="34" charset="0"/>
              <a:buChar char="•"/>
            </a:pPr>
            <a:r>
              <a:rPr lang="en-AU" sz="1000"/>
              <a:t>Retail Industry Testing Commences</a:t>
            </a:r>
          </a:p>
          <a:p>
            <a:pPr algn="ctr">
              <a:lnSpc>
                <a:spcPct val="95000"/>
              </a:lnSpc>
              <a:spcBef>
                <a:spcPts val="300"/>
              </a:spcBef>
              <a:spcAft>
                <a:spcPts val="300"/>
              </a:spcAft>
            </a:pPr>
            <a:endParaRPr lang="en-US" sz="1100" b="1"/>
          </a:p>
        </p:txBody>
      </p:sp>
      <p:cxnSp>
        <p:nvCxnSpPr>
          <p:cNvPr id="76" name="Straight Arrow Connector 75">
            <a:extLst>
              <a:ext uri="{FF2B5EF4-FFF2-40B4-BE49-F238E27FC236}">
                <a16:creationId xmlns:a16="http://schemas.microsoft.com/office/drawing/2014/main" id="{A4CDF739-4E6E-49C6-A9EF-0518153EB2D5}"/>
              </a:ext>
            </a:extLst>
          </p:cNvPr>
          <p:cNvCxnSpPr>
            <a:cxnSpLocks/>
          </p:cNvCxnSpPr>
          <p:nvPr/>
        </p:nvCxnSpPr>
        <p:spPr>
          <a:xfrm flipH="1" flipV="1">
            <a:off x="4484400" y="2528536"/>
            <a:ext cx="7200" cy="61321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A5523098-630F-4014-A1C4-0B87296745AA}"/>
              </a:ext>
            </a:extLst>
          </p:cNvPr>
          <p:cNvGrpSpPr/>
          <p:nvPr/>
        </p:nvGrpSpPr>
        <p:grpSpPr>
          <a:xfrm>
            <a:off x="4271077" y="3309017"/>
            <a:ext cx="482923" cy="242467"/>
            <a:chOff x="4360769" y="3378557"/>
            <a:chExt cx="482923" cy="242467"/>
          </a:xfrm>
        </p:grpSpPr>
        <p:sp>
          <p:nvSpPr>
            <p:cNvPr id="88" name="Freeform: Shape 87">
              <a:extLst>
                <a:ext uri="{FF2B5EF4-FFF2-40B4-BE49-F238E27FC236}">
                  <a16:creationId xmlns:a16="http://schemas.microsoft.com/office/drawing/2014/main" id="{702514A0-F0B2-4CB6-AE92-CD5636263187}"/>
                </a:ext>
              </a:extLst>
            </p:cNvPr>
            <p:cNvSpPr/>
            <p:nvPr/>
          </p:nvSpPr>
          <p:spPr>
            <a:xfrm>
              <a:off x="4542028" y="3446871"/>
              <a:ext cx="141697" cy="82673"/>
            </a:xfrm>
            <a:custGeom>
              <a:avLst/>
              <a:gdLst>
                <a:gd name="connsiteX0" fmla="*/ 141697 w 141697"/>
                <a:gd name="connsiteY0" fmla="*/ 48654 h 82673"/>
                <a:gd name="connsiteX1" fmla="*/ 107677 w 141697"/>
                <a:gd name="connsiteY1" fmla="*/ 82674 h 82673"/>
                <a:gd name="connsiteX2" fmla="*/ 73605 w 141697"/>
                <a:gd name="connsiteY2" fmla="*/ 48654 h 82673"/>
                <a:gd name="connsiteX3" fmla="*/ 92610 w 141697"/>
                <a:gd name="connsiteY3" fmla="*/ 48654 h 82673"/>
                <a:gd name="connsiteX4" fmla="*/ 59220 w 141697"/>
                <a:gd name="connsiteY4" fmla="*/ 28231 h 82673"/>
                <a:gd name="connsiteX5" fmla="*/ 34598 w 141697"/>
                <a:gd name="connsiteY5" fmla="*/ 37629 h 82673"/>
                <a:gd name="connsiteX6" fmla="*/ 0 w 141697"/>
                <a:gd name="connsiteY6" fmla="*/ 37629 h 82673"/>
                <a:gd name="connsiteX7" fmla="*/ 87186 w 141697"/>
                <a:gd name="connsiteY7" fmla="*/ 6256 h 82673"/>
                <a:gd name="connsiteX8" fmla="*/ 122587 w 141697"/>
                <a:gd name="connsiteY8" fmla="*/ 48654 h 8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73">
                  <a:moveTo>
                    <a:pt x="141697" y="48654"/>
                  </a:moveTo>
                  <a:lnTo>
                    <a:pt x="107677" y="82674"/>
                  </a:lnTo>
                  <a:lnTo>
                    <a:pt x="73605" y="48654"/>
                  </a:lnTo>
                  <a:lnTo>
                    <a:pt x="92610" y="48654"/>
                  </a:lnTo>
                  <a:cubicBezTo>
                    <a:pt x="86181" y="36131"/>
                    <a:pt x="73296" y="28250"/>
                    <a:pt x="59220" y="28231"/>
                  </a:cubicBezTo>
                  <a:cubicBezTo>
                    <a:pt x="50139" y="28241"/>
                    <a:pt x="41376" y="31585"/>
                    <a:pt x="34598" y="37629"/>
                  </a:cubicBezTo>
                  <a:lnTo>
                    <a:pt x="0" y="37629"/>
                  </a:lnTo>
                  <a:cubicBezTo>
                    <a:pt x="15412" y="4889"/>
                    <a:pt x="54447" y="-9157"/>
                    <a:pt x="87186" y="6256"/>
                  </a:cubicBezTo>
                  <a:cubicBezTo>
                    <a:pt x="104658" y="14481"/>
                    <a:pt x="117612" y="29995"/>
                    <a:pt x="122587" y="48654"/>
                  </a:cubicBezTo>
                  <a:close/>
                </a:path>
              </a:pathLst>
            </a:custGeom>
            <a:solidFill>
              <a:schemeClr val="bg1"/>
            </a:solidFill>
            <a:ln w="12700"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0A62632F-104E-4A6C-9013-554670074060}"/>
                </a:ext>
              </a:extLst>
            </p:cNvPr>
            <p:cNvSpPr/>
            <p:nvPr/>
          </p:nvSpPr>
          <p:spPr>
            <a:xfrm>
              <a:off x="4518980" y="3495524"/>
              <a:ext cx="141697" cy="82687"/>
            </a:xfrm>
            <a:custGeom>
              <a:avLst/>
              <a:gdLst>
                <a:gd name="connsiteX0" fmla="*/ 0 w 141697"/>
                <a:gd name="connsiteY0" fmla="*/ 34020 h 82687"/>
                <a:gd name="connsiteX1" fmla="*/ 34072 w 141697"/>
                <a:gd name="connsiteY1" fmla="*/ 0 h 82687"/>
                <a:gd name="connsiteX2" fmla="*/ 68092 w 141697"/>
                <a:gd name="connsiteY2" fmla="*/ 34020 h 82687"/>
                <a:gd name="connsiteX3" fmla="*/ 48930 w 141697"/>
                <a:gd name="connsiteY3" fmla="*/ 34020 h 82687"/>
                <a:gd name="connsiteX4" fmla="*/ 82267 w 141697"/>
                <a:gd name="connsiteY4" fmla="*/ 54443 h 82687"/>
                <a:gd name="connsiteX5" fmla="*/ 106942 w 141697"/>
                <a:gd name="connsiteY5" fmla="*/ 45045 h 82687"/>
                <a:gd name="connsiteX6" fmla="*/ 141697 w 141697"/>
                <a:gd name="connsiteY6" fmla="*/ 45045 h 82687"/>
                <a:gd name="connsiteX7" fmla="*/ 54347 w 141697"/>
                <a:gd name="connsiteY7" fmla="*/ 76400 h 82687"/>
                <a:gd name="connsiteX8" fmla="*/ 18952 w 141697"/>
                <a:gd name="connsiteY8" fmla="*/ 34020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87">
                  <a:moveTo>
                    <a:pt x="0" y="34020"/>
                  </a:moveTo>
                  <a:lnTo>
                    <a:pt x="34072" y="0"/>
                  </a:lnTo>
                  <a:lnTo>
                    <a:pt x="68092" y="34020"/>
                  </a:lnTo>
                  <a:lnTo>
                    <a:pt x="48930" y="34020"/>
                  </a:lnTo>
                  <a:cubicBezTo>
                    <a:pt x="55341" y="46534"/>
                    <a:pt x="68207" y="54416"/>
                    <a:pt x="82267" y="54443"/>
                  </a:cubicBezTo>
                  <a:cubicBezTo>
                    <a:pt x="91366" y="54440"/>
                    <a:pt x="100147" y="51096"/>
                    <a:pt x="106942" y="45045"/>
                  </a:cubicBezTo>
                  <a:lnTo>
                    <a:pt x="141697" y="45045"/>
                  </a:lnTo>
                  <a:cubicBezTo>
                    <a:pt x="126235" y="77824"/>
                    <a:pt x="87126" y="91863"/>
                    <a:pt x="54347" y="76400"/>
                  </a:cubicBezTo>
                  <a:cubicBezTo>
                    <a:pt x="36891" y="68165"/>
                    <a:pt x="23944" y="52664"/>
                    <a:pt x="18952" y="34020"/>
                  </a:cubicBezTo>
                  <a:close/>
                </a:path>
              </a:pathLst>
            </a:custGeom>
            <a:solidFill>
              <a:schemeClr val="bg1"/>
            </a:solidFill>
            <a:ln w="12700"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A48985F3-1BD1-4790-91AB-D19D2B1BF786}"/>
                </a:ext>
              </a:extLst>
            </p:cNvPr>
            <p:cNvSpPr/>
            <p:nvPr/>
          </p:nvSpPr>
          <p:spPr>
            <a:xfrm>
              <a:off x="4360769" y="3378557"/>
              <a:ext cx="482923" cy="242467"/>
            </a:xfrm>
            <a:custGeom>
              <a:avLst/>
              <a:gdLst>
                <a:gd name="connsiteX0" fmla="*/ 402756 w 482923"/>
                <a:gd name="connsiteY0" fmla="*/ 293929 h 293928"/>
                <a:gd name="connsiteX1" fmla="*/ 482900 w 482923"/>
                <a:gd name="connsiteY1" fmla="*/ 209899 h 293928"/>
                <a:gd name="connsiteX2" fmla="*/ 412731 w 482923"/>
                <a:gd name="connsiteY2" fmla="*/ 130601 h 293928"/>
                <a:gd name="connsiteX3" fmla="*/ 373461 w 482923"/>
                <a:gd name="connsiteY3" fmla="*/ 66551 h 293928"/>
                <a:gd name="connsiteX4" fmla="*/ 298543 w 482923"/>
                <a:gd name="connsiteY4" fmla="*/ 50801 h 293928"/>
                <a:gd name="connsiteX5" fmla="*/ 179158 w 482923"/>
                <a:gd name="connsiteY5" fmla="*/ 3079 h 293928"/>
                <a:gd name="connsiteX6" fmla="*/ 94423 w 482923"/>
                <a:gd name="connsiteY6" fmla="*/ 97579 h 293928"/>
                <a:gd name="connsiteX7" fmla="*/ 19033 w 482923"/>
                <a:gd name="connsiteY7" fmla="*/ 136691 h 293928"/>
                <a:gd name="connsiteX8" fmla="*/ 8953 w 482923"/>
                <a:gd name="connsiteY8" fmla="*/ 237281 h 293928"/>
                <a:gd name="connsiteX9" fmla="*/ 91588 w 482923"/>
                <a:gd name="connsiteY9" fmla="*/ 293351 h 293928"/>
                <a:gd name="connsiteX10" fmla="*/ 93006 w 482923"/>
                <a:gd name="connsiteY10" fmla="*/ 260749 h 293928"/>
                <a:gd name="connsiteX11" fmla="*/ 38038 w 482923"/>
                <a:gd name="connsiteY11" fmla="*/ 223421 h 293928"/>
                <a:gd name="connsiteX12" fmla="*/ 44706 w 482923"/>
                <a:gd name="connsiteY12" fmla="*/ 156379 h 293928"/>
                <a:gd name="connsiteX13" fmla="*/ 106446 w 482923"/>
                <a:gd name="connsiteY13" fmla="*/ 131179 h 293928"/>
                <a:gd name="connsiteX14" fmla="*/ 125083 w 482923"/>
                <a:gd name="connsiteY14" fmla="*/ 134276 h 293928"/>
                <a:gd name="connsiteX15" fmla="*/ 125083 w 482923"/>
                <a:gd name="connsiteY15" fmla="*/ 113696 h 293928"/>
                <a:gd name="connsiteX16" fmla="*/ 186561 w 482923"/>
                <a:gd name="connsiteY16" fmla="*/ 34946 h 293928"/>
                <a:gd name="connsiteX17" fmla="*/ 276651 w 482923"/>
                <a:gd name="connsiteY17" fmla="*/ 76946 h 293928"/>
                <a:gd name="connsiteX18" fmla="*/ 283003 w 482923"/>
                <a:gd name="connsiteY18" fmla="*/ 89599 h 293928"/>
                <a:gd name="connsiteX19" fmla="*/ 296181 w 482923"/>
                <a:gd name="connsiteY19" fmla="*/ 84926 h 293928"/>
                <a:gd name="connsiteX20" fmla="*/ 354823 w 482923"/>
                <a:gd name="connsiteY20" fmla="*/ 93116 h 293928"/>
                <a:gd name="connsiteX21" fmla="*/ 381861 w 482923"/>
                <a:gd name="connsiteY21" fmla="*/ 146299 h 293928"/>
                <a:gd name="connsiteX22" fmla="*/ 381861 w 482923"/>
                <a:gd name="connsiteY22" fmla="*/ 162679 h 293928"/>
                <a:gd name="connsiteX23" fmla="*/ 403281 w 482923"/>
                <a:gd name="connsiteY23" fmla="*/ 162679 h 293928"/>
                <a:gd name="connsiteX24" fmla="*/ 450694 w 482923"/>
                <a:gd name="connsiteY24" fmla="*/ 213791 h 293928"/>
                <a:gd name="connsiteX25" fmla="*/ 402756 w 482923"/>
                <a:gd name="connsiteY25" fmla="*/ 261221 h 29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2923" h="293928">
                  <a:moveTo>
                    <a:pt x="402756" y="293929"/>
                  </a:moveTo>
                  <a:cubicBezTo>
                    <a:pt x="448091" y="292856"/>
                    <a:pt x="483973" y="255234"/>
                    <a:pt x="482900" y="209899"/>
                  </a:cubicBezTo>
                  <a:cubicBezTo>
                    <a:pt x="481953" y="169901"/>
                    <a:pt x="452316" y="136408"/>
                    <a:pt x="412731" y="130601"/>
                  </a:cubicBezTo>
                  <a:cubicBezTo>
                    <a:pt x="408548" y="104927"/>
                    <a:pt x="394445" y="81925"/>
                    <a:pt x="373461" y="66551"/>
                  </a:cubicBezTo>
                  <a:cubicBezTo>
                    <a:pt x="351744" y="51161"/>
                    <a:pt x="324620" y="45458"/>
                    <a:pt x="298543" y="50801"/>
                  </a:cubicBezTo>
                  <a:cubicBezTo>
                    <a:pt x="272889" y="11193"/>
                    <a:pt x="225047" y="-7932"/>
                    <a:pt x="179158" y="3079"/>
                  </a:cubicBezTo>
                  <a:cubicBezTo>
                    <a:pt x="134434" y="14597"/>
                    <a:pt x="101014" y="51867"/>
                    <a:pt x="94423" y="97579"/>
                  </a:cubicBezTo>
                  <a:cubicBezTo>
                    <a:pt x="64629" y="98379"/>
                    <a:pt x="36845" y="112793"/>
                    <a:pt x="19033" y="136691"/>
                  </a:cubicBezTo>
                  <a:cubicBezTo>
                    <a:pt x="-2071" y="166007"/>
                    <a:pt x="-5914" y="204361"/>
                    <a:pt x="8953" y="237281"/>
                  </a:cubicBezTo>
                  <a:cubicBezTo>
                    <a:pt x="24109" y="269730"/>
                    <a:pt x="55835" y="291258"/>
                    <a:pt x="91588" y="293351"/>
                  </a:cubicBezTo>
                  <a:close/>
                  <a:moveTo>
                    <a:pt x="93006" y="260749"/>
                  </a:moveTo>
                  <a:cubicBezTo>
                    <a:pt x="69250" y="259252"/>
                    <a:pt x="48190" y="244951"/>
                    <a:pt x="38038" y="223421"/>
                  </a:cubicBezTo>
                  <a:cubicBezTo>
                    <a:pt x="28188" y="201477"/>
                    <a:pt x="30726" y="175953"/>
                    <a:pt x="44706" y="156379"/>
                  </a:cubicBezTo>
                  <a:cubicBezTo>
                    <a:pt x="58998" y="137151"/>
                    <a:pt x="82781" y="127444"/>
                    <a:pt x="106446" y="131179"/>
                  </a:cubicBezTo>
                  <a:lnTo>
                    <a:pt x="125083" y="134276"/>
                  </a:lnTo>
                  <a:lnTo>
                    <a:pt x="125083" y="113696"/>
                  </a:lnTo>
                  <a:cubicBezTo>
                    <a:pt x="125266" y="76514"/>
                    <a:pt x="150534" y="44146"/>
                    <a:pt x="186561" y="34946"/>
                  </a:cubicBezTo>
                  <a:cubicBezTo>
                    <a:pt x="222710" y="26230"/>
                    <a:pt x="260086" y="43654"/>
                    <a:pt x="276651" y="76946"/>
                  </a:cubicBezTo>
                  <a:lnTo>
                    <a:pt x="283003" y="89599"/>
                  </a:lnTo>
                  <a:lnTo>
                    <a:pt x="296181" y="84926"/>
                  </a:lnTo>
                  <a:cubicBezTo>
                    <a:pt x="315897" y="77960"/>
                    <a:pt x="337770" y="81015"/>
                    <a:pt x="354823" y="93116"/>
                  </a:cubicBezTo>
                  <a:cubicBezTo>
                    <a:pt x="371779" y="105537"/>
                    <a:pt x="381817" y="125281"/>
                    <a:pt x="381861" y="146299"/>
                  </a:cubicBezTo>
                  <a:lnTo>
                    <a:pt x="381861" y="162679"/>
                  </a:lnTo>
                  <a:lnTo>
                    <a:pt x="403281" y="162679"/>
                  </a:lnTo>
                  <a:cubicBezTo>
                    <a:pt x="430488" y="163700"/>
                    <a:pt x="451716" y="186584"/>
                    <a:pt x="450694" y="213791"/>
                  </a:cubicBezTo>
                  <a:cubicBezTo>
                    <a:pt x="449719" y="239767"/>
                    <a:pt x="428741" y="260523"/>
                    <a:pt x="402756" y="261221"/>
                  </a:cubicBezTo>
                  <a:close/>
                </a:path>
              </a:pathLst>
            </a:custGeom>
            <a:noFill/>
            <a:ln w="12700" cap="flat">
              <a:solidFill>
                <a:schemeClr val="bg1"/>
              </a:solidFill>
              <a:prstDash val="solid"/>
              <a:miter/>
            </a:ln>
          </p:spPr>
          <p:txBody>
            <a:bodyPr rtlCol="0" anchor="ctr"/>
            <a:lstStyle/>
            <a:p>
              <a:endParaRPr lang="en-AU"/>
            </a:p>
          </p:txBody>
        </p:sp>
      </p:grpSp>
      <p:sp>
        <p:nvSpPr>
          <p:cNvPr id="92" name="Oval 91">
            <a:extLst>
              <a:ext uri="{FF2B5EF4-FFF2-40B4-BE49-F238E27FC236}">
                <a16:creationId xmlns:a16="http://schemas.microsoft.com/office/drawing/2014/main" id="{12A43CC8-A030-4233-A448-B6F417024806}"/>
              </a:ext>
            </a:extLst>
          </p:cNvPr>
          <p:cNvSpPr>
            <a:spLocks noChangeArrowheads="1"/>
          </p:cNvSpPr>
          <p:nvPr/>
        </p:nvSpPr>
        <p:spPr bwMode="auto">
          <a:xfrm>
            <a:off x="5295314" y="3098948"/>
            <a:ext cx="720000" cy="72000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94" name="Freeform 37">
            <a:extLst>
              <a:ext uri="{FF2B5EF4-FFF2-40B4-BE49-F238E27FC236}">
                <a16:creationId xmlns:a16="http://schemas.microsoft.com/office/drawing/2014/main" id="{29F1F4BC-70D8-45BA-9A17-AC8BC905ACCA}"/>
              </a:ext>
            </a:extLst>
          </p:cNvPr>
          <p:cNvSpPr>
            <a:spLocks noEditPoints="1"/>
          </p:cNvSpPr>
          <p:nvPr/>
        </p:nvSpPr>
        <p:spPr bwMode="auto">
          <a:xfrm>
            <a:off x="605446" y="3266871"/>
            <a:ext cx="432000" cy="360000"/>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 name="Oval 94">
            <a:extLst>
              <a:ext uri="{FF2B5EF4-FFF2-40B4-BE49-F238E27FC236}">
                <a16:creationId xmlns:a16="http://schemas.microsoft.com/office/drawing/2014/main" id="{B90ECB05-EA38-4423-AE82-65846199332E}"/>
              </a:ext>
            </a:extLst>
          </p:cNvPr>
          <p:cNvSpPr>
            <a:spLocks noChangeArrowheads="1"/>
          </p:cNvSpPr>
          <p:nvPr/>
        </p:nvSpPr>
        <p:spPr bwMode="auto">
          <a:xfrm>
            <a:off x="6429227" y="3100239"/>
            <a:ext cx="720000" cy="720000"/>
          </a:xfrm>
          <a:prstGeom prst="ellipse">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2400"/>
          </a:p>
        </p:txBody>
      </p:sp>
      <p:cxnSp>
        <p:nvCxnSpPr>
          <p:cNvPr id="96" name="Straight Connector 95">
            <a:extLst>
              <a:ext uri="{FF2B5EF4-FFF2-40B4-BE49-F238E27FC236}">
                <a16:creationId xmlns:a16="http://schemas.microsoft.com/office/drawing/2014/main" id="{513F7C89-D7E0-48BE-8692-2897973F57E1}"/>
              </a:ext>
            </a:extLst>
          </p:cNvPr>
          <p:cNvCxnSpPr/>
          <p:nvPr/>
        </p:nvCxnSpPr>
        <p:spPr>
          <a:xfrm flipV="1">
            <a:off x="8117659" y="3471317"/>
            <a:ext cx="540000" cy="4506"/>
          </a:xfrm>
          <a:prstGeom prst="line">
            <a:avLst/>
          </a:prstGeom>
          <a:ln w="22225">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6E5E4EB5-18A5-416E-97D6-6BDDDD951D95}"/>
              </a:ext>
            </a:extLst>
          </p:cNvPr>
          <p:cNvSpPr/>
          <p:nvPr/>
        </p:nvSpPr>
        <p:spPr>
          <a:xfrm>
            <a:off x="5996053" y="2214392"/>
            <a:ext cx="1569560" cy="768672"/>
          </a:xfrm>
          <a:prstGeom prst="rect">
            <a:avLst/>
          </a:prstGeom>
        </p:spPr>
        <p:txBody>
          <a:bodyPr wrap="square">
            <a:spAutoFit/>
          </a:bodyPr>
          <a:lstStyle/>
          <a:p>
            <a:pPr algn="ctr">
              <a:lnSpc>
                <a:spcPct val="95000"/>
              </a:lnSpc>
              <a:spcBef>
                <a:spcPts val="300"/>
              </a:spcBef>
              <a:spcAft>
                <a:spcPts val="300"/>
              </a:spcAft>
            </a:pPr>
            <a:r>
              <a:rPr lang="en-US" sz="1100" b="1"/>
              <a:t>12-May [TBC]</a:t>
            </a:r>
          </a:p>
          <a:p>
            <a:pPr marL="92075" indent="-92075">
              <a:lnSpc>
                <a:spcPct val="95000"/>
              </a:lnSpc>
              <a:spcBef>
                <a:spcPts val="300"/>
              </a:spcBef>
              <a:spcAft>
                <a:spcPts val="300"/>
              </a:spcAft>
              <a:buFont typeface="Arial" panose="020B0604020202020204" pitchFamily="34" charset="0"/>
              <a:buChar char="•"/>
            </a:pPr>
            <a:r>
              <a:rPr lang="en-AU" sz="1000"/>
              <a:t>Retail Go/No-Go Communicated to PCF via email</a:t>
            </a:r>
            <a:endParaRPr lang="en-US" sz="1000"/>
          </a:p>
        </p:txBody>
      </p:sp>
      <p:cxnSp>
        <p:nvCxnSpPr>
          <p:cNvPr id="104" name="Straight Arrow Connector 103">
            <a:extLst>
              <a:ext uri="{FF2B5EF4-FFF2-40B4-BE49-F238E27FC236}">
                <a16:creationId xmlns:a16="http://schemas.microsoft.com/office/drawing/2014/main" id="{8D04C67D-88C9-42AF-92EE-AB50D025A444}"/>
              </a:ext>
            </a:extLst>
          </p:cNvPr>
          <p:cNvCxnSpPr>
            <a:cxnSpLocks/>
          </p:cNvCxnSpPr>
          <p:nvPr/>
        </p:nvCxnSpPr>
        <p:spPr>
          <a:xfrm flipV="1">
            <a:off x="6789977" y="2799661"/>
            <a:ext cx="0" cy="29582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Graphic 105" descr="Marketing">
            <a:extLst>
              <a:ext uri="{FF2B5EF4-FFF2-40B4-BE49-F238E27FC236}">
                <a16:creationId xmlns:a16="http://schemas.microsoft.com/office/drawing/2014/main" id="{280938C6-7F29-439D-92AA-93B9C9966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7775" y="3218776"/>
            <a:ext cx="468000" cy="468000"/>
          </a:xfrm>
          <a:prstGeom prst="rect">
            <a:avLst/>
          </a:prstGeom>
        </p:spPr>
      </p:pic>
      <p:sp>
        <p:nvSpPr>
          <p:cNvPr id="107" name="Star: 6 Points 106">
            <a:extLst>
              <a:ext uri="{FF2B5EF4-FFF2-40B4-BE49-F238E27FC236}">
                <a16:creationId xmlns:a16="http://schemas.microsoft.com/office/drawing/2014/main" id="{71A5CE6B-133A-495E-A302-C81DA29EE6DC}"/>
              </a:ext>
            </a:extLst>
          </p:cNvPr>
          <p:cNvSpPr/>
          <p:nvPr/>
        </p:nvSpPr>
        <p:spPr>
          <a:xfrm>
            <a:off x="8464054" y="3182917"/>
            <a:ext cx="540000" cy="540000"/>
          </a:xfrm>
          <a:prstGeom prst="star6">
            <a:avLst/>
          </a:prstGeom>
          <a:solidFill>
            <a:srgbClr val="00B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a:extLst>
              <a:ext uri="{FF2B5EF4-FFF2-40B4-BE49-F238E27FC236}">
                <a16:creationId xmlns:a16="http://schemas.microsoft.com/office/drawing/2014/main" id="{53ADB208-0B1D-4D26-8AF5-DB20F70BFA0F}"/>
              </a:ext>
            </a:extLst>
          </p:cNvPr>
          <p:cNvSpPr/>
          <p:nvPr/>
        </p:nvSpPr>
        <p:spPr>
          <a:xfrm>
            <a:off x="4880567" y="4224463"/>
            <a:ext cx="1717207" cy="1031051"/>
          </a:xfrm>
          <a:prstGeom prst="rect">
            <a:avLst/>
          </a:prstGeom>
        </p:spPr>
        <p:txBody>
          <a:bodyPr wrap="square">
            <a:spAutoFit/>
          </a:bodyPr>
          <a:lstStyle/>
          <a:p>
            <a:pPr algn="ctr"/>
            <a:r>
              <a:rPr lang="en-AU" sz="1100" b="1"/>
              <a:t>23-Apr PCF</a:t>
            </a:r>
          </a:p>
          <a:p>
            <a:pPr marL="92075" lvl="0" indent="-92075" fontAlgn="base">
              <a:spcBef>
                <a:spcPts val="600"/>
              </a:spcBef>
              <a:buFont typeface="Arial" panose="020B0604020202020204" pitchFamily="34" charset="0"/>
              <a:buChar char="•"/>
              <a:defRPr/>
            </a:pPr>
            <a:r>
              <a:rPr lang="en-AU" sz="1000"/>
              <a:t> April Checkpoint Criteria - assessment and outcomes</a:t>
            </a:r>
          </a:p>
          <a:p>
            <a:pPr marL="92075" indent="-92075" fontAlgn="base">
              <a:spcBef>
                <a:spcPts val="600"/>
              </a:spcBef>
              <a:buFont typeface="Arial" panose="020B0604020202020204" pitchFamily="34" charset="0"/>
              <a:buChar char="•"/>
            </a:pPr>
            <a:r>
              <a:rPr lang="en-AU" sz="1000"/>
              <a:t>Go/No-Go – confirm date </a:t>
            </a:r>
          </a:p>
        </p:txBody>
      </p:sp>
      <p:cxnSp>
        <p:nvCxnSpPr>
          <p:cNvPr id="112" name="Straight Arrow Connector 111">
            <a:extLst>
              <a:ext uri="{FF2B5EF4-FFF2-40B4-BE49-F238E27FC236}">
                <a16:creationId xmlns:a16="http://schemas.microsoft.com/office/drawing/2014/main" id="{41E33DBA-BD34-4646-AF95-F415D276DC6E}"/>
              </a:ext>
            </a:extLst>
          </p:cNvPr>
          <p:cNvCxnSpPr/>
          <p:nvPr/>
        </p:nvCxnSpPr>
        <p:spPr>
          <a:xfrm>
            <a:off x="5655314" y="3823040"/>
            <a:ext cx="0" cy="271885"/>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14" name="Graphic 113" descr="Checklist">
            <a:extLst>
              <a:ext uri="{FF2B5EF4-FFF2-40B4-BE49-F238E27FC236}">
                <a16:creationId xmlns:a16="http://schemas.microsoft.com/office/drawing/2014/main" id="{1579D2B8-F45B-4864-92F7-2336EA16C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5815" y="3208698"/>
            <a:ext cx="483826" cy="483826"/>
          </a:xfrm>
          <a:prstGeom prst="rect">
            <a:avLst/>
          </a:prstGeom>
        </p:spPr>
      </p:pic>
      <p:sp>
        <p:nvSpPr>
          <p:cNvPr id="115" name="Rectangle 114">
            <a:extLst>
              <a:ext uri="{FF2B5EF4-FFF2-40B4-BE49-F238E27FC236}">
                <a16:creationId xmlns:a16="http://schemas.microsoft.com/office/drawing/2014/main" id="{68FDC2ED-1817-4FA8-B298-C937E2A22FE0}"/>
              </a:ext>
            </a:extLst>
          </p:cNvPr>
          <p:cNvSpPr/>
          <p:nvPr/>
        </p:nvSpPr>
        <p:spPr>
          <a:xfrm>
            <a:off x="7084063" y="4222309"/>
            <a:ext cx="1653183" cy="954107"/>
          </a:xfrm>
          <a:prstGeom prst="rect">
            <a:avLst/>
          </a:prstGeom>
        </p:spPr>
        <p:txBody>
          <a:bodyPr wrap="square">
            <a:spAutoFit/>
          </a:bodyPr>
          <a:lstStyle/>
          <a:p>
            <a:pPr algn="ctr"/>
            <a:r>
              <a:rPr lang="en-AU" sz="1100" b="1"/>
              <a:t>19-May PCF</a:t>
            </a:r>
          </a:p>
          <a:p>
            <a:pPr marL="92075" indent="-92075" fontAlgn="base">
              <a:spcBef>
                <a:spcPts val="600"/>
              </a:spcBef>
              <a:buFont typeface="Arial" panose="020B0604020202020204" pitchFamily="34" charset="0"/>
              <a:buChar char="•"/>
            </a:pPr>
            <a:r>
              <a:rPr lang="en-AU" sz="1000"/>
              <a:t>Confirming Go/No-Go</a:t>
            </a:r>
          </a:p>
          <a:p>
            <a:pPr marL="92075" indent="-92075" fontAlgn="base">
              <a:spcBef>
                <a:spcPts val="600"/>
              </a:spcBef>
              <a:buFont typeface="Arial" panose="020B0604020202020204" pitchFamily="34" charset="0"/>
              <a:buChar char="•"/>
            </a:pPr>
            <a:r>
              <a:rPr lang="en-AU" sz="1000"/>
              <a:t>Issue management</a:t>
            </a:r>
          </a:p>
          <a:p>
            <a:pPr marL="92075" indent="-92075" fontAlgn="base">
              <a:spcBef>
                <a:spcPts val="600"/>
              </a:spcBef>
              <a:buFont typeface="Arial" panose="020B0604020202020204" pitchFamily="34" charset="0"/>
              <a:buChar char="•"/>
            </a:pPr>
            <a:r>
              <a:rPr lang="en-AU" sz="1000"/>
              <a:t>Replanning (if necessary) </a:t>
            </a:r>
          </a:p>
        </p:txBody>
      </p:sp>
      <p:grpSp>
        <p:nvGrpSpPr>
          <p:cNvPr id="116" name="Group 115">
            <a:extLst>
              <a:ext uri="{FF2B5EF4-FFF2-40B4-BE49-F238E27FC236}">
                <a16:creationId xmlns:a16="http://schemas.microsoft.com/office/drawing/2014/main" id="{996E4805-20C5-4648-AE38-DDAC90C8D4B7}"/>
              </a:ext>
            </a:extLst>
          </p:cNvPr>
          <p:cNvGrpSpPr/>
          <p:nvPr/>
        </p:nvGrpSpPr>
        <p:grpSpPr>
          <a:xfrm>
            <a:off x="7637178" y="3215529"/>
            <a:ext cx="483446" cy="470561"/>
            <a:chOff x="7114931" y="5624297"/>
            <a:chExt cx="483922" cy="504965"/>
          </a:xfrm>
        </p:grpSpPr>
        <p:sp>
          <p:nvSpPr>
            <p:cNvPr id="17" name="Freeform 27">
              <a:extLst>
                <a:ext uri="{FF2B5EF4-FFF2-40B4-BE49-F238E27FC236}">
                  <a16:creationId xmlns:a16="http://schemas.microsoft.com/office/drawing/2014/main" id="{1E44C6B0-2FE2-4C77-94D2-327A1487A482}"/>
                </a:ext>
              </a:extLst>
            </p:cNvPr>
            <p:cNvSpPr>
              <a:spLocks/>
            </p:cNvSpPr>
            <p:nvPr/>
          </p:nvSpPr>
          <p:spPr bwMode="auto">
            <a:xfrm>
              <a:off x="7114931" y="5624297"/>
              <a:ext cx="483922" cy="187258"/>
            </a:xfrm>
            <a:custGeom>
              <a:avLst/>
              <a:gdLst>
                <a:gd name="T0" fmla="*/ 215 w 215"/>
                <a:gd name="T1" fmla="*/ 80 h 83"/>
                <a:gd name="T2" fmla="*/ 193 w 215"/>
                <a:gd name="T3" fmla="*/ 39 h 83"/>
                <a:gd name="T4" fmla="*/ 192 w 215"/>
                <a:gd name="T5" fmla="*/ 39 h 83"/>
                <a:gd name="T6" fmla="*/ 192 w 215"/>
                <a:gd name="T7" fmla="*/ 39 h 83"/>
                <a:gd name="T8" fmla="*/ 175 w 215"/>
                <a:gd name="T9" fmla="*/ 22 h 83"/>
                <a:gd name="T10" fmla="*/ 107 w 215"/>
                <a:gd name="T11" fmla="*/ 0 h 83"/>
                <a:gd name="T12" fmla="*/ 107 w 215"/>
                <a:gd name="T13" fmla="*/ 0 h 83"/>
                <a:gd name="T14" fmla="*/ 107 w 215"/>
                <a:gd name="T15" fmla="*/ 0 h 83"/>
                <a:gd name="T16" fmla="*/ 107 w 215"/>
                <a:gd name="T17" fmla="*/ 0 h 83"/>
                <a:gd name="T18" fmla="*/ 40 w 215"/>
                <a:gd name="T19" fmla="*/ 22 h 83"/>
                <a:gd name="T20" fmla="*/ 22 w 215"/>
                <a:gd name="T21" fmla="*/ 39 h 83"/>
                <a:gd name="T22" fmla="*/ 22 w 215"/>
                <a:gd name="T23" fmla="*/ 39 h 83"/>
                <a:gd name="T24" fmla="*/ 22 w 215"/>
                <a:gd name="T25" fmla="*/ 39 h 83"/>
                <a:gd name="T26" fmla="*/ 0 w 215"/>
                <a:gd name="T27" fmla="*/ 80 h 83"/>
                <a:gd name="T28" fmla="*/ 1 w 215"/>
                <a:gd name="T29" fmla="*/ 83 h 83"/>
                <a:gd name="T30" fmla="*/ 2 w 215"/>
                <a:gd name="T31" fmla="*/ 83 h 83"/>
                <a:gd name="T32" fmla="*/ 4 w 215"/>
                <a:gd name="T33" fmla="*/ 81 h 83"/>
                <a:gd name="T34" fmla="*/ 24 w 215"/>
                <a:gd name="T35" fmla="*/ 44 h 83"/>
                <a:gd name="T36" fmla="*/ 33 w 215"/>
                <a:gd name="T37" fmla="*/ 57 h 83"/>
                <a:gd name="T38" fmla="*/ 35 w 215"/>
                <a:gd name="T39" fmla="*/ 58 h 83"/>
                <a:gd name="T40" fmla="*/ 37 w 215"/>
                <a:gd name="T41" fmla="*/ 57 h 83"/>
                <a:gd name="T42" fmla="*/ 37 w 215"/>
                <a:gd name="T43" fmla="*/ 54 h 83"/>
                <a:gd name="T44" fmla="*/ 27 w 215"/>
                <a:gd name="T45" fmla="*/ 41 h 83"/>
                <a:gd name="T46" fmla="*/ 43 w 215"/>
                <a:gd name="T47" fmla="*/ 26 h 83"/>
                <a:gd name="T48" fmla="*/ 105 w 215"/>
                <a:gd name="T49" fmla="*/ 4 h 83"/>
                <a:gd name="T50" fmla="*/ 105 w 215"/>
                <a:gd name="T51" fmla="*/ 25 h 83"/>
                <a:gd name="T52" fmla="*/ 107 w 215"/>
                <a:gd name="T53" fmla="*/ 27 h 83"/>
                <a:gd name="T54" fmla="*/ 110 w 215"/>
                <a:gd name="T55" fmla="*/ 25 h 83"/>
                <a:gd name="T56" fmla="*/ 110 w 215"/>
                <a:gd name="T57" fmla="*/ 4 h 83"/>
                <a:gd name="T58" fmla="*/ 172 w 215"/>
                <a:gd name="T59" fmla="*/ 26 h 83"/>
                <a:gd name="T60" fmla="*/ 188 w 215"/>
                <a:gd name="T61" fmla="*/ 41 h 83"/>
                <a:gd name="T62" fmla="*/ 178 w 215"/>
                <a:gd name="T63" fmla="*/ 54 h 83"/>
                <a:gd name="T64" fmla="*/ 178 w 215"/>
                <a:gd name="T65" fmla="*/ 57 h 83"/>
                <a:gd name="T66" fmla="*/ 180 w 215"/>
                <a:gd name="T67" fmla="*/ 58 h 83"/>
                <a:gd name="T68" fmla="*/ 181 w 215"/>
                <a:gd name="T69" fmla="*/ 57 h 83"/>
                <a:gd name="T70" fmla="*/ 191 w 215"/>
                <a:gd name="T71" fmla="*/ 44 h 83"/>
                <a:gd name="T72" fmla="*/ 210 w 215"/>
                <a:gd name="T73" fmla="*/ 81 h 83"/>
                <a:gd name="T74" fmla="*/ 213 w 215"/>
                <a:gd name="T75" fmla="*/ 83 h 83"/>
                <a:gd name="T76" fmla="*/ 215 w 215"/>
                <a:gd name="T7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83">
                  <a:moveTo>
                    <a:pt x="215" y="80"/>
                  </a:moveTo>
                  <a:cubicBezTo>
                    <a:pt x="211" y="65"/>
                    <a:pt x="203" y="51"/>
                    <a:pt x="193" y="39"/>
                  </a:cubicBezTo>
                  <a:cubicBezTo>
                    <a:pt x="193" y="39"/>
                    <a:pt x="193" y="39"/>
                    <a:pt x="192" y="39"/>
                  </a:cubicBezTo>
                  <a:cubicBezTo>
                    <a:pt x="192" y="39"/>
                    <a:pt x="192" y="39"/>
                    <a:pt x="192" y="39"/>
                  </a:cubicBezTo>
                  <a:cubicBezTo>
                    <a:pt x="187" y="33"/>
                    <a:pt x="181" y="27"/>
                    <a:pt x="175" y="22"/>
                  </a:cubicBezTo>
                  <a:cubicBezTo>
                    <a:pt x="155" y="7"/>
                    <a:pt x="132" y="0"/>
                    <a:pt x="107" y="0"/>
                  </a:cubicBezTo>
                  <a:cubicBezTo>
                    <a:pt x="107" y="0"/>
                    <a:pt x="107" y="0"/>
                    <a:pt x="107" y="0"/>
                  </a:cubicBezTo>
                  <a:cubicBezTo>
                    <a:pt x="107" y="0"/>
                    <a:pt x="107" y="0"/>
                    <a:pt x="107" y="0"/>
                  </a:cubicBezTo>
                  <a:cubicBezTo>
                    <a:pt x="107" y="0"/>
                    <a:pt x="107" y="0"/>
                    <a:pt x="107" y="0"/>
                  </a:cubicBezTo>
                  <a:cubicBezTo>
                    <a:pt x="83" y="0"/>
                    <a:pt x="59" y="7"/>
                    <a:pt x="40" y="22"/>
                  </a:cubicBezTo>
                  <a:cubicBezTo>
                    <a:pt x="33" y="27"/>
                    <a:pt x="28" y="33"/>
                    <a:pt x="22" y="39"/>
                  </a:cubicBezTo>
                  <a:cubicBezTo>
                    <a:pt x="22" y="39"/>
                    <a:pt x="22" y="39"/>
                    <a:pt x="22" y="39"/>
                  </a:cubicBezTo>
                  <a:cubicBezTo>
                    <a:pt x="22" y="39"/>
                    <a:pt x="22" y="39"/>
                    <a:pt x="22" y="39"/>
                  </a:cubicBezTo>
                  <a:cubicBezTo>
                    <a:pt x="12" y="51"/>
                    <a:pt x="4" y="65"/>
                    <a:pt x="0" y="80"/>
                  </a:cubicBezTo>
                  <a:cubicBezTo>
                    <a:pt x="0" y="81"/>
                    <a:pt x="0" y="82"/>
                    <a:pt x="1" y="83"/>
                  </a:cubicBezTo>
                  <a:cubicBezTo>
                    <a:pt x="2" y="83"/>
                    <a:pt x="2" y="83"/>
                    <a:pt x="2" y="83"/>
                  </a:cubicBezTo>
                  <a:cubicBezTo>
                    <a:pt x="3" y="83"/>
                    <a:pt x="4" y="82"/>
                    <a:pt x="4" y="81"/>
                  </a:cubicBezTo>
                  <a:cubicBezTo>
                    <a:pt x="8" y="68"/>
                    <a:pt x="15" y="55"/>
                    <a:pt x="24" y="44"/>
                  </a:cubicBezTo>
                  <a:cubicBezTo>
                    <a:pt x="33" y="57"/>
                    <a:pt x="33" y="57"/>
                    <a:pt x="33" y="57"/>
                  </a:cubicBezTo>
                  <a:cubicBezTo>
                    <a:pt x="34" y="57"/>
                    <a:pt x="34" y="58"/>
                    <a:pt x="35" y="58"/>
                  </a:cubicBezTo>
                  <a:cubicBezTo>
                    <a:pt x="36" y="58"/>
                    <a:pt x="36" y="57"/>
                    <a:pt x="37" y="57"/>
                  </a:cubicBezTo>
                  <a:cubicBezTo>
                    <a:pt x="38" y="56"/>
                    <a:pt x="38" y="55"/>
                    <a:pt x="37" y="54"/>
                  </a:cubicBezTo>
                  <a:cubicBezTo>
                    <a:pt x="27" y="41"/>
                    <a:pt x="27" y="41"/>
                    <a:pt x="27" y="41"/>
                  </a:cubicBezTo>
                  <a:cubicBezTo>
                    <a:pt x="32" y="35"/>
                    <a:pt x="37" y="30"/>
                    <a:pt x="43" y="26"/>
                  </a:cubicBezTo>
                  <a:cubicBezTo>
                    <a:pt x="61" y="12"/>
                    <a:pt x="82" y="5"/>
                    <a:pt x="105" y="4"/>
                  </a:cubicBezTo>
                  <a:cubicBezTo>
                    <a:pt x="105" y="25"/>
                    <a:pt x="105" y="25"/>
                    <a:pt x="105" y="25"/>
                  </a:cubicBezTo>
                  <a:cubicBezTo>
                    <a:pt x="105" y="26"/>
                    <a:pt x="106" y="27"/>
                    <a:pt x="107" y="27"/>
                  </a:cubicBezTo>
                  <a:cubicBezTo>
                    <a:pt x="109" y="27"/>
                    <a:pt x="110" y="26"/>
                    <a:pt x="110" y="25"/>
                  </a:cubicBezTo>
                  <a:cubicBezTo>
                    <a:pt x="110" y="4"/>
                    <a:pt x="110" y="4"/>
                    <a:pt x="110" y="4"/>
                  </a:cubicBezTo>
                  <a:cubicBezTo>
                    <a:pt x="132" y="5"/>
                    <a:pt x="154" y="12"/>
                    <a:pt x="172" y="26"/>
                  </a:cubicBezTo>
                  <a:cubicBezTo>
                    <a:pt x="178" y="30"/>
                    <a:pt x="183" y="35"/>
                    <a:pt x="188" y="41"/>
                  </a:cubicBezTo>
                  <a:cubicBezTo>
                    <a:pt x="178" y="54"/>
                    <a:pt x="178" y="54"/>
                    <a:pt x="178" y="54"/>
                  </a:cubicBezTo>
                  <a:cubicBezTo>
                    <a:pt x="177" y="55"/>
                    <a:pt x="177" y="56"/>
                    <a:pt x="178" y="57"/>
                  </a:cubicBezTo>
                  <a:cubicBezTo>
                    <a:pt x="179" y="57"/>
                    <a:pt x="179" y="58"/>
                    <a:pt x="180" y="58"/>
                  </a:cubicBezTo>
                  <a:cubicBezTo>
                    <a:pt x="180" y="58"/>
                    <a:pt x="181" y="57"/>
                    <a:pt x="181" y="57"/>
                  </a:cubicBezTo>
                  <a:cubicBezTo>
                    <a:pt x="191" y="44"/>
                    <a:pt x="191" y="44"/>
                    <a:pt x="191" y="44"/>
                  </a:cubicBezTo>
                  <a:cubicBezTo>
                    <a:pt x="200" y="55"/>
                    <a:pt x="206" y="68"/>
                    <a:pt x="210" y="81"/>
                  </a:cubicBezTo>
                  <a:cubicBezTo>
                    <a:pt x="211" y="82"/>
                    <a:pt x="212" y="83"/>
                    <a:pt x="213" y="83"/>
                  </a:cubicBezTo>
                  <a:cubicBezTo>
                    <a:pt x="215" y="82"/>
                    <a:pt x="215" y="81"/>
                    <a:pt x="215"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28">
              <a:extLst>
                <a:ext uri="{FF2B5EF4-FFF2-40B4-BE49-F238E27FC236}">
                  <a16:creationId xmlns:a16="http://schemas.microsoft.com/office/drawing/2014/main" id="{98E888FA-C263-4AC2-BCAC-961D2F949E75}"/>
                </a:ext>
              </a:extLst>
            </p:cNvPr>
            <p:cNvSpPr>
              <a:spLocks/>
            </p:cNvSpPr>
            <p:nvPr/>
          </p:nvSpPr>
          <p:spPr bwMode="auto">
            <a:xfrm>
              <a:off x="7142284" y="6000916"/>
              <a:ext cx="429218" cy="128346"/>
            </a:xfrm>
            <a:custGeom>
              <a:avLst/>
              <a:gdLst>
                <a:gd name="T0" fmla="*/ 190 w 191"/>
                <a:gd name="T1" fmla="*/ 1 h 57"/>
                <a:gd name="T2" fmla="*/ 187 w 191"/>
                <a:gd name="T3" fmla="*/ 2 h 57"/>
                <a:gd name="T4" fmla="*/ 95 w 191"/>
                <a:gd name="T5" fmla="*/ 52 h 57"/>
                <a:gd name="T6" fmla="*/ 4 w 191"/>
                <a:gd name="T7" fmla="*/ 2 h 57"/>
                <a:gd name="T8" fmla="*/ 1 w 191"/>
                <a:gd name="T9" fmla="*/ 1 h 57"/>
                <a:gd name="T10" fmla="*/ 0 w 191"/>
                <a:gd name="T11" fmla="*/ 4 h 57"/>
                <a:gd name="T12" fmla="*/ 95 w 191"/>
                <a:gd name="T13" fmla="*/ 57 h 57"/>
                <a:gd name="T14" fmla="*/ 190 w 191"/>
                <a:gd name="T15" fmla="*/ 4 h 57"/>
                <a:gd name="T16" fmla="*/ 190 w 191"/>
                <a:gd name="T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57">
                  <a:moveTo>
                    <a:pt x="190" y="1"/>
                  </a:moveTo>
                  <a:cubicBezTo>
                    <a:pt x="189" y="0"/>
                    <a:pt x="187" y="1"/>
                    <a:pt x="187" y="2"/>
                  </a:cubicBezTo>
                  <a:cubicBezTo>
                    <a:pt x="167" y="33"/>
                    <a:pt x="133" y="52"/>
                    <a:pt x="95" y="52"/>
                  </a:cubicBezTo>
                  <a:cubicBezTo>
                    <a:pt x="58" y="52"/>
                    <a:pt x="24" y="33"/>
                    <a:pt x="4" y="2"/>
                  </a:cubicBezTo>
                  <a:cubicBezTo>
                    <a:pt x="4" y="1"/>
                    <a:pt x="2" y="0"/>
                    <a:pt x="1" y="1"/>
                  </a:cubicBezTo>
                  <a:cubicBezTo>
                    <a:pt x="0" y="2"/>
                    <a:pt x="0" y="3"/>
                    <a:pt x="0" y="4"/>
                  </a:cubicBezTo>
                  <a:cubicBezTo>
                    <a:pt x="21" y="37"/>
                    <a:pt x="57" y="57"/>
                    <a:pt x="95" y="57"/>
                  </a:cubicBezTo>
                  <a:cubicBezTo>
                    <a:pt x="134" y="57"/>
                    <a:pt x="170" y="37"/>
                    <a:pt x="190" y="4"/>
                  </a:cubicBezTo>
                  <a:cubicBezTo>
                    <a:pt x="191" y="3"/>
                    <a:pt x="191" y="2"/>
                    <a:pt x="1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29">
              <a:extLst>
                <a:ext uri="{FF2B5EF4-FFF2-40B4-BE49-F238E27FC236}">
                  <a16:creationId xmlns:a16="http://schemas.microsoft.com/office/drawing/2014/main" id="{C101913D-3809-4266-AFF7-A46624F2BA44}"/>
                </a:ext>
              </a:extLst>
            </p:cNvPr>
            <p:cNvSpPr>
              <a:spLocks noEditPoints="1"/>
            </p:cNvSpPr>
            <p:nvPr/>
          </p:nvSpPr>
          <p:spPr bwMode="auto">
            <a:xfrm>
              <a:off x="7264316" y="5824179"/>
              <a:ext cx="265105" cy="187258"/>
            </a:xfrm>
            <a:custGeom>
              <a:avLst/>
              <a:gdLst>
                <a:gd name="T0" fmla="*/ 118 w 118"/>
                <a:gd name="T1" fmla="*/ 1 h 83"/>
                <a:gd name="T2" fmla="*/ 114 w 118"/>
                <a:gd name="T3" fmla="*/ 1 h 83"/>
                <a:gd name="T4" fmla="*/ 64 w 118"/>
                <a:gd name="T5" fmla="*/ 54 h 83"/>
                <a:gd name="T6" fmla="*/ 41 w 118"/>
                <a:gd name="T7" fmla="*/ 48 h 83"/>
                <a:gd name="T8" fmla="*/ 0 w 118"/>
                <a:gd name="T9" fmla="*/ 80 h 83"/>
                <a:gd name="T10" fmla="*/ 1 w 118"/>
                <a:gd name="T11" fmla="*/ 82 h 83"/>
                <a:gd name="T12" fmla="*/ 2 w 118"/>
                <a:gd name="T13" fmla="*/ 83 h 83"/>
                <a:gd name="T14" fmla="*/ 80 w 118"/>
                <a:gd name="T15" fmla="*/ 83 h 83"/>
                <a:gd name="T16" fmla="*/ 82 w 118"/>
                <a:gd name="T17" fmla="*/ 82 h 83"/>
                <a:gd name="T18" fmla="*/ 83 w 118"/>
                <a:gd name="T19" fmla="*/ 80 h 83"/>
                <a:gd name="T20" fmla="*/ 68 w 118"/>
                <a:gd name="T21" fmla="*/ 57 h 83"/>
                <a:gd name="T22" fmla="*/ 118 w 118"/>
                <a:gd name="T23" fmla="*/ 5 h 83"/>
                <a:gd name="T24" fmla="*/ 118 w 118"/>
                <a:gd name="T25" fmla="*/ 1 h 83"/>
                <a:gd name="T26" fmla="*/ 77 w 118"/>
                <a:gd name="T27" fmla="*/ 79 h 83"/>
                <a:gd name="T28" fmla="*/ 5 w 118"/>
                <a:gd name="T29" fmla="*/ 79 h 83"/>
                <a:gd name="T30" fmla="*/ 41 w 118"/>
                <a:gd name="T31" fmla="*/ 52 h 83"/>
                <a:gd name="T32" fmla="*/ 63 w 118"/>
                <a:gd name="T33" fmla="*/ 59 h 83"/>
                <a:gd name="T34" fmla="*/ 63 w 118"/>
                <a:gd name="T35" fmla="*/ 59 h 83"/>
                <a:gd name="T36" fmla="*/ 63 w 118"/>
                <a:gd name="T37" fmla="*/ 59 h 83"/>
                <a:gd name="T38" fmla="*/ 77 w 118"/>
                <a:gd name="T39"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83">
                  <a:moveTo>
                    <a:pt x="118" y="1"/>
                  </a:moveTo>
                  <a:cubicBezTo>
                    <a:pt x="117" y="0"/>
                    <a:pt x="115" y="0"/>
                    <a:pt x="114" y="1"/>
                  </a:cubicBezTo>
                  <a:cubicBezTo>
                    <a:pt x="64" y="54"/>
                    <a:pt x="64" y="54"/>
                    <a:pt x="64" y="54"/>
                  </a:cubicBezTo>
                  <a:cubicBezTo>
                    <a:pt x="57" y="50"/>
                    <a:pt x="50" y="48"/>
                    <a:pt x="41" y="48"/>
                  </a:cubicBezTo>
                  <a:cubicBezTo>
                    <a:pt x="22" y="48"/>
                    <a:pt x="5" y="61"/>
                    <a:pt x="0" y="80"/>
                  </a:cubicBezTo>
                  <a:cubicBezTo>
                    <a:pt x="0" y="81"/>
                    <a:pt x="0" y="82"/>
                    <a:pt x="1" y="82"/>
                  </a:cubicBezTo>
                  <a:cubicBezTo>
                    <a:pt x="1" y="83"/>
                    <a:pt x="2" y="83"/>
                    <a:pt x="2" y="83"/>
                  </a:cubicBezTo>
                  <a:cubicBezTo>
                    <a:pt x="80" y="83"/>
                    <a:pt x="80" y="83"/>
                    <a:pt x="80" y="83"/>
                  </a:cubicBezTo>
                  <a:cubicBezTo>
                    <a:pt x="81" y="83"/>
                    <a:pt x="82" y="83"/>
                    <a:pt x="82" y="82"/>
                  </a:cubicBezTo>
                  <a:cubicBezTo>
                    <a:pt x="83" y="82"/>
                    <a:pt x="83" y="81"/>
                    <a:pt x="83" y="80"/>
                  </a:cubicBezTo>
                  <a:cubicBezTo>
                    <a:pt x="80" y="71"/>
                    <a:pt x="75" y="62"/>
                    <a:pt x="68" y="57"/>
                  </a:cubicBezTo>
                  <a:cubicBezTo>
                    <a:pt x="118" y="5"/>
                    <a:pt x="118" y="5"/>
                    <a:pt x="118" y="5"/>
                  </a:cubicBezTo>
                  <a:cubicBezTo>
                    <a:pt x="118" y="4"/>
                    <a:pt x="118" y="2"/>
                    <a:pt x="118" y="1"/>
                  </a:cubicBezTo>
                  <a:close/>
                  <a:moveTo>
                    <a:pt x="77" y="79"/>
                  </a:moveTo>
                  <a:cubicBezTo>
                    <a:pt x="5" y="79"/>
                    <a:pt x="5" y="79"/>
                    <a:pt x="5" y="79"/>
                  </a:cubicBezTo>
                  <a:cubicBezTo>
                    <a:pt x="10" y="63"/>
                    <a:pt x="25" y="52"/>
                    <a:pt x="41" y="52"/>
                  </a:cubicBezTo>
                  <a:cubicBezTo>
                    <a:pt x="49" y="52"/>
                    <a:pt x="57" y="55"/>
                    <a:pt x="63" y="59"/>
                  </a:cubicBezTo>
                  <a:cubicBezTo>
                    <a:pt x="63" y="59"/>
                    <a:pt x="63" y="59"/>
                    <a:pt x="63" y="59"/>
                  </a:cubicBezTo>
                  <a:cubicBezTo>
                    <a:pt x="63" y="59"/>
                    <a:pt x="63" y="59"/>
                    <a:pt x="63" y="59"/>
                  </a:cubicBezTo>
                  <a:cubicBezTo>
                    <a:pt x="70" y="64"/>
                    <a:pt x="75" y="71"/>
                    <a:pt x="77"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cxnSp>
        <p:nvCxnSpPr>
          <p:cNvPr id="118" name="Straight Arrow Connector 117">
            <a:extLst>
              <a:ext uri="{FF2B5EF4-FFF2-40B4-BE49-F238E27FC236}">
                <a16:creationId xmlns:a16="http://schemas.microsoft.com/office/drawing/2014/main" id="{DC919EBE-A6C0-4DD4-AABD-EC16ECE5FD85}"/>
              </a:ext>
            </a:extLst>
          </p:cNvPr>
          <p:cNvCxnSpPr>
            <a:cxnSpLocks/>
          </p:cNvCxnSpPr>
          <p:nvPr/>
        </p:nvCxnSpPr>
        <p:spPr>
          <a:xfrm>
            <a:off x="7910654" y="3833770"/>
            <a:ext cx="0" cy="271885"/>
          </a:xfrm>
          <a:prstGeom prst="straightConnector1">
            <a:avLst/>
          </a:prstGeom>
          <a:ln>
            <a:solidFill>
              <a:schemeClr val="accent6">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3EFC6E5-C221-4301-96B1-5EB663C4BC36}"/>
              </a:ext>
            </a:extLst>
          </p:cNvPr>
          <p:cNvSpPr/>
          <p:nvPr/>
        </p:nvSpPr>
        <p:spPr>
          <a:xfrm>
            <a:off x="7883973" y="1657884"/>
            <a:ext cx="1424620" cy="991810"/>
          </a:xfrm>
          <a:prstGeom prst="rect">
            <a:avLst/>
          </a:prstGeom>
        </p:spPr>
        <p:txBody>
          <a:bodyPr wrap="square" lIns="36000" rIns="36000">
            <a:spAutoFit/>
          </a:bodyPr>
          <a:lstStyle/>
          <a:p>
            <a:pPr algn="ctr">
              <a:lnSpc>
                <a:spcPct val="95000"/>
              </a:lnSpc>
              <a:spcBef>
                <a:spcPts val="300"/>
              </a:spcBef>
            </a:pPr>
            <a:r>
              <a:rPr lang="en-AU" sz="1100" b="1"/>
              <a:t>31-May</a:t>
            </a:r>
          </a:p>
          <a:p>
            <a:pPr marL="182563" indent="-90488" fontAlgn="base">
              <a:lnSpc>
                <a:spcPct val="95000"/>
              </a:lnSpc>
              <a:spcBef>
                <a:spcPts val="600"/>
              </a:spcBef>
              <a:spcAft>
                <a:spcPts val="300"/>
              </a:spcAft>
              <a:buFont typeface="Arial" panose="020B0604020202020204" pitchFamily="34" charset="0"/>
              <a:buChar char="•"/>
              <a:defRPr/>
            </a:pPr>
            <a:r>
              <a:rPr lang="en-AU" sz="1000"/>
              <a:t>5MS Retail / Metering</a:t>
            </a:r>
            <a:br>
              <a:rPr lang="en-AU" sz="1000"/>
            </a:br>
            <a:r>
              <a:rPr lang="en-AU" sz="1000"/>
              <a:t>Solution Go-Live</a:t>
            </a:r>
          </a:p>
          <a:p>
            <a:pPr algn="ctr">
              <a:lnSpc>
                <a:spcPct val="95000"/>
              </a:lnSpc>
              <a:spcBef>
                <a:spcPts val="300"/>
              </a:spcBef>
              <a:spcAft>
                <a:spcPts val="300"/>
              </a:spcAft>
            </a:pPr>
            <a:endParaRPr lang="en-US" sz="1000"/>
          </a:p>
        </p:txBody>
      </p:sp>
      <p:cxnSp>
        <p:nvCxnSpPr>
          <p:cNvPr id="123" name="Straight Arrow Connector 122">
            <a:extLst>
              <a:ext uri="{FF2B5EF4-FFF2-40B4-BE49-F238E27FC236}">
                <a16:creationId xmlns:a16="http://schemas.microsoft.com/office/drawing/2014/main" id="{CD4C5F86-E4D3-4059-AED7-C3BD9D373308}"/>
              </a:ext>
            </a:extLst>
          </p:cNvPr>
          <p:cNvCxnSpPr>
            <a:cxnSpLocks/>
          </p:cNvCxnSpPr>
          <p:nvPr/>
        </p:nvCxnSpPr>
        <p:spPr>
          <a:xfrm flipV="1">
            <a:off x="8734054" y="2647700"/>
            <a:ext cx="0" cy="540000"/>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8500067-AD77-4B09-BB85-19154EE3055B}"/>
              </a:ext>
            </a:extLst>
          </p:cNvPr>
          <p:cNvSpPr txBox="1"/>
          <p:nvPr/>
        </p:nvSpPr>
        <p:spPr>
          <a:xfrm>
            <a:off x="21421" y="2403690"/>
            <a:ext cx="1117083" cy="230832"/>
          </a:xfrm>
          <a:prstGeom prst="rect">
            <a:avLst/>
          </a:prstGeom>
          <a:noFill/>
        </p:spPr>
        <p:txBody>
          <a:bodyPr wrap="square" rtlCol="0">
            <a:spAutoFit/>
          </a:bodyPr>
          <a:lstStyle/>
          <a:p>
            <a:r>
              <a:rPr lang="en-AU" sz="900" b="1">
                <a:solidFill>
                  <a:schemeClr val="bg1"/>
                </a:solidFill>
              </a:rPr>
              <a:t>Key milestones</a:t>
            </a:r>
          </a:p>
        </p:txBody>
      </p:sp>
      <p:sp>
        <p:nvSpPr>
          <p:cNvPr id="56" name="Arrow: Right 55">
            <a:extLst>
              <a:ext uri="{FF2B5EF4-FFF2-40B4-BE49-F238E27FC236}">
                <a16:creationId xmlns:a16="http://schemas.microsoft.com/office/drawing/2014/main" id="{0C7EDEBC-4094-49AA-8C02-838DFE5E1D1A}"/>
              </a:ext>
            </a:extLst>
          </p:cNvPr>
          <p:cNvSpPr/>
          <p:nvPr/>
        </p:nvSpPr>
        <p:spPr>
          <a:xfrm>
            <a:off x="73152" y="5776336"/>
            <a:ext cx="1429999"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57" name="TextBox 56">
            <a:extLst>
              <a:ext uri="{FF2B5EF4-FFF2-40B4-BE49-F238E27FC236}">
                <a16:creationId xmlns:a16="http://schemas.microsoft.com/office/drawing/2014/main" id="{B18D2FE4-82E6-487D-B54E-5AEC1F690ADC}"/>
              </a:ext>
            </a:extLst>
          </p:cNvPr>
          <p:cNvSpPr txBox="1"/>
          <p:nvPr/>
        </p:nvSpPr>
        <p:spPr>
          <a:xfrm>
            <a:off x="18519" y="5860975"/>
            <a:ext cx="1484632" cy="230832"/>
          </a:xfrm>
          <a:prstGeom prst="rect">
            <a:avLst/>
          </a:prstGeom>
          <a:noFill/>
        </p:spPr>
        <p:txBody>
          <a:bodyPr wrap="square" rtlCol="0">
            <a:spAutoFit/>
          </a:bodyPr>
          <a:lstStyle/>
          <a:p>
            <a:r>
              <a:rPr lang="en-AU" sz="900" b="1">
                <a:solidFill>
                  <a:schemeClr val="bg1"/>
                </a:solidFill>
              </a:rPr>
              <a:t>Communication timeline</a:t>
            </a:r>
          </a:p>
        </p:txBody>
      </p:sp>
    </p:spTree>
    <p:extLst>
      <p:ext uri="{BB962C8B-B14F-4D97-AF65-F5344CB8AC3E}">
        <p14:creationId xmlns:p14="http://schemas.microsoft.com/office/powerpoint/2010/main" val="4237870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176645" y="136272"/>
            <a:ext cx="8770786" cy="1120951"/>
          </a:xfrm>
        </p:spPr>
        <p:txBody>
          <a:bodyPr/>
          <a:lstStyle/>
          <a:p>
            <a:r>
              <a:rPr lang="en-AU"/>
              <a:t>Summary of feedback received</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196568" y="1386183"/>
            <a:ext cx="8770787" cy="5146754"/>
          </a:xfrm>
        </p:spPr>
        <p:txBody>
          <a:bodyPr>
            <a:normAutofit fontScale="92500"/>
          </a:bodyPr>
          <a:lstStyle/>
          <a:p>
            <a:pPr lvl="0">
              <a:lnSpc>
                <a:spcPct val="110000"/>
              </a:lnSpc>
            </a:pPr>
            <a:r>
              <a:rPr lang="en-AU" sz="1400"/>
              <a:t>Feedback received from 15 participants all in favour of May 31 go-live with March checkpoint</a:t>
            </a:r>
          </a:p>
          <a:p>
            <a:pPr lvl="0">
              <a:lnSpc>
                <a:spcPct val="110000"/>
              </a:lnSpc>
            </a:pPr>
            <a:r>
              <a:rPr lang="en-AU" sz="1400"/>
              <a:t>The earlier date was flagged as preferred to provide additional time for participant testing and other readiness activities. However it was noted that a date beyond end of June would be a critical risk for 5MS rule commencement on 01-Oct-21</a:t>
            </a:r>
          </a:p>
          <a:p>
            <a:pPr>
              <a:lnSpc>
                <a:spcPct val="110000"/>
              </a:lnSpc>
            </a:pPr>
            <a:r>
              <a:rPr lang="en-AU" sz="1400"/>
              <a:t>Earliest possible deployment to pre-prod would be well received</a:t>
            </a:r>
          </a:p>
          <a:p>
            <a:pPr lvl="1">
              <a:lnSpc>
                <a:spcPct val="110000"/>
              </a:lnSpc>
            </a:pPr>
            <a:r>
              <a:rPr lang="en-AU" sz="1200"/>
              <a:t>Noted, current industry testing date (19-Apr) has taken this into account</a:t>
            </a:r>
          </a:p>
          <a:p>
            <a:pPr lvl="0">
              <a:lnSpc>
                <a:spcPct val="110000"/>
              </a:lnSpc>
            </a:pPr>
            <a:r>
              <a:rPr lang="en-AU" sz="1400"/>
              <a:t>Some Participants have requested that in the case where 31-May-21 becomes unfeasible, AEMO will consider going live as soon after the 31-May-21 as possible rather than reverting directly to Option 2 (21-Jun-21)</a:t>
            </a:r>
          </a:p>
          <a:p>
            <a:pPr lvl="1">
              <a:lnSpc>
                <a:spcPct val="110000"/>
              </a:lnSpc>
            </a:pPr>
            <a:r>
              <a:rPr lang="en-AU" sz="1200"/>
              <a:t>If a delay does occur, AEMO will go-live with the Retail platform as soon as possible after 31-May-21</a:t>
            </a:r>
          </a:p>
          <a:p>
            <a:pPr lvl="0">
              <a:lnSpc>
                <a:spcPct val="110000"/>
              </a:lnSpc>
            </a:pPr>
            <a:r>
              <a:rPr lang="en-AU" sz="1400"/>
              <a:t>MTP impacts understood, participants assessing changes to their programs and transition timings</a:t>
            </a:r>
          </a:p>
          <a:p>
            <a:pPr lvl="1">
              <a:lnSpc>
                <a:spcPct val="110000"/>
              </a:lnSpc>
            </a:pPr>
            <a:r>
              <a:rPr lang="en-AU" sz="1100"/>
              <a:t>Updated version of MTP to be circulated to TFG</a:t>
            </a:r>
          </a:p>
          <a:p>
            <a:pPr lvl="0">
              <a:lnSpc>
                <a:spcPct val="110000"/>
              </a:lnSpc>
            </a:pPr>
            <a:r>
              <a:rPr lang="en-AU" sz="1400"/>
              <a:t>Clarity on checkpoint approach, criteria and timings to be provided to industry  </a:t>
            </a:r>
          </a:p>
          <a:p>
            <a:pPr lvl="1">
              <a:lnSpc>
                <a:spcPct val="110000"/>
              </a:lnSpc>
            </a:pPr>
            <a:r>
              <a:rPr lang="en-AU" sz="1200"/>
              <a:t>To be provided during PCF #30</a:t>
            </a:r>
          </a:p>
          <a:p>
            <a:pPr lvl="0">
              <a:lnSpc>
                <a:spcPct val="110000"/>
              </a:lnSpc>
            </a:pPr>
            <a:r>
              <a:rPr lang="en-AU" sz="1400"/>
              <a:t>Participant concerns on impact to delivery and timing to other regulatory reforms</a:t>
            </a:r>
          </a:p>
          <a:p>
            <a:pPr lvl="1">
              <a:lnSpc>
                <a:spcPct val="110000"/>
              </a:lnSpc>
            </a:pPr>
            <a:r>
              <a:rPr lang="en-AU" sz="1200"/>
              <a:t>Regulatory Implementation Roadmap – Industry Session scheduled for 24-Feb at 13:00 email: StakeholderRelations@aemo.com.au </a:t>
            </a:r>
          </a:p>
          <a:p>
            <a:pPr lvl="0">
              <a:lnSpc>
                <a:spcPct val="110000"/>
              </a:lnSpc>
            </a:pPr>
            <a:r>
              <a:rPr lang="en-AU" sz="1400"/>
              <a:t>Participant changes may be required to update transition plans (timing and approach) to mitigate capacity concerns</a:t>
            </a:r>
          </a:p>
          <a:p>
            <a:pPr lvl="0">
              <a:lnSpc>
                <a:spcPct val="110000"/>
              </a:lnSpc>
            </a:pPr>
            <a:r>
              <a:rPr lang="en-AU" sz="1400"/>
              <a:t>Approaches and environment support to conduct bi-lateral testing being evaluated by participants to support their planned timelines</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15</a:t>
            </a:fld>
            <a:endParaRPr lang="en-AU"/>
          </a:p>
        </p:txBody>
      </p:sp>
    </p:spTree>
    <p:extLst>
      <p:ext uri="{BB962C8B-B14F-4D97-AF65-F5344CB8AC3E}">
        <p14:creationId xmlns:p14="http://schemas.microsoft.com/office/powerpoint/2010/main" val="160681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85168-034E-4BE1-8064-F54519E7A1A0}"/>
              </a:ext>
            </a:extLst>
          </p:cNvPr>
          <p:cNvSpPr>
            <a:spLocks noGrp="1"/>
          </p:cNvSpPr>
          <p:nvPr>
            <p:ph type="title"/>
          </p:nvPr>
        </p:nvSpPr>
        <p:spPr/>
        <p:txBody>
          <a:bodyPr/>
          <a:lstStyle/>
          <a:p>
            <a:r>
              <a:rPr lang="en-AU"/>
              <a:t>Approach to Checkpoint Criteria</a:t>
            </a:r>
          </a:p>
        </p:txBody>
      </p:sp>
      <p:sp>
        <p:nvSpPr>
          <p:cNvPr id="3" name="Date Placeholder 2">
            <a:extLst>
              <a:ext uri="{FF2B5EF4-FFF2-40B4-BE49-F238E27FC236}">
                <a16:creationId xmlns:a16="http://schemas.microsoft.com/office/drawing/2014/main" id="{90A2ED4B-6A6D-4AF8-96BE-44280354C85E}"/>
              </a:ext>
            </a:extLst>
          </p:cNvPr>
          <p:cNvSpPr>
            <a:spLocks noGrp="1"/>
          </p:cNvSpPr>
          <p:nvPr>
            <p:ph type="dt" sz="half" idx="10"/>
          </p:nvPr>
        </p:nvSpPr>
        <p:spPr/>
        <p:txBody>
          <a:bodyPr/>
          <a:lstStyle/>
          <a:p>
            <a:fld id="{361B27D2-0EC4-4053-8C82-3A04EF401119}" type="datetime1">
              <a:rPr lang="en-AU" smtClean="0"/>
              <a:t>22/02/2021</a:t>
            </a:fld>
            <a:endParaRPr lang="en-AU"/>
          </a:p>
        </p:txBody>
      </p:sp>
      <p:sp>
        <p:nvSpPr>
          <p:cNvPr id="5" name="Slide Number Placeholder 4">
            <a:extLst>
              <a:ext uri="{FF2B5EF4-FFF2-40B4-BE49-F238E27FC236}">
                <a16:creationId xmlns:a16="http://schemas.microsoft.com/office/drawing/2014/main" id="{55410C63-B0BE-4C76-9D4C-753AFACE5203}"/>
              </a:ext>
            </a:extLst>
          </p:cNvPr>
          <p:cNvSpPr>
            <a:spLocks noGrp="1"/>
          </p:cNvSpPr>
          <p:nvPr>
            <p:ph type="sldNum" sz="quarter" idx="12"/>
          </p:nvPr>
        </p:nvSpPr>
        <p:spPr/>
        <p:txBody>
          <a:bodyPr/>
          <a:lstStyle/>
          <a:p>
            <a:fld id="{4EC81F68-4976-451A-B2E9-79BCBD2F70CC}" type="slidenum">
              <a:rPr lang="en-AU" smtClean="0"/>
              <a:t>16</a:t>
            </a:fld>
            <a:endParaRPr lang="en-AU"/>
          </a:p>
        </p:txBody>
      </p:sp>
      <p:sp>
        <p:nvSpPr>
          <p:cNvPr id="7" name="TextBox 6">
            <a:extLst>
              <a:ext uri="{FF2B5EF4-FFF2-40B4-BE49-F238E27FC236}">
                <a16:creationId xmlns:a16="http://schemas.microsoft.com/office/drawing/2014/main" id="{42667D3C-6BAF-4713-B533-73C5D72E4E33}"/>
              </a:ext>
            </a:extLst>
          </p:cNvPr>
          <p:cNvSpPr txBox="1"/>
          <p:nvPr/>
        </p:nvSpPr>
        <p:spPr>
          <a:xfrm>
            <a:off x="452628" y="1801368"/>
            <a:ext cx="8238744" cy="3539430"/>
          </a:xfrm>
          <a:prstGeom prst="rect">
            <a:avLst/>
          </a:prstGeom>
          <a:noFill/>
        </p:spPr>
        <p:txBody>
          <a:bodyPr wrap="square" rtlCol="0">
            <a:spAutoFit/>
          </a:bodyPr>
          <a:lstStyle/>
          <a:p>
            <a:r>
              <a:rPr lang="en-AU" sz="1400" b="1"/>
              <a:t>Assessment Approach</a:t>
            </a:r>
          </a:p>
          <a:p>
            <a:pPr marL="285750" indent="-285750">
              <a:buFont typeface="Arial" panose="020B0604020202020204" pitchFamily="34" charset="0"/>
              <a:buChar char="•"/>
            </a:pPr>
            <a:r>
              <a:rPr lang="en-AU" sz="1400"/>
              <a:t>Criteria represent activities that are due for completion by the end of February</a:t>
            </a:r>
          </a:p>
          <a:p>
            <a:pPr marL="285750" indent="-285750">
              <a:buFont typeface="Arial" panose="020B0604020202020204" pitchFamily="34" charset="0"/>
              <a:buChar char="•"/>
            </a:pPr>
            <a:endParaRPr lang="en-AU" sz="1400"/>
          </a:p>
          <a:p>
            <a:pPr marL="285750" indent="-285750">
              <a:buFont typeface="Arial" panose="020B0604020202020204" pitchFamily="34" charset="0"/>
              <a:buChar char="•"/>
            </a:pPr>
            <a:r>
              <a:rPr lang="en-AU" sz="1400"/>
              <a:t>Objective is for criteria to be fully met</a:t>
            </a:r>
          </a:p>
          <a:p>
            <a:pPr marL="742950" lvl="1" indent="-285750">
              <a:buFont typeface="Arial" panose="020B0604020202020204" pitchFamily="34" charset="0"/>
              <a:buChar char="•"/>
            </a:pPr>
            <a:r>
              <a:rPr lang="en-AU" sz="1400"/>
              <a:t>Reflects on-time completion of scheduled activities</a:t>
            </a:r>
          </a:p>
          <a:p>
            <a:pPr marL="285750" indent="-285750">
              <a:buFont typeface="Arial" panose="020B0604020202020204" pitchFamily="34" charset="0"/>
              <a:buChar char="•"/>
            </a:pPr>
            <a:endParaRPr lang="en-AU" sz="1400"/>
          </a:p>
          <a:p>
            <a:pPr marL="285750" indent="-285750">
              <a:buFont typeface="Arial" panose="020B0604020202020204" pitchFamily="34" charset="0"/>
              <a:buChar char="•"/>
            </a:pPr>
            <a:r>
              <a:rPr lang="en-AU" sz="1400"/>
              <a:t>If one (or more) criteria not fully achieved, then implications and remedies are assessed before broader conclusions are made</a:t>
            </a:r>
          </a:p>
          <a:p>
            <a:pPr marL="285750" indent="-285750">
              <a:buFont typeface="Arial" panose="020B0604020202020204" pitchFamily="34" charset="0"/>
              <a:buChar char="•"/>
            </a:pPr>
            <a:endParaRPr lang="en-AU" sz="1400"/>
          </a:p>
          <a:p>
            <a:pPr marL="285750" indent="-285750">
              <a:buFont typeface="Arial" panose="020B0604020202020204" pitchFamily="34" charset="0"/>
              <a:buChar char="•"/>
            </a:pPr>
            <a:r>
              <a:rPr lang="en-AU" sz="1400"/>
              <a:t>5MS Program objective is to maintain 31-May go-live and will work to find remedies if not all criteria are met</a:t>
            </a:r>
          </a:p>
          <a:p>
            <a:pPr marL="285750" indent="-285750">
              <a:buFont typeface="Arial" panose="020B0604020202020204" pitchFamily="34" charset="0"/>
              <a:buChar char="•"/>
            </a:pPr>
            <a:endParaRPr lang="en-AU" sz="1400"/>
          </a:p>
          <a:p>
            <a:pPr marL="285750" indent="-285750">
              <a:buFont typeface="Arial" panose="020B0604020202020204" pitchFamily="34" charset="0"/>
              <a:buChar char="•"/>
            </a:pPr>
            <a:r>
              <a:rPr lang="en-AU" sz="1400"/>
              <a:t>31-May target go-live will be deferred if criteria are not met and remedies are judged as insufficient</a:t>
            </a:r>
          </a:p>
          <a:p>
            <a:pPr marL="285750" indent="-285750">
              <a:buFont typeface="Arial" panose="020B0604020202020204" pitchFamily="34" charset="0"/>
              <a:buChar char="•"/>
            </a:pPr>
            <a:endParaRPr lang="en-AU" sz="1400"/>
          </a:p>
          <a:p>
            <a:pPr marL="285750" indent="-285750">
              <a:buFont typeface="Arial" panose="020B0604020202020204" pitchFamily="34" charset="0"/>
              <a:buChar char="•"/>
            </a:pPr>
            <a:r>
              <a:rPr lang="en-AU" sz="1400"/>
              <a:t>Criteria for April checkpoint will adopt a similar approach</a:t>
            </a:r>
          </a:p>
          <a:p>
            <a:pPr marL="285750" indent="-285750">
              <a:buFont typeface="Arial" panose="020B0604020202020204" pitchFamily="34" charset="0"/>
              <a:buChar char="•"/>
            </a:pPr>
            <a:endParaRPr lang="en-AU" sz="1400"/>
          </a:p>
        </p:txBody>
      </p:sp>
    </p:spTree>
    <p:extLst>
      <p:ext uri="{BB962C8B-B14F-4D97-AF65-F5344CB8AC3E}">
        <p14:creationId xmlns:p14="http://schemas.microsoft.com/office/powerpoint/2010/main" val="108750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4011-6D54-464F-AE0C-DC3FF601D1A6}"/>
              </a:ext>
            </a:extLst>
          </p:cNvPr>
          <p:cNvSpPr>
            <a:spLocks noGrp="1"/>
          </p:cNvSpPr>
          <p:nvPr>
            <p:ph type="title"/>
          </p:nvPr>
        </p:nvSpPr>
        <p:spPr>
          <a:xfrm>
            <a:off x="216027" y="729097"/>
            <a:ext cx="7371734" cy="840713"/>
          </a:xfrm>
        </p:spPr>
        <p:txBody>
          <a:bodyPr anchor="t">
            <a:normAutofit/>
          </a:bodyPr>
          <a:lstStyle/>
          <a:p>
            <a:r>
              <a:rPr lang="en-AU" sz="3200"/>
              <a:t>Checkpoint Criteria – Interim Status</a:t>
            </a:r>
            <a:endParaRPr lang="en-AU" sz="2545"/>
          </a:p>
        </p:txBody>
      </p:sp>
      <p:sp>
        <p:nvSpPr>
          <p:cNvPr id="33" name="Content Placeholder 2">
            <a:extLst>
              <a:ext uri="{FF2B5EF4-FFF2-40B4-BE49-F238E27FC236}">
                <a16:creationId xmlns:a16="http://schemas.microsoft.com/office/drawing/2014/main" id="{394E00A9-E47F-498D-81E5-CA832063D53E}"/>
              </a:ext>
            </a:extLst>
          </p:cNvPr>
          <p:cNvSpPr>
            <a:spLocks noGrp="1"/>
          </p:cNvSpPr>
          <p:nvPr>
            <p:ph idx="1"/>
          </p:nvPr>
        </p:nvSpPr>
        <p:spPr>
          <a:xfrm>
            <a:off x="383081" y="2166024"/>
            <a:ext cx="4007712" cy="3076626"/>
          </a:xfrm>
        </p:spPr>
        <p:txBody>
          <a:bodyPr>
            <a:normAutofit/>
          </a:bodyPr>
          <a:lstStyle/>
          <a:p>
            <a:pPr marL="0" indent="0">
              <a:buNone/>
            </a:pPr>
            <a:endParaRPr lang="en-AU" sz="1414"/>
          </a:p>
          <a:p>
            <a:pPr marL="242436" lvl="1" indent="0">
              <a:buNone/>
            </a:pPr>
            <a:endParaRPr lang="en-AU" sz="1414"/>
          </a:p>
          <a:p>
            <a:endParaRPr lang="en-AU" sz="1414"/>
          </a:p>
        </p:txBody>
      </p:sp>
      <p:sp>
        <p:nvSpPr>
          <p:cNvPr id="6" name="Slide Number Placeholder 5">
            <a:extLst>
              <a:ext uri="{FF2B5EF4-FFF2-40B4-BE49-F238E27FC236}">
                <a16:creationId xmlns:a16="http://schemas.microsoft.com/office/drawing/2014/main" id="{B5922F28-2936-43E0-B198-79695AE126E2}"/>
              </a:ext>
            </a:extLst>
          </p:cNvPr>
          <p:cNvSpPr>
            <a:spLocks noGrp="1"/>
          </p:cNvSpPr>
          <p:nvPr>
            <p:ph type="sldNum" sz="quarter" idx="12"/>
          </p:nvPr>
        </p:nvSpPr>
        <p:spPr/>
        <p:txBody>
          <a:bodyPr anchor="ctr">
            <a:normAutofit/>
          </a:bodyPr>
          <a:lstStyle/>
          <a:p>
            <a:pPr>
              <a:spcAft>
                <a:spcPts val="424"/>
              </a:spcAft>
            </a:pPr>
            <a:fld id="{4EC81F68-4976-451A-B2E9-79BCBD2F70CC}" type="slidenum">
              <a:rPr lang="en-AU" smtClean="0"/>
              <a:pPr>
                <a:spcAft>
                  <a:spcPts val="424"/>
                </a:spcAft>
              </a:pPr>
              <a:t>17</a:t>
            </a:fld>
            <a:endParaRPr lang="en-AU"/>
          </a:p>
        </p:txBody>
      </p:sp>
      <p:graphicFrame>
        <p:nvGraphicFramePr>
          <p:cNvPr id="8" name="Table 7">
            <a:extLst>
              <a:ext uri="{FF2B5EF4-FFF2-40B4-BE49-F238E27FC236}">
                <a16:creationId xmlns:a16="http://schemas.microsoft.com/office/drawing/2014/main" id="{5CE27FF9-EFDA-428B-8B70-1D5DC1C5F68B}"/>
              </a:ext>
            </a:extLst>
          </p:cNvPr>
          <p:cNvGraphicFramePr>
            <a:graphicFrameLocks/>
          </p:cNvGraphicFramePr>
          <p:nvPr>
            <p:extLst>
              <p:ext uri="{D42A27DB-BD31-4B8C-83A1-F6EECF244321}">
                <p14:modId xmlns:p14="http://schemas.microsoft.com/office/powerpoint/2010/main" val="1291300899"/>
              </p:ext>
            </p:extLst>
          </p:nvPr>
        </p:nvGraphicFramePr>
        <p:xfrm>
          <a:off x="16978" y="1569810"/>
          <a:ext cx="9110044" cy="4582160"/>
        </p:xfrm>
        <a:graphic>
          <a:graphicData uri="http://schemas.openxmlformats.org/drawingml/2006/table">
            <a:tbl>
              <a:tblPr firstRow="1" bandRow="1">
                <a:tableStyleId>{21E4AEA4-8DFA-4A89-87EB-49C32662AFE0}</a:tableStyleId>
              </a:tblPr>
              <a:tblGrid>
                <a:gridCol w="4555022">
                  <a:extLst>
                    <a:ext uri="{9D8B030D-6E8A-4147-A177-3AD203B41FA5}">
                      <a16:colId xmlns:a16="http://schemas.microsoft.com/office/drawing/2014/main" val="3435698330"/>
                    </a:ext>
                  </a:extLst>
                </a:gridCol>
                <a:gridCol w="4555022">
                  <a:extLst>
                    <a:ext uri="{9D8B030D-6E8A-4147-A177-3AD203B41FA5}">
                      <a16:colId xmlns:a16="http://schemas.microsoft.com/office/drawing/2014/main" val="2210415436"/>
                    </a:ext>
                  </a:extLst>
                </a:gridCol>
              </a:tblGrid>
              <a:tr h="370840">
                <a:tc>
                  <a:txBody>
                    <a:bodyPr/>
                    <a:lstStyle/>
                    <a:p>
                      <a:r>
                        <a:rPr lang="en-AU" sz="1400"/>
                        <a:t>Criteria</a:t>
                      </a:r>
                    </a:p>
                  </a:txBody>
                  <a:tcPr anchor="ctr"/>
                </a:tc>
                <a:tc>
                  <a:txBody>
                    <a:bodyPr/>
                    <a:lstStyle/>
                    <a:p>
                      <a:r>
                        <a:rPr lang="en-AU" sz="1400"/>
                        <a:t>Interim Status</a:t>
                      </a:r>
                    </a:p>
                  </a:txBody>
                  <a:tcPr anchor="ctr"/>
                </a:tc>
                <a:extLst>
                  <a:ext uri="{0D108BD9-81ED-4DB2-BD59-A6C34878D82A}">
                    <a16:rowId xmlns:a16="http://schemas.microsoft.com/office/drawing/2014/main" val="1898703268"/>
                  </a:ext>
                </a:extLst>
              </a:tr>
              <a:tr h="370840">
                <a:tc>
                  <a:txBody>
                    <a:bodyPr/>
                    <a:lstStyle/>
                    <a:p>
                      <a:r>
                        <a:rPr lang="en-AU" sz="1400"/>
                        <a:t>Enterprise Azure migration successfully completed</a:t>
                      </a:r>
                    </a:p>
                  </a:txBody>
                  <a:tcPr anchor="ctr"/>
                </a:tc>
                <a:tc>
                  <a:txBody>
                    <a:bodyPr/>
                    <a:lstStyle/>
                    <a:p>
                      <a:pPr marL="342900" lvl="0" indent="-342900">
                        <a:buFont typeface="Symbol" panose="05050102010706020507" pitchFamily="18" charset="2"/>
                        <a:buChar char=""/>
                      </a:pPr>
                      <a:r>
                        <a:rPr lang="en-AU" sz="1400" kern="1200">
                          <a:solidFill>
                            <a:schemeClr val="dk1"/>
                          </a:solidFill>
                          <a:latin typeface="+mn-lt"/>
                          <a:ea typeface="+mn-ea"/>
                          <a:cs typeface="+mn-cs"/>
                        </a:rPr>
                        <a:t>Migration completed in all five environments. Testing and defect fixing has recommenced. </a:t>
                      </a:r>
                    </a:p>
                    <a:p>
                      <a:pPr marL="342900" lvl="0" indent="-342900">
                        <a:buFont typeface="Symbol" panose="05050102010706020507" pitchFamily="18" charset="2"/>
                        <a:buChar char=""/>
                      </a:pPr>
                      <a:r>
                        <a:rPr lang="en-AU" sz="1400" kern="1200">
                          <a:solidFill>
                            <a:schemeClr val="dk1"/>
                          </a:solidFill>
                          <a:latin typeface="+mn-lt"/>
                          <a:ea typeface="+mn-ea"/>
                          <a:cs typeface="+mn-cs"/>
                        </a:rPr>
                        <a:t>Staging is now available for participants. Some teething issues but B2B is working for participant testing. Verbal update to be provided in meeting.</a:t>
                      </a:r>
                    </a:p>
                  </a:txBody>
                  <a:tcPr marL="0" marR="0" marT="0" marB="0" anchor="ctr"/>
                </a:tc>
                <a:extLst>
                  <a:ext uri="{0D108BD9-81ED-4DB2-BD59-A6C34878D82A}">
                    <a16:rowId xmlns:a16="http://schemas.microsoft.com/office/drawing/2014/main" val="520445928"/>
                  </a:ext>
                </a:extLst>
              </a:tr>
              <a:tr h="370840">
                <a:tc>
                  <a:txBody>
                    <a:bodyPr/>
                    <a:lstStyle/>
                    <a:p>
                      <a:r>
                        <a:rPr lang="en-AU" sz="1400"/>
                        <a:t>Build for critical defects completed</a:t>
                      </a:r>
                    </a:p>
                  </a:txBody>
                  <a:tcPr anchor="ctr"/>
                </a:tc>
                <a:tc>
                  <a:txBody>
                    <a:bodyPr/>
                    <a:lstStyle/>
                    <a:p>
                      <a:pPr marL="342900" lvl="0" indent="-342900">
                        <a:buFont typeface="Symbol" panose="05050102010706020507" pitchFamily="18" charset="2"/>
                        <a:buChar char=""/>
                      </a:pPr>
                      <a:r>
                        <a:rPr lang="en-AU" sz="1400" kern="1200">
                          <a:solidFill>
                            <a:schemeClr val="dk1"/>
                          </a:solidFill>
                          <a:latin typeface="+mn-lt"/>
                          <a:ea typeface="+mn-ea"/>
                          <a:cs typeface="+mn-cs"/>
                        </a:rPr>
                        <a:t>In progress and currently on track.</a:t>
                      </a:r>
                    </a:p>
                  </a:txBody>
                  <a:tcPr marL="0" marR="0" marT="0" marB="0" anchor="ctr"/>
                </a:tc>
                <a:extLst>
                  <a:ext uri="{0D108BD9-81ED-4DB2-BD59-A6C34878D82A}">
                    <a16:rowId xmlns:a16="http://schemas.microsoft.com/office/drawing/2014/main" val="472960283"/>
                  </a:ext>
                </a:extLst>
              </a:tr>
              <a:tr h="370840">
                <a:tc>
                  <a:txBody>
                    <a:bodyPr/>
                    <a:lstStyle/>
                    <a:p>
                      <a:r>
                        <a:rPr lang="en-AU" sz="1400"/>
                        <a:t>Target execution of test cases achieved, with no critical defects that cannot be remedied for 31 May go-live</a:t>
                      </a:r>
                    </a:p>
                  </a:txBody>
                  <a:tcPr anchor="ctr"/>
                </a:tc>
                <a:tc>
                  <a:txBody>
                    <a:bodyPr/>
                    <a:lstStyle/>
                    <a:p>
                      <a:pPr marL="342900" lvl="0" indent="-342900">
                        <a:buFont typeface="Symbol" panose="05050102010706020507" pitchFamily="18" charset="2"/>
                        <a:buChar char=""/>
                      </a:pPr>
                      <a:r>
                        <a:rPr lang="en-AU" sz="1400" kern="1200">
                          <a:solidFill>
                            <a:schemeClr val="dk1"/>
                          </a:solidFill>
                          <a:latin typeface="+mn-lt"/>
                          <a:ea typeface="+mn-ea"/>
                          <a:cs typeface="+mn-cs"/>
                        </a:rPr>
                        <a:t>In progress but behind schedule, slowed by 2 x technical issues (one now resolved and one with a workaround being built). Will be a key item for assessment at the March checkpoint.</a:t>
                      </a:r>
                    </a:p>
                    <a:p>
                      <a:pPr marL="342900" lvl="0" indent="-342900">
                        <a:buFont typeface="Symbol" panose="05050102010706020507" pitchFamily="18" charset="2"/>
                        <a:buChar char=""/>
                      </a:pPr>
                      <a:r>
                        <a:rPr lang="en-AU" sz="1400" kern="1200">
                          <a:solidFill>
                            <a:schemeClr val="dk1"/>
                          </a:solidFill>
                          <a:latin typeface="+mn-lt"/>
                          <a:ea typeface="+mn-ea"/>
                          <a:cs typeface="+mn-cs"/>
                        </a:rPr>
                        <a:t>Test metrics (dashboard) to be made available to PCF</a:t>
                      </a:r>
                    </a:p>
                  </a:txBody>
                  <a:tcPr marL="0" marR="0" marT="0" marB="0" anchor="ctr"/>
                </a:tc>
                <a:extLst>
                  <a:ext uri="{0D108BD9-81ED-4DB2-BD59-A6C34878D82A}">
                    <a16:rowId xmlns:a16="http://schemas.microsoft.com/office/drawing/2014/main" val="2030791757"/>
                  </a:ext>
                </a:extLst>
              </a:tr>
              <a:tr h="370840">
                <a:tc>
                  <a:txBody>
                    <a:bodyPr/>
                    <a:lstStyle/>
                    <a:p>
                      <a:r>
                        <a:rPr lang="en-AU" sz="1400"/>
                        <a:t>Successful completion of Dress Rehearsal (DR2B)</a:t>
                      </a:r>
                    </a:p>
                  </a:txBody>
                  <a:tcPr anchor="ctr"/>
                </a:tc>
                <a:tc>
                  <a:txBody>
                    <a:bodyPr/>
                    <a:lstStyle/>
                    <a:p>
                      <a:pPr marL="342900" lvl="0" indent="-342900">
                        <a:buFont typeface="Symbol" panose="05050102010706020507" pitchFamily="18" charset="2"/>
                        <a:buChar char=""/>
                      </a:pPr>
                      <a:r>
                        <a:rPr lang="en-AU" sz="1400" kern="1200">
                          <a:solidFill>
                            <a:schemeClr val="dk1"/>
                          </a:solidFill>
                          <a:latin typeface="+mn-lt"/>
                          <a:ea typeface="+mn-ea"/>
                          <a:cs typeface="+mn-cs"/>
                        </a:rPr>
                        <a:t>Scheduled for the end of February. </a:t>
                      </a:r>
                    </a:p>
                    <a:p>
                      <a:pPr marL="342900" lvl="0" indent="-342900">
                        <a:buFont typeface="Symbol" panose="05050102010706020507" pitchFamily="18" charset="2"/>
                        <a:buChar char=""/>
                      </a:pPr>
                      <a:r>
                        <a:rPr lang="en-AU" sz="1400" kern="1200">
                          <a:solidFill>
                            <a:schemeClr val="dk1"/>
                          </a:solidFill>
                          <a:latin typeface="+mn-lt"/>
                          <a:ea typeface="+mn-ea"/>
                          <a:cs typeface="+mn-cs"/>
                        </a:rPr>
                        <a:t>No current issues impeding on-time commencement before March.</a:t>
                      </a:r>
                    </a:p>
                  </a:txBody>
                  <a:tcPr marL="0" marR="0" marT="0" marB="0" anchor="ctr"/>
                </a:tc>
                <a:extLst>
                  <a:ext uri="{0D108BD9-81ED-4DB2-BD59-A6C34878D82A}">
                    <a16:rowId xmlns:a16="http://schemas.microsoft.com/office/drawing/2014/main" val="2620986745"/>
                  </a:ext>
                </a:extLst>
              </a:tr>
              <a:tr h="370840">
                <a:tc>
                  <a:txBody>
                    <a:bodyPr/>
                    <a:lstStyle/>
                    <a:p>
                      <a:r>
                        <a:rPr lang="en-AU" sz="1400"/>
                        <a:t>Pre-Production environment established</a:t>
                      </a:r>
                    </a:p>
                  </a:txBody>
                  <a:tcPr anchor="ctr"/>
                </a:tc>
                <a:tc>
                  <a:txBody>
                    <a:bodyPr/>
                    <a:lstStyle/>
                    <a:p>
                      <a:pPr marL="342900" lvl="0" indent="-342900">
                        <a:buFont typeface="Symbol" panose="05050102010706020507" pitchFamily="18" charset="2"/>
                        <a:buChar char=""/>
                      </a:pPr>
                      <a:r>
                        <a:rPr lang="en-AU" sz="1400" kern="1200">
                          <a:solidFill>
                            <a:schemeClr val="dk1"/>
                          </a:solidFill>
                          <a:latin typeface="+mn-lt"/>
                          <a:ea typeface="+mn-ea"/>
                          <a:cs typeface="+mn-cs"/>
                        </a:rPr>
                        <a:t>In progress and on track for completion by end of February.</a:t>
                      </a:r>
                    </a:p>
                  </a:txBody>
                  <a:tcPr marL="0" marR="0" marT="0" marB="0" anchor="ctr"/>
                </a:tc>
                <a:extLst>
                  <a:ext uri="{0D108BD9-81ED-4DB2-BD59-A6C34878D82A}">
                    <a16:rowId xmlns:a16="http://schemas.microsoft.com/office/drawing/2014/main" val="274527440"/>
                  </a:ext>
                </a:extLst>
              </a:tr>
              <a:tr h="372294">
                <a:tc>
                  <a:txBody>
                    <a:bodyPr/>
                    <a:lstStyle/>
                    <a:p>
                      <a:r>
                        <a:rPr lang="en-AU" sz="1400"/>
                        <a:t>Performance remediation for RM11 &amp; RM16 completed, no new performance blockers</a:t>
                      </a:r>
                    </a:p>
                  </a:txBody>
                  <a:tcPr anchor="ctr"/>
                </a:tc>
                <a:tc>
                  <a:txBody>
                    <a:bodyPr/>
                    <a:lstStyle/>
                    <a:p>
                      <a:pPr marL="342900" lvl="0" indent="-342900">
                        <a:buFont typeface="Symbol" panose="05050102010706020507" pitchFamily="18" charset="2"/>
                        <a:buChar char=""/>
                      </a:pPr>
                      <a:r>
                        <a:rPr lang="en-AU" sz="1400" kern="1200">
                          <a:solidFill>
                            <a:schemeClr val="dk1"/>
                          </a:solidFill>
                          <a:latin typeface="+mn-lt"/>
                          <a:ea typeface="+mn-ea"/>
                          <a:cs typeface="+mn-cs"/>
                        </a:rPr>
                        <a:t>Remediation of RM11 &amp; RM16 satisfactory for go-live completed, planning underway for “day in the life” performance test mid-March.</a:t>
                      </a:r>
                    </a:p>
                  </a:txBody>
                  <a:tcPr marL="0" marR="0" marT="0" marB="0" anchor="ctr"/>
                </a:tc>
                <a:extLst>
                  <a:ext uri="{0D108BD9-81ED-4DB2-BD59-A6C34878D82A}">
                    <a16:rowId xmlns:a16="http://schemas.microsoft.com/office/drawing/2014/main" val="1644304899"/>
                  </a:ext>
                </a:extLst>
              </a:tr>
            </a:tbl>
          </a:graphicData>
        </a:graphic>
      </p:graphicFrame>
    </p:spTree>
    <p:extLst>
      <p:ext uri="{BB962C8B-B14F-4D97-AF65-F5344CB8AC3E}">
        <p14:creationId xmlns:p14="http://schemas.microsoft.com/office/powerpoint/2010/main" val="341401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54B1-4ED0-41B4-8E38-E4E1EFF82A76}"/>
              </a:ext>
            </a:extLst>
          </p:cNvPr>
          <p:cNvSpPr>
            <a:spLocks noGrp="1"/>
          </p:cNvSpPr>
          <p:nvPr>
            <p:ph type="title"/>
          </p:nvPr>
        </p:nvSpPr>
        <p:spPr>
          <a:xfrm>
            <a:off x="176646" y="136526"/>
            <a:ext cx="6751334" cy="1189039"/>
          </a:xfrm>
        </p:spPr>
        <p:txBody>
          <a:bodyPr vert="horz" lIns="91440" tIns="45720" rIns="91440" bIns="45720" rtlCol="0" anchor="b" anchorCtr="0">
            <a:normAutofit/>
          </a:bodyPr>
          <a:lstStyle/>
          <a:p>
            <a:r>
              <a:rPr lang="en-AU"/>
              <a:t>Retail Testing Progress</a:t>
            </a:r>
          </a:p>
        </p:txBody>
      </p:sp>
      <p:sp>
        <p:nvSpPr>
          <p:cNvPr id="54" name="TextBox 53">
            <a:extLst>
              <a:ext uri="{FF2B5EF4-FFF2-40B4-BE49-F238E27FC236}">
                <a16:creationId xmlns:a16="http://schemas.microsoft.com/office/drawing/2014/main" id="{E847A760-8F39-49C2-9DCB-96695F12B537}"/>
              </a:ext>
            </a:extLst>
          </p:cNvPr>
          <p:cNvSpPr txBox="1"/>
          <p:nvPr/>
        </p:nvSpPr>
        <p:spPr>
          <a:xfrm>
            <a:off x="454398" y="3940480"/>
            <a:ext cx="7536346" cy="3684588"/>
          </a:xfrm>
          <a:prstGeom prst="rect">
            <a:avLst/>
          </a:prstGeom>
        </p:spPr>
        <p:txBody>
          <a:bodyPr vert="horz" lIns="91440" tIns="45720" rIns="91440" bIns="45720" rtlCol="0">
            <a:normAutofit/>
          </a:bodyPr>
          <a:lstStyle/>
          <a:p>
            <a:pPr defTabSz="685800">
              <a:lnSpc>
                <a:spcPct val="90000"/>
              </a:lnSpc>
              <a:spcAft>
                <a:spcPts val="600"/>
              </a:spcAft>
            </a:pPr>
            <a:r>
              <a:rPr lang="en-AU" sz="2000" dirty="0"/>
              <a:t>Observations:</a:t>
            </a:r>
          </a:p>
          <a:p>
            <a:pPr marL="285750" lvl="0" indent="-285750">
              <a:buFont typeface="Arial" panose="020B0604020202020204" pitchFamily="34" charset="0"/>
              <a:buChar char="•"/>
            </a:pPr>
            <a:r>
              <a:rPr lang="en-AU" sz="1600" dirty="0"/>
              <a:t>System test fully complete</a:t>
            </a:r>
          </a:p>
          <a:p>
            <a:pPr marL="285750" lvl="0" indent="-285750">
              <a:buFont typeface="Arial" panose="020B0604020202020204" pitchFamily="34" charset="0"/>
              <a:buChar char="•"/>
            </a:pPr>
            <a:r>
              <a:rPr lang="en-AU" sz="1600" dirty="0"/>
              <a:t>System integration testing completing its final cases related to the final security changes </a:t>
            </a:r>
          </a:p>
          <a:p>
            <a:pPr marL="285750" lvl="0" indent="-285750">
              <a:buFont typeface="Arial" panose="020B0604020202020204" pitchFamily="34" charset="0"/>
              <a:buChar char="•"/>
            </a:pPr>
            <a:r>
              <a:rPr lang="en-AU" sz="1600" dirty="0"/>
              <a:t>User Acceptance testing is focus</a:t>
            </a:r>
          </a:p>
          <a:p>
            <a:pPr marL="742950" lvl="1" indent="-285750">
              <a:buFont typeface="Arial" panose="020B0604020202020204" pitchFamily="34" charset="0"/>
              <a:buChar char="•"/>
            </a:pPr>
            <a:r>
              <a:rPr lang="en-AU" sz="1600" dirty="0"/>
              <a:t>Pass rate for executed tests is sound</a:t>
            </a:r>
          </a:p>
          <a:p>
            <a:pPr marL="742950" lvl="1" indent="-285750">
              <a:buFont typeface="Arial" panose="020B0604020202020204" pitchFamily="34" charset="0"/>
              <a:buChar char="•"/>
            </a:pPr>
            <a:r>
              <a:rPr lang="en-AU" sz="1600" dirty="0"/>
              <a:t>Priority is to clear blocking issues to increase test case execution</a:t>
            </a:r>
          </a:p>
          <a:p>
            <a:pPr defTabSz="685800">
              <a:lnSpc>
                <a:spcPct val="90000"/>
              </a:lnSpc>
              <a:spcAft>
                <a:spcPts val="600"/>
              </a:spcAft>
            </a:pPr>
            <a:endParaRPr lang="en-AU" sz="2000" dirty="0"/>
          </a:p>
        </p:txBody>
      </p:sp>
      <p:sp>
        <p:nvSpPr>
          <p:cNvPr id="59" name="Date Placeholder 4">
            <a:extLst>
              <a:ext uri="{FF2B5EF4-FFF2-40B4-BE49-F238E27FC236}">
                <a16:creationId xmlns:a16="http://schemas.microsoft.com/office/drawing/2014/main" id="{764C7FC8-2488-4E44-B872-0AC01F238292}"/>
              </a:ext>
            </a:extLst>
          </p:cNvPr>
          <p:cNvSpPr>
            <a:spLocks noGrp="1"/>
          </p:cNvSpPr>
          <p:nvPr>
            <p:ph type="dt" sz="half" idx="10"/>
          </p:nvPr>
        </p:nvSpPr>
        <p:spPr>
          <a:xfrm>
            <a:off x="7122319" y="6356351"/>
            <a:ext cx="1302050" cy="365125"/>
          </a:xfrm>
        </p:spPr>
        <p:txBody>
          <a:bodyPr vert="horz" lIns="91440" tIns="45720" rIns="91440" bIns="45720" rtlCol="0" anchor="ctr">
            <a:normAutofit/>
          </a:bodyPr>
          <a:lstStyle/>
          <a:p>
            <a:pPr>
              <a:spcAft>
                <a:spcPts val="600"/>
              </a:spcAft>
            </a:pPr>
            <a:fld id="{AFC39633-2930-45EC-84E3-81882872B149}" type="datetime1">
              <a:rPr lang="en-AU" smtClean="0"/>
              <a:pPr>
                <a:spcAft>
                  <a:spcPts val="600"/>
                </a:spcAft>
              </a:pPr>
              <a:t>22/02/2021</a:t>
            </a:fld>
            <a:endParaRPr lang="en-AU"/>
          </a:p>
        </p:txBody>
      </p:sp>
      <p:sp>
        <p:nvSpPr>
          <p:cNvPr id="61" name="Footer Placeholder 5">
            <a:extLst>
              <a:ext uri="{FF2B5EF4-FFF2-40B4-BE49-F238E27FC236}">
                <a16:creationId xmlns:a16="http://schemas.microsoft.com/office/drawing/2014/main" id="{0A063EAD-4456-4CA5-9264-B4AEE58EEAA9}"/>
              </a:ext>
            </a:extLst>
          </p:cNvPr>
          <p:cNvSpPr>
            <a:spLocks noGrp="1"/>
          </p:cNvSpPr>
          <p:nvPr>
            <p:ph type="ftr" sz="quarter" idx="11"/>
          </p:nvPr>
        </p:nvSpPr>
        <p:spPr>
          <a:xfrm>
            <a:off x="3028950" y="6356351"/>
            <a:ext cx="4002382" cy="365125"/>
          </a:xfrm>
        </p:spPr>
        <p:txBody>
          <a:bodyPr vert="horz" lIns="91440" tIns="45720" rIns="91440" bIns="45720" rtlCol="0" anchor="ctr">
            <a:normAutofit/>
          </a:bodyPr>
          <a:lstStyle/>
          <a:p>
            <a:pPr>
              <a:spcAft>
                <a:spcPts val="600"/>
              </a:spcAft>
            </a:pPr>
            <a:r>
              <a:rPr lang="en-AU" kern="1200">
                <a:latin typeface="+mn-lt"/>
                <a:ea typeface="+mn-ea"/>
                <a:cs typeface="+mn-cs"/>
              </a:rPr>
              <a:t>Example footer text</a:t>
            </a:r>
          </a:p>
        </p:txBody>
      </p:sp>
      <p:sp>
        <p:nvSpPr>
          <p:cNvPr id="63" name="Slide Number Placeholder 6">
            <a:extLst>
              <a:ext uri="{FF2B5EF4-FFF2-40B4-BE49-F238E27FC236}">
                <a16:creationId xmlns:a16="http://schemas.microsoft.com/office/drawing/2014/main" id="{108F31CB-D8F9-476B-9AAD-0294D220570B}"/>
              </a:ext>
            </a:extLst>
          </p:cNvPr>
          <p:cNvSpPr>
            <a:spLocks noGrp="1"/>
          </p:cNvSpPr>
          <p:nvPr>
            <p:ph type="sldNum" sz="quarter" idx="12"/>
          </p:nvPr>
        </p:nvSpPr>
        <p:spPr>
          <a:xfrm>
            <a:off x="8515350" y="6356351"/>
            <a:ext cx="432081" cy="365125"/>
          </a:xfrm>
        </p:spPr>
        <p:txBody>
          <a:bodyPr vert="horz" lIns="91440" tIns="45720" rIns="91440" bIns="45720" rtlCol="0" anchor="ctr">
            <a:normAutofit/>
          </a:bodyPr>
          <a:lstStyle/>
          <a:p>
            <a:pPr>
              <a:spcAft>
                <a:spcPts val="600"/>
              </a:spcAft>
            </a:pPr>
            <a:fld id="{4EC81F68-4976-451A-B2E9-79BCBD2F70CC}" type="slidenum">
              <a:rPr lang="en-AU" smtClean="0"/>
              <a:pPr>
                <a:spcAft>
                  <a:spcPts val="600"/>
                </a:spcAft>
              </a:pPr>
              <a:t>18</a:t>
            </a:fld>
            <a:endParaRPr lang="en-AU"/>
          </a:p>
        </p:txBody>
      </p:sp>
      <p:graphicFrame>
        <p:nvGraphicFramePr>
          <p:cNvPr id="3" name="Table 2">
            <a:extLst>
              <a:ext uri="{FF2B5EF4-FFF2-40B4-BE49-F238E27FC236}">
                <a16:creationId xmlns:a16="http://schemas.microsoft.com/office/drawing/2014/main" id="{471A2B2A-5E9E-4B61-9595-D07A5E911927}"/>
              </a:ext>
            </a:extLst>
          </p:cNvPr>
          <p:cNvGraphicFramePr>
            <a:graphicFrameLocks noGrp="1"/>
          </p:cNvGraphicFramePr>
          <p:nvPr>
            <p:extLst>
              <p:ext uri="{D42A27DB-BD31-4B8C-83A1-F6EECF244321}">
                <p14:modId xmlns:p14="http://schemas.microsoft.com/office/powerpoint/2010/main" val="788532389"/>
              </p:ext>
            </p:extLst>
          </p:nvPr>
        </p:nvGraphicFramePr>
        <p:xfrm>
          <a:off x="1748329" y="2356337"/>
          <a:ext cx="5503987" cy="1386963"/>
        </p:xfrm>
        <a:graphic>
          <a:graphicData uri="http://schemas.openxmlformats.org/drawingml/2006/table">
            <a:tbl>
              <a:tblPr firstRow="1" firstCol="1" bandRow="1">
                <a:tableStyleId>{9DCAF9ED-07DC-4A11-8D7F-57B35C25682E}</a:tableStyleId>
              </a:tblPr>
              <a:tblGrid>
                <a:gridCol w="2115220">
                  <a:extLst>
                    <a:ext uri="{9D8B030D-6E8A-4147-A177-3AD203B41FA5}">
                      <a16:colId xmlns:a16="http://schemas.microsoft.com/office/drawing/2014/main" val="3737516799"/>
                    </a:ext>
                  </a:extLst>
                </a:gridCol>
                <a:gridCol w="1129589">
                  <a:extLst>
                    <a:ext uri="{9D8B030D-6E8A-4147-A177-3AD203B41FA5}">
                      <a16:colId xmlns:a16="http://schemas.microsoft.com/office/drawing/2014/main" val="2041091416"/>
                    </a:ext>
                  </a:extLst>
                </a:gridCol>
                <a:gridCol w="1129589">
                  <a:extLst>
                    <a:ext uri="{9D8B030D-6E8A-4147-A177-3AD203B41FA5}">
                      <a16:colId xmlns:a16="http://schemas.microsoft.com/office/drawing/2014/main" val="556200342"/>
                    </a:ext>
                  </a:extLst>
                </a:gridCol>
                <a:gridCol w="1129589">
                  <a:extLst>
                    <a:ext uri="{9D8B030D-6E8A-4147-A177-3AD203B41FA5}">
                      <a16:colId xmlns:a16="http://schemas.microsoft.com/office/drawing/2014/main" val="938911451"/>
                    </a:ext>
                  </a:extLst>
                </a:gridCol>
              </a:tblGrid>
              <a:tr h="518748">
                <a:tc>
                  <a:txBody>
                    <a:bodyPr/>
                    <a:lstStyle/>
                    <a:p>
                      <a:pPr algn="l" fontAlgn="t">
                        <a:spcBef>
                          <a:spcPts val="0"/>
                        </a:spcBef>
                        <a:spcAft>
                          <a:spcPts val="0"/>
                        </a:spcAft>
                      </a:pPr>
                      <a:r>
                        <a:rPr lang="en-AU" sz="1400" u="none" strike="noStrike">
                          <a:effectLst/>
                        </a:rPr>
                        <a:t> </a:t>
                      </a:r>
                      <a:endParaRPr lang="en-AU" sz="2400" b="0" i="0" u="none" strike="noStrike">
                        <a:effectLst/>
                        <a:latin typeface="Arial" panose="020B0604020202020204" pitchFamily="34" charset="0"/>
                      </a:endParaRPr>
                    </a:p>
                  </a:txBody>
                  <a:tcPr marL="75933" marR="75933" marT="10547" marB="0"/>
                </a:tc>
                <a:tc>
                  <a:txBody>
                    <a:bodyPr/>
                    <a:lstStyle/>
                    <a:p>
                      <a:pPr algn="ctr" fontAlgn="t">
                        <a:spcBef>
                          <a:spcPts val="0"/>
                        </a:spcBef>
                        <a:spcAft>
                          <a:spcPts val="0"/>
                        </a:spcAft>
                      </a:pPr>
                      <a:r>
                        <a:rPr lang="en-AU" sz="1400" u="none" strike="noStrike">
                          <a:effectLst/>
                        </a:rPr>
                        <a:t>% Executed</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 Executed Passed</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 Total Pass</a:t>
                      </a:r>
                      <a:endParaRPr lang="en-AU" sz="2400" b="0" i="0" u="none" strike="noStrike">
                        <a:effectLst/>
                        <a:latin typeface="Arial" panose="020B0604020202020204" pitchFamily="34" charset="0"/>
                      </a:endParaRPr>
                    </a:p>
                  </a:txBody>
                  <a:tcPr marL="75933" marR="75933" marT="10547" marB="0" anchor="ctr"/>
                </a:tc>
                <a:extLst>
                  <a:ext uri="{0D108BD9-81ED-4DB2-BD59-A6C34878D82A}">
                    <a16:rowId xmlns:a16="http://schemas.microsoft.com/office/drawing/2014/main" val="2249076858"/>
                  </a:ext>
                </a:extLst>
              </a:tr>
              <a:tr h="289405">
                <a:tc>
                  <a:txBody>
                    <a:bodyPr/>
                    <a:lstStyle/>
                    <a:p>
                      <a:pPr algn="l" fontAlgn="t">
                        <a:spcBef>
                          <a:spcPts val="0"/>
                        </a:spcBef>
                        <a:spcAft>
                          <a:spcPts val="0"/>
                        </a:spcAft>
                      </a:pPr>
                      <a:r>
                        <a:rPr lang="en-AU" sz="1400" u="none" strike="noStrike" dirty="0">
                          <a:effectLst/>
                        </a:rPr>
                        <a:t>System Test</a:t>
                      </a:r>
                      <a:endParaRPr lang="en-AU" sz="2400" b="0" i="0" u="none" strike="noStrike" dirty="0">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100</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100</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100</a:t>
                      </a:r>
                      <a:endParaRPr lang="en-AU" sz="2400" b="0" i="0" u="none" strike="noStrike">
                        <a:effectLst/>
                        <a:latin typeface="Arial" panose="020B0604020202020204" pitchFamily="34" charset="0"/>
                      </a:endParaRPr>
                    </a:p>
                  </a:txBody>
                  <a:tcPr marL="75933" marR="75933" marT="10547" marB="0" anchor="ctr"/>
                </a:tc>
                <a:extLst>
                  <a:ext uri="{0D108BD9-81ED-4DB2-BD59-A6C34878D82A}">
                    <a16:rowId xmlns:a16="http://schemas.microsoft.com/office/drawing/2014/main" val="1006791539"/>
                  </a:ext>
                </a:extLst>
              </a:tr>
              <a:tr h="289405">
                <a:tc>
                  <a:txBody>
                    <a:bodyPr/>
                    <a:lstStyle/>
                    <a:p>
                      <a:pPr algn="l" fontAlgn="t">
                        <a:spcBef>
                          <a:spcPts val="0"/>
                        </a:spcBef>
                        <a:spcAft>
                          <a:spcPts val="0"/>
                        </a:spcAft>
                      </a:pPr>
                      <a:r>
                        <a:rPr lang="en-AU" sz="1400" u="none" strike="noStrike" dirty="0">
                          <a:effectLst/>
                        </a:rPr>
                        <a:t>System Integration Test</a:t>
                      </a:r>
                      <a:endParaRPr lang="en-AU" sz="2400" b="0" i="0" u="none" strike="noStrike" dirty="0">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94</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97</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91</a:t>
                      </a:r>
                      <a:endParaRPr lang="en-AU" sz="2400" b="0" i="0" u="none" strike="noStrike">
                        <a:effectLst/>
                        <a:latin typeface="Arial" panose="020B0604020202020204" pitchFamily="34" charset="0"/>
                      </a:endParaRPr>
                    </a:p>
                  </a:txBody>
                  <a:tcPr marL="75933" marR="75933" marT="10547" marB="0" anchor="ctr"/>
                </a:tc>
                <a:extLst>
                  <a:ext uri="{0D108BD9-81ED-4DB2-BD59-A6C34878D82A}">
                    <a16:rowId xmlns:a16="http://schemas.microsoft.com/office/drawing/2014/main" val="3119939576"/>
                  </a:ext>
                </a:extLst>
              </a:tr>
              <a:tr h="289405">
                <a:tc>
                  <a:txBody>
                    <a:bodyPr/>
                    <a:lstStyle/>
                    <a:p>
                      <a:pPr algn="l" fontAlgn="t">
                        <a:spcBef>
                          <a:spcPts val="0"/>
                        </a:spcBef>
                        <a:spcAft>
                          <a:spcPts val="0"/>
                        </a:spcAft>
                      </a:pPr>
                      <a:r>
                        <a:rPr lang="en-AU" sz="1400" u="none" strike="noStrike">
                          <a:effectLst/>
                        </a:rPr>
                        <a:t>User Acceptance Test</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77</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a:effectLst/>
                        </a:rPr>
                        <a:t>85</a:t>
                      </a:r>
                      <a:endParaRPr lang="en-AU" sz="2400" b="0" i="0" u="none" strike="noStrike">
                        <a:effectLst/>
                        <a:latin typeface="Arial" panose="020B0604020202020204" pitchFamily="34" charset="0"/>
                      </a:endParaRPr>
                    </a:p>
                  </a:txBody>
                  <a:tcPr marL="75933" marR="75933" marT="10547" marB="0" anchor="ctr"/>
                </a:tc>
                <a:tc>
                  <a:txBody>
                    <a:bodyPr/>
                    <a:lstStyle/>
                    <a:p>
                      <a:pPr algn="ctr" fontAlgn="t">
                        <a:spcBef>
                          <a:spcPts val="0"/>
                        </a:spcBef>
                        <a:spcAft>
                          <a:spcPts val="0"/>
                        </a:spcAft>
                      </a:pPr>
                      <a:r>
                        <a:rPr lang="en-AU" sz="1400" u="none" strike="noStrike" dirty="0">
                          <a:effectLst/>
                        </a:rPr>
                        <a:t>65</a:t>
                      </a:r>
                      <a:endParaRPr lang="en-AU" sz="2400" b="0" i="0" u="none" strike="noStrike" dirty="0">
                        <a:effectLst/>
                        <a:latin typeface="Arial" panose="020B0604020202020204" pitchFamily="34" charset="0"/>
                      </a:endParaRPr>
                    </a:p>
                  </a:txBody>
                  <a:tcPr marL="75933" marR="75933" marT="10547" marB="0" anchor="ctr"/>
                </a:tc>
                <a:extLst>
                  <a:ext uri="{0D108BD9-81ED-4DB2-BD59-A6C34878D82A}">
                    <a16:rowId xmlns:a16="http://schemas.microsoft.com/office/drawing/2014/main" val="1252616729"/>
                  </a:ext>
                </a:extLst>
              </a:tr>
            </a:tbl>
          </a:graphicData>
        </a:graphic>
      </p:graphicFrame>
      <p:sp>
        <p:nvSpPr>
          <p:cNvPr id="4" name="TextBox 3">
            <a:extLst>
              <a:ext uri="{FF2B5EF4-FFF2-40B4-BE49-F238E27FC236}">
                <a16:creationId xmlns:a16="http://schemas.microsoft.com/office/drawing/2014/main" id="{B83C4B99-1271-412D-B2F6-482DA0491780}"/>
              </a:ext>
            </a:extLst>
          </p:cNvPr>
          <p:cNvSpPr txBox="1"/>
          <p:nvPr/>
        </p:nvSpPr>
        <p:spPr>
          <a:xfrm>
            <a:off x="176646" y="1441938"/>
            <a:ext cx="8091850" cy="584775"/>
          </a:xfrm>
          <a:prstGeom prst="rect">
            <a:avLst/>
          </a:prstGeom>
          <a:noFill/>
        </p:spPr>
        <p:txBody>
          <a:bodyPr wrap="square" rtlCol="0">
            <a:spAutoFit/>
          </a:bodyPr>
          <a:lstStyle/>
          <a:p>
            <a:r>
              <a:rPr lang="en-AU" sz="1600" dirty="0"/>
              <a:t>Retail test metrics for 31 May go-live are provided for additional level of transparency and will help participants understand AEMO’s Retail platform progress towards 31 May</a:t>
            </a:r>
          </a:p>
        </p:txBody>
      </p:sp>
    </p:spTree>
    <p:extLst>
      <p:ext uri="{BB962C8B-B14F-4D97-AF65-F5344CB8AC3E}">
        <p14:creationId xmlns:p14="http://schemas.microsoft.com/office/powerpoint/2010/main" val="125058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6F5-FD30-4360-8E7C-4714549FC9A6}"/>
              </a:ext>
            </a:extLst>
          </p:cNvPr>
          <p:cNvSpPr>
            <a:spLocks noGrp="1"/>
          </p:cNvSpPr>
          <p:nvPr>
            <p:ph type="title"/>
          </p:nvPr>
        </p:nvSpPr>
        <p:spPr/>
        <p:txBody>
          <a:bodyPr/>
          <a:lstStyle/>
          <a:p>
            <a:r>
              <a:rPr lang="en-AU"/>
              <a:t>Readiness Working Group Update</a:t>
            </a:r>
          </a:p>
        </p:txBody>
      </p:sp>
      <p:sp>
        <p:nvSpPr>
          <p:cNvPr id="3" name="Text Placeholder 2">
            <a:extLst>
              <a:ext uri="{FF2B5EF4-FFF2-40B4-BE49-F238E27FC236}">
                <a16:creationId xmlns:a16="http://schemas.microsoft.com/office/drawing/2014/main" id="{DCA4DE14-D0AD-44E0-92A1-D47456F07DF8}"/>
              </a:ext>
            </a:extLst>
          </p:cNvPr>
          <p:cNvSpPr>
            <a:spLocks noGrp="1"/>
          </p:cNvSpPr>
          <p:nvPr>
            <p:ph type="body" idx="1"/>
          </p:nvPr>
        </p:nvSpPr>
        <p:spPr/>
        <p:txBody>
          <a:bodyPr/>
          <a:lstStyle/>
          <a:p>
            <a:r>
              <a:rPr lang="en-AU"/>
              <a:t>Greg Minney </a:t>
            </a:r>
          </a:p>
        </p:txBody>
      </p:sp>
      <p:sp>
        <p:nvSpPr>
          <p:cNvPr id="4" name="Date Placeholder 3">
            <a:extLst>
              <a:ext uri="{FF2B5EF4-FFF2-40B4-BE49-F238E27FC236}">
                <a16:creationId xmlns:a16="http://schemas.microsoft.com/office/drawing/2014/main" id="{B6605B5A-EC6A-4B8D-A266-01D254EC3647}"/>
              </a:ext>
            </a:extLst>
          </p:cNvPr>
          <p:cNvSpPr>
            <a:spLocks noGrp="1"/>
          </p:cNvSpPr>
          <p:nvPr>
            <p:ph type="dt" sz="half" idx="10"/>
          </p:nvPr>
        </p:nvSpPr>
        <p:spPr/>
        <p:txBody>
          <a:bodyPr/>
          <a:lstStyle/>
          <a:p>
            <a:fld id="{681D5AC9-D7BA-485E-B465-DE82470048ED}" type="datetime1">
              <a:rPr lang="en-AU" smtClean="0"/>
              <a:t>22/02/2021</a:t>
            </a:fld>
            <a:endParaRPr lang="en-AU"/>
          </a:p>
        </p:txBody>
      </p:sp>
      <p:sp>
        <p:nvSpPr>
          <p:cNvPr id="5" name="Footer Placeholder 4">
            <a:extLst>
              <a:ext uri="{FF2B5EF4-FFF2-40B4-BE49-F238E27FC236}">
                <a16:creationId xmlns:a16="http://schemas.microsoft.com/office/drawing/2014/main" id="{1220BAF7-09C2-42BF-9BD8-6936C10EEB09}"/>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9B85E354-A4A2-4607-81DC-D49B54BEB967}"/>
              </a:ext>
            </a:extLst>
          </p:cNvPr>
          <p:cNvSpPr>
            <a:spLocks noGrp="1"/>
          </p:cNvSpPr>
          <p:nvPr>
            <p:ph type="sldNum" sz="quarter" idx="12"/>
          </p:nvPr>
        </p:nvSpPr>
        <p:spPr/>
        <p:txBody>
          <a:bodyPr/>
          <a:lstStyle/>
          <a:p>
            <a:fld id="{4EC81F68-4976-451A-B2E9-79BCBD2F70CC}" type="slidenum">
              <a:rPr lang="en-AU" smtClean="0"/>
              <a:pPr/>
              <a:t>19</a:t>
            </a:fld>
            <a:endParaRPr lang="en-AU"/>
          </a:p>
        </p:txBody>
      </p:sp>
    </p:spTree>
    <p:extLst>
      <p:ext uri="{BB962C8B-B14F-4D97-AF65-F5344CB8AC3E}">
        <p14:creationId xmlns:p14="http://schemas.microsoft.com/office/powerpoint/2010/main" val="2870600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199800" y="1200150"/>
            <a:ext cx="2486700" cy="1882833"/>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150000" y="239020"/>
            <a:ext cx="5794200" cy="4698207"/>
          </a:xfrm>
        </p:spPr>
        <p:txBody>
          <a:bodyPr>
            <a:noAutofit/>
          </a:bodyPr>
          <a:lstStyle/>
          <a:p>
            <a:pPr marL="0" indent="0">
              <a:buNone/>
            </a:pPr>
            <a:r>
              <a:rPr lang="en-AU" sz="1200">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marL="0" indent="0">
              <a:buNone/>
            </a:pPr>
            <a:r>
              <a:rPr lang="en-AU" sz="1200">
                <a:latin typeface="Calibri" panose="020F0502020204030204" pitchFamily="34" charset="0"/>
                <a:cs typeface="Calibri" panose="020F0502020204030204" pitchFamily="34" charset="0"/>
              </a:rPr>
              <a:t>Participants in AEMO discussions </a:t>
            </a:r>
            <a:r>
              <a:rPr lang="en-AU" sz="1200" b="1">
                <a:latin typeface="Calibri" panose="020F0502020204030204" pitchFamily="34" charset="0"/>
                <a:cs typeface="Calibri" panose="020F0502020204030204" pitchFamily="34" charset="0"/>
              </a:rPr>
              <a:t>must</a:t>
            </a:r>
            <a:r>
              <a:rPr lang="en-AU" sz="1200">
                <a:latin typeface="Calibri" panose="020F0502020204030204" pitchFamily="34" charset="0"/>
                <a:cs typeface="Calibri" panose="020F0502020204030204" pitchFamily="34" charset="0"/>
              </a:rPr>
              <a:t>: </a:t>
            </a:r>
          </a:p>
          <a:p>
            <a:pPr lvl="0"/>
            <a:r>
              <a:rPr lang="en-AU" sz="1200">
                <a:latin typeface="Calibri" panose="020F0502020204030204" pitchFamily="34" charset="0"/>
                <a:cs typeface="Calibri" panose="020F0502020204030204" pitchFamily="34" charset="0"/>
              </a:rPr>
              <a:t>Ensure that discussions are limited to the matters contemplated by the agenda for the discussion  </a:t>
            </a:r>
          </a:p>
          <a:p>
            <a:pPr lvl="0"/>
            <a:r>
              <a:rPr lang="en-AU" sz="1200">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lvl="0"/>
            <a:r>
              <a:rPr lang="en-AU" sz="1200">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marL="0" indent="0">
              <a:buNone/>
            </a:pPr>
            <a:r>
              <a:rPr lang="en-AU" sz="1200">
                <a:latin typeface="Calibri" panose="020F0502020204030204" pitchFamily="34" charset="0"/>
                <a:cs typeface="Calibri" panose="020F0502020204030204" pitchFamily="34" charset="0"/>
              </a:rPr>
              <a:t>Participants in AEMO meetings </a:t>
            </a:r>
            <a:r>
              <a:rPr lang="en-AU" sz="1200" b="1">
                <a:latin typeface="Calibri" panose="020F0502020204030204" pitchFamily="34" charset="0"/>
                <a:cs typeface="Calibri" panose="020F0502020204030204" pitchFamily="34" charset="0"/>
              </a:rPr>
              <a:t>must not</a:t>
            </a:r>
            <a:r>
              <a:rPr lang="en-AU" sz="1200">
                <a:latin typeface="Calibri" panose="020F0502020204030204" pitchFamily="34" charset="0"/>
                <a:cs typeface="Calibri" panose="020F0502020204030204" pitchFamily="34" charset="0"/>
              </a:rPr>
              <a:t> discuss or agree on the following topics:</a:t>
            </a:r>
          </a:p>
          <a:p>
            <a:pPr lvl="0"/>
            <a:r>
              <a:rPr lang="en-AU" sz="1200">
                <a:latin typeface="Calibri" panose="020F0502020204030204" pitchFamily="34" charset="0"/>
                <a:cs typeface="Calibri" panose="020F0502020204030204" pitchFamily="34" charset="0"/>
              </a:rPr>
              <a:t>Which customers they will supply or market to</a:t>
            </a:r>
          </a:p>
          <a:p>
            <a:pPr lvl="0"/>
            <a:r>
              <a:rPr lang="en-AU" sz="1200">
                <a:latin typeface="Calibri" panose="020F0502020204030204" pitchFamily="34" charset="0"/>
                <a:cs typeface="Calibri" panose="020F0502020204030204" pitchFamily="34" charset="0"/>
              </a:rPr>
              <a:t>The price or other terms at which Participants will supply</a:t>
            </a:r>
          </a:p>
          <a:p>
            <a:pPr lvl="0"/>
            <a:r>
              <a:rPr lang="en-AU" sz="1200">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lvl="0"/>
            <a:r>
              <a:rPr lang="en-AU" sz="1200">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lvl="0"/>
            <a:r>
              <a:rPr lang="en-AU" sz="1200">
                <a:latin typeface="Calibri" panose="020F0502020204030204" pitchFamily="34" charset="0"/>
                <a:cs typeface="Calibri" panose="020F0502020204030204" pitchFamily="34" charset="0"/>
              </a:rPr>
              <a:t>Refusing to supply a person or company access to any products, services or inputs they require</a:t>
            </a:r>
          </a:p>
          <a:p>
            <a:pPr marL="0" indent="0">
              <a:buNone/>
            </a:pPr>
            <a:endParaRPr lang="en-AU" sz="90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F94023E-1F92-498A-8E20-5E4284B09741}"/>
              </a:ext>
            </a:extLst>
          </p:cNvPr>
          <p:cNvSpPr/>
          <p:nvPr/>
        </p:nvSpPr>
        <p:spPr>
          <a:xfrm>
            <a:off x="3150000" y="5156022"/>
            <a:ext cx="5794200" cy="1200329"/>
          </a:xfrm>
          <a:prstGeom prst="rect">
            <a:avLst/>
          </a:prstGeom>
          <a:solidFill>
            <a:srgbClr val="EDEDEF"/>
          </a:solidFill>
          <a:ln>
            <a:solidFill>
              <a:schemeClr val="bg1">
                <a:lumMod val="95000"/>
              </a:schemeClr>
            </a:solidFill>
          </a:ln>
          <a:effectLst>
            <a:outerShdw blurRad="50800" dist="38100" dir="5400000" algn="t" rotWithShape="0">
              <a:prstClr val="black">
                <a:alpha val="40000"/>
              </a:prstClr>
            </a:outerShdw>
          </a:effectLst>
        </p:spPr>
        <p:txBody>
          <a:bodyPr wrap="square">
            <a:spAutoFit/>
          </a:bodyPr>
          <a:lstStyle/>
          <a:p>
            <a:pPr defTabSz="685800">
              <a:spcBef>
                <a:spcPts val="600"/>
              </a:spcBef>
              <a:spcAft>
                <a:spcPts val="600"/>
              </a:spcAft>
            </a:pPr>
            <a:r>
              <a:rPr lang="en-AU" sz="1200">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4A861940-6165-4E04-A75F-A387354CFEE7}"/>
              </a:ext>
            </a:extLst>
          </p:cNvPr>
          <p:cNvGraphicFramePr>
            <a:graphicFrameLocks/>
          </p:cNvGraphicFramePr>
          <p:nvPr>
            <p:extLst>
              <p:ext uri="{D42A27DB-BD31-4B8C-83A1-F6EECF244321}">
                <p14:modId xmlns:p14="http://schemas.microsoft.com/office/powerpoint/2010/main" val="960674846"/>
              </p:ext>
            </p:extLst>
          </p:nvPr>
        </p:nvGraphicFramePr>
        <p:xfrm>
          <a:off x="5061399" y="1743425"/>
          <a:ext cx="3710641" cy="1685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C9A848D5-5203-4050-9C14-F94974AA3DE3}"/>
              </a:ext>
            </a:extLst>
          </p:cNvPr>
          <p:cNvGraphicFramePr>
            <a:graphicFrameLocks/>
          </p:cNvGraphicFramePr>
          <p:nvPr>
            <p:extLst>
              <p:ext uri="{D42A27DB-BD31-4B8C-83A1-F6EECF244321}">
                <p14:modId xmlns:p14="http://schemas.microsoft.com/office/powerpoint/2010/main" val="3536295793"/>
              </p:ext>
            </p:extLst>
          </p:nvPr>
        </p:nvGraphicFramePr>
        <p:xfrm>
          <a:off x="488959" y="1792224"/>
          <a:ext cx="3593644" cy="154154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0EB0A05D-DD29-4C6B-B395-B02E83FDF765}"/>
              </a:ext>
            </a:extLst>
          </p:cNvPr>
          <p:cNvSpPr>
            <a:spLocks noGrp="1"/>
          </p:cNvSpPr>
          <p:nvPr>
            <p:ph type="sldNum" sz="quarter" idx="12"/>
          </p:nvPr>
        </p:nvSpPr>
        <p:spPr/>
        <p:txBody>
          <a:bodyPr/>
          <a:lstStyle/>
          <a:p>
            <a:fld id="{4EC81F68-4976-451A-B2E9-79BCBD2F70CC}" type="slidenum">
              <a:rPr lang="en-AU" smtClean="0"/>
              <a:t>20</a:t>
            </a:fld>
            <a:endParaRPr lang="en-AU"/>
          </a:p>
        </p:txBody>
      </p:sp>
      <p:sp>
        <p:nvSpPr>
          <p:cNvPr id="16" name="Title 1">
            <a:extLst>
              <a:ext uri="{FF2B5EF4-FFF2-40B4-BE49-F238E27FC236}">
                <a16:creationId xmlns:a16="http://schemas.microsoft.com/office/drawing/2014/main" id="{E191725C-2F36-4747-85A1-AFF339BBDBE4}"/>
              </a:ext>
            </a:extLst>
          </p:cNvPr>
          <p:cNvSpPr txBox="1">
            <a:spLocks/>
          </p:cNvSpPr>
          <p:nvPr/>
        </p:nvSpPr>
        <p:spPr>
          <a:xfrm>
            <a:off x="176646" y="136526"/>
            <a:ext cx="6288548" cy="1189039"/>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US"/>
              <a:t>Readiness Survey # 6 Initial Observations</a:t>
            </a:r>
            <a:endParaRPr lang="en-AU"/>
          </a:p>
        </p:txBody>
      </p:sp>
      <p:sp>
        <p:nvSpPr>
          <p:cNvPr id="2" name="TextBox 1">
            <a:extLst>
              <a:ext uri="{FF2B5EF4-FFF2-40B4-BE49-F238E27FC236}">
                <a16:creationId xmlns:a16="http://schemas.microsoft.com/office/drawing/2014/main" id="{7958D346-F5F5-4360-ABA5-AFBBC78F3344}"/>
              </a:ext>
            </a:extLst>
          </p:cNvPr>
          <p:cNvSpPr txBox="1"/>
          <p:nvPr/>
        </p:nvSpPr>
        <p:spPr>
          <a:xfrm>
            <a:off x="488959" y="1498633"/>
            <a:ext cx="3652004" cy="276999"/>
          </a:xfrm>
          <a:prstGeom prst="rect">
            <a:avLst/>
          </a:prstGeom>
          <a:noFill/>
        </p:spPr>
        <p:txBody>
          <a:bodyPr wrap="square" rtlCol="0">
            <a:spAutoFit/>
          </a:bodyPr>
          <a:lstStyle/>
          <a:p>
            <a:r>
              <a:rPr lang="en-AU" sz="1200" b="1" u="sng"/>
              <a:t>Survey participation</a:t>
            </a:r>
          </a:p>
        </p:txBody>
      </p:sp>
      <p:sp>
        <p:nvSpPr>
          <p:cNvPr id="10" name="TextBox 9">
            <a:extLst>
              <a:ext uri="{FF2B5EF4-FFF2-40B4-BE49-F238E27FC236}">
                <a16:creationId xmlns:a16="http://schemas.microsoft.com/office/drawing/2014/main" id="{603AAF46-D043-4F3F-970D-E734734AD1D1}"/>
              </a:ext>
            </a:extLst>
          </p:cNvPr>
          <p:cNvSpPr txBox="1"/>
          <p:nvPr/>
        </p:nvSpPr>
        <p:spPr>
          <a:xfrm>
            <a:off x="4874194" y="1465658"/>
            <a:ext cx="4677401" cy="276999"/>
          </a:xfrm>
          <a:prstGeom prst="rect">
            <a:avLst/>
          </a:prstGeom>
          <a:noFill/>
        </p:spPr>
        <p:txBody>
          <a:bodyPr wrap="square" rtlCol="0">
            <a:spAutoFit/>
          </a:bodyPr>
          <a:lstStyle/>
          <a:p>
            <a:r>
              <a:rPr lang="en-AU" sz="1200" b="1" u="sng"/>
              <a:t>Participants’ 5MS &amp; GS program overall progress and status</a:t>
            </a:r>
          </a:p>
        </p:txBody>
      </p:sp>
      <p:graphicFrame>
        <p:nvGraphicFramePr>
          <p:cNvPr id="11" name="Table 4">
            <a:extLst>
              <a:ext uri="{FF2B5EF4-FFF2-40B4-BE49-F238E27FC236}">
                <a16:creationId xmlns:a16="http://schemas.microsoft.com/office/drawing/2014/main" id="{3EFF97B0-6F6E-4245-9CAD-20338232B851}"/>
              </a:ext>
            </a:extLst>
          </p:cNvPr>
          <p:cNvGraphicFramePr>
            <a:graphicFrameLocks noGrp="1"/>
          </p:cNvGraphicFramePr>
          <p:nvPr>
            <p:extLst>
              <p:ext uri="{D42A27DB-BD31-4B8C-83A1-F6EECF244321}">
                <p14:modId xmlns:p14="http://schemas.microsoft.com/office/powerpoint/2010/main" val="4002235008"/>
              </p:ext>
            </p:extLst>
          </p:nvPr>
        </p:nvGraphicFramePr>
        <p:xfrm>
          <a:off x="561009" y="3492995"/>
          <a:ext cx="8211031" cy="3238264"/>
        </p:xfrm>
        <a:graphic>
          <a:graphicData uri="http://schemas.openxmlformats.org/drawingml/2006/table">
            <a:tbl>
              <a:tblPr firstRow="1" bandRow="1"/>
              <a:tblGrid>
                <a:gridCol w="2671588">
                  <a:extLst>
                    <a:ext uri="{9D8B030D-6E8A-4147-A177-3AD203B41FA5}">
                      <a16:colId xmlns:a16="http://schemas.microsoft.com/office/drawing/2014/main" val="1585450512"/>
                    </a:ext>
                  </a:extLst>
                </a:gridCol>
                <a:gridCol w="5539443">
                  <a:extLst>
                    <a:ext uri="{9D8B030D-6E8A-4147-A177-3AD203B41FA5}">
                      <a16:colId xmlns:a16="http://schemas.microsoft.com/office/drawing/2014/main" val="29489306"/>
                    </a:ext>
                  </a:extLst>
                </a:gridCol>
              </a:tblGrid>
              <a:tr h="223084">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r>
                        <a:rPr lang="en-AU" sz="1000"/>
                        <a:t>Readiness Area</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41230"/>
                    </a:solidFill>
                  </a:tcPr>
                </a:tc>
                <a:tc>
                  <a:txBody>
                    <a:bodyPr/>
                    <a:lstStyle>
                      <a:lvl1pPr marL="0" algn="l" defTabSz="685800" rtl="0" eaLnBrk="1" latinLnBrk="0" hangingPunct="1">
                        <a:defRPr sz="1350" b="1" kern="1200">
                          <a:solidFill>
                            <a:schemeClr val="lt1"/>
                          </a:solidFill>
                          <a:latin typeface="Tw Cen MT" panose="020B0602020104020603"/>
                        </a:defRPr>
                      </a:lvl1pPr>
                      <a:lvl2pPr marL="342900" algn="l" defTabSz="685800" rtl="0" eaLnBrk="1" latinLnBrk="0" hangingPunct="1">
                        <a:defRPr sz="1350" b="1" kern="1200">
                          <a:solidFill>
                            <a:schemeClr val="lt1"/>
                          </a:solidFill>
                          <a:latin typeface="Tw Cen MT" panose="020B0602020104020603"/>
                        </a:defRPr>
                      </a:lvl2pPr>
                      <a:lvl3pPr marL="685800" algn="l" defTabSz="685800" rtl="0" eaLnBrk="1" latinLnBrk="0" hangingPunct="1">
                        <a:defRPr sz="1350" b="1" kern="1200">
                          <a:solidFill>
                            <a:schemeClr val="lt1"/>
                          </a:solidFill>
                          <a:latin typeface="Tw Cen MT" panose="020B0602020104020603"/>
                        </a:defRPr>
                      </a:lvl3pPr>
                      <a:lvl4pPr marL="1028700" algn="l" defTabSz="685800" rtl="0" eaLnBrk="1" latinLnBrk="0" hangingPunct="1">
                        <a:defRPr sz="1350" b="1" kern="1200">
                          <a:solidFill>
                            <a:schemeClr val="lt1"/>
                          </a:solidFill>
                          <a:latin typeface="Tw Cen MT" panose="020B0602020104020603"/>
                        </a:defRPr>
                      </a:lvl4pPr>
                      <a:lvl5pPr marL="1371600" algn="l" defTabSz="685800" rtl="0" eaLnBrk="1" latinLnBrk="0" hangingPunct="1">
                        <a:defRPr sz="1350" b="1" kern="1200">
                          <a:solidFill>
                            <a:schemeClr val="lt1"/>
                          </a:solidFill>
                          <a:latin typeface="Tw Cen MT" panose="020B0602020104020603"/>
                        </a:defRPr>
                      </a:lvl5pPr>
                      <a:lvl6pPr marL="1714500" algn="l" defTabSz="685800" rtl="0" eaLnBrk="1" latinLnBrk="0" hangingPunct="1">
                        <a:defRPr sz="1350" b="1" kern="1200">
                          <a:solidFill>
                            <a:schemeClr val="lt1"/>
                          </a:solidFill>
                          <a:latin typeface="Tw Cen MT" panose="020B0602020104020603"/>
                        </a:defRPr>
                      </a:lvl6pPr>
                      <a:lvl7pPr marL="2057400" algn="l" defTabSz="685800" rtl="0" eaLnBrk="1" latinLnBrk="0" hangingPunct="1">
                        <a:defRPr sz="1350" b="1" kern="1200">
                          <a:solidFill>
                            <a:schemeClr val="lt1"/>
                          </a:solidFill>
                          <a:latin typeface="Tw Cen MT" panose="020B0602020104020603"/>
                        </a:defRPr>
                      </a:lvl7pPr>
                      <a:lvl8pPr marL="2400300" algn="l" defTabSz="685800" rtl="0" eaLnBrk="1" latinLnBrk="0" hangingPunct="1">
                        <a:defRPr sz="1350" b="1" kern="1200">
                          <a:solidFill>
                            <a:schemeClr val="lt1"/>
                          </a:solidFill>
                          <a:latin typeface="Tw Cen MT" panose="020B0602020104020603"/>
                        </a:defRPr>
                      </a:lvl8pPr>
                      <a:lvl9pPr marL="2743200" algn="l" defTabSz="685800" rtl="0" eaLnBrk="1" latinLnBrk="0" hangingPunct="1">
                        <a:defRPr sz="1350" b="1" kern="1200">
                          <a:solidFill>
                            <a:schemeClr val="lt1"/>
                          </a:solidFill>
                          <a:latin typeface="Tw Cen MT" panose="020B0602020104020603"/>
                        </a:defRPr>
                      </a:lvl9pPr>
                    </a:lstStyle>
                    <a:p>
                      <a:r>
                        <a:rPr lang="en-AU" sz="1000"/>
                        <a:t>Initial Observations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41230"/>
                    </a:solidFill>
                  </a:tcPr>
                </a:tc>
                <a:extLst>
                  <a:ext uri="{0D108BD9-81ED-4DB2-BD59-A6C34878D82A}">
                    <a16:rowId xmlns:a16="http://schemas.microsoft.com/office/drawing/2014/main" val="4004639097"/>
                  </a:ext>
                </a:extLst>
              </a:tr>
              <a:tr h="495064">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Overall Participant Program Status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40000"/>
                      </a:srgbClr>
                    </a:solid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41/44 organisations reporting “On Track”</a:t>
                      </a:r>
                    </a:p>
                    <a:p>
                      <a:r>
                        <a:rPr lang="en-AU" sz="1000"/>
                        <a:t>1 generator (non critical) reporting “late”</a:t>
                      </a:r>
                    </a:p>
                    <a:p>
                      <a:r>
                        <a:rPr lang="en-AU" sz="1000"/>
                        <a:t>1 MC/TNSP “at risk” , 1 MDP "at risk"</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40000"/>
                      </a:srgbClr>
                    </a:solidFill>
                  </a:tcPr>
                </a:tc>
                <a:extLst>
                  <a:ext uri="{0D108BD9-81ED-4DB2-BD59-A6C34878D82A}">
                    <a16:rowId xmlns:a16="http://schemas.microsoft.com/office/drawing/2014/main" val="2360074486"/>
                  </a:ext>
                </a:extLst>
              </a:tr>
              <a:tr h="495064">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Program Risks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20000"/>
                      </a:srgbClr>
                    </a:solid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No new major program risks raised this survey</a:t>
                      </a:r>
                    </a:p>
                    <a:p>
                      <a:r>
                        <a:rPr lang="en-AU" sz="1000"/>
                        <a:t>COVID-19 risk status notes interstate restrictions having some impact for 1 participant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20000"/>
                      </a:srgbClr>
                    </a:solidFill>
                  </a:tcPr>
                </a:tc>
                <a:extLst>
                  <a:ext uri="{0D108BD9-81ED-4DB2-BD59-A6C34878D82A}">
                    <a16:rowId xmlns:a16="http://schemas.microsoft.com/office/drawing/2014/main" val="4126839513"/>
                  </a:ext>
                </a:extLst>
              </a:tr>
              <a:tr h="348378">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Impact of retail delay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40000"/>
                      </a:srgbClr>
                    </a:solid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No red flag on participant programs due to retail platform delay, risk raised for participant program if Option 1 not achieved and Retail Platform go-live moves post June 21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40000"/>
                      </a:srgbClr>
                    </a:solidFill>
                  </a:tcPr>
                </a:tc>
                <a:extLst>
                  <a:ext uri="{0D108BD9-81ED-4DB2-BD59-A6C34878D82A}">
                    <a16:rowId xmlns:a16="http://schemas.microsoft.com/office/drawing/2014/main" val="3300614564"/>
                  </a:ext>
                </a:extLst>
              </a:tr>
              <a:tr h="495064">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Essential Capability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20000"/>
                      </a:srgbClr>
                    </a:solid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16 / 17 Generators report on track, </a:t>
                      </a:r>
                    </a:p>
                    <a:p>
                      <a:r>
                        <a:rPr lang="en-AU" sz="1000"/>
                        <a:t>1 TNSP /MP meter installation program reported “late”, mitigation </a:t>
                      </a:r>
                      <a:r>
                        <a:rPr lang="en-AU" sz="1000" err="1"/>
                        <a:t>tbd</a:t>
                      </a:r>
                    </a:p>
                    <a:p>
                      <a:r>
                        <a:rPr lang="en-AU" sz="1000"/>
                        <a:t>Readiness Survey yet to be received for 1 key MDP</a:t>
                      </a:r>
                    </a:p>
                    <a:p>
                      <a:r>
                        <a:rPr lang="en-AU" sz="1000"/>
                        <a:t>1 TNSP/MC has reported “at risk” with planned mitigation</a:t>
                      </a:r>
                    </a:p>
                    <a:p>
                      <a:r>
                        <a:rPr lang="en-AU" sz="1000"/>
                        <a:t>1 MP has reported “complete” for metering installation and configuration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20000"/>
                      </a:srgbClr>
                    </a:solidFill>
                  </a:tcPr>
                </a:tc>
                <a:extLst>
                  <a:ext uri="{0D108BD9-81ED-4DB2-BD59-A6C34878D82A}">
                    <a16:rowId xmlns:a16="http://schemas.microsoft.com/office/drawing/2014/main" val="3268047400"/>
                  </a:ext>
                </a:extLst>
              </a:tr>
              <a:tr h="348378">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Other Participant Capability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40000"/>
                      </a:srgbClr>
                    </a:solidFill>
                  </a:tcPr>
                </a:tc>
                <a:tc>
                  <a:txBody>
                    <a:bodyPr/>
                    <a:lstStyle>
                      <a:lvl1pPr marL="0" algn="l" defTabSz="685800" rtl="0" eaLnBrk="1" latinLnBrk="0" hangingPunct="1">
                        <a:defRPr sz="1350" kern="1200">
                          <a:solidFill>
                            <a:schemeClr val="dk1"/>
                          </a:solidFill>
                          <a:latin typeface="Tw Cen MT" panose="020B0602020104020603"/>
                        </a:defRPr>
                      </a:lvl1pPr>
                      <a:lvl2pPr marL="342900" algn="l" defTabSz="685800" rtl="0" eaLnBrk="1" latinLnBrk="0" hangingPunct="1">
                        <a:defRPr sz="1350" kern="1200">
                          <a:solidFill>
                            <a:schemeClr val="dk1"/>
                          </a:solidFill>
                          <a:latin typeface="Tw Cen MT" panose="020B0602020104020603"/>
                        </a:defRPr>
                      </a:lvl2pPr>
                      <a:lvl3pPr marL="685800" algn="l" defTabSz="685800" rtl="0" eaLnBrk="1" latinLnBrk="0" hangingPunct="1">
                        <a:defRPr sz="1350" kern="1200">
                          <a:solidFill>
                            <a:schemeClr val="dk1"/>
                          </a:solidFill>
                          <a:latin typeface="Tw Cen MT" panose="020B0602020104020603"/>
                        </a:defRPr>
                      </a:lvl3pPr>
                      <a:lvl4pPr marL="1028700" algn="l" defTabSz="685800" rtl="0" eaLnBrk="1" latinLnBrk="0" hangingPunct="1">
                        <a:defRPr sz="1350" kern="1200">
                          <a:solidFill>
                            <a:schemeClr val="dk1"/>
                          </a:solidFill>
                          <a:latin typeface="Tw Cen MT" panose="020B0602020104020603"/>
                        </a:defRPr>
                      </a:lvl4pPr>
                      <a:lvl5pPr marL="1371600" algn="l" defTabSz="685800" rtl="0" eaLnBrk="1" latinLnBrk="0" hangingPunct="1">
                        <a:defRPr sz="1350" kern="1200">
                          <a:solidFill>
                            <a:schemeClr val="dk1"/>
                          </a:solidFill>
                          <a:latin typeface="Tw Cen MT" panose="020B0602020104020603"/>
                        </a:defRPr>
                      </a:lvl5pPr>
                      <a:lvl6pPr marL="1714500" algn="l" defTabSz="685800" rtl="0" eaLnBrk="1" latinLnBrk="0" hangingPunct="1">
                        <a:defRPr sz="1350" kern="1200">
                          <a:solidFill>
                            <a:schemeClr val="dk1"/>
                          </a:solidFill>
                          <a:latin typeface="Tw Cen MT" panose="020B0602020104020603"/>
                        </a:defRPr>
                      </a:lvl6pPr>
                      <a:lvl7pPr marL="2057400" algn="l" defTabSz="685800" rtl="0" eaLnBrk="1" latinLnBrk="0" hangingPunct="1">
                        <a:defRPr sz="1350" kern="1200">
                          <a:solidFill>
                            <a:schemeClr val="dk1"/>
                          </a:solidFill>
                          <a:latin typeface="Tw Cen MT" panose="020B0602020104020603"/>
                        </a:defRPr>
                      </a:lvl7pPr>
                      <a:lvl8pPr marL="2400300" algn="l" defTabSz="685800" rtl="0" eaLnBrk="1" latinLnBrk="0" hangingPunct="1">
                        <a:defRPr sz="1350" kern="1200">
                          <a:solidFill>
                            <a:schemeClr val="dk1"/>
                          </a:solidFill>
                          <a:latin typeface="Tw Cen MT" panose="020B0602020104020603"/>
                        </a:defRPr>
                      </a:lvl8pPr>
                      <a:lvl9pPr marL="2743200" algn="l" defTabSz="685800" rtl="0" eaLnBrk="1" latinLnBrk="0" hangingPunct="1">
                        <a:defRPr sz="1350" kern="1200">
                          <a:solidFill>
                            <a:schemeClr val="dk1"/>
                          </a:solidFill>
                          <a:latin typeface="Tw Cen MT" panose="020B0602020104020603"/>
                        </a:defRPr>
                      </a:lvl9pPr>
                    </a:lstStyle>
                    <a:p>
                      <a:r>
                        <a:rPr lang="en-AU" sz="1000"/>
                        <a:t>All retailer programs reported on track, with spread of overall delivery %</a:t>
                      </a:r>
                    </a:p>
                    <a:p>
                      <a:r>
                        <a:rPr lang="en-AU" sz="1000"/>
                        <a:t>GS standing data updates and metering data delivery reported on track with minor exception  for 1 DNSP</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1 MDP “at risk” – 2 week delay, no essential meters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41230">
                        <a:tint val="40000"/>
                      </a:srgbClr>
                    </a:solidFill>
                  </a:tcPr>
                </a:tc>
                <a:extLst>
                  <a:ext uri="{0D108BD9-81ED-4DB2-BD59-A6C34878D82A}">
                    <a16:rowId xmlns:a16="http://schemas.microsoft.com/office/drawing/2014/main" val="299183441"/>
                  </a:ext>
                </a:extLst>
              </a:tr>
            </a:tbl>
          </a:graphicData>
        </a:graphic>
      </p:graphicFrame>
    </p:spTree>
    <p:extLst>
      <p:ext uri="{BB962C8B-B14F-4D97-AF65-F5344CB8AC3E}">
        <p14:creationId xmlns:p14="http://schemas.microsoft.com/office/powerpoint/2010/main" val="2672638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174F5B-6AA6-404A-9E6D-B433B5629089}"/>
              </a:ext>
            </a:extLst>
          </p:cNvPr>
          <p:cNvSpPr txBox="1"/>
          <p:nvPr/>
        </p:nvSpPr>
        <p:spPr>
          <a:xfrm>
            <a:off x="82296" y="6089904"/>
            <a:ext cx="1819656" cy="631570"/>
          </a:xfrm>
          <a:prstGeom prst="rect">
            <a:avLst/>
          </a:prstGeom>
          <a:solidFill>
            <a:schemeClr val="bg2"/>
          </a:solidFill>
        </p:spPr>
        <p:txBody>
          <a:bodyPr wrap="square" rtlCol="0">
            <a:spAutoFit/>
          </a:bodyPr>
          <a:lstStyle/>
          <a:p>
            <a:endParaRPr lang="en-AU"/>
          </a:p>
        </p:txBody>
      </p:sp>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125025" y="1353987"/>
            <a:ext cx="7422019" cy="2403734"/>
          </a:xfrm>
        </p:spPr>
        <p:txBody>
          <a:bodyPr vert="horz" lIns="91440" tIns="45720" rIns="91440" bIns="45720" rtlCol="0" anchor="t">
            <a:normAutofit/>
          </a:bodyPr>
          <a:lstStyle/>
          <a:p>
            <a:pPr marL="0" indent="0">
              <a:buNone/>
            </a:pPr>
            <a:r>
              <a:rPr lang="en-AU" sz="1400" b="1"/>
              <a:t>Platform Go-Live Plans</a:t>
            </a:r>
            <a:r>
              <a:rPr lang="en-AU" sz="1400"/>
              <a:t>:</a:t>
            </a:r>
          </a:p>
          <a:p>
            <a:pPr>
              <a:lnSpc>
                <a:spcPct val="120000"/>
              </a:lnSpc>
              <a:spcBef>
                <a:spcPts val="400"/>
              </a:spcBef>
            </a:pPr>
            <a:r>
              <a:rPr lang="en-AU" sz="1400">
                <a:cs typeface="Segoe UI Semilight"/>
              </a:rPr>
              <a:t>Bidding Industry Go-Live Plan was circulated for comment</a:t>
            </a:r>
          </a:p>
          <a:p>
            <a:pPr lvl="1">
              <a:lnSpc>
                <a:spcPct val="120000"/>
              </a:lnSpc>
              <a:spcBef>
                <a:spcPts val="400"/>
              </a:spcBef>
            </a:pPr>
            <a:r>
              <a:rPr lang="en-AU" sz="1100">
                <a:cs typeface="Segoe UI Semilight"/>
              </a:rPr>
              <a:t>Feedback due 22</a:t>
            </a:r>
            <a:r>
              <a:rPr lang="en-AU" sz="1100" baseline="30000">
                <a:cs typeface="Segoe UI Semilight"/>
              </a:rPr>
              <a:t>nd</a:t>
            </a:r>
            <a:r>
              <a:rPr lang="en-AU" sz="1100">
                <a:cs typeface="Segoe UI Semilight"/>
              </a:rPr>
              <a:t> Feb</a:t>
            </a:r>
          </a:p>
          <a:p>
            <a:pPr lvl="1">
              <a:lnSpc>
                <a:spcPct val="120000"/>
              </a:lnSpc>
              <a:spcBef>
                <a:spcPts val="400"/>
              </a:spcBef>
            </a:pPr>
            <a:r>
              <a:rPr lang="en-AU" sz="1100">
                <a:cs typeface="Segoe UI Semilight"/>
              </a:rPr>
              <a:t>Finalisation 8</a:t>
            </a:r>
            <a:r>
              <a:rPr lang="en-AU" sz="1100" baseline="30000">
                <a:cs typeface="Segoe UI Semilight"/>
              </a:rPr>
              <a:t>th</a:t>
            </a:r>
            <a:r>
              <a:rPr lang="en-AU" sz="1100">
                <a:cs typeface="Segoe UI Semilight"/>
              </a:rPr>
              <a:t> March</a:t>
            </a:r>
          </a:p>
          <a:p>
            <a:pPr>
              <a:lnSpc>
                <a:spcPct val="120000"/>
              </a:lnSpc>
              <a:spcBef>
                <a:spcPts val="400"/>
              </a:spcBef>
            </a:pPr>
            <a:r>
              <a:rPr lang="en-AU" sz="1400">
                <a:cs typeface="Segoe UI Semilight"/>
              </a:rPr>
              <a:t>Finalisation of retail industry go-live plan will be provided to incorporate:</a:t>
            </a:r>
          </a:p>
          <a:p>
            <a:pPr marL="1085850" lvl="2" defTabSz="801929">
              <a:lnSpc>
                <a:spcPct val="100000"/>
              </a:lnSpc>
              <a:spcBef>
                <a:spcPts val="400"/>
              </a:spcBef>
            </a:pPr>
            <a:r>
              <a:rPr lang="en-AU" sz="1400">
                <a:cs typeface="Segoe UI Semilight"/>
              </a:rPr>
              <a:t>updates to timings</a:t>
            </a:r>
          </a:p>
          <a:p>
            <a:pPr marL="1085850" lvl="2" defTabSz="801929">
              <a:lnSpc>
                <a:spcPct val="100000"/>
              </a:lnSpc>
              <a:spcBef>
                <a:spcPts val="400"/>
              </a:spcBef>
            </a:pPr>
            <a:r>
              <a:rPr lang="en-AU" sz="1400">
                <a:cs typeface="Segoe UI Semilight"/>
              </a:rPr>
              <a:t>PVM approach, and </a:t>
            </a:r>
          </a:p>
          <a:p>
            <a:pPr>
              <a:lnSpc>
                <a:spcPct val="120000"/>
              </a:lnSpc>
              <a:spcBef>
                <a:spcPts val="400"/>
              </a:spcBef>
            </a:pPr>
            <a:r>
              <a:rPr lang="en-AU" sz="1400">
                <a:cs typeface="Segoe UI Semilight"/>
              </a:rPr>
              <a:t>Settlement Draft industry Go-live plan to be circulated for comment </a:t>
            </a:r>
            <a:endParaRPr lang="en-AU" sz="1400">
              <a:highlight>
                <a:srgbClr val="FFFF00"/>
              </a:highlight>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22/02/2021</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21</a:t>
            </a:fld>
            <a:endParaRPr lang="en-AU"/>
          </a:p>
        </p:txBody>
      </p:sp>
      <p:pic>
        <p:nvPicPr>
          <p:cNvPr id="8" name="Graphic 7" descr="Bullseye">
            <a:extLst>
              <a:ext uri="{FF2B5EF4-FFF2-40B4-BE49-F238E27FC236}">
                <a16:creationId xmlns:a16="http://schemas.microsoft.com/office/drawing/2014/main" id="{E204A3F0-AEB6-4F5F-A009-E808F05579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5422" y="1520350"/>
            <a:ext cx="1302050" cy="1302050"/>
          </a:xfrm>
          <a:prstGeom prst="rect">
            <a:avLst/>
          </a:prstGeom>
        </p:spPr>
      </p:pic>
      <p:sp>
        <p:nvSpPr>
          <p:cNvPr id="10" name="Rectangle 9">
            <a:extLst>
              <a:ext uri="{FF2B5EF4-FFF2-40B4-BE49-F238E27FC236}">
                <a16:creationId xmlns:a16="http://schemas.microsoft.com/office/drawing/2014/main" id="{2800D18F-9D73-4D5E-B1E0-01C3DAC2330B}"/>
              </a:ext>
            </a:extLst>
          </p:cNvPr>
          <p:cNvSpPr/>
          <p:nvPr/>
        </p:nvSpPr>
        <p:spPr>
          <a:xfrm>
            <a:off x="105156" y="3454403"/>
            <a:ext cx="8933688" cy="3076868"/>
          </a:xfrm>
          <a:prstGeom prst="rect">
            <a:avLst/>
          </a:prstGeom>
        </p:spPr>
        <p:txBody>
          <a:bodyPr wrap="square" lIns="91440" tIns="45720" rIns="91440" bIns="45720" anchor="t">
            <a:spAutoFit/>
          </a:bodyPr>
          <a:lstStyle/>
          <a:p>
            <a:pPr>
              <a:lnSpc>
                <a:spcPct val="120000"/>
              </a:lnSpc>
            </a:pPr>
            <a:r>
              <a:rPr lang="en-AU" sz="1400" b="1"/>
              <a:t>Transition Focus Group</a:t>
            </a:r>
            <a:endParaRPr lang="en-AU" sz="1400" b="1">
              <a:cs typeface="Segoe UI Semilight"/>
            </a:endParaRPr>
          </a:p>
          <a:p>
            <a:pPr marL="171450" indent="-171450" defTabSz="685800">
              <a:lnSpc>
                <a:spcPct val="120000"/>
              </a:lnSpc>
              <a:spcBef>
                <a:spcPts val="400"/>
              </a:spcBef>
              <a:buFont typeface="Arial" panose="020B0604020202020204" pitchFamily="34" charset="0"/>
              <a:buChar char="•"/>
            </a:pPr>
            <a:r>
              <a:rPr lang="en-AU" sz="1400">
                <a:cs typeface="Segoe UI Semilight"/>
              </a:rPr>
              <a:t>MTP Updated to reflect Retail Platform deployment 31 May, Key Impacts</a:t>
            </a:r>
          </a:p>
          <a:p>
            <a:pPr marL="628650" lvl="1" indent="-171450" defTabSz="685800">
              <a:lnSpc>
                <a:spcPct val="120000"/>
              </a:lnSpc>
              <a:spcBef>
                <a:spcPts val="400"/>
              </a:spcBef>
              <a:buFont typeface="Arial" panose="020B0604020202020204" pitchFamily="34" charset="0"/>
              <a:buChar char="•"/>
            </a:pPr>
            <a:r>
              <a:rPr lang="en-AU" sz="1400">
                <a:cs typeface="Segoe UI Semilight"/>
              </a:rPr>
              <a:t> Commencement of 5 minute settlement data delivery</a:t>
            </a:r>
          </a:p>
          <a:p>
            <a:pPr marL="628650" lvl="1" indent="-171450" defTabSz="685800">
              <a:lnSpc>
                <a:spcPct val="120000"/>
              </a:lnSpc>
              <a:spcBef>
                <a:spcPts val="400"/>
              </a:spcBef>
              <a:buFont typeface="Arial" panose="020B0604020202020204" pitchFamily="34" charset="0"/>
              <a:buChar char="•"/>
            </a:pPr>
            <a:r>
              <a:rPr lang="en-AU" sz="1400">
                <a:cs typeface="Segoe UI Semilight"/>
              </a:rPr>
              <a:t>Timeframe population of NONCONUML NMIs</a:t>
            </a:r>
          </a:p>
          <a:p>
            <a:pPr marL="171450" indent="-171450" defTabSz="685800">
              <a:lnSpc>
                <a:spcPct val="120000"/>
              </a:lnSpc>
              <a:spcBef>
                <a:spcPts val="400"/>
              </a:spcBef>
              <a:buFont typeface="Arial" panose="020B0604020202020204" pitchFamily="34" charset="0"/>
              <a:buChar char="•"/>
            </a:pPr>
            <a:r>
              <a:rPr lang="en-AU" sz="1400">
                <a:cs typeface="Segoe UI Semilight"/>
              </a:rPr>
              <a:t>Updated and extended meter rollout plans to be provided 1 March</a:t>
            </a:r>
          </a:p>
          <a:p>
            <a:pPr marL="628650" lvl="1" indent="-171450" defTabSz="685800">
              <a:lnSpc>
                <a:spcPct val="120000"/>
              </a:lnSpc>
              <a:spcBef>
                <a:spcPts val="400"/>
              </a:spcBef>
              <a:buFont typeface="Arial" panose="020B0604020202020204" pitchFamily="34" charset="0"/>
              <a:buChar char="•"/>
            </a:pPr>
            <a:r>
              <a:rPr lang="en-AU" sz="1400">
                <a:cs typeface="Segoe UI Semilight"/>
              </a:rPr>
              <a:t>Consolidate rollout, and where available individual rollout plans to be distributed to impacted participants</a:t>
            </a:r>
          </a:p>
          <a:p>
            <a:pPr marL="171450" indent="-171450" defTabSz="685800">
              <a:lnSpc>
                <a:spcPct val="120000"/>
              </a:lnSpc>
              <a:spcBef>
                <a:spcPts val="400"/>
              </a:spcBef>
              <a:buFont typeface="Arial" panose="020B0604020202020204" pitchFamily="34" charset="0"/>
              <a:buChar char="•"/>
            </a:pPr>
            <a:r>
              <a:rPr lang="en-AU" sz="1400">
                <a:cs typeface="Segoe UI Semilight"/>
              </a:rPr>
              <a:t>Consolidated transaction volume assumptions to be provided as input to MSDR workgroup </a:t>
            </a:r>
          </a:p>
          <a:p>
            <a:pPr marL="182245" lvl="1">
              <a:lnSpc>
                <a:spcPct val="120000"/>
              </a:lnSpc>
              <a:spcBef>
                <a:spcPts val="300"/>
              </a:spcBef>
            </a:pPr>
            <a:r>
              <a:rPr lang="en-AU" sz="1400" b="1"/>
              <a:t>Invitation Industry Test planning - Retail</a:t>
            </a:r>
            <a:endParaRPr lang="en-AU" sz="1400">
              <a:highlight>
                <a:srgbClr val="FFFF00"/>
              </a:highlight>
              <a:cs typeface="Segoe UI Semilight"/>
            </a:endParaRPr>
          </a:p>
          <a:p>
            <a:pPr lvl="1" indent="-274320">
              <a:lnSpc>
                <a:spcPct val="120000"/>
              </a:lnSpc>
              <a:spcBef>
                <a:spcPts val="300"/>
              </a:spcBef>
              <a:buFont typeface="Courier New" panose="02070309020205020404" pitchFamily="49" charset="0"/>
              <a:buChar char="o"/>
            </a:pPr>
            <a:r>
              <a:rPr lang="en-AU" sz="1400">
                <a:cs typeface="Segoe UI Semilight"/>
              </a:rPr>
              <a:t>Scenarios distributed for consideration by participants, participants to reconsider availability for testing</a:t>
            </a:r>
          </a:p>
          <a:p>
            <a:pPr lvl="1" indent="-274320">
              <a:lnSpc>
                <a:spcPct val="120000"/>
              </a:lnSpc>
              <a:spcBef>
                <a:spcPts val="300"/>
              </a:spcBef>
              <a:buFont typeface="Courier New" panose="02070309020205020404" pitchFamily="49" charset="0"/>
              <a:buChar char="o"/>
            </a:pPr>
            <a:r>
              <a:rPr lang="en-AU" sz="1400">
                <a:cs typeface="Segoe UI Semilight"/>
              </a:rPr>
              <a:t>Planning for conduct will take place in ITWG  and with focused sessions for participating organisations</a:t>
            </a:r>
          </a:p>
        </p:txBody>
      </p:sp>
    </p:spTree>
    <p:extLst>
      <p:ext uri="{BB962C8B-B14F-4D97-AF65-F5344CB8AC3E}">
        <p14:creationId xmlns:p14="http://schemas.microsoft.com/office/powerpoint/2010/main" val="1499828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229807" y="1607538"/>
            <a:ext cx="8239160" cy="5274560"/>
          </a:xfrm>
        </p:spPr>
        <p:txBody>
          <a:bodyPr vert="horz" lIns="91440" tIns="45720" rIns="91440" bIns="45720" rtlCol="0" anchor="t">
            <a:normAutofit/>
          </a:bodyPr>
          <a:lstStyle/>
          <a:p>
            <a:pPr marL="0" indent="0">
              <a:buNone/>
            </a:pPr>
            <a:r>
              <a:rPr lang="en-AU" sz="1400" b="1">
                <a:cs typeface="Segoe UI Semilight"/>
              </a:rPr>
              <a:t>Readiness Risk Review</a:t>
            </a:r>
          </a:p>
          <a:p>
            <a:r>
              <a:rPr lang="en-AU" sz="1400">
                <a:cs typeface="Segoe UI Semilight"/>
              </a:rPr>
              <a:t>Review of readiness risks conducted</a:t>
            </a:r>
          </a:p>
          <a:p>
            <a:r>
              <a:rPr lang="en-AU" sz="1400">
                <a:cs typeface="Segoe UI Semilight"/>
              </a:rPr>
              <a:t>New and revised readiness risks reflecting Retail Platform Date change incorporated</a:t>
            </a:r>
          </a:p>
          <a:p>
            <a:r>
              <a:rPr lang="en-AU" sz="1400">
                <a:cs typeface="Segoe UI Semilight"/>
              </a:rPr>
              <a:t>No major change in overall readiness risk trend</a:t>
            </a:r>
          </a:p>
          <a:p>
            <a:r>
              <a:rPr lang="en-AU" sz="1400">
                <a:cs typeface="Segoe UI Semilight"/>
              </a:rPr>
              <a:t>Will be reassessed at next RWG in light of changes to AEMO platform delivery timeframes</a:t>
            </a:r>
          </a:p>
          <a:p>
            <a:endParaRPr lang="en-AU" sz="1400">
              <a:cs typeface="Segoe UI Semilight"/>
            </a:endParaRPr>
          </a:p>
          <a:p>
            <a:pPr marL="0" indent="0">
              <a:lnSpc>
                <a:spcPct val="100000"/>
              </a:lnSpc>
              <a:buNone/>
            </a:pPr>
            <a:r>
              <a:rPr lang="en-AU" sz="1400" b="1"/>
              <a:t>Upcoming activity</a:t>
            </a:r>
            <a:endParaRPr lang="en-AU" sz="1400" b="1">
              <a:cs typeface="Segoe UI Semilight"/>
            </a:endParaRPr>
          </a:p>
          <a:p>
            <a:r>
              <a:rPr lang="en-AU" sz="1600">
                <a:cs typeface="Segoe UI Semilight"/>
              </a:rPr>
              <a:t>RWG:</a:t>
            </a:r>
          </a:p>
          <a:p>
            <a:pPr lvl="1">
              <a:lnSpc>
                <a:spcPct val="100000"/>
              </a:lnSpc>
              <a:buFont typeface="Courier New" panose="02070309020205020404" pitchFamily="49" charset="0"/>
              <a:buChar char="o"/>
            </a:pPr>
            <a:r>
              <a:rPr lang="en-AU" sz="1400">
                <a:cs typeface="Segoe UI Semilight"/>
              </a:rPr>
              <a:t>Readiness Reporting Round #6</a:t>
            </a:r>
          </a:p>
          <a:p>
            <a:pPr lvl="1">
              <a:lnSpc>
                <a:spcPct val="100000"/>
              </a:lnSpc>
              <a:buFont typeface="Courier New" panose="02070309020205020404" pitchFamily="49" charset="0"/>
              <a:buChar char="o"/>
            </a:pPr>
            <a:r>
              <a:rPr lang="en-AU" sz="1400">
                <a:cs typeface="Segoe UI Semilight"/>
              </a:rPr>
              <a:t>Bidding go-live impacts and plan review</a:t>
            </a:r>
          </a:p>
          <a:p>
            <a:pPr lvl="1">
              <a:lnSpc>
                <a:spcPct val="100000"/>
              </a:lnSpc>
              <a:buFont typeface="Courier New" panose="02070309020205020404" pitchFamily="49" charset="0"/>
              <a:buChar char="o"/>
            </a:pPr>
            <a:r>
              <a:rPr lang="en-AU" sz="1400">
                <a:cs typeface="Segoe UI Semilight"/>
              </a:rPr>
              <a:t>Review of draft Settlements Industry Go Live Plan</a:t>
            </a:r>
          </a:p>
          <a:p>
            <a:pPr>
              <a:lnSpc>
                <a:spcPct val="110000"/>
              </a:lnSpc>
            </a:pPr>
            <a:r>
              <a:rPr lang="en-AU" sz="1600">
                <a:cs typeface="Segoe UI Semilight"/>
              </a:rPr>
              <a:t>ITWG </a:t>
            </a:r>
          </a:p>
          <a:p>
            <a:pPr lvl="1">
              <a:lnSpc>
                <a:spcPct val="100000"/>
              </a:lnSpc>
              <a:buFont typeface="Courier New" panose="02070309020205020404" pitchFamily="49" charset="0"/>
              <a:buChar char="o"/>
            </a:pPr>
            <a:r>
              <a:rPr lang="en-AU" sz="1400">
                <a:cs typeface="Segoe UI Semilight"/>
              </a:rPr>
              <a:t>Planning for Invitation Industry Test – Retail</a:t>
            </a:r>
          </a:p>
          <a:p>
            <a:pPr lvl="1">
              <a:lnSpc>
                <a:spcPct val="100000"/>
              </a:lnSpc>
              <a:buFont typeface="Courier New" panose="02070309020205020404" pitchFamily="49" charset="0"/>
              <a:buChar char="o"/>
            </a:pPr>
            <a:r>
              <a:rPr lang="en-AU" sz="1400">
                <a:cs typeface="Segoe UI Semilight"/>
              </a:rPr>
              <a:t>Data availability for Settlements Industry Test</a:t>
            </a:r>
          </a:p>
          <a:p>
            <a:endParaRPr lang="en-AU" sz="1600">
              <a:cs typeface="Segoe UI Semilight"/>
            </a:endParaRPr>
          </a:p>
          <a:p>
            <a:pPr lvl="1"/>
            <a:endParaRPr lang="en-AU" sz="1600">
              <a:cs typeface="Segoe UI Semilight"/>
            </a:endParaRPr>
          </a:p>
          <a:p>
            <a:endParaRPr lang="en-AU" sz="1600">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22/02/2021</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22</a:t>
            </a:fld>
            <a:endParaRPr lang="en-AU"/>
          </a:p>
        </p:txBody>
      </p:sp>
      <p:pic>
        <p:nvPicPr>
          <p:cNvPr id="7" name="Graphic 6" descr="Bullseye">
            <a:extLst>
              <a:ext uri="{FF2B5EF4-FFF2-40B4-BE49-F238E27FC236}">
                <a16:creationId xmlns:a16="http://schemas.microsoft.com/office/drawing/2014/main" id="{C4935EF4-93B4-488B-B116-29616227F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5422" y="1520350"/>
            <a:ext cx="1302050" cy="1302050"/>
          </a:xfrm>
          <a:prstGeom prst="rect">
            <a:avLst/>
          </a:prstGeom>
        </p:spPr>
      </p:pic>
    </p:spTree>
    <p:extLst>
      <p:ext uri="{BB962C8B-B14F-4D97-AF65-F5344CB8AC3E}">
        <p14:creationId xmlns:p14="http://schemas.microsoft.com/office/powerpoint/2010/main" val="852779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9442-5930-48DA-A795-65A2644F33FD}"/>
              </a:ext>
            </a:extLst>
          </p:cNvPr>
          <p:cNvSpPr>
            <a:spLocks noGrp="1"/>
          </p:cNvSpPr>
          <p:nvPr>
            <p:ph type="title"/>
          </p:nvPr>
        </p:nvSpPr>
        <p:spPr/>
        <p:txBody>
          <a:bodyPr/>
          <a:lstStyle/>
          <a:p>
            <a:r>
              <a:rPr lang="en-AU"/>
              <a:t>Readiness Working Group Update</a:t>
            </a:r>
          </a:p>
        </p:txBody>
      </p:sp>
      <p:sp>
        <p:nvSpPr>
          <p:cNvPr id="3" name="Content Placeholder 2">
            <a:extLst>
              <a:ext uri="{FF2B5EF4-FFF2-40B4-BE49-F238E27FC236}">
                <a16:creationId xmlns:a16="http://schemas.microsoft.com/office/drawing/2014/main" id="{2BDA8C7F-FA11-4208-B0E2-464B0F0FA45D}"/>
              </a:ext>
            </a:extLst>
          </p:cNvPr>
          <p:cNvSpPr>
            <a:spLocks noGrp="1"/>
          </p:cNvSpPr>
          <p:nvPr>
            <p:ph idx="1"/>
          </p:nvPr>
        </p:nvSpPr>
        <p:spPr>
          <a:xfrm>
            <a:off x="229807" y="1386027"/>
            <a:ext cx="8815090" cy="5496071"/>
          </a:xfrm>
        </p:spPr>
        <p:txBody>
          <a:bodyPr vert="horz" lIns="91440" tIns="45720" rIns="91440" bIns="45720" rtlCol="0" anchor="t">
            <a:normAutofit/>
          </a:bodyPr>
          <a:lstStyle/>
          <a:p>
            <a:pPr marL="0" indent="0">
              <a:lnSpc>
                <a:spcPct val="100000"/>
              </a:lnSpc>
              <a:buNone/>
            </a:pPr>
            <a:endParaRPr lang="en-AU" sz="1400" b="1">
              <a:ea typeface="+mn-lt"/>
              <a:cs typeface="+mn-lt"/>
            </a:endParaRPr>
          </a:p>
          <a:p>
            <a:pPr marL="0" indent="0">
              <a:buNone/>
            </a:pPr>
            <a:r>
              <a:rPr lang="en-AU" sz="1400" b="1">
                <a:cs typeface="Segoe UI Semilight"/>
              </a:rPr>
              <a:t>Staging Environment </a:t>
            </a:r>
            <a:endParaRPr lang="en-AU" sz="1400" b="1"/>
          </a:p>
          <a:p>
            <a:pPr>
              <a:buFont typeface="Arial"/>
              <a:buChar char="•"/>
            </a:pPr>
            <a:r>
              <a:rPr lang="en-AU" sz="1400">
                <a:cs typeface="Segoe UI Semilight"/>
              </a:rPr>
              <a:t>Outage migrate across to end state solution 8-12</a:t>
            </a:r>
            <a:r>
              <a:rPr lang="en-AU" sz="1400" baseline="30000">
                <a:cs typeface="Segoe UI Semilight"/>
              </a:rPr>
              <a:t>th</a:t>
            </a:r>
            <a:r>
              <a:rPr lang="en-AU" sz="1400">
                <a:cs typeface="Segoe UI Semilight"/>
              </a:rPr>
              <a:t> Feb – MSATS/ Retail only impacted</a:t>
            </a:r>
          </a:p>
          <a:p>
            <a:pPr lvl="1">
              <a:buFont typeface="Arial"/>
              <a:buChar char="•"/>
            </a:pPr>
            <a:r>
              <a:rPr lang="en-AU" sz="1100">
                <a:cs typeface="Segoe UI Semilight"/>
              </a:rPr>
              <a:t>Environment available from 16 /2 for resumption of industry use</a:t>
            </a:r>
          </a:p>
          <a:p>
            <a:pPr>
              <a:buFont typeface="Arial"/>
              <a:buChar char="•"/>
            </a:pPr>
            <a:r>
              <a:rPr lang="en-AU" sz="1400">
                <a:cs typeface="Segoe UI Semilight"/>
              </a:rPr>
              <a:t>Full functionality for </a:t>
            </a:r>
            <a:r>
              <a:rPr lang="en-AU" sz="1400" b="1">
                <a:cs typeface="Segoe UI Semilight"/>
              </a:rPr>
              <a:t>B2B</a:t>
            </a:r>
            <a:r>
              <a:rPr lang="en-AU" sz="1400">
                <a:cs typeface="Segoe UI Semilight"/>
              </a:rPr>
              <a:t> testing is supported in the staging environment for participants wanting to perform bilateral testing including 30-minute and 5-minute reads.</a:t>
            </a:r>
          </a:p>
          <a:p>
            <a:pPr>
              <a:buFont typeface="Arial"/>
              <a:buChar char="•"/>
            </a:pPr>
            <a:r>
              <a:rPr lang="en-AU" sz="1400">
                <a:cs typeface="Segoe UI Semilight"/>
              </a:rPr>
              <a:t>Participants can refer to the Functional Deployment  Matrix for more details of capability, reissued 12th Feb</a:t>
            </a:r>
          </a:p>
          <a:p>
            <a:pPr>
              <a:buFont typeface="Arial"/>
              <a:buChar char="•"/>
            </a:pPr>
            <a:endParaRPr lang="en-AU" sz="1400">
              <a:cs typeface="Segoe UI Semilight"/>
            </a:endParaRPr>
          </a:p>
          <a:p>
            <a:pPr marL="0" indent="0">
              <a:lnSpc>
                <a:spcPct val="100000"/>
              </a:lnSpc>
              <a:buNone/>
            </a:pPr>
            <a:endParaRPr lang="en-AU" sz="1400" b="1"/>
          </a:p>
          <a:p>
            <a:pPr marL="0" indent="0">
              <a:lnSpc>
                <a:spcPct val="100000"/>
              </a:lnSpc>
              <a:buNone/>
            </a:pPr>
            <a:r>
              <a:rPr lang="en-AU" sz="1400" b="1"/>
              <a:t>Dispatch</a:t>
            </a:r>
            <a:r>
              <a:rPr lang="en-AU" sz="1400" b="1">
                <a:cs typeface="Segoe UI Semilight"/>
              </a:rPr>
              <a:t> Industry Test </a:t>
            </a:r>
            <a:endParaRPr lang="en-AU" sz="1400">
              <a:cs typeface="Segoe UI Semilight"/>
            </a:endParaRPr>
          </a:p>
          <a:p>
            <a:pPr marL="285750" indent="-285750"/>
            <a:r>
              <a:rPr lang="en-AU" sz="1400">
                <a:ea typeface="+mn-lt"/>
                <a:cs typeface="+mn-lt"/>
              </a:rPr>
              <a:t>Continued  industry activity noted to date for Bidding platform – No significant defects identified</a:t>
            </a:r>
            <a:endParaRPr lang="en-US" sz="1400">
              <a:ea typeface="+mn-lt"/>
              <a:cs typeface="+mn-lt"/>
            </a:endParaRPr>
          </a:p>
          <a:p>
            <a:pPr marL="628650" lvl="1" indent="-285750"/>
            <a:r>
              <a:rPr lang="en-AU" sz="1400">
                <a:ea typeface="+mn-lt"/>
                <a:cs typeface="+mn-lt"/>
              </a:rPr>
              <a:t>Update release to remediate defects identified in AEMO UAT</a:t>
            </a:r>
            <a:endParaRPr lang="en-US" sz="1400">
              <a:ea typeface="+mn-lt"/>
              <a:cs typeface="+mn-lt"/>
            </a:endParaRPr>
          </a:p>
          <a:p>
            <a:endParaRPr lang="en-AU" sz="1400">
              <a:cs typeface="Segoe UI Semilight"/>
            </a:endParaRPr>
          </a:p>
          <a:p>
            <a:pPr marL="0" indent="0">
              <a:lnSpc>
                <a:spcPct val="100000"/>
              </a:lnSpc>
              <a:buNone/>
            </a:pPr>
            <a:endParaRPr lang="en-AU" sz="1600">
              <a:cs typeface="Segoe UI Semilight"/>
            </a:endParaRPr>
          </a:p>
          <a:p>
            <a:pPr lvl="1"/>
            <a:endParaRPr lang="en-AU" sz="1600">
              <a:cs typeface="Segoe UI Semilight"/>
            </a:endParaRPr>
          </a:p>
          <a:p>
            <a:endParaRPr lang="en-AU" sz="1600">
              <a:cs typeface="Segoe UI Semilight"/>
            </a:endParaRPr>
          </a:p>
        </p:txBody>
      </p:sp>
      <p:sp>
        <p:nvSpPr>
          <p:cNvPr id="4" name="Date Placeholder 3">
            <a:extLst>
              <a:ext uri="{FF2B5EF4-FFF2-40B4-BE49-F238E27FC236}">
                <a16:creationId xmlns:a16="http://schemas.microsoft.com/office/drawing/2014/main" id="{4FE6EC85-8F04-4EC6-A4DC-1F07EFD01386}"/>
              </a:ext>
            </a:extLst>
          </p:cNvPr>
          <p:cNvSpPr>
            <a:spLocks noGrp="1"/>
          </p:cNvSpPr>
          <p:nvPr>
            <p:ph type="dt" sz="half" idx="10"/>
          </p:nvPr>
        </p:nvSpPr>
        <p:spPr/>
        <p:txBody>
          <a:bodyPr/>
          <a:lstStyle/>
          <a:p>
            <a:fld id="{FDEF3A66-B67E-4569-919D-CB6E78FCED42}" type="datetime1">
              <a:rPr lang="en-AU" smtClean="0"/>
              <a:t>22/02/2021</a:t>
            </a:fld>
            <a:endParaRPr lang="en-AU"/>
          </a:p>
        </p:txBody>
      </p:sp>
      <p:sp>
        <p:nvSpPr>
          <p:cNvPr id="6" name="Slide Number Placeholder 5">
            <a:extLst>
              <a:ext uri="{FF2B5EF4-FFF2-40B4-BE49-F238E27FC236}">
                <a16:creationId xmlns:a16="http://schemas.microsoft.com/office/drawing/2014/main" id="{9412A474-3BF6-4BA2-8079-762D4C53AF81}"/>
              </a:ext>
            </a:extLst>
          </p:cNvPr>
          <p:cNvSpPr>
            <a:spLocks noGrp="1"/>
          </p:cNvSpPr>
          <p:nvPr>
            <p:ph type="sldNum" sz="quarter" idx="12"/>
          </p:nvPr>
        </p:nvSpPr>
        <p:spPr/>
        <p:txBody>
          <a:bodyPr/>
          <a:lstStyle/>
          <a:p>
            <a:fld id="{4EC81F68-4976-451A-B2E9-79BCBD2F70CC}" type="slidenum">
              <a:rPr lang="en-AU" smtClean="0"/>
              <a:t>23</a:t>
            </a:fld>
            <a:endParaRPr lang="en-AU"/>
          </a:p>
        </p:txBody>
      </p:sp>
      <p:pic>
        <p:nvPicPr>
          <p:cNvPr id="7" name="Graphic 6" descr="Bullseye">
            <a:extLst>
              <a:ext uri="{FF2B5EF4-FFF2-40B4-BE49-F238E27FC236}">
                <a16:creationId xmlns:a16="http://schemas.microsoft.com/office/drawing/2014/main" id="{C4935EF4-93B4-488B-B116-29616227F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99213" y="1272257"/>
            <a:ext cx="1302050" cy="1302050"/>
          </a:xfrm>
          <a:prstGeom prst="rect">
            <a:avLst/>
          </a:prstGeom>
        </p:spPr>
      </p:pic>
    </p:spTree>
    <p:extLst>
      <p:ext uri="{BB962C8B-B14F-4D97-AF65-F5344CB8AC3E}">
        <p14:creationId xmlns:p14="http://schemas.microsoft.com/office/powerpoint/2010/main" val="3052466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Forward Meeting Plan</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Anne-Marie McCague</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24</a:t>
            </a:fld>
            <a:endParaRPr lang="en-AU"/>
          </a:p>
        </p:txBody>
      </p:sp>
      <p:sp>
        <p:nvSpPr>
          <p:cNvPr id="2" name="Date Placeholder 1">
            <a:extLst>
              <a:ext uri="{FF2B5EF4-FFF2-40B4-BE49-F238E27FC236}">
                <a16:creationId xmlns:a16="http://schemas.microsoft.com/office/drawing/2014/main" id="{AF6CDDFD-439A-441B-AE74-460F1A1D72BD}"/>
              </a:ext>
            </a:extLst>
          </p:cNvPr>
          <p:cNvSpPr>
            <a:spLocks noGrp="1"/>
          </p:cNvSpPr>
          <p:nvPr>
            <p:ph type="dt" sz="half" idx="10"/>
          </p:nvPr>
        </p:nvSpPr>
        <p:spPr/>
        <p:txBody>
          <a:bodyPr/>
          <a:lstStyle/>
          <a:p>
            <a:fld id="{BC7F62E7-3297-41DF-9DEF-2FF2683F55B8}" type="datetime1">
              <a:rPr lang="en-AU" smtClean="0"/>
              <a:t>22/02/2021</a:t>
            </a:fld>
            <a:endParaRPr lang="en-AU"/>
          </a:p>
        </p:txBody>
      </p:sp>
    </p:spTree>
    <p:extLst>
      <p:ext uri="{BB962C8B-B14F-4D97-AF65-F5344CB8AC3E}">
        <p14:creationId xmlns:p14="http://schemas.microsoft.com/office/powerpoint/2010/main" val="183189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890D7F-50C8-47E0-AFEE-A81E60510C27}"/>
              </a:ext>
            </a:extLst>
          </p:cNvPr>
          <p:cNvSpPr>
            <a:spLocks noGrp="1"/>
          </p:cNvSpPr>
          <p:nvPr>
            <p:ph type="title"/>
          </p:nvPr>
        </p:nvSpPr>
        <p:spPr/>
        <p:txBody>
          <a:bodyPr/>
          <a:lstStyle/>
          <a:p>
            <a:r>
              <a:rPr lang="en-AU"/>
              <a:t>High-Level Plan for 2021</a:t>
            </a:r>
          </a:p>
        </p:txBody>
      </p:sp>
      <p:graphicFrame>
        <p:nvGraphicFramePr>
          <p:cNvPr id="9" name="Content Placeholder 8">
            <a:extLst>
              <a:ext uri="{FF2B5EF4-FFF2-40B4-BE49-F238E27FC236}">
                <a16:creationId xmlns:a16="http://schemas.microsoft.com/office/drawing/2014/main" id="{1EB0938C-5466-4754-A8D3-06566529019B}"/>
              </a:ext>
            </a:extLst>
          </p:cNvPr>
          <p:cNvGraphicFramePr>
            <a:graphicFrameLocks noGrp="1"/>
          </p:cNvGraphicFramePr>
          <p:nvPr>
            <p:ph idx="1"/>
            <p:extLst>
              <p:ext uri="{D42A27DB-BD31-4B8C-83A1-F6EECF244321}">
                <p14:modId xmlns:p14="http://schemas.microsoft.com/office/powerpoint/2010/main" val="1155367794"/>
              </p:ext>
            </p:extLst>
          </p:nvPr>
        </p:nvGraphicFramePr>
        <p:xfrm>
          <a:off x="0" y="1325565"/>
          <a:ext cx="9156830" cy="5495407"/>
        </p:xfrm>
        <a:graphic>
          <a:graphicData uri="http://schemas.openxmlformats.org/drawingml/2006/table">
            <a:tbl>
              <a:tblPr firstRow="1" firstCol="1" bandRow="1">
                <a:tableStyleId>{9DCAF9ED-07DC-4A11-8D7F-57B35C25682E}</a:tableStyleId>
              </a:tblPr>
              <a:tblGrid>
                <a:gridCol w="1113668">
                  <a:extLst>
                    <a:ext uri="{9D8B030D-6E8A-4147-A177-3AD203B41FA5}">
                      <a16:colId xmlns:a16="http://schemas.microsoft.com/office/drawing/2014/main" val="341257948"/>
                    </a:ext>
                  </a:extLst>
                </a:gridCol>
                <a:gridCol w="3217265">
                  <a:extLst>
                    <a:ext uri="{9D8B030D-6E8A-4147-A177-3AD203B41FA5}">
                      <a16:colId xmlns:a16="http://schemas.microsoft.com/office/drawing/2014/main" val="3440049146"/>
                    </a:ext>
                  </a:extLst>
                </a:gridCol>
                <a:gridCol w="1113668">
                  <a:extLst>
                    <a:ext uri="{9D8B030D-6E8A-4147-A177-3AD203B41FA5}">
                      <a16:colId xmlns:a16="http://schemas.microsoft.com/office/drawing/2014/main" val="1481604260"/>
                    </a:ext>
                  </a:extLst>
                </a:gridCol>
                <a:gridCol w="3712229">
                  <a:extLst>
                    <a:ext uri="{9D8B030D-6E8A-4147-A177-3AD203B41FA5}">
                      <a16:colId xmlns:a16="http://schemas.microsoft.com/office/drawing/2014/main" val="2989831260"/>
                    </a:ext>
                  </a:extLst>
                </a:gridCol>
              </a:tblGrid>
              <a:tr h="363441">
                <a:tc>
                  <a:txBody>
                    <a:bodyPr/>
                    <a:lstStyle/>
                    <a:p>
                      <a:pPr>
                        <a:spcAft>
                          <a:spcPts val="0"/>
                        </a:spcAft>
                      </a:pPr>
                      <a:r>
                        <a:rPr lang="en-AU" sz="1100">
                          <a:effectLst/>
                          <a:latin typeface="+mn-lt"/>
                        </a:rPr>
                        <a:t>Month</a:t>
                      </a:r>
                      <a:endParaRPr lang="en-AU" sz="1100">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a:effectLst/>
                          <a:latin typeface="+mn-lt"/>
                        </a:rPr>
                        <a:t>Topics</a:t>
                      </a:r>
                      <a:endParaRPr lang="en-AU" sz="1100">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latin typeface="+mn-lt"/>
                        </a:rPr>
                        <a:t>Month</a:t>
                      </a:r>
                      <a:endParaRPr lang="en-AU" sz="1100" b="1">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tc>
                  <a:txBody>
                    <a:bodyPr/>
                    <a:lstStyle/>
                    <a:p>
                      <a:pPr>
                        <a:spcAft>
                          <a:spcPts val="0"/>
                        </a:spcAft>
                      </a:pPr>
                      <a:r>
                        <a:rPr lang="en-AU" sz="1100">
                          <a:effectLst/>
                          <a:latin typeface="+mn-lt"/>
                        </a:rPr>
                        <a:t>Topics</a:t>
                      </a:r>
                      <a:endParaRPr lang="en-AU" sz="1100">
                        <a:effectLst/>
                        <a:latin typeface="+mn-lt"/>
                        <a:ea typeface="Calibri" panose="020F0502020204030204" pitchFamily="34" charset="0"/>
                      </a:endParaRPr>
                    </a:p>
                  </a:txBody>
                  <a:tcPr marL="89616" marR="89616" marT="44808" marB="44808">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8076738"/>
                  </a:ext>
                </a:extLst>
              </a:tr>
              <a:tr h="418206">
                <a:tc>
                  <a:txBody>
                    <a:bodyPr/>
                    <a:lstStyle/>
                    <a:p>
                      <a:pPr>
                        <a:spcAft>
                          <a:spcPts val="0"/>
                        </a:spcAft>
                      </a:pPr>
                      <a:r>
                        <a:rPr lang="en-AU" sz="1100">
                          <a:effectLst/>
                          <a:latin typeface="+mn-lt"/>
                        </a:rPr>
                        <a:t>January</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Wingdings" panose="05000000000000000000" pitchFamily="2" charset="2"/>
                        <a:buChar char="ü"/>
                        <a:tabLst>
                          <a:tab pos="457200" algn="l"/>
                        </a:tabLst>
                      </a:pPr>
                      <a:r>
                        <a:rPr lang="en-AU" sz="1100">
                          <a:effectLst/>
                          <a:latin typeface="+mn-lt"/>
                        </a:rPr>
                        <a:t>AEMO go-live decision making process</a:t>
                      </a:r>
                    </a:p>
                    <a:p>
                      <a:pPr marL="342900" lvl="0" indent="-342900">
                        <a:spcAft>
                          <a:spcPts val="0"/>
                        </a:spcAft>
                        <a:buFont typeface="Wingdings" panose="05000000000000000000" pitchFamily="2" charset="2"/>
                        <a:buChar char="ü"/>
                        <a:tabLst>
                          <a:tab pos="457200" algn="l"/>
                        </a:tabLst>
                      </a:pPr>
                      <a:r>
                        <a:rPr lang="en-AU" sz="1100">
                          <a:effectLst/>
                          <a:latin typeface="+mn-lt"/>
                        </a:rPr>
                        <a:t>Risk Review </a:t>
                      </a:r>
                    </a:p>
                    <a:p>
                      <a:pPr marL="342900" lvl="0" indent="-342900">
                        <a:spcAft>
                          <a:spcPts val="0"/>
                        </a:spcAft>
                        <a:buFont typeface="Wingdings" panose="05000000000000000000" pitchFamily="2" charset="2"/>
                        <a:buChar char="ü"/>
                        <a:tabLst>
                          <a:tab pos="457200" algn="l"/>
                        </a:tabLst>
                      </a:pPr>
                      <a:r>
                        <a:rPr lang="en-AU" sz="1100">
                          <a:effectLst/>
                          <a:latin typeface="+mn-lt"/>
                        </a:rPr>
                        <a:t>Readiness and go-live dashboard</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latin typeface="+mn-lt"/>
                        </a:rPr>
                        <a:t>June</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Market Trial prep status</a:t>
                      </a:r>
                    </a:p>
                    <a:p>
                      <a:pPr marL="342900" lvl="0" indent="-342900">
                        <a:spcAft>
                          <a:spcPts val="0"/>
                        </a:spcAft>
                        <a:buFont typeface="+mj-lt"/>
                        <a:buAutoNum type="arabicPeriod"/>
                        <a:tabLst>
                          <a:tab pos="457200" algn="l"/>
                        </a:tabLst>
                      </a:pPr>
                      <a:r>
                        <a:rPr lang="en-AU" sz="1100">
                          <a:effectLst/>
                          <a:latin typeface="+mn-lt"/>
                          <a:ea typeface="Calibri" panose="020F0502020204030204" pitchFamily="34" charset="0"/>
                        </a:rPr>
                        <a:t>Debrief on Retail Go-Live*</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985374831"/>
                  </a:ext>
                </a:extLst>
              </a:tr>
              <a:tr h="582502">
                <a:tc>
                  <a:txBody>
                    <a:bodyPr/>
                    <a:lstStyle/>
                    <a:p>
                      <a:pPr>
                        <a:spcAft>
                          <a:spcPts val="0"/>
                        </a:spcAft>
                      </a:pPr>
                      <a:r>
                        <a:rPr lang="en-AU" sz="1100">
                          <a:effectLst/>
                          <a:latin typeface="+mn-lt"/>
                        </a:rPr>
                        <a:t>18 February</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100">
                          <a:effectLst/>
                          <a:latin typeface="+mn-lt"/>
                        </a:rPr>
                        <a:t>Retail Solution Status</a:t>
                      </a:r>
                    </a:p>
                    <a:p>
                      <a:pPr marL="342900" lvl="0" indent="-342900">
                        <a:spcAft>
                          <a:spcPts val="0"/>
                        </a:spcAft>
                        <a:buFont typeface="Wingdings" panose="05000000000000000000" pitchFamily="2" charset="2"/>
                        <a:buChar char="ü"/>
                        <a:tabLst>
                          <a:tab pos="457200" algn="l"/>
                        </a:tabLst>
                      </a:pPr>
                      <a:r>
                        <a:rPr lang="en-AU" sz="1100">
                          <a:effectLst/>
                          <a:latin typeface="+mn-lt"/>
                        </a:rPr>
                        <a:t>Exec Forum Agenda</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latin typeface="+mn-lt"/>
                        </a:rPr>
                        <a:t>July</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latin typeface="+mn-lt"/>
                        </a:rPr>
                        <a:t>Market Trial progress</a:t>
                      </a:r>
                    </a:p>
                    <a:p>
                      <a:pPr marL="342900" lvl="0" indent="-342900">
                        <a:spcAft>
                          <a:spcPts val="0"/>
                        </a:spcAft>
                        <a:buFont typeface="+mj-lt"/>
                        <a:buAutoNum type="arabicPeriod"/>
                        <a:tabLst>
                          <a:tab pos="457200" algn="l"/>
                        </a:tabLst>
                      </a:pPr>
                      <a:r>
                        <a:rPr lang="en-AU" sz="1100">
                          <a:effectLst/>
                          <a:latin typeface="+mn-lt"/>
                        </a:rPr>
                        <a:t>Readiness Reporting #8</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04033403"/>
                  </a:ext>
                </a:extLst>
              </a:tr>
              <a:tr h="746797">
                <a:tc>
                  <a:txBody>
                    <a:bodyPr/>
                    <a:lstStyle/>
                    <a:p>
                      <a:pPr>
                        <a:spcAft>
                          <a:spcPts val="0"/>
                        </a:spcAft>
                      </a:pPr>
                      <a:r>
                        <a:rPr lang="en-AU" sz="1100">
                          <a:effectLst/>
                          <a:latin typeface="+mn-lt"/>
                        </a:rPr>
                        <a:t>18 March</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Dispatch Cutover Preparation Status</a:t>
                      </a:r>
                    </a:p>
                    <a:p>
                      <a:pPr marL="342900" lvl="0" indent="-342900">
                        <a:spcAft>
                          <a:spcPts val="0"/>
                        </a:spcAft>
                        <a:buFont typeface="+mj-lt"/>
                        <a:buAutoNum type="arabicPeriod"/>
                        <a:tabLst>
                          <a:tab pos="457200" algn="l"/>
                        </a:tabLst>
                      </a:pPr>
                      <a:r>
                        <a:rPr lang="en-AU" sz="1100">
                          <a:effectLst/>
                          <a:latin typeface="+mn-lt"/>
                        </a:rPr>
                        <a:t>Readiness Reporting #6</a:t>
                      </a:r>
                    </a:p>
                    <a:p>
                      <a:pPr marL="342900" lvl="0" indent="-342900" algn="l" defTabSz="685800" rtl="0" eaLnBrk="1" latinLnBrk="0" hangingPunct="1">
                        <a:spcAft>
                          <a:spcPts val="0"/>
                        </a:spcAft>
                        <a:buFont typeface="+mj-lt"/>
                        <a:buAutoNum type="arabicPeriod"/>
                        <a:tabLst>
                          <a:tab pos="457200" algn="l"/>
                        </a:tabLst>
                      </a:pPr>
                      <a:r>
                        <a:rPr lang="en-AU" sz="1100" kern="1200">
                          <a:solidFill>
                            <a:schemeClr val="dk1"/>
                          </a:solidFill>
                          <a:effectLst/>
                          <a:latin typeface="+mn-lt"/>
                          <a:ea typeface="+mn-ea"/>
                          <a:cs typeface="+mn-cs"/>
                        </a:rPr>
                        <a:t>Retail Checkpoint Criteria – assessment and outcomes</a:t>
                      </a:r>
                    </a:p>
                    <a:p>
                      <a:pPr marL="342900" lvl="0" indent="-342900" algn="l" defTabSz="685800" rtl="0" eaLnBrk="1" latinLnBrk="0" hangingPunct="1">
                        <a:spcAft>
                          <a:spcPts val="0"/>
                        </a:spcAft>
                        <a:buFont typeface="+mj-lt"/>
                        <a:buAutoNum type="arabicPeriod"/>
                        <a:tabLst>
                          <a:tab pos="457200" algn="l"/>
                        </a:tabLst>
                      </a:pPr>
                      <a:r>
                        <a:rPr lang="en-AU" sz="1100" kern="1200">
                          <a:solidFill>
                            <a:schemeClr val="dk1"/>
                          </a:solidFill>
                          <a:effectLst/>
                          <a:latin typeface="+mn-lt"/>
                          <a:ea typeface="+mn-ea"/>
                          <a:cs typeface="+mn-cs"/>
                        </a:rPr>
                        <a:t>Retail Pre-prod – status and go/no-go date</a:t>
                      </a:r>
                    </a:p>
                    <a:p>
                      <a:pPr marL="342900" lvl="0" indent="-342900" algn="l" defTabSz="685800" rtl="0" eaLnBrk="1" latinLnBrk="0" hangingPunct="1">
                        <a:spcAft>
                          <a:spcPts val="0"/>
                        </a:spcAft>
                        <a:buFont typeface="+mj-lt"/>
                        <a:buAutoNum type="arabicPeriod"/>
                        <a:tabLst>
                          <a:tab pos="457200" algn="l"/>
                        </a:tabLst>
                      </a:pPr>
                      <a:r>
                        <a:rPr lang="en-AU" sz="1100" kern="1200">
                          <a:solidFill>
                            <a:schemeClr val="dk1"/>
                          </a:solidFill>
                          <a:effectLst/>
                          <a:latin typeface="+mn-lt"/>
                          <a:ea typeface="+mn-ea"/>
                          <a:cs typeface="+mn-cs"/>
                        </a:rPr>
                        <a:t>Retail Production go-live – checkpoint date and criteria</a:t>
                      </a:r>
                    </a:p>
                    <a:p>
                      <a:pPr marL="342900" lvl="0" indent="-342900" algn="l" defTabSz="685800" rtl="0" eaLnBrk="1" latinLnBrk="0" hangingPunct="1">
                        <a:spcAft>
                          <a:spcPts val="0"/>
                        </a:spcAft>
                        <a:buFont typeface="+mj-lt"/>
                        <a:buAutoNum type="arabicPeriod"/>
                        <a:tabLst>
                          <a:tab pos="457200" algn="l"/>
                        </a:tabLst>
                      </a:pPr>
                      <a:r>
                        <a:rPr lang="en-AU" sz="1100" kern="1200">
                          <a:solidFill>
                            <a:schemeClr val="dk1"/>
                          </a:solidFill>
                          <a:effectLst/>
                          <a:latin typeface="+mn-lt"/>
                          <a:ea typeface="+mn-ea"/>
                          <a:cs typeface="+mn-cs"/>
                        </a:rPr>
                        <a:t>Settlements Certification Process Conclusions - TBC</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latin typeface="+mn-lt"/>
                        </a:rPr>
                        <a:t>August</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Market Trial progress</a:t>
                      </a:r>
                    </a:p>
                    <a:p>
                      <a:pPr marL="342900" lvl="0" indent="-342900">
                        <a:spcAft>
                          <a:spcPts val="0"/>
                        </a:spcAft>
                        <a:buFont typeface="+mj-lt"/>
                        <a:buAutoNum type="arabicPeriod"/>
                        <a:tabLst>
                          <a:tab pos="457200" algn="l"/>
                        </a:tabLst>
                      </a:pPr>
                      <a:r>
                        <a:rPr lang="en-AU" sz="1100">
                          <a:effectLst/>
                          <a:latin typeface="+mn-lt"/>
                        </a:rPr>
                        <a:t>Risk Review – focus on rule commencement</a:t>
                      </a:r>
                    </a:p>
                    <a:p>
                      <a:pPr marL="342900" lvl="0" indent="-342900">
                        <a:spcAft>
                          <a:spcPts val="0"/>
                        </a:spcAft>
                        <a:buFont typeface="+mj-lt"/>
                        <a:buAutoNum type="arabicPeriod"/>
                        <a:tabLst>
                          <a:tab pos="457200" algn="l"/>
                        </a:tabLst>
                      </a:pPr>
                      <a:r>
                        <a:rPr lang="en-AU" sz="1100">
                          <a:effectLst/>
                          <a:latin typeface="+mn-lt"/>
                        </a:rPr>
                        <a:t>Exec Forum Agenda</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009335575"/>
                  </a:ext>
                </a:extLst>
              </a:tr>
              <a:tr h="582502">
                <a:tc>
                  <a:txBody>
                    <a:bodyPr/>
                    <a:lstStyle/>
                    <a:p>
                      <a:pPr>
                        <a:spcAft>
                          <a:spcPts val="0"/>
                        </a:spcAft>
                      </a:pPr>
                      <a:r>
                        <a:rPr lang="en-AU" sz="1100">
                          <a:effectLst/>
                          <a:latin typeface="+mn-lt"/>
                        </a:rPr>
                        <a:t>23 April</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latin typeface="+mn-lt"/>
                        </a:rPr>
                        <a:t>Debrief on Dispatch go-live</a:t>
                      </a:r>
                    </a:p>
                    <a:p>
                      <a:pPr marL="342900" lvl="0" indent="-342900">
                        <a:spcAft>
                          <a:spcPts val="0"/>
                        </a:spcAft>
                        <a:buFont typeface="+mj-lt"/>
                        <a:buAutoNum type="arabicPeriod"/>
                        <a:tabLst>
                          <a:tab pos="457200" algn="l"/>
                        </a:tabLst>
                      </a:pPr>
                      <a:r>
                        <a:rPr lang="en-AU" sz="1100">
                          <a:effectLst/>
                          <a:latin typeface="+mn-lt"/>
                        </a:rPr>
                        <a:t>Settlements Cutover Preparation Status</a:t>
                      </a:r>
                    </a:p>
                    <a:p>
                      <a:pPr marL="342900" lvl="0" indent="-342900">
                        <a:spcAft>
                          <a:spcPts val="0"/>
                        </a:spcAft>
                        <a:buFont typeface="+mj-lt"/>
                        <a:buAutoNum type="arabicPeriod"/>
                        <a:tabLst>
                          <a:tab pos="457200" algn="l"/>
                        </a:tabLst>
                      </a:pPr>
                      <a:r>
                        <a:rPr lang="en-AU" sz="1100">
                          <a:effectLst/>
                          <a:latin typeface="+mn-lt"/>
                        </a:rPr>
                        <a:t>Risk Review</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kern="1200">
                          <a:solidFill>
                            <a:schemeClr val="dk1"/>
                          </a:solidFill>
                          <a:effectLst/>
                          <a:latin typeface="+mn-lt"/>
                          <a:ea typeface="+mn-ea"/>
                          <a:cs typeface="+mn-cs"/>
                        </a:rPr>
                        <a:t>Retail Checkpoint Criteria – assessment and outcomes*</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kern="1200">
                          <a:solidFill>
                            <a:schemeClr val="dk1"/>
                          </a:solidFill>
                          <a:effectLst/>
                          <a:latin typeface="+mn-lt"/>
                          <a:ea typeface="+mn-ea"/>
                          <a:cs typeface="+mn-cs"/>
                        </a:rPr>
                        <a:t>Retail Production go-live – confirmation of go/no-go date*</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100" b="1">
                          <a:effectLst/>
                          <a:latin typeface="+mn-lt"/>
                        </a:rPr>
                        <a:t>September</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100">
                          <a:effectLst/>
                          <a:latin typeface="+mn-lt"/>
                        </a:rPr>
                        <a:t>Results of Market Trial </a:t>
                      </a:r>
                    </a:p>
                    <a:p>
                      <a:pPr marL="342900" lvl="0" indent="-342900">
                        <a:spcAft>
                          <a:spcPts val="0"/>
                        </a:spcAft>
                        <a:buFont typeface="+mj-lt"/>
                        <a:buAutoNum type="arabicPeriod"/>
                        <a:tabLst>
                          <a:tab pos="457200" algn="l"/>
                        </a:tabLst>
                      </a:pPr>
                      <a:r>
                        <a:rPr lang="en-AU" sz="1100">
                          <a:effectLst/>
                          <a:latin typeface="+mn-lt"/>
                        </a:rPr>
                        <a:t>Preparing for 1 Oct – Ind Go-Live Plan review</a:t>
                      </a:r>
                    </a:p>
                    <a:p>
                      <a:pPr marL="342900" lvl="0" indent="-342900">
                        <a:spcAft>
                          <a:spcPts val="0"/>
                        </a:spcAft>
                        <a:buFont typeface="+mj-lt"/>
                        <a:buAutoNum type="arabicPeriod"/>
                        <a:tabLst>
                          <a:tab pos="457200" algn="l"/>
                        </a:tabLst>
                      </a:pPr>
                      <a:r>
                        <a:rPr lang="en-AU" sz="1100">
                          <a:effectLst/>
                          <a:latin typeface="+mn-lt"/>
                        </a:rPr>
                        <a:t>Readiness Reporting #9</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2869260"/>
                  </a:ext>
                </a:extLst>
              </a:tr>
              <a:tr h="911092">
                <a:tc>
                  <a:txBody>
                    <a:bodyPr/>
                    <a:lstStyle/>
                    <a:p>
                      <a:pPr>
                        <a:spcAft>
                          <a:spcPts val="0"/>
                        </a:spcAft>
                      </a:pPr>
                      <a:r>
                        <a:rPr lang="en-AU" sz="1100" b="1">
                          <a:effectLst/>
                          <a:latin typeface="+mn-lt"/>
                        </a:rPr>
                        <a:t>19 May</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Readiness Reporting #7</a:t>
                      </a:r>
                    </a:p>
                    <a:p>
                      <a:pPr marL="342900" lvl="0" indent="-342900">
                        <a:spcAft>
                          <a:spcPts val="0"/>
                        </a:spcAft>
                        <a:buFont typeface="+mj-lt"/>
                        <a:buAutoNum type="arabicPeriod"/>
                        <a:tabLst>
                          <a:tab pos="457200" algn="l"/>
                        </a:tabLst>
                      </a:pPr>
                      <a:r>
                        <a:rPr lang="en-AU" sz="1100">
                          <a:effectLst/>
                          <a:latin typeface="+mn-lt"/>
                        </a:rPr>
                        <a:t>Exec Forum Agenda</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latin typeface="+mn-lt"/>
                        </a:rPr>
                        <a:t>Approach to Global Settlements engagement </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latin typeface="+mn-lt"/>
                          <a:ea typeface="Calibri" panose="020F0502020204030204" pitchFamily="34" charset="0"/>
                        </a:rPr>
                        <a:t>Retail Production: Confirming go/no-go</a:t>
                      </a:r>
                    </a:p>
                    <a:p>
                      <a:pPr marL="342900" marR="0" lvl="0" indent="-342900" algn="l" defTabSz="685800"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100">
                          <a:effectLst/>
                          <a:latin typeface="+mn-lt"/>
                          <a:ea typeface="Calibri" panose="020F0502020204030204" pitchFamily="34" charset="0"/>
                        </a:rPr>
                        <a:t>Retail Cutover Preparation Status*</a:t>
                      </a: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a:spcAft>
                          <a:spcPts val="0"/>
                        </a:spcAft>
                      </a:pPr>
                      <a:r>
                        <a:rPr lang="en-AU" sz="1100" b="1">
                          <a:effectLst/>
                          <a:latin typeface="+mn-lt"/>
                        </a:rPr>
                        <a:t>October</a:t>
                      </a:r>
                      <a:endParaRPr lang="en-AU" sz="1100" b="1">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tc>
                  <a:txBody>
                    <a:bodyPr/>
                    <a:lstStyle/>
                    <a:p>
                      <a:pPr marL="342900" lvl="0" indent="-342900">
                        <a:spcAft>
                          <a:spcPts val="0"/>
                        </a:spcAft>
                        <a:buFont typeface="+mj-lt"/>
                        <a:buAutoNum type="arabicPeriod"/>
                        <a:tabLst>
                          <a:tab pos="457200" algn="l"/>
                        </a:tabLst>
                      </a:pPr>
                      <a:r>
                        <a:rPr lang="en-AU" sz="1100">
                          <a:effectLst/>
                          <a:latin typeface="+mn-lt"/>
                        </a:rPr>
                        <a:t>Debrief and reconfirmation of approach for Global Settlements</a:t>
                      </a:r>
                      <a:endParaRPr lang="en-AU" sz="1100">
                        <a:effectLst/>
                        <a:latin typeface="+mn-lt"/>
                        <a:ea typeface="Calibri" panose="020F0502020204030204" pitchFamily="34" charset="0"/>
                      </a:endParaRPr>
                    </a:p>
                  </a:txBody>
                  <a:tcPr marL="89616" marR="89616" marT="44808" marB="4480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615950699"/>
                  </a:ext>
                </a:extLst>
              </a:tr>
            </a:tbl>
          </a:graphicData>
        </a:graphic>
      </p:graphicFrame>
      <p:sp>
        <p:nvSpPr>
          <p:cNvPr id="4" name="Date Placeholder 3">
            <a:extLst>
              <a:ext uri="{FF2B5EF4-FFF2-40B4-BE49-F238E27FC236}">
                <a16:creationId xmlns:a16="http://schemas.microsoft.com/office/drawing/2014/main" id="{09F67B29-7655-4822-86A5-428350C3CD28}"/>
              </a:ext>
            </a:extLst>
          </p:cNvPr>
          <p:cNvSpPr>
            <a:spLocks noGrp="1"/>
          </p:cNvSpPr>
          <p:nvPr>
            <p:ph type="dt" sz="half" idx="10"/>
          </p:nvPr>
        </p:nvSpPr>
        <p:spPr/>
        <p:txBody>
          <a:bodyPr/>
          <a:lstStyle/>
          <a:p>
            <a:fld id="{681D5AC9-D7BA-485E-B465-DE82470048ED}" type="datetime1">
              <a:rPr lang="en-AU" smtClean="0"/>
              <a:t>22/02/2021</a:t>
            </a:fld>
            <a:endParaRPr lang="en-AU"/>
          </a:p>
        </p:txBody>
      </p:sp>
      <p:sp>
        <p:nvSpPr>
          <p:cNvPr id="6" name="Slide Number Placeholder 5">
            <a:extLst>
              <a:ext uri="{FF2B5EF4-FFF2-40B4-BE49-F238E27FC236}">
                <a16:creationId xmlns:a16="http://schemas.microsoft.com/office/drawing/2014/main" id="{9F2884AC-5EC3-48A4-944A-0C8E6D45DC43}"/>
              </a:ext>
            </a:extLst>
          </p:cNvPr>
          <p:cNvSpPr>
            <a:spLocks noGrp="1"/>
          </p:cNvSpPr>
          <p:nvPr>
            <p:ph type="sldNum" sz="quarter" idx="12"/>
          </p:nvPr>
        </p:nvSpPr>
        <p:spPr/>
        <p:txBody>
          <a:bodyPr/>
          <a:lstStyle/>
          <a:p>
            <a:fld id="{4EC81F68-4976-451A-B2E9-79BCBD2F70CC}" type="slidenum">
              <a:rPr lang="en-AU" smtClean="0"/>
              <a:pPr/>
              <a:t>25</a:t>
            </a:fld>
            <a:endParaRPr lang="en-AU"/>
          </a:p>
        </p:txBody>
      </p:sp>
      <p:sp>
        <p:nvSpPr>
          <p:cNvPr id="10" name="TextBox 9">
            <a:extLst>
              <a:ext uri="{FF2B5EF4-FFF2-40B4-BE49-F238E27FC236}">
                <a16:creationId xmlns:a16="http://schemas.microsoft.com/office/drawing/2014/main" id="{D9507E20-939A-4529-8D06-922E2A3999DE}"/>
              </a:ext>
            </a:extLst>
          </p:cNvPr>
          <p:cNvSpPr txBox="1"/>
          <p:nvPr/>
        </p:nvSpPr>
        <p:spPr>
          <a:xfrm>
            <a:off x="339180" y="150916"/>
            <a:ext cx="8301895" cy="523220"/>
          </a:xfrm>
          <a:prstGeom prst="rect">
            <a:avLst/>
          </a:prstGeom>
          <a:noFill/>
        </p:spPr>
        <p:txBody>
          <a:bodyPr wrap="square" rtlCol="0">
            <a:spAutoFit/>
          </a:bodyPr>
          <a:lstStyle/>
          <a:p>
            <a:r>
              <a:rPr lang="en-AU" sz="1400" b="1">
                <a:solidFill>
                  <a:schemeClr val="bg1"/>
                </a:solidFill>
              </a:rPr>
              <a:t>This table provides a list of key topics. The normal updates will also be provided at each PCF. This table will evolve as the year progresses.</a:t>
            </a:r>
          </a:p>
        </p:txBody>
      </p:sp>
      <p:sp>
        <p:nvSpPr>
          <p:cNvPr id="2" name="TextBox 1">
            <a:extLst>
              <a:ext uri="{FF2B5EF4-FFF2-40B4-BE49-F238E27FC236}">
                <a16:creationId xmlns:a16="http://schemas.microsoft.com/office/drawing/2014/main" id="{19991EE0-5D5C-4C8A-897A-03B6E05A42BC}"/>
              </a:ext>
            </a:extLst>
          </p:cNvPr>
          <p:cNvSpPr txBox="1"/>
          <p:nvPr/>
        </p:nvSpPr>
        <p:spPr>
          <a:xfrm>
            <a:off x="6927980" y="769018"/>
            <a:ext cx="2228850" cy="461665"/>
          </a:xfrm>
          <a:prstGeom prst="rect">
            <a:avLst/>
          </a:prstGeom>
          <a:noFill/>
          <a:ln w="28575">
            <a:solidFill>
              <a:schemeClr val="accent6"/>
            </a:solidFill>
          </a:ln>
        </p:spPr>
        <p:txBody>
          <a:bodyPr wrap="square" rtlCol="0">
            <a:spAutoFit/>
          </a:bodyPr>
          <a:lstStyle/>
          <a:p>
            <a:r>
              <a:rPr lang="en-AU" sz="1200">
                <a:solidFill>
                  <a:schemeClr val="bg1"/>
                </a:solidFill>
              </a:rPr>
              <a:t>*Dates depend on March Checkpoint outcomes</a:t>
            </a:r>
          </a:p>
        </p:txBody>
      </p:sp>
    </p:spTree>
    <p:extLst>
      <p:ext uri="{BB962C8B-B14F-4D97-AF65-F5344CB8AC3E}">
        <p14:creationId xmlns:p14="http://schemas.microsoft.com/office/powerpoint/2010/main" val="2630663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313409-9DA7-47FB-9D4A-2D9F8B8F2D5A}"/>
              </a:ext>
            </a:extLst>
          </p:cNvPr>
          <p:cNvSpPr>
            <a:spLocks noGrp="1"/>
          </p:cNvSpPr>
          <p:nvPr>
            <p:ph idx="1"/>
          </p:nvPr>
        </p:nvSpPr>
        <p:spPr/>
        <p:txBody>
          <a:bodyPr>
            <a:normAutofit/>
          </a:bodyPr>
          <a:lstStyle/>
          <a:p>
            <a:r>
              <a:rPr lang="en-AU" sz="2400"/>
              <a:t>Pack to be circulated 19-Mar after PCF on 18-Mar</a:t>
            </a:r>
          </a:p>
          <a:p>
            <a:r>
              <a:rPr lang="en-AU" sz="2400"/>
              <a:t>Proposed agenda:</a:t>
            </a:r>
          </a:p>
          <a:p>
            <a:pPr lvl="1"/>
            <a:r>
              <a:rPr lang="en-AU" sz="1400"/>
              <a:t>Readiness Dashboard – AEMO and Industry status, key issues or risks</a:t>
            </a:r>
          </a:p>
          <a:p>
            <a:pPr lvl="1"/>
            <a:r>
              <a:rPr lang="en-AU" sz="1400"/>
              <a:t>Retail status update</a:t>
            </a:r>
          </a:p>
          <a:p>
            <a:pPr lvl="1"/>
            <a:r>
              <a:rPr lang="en-AU" sz="1400"/>
              <a:t>Confirmation of Bidding go-live (01-Apr-21) and Settlements pre-prod release (19-Apr-21)</a:t>
            </a:r>
          </a:p>
          <a:p>
            <a:endParaRPr lang="en-AU" sz="2400"/>
          </a:p>
        </p:txBody>
      </p:sp>
      <p:sp>
        <p:nvSpPr>
          <p:cNvPr id="3" name="Slide Number Placeholder 2">
            <a:extLst>
              <a:ext uri="{FF2B5EF4-FFF2-40B4-BE49-F238E27FC236}">
                <a16:creationId xmlns:a16="http://schemas.microsoft.com/office/drawing/2014/main" id="{8CA4146A-C11D-4436-A96E-594CFF686F33}"/>
              </a:ext>
            </a:extLst>
          </p:cNvPr>
          <p:cNvSpPr>
            <a:spLocks noGrp="1"/>
          </p:cNvSpPr>
          <p:nvPr>
            <p:ph type="sldNum" sz="quarter" idx="12"/>
          </p:nvPr>
        </p:nvSpPr>
        <p:spPr/>
        <p:txBody>
          <a:bodyPr/>
          <a:lstStyle/>
          <a:p>
            <a:fld id="{4EC81F68-4976-451A-B2E9-79BCBD2F70CC}" type="slidenum">
              <a:rPr lang="en-AU" smtClean="0"/>
              <a:t>26</a:t>
            </a:fld>
            <a:endParaRPr lang="en-AU"/>
          </a:p>
        </p:txBody>
      </p:sp>
      <p:sp>
        <p:nvSpPr>
          <p:cNvPr id="4" name="Title 1">
            <a:extLst>
              <a:ext uri="{FF2B5EF4-FFF2-40B4-BE49-F238E27FC236}">
                <a16:creationId xmlns:a16="http://schemas.microsoft.com/office/drawing/2014/main" id="{EDBD35C3-3713-47CE-987E-6C9BA920E470}"/>
              </a:ext>
            </a:extLst>
          </p:cNvPr>
          <p:cNvSpPr txBox="1">
            <a:spLocks/>
          </p:cNvSpPr>
          <p:nvPr/>
        </p:nvSpPr>
        <p:spPr>
          <a:xfrm>
            <a:off x="407135" y="1280008"/>
            <a:ext cx="7801891" cy="553916"/>
          </a:xfrm>
          <a:prstGeom prst="rect">
            <a:avLst/>
          </a:prstGeom>
        </p:spPr>
        <p:txBody>
          <a:bodyPr vert="horz" lIns="68580" tIns="34290" rIns="68580" bIns="34290" rtlCol="0" anchor="b" anchorCtr="0">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endParaRPr lang="en-AU" sz="3000">
              <a:highlight>
                <a:srgbClr val="FFFF00"/>
              </a:highlight>
            </a:endParaRPr>
          </a:p>
        </p:txBody>
      </p:sp>
      <p:sp>
        <p:nvSpPr>
          <p:cNvPr id="5" name="Title 1">
            <a:extLst>
              <a:ext uri="{FF2B5EF4-FFF2-40B4-BE49-F238E27FC236}">
                <a16:creationId xmlns:a16="http://schemas.microsoft.com/office/drawing/2014/main" id="{94B5A792-00DB-4DA7-99BB-175B8FC8AB5D}"/>
              </a:ext>
            </a:extLst>
          </p:cNvPr>
          <p:cNvSpPr txBox="1">
            <a:spLocks/>
          </p:cNvSpPr>
          <p:nvPr/>
        </p:nvSpPr>
        <p:spPr>
          <a:xfrm>
            <a:off x="407135" y="686160"/>
            <a:ext cx="6751334" cy="553916"/>
          </a:xfrm>
          <a:prstGeom prst="rect">
            <a:avLst/>
          </a:prstGeom>
        </p:spPr>
        <p:txBody>
          <a:bodyPr vert="horz" lIns="68580" tIns="34290" rIns="68580" bIns="34290" rtlCol="0" anchor="b" anchorCtr="0">
            <a:normAutofit fontScale="92500"/>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AU" sz="3000"/>
              <a:t>Executive Forum Agenda – 25-March</a:t>
            </a:r>
            <a:endParaRPr lang="en-AU" sz="3000">
              <a:highlight>
                <a:srgbClr val="FFFF00"/>
              </a:highlight>
            </a:endParaRPr>
          </a:p>
        </p:txBody>
      </p:sp>
    </p:spTree>
    <p:extLst>
      <p:ext uri="{BB962C8B-B14F-4D97-AF65-F5344CB8AC3E}">
        <p14:creationId xmlns:p14="http://schemas.microsoft.com/office/powerpoint/2010/main" val="3212404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8" y="1206385"/>
            <a:ext cx="2486700" cy="99360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27</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12/02/2021</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aphicFrame>
        <p:nvGraphicFramePr>
          <p:cNvPr id="13" name="Object 12">
            <a:extLst>
              <a:ext uri="{FF2B5EF4-FFF2-40B4-BE49-F238E27FC236}">
                <a16:creationId xmlns:a16="http://schemas.microsoft.com/office/drawing/2014/main" id="{32832E52-6E3B-4316-95E2-C60E432552BC}"/>
              </a:ext>
            </a:extLst>
          </p:cNvPr>
          <p:cNvGraphicFramePr>
            <a:graphicFrameLocks noChangeAspect="1"/>
          </p:cNvGraphicFramePr>
          <p:nvPr>
            <p:extLst>
              <p:ext uri="{D42A27DB-BD31-4B8C-83A1-F6EECF244321}">
                <p14:modId xmlns:p14="http://schemas.microsoft.com/office/powerpoint/2010/main" val="2952249419"/>
              </p:ext>
            </p:extLst>
          </p:nvPr>
        </p:nvGraphicFramePr>
        <p:xfrm>
          <a:off x="6702310" y="725075"/>
          <a:ext cx="1832102" cy="5902674"/>
        </p:xfrm>
        <a:graphic>
          <a:graphicData uri="http://schemas.openxmlformats.org/presentationml/2006/ole">
            <mc:AlternateContent xmlns:mc="http://schemas.openxmlformats.org/markup-compatibility/2006">
              <mc:Choice xmlns:v="urn:schemas-microsoft-com:vml" Requires="v">
                <p:oleObj spid="_x0000_s106497" name="Worksheet" r:id="rId5" imgW="1689125" imgH="5441862" progId="Excel.Sheet.12">
                  <p:embed/>
                </p:oleObj>
              </mc:Choice>
              <mc:Fallback>
                <p:oleObj name="Worksheet" r:id="rId5" imgW="1689125" imgH="5441862" progId="Excel.Sheet.12">
                  <p:embed/>
                  <p:pic>
                    <p:nvPicPr>
                      <p:cNvPr id="13" name="Object 12">
                        <a:extLst>
                          <a:ext uri="{FF2B5EF4-FFF2-40B4-BE49-F238E27FC236}">
                            <a16:creationId xmlns:a16="http://schemas.microsoft.com/office/drawing/2014/main" id="{32832E52-6E3B-4316-95E2-C60E432552BC}"/>
                          </a:ext>
                        </a:extLst>
                      </p:cNvPr>
                      <p:cNvPicPr/>
                      <p:nvPr/>
                    </p:nvPicPr>
                    <p:blipFill>
                      <a:blip r:embed="rId6"/>
                      <a:stretch>
                        <a:fillRect/>
                      </a:stretch>
                    </p:blipFill>
                    <p:spPr>
                      <a:xfrm>
                        <a:off x="6702310" y="725075"/>
                        <a:ext cx="1832102" cy="5902674"/>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A346892D-8C6F-4BFF-B50F-EA3C2EF68550}"/>
              </a:ext>
            </a:extLst>
          </p:cNvPr>
          <p:cNvGrpSpPr/>
          <p:nvPr/>
        </p:nvGrpSpPr>
        <p:grpSpPr>
          <a:xfrm>
            <a:off x="3946144" y="366503"/>
            <a:ext cx="2340359" cy="5902674"/>
            <a:chOff x="3946144" y="366503"/>
            <a:chExt cx="2192400" cy="5701315"/>
          </a:xfrm>
        </p:grpSpPr>
        <p:graphicFrame>
          <p:nvGraphicFramePr>
            <p:cNvPr id="7" name="Object 6">
              <a:extLst>
                <a:ext uri="{FF2B5EF4-FFF2-40B4-BE49-F238E27FC236}">
                  <a16:creationId xmlns:a16="http://schemas.microsoft.com/office/drawing/2014/main" id="{0CA40F38-9110-49CE-B78B-7F64BA830041}"/>
                </a:ext>
              </a:extLst>
            </p:cNvPr>
            <p:cNvGraphicFramePr>
              <a:graphicFrameLocks noChangeAspect="1"/>
            </p:cNvGraphicFramePr>
            <p:nvPr>
              <p:extLst>
                <p:ext uri="{D42A27DB-BD31-4B8C-83A1-F6EECF244321}">
                  <p14:modId xmlns:p14="http://schemas.microsoft.com/office/powerpoint/2010/main" val="3496780803"/>
                </p:ext>
              </p:extLst>
            </p:nvPr>
          </p:nvGraphicFramePr>
          <p:xfrm>
            <a:off x="3946334" y="366503"/>
            <a:ext cx="2192020" cy="1679763"/>
          </p:xfrm>
          <a:graphic>
            <a:graphicData uri="http://schemas.openxmlformats.org/presentationml/2006/ole">
              <mc:AlternateContent xmlns:mc="http://schemas.openxmlformats.org/markup-compatibility/2006">
                <mc:Choice xmlns:v="urn:schemas-microsoft-com:vml" Requires="v">
                  <p:oleObj spid="_x0000_s106498" name="Worksheet" r:id="rId7" imgW="2006748" imgH="1644738" progId="Excel.Sheet.12">
                    <p:embed/>
                  </p:oleObj>
                </mc:Choice>
                <mc:Fallback>
                  <p:oleObj name="Worksheet" r:id="rId7" imgW="2006748" imgH="1644738" progId="Excel.Sheet.12">
                    <p:embed/>
                    <p:pic>
                      <p:nvPicPr>
                        <p:cNvPr id="7" name="Object 6">
                          <a:extLst>
                            <a:ext uri="{FF2B5EF4-FFF2-40B4-BE49-F238E27FC236}">
                              <a16:creationId xmlns:a16="http://schemas.microsoft.com/office/drawing/2014/main" id="{0CA40F38-9110-49CE-B78B-7F64BA830041}"/>
                            </a:ext>
                          </a:extLst>
                        </p:cNvPr>
                        <p:cNvPicPr/>
                        <p:nvPr/>
                      </p:nvPicPr>
                      <p:blipFill>
                        <a:blip r:embed="rId8"/>
                        <a:stretch>
                          <a:fillRect/>
                        </a:stretch>
                      </p:blipFill>
                      <p:spPr>
                        <a:xfrm>
                          <a:off x="3946334" y="366503"/>
                          <a:ext cx="2192020" cy="16797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B34CF74-4F98-4434-9F0A-6F0E08F220B6}"/>
                </a:ext>
              </a:extLst>
            </p:cNvPr>
            <p:cNvGraphicFramePr>
              <a:graphicFrameLocks noChangeAspect="1"/>
            </p:cNvGraphicFramePr>
            <p:nvPr>
              <p:extLst>
                <p:ext uri="{D42A27DB-BD31-4B8C-83A1-F6EECF244321}">
                  <p14:modId xmlns:p14="http://schemas.microsoft.com/office/powerpoint/2010/main" val="1416211339"/>
                </p:ext>
              </p:extLst>
            </p:nvPr>
          </p:nvGraphicFramePr>
          <p:xfrm>
            <a:off x="3946334" y="2318693"/>
            <a:ext cx="2192020" cy="1679763"/>
          </p:xfrm>
          <a:graphic>
            <a:graphicData uri="http://schemas.openxmlformats.org/presentationml/2006/ole">
              <mc:AlternateContent xmlns:mc="http://schemas.openxmlformats.org/markup-compatibility/2006">
                <mc:Choice xmlns:v="urn:schemas-microsoft-com:vml" Requires="v">
                  <p:oleObj spid="_x0000_s106499" name="Worksheet" r:id="rId9" imgW="2006748" imgH="1644738" progId="Excel.Sheet.12">
                    <p:embed/>
                  </p:oleObj>
                </mc:Choice>
                <mc:Fallback>
                  <p:oleObj name="Worksheet" r:id="rId9" imgW="2006748" imgH="1644738" progId="Excel.Sheet.12">
                    <p:embed/>
                    <p:pic>
                      <p:nvPicPr>
                        <p:cNvPr id="14" name="Object 13">
                          <a:extLst>
                            <a:ext uri="{FF2B5EF4-FFF2-40B4-BE49-F238E27FC236}">
                              <a16:creationId xmlns:a16="http://schemas.microsoft.com/office/drawing/2014/main" id="{FB34CF74-4F98-4434-9F0A-6F0E08F220B6}"/>
                            </a:ext>
                          </a:extLst>
                        </p:cNvPr>
                        <p:cNvPicPr/>
                        <p:nvPr/>
                      </p:nvPicPr>
                      <p:blipFill>
                        <a:blip r:embed="rId10"/>
                        <a:stretch>
                          <a:fillRect/>
                        </a:stretch>
                      </p:blipFill>
                      <p:spPr>
                        <a:xfrm>
                          <a:off x="3946334" y="2318693"/>
                          <a:ext cx="2192020" cy="167976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A4DF24F-AC5C-4E6C-883B-3EA014C04996}"/>
                </a:ext>
              </a:extLst>
            </p:cNvPr>
            <p:cNvGraphicFramePr>
              <a:graphicFrameLocks noChangeAspect="1"/>
            </p:cNvGraphicFramePr>
            <p:nvPr>
              <p:extLst>
                <p:ext uri="{D42A27DB-BD31-4B8C-83A1-F6EECF244321}">
                  <p14:modId xmlns:p14="http://schemas.microsoft.com/office/powerpoint/2010/main" val="2241182798"/>
                </p:ext>
              </p:extLst>
            </p:nvPr>
          </p:nvGraphicFramePr>
          <p:xfrm>
            <a:off x="3946144" y="4270883"/>
            <a:ext cx="2192400" cy="1796935"/>
          </p:xfrm>
          <a:graphic>
            <a:graphicData uri="http://schemas.openxmlformats.org/presentationml/2006/ole">
              <mc:AlternateContent xmlns:mc="http://schemas.openxmlformats.org/markup-compatibility/2006">
                <mc:Choice xmlns:v="urn:schemas-microsoft-com:vml" Requires="v">
                  <p:oleObj spid="_x0000_s106500" name="Worksheet" r:id="rId11" imgW="2006748" imgH="1644738" progId="Excel.Sheet.12">
                    <p:embed/>
                  </p:oleObj>
                </mc:Choice>
                <mc:Fallback>
                  <p:oleObj name="Worksheet" r:id="rId11" imgW="2006748" imgH="1644738" progId="Excel.Sheet.12">
                    <p:embed/>
                    <p:pic>
                      <p:nvPicPr>
                        <p:cNvPr id="6" name="Object 5">
                          <a:extLst>
                            <a:ext uri="{FF2B5EF4-FFF2-40B4-BE49-F238E27FC236}">
                              <a16:creationId xmlns:a16="http://schemas.microsoft.com/office/drawing/2014/main" id="{2A4DF24F-AC5C-4E6C-883B-3EA014C04996}"/>
                            </a:ext>
                          </a:extLst>
                        </p:cNvPr>
                        <p:cNvPicPr/>
                        <p:nvPr/>
                      </p:nvPicPr>
                      <p:blipFill>
                        <a:blip r:embed="rId12"/>
                        <a:stretch>
                          <a:fillRect/>
                        </a:stretch>
                      </p:blipFill>
                      <p:spPr>
                        <a:xfrm>
                          <a:off x="3946144" y="4270883"/>
                          <a:ext cx="2192400" cy="1796935"/>
                        </a:xfrm>
                        <a:prstGeom prst="rect">
                          <a:avLst/>
                        </a:prstGeom>
                      </p:spPr>
                    </p:pic>
                  </p:oleObj>
                </mc:Fallback>
              </mc:AlternateContent>
            </a:graphicData>
          </a:graphic>
        </p:graphicFrame>
      </p:grpSp>
    </p:spTree>
    <p:extLst>
      <p:ext uri="{BB962C8B-B14F-4D97-AF65-F5344CB8AC3E}">
        <p14:creationId xmlns:p14="http://schemas.microsoft.com/office/powerpoint/2010/main" val="3892663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22/02/2021</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28</a:t>
            </a:fld>
            <a:endParaRPr lang="en-AU"/>
          </a:p>
        </p:txBody>
      </p:sp>
    </p:spTree>
    <p:extLst>
      <p:ext uri="{BB962C8B-B14F-4D97-AF65-F5344CB8AC3E}">
        <p14:creationId xmlns:p14="http://schemas.microsoft.com/office/powerpoint/2010/main" val="4008070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Meeting Close</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22/02/2021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29</a:t>
            </a:fld>
            <a:endParaRPr lang="en-AU"/>
          </a:p>
        </p:txBody>
      </p:sp>
    </p:spTree>
    <p:extLst>
      <p:ext uri="{BB962C8B-B14F-4D97-AF65-F5344CB8AC3E}">
        <p14:creationId xmlns:p14="http://schemas.microsoft.com/office/powerpoint/2010/main" val="1848546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AA55-9727-4A8C-ABFE-C7F909E71C77}"/>
              </a:ext>
            </a:extLst>
          </p:cNvPr>
          <p:cNvSpPr>
            <a:spLocks noGrp="1"/>
          </p:cNvSpPr>
          <p:nvPr>
            <p:ph type="title"/>
          </p:nvPr>
        </p:nvSpPr>
        <p:spPr/>
        <p:txBody>
          <a:bodyPr/>
          <a:lstStyle/>
          <a:p>
            <a:r>
              <a:rPr lang="en-AU"/>
              <a:t>Agenda</a:t>
            </a:r>
          </a:p>
        </p:txBody>
      </p:sp>
      <p:sp>
        <p:nvSpPr>
          <p:cNvPr id="3" name="Date Placeholder 2">
            <a:extLst>
              <a:ext uri="{FF2B5EF4-FFF2-40B4-BE49-F238E27FC236}">
                <a16:creationId xmlns:a16="http://schemas.microsoft.com/office/drawing/2014/main" id="{740EF81E-03E6-4BE9-8F98-BB289039492F}"/>
              </a:ext>
            </a:extLst>
          </p:cNvPr>
          <p:cNvSpPr>
            <a:spLocks noGrp="1"/>
          </p:cNvSpPr>
          <p:nvPr>
            <p:ph type="dt" sz="half" idx="10"/>
          </p:nvPr>
        </p:nvSpPr>
        <p:spPr>
          <a:xfrm>
            <a:off x="7429340" y="6339334"/>
            <a:ext cx="1302050" cy="365125"/>
          </a:xfrm>
        </p:spPr>
        <p:txBody>
          <a:bodyPr/>
          <a:lstStyle/>
          <a:p>
            <a:fld id="{530397C2-77E7-4DB0-BDE9-313BBF939C16}" type="datetime1">
              <a:rPr lang="en-AU" smtClean="0"/>
              <a:t>22/02/2021</a:t>
            </a:fld>
            <a:endParaRPr lang="en-AU"/>
          </a:p>
        </p:txBody>
      </p:sp>
      <p:sp>
        <p:nvSpPr>
          <p:cNvPr id="6" name="Slide Number Placeholder 5">
            <a:extLst>
              <a:ext uri="{FF2B5EF4-FFF2-40B4-BE49-F238E27FC236}">
                <a16:creationId xmlns:a16="http://schemas.microsoft.com/office/drawing/2014/main" id="{6C6DFCBE-B225-4572-A155-FC79E89698B7}"/>
              </a:ext>
            </a:extLst>
          </p:cNvPr>
          <p:cNvSpPr>
            <a:spLocks noGrp="1"/>
          </p:cNvSpPr>
          <p:nvPr>
            <p:ph type="sldNum" sz="quarter" idx="12"/>
          </p:nvPr>
        </p:nvSpPr>
        <p:spPr/>
        <p:txBody>
          <a:bodyPr/>
          <a:lstStyle/>
          <a:p>
            <a:fld id="{4EC81F68-4976-451A-B2E9-79BCBD2F70CC}" type="slidenum">
              <a:rPr lang="en-AU" smtClean="0"/>
              <a:t>3</a:t>
            </a:fld>
            <a:endParaRPr lang="en-AU"/>
          </a:p>
        </p:txBody>
      </p:sp>
      <p:graphicFrame>
        <p:nvGraphicFramePr>
          <p:cNvPr id="8" name="Table 6">
            <a:extLst>
              <a:ext uri="{FF2B5EF4-FFF2-40B4-BE49-F238E27FC236}">
                <a16:creationId xmlns:a16="http://schemas.microsoft.com/office/drawing/2014/main" id="{A71263B4-93FB-4FF2-BE2C-2298A6BF36AB}"/>
              </a:ext>
            </a:extLst>
          </p:cNvPr>
          <p:cNvGraphicFramePr>
            <a:graphicFrameLocks noGrp="1"/>
          </p:cNvGraphicFramePr>
          <p:nvPr>
            <p:extLst>
              <p:ext uri="{D42A27DB-BD31-4B8C-83A1-F6EECF244321}">
                <p14:modId xmlns:p14="http://schemas.microsoft.com/office/powerpoint/2010/main" val="3534694045"/>
              </p:ext>
            </p:extLst>
          </p:nvPr>
        </p:nvGraphicFramePr>
        <p:xfrm>
          <a:off x="475488" y="1618488"/>
          <a:ext cx="8255902" cy="4178806"/>
        </p:xfrm>
        <a:graphic>
          <a:graphicData uri="http://schemas.openxmlformats.org/drawingml/2006/table">
            <a:tbl>
              <a:tblPr firstRow="1" bandRow="1">
                <a:tableStyleId>{7DF18680-E054-41AD-8BC1-D1AEF772440D}</a:tableStyleId>
              </a:tblPr>
              <a:tblGrid>
                <a:gridCol w="446178">
                  <a:extLst>
                    <a:ext uri="{9D8B030D-6E8A-4147-A177-3AD203B41FA5}">
                      <a16:colId xmlns:a16="http://schemas.microsoft.com/office/drawing/2014/main" val="2065778566"/>
                    </a:ext>
                  </a:extLst>
                </a:gridCol>
                <a:gridCol w="1156524">
                  <a:extLst>
                    <a:ext uri="{9D8B030D-6E8A-4147-A177-3AD203B41FA5}">
                      <a16:colId xmlns:a16="http://schemas.microsoft.com/office/drawing/2014/main" val="260998244"/>
                    </a:ext>
                  </a:extLst>
                </a:gridCol>
                <a:gridCol w="4237370">
                  <a:extLst>
                    <a:ext uri="{9D8B030D-6E8A-4147-A177-3AD203B41FA5}">
                      <a16:colId xmlns:a16="http://schemas.microsoft.com/office/drawing/2014/main" val="139867044"/>
                    </a:ext>
                  </a:extLst>
                </a:gridCol>
                <a:gridCol w="2415830">
                  <a:extLst>
                    <a:ext uri="{9D8B030D-6E8A-4147-A177-3AD203B41FA5}">
                      <a16:colId xmlns:a16="http://schemas.microsoft.com/office/drawing/2014/main" val="3541543033"/>
                    </a:ext>
                  </a:extLst>
                </a:gridCol>
              </a:tblGrid>
              <a:tr h="386112">
                <a:tc>
                  <a:txBody>
                    <a:bodyPr/>
                    <a:lstStyle/>
                    <a:p>
                      <a:r>
                        <a:rPr lang="en-AU" sz="1100"/>
                        <a:t>#</a:t>
                      </a:r>
                    </a:p>
                  </a:txBody>
                  <a:tcPr marT="0" marB="0" anchor="ctr">
                    <a:solidFill>
                      <a:schemeClr val="accent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a:t>Time</a:t>
                      </a:r>
                    </a:p>
                  </a:txBody>
                  <a:tcPr marT="0" marB="0" anchor="ctr">
                    <a:solidFill>
                      <a:schemeClr val="accent2"/>
                    </a:solidFill>
                  </a:tcPr>
                </a:tc>
                <a:tc>
                  <a:txBody>
                    <a:bodyPr/>
                    <a:lstStyle/>
                    <a:p>
                      <a:r>
                        <a:rPr lang="en-AU" sz="1100"/>
                        <a:t>Topic</a:t>
                      </a:r>
                    </a:p>
                  </a:txBody>
                  <a:tcPr marT="0" marB="0" anchor="ctr">
                    <a:solidFill>
                      <a:schemeClr val="accent2"/>
                    </a:solidFill>
                  </a:tcPr>
                </a:tc>
                <a:tc>
                  <a:txBody>
                    <a:bodyPr/>
                    <a:lstStyle/>
                    <a:p>
                      <a:r>
                        <a:rPr lang="en-AU" sz="1100"/>
                        <a:t>Presenter</a:t>
                      </a:r>
                    </a:p>
                  </a:txBody>
                  <a:tcPr marT="0" marB="0" anchor="ctr">
                    <a:solidFill>
                      <a:schemeClr val="accent2"/>
                    </a:solidFill>
                  </a:tcPr>
                </a:tc>
                <a:extLst>
                  <a:ext uri="{0D108BD9-81ED-4DB2-BD59-A6C34878D82A}">
                    <a16:rowId xmlns:a16="http://schemas.microsoft.com/office/drawing/2014/main" val="1961970631"/>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1​</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10:00 – 10:05</a:t>
                      </a:r>
                      <a:r>
                        <a:rPr lang="en-AU" sz="1100">
                          <a:solidFill>
                            <a:srgbClr val="000000"/>
                          </a:solidFill>
                          <a:effectLst/>
                          <a:highlight>
                            <a:srgbClr val="FFFF00"/>
                          </a:highlight>
                          <a:latin typeface="Calibri" panose="020F0502020204030204" pitchFamily="34" charset="0"/>
                          <a:ea typeface="Calibri" panose="020F0502020204030204" pitchFamily="34" charset="0"/>
                        </a:rPr>
                        <a:t>​</a:t>
                      </a:r>
                      <a:endParaRPr lang="en-AU" sz="1100">
                        <a:effectLst/>
                        <a:highlight>
                          <a:srgbClr val="FFFF00"/>
                        </a:highligh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Welcome​</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Peter Carruthers​</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3632721138"/>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2​</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10:05 – 10:10</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Actions from Previous Meetings​</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Anne-Marie McCague​</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2809332103"/>
                  </a:ext>
                </a:extLst>
              </a:tr>
              <a:tr h="506345">
                <a:tc>
                  <a:txBody>
                    <a:bodyPr/>
                    <a:lstStyle/>
                    <a:p>
                      <a:r>
                        <a:rPr lang="en-AU" sz="1100">
                          <a:solidFill>
                            <a:srgbClr val="000000"/>
                          </a:solidFill>
                          <a:effectLst/>
                          <a:latin typeface="Calibri" panose="020F0502020204030204" pitchFamily="34" charset="0"/>
                          <a:ea typeface="Calibri" panose="020F0502020204030204" pitchFamily="34" charset="0"/>
                        </a:rPr>
                        <a:t>3​</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10:10 – 10:30</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chemeClr val="tx1"/>
                          </a:solidFill>
                          <a:effectLst/>
                          <a:latin typeface="Calibri" panose="020F0502020204030204" pitchFamily="34" charset="0"/>
                          <a:ea typeface="Calibri" panose="020F0502020204030204" pitchFamily="34" charset="0"/>
                        </a:rPr>
                        <a:t>Program Update​</a:t>
                      </a: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 ​Rowena Leung &amp; Graeme Windley</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4245262086"/>
                  </a:ext>
                </a:extLst>
              </a:tr>
              <a:tr h="506345">
                <a:tc>
                  <a:txBody>
                    <a:bodyPr/>
                    <a:lstStyle/>
                    <a:p>
                      <a:r>
                        <a:rPr lang="en-US" sz="1100">
                          <a:solidFill>
                            <a:srgbClr val="000000"/>
                          </a:solidFill>
                          <a:effectLst/>
                          <a:latin typeface="Calibri" panose="020F0502020204030204" pitchFamily="34" charset="0"/>
                          <a:ea typeface="Calibri" panose="020F0502020204030204" pitchFamily="34" charset="0"/>
                        </a:rPr>
                        <a:t>4​</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10:30 – 11:00</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Retail Reporting </a:t>
                      </a:r>
                      <a:r>
                        <a:rPr lang="en-AU" sz="1100">
                          <a:solidFill>
                            <a:schemeClr val="tx1"/>
                          </a:solidFill>
                          <a:effectLst/>
                          <a:latin typeface="Calibri" panose="020F0502020204030204" pitchFamily="34" charset="0"/>
                          <a:ea typeface="Calibri" panose="020F0502020204030204" pitchFamily="34" charset="0"/>
                        </a:rPr>
                        <a:t>Approach</a:t>
                      </a:r>
                    </a:p>
                  </a:txBody>
                  <a:tcPr anchor="ctr"/>
                </a:tc>
                <a:tc>
                  <a:txBody>
                    <a:bodyPr/>
                    <a:lstStyle/>
                    <a:p>
                      <a:pPr marL="0" algn="l" defTabSz="685800" rtl="0" eaLnBrk="1" latinLnBrk="0" hangingPunct="1"/>
                      <a:r>
                        <a:rPr lang="en-AU" sz="1100" kern="1200">
                          <a:solidFill>
                            <a:srgbClr val="000000"/>
                          </a:solidFill>
                          <a:effectLst/>
                          <a:latin typeface="Calibri" panose="020F0502020204030204" pitchFamily="34" charset="0"/>
                          <a:cs typeface="+mn-cs"/>
                        </a:rPr>
                        <a:t>Multiple</a:t>
                      </a:r>
                    </a:p>
                  </a:txBody>
                  <a:tcPr anchor="ctr"/>
                </a:tc>
                <a:extLst>
                  <a:ext uri="{0D108BD9-81ED-4DB2-BD59-A6C34878D82A}">
                    <a16:rowId xmlns:a16="http://schemas.microsoft.com/office/drawing/2014/main" val="3255602616"/>
                  </a:ext>
                </a:extLst>
              </a:tr>
              <a:tr h="463334">
                <a:tc>
                  <a:txBody>
                    <a:bodyPr/>
                    <a:lstStyle/>
                    <a:p>
                      <a:r>
                        <a:rPr lang="en-US" sz="1100">
                          <a:solidFill>
                            <a:srgbClr val="000000"/>
                          </a:solidFill>
                          <a:effectLst/>
                          <a:latin typeface="Calibri" panose="020F0502020204030204" pitchFamily="34" charset="0"/>
                          <a:ea typeface="Calibri" panose="020F0502020204030204" pitchFamily="34" charset="0"/>
                        </a:rPr>
                        <a:t>6​</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11:00 – 11:15</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Readiness Working Group Update​</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Greg Minney​</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940237540"/>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7​</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11:15 – 11:20</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Forward Meeting Plan</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Anne-Marie McCague​</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201073557"/>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8​</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11:20 – 11:30</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General Questions​</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Peter Carruthers​</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3859798869"/>
                  </a:ext>
                </a:extLst>
              </a:tr>
              <a:tr h="463334">
                <a:tc>
                  <a:txBody>
                    <a:bodyPr/>
                    <a:lstStyle/>
                    <a:p>
                      <a:r>
                        <a:rPr lang="en-AU" sz="1100">
                          <a:solidFill>
                            <a:srgbClr val="000000"/>
                          </a:solidFill>
                          <a:effectLst/>
                          <a:latin typeface="Calibri" panose="020F0502020204030204" pitchFamily="34" charset="0"/>
                          <a:ea typeface="Calibri" panose="020F0502020204030204" pitchFamily="34" charset="0"/>
                        </a:rPr>
                        <a:t>9​</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11:30 ​</a:t>
                      </a:r>
                      <a:endParaRPr lang="en-AU" sz="1100">
                        <a:effectLst/>
                        <a:latin typeface="Calibri" panose="020F0502020204030204" pitchFamily="34" charset="0"/>
                        <a:ea typeface="Calibri" panose="020F0502020204030204" pitchFamily="34" charset="0"/>
                      </a:endParaRPr>
                    </a:p>
                  </a:txBody>
                  <a:tcPr anchor="ctr"/>
                </a:tc>
                <a:tc>
                  <a:txBody>
                    <a:bodyPr/>
                    <a:lstStyle/>
                    <a:p>
                      <a:r>
                        <a:rPr lang="en-AU" sz="1100">
                          <a:solidFill>
                            <a:srgbClr val="000000"/>
                          </a:solidFill>
                          <a:effectLst/>
                          <a:latin typeface="Calibri" panose="020F0502020204030204" pitchFamily="34" charset="0"/>
                          <a:ea typeface="Calibri" panose="020F0502020204030204" pitchFamily="34" charset="0"/>
                        </a:rPr>
                        <a:t>Meeting Close​</a:t>
                      </a:r>
                      <a:endParaRPr lang="en-AU" sz="1100">
                        <a:effectLst/>
                        <a:latin typeface="Calibri" panose="020F0502020204030204" pitchFamily="34" charset="0"/>
                        <a:ea typeface="Calibri" panose="020F0502020204030204" pitchFamily="34" charset="0"/>
                      </a:endParaRPr>
                    </a:p>
                  </a:txBody>
                  <a:tcPr anchor="ctr"/>
                </a:tc>
                <a:tc>
                  <a:txBody>
                    <a:bodyPr/>
                    <a:lstStyle/>
                    <a:p>
                      <a:r>
                        <a:rPr lang="en-US" sz="1100">
                          <a:solidFill>
                            <a:srgbClr val="000000"/>
                          </a:solidFill>
                          <a:effectLst/>
                          <a:latin typeface="Calibri" panose="020F0502020204030204" pitchFamily="34" charset="0"/>
                          <a:ea typeface="Calibri" panose="020F0502020204030204" pitchFamily="34" charset="0"/>
                        </a:rPr>
                        <a:t>Peter Carruthers​</a:t>
                      </a:r>
                      <a:endParaRPr lang="en-AU" sz="110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81794929"/>
                  </a:ext>
                </a:extLst>
              </a:tr>
            </a:tbl>
          </a:graphicData>
        </a:graphic>
      </p:graphicFrame>
    </p:spTree>
    <p:extLst>
      <p:ext uri="{BB962C8B-B14F-4D97-AF65-F5344CB8AC3E}">
        <p14:creationId xmlns:p14="http://schemas.microsoft.com/office/powerpoint/2010/main" val="334874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Appendix</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22/02/2021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30</a:t>
            </a:fld>
            <a:endParaRPr lang="en-AU"/>
          </a:p>
        </p:txBody>
      </p:sp>
    </p:spTree>
    <p:extLst>
      <p:ext uri="{BB962C8B-B14F-4D97-AF65-F5344CB8AC3E}">
        <p14:creationId xmlns:p14="http://schemas.microsoft.com/office/powerpoint/2010/main" val="1003591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2701-C065-4D05-9FEC-ADB6448241B0}"/>
              </a:ext>
            </a:extLst>
          </p:cNvPr>
          <p:cNvSpPr>
            <a:spLocks noGrp="1"/>
          </p:cNvSpPr>
          <p:nvPr>
            <p:ph type="title"/>
          </p:nvPr>
        </p:nvSpPr>
        <p:spPr>
          <a:xfrm>
            <a:off x="108298" y="37814"/>
            <a:ext cx="8453856" cy="840713"/>
          </a:xfrm>
        </p:spPr>
        <p:txBody>
          <a:bodyPr>
            <a:normAutofit/>
          </a:bodyPr>
          <a:lstStyle/>
          <a:p>
            <a:r>
              <a:rPr lang="en-AU" sz="2545"/>
              <a:t>Readiness Dashboard </a:t>
            </a:r>
            <a:r>
              <a:rPr lang="en-AU" sz="2545" b="1"/>
              <a:t>Part A -  Essential Capability </a:t>
            </a:r>
            <a:br>
              <a:rPr lang="en-AU" sz="2545"/>
            </a:br>
            <a:r>
              <a:rPr lang="en-AU" sz="2545"/>
              <a:t>Status supporting evidence – Draft </a:t>
            </a:r>
          </a:p>
        </p:txBody>
      </p:sp>
      <p:sp>
        <p:nvSpPr>
          <p:cNvPr id="6" name="Slide Number Placeholder 5">
            <a:extLst>
              <a:ext uri="{FF2B5EF4-FFF2-40B4-BE49-F238E27FC236}">
                <a16:creationId xmlns:a16="http://schemas.microsoft.com/office/drawing/2014/main" id="{ECDB3D1A-B34F-4803-88FF-2543413A2720}"/>
              </a:ext>
            </a:extLst>
          </p:cNvPr>
          <p:cNvSpPr>
            <a:spLocks noGrp="1"/>
          </p:cNvSpPr>
          <p:nvPr>
            <p:ph type="sldNum" sz="quarter" idx="12"/>
          </p:nvPr>
        </p:nvSpPr>
        <p:spPr/>
        <p:txBody>
          <a:bodyPr/>
          <a:lstStyle/>
          <a:p>
            <a:fld id="{4EC81F68-4976-451A-B2E9-79BCBD2F70CC}" type="slidenum">
              <a:rPr lang="en-AU" smtClean="0"/>
              <a:t>31</a:t>
            </a:fld>
            <a:endParaRPr lang="en-AU"/>
          </a:p>
        </p:txBody>
      </p:sp>
      <p:graphicFrame>
        <p:nvGraphicFramePr>
          <p:cNvPr id="5" name="Table 7">
            <a:extLst>
              <a:ext uri="{FF2B5EF4-FFF2-40B4-BE49-F238E27FC236}">
                <a16:creationId xmlns:a16="http://schemas.microsoft.com/office/drawing/2014/main" id="{2006C96E-3CA2-4FA5-A974-90B8CE582A99}"/>
              </a:ext>
            </a:extLst>
          </p:cNvPr>
          <p:cNvGraphicFramePr>
            <a:graphicFrameLocks noGrp="1"/>
          </p:cNvGraphicFramePr>
          <p:nvPr/>
        </p:nvGraphicFramePr>
        <p:xfrm>
          <a:off x="0" y="915103"/>
          <a:ext cx="9144000" cy="582375"/>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042824183"/>
                    </a:ext>
                  </a:extLst>
                </a:gridCol>
              </a:tblGrid>
              <a:tr h="582375">
                <a:tc>
                  <a:txBody>
                    <a:bodyPr/>
                    <a:lstStyle/>
                    <a:p>
                      <a:endParaRPr lang="en-AU"/>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79016539"/>
                  </a:ext>
                </a:extLst>
              </a:tr>
            </a:tbl>
          </a:graphicData>
        </a:graphic>
      </p:graphicFrame>
      <p:graphicFrame>
        <p:nvGraphicFramePr>
          <p:cNvPr id="4" name="Table 3">
            <a:extLst>
              <a:ext uri="{FF2B5EF4-FFF2-40B4-BE49-F238E27FC236}">
                <a16:creationId xmlns:a16="http://schemas.microsoft.com/office/drawing/2014/main" id="{08FDE50F-06FF-4883-BCBB-AF0D8F2262A2}"/>
              </a:ext>
            </a:extLst>
          </p:cNvPr>
          <p:cNvGraphicFramePr>
            <a:graphicFrameLocks noGrp="1"/>
          </p:cNvGraphicFramePr>
          <p:nvPr>
            <p:extLst>
              <p:ext uri="{D42A27DB-BD31-4B8C-83A1-F6EECF244321}">
                <p14:modId xmlns:p14="http://schemas.microsoft.com/office/powerpoint/2010/main" val="2613879778"/>
              </p:ext>
            </p:extLst>
          </p:nvPr>
        </p:nvGraphicFramePr>
        <p:xfrm>
          <a:off x="71722" y="961122"/>
          <a:ext cx="9034272" cy="5822488"/>
        </p:xfrm>
        <a:graphic>
          <a:graphicData uri="http://schemas.openxmlformats.org/drawingml/2006/table">
            <a:tbl>
              <a:tblPr/>
              <a:tblGrid>
                <a:gridCol w="819623">
                  <a:extLst>
                    <a:ext uri="{9D8B030D-6E8A-4147-A177-3AD203B41FA5}">
                      <a16:colId xmlns:a16="http://schemas.microsoft.com/office/drawing/2014/main" val="3809174966"/>
                    </a:ext>
                  </a:extLst>
                </a:gridCol>
                <a:gridCol w="1859569">
                  <a:extLst>
                    <a:ext uri="{9D8B030D-6E8A-4147-A177-3AD203B41FA5}">
                      <a16:colId xmlns:a16="http://schemas.microsoft.com/office/drawing/2014/main" val="4234497343"/>
                    </a:ext>
                  </a:extLst>
                </a:gridCol>
                <a:gridCol w="1777535">
                  <a:extLst>
                    <a:ext uri="{9D8B030D-6E8A-4147-A177-3AD203B41FA5}">
                      <a16:colId xmlns:a16="http://schemas.microsoft.com/office/drawing/2014/main" val="634238448"/>
                    </a:ext>
                  </a:extLst>
                </a:gridCol>
                <a:gridCol w="1464819">
                  <a:extLst>
                    <a:ext uri="{9D8B030D-6E8A-4147-A177-3AD203B41FA5}">
                      <a16:colId xmlns:a16="http://schemas.microsoft.com/office/drawing/2014/main" val="4093197261"/>
                    </a:ext>
                  </a:extLst>
                </a:gridCol>
                <a:gridCol w="1639246">
                  <a:extLst>
                    <a:ext uri="{9D8B030D-6E8A-4147-A177-3AD203B41FA5}">
                      <a16:colId xmlns:a16="http://schemas.microsoft.com/office/drawing/2014/main" val="3745609251"/>
                    </a:ext>
                  </a:extLst>
                </a:gridCol>
                <a:gridCol w="1473480">
                  <a:extLst>
                    <a:ext uri="{9D8B030D-6E8A-4147-A177-3AD203B41FA5}">
                      <a16:colId xmlns:a16="http://schemas.microsoft.com/office/drawing/2014/main" val="3835474040"/>
                    </a:ext>
                  </a:extLst>
                </a:gridCol>
              </a:tblGrid>
              <a:tr h="182844">
                <a:tc>
                  <a:txBody>
                    <a:bodyPr/>
                    <a:lstStyle/>
                    <a:p>
                      <a:pPr algn="l" rtl="0" fontAlgn="ctr"/>
                      <a:r>
                        <a:rPr lang="en-AU" sz="900" b="1" i="0" u="none" strike="noStrike">
                          <a:solidFill>
                            <a:srgbClr val="FFFFFF"/>
                          </a:solidFill>
                          <a:effectLst/>
                          <a:latin typeface="Segoe UI Semilight" panose="020B0402040204020203" pitchFamily="34" charset="0"/>
                        </a:rPr>
                        <a:t>Criteria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Capabilities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March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July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Sept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60F3C"/>
                    </a:solidFill>
                  </a:tcPr>
                </a:tc>
                <a:extLst>
                  <a:ext uri="{0D108BD9-81ED-4DB2-BD59-A6C34878D82A}">
                    <a16:rowId xmlns:a16="http://schemas.microsoft.com/office/drawing/2014/main" val="4235442028"/>
                  </a:ext>
                </a:extLst>
              </a:tr>
              <a:tr h="337561">
                <a:tc rowSpan="10">
                  <a:txBody>
                    <a:bodyPr/>
                    <a:lstStyle/>
                    <a:p>
                      <a:pPr algn="l" rtl="0" fontAlgn="ctr"/>
                      <a:r>
                        <a:rPr lang="en-AU" sz="900" b="1" i="0" u="none" strike="noStrike">
                          <a:solidFill>
                            <a:schemeClr val="bg1"/>
                          </a:solidFill>
                          <a:effectLst/>
                          <a:latin typeface="+mn-lt"/>
                        </a:rPr>
                        <a:t>AEMO Capability</a:t>
                      </a:r>
                    </a:p>
                    <a:p>
                      <a:pPr algn="l" fontAlgn="t"/>
                      <a:r>
                        <a:rPr lang="en-AU" sz="900" b="1" i="0" u="none" strike="noStrike">
                          <a:solidFill>
                            <a:schemeClr val="bg1"/>
                          </a:solidFill>
                          <a:effectLst/>
                          <a:latin typeface="+mn-lt"/>
                        </a:rPr>
                        <a:t> </a:t>
                      </a:r>
                    </a:p>
                    <a:p>
                      <a:pPr algn="l" fontAlgn="t"/>
                      <a:r>
                        <a:rPr lang="en-AU" sz="900" b="1" i="0" u="none" strike="noStrike">
                          <a:solidFill>
                            <a:schemeClr val="bg1"/>
                          </a:solidFill>
                          <a:effectLst/>
                          <a:latin typeface="+mn-lt"/>
                        </a:rPr>
                        <a:t> </a:t>
                      </a:r>
                    </a:p>
                  </a:txBody>
                  <a:tcPr marL="72000" marR="0" marT="0"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1" i="0" u="none" strike="noStrike">
                          <a:solidFill>
                            <a:srgbClr val="222324"/>
                          </a:solidFill>
                          <a:effectLst/>
                          <a:latin typeface="+mn-lt"/>
                        </a:rPr>
                        <a:t>Metering: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Deployment of Metering Platform schedule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Platform deployed for 30 Minute operation</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19196172"/>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Receive and Process 5 minute metering data</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Platform Industry testing Conducted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5MS Capability in place for Market Trial</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1769200546"/>
                  </a:ext>
                </a:extLst>
              </a:tr>
              <a:tr h="175812">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Profiling</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120932922"/>
                  </a:ext>
                </a:extLst>
              </a:tr>
              <a:tr h="267236">
                <a:tc vMerge="1">
                  <a:txBody>
                    <a:bodyPr/>
                    <a:lstStyle/>
                    <a:p>
                      <a:pPr algn="l" fontAlgn="t"/>
                      <a:endParaRPr lang="en-AU" sz="1000" b="0" i="0" u="none" strike="noStrike">
                        <a:solidFill>
                          <a:srgbClr val="000000"/>
                        </a:solidFill>
                        <a:effectLst/>
                        <a:latin typeface="+mn-lt"/>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1" i="0" u="none" strike="noStrike">
                          <a:solidFill>
                            <a:srgbClr val="222324"/>
                          </a:solidFill>
                          <a:effectLst/>
                          <a:latin typeface="+mn-lt"/>
                        </a:rPr>
                        <a:t>Settlements: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Industry testing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deployed for 30 Minute operation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bg1">
                        <a:lumMod val="95000"/>
                      </a:schemeClr>
                    </a:solidFill>
                  </a:tcPr>
                </a:tc>
                <a:tc rowSpan="3">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68626143"/>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Settlement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Platform deployment on track for scheduled date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a:txBody>
                    <a:bodyPr/>
                    <a:lstStyle/>
                    <a:p>
                      <a:pPr algn="l" rtl="0" fontAlgn="ctr"/>
                      <a:r>
                        <a:rPr lang="en-AU" sz="900" b="0" i="0" u="none" strike="noStrike">
                          <a:solidFill>
                            <a:srgbClr val="222324"/>
                          </a:solidFill>
                          <a:effectLst/>
                          <a:latin typeface="+mn-lt"/>
                        </a:rPr>
                        <a:t>Capability in place for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bg1">
                        <a:lumMod val="95000"/>
                      </a:schemeClr>
                    </a:solidFill>
                  </a:tcPr>
                </a:tc>
                <a:tc vMerge="1">
                  <a:txBody>
                    <a:bodyPr/>
                    <a:lstStyle/>
                    <a:p>
                      <a:endParaRPr lang="en-AU"/>
                    </a:p>
                  </a:txBody>
                  <a:tcPr/>
                </a:tc>
                <a:extLst>
                  <a:ext uri="{0D108BD9-81ED-4DB2-BD59-A6C34878D82A}">
                    <a16:rowId xmlns:a16="http://schemas.microsoft.com/office/drawing/2014/main" val="3172620052"/>
                  </a:ext>
                </a:extLst>
              </a:tr>
              <a:tr h="175812">
                <a:tc vMerge="1">
                  <a:txBody>
                    <a:bodyPr/>
                    <a:lstStyle/>
                    <a:p>
                      <a:endParaRPr lang="en-AU"/>
                    </a:p>
                  </a:txBody>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1">
                        <a:lumMod val="95000"/>
                      </a:schemeClr>
                    </a:solidFill>
                  </a:tcPr>
                </a:tc>
                <a:tc vMerge="1">
                  <a:txBody>
                    <a:bodyPr/>
                    <a:lstStyle/>
                    <a:p>
                      <a:endParaRPr lang="en-AU"/>
                    </a:p>
                  </a:txBody>
                  <a:tcPr/>
                </a:tc>
                <a:extLst>
                  <a:ext uri="{0D108BD9-81ED-4DB2-BD59-A6C34878D82A}">
                    <a16:rowId xmlns:a16="http://schemas.microsoft.com/office/drawing/2014/main" val="2708265992"/>
                  </a:ext>
                </a:extLst>
              </a:tr>
              <a:tr h="267236">
                <a:tc vMerge="1">
                  <a:txBody>
                    <a:bodyPr/>
                    <a:lstStyle/>
                    <a:p>
                      <a:pPr algn="l" fontAlgn="t"/>
                      <a:endParaRPr lang="en-AU" sz="1000" b="0" i="0" u="none" strike="noStrike">
                        <a:solidFill>
                          <a:srgbClr val="000000"/>
                        </a:solidFill>
                        <a:effectLst/>
                        <a:latin typeface="+mn-lt"/>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CCE"/>
                    </a:solidFill>
                  </a:tcPr>
                </a:tc>
                <a:tc>
                  <a:txBody>
                    <a:bodyPr/>
                    <a:lstStyle/>
                    <a:p>
                      <a:pPr algn="l" rtl="0" fontAlgn="ctr"/>
                      <a:r>
                        <a:rPr lang="en-AU" sz="900" b="1" i="0" u="none" strike="noStrike">
                          <a:solidFill>
                            <a:srgbClr val="222324"/>
                          </a:solidFill>
                          <a:effectLst/>
                          <a:latin typeface="+mn-lt"/>
                        </a:rPr>
                        <a:t>Dispatch (Bidding):</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Industry testing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deployed for Transition mode operation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Conducted successfully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1914307568"/>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Support 5 Minute bidding services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Platform deployment on track for scheduled date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Business operations stable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Capability in place for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884462447"/>
                  </a:ext>
                </a:extLst>
              </a:tr>
              <a:tr h="267236">
                <a:tc vMerge="1">
                  <a:txBody>
                    <a:bodyPr/>
                    <a:lstStyle/>
                    <a:p>
                      <a:endParaRPr lang="en-AU"/>
                    </a:p>
                  </a:txBody>
                  <a:tcPr/>
                </a:tc>
                <a:tc>
                  <a:txBody>
                    <a:bodyPr/>
                    <a:lstStyle/>
                    <a:p>
                      <a:pPr algn="l" rtl="0" fontAlgn="ctr"/>
                      <a:r>
                        <a:rPr lang="en-AU" sz="900" b="0" i="0" u="none" strike="noStrike">
                          <a:solidFill>
                            <a:srgbClr val="222324"/>
                          </a:solidFill>
                          <a:effectLst/>
                          <a:latin typeface="+mn-lt"/>
                        </a:rPr>
                        <a:t>Provide 5 Minute web bidding interface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Market Trial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736049701"/>
                  </a:ext>
                </a:extLst>
              </a:tr>
              <a:tr h="274267">
                <a:tc vMerge="1">
                  <a:txBody>
                    <a:bodyPr/>
                    <a:lstStyle/>
                    <a:p>
                      <a:endParaRPr lang="en-AU"/>
                    </a:p>
                  </a:txBody>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Bidding table updates in place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fontAlgn="t"/>
                      <a:r>
                        <a:rPr lang="en-AU" sz="900" b="0" i="0" u="none" strike="noStrike">
                          <a:solidFill>
                            <a:srgbClr val="000000"/>
                          </a:solidFill>
                          <a:effectLst/>
                          <a:latin typeface="+mn-lt"/>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37171293"/>
                  </a:ext>
                </a:extLst>
              </a:tr>
              <a:tr h="400853">
                <a:tc rowSpan="2">
                  <a:txBody>
                    <a:bodyPr/>
                    <a:lstStyle/>
                    <a:p>
                      <a:pPr algn="l" rtl="0" fontAlgn="ctr"/>
                      <a:r>
                        <a:rPr lang="en-AU" sz="900" b="1" i="0" u="none" strike="noStrike">
                          <a:solidFill>
                            <a:schemeClr val="bg1"/>
                          </a:solidFill>
                          <a:effectLst/>
                          <a:latin typeface="+mn-lt"/>
                        </a:rPr>
                        <a:t>Essential Bidding</a:t>
                      </a:r>
                    </a:p>
                  </a:txBody>
                  <a:tcPr marL="7200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1" i="0" u="none" strike="noStrike">
                          <a:solidFill>
                            <a:srgbClr val="222324"/>
                          </a:solidFill>
                          <a:effectLst/>
                          <a:latin typeface="+mn-lt"/>
                        </a:rPr>
                        <a:t>Generators: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rowSpan="2">
                  <a:txBody>
                    <a:bodyPr/>
                    <a:lstStyle/>
                    <a:p>
                      <a:pPr algn="l" rtl="0" fontAlgn="ctr"/>
                      <a:r>
                        <a:rPr lang="en-AU" sz="900" b="0" i="0" u="none" strike="noStrike">
                          <a:solidFill>
                            <a:srgbClr val="222324"/>
                          </a:solidFill>
                          <a:effectLst/>
                          <a:latin typeface="+mn-lt"/>
                        </a:rPr>
                        <a:t>Testing of upgrades commenced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Testing of upgrades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mn-lt"/>
                        </a:rPr>
                        <a:t>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mn-lt"/>
                        </a:rPr>
                        <a:t>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extLst>
                  <a:ext uri="{0D108BD9-81ED-4DB2-BD59-A6C34878D82A}">
                    <a16:rowId xmlns:a16="http://schemas.microsoft.com/office/drawing/2014/main" val="1718005765"/>
                  </a:ext>
                </a:extLst>
              </a:tr>
              <a:tr h="541502">
                <a:tc vMerge="1">
                  <a:txBody>
                    <a:bodyPr/>
                    <a:lstStyle/>
                    <a:p>
                      <a:endParaRPr lang="en-AU"/>
                    </a:p>
                  </a:txBody>
                  <a:tcPr/>
                </a:tc>
                <a:tc>
                  <a:txBody>
                    <a:bodyPr/>
                    <a:lstStyle/>
                    <a:p>
                      <a:pPr algn="l" rtl="0" fontAlgn="ctr"/>
                      <a:r>
                        <a:rPr lang="en-AU" sz="900" b="0" i="0" u="none" strike="noStrike">
                          <a:solidFill>
                            <a:srgbClr val="222324"/>
                          </a:solidFill>
                          <a:effectLst/>
                          <a:latin typeface="+mn-lt"/>
                        </a:rPr>
                        <a:t>generators representing at least 80% of load in each region are capable of providing 5 minute bids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mn-lt"/>
                        </a:rPr>
                        <a:t>Initial deployments of 5 Minute Capability (Transition mode)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Market Trial Participation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mn-lt"/>
                        </a:rPr>
                        <a:t>Market Trial Participation Planned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913693736"/>
                  </a:ext>
                </a:extLst>
              </a:tr>
              <a:tr h="541502">
                <a:tc rowSpan="4">
                  <a:txBody>
                    <a:bodyPr/>
                    <a:lstStyle/>
                    <a:p>
                      <a:pPr algn="l" rtl="0" fontAlgn="ctr"/>
                      <a:r>
                        <a:rPr lang="en-AU" sz="900" b="1" i="0" u="none" strike="noStrike">
                          <a:solidFill>
                            <a:schemeClr val="bg1"/>
                          </a:solidFill>
                          <a:effectLst/>
                          <a:latin typeface="+mn-lt"/>
                        </a:rPr>
                        <a:t>Essential Metering</a:t>
                      </a:r>
                    </a:p>
                    <a:p>
                      <a:pPr algn="l" fontAlgn="t"/>
                      <a:r>
                        <a:rPr lang="en-AU" sz="900" b="1" i="0" u="none" strike="noStrike">
                          <a:solidFill>
                            <a:schemeClr val="bg1"/>
                          </a:solidFill>
                          <a:effectLst/>
                          <a:latin typeface="+mn-lt"/>
                        </a:rPr>
                        <a:t> </a:t>
                      </a:r>
                    </a:p>
                  </a:txBody>
                  <a:tcPr marL="7200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mn-lt"/>
                        </a:rPr>
                        <a:t>MP's upgraded ensured that essential meters are capable of providing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versus MTP</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mn-lt"/>
                        </a:rPr>
                        <a:t>Metering rollout plans Completed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83349322"/>
                  </a:ext>
                </a:extLst>
              </a:tr>
              <a:tr h="267236">
                <a:tc vMerge="1">
                  <a:txBody>
                    <a:bodyPr/>
                    <a:lstStyle/>
                    <a:p>
                      <a:pPr algn="l" fontAlgn="t"/>
                      <a:endParaRPr lang="en-AU" sz="900" b="1" i="0" u="none" strike="noStrike">
                        <a:solidFill>
                          <a:schemeClr val="bg1"/>
                        </a:solidFill>
                        <a:effectLst/>
                        <a:latin typeface="+mn-lt"/>
                      </a:endParaRPr>
                    </a:p>
                  </a:txBody>
                  <a:tcPr marL="7200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rowSpan="3">
                  <a:txBody>
                    <a:bodyPr/>
                    <a:lstStyle/>
                    <a:p>
                      <a:pPr algn="l" rtl="0" fontAlgn="ctr"/>
                      <a:r>
                        <a:rPr lang="en-AU" sz="900" b="0" i="0" u="none" strike="noStrike">
                          <a:solidFill>
                            <a:srgbClr val="222324"/>
                          </a:solidFill>
                          <a:effectLst/>
                          <a:latin typeface="+mn-lt"/>
                        </a:rPr>
                        <a:t>MDPs are able to provide 5 minute metering data for essential meters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rowSpan="3">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Metering rollout plans available</a:t>
                      </a:r>
                      <a:br>
                        <a:rPr lang="en-AU" sz="900" b="0" i="0" u="none" strike="noStrike" kern="1200">
                          <a:solidFill>
                            <a:srgbClr val="222324"/>
                          </a:solidFill>
                          <a:effectLst/>
                          <a:latin typeface="+mn-lt"/>
                          <a:ea typeface="+mn-ea"/>
                          <a:cs typeface="+mn-cs"/>
                        </a:rPr>
                      </a:br>
                      <a:r>
                        <a:rPr lang="en-AU" sz="900" b="0" i="0" u="none" strike="noStrike" kern="1200">
                          <a:solidFill>
                            <a:srgbClr val="222324"/>
                          </a:solidFill>
                          <a:effectLst/>
                          <a:latin typeface="+mn-lt"/>
                          <a:ea typeface="+mn-ea"/>
                          <a:cs typeface="+mn-cs"/>
                        </a:rPr>
                        <a:t>Accreditation initial meetings held</a:t>
                      </a:r>
                      <a:br>
                        <a:rPr lang="en-AU" sz="900" b="0" i="0" u="none" strike="noStrike" kern="1200">
                          <a:solidFill>
                            <a:srgbClr val="222324"/>
                          </a:solidFill>
                          <a:effectLst/>
                          <a:latin typeface="+mn-lt"/>
                          <a:ea typeface="+mn-ea"/>
                          <a:cs typeface="+mn-cs"/>
                        </a:rPr>
                      </a:br>
                      <a:r>
                        <a:rPr lang="en-AU" sz="900" b="0" i="0" u="none" strike="noStrike" kern="1200">
                          <a:solidFill>
                            <a:srgbClr val="222324"/>
                          </a:solidFill>
                          <a:effectLst/>
                          <a:latin typeface="+mn-lt"/>
                          <a:ea typeface="+mn-ea"/>
                          <a:cs typeface="+mn-cs"/>
                        </a:rPr>
                        <a:t>Program Progress being Reported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planned /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3413653481"/>
                  </a:ext>
                </a:extLst>
              </a:tr>
              <a:tr h="267236">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Achieved / Underway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Accreditation updates Achieved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622435773"/>
                  </a:ext>
                </a:extLst>
              </a:tr>
              <a:tr h="274267">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mn-lt"/>
                          <a:ea typeface="+mn-ea"/>
                          <a:cs typeface="+mn-cs"/>
                        </a:rPr>
                        <a:t>Initial Delivery of 5 minute data for Settlement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25985043"/>
                  </a:ext>
                </a:extLst>
              </a:tr>
            </a:tbl>
          </a:graphicData>
        </a:graphic>
      </p:graphicFrame>
    </p:spTree>
    <p:extLst>
      <p:ext uri="{BB962C8B-B14F-4D97-AF65-F5344CB8AC3E}">
        <p14:creationId xmlns:p14="http://schemas.microsoft.com/office/powerpoint/2010/main" val="352680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2701-C065-4D05-9FEC-ADB6448241B0}"/>
              </a:ext>
            </a:extLst>
          </p:cNvPr>
          <p:cNvSpPr>
            <a:spLocks noGrp="1"/>
          </p:cNvSpPr>
          <p:nvPr>
            <p:ph type="title"/>
          </p:nvPr>
        </p:nvSpPr>
        <p:spPr>
          <a:xfrm>
            <a:off x="141231" y="400794"/>
            <a:ext cx="8374117" cy="840713"/>
          </a:xfrm>
        </p:spPr>
        <p:txBody>
          <a:bodyPr>
            <a:normAutofit/>
          </a:bodyPr>
          <a:lstStyle/>
          <a:p>
            <a:r>
              <a:rPr lang="en-AU" sz="2545"/>
              <a:t>Readiness Dashboard </a:t>
            </a:r>
            <a:r>
              <a:rPr lang="en-AU" sz="2545" b="1"/>
              <a:t>Part B - Participant Readiness</a:t>
            </a:r>
            <a:br>
              <a:rPr lang="en-AU" sz="2545"/>
            </a:br>
            <a:r>
              <a:rPr lang="en-AU" sz="2545"/>
              <a:t>Status supporting evidence - Draft</a:t>
            </a:r>
          </a:p>
        </p:txBody>
      </p:sp>
      <p:sp>
        <p:nvSpPr>
          <p:cNvPr id="6" name="Slide Number Placeholder 5">
            <a:extLst>
              <a:ext uri="{FF2B5EF4-FFF2-40B4-BE49-F238E27FC236}">
                <a16:creationId xmlns:a16="http://schemas.microsoft.com/office/drawing/2014/main" id="{ECDB3D1A-B34F-4803-88FF-2543413A2720}"/>
              </a:ext>
            </a:extLst>
          </p:cNvPr>
          <p:cNvSpPr>
            <a:spLocks noGrp="1"/>
          </p:cNvSpPr>
          <p:nvPr>
            <p:ph type="sldNum" sz="quarter" idx="12"/>
          </p:nvPr>
        </p:nvSpPr>
        <p:spPr/>
        <p:txBody>
          <a:bodyPr/>
          <a:lstStyle/>
          <a:p>
            <a:fld id="{4EC81F68-4976-451A-B2E9-79BCBD2F70CC}" type="slidenum">
              <a:rPr lang="en-AU" smtClean="0"/>
              <a:t>32</a:t>
            </a:fld>
            <a:endParaRPr lang="en-AU"/>
          </a:p>
        </p:txBody>
      </p:sp>
      <p:graphicFrame>
        <p:nvGraphicFramePr>
          <p:cNvPr id="3" name="Table 2">
            <a:extLst>
              <a:ext uri="{FF2B5EF4-FFF2-40B4-BE49-F238E27FC236}">
                <a16:creationId xmlns:a16="http://schemas.microsoft.com/office/drawing/2014/main" id="{ABBC9D92-8DCF-409E-8594-36C0BBDDD744}"/>
              </a:ext>
            </a:extLst>
          </p:cNvPr>
          <p:cNvGraphicFramePr>
            <a:graphicFrameLocks noGrp="1"/>
          </p:cNvGraphicFramePr>
          <p:nvPr/>
        </p:nvGraphicFramePr>
        <p:xfrm>
          <a:off x="141231" y="1488362"/>
          <a:ext cx="8902183" cy="4128131"/>
        </p:xfrm>
        <a:graphic>
          <a:graphicData uri="http://schemas.openxmlformats.org/drawingml/2006/table">
            <a:tbl>
              <a:tblPr/>
              <a:tblGrid>
                <a:gridCol w="1074921">
                  <a:extLst>
                    <a:ext uri="{9D8B030D-6E8A-4147-A177-3AD203B41FA5}">
                      <a16:colId xmlns:a16="http://schemas.microsoft.com/office/drawing/2014/main" val="4256027993"/>
                    </a:ext>
                  </a:extLst>
                </a:gridCol>
                <a:gridCol w="1839485">
                  <a:extLst>
                    <a:ext uri="{9D8B030D-6E8A-4147-A177-3AD203B41FA5}">
                      <a16:colId xmlns:a16="http://schemas.microsoft.com/office/drawing/2014/main" val="2493725347"/>
                    </a:ext>
                  </a:extLst>
                </a:gridCol>
                <a:gridCol w="1470449">
                  <a:extLst>
                    <a:ext uri="{9D8B030D-6E8A-4147-A177-3AD203B41FA5}">
                      <a16:colId xmlns:a16="http://schemas.microsoft.com/office/drawing/2014/main" val="4218339874"/>
                    </a:ext>
                  </a:extLst>
                </a:gridCol>
                <a:gridCol w="1311482">
                  <a:extLst>
                    <a:ext uri="{9D8B030D-6E8A-4147-A177-3AD203B41FA5}">
                      <a16:colId xmlns:a16="http://schemas.microsoft.com/office/drawing/2014/main" val="3365866600"/>
                    </a:ext>
                  </a:extLst>
                </a:gridCol>
                <a:gridCol w="1602923">
                  <a:extLst>
                    <a:ext uri="{9D8B030D-6E8A-4147-A177-3AD203B41FA5}">
                      <a16:colId xmlns:a16="http://schemas.microsoft.com/office/drawing/2014/main" val="2611153180"/>
                    </a:ext>
                  </a:extLst>
                </a:gridCol>
                <a:gridCol w="1602923">
                  <a:extLst>
                    <a:ext uri="{9D8B030D-6E8A-4147-A177-3AD203B41FA5}">
                      <a16:colId xmlns:a16="http://schemas.microsoft.com/office/drawing/2014/main" val="1265960043"/>
                    </a:ext>
                  </a:extLst>
                </a:gridCol>
              </a:tblGrid>
              <a:tr h="207378">
                <a:tc>
                  <a:txBody>
                    <a:bodyPr/>
                    <a:lstStyle/>
                    <a:p>
                      <a:pPr algn="l" rtl="0" fontAlgn="ctr"/>
                      <a:r>
                        <a:rPr lang="en-AU" sz="900" b="1" i="0" u="none" strike="noStrike">
                          <a:solidFill>
                            <a:srgbClr val="FFFFFF"/>
                          </a:solidFill>
                          <a:effectLst/>
                          <a:latin typeface="Segoe UI Semilight" panose="020B0402040204020203" pitchFamily="34" charset="0"/>
                        </a:rPr>
                        <a:t>Participant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Capabilities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March</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May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July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tc>
                  <a:txBody>
                    <a:bodyPr/>
                    <a:lstStyle/>
                    <a:p>
                      <a:pPr algn="l" rtl="0" fontAlgn="ctr"/>
                      <a:r>
                        <a:rPr lang="en-AU" sz="900" b="1" i="0" u="none" strike="noStrike">
                          <a:solidFill>
                            <a:srgbClr val="FFFFFF"/>
                          </a:solidFill>
                          <a:effectLst/>
                          <a:latin typeface="Segoe UI Semilight" panose="020B0402040204020203" pitchFamily="34" charset="0"/>
                        </a:rPr>
                        <a:t>Sept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60F3C"/>
                    </a:solidFill>
                  </a:tcPr>
                </a:tc>
                <a:extLst>
                  <a:ext uri="{0D108BD9-81ED-4DB2-BD59-A6C34878D82A}">
                    <a16:rowId xmlns:a16="http://schemas.microsoft.com/office/drawing/2014/main" val="2620282757"/>
                  </a:ext>
                </a:extLst>
              </a:tr>
              <a:tr h="311066">
                <a:tc rowSpan="2">
                  <a:txBody>
                    <a:bodyPr/>
                    <a:lstStyle/>
                    <a:p>
                      <a:pPr algn="l" rtl="0" fontAlgn="ctr"/>
                      <a:r>
                        <a:rPr lang="en-AU" sz="900" b="1" i="0" u="none" strike="noStrike">
                          <a:solidFill>
                            <a:schemeClr val="bg1"/>
                          </a:solidFill>
                          <a:effectLst/>
                          <a:latin typeface="Segoe UI Semilight" panose="020B0402040204020203" pitchFamily="34" charset="0"/>
                        </a:rPr>
                        <a:t>Retailers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2">
                  <a:txBody>
                    <a:bodyPr/>
                    <a:lstStyle/>
                    <a:p>
                      <a:pPr algn="l" fontAlgn="t"/>
                      <a:r>
                        <a:rPr lang="en-AU" sz="900" b="0" i="0" u="none" strike="noStrike">
                          <a:solidFill>
                            <a:srgbClr val="000000"/>
                          </a:solidFill>
                          <a:effectLst/>
                          <a:latin typeface="Arial" panose="020B0604020202020204" pitchFamily="34" charset="0"/>
                        </a:rPr>
                        <a:t> </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Planned participation in Market Trials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Participation in Market Trial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Market Trial successful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32706099"/>
                  </a:ext>
                </a:extLst>
              </a:tr>
              <a:tr h="311066">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Settlement statements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53965908"/>
                  </a:ext>
                </a:extLst>
              </a:tr>
              <a:tr h="454635">
                <a:tc rowSpan="2">
                  <a:txBody>
                    <a:bodyPr/>
                    <a:lstStyle/>
                    <a:p>
                      <a:pPr algn="l" rtl="0" fontAlgn="ctr"/>
                      <a:r>
                        <a:rPr lang="en-AU" sz="900" b="1" i="0" u="none" strike="noStrike">
                          <a:solidFill>
                            <a:schemeClr val="bg1"/>
                          </a:solidFill>
                          <a:effectLst/>
                          <a:latin typeface="Segoe UI Semilight" panose="020B0402040204020203" pitchFamily="34" charset="0"/>
                        </a:rPr>
                        <a:t>DNSPs/ TNSPs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Receive and process 5 minute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Published plans for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rowSpan="2">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against Standing Data and Metering Upgrades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8E7E8"/>
                    </a:solidFill>
                  </a:tcPr>
                </a:tc>
                <a:extLst>
                  <a:ext uri="{0D108BD9-81ED-4DB2-BD59-A6C34878D82A}">
                    <a16:rowId xmlns:a16="http://schemas.microsoft.com/office/drawing/2014/main" val="4113312321"/>
                  </a:ext>
                </a:extLst>
              </a:tr>
              <a:tr h="462611">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GS Metering and Standing Data updates (</a:t>
                      </a:r>
                      <a:r>
                        <a:rPr lang="en-AU" sz="900" b="0" i="0" u="none" strike="noStrike" err="1">
                          <a:solidFill>
                            <a:srgbClr val="222324"/>
                          </a:solidFill>
                          <a:effectLst/>
                          <a:latin typeface="Segoe UI Semilight" panose="020B0402040204020203" pitchFamily="34" charset="0"/>
                        </a:rPr>
                        <a:t>inc.</a:t>
                      </a:r>
                      <a:r>
                        <a:rPr lang="en-AU" sz="900" b="0" i="0" u="none" strike="noStrike">
                          <a:solidFill>
                            <a:srgbClr val="222324"/>
                          </a:solidFill>
                          <a:effectLst/>
                          <a:latin typeface="Segoe UI Semilight" panose="020B0402040204020203" pitchFamily="34" charset="0"/>
                        </a:rPr>
                        <a:t> NCONUML)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vMerge="1">
                  <a:txBody>
                    <a:bodyPr/>
                    <a:lstStyle/>
                    <a:p>
                      <a:endParaRPr lang="en-AU"/>
                    </a:p>
                  </a:txBody>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Market Trial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Market Trial successful participation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1289169997"/>
                  </a:ext>
                </a:extLst>
              </a:tr>
              <a:tr h="606179">
                <a:tc rowSpan="3">
                  <a:txBody>
                    <a:bodyPr/>
                    <a:lstStyle/>
                    <a:p>
                      <a:pPr algn="l" rtl="0" fontAlgn="ctr"/>
                      <a:r>
                        <a:rPr lang="en-AU" sz="900" b="1" i="0" u="none" strike="noStrike">
                          <a:solidFill>
                            <a:schemeClr val="bg1"/>
                          </a:solidFill>
                          <a:effectLst/>
                          <a:latin typeface="Segoe UI Semilight" panose="020B0402040204020203" pitchFamily="34" charset="0"/>
                        </a:rPr>
                        <a:t>MDPs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br>
                        <a:rPr lang="en-AU" sz="900" b="0" i="0" u="none" strike="noStrike">
                          <a:solidFill>
                            <a:srgbClr val="222324"/>
                          </a:solidFill>
                          <a:effectLst/>
                          <a:latin typeface="Segoe UI Semilight" panose="020B0402040204020203" pitchFamily="34" charset="0"/>
                        </a:rPr>
                      </a:br>
                      <a:r>
                        <a:rPr lang="en-AU" sz="900" b="0" i="0" u="none" strike="noStrike">
                          <a:solidFill>
                            <a:srgbClr val="222324"/>
                          </a:solidFill>
                          <a:effectLst/>
                          <a:latin typeface="Segoe UI Semilight" panose="020B0402040204020203" pitchFamily="34" charset="0"/>
                        </a:rPr>
                        <a:t>Provide 5 minute Data T1-3 Distribution connected metering data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3">
                  <a:txBody>
                    <a:bodyPr/>
                    <a:lstStyle/>
                    <a:p>
                      <a:pPr algn="l" rtl="0" fontAlgn="ctr"/>
                      <a:r>
                        <a:rPr lang="en-AU" sz="900" b="0" i="0" u="none" strike="noStrike">
                          <a:solidFill>
                            <a:srgbClr val="222324"/>
                          </a:solidFill>
                          <a:effectLst/>
                          <a:latin typeface="Segoe UI Semilight" panose="020B0402040204020203" pitchFamily="34" charset="0"/>
                        </a:rPr>
                        <a:t>Published plans for T1 Basic Meter Delivery, Accreditation Updates planned</a:t>
                      </a:r>
                      <a:br>
                        <a:rPr lang="en-AU" sz="900" b="0" i="0" u="none" strike="noStrike">
                          <a:solidFill>
                            <a:srgbClr val="222324"/>
                          </a:solidFill>
                          <a:effectLst/>
                          <a:latin typeface="Segoe UI Semilight" panose="020B0402040204020203" pitchFamily="34" charset="0"/>
                        </a:rPr>
                      </a:br>
                      <a:r>
                        <a:rPr lang="en-AU" sz="900" b="0" i="0" u="none" strike="noStrike">
                          <a:solidFill>
                            <a:srgbClr val="222324"/>
                          </a:solidFill>
                          <a:effectLst/>
                          <a:latin typeface="Segoe UI Semilight" panose="020B0402040204020203" pitchFamily="34" charset="0"/>
                        </a:rPr>
                        <a:t>Rollout Plans for T1-3 4*, 7 - distribution connected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for T1 Basic Meter Delivery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On track delivery for T1 Basic Meter Delivery</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5">
                        <a:lumMod val="20000"/>
                        <a:lumOff val="80000"/>
                      </a:schemeClr>
                    </a:solidFill>
                  </a:tcPr>
                </a:tc>
                <a:tc rowSpan="3">
                  <a:txBody>
                    <a:bodyPr/>
                    <a:lstStyle/>
                    <a:p>
                      <a:pPr marL="0" algn="l" defTabSz="685800" rtl="0" eaLnBrk="1" fontAlgn="ctr" latinLnBrk="0" hangingPunct="1"/>
                      <a:br>
                        <a:rPr lang="en-AU" sz="900" b="0" i="0" u="none" strike="noStrike" kern="1200">
                          <a:solidFill>
                            <a:srgbClr val="222324"/>
                          </a:solidFill>
                          <a:effectLst/>
                          <a:latin typeface="Segoe UI Semilight" panose="020B0402040204020203" pitchFamily="34" charset="0"/>
                          <a:ea typeface="+mn-ea"/>
                          <a:cs typeface="+mn-cs"/>
                        </a:rPr>
                      </a:br>
                      <a:r>
                        <a:rPr lang="en-AU" sz="900" b="0" i="0" u="none" strike="noStrike" kern="1200">
                          <a:solidFill>
                            <a:srgbClr val="222324"/>
                          </a:solidFill>
                          <a:effectLst/>
                          <a:latin typeface="Segoe UI Semilight" panose="020B0402040204020203" pitchFamily="34" charset="0"/>
                          <a:ea typeface="+mn-ea"/>
                          <a:cs typeface="+mn-cs"/>
                        </a:rPr>
                        <a:t>T1-3, Type 7 distribution connected meters providing 5 minute metering data for Settlement</a:t>
                      </a:r>
                      <a:br>
                        <a:rPr lang="en-AU" sz="900" b="0" i="0" u="none" strike="noStrike" kern="1200">
                          <a:solidFill>
                            <a:srgbClr val="222324"/>
                          </a:solidFill>
                          <a:effectLst/>
                          <a:latin typeface="Segoe UI Semilight" panose="020B0402040204020203" pitchFamily="34" charset="0"/>
                          <a:ea typeface="+mn-ea"/>
                          <a:cs typeface="+mn-cs"/>
                        </a:rPr>
                      </a:br>
                      <a:r>
                        <a:rPr lang="en-AU" sz="900" b="0" i="0" u="none" strike="noStrike" kern="1200">
                          <a:solidFill>
                            <a:srgbClr val="222324"/>
                          </a:solidFill>
                          <a:effectLst/>
                          <a:latin typeface="Segoe UI Semilight" panose="020B0402040204020203" pitchFamily="34" charset="0"/>
                          <a:ea typeface="+mn-ea"/>
                          <a:cs typeface="+mn-cs"/>
                        </a:rPr>
                        <a:t>T1  Basic Meter Data completed</a:t>
                      </a:r>
                      <a:br>
                        <a:rPr lang="en-AU" sz="900" b="0" i="0" u="none" strike="noStrike" kern="1200">
                          <a:solidFill>
                            <a:srgbClr val="222324"/>
                          </a:solidFill>
                          <a:effectLst/>
                          <a:latin typeface="Segoe UI Semilight" panose="020B0402040204020203" pitchFamily="34" charset="0"/>
                          <a:ea typeface="+mn-ea"/>
                          <a:cs typeface="+mn-cs"/>
                        </a:rPr>
                      </a:br>
                      <a:endParaRPr lang="en-AU" sz="900" b="0" i="0" u="none" strike="noStrike" kern="1200">
                        <a:solidFill>
                          <a:srgbClr val="222324"/>
                        </a:solidFill>
                        <a:effectLst/>
                        <a:latin typeface="Segoe UI Semilight" panose="020B0402040204020203" pitchFamily="34" charset="0"/>
                        <a:ea typeface="+mn-ea"/>
                        <a:cs typeface="+mn-cs"/>
                      </a:endParaRP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85015874"/>
                  </a:ext>
                </a:extLst>
              </a:tr>
              <a:tr h="303090">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T1 Basic Metering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Level of bi-lateral testing of B2B processes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637336638"/>
                  </a:ext>
                </a:extLst>
              </a:tr>
              <a:tr h="414754">
                <a:tc vMerge="1">
                  <a:txBody>
                    <a:bodyPr/>
                    <a:lstStyle/>
                    <a:p>
                      <a:endParaRPr lang="en-AU"/>
                    </a:p>
                  </a:txBody>
                  <a:tcPr/>
                </a:tc>
                <a:tc>
                  <a:txBody>
                    <a:bodyPr/>
                    <a:lstStyle/>
                    <a:p>
                      <a:pPr algn="l" rtl="0" fontAlgn="ctr"/>
                      <a:r>
                        <a:rPr lang="en-AU" sz="900" b="0" i="0" u="none" strike="noStrike">
                          <a:solidFill>
                            <a:srgbClr val="222324"/>
                          </a:solidFill>
                          <a:effectLst/>
                          <a:latin typeface="Segoe UI Semilight" panose="020B0402040204020203" pitchFamily="34" charset="0"/>
                        </a:rPr>
                        <a:t>Provide MDFF Interval Data / Inc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Ontrack for T1-3, 7 distribution connected metering data delivery</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Ontrack for T1-3, 7 distribution connected metering data delivery</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accent5">
                        <a:lumMod val="20000"/>
                        <a:lumOff val="80000"/>
                      </a:schemeClr>
                    </a:solidFill>
                  </a:tcPr>
                </a:tc>
                <a:tc vMerge="1">
                  <a:txBody>
                    <a:bodyPr/>
                    <a:lstStyle/>
                    <a:p>
                      <a:endParaRPr lang="en-AU"/>
                    </a:p>
                  </a:txBody>
                  <a:tcPr/>
                </a:tc>
                <a:extLst>
                  <a:ext uri="{0D108BD9-81ED-4DB2-BD59-A6C34878D82A}">
                    <a16:rowId xmlns:a16="http://schemas.microsoft.com/office/drawing/2014/main" val="2256805604"/>
                  </a:ext>
                </a:extLst>
              </a:tr>
              <a:tr h="311066">
                <a:tc>
                  <a:txBody>
                    <a:bodyPr/>
                    <a:lstStyle/>
                    <a:p>
                      <a:pPr algn="l" rtl="0" fontAlgn="ctr"/>
                      <a:r>
                        <a:rPr lang="en-AU" sz="900" b="1" i="0" u="none" strike="noStrike">
                          <a:solidFill>
                            <a:schemeClr val="bg1"/>
                          </a:solidFill>
                          <a:effectLst/>
                          <a:latin typeface="Segoe UI Semilight" panose="020B0402040204020203" pitchFamily="34" charset="0"/>
                        </a:rPr>
                        <a:t>MDPs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Provide 5 Minute metering Data (4, 4A, </a:t>
                      </a:r>
                      <a:r>
                        <a:rPr lang="en-AU" sz="900" b="0" i="0" u="none" strike="noStrike" err="1">
                          <a:solidFill>
                            <a:srgbClr val="222324"/>
                          </a:solidFill>
                          <a:effectLst/>
                          <a:latin typeface="Segoe UI Semilight" panose="020B0402040204020203" pitchFamily="34" charset="0"/>
                        </a:rPr>
                        <a:t>VicAMI</a:t>
                      </a:r>
                      <a:r>
                        <a:rPr lang="en-AU" sz="900" b="0" i="0" u="none" strike="noStrike">
                          <a:solidFill>
                            <a:srgbClr val="222324"/>
                          </a:solidFill>
                          <a:effectLst/>
                          <a:latin typeface="Segoe UI Semilight" panose="020B0402040204020203" pitchFamily="34" charset="0"/>
                        </a:rPr>
                        <a:t>)</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algn="l" rtl="0" fontAlgn="ctr"/>
                      <a:r>
                        <a:rPr lang="en-AU" sz="900" b="0" i="0" u="none" strike="noStrike">
                          <a:solidFill>
                            <a:srgbClr val="222324"/>
                          </a:solidFill>
                          <a:effectLst/>
                          <a:latin typeface="Segoe UI Semilight" panose="020B0402040204020203" pitchFamily="34" charset="0"/>
                        </a:rPr>
                        <a:t>Rollout Plans Provided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Rollout Plans Provided</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Market Trial Participation</a:t>
                      </a:r>
                    </a:p>
                  </a:txBody>
                  <a:tcPr marL="36000" marR="36000" marT="36000" marB="360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tc>
                  <a:txBody>
                    <a:bodyPr/>
                    <a:lstStyle/>
                    <a:p>
                      <a:pPr marL="0" algn="l" defTabSz="685800" rtl="0" eaLnBrk="1" fontAlgn="ctr" latinLnBrk="0" hangingPunct="1"/>
                      <a:r>
                        <a:rPr lang="en-AU" sz="900" b="0" i="0" u="none" strike="noStrike" kern="1200">
                          <a:solidFill>
                            <a:srgbClr val="222324"/>
                          </a:solidFill>
                          <a:effectLst/>
                          <a:latin typeface="Segoe UI Semilight" panose="020B0402040204020203" pitchFamily="34" charset="0"/>
                          <a:ea typeface="+mn-ea"/>
                          <a:cs typeface="+mn-cs"/>
                        </a:rPr>
                        <a:t>All Interval Metering Data delivered via MDFF</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7E8"/>
                    </a:solidFill>
                  </a:tcPr>
                </a:tc>
                <a:extLst>
                  <a:ext uri="{0D108BD9-81ED-4DB2-BD59-A6C34878D82A}">
                    <a16:rowId xmlns:a16="http://schemas.microsoft.com/office/drawing/2014/main" val="3094284636"/>
                  </a:ext>
                </a:extLst>
              </a:tr>
              <a:tr h="462611">
                <a:tc>
                  <a:txBody>
                    <a:bodyPr/>
                    <a:lstStyle/>
                    <a:p>
                      <a:pPr algn="l" rtl="0" fontAlgn="ctr"/>
                      <a:r>
                        <a:rPr lang="en-AU" sz="900" b="1" i="0" u="none" strike="noStrike">
                          <a:solidFill>
                            <a:schemeClr val="bg1"/>
                          </a:solidFill>
                          <a:effectLst/>
                          <a:latin typeface="Segoe UI Semilight" panose="020B0402040204020203" pitchFamily="34" charset="0"/>
                        </a:rPr>
                        <a:t>MPs</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solidFill>
                  </a:tcPr>
                </a:tc>
                <a:tc>
                  <a:txBody>
                    <a:bodyPr/>
                    <a:lstStyle/>
                    <a:p>
                      <a:pPr algn="l" rtl="0" fontAlgn="ctr"/>
                      <a:r>
                        <a:rPr lang="en-AU" sz="900" b="0" i="0" u="none" strike="noStrike">
                          <a:solidFill>
                            <a:srgbClr val="222324"/>
                          </a:solidFill>
                          <a:effectLst/>
                          <a:latin typeface="Segoe UI Semilight" panose="020B0402040204020203" pitchFamily="34" charset="0"/>
                        </a:rPr>
                        <a:t>T1-3 distribution connected metres capable of producing 5 Minute Data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versus MTP</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plans with reported progress on track</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lgn="l" rtl="0" fontAlgn="ctr"/>
                      <a:r>
                        <a:rPr lang="en-AU" sz="900" b="0" i="0" u="none" strike="noStrike">
                          <a:solidFill>
                            <a:srgbClr val="222324"/>
                          </a:solidFill>
                          <a:effectLst/>
                          <a:latin typeface="Segoe UI Semilight" panose="020B0402040204020203" pitchFamily="34" charset="0"/>
                        </a:rPr>
                        <a:t>Metering Rollout Completed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03762318"/>
                  </a:ext>
                </a:extLst>
              </a:tr>
            </a:tbl>
          </a:graphicData>
        </a:graphic>
      </p:graphicFrame>
    </p:spTree>
    <p:extLst>
      <p:ext uri="{BB962C8B-B14F-4D97-AF65-F5344CB8AC3E}">
        <p14:creationId xmlns:p14="http://schemas.microsoft.com/office/powerpoint/2010/main" val="2709333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0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729C3-E179-4EAA-BBF9-DBE460154BB2}"/>
              </a:ext>
            </a:extLst>
          </p:cNvPr>
          <p:cNvSpPr>
            <a:spLocks noGrp="1"/>
          </p:cNvSpPr>
          <p:nvPr>
            <p:ph type="title"/>
          </p:nvPr>
        </p:nvSpPr>
        <p:spPr/>
        <p:txBody>
          <a:bodyPr/>
          <a:lstStyle/>
          <a:p>
            <a:r>
              <a:rPr lang="en-AU"/>
              <a:t>Welcome	</a:t>
            </a:r>
          </a:p>
        </p:txBody>
      </p:sp>
      <p:sp>
        <p:nvSpPr>
          <p:cNvPr id="8" name="Text Placeholder 7">
            <a:extLst>
              <a:ext uri="{FF2B5EF4-FFF2-40B4-BE49-F238E27FC236}">
                <a16:creationId xmlns:a16="http://schemas.microsoft.com/office/drawing/2014/main" id="{ABF66CC2-2BFD-4075-84BC-0F017BD2A24D}"/>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BD571846-98F9-4D2D-81B5-8FB30DFADCAE}"/>
              </a:ext>
            </a:extLst>
          </p:cNvPr>
          <p:cNvSpPr>
            <a:spLocks noGrp="1"/>
          </p:cNvSpPr>
          <p:nvPr>
            <p:ph type="dt" sz="half" idx="10"/>
          </p:nvPr>
        </p:nvSpPr>
        <p:spPr/>
        <p:txBody>
          <a:bodyPr/>
          <a:lstStyle/>
          <a:p>
            <a:fld id="{FDEF3A66-B67E-4569-919D-CB6E78FCED42}" type="datetime1">
              <a:rPr lang="en-AU" smtClean="0"/>
              <a:t>22/02/2021</a:t>
            </a:fld>
            <a:endParaRPr lang="en-AU"/>
          </a:p>
        </p:txBody>
      </p:sp>
      <p:sp>
        <p:nvSpPr>
          <p:cNvPr id="6" name="Slide Number Placeholder 5">
            <a:extLst>
              <a:ext uri="{FF2B5EF4-FFF2-40B4-BE49-F238E27FC236}">
                <a16:creationId xmlns:a16="http://schemas.microsoft.com/office/drawing/2014/main" id="{9EA9FC0A-EF8E-4980-A30B-AA0D3EADD31F}"/>
              </a:ext>
            </a:extLst>
          </p:cNvPr>
          <p:cNvSpPr>
            <a:spLocks noGrp="1"/>
          </p:cNvSpPr>
          <p:nvPr>
            <p:ph type="sldNum" sz="quarter" idx="12"/>
          </p:nvPr>
        </p:nvSpPr>
        <p:spPr/>
        <p:txBody>
          <a:bodyPr/>
          <a:lstStyle/>
          <a:p>
            <a:fld id="{4EC81F68-4976-451A-B2E9-79BCBD2F70CC}" type="slidenum">
              <a:rPr lang="en-AU" smtClean="0"/>
              <a:t>4</a:t>
            </a:fld>
            <a:endParaRPr lang="en-AU"/>
          </a:p>
        </p:txBody>
      </p:sp>
    </p:spTree>
    <p:extLst>
      <p:ext uri="{BB962C8B-B14F-4D97-AF65-F5344CB8AC3E}">
        <p14:creationId xmlns:p14="http://schemas.microsoft.com/office/powerpoint/2010/main" val="1061728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47D-FC28-487C-8BC0-2E3185CE2C0F}"/>
              </a:ext>
            </a:extLst>
          </p:cNvPr>
          <p:cNvSpPr>
            <a:spLocks noGrp="1"/>
          </p:cNvSpPr>
          <p:nvPr>
            <p:ph type="title"/>
          </p:nvPr>
        </p:nvSpPr>
        <p:spPr/>
        <p:txBody>
          <a:bodyPr/>
          <a:lstStyle/>
          <a:p>
            <a:r>
              <a:rPr lang="en-US"/>
              <a:t>Actions from Previous Meetings</a:t>
            </a:r>
          </a:p>
        </p:txBody>
      </p:sp>
      <p:sp>
        <p:nvSpPr>
          <p:cNvPr id="3" name="Text Placeholder 2">
            <a:extLst>
              <a:ext uri="{FF2B5EF4-FFF2-40B4-BE49-F238E27FC236}">
                <a16:creationId xmlns:a16="http://schemas.microsoft.com/office/drawing/2014/main" id="{AA55563F-3DE1-4EE9-8BFF-113C2949CE14}"/>
              </a:ext>
            </a:extLst>
          </p:cNvPr>
          <p:cNvSpPr>
            <a:spLocks noGrp="1"/>
          </p:cNvSpPr>
          <p:nvPr>
            <p:ph type="body" idx="1"/>
          </p:nvPr>
        </p:nvSpPr>
        <p:spPr/>
        <p:txBody>
          <a:bodyPr vert="horz" lIns="91440" tIns="45720" rIns="91440" bIns="45720" rtlCol="0" anchor="t">
            <a:normAutofit/>
          </a:bodyPr>
          <a:lstStyle/>
          <a:p>
            <a:r>
              <a:rPr lang="en-US">
                <a:cs typeface="Segoe UI Semilight"/>
              </a:rPr>
              <a:t>Anne-Marie </a:t>
            </a:r>
            <a:r>
              <a:rPr lang="en-US" err="1">
                <a:cs typeface="Segoe UI Semilight"/>
              </a:rPr>
              <a:t>McCague</a:t>
            </a:r>
            <a:endParaRPr lang="en-US" err="1"/>
          </a:p>
        </p:txBody>
      </p:sp>
      <p:sp>
        <p:nvSpPr>
          <p:cNvPr id="4" name="Date Placeholder 3">
            <a:extLst>
              <a:ext uri="{FF2B5EF4-FFF2-40B4-BE49-F238E27FC236}">
                <a16:creationId xmlns:a16="http://schemas.microsoft.com/office/drawing/2014/main" id="{EDFC3B8F-1D9B-48CD-8E54-014103B95F57}"/>
              </a:ext>
            </a:extLst>
          </p:cNvPr>
          <p:cNvSpPr>
            <a:spLocks noGrp="1"/>
          </p:cNvSpPr>
          <p:nvPr>
            <p:ph type="dt" sz="half" idx="10"/>
          </p:nvPr>
        </p:nvSpPr>
        <p:spPr/>
        <p:txBody>
          <a:bodyPr/>
          <a:lstStyle/>
          <a:p>
            <a:fld id="{681D5AC9-D7BA-485E-B465-DE82470048ED}" type="datetime1">
              <a:rPr lang="en-AU" smtClean="0"/>
              <a:t>22/02/2021</a:t>
            </a:fld>
            <a:endParaRPr lang="en-AU"/>
          </a:p>
        </p:txBody>
      </p:sp>
      <p:sp>
        <p:nvSpPr>
          <p:cNvPr id="6" name="Slide Number Placeholder 5">
            <a:extLst>
              <a:ext uri="{FF2B5EF4-FFF2-40B4-BE49-F238E27FC236}">
                <a16:creationId xmlns:a16="http://schemas.microsoft.com/office/drawing/2014/main" id="{5EF98970-5D12-4848-92B2-2E9F5DFDDB62}"/>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48325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1101-73DB-4699-98AD-5A57F00F0AFA}"/>
              </a:ext>
            </a:extLst>
          </p:cNvPr>
          <p:cNvSpPr>
            <a:spLocks noGrp="1"/>
          </p:cNvSpPr>
          <p:nvPr>
            <p:ph type="title"/>
          </p:nvPr>
        </p:nvSpPr>
        <p:spPr/>
        <p:txBody>
          <a:bodyPr/>
          <a:lstStyle/>
          <a:p>
            <a:r>
              <a:rPr lang="en-US"/>
              <a:t>PCF Actions</a:t>
            </a:r>
          </a:p>
        </p:txBody>
      </p:sp>
      <p:sp>
        <p:nvSpPr>
          <p:cNvPr id="4" name="Date Placeholder 3">
            <a:extLst>
              <a:ext uri="{FF2B5EF4-FFF2-40B4-BE49-F238E27FC236}">
                <a16:creationId xmlns:a16="http://schemas.microsoft.com/office/drawing/2014/main" id="{E5DB416C-654B-4BBA-9E97-A6A2BA499F44}"/>
              </a:ext>
            </a:extLst>
          </p:cNvPr>
          <p:cNvSpPr>
            <a:spLocks noGrp="1"/>
          </p:cNvSpPr>
          <p:nvPr>
            <p:ph type="dt" sz="half" idx="10"/>
          </p:nvPr>
        </p:nvSpPr>
        <p:spPr/>
        <p:txBody>
          <a:bodyPr/>
          <a:lstStyle/>
          <a:p>
            <a:fld id="{FDEF3A66-B67E-4569-919D-CB6E78FCED42}" type="datetime1">
              <a:rPr lang="en-AU" smtClean="0"/>
              <a:t>22/02/2021</a:t>
            </a:fld>
            <a:endParaRPr lang="en-AU"/>
          </a:p>
        </p:txBody>
      </p:sp>
      <p:sp>
        <p:nvSpPr>
          <p:cNvPr id="6" name="Slide Number Placeholder 5">
            <a:extLst>
              <a:ext uri="{FF2B5EF4-FFF2-40B4-BE49-F238E27FC236}">
                <a16:creationId xmlns:a16="http://schemas.microsoft.com/office/drawing/2014/main" id="{05B30F88-6844-4095-9409-379A06BB7B58}"/>
              </a:ext>
            </a:extLst>
          </p:cNvPr>
          <p:cNvSpPr>
            <a:spLocks noGrp="1"/>
          </p:cNvSpPr>
          <p:nvPr>
            <p:ph type="sldNum" sz="quarter" idx="12"/>
          </p:nvPr>
        </p:nvSpPr>
        <p:spPr/>
        <p:txBody>
          <a:bodyPr/>
          <a:lstStyle/>
          <a:p>
            <a:fld id="{4EC81F68-4976-451A-B2E9-79BCBD2F70CC}" type="slidenum">
              <a:rPr lang="en-AU" smtClean="0"/>
              <a:t>6</a:t>
            </a:fld>
            <a:endParaRPr lang="en-AU"/>
          </a:p>
        </p:txBody>
      </p:sp>
      <p:graphicFrame>
        <p:nvGraphicFramePr>
          <p:cNvPr id="3" name="Table 2">
            <a:extLst>
              <a:ext uri="{FF2B5EF4-FFF2-40B4-BE49-F238E27FC236}">
                <a16:creationId xmlns:a16="http://schemas.microsoft.com/office/drawing/2014/main" id="{DD0EE248-2FC5-4BA3-BE90-E2B444725601}"/>
              </a:ext>
            </a:extLst>
          </p:cNvPr>
          <p:cNvGraphicFramePr>
            <a:graphicFrameLocks noGrp="1"/>
          </p:cNvGraphicFramePr>
          <p:nvPr>
            <p:extLst>
              <p:ext uri="{D42A27DB-BD31-4B8C-83A1-F6EECF244321}">
                <p14:modId xmlns:p14="http://schemas.microsoft.com/office/powerpoint/2010/main" val="2695562751"/>
              </p:ext>
            </p:extLst>
          </p:nvPr>
        </p:nvGraphicFramePr>
        <p:xfrm>
          <a:off x="256032" y="1612158"/>
          <a:ext cx="8691399" cy="4742924"/>
        </p:xfrm>
        <a:graphic>
          <a:graphicData uri="http://schemas.openxmlformats.org/drawingml/2006/table">
            <a:tbl>
              <a:tblPr firstRow="1" firstCol="1" bandRow="1">
                <a:tableStyleId>{5202B0CA-FC54-4496-8BCA-5EF66A818D29}</a:tableStyleId>
              </a:tblPr>
              <a:tblGrid>
                <a:gridCol w="658368">
                  <a:extLst>
                    <a:ext uri="{9D8B030D-6E8A-4147-A177-3AD203B41FA5}">
                      <a16:colId xmlns:a16="http://schemas.microsoft.com/office/drawing/2014/main" val="1706764894"/>
                    </a:ext>
                  </a:extLst>
                </a:gridCol>
                <a:gridCol w="658368">
                  <a:extLst>
                    <a:ext uri="{9D8B030D-6E8A-4147-A177-3AD203B41FA5}">
                      <a16:colId xmlns:a16="http://schemas.microsoft.com/office/drawing/2014/main" val="2252173719"/>
                    </a:ext>
                  </a:extLst>
                </a:gridCol>
                <a:gridCol w="3122324">
                  <a:extLst>
                    <a:ext uri="{9D8B030D-6E8A-4147-A177-3AD203B41FA5}">
                      <a16:colId xmlns:a16="http://schemas.microsoft.com/office/drawing/2014/main" val="3369292029"/>
                    </a:ext>
                  </a:extLst>
                </a:gridCol>
                <a:gridCol w="4252339">
                  <a:extLst>
                    <a:ext uri="{9D8B030D-6E8A-4147-A177-3AD203B41FA5}">
                      <a16:colId xmlns:a16="http://schemas.microsoft.com/office/drawing/2014/main" val="2318996415"/>
                    </a:ext>
                  </a:extLst>
                </a:gridCol>
              </a:tblGrid>
              <a:tr h="682811">
                <a:tc>
                  <a:txBody>
                    <a:bodyPr/>
                    <a:lstStyle/>
                    <a:p>
                      <a:pPr>
                        <a:spcAft>
                          <a:spcPts val="0"/>
                        </a:spcAft>
                      </a:pPr>
                      <a:r>
                        <a:rPr lang="en-AU" sz="1200">
                          <a:effectLst/>
                          <a:latin typeface="+mn-lt"/>
                        </a:rPr>
                        <a:t>No.</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Status </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Action</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spcAft>
                          <a:spcPts val="0"/>
                        </a:spcAft>
                      </a:pPr>
                      <a:r>
                        <a:rPr lang="en-AU" sz="1200">
                          <a:effectLst/>
                          <a:latin typeface="+mn-lt"/>
                        </a:rPr>
                        <a:t>Comment</a:t>
                      </a:r>
                      <a:endParaRPr lang="en-AU" sz="1200">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721923422"/>
                  </a:ext>
                </a:extLst>
              </a:tr>
              <a:tr h="682811">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29.3.1 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Closed</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AEMO to provide clarity on the long-term plans for sunsetting FTP.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Back in 2018, AEMO provided an approximate date of sunsetting FTP of 2025. The current position is this is a long-term goal from AEMO to do, but there is no current plan or timetable on this. It won’t be delivered within or communicated by the 5MS program.</a:t>
                      </a:r>
                    </a:p>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For clarification, the migration to the new Enterprise Azure environment for AEMO’s Retail solution is not related to FTP as a route into market.</a:t>
                      </a:r>
                    </a:p>
                    <a:p>
                      <a:pPr marL="0" algn="l" defTabSz="685800" rtl="0" eaLnBrk="1" latinLnBrk="0" hangingPunct="1">
                        <a:spcAft>
                          <a:spcPts val="0"/>
                        </a:spcAft>
                      </a:pPr>
                      <a:endParaRPr lang="en-AU" sz="1200" kern="1200">
                        <a:solidFill>
                          <a:schemeClr val="dk1"/>
                        </a:solidFill>
                        <a:effectLst/>
                        <a:latin typeface="+mn-lt"/>
                        <a:ea typeface="Times New Roman" panose="02020603050405020304" pitchFamily="18" charset="0"/>
                        <a:cs typeface="Times New Roman" panose="02020603050405020304" pitchFamily="18" charset="0"/>
                      </a:endParaRP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1211272"/>
                  </a:ext>
                </a:extLst>
              </a:tr>
              <a:tr h="682811">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29.3.2 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Closed</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AEMO to issue invitations for an Executive Forum on 11-Feb-21.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tc>
                  <a:txBody>
                    <a:bodyPr/>
                    <a:lstStyle/>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Complete</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8D9DE"/>
                    </a:solidFill>
                  </a:tcPr>
                </a:tc>
                <a:extLst>
                  <a:ext uri="{0D108BD9-81ED-4DB2-BD59-A6C34878D82A}">
                    <a16:rowId xmlns:a16="http://schemas.microsoft.com/office/drawing/2014/main" val="2790584615"/>
                  </a:ext>
                </a:extLst>
              </a:tr>
              <a:tr h="682811">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29.3.3 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Closed</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AEMO to confirm the date for the March checkpoint meeting and the checkpoint criteria.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Approach described in section 4 of this pack</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686764929"/>
                  </a:ext>
                </a:extLst>
              </a:tr>
              <a:tr h="682811">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29.3.4 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Closed</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fontAlgn="base" latinLnBrk="0" hangingPunct="1">
                        <a:spcAft>
                          <a:spcPts val="0"/>
                        </a:spcAft>
                      </a:pPr>
                      <a:r>
                        <a:rPr lang="en-AU" sz="1200" kern="1200">
                          <a:solidFill>
                            <a:schemeClr val="dk1"/>
                          </a:solidFill>
                          <a:effectLst/>
                          <a:latin typeface="+mn-lt"/>
                          <a:cs typeface="Times New Roman" panose="02020603050405020304" pitchFamily="18" charset="0"/>
                        </a:rPr>
                        <a:t>AEMO to provide a date for release of the Settlements Certification report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tc>
                  <a:txBody>
                    <a:bodyPr/>
                    <a:lstStyle/>
                    <a:p>
                      <a:pPr marL="0" algn="l" defTabSz="685800" rtl="0" eaLnBrk="1" latinLnBrk="0" hangingPunct="1">
                        <a:spcAft>
                          <a:spcPts val="0"/>
                        </a:spcAft>
                      </a:pPr>
                      <a:r>
                        <a:rPr lang="en-AU" sz="1200" kern="1200">
                          <a:solidFill>
                            <a:schemeClr val="dk1"/>
                          </a:solidFill>
                          <a:effectLst/>
                          <a:latin typeface="+mn-lt"/>
                          <a:ea typeface="Times New Roman" panose="02020603050405020304" pitchFamily="18" charset="0"/>
                          <a:cs typeface="Times New Roman" panose="02020603050405020304" pitchFamily="18" charset="0"/>
                        </a:rPr>
                        <a:t>Certifier will provide presentation at PCF in March (TBC)</a:t>
                      </a:r>
                    </a:p>
                  </a:txBody>
                  <a:tcPr marL="63643" marR="63643"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3060803425"/>
                  </a:ext>
                </a:extLst>
              </a:tr>
            </a:tbl>
          </a:graphicData>
        </a:graphic>
      </p:graphicFrame>
    </p:spTree>
    <p:extLst>
      <p:ext uri="{BB962C8B-B14F-4D97-AF65-F5344CB8AC3E}">
        <p14:creationId xmlns:p14="http://schemas.microsoft.com/office/powerpoint/2010/main" val="224744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EBEF-CAE4-4CEA-B8CE-9F4D28965675}"/>
              </a:ext>
            </a:extLst>
          </p:cNvPr>
          <p:cNvSpPr>
            <a:spLocks noGrp="1"/>
          </p:cNvSpPr>
          <p:nvPr>
            <p:ph type="title"/>
          </p:nvPr>
        </p:nvSpPr>
        <p:spPr/>
        <p:txBody>
          <a:bodyPr/>
          <a:lstStyle/>
          <a:p>
            <a:r>
              <a:rPr lang="en-US"/>
              <a:t>Program Update</a:t>
            </a:r>
          </a:p>
        </p:txBody>
      </p:sp>
      <p:sp>
        <p:nvSpPr>
          <p:cNvPr id="3" name="Text Placeholder 2">
            <a:extLst>
              <a:ext uri="{FF2B5EF4-FFF2-40B4-BE49-F238E27FC236}">
                <a16:creationId xmlns:a16="http://schemas.microsoft.com/office/drawing/2014/main" id="{59CC6461-4F7B-45CC-9342-4198F0CD5A19}"/>
              </a:ext>
            </a:extLst>
          </p:cNvPr>
          <p:cNvSpPr>
            <a:spLocks noGrp="1"/>
          </p:cNvSpPr>
          <p:nvPr>
            <p:ph type="body" idx="1"/>
          </p:nvPr>
        </p:nvSpPr>
        <p:spPr/>
        <p:txBody>
          <a:bodyPr vert="horz" lIns="91440" tIns="45720" rIns="91440" bIns="45720" rtlCol="0" anchor="t">
            <a:normAutofit/>
          </a:bodyPr>
          <a:lstStyle/>
          <a:p>
            <a:r>
              <a:rPr lang="en-US">
                <a:cs typeface="Segoe UI Semilight"/>
              </a:rPr>
              <a:t>Rowena Leung &amp; Graeme Windley</a:t>
            </a:r>
            <a:endParaRPr lang="en-US"/>
          </a:p>
        </p:txBody>
      </p:sp>
      <p:sp>
        <p:nvSpPr>
          <p:cNvPr id="4" name="Date Placeholder 3">
            <a:extLst>
              <a:ext uri="{FF2B5EF4-FFF2-40B4-BE49-F238E27FC236}">
                <a16:creationId xmlns:a16="http://schemas.microsoft.com/office/drawing/2014/main" id="{6ABF214F-306A-456D-B91F-2149523C66FB}"/>
              </a:ext>
            </a:extLst>
          </p:cNvPr>
          <p:cNvSpPr>
            <a:spLocks noGrp="1"/>
          </p:cNvSpPr>
          <p:nvPr>
            <p:ph type="dt" sz="half" idx="10"/>
          </p:nvPr>
        </p:nvSpPr>
        <p:spPr/>
        <p:txBody>
          <a:bodyPr/>
          <a:lstStyle/>
          <a:p>
            <a:fld id="{681D5AC9-D7BA-485E-B465-DE82470048ED}" type="datetime1">
              <a:rPr lang="en-AU" smtClean="0"/>
              <a:t>22/02/2021</a:t>
            </a:fld>
            <a:endParaRPr lang="en-AU"/>
          </a:p>
        </p:txBody>
      </p:sp>
      <p:sp>
        <p:nvSpPr>
          <p:cNvPr id="6" name="Slide Number Placeholder 5">
            <a:extLst>
              <a:ext uri="{FF2B5EF4-FFF2-40B4-BE49-F238E27FC236}">
                <a16:creationId xmlns:a16="http://schemas.microsoft.com/office/drawing/2014/main" id="{1951B901-DBB6-4895-A8D7-3C2520BA3F9F}"/>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268825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 A</a:t>
            </a:r>
            <a:br>
              <a:rPr lang="en-US">
                <a:latin typeface="Tw Cen MT"/>
              </a:rPr>
            </a:br>
            <a:r>
              <a:rPr lang="en-US" sz="3700">
                <a:latin typeface="Tw Cen MT"/>
              </a:rPr>
              <a:t>Level 1 and External Level 2 Milestones 1/2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589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12-02-2021</a:t>
            </a:r>
          </a:p>
        </p:txBody>
      </p:sp>
      <p:pic>
        <p:nvPicPr>
          <p:cNvPr id="5" name="Picture 4">
            <a:extLst>
              <a:ext uri="{FF2B5EF4-FFF2-40B4-BE49-F238E27FC236}">
                <a16:creationId xmlns:a16="http://schemas.microsoft.com/office/drawing/2014/main" id="{DA7DBCC1-F911-41EC-91B3-FF53DB3C2669}"/>
              </a:ext>
            </a:extLst>
          </p:cNvPr>
          <p:cNvPicPr>
            <a:picLocks noChangeAspect="1"/>
          </p:cNvPicPr>
          <p:nvPr/>
        </p:nvPicPr>
        <p:blipFill>
          <a:blip r:embed="rId2"/>
          <a:stretch>
            <a:fillRect/>
          </a:stretch>
        </p:blipFill>
        <p:spPr>
          <a:xfrm>
            <a:off x="-47194" y="1256467"/>
            <a:ext cx="7831685" cy="5532435"/>
          </a:xfrm>
          <a:prstGeom prst="rect">
            <a:avLst/>
          </a:prstGeom>
        </p:spPr>
      </p:pic>
      <p:sp>
        <p:nvSpPr>
          <p:cNvPr id="3" name="Callout: Line 2">
            <a:extLst>
              <a:ext uri="{FF2B5EF4-FFF2-40B4-BE49-F238E27FC236}">
                <a16:creationId xmlns:a16="http://schemas.microsoft.com/office/drawing/2014/main" id="{854BCF79-4444-4D27-8A30-08F348454182}"/>
              </a:ext>
            </a:extLst>
          </p:cNvPr>
          <p:cNvSpPr/>
          <p:nvPr/>
        </p:nvSpPr>
        <p:spPr>
          <a:xfrm>
            <a:off x="7735761" y="4758224"/>
            <a:ext cx="1357544" cy="351692"/>
          </a:xfrm>
          <a:prstGeom prst="borderCallout1">
            <a:avLst>
              <a:gd name="adj1" fmla="val 49898"/>
              <a:gd name="adj2" fmla="val 734"/>
              <a:gd name="adj3" fmla="val -49590"/>
              <a:gd name="adj4" fmla="val -10587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100"/>
              <a:t>On track</a:t>
            </a:r>
          </a:p>
        </p:txBody>
      </p:sp>
      <p:sp>
        <p:nvSpPr>
          <p:cNvPr id="7" name="Callout: Line 6">
            <a:extLst>
              <a:ext uri="{FF2B5EF4-FFF2-40B4-BE49-F238E27FC236}">
                <a16:creationId xmlns:a16="http://schemas.microsoft.com/office/drawing/2014/main" id="{E6597AFC-7E6F-4317-8B98-A4761C433F7D}"/>
              </a:ext>
            </a:extLst>
          </p:cNvPr>
          <p:cNvSpPr/>
          <p:nvPr/>
        </p:nvSpPr>
        <p:spPr>
          <a:xfrm>
            <a:off x="7735761" y="3688551"/>
            <a:ext cx="1357544" cy="943635"/>
          </a:xfrm>
          <a:prstGeom prst="borderCallout1">
            <a:avLst>
              <a:gd name="adj1" fmla="val 51250"/>
              <a:gd name="adj2" fmla="val 2030"/>
              <a:gd name="adj3" fmla="val 8244"/>
              <a:gd name="adj4" fmla="val -14131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100"/>
              <a:t>Dispatch SIT and UAT – Complete</a:t>
            </a:r>
          </a:p>
          <a:p>
            <a:pPr algn="ctr"/>
            <a:r>
              <a:rPr lang="en-AU" sz="1100"/>
              <a:t>Performance testing is in progress</a:t>
            </a:r>
          </a:p>
        </p:txBody>
      </p:sp>
      <p:sp>
        <p:nvSpPr>
          <p:cNvPr id="8" name="Callout: Line 7">
            <a:extLst>
              <a:ext uri="{FF2B5EF4-FFF2-40B4-BE49-F238E27FC236}">
                <a16:creationId xmlns:a16="http://schemas.microsoft.com/office/drawing/2014/main" id="{3B7BCA14-B0CE-4FB4-B251-0BD4EB0FFFE3}"/>
              </a:ext>
            </a:extLst>
          </p:cNvPr>
          <p:cNvSpPr/>
          <p:nvPr/>
        </p:nvSpPr>
        <p:spPr>
          <a:xfrm>
            <a:off x="7735761" y="2658000"/>
            <a:ext cx="1408215" cy="943635"/>
          </a:xfrm>
          <a:prstGeom prst="borderCallout1">
            <a:avLst>
              <a:gd name="adj1" fmla="val 46250"/>
              <a:gd name="adj2" fmla="val 2281"/>
              <a:gd name="adj3" fmla="val 42055"/>
              <a:gd name="adj4" fmla="val -11388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100"/>
              <a:t>Settlements SIT &amp; UAT in progress. Performance testing to commence late Feb</a:t>
            </a:r>
          </a:p>
        </p:txBody>
      </p:sp>
      <p:sp>
        <p:nvSpPr>
          <p:cNvPr id="10" name="Callout: Line 9">
            <a:extLst>
              <a:ext uri="{FF2B5EF4-FFF2-40B4-BE49-F238E27FC236}">
                <a16:creationId xmlns:a16="http://schemas.microsoft.com/office/drawing/2014/main" id="{1626BF48-7DAB-43F4-91FE-51FBD3496AB4}"/>
              </a:ext>
            </a:extLst>
          </p:cNvPr>
          <p:cNvSpPr/>
          <p:nvPr/>
        </p:nvSpPr>
        <p:spPr>
          <a:xfrm>
            <a:off x="7736413" y="1563422"/>
            <a:ext cx="1408215" cy="943635"/>
          </a:xfrm>
          <a:prstGeom prst="borderCallout1">
            <a:avLst>
              <a:gd name="adj1" fmla="val 46250"/>
              <a:gd name="adj2" fmla="val 2281"/>
              <a:gd name="adj3" fmla="val 97028"/>
              <a:gd name="adj4" fmla="val -11450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100"/>
              <a:t>Retail SIT &amp; UAT in progress. Performance testing to recommence early March</a:t>
            </a:r>
          </a:p>
        </p:txBody>
      </p:sp>
      <p:sp>
        <p:nvSpPr>
          <p:cNvPr id="11" name="Callout: Line 10">
            <a:extLst>
              <a:ext uri="{FF2B5EF4-FFF2-40B4-BE49-F238E27FC236}">
                <a16:creationId xmlns:a16="http://schemas.microsoft.com/office/drawing/2014/main" id="{5D0B6CDE-0B2F-4C3D-814C-23943BF161B5}"/>
              </a:ext>
            </a:extLst>
          </p:cNvPr>
          <p:cNvSpPr/>
          <p:nvPr/>
        </p:nvSpPr>
        <p:spPr>
          <a:xfrm>
            <a:off x="7735761" y="5556738"/>
            <a:ext cx="1408215" cy="587886"/>
          </a:xfrm>
          <a:prstGeom prst="borderCallout1">
            <a:avLst>
              <a:gd name="adj1" fmla="val 18750"/>
              <a:gd name="adj2" fmla="val -8333"/>
              <a:gd name="adj3" fmla="val 37851"/>
              <a:gd name="adj4" fmla="val -4520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100"/>
              <a:t>Milestones in blue changed due to Retail replan</a:t>
            </a:r>
          </a:p>
        </p:txBody>
      </p:sp>
    </p:spTree>
    <p:extLst>
      <p:ext uri="{BB962C8B-B14F-4D97-AF65-F5344CB8AC3E}">
        <p14:creationId xmlns:p14="http://schemas.microsoft.com/office/powerpoint/2010/main" val="343356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1E8C-71A7-4957-85A0-CD1C0FDDADF2}"/>
              </a:ext>
            </a:extLst>
          </p:cNvPr>
          <p:cNvSpPr>
            <a:spLocks noGrp="1"/>
          </p:cNvSpPr>
          <p:nvPr>
            <p:ph type="title"/>
          </p:nvPr>
        </p:nvSpPr>
        <p:spPr>
          <a:xfrm>
            <a:off x="0" y="124691"/>
            <a:ext cx="9144000" cy="1200874"/>
          </a:xfrm>
        </p:spPr>
        <p:txBody>
          <a:bodyPr>
            <a:normAutofit fontScale="90000"/>
          </a:bodyPr>
          <a:lstStyle/>
          <a:p>
            <a:r>
              <a:rPr lang="en-US" sz="4900">
                <a:latin typeface="Tw Cen MT"/>
              </a:rPr>
              <a:t>5MS Program Timeline</a:t>
            </a:r>
            <a:br>
              <a:rPr lang="en-US">
                <a:latin typeface="Tw Cen MT"/>
              </a:rPr>
            </a:br>
            <a:r>
              <a:rPr lang="en-US" sz="3700">
                <a:latin typeface="Tw Cen MT"/>
              </a:rPr>
              <a:t>Level 1 and External Level 2 Milestones 2/2</a:t>
            </a:r>
            <a:endParaRPr lang="en-AU"/>
          </a:p>
        </p:txBody>
      </p:sp>
      <p:sp>
        <p:nvSpPr>
          <p:cNvPr id="4" name="Slide Number Placeholder 3">
            <a:extLst>
              <a:ext uri="{FF2B5EF4-FFF2-40B4-BE49-F238E27FC236}">
                <a16:creationId xmlns:a16="http://schemas.microsoft.com/office/drawing/2014/main" id="{BC599DA0-D255-40FF-8DA5-9F27185379DF}"/>
              </a:ext>
            </a:extLst>
          </p:cNvPr>
          <p:cNvSpPr>
            <a:spLocks noGrp="1"/>
          </p:cNvSpPr>
          <p:nvPr>
            <p:ph type="sldNum" sz="quarter" idx="12"/>
          </p:nvPr>
        </p:nvSpPr>
        <p:spPr/>
        <p:txBody>
          <a:bodyPr/>
          <a:lstStyle/>
          <a:p>
            <a:fld id="{4EC81F68-4976-451A-B2E9-79BCBD2F70CC}" type="slidenum">
              <a:rPr lang="en-AU" smtClean="0"/>
              <a:t>9</a:t>
            </a:fld>
            <a:endParaRPr lang="en-AU"/>
          </a:p>
        </p:txBody>
      </p:sp>
      <p:sp>
        <p:nvSpPr>
          <p:cNvPr id="6" name="Title 1">
            <a:extLst>
              <a:ext uri="{FF2B5EF4-FFF2-40B4-BE49-F238E27FC236}">
                <a16:creationId xmlns:a16="http://schemas.microsoft.com/office/drawing/2014/main" id="{4624C42B-1ECB-4E48-B078-FF3E239278A6}"/>
              </a:ext>
            </a:extLst>
          </p:cNvPr>
          <p:cNvSpPr txBox="1">
            <a:spLocks/>
          </p:cNvSpPr>
          <p:nvPr/>
        </p:nvSpPr>
        <p:spPr>
          <a:xfrm>
            <a:off x="7449473" y="1420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12-02-2021</a:t>
            </a:r>
          </a:p>
        </p:txBody>
      </p:sp>
      <p:pic>
        <p:nvPicPr>
          <p:cNvPr id="3" name="Picture 2">
            <a:extLst>
              <a:ext uri="{FF2B5EF4-FFF2-40B4-BE49-F238E27FC236}">
                <a16:creationId xmlns:a16="http://schemas.microsoft.com/office/drawing/2014/main" id="{3A64CCBF-1EA4-48C2-96D6-FD30B697C251}"/>
              </a:ext>
            </a:extLst>
          </p:cNvPr>
          <p:cNvPicPr>
            <a:picLocks noChangeAspect="1"/>
          </p:cNvPicPr>
          <p:nvPr/>
        </p:nvPicPr>
        <p:blipFill>
          <a:blip r:embed="rId2"/>
          <a:stretch>
            <a:fillRect/>
          </a:stretch>
        </p:blipFill>
        <p:spPr>
          <a:xfrm>
            <a:off x="0" y="1279530"/>
            <a:ext cx="7508701" cy="5486365"/>
          </a:xfrm>
          <a:prstGeom prst="rect">
            <a:avLst/>
          </a:prstGeom>
        </p:spPr>
      </p:pic>
      <p:sp>
        <p:nvSpPr>
          <p:cNvPr id="5" name="Rectangle 4">
            <a:extLst>
              <a:ext uri="{FF2B5EF4-FFF2-40B4-BE49-F238E27FC236}">
                <a16:creationId xmlns:a16="http://schemas.microsoft.com/office/drawing/2014/main" id="{A2B8DF21-770E-44A0-8478-5BEF027A6BF8}"/>
              </a:ext>
            </a:extLst>
          </p:cNvPr>
          <p:cNvSpPr/>
          <p:nvPr/>
        </p:nvSpPr>
        <p:spPr>
          <a:xfrm>
            <a:off x="7563064" y="1591636"/>
            <a:ext cx="1526572" cy="3690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 changes</a:t>
            </a:r>
          </a:p>
        </p:txBody>
      </p:sp>
    </p:spTree>
    <p:extLst>
      <p:ext uri="{BB962C8B-B14F-4D97-AF65-F5344CB8AC3E}">
        <p14:creationId xmlns:p14="http://schemas.microsoft.com/office/powerpoint/2010/main" val="2143566825"/>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1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16-9 v2.potx" id="{8BBE3452-16E1-4B69-A3C1-3024FB565F0A}" vid="{E508FD7E-E6F3-4F29-8CD8-628E5AED39E6}"/>
    </a:ext>
  </a:extLst>
</a:theme>
</file>

<file path=ppt/theme/theme4.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3" ma:contentTypeDescription="Create a new document." ma:contentTypeScope="" ma:versionID="ee8aba6cab5b99e025c02aced6e13774">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a272ee55274d59add8dca59113327f00"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f08f022-2cdc-49e5-914c-f7e666dadb4c">
      <UserInfo>
        <DisplayName/>
        <AccountId xsi:nil="true"/>
        <AccountType/>
      </UserInfo>
    </SharedWithUsers>
    <Date xmlns="99eba8f5-7fec-4c00-afe1-f2f2944c28a7" xsi:nil="true"/>
  </documentManagement>
</p:properties>
</file>

<file path=customXml/itemProps1.xml><?xml version="1.0" encoding="utf-8"?>
<ds:datastoreItem xmlns:ds="http://schemas.openxmlformats.org/officeDocument/2006/customXml" ds:itemID="{916869FF-F387-49FE-AADC-251455620C48}">
  <ds:schemaRefs>
    <ds:schemaRef ds:uri="http://schemas.microsoft.com/sharepoint/v3/contenttype/forms"/>
  </ds:schemaRefs>
</ds:datastoreItem>
</file>

<file path=customXml/itemProps2.xml><?xml version="1.0" encoding="utf-8"?>
<ds:datastoreItem xmlns:ds="http://schemas.openxmlformats.org/officeDocument/2006/customXml" ds:itemID="{97D5D6E9-5F39-4131-8355-272FB1A6681F}">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128D646-3DF9-4337-ABEF-B255BCF65A96}">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99eba8f5-7fec-4c00-afe1-f2f2944c28a7"/>
    <ds:schemaRef ds:uri="ff08f022-2cdc-49e5-914c-f7e666dadb4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3680</Words>
  <Application>Microsoft Office PowerPoint</Application>
  <PresentationFormat>On-screen Show (4:3)</PresentationFormat>
  <Paragraphs>666</Paragraphs>
  <Slides>33</Slides>
  <Notes>6</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Office Theme</vt:lpstr>
      <vt:lpstr>AEMC Primary Presentation Template 16x9</vt:lpstr>
      <vt:lpstr>1_Office Theme</vt:lpstr>
      <vt:lpstr>AEMO 2018 A4 landscape</vt:lpstr>
      <vt:lpstr>5MS &amp; GS Program Consultative Forum #30</vt:lpstr>
      <vt:lpstr>AEMO Competition Law  Meeting Protocol</vt:lpstr>
      <vt:lpstr>Agenda</vt:lpstr>
      <vt:lpstr>Welcome </vt:lpstr>
      <vt:lpstr>Actions from Previous Meetings</vt:lpstr>
      <vt:lpstr>PCF Actions</vt:lpstr>
      <vt:lpstr>Program Update</vt:lpstr>
      <vt:lpstr>5MS Program Timeline A Level 1 and External Level 2 Milestones 1/2</vt:lpstr>
      <vt:lpstr>5MS Program Timeline Level 1 and External Level 2 Milestones 2/2</vt:lpstr>
      <vt:lpstr>List of L1 and L2 Milestones impacted by change</vt:lpstr>
      <vt:lpstr>5MS Rule  Commencement Status</vt:lpstr>
      <vt:lpstr>5MS Program – IT Systems Status</vt:lpstr>
      <vt:lpstr>Retail Reporting Approach </vt:lpstr>
      <vt:lpstr>Approach to Retail Status Updates</vt:lpstr>
      <vt:lpstr>Summary of feedback received</vt:lpstr>
      <vt:lpstr>Approach to Checkpoint Criteria</vt:lpstr>
      <vt:lpstr>Checkpoint Criteria – Interim Status</vt:lpstr>
      <vt:lpstr>Retail Testing Progress</vt:lpstr>
      <vt:lpstr>Readiness Working Group Update</vt:lpstr>
      <vt:lpstr>PowerPoint Presentation</vt:lpstr>
      <vt:lpstr>Readiness Working Group Update</vt:lpstr>
      <vt:lpstr>Readiness Working Group Update</vt:lpstr>
      <vt:lpstr>Readiness Working Group Update</vt:lpstr>
      <vt:lpstr>Forward Meeting Plan</vt:lpstr>
      <vt:lpstr>High-Level Plan for 2021</vt:lpstr>
      <vt:lpstr>PowerPoint Presentation</vt:lpstr>
      <vt:lpstr>Upcoming meetings  </vt:lpstr>
      <vt:lpstr>General Questions</vt:lpstr>
      <vt:lpstr>Meeting Close</vt:lpstr>
      <vt:lpstr>Appendix</vt:lpstr>
      <vt:lpstr>Readiness Dashboard Part A -  Essential Capability  Status supporting evidence – Draft </vt:lpstr>
      <vt:lpstr>Readiness Dashboard Part B - Participant Readiness Status supporting evidence - Draft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Program Consultative Forum #30</dc:title>
  <dc:creator>Anne-Marie McCague</dc:creator>
  <cp:lastModifiedBy>Peta Hatzikides</cp:lastModifiedBy>
  <cp:revision>2</cp:revision>
  <dcterms:created xsi:type="dcterms:W3CDTF">2021-02-17T05:11:21Z</dcterms:created>
  <dcterms:modified xsi:type="dcterms:W3CDTF">2021-02-22T22:03:45Z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