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0" r:id="rId5"/>
    <p:sldMasterId id="2147483694" r:id="rId6"/>
  </p:sldMasterIdLst>
  <p:notesMasterIdLst>
    <p:notesMasterId r:id="rId55"/>
  </p:notesMasterIdLst>
  <p:sldIdLst>
    <p:sldId id="263" r:id="rId7"/>
    <p:sldId id="258" r:id="rId8"/>
    <p:sldId id="1052" r:id="rId9"/>
    <p:sldId id="1448" r:id="rId10"/>
    <p:sldId id="1413" r:id="rId11"/>
    <p:sldId id="1414" r:id="rId12"/>
    <p:sldId id="1421" r:id="rId13"/>
    <p:sldId id="3703" r:id="rId14"/>
    <p:sldId id="3710" r:id="rId15"/>
    <p:sldId id="3770" r:id="rId16"/>
    <p:sldId id="3771" r:id="rId17"/>
    <p:sldId id="3772" r:id="rId18"/>
    <p:sldId id="928" r:id="rId19"/>
    <p:sldId id="1093" r:id="rId20"/>
    <p:sldId id="3693" r:id="rId21"/>
    <p:sldId id="3778" r:id="rId22"/>
    <p:sldId id="3624" r:id="rId23"/>
    <p:sldId id="3696" r:id="rId24"/>
    <p:sldId id="3608" r:id="rId25"/>
    <p:sldId id="3609" r:id="rId26"/>
    <p:sldId id="3615" r:id="rId27"/>
    <p:sldId id="3774" r:id="rId28"/>
    <p:sldId id="3777" r:id="rId29"/>
    <p:sldId id="3773" r:id="rId30"/>
    <p:sldId id="3779" r:id="rId31"/>
    <p:sldId id="3702" r:id="rId32"/>
    <p:sldId id="3714" r:id="rId33"/>
    <p:sldId id="3775" r:id="rId34"/>
    <p:sldId id="3681" r:id="rId35"/>
    <p:sldId id="3682" r:id="rId36"/>
    <p:sldId id="3683" r:id="rId37"/>
    <p:sldId id="3684" r:id="rId38"/>
    <p:sldId id="3697" r:id="rId39"/>
    <p:sldId id="3698" r:id="rId40"/>
    <p:sldId id="3699" r:id="rId41"/>
    <p:sldId id="1544" r:id="rId42"/>
    <p:sldId id="1546" r:id="rId43"/>
    <p:sldId id="3781" r:id="rId44"/>
    <p:sldId id="3603" r:id="rId45"/>
    <p:sldId id="1454" r:id="rId46"/>
    <p:sldId id="3613" r:id="rId47"/>
    <p:sldId id="1173" r:id="rId48"/>
    <p:sldId id="1022" r:id="rId49"/>
    <p:sldId id="1159" r:id="rId50"/>
    <p:sldId id="3719" r:id="rId51"/>
    <p:sldId id="3685" r:id="rId52"/>
    <p:sldId id="3686" r:id="rId53"/>
    <p:sldId id="1023" r:id="rId54"/>
  </p:sldIdLst>
  <p:sldSz cx="9144000" cy="6858000" type="screen4x3"/>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g Minney" initials="GM" lastIdx="7" clrIdx="0">
    <p:extLst>
      <p:ext uri="{19B8F6BF-5375-455C-9EA6-DF929625EA0E}">
        <p15:presenceInfo xmlns:p15="http://schemas.microsoft.com/office/powerpoint/2012/main" userId="S::Greg.Minney@aemo.com.au::e657595f-f519-43ef-a5ac-dcb6c666504e" providerId="AD"/>
      </p:ext>
    </p:extLst>
  </p:cmAuthor>
  <p:cmAuthor id="2" name="Emily Brodie" initials="EB" lastIdx="6" clrIdx="1">
    <p:extLst>
      <p:ext uri="{19B8F6BF-5375-455C-9EA6-DF929625EA0E}">
        <p15:presenceInfo xmlns:p15="http://schemas.microsoft.com/office/powerpoint/2012/main" userId="S::Emily.Brodie@aemo.com.au::49ce462e-3502-4f24-a4dc-37209137f68b" providerId="AD"/>
      </p:ext>
    </p:extLst>
  </p:cmAuthor>
  <p:cmAuthor id="3" name="Anne-Marie McCague" initials="AM" lastIdx="1" clrIdx="2">
    <p:extLst>
      <p:ext uri="{19B8F6BF-5375-455C-9EA6-DF929625EA0E}">
        <p15:presenceInfo xmlns:p15="http://schemas.microsoft.com/office/powerpoint/2012/main" userId="S::anne-marie.mccague@aemo.com.au::3580a8e1-7513-45f1-8e90-655e8672d3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EDEDEF"/>
    <a:srgbClr val="E8E7E8"/>
    <a:srgbClr val="CECCCE"/>
    <a:srgbClr val="CFEBF5"/>
    <a:srgbClr val="D8D9DE"/>
    <a:srgbClr val="90F030"/>
    <a:srgbClr val="D6EEF6"/>
    <a:srgbClr val="B3E0EE"/>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83430C-7CFD-427A-949D-68A27A0A0701}" vWet="2" dt="2021-02-01T00:00:33.399"/>
    <p1510:client id="{694C878D-DD3A-486F-B8AF-1DBF901A45C5}" v="1" dt="2021-02-01T23:03:58.259"/>
    <p1510:client id="{899F5DC8-EC13-4DB8-A8A1-FD2E3E8F4B7C}" v="3533" dt="2021-02-01T00:00:33.3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6" d="100"/>
          <a:sy n="66" d="100"/>
        </p:scale>
        <p:origin x="128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image" Target="../media/image31.emf"/><Relationship Id="rId4" Type="http://schemas.openxmlformats.org/officeDocument/2006/relationships/image" Target="../media/image3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57950368-C231-424B-8EDC-C5EA884CC8D2}" type="datetimeFigureOut">
              <a:rPr lang="en-AU" smtClean="0"/>
              <a:t>1/02/2021</a:t>
            </a:fld>
            <a:endParaRPr lang="en-AU"/>
          </a:p>
        </p:txBody>
      </p:sp>
      <p:sp>
        <p:nvSpPr>
          <p:cNvPr id="4" name="Slide Image Placeholder 3"/>
          <p:cNvSpPr>
            <a:spLocks noGrp="1" noRot="1" noChangeAspect="1"/>
          </p:cNvSpPr>
          <p:nvPr>
            <p:ph type="sldImg" idx="2"/>
          </p:nvPr>
        </p:nvSpPr>
        <p:spPr>
          <a:xfrm>
            <a:off x="1177925" y="1233488"/>
            <a:ext cx="4441825" cy="3332162"/>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439DE090-26EF-450E-97B6-379DF324908B}" type="slidenum">
              <a:rPr lang="en-AU" smtClean="0"/>
              <a:t>‹#›</a:t>
            </a:fld>
            <a:endParaRPr lang="en-AU"/>
          </a:p>
        </p:txBody>
      </p:sp>
    </p:spTree>
    <p:extLst>
      <p:ext uri="{BB962C8B-B14F-4D97-AF65-F5344CB8AC3E}">
        <p14:creationId xmlns:p14="http://schemas.microsoft.com/office/powerpoint/2010/main" val="3741156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DE090-26EF-450E-97B6-379DF324908B}"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6882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20</a:t>
            </a:fld>
            <a:endParaRPr lang="en-AU"/>
          </a:p>
        </p:txBody>
      </p:sp>
    </p:spTree>
    <p:extLst>
      <p:ext uri="{BB962C8B-B14F-4D97-AF65-F5344CB8AC3E}">
        <p14:creationId xmlns:p14="http://schemas.microsoft.com/office/powerpoint/2010/main" val="1402360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21</a:t>
            </a:fld>
            <a:endParaRPr lang="en-AU"/>
          </a:p>
        </p:txBody>
      </p:sp>
    </p:spTree>
    <p:extLst>
      <p:ext uri="{BB962C8B-B14F-4D97-AF65-F5344CB8AC3E}">
        <p14:creationId xmlns:p14="http://schemas.microsoft.com/office/powerpoint/2010/main" val="621574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33</a:t>
            </a:fld>
            <a:endParaRPr lang="en-AU"/>
          </a:p>
        </p:txBody>
      </p:sp>
    </p:spTree>
    <p:extLst>
      <p:ext uri="{BB962C8B-B14F-4D97-AF65-F5344CB8AC3E}">
        <p14:creationId xmlns:p14="http://schemas.microsoft.com/office/powerpoint/2010/main" val="1720023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38</a:t>
            </a:fld>
            <a:endParaRPr lang="en-AU"/>
          </a:p>
        </p:txBody>
      </p:sp>
    </p:spTree>
    <p:extLst>
      <p:ext uri="{BB962C8B-B14F-4D97-AF65-F5344CB8AC3E}">
        <p14:creationId xmlns:p14="http://schemas.microsoft.com/office/powerpoint/2010/main" val="1192385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39</a:t>
            </a:fld>
            <a:endParaRPr lang="en-AU"/>
          </a:p>
        </p:txBody>
      </p:sp>
    </p:spTree>
    <p:extLst>
      <p:ext uri="{BB962C8B-B14F-4D97-AF65-F5344CB8AC3E}">
        <p14:creationId xmlns:p14="http://schemas.microsoft.com/office/powerpoint/2010/main" val="1806400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41</a:t>
            </a:fld>
            <a:endParaRPr lang="en-AU"/>
          </a:p>
        </p:txBody>
      </p:sp>
    </p:spTree>
    <p:extLst>
      <p:ext uri="{BB962C8B-B14F-4D97-AF65-F5344CB8AC3E}">
        <p14:creationId xmlns:p14="http://schemas.microsoft.com/office/powerpoint/2010/main" val="447172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42</a:t>
            </a:fld>
            <a:endParaRPr lang="en-AU"/>
          </a:p>
        </p:txBody>
      </p:sp>
    </p:spTree>
    <p:extLst>
      <p:ext uri="{BB962C8B-B14F-4D97-AF65-F5344CB8AC3E}">
        <p14:creationId xmlns:p14="http://schemas.microsoft.com/office/powerpoint/2010/main" val="19875874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55AF0A9-B75F-4CE4-B6F5-9C9C91644E71}"/>
              </a:ext>
            </a:extLst>
          </p:cNvPr>
          <p:cNvGrpSpPr/>
          <p:nvPr userDrawn="1"/>
        </p:nvGrpSpPr>
        <p:grpSpPr>
          <a:xfrm>
            <a:off x="-3171489" y="4738399"/>
            <a:ext cx="12801436" cy="3019357"/>
            <a:chOff x="-2935513" y="4064389"/>
            <a:chExt cx="15659100" cy="3693368"/>
          </a:xfrm>
        </p:grpSpPr>
        <p:sp>
          <p:nvSpPr>
            <p:cNvPr id="14" name="Freeform 15">
              <a:extLst>
                <a:ext uri="{FF2B5EF4-FFF2-40B4-BE49-F238E27FC236}">
                  <a16:creationId xmlns:a16="http://schemas.microsoft.com/office/drawing/2014/main" id="{C472C06F-2F73-4B39-8BAB-A874F77BACE5}"/>
                </a:ext>
              </a:extLst>
            </p:cNvPr>
            <p:cNvSpPr>
              <a:spLocks/>
            </p:cNvSpPr>
            <p:nvPr userDrawn="1"/>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15" name="Freeform 16">
              <a:extLst>
                <a:ext uri="{FF2B5EF4-FFF2-40B4-BE49-F238E27FC236}">
                  <a16:creationId xmlns:a16="http://schemas.microsoft.com/office/drawing/2014/main" id="{2BDC0F06-172D-4ABF-B968-903A61518BDF}"/>
                </a:ext>
              </a:extLst>
            </p:cNvPr>
            <p:cNvSpPr>
              <a:spLocks/>
            </p:cNvSpPr>
            <p:nvPr userDrawn="1"/>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sp>
        <p:nvSpPr>
          <p:cNvPr id="10" name="Freeform: Shape 9">
            <a:extLst>
              <a:ext uri="{FF2B5EF4-FFF2-40B4-BE49-F238E27FC236}">
                <a16:creationId xmlns:a16="http://schemas.microsoft.com/office/drawing/2014/main" id="{7B9E9ED6-D0E9-4818-A55E-FEFC2F0CD672}"/>
              </a:ext>
            </a:extLst>
          </p:cNvPr>
          <p:cNvSpPr/>
          <p:nvPr userDrawn="1"/>
        </p:nvSpPr>
        <p:spPr>
          <a:xfrm>
            <a:off x="0" y="0"/>
            <a:ext cx="9144000" cy="6858000"/>
          </a:xfrm>
          <a:custGeom>
            <a:avLst/>
            <a:gdLst>
              <a:gd name="connsiteX0" fmla="*/ 263525 w 12192000"/>
              <a:gd name="connsiteY0" fmla="*/ 260350 h 6858000"/>
              <a:gd name="connsiteX1" fmla="*/ 263525 w 12192000"/>
              <a:gd name="connsiteY1" fmla="*/ 6597650 h 6858000"/>
              <a:gd name="connsiteX2" fmla="*/ 11928475 w 12192000"/>
              <a:gd name="connsiteY2" fmla="*/ 6597650 h 6858000"/>
              <a:gd name="connsiteX3" fmla="*/ 11928475 w 12192000"/>
              <a:gd name="connsiteY3" fmla="*/ 2603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63525" y="260350"/>
                </a:moveTo>
                <a:lnTo>
                  <a:pt x="263525" y="6597650"/>
                </a:lnTo>
                <a:lnTo>
                  <a:pt x="11928475" y="6597650"/>
                </a:lnTo>
                <a:lnTo>
                  <a:pt x="11928475" y="260350"/>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utura Std Light"/>
              <a:ea typeface="+mn-ea"/>
              <a:cs typeface="+mn-cs"/>
              <a:sym typeface="Futura Std Light"/>
            </a:endParaRPr>
          </a:p>
        </p:txBody>
      </p:sp>
      <p:sp>
        <p:nvSpPr>
          <p:cNvPr id="2" name="Title 1">
            <a:extLst>
              <a:ext uri="{FF2B5EF4-FFF2-40B4-BE49-F238E27FC236}">
                <a16:creationId xmlns:a16="http://schemas.microsoft.com/office/drawing/2014/main" id="{AD559B4D-39E2-4A2E-8A5C-95726E785FF9}"/>
              </a:ext>
            </a:extLst>
          </p:cNvPr>
          <p:cNvSpPr>
            <a:spLocks noGrp="1"/>
          </p:cNvSpPr>
          <p:nvPr>
            <p:ph type="ctrTitle"/>
          </p:nvPr>
        </p:nvSpPr>
        <p:spPr>
          <a:xfrm>
            <a:off x="629100" y="2350800"/>
            <a:ext cx="6858000" cy="2387600"/>
          </a:xfrm>
        </p:spPr>
        <p:txBody>
          <a:bodyPr anchor="b"/>
          <a:lstStyle>
            <a:lvl1pPr algn="l">
              <a:defRPr sz="4500"/>
            </a:lvl1pPr>
          </a:lstStyle>
          <a:p>
            <a:r>
              <a:rPr lang="en-US"/>
              <a:t>Click to edit Master title style</a:t>
            </a:r>
            <a:endParaRPr lang="en-AU"/>
          </a:p>
        </p:txBody>
      </p:sp>
      <p:sp>
        <p:nvSpPr>
          <p:cNvPr id="3" name="Subtitle 2">
            <a:extLst>
              <a:ext uri="{FF2B5EF4-FFF2-40B4-BE49-F238E27FC236}">
                <a16:creationId xmlns:a16="http://schemas.microsoft.com/office/drawing/2014/main" id="{4F9AB51E-A732-4105-AAF9-C4C491281C8E}"/>
              </a:ext>
            </a:extLst>
          </p:cNvPr>
          <p:cNvSpPr>
            <a:spLocks noGrp="1"/>
          </p:cNvSpPr>
          <p:nvPr>
            <p:ph type="subTitle" idx="1"/>
          </p:nvPr>
        </p:nvSpPr>
        <p:spPr>
          <a:xfrm>
            <a:off x="629100" y="4899600"/>
            <a:ext cx="6858000" cy="626400"/>
          </a:xfrm>
        </p:spPr>
        <p:txBody>
          <a:bodyPr>
            <a:normAutofit/>
          </a:bodyPr>
          <a:lstStyle>
            <a:lvl1pPr marL="0" indent="0" algn="l">
              <a:buNone/>
              <a:defRPr sz="21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6" name="Slide Number Placeholder 5">
            <a:extLst>
              <a:ext uri="{FF2B5EF4-FFF2-40B4-BE49-F238E27FC236}">
                <a16:creationId xmlns:a16="http://schemas.microsoft.com/office/drawing/2014/main" id="{5B9216FF-48D2-43CC-A7A2-6B66955AF4F4}"/>
              </a:ext>
            </a:extLst>
          </p:cNvPr>
          <p:cNvSpPr>
            <a:spLocks noGrp="1"/>
          </p:cNvSpPr>
          <p:nvPr>
            <p:ph type="sldNum" sz="quarter" idx="12"/>
          </p:nvPr>
        </p:nvSpPr>
        <p:spPr>
          <a:xfrm>
            <a:off x="8501903" y="6230848"/>
            <a:ext cx="432081" cy="365125"/>
          </a:xfrm>
        </p:spPr>
        <p:txBody>
          <a:bodyPr/>
          <a:lstStyle>
            <a:lvl1pPr>
              <a:defRPr>
                <a:solidFill>
                  <a:schemeClr val="bg1"/>
                </a:solidFill>
              </a:defRPr>
            </a:lvl1pPr>
          </a:lstStyle>
          <a:p>
            <a:fld id="{4EC81F68-4976-451A-B2E9-79BCBD2F70CC}" type="slidenum">
              <a:rPr lang="en-AU" smtClean="0"/>
              <a:pPr/>
              <a:t>‹#›</a:t>
            </a:fld>
            <a:endParaRPr lang="en-AU"/>
          </a:p>
        </p:txBody>
      </p:sp>
      <p:sp>
        <p:nvSpPr>
          <p:cNvPr id="4" name="Date Placeholder 3">
            <a:extLst>
              <a:ext uri="{FF2B5EF4-FFF2-40B4-BE49-F238E27FC236}">
                <a16:creationId xmlns:a16="http://schemas.microsoft.com/office/drawing/2014/main" id="{FCDF4901-5DA8-4CDF-9DD6-0DFA0044C2F9}"/>
              </a:ext>
            </a:extLst>
          </p:cNvPr>
          <p:cNvSpPr>
            <a:spLocks noGrp="1"/>
          </p:cNvSpPr>
          <p:nvPr>
            <p:ph type="dt" sz="half" idx="10"/>
          </p:nvPr>
        </p:nvSpPr>
        <p:spPr>
          <a:xfrm>
            <a:off x="7108872" y="6230848"/>
            <a:ext cx="1302050" cy="365125"/>
          </a:xfrm>
        </p:spPr>
        <p:txBody>
          <a:bodyPr/>
          <a:lstStyle>
            <a:lvl1pPr>
              <a:defRPr>
                <a:solidFill>
                  <a:schemeClr val="bg1"/>
                </a:solidFill>
              </a:defRPr>
            </a:lvl1pPr>
          </a:lstStyle>
          <a:p>
            <a:fld id="{F3349B18-5F17-4330-9F7A-A0BF225BF4B4}" type="datetime1">
              <a:rPr lang="en-AU" smtClean="0"/>
              <a:t>1/02/2021</a:t>
            </a:fld>
            <a:endParaRPr lang="en-AU"/>
          </a:p>
        </p:txBody>
      </p:sp>
      <p:sp>
        <p:nvSpPr>
          <p:cNvPr id="5" name="Footer Placeholder 4">
            <a:extLst>
              <a:ext uri="{FF2B5EF4-FFF2-40B4-BE49-F238E27FC236}">
                <a16:creationId xmlns:a16="http://schemas.microsoft.com/office/drawing/2014/main" id="{4A27B57D-1C5A-4936-973A-C09D58DAEA00}"/>
              </a:ext>
            </a:extLst>
          </p:cNvPr>
          <p:cNvSpPr>
            <a:spLocks noGrp="1"/>
          </p:cNvSpPr>
          <p:nvPr>
            <p:ph type="ftr" sz="quarter" idx="11"/>
          </p:nvPr>
        </p:nvSpPr>
        <p:spPr>
          <a:xfrm>
            <a:off x="3015503" y="6230848"/>
            <a:ext cx="4002382" cy="365125"/>
          </a:xfrm>
        </p:spPr>
        <p:txBody>
          <a:bodyPr/>
          <a:lstStyle>
            <a:lvl1pPr>
              <a:defRPr>
                <a:solidFill>
                  <a:schemeClr val="bg1"/>
                </a:solidFill>
              </a:defRPr>
            </a:lvl1pPr>
          </a:lstStyle>
          <a:p>
            <a:r>
              <a:rPr lang="en-AU"/>
              <a:t>Example footer text</a:t>
            </a:r>
          </a:p>
        </p:txBody>
      </p:sp>
      <p:pic>
        <p:nvPicPr>
          <p:cNvPr id="12" name="Picture 11">
            <a:extLst>
              <a:ext uri="{FF2B5EF4-FFF2-40B4-BE49-F238E27FC236}">
                <a16:creationId xmlns:a16="http://schemas.microsoft.com/office/drawing/2014/main" id="{04319888-40C2-4948-8D49-4AD6114010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6440" y="728074"/>
            <a:ext cx="3024336" cy="996252"/>
          </a:xfrm>
          <a:prstGeom prst="rect">
            <a:avLst/>
          </a:prstGeom>
        </p:spPr>
      </p:pic>
    </p:spTree>
    <p:extLst>
      <p:ext uri="{BB962C8B-B14F-4D97-AF65-F5344CB8AC3E}">
        <p14:creationId xmlns:p14="http://schemas.microsoft.com/office/powerpoint/2010/main" val="3191040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B70B14-71BF-4D10-B3DA-12193BF02EE1}"/>
              </a:ext>
            </a:extLst>
          </p:cNvPr>
          <p:cNvSpPr/>
          <p:nvPr userDrawn="1"/>
        </p:nvSpPr>
        <p:spPr>
          <a:xfrm>
            <a:off x="0" y="0"/>
            <a:ext cx="2951560"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a:extLst>
              <a:ext uri="{FF2B5EF4-FFF2-40B4-BE49-F238E27FC236}">
                <a16:creationId xmlns:a16="http://schemas.microsoft.com/office/drawing/2014/main" id="{93A023EC-89BA-427F-B659-C9BA6F7C97BD}"/>
              </a:ext>
            </a:extLst>
          </p:cNvPr>
          <p:cNvSpPr>
            <a:spLocks noGrp="1"/>
          </p:cNvSpPr>
          <p:nvPr>
            <p:ph type="title"/>
          </p:nvPr>
        </p:nvSpPr>
        <p:spPr>
          <a:xfrm>
            <a:off x="199800" y="457200"/>
            <a:ext cx="2486700" cy="1324800"/>
          </a:xfrm>
        </p:spPr>
        <p:txBody>
          <a:bodyPr anchor="t" anchorCtr="0">
            <a:noAutofit/>
          </a:bodyPr>
          <a:lstStyle>
            <a:lvl1pPr>
              <a:defRPr sz="33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E2789DB-5346-49A4-93BC-CE824ABD6F0D}"/>
              </a:ext>
            </a:extLst>
          </p:cNvPr>
          <p:cNvSpPr>
            <a:spLocks noGrp="1"/>
          </p:cNvSpPr>
          <p:nvPr>
            <p:ph type="pic" idx="1"/>
          </p:nvPr>
        </p:nvSpPr>
        <p:spPr>
          <a:xfrm>
            <a:off x="3151360" y="457200"/>
            <a:ext cx="5793740" cy="562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AU"/>
          </a:p>
        </p:txBody>
      </p:sp>
      <p:sp>
        <p:nvSpPr>
          <p:cNvPr id="4" name="Text Placeholder 3">
            <a:extLst>
              <a:ext uri="{FF2B5EF4-FFF2-40B4-BE49-F238E27FC236}">
                <a16:creationId xmlns:a16="http://schemas.microsoft.com/office/drawing/2014/main" id="{227ED3C4-6241-480A-9C80-94FA28B6BFD3}"/>
              </a:ext>
            </a:extLst>
          </p:cNvPr>
          <p:cNvSpPr>
            <a:spLocks noGrp="1"/>
          </p:cNvSpPr>
          <p:nvPr>
            <p:ph type="body" sz="half" idx="2"/>
          </p:nvPr>
        </p:nvSpPr>
        <p:spPr>
          <a:xfrm>
            <a:off x="199800" y="3117600"/>
            <a:ext cx="2486700" cy="1846800"/>
          </a:xfrm>
        </p:spPr>
        <p:txBody>
          <a:bodyPr/>
          <a:lstStyle>
            <a:lvl1pPr marL="0" indent="0">
              <a:buNone/>
              <a:defRPr sz="2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A2BE93A-F35B-437B-B683-A13F8549B11A}"/>
              </a:ext>
            </a:extLst>
          </p:cNvPr>
          <p:cNvSpPr>
            <a:spLocks noGrp="1"/>
          </p:cNvSpPr>
          <p:nvPr>
            <p:ph type="dt" sz="half" idx="10"/>
          </p:nvPr>
        </p:nvSpPr>
        <p:spPr/>
        <p:txBody>
          <a:bodyPr/>
          <a:lstStyle/>
          <a:p>
            <a:fld id="{0E12C75C-E969-48BF-A3F2-6990F8E034DE}" type="datetime1">
              <a:rPr lang="en-AU" smtClean="0"/>
              <a:t>1/02/2021</a:t>
            </a:fld>
            <a:endParaRPr lang="en-AU"/>
          </a:p>
        </p:txBody>
      </p:sp>
      <p:sp>
        <p:nvSpPr>
          <p:cNvPr id="6" name="Footer Placeholder 5">
            <a:extLst>
              <a:ext uri="{FF2B5EF4-FFF2-40B4-BE49-F238E27FC236}">
                <a16:creationId xmlns:a16="http://schemas.microsoft.com/office/drawing/2014/main" id="{F94D30DB-3BC0-4933-B267-A5A1205AA3B8}"/>
              </a:ext>
            </a:extLst>
          </p:cNvPr>
          <p:cNvSpPr>
            <a:spLocks noGrp="1"/>
          </p:cNvSpPr>
          <p:nvPr>
            <p:ph type="ftr" sz="quarter" idx="11"/>
          </p:nvPr>
        </p:nvSpPr>
        <p:spPr/>
        <p:txBody>
          <a:bodyPr/>
          <a:lstStyle/>
          <a:p>
            <a:r>
              <a:rPr lang="en-AU"/>
              <a:t>Example footer text</a:t>
            </a:r>
          </a:p>
        </p:txBody>
      </p:sp>
      <p:sp>
        <p:nvSpPr>
          <p:cNvPr id="7" name="Slide Number Placeholder 6">
            <a:extLst>
              <a:ext uri="{FF2B5EF4-FFF2-40B4-BE49-F238E27FC236}">
                <a16:creationId xmlns:a16="http://schemas.microsoft.com/office/drawing/2014/main" id="{167EDBB3-96E6-4EEA-931F-DB7B9E145130}"/>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097EC157-C339-420E-8E85-22C8809233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617" y="6250625"/>
            <a:ext cx="1302050" cy="428911"/>
          </a:xfrm>
          <a:prstGeom prst="rect">
            <a:avLst/>
          </a:prstGeom>
        </p:spPr>
      </p:pic>
    </p:spTree>
    <p:extLst>
      <p:ext uri="{BB962C8B-B14F-4D97-AF65-F5344CB8AC3E}">
        <p14:creationId xmlns:p14="http://schemas.microsoft.com/office/powerpoint/2010/main" val="438974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76B11863-6D55-4E26-A8C4-564E5797E1F1}" type="datetime1">
              <a:rPr lang="en-AU" smtClean="0"/>
              <a:t>1/02/2021</a:t>
            </a:fld>
            <a:endParaRPr lang="en-AU"/>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18035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inal Slide">
    <p:bg>
      <p:bgPr>
        <a:solidFill>
          <a:schemeClr val="accent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963E6EB-8CED-4108-B6F2-E6D13942F327}"/>
              </a:ext>
            </a:extLst>
          </p:cNvPr>
          <p:cNvGrpSpPr/>
          <p:nvPr userDrawn="1"/>
        </p:nvGrpSpPr>
        <p:grpSpPr>
          <a:xfrm>
            <a:off x="-3171489" y="4738399"/>
            <a:ext cx="12801436" cy="3019357"/>
            <a:chOff x="-2935513" y="4064389"/>
            <a:chExt cx="15659100" cy="3693368"/>
          </a:xfrm>
        </p:grpSpPr>
        <p:sp>
          <p:nvSpPr>
            <p:cNvPr id="6" name="Freeform 15">
              <a:extLst>
                <a:ext uri="{FF2B5EF4-FFF2-40B4-BE49-F238E27FC236}">
                  <a16:creationId xmlns:a16="http://schemas.microsoft.com/office/drawing/2014/main" id="{666E238F-C6F1-48EE-9384-92F4A10A7D10}"/>
                </a:ext>
              </a:extLst>
            </p:cNvPr>
            <p:cNvSpPr>
              <a:spLocks/>
            </p:cNvSpPr>
            <p:nvPr userDrawn="1"/>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8" name="Freeform 16">
              <a:extLst>
                <a:ext uri="{FF2B5EF4-FFF2-40B4-BE49-F238E27FC236}">
                  <a16:creationId xmlns:a16="http://schemas.microsoft.com/office/drawing/2014/main" id="{CB2B2F3D-67A7-4D54-903D-159DD3309EF1}"/>
                </a:ext>
              </a:extLst>
            </p:cNvPr>
            <p:cNvSpPr>
              <a:spLocks/>
            </p:cNvSpPr>
            <p:nvPr userDrawn="1"/>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pic>
        <p:nvPicPr>
          <p:cNvPr id="11" name="Picture 10">
            <a:extLst>
              <a:ext uri="{FF2B5EF4-FFF2-40B4-BE49-F238E27FC236}">
                <a16:creationId xmlns:a16="http://schemas.microsoft.com/office/drawing/2014/main" id="{911649FD-DC19-4DB8-B570-D760644130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6416" y="2824337"/>
            <a:ext cx="3671168" cy="1209326"/>
          </a:xfrm>
          <a:prstGeom prst="rect">
            <a:avLst/>
          </a:prstGeom>
        </p:spPr>
      </p:pic>
    </p:spTree>
    <p:extLst>
      <p:ext uri="{BB962C8B-B14F-4D97-AF65-F5344CB8AC3E}">
        <p14:creationId xmlns:p14="http://schemas.microsoft.com/office/powerpoint/2010/main" val="1029808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EMC Title Slide v0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B6882CA-16B8-1844-AB10-4CD58872312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1320000"/>
          </a:xfrm>
        </p:spPr>
        <p:txBody>
          <a:bodyPr anchor="t" anchorCtr="0"/>
          <a:lstStyle>
            <a:lvl1pPr algn="l">
              <a:lnSpc>
                <a:spcPts val="4000"/>
              </a:lnSpc>
              <a:defRPr sz="4000"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2032072"/>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ONE LINE SUBTITLE GOES HERE</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619336"/>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06000" y="2763945"/>
            <a:ext cx="3600000" cy="528000"/>
          </a:xfrm>
        </p:spPr>
        <p:txBody>
          <a:bodyPr/>
          <a:lstStyle>
            <a:lvl1pPr marL="0" indent="0">
              <a:lnSpc>
                <a:spcPts val="1500"/>
              </a:lnSpc>
              <a:spcAft>
                <a:spcPts val="0"/>
              </a:spcAft>
              <a:buNone/>
              <a:defRPr sz="1300" cap="all" baseline="0">
                <a:solidFill>
                  <a:schemeClr val="tx1"/>
                </a:solidFill>
              </a:defRPr>
            </a:lvl1pPr>
            <a:lvl2pPr marL="360000" indent="0">
              <a:buNone/>
              <a:defRPr cap="all" baseline="0">
                <a:solidFill>
                  <a:schemeClr val="tx1"/>
                </a:solidFill>
              </a:defRPr>
            </a:lvl2pPr>
            <a:lvl3pPr marL="720000" indent="0">
              <a:buNone/>
              <a:defRPr cap="all" baseline="0">
                <a:solidFill>
                  <a:schemeClr val="tx1"/>
                </a:solidFill>
              </a:defRPr>
            </a:lvl3pPr>
            <a:lvl4pPr marL="1080000" indent="0">
              <a:buNone/>
              <a:defRPr cap="all" baseline="0">
                <a:solidFill>
                  <a:schemeClr val="tx1"/>
                </a:solidFill>
              </a:defRPr>
            </a:lvl4pPr>
            <a:lvl5pPr marL="1440000" indent="0">
              <a:buNone/>
              <a:defRPr cap="all" baseline="0">
                <a:solidFill>
                  <a:schemeClr val="tx1"/>
                </a:solidFill>
              </a:defRPr>
            </a:lvl5pPr>
          </a:lstStyle>
          <a:p>
            <a:pPr lvl="0"/>
            <a:r>
              <a:rPr lang="en-US"/>
              <a:t>NAME</a:t>
            </a:r>
          </a:p>
          <a:p>
            <a:pPr lvl="0"/>
            <a:r>
              <a:rPr lang="en-US"/>
              <a:t>DATE</a:t>
            </a:r>
          </a:p>
        </p:txBody>
      </p:sp>
      <p:pic>
        <p:nvPicPr>
          <p:cNvPr id="8" name="Picture 7">
            <a:extLst>
              <a:ext uri="{FF2B5EF4-FFF2-40B4-BE49-F238E27FC236}">
                <a16:creationId xmlns:a16="http://schemas.microsoft.com/office/drawing/2014/main" id="{566833E7-48A8-FD44-9BF0-C94FBC2239EA}"/>
              </a:ext>
            </a:extLst>
          </p:cNvPr>
          <p:cNvPicPr>
            <a:picLocks noChangeAspect="1"/>
          </p:cNvPicPr>
          <p:nvPr userDrawn="1"/>
        </p:nvPicPr>
        <p:blipFill>
          <a:blip r:embed="rId3"/>
          <a:stretch>
            <a:fillRect/>
          </a:stretch>
        </p:blipFill>
        <p:spPr>
          <a:xfrm>
            <a:off x="7830000" y="6168000"/>
            <a:ext cx="1080000" cy="340920"/>
          </a:xfrm>
          <a:prstGeom prst="rect">
            <a:avLst/>
          </a:prstGeom>
        </p:spPr>
      </p:pic>
    </p:spTree>
    <p:extLst>
      <p:ext uri="{BB962C8B-B14F-4D97-AF65-F5344CB8AC3E}">
        <p14:creationId xmlns:p14="http://schemas.microsoft.com/office/powerpoint/2010/main" val="588947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EMC Title Slide v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A24CD5-D651-DC40-873A-5341FDBC1928}"/>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1320000"/>
          </a:xfrm>
        </p:spPr>
        <p:txBody>
          <a:bodyPr anchor="t" anchorCtr="0"/>
          <a:lstStyle>
            <a:lvl1pPr algn="l">
              <a:lnSpc>
                <a:spcPts val="4000"/>
              </a:lnSpc>
              <a:defRPr sz="4000"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2032072"/>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ONE LINE SUBTITLE GOES HERE</a:t>
            </a:r>
          </a:p>
        </p:txBody>
      </p:sp>
      <p:pic>
        <p:nvPicPr>
          <p:cNvPr id="10" name="Picture 9">
            <a:extLst>
              <a:ext uri="{FF2B5EF4-FFF2-40B4-BE49-F238E27FC236}">
                <a16:creationId xmlns:a16="http://schemas.microsoft.com/office/drawing/2014/main" id="{CDF6C559-0A2C-D44D-89DE-CF1E8FD11297}"/>
              </a:ext>
            </a:extLst>
          </p:cNvPr>
          <p:cNvPicPr>
            <a:picLocks noChangeAspect="1"/>
          </p:cNvPicPr>
          <p:nvPr userDrawn="1"/>
        </p:nvPicPr>
        <p:blipFill>
          <a:blip r:embed="rId3"/>
          <a:stretch>
            <a:fillRect/>
          </a:stretch>
        </p:blipFill>
        <p:spPr>
          <a:xfrm>
            <a:off x="7830000" y="6168000"/>
            <a:ext cx="1080000" cy="340920"/>
          </a:xfrm>
          <a:prstGeom prst="rect">
            <a:avLst/>
          </a:prstGeom>
        </p:spPr>
      </p:pic>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619336"/>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06000" y="2763945"/>
            <a:ext cx="3600000" cy="528000"/>
          </a:xfrm>
        </p:spPr>
        <p:txBody>
          <a:bodyPr/>
          <a:lstStyle>
            <a:lvl1pPr marL="0" indent="0">
              <a:lnSpc>
                <a:spcPts val="1500"/>
              </a:lnSpc>
              <a:spcAft>
                <a:spcPts val="0"/>
              </a:spcAft>
              <a:buNone/>
              <a:defRPr sz="1300" cap="all" baseline="0">
                <a:solidFill>
                  <a:schemeClr val="tx1"/>
                </a:solidFill>
              </a:defRPr>
            </a:lvl1pPr>
            <a:lvl2pPr marL="360000" indent="0">
              <a:buNone/>
              <a:defRPr cap="all" baseline="0">
                <a:solidFill>
                  <a:schemeClr val="tx1"/>
                </a:solidFill>
              </a:defRPr>
            </a:lvl2pPr>
            <a:lvl3pPr marL="720000" indent="0">
              <a:buNone/>
              <a:defRPr cap="all" baseline="0">
                <a:solidFill>
                  <a:schemeClr val="tx1"/>
                </a:solidFill>
              </a:defRPr>
            </a:lvl3pPr>
            <a:lvl4pPr marL="1080000" indent="0">
              <a:buNone/>
              <a:defRPr cap="all" baseline="0">
                <a:solidFill>
                  <a:schemeClr val="tx1"/>
                </a:solidFill>
              </a:defRPr>
            </a:lvl4pPr>
            <a:lvl5pPr marL="1440000" indent="0">
              <a:buNone/>
              <a:defRPr cap="all" baseline="0">
                <a:solidFill>
                  <a:schemeClr val="tx1"/>
                </a:solidFill>
              </a:defRPr>
            </a:lvl5pPr>
          </a:lstStyle>
          <a:p>
            <a:pPr lvl="0"/>
            <a:r>
              <a:rPr lang="en-US"/>
              <a:t>NAME</a:t>
            </a:r>
          </a:p>
          <a:p>
            <a:pPr lvl="0"/>
            <a:r>
              <a:rPr lang="en-US"/>
              <a:t>DATE</a:t>
            </a:r>
          </a:p>
        </p:txBody>
      </p:sp>
    </p:spTree>
    <p:extLst>
      <p:ext uri="{BB962C8B-B14F-4D97-AF65-F5344CB8AC3E}">
        <p14:creationId xmlns:p14="http://schemas.microsoft.com/office/powerpoint/2010/main" val="505368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EMC Title Slide v0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107040-69F2-B14E-873F-FCC9C48053F9}"/>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1320000"/>
          </a:xfrm>
        </p:spPr>
        <p:txBody>
          <a:bodyPr anchor="t" anchorCtr="0"/>
          <a:lstStyle>
            <a:lvl1pPr algn="l">
              <a:lnSpc>
                <a:spcPts val="4000"/>
              </a:lnSpc>
              <a:defRPr sz="4000"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2032072"/>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ONE LINE SUBTITLE GOES HERE</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619336"/>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06000" y="2763945"/>
            <a:ext cx="3600000" cy="528000"/>
          </a:xfrm>
        </p:spPr>
        <p:txBody>
          <a:bodyPr/>
          <a:lstStyle>
            <a:lvl1pPr marL="0" indent="0">
              <a:lnSpc>
                <a:spcPts val="1500"/>
              </a:lnSpc>
              <a:spcAft>
                <a:spcPts val="0"/>
              </a:spcAft>
              <a:buNone/>
              <a:defRPr sz="1300" cap="all" baseline="0">
                <a:solidFill>
                  <a:schemeClr val="tx1"/>
                </a:solidFill>
              </a:defRPr>
            </a:lvl1pPr>
            <a:lvl2pPr marL="360000" indent="0">
              <a:buNone/>
              <a:defRPr cap="all" baseline="0">
                <a:solidFill>
                  <a:schemeClr val="tx1"/>
                </a:solidFill>
              </a:defRPr>
            </a:lvl2pPr>
            <a:lvl3pPr marL="720000" indent="0">
              <a:buNone/>
              <a:defRPr cap="all" baseline="0">
                <a:solidFill>
                  <a:schemeClr val="tx1"/>
                </a:solidFill>
              </a:defRPr>
            </a:lvl3pPr>
            <a:lvl4pPr marL="1080000" indent="0">
              <a:buNone/>
              <a:defRPr cap="all" baseline="0">
                <a:solidFill>
                  <a:schemeClr val="tx1"/>
                </a:solidFill>
              </a:defRPr>
            </a:lvl4pPr>
            <a:lvl5pPr marL="1440000" indent="0">
              <a:buNone/>
              <a:defRPr cap="all" baseline="0">
                <a:solidFill>
                  <a:schemeClr val="tx1"/>
                </a:solidFill>
              </a:defRPr>
            </a:lvl5pPr>
          </a:lstStyle>
          <a:p>
            <a:pPr lvl="0"/>
            <a:r>
              <a:rPr lang="en-US"/>
              <a:t>NAME</a:t>
            </a:r>
          </a:p>
          <a:p>
            <a:pPr lvl="0"/>
            <a:r>
              <a:rPr lang="en-US"/>
              <a:t>DATE</a:t>
            </a:r>
          </a:p>
        </p:txBody>
      </p:sp>
      <p:pic>
        <p:nvPicPr>
          <p:cNvPr id="12" name="Picture 11">
            <a:extLst>
              <a:ext uri="{FF2B5EF4-FFF2-40B4-BE49-F238E27FC236}">
                <a16:creationId xmlns:a16="http://schemas.microsoft.com/office/drawing/2014/main" id="{C7C1BCC5-E97F-6A44-BE6D-C68FB7BF971F}"/>
              </a:ext>
            </a:extLst>
          </p:cNvPr>
          <p:cNvPicPr>
            <a:picLocks noChangeAspect="1"/>
          </p:cNvPicPr>
          <p:nvPr userDrawn="1"/>
        </p:nvPicPr>
        <p:blipFill>
          <a:blip r:embed="rId3"/>
          <a:stretch>
            <a:fillRect/>
          </a:stretch>
        </p:blipFill>
        <p:spPr>
          <a:xfrm>
            <a:off x="7830000" y="6168000"/>
            <a:ext cx="1080000" cy="340920"/>
          </a:xfrm>
          <a:prstGeom prst="rect">
            <a:avLst/>
          </a:prstGeom>
        </p:spPr>
      </p:pic>
    </p:spTree>
    <p:extLst>
      <p:ext uri="{BB962C8B-B14F-4D97-AF65-F5344CB8AC3E}">
        <p14:creationId xmlns:p14="http://schemas.microsoft.com/office/powerpoint/2010/main" val="3466719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EMC Divider Slide v01">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74554D6-74C7-7F48-9311-A0F9600B0CC6}"/>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Slide Number Placeholder 21">
            <a:extLst>
              <a:ext uri="{FF2B5EF4-FFF2-40B4-BE49-F238E27FC236}">
                <a16:creationId xmlns:a16="http://schemas.microsoft.com/office/drawing/2014/main" id="{85E3EA8C-D7FA-E541-8B18-79F24430CD8E}"/>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23" name="Straight Connector 22">
            <a:extLst>
              <a:ext uri="{FF2B5EF4-FFF2-40B4-BE49-F238E27FC236}">
                <a16:creationId xmlns:a16="http://schemas.microsoft.com/office/drawing/2014/main" id="{6D058CBC-B9C7-5E49-980D-70BA234DF55E}"/>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5464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EMC Divider Slide v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959F6E-7BC2-5843-AB30-D7BB06590084}"/>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7535FA84-0AE2-114D-AB60-A25BA0A9933A}"/>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3" name="Straight Connector 12">
            <a:extLst>
              <a:ext uri="{FF2B5EF4-FFF2-40B4-BE49-F238E27FC236}">
                <a16:creationId xmlns:a16="http://schemas.microsoft.com/office/drawing/2014/main" id="{872FEDDB-E6D9-D846-99F7-B2F1E45C8E59}"/>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46265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EMC Divider Slide v0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C7E76A-3109-DA49-95C0-6BB58D4B062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9EA24F53-9E5A-6F42-8274-94924D121078}"/>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3F9D1629-74F5-0B44-8787-ABA9EB2C83BB}"/>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7074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EMC Divider Slide v0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7C5571-7D59-C940-AA36-5B1AC0C4BEA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4F20A432-27E5-7049-A574-AA536ED1C685}"/>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C716B783-64A2-CE46-B486-A5B5F09FA9E6}"/>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951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userDrawn="1"/>
        </p:nvSpPr>
        <p:spPr>
          <a:xfrm>
            <a:off x="0" y="0"/>
            <a:ext cx="2951560"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199800" y="457200"/>
            <a:ext cx="2486700" cy="1324800"/>
          </a:xfrm>
        </p:spPr>
        <p:txBody>
          <a:bodyPr anchor="t" anchorCtr="0">
            <a:noAutofit/>
          </a:bodyPr>
          <a:lstStyle>
            <a:lvl1pPr>
              <a:defRPr sz="3300"/>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A1BCD5CE-50B2-4AD0-AF69-20801E4E8051}" type="datetime1">
              <a:rPr lang="en-AU" smtClean="0"/>
              <a:t>1/02/2021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r>
              <a:rPr lang="en-AU"/>
              <a:t>Example footer text</a:t>
            </a:r>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sp>
        <p:nvSpPr>
          <p:cNvPr id="9" name="Text Placeholder 8">
            <a:extLst>
              <a:ext uri="{FF2B5EF4-FFF2-40B4-BE49-F238E27FC236}">
                <a16:creationId xmlns:a16="http://schemas.microsoft.com/office/drawing/2014/main" id="{8E5A8E53-6B2A-4241-96AC-8D49FD25DC61}"/>
              </a:ext>
            </a:extLst>
          </p:cNvPr>
          <p:cNvSpPr>
            <a:spLocks noGrp="1"/>
          </p:cNvSpPr>
          <p:nvPr>
            <p:ph type="body" sz="quarter" idx="13"/>
          </p:nvPr>
        </p:nvSpPr>
        <p:spPr>
          <a:xfrm>
            <a:off x="3150000" y="457199"/>
            <a:ext cx="5792400" cy="5626800"/>
          </a:xfrm>
        </p:spPr>
        <p:txBody>
          <a:bodyPr/>
          <a:lstStyle>
            <a:lvl1pPr marL="361950" indent="-361950">
              <a:buFont typeface="+mj-lt"/>
              <a:buAutoNum type="arabicPeriod"/>
              <a:defRPr/>
            </a:lvl1pPr>
            <a:lvl2pPr marL="685800" indent="-342900">
              <a:buFont typeface="+mj-lt"/>
              <a:buAutoNum type="arabicPeriod"/>
              <a:defRPr/>
            </a:lvl2pPr>
            <a:lvl3pPr marL="1028700" indent="-342900">
              <a:buFont typeface="+mj-lt"/>
              <a:buAutoNum type="arabicPeriod"/>
              <a:defRPr/>
            </a:lvl3pPr>
            <a:lvl4pPr marL="1371600" indent="-342900">
              <a:buFont typeface="+mj-lt"/>
              <a:buAutoNum type="arabicPeriod"/>
              <a:defRPr/>
            </a:lvl4pPr>
            <a:lvl5pPr marL="1714500" indent="-342900">
              <a:buFont typeface="+mj-lt"/>
              <a:buAutoNum type="arabi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0" name="Picture 9">
            <a:extLst>
              <a:ext uri="{FF2B5EF4-FFF2-40B4-BE49-F238E27FC236}">
                <a16:creationId xmlns:a16="http://schemas.microsoft.com/office/drawing/2014/main" id="{AF2188CD-9EED-4AB1-AD8C-73C0F80DE0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617" y="6250625"/>
            <a:ext cx="1302050" cy="428911"/>
          </a:xfrm>
          <a:prstGeom prst="rect">
            <a:avLst/>
          </a:prstGeom>
        </p:spPr>
      </p:pic>
    </p:spTree>
    <p:extLst>
      <p:ext uri="{BB962C8B-B14F-4D97-AF65-F5344CB8AC3E}">
        <p14:creationId xmlns:p14="http://schemas.microsoft.com/office/powerpoint/2010/main" val="1613455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EMC Divider Slide v05">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FFC0BE-1B9D-484C-8D4F-CD97B5154516}"/>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6C72046A-AE55-4C48-AB00-6B80128964A1}"/>
              </a:ext>
            </a:extLst>
          </p:cNvPr>
          <p:cNvSpPr>
            <a:spLocks noGrp="1"/>
          </p:cNvSpPr>
          <p:nvPr>
            <p:ph type="sldNum" sz="quarter" idx="10"/>
          </p:nvPr>
        </p:nvSpPr>
        <p:spPr/>
        <p:txBody>
          <a:body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43AEF03E-415A-7648-87B5-2B8AE1CB3DB0}"/>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210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EMC Divider Slide v06">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FDBF443-D40F-6046-B171-7C79EBDA088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4942AD-F020-A842-B53C-3B7F33AC310F}"/>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4" name="Straight Connector 13">
            <a:extLst>
              <a:ext uri="{FF2B5EF4-FFF2-40B4-BE49-F238E27FC236}">
                <a16:creationId xmlns:a16="http://schemas.microsoft.com/office/drawing/2014/main" id="{72E6AA40-47B5-494F-82F1-2BB402CD24C8}"/>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33709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EMC Divider Slide v07">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4E8C5-16B0-FD4D-8BBE-10B4D517272C}"/>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4942AD-F020-A842-B53C-3B7F33AC310F}"/>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4" name="Straight Connector 13">
            <a:extLst>
              <a:ext uri="{FF2B5EF4-FFF2-40B4-BE49-F238E27FC236}">
                <a16:creationId xmlns:a16="http://schemas.microsoft.com/office/drawing/2014/main" id="{72E6AA40-47B5-494F-82F1-2BB402CD24C8}"/>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06158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EMC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21876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AEMC Title &amp; Content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a:xfrm>
            <a:off x="305999" y="1680000"/>
            <a:ext cx="8100000" cy="3840000"/>
          </a:xfrm>
        </p:spPr>
        <p:txBody>
          <a:bodyPr/>
          <a:lstStyle>
            <a:lvl1pPr marL="0" indent="0">
              <a:lnSpc>
                <a:spcPts val="4400"/>
              </a:lnSpc>
              <a:spcAft>
                <a:spcPts val="750"/>
              </a:spcAft>
              <a:buNone/>
              <a:defRPr sz="4200">
                <a:solidFill>
                  <a:schemeClr val="bg1"/>
                </a:solidFill>
              </a:defRPr>
            </a:lvl1pPr>
            <a:lvl2pPr marL="360000" indent="0">
              <a:buNone/>
              <a:defRPr>
                <a:solidFill>
                  <a:srgbClr val="FF0000"/>
                </a:solidFill>
              </a:defRPr>
            </a:lvl2pPr>
            <a:lvl3pPr marL="720000" indent="0">
              <a:buNone/>
              <a:defRPr>
                <a:solidFill>
                  <a:srgbClr val="FF0000"/>
                </a:solidFill>
              </a:defRPr>
            </a:lvl3pPr>
            <a:lvl4pPr marL="1080000" indent="0">
              <a:buNone/>
              <a:defRPr>
                <a:solidFill>
                  <a:srgbClr val="FF0000"/>
                </a:solidFill>
              </a:defRPr>
            </a:lvl4pPr>
            <a:lvl5pPr marL="1440000" indent="0">
              <a:buNone/>
              <a:defRPr>
                <a:solidFill>
                  <a:srgbClr val="FF0000"/>
                </a:solidFill>
              </a:defRPr>
            </a:lvl5pPr>
          </a:lstStyle>
          <a:p>
            <a:pPr lvl="0"/>
            <a:r>
              <a:rPr lang="en-US"/>
              <a:t>“</a:t>
            </a:r>
            <a:r>
              <a:rPr lang="en-US" err="1"/>
              <a:t>Uptaque</a:t>
            </a:r>
            <a:r>
              <a:rPr lang="en-US"/>
              <a:t> </a:t>
            </a:r>
            <a:r>
              <a:rPr lang="en-US" err="1"/>
              <a:t>saection</a:t>
            </a:r>
            <a:r>
              <a:rPr lang="en-US"/>
              <a:t> </a:t>
            </a:r>
            <a:r>
              <a:rPr lang="en-US" err="1"/>
              <a:t>consequiam</a:t>
            </a:r>
            <a:r>
              <a:rPr lang="en-US"/>
              <a:t> </a:t>
            </a: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r>
              <a:rPr lang="en-US"/>
              <a:t> </a:t>
            </a:r>
            <a:r>
              <a:rPr lang="en-US" err="1"/>
              <a:t>eicaeperro</a:t>
            </a:r>
            <a:r>
              <a:rPr lang="en-US"/>
              <a:t> </a:t>
            </a:r>
            <a:r>
              <a:rPr lang="en-US" err="1"/>
              <a:t>oditinnus</a:t>
            </a:r>
            <a:r>
              <a:rPr lang="en-US"/>
              <a:t> sit que </a:t>
            </a:r>
            <a:r>
              <a:rPr lang="en-US" err="1"/>
              <a:t>dolutemolum</a:t>
            </a:r>
            <a:r>
              <a:rPr lang="en-US"/>
              <a:t> 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1F12A-1030-1E41-8594-B0FF3B822E72}"/>
              </a:ext>
            </a:extLst>
          </p:cNvPr>
          <p:cNvCxnSpPr/>
          <p:nvPr userDrawn="1"/>
        </p:nvCxnSpPr>
        <p:spPr>
          <a:xfrm>
            <a:off x="306000" y="5760000"/>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4577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AEMC Title and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a:xfrm>
            <a:off x="305999" y="1680000"/>
            <a:ext cx="8100000" cy="3360000"/>
          </a:xfrm>
        </p:spPr>
        <p:txBody>
          <a:bodyPr/>
          <a:lstStyle>
            <a:lvl1pPr marL="0" indent="0">
              <a:lnSpc>
                <a:spcPts val="3200"/>
              </a:lnSpc>
              <a:spcAft>
                <a:spcPts val="750"/>
              </a:spcAft>
              <a:buNone/>
              <a:defRPr sz="3000">
                <a:solidFill>
                  <a:schemeClr val="bg1"/>
                </a:solidFill>
              </a:defRPr>
            </a:lvl1pPr>
            <a:lvl2pPr marL="360000" indent="0">
              <a:buNone/>
              <a:defRPr>
                <a:solidFill>
                  <a:srgbClr val="FF0000"/>
                </a:solidFill>
              </a:defRPr>
            </a:lvl2pPr>
            <a:lvl3pPr marL="720000" indent="0">
              <a:buNone/>
              <a:defRPr>
                <a:solidFill>
                  <a:srgbClr val="FF0000"/>
                </a:solidFill>
              </a:defRPr>
            </a:lvl3pPr>
            <a:lvl4pPr marL="1080000" indent="0">
              <a:buNone/>
              <a:defRPr>
                <a:solidFill>
                  <a:srgbClr val="FF0000"/>
                </a:solidFill>
              </a:defRPr>
            </a:lvl4pPr>
            <a:lvl5pPr marL="1440000" indent="0">
              <a:buNone/>
              <a:defRPr>
                <a:solidFill>
                  <a:srgbClr val="FF0000"/>
                </a:solidFill>
              </a:defRPr>
            </a:lvl5pPr>
          </a:lstStyle>
          <a:p>
            <a:pPr lvl="0"/>
            <a:r>
              <a:rPr lang="en-US" err="1"/>
              <a:t>Uptaque</a:t>
            </a:r>
            <a:r>
              <a:rPr lang="en-US"/>
              <a:t> </a:t>
            </a:r>
            <a:r>
              <a:rPr lang="en-US" err="1"/>
              <a:t>saection</a:t>
            </a:r>
            <a:r>
              <a:rPr lang="en-US"/>
              <a:t> </a:t>
            </a:r>
            <a:r>
              <a:rPr lang="en-US" err="1"/>
              <a:t>consequiam</a:t>
            </a:r>
            <a:r>
              <a:rPr lang="en-US"/>
              <a:t> </a:t>
            </a: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r>
              <a:rPr lang="en-US"/>
              <a:t> </a:t>
            </a:r>
            <a:r>
              <a:rPr lang="en-US" err="1"/>
              <a:t>eicaeperro</a:t>
            </a:r>
            <a:r>
              <a:rPr lang="en-US"/>
              <a:t> </a:t>
            </a:r>
            <a:r>
              <a:rPr lang="en-US" err="1"/>
              <a:t>oditin</a:t>
            </a:r>
            <a:r>
              <a:rPr lang="en-US"/>
              <a:t> nus, sit que </a:t>
            </a:r>
            <a:r>
              <a:rPr lang="en-US" err="1"/>
              <a:t>dolutemolum</a:t>
            </a:r>
            <a:r>
              <a:rPr lang="en-US"/>
              <a:t> re, </a:t>
            </a:r>
            <a:r>
              <a:rPr lang="en-US" err="1"/>
              <a:t>volut</a:t>
            </a:r>
            <a:r>
              <a:rPr lang="en-US"/>
              <a:t> maxim </a:t>
            </a:r>
            <a:r>
              <a:rPr lang="en-US" err="1"/>
              <a:t>harchil</a:t>
            </a:r>
            <a:r>
              <a:rPr lang="en-US"/>
              <a:t> </a:t>
            </a:r>
            <a:r>
              <a:rPr lang="en-US" err="1"/>
              <a:t>laudit</a:t>
            </a:r>
            <a:r>
              <a:rPr lang="en-US"/>
              <a:t> </a:t>
            </a:r>
            <a:r>
              <a:rPr lang="en-US" err="1"/>
              <a:t>pratem</a:t>
            </a:r>
            <a:r>
              <a:rPr lang="en-US"/>
              <a:t> </a:t>
            </a:r>
            <a:r>
              <a:rPr lang="en-US" err="1"/>
              <a:t>nient</a:t>
            </a:r>
            <a:r>
              <a:rPr lang="en-US"/>
              <a:t>, </a:t>
            </a:r>
            <a:r>
              <a:rPr lang="en-US" err="1"/>
              <a:t>ebistia</a:t>
            </a:r>
            <a:r>
              <a:rPr lang="en-US"/>
              <a:t> </a:t>
            </a:r>
            <a:r>
              <a:rPr lang="en-US" err="1"/>
              <a:t>cuptibus</a:t>
            </a:r>
            <a:r>
              <a:rPr lang="en-US"/>
              <a:t> </a:t>
            </a:r>
            <a:r>
              <a:rPr lang="en-US" err="1"/>
              <a:t>maximpo</a:t>
            </a:r>
            <a:r>
              <a:rPr lang="en-US"/>
              <a:t> </a:t>
            </a:r>
            <a:r>
              <a:rPr lang="en-US" err="1"/>
              <a:t>restiant</a:t>
            </a:r>
            <a:r>
              <a:rPr lang="en-US"/>
              <a:t> </a:t>
            </a:r>
            <a:r>
              <a:rPr lang="en-US" err="1"/>
              <a:t>accus</a:t>
            </a:r>
            <a:r>
              <a:rPr lang="en-US"/>
              <a:t> </a:t>
            </a:r>
            <a:r>
              <a:rPr lang="en-US" err="1"/>
              <a:t>maio</a:t>
            </a:r>
            <a:r>
              <a:rPr lang="en-US"/>
              <a:t> tat </a:t>
            </a:r>
            <a:r>
              <a:rPr lang="en-US" err="1"/>
              <a:t>verumquod</a:t>
            </a:r>
            <a:r>
              <a:rPr lang="en-US"/>
              <a:t> </a:t>
            </a:r>
            <a:r>
              <a:rPr lang="en-US" err="1"/>
              <a:t>molorep</a:t>
            </a:r>
            <a:r>
              <a:rPr lang="en-US"/>
              <a:t> </a:t>
            </a:r>
            <a:r>
              <a:rPr lang="en-US" err="1"/>
              <a:t>erent</a:t>
            </a:r>
            <a:r>
              <a:rPr lang="en-US"/>
              <a:t>.</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1F12A-1030-1E41-8594-B0FF3B822E72}"/>
              </a:ext>
            </a:extLst>
          </p:cNvPr>
          <p:cNvCxnSpPr/>
          <p:nvPr userDrawn="1"/>
        </p:nvCxnSpPr>
        <p:spPr>
          <a:xfrm>
            <a:off x="306000" y="5208000"/>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5898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EMC 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a:xfrm>
            <a:off x="306000" y="408000"/>
            <a:ext cx="8460000" cy="360000"/>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p:nvPr>
        </p:nvSpPr>
        <p:spPr>
          <a:xfrm>
            <a:off x="306387" y="1680000"/>
            <a:ext cx="5760000" cy="40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38844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EMC Title &amp; Content (2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hasCustomPrompt="1"/>
          </p:nvPr>
        </p:nvSpPr>
        <p:spPr>
          <a:xfrm>
            <a:off x="306387" y="1680000"/>
            <a:ext cx="8460000" cy="4440000"/>
          </a:xfrm>
        </p:spPr>
        <p:txBody>
          <a:bodyPr numCol="2" spcCol="540000"/>
          <a:lstStyle>
            <a:lvl1pPr marL="0" indent="0">
              <a:lnSpc>
                <a:spcPts val="1600"/>
              </a:lnSpc>
              <a:buNone/>
              <a:defRPr sz="14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Text heavy page to go here text to 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r>
              <a:rPr lang="en-US"/>
              <a:t> as de ne et </a:t>
            </a:r>
            <a:r>
              <a:rPr lang="en-US" err="1"/>
              <a:t>aspit</a:t>
            </a:r>
            <a:r>
              <a:rPr lang="en-US"/>
              <a:t> alia </a:t>
            </a:r>
            <a:r>
              <a:rPr lang="en-US" err="1"/>
              <a:t>vendist</a:t>
            </a:r>
            <a:r>
              <a:rPr lang="en-US"/>
              <a:t> </a:t>
            </a:r>
            <a:r>
              <a:rPr lang="en-US" err="1"/>
              <a:t>iorepro</a:t>
            </a:r>
            <a:r>
              <a:rPr lang="en-US"/>
              <a:t> </a:t>
            </a:r>
            <a:r>
              <a:rPr lang="en-US" err="1"/>
              <a:t>eos</a:t>
            </a:r>
            <a:r>
              <a:rPr lang="en-US"/>
              <a:t> </a:t>
            </a:r>
            <a:r>
              <a:rPr lang="en-US" err="1"/>
              <a:t>autaqui</a:t>
            </a:r>
            <a:r>
              <a:rPr lang="en-US"/>
              <a:t> </a:t>
            </a:r>
            <a:r>
              <a:rPr lang="en-US" err="1"/>
              <a:t>repres</a:t>
            </a:r>
            <a:r>
              <a:rPr lang="en-US"/>
              <a:t> </a:t>
            </a:r>
            <a:r>
              <a:rPr lang="en-US" err="1"/>
              <a:t>diae</a:t>
            </a:r>
            <a:r>
              <a:rPr lang="en-US"/>
              <a:t> re et od </a:t>
            </a:r>
            <a:r>
              <a:rPr lang="en-US" err="1"/>
              <a:t>quam</a:t>
            </a:r>
            <a:r>
              <a:rPr lang="en-US"/>
              <a:t> </a:t>
            </a:r>
            <a:r>
              <a:rPr lang="en-US" err="1"/>
              <a:t>acessunt</a:t>
            </a:r>
            <a:endParaRPr lang="en-US"/>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 </a:t>
            </a:r>
            <a:r>
              <a:rPr lang="en-US" err="1"/>
              <a:t>ut</a:t>
            </a:r>
            <a:r>
              <a:rPr lang="en-US"/>
              <a:t> </a:t>
            </a:r>
            <a:r>
              <a:rPr lang="en-US" err="1"/>
              <a:t>officie</a:t>
            </a:r>
            <a:r>
              <a:rPr lang="en-US"/>
              <a:t> </a:t>
            </a:r>
            <a:r>
              <a:rPr lang="en-US" err="1"/>
              <a:t>ntureped</a:t>
            </a:r>
            <a:r>
              <a:rPr lang="en-US"/>
              <a:t> </a:t>
            </a:r>
            <a:r>
              <a:rPr lang="en-US" err="1"/>
              <a:t>quidebis</a:t>
            </a:r>
            <a:r>
              <a:rPr lang="en-US"/>
              <a:t> et </a:t>
            </a:r>
            <a:r>
              <a:rPr lang="en-US" err="1"/>
              <a:t>faceria</a:t>
            </a:r>
            <a:r>
              <a:rPr lang="en-US"/>
              <a:t> </a:t>
            </a:r>
            <a:r>
              <a:rPr lang="en-US" err="1"/>
              <a:t>comnimus</a:t>
            </a:r>
            <a:r>
              <a:rPr lang="en-US"/>
              <a:t> </a:t>
            </a:r>
            <a:r>
              <a:rPr lang="en-US" err="1"/>
              <a:t>eaquid</a:t>
            </a:r>
            <a:r>
              <a:rPr lang="en-US"/>
              <a:t> </a:t>
            </a:r>
            <a:r>
              <a:rPr lang="en-US" err="1"/>
              <a:t>molore</a:t>
            </a:r>
            <a:r>
              <a:rPr lang="en-US"/>
              <a:t> </a:t>
            </a:r>
            <a:r>
              <a:rPr lang="en-US" err="1"/>
              <a:t>conseque</a:t>
            </a:r>
            <a:r>
              <a:rPr lang="en-US"/>
              <a:t> pro </a:t>
            </a:r>
            <a:r>
              <a:rPr lang="en-US" err="1"/>
              <a:t>illest</a:t>
            </a:r>
            <a:r>
              <a:rPr lang="en-US"/>
              <a:t> </a:t>
            </a:r>
            <a:r>
              <a:rPr lang="en-US" err="1"/>
              <a:t>il</a:t>
            </a:r>
            <a:r>
              <a:rPr lang="en-US"/>
              <a:t> et am </a:t>
            </a:r>
            <a:r>
              <a:rPr lang="en-US" err="1"/>
              <a:t>nam</a:t>
            </a:r>
            <a:r>
              <a:rPr lang="en-US"/>
              <a:t> </a:t>
            </a:r>
            <a:r>
              <a:rPr lang="en-US" err="1"/>
              <a:t>inciam</a:t>
            </a:r>
            <a:r>
              <a:rPr lang="en-US"/>
              <a:t> et fugit </a:t>
            </a:r>
            <a:r>
              <a:rPr lang="en-US" err="1"/>
              <a:t>vendign</a:t>
            </a:r>
            <a:r>
              <a:rPr lang="en-US"/>
              <a:t> </a:t>
            </a:r>
            <a:r>
              <a:rPr lang="en-US" err="1"/>
              <a:t>atiorib</a:t>
            </a:r>
            <a:r>
              <a:rPr lang="en-US"/>
              <a:t> </a:t>
            </a:r>
            <a:r>
              <a:rPr lang="en-US" err="1"/>
              <a:t>eratiis</a:t>
            </a:r>
            <a:r>
              <a:rPr lang="en-US"/>
              <a:t> </a:t>
            </a:r>
            <a:r>
              <a:rPr lang="en-US" err="1"/>
              <a:t>aut</a:t>
            </a:r>
            <a:r>
              <a:rPr lang="en-US"/>
              <a:t> </a:t>
            </a:r>
            <a:r>
              <a:rPr lang="en-US" err="1"/>
              <a:t>electio</a:t>
            </a:r>
            <a:r>
              <a:rPr lang="en-US"/>
              <a:t> quo </a:t>
            </a:r>
            <a:r>
              <a:rPr lang="en-US" err="1"/>
              <a:t>blatur</a:t>
            </a:r>
            <a:r>
              <a:rPr lang="en-US"/>
              <a:t>.</a:t>
            </a:r>
          </a:p>
          <a:p>
            <a:pPr lvl="0"/>
            <a:r>
              <a:rPr lang="en-US" err="1"/>
              <a:t>Optiatii</a:t>
            </a:r>
            <a:r>
              <a:rPr lang="en-US"/>
              <a:t> </a:t>
            </a:r>
            <a:r>
              <a:rPr lang="en-US" err="1"/>
              <a:t>stecus</a:t>
            </a:r>
            <a:r>
              <a:rPr lang="en-US"/>
              <a:t> </a:t>
            </a:r>
            <a:r>
              <a:rPr lang="en-US" err="1"/>
              <a:t>aut</a:t>
            </a:r>
            <a:r>
              <a:rPr lang="en-US"/>
              <a:t> </a:t>
            </a:r>
            <a:r>
              <a:rPr lang="en-US" err="1"/>
              <a:t>eum</a:t>
            </a:r>
            <a:r>
              <a:rPr lang="en-US"/>
              <a:t> </a:t>
            </a:r>
            <a:r>
              <a:rPr lang="en-US" err="1"/>
              <a:t>hillates</a:t>
            </a:r>
            <a:r>
              <a:rPr lang="en-US"/>
              <a:t> rest, tent </a:t>
            </a:r>
            <a:r>
              <a:rPr lang="en-US" err="1"/>
              <a:t>quosand</a:t>
            </a:r>
            <a:r>
              <a:rPr lang="en-US"/>
              <a:t> </a:t>
            </a:r>
            <a:r>
              <a:rPr lang="en-US" err="1"/>
              <a:t>ucipsa</a:t>
            </a:r>
            <a:r>
              <a:rPr lang="en-US"/>
              <a:t> </a:t>
            </a:r>
            <a:r>
              <a:rPr lang="en-US" err="1"/>
              <a:t>culparum</a:t>
            </a:r>
            <a:r>
              <a:rPr lang="en-US"/>
              <a:t> idem hit </a:t>
            </a:r>
            <a:r>
              <a:rPr lang="en-US" err="1"/>
              <a:t>explatibus</a:t>
            </a:r>
            <a:r>
              <a:rPr lang="en-US"/>
              <a:t>, </a:t>
            </a:r>
            <a:r>
              <a:rPr lang="en-US" err="1"/>
              <a:t>quia</a:t>
            </a:r>
            <a:r>
              <a:rPr lang="en-US"/>
              <a:t> </a:t>
            </a:r>
            <a:r>
              <a:rPr lang="en-US" err="1"/>
              <a:t>volescima</a:t>
            </a:r>
            <a:r>
              <a:rPr lang="en-US"/>
              <a:t> </a:t>
            </a:r>
            <a:r>
              <a:rPr lang="en-US" err="1"/>
              <a:t>destrum</a:t>
            </a:r>
            <a:r>
              <a:rPr lang="en-US"/>
              <a:t> </a:t>
            </a:r>
            <a:r>
              <a:rPr lang="en-US" err="1"/>
              <a:t>etur</a:t>
            </a:r>
            <a:r>
              <a:rPr lang="en-US"/>
              <a:t> </a:t>
            </a:r>
            <a:r>
              <a:rPr lang="en-US" err="1"/>
              <a:t>aut</a:t>
            </a:r>
            <a:r>
              <a:rPr lang="en-US"/>
              <a:t> </a:t>
            </a:r>
            <a:r>
              <a:rPr lang="en-US" err="1"/>
              <a:t>parum</a:t>
            </a:r>
            <a:r>
              <a:rPr lang="en-US"/>
              <a:t> re </a:t>
            </a:r>
            <a:r>
              <a:rPr lang="en-US" err="1"/>
              <a:t>doluptate</a:t>
            </a:r>
            <a:r>
              <a:rPr lang="en-US"/>
              <a:t> is id qui as </a:t>
            </a:r>
            <a:r>
              <a:rPr lang="en-US" err="1"/>
              <a:t>inis</a:t>
            </a:r>
            <a:r>
              <a:rPr lang="en-US"/>
              <a:t> a </a:t>
            </a:r>
            <a:r>
              <a:rPr lang="en-US" err="1"/>
              <a:t>coremo</a:t>
            </a:r>
            <a:r>
              <a:rPr lang="en-US"/>
              <a:t> </a:t>
            </a:r>
            <a:r>
              <a:rPr lang="en-US" err="1"/>
              <a:t>te</a:t>
            </a:r>
            <a:r>
              <a:rPr lang="en-US"/>
              <a:t> et et quo </a:t>
            </a:r>
            <a:r>
              <a:rPr lang="en-US" err="1"/>
              <a:t>volor</a:t>
            </a:r>
            <a:r>
              <a:rPr lang="en-US"/>
              <a:t> sum et de </a:t>
            </a:r>
            <a:r>
              <a:rPr lang="en-US" err="1"/>
              <a:t>poraeperae</a:t>
            </a:r>
            <a:r>
              <a:rPr lang="en-US"/>
              <a:t> </a:t>
            </a:r>
            <a:r>
              <a:rPr lang="en-US" err="1"/>
              <a:t>voluptat</a:t>
            </a:r>
            <a:r>
              <a:rPr lang="en-US"/>
              <a:t> </a:t>
            </a:r>
            <a:r>
              <a:rPr lang="en-US" err="1"/>
              <a:t>voluptianis</a:t>
            </a:r>
            <a:r>
              <a:rPr lang="en-US"/>
              <a:t> none </a:t>
            </a:r>
            <a:r>
              <a:rPr lang="en-US" err="1"/>
              <a:t>nienimil</a:t>
            </a:r>
            <a:r>
              <a:rPr lang="en-US"/>
              <a:t> </a:t>
            </a:r>
            <a:r>
              <a:rPr lang="en-US" err="1"/>
              <a:t>illes</a:t>
            </a:r>
            <a:r>
              <a:rPr lang="en-US"/>
              <a:t> </a:t>
            </a:r>
            <a:r>
              <a:rPr lang="en-US" err="1"/>
              <a:t>cus</a:t>
            </a:r>
            <a:r>
              <a:rPr lang="en-US"/>
              <a:t>, </a:t>
            </a:r>
            <a:r>
              <a:rPr lang="en-US" err="1"/>
              <a:t>consequiam</a:t>
            </a:r>
            <a:r>
              <a:rPr lang="en-US"/>
              <a:t> </a:t>
            </a:r>
            <a:r>
              <a:rPr lang="en-US" err="1"/>
              <a:t>iscid</a:t>
            </a:r>
            <a:r>
              <a:rPr lang="en-US"/>
              <a:t> </a:t>
            </a:r>
            <a:r>
              <a:rPr lang="en-US" err="1"/>
              <a:t>quisquam</a:t>
            </a:r>
            <a:r>
              <a:rPr lang="en-US"/>
              <a:t> </a:t>
            </a:r>
            <a:r>
              <a:rPr lang="en-US" err="1"/>
              <a:t>nossitatum</a:t>
            </a:r>
            <a:r>
              <a:rPr lang="en-US"/>
              <a:t> </a:t>
            </a:r>
            <a:r>
              <a:rPr lang="en-US" err="1"/>
              <a:t>nonecab</a:t>
            </a:r>
            <a:r>
              <a:rPr lang="en-US"/>
              <a:t> </a:t>
            </a:r>
            <a:r>
              <a:rPr lang="en-US" err="1"/>
              <a:t>illuptur</a:t>
            </a:r>
            <a:r>
              <a:rPr lang="en-US"/>
              <a:t>, </a:t>
            </a:r>
            <a:r>
              <a:rPr lang="en-US" err="1"/>
              <a:t>volorro</a:t>
            </a:r>
            <a:r>
              <a:rPr lang="en-US"/>
              <a:t> </a:t>
            </a:r>
            <a:r>
              <a:rPr lang="en-US" err="1"/>
              <a:t>consed</a:t>
            </a:r>
            <a:r>
              <a:rPr lang="en-US"/>
              <a:t> mod </a:t>
            </a:r>
            <a:r>
              <a:rPr lang="en-US" err="1"/>
              <a:t>ut</a:t>
            </a:r>
            <a:r>
              <a:rPr lang="en-US"/>
              <a:t> </a:t>
            </a:r>
            <a:r>
              <a:rPr lang="en-US" err="1"/>
              <a:t>velibus</a:t>
            </a:r>
            <a:r>
              <a:rPr lang="en-US"/>
              <a:t> </a:t>
            </a:r>
            <a:r>
              <a:rPr lang="en-US" err="1"/>
              <a:t>simos</a:t>
            </a:r>
            <a:r>
              <a:rPr lang="en-US"/>
              <a:t> </a:t>
            </a:r>
            <a:r>
              <a:rPr lang="en-US" err="1"/>
              <a:t>dolut</a:t>
            </a:r>
            <a:r>
              <a:rPr lang="en-US"/>
              <a:t> </a:t>
            </a:r>
            <a:r>
              <a:rPr lang="en-US" err="1"/>
              <a:t>asperitiate</a:t>
            </a:r>
            <a:r>
              <a:rPr lang="en-US"/>
              <a:t> </a:t>
            </a:r>
            <a:r>
              <a:rPr lang="en-US" err="1"/>
              <a:t>plaboraes</a:t>
            </a:r>
            <a:r>
              <a:rPr lang="en-US"/>
              <a:t> </a:t>
            </a:r>
            <a:r>
              <a:rPr lang="en-US" err="1"/>
              <a:t>aliquia</a:t>
            </a:r>
            <a:r>
              <a:rPr lang="en-US"/>
              <a:t> </a:t>
            </a:r>
            <a:r>
              <a:rPr lang="en-US" err="1"/>
              <a:t>tureris</a:t>
            </a:r>
            <a:r>
              <a:rPr lang="en-US"/>
              <a:t> </a:t>
            </a:r>
            <a:r>
              <a:rPr lang="en-US" err="1"/>
              <a:t>eaque</a:t>
            </a:r>
            <a:r>
              <a:rPr lang="en-US"/>
              <a:t> </a:t>
            </a:r>
            <a:r>
              <a:rPr lang="en-US" err="1"/>
              <a:t>ea</a:t>
            </a:r>
            <a:r>
              <a:rPr lang="en-US"/>
              <a:t> </a:t>
            </a:r>
            <a:r>
              <a:rPr lang="en-US" err="1"/>
              <a:t>aris</a:t>
            </a:r>
            <a:r>
              <a:rPr lang="en-US"/>
              <a:t> et </a:t>
            </a:r>
            <a:r>
              <a:rPr lang="en-US" err="1"/>
              <a:t>pelestem</a:t>
            </a:r>
            <a:r>
              <a:rPr lang="en-US"/>
              <a:t> et </a:t>
            </a:r>
            <a:r>
              <a:rPr lang="en-US" err="1"/>
              <a:t>accabor</a:t>
            </a:r>
            <a:r>
              <a:rPr lang="en-US"/>
              <a:t> abo.</a:t>
            </a:r>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a:t>
            </a:r>
          </a:p>
        </p:txBody>
      </p:sp>
    </p:spTree>
    <p:extLst>
      <p:ext uri="{BB962C8B-B14F-4D97-AF65-F5344CB8AC3E}">
        <p14:creationId xmlns:p14="http://schemas.microsoft.com/office/powerpoint/2010/main" val="24364117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EMC Title &amp; Content (2 Col w Pu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hasCustomPrompt="1"/>
          </p:nvPr>
        </p:nvSpPr>
        <p:spPr>
          <a:xfrm>
            <a:off x="306387" y="1680000"/>
            <a:ext cx="8460000" cy="4440000"/>
          </a:xfrm>
        </p:spPr>
        <p:txBody>
          <a:bodyPr numCol="2" spcCol="540000"/>
          <a:lstStyle>
            <a:lvl1pPr marL="0" indent="0">
              <a:lnSpc>
                <a:spcPts val="1600"/>
              </a:lnSpc>
              <a:buNone/>
              <a:defRPr sz="14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Text heavy page to go here text to 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r>
              <a:rPr lang="en-US"/>
              <a:t> as de ne et </a:t>
            </a:r>
            <a:r>
              <a:rPr lang="en-US" err="1"/>
              <a:t>aspit</a:t>
            </a:r>
            <a:r>
              <a:rPr lang="en-US"/>
              <a:t> alia </a:t>
            </a:r>
            <a:r>
              <a:rPr lang="en-US" err="1"/>
              <a:t>vendist</a:t>
            </a:r>
            <a:r>
              <a:rPr lang="en-US"/>
              <a:t> </a:t>
            </a:r>
            <a:r>
              <a:rPr lang="en-US" err="1"/>
              <a:t>iorepro</a:t>
            </a:r>
            <a:r>
              <a:rPr lang="en-US"/>
              <a:t> </a:t>
            </a:r>
            <a:r>
              <a:rPr lang="en-US" err="1"/>
              <a:t>eos</a:t>
            </a:r>
            <a:r>
              <a:rPr lang="en-US"/>
              <a:t> </a:t>
            </a:r>
            <a:r>
              <a:rPr lang="en-US" err="1"/>
              <a:t>autaqui</a:t>
            </a:r>
            <a:r>
              <a:rPr lang="en-US"/>
              <a:t> </a:t>
            </a:r>
            <a:r>
              <a:rPr lang="en-US" err="1"/>
              <a:t>repres</a:t>
            </a:r>
            <a:r>
              <a:rPr lang="en-US"/>
              <a:t> </a:t>
            </a:r>
            <a:r>
              <a:rPr lang="en-US" err="1"/>
              <a:t>diae</a:t>
            </a:r>
            <a:r>
              <a:rPr lang="en-US"/>
              <a:t> re et od </a:t>
            </a:r>
            <a:r>
              <a:rPr lang="en-US" err="1"/>
              <a:t>quam</a:t>
            </a:r>
            <a:r>
              <a:rPr lang="en-US"/>
              <a:t> </a:t>
            </a:r>
            <a:r>
              <a:rPr lang="en-US" err="1"/>
              <a:t>acessunt</a:t>
            </a:r>
            <a:endParaRPr lang="en-US"/>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 </a:t>
            </a:r>
            <a:r>
              <a:rPr lang="en-US" err="1"/>
              <a:t>ut</a:t>
            </a:r>
            <a:r>
              <a:rPr lang="en-US"/>
              <a:t> </a:t>
            </a:r>
            <a:r>
              <a:rPr lang="en-US" err="1"/>
              <a:t>officie</a:t>
            </a:r>
            <a:r>
              <a:rPr lang="en-US"/>
              <a:t> </a:t>
            </a:r>
            <a:r>
              <a:rPr lang="en-US" err="1"/>
              <a:t>ntureped</a:t>
            </a:r>
            <a:r>
              <a:rPr lang="en-US"/>
              <a:t> </a:t>
            </a:r>
            <a:r>
              <a:rPr lang="en-US" err="1"/>
              <a:t>quidebis</a:t>
            </a:r>
            <a:r>
              <a:rPr lang="en-US"/>
              <a:t> et </a:t>
            </a:r>
            <a:r>
              <a:rPr lang="en-US" err="1"/>
              <a:t>faceria</a:t>
            </a:r>
            <a:r>
              <a:rPr lang="en-US"/>
              <a:t> </a:t>
            </a:r>
            <a:r>
              <a:rPr lang="en-US" err="1"/>
              <a:t>comnimus</a:t>
            </a:r>
            <a:r>
              <a:rPr lang="en-US"/>
              <a:t> </a:t>
            </a:r>
            <a:r>
              <a:rPr lang="en-US" err="1"/>
              <a:t>eaquid</a:t>
            </a:r>
            <a:r>
              <a:rPr lang="en-US"/>
              <a:t> </a:t>
            </a:r>
            <a:r>
              <a:rPr lang="en-US" err="1"/>
              <a:t>molore</a:t>
            </a:r>
            <a:r>
              <a:rPr lang="en-US"/>
              <a:t> </a:t>
            </a:r>
            <a:r>
              <a:rPr lang="en-US" err="1"/>
              <a:t>conseque</a:t>
            </a:r>
            <a:r>
              <a:rPr lang="en-US"/>
              <a:t> pro </a:t>
            </a:r>
            <a:r>
              <a:rPr lang="en-US" err="1"/>
              <a:t>illest</a:t>
            </a:r>
            <a:r>
              <a:rPr lang="en-US"/>
              <a:t> </a:t>
            </a:r>
            <a:r>
              <a:rPr lang="en-US" err="1"/>
              <a:t>il</a:t>
            </a:r>
            <a:r>
              <a:rPr lang="en-US"/>
              <a:t> et am </a:t>
            </a:r>
            <a:r>
              <a:rPr lang="en-US" err="1"/>
              <a:t>nam</a:t>
            </a:r>
            <a:r>
              <a:rPr lang="en-US"/>
              <a:t> </a:t>
            </a:r>
            <a:r>
              <a:rPr lang="en-US" err="1"/>
              <a:t>inciam</a:t>
            </a:r>
            <a:r>
              <a:rPr lang="en-US"/>
              <a:t> et fugit </a:t>
            </a:r>
            <a:r>
              <a:rPr lang="en-US" err="1"/>
              <a:t>vendign</a:t>
            </a:r>
            <a:r>
              <a:rPr lang="en-US"/>
              <a:t> </a:t>
            </a:r>
            <a:r>
              <a:rPr lang="en-US" err="1"/>
              <a:t>atiorib</a:t>
            </a:r>
            <a:r>
              <a:rPr lang="en-US"/>
              <a:t> </a:t>
            </a:r>
            <a:r>
              <a:rPr lang="en-US" err="1"/>
              <a:t>eratiis</a:t>
            </a:r>
            <a:r>
              <a:rPr lang="en-US"/>
              <a:t> </a:t>
            </a:r>
            <a:r>
              <a:rPr lang="en-US" err="1"/>
              <a:t>aut</a:t>
            </a:r>
            <a:r>
              <a:rPr lang="en-US"/>
              <a:t> </a:t>
            </a:r>
            <a:r>
              <a:rPr lang="en-US" err="1"/>
              <a:t>electio</a:t>
            </a:r>
            <a:r>
              <a:rPr lang="en-US"/>
              <a:t> quo </a:t>
            </a:r>
            <a:r>
              <a:rPr lang="en-US" err="1"/>
              <a:t>blatur</a:t>
            </a:r>
            <a:r>
              <a:rPr lang="en-US"/>
              <a:t>.</a:t>
            </a:r>
          </a:p>
          <a:p>
            <a:pPr lvl="0"/>
            <a:r>
              <a:rPr lang="en-US" err="1"/>
              <a:t>Optiatii</a:t>
            </a:r>
            <a:r>
              <a:rPr lang="en-US"/>
              <a:t> </a:t>
            </a:r>
            <a:r>
              <a:rPr lang="en-US" err="1"/>
              <a:t>stecus</a:t>
            </a:r>
            <a:r>
              <a:rPr lang="en-US"/>
              <a:t> </a:t>
            </a:r>
            <a:r>
              <a:rPr lang="en-US" err="1"/>
              <a:t>aut</a:t>
            </a:r>
            <a:r>
              <a:rPr lang="en-US"/>
              <a:t> </a:t>
            </a:r>
            <a:r>
              <a:rPr lang="en-US" err="1"/>
              <a:t>eum</a:t>
            </a:r>
            <a:r>
              <a:rPr lang="en-US"/>
              <a:t> </a:t>
            </a:r>
            <a:r>
              <a:rPr lang="en-US" err="1"/>
              <a:t>hillates</a:t>
            </a:r>
            <a:r>
              <a:rPr lang="en-US"/>
              <a:t> rest, tent </a:t>
            </a:r>
            <a:r>
              <a:rPr lang="en-US" err="1"/>
              <a:t>quosand</a:t>
            </a:r>
            <a:r>
              <a:rPr lang="en-US"/>
              <a:t> </a:t>
            </a:r>
            <a:r>
              <a:rPr lang="en-US" err="1"/>
              <a:t>ucipsa</a:t>
            </a:r>
            <a:r>
              <a:rPr lang="en-US"/>
              <a:t> </a:t>
            </a:r>
            <a:r>
              <a:rPr lang="en-US" err="1"/>
              <a:t>culparum</a:t>
            </a:r>
            <a:r>
              <a:rPr lang="en-US"/>
              <a:t> idem hit </a:t>
            </a:r>
            <a:r>
              <a:rPr lang="en-US" err="1"/>
              <a:t>explatibus</a:t>
            </a:r>
            <a:r>
              <a:rPr lang="en-US"/>
              <a:t>, </a:t>
            </a:r>
            <a:r>
              <a:rPr lang="en-US" err="1"/>
              <a:t>quia</a:t>
            </a:r>
            <a:r>
              <a:rPr lang="en-US"/>
              <a:t> </a:t>
            </a:r>
            <a:r>
              <a:rPr lang="en-US" err="1"/>
              <a:t>volescima</a:t>
            </a:r>
            <a:r>
              <a:rPr lang="en-US"/>
              <a:t> </a:t>
            </a:r>
            <a:r>
              <a:rPr lang="en-US" err="1"/>
              <a:t>destrum</a:t>
            </a:r>
            <a:r>
              <a:rPr lang="en-US"/>
              <a:t> </a:t>
            </a:r>
            <a:r>
              <a:rPr lang="en-US" err="1"/>
              <a:t>etur</a:t>
            </a:r>
            <a:r>
              <a:rPr lang="en-US"/>
              <a:t> </a:t>
            </a:r>
            <a:r>
              <a:rPr lang="en-US" err="1"/>
              <a:t>aut</a:t>
            </a:r>
            <a:r>
              <a:rPr lang="en-US"/>
              <a:t> </a:t>
            </a:r>
            <a:r>
              <a:rPr lang="en-US" err="1"/>
              <a:t>parum</a:t>
            </a:r>
            <a:r>
              <a:rPr lang="en-US"/>
              <a:t> re </a:t>
            </a:r>
            <a:r>
              <a:rPr lang="en-US" err="1"/>
              <a:t>doluptate</a:t>
            </a:r>
            <a:r>
              <a:rPr lang="en-US"/>
              <a:t> is id qui as </a:t>
            </a:r>
            <a:r>
              <a:rPr lang="en-US" err="1"/>
              <a:t>inis</a:t>
            </a:r>
            <a:r>
              <a:rPr lang="en-US"/>
              <a:t> a </a:t>
            </a:r>
            <a:r>
              <a:rPr lang="en-US" err="1"/>
              <a:t>coremo</a:t>
            </a:r>
            <a:r>
              <a:rPr lang="en-US"/>
              <a:t> </a:t>
            </a:r>
            <a:r>
              <a:rPr lang="en-US" err="1"/>
              <a:t>te</a:t>
            </a:r>
            <a:r>
              <a:rPr lang="en-US"/>
              <a:t> et et quo </a:t>
            </a:r>
            <a:r>
              <a:rPr lang="en-US" err="1"/>
              <a:t>volor</a:t>
            </a:r>
            <a:r>
              <a:rPr lang="en-US"/>
              <a:t> sum et de </a:t>
            </a:r>
            <a:r>
              <a:rPr lang="en-US" err="1"/>
              <a:t>poraeperae</a:t>
            </a:r>
            <a:r>
              <a:rPr lang="en-US"/>
              <a:t> </a:t>
            </a:r>
            <a:r>
              <a:rPr lang="en-US" err="1"/>
              <a:t>voluptat</a:t>
            </a:r>
            <a:r>
              <a:rPr lang="en-US"/>
              <a:t> </a:t>
            </a:r>
            <a:r>
              <a:rPr lang="en-US" err="1"/>
              <a:t>voluptianis</a:t>
            </a:r>
            <a:r>
              <a:rPr lang="en-US"/>
              <a:t> none </a:t>
            </a:r>
            <a:r>
              <a:rPr lang="en-US" err="1"/>
              <a:t>nienimil</a:t>
            </a:r>
            <a:r>
              <a:rPr lang="en-US"/>
              <a:t> </a:t>
            </a:r>
            <a:r>
              <a:rPr lang="en-US" err="1"/>
              <a:t>illes</a:t>
            </a:r>
            <a:r>
              <a:rPr lang="en-US"/>
              <a:t> </a:t>
            </a:r>
            <a:r>
              <a:rPr lang="en-US" err="1"/>
              <a:t>cus</a:t>
            </a:r>
            <a:r>
              <a:rPr lang="en-US"/>
              <a:t>, </a:t>
            </a:r>
            <a:r>
              <a:rPr lang="en-US" err="1"/>
              <a:t>consequiam</a:t>
            </a:r>
            <a:r>
              <a:rPr lang="en-US"/>
              <a:t> </a:t>
            </a:r>
            <a:r>
              <a:rPr lang="en-US" err="1"/>
              <a:t>iscid</a:t>
            </a:r>
            <a:r>
              <a:rPr lang="en-US"/>
              <a:t> </a:t>
            </a:r>
            <a:r>
              <a:rPr lang="en-US" err="1"/>
              <a:t>quisquam</a:t>
            </a:r>
            <a:r>
              <a:rPr lang="en-US"/>
              <a:t> </a:t>
            </a:r>
            <a:r>
              <a:rPr lang="en-US" err="1"/>
              <a:t>nossitatum</a:t>
            </a:r>
            <a:r>
              <a:rPr lang="en-US"/>
              <a:t> </a:t>
            </a:r>
            <a:r>
              <a:rPr lang="en-US" err="1"/>
              <a:t>nonecab</a:t>
            </a:r>
            <a:r>
              <a:rPr lang="en-US"/>
              <a:t> </a:t>
            </a:r>
            <a:r>
              <a:rPr lang="en-US" err="1"/>
              <a:t>illuptur</a:t>
            </a:r>
            <a:r>
              <a:rPr lang="en-US"/>
              <a:t>, </a:t>
            </a:r>
            <a:r>
              <a:rPr lang="en-US" err="1"/>
              <a:t>volorro</a:t>
            </a:r>
            <a:r>
              <a:rPr lang="en-US"/>
              <a:t> </a:t>
            </a:r>
            <a:r>
              <a:rPr lang="en-US" err="1"/>
              <a:t>consed</a:t>
            </a:r>
            <a:r>
              <a:rPr lang="en-US"/>
              <a:t> mod </a:t>
            </a:r>
            <a:r>
              <a:rPr lang="en-US" err="1"/>
              <a:t>ut</a:t>
            </a:r>
            <a:r>
              <a:rPr lang="en-US"/>
              <a:t> </a:t>
            </a:r>
            <a:r>
              <a:rPr lang="en-US" err="1"/>
              <a:t>velibus</a:t>
            </a:r>
            <a:r>
              <a:rPr lang="en-US"/>
              <a:t> </a:t>
            </a:r>
            <a:r>
              <a:rPr lang="en-US" err="1"/>
              <a:t>simos</a:t>
            </a:r>
            <a:r>
              <a:rPr lang="en-US"/>
              <a:t> </a:t>
            </a:r>
            <a:r>
              <a:rPr lang="en-US" err="1"/>
              <a:t>dolut</a:t>
            </a:r>
            <a:r>
              <a:rPr lang="en-US"/>
              <a:t> </a:t>
            </a:r>
            <a:r>
              <a:rPr lang="en-US" err="1"/>
              <a:t>asperitiate</a:t>
            </a:r>
            <a:r>
              <a:rPr lang="en-US"/>
              <a:t> </a:t>
            </a:r>
            <a:r>
              <a:rPr lang="en-US" err="1"/>
              <a:t>plaboraes</a:t>
            </a:r>
            <a:r>
              <a:rPr lang="en-US"/>
              <a:t> </a:t>
            </a:r>
            <a:r>
              <a:rPr lang="en-US" err="1"/>
              <a:t>aliquia</a:t>
            </a:r>
            <a:r>
              <a:rPr lang="en-US"/>
              <a:t> </a:t>
            </a:r>
            <a:r>
              <a:rPr lang="en-US" err="1"/>
              <a:t>tureris</a:t>
            </a:r>
            <a:r>
              <a:rPr lang="en-US"/>
              <a:t> </a:t>
            </a:r>
            <a:r>
              <a:rPr lang="en-US" err="1"/>
              <a:t>eaque</a:t>
            </a:r>
            <a:r>
              <a:rPr lang="en-US"/>
              <a:t> </a:t>
            </a:r>
            <a:r>
              <a:rPr lang="en-US" err="1"/>
              <a:t>ea</a:t>
            </a:r>
            <a:r>
              <a:rPr lang="en-US"/>
              <a:t> </a:t>
            </a:r>
            <a:r>
              <a:rPr lang="en-US" err="1"/>
              <a:t>aris</a:t>
            </a:r>
            <a:r>
              <a:rPr lang="en-US"/>
              <a:t> et </a:t>
            </a:r>
            <a:r>
              <a:rPr lang="en-US" err="1"/>
              <a:t>pelestem</a:t>
            </a:r>
            <a:r>
              <a:rPr lang="en-US"/>
              <a:t> et </a:t>
            </a:r>
            <a:r>
              <a:rPr lang="en-US" err="1"/>
              <a:t>accabor</a:t>
            </a:r>
            <a:r>
              <a:rPr lang="en-US"/>
              <a:t> abo.</a:t>
            </a:r>
          </a:p>
        </p:txBody>
      </p:sp>
      <p:cxnSp>
        <p:nvCxnSpPr>
          <p:cNvPr id="13" name="Straight Connector 12">
            <a:extLst>
              <a:ext uri="{FF2B5EF4-FFF2-40B4-BE49-F238E27FC236}">
                <a16:creationId xmlns:a16="http://schemas.microsoft.com/office/drawing/2014/main" id="{8FFE32B6-2F77-FC4B-8320-5CD4B36D8619}"/>
              </a:ext>
            </a:extLst>
          </p:cNvPr>
          <p:cNvCxnSpPr/>
          <p:nvPr userDrawn="1"/>
        </p:nvCxnSpPr>
        <p:spPr>
          <a:xfrm>
            <a:off x="4824000" y="4320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B479C3-95F5-F249-AB54-98FE329AEC94}"/>
              </a:ext>
            </a:extLst>
          </p:cNvPr>
          <p:cNvCxnSpPr/>
          <p:nvPr userDrawn="1"/>
        </p:nvCxnSpPr>
        <p:spPr>
          <a:xfrm>
            <a:off x="4824000" y="6000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 Placeholder 38">
            <a:extLst>
              <a:ext uri="{FF2B5EF4-FFF2-40B4-BE49-F238E27FC236}">
                <a16:creationId xmlns:a16="http://schemas.microsoft.com/office/drawing/2014/main" id="{91F2159A-A782-1644-A8CD-34A685ED01AD}"/>
              </a:ext>
            </a:extLst>
          </p:cNvPr>
          <p:cNvSpPr>
            <a:spLocks noGrp="1"/>
          </p:cNvSpPr>
          <p:nvPr>
            <p:ph type="body" sz="quarter" idx="14" hasCustomPrompt="1"/>
          </p:nvPr>
        </p:nvSpPr>
        <p:spPr>
          <a:xfrm>
            <a:off x="4824000" y="4502400"/>
            <a:ext cx="3294000" cy="1320000"/>
          </a:xfrm>
        </p:spPr>
        <p:txBody>
          <a:bodyPr/>
          <a:lstStyle>
            <a:lvl1pPr marL="0" indent="0" algn="l">
              <a:lnSpc>
                <a:spcPts val="2500"/>
              </a:lnSpc>
              <a:spcAft>
                <a:spcPts val="0"/>
              </a:spcAft>
              <a:buNone/>
              <a:defRPr sz="2300">
                <a:solidFill>
                  <a:schemeClr val="accent3"/>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endParaRPr lang="en-US"/>
          </a:p>
        </p:txBody>
      </p:sp>
    </p:spTree>
    <p:extLst>
      <p:ext uri="{BB962C8B-B14F-4D97-AF65-F5344CB8AC3E}">
        <p14:creationId xmlns:p14="http://schemas.microsoft.com/office/powerpoint/2010/main" val="18487232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EMC Title Content &amp; Icon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9442B7E-A07A-0843-9E8B-A7816244D5E8}"/>
              </a:ext>
            </a:extLst>
          </p:cNvPr>
          <p:cNvSpPr>
            <a:spLocks noGrp="1"/>
          </p:cNvSpPr>
          <p:nvPr>
            <p:ph type="body" sz="quarter" idx="18" hasCustomPrompt="1"/>
          </p:nvPr>
        </p:nvSpPr>
        <p:spPr>
          <a:xfrm>
            <a:off x="1080000" y="2162243"/>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5" name="Text Placeholder 4">
            <a:extLst>
              <a:ext uri="{FF2B5EF4-FFF2-40B4-BE49-F238E27FC236}">
                <a16:creationId xmlns:a16="http://schemas.microsoft.com/office/drawing/2014/main" id="{232A7126-64B9-3C42-B4FC-1F6998A4C60E}"/>
              </a:ext>
            </a:extLst>
          </p:cNvPr>
          <p:cNvSpPr>
            <a:spLocks noGrp="1"/>
          </p:cNvSpPr>
          <p:nvPr>
            <p:ph type="body" sz="quarter" idx="19" hasCustomPrompt="1"/>
          </p:nvPr>
        </p:nvSpPr>
        <p:spPr>
          <a:xfrm>
            <a:off x="1078761" y="3434615"/>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6" name="Text Placeholder 4">
            <a:extLst>
              <a:ext uri="{FF2B5EF4-FFF2-40B4-BE49-F238E27FC236}">
                <a16:creationId xmlns:a16="http://schemas.microsoft.com/office/drawing/2014/main" id="{C5E08FC6-980E-4942-A9E5-7F9A3A9D2D8D}"/>
              </a:ext>
            </a:extLst>
          </p:cNvPr>
          <p:cNvSpPr>
            <a:spLocks noGrp="1"/>
          </p:cNvSpPr>
          <p:nvPr>
            <p:ph type="body" sz="quarter" idx="20" hasCustomPrompt="1"/>
          </p:nvPr>
        </p:nvSpPr>
        <p:spPr>
          <a:xfrm>
            <a:off x="1078761" y="4684773"/>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8" name="Text Placeholder 4">
            <a:extLst>
              <a:ext uri="{FF2B5EF4-FFF2-40B4-BE49-F238E27FC236}">
                <a16:creationId xmlns:a16="http://schemas.microsoft.com/office/drawing/2014/main" id="{F0AF514E-C668-D944-A58A-A2ED2A6615EF}"/>
              </a:ext>
            </a:extLst>
          </p:cNvPr>
          <p:cNvSpPr>
            <a:spLocks noGrp="1"/>
          </p:cNvSpPr>
          <p:nvPr>
            <p:ph type="body" sz="quarter" idx="21" hasCustomPrompt="1"/>
          </p:nvPr>
        </p:nvSpPr>
        <p:spPr>
          <a:xfrm>
            <a:off x="5221239" y="2160002"/>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9" name="Text Placeholder 4">
            <a:extLst>
              <a:ext uri="{FF2B5EF4-FFF2-40B4-BE49-F238E27FC236}">
                <a16:creationId xmlns:a16="http://schemas.microsoft.com/office/drawing/2014/main" id="{1EC137A1-9D8B-3143-9B6B-3EE85A538B5D}"/>
              </a:ext>
            </a:extLst>
          </p:cNvPr>
          <p:cNvSpPr>
            <a:spLocks noGrp="1"/>
          </p:cNvSpPr>
          <p:nvPr>
            <p:ph type="body" sz="quarter" idx="22" hasCustomPrompt="1"/>
          </p:nvPr>
        </p:nvSpPr>
        <p:spPr>
          <a:xfrm>
            <a:off x="5220000" y="3432374"/>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0" name="Text Placeholder 4">
            <a:extLst>
              <a:ext uri="{FF2B5EF4-FFF2-40B4-BE49-F238E27FC236}">
                <a16:creationId xmlns:a16="http://schemas.microsoft.com/office/drawing/2014/main" id="{7B2E12E3-CF26-764B-ACBC-133BFDFB9E26}"/>
              </a:ext>
            </a:extLst>
          </p:cNvPr>
          <p:cNvSpPr>
            <a:spLocks noGrp="1"/>
          </p:cNvSpPr>
          <p:nvPr>
            <p:ph type="body" sz="quarter" idx="23" hasCustomPrompt="1"/>
          </p:nvPr>
        </p:nvSpPr>
        <p:spPr>
          <a:xfrm>
            <a:off x="5220000" y="4682531"/>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067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8D73-741E-4A3A-B8C4-124CE6BAC49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FDEF3A66-B67E-4569-919D-CB6E78FCED42}" type="datetime1">
              <a:rPr lang="en-AU" smtClean="0"/>
              <a:t>1/02/2021</a:t>
            </a:fld>
            <a:endParaRPr lang="en-AU"/>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r>
              <a:rPr lang="en-AU"/>
              <a:t>Example footer text</a:t>
            </a:r>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046279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EMC Title Content Icons &amp;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4A3BF3E-1E59-5E44-8D38-10B3DB7C7CC5}"/>
              </a:ext>
            </a:extLst>
          </p:cNvPr>
          <p:cNvSpPr>
            <a:spLocks noGrp="1"/>
          </p:cNvSpPr>
          <p:nvPr>
            <p:ph type="body" sz="quarter" idx="16" hasCustomPrompt="1"/>
          </p:nvPr>
        </p:nvSpPr>
        <p:spPr>
          <a:xfrm>
            <a:off x="1080000" y="2159035"/>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3" name="Text Placeholder 4">
            <a:extLst>
              <a:ext uri="{FF2B5EF4-FFF2-40B4-BE49-F238E27FC236}">
                <a16:creationId xmlns:a16="http://schemas.microsoft.com/office/drawing/2014/main" id="{423D9D4D-016C-224A-AEA8-31A4F212CBC8}"/>
              </a:ext>
            </a:extLst>
          </p:cNvPr>
          <p:cNvSpPr>
            <a:spLocks noGrp="1"/>
          </p:cNvSpPr>
          <p:nvPr>
            <p:ph type="body" sz="quarter" idx="17" hasCustomPrompt="1"/>
          </p:nvPr>
        </p:nvSpPr>
        <p:spPr>
          <a:xfrm>
            <a:off x="1080000" y="3433054"/>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4" name="Text Placeholder 4">
            <a:extLst>
              <a:ext uri="{FF2B5EF4-FFF2-40B4-BE49-F238E27FC236}">
                <a16:creationId xmlns:a16="http://schemas.microsoft.com/office/drawing/2014/main" id="{FB1E91EF-9E01-6843-8409-95567B92FCB5}"/>
              </a:ext>
            </a:extLst>
          </p:cNvPr>
          <p:cNvSpPr>
            <a:spLocks noGrp="1"/>
          </p:cNvSpPr>
          <p:nvPr>
            <p:ph type="body" sz="quarter" idx="18" hasCustomPrompt="1"/>
          </p:nvPr>
        </p:nvSpPr>
        <p:spPr>
          <a:xfrm>
            <a:off x="1080000" y="4677983"/>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a:xfrm>
            <a:off x="306000" y="408000"/>
            <a:ext cx="3960000" cy="360000"/>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0" name="Picture Placeholder 59">
            <a:extLst>
              <a:ext uri="{FF2B5EF4-FFF2-40B4-BE49-F238E27FC236}">
                <a16:creationId xmlns:a16="http://schemas.microsoft.com/office/drawing/2014/main" id="{F73D7F61-2BCF-3248-94E8-077AC7526667}"/>
              </a:ext>
            </a:extLst>
          </p:cNvPr>
          <p:cNvSpPr>
            <a:spLocks noGrp="1"/>
          </p:cNvSpPr>
          <p:nvPr>
            <p:ph type="pic" sz="quarter" idx="15"/>
          </p:nvPr>
        </p:nvSpPr>
        <p:spPr>
          <a:xfrm>
            <a:off x="4589466" y="2"/>
            <a:ext cx="4554537" cy="5746751"/>
          </a:xfrm>
        </p:spPr>
        <p:txBody>
          <a:bodyPr/>
          <a:lstStyle>
            <a:lvl1pPr marL="0" indent="0">
              <a:lnSpc>
                <a:spcPct val="100000"/>
              </a:lnSpc>
              <a:spcAft>
                <a:spcPts val="0"/>
              </a:spcAft>
              <a:buNone/>
              <a:defRPr sz="1000"/>
            </a:lvl1pPr>
          </a:lstStyle>
          <a:p>
            <a:r>
              <a:rPr lang="en-US"/>
              <a:t>Click icon to add picture</a:t>
            </a:r>
          </a:p>
        </p:txBody>
      </p:sp>
      <p:cxnSp>
        <p:nvCxnSpPr>
          <p:cNvPr id="62" name="Straight Connector 61">
            <a:extLst>
              <a:ext uri="{FF2B5EF4-FFF2-40B4-BE49-F238E27FC236}">
                <a16:creationId xmlns:a16="http://schemas.microsoft.com/office/drawing/2014/main" id="{179B9315-77AD-5146-ACA8-C38B271193DC}"/>
              </a:ext>
            </a:extLst>
          </p:cNvPr>
          <p:cNvCxnSpPr/>
          <p:nvPr userDrawn="1"/>
        </p:nvCxnSpPr>
        <p:spPr>
          <a:xfrm>
            <a:off x="4588933" y="6001068"/>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31071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EMC Title Content &amp; Pullou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p:nvPr>
        </p:nvSpPr>
        <p:spPr>
          <a:xfrm>
            <a:off x="306000" y="1680000"/>
            <a:ext cx="3960000" cy="40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0959DE-2E97-A542-9713-93CBA067A5E3}"/>
              </a:ext>
            </a:extLst>
          </p:cNvPr>
          <p:cNvCxnSpPr/>
          <p:nvPr userDrawn="1"/>
        </p:nvCxnSpPr>
        <p:spPr>
          <a:xfrm>
            <a:off x="5165867" y="3960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69AA80E-DE9A-9848-964D-5CA65F08A981}"/>
              </a:ext>
            </a:extLst>
          </p:cNvPr>
          <p:cNvCxnSpPr/>
          <p:nvPr userDrawn="1"/>
        </p:nvCxnSpPr>
        <p:spPr>
          <a:xfrm>
            <a:off x="5165867" y="5640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38">
            <a:extLst>
              <a:ext uri="{FF2B5EF4-FFF2-40B4-BE49-F238E27FC236}">
                <a16:creationId xmlns:a16="http://schemas.microsoft.com/office/drawing/2014/main" id="{E7676428-008D-9B46-8F6D-D80B21698BBD}"/>
              </a:ext>
            </a:extLst>
          </p:cNvPr>
          <p:cNvSpPr>
            <a:spLocks noGrp="1"/>
          </p:cNvSpPr>
          <p:nvPr>
            <p:ph type="body" sz="quarter" idx="13" hasCustomPrompt="1"/>
          </p:nvPr>
        </p:nvSpPr>
        <p:spPr>
          <a:xfrm>
            <a:off x="5165867" y="4143023"/>
            <a:ext cx="3294000" cy="1320000"/>
          </a:xfrm>
        </p:spPr>
        <p:txBody>
          <a:bodyPr/>
          <a:lstStyle>
            <a:lvl1pPr marL="0" indent="0" algn="l">
              <a:lnSpc>
                <a:spcPts val="2500"/>
              </a:lnSpc>
              <a:spcAft>
                <a:spcPts val="0"/>
              </a:spcAft>
              <a:buNone/>
              <a:defRPr sz="2300">
                <a:solidFill>
                  <a:schemeClr val="accent3"/>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endParaRPr lang="en-US"/>
          </a:p>
        </p:txBody>
      </p:sp>
    </p:spTree>
    <p:extLst>
      <p:ext uri="{BB962C8B-B14F-4D97-AF65-F5344CB8AC3E}">
        <p14:creationId xmlns:p14="http://schemas.microsoft.com/office/powerpoint/2010/main" val="36253173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EMC Full Bleed Image &amp; Pull-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E23A1C-A544-2B4E-AAB3-678FC566362A}"/>
              </a:ext>
            </a:extLst>
          </p:cNvPr>
          <p:cNvSpPr>
            <a:spLocks noGrp="1"/>
          </p:cNvSpPr>
          <p:nvPr>
            <p:ph type="pic" sz="quarter" idx="17"/>
          </p:nvPr>
        </p:nvSpPr>
        <p:spPr>
          <a:xfrm>
            <a:off x="0" y="0"/>
            <a:ext cx="9144000" cy="6858000"/>
          </a:xfrm>
        </p:spPr>
        <p:txBody>
          <a:bodyPr/>
          <a:lstStyle>
            <a:lvl1pPr marL="0" indent="0">
              <a:lnSpc>
                <a:spcPct val="100000"/>
              </a:lnSpc>
              <a:spcAft>
                <a:spcPts val="0"/>
              </a:spcAft>
              <a:buNone/>
              <a:defRPr sz="1000"/>
            </a:lvl1pPr>
          </a:lstStyle>
          <a:p>
            <a:r>
              <a:rPr lang="en-US"/>
              <a:t>Click icon to add picture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4860000" y="2641602"/>
            <a:ext cx="3294000" cy="1749777"/>
          </a:xfrm>
        </p:spPr>
        <p:txBody>
          <a:bodyPr/>
          <a:lstStyle>
            <a:lvl1pPr marL="0" indent="0" algn="l">
              <a:lnSpc>
                <a:spcPts val="2500"/>
              </a:lnSpc>
              <a:spcAft>
                <a:spcPts val="0"/>
              </a:spcAft>
              <a:buNone/>
              <a:defRPr sz="2300">
                <a:solidFill>
                  <a:schemeClr val="tx1"/>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endParaRPr lang="en-US"/>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4860000" y="936000"/>
            <a:ext cx="3294000" cy="1320000"/>
          </a:xfrm>
        </p:spPr>
        <p:txBody>
          <a:bodyPr/>
          <a:lstStyle>
            <a:lvl1pPr marL="0" indent="0" algn="l">
              <a:lnSpc>
                <a:spcPts val="10000"/>
              </a:lnSpc>
              <a:spcAft>
                <a:spcPts val="0"/>
              </a:spcAft>
              <a:buNone/>
              <a:defRPr sz="10000">
                <a:solidFill>
                  <a:schemeClr val="tx1"/>
                </a:solidFill>
              </a:defRPr>
            </a:lvl1pPr>
          </a:lstStyle>
          <a:p>
            <a:pPr lvl="0"/>
            <a:r>
              <a:rPr lang="en-US"/>
              <a:t>52m</a:t>
            </a:r>
          </a:p>
        </p:txBody>
      </p:sp>
    </p:spTree>
    <p:extLst>
      <p:ext uri="{BB962C8B-B14F-4D97-AF65-F5344CB8AC3E}">
        <p14:creationId xmlns:p14="http://schemas.microsoft.com/office/powerpoint/2010/main" val="9076841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EMC Content &amp; Chart v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43C625-54A5-6B4A-B500-D02261DEBB74}"/>
              </a:ext>
            </a:extLst>
          </p:cNvPr>
          <p:cNvSpPr>
            <a:spLocks noGrp="1"/>
          </p:cNvSpPr>
          <p:nvPr>
            <p:ph type="body" sz="quarter" idx="13" hasCustomPrompt="1"/>
          </p:nvPr>
        </p:nvSpPr>
        <p:spPr>
          <a:xfrm>
            <a:off x="720003" y="4273421"/>
            <a:ext cx="2968133" cy="1800000"/>
          </a:xfrm>
        </p:spPr>
        <p:txBody>
          <a:bodyPr/>
          <a:lstStyle>
            <a:lvl1pPr marL="0" indent="0" algn="l">
              <a:lnSpc>
                <a:spcPts val="2100"/>
              </a:lnSpc>
              <a:spcAft>
                <a:spcPts val="0"/>
              </a:spcAft>
              <a:buNone/>
              <a:defRPr sz="20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key takeaway from chart is to go here</a:t>
            </a:r>
          </a:p>
        </p:txBody>
      </p:sp>
      <p:sp>
        <p:nvSpPr>
          <p:cNvPr id="33" name="Text Placeholder 3">
            <a:extLst>
              <a:ext uri="{FF2B5EF4-FFF2-40B4-BE49-F238E27FC236}">
                <a16:creationId xmlns:a16="http://schemas.microsoft.com/office/drawing/2014/main" id="{7F1A51B3-0A04-DB4D-A887-50BCC1D1A7FE}"/>
              </a:ext>
            </a:extLst>
          </p:cNvPr>
          <p:cNvSpPr>
            <a:spLocks noGrp="1"/>
          </p:cNvSpPr>
          <p:nvPr>
            <p:ph type="body" sz="quarter" idx="14" hasCustomPrompt="1"/>
          </p:nvPr>
        </p:nvSpPr>
        <p:spPr>
          <a:xfrm>
            <a:off x="720002" y="1749777"/>
            <a:ext cx="2968133" cy="2427643"/>
          </a:xfrm>
        </p:spPr>
        <p:txBody>
          <a:bodyPr/>
          <a:lstStyle>
            <a:lvl1pPr marL="0" indent="0" algn="l">
              <a:lnSpc>
                <a:spcPct val="100000"/>
              </a:lnSpc>
              <a:spcAft>
                <a:spcPts val="0"/>
              </a:spcAft>
              <a:buNone/>
              <a:defRPr sz="10000">
                <a:solidFill>
                  <a:schemeClr val="accent3"/>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85%</a:t>
            </a:r>
          </a:p>
        </p:txBody>
      </p:sp>
    </p:spTree>
    <p:extLst>
      <p:ext uri="{BB962C8B-B14F-4D97-AF65-F5344CB8AC3E}">
        <p14:creationId xmlns:p14="http://schemas.microsoft.com/office/powerpoint/2010/main" val="24434774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EMC Content &amp; Char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447810"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Key takeaway from chart is to go here</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p:ph type="body" sz="quarter" idx="14" hasCustomPrompt="1"/>
          </p:nvPr>
        </p:nvSpPr>
        <p:spPr>
          <a:xfrm>
            <a:off x="3555625"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Key takeaway from chart is to go here</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p:ph type="body" sz="quarter" idx="15" hasCustomPrompt="1"/>
          </p:nvPr>
        </p:nvSpPr>
        <p:spPr>
          <a:xfrm>
            <a:off x="6663441"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Key takeaway from chart is to go here</a:t>
            </a:r>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447810" y="3840000"/>
            <a:ext cx="1852612" cy="1080000"/>
          </a:xfrm>
        </p:spPr>
        <p:txBody>
          <a:bodyPr/>
          <a:lstStyle>
            <a:lvl1pPr marL="0" indent="0" algn="ctr">
              <a:lnSpc>
                <a:spcPct val="100000"/>
              </a:lnSpc>
              <a:spcAft>
                <a:spcPts val="0"/>
              </a:spcAft>
              <a:buNone/>
              <a:defRPr sz="6500">
                <a:solidFill>
                  <a:schemeClr val="accent3"/>
                </a:solidFill>
              </a:defRPr>
            </a:lvl1pPr>
          </a:lstStyle>
          <a:p>
            <a:pPr lvl="0"/>
            <a:r>
              <a:rPr lang="en-US"/>
              <a:t>74%</a:t>
            </a:r>
          </a:p>
        </p:txBody>
      </p:sp>
      <p:sp>
        <p:nvSpPr>
          <p:cNvPr id="48" name="Text Placeholder 38">
            <a:extLst>
              <a:ext uri="{FF2B5EF4-FFF2-40B4-BE49-F238E27FC236}">
                <a16:creationId xmlns:a16="http://schemas.microsoft.com/office/drawing/2014/main" id="{CDE79AD5-AFDC-3A43-B967-418D0C902DFD}"/>
              </a:ext>
            </a:extLst>
          </p:cNvPr>
          <p:cNvSpPr>
            <a:spLocks noGrp="1"/>
          </p:cNvSpPr>
          <p:nvPr>
            <p:ph type="body" sz="quarter" idx="17" hasCustomPrompt="1"/>
          </p:nvPr>
        </p:nvSpPr>
        <p:spPr>
          <a:xfrm>
            <a:off x="3555625" y="3840000"/>
            <a:ext cx="1852612" cy="1080000"/>
          </a:xfrm>
        </p:spPr>
        <p:txBody>
          <a:bodyPr/>
          <a:lstStyle>
            <a:lvl1pPr marL="0" indent="0" algn="ctr">
              <a:lnSpc>
                <a:spcPct val="100000"/>
              </a:lnSpc>
              <a:spcAft>
                <a:spcPts val="0"/>
              </a:spcAft>
              <a:buNone/>
              <a:defRPr sz="6500">
                <a:solidFill>
                  <a:schemeClr val="accent3"/>
                </a:solidFill>
              </a:defRPr>
            </a:lvl1pPr>
          </a:lstStyle>
          <a:p>
            <a:pPr lvl="0"/>
            <a:r>
              <a:rPr lang="en-US"/>
              <a:t>74%</a:t>
            </a:r>
          </a:p>
        </p:txBody>
      </p:sp>
      <p:sp>
        <p:nvSpPr>
          <p:cNvPr id="49" name="Text Placeholder 38">
            <a:extLst>
              <a:ext uri="{FF2B5EF4-FFF2-40B4-BE49-F238E27FC236}">
                <a16:creationId xmlns:a16="http://schemas.microsoft.com/office/drawing/2014/main" id="{B5FEB762-FFB9-1F4F-B5F4-D7A05167F760}"/>
              </a:ext>
            </a:extLst>
          </p:cNvPr>
          <p:cNvSpPr>
            <a:spLocks noGrp="1"/>
          </p:cNvSpPr>
          <p:nvPr>
            <p:ph type="body" sz="quarter" idx="18" hasCustomPrompt="1"/>
          </p:nvPr>
        </p:nvSpPr>
        <p:spPr>
          <a:xfrm>
            <a:off x="6663441" y="3840000"/>
            <a:ext cx="1852612" cy="1080000"/>
          </a:xfrm>
        </p:spPr>
        <p:txBody>
          <a:bodyPr/>
          <a:lstStyle>
            <a:lvl1pPr marL="0" indent="0" algn="ctr">
              <a:lnSpc>
                <a:spcPct val="100000"/>
              </a:lnSpc>
              <a:spcAft>
                <a:spcPts val="0"/>
              </a:spcAft>
              <a:buNone/>
              <a:defRPr sz="6500">
                <a:solidFill>
                  <a:schemeClr val="accent3"/>
                </a:solidFill>
              </a:defRPr>
            </a:lvl1pPr>
          </a:lstStyle>
          <a:p>
            <a:pPr lvl="0"/>
            <a:r>
              <a:rPr lang="en-US"/>
              <a:t>74%</a:t>
            </a:r>
          </a:p>
        </p:txBody>
      </p:sp>
    </p:spTree>
    <p:extLst>
      <p:ext uri="{BB962C8B-B14F-4D97-AF65-F5344CB8AC3E}">
        <p14:creationId xmlns:p14="http://schemas.microsoft.com/office/powerpoint/2010/main" val="35802047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EMC Content &amp;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447810"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p:ph type="body" sz="quarter" idx="14" hasCustomPrompt="1"/>
          </p:nvPr>
        </p:nvSpPr>
        <p:spPr>
          <a:xfrm>
            <a:off x="3555625"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p:ph type="body" sz="quarter" idx="15" hasCustomPrompt="1"/>
          </p:nvPr>
        </p:nvSpPr>
        <p:spPr>
          <a:xfrm>
            <a:off x="6663441"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447810" y="3960000"/>
            <a:ext cx="1852612" cy="1080000"/>
          </a:xfrm>
        </p:spPr>
        <p:txBody>
          <a:bodyPr/>
          <a:lstStyle>
            <a:lvl1pPr marL="0" indent="0" algn="ctr">
              <a:lnSpc>
                <a:spcPts val="7500"/>
              </a:lnSpc>
              <a:spcAft>
                <a:spcPts val="0"/>
              </a:spcAft>
              <a:buNone/>
              <a:defRPr sz="7500">
                <a:solidFill>
                  <a:schemeClr val="bg1"/>
                </a:solidFill>
              </a:defRPr>
            </a:lvl1pPr>
          </a:lstStyle>
          <a:p>
            <a:pPr lvl="0"/>
            <a:r>
              <a:rPr lang="en-US"/>
              <a:t>XXX</a:t>
            </a:r>
          </a:p>
        </p:txBody>
      </p:sp>
      <p:sp>
        <p:nvSpPr>
          <p:cNvPr id="48" name="Text Placeholder 38">
            <a:extLst>
              <a:ext uri="{FF2B5EF4-FFF2-40B4-BE49-F238E27FC236}">
                <a16:creationId xmlns:a16="http://schemas.microsoft.com/office/drawing/2014/main" id="{CDE79AD5-AFDC-3A43-B967-418D0C902DFD}"/>
              </a:ext>
            </a:extLst>
          </p:cNvPr>
          <p:cNvSpPr>
            <a:spLocks noGrp="1"/>
          </p:cNvSpPr>
          <p:nvPr>
            <p:ph type="body" sz="quarter" idx="17" hasCustomPrompt="1"/>
          </p:nvPr>
        </p:nvSpPr>
        <p:spPr>
          <a:xfrm>
            <a:off x="3555625" y="3960000"/>
            <a:ext cx="1852612" cy="1080000"/>
          </a:xfrm>
        </p:spPr>
        <p:txBody>
          <a:bodyPr/>
          <a:lstStyle>
            <a:lvl1pPr marL="0" indent="0" algn="ctr">
              <a:lnSpc>
                <a:spcPts val="7500"/>
              </a:lnSpc>
              <a:spcAft>
                <a:spcPts val="0"/>
              </a:spcAft>
              <a:buNone/>
              <a:defRPr sz="7500">
                <a:solidFill>
                  <a:schemeClr val="bg1"/>
                </a:solidFill>
              </a:defRPr>
            </a:lvl1pPr>
          </a:lstStyle>
          <a:p>
            <a:pPr lvl="0"/>
            <a:r>
              <a:rPr lang="en-US"/>
              <a:t>XXX</a:t>
            </a:r>
          </a:p>
        </p:txBody>
      </p:sp>
      <p:sp>
        <p:nvSpPr>
          <p:cNvPr id="49" name="Text Placeholder 38">
            <a:extLst>
              <a:ext uri="{FF2B5EF4-FFF2-40B4-BE49-F238E27FC236}">
                <a16:creationId xmlns:a16="http://schemas.microsoft.com/office/drawing/2014/main" id="{B5FEB762-FFB9-1F4F-B5F4-D7A05167F760}"/>
              </a:ext>
            </a:extLst>
          </p:cNvPr>
          <p:cNvSpPr>
            <a:spLocks noGrp="1"/>
          </p:cNvSpPr>
          <p:nvPr>
            <p:ph type="body" sz="quarter" idx="18" hasCustomPrompt="1"/>
          </p:nvPr>
        </p:nvSpPr>
        <p:spPr>
          <a:xfrm>
            <a:off x="6663441" y="3960000"/>
            <a:ext cx="1852612" cy="1080000"/>
          </a:xfrm>
        </p:spPr>
        <p:txBody>
          <a:bodyPr/>
          <a:lstStyle>
            <a:lvl1pPr marL="0" indent="0" algn="ctr">
              <a:lnSpc>
                <a:spcPts val="7500"/>
              </a:lnSpc>
              <a:spcAft>
                <a:spcPts val="0"/>
              </a:spcAft>
              <a:buNone/>
              <a:defRPr sz="7500">
                <a:solidFill>
                  <a:schemeClr val="bg1"/>
                </a:solidFill>
              </a:defRPr>
            </a:lvl1pPr>
          </a:lstStyle>
          <a:p>
            <a:pPr lvl="0"/>
            <a:r>
              <a:rPr lang="en-US"/>
              <a:t>XXX</a:t>
            </a:r>
          </a:p>
        </p:txBody>
      </p:sp>
    </p:spTree>
    <p:extLst>
      <p:ext uri="{BB962C8B-B14F-4D97-AF65-F5344CB8AC3E}">
        <p14:creationId xmlns:p14="http://schemas.microsoft.com/office/powerpoint/2010/main" val="15046920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EMC Who We Are">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C35BB38-947B-2D40-BAD6-FC5A012609D5}"/>
              </a:ext>
            </a:extLst>
          </p:cNvPr>
          <p:cNvPicPr>
            <a:picLocks noChangeAspect="1"/>
          </p:cNvPicPr>
          <p:nvPr userDrawn="1"/>
        </p:nvPicPr>
        <p:blipFill>
          <a:blip r:embed="rId2"/>
          <a:stretch>
            <a:fillRect/>
          </a:stretch>
        </p:blipFill>
        <p:spPr>
          <a:xfrm>
            <a:off x="3778899" y="1386740"/>
            <a:ext cx="1392933" cy="2400000"/>
          </a:xfrm>
          <a:prstGeom prst="rect">
            <a:avLst/>
          </a:prstGeom>
        </p:spPr>
      </p:pic>
      <p:sp>
        <p:nvSpPr>
          <p:cNvPr id="2" name="Title 1">
            <a:extLst>
              <a:ext uri="{FF2B5EF4-FFF2-40B4-BE49-F238E27FC236}">
                <a16:creationId xmlns:a16="http://schemas.microsoft.com/office/drawing/2014/main" id="{29AF8DFD-FBB1-3041-BF49-A40D9A5EB647}"/>
              </a:ext>
            </a:extLst>
          </p:cNvPr>
          <p:cNvSpPr>
            <a:spLocks noGrp="1"/>
          </p:cNvSpPr>
          <p:nvPr>
            <p:ph type="title" hasCustomPrompt="1"/>
          </p:nvPr>
        </p:nvSpPr>
        <p:spPr/>
        <p:txBody>
          <a:bodyPr/>
          <a:lstStyle/>
          <a:p>
            <a:r>
              <a:rPr lang="en-US"/>
              <a:t>Who we are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43C625-54A5-6B4A-B500-D02261DEBB74}"/>
              </a:ext>
            </a:extLst>
          </p:cNvPr>
          <p:cNvSpPr>
            <a:spLocks noGrp="1"/>
          </p:cNvSpPr>
          <p:nvPr>
            <p:ph type="body" sz="quarter" idx="13" hasCustomPrompt="1"/>
          </p:nvPr>
        </p:nvSpPr>
        <p:spPr>
          <a:xfrm>
            <a:off x="2205000" y="4200000"/>
            <a:ext cx="4734000" cy="1800000"/>
          </a:xfrm>
        </p:spPr>
        <p:txBody>
          <a:bodyPr/>
          <a:lstStyle>
            <a:lvl1pPr marL="0" indent="0" algn="ctr">
              <a:lnSpc>
                <a:spcPts val="3200"/>
              </a:lnSpc>
              <a:spcAft>
                <a:spcPts val="0"/>
              </a:spcAft>
              <a:buNone/>
              <a:defRPr sz="30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We are the rule maker</a:t>
            </a:r>
            <a:br>
              <a:rPr lang="en-US"/>
            </a:br>
            <a:r>
              <a:rPr lang="en-US"/>
              <a:t>for Australian electricity and gas markets</a:t>
            </a:r>
          </a:p>
        </p:txBody>
      </p:sp>
      <p:grpSp>
        <p:nvGrpSpPr>
          <p:cNvPr id="5" name="Group 4">
            <a:extLst>
              <a:ext uri="{FF2B5EF4-FFF2-40B4-BE49-F238E27FC236}">
                <a16:creationId xmlns:a16="http://schemas.microsoft.com/office/drawing/2014/main" id="{8114645D-0533-1E44-99F4-1D50CB7CBE29}"/>
              </a:ext>
            </a:extLst>
          </p:cNvPr>
          <p:cNvGrpSpPr/>
          <p:nvPr userDrawn="1"/>
        </p:nvGrpSpPr>
        <p:grpSpPr>
          <a:xfrm>
            <a:off x="4710830" y="2536356"/>
            <a:ext cx="768586" cy="1017504"/>
            <a:chOff x="4710830" y="1902267"/>
            <a:chExt cx="768586" cy="763128"/>
          </a:xfrm>
        </p:grpSpPr>
        <p:sp>
          <p:nvSpPr>
            <p:cNvPr id="17" name="Freeform 7">
              <a:extLst>
                <a:ext uri="{FF2B5EF4-FFF2-40B4-BE49-F238E27FC236}">
                  <a16:creationId xmlns:a16="http://schemas.microsoft.com/office/drawing/2014/main" id="{10123C44-15E2-FD48-895F-315EBB905755}"/>
                </a:ext>
              </a:extLst>
            </p:cNvPr>
            <p:cNvSpPr>
              <a:spLocks noChangeArrowheads="1"/>
            </p:cNvSpPr>
            <p:nvPr userDrawn="1"/>
          </p:nvSpPr>
          <p:spPr bwMode="auto">
            <a:xfrm>
              <a:off x="4710830" y="1902267"/>
              <a:ext cx="768586" cy="763128"/>
            </a:xfrm>
            <a:custGeom>
              <a:avLst/>
              <a:gdLst>
                <a:gd name="T0" fmla="*/ 1878 w 3726"/>
                <a:gd name="T1" fmla="*/ 3697 h 3698"/>
                <a:gd name="T2" fmla="*/ 1878 w 3726"/>
                <a:gd name="T3" fmla="*/ 3697 h 3698"/>
                <a:gd name="T4" fmla="*/ 3725 w 3726"/>
                <a:gd name="T5" fmla="*/ 1848 h 3698"/>
                <a:gd name="T6" fmla="*/ 1878 w 3726"/>
                <a:gd name="T7" fmla="*/ 0 h 3698"/>
                <a:gd name="T8" fmla="*/ 0 w 3726"/>
                <a:gd name="T9" fmla="*/ 1848 h 3698"/>
                <a:gd name="T10" fmla="*/ 1878 w 3726"/>
                <a:gd name="T11" fmla="*/ 3697 h 3698"/>
              </a:gdLst>
              <a:ahLst/>
              <a:cxnLst>
                <a:cxn ang="0">
                  <a:pos x="T0" y="T1"/>
                </a:cxn>
                <a:cxn ang="0">
                  <a:pos x="T2" y="T3"/>
                </a:cxn>
                <a:cxn ang="0">
                  <a:pos x="T4" y="T5"/>
                </a:cxn>
                <a:cxn ang="0">
                  <a:pos x="T6" y="T7"/>
                </a:cxn>
                <a:cxn ang="0">
                  <a:pos x="T8" y="T9"/>
                </a:cxn>
                <a:cxn ang="0">
                  <a:pos x="T10" y="T11"/>
                </a:cxn>
              </a:cxnLst>
              <a:rect l="0" t="0" r="r" b="b"/>
              <a:pathLst>
                <a:path w="3726" h="3698">
                  <a:moveTo>
                    <a:pt x="1878" y="3697"/>
                  </a:moveTo>
                  <a:lnTo>
                    <a:pt x="1878" y="3697"/>
                  </a:lnTo>
                  <a:cubicBezTo>
                    <a:pt x="2880" y="3697"/>
                    <a:pt x="3725" y="2882"/>
                    <a:pt x="3725" y="1848"/>
                  </a:cubicBezTo>
                  <a:cubicBezTo>
                    <a:pt x="3725" y="815"/>
                    <a:pt x="2880" y="0"/>
                    <a:pt x="1878" y="0"/>
                  </a:cubicBezTo>
                  <a:cubicBezTo>
                    <a:pt x="845" y="0"/>
                    <a:pt x="0" y="815"/>
                    <a:pt x="0" y="1848"/>
                  </a:cubicBezTo>
                  <a:cubicBezTo>
                    <a:pt x="0" y="2882"/>
                    <a:pt x="845" y="3697"/>
                    <a:pt x="1878" y="3697"/>
                  </a:cubicBezTo>
                </a:path>
              </a:pathLst>
            </a:custGeom>
            <a:solidFill>
              <a:schemeClr val="accent1"/>
            </a:solidFill>
            <a:ln>
              <a:noFill/>
            </a:ln>
            <a:effectLst/>
          </p:spPr>
          <p:txBody>
            <a:bodyPr wrap="none" anchor="ctr"/>
            <a:lstStyle/>
            <a:p>
              <a:endParaRPr lang="en-US" sz="1800"/>
            </a:p>
          </p:txBody>
        </p:sp>
        <p:pic>
          <p:nvPicPr>
            <p:cNvPr id="34" name="Picture 33">
              <a:extLst>
                <a:ext uri="{FF2B5EF4-FFF2-40B4-BE49-F238E27FC236}">
                  <a16:creationId xmlns:a16="http://schemas.microsoft.com/office/drawing/2014/main" id="{16AEACBE-C8C2-E544-87A7-7E84017C501E}"/>
                </a:ext>
              </a:extLst>
            </p:cNvPr>
            <p:cNvPicPr>
              <a:picLocks noChangeAspect="1"/>
            </p:cNvPicPr>
            <p:nvPr userDrawn="1"/>
          </p:nvPicPr>
          <p:blipFill>
            <a:blip r:embed="rId3"/>
            <a:stretch>
              <a:fillRect/>
            </a:stretch>
          </p:blipFill>
          <p:spPr>
            <a:xfrm>
              <a:off x="4880112" y="2058831"/>
              <a:ext cx="432509" cy="450000"/>
            </a:xfrm>
            <a:prstGeom prst="rect">
              <a:avLst/>
            </a:prstGeom>
          </p:spPr>
        </p:pic>
      </p:grpSp>
      <p:grpSp>
        <p:nvGrpSpPr>
          <p:cNvPr id="3" name="Group 2">
            <a:extLst>
              <a:ext uri="{FF2B5EF4-FFF2-40B4-BE49-F238E27FC236}">
                <a16:creationId xmlns:a16="http://schemas.microsoft.com/office/drawing/2014/main" id="{81E1BC75-C84B-5641-90F7-1B069570C858}"/>
              </a:ext>
            </a:extLst>
          </p:cNvPr>
          <p:cNvGrpSpPr/>
          <p:nvPr userDrawn="1"/>
        </p:nvGrpSpPr>
        <p:grpSpPr>
          <a:xfrm>
            <a:off x="5520598" y="2563660"/>
            <a:ext cx="755983" cy="1017600"/>
            <a:chOff x="5520595" y="1922745"/>
            <a:chExt cx="755983" cy="763200"/>
          </a:xfrm>
        </p:grpSpPr>
        <p:sp>
          <p:nvSpPr>
            <p:cNvPr id="30" name="Freeform 5">
              <a:extLst>
                <a:ext uri="{FF2B5EF4-FFF2-40B4-BE49-F238E27FC236}">
                  <a16:creationId xmlns:a16="http://schemas.microsoft.com/office/drawing/2014/main" id="{7E262233-C20A-5C41-8412-250DA6D9D12A}"/>
                </a:ext>
              </a:extLst>
            </p:cNvPr>
            <p:cNvSpPr>
              <a:spLocks noChangeArrowheads="1"/>
            </p:cNvSpPr>
            <p:nvPr userDrawn="1"/>
          </p:nvSpPr>
          <p:spPr bwMode="auto">
            <a:xfrm>
              <a:off x="5520595" y="1922745"/>
              <a:ext cx="755983" cy="763200"/>
            </a:xfrm>
            <a:custGeom>
              <a:avLst/>
              <a:gdLst>
                <a:gd name="T0" fmla="*/ 1846 w 3694"/>
                <a:gd name="T1" fmla="*/ 3730 h 3731"/>
                <a:gd name="T2" fmla="*/ 1846 w 3694"/>
                <a:gd name="T3" fmla="*/ 3730 h 3731"/>
                <a:gd name="T4" fmla="*/ 3693 w 3694"/>
                <a:gd name="T5" fmla="*/ 1849 h 3731"/>
                <a:gd name="T6" fmla="*/ 1846 w 3694"/>
                <a:gd name="T7" fmla="*/ 0 h 3731"/>
                <a:gd name="T8" fmla="*/ 0 w 3694"/>
                <a:gd name="T9" fmla="*/ 1849 h 3731"/>
                <a:gd name="T10" fmla="*/ 1846 w 3694"/>
                <a:gd name="T11" fmla="*/ 3730 h 3731"/>
              </a:gdLst>
              <a:ahLst/>
              <a:cxnLst>
                <a:cxn ang="0">
                  <a:pos x="T0" y="T1"/>
                </a:cxn>
                <a:cxn ang="0">
                  <a:pos x="T2" y="T3"/>
                </a:cxn>
                <a:cxn ang="0">
                  <a:pos x="T4" y="T5"/>
                </a:cxn>
                <a:cxn ang="0">
                  <a:pos x="T6" y="T7"/>
                </a:cxn>
                <a:cxn ang="0">
                  <a:pos x="T8" y="T9"/>
                </a:cxn>
                <a:cxn ang="0">
                  <a:pos x="T10" y="T11"/>
                </a:cxn>
              </a:cxnLst>
              <a:rect l="0" t="0" r="r" b="b"/>
              <a:pathLst>
                <a:path w="3694" h="3731">
                  <a:moveTo>
                    <a:pt x="1846" y="3730"/>
                  </a:moveTo>
                  <a:lnTo>
                    <a:pt x="1846" y="3730"/>
                  </a:lnTo>
                  <a:cubicBezTo>
                    <a:pt x="2880" y="3730"/>
                    <a:pt x="3693" y="2884"/>
                    <a:pt x="3693" y="1849"/>
                  </a:cubicBezTo>
                  <a:cubicBezTo>
                    <a:pt x="3693" y="847"/>
                    <a:pt x="2880" y="0"/>
                    <a:pt x="1846" y="0"/>
                  </a:cubicBezTo>
                  <a:cubicBezTo>
                    <a:pt x="844" y="0"/>
                    <a:pt x="0" y="847"/>
                    <a:pt x="0" y="1849"/>
                  </a:cubicBezTo>
                  <a:cubicBezTo>
                    <a:pt x="0" y="2884"/>
                    <a:pt x="844" y="3730"/>
                    <a:pt x="1846" y="3730"/>
                  </a:cubicBezTo>
                </a:path>
              </a:pathLst>
            </a:custGeom>
            <a:solidFill>
              <a:schemeClr val="accent5"/>
            </a:solidFill>
            <a:ln>
              <a:noFill/>
            </a:ln>
            <a:effectLst/>
          </p:spPr>
          <p:txBody>
            <a:bodyPr wrap="none" anchor="ctr"/>
            <a:lstStyle/>
            <a:p>
              <a:endParaRPr lang="en-US" sz="1800"/>
            </a:p>
          </p:txBody>
        </p:sp>
        <p:pic>
          <p:nvPicPr>
            <p:cNvPr id="35" name="Picture 34">
              <a:extLst>
                <a:ext uri="{FF2B5EF4-FFF2-40B4-BE49-F238E27FC236}">
                  <a16:creationId xmlns:a16="http://schemas.microsoft.com/office/drawing/2014/main" id="{D0EE5F60-006A-B341-A5D6-D449FE4B520E}"/>
                </a:ext>
              </a:extLst>
            </p:cNvPr>
            <p:cNvPicPr>
              <a:picLocks noChangeAspect="1"/>
            </p:cNvPicPr>
            <p:nvPr userDrawn="1"/>
          </p:nvPicPr>
          <p:blipFill>
            <a:blip r:embed="rId4"/>
            <a:stretch>
              <a:fillRect/>
            </a:stretch>
          </p:blipFill>
          <p:spPr>
            <a:xfrm>
              <a:off x="5703003" y="2058831"/>
              <a:ext cx="391166" cy="450000"/>
            </a:xfrm>
            <a:prstGeom prst="rect">
              <a:avLst/>
            </a:prstGeom>
          </p:spPr>
        </p:pic>
      </p:grpSp>
    </p:spTree>
    <p:extLst>
      <p:ext uri="{BB962C8B-B14F-4D97-AF65-F5344CB8AC3E}">
        <p14:creationId xmlns:p14="http://schemas.microsoft.com/office/powerpoint/2010/main" val="16163715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EMC What We D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pPr lvl="0"/>
            <a:r>
              <a:rPr lang="en-US"/>
              <a:t>We make and amend the:</a:t>
            </a:r>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Freeform 23">
            <a:extLst>
              <a:ext uri="{FF2B5EF4-FFF2-40B4-BE49-F238E27FC236}">
                <a16:creationId xmlns:a16="http://schemas.microsoft.com/office/drawing/2014/main" id="{9986D46D-6B22-0149-9071-0F00BEAA0DFE}"/>
              </a:ext>
            </a:extLst>
          </p:cNvPr>
          <p:cNvSpPr>
            <a:spLocks noChangeArrowheads="1"/>
          </p:cNvSpPr>
          <p:nvPr userDrawn="1"/>
        </p:nvSpPr>
        <p:spPr bwMode="auto">
          <a:xfrm>
            <a:off x="5149593" y="2579671"/>
            <a:ext cx="487214" cy="1218036"/>
          </a:xfrm>
          <a:custGeom>
            <a:avLst/>
            <a:gdLst>
              <a:gd name="T0" fmla="*/ 1014 w 2291"/>
              <a:gd name="T1" fmla="*/ 4299 h 4300"/>
              <a:gd name="T2" fmla="*/ 1014 w 2291"/>
              <a:gd name="T3" fmla="*/ 4299 h 4300"/>
              <a:gd name="T4" fmla="*/ 1014 w 2291"/>
              <a:gd name="T5" fmla="*/ 3863 h 4300"/>
              <a:gd name="T6" fmla="*/ 492 w 2291"/>
              <a:gd name="T7" fmla="*/ 3718 h 4300"/>
              <a:gd name="T8" fmla="*/ 173 w 2291"/>
              <a:gd name="T9" fmla="*/ 3398 h 4300"/>
              <a:gd name="T10" fmla="*/ 0 w 2291"/>
              <a:gd name="T11" fmla="*/ 2847 h 4300"/>
              <a:gd name="T12" fmla="*/ 405 w 2291"/>
              <a:gd name="T13" fmla="*/ 2759 h 4300"/>
              <a:gd name="T14" fmla="*/ 580 w 2291"/>
              <a:gd name="T15" fmla="*/ 3253 h 4300"/>
              <a:gd name="T16" fmla="*/ 1014 w 2291"/>
              <a:gd name="T17" fmla="*/ 3514 h 4300"/>
              <a:gd name="T18" fmla="*/ 1014 w 2291"/>
              <a:gd name="T19" fmla="*/ 2148 h 4300"/>
              <a:gd name="T20" fmla="*/ 492 w 2291"/>
              <a:gd name="T21" fmla="*/ 1947 h 4300"/>
              <a:gd name="T22" fmla="*/ 173 w 2291"/>
              <a:gd name="T23" fmla="*/ 1627 h 4300"/>
              <a:gd name="T24" fmla="*/ 57 w 2291"/>
              <a:gd name="T25" fmla="*/ 1191 h 4300"/>
              <a:gd name="T26" fmla="*/ 376 w 2291"/>
              <a:gd name="T27" fmla="*/ 436 h 4300"/>
              <a:gd name="T28" fmla="*/ 1014 w 2291"/>
              <a:gd name="T29" fmla="*/ 203 h 4300"/>
              <a:gd name="T30" fmla="*/ 1014 w 2291"/>
              <a:gd name="T31" fmla="*/ 0 h 4300"/>
              <a:gd name="T32" fmla="*/ 1276 w 2291"/>
              <a:gd name="T33" fmla="*/ 0 h 4300"/>
              <a:gd name="T34" fmla="*/ 1276 w 2291"/>
              <a:gd name="T35" fmla="*/ 203 h 4300"/>
              <a:gd name="T36" fmla="*/ 1856 w 2291"/>
              <a:gd name="T37" fmla="*/ 436 h 4300"/>
              <a:gd name="T38" fmla="*/ 2204 w 2291"/>
              <a:gd name="T39" fmla="*/ 1075 h 4300"/>
              <a:gd name="T40" fmla="*/ 1768 w 2291"/>
              <a:gd name="T41" fmla="*/ 1133 h 4300"/>
              <a:gd name="T42" fmla="*/ 1594 w 2291"/>
              <a:gd name="T43" fmla="*/ 756 h 4300"/>
              <a:gd name="T44" fmla="*/ 1276 w 2291"/>
              <a:gd name="T45" fmla="*/ 581 h 4300"/>
              <a:gd name="T46" fmla="*/ 1276 w 2291"/>
              <a:gd name="T47" fmla="*/ 1802 h 4300"/>
              <a:gd name="T48" fmla="*/ 1681 w 2291"/>
              <a:gd name="T49" fmla="*/ 1918 h 4300"/>
              <a:gd name="T50" fmla="*/ 2029 w 2291"/>
              <a:gd name="T51" fmla="*/ 2148 h 4300"/>
              <a:gd name="T52" fmla="*/ 2204 w 2291"/>
              <a:gd name="T53" fmla="*/ 2439 h 4300"/>
              <a:gd name="T54" fmla="*/ 2290 w 2291"/>
              <a:gd name="T55" fmla="*/ 2817 h 4300"/>
              <a:gd name="T56" fmla="*/ 2000 w 2291"/>
              <a:gd name="T57" fmla="*/ 3544 h 4300"/>
              <a:gd name="T58" fmla="*/ 1276 w 2291"/>
              <a:gd name="T59" fmla="*/ 3863 h 4300"/>
              <a:gd name="T60" fmla="*/ 1276 w 2291"/>
              <a:gd name="T61" fmla="*/ 4299 h 4300"/>
              <a:gd name="T62" fmla="*/ 1014 w 2291"/>
              <a:gd name="T63" fmla="*/ 4299 h 4300"/>
              <a:gd name="T64" fmla="*/ 1014 w 2291"/>
              <a:gd name="T65" fmla="*/ 581 h 4300"/>
              <a:gd name="T66" fmla="*/ 1014 w 2291"/>
              <a:gd name="T67" fmla="*/ 581 h 4300"/>
              <a:gd name="T68" fmla="*/ 637 w 2291"/>
              <a:gd name="T69" fmla="*/ 784 h 4300"/>
              <a:gd name="T70" fmla="*/ 492 w 2291"/>
              <a:gd name="T71" fmla="*/ 1162 h 4300"/>
              <a:gd name="T72" fmla="*/ 608 w 2291"/>
              <a:gd name="T73" fmla="*/ 1511 h 4300"/>
              <a:gd name="T74" fmla="*/ 1014 w 2291"/>
              <a:gd name="T75" fmla="*/ 1743 h 4300"/>
              <a:gd name="T76" fmla="*/ 1014 w 2291"/>
              <a:gd name="T77" fmla="*/ 581 h 4300"/>
              <a:gd name="T78" fmla="*/ 1276 w 2291"/>
              <a:gd name="T79" fmla="*/ 3514 h 4300"/>
              <a:gd name="T80" fmla="*/ 1276 w 2291"/>
              <a:gd name="T81" fmla="*/ 3514 h 4300"/>
              <a:gd name="T82" fmla="*/ 1681 w 2291"/>
              <a:gd name="T83" fmla="*/ 3282 h 4300"/>
              <a:gd name="T84" fmla="*/ 1856 w 2291"/>
              <a:gd name="T85" fmla="*/ 2847 h 4300"/>
              <a:gd name="T86" fmla="*/ 1740 w 2291"/>
              <a:gd name="T87" fmla="*/ 2468 h 4300"/>
              <a:gd name="T88" fmla="*/ 1276 w 2291"/>
              <a:gd name="T89" fmla="*/ 2207 h 4300"/>
              <a:gd name="T90" fmla="*/ 1276 w 2291"/>
              <a:gd name="T91" fmla="*/ 3514 h 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91" h="4300">
                <a:moveTo>
                  <a:pt x="1014" y="4299"/>
                </a:moveTo>
                <a:lnTo>
                  <a:pt x="1014" y="4299"/>
                </a:lnTo>
                <a:cubicBezTo>
                  <a:pt x="1014" y="3863"/>
                  <a:pt x="1014" y="3863"/>
                  <a:pt x="1014" y="3863"/>
                </a:cubicBezTo>
                <a:cubicBezTo>
                  <a:pt x="812" y="3834"/>
                  <a:pt x="637" y="3805"/>
                  <a:pt x="492" y="3718"/>
                </a:cubicBezTo>
                <a:cubicBezTo>
                  <a:pt x="376" y="3660"/>
                  <a:pt x="260" y="3544"/>
                  <a:pt x="173" y="3398"/>
                </a:cubicBezTo>
                <a:cubicBezTo>
                  <a:pt x="57" y="3253"/>
                  <a:pt x="0" y="3049"/>
                  <a:pt x="0" y="2847"/>
                </a:cubicBezTo>
                <a:cubicBezTo>
                  <a:pt x="405" y="2759"/>
                  <a:pt x="405" y="2759"/>
                  <a:pt x="405" y="2759"/>
                </a:cubicBezTo>
                <a:cubicBezTo>
                  <a:pt x="464" y="2992"/>
                  <a:pt x="521" y="3137"/>
                  <a:pt x="580" y="3253"/>
                </a:cubicBezTo>
                <a:cubicBezTo>
                  <a:pt x="724" y="3398"/>
                  <a:pt x="840" y="3485"/>
                  <a:pt x="1014" y="3514"/>
                </a:cubicBezTo>
                <a:cubicBezTo>
                  <a:pt x="1014" y="2148"/>
                  <a:pt x="1014" y="2148"/>
                  <a:pt x="1014" y="2148"/>
                </a:cubicBezTo>
                <a:cubicBezTo>
                  <a:pt x="840" y="2120"/>
                  <a:pt x="666" y="2062"/>
                  <a:pt x="492" y="1947"/>
                </a:cubicBezTo>
                <a:cubicBezTo>
                  <a:pt x="348" y="1888"/>
                  <a:pt x="260" y="1772"/>
                  <a:pt x="173" y="1627"/>
                </a:cubicBezTo>
                <a:cubicBezTo>
                  <a:pt x="86" y="1511"/>
                  <a:pt x="57" y="1366"/>
                  <a:pt x="57" y="1191"/>
                </a:cubicBezTo>
                <a:cubicBezTo>
                  <a:pt x="57" y="871"/>
                  <a:pt x="173" y="639"/>
                  <a:pt x="376" y="436"/>
                </a:cubicBezTo>
                <a:cubicBezTo>
                  <a:pt x="521" y="320"/>
                  <a:pt x="753" y="232"/>
                  <a:pt x="1014" y="203"/>
                </a:cubicBezTo>
                <a:cubicBezTo>
                  <a:pt x="1014" y="0"/>
                  <a:pt x="1014" y="0"/>
                  <a:pt x="1014" y="0"/>
                </a:cubicBezTo>
                <a:cubicBezTo>
                  <a:pt x="1276" y="0"/>
                  <a:pt x="1276" y="0"/>
                  <a:pt x="1276" y="0"/>
                </a:cubicBezTo>
                <a:cubicBezTo>
                  <a:pt x="1276" y="203"/>
                  <a:pt x="1276" y="203"/>
                  <a:pt x="1276" y="203"/>
                </a:cubicBezTo>
                <a:cubicBezTo>
                  <a:pt x="1508" y="232"/>
                  <a:pt x="1710" y="320"/>
                  <a:pt x="1856" y="436"/>
                </a:cubicBezTo>
                <a:cubicBezTo>
                  <a:pt x="2029" y="581"/>
                  <a:pt x="2145" y="813"/>
                  <a:pt x="2204" y="1075"/>
                </a:cubicBezTo>
                <a:cubicBezTo>
                  <a:pt x="1768" y="1133"/>
                  <a:pt x="1768" y="1133"/>
                  <a:pt x="1768" y="1133"/>
                </a:cubicBezTo>
                <a:cubicBezTo>
                  <a:pt x="1740" y="958"/>
                  <a:pt x="1681" y="842"/>
                  <a:pt x="1594" y="756"/>
                </a:cubicBezTo>
                <a:cubicBezTo>
                  <a:pt x="1508" y="668"/>
                  <a:pt x="1420" y="610"/>
                  <a:pt x="1276" y="581"/>
                </a:cubicBezTo>
                <a:cubicBezTo>
                  <a:pt x="1276" y="1802"/>
                  <a:pt x="1276" y="1802"/>
                  <a:pt x="1276" y="1802"/>
                </a:cubicBezTo>
                <a:cubicBezTo>
                  <a:pt x="1478" y="1859"/>
                  <a:pt x="1624" y="1888"/>
                  <a:pt x="1681" y="1918"/>
                </a:cubicBezTo>
                <a:cubicBezTo>
                  <a:pt x="1826" y="1976"/>
                  <a:pt x="1942" y="2062"/>
                  <a:pt x="2029" y="2148"/>
                </a:cubicBezTo>
                <a:cubicBezTo>
                  <a:pt x="2116" y="2236"/>
                  <a:pt x="2174" y="2323"/>
                  <a:pt x="2204" y="2439"/>
                </a:cubicBezTo>
                <a:cubicBezTo>
                  <a:pt x="2261" y="2556"/>
                  <a:pt x="2290" y="2672"/>
                  <a:pt x="2290" y="2817"/>
                </a:cubicBezTo>
                <a:cubicBezTo>
                  <a:pt x="2290" y="3108"/>
                  <a:pt x="2174" y="3340"/>
                  <a:pt x="2000" y="3544"/>
                </a:cubicBezTo>
                <a:cubicBezTo>
                  <a:pt x="1797" y="3747"/>
                  <a:pt x="1565" y="3834"/>
                  <a:pt x="1276" y="3863"/>
                </a:cubicBezTo>
                <a:cubicBezTo>
                  <a:pt x="1276" y="4299"/>
                  <a:pt x="1276" y="4299"/>
                  <a:pt x="1276" y="4299"/>
                </a:cubicBezTo>
                <a:cubicBezTo>
                  <a:pt x="1014" y="4299"/>
                  <a:pt x="1014" y="4299"/>
                  <a:pt x="1014" y="4299"/>
                </a:cubicBezTo>
                <a:close/>
                <a:moveTo>
                  <a:pt x="1014" y="581"/>
                </a:moveTo>
                <a:lnTo>
                  <a:pt x="1014" y="581"/>
                </a:lnTo>
                <a:cubicBezTo>
                  <a:pt x="869" y="610"/>
                  <a:pt x="724" y="668"/>
                  <a:pt x="637" y="784"/>
                </a:cubicBezTo>
                <a:cubicBezTo>
                  <a:pt x="550" y="871"/>
                  <a:pt x="492" y="1017"/>
                  <a:pt x="492" y="1162"/>
                </a:cubicBezTo>
                <a:cubicBezTo>
                  <a:pt x="492" y="1307"/>
                  <a:pt x="521" y="1423"/>
                  <a:pt x="608" y="1511"/>
                </a:cubicBezTo>
                <a:cubicBezTo>
                  <a:pt x="696" y="1598"/>
                  <a:pt x="840" y="1685"/>
                  <a:pt x="1014" y="1743"/>
                </a:cubicBezTo>
                <a:cubicBezTo>
                  <a:pt x="1014" y="581"/>
                  <a:pt x="1014" y="581"/>
                  <a:pt x="1014" y="581"/>
                </a:cubicBezTo>
                <a:close/>
                <a:moveTo>
                  <a:pt x="1276" y="3514"/>
                </a:moveTo>
                <a:lnTo>
                  <a:pt x="1276" y="3514"/>
                </a:lnTo>
                <a:cubicBezTo>
                  <a:pt x="1449" y="3485"/>
                  <a:pt x="1565" y="3427"/>
                  <a:pt x="1681" y="3282"/>
                </a:cubicBezTo>
                <a:cubicBezTo>
                  <a:pt x="1797" y="3166"/>
                  <a:pt x="1856" y="3021"/>
                  <a:pt x="1856" y="2847"/>
                </a:cubicBezTo>
                <a:cubicBezTo>
                  <a:pt x="1856" y="2672"/>
                  <a:pt x="1797" y="2556"/>
                  <a:pt x="1740" y="2468"/>
                </a:cubicBezTo>
                <a:cubicBezTo>
                  <a:pt x="1652" y="2382"/>
                  <a:pt x="1508" y="2294"/>
                  <a:pt x="1276" y="2207"/>
                </a:cubicBezTo>
                <a:cubicBezTo>
                  <a:pt x="1276" y="3514"/>
                  <a:pt x="1276" y="3514"/>
                  <a:pt x="1276" y="3514"/>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39" name="Text Placeholder 38">
            <a:extLst>
              <a:ext uri="{FF2B5EF4-FFF2-40B4-BE49-F238E27FC236}">
                <a16:creationId xmlns:a16="http://schemas.microsoft.com/office/drawing/2014/main" id="{3604AA8B-EC83-0849-A8AD-F5CABD646071}"/>
              </a:ext>
            </a:extLst>
          </p:cNvPr>
          <p:cNvSpPr>
            <a:spLocks noGrp="1"/>
          </p:cNvSpPr>
          <p:nvPr userDrawn="1">
            <p:ph type="body" sz="quarter" idx="13" hasCustomPrompt="1"/>
          </p:nvPr>
        </p:nvSpPr>
        <p:spPr>
          <a:xfrm>
            <a:off x="320810" y="4423589"/>
            <a:ext cx="1852612" cy="720000"/>
          </a:xfrm>
        </p:spPr>
        <p:txBody>
          <a:bodyPr/>
          <a:lstStyle>
            <a:lvl1pPr marL="0" indent="0" algn="ctr">
              <a:spcAft>
                <a:spcPts val="0"/>
              </a:spcAft>
              <a:buNone/>
              <a:defRPr>
                <a:solidFill>
                  <a:schemeClr val="accent3"/>
                </a:solidFill>
              </a:defRPr>
            </a:lvl1pPr>
          </a:lstStyle>
          <a:p>
            <a:pPr lvl="0"/>
            <a:r>
              <a:rPr lang="en-US"/>
              <a:t>National Electricity Rules</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userDrawn="1">
            <p:ph type="body" sz="quarter" idx="14" hasCustomPrompt="1"/>
          </p:nvPr>
        </p:nvSpPr>
        <p:spPr>
          <a:xfrm>
            <a:off x="2396662" y="4423589"/>
            <a:ext cx="1852612" cy="720000"/>
          </a:xfrm>
        </p:spPr>
        <p:txBody>
          <a:bodyPr/>
          <a:lstStyle>
            <a:lvl1pPr marL="0" indent="0" algn="ctr">
              <a:spcAft>
                <a:spcPts val="0"/>
              </a:spcAft>
              <a:buNone/>
              <a:defRPr>
                <a:solidFill>
                  <a:schemeClr val="accent6"/>
                </a:solidFill>
              </a:defRPr>
            </a:lvl1pPr>
          </a:lstStyle>
          <a:p>
            <a:pPr lvl="0"/>
            <a:r>
              <a:rPr lang="en-US"/>
              <a:t>National Gas</a:t>
            </a:r>
            <a:br>
              <a:rPr lang="en-US"/>
            </a:br>
            <a:r>
              <a:rPr lang="en-US"/>
              <a:t>Rules</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userDrawn="1">
            <p:ph type="body" sz="quarter" idx="15" hasCustomPrompt="1"/>
          </p:nvPr>
        </p:nvSpPr>
        <p:spPr>
          <a:xfrm>
            <a:off x="4472514" y="4423589"/>
            <a:ext cx="1852612" cy="720000"/>
          </a:xfrm>
        </p:spPr>
        <p:txBody>
          <a:bodyPr/>
          <a:lstStyle>
            <a:lvl1pPr marL="0" indent="0" algn="ctr">
              <a:spcAft>
                <a:spcPts val="0"/>
              </a:spcAft>
              <a:buNone/>
              <a:defRPr>
                <a:solidFill>
                  <a:schemeClr val="accent1"/>
                </a:solidFill>
              </a:defRPr>
            </a:lvl1pPr>
          </a:lstStyle>
          <a:p>
            <a:pPr lvl="0"/>
            <a:r>
              <a:rPr lang="en-US"/>
              <a:t>National Energy</a:t>
            </a:r>
            <a:br>
              <a:rPr lang="en-US"/>
            </a:br>
            <a:r>
              <a:rPr lang="en-US"/>
              <a:t>Retail Rules</a:t>
            </a:r>
          </a:p>
        </p:txBody>
      </p:sp>
      <p:cxnSp>
        <p:nvCxnSpPr>
          <p:cNvPr id="42" name="Straight Connector 41">
            <a:extLst>
              <a:ext uri="{FF2B5EF4-FFF2-40B4-BE49-F238E27FC236}">
                <a16:creationId xmlns:a16="http://schemas.microsoft.com/office/drawing/2014/main" id="{13FCB979-7ECD-B54B-9D19-E3090CCD313F}"/>
              </a:ext>
            </a:extLst>
          </p:cNvPr>
          <p:cNvCxnSpPr/>
          <p:nvPr userDrawn="1"/>
        </p:nvCxnSpPr>
        <p:spPr>
          <a:xfrm>
            <a:off x="6722820" y="4251101"/>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3" name="Text Placeholder 38">
            <a:extLst>
              <a:ext uri="{FF2B5EF4-FFF2-40B4-BE49-F238E27FC236}">
                <a16:creationId xmlns:a16="http://schemas.microsoft.com/office/drawing/2014/main" id="{B80F7321-228D-AC4E-89AF-48CBBE42C998}"/>
              </a:ext>
            </a:extLst>
          </p:cNvPr>
          <p:cNvSpPr>
            <a:spLocks noGrp="1"/>
          </p:cNvSpPr>
          <p:nvPr userDrawn="1">
            <p:ph type="body" sz="quarter" idx="16" hasCustomPrompt="1"/>
          </p:nvPr>
        </p:nvSpPr>
        <p:spPr>
          <a:xfrm>
            <a:off x="6739048" y="4423589"/>
            <a:ext cx="1440000" cy="1680000"/>
          </a:xfrm>
        </p:spPr>
        <p:txBody>
          <a:bodyPr/>
          <a:lstStyle>
            <a:lvl1pPr marL="0" indent="0" algn="l">
              <a:spcAft>
                <a:spcPts val="0"/>
              </a:spcAft>
              <a:buNone/>
              <a:defRPr>
                <a:solidFill>
                  <a:schemeClr val="bg1"/>
                </a:solidFill>
              </a:defRPr>
            </a:lvl1pPr>
          </a:lstStyle>
          <a:p>
            <a:pPr lvl="0"/>
            <a:r>
              <a:rPr lang="en-US"/>
              <a:t>We also</a:t>
            </a:r>
            <a:br>
              <a:rPr lang="en-US"/>
            </a:br>
            <a:r>
              <a:rPr lang="en-US"/>
              <a:t>provide market development advice to governments</a:t>
            </a:r>
          </a:p>
        </p:txBody>
      </p:sp>
      <p:grpSp>
        <p:nvGrpSpPr>
          <p:cNvPr id="5" name="Group 4">
            <a:extLst>
              <a:ext uri="{FF2B5EF4-FFF2-40B4-BE49-F238E27FC236}">
                <a16:creationId xmlns:a16="http://schemas.microsoft.com/office/drawing/2014/main" id="{4E3EAE22-E072-924C-BD4A-5868B6917CE8}"/>
              </a:ext>
            </a:extLst>
          </p:cNvPr>
          <p:cNvGrpSpPr/>
          <p:nvPr userDrawn="1"/>
        </p:nvGrpSpPr>
        <p:grpSpPr>
          <a:xfrm>
            <a:off x="609053" y="2339811"/>
            <a:ext cx="1276126" cy="1704000"/>
            <a:chOff x="609053" y="1754858"/>
            <a:chExt cx="1276126" cy="1278000"/>
          </a:xfrm>
        </p:grpSpPr>
        <p:sp>
          <p:nvSpPr>
            <p:cNvPr id="10" name="Freeform 8">
              <a:extLst>
                <a:ext uri="{FF2B5EF4-FFF2-40B4-BE49-F238E27FC236}">
                  <a16:creationId xmlns:a16="http://schemas.microsoft.com/office/drawing/2014/main" id="{3711AC07-BA0E-A546-916D-A105275F6058}"/>
                </a:ext>
              </a:extLst>
            </p:cNvPr>
            <p:cNvSpPr>
              <a:spLocks noChangeArrowheads="1"/>
            </p:cNvSpPr>
            <p:nvPr userDrawn="1"/>
          </p:nvSpPr>
          <p:spPr bwMode="auto">
            <a:xfrm>
              <a:off x="609053" y="1754858"/>
              <a:ext cx="1276126" cy="1278000"/>
            </a:xfrm>
            <a:custGeom>
              <a:avLst/>
              <a:gdLst>
                <a:gd name="T0" fmla="*/ 3016 w 6004"/>
                <a:gd name="T1" fmla="*/ 6014 h 6015"/>
                <a:gd name="T2" fmla="*/ 3016 w 6004"/>
                <a:gd name="T3" fmla="*/ 6014 h 6015"/>
                <a:gd name="T4" fmla="*/ 6003 w 6004"/>
                <a:gd name="T5" fmla="*/ 2993 h 6015"/>
                <a:gd name="T6" fmla="*/ 3016 w 6004"/>
                <a:gd name="T7" fmla="*/ 0 h 6015"/>
                <a:gd name="T8" fmla="*/ 0 w 6004"/>
                <a:gd name="T9" fmla="*/ 2993 h 6015"/>
                <a:gd name="T10" fmla="*/ 3016 w 6004"/>
                <a:gd name="T11" fmla="*/ 6014 h 6015"/>
              </a:gdLst>
              <a:ahLst/>
              <a:cxnLst>
                <a:cxn ang="0">
                  <a:pos x="T0" y="T1"/>
                </a:cxn>
                <a:cxn ang="0">
                  <a:pos x="T2" y="T3"/>
                </a:cxn>
                <a:cxn ang="0">
                  <a:pos x="T4" y="T5"/>
                </a:cxn>
                <a:cxn ang="0">
                  <a:pos x="T6" y="T7"/>
                </a:cxn>
                <a:cxn ang="0">
                  <a:pos x="T8" y="T9"/>
                </a:cxn>
                <a:cxn ang="0">
                  <a:pos x="T10" y="T11"/>
                </a:cxn>
              </a:cxnLst>
              <a:rect l="0" t="0" r="r" b="b"/>
              <a:pathLst>
                <a:path w="6004" h="6015">
                  <a:moveTo>
                    <a:pt x="3016" y="6014"/>
                  </a:moveTo>
                  <a:lnTo>
                    <a:pt x="3016" y="6014"/>
                  </a:lnTo>
                  <a:cubicBezTo>
                    <a:pt x="4669" y="6014"/>
                    <a:pt x="6003" y="4648"/>
                    <a:pt x="6003" y="2993"/>
                  </a:cubicBezTo>
                  <a:cubicBezTo>
                    <a:pt x="6003" y="1336"/>
                    <a:pt x="4669" y="0"/>
                    <a:pt x="3016" y="0"/>
                  </a:cubicBezTo>
                  <a:cubicBezTo>
                    <a:pt x="1333" y="0"/>
                    <a:pt x="0" y="1336"/>
                    <a:pt x="0" y="2993"/>
                  </a:cubicBezTo>
                  <a:cubicBezTo>
                    <a:pt x="0" y="4648"/>
                    <a:pt x="1333" y="6014"/>
                    <a:pt x="3016" y="6014"/>
                  </a:cubicBezTo>
                </a:path>
              </a:pathLst>
            </a:custGeom>
            <a:solidFill>
              <a:schemeClr val="accent3"/>
            </a:solidFill>
            <a:ln>
              <a:noFill/>
            </a:ln>
            <a:effectLst/>
          </p:spPr>
          <p:txBody>
            <a:bodyPr wrap="none" anchor="ctr"/>
            <a:lstStyle/>
            <a:p>
              <a:endParaRPr lang="en-US" sz="1800"/>
            </a:p>
          </p:txBody>
        </p:sp>
        <p:pic>
          <p:nvPicPr>
            <p:cNvPr id="44" name="Picture 43">
              <a:extLst>
                <a:ext uri="{FF2B5EF4-FFF2-40B4-BE49-F238E27FC236}">
                  <a16:creationId xmlns:a16="http://schemas.microsoft.com/office/drawing/2014/main" id="{4C171FD2-31F1-3742-ADF2-FDD6DE53D0A8}"/>
                </a:ext>
              </a:extLst>
            </p:cNvPr>
            <p:cNvPicPr>
              <a:picLocks noChangeAspect="1"/>
            </p:cNvPicPr>
            <p:nvPr userDrawn="1"/>
          </p:nvPicPr>
          <p:blipFill>
            <a:blip r:embed="rId2"/>
            <a:stretch>
              <a:fillRect/>
            </a:stretch>
          </p:blipFill>
          <p:spPr>
            <a:xfrm>
              <a:off x="814607" y="1941516"/>
              <a:ext cx="865018" cy="900000"/>
            </a:xfrm>
            <a:prstGeom prst="rect">
              <a:avLst/>
            </a:prstGeom>
          </p:spPr>
        </p:pic>
      </p:grpSp>
      <p:grpSp>
        <p:nvGrpSpPr>
          <p:cNvPr id="4" name="Group 3">
            <a:extLst>
              <a:ext uri="{FF2B5EF4-FFF2-40B4-BE49-F238E27FC236}">
                <a16:creationId xmlns:a16="http://schemas.microsoft.com/office/drawing/2014/main" id="{9EA55FDF-8235-8748-864C-DFDD94B15D17}"/>
              </a:ext>
            </a:extLst>
          </p:cNvPr>
          <p:cNvGrpSpPr/>
          <p:nvPr userDrawn="1"/>
        </p:nvGrpSpPr>
        <p:grpSpPr>
          <a:xfrm>
            <a:off x="2685377" y="2368856"/>
            <a:ext cx="1275189" cy="1704000"/>
            <a:chOff x="2685374" y="1798426"/>
            <a:chExt cx="1275189" cy="1278000"/>
          </a:xfrm>
        </p:grpSpPr>
        <p:sp>
          <p:nvSpPr>
            <p:cNvPr id="22" name="Freeform 20">
              <a:extLst>
                <a:ext uri="{FF2B5EF4-FFF2-40B4-BE49-F238E27FC236}">
                  <a16:creationId xmlns:a16="http://schemas.microsoft.com/office/drawing/2014/main" id="{5F9F583C-7A34-FF4D-A4BD-21A912BD553A}"/>
                </a:ext>
              </a:extLst>
            </p:cNvPr>
            <p:cNvSpPr>
              <a:spLocks noChangeArrowheads="1"/>
            </p:cNvSpPr>
            <p:nvPr userDrawn="1"/>
          </p:nvSpPr>
          <p:spPr bwMode="auto">
            <a:xfrm>
              <a:off x="2685374" y="1798426"/>
              <a:ext cx="1275189" cy="1278000"/>
            </a:xfrm>
            <a:custGeom>
              <a:avLst/>
              <a:gdLst>
                <a:gd name="T0" fmla="*/ 2986 w 6003"/>
                <a:gd name="T1" fmla="*/ 6014 h 6015"/>
                <a:gd name="T2" fmla="*/ 2986 w 6003"/>
                <a:gd name="T3" fmla="*/ 6014 h 6015"/>
                <a:gd name="T4" fmla="*/ 6002 w 6003"/>
                <a:gd name="T5" fmla="*/ 2993 h 6015"/>
                <a:gd name="T6" fmla="*/ 2986 w 6003"/>
                <a:gd name="T7" fmla="*/ 0 h 6015"/>
                <a:gd name="T8" fmla="*/ 0 w 6003"/>
                <a:gd name="T9" fmla="*/ 2993 h 6015"/>
                <a:gd name="T10" fmla="*/ 2986 w 6003"/>
                <a:gd name="T11" fmla="*/ 6014 h 6015"/>
              </a:gdLst>
              <a:ahLst/>
              <a:cxnLst>
                <a:cxn ang="0">
                  <a:pos x="T0" y="T1"/>
                </a:cxn>
                <a:cxn ang="0">
                  <a:pos x="T2" y="T3"/>
                </a:cxn>
                <a:cxn ang="0">
                  <a:pos x="T4" y="T5"/>
                </a:cxn>
                <a:cxn ang="0">
                  <a:pos x="T6" y="T7"/>
                </a:cxn>
                <a:cxn ang="0">
                  <a:pos x="T8" y="T9"/>
                </a:cxn>
                <a:cxn ang="0">
                  <a:pos x="T10" y="T11"/>
                </a:cxn>
              </a:cxnLst>
              <a:rect l="0" t="0" r="r" b="b"/>
              <a:pathLst>
                <a:path w="6003" h="6015">
                  <a:moveTo>
                    <a:pt x="2986" y="6014"/>
                  </a:moveTo>
                  <a:lnTo>
                    <a:pt x="2986" y="6014"/>
                  </a:lnTo>
                  <a:cubicBezTo>
                    <a:pt x="4669" y="6014"/>
                    <a:pt x="6002" y="4648"/>
                    <a:pt x="6002" y="2993"/>
                  </a:cubicBezTo>
                  <a:cubicBezTo>
                    <a:pt x="6002" y="1336"/>
                    <a:pt x="4669" y="0"/>
                    <a:pt x="2986" y="0"/>
                  </a:cubicBezTo>
                  <a:cubicBezTo>
                    <a:pt x="1333" y="0"/>
                    <a:pt x="0" y="1336"/>
                    <a:pt x="0" y="2993"/>
                  </a:cubicBezTo>
                  <a:cubicBezTo>
                    <a:pt x="0" y="4648"/>
                    <a:pt x="1333" y="6014"/>
                    <a:pt x="2986" y="6014"/>
                  </a:cubicBezTo>
                </a:path>
              </a:pathLst>
            </a:custGeom>
            <a:solidFill>
              <a:schemeClr val="accent6"/>
            </a:solidFill>
            <a:ln>
              <a:noFill/>
            </a:ln>
            <a:effectLst/>
          </p:spPr>
          <p:txBody>
            <a:bodyPr wrap="none" anchor="ctr"/>
            <a:lstStyle/>
            <a:p>
              <a:endParaRPr lang="en-US" sz="1800"/>
            </a:p>
          </p:txBody>
        </p:sp>
        <p:pic>
          <p:nvPicPr>
            <p:cNvPr id="45" name="Picture 44">
              <a:extLst>
                <a:ext uri="{FF2B5EF4-FFF2-40B4-BE49-F238E27FC236}">
                  <a16:creationId xmlns:a16="http://schemas.microsoft.com/office/drawing/2014/main" id="{D60C1456-83C8-9B40-A61F-48BBF7273C3B}"/>
                </a:ext>
              </a:extLst>
            </p:cNvPr>
            <p:cNvPicPr>
              <a:picLocks noChangeAspect="1"/>
            </p:cNvPicPr>
            <p:nvPr userDrawn="1"/>
          </p:nvPicPr>
          <p:blipFill>
            <a:blip r:embed="rId3"/>
            <a:stretch>
              <a:fillRect/>
            </a:stretch>
          </p:blipFill>
          <p:spPr>
            <a:xfrm>
              <a:off x="2931802" y="1987426"/>
              <a:ext cx="782332" cy="900000"/>
            </a:xfrm>
            <a:prstGeom prst="rect">
              <a:avLst/>
            </a:prstGeom>
          </p:spPr>
        </p:pic>
      </p:grpSp>
      <p:grpSp>
        <p:nvGrpSpPr>
          <p:cNvPr id="36" name="Group 35">
            <a:extLst>
              <a:ext uri="{FF2B5EF4-FFF2-40B4-BE49-F238E27FC236}">
                <a16:creationId xmlns:a16="http://schemas.microsoft.com/office/drawing/2014/main" id="{C040F90F-7CFF-244B-9101-0B5919B76481}"/>
              </a:ext>
            </a:extLst>
          </p:cNvPr>
          <p:cNvGrpSpPr/>
          <p:nvPr userDrawn="1"/>
        </p:nvGrpSpPr>
        <p:grpSpPr>
          <a:xfrm>
            <a:off x="4751010" y="2397901"/>
            <a:ext cx="1276126" cy="1704000"/>
            <a:chOff x="4751010" y="1798426"/>
            <a:chExt cx="1276126" cy="1278000"/>
          </a:xfrm>
        </p:grpSpPr>
        <p:sp>
          <p:nvSpPr>
            <p:cNvPr id="46" name="Freeform 8">
              <a:extLst>
                <a:ext uri="{FF2B5EF4-FFF2-40B4-BE49-F238E27FC236}">
                  <a16:creationId xmlns:a16="http://schemas.microsoft.com/office/drawing/2014/main" id="{AF83044B-7FC5-3A46-8631-F8961BA0079B}"/>
                </a:ext>
              </a:extLst>
            </p:cNvPr>
            <p:cNvSpPr>
              <a:spLocks noChangeArrowheads="1"/>
            </p:cNvSpPr>
            <p:nvPr userDrawn="1"/>
          </p:nvSpPr>
          <p:spPr bwMode="auto">
            <a:xfrm>
              <a:off x="4751010" y="1798426"/>
              <a:ext cx="1276126" cy="1278000"/>
            </a:xfrm>
            <a:custGeom>
              <a:avLst/>
              <a:gdLst>
                <a:gd name="T0" fmla="*/ 3016 w 6004"/>
                <a:gd name="T1" fmla="*/ 6014 h 6015"/>
                <a:gd name="T2" fmla="*/ 3016 w 6004"/>
                <a:gd name="T3" fmla="*/ 6014 h 6015"/>
                <a:gd name="T4" fmla="*/ 6003 w 6004"/>
                <a:gd name="T5" fmla="*/ 2993 h 6015"/>
                <a:gd name="T6" fmla="*/ 3016 w 6004"/>
                <a:gd name="T7" fmla="*/ 0 h 6015"/>
                <a:gd name="T8" fmla="*/ 0 w 6004"/>
                <a:gd name="T9" fmla="*/ 2993 h 6015"/>
                <a:gd name="T10" fmla="*/ 3016 w 6004"/>
                <a:gd name="T11" fmla="*/ 6014 h 6015"/>
              </a:gdLst>
              <a:ahLst/>
              <a:cxnLst>
                <a:cxn ang="0">
                  <a:pos x="T0" y="T1"/>
                </a:cxn>
                <a:cxn ang="0">
                  <a:pos x="T2" y="T3"/>
                </a:cxn>
                <a:cxn ang="0">
                  <a:pos x="T4" y="T5"/>
                </a:cxn>
                <a:cxn ang="0">
                  <a:pos x="T6" y="T7"/>
                </a:cxn>
                <a:cxn ang="0">
                  <a:pos x="T8" y="T9"/>
                </a:cxn>
                <a:cxn ang="0">
                  <a:pos x="T10" y="T11"/>
                </a:cxn>
              </a:cxnLst>
              <a:rect l="0" t="0" r="r" b="b"/>
              <a:pathLst>
                <a:path w="6004" h="6015">
                  <a:moveTo>
                    <a:pt x="3016" y="6014"/>
                  </a:moveTo>
                  <a:lnTo>
                    <a:pt x="3016" y="6014"/>
                  </a:lnTo>
                  <a:cubicBezTo>
                    <a:pt x="4669" y="6014"/>
                    <a:pt x="6003" y="4648"/>
                    <a:pt x="6003" y="2993"/>
                  </a:cubicBezTo>
                  <a:cubicBezTo>
                    <a:pt x="6003" y="1336"/>
                    <a:pt x="4669" y="0"/>
                    <a:pt x="3016" y="0"/>
                  </a:cubicBezTo>
                  <a:cubicBezTo>
                    <a:pt x="1333" y="0"/>
                    <a:pt x="0" y="1336"/>
                    <a:pt x="0" y="2993"/>
                  </a:cubicBezTo>
                  <a:cubicBezTo>
                    <a:pt x="0" y="4648"/>
                    <a:pt x="1333" y="6014"/>
                    <a:pt x="3016" y="6014"/>
                  </a:cubicBezTo>
                </a:path>
              </a:pathLst>
            </a:custGeom>
            <a:solidFill>
              <a:schemeClr val="accent1"/>
            </a:solidFill>
            <a:ln>
              <a:noFill/>
            </a:ln>
            <a:effectLst/>
          </p:spPr>
          <p:txBody>
            <a:bodyPr wrap="none" anchor="ctr"/>
            <a:lstStyle/>
            <a:p>
              <a:endParaRPr lang="en-US" sz="1800"/>
            </a:p>
          </p:txBody>
        </p:sp>
        <p:pic>
          <p:nvPicPr>
            <p:cNvPr id="47" name="Picture 46">
              <a:extLst>
                <a:ext uri="{FF2B5EF4-FFF2-40B4-BE49-F238E27FC236}">
                  <a16:creationId xmlns:a16="http://schemas.microsoft.com/office/drawing/2014/main" id="{703F78FB-6257-7546-9E70-73F67726F5CC}"/>
                </a:ext>
              </a:extLst>
            </p:cNvPr>
            <p:cNvPicPr>
              <a:picLocks noChangeAspect="1"/>
            </p:cNvPicPr>
            <p:nvPr userDrawn="1"/>
          </p:nvPicPr>
          <p:blipFill>
            <a:blip r:embed="rId4"/>
            <a:stretch>
              <a:fillRect/>
            </a:stretch>
          </p:blipFill>
          <p:spPr>
            <a:xfrm>
              <a:off x="5148780" y="1987426"/>
              <a:ext cx="480212" cy="900000"/>
            </a:xfrm>
            <a:prstGeom prst="rect">
              <a:avLst/>
            </a:prstGeom>
          </p:spPr>
        </p:pic>
      </p:grpSp>
      <p:pic>
        <p:nvPicPr>
          <p:cNvPr id="48" name="Picture 47">
            <a:extLst>
              <a:ext uri="{FF2B5EF4-FFF2-40B4-BE49-F238E27FC236}">
                <a16:creationId xmlns:a16="http://schemas.microsoft.com/office/drawing/2014/main" id="{394FD55B-364D-FC4F-92FA-6C4B246D9B4B}"/>
              </a:ext>
            </a:extLst>
          </p:cNvPr>
          <p:cNvPicPr>
            <a:picLocks noChangeAspect="1"/>
          </p:cNvPicPr>
          <p:nvPr userDrawn="1"/>
        </p:nvPicPr>
        <p:blipFill>
          <a:blip r:embed="rId5"/>
          <a:stretch>
            <a:fillRect/>
          </a:stretch>
        </p:blipFill>
        <p:spPr>
          <a:xfrm>
            <a:off x="6817586" y="2368856"/>
            <a:ext cx="1255421" cy="1704000"/>
          </a:xfrm>
          <a:prstGeom prst="rect">
            <a:avLst/>
          </a:prstGeom>
        </p:spPr>
      </p:pic>
    </p:spTree>
    <p:extLst>
      <p:ext uri="{BB962C8B-B14F-4D97-AF65-F5344CB8AC3E}">
        <p14:creationId xmlns:p14="http://schemas.microsoft.com/office/powerpoint/2010/main" val="1639064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overnm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hasCustomPrompt="1"/>
          </p:nvPr>
        </p:nvSpPr>
        <p:spPr/>
        <p:txBody>
          <a:bodyPr/>
          <a:lstStyle/>
          <a:p>
            <a:r>
              <a:rPr lang="en-US"/>
              <a:t>National governments and energy policy development</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9258" y="1382354"/>
            <a:ext cx="2720319" cy="3627092"/>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9043" y="1382352"/>
            <a:ext cx="2655426" cy="3540568"/>
          </a:xfrm>
          <a:prstGeom prst="rect">
            <a:avLst/>
          </a:prstGeom>
        </p:spPr>
      </p:pic>
      <p:sp>
        <p:nvSpPr>
          <p:cNvPr id="18" name="Text Placeholder 3">
            <a:extLst>
              <a:ext uri="{FF2B5EF4-FFF2-40B4-BE49-F238E27FC236}">
                <a16:creationId xmlns:a16="http://schemas.microsoft.com/office/drawing/2014/main" id="{5D5461FE-9BC4-B64D-9C56-900CF04D3C51}"/>
              </a:ext>
            </a:extLst>
          </p:cNvPr>
          <p:cNvSpPr txBox="1">
            <a:spLocks/>
          </p:cNvSpPr>
          <p:nvPr userDrawn="1"/>
        </p:nvSpPr>
        <p:spPr>
          <a:xfrm>
            <a:off x="1580210" y="4430223"/>
            <a:ext cx="2241786" cy="1800000"/>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7E4182"/>
                </a:solidFill>
                <a:effectLst/>
                <a:uLnTx/>
                <a:uFillTx/>
                <a:latin typeface="Tahoma"/>
              </a:rPr>
              <a:t>Council of Australian </a:t>
            </a:r>
            <a:br>
              <a:rPr kumimoji="0" lang="en-US" sz="1400" b="1" i="0" u="none" strike="noStrike" kern="1200" cap="none" spc="0" normalizeH="0" baseline="0" noProof="0">
                <a:ln>
                  <a:noFill/>
                </a:ln>
                <a:solidFill>
                  <a:srgbClr val="7E4182"/>
                </a:solidFill>
                <a:effectLst/>
                <a:uLnTx/>
                <a:uFillTx/>
                <a:latin typeface="Tahoma"/>
              </a:rPr>
            </a:br>
            <a:r>
              <a:rPr kumimoji="0" lang="en-US" sz="1400" b="1" i="0" u="none" strike="noStrike" kern="1200" cap="none" spc="0" normalizeH="0" baseline="0" noProof="0">
                <a:ln>
                  <a:noFill/>
                </a:ln>
                <a:solidFill>
                  <a:srgbClr val="7E4182"/>
                </a:solidFill>
                <a:effectLst/>
                <a:uLnTx/>
                <a:uFillTx/>
                <a:latin typeface="Tahoma"/>
              </a:rPr>
              <a:t>Governments (COAG) </a:t>
            </a:r>
            <a:br>
              <a:rPr kumimoji="0" lang="en-US" sz="1200" b="1"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implements policy reforms of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national significance that require cooperative action by federal,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state and territory governments</a:t>
            </a:r>
          </a:p>
        </p:txBody>
      </p:sp>
      <p:sp>
        <p:nvSpPr>
          <p:cNvPr id="19" name="Text Placeholder 3">
            <a:extLst>
              <a:ext uri="{FF2B5EF4-FFF2-40B4-BE49-F238E27FC236}">
                <a16:creationId xmlns:a16="http://schemas.microsoft.com/office/drawing/2014/main" id="{5D5461FE-9BC4-B64D-9C56-900CF04D3C51}"/>
              </a:ext>
            </a:extLst>
          </p:cNvPr>
          <p:cNvSpPr txBox="1">
            <a:spLocks/>
          </p:cNvSpPr>
          <p:nvPr userDrawn="1"/>
        </p:nvSpPr>
        <p:spPr>
          <a:xfrm>
            <a:off x="5036471" y="4430223"/>
            <a:ext cx="2225578" cy="1800000"/>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7E4182"/>
                </a:solidFill>
                <a:effectLst/>
                <a:uLnTx/>
                <a:uFillTx/>
                <a:latin typeface="Tahoma"/>
              </a:rPr>
              <a:t>COAG Energy Council </a:t>
            </a:r>
            <a:br>
              <a:rPr kumimoji="0" lang="en-US" sz="1200" b="1"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 is made up of the nation’s energy ministers. They provide national leadership on energy market development which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is so important for the health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of the national economy</a:t>
            </a:r>
          </a:p>
        </p:txBody>
      </p:sp>
      <p:sp>
        <p:nvSpPr>
          <p:cNvPr id="22" name="Text Placeholder 3">
            <a:extLst>
              <a:ext uri="{FF2B5EF4-FFF2-40B4-BE49-F238E27FC236}">
                <a16:creationId xmlns:a16="http://schemas.microsoft.com/office/drawing/2014/main" id="{5D5461FE-9BC4-B64D-9C56-900CF04D3C51}"/>
              </a:ext>
            </a:extLst>
          </p:cNvPr>
          <p:cNvSpPr txBox="1">
            <a:spLocks/>
          </p:cNvSpPr>
          <p:nvPr userDrawn="1"/>
        </p:nvSpPr>
        <p:spPr>
          <a:xfrm>
            <a:off x="2888224" y="3307289"/>
            <a:ext cx="818853" cy="623295"/>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75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CC5EA"/>
                </a:solidFill>
                <a:effectLst/>
                <a:uLnTx/>
                <a:uFillTx/>
                <a:latin typeface="Tahoma"/>
              </a:rPr>
              <a:t>COAG</a:t>
            </a:r>
          </a:p>
        </p:txBody>
      </p:sp>
      <p:sp>
        <p:nvSpPr>
          <p:cNvPr id="23" name="Text Placeholder 3">
            <a:extLst>
              <a:ext uri="{FF2B5EF4-FFF2-40B4-BE49-F238E27FC236}">
                <a16:creationId xmlns:a16="http://schemas.microsoft.com/office/drawing/2014/main" id="{5D5461FE-9BC4-B64D-9C56-900CF04D3C51}"/>
              </a:ext>
            </a:extLst>
          </p:cNvPr>
          <p:cNvSpPr txBox="1">
            <a:spLocks/>
          </p:cNvSpPr>
          <p:nvPr userDrawn="1"/>
        </p:nvSpPr>
        <p:spPr>
          <a:xfrm>
            <a:off x="6537622" y="3082095"/>
            <a:ext cx="818853" cy="623295"/>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CC5EA"/>
                </a:solidFill>
                <a:effectLst/>
                <a:uLnTx/>
                <a:uFillTx/>
                <a:latin typeface="Tahoma"/>
              </a:rPr>
              <a:t>COAG</a:t>
            </a:r>
            <a:br>
              <a:rPr kumimoji="0" lang="en-US" sz="1400" b="1" i="0" u="none" strike="noStrike" kern="1200" cap="none" spc="0" normalizeH="0" baseline="0" noProof="0">
                <a:ln>
                  <a:noFill/>
                </a:ln>
                <a:solidFill>
                  <a:srgbClr val="6CC5EA"/>
                </a:solidFill>
                <a:effectLst/>
                <a:uLnTx/>
                <a:uFillTx/>
                <a:latin typeface="Tahoma"/>
              </a:rPr>
            </a:br>
            <a:r>
              <a:rPr kumimoji="0" lang="en-US" sz="1200" b="1" i="0" u="none" strike="noStrike" kern="1200" cap="none" spc="0" normalizeH="0" baseline="0" noProof="0">
                <a:ln>
                  <a:noFill/>
                </a:ln>
                <a:solidFill>
                  <a:srgbClr val="6CC5EA"/>
                </a:solidFill>
                <a:effectLst/>
                <a:uLnTx/>
                <a:uFillTx/>
                <a:latin typeface="Tahoma"/>
              </a:rPr>
              <a:t>Energy Council</a:t>
            </a:r>
          </a:p>
        </p:txBody>
      </p:sp>
    </p:spTree>
    <p:extLst>
      <p:ext uri="{BB962C8B-B14F-4D97-AF65-F5344CB8AC3E}">
        <p14:creationId xmlns:p14="http://schemas.microsoft.com/office/powerpoint/2010/main" val="25911176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Market body ro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hasCustomPrompt="1"/>
          </p:nvPr>
        </p:nvSpPr>
        <p:spPr/>
        <p:txBody>
          <a:bodyPr/>
          <a:lstStyle/>
          <a:p>
            <a:r>
              <a:rPr lang="en-US"/>
              <a:t>Market body roles</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153" y="635482"/>
            <a:ext cx="2907665" cy="3876887"/>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28087" y="608978"/>
            <a:ext cx="2907665" cy="3876887"/>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58965" y="635482"/>
            <a:ext cx="2907665" cy="3876887"/>
          </a:xfrm>
          <a:prstGeom prst="rect">
            <a:avLst/>
          </a:prstGeom>
        </p:spPr>
      </p:pic>
      <p:sp>
        <p:nvSpPr>
          <p:cNvPr id="17" name="Text Placeholder 3">
            <a:extLst>
              <a:ext uri="{FF2B5EF4-FFF2-40B4-BE49-F238E27FC236}">
                <a16:creationId xmlns:a16="http://schemas.microsoft.com/office/drawing/2014/main" id="{5D5461FE-9BC4-B64D-9C56-900CF04D3C51}"/>
              </a:ext>
            </a:extLst>
          </p:cNvPr>
          <p:cNvSpPr txBox="1">
            <a:spLocks/>
          </p:cNvSpPr>
          <p:nvPr userDrawn="1"/>
        </p:nvSpPr>
        <p:spPr>
          <a:xfrm>
            <a:off x="833981" y="3962031"/>
            <a:ext cx="2103546" cy="2199024"/>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5883"/>
                </a:solidFill>
                <a:effectLst/>
                <a:uLnTx/>
                <a:uFillTx/>
                <a:latin typeface="Tahoma"/>
              </a:rPr>
              <a:t>Australian Energy </a:t>
            </a:r>
            <a:br>
              <a:rPr kumimoji="0" lang="en-US" sz="1400" b="1" i="0" u="none" strike="noStrike" kern="1200" cap="none" spc="0" normalizeH="0" baseline="0" noProof="0">
                <a:ln>
                  <a:noFill/>
                </a:ln>
                <a:solidFill>
                  <a:srgbClr val="005883"/>
                </a:solidFill>
                <a:effectLst/>
                <a:uLnTx/>
                <a:uFillTx/>
                <a:latin typeface="Tahoma"/>
              </a:rPr>
            </a:br>
            <a:r>
              <a:rPr kumimoji="0" lang="en-US" sz="1400" b="1" i="0" u="none" strike="noStrike" kern="1200" cap="none" spc="0" normalizeH="0" baseline="0" noProof="0">
                <a:ln>
                  <a:noFill/>
                </a:ln>
                <a:solidFill>
                  <a:srgbClr val="005883"/>
                </a:solidFill>
                <a:effectLst/>
                <a:uLnTx/>
                <a:uFillTx/>
                <a:latin typeface="Tahoma"/>
              </a:rPr>
              <a:t>Market Commission </a:t>
            </a:r>
            <a:br>
              <a:rPr kumimoji="0" lang="en-US" sz="1200" b="1" i="0" u="none" strike="noStrike" kern="1200" cap="none" spc="0" normalizeH="0" baseline="0" noProof="0">
                <a:ln>
                  <a:noFill/>
                </a:ln>
                <a:solidFill>
                  <a:srgbClr val="005883"/>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Rule maker, market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developer and expert adviser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to governments</a:t>
            </a:r>
          </a:p>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7E4182"/>
                </a:solidFill>
                <a:effectLst/>
                <a:uLnTx/>
                <a:uFillTx/>
                <a:latin typeface="Tahoma"/>
              </a:rPr>
              <a:t>Protects consumers and achieves the right trade-off between cost, reliability and security.</a:t>
            </a:r>
          </a:p>
        </p:txBody>
      </p:sp>
      <p:sp>
        <p:nvSpPr>
          <p:cNvPr id="18" name="Text Placeholder 3">
            <a:extLst>
              <a:ext uri="{FF2B5EF4-FFF2-40B4-BE49-F238E27FC236}">
                <a16:creationId xmlns:a16="http://schemas.microsoft.com/office/drawing/2014/main" id="{5D5461FE-9BC4-B64D-9C56-900CF04D3C51}"/>
              </a:ext>
            </a:extLst>
          </p:cNvPr>
          <p:cNvSpPr txBox="1">
            <a:spLocks/>
          </p:cNvSpPr>
          <p:nvPr userDrawn="1"/>
        </p:nvSpPr>
        <p:spPr>
          <a:xfrm>
            <a:off x="3684442" y="3962031"/>
            <a:ext cx="1878389" cy="1800000"/>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5883"/>
                </a:solidFill>
                <a:effectLst/>
                <a:uLnTx/>
                <a:uFillTx/>
                <a:latin typeface="Tahoma"/>
              </a:rPr>
              <a:t>Australian Energy </a:t>
            </a:r>
            <a:br>
              <a:rPr kumimoji="0" lang="en-US" sz="1400" b="1" i="0" u="none" strike="noStrike" kern="1200" cap="none" spc="0" normalizeH="0" baseline="0" noProof="0">
                <a:ln>
                  <a:noFill/>
                </a:ln>
                <a:solidFill>
                  <a:srgbClr val="005883"/>
                </a:solidFill>
                <a:effectLst/>
                <a:uLnTx/>
                <a:uFillTx/>
                <a:latin typeface="Tahoma"/>
              </a:rPr>
            </a:br>
            <a:r>
              <a:rPr kumimoji="0" lang="en-US" sz="1400" b="1" i="0" u="none" strike="noStrike" kern="1200" cap="none" spc="0" normalizeH="0" baseline="0" noProof="0">
                <a:ln>
                  <a:noFill/>
                </a:ln>
                <a:solidFill>
                  <a:srgbClr val="005883"/>
                </a:solidFill>
                <a:effectLst/>
                <a:uLnTx/>
                <a:uFillTx/>
                <a:latin typeface="Tahoma"/>
              </a:rPr>
              <a:t>Regulator</a:t>
            </a:r>
            <a:br>
              <a:rPr kumimoji="0" lang="en-US" sz="1200" b="1"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Economic regulation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and rules compliance</a:t>
            </a:r>
          </a:p>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7E4182"/>
                </a:solidFill>
                <a:effectLst/>
                <a:uLnTx/>
                <a:uFillTx/>
                <a:latin typeface="Tahoma"/>
              </a:rPr>
              <a:t>Polices the system and </a:t>
            </a:r>
            <a:br>
              <a:rPr kumimoji="0" lang="en-US" sz="1100" b="0" i="1" u="none" strike="noStrike" kern="1200" cap="none" spc="0" normalizeH="0" baseline="0" noProof="0">
                <a:ln>
                  <a:noFill/>
                </a:ln>
                <a:solidFill>
                  <a:srgbClr val="7E4182"/>
                </a:solidFill>
                <a:effectLst/>
                <a:uLnTx/>
                <a:uFillTx/>
                <a:latin typeface="Tahoma"/>
              </a:rPr>
            </a:br>
            <a:r>
              <a:rPr kumimoji="0" lang="en-US" sz="1100" b="0" i="1" u="none" strike="noStrike" kern="1200" cap="none" spc="0" normalizeH="0" baseline="0" noProof="0">
                <a:ln>
                  <a:noFill/>
                </a:ln>
                <a:solidFill>
                  <a:srgbClr val="7E4182"/>
                </a:solidFill>
                <a:effectLst/>
                <a:uLnTx/>
                <a:uFillTx/>
                <a:latin typeface="Tahoma"/>
              </a:rPr>
              <a:t>monitors the market.</a:t>
            </a:r>
          </a:p>
        </p:txBody>
      </p:sp>
      <p:sp>
        <p:nvSpPr>
          <p:cNvPr id="19" name="Text Placeholder 3">
            <a:extLst>
              <a:ext uri="{FF2B5EF4-FFF2-40B4-BE49-F238E27FC236}">
                <a16:creationId xmlns:a16="http://schemas.microsoft.com/office/drawing/2014/main" id="{5D5461FE-9BC4-B64D-9C56-900CF04D3C51}"/>
              </a:ext>
            </a:extLst>
          </p:cNvPr>
          <p:cNvSpPr txBox="1">
            <a:spLocks/>
          </p:cNvSpPr>
          <p:nvPr userDrawn="1"/>
        </p:nvSpPr>
        <p:spPr>
          <a:xfrm>
            <a:off x="6155318" y="3962031"/>
            <a:ext cx="2181247" cy="1800000"/>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5883"/>
                </a:solidFill>
                <a:effectLst/>
                <a:uLnTx/>
                <a:uFillTx/>
                <a:latin typeface="Tahoma"/>
              </a:rPr>
              <a:t>Australian Energy </a:t>
            </a:r>
            <a:br>
              <a:rPr kumimoji="0" lang="en-US" sz="1400" b="1" i="0" u="none" strike="noStrike" kern="1200" cap="none" spc="0" normalizeH="0" baseline="0" noProof="0">
                <a:ln>
                  <a:noFill/>
                </a:ln>
                <a:solidFill>
                  <a:srgbClr val="005883"/>
                </a:solidFill>
                <a:effectLst/>
                <a:uLnTx/>
                <a:uFillTx/>
                <a:latin typeface="Tahoma"/>
              </a:rPr>
            </a:br>
            <a:r>
              <a:rPr kumimoji="0" lang="en-US" sz="1400" b="1" i="0" u="none" strike="noStrike" kern="1200" cap="none" spc="0" normalizeH="0" baseline="0" noProof="0">
                <a:ln>
                  <a:noFill/>
                </a:ln>
                <a:solidFill>
                  <a:srgbClr val="005883"/>
                </a:solidFill>
                <a:effectLst/>
                <a:uLnTx/>
                <a:uFillTx/>
                <a:latin typeface="Tahoma"/>
              </a:rPr>
              <a:t>Market Operator </a:t>
            </a:r>
            <a:br>
              <a:rPr kumimoji="0" lang="en-US" sz="1200" b="1"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 Electricity and gas systems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and market operator</a:t>
            </a:r>
          </a:p>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7E4182"/>
                </a:solidFill>
                <a:effectLst/>
                <a:uLnTx/>
                <a:uFillTx/>
                <a:latin typeface="Tahoma"/>
              </a:rPr>
              <a:t>Works with industry </a:t>
            </a:r>
            <a:br>
              <a:rPr kumimoji="0" lang="en-US" sz="1100" b="0" i="1" u="none" strike="noStrike" kern="1200" cap="none" spc="0" normalizeH="0" baseline="0" noProof="0">
                <a:ln>
                  <a:noFill/>
                </a:ln>
                <a:solidFill>
                  <a:srgbClr val="7E4182"/>
                </a:solidFill>
                <a:effectLst/>
                <a:uLnTx/>
                <a:uFillTx/>
                <a:latin typeface="Tahoma"/>
              </a:rPr>
            </a:br>
            <a:r>
              <a:rPr kumimoji="0" lang="en-US" sz="1100" b="0" i="1" u="none" strike="noStrike" kern="1200" cap="none" spc="0" normalizeH="0" baseline="0" noProof="0">
                <a:ln>
                  <a:noFill/>
                </a:ln>
                <a:solidFill>
                  <a:srgbClr val="7E4182"/>
                </a:solidFill>
                <a:effectLst/>
                <a:uLnTx/>
                <a:uFillTx/>
                <a:latin typeface="Tahoma"/>
              </a:rPr>
              <a:t>to keep the lights on.</a:t>
            </a:r>
          </a:p>
        </p:txBody>
      </p:sp>
      <p:sp>
        <p:nvSpPr>
          <p:cNvPr id="20" name="Text Placeholder 3">
            <a:extLst>
              <a:ext uri="{FF2B5EF4-FFF2-40B4-BE49-F238E27FC236}">
                <a16:creationId xmlns:a16="http://schemas.microsoft.com/office/drawing/2014/main" id="{5D5461FE-9BC4-B64D-9C56-900CF04D3C51}"/>
              </a:ext>
            </a:extLst>
          </p:cNvPr>
          <p:cNvSpPr txBox="1">
            <a:spLocks/>
          </p:cNvSpPr>
          <p:nvPr userDrawn="1"/>
        </p:nvSpPr>
        <p:spPr>
          <a:xfrm>
            <a:off x="1870270" y="2744766"/>
            <a:ext cx="818853" cy="623295"/>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75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CC5EA"/>
                </a:solidFill>
                <a:effectLst/>
                <a:uLnTx/>
                <a:uFillTx/>
                <a:latin typeface="Tahoma"/>
              </a:rPr>
              <a:t>AEMC</a:t>
            </a:r>
          </a:p>
        </p:txBody>
      </p:sp>
      <p:sp>
        <p:nvSpPr>
          <p:cNvPr id="21" name="Text Placeholder 3">
            <a:extLst>
              <a:ext uri="{FF2B5EF4-FFF2-40B4-BE49-F238E27FC236}">
                <a16:creationId xmlns:a16="http://schemas.microsoft.com/office/drawing/2014/main" id="{5D5461FE-9BC4-B64D-9C56-900CF04D3C51}"/>
              </a:ext>
            </a:extLst>
          </p:cNvPr>
          <p:cNvSpPr txBox="1">
            <a:spLocks/>
          </p:cNvSpPr>
          <p:nvPr userDrawn="1"/>
        </p:nvSpPr>
        <p:spPr>
          <a:xfrm>
            <a:off x="4790072" y="2729525"/>
            <a:ext cx="818853" cy="623295"/>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75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CC5EA"/>
                </a:solidFill>
                <a:effectLst/>
                <a:uLnTx/>
                <a:uFillTx/>
                <a:latin typeface="Tahoma"/>
              </a:rPr>
              <a:t>AER</a:t>
            </a:r>
          </a:p>
        </p:txBody>
      </p:sp>
      <p:sp>
        <p:nvSpPr>
          <p:cNvPr id="22" name="Text Placeholder 3">
            <a:extLst>
              <a:ext uri="{FF2B5EF4-FFF2-40B4-BE49-F238E27FC236}">
                <a16:creationId xmlns:a16="http://schemas.microsoft.com/office/drawing/2014/main" id="{5D5461FE-9BC4-B64D-9C56-900CF04D3C51}"/>
              </a:ext>
            </a:extLst>
          </p:cNvPr>
          <p:cNvSpPr txBox="1">
            <a:spLocks/>
          </p:cNvSpPr>
          <p:nvPr userDrawn="1"/>
        </p:nvSpPr>
        <p:spPr>
          <a:xfrm>
            <a:off x="7342325" y="2760006"/>
            <a:ext cx="818853" cy="623295"/>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6CC5EA"/>
                </a:solidFill>
                <a:effectLst/>
                <a:uLnTx/>
                <a:uFillTx/>
                <a:latin typeface="Tahoma"/>
              </a:rPr>
              <a:t>AEMO</a:t>
            </a:r>
          </a:p>
        </p:txBody>
      </p:sp>
    </p:spTree>
    <p:extLst>
      <p:ext uri="{BB962C8B-B14F-4D97-AF65-F5344CB8AC3E}">
        <p14:creationId xmlns:p14="http://schemas.microsoft.com/office/powerpoint/2010/main" val="453260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7475-FEE0-40F3-B487-DB82C280664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A56FD0D-B4CE-41F4-9879-E575CB28F436}"/>
              </a:ext>
            </a:extLst>
          </p:cNvPr>
          <p:cNvSpPr>
            <a:spLocks noGrp="1"/>
          </p:cNvSpPr>
          <p:nvPr>
            <p:ph type="body" idx="1"/>
          </p:nvPr>
        </p:nvSpPr>
        <p:spPr>
          <a:xfrm>
            <a:off x="623888" y="4589464"/>
            <a:ext cx="7886700" cy="1500187"/>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BDB86D-BED8-4F4E-A228-4A9502398278}"/>
              </a:ext>
            </a:extLst>
          </p:cNvPr>
          <p:cNvSpPr>
            <a:spLocks noGrp="1"/>
          </p:cNvSpPr>
          <p:nvPr>
            <p:ph type="dt" sz="half" idx="10"/>
          </p:nvPr>
        </p:nvSpPr>
        <p:spPr/>
        <p:txBody>
          <a:bodyPr/>
          <a:lstStyle>
            <a:lvl1pPr>
              <a:defRPr>
                <a:solidFill>
                  <a:schemeClr val="bg1"/>
                </a:solidFill>
              </a:defRPr>
            </a:lvl1pPr>
          </a:lstStyle>
          <a:p>
            <a:fld id="{681D5AC9-D7BA-485E-B465-DE82470048ED}" type="datetime1">
              <a:rPr lang="en-AU" smtClean="0"/>
              <a:t>1/02/2021</a:t>
            </a:fld>
            <a:endParaRPr lang="en-AU"/>
          </a:p>
        </p:txBody>
      </p:sp>
      <p:sp>
        <p:nvSpPr>
          <p:cNvPr id="5" name="Footer Placeholder 4">
            <a:extLst>
              <a:ext uri="{FF2B5EF4-FFF2-40B4-BE49-F238E27FC236}">
                <a16:creationId xmlns:a16="http://schemas.microsoft.com/office/drawing/2014/main" id="{8C4C2DBD-604C-465E-B9D8-B4B22647CF29}"/>
              </a:ext>
            </a:extLst>
          </p:cNvPr>
          <p:cNvSpPr>
            <a:spLocks noGrp="1"/>
          </p:cNvSpPr>
          <p:nvPr>
            <p:ph type="ftr" sz="quarter" idx="11"/>
          </p:nvPr>
        </p:nvSpPr>
        <p:spPr/>
        <p:txBody>
          <a:bodyPr/>
          <a:lstStyle>
            <a:lvl1pPr>
              <a:defRPr>
                <a:solidFill>
                  <a:schemeClr val="bg1"/>
                </a:solidFill>
              </a:defRPr>
            </a:lvl1pPr>
          </a:lstStyle>
          <a:p>
            <a:r>
              <a:rPr lang="en-AU"/>
              <a:t>Example footer text</a:t>
            </a:r>
          </a:p>
        </p:txBody>
      </p:sp>
      <p:sp>
        <p:nvSpPr>
          <p:cNvPr id="6" name="Slide Number Placeholder 5">
            <a:extLst>
              <a:ext uri="{FF2B5EF4-FFF2-40B4-BE49-F238E27FC236}">
                <a16:creationId xmlns:a16="http://schemas.microsoft.com/office/drawing/2014/main" id="{DFD5CE2D-E898-480E-8C7D-50D7E3781CA3}"/>
              </a:ext>
            </a:extLst>
          </p:cNvPr>
          <p:cNvSpPr>
            <a:spLocks noGrp="1"/>
          </p:cNvSpPr>
          <p:nvPr>
            <p:ph type="sldNum" sz="quarter" idx="12"/>
          </p:nvPr>
        </p:nvSpPr>
        <p:spPr/>
        <p:txBody>
          <a:bodyPr/>
          <a:lstStyle>
            <a:lvl1pPr>
              <a:defRPr>
                <a:solidFill>
                  <a:schemeClr val="bg1"/>
                </a:solidFill>
              </a:defRPr>
            </a:lvl1pPr>
          </a:lstStyle>
          <a:p>
            <a:fld id="{4EC81F68-4976-451A-B2E9-79BCBD2F70CC}" type="slidenum">
              <a:rPr lang="en-AU" smtClean="0"/>
              <a:pPr/>
              <a:t>‹#›</a:t>
            </a:fld>
            <a:endParaRPr lang="en-AU"/>
          </a:p>
        </p:txBody>
      </p:sp>
      <p:pic>
        <p:nvPicPr>
          <p:cNvPr id="7" name="Picture 6">
            <a:extLst>
              <a:ext uri="{FF2B5EF4-FFF2-40B4-BE49-F238E27FC236}">
                <a16:creationId xmlns:a16="http://schemas.microsoft.com/office/drawing/2014/main" id="{85656308-505F-4C9D-B9BF-1868F7BF86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617" y="6250625"/>
            <a:ext cx="1302050" cy="428911"/>
          </a:xfrm>
          <a:prstGeom prst="rect">
            <a:avLst/>
          </a:prstGeom>
        </p:spPr>
      </p:pic>
    </p:spTree>
    <p:extLst>
      <p:ext uri="{BB962C8B-B14F-4D97-AF65-F5344CB8AC3E}">
        <p14:creationId xmlns:p14="http://schemas.microsoft.com/office/powerpoint/2010/main" val="25709681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2_AEMC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96153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EMC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99665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EMC Title &amp; Content M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p:nvPr>
        </p:nvSpPr>
        <p:spPr>
          <a:xfrm>
            <a:off x="306387" y="1680000"/>
            <a:ext cx="8460000" cy="40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2534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EMC Contact Details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26AD4A-EEEC-5C42-8AC5-805DC39A3270}"/>
              </a:ext>
            </a:extLst>
          </p:cNvPr>
          <p:cNvPicPr>
            <a:picLocks noChangeAspect="1"/>
          </p:cNvPicPr>
          <p:nvPr userDrawn="1"/>
        </p:nvPicPr>
        <p:blipFill>
          <a:blip r:embed="rId2"/>
          <a:stretch>
            <a:fillRect/>
          </a:stretch>
        </p:blipFill>
        <p:spPr>
          <a:xfrm>
            <a:off x="306000" y="2461008"/>
            <a:ext cx="792000" cy="1366765"/>
          </a:xfrm>
          <a:prstGeom prst="rect">
            <a:avLst/>
          </a:prstGeom>
        </p:spPr>
      </p:pic>
      <p:sp>
        <p:nvSpPr>
          <p:cNvPr id="10" name="Text Placeholder 9">
            <a:extLst>
              <a:ext uri="{FF2B5EF4-FFF2-40B4-BE49-F238E27FC236}">
                <a16:creationId xmlns:a16="http://schemas.microsoft.com/office/drawing/2014/main" id="{9B1C3B7B-4327-E44B-9BCA-4FD52D8FB870}"/>
              </a:ext>
            </a:extLst>
          </p:cNvPr>
          <p:cNvSpPr>
            <a:spLocks noGrp="1"/>
          </p:cNvSpPr>
          <p:nvPr>
            <p:ph type="body" sz="quarter" idx="10" hasCustomPrompt="1"/>
          </p:nvPr>
        </p:nvSpPr>
        <p:spPr>
          <a:xfrm>
            <a:off x="306000" y="4168875"/>
            <a:ext cx="3600000" cy="1992000"/>
          </a:xfrm>
        </p:spPr>
        <p:txBody>
          <a:bodyPr/>
          <a:lstStyle>
            <a:lvl1pPr marL="0" indent="0">
              <a:lnSpc>
                <a:spcPts val="1000"/>
              </a:lnSpc>
              <a:spcAft>
                <a:spcPts val="750"/>
              </a:spcAft>
              <a:buNone/>
              <a:defRPr sz="850"/>
            </a:lvl1pPr>
            <a:lvl2pPr marL="360000" indent="0">
              <a:buNone/>
              <a:defRPr/>
            </a:lvl2pPr>
            <a:lvl3pPr marL="720000" indent="0">
              <a:buNone/>
              <a:defRPr/>
            </a:lvl3pPr>
            <a:lvl4pPr marL="1080000" indent="0">
              <a:buNone/>
              <a:defRPr/>
            </a:lvl4pPr>
            <a:lvl5pPr marL="1440000" indent="0">
              <a:buNone/>
              <a:defRPr/>
            </a:lvl5pPr>
          </a:lstStyle>
          <a:p>
            <a:pPr lvl="0"/>
            <a:r>
              <a:rPr lang="en-US"/>
              <a:t>Office address</a:t>
            </a:r>
            <a:br>
              <a:rPr lang="en-US"/>
            </a:br>
            <a:r>
              <a:rPr lang="en-US"/>
              <a:t>Level 6, 201 Elizabeth Street</a:t>
            </a:r>
            <a:br>
              <a:rPr lang="en-US"/>
            </a:br>
            <a:r>
              <a:rPr lang="en-US"/>
              <a:t>Sydney NSW 2000</a:t>
            </a:r>
          </a:p>
          <a:p>
            <a:pPr lvl="0"/>
            <a:r>
              <a:rPr lang="en-US"/>
              <a:t>ABN: 49 236 270 144</a:t>
            </a:r>
          </a:p>
          <a:p>
            <a:pPr lvl="0"/>
            <a:r>
              <a:rPr lang="en-US"/>
              <a:t>Postal address</a:t>
            </a:r>
            <a:br>
              <a:rPr lang="en-US"/>
            </a:br>
            <a:r>
              <a:rPr lang="en-US"/>
              <a:t>PO Box A2449</a:t>
            </a:r>
            <a:br>
              <a:rPr lang="en-US"/>
            </a:br>
            <a:r>
              <a:rPr lang="en-US"/>
              <a:t>Sydney South NSW 1235</a:t>
            </a:r>
          </a:p>
          <a:p>
            <a:pPr lvl="0"/>
            <a:r>
              <a:rPr lang="en-US"/>
              <a:t>T (02) 8296 7800</a:t>
            </a:r>
            <a:br>
              <a:rPr lang="en-US"/>
            </a:br>
            <a:r>
              <a:rPr lang="en-US"/>
              <a:t>F (02) 8296 7899</a:t>
            </a:r>
          </a:p>
        </p:txBody>
      </p:sp>
    </p:spTree>
    <p:extLst>
      <p:ext uri="{BB962C8B-B14F-4D97-AF65-F5344CB8AC3E}">
        <p14:creationId xmlns:p14="http://schemas.microsoft.com/office/powerpoint/2010/main" val="32677345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structional Slide">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1332000" y="2229000"/>
            <a:ext cx="6480000" cy="2400000"/>
          </a:xfrm>
        </p:spPr>
        <p:txBody>
          <a:bodyPr anchor="ctr" anchorCtr="0"/>
          <a:lstStyle>
            <a:lvl1pPr algn="ctr">
              <a:lnSpc>
                <a:spcPts val="4200"/>
              </a:lnSpc>
              <a:defRPr sz="4000" cap="all" baseline="0">
                <a:solidFill>
                  <a:srgbClr val="FF0000"/>
                </a:solidFill>
              </a:defRPr>
            </a:lvl1pPr>
          </a:lstStyle>
          <a:p>
            <a:r>
              <a:rPr lang="en-US"/>
              <a:t>ADDITIONAL SLIDES</a:t>
            </a:r>
          </a:p>
        </p:txBody>
      </p:sp>
    </p:spTree>
    <p:extLst>
      <p:ext uri="{BB962C8B-B14F-4D97-AF65-F5344CB8AC3E}">
        <p14:creationId xmlns:p14="http://schemas.microsoft.com/office/powerpoint/2010/main" val="28481732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332CD06C-42C1-4DF5-AEBC-2DBE2DAFBA10}"/>
              </a:ext>
            </a:extLst>
          </p:cNvPr>
          <p:cNvSpPr>
            <a:spLocks/>
          </p:cNvSpPr>
          <p:nvPr userDrawn="1"/>
        </p:nvSpPr>
        <p:spPr bwMode="auto">
          <a:xfrm flipH="1">
            <a:off x="-2201634" y="4166205"/>
            <a:ext cx="8354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8" name="Freeform 16">
            <a:extLst>
              <a:ext uri="{FF2B5EF4-FFF2-40B4-BE49-F238E27FC236}">
                <a16:creationId xmlns:a16="http://schemas.microsoft.com/office/drawing/2014/main" id="{76E05CA3-D21A-42E0-A63A-D375E1C1E26E}"/>
              </a:ext>
            </a:extLst>
          </p:cNvPr>
          <p:cNvSpPr>
            <a:spLocks/>
          </p:cNvSpPr>
          <p:nvPr userDrawn="1"/>
        </p:nvSpPr>
        <p:spPr bwMode="auto">
          <a:xfrm flipH="1">
            <a:off x="5053750" y="4064389"/>
            <a:ext cx="4488941"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pic>
        <p:nvPicPr>
          <p:cNvPr id="9" name="Picture 8">
            <a:extLst>
              <a:ext uri="{FF2B5EF4-FFF2-40B4-BE49-F238E27FC236}">
                <a16:creationId xmlns:a16="http://schemas.microsoft.com/office/drawing/2014/main" id="{9234F0ED-53FA-453F-AAA8-F2EA2B5748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2524" y="728148"/>
            <a:ext cx="2268252" cy="996252"/>
          </a:xfrm>
          <a:prstGeom prst="rect">
            <a:avLst/>
          </a:prstGeom>
        </p:spPr>
      </p:pic>
      <p:sp>
        <p:nvSpPr>
          <p:cNvPr id="10" name="Freeform: Shape 9">
            <a:extLst>
              <a:ext uri="{FF2B5EF4-FFF2-40B4-BE49-F238E27FC236}">
                <a16:creationId xmlns:a16="http://schemas.microsoft.com/office/drawing/2014/main" id="{7B9E9ED6-D0E9-4818-A55E-FEFC2F0CD672}"/>
              </a:ext>
            </a:extLst>
          </p:cNvPr>
          <p:cNvSpPr/>
          <p:nvPr userDrawn="1"/>
        </p:nvSpPr>
        <p:spPr>
          <a:xfrm>
            <a:off x="0" y="0"/>
            <a:ext cx="9144000" cy="6858000"/>
          </a:xfrm>
          <a:custGeom>
            <a:avLst/>
            <a:gdLst>
              <a:gd name="connsiteX0" fmla="*/ 263525 w 12192000"/>
              <a:gd name="connsiteY0" fmla="*/ 260350 h 6858000"/>
              <a:gd name="connsiteX1" fmla="*/ 263525 w 12192000"/>
              <a:gd name="connsiteY1" fmla="*/ 6597650 h 6858000"/>
              <a:gd name="connsiteX2" fmla="*/ 11928475 w 12192000"/>
              <a:gd name="connsiteY2" fmla="*/ 6597650 h 6858000"/>
              <a:gd name="connsiteX3" fmla="*/ 11928475 w 12192000"/>
              <a:gd name="connsiteY3" fmla="*/ 2603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63525" y="260350"/>
                </a:moveTo>
                <a:lnTo>
                  <a:pt x="263525" y="6597650"/>
                </a:lnTo>
                <a:lnTo>
                  <a:pt x="11928475" y="6597650"/>
                </a:lnTo>
                <a:lnTo>
                  <a:pt x="11928475" y="260350"/>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utura Std Light"/>
              <a:ea typeface="+mn-ea"/>
              <a:cs typeface="+mn-cs"/>
              <a:sym typeface="Futura Std Light"/>
            </a:endParaRPr>
          </a:p>
        </p:txBody>
      </p:sp>
      <p:sp>
        <p:nvSpPr>
          <p:cNvPr id="2" name="Title 1">
            <a:extLst>
              <a:ext uri="{FF2B5EF4-FFF2-40B4-BE49-F238E27FC236}">
                <a16:creationId xmlns:a16="http://schemas.microsoft.com/office/drawing/2014/main" id="{AD559B4D-39E2-4A2E-8A5C-95726E785FF9}"/>
              </a:ext>
            </a:extLst>
          </p:cNvPr>
          <p:cNvSpPr>
            <a:spLocks noGrp="1"/>
          </p:cNvSpPr>
          <p:nvPr>
            <p:ph type="ctrTitle"/>
          </p:nvPr>
        </p:nvSpPr>
        <p:spPr>
          <a:xfrm>
            <a:off x="629100" y="2350800"/>
            <a:ext cx="6858000" cy="2387600"/>
          </a:xfrm>
        </p:spPr>
        <p:txBody>
          <a:bodyPr anchor="b"/>
          <a:lstStyle>
            <a:lvl1pPr algn="l">
              <a:defRPr sz="4500"/>
            </a:lvl1pPr>
          </a:lstStyle>
          <a:p>
            <a:r>
              <a:rPr lang="en-US"/>
              <a:t>Click to edit Master title style</a:t>
            </a:r>
            <a:endParaRPr lang="en-AU"/>
          </a:p>
        </p:txBody>
      </p:sp>
      <p:sp>
        <p:nvSpPr>
          <p:cNvPr id="3" name="Subtitle 2">
            <a:extLst>
              <a:ext uri="{FF2B5EF4-FFF2-40B4-BE49-F238E27FC236}">
                <a16:creationId xmlns:a16="http://schemas.microsoft.com/office/drawing/2014/main" id="{4F9AB51E-A732-4105-AAF9-C4C491281C8E}"/>
              </a:ext>
            </a:extLst>
          </p:cNvPr>
          <p:cNvSpPr>
            <a:spLocks noGrp="1"/>
          </p:cNvSpPr>
          <p:nvPr>
            <p:ph type="subTitle" idx="1"/>
          </p:nvPr>
        </p:nvSpPr>
        <p:spPr>
          <a:xfrm>
            <a:off x="629100" y="4899600"/>
            <a:ext cx="6858000" cy="626400"/>
          </a:xfrm>
        </p:spPr>
        <p:txBody>
          <a:bodyPr>
            <a:normAutofit/>
          </a:bodyPr>
          <a:lstStyle>
            <a:lvl1pPr marL="0" indent="0" algn="l">
              <a:buNone/>
              <a:defRPr sz="21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6" name="Slide Number Placeholder 5">
            <a:extLst>
              <a:ext uri="{FF2B5EF4-FFF2-40B4-BE49-F238E27FC236}">
                <a16:creationId xmlns:a16="http://schemas.microsoft.com/office/drawing/2014/main" id="{5B9216FF-48D2-43CC-A7A2-6B66955AF4F4}"/>
              </a:ext>
            </a:extLst>
          </p:cNvPr>
          <p:cNvSpPr>
            <a:spLocks noGrp="1"/>
          </p:cNvSpPr>
          <p:nvPr>
            <p:ph type="sldNum" sz="quarter" idx="12"/>
          </p:nvPr>
        </p:nvSpPr>
        <p:spPr>
          <a:xfrm>
            <a:off x="8501903" y="6230848"/>
            <a:ext cx="432081" cy="365125"/>
          </a:xfrm>
        </p:spPr>
        <p:txBody>
          <a:bodyPr/>
          <a:lstStyle>
            <a:lvl1pPr>
              <a:defRPr>
                <a:solidFill>
                  <a:schemeClr val="bg1"/>
                </a:solidFill>
              </a:defRPr>
            </a:lvl1pPr>
          </a:lstStyle>
          <a:p>
            <a:fld id="{4EC81F68-4976-451A-B2E9-79BCBD2F70CC}" type="slidenum">
              <a:rPr lang="en-AU" smtClean="0"/>
              <a:pPr/>
              <a:t>‹#›</a:t>
            </a:fld>
            <a:endParaRPr lang="en-AU"/>
          </a:p>
        </p:txBody>
      </p:sp>
      <p:sp>
        <p:nvSpPr>
          <p:cNvPr id="4" name="Date Placeholder 3">
            <a:extLst>
              <a:ext uri="{FF2B5EF4-FFF2-40B4-BE49-F238E27FC236}">
                <a16:creationId xmlns:a16="http://schemas.microsoft.com/office/drawing/2014/main" id="{FCDF4901-5DA8-4CDF-9DD6-0DFA0044C2F9}"/>
              </a:ext>
            </a:extLst>
          </p:cNvPr>
          <p:cNvSpPr>
            <a:spLocks noGrp="1"/>
          </p:cNvSpPr>
          <p:nvPr>
            <p:ph type="dt" sz="half" idx="10"/>
          </p:nvPr>
        </p:nvSpPr>
        <p:spPr>
          <a:xfrm>
            <a:off x="7108872" y="6230848"/>
            <a:ext cx="1302050" cy="365125"/>
          </a:xfrm>
        </p:spPr>
        <p:txBody>
          <a:bodyPr/>
          <a:lstStyle>
            <a:lvl1pPr>
              <a:defRPr>
                <a:solidFill>
                  <a:schemeClr val="bg1"/>
                </a:solidFill>
              </a:defRPr>
            </a:lvl1pPr>
          </a:lstStyle>
          <a:p>
            <a:fld id="{19C26B8A-D267-4DFE-879A-4ACA6A364552}" type="datetime1">
              <a:rPr lang="en-AU" smtClean="0"/>
              <a:t>1/02/2021</a:t>
            </a:fld>
            <a:endParaRPr lang="en-AU"/>
          </a:p>
        </p:txBody>
      </p:sp>
      <p:sp>
        <p:nvSpPr>
          <p:cNvPr id="5" name="Footer Placeholder 4">
            <a:extLst>
              <a:ext uri="{FF2B5EF4-FFF2-40B4-BE49-F238E27FC236}">
                <a16:creationId xmlns:a16="http://schemas.microsoft.com/office/drawing/2014/main" id="{4A27B57D-1C5A-4936-973A-C09D58DAEA00}"/>
              </a:ext>
            </a:extLst>
          </p:cNvPr>
          <p:cNvSpPr>
            <a:spLocks noGrp="1"/>
          </p:cNvSpPr>
          <p:nvPr>
            <p:ph type="ftr" sz="quarter" idx="11"/>
          </p:nvPr>
        </p:nvSpPr>
        <p:spPr>
          <a:xfrm>
            <a:off x="3015503" y="6230848"/>
            <a:ext cx="4002382" cy="365125"/>
          </a:xfrm>
        </p:spPr>
        <p:txBody>
          <a:bodyPr/>
          <a:lstStyle>
            <a:lvl1pPr>
              <a:defRPr>
                <a:solidFill>
                  <a:schemeClr val="bg1"/>
                </a:solidFill>
              </a:defRPr>
            </a:lvl1pPr>
          </a:lstStyle>
          <a:p>
            <a:endParaRPr lang="en-AU"/>
          </a:p>
        </p:txBody>
      </p:sp>
    </p:spTree>
    <p:extLst>
      <p:ext uri="{BB962C8B-B14F-4D97-AF65-F5344CB8AC3E}">
        <p14:creationId xmlns:p14="http://schemas.microsoft.com/office/powerpoint/2010/main" val="16540524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userDrawn="1"/>
        </p:nvSpPr>
        <p:spPr>
          <a:xfrm>
            <a:off x="0" y="0"/>
            <a:ext cx="2951560"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199800" y="457200"/>
            <a:ext cx="2486700" cy="1324800"/>
          </a:xfrm>
        </p:spPr>
        <p:txBody>
          <a:bodyPr anchor="t" anchorCtr="0">
            <a:noAutofit/>
          </a:bodyPr>
          <a:lstStyle>
            <a:lvl1pPr>
              <a:defRPr sz="3300"/>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03230C1F-AFF3-4284-BD19-B8D596528C40}" type="datetime1">
              <a:rPr lang="en-AU" smtClean="0"/>
              <a:t>1/02/2021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sp>
        <p:nvSpPr>
          <p:cNvPr id="9" name="Text Placeholder 8">
            <a:extLst>
              <a:ext uri="{FF2B5EF4-FFF2-40B4-BE49-F238E27FC236}">
                <a16:creationId xmlns:a16="http://schemas.microsoft.com/office/drawing/2014/main" id="{1F1E3B37-D501-42E3-9623-5B5A892FD8A7}"/>
              </a:ext>
            </a:extLst>
          </p:cNvPr>
          <p:cNvSpPr>
            <a:spLocks noGrp="1"/>
          </p:cNvSpPr>
          <p:nvPr>
            <p:ph type="body" sz="quarter" idx="13"/>
          </p:nvPr>
        </p:nvSpPr>
        <p:spPr>
          <a:xfrm>
            <a:off x="3150900" y="457200"/>
            <a:ext cx="5794200" cy="5626800"/>
          </a:xfrm>
        </p:spPr>
        <p:txBody>
          <a:bodyPr/>
          <a:lstStyle>
            <a:lvl1pPr marL="338138" indent="-338138">
              <a:buFont typeface="+mj-lt"/>
              <a:buAutoNum type="arabicPeriod"/>
              <a:defRPr/>
            </a:lvl1pPr>
            <a:lvl2pPr marL="685800" indent="-342900">
              <a:buFont typeface="+mj-lt"/>
              <a:buAutoNum type="arabicPeriod"/>
              <a:defRPr/>
            </a:lvl2pPr>
            <a:lvl3pPr marL="1028700" indent="-342900">
              <a:buFont typeface="+mj-lt"/>
              <a:buAutoNum type="arabicPeriod"/>
              <a:defRPr/>
            </a:lvl3pPr>
            <a:lvl4pPr marL="1285875" indent="-257175">
              <a:buFont typeface="+mj-lt"/>
              <a:buAutoNum type="arabicPeriod"/>
              <a:defRPr/>
            </a:lvl4pPr>
            <a:lvl5pPr marL="1628775" indent="-257175">
              <a:buFont typeface="+mj-lt"/>
              <a:buAutoNum type="arabicPerio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4369544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76B11863-6D55-4E26-A8C4-564E5797E1F1}" type="datetime1">
              <a:rPr lang="en-AU" smtClean="0"/>
              <a:t>1/02/2021</a:t>
            </a:fld>
            <a:endParaRPr lang="en-AU"/>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1579566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7475-FEE0-40F3-B487-DB82C280664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A56FD0D-B4CE-41F4-9879-E575CB28F436}"/>
              </a:ext>
            </a:extLst>
          </p:cNvPr>
          <p:cNvSpPr>
            <a:spLocks noGrp="1"/>
          </p:cNvSpPr>
          <p:nvPr>
            <p:ph type="body" idx="1"/>
          </p:nvPr>
        </p:nvSpPr>
        <p:spPr>
          <a:xfrm>
            <a:off x="623888" y="4589464"/>
            <a:ext cx="7886700" cy="1500187"/>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3BDB86D-BED8-4F4E-A228-4A9502398278}"/>
              </a:ext>
            </a:extLst>
          </p:cNvPr>
          <p:cNvSpPr>
            <a:spLocks noGrp="1"/>
          </p:cNvSpPr>
          <p:nvPr>
            <p:ph type="dt" sz="half" idx="10"/>
          </p:nvPr>
        </p:nvSpPr>
        <p:spPr/>
        <p:txBody>
          <a:bodyPr/>
          <a:lstStyle>
            <a:lvl1pPr>
              <a:defRPr>
                <a:solidFill>
                  <a:schemeClr val="bg1"/>
                </a:solidFill>
              </a:defRPr>
            </a:lvl1pPr>
          </a:lstStyle>
          <a:p>
            <a:fld id="{F27A1A61-2C7C-4A5A-87D9-EB525D4638FF}" type="datetime1">
              <a:rPr lang="en-AU" smtClean="0"/>
              <a:t>1/02/2021</a:t>
            </a:fld>
            <a:endParaRPr lang="en-AU"/>
          </a:p>
        </p:txBody>
      </p:sp>
      <p:sp>
        <p:nvSpPr>
          <p:cNvPr id="5" name="Footer Placeholder 4">
            <a:extLst>
              <a:ext uri="{FF2B5EF4-FFF2-40B4-BE49-F238E27FC236}">
                <a16:creationId xmlns:a16="http://schemas.microsoft.com/office/drawing/2014/main" id="{8C4C2DBD-604C-465E-B9D8-B4B22647CF29}"/>
              </a:ext>
            </a:extLst>
          </p:cNvPr>
          <p:cNvSpPr>
            <a:spLocks noGrp="1"/>
          </p:cNvSpPr>
          <p:nvPr>
            <p:ph type="ftr" sz="quarter" idx="11"/>
          </p:nvPr>
        </p:nvSpPr>
        <p:spPr/>
        <p:txBody>
          <a:bodyPr/>
          <a:lstStyle>
            <a:lvl1pPr>
              <a:defRPr>
                <a:solidFill>
                  <a:schemeClr val="bg1"/>
                </a:solidFill>
              </a:defRPr>
            </a:lvl1pPr>
          </a:lstStyle>
          <a:p>
            <a:endParaRPr lang="en-AU"/>
          </a:p>
        </p:txBody>
      </p:sp>
      <p:sp>
        <p:nvSpPr>
          <p:cNvPr id="6" name="Slide Number Placeholder 5">
            <a:extLst>
              <a:ext uri="{FF2B5EF4-FFF2-40B4-BE49-F238E27FC236}">
                <a16:creationId xmlns:a16="http://schemas.microsoft.com/office/drawing/2014/main" id="{DFD5CE2D-E898-480E-8C7D-50D7E3781CA3}"/>
              </a:ext>
            </a:extLst>
          </p:cNvPr>
          <p:cNvSpPr>
            <a:spLocks noGrp="1"/>
          </p:cNvSpPr>
          <p:nvPr>
            <p:ph type="sldNum" sz="quarter" idx="12"/>
          </p:nvPr>
        </p:nvSpPr>
        <p:spPr/>
        <p:txBody>
          <a:bodyPr/>
          <a:lstStyle>
            <a:lvl1pPr>
              <a:defRPr>
                <a:solidFill>
                  <a:schemeClr val="bg1"/>
                </a:solidFill>
              </a:defRPr>
            </a:lvl1pPr>
          </a:lstStyle>
          <a:p>
            <a:fld id="{4EC81F68-4976-451A-B2E9-79BCBD2F70CC}" type="slidenum">
              <a:rPr lang="en-AU" smtClean="0"/>
              <a:pPr/>
              <a:t>‹#›</a:t>
            </a:fld>
            <a:endParaRPr lang="en-AU"/>
          </a:p>
        </p:txBody>
      </p:sp>
    </p:spTree>
    <p:extLst>
      <p:ext uri="{BB962C8B-B14F-4D97-AF65-F5344CB8AC3E}">
        <p14:creationId xmlns:p14="http://schemas.microsoft.com/office/powerpoint/2010/main" val="23919116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75BD-C264-4D14-9F9C-5E355E6152C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050E30A-9FDC-436A-82DC-AF6B205EB45E}"/>
              </a:ext>
            </a:extLst>
          </p:cNvPr>
          <p:cNvSpPr>
            <a:spLocks noGrp="1"/>
          </p:cNvSpPr>
          <p:nvPr>
            <p:ph sz="half" idx="1"/>
          </p:nvPr>
        </p:nvSpPr>
        <p:spPr>
          <a:xfrm>
            <a:off x="176646" y="1825625"/>
            <a:ext cx="43173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6E30723-81C3-4A18-9021-A93A3C56F363}"/>
              </a:ext>
            </a:extLst>
          </p:cNvPr>
          <p:cNvSpPr>
            <a:spLocks noGrp="1"/>
          </p:cNvSpPr>
          <p:nvPr>
            <p:ph sz="half" idx="2"/>
          </p:nvPr>
        </p:nvSpPr>
        <p:spPr>
          <a:xfrm>
            <a:off x="4629150" y="1825625"/>
            <a:ext cx="431828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C43672F-28FD-447E-B5A2-6040CEC9D790}"/>
              </a:ext>
            </a:extLst>
          </p:cNvPr>
          <p:cNvSpPr>
            <a:spLocks noGrp="1"/>
          </p:cNvSpPr>
          <p:nvPr>
            <p:ph type="dt" sz="half" idx="10"/>
          </p:nvPr>
        </p:nvSpPr>
        <p:spPr/>
        <p:txBody>
          <a:bodyPr/>
          <a:lstStyle/>
          <a:p>
            <a:fld id="{DDC67905-FC53-4396-B3CA-2682794D2D36}" type="datetime1">
              <a:rPr lang="en-AU" smtClean="0"/>
              <a:t>1/02/2021</a:t>
            </a:fld>
            <a:endParaRPr lang="en-AU"/>
          </a:p>
        </p:txBody>
      </p:sp>
      <p:sp>
        <p:nvSpPr>
          <p:cNvPr id="6" name="Footer Placeholder 5">
            <a:extLst>
              <a:ext uri="{FF2B5EF4-FFF2-40B4-BE49-F238E27FC236}">
                <a16:creationId xmlns:a16="http://schemas.microsoft.com/office/drawing/2014/main" id="{69EE0952-34FB-4217-8FBC-774BE000F6F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1122B44-2702-4DE0-8F4B-297ACA78CA11}"/>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552705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75BD-C264-4D14-9F9C-5E355E6152C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050E30A-9FDC-436A-82DC-AF6B205EB45E}"/>
              </a:ext>
            </a:extLst>
          </p:cNvPr>
          <p:cNvSpPr>
            <a:spLocks noGrp="1"/>
          </p:cNvSpPr>
          <p:nvPr>
            <p:ph sz="half" idx="1"/>
          </p:nvPr>
        </p:nvSpPr>
        <p:spPr>
          <a:xfrm>
            <a:off x="176646" y="1825625"/>
            <a:ext cx="43173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6E30723-81C3-4A18-9021-A93A3C56F363}"/>
              </a:ext>
            </a:extLst>
          </p:cNvPr>
          <p:cNvSpPr>
            <a:spLocks noGrp="1"/>
          </p:cNvSpPr>
          <p:nvPr>
            <p:ph sz="half" idx="2"/>
          </p:nvPr>
        </p:nvSpPr>
        <p:spPr>
          <a:xfrm>
            <a:off x="4629150" y="1825625"/>
            <a:ext cx="43182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C43672F-28FD-447E-B5A2-6040CEC9D790}"/>
              </a:ext>
            </a:extLst>
          </p:cNvPr>
          <p:cNvSpPr>
            <a:spLocks noGrp="1"/>
          </p:cNvSpPr>
          <p:nvPr>
            <p:ph type="dt" sz="half" idx="10"/>
          </p:nvPr>
        </p:nvSpPr>
        <p:spPr/>
        <p:txBody>
          <a:bodyPr/>
          <a:lstStyle/>
          <a:p>
            <a:fld id="{AFC39633-2930-45EC-84E3-81882872B149}" type="datetime1">
              <a:rPr lang="en-AU" smtClean="0"/>
              <a:t>1/02/2021</a:t>
            </a:fld>
            <a:endParaRPr lang="en-AU"/>
          </a:p>
        </p:txBody>
      </p:sp>
      <p:sp>
        <p:nvSpPr>
          <p:cNvPr id="6" name="Footer Placeholder 5">
            <a:extLst>
              <a:ext uri="{FF2B5EF4-FFF2-40B4-BE49-F238E27FC236}">
                <a16:creationId xmlns:a16="http://schemas.microsoft.com/office/drawing/2014/main" id="{69EE0952-34FB-4217-8FBC-774BE000F6FC}"/>
              </a:ext>
            </a:extLst>
          </p:cNvPr>
          <p:cNvSpPr>
            <a:spLocks noGrp="1"/>
          </p:cNvSpPr>
          <p:nvPr>
            <p:ph type="ftr" sz="quarter" idx="11"/>
          </p:nvPr>
        </p:nvSpPr>
        <p:spPr/>
        <p:txBody>
          <a:bodyPr/>
          <a:lstStyle/>
          <a:p>
            <a:r>
              <a:rPr lang="en-AU"/>
              <a:t>Example footer text</a:t>
            </a:r>
          </a:p>
        </p:txBody>
      </p:sp>
      <p:sp>
        <p:nvSpPr>
          <p:cNvPr id="7" name="Slide Number Placeholder 6">
            <a:extLst>
              <a:ext uri="{FF2B5EF4-FFF2-40B4-BE49-F238E27FC236}">
                <a16:creationId xmlns:a16="http://schemas.microsoft.com/office/drawing/2014/main" id="{F1122B44-2702-4DE0-8F4B-297ACA78CA11}"/>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5543854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46C0-76B2-4261-BBDE-BA8E98953FAE}"/>
              </a:ext>
            </a:extLst>
          </p:cNvPr>
          <p:cNvSpPr>
            <a:spLocks noGrp="1"/>
          </p:cNvSpPr>
          <p:nvPr>
            <p:ph type="title"/>
          </p:nvPr>
        </p:nvSpPr>
        <p:spPr>
          <a:xfrm>
            <a:off x="175500" y="136800"/>
            <a:ext cx="6752700" cy="1188000"/>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26F9673-06A6-4883-87B9-AEFCC485B9D1}"/>
              </a:ext>
            </a:extLst>
          </p:cNvPr>
          <p:cNvSpPr>
            <a:spLocks noGrp="1"/>
          </p:cNvSpPr>
          <p:nvPr>
            <p:ph type="body" idx="1"/>
          </p:nvPr>
        </p:nvSpPr>
        <p:spPr>
          <a:xfrm>
            <a:off x="175501" y="1681163"/>
            <a:ext cx="432268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25ECD162-0697-49BE-8899-05FCFB71539C}"/>
              </a:ext>
            </a:extLst>
          </p:cNvPr>
          <p:cNvSpPr>
            <a:spLocks noGrp="1"/>
          </p:cNvSpPr>
          <p:nvPr>
            <p:ph sz="half" idx="2"/>
          </p:nvPr>
        </p:nvSpPr>
        <p:spPr>
          <a:xfrm>
            <a:off x="175501" y="2505075"/>
            <a:ext cx="432268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69E6007-785B-41D0-B932-2B4BFF073755}"/>
              </a:ext>
            </a:extLst>
          </p:cNvPr>
          <p:cNvSpPr>
            <a:spLocks noGrp="1"/>
          </p:cNvSpPr>
          <p:nvPr>
            <p:ph type="body" sz="quarter" idx="3"/>
          </p:nvPr>
        </p:nvSpPr>
        <p:spPr>
          <a:xfrm>
            <a:off x="4629150" y="1681163"/>
            <a:ext cx="432270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35DF337-0335-4780-B1BA-0BBD0A42EA5C}"/>
              </a:ext>
            </a:extLst>
          </p:cNvPr>
          <p:cNvSpPr>
            <a:spLocks noGrp="1"/>
          </p:cNvSpPr>
          <p:nvPr>
            <p:ph sz="quarter" idx="4"/>
          </p:nvPr>
        </p:nvSpPr>
        <p:spPr>
          <a:xfrm>
            <a:off x="4629150" y="2505075"/>
            <a:ext cx="43227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0D2C4F8-CFFF-463C-BEA7-03012D7F8516}"/>
              </a:ext>
            </a:extLst>
          </p:cNvPr>
          <p:cNvSpPr>
            <a:spLocks noGrp="1"/>
          </p:cNvSpPr>
          <p:nvPr>
            <p:ph type="dt" sz="half" idx="10"/>
          </p:nvPr>
        </p:nvSpPr>
        <p:spPr/>
        <p:txBody>
          <a:bodyPr/>
          <a:lstStyle/>
          <a:p>
            <a:fld id="{FCB5436F-4535-42A0-B5CA-09E15DDE10B5}" type="datetime1">
              <a:rPr lang="en-AU" smtClean="0"/>
              <a:t>1/02/2021</a:t>
            </a:fld>
            <a:endParaRPr lang="en-AU"/>
          </a:p>
        </p:txBody>
      </p:sp>
      <p:sp>
        <p:nvSpPr>
          <p:cNvPr id="8" name="Footer Placeholder 7">
            <a:extLst>
              <a:ext uri="{FF2B5EF4-FFF2-40B4-BE49-F238E27FC236}">
                <a16:creationId xmlns:a16="http://schemas.microsoft.com/office/drawing/2014/main" id="{45F5B21B-D917-4C2D-A86B-12BB20BCDC13}"/>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3ED006EB-F623-4403-A677-A9921610C0AE}"/>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5601504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7A25-6280-4D1F-8222-2DE5D168B25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F5B11E6-D675-4EEF-978E-E387831969B1}"/>
              </a:ext>
            </a:extLst>
          </p:cNvPr>
          <p:cNvSpPr>
            <a:spLocks noGrp="1"/>
          </p:cNvSpPr>
          <p:nvPr>
            <p:ph type="dt" sz="half" idx="10"/>
          </p:nvPr>
        </p:nvSpPr>
        <p:spPr/>
        <p:txBody>
          <a:bodyPr/>
          <a:lstStyle/>
          <a:p>
            <a:fld id="{D815AB49-6F22-4ED0-B589-EC2B677883EB}" type="datetime1">
              <a:rPr lang="en-AU" smtClean="0"/>
              <a:t>1/02/2021</a:t>
            </a:fld>
            <a:endParaRPr lang="en-AU"/>
          </a:p>
        </p:txBody>
      </p:sp>
      <p:sp>
        <p:nvSpPr>
          <p:cNvPr id="4" name="Footer Placeholder 3">
            <a:extLst>
              <a:ext uri="{FF2B5EF4-FFF2-40B4-BE49-F238E27FC236}">
                <a16:creationId xmlns:a16="http://schemas.microsoft.com/office/drawing/2014/main" id="{495CDF87-D029-4429-9F21-882389F5C0E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170BC53C-4C4B-4FB5-B43A-F9255C94B3E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38184099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ABD13F-814C-4D3A-8EB6-2F0288292708}"/>
              </a:ext>
            </a:extLst>
          </p:cNvPr>
          <p:cNvSpPr>
            <a:spLocks noGrp="1"/>
          </p:cNvSpPr>
          <p:nvPr>
            <p:ph type="dt" sz="half" idx="10"/>
          </p:nvPr>
        </p:nvSpPr>
        <p:spPr/>
        <p:txBody>
          <a:bodyPr/>
          <a:lstStyle/>
          <a:p>
            <a:fld id="{76062BD9-CBA2-434B-A965-D8BD4E005856}" type="datetime1">
              <a:rPr lang="en-AU" smtClean="0"/>
              <a:t>1/02/2021</a:t>
            </a:fld>
            <a:endParaRPr lang="en-AU"/>
          </a:p>
        </p:txBody>
      </p:sp>
      <p:sp>
        <p:nvSpPr>
          <p:cNvPr id="3" name="Footer Placeholder 2">
            <a:extLst>
              <a:ext uri="{FF2B5EF4-FFF2-40B4-BE49-F238E27FC236}">
                <a16:creationId xmlns:a16="http://schemas.microsoft.com/office/drawing/2014/main" id="{A6DB036C-D370-4FDE-B942-8258769CEEC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0CCFD27-C193-40B6-BAF5-5C073FCA20A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9186004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userDrawn="1"/>
        </p:nvSpPr>
        <p:spPr>
          <a:xfrm>
            <a:off x="0" y="0"/>
            <a:ext cx="2951560"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199800" y="457200"/>
            <a:ext cx="2486700" cy="1324800"/>
          </a:xfrm>
        </p:spPr>
        <p:txBody>
          <a:bodyPr anchor="t" anchorCtr="0">
            <a:noAutofit/>
          </a:bodyPr>
          <a:lstStyle>
            <a:lvl1pPr>
              <a:defRPr sz="33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AE116F7-0AE7-40B0-9C9D-0F9CBF82DF85}"/>
              </a:ext>
            </a:extLst>
          </p:cNvPr>
          <p:cNvSpPr>
            <a:spLocks noGrp="1"/>
          </p:cNvSpPr>
          <p:nvPr>
            <p:ph idx="1"/>
          </p:nvPr>
        </p:nvSpPr>
        <p:spPr>
          <a:xfrm>
            <a:off x="3151360" y="457200"/>
            <a:ext cx="5793740" cy="562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A46DFC6-B1F9-4548-AD13-D6EEFAE6DD0C}"/>
              </a:ext>
            </a:extLst>
          </p:cNvPr>
          <p:cNvSpPr>
            <a:spLocks noGrp="1"/>
          </p:cNvSpPr>
          <p:nvPr>
            <p:ph type="body" sz="half" idx="2"/>
          </p:nvPr>
        </p:nvSpPr>
        <p:spPr>
          <a:xfrm>
            <a:off x="199800" y="3117600"/>
            <a:ext cx="2486700" cy="1846800"/>
          </a:xfrm>
        </p:spPr>
        <p:txBody>
          <a:bodyPr>
            <a:normAutofit/>
          </a:bodyPr>
          <a:lstStyle>
            <a:lvl1pPr marL="0" indent="0">
              <a:buNone/>
              <a:defRPr sz="2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4089AC73-4B71-40F5-AC54-9DE09DE74C46}" type="datetime1">
              <a:rPr lang="en-AU" smtClean="0"/>
              <a:t>1/02/2021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37464130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B70B14-71BF-4D10-B3DA-12193BF02EE1}"/>
              </a:ext>
            </a:extLst>
          </p:cNvPr>
          <p:cNvSpPr/>
          <p:nvPr userDrawn="1"/>
        </p:nvSpPr>
        <p:spPr>
          <a:xfrm>
            <a:off x="0" y="0"/>
            <a:ext cx="2951560"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a:extLst>
              <a:ext uri="{FF2B5EF4-FFF2-40B4-BE49-F238E27FC236}">
                <a16:creationId xmlns:a16="http://schemas.microsoft.com/office/drawing/2014/main" id="{93A023EC-89BA-427F-B659-C9BA6F7C97BD}"/>
              </a:ext>
            </a:extLst>
          </p:cNvPr>
          <p:cNvSpPr>
            <a:spLocks noGrp="1"/>
          </p:cNvSpPr>
          <p:nvPr>
            <p:ph type="title"/>
          </p:nvPr>
        </p:nvSpPr>
        <p:spPr>
          <a:xfrm>
            <a:off x="199800" y="457200"/>
            <a:ext cx="2486700" cy="1324800"/>
          </a:xfrm>
        </p:spPr>
        <p:txBody>
          <a:bodyPr anchor="t" anchorCtr="0">
            <a:noAutofit/>
          </a:bodyPr>
          <a:lstStyle>
            <a:lvl1pPr>
              <a:defRPr sz="33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E2789DB-5346-49A4-93BC-CE824ABD6F0D}"/>
              </a:ext>
            </a:extLst>
          </p:cNvPr>
          <p:cNvSpPr>
            <a:spLocks noGrp="1"/>
          </p:cNvSpPr>
          <p:nvPr>
            <p:ph type="pic" idx="1"/>
          </p:nvPr>
        </p:nvSpPr>
        <p:spPr>
          <a:xfrm>
            <a:off x="3151360" y="457200"/>
            <a:ext cx="5793740" cy="562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AU"/>
          </a:p>
        </p:txBody>
      </p:sp>
      <p:sp>
        <p:nvSpPr>
          <p:cNvPr id="4" name="Text Placeholder 3">
            <a:extLst>
              <a:ext uri="{FF2B5EF4-FFF2-40B4-BE49-F238E27FC236}">
                <a16:creationId xmlns:a16="http://schemas.microsoft.com/office/drawing/2014/main" id="{227ED3C4-6241-480A-9C80-94FA28B6BFD3}"/>
              </a:ext>
            </a:extLst>
          </p:cNvPr>
          <p:cNvSpPr>
            <a:spLocks noGrp="1"/>
          </p:cNvSpPr>
          <p:nvPr>
            <p:ph type="body" sz="half" idx="2"/>
          </p:nvPr>
        </p:nvSpPr>
        <p:spPr>
          <a:xfrm>
            <a:off x="199800" y="3117600"/>
            <a:ext cx="2486700" cy="1846800"/>
          </a:xfrm>
        </p:spPr>
        <p:txBody>
          <a:bodyPr/>
          <a:lstStyle>
            <a:lvl1pPr marL="0" indent="0">
              <a:buNone/>
              <a:defRPr sz="2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9A2BE93A-F35B-437B-B683-A13F8549B11A}"/>
              </a:ext>
            </a:extLst>
          </p:cNvPr>
          <p:cNvSpPr>
            <a:spLocks noGrp="1"/>
          </p:cNvSpPr>
          <p:nvPr>
            <p:ph type="dt" sz="half" idx="10"/>
          </p:nvPr>
        </p:nvSpPr>
        <p:spPr/>
        <p:txBody>
          <a:bodyPr/>
          <a:lstStyle/>
          <a:p>
            <a:fld id="{A3F456F0-636F-47F0-BBA2-C930FA48B289}" type="datetime1">
              <a:rPr lang="en-AU" smtClean="0"/>
              <a:t>1/02/2021</a:t>
            </a:fld>
            <a:endParaRPr lang="en-AU"/>
          </a:p>
        </p:txBody>
      </p:sp>
      <p:sp>
        <p:nvSpPr>
          <p:cNvPr id="6" name="Footer Placeholder 5">
            <a:extLst>
              <a:ext uri="{FF2B5EF4-FFF2-40B4-BE49-F238E27FC236}">
                <a16:creationId xmlns:a16="http://schemas.microsoft.com/office/drawing/2014/main" id="{F94D30DB-3BC0-4933-B267-A5A1205AA3B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67EDBB3-96E6-4EEA-931F-DB7B9E145130}"/>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4892213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Final Slide">
    <p:bg>
      <p:bgPr>
        <a:solidFill>
          <a:schemeClr val="accent2"/>
        </a:solidFill>
        <a:effectLst/>
      </p:bgPr>
    </p:bg>
    <p:spTree>
      <p:nvGrpSpPr>
        <p:cNvPr id="1" name=""/>
        <p:cNvGrpSpPr/>
        <p:nvPr/>
      </p:nvGrpSpPr>
      <p:grpSpPr>
        <a:xfrm>
          <a:off x="0" y="0"/>
          <a:ext cx="0" cy="0"/>
          <a:chOff x="0" y="0"/>
          <a:chExt cx="0" cy="0"/>
        </a:xfrm>
      </p:grpSpPr>
      <p:sp>
        <p:nvSpPr>
          <p:cNvPr id="9" name="Freeform 15">
            <a:extLst>
              <a:ext uri="{FF2B5EF4-FFF2-40B4-BE49-F238E27FC236}">
                <a16:creationId xmlns:a16="http://schemas.microsoft.com/office/drawing/2014/main" id="{A60732D9-43AE-45F7-B226-98D000B102F6}"/>
              </a:ext>
            </a:extLst>
          </p:cNvPr>
          <p:cNvSpPr>
            <a:spLocks/>
          </p:cNvSpPr>
          <p:nvPr userDrawn="1"/>
        </p:nvSpPr>
        <p:spPr bwMode="auto">
          <a:xfrm flipH="1">
            <a:off x="-2201634" y="4166205"/>
            <a:ext cx="8354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10" name="Freeform 16">
            <a:extLst>
              <a:ext uri="{FF2B5EF4-FFF2-40B4-BE49-F238E27FC236}">
                <a16:creationId xmlns:a16="http://schemas.microsoft.com/office/drawing/2014/main" id="{20B52A3C-76FF-428B-9F8F-F455D362E761}"/>
              </a:ext>
            </a:extLst>
          </p:cNvPr>
          <p:cNvSpPr>
            <a:spLocks/>
          </p:cNvSpPr>
          <p:nvPr userDrawn="1"/>
        </p:nvSpPr>
        <p:spPr bwMode="auto">
          <a:xfrm flipH="1">
            <a:off x="5053750" y="4064389"/>
            <a:ext cx="4488941"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pic>
        <p:nvPicPr>
          <p:cNvPr id="7" name="Picture 6">
            <a:extLst>
              <a:ext uri="{FF2B5EF4-FFF2-40B4-BE49-F238E27FC236}">
                <a16:creationId xmlns:a16="http://schemas.microsoft.com/office/drawing/2014/main" id="{D7659222-D08F-45A0-BBAE-5F79E3B459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9924" y="2729735"/>
            <a:ext cx="3184153" cy="1398530"/>
          </a:xfrm>
          <a:prstGeom prst="rect">
            <a:avLst/>
          </a:prstGeom>
        </p:spPr>
      </p:pic>
    </p:spTree>
    <p:extLst>
      <p:ext uri="{BB962C8B-B14F-4D97-AF65-F5344CB8AC3E}">
        <p14:creationId xmlns:p14="http://schemas.microsoft.com/office/powerpoint/2010/main" val="1786680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46C0-76B2-4261-BBDE-BA8E98953FAE}"/>
              </a:ext>
            </a:extLst>
          </p:cNvPr>
          <p:cNvSpPr>
            <a:spLocks noGrp="1"/>
          </p:cNvSpPr>
          <p:nvPr>
            <p:ph type="title"/>
          </p:nvPr>
        </p:nvSpPr>
        <p:spPr>
          <a:xfrm>
            <a:off x="175500" y="136800"/>
            <a:ext cx="6752700" cy="1188000"/>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26F9673-06A6-4883-87B9-AEFCC485B9D1}"/>
              </a:ext>
            </a:extLst>
          </p:cNvPr>
          <p:cNvSpPr>
            <a:spLocks noGrp="1"/>
          </p:cNvSpPr>
          <p:nvPr>
            <p:ph type="body" idx="1"/>
          </p:nvPr>
        </p:nvSpPr>
        <p:spPr>
          <a:xfrm>
            <a:off x="175501" y="1681163"/>
            <a:ext cx="432268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5ECD162-0697-49BE-8899-05FCFB71539C}"/>
              </a:ext>
            </a:extLst>
          </p:cNvPr>
          <p:cNvSpPr>
            <a:spLocks noGrp="1"/>
          </p:cNvSpPr>
          <p:nvPr>
            <p:ph sz="half" idx="2"/>
          </p:nvPr>
        </p:nvSpPr>
        <p:spPr>
          <a:xfrm>
            <a:off x="175501" y="2505075"/>
            <a:ext cx="432268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69E6007-785B-41D0-B932-2B4BFF073755}"/>
              </a:ext>
            </a:extLst>
          </p:cNvPr>
          <p:cNvSpPr>
            <a:spLocks noGrp="1"/>
          </p:cNvSpPr>
          <p:nvPr>
            <p:ph type="body" sz="quarter" idx="3"/>
          </p:nvPr>
        </p:nvSpPr>
        <p:spPr>
          <a:xfrm>
            <a:off x="4629150" y="1681163"/>
            <a:ext cx="432270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35DF337-0335-4780-B1BA-0BBD0A42EA5C}"/>
              </a:ext>
            </a:extLst>
          </p:cNvPr>
          <p:cNvSpPr>
            <a:spLocks noGrp="1"/>
          </p:cNvSpPr>
          <p:nvPr>
            <p:ph sz="quarter" idx="4"/>
          </p:nvPr>
        </p:nvSpPr>
        <p:spPr>
          <a:xfrm>
            <a:off x="4629150" y="2505075"/>
            <a:ext cx="43227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0D2C4F8-CFFF-463C-BEA7-03012D7F8516}"/>
              </a:ext>
            </a:extLst>
          </p:cNvPr>
          <p:cNvSpPr>
            <a:spLocks noGrp="1"/>
          </p:cNvSpPr>
          <p:nvPr>
            <p:ph type="dt" sz="half" idx="10"/>
          </p:nvPr>
        </p:nvSpPr>
        <p:spPr/>
        <p:txBody>
          <a:bodyPr/>
          <a:lstStyle/>
          <a:p>
            <a:fld id="{B83F76AA-FEFB-4B7F-A241-B7D5C39B5DB2}" type="datetime1">
              <a:rPr lang="en-AU" smtClean="0"/>
              <a:t>1/02/2021</a:t>
            </a:fld>
            <a:endParaRPr lang="en-AU"/>
          </a:p>
        </p:txBody>
      </p:sp>
      <p:sp>
        <p:nvSpPr>
          <p:cNvPr id="8" name="Footer Placeholder 7">
            <a:extLst>
              <a:ext uri="{FF2B5EF4-FFF2-40B4-BE49-F238E27FC236}">
                <a16:creationId xmlns:a16="http://schemas.microsoft.com/office/drawing/2014/main" id="{45F5B21B-D917-4C2D-A86B-12BB20BCDC13}"/>
              </a:ext>
            </a:extLst>
          </p:cNvPr>
          <p:cNvSpPr>
            <a:spLocks noGrp="1"/>
          </p:cNvSpPr>
          <p:nvPr>
            <p:ph type="ftr" sz="quarter" idx="11"/>
          </p:nvPr>
        </p:nvSpPr>
        <p:spPr/>
        <p:txBody>
          <a:bodyPr/>
          <a:lstStyle/>
          <a:p>
            <a:r>
              <a:rPr lang="en-AU"/>
              <a:t>Example footer text</a:t>
            </a:r>
          </a:p>
        </p:txBody>
      </p:sp>
      <p:sp>
        <p:nvSpPr>
          <p:cNvPr id="9" name="Slide Number Placeholder 8">
            <a:extLst>
              <a:ext uri="{FF2B5EF4-FFF2-40B4-BE49-F238E27FC236}">
                <a16:creationId xmlns:a16="http://schemas.microsoft.com/office/drawing/2014/main" id="{3ED006EB-F623-4403-A677-A9921610C0AE}"/>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3365575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7A25-6280-4D1F-8222-2DE5D168B25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F5B11E6-D675-4EEF-978E-E387831969B1}"/>
              </a:ext>
            </a:extLst>
          </p:cNvPr>
          <p:cNvSpPr>
            <a:spLocks noGrp="1"/>
          </p:cNvSpPr>
          <p:nvPr>
            <p:ph type="dt" sz="half" idx="10"/>
          </p:nvPr>
        </p:nvSpPr>
        <p:spPr/>
        <p:txBody>
          <a:bodyPr/>
          <a:lstStyle/>
          <a:p>
            <a:fld id="{361B27D2-0EC4-4053-8C82-3A04EF401119}" type="datetime1">
              <a:rPr lang="en-AU" smtClean="0"/>
              <a:t>1/02/2021</a:t>
            </a:fld>
            <a:endParaRPr lang="en-AU"/>
          </a:p>
        </p:txBody>
      </p:sp>
      <p:sp>
        <p:nvSpPr>
          <p:cNvPr id="4" name="Footer Placeholder 3">
            <a:extLst>
              <a:ext uri="{FF2B5EF4-FFF2-40B4-BE49-F238E27FC236}">
                <a16:creationId xmlns:a16="http://schemas.microsoft.com/office/drawing/2014/main" id="{495CDF87-D029-4429-9F21-882389F5C0E6}"/>
              </a:ext>
            </a:extLst>
          </p:cNvPr>
          <p:cNvSpPr>
            <a:spLocks noGrp="1"/>
          </p:cNvSpPr>
          <p:nvPr>
            <p:ph type="ftr" sz="quarter" idx="11"/>
          </p:nvPr>
        </p:nvSpPr>
        <p:spPr/>
        <p:txBody>
          <a:bodyPr/>
          <a:lstStyle/>
          <a:p>
            <a:r>
              <a:rPr lang="en-AU"/>
              <a:t>Example footer text</a:t>
            </a:r>
          </a:p>
        </p:txBody>
      </p:sp>
      <p:sp>
        <p:nvSpPr>
          <p:cNvPr id="5" name="Slide Number Placeholder 4">
            <a:extLst>
              <a:ext uri="{FF2B5EF4-FFF2-40B4-BE49-F238E27FC236}">
                <a16:creationId xmlns:a16="http://schemas.microsoft.com/office/drawing/2014/main" id="{170BC53C-4C4B-4FB5-B43A-F9255C94B3E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857413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ABD13F-814C-4D3A-8EB6-2F0288292708}"/>
              </a:ext>
            </a:extLst>
          </p:cNvPr>
          <p:cNvSpPr>
            <a:spLocks noGrp="1"/>
          </p:cNvSpPr>
          <p:nvPr>
            <p:ph type="dt" sz="half" idx="10"/>
          </p:nvPr>
        </p:nvSpPr>
        <p:spPr/>
        <p:txBody>
          <a:bodyPr/>
          <a:lstStyle/>
          <a:p>
            <a:fld id="{1B8F8879-5CF9-42C4-8DCE-22447CDD699B}" type="datetime1">
              <a:rPr lang="en-AU" smtClean="0"/>
              <a:t>1/02/2021</a:t>
            </a:fld>
            <a:endParaRPr lang="en-AU"/>
          </a:p>
        </p:txBody>
      </p:sp>
      <p:sp>
        <p:nvSpPr>
          <p:cNvPr id="3" name="Footer Placeholder 2">
            <a:extLst>
              <a:ext uri="{FF2B5EF4-FFF2-40B4-BE49-F238E27FC236}">
                <a16:creationId xmlns:a16="http://schemas.microsoft.com/office/drawing/2014/main" id="{A6DB036C-D370-4FDE-B942-8258769CEEC3}"/>
              </a:ext>
            </a:extLst>
          </p:cNvPr>
          <p:cNvSpPr>
            <a:spLocks noGrp="1"/>
          </p:cNvSpPr>
          <p:nvPr>
            <p:ph type="ftr" sz="quarter" idx="11"/>
          </p:nvPr>
        </p:nvSpPr>
        <p:spPr/>
        <p:txBody>
          <a:bodyPr/>
          <a:lstStyle/>
          <a:p>
            <a:r>
              <a:rPr lang="en-AU"/>
              <a:t>Example footer text</a:t>
            </a:r>
          </a:p>
        </p:txBody>
      </p:sp>
      <p:sp>
        <p:nvSpPr>
          <p:cNvPr id="4" name="Slide Number Placeholder 3">
            <a:extLst>
              <a:ext uri="{FF2B5EF4-FFF2-40B4-BE49-F238E27FC236}">
                <a16:creationId xmlns:a16="http://schemas.microsoft.com/office/drawing/2014/main" id="{00CCFD27-C193-40B6-BAF5-5C073FCA20A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78137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userDrawn="1"/>
        </p:nvSpPr>
        <p:spPr>
          <a:xfrm>
            <a:off x="0" y="0"/>
            <a:ext cx="2951560"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199800" y="457200"/>
            <a:ext cx="2486700" cy="1324800"/>
          </a:xfrm>
        </p:spPr>
        <p:txBody>
          <a:bodyPr anchor="t" anchorCtr="0">
            <a:noAutofit/>
          </a:bodyPr>
          <a:lstStyle>
            <a:lvl1pPr>
              <a:defRPr sz="33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AE116F7-0AE7-40B0-9C9D-0F9CBF82DF85}"/>
              </a:ext>
            </a:extLst>
          </p:cNvPr>
          <p:cNvSpPr>
            <a:spLocks noGrp="1"/>
          </p:cNvSpPr>
          <p:nvPr>
            <p:ph idx="1"/>
          </p:nvPr>
        </p:nvSpPr>
        <p:spPr>
          <a:xfrm>
            <a:off x="3151360" y="457200"/>
            <a:ext cx="5793740" cy="562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A46DFC6-B1F9-4548-AD13-D6EEFAE6DD0C}"/>
              </a:ext>
            </a:extLst>
          </p:cNvPr>
          <p:cNvSpPr>
            <a:spLocks noGrp="1"/>
          </p:cNvSpPr>
          <p:nvPr>
            <p:ph type="body" sz="half" idx="2"/>
          </p:nvPr>
        </p:nvSpPr>
        <p:spPr>
          <a:xfrm>
            <a:off x="199800" y="3117600"/>
            <a:ext cx="2486700" cy="1846800"/>
          </a:xfrm>
        </p:spPr>
        <p:txBody>
          <a:bodyPr>
            <a:normAutofit/>
          </a:bodyPr>
          <a:lstStyle>
            <a:lvl1pPr marL="0" indent="0">
              <a:buNone/>
              <a:defRPr sz="2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6D5AD2C3-C4A0-4B3F-ADEC-D6135EED3EA2}" type="datetime1">
              <a:rPr lang="en-AU" smtClean="0"/>
              <a:t>1/02/2021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r>
              <a:rPr lang="en-AU"/>
              <a:t>Example footer text</a:t>
            </a:r>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41E11E4B-3A96-4BA8-A032-67B5456BA8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617" y="6250625"/>
            <a:ext cx="1302050" cy="428911"/>
          </a:xfrm>
          <a:prstGeom prst="rect">
            <a:avLst/>
          </a:prstGeom>
        </p:spPr>
      </p:pic>
    </p:spTree>
    <p:extLst>
      <p:ext uri="{BB962C8B-B14F-4D97-AF65-F5344CB8AC3E}">
        <p14:creationId xmlns:p14="http://schemas.microsoft.com/office/powerpoint/2010/main" val="4035369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AA570C-1BBC-4CDB-A506-E6982C6B7BDD}"/>
              </a:ext>
            </a:extLst>
          </p:cNvPr>
          <p:cNvSpPr/>
          <p:nvPr userDrawn="1"/>
        </p:nvSpPr>
        <p:spPr>
          <a:xfrm>
            <a:off x="0" y="1"/>
            <a:ext cx="9144000" cy="1325563"/>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a:p>
        </p:txBody>
      </p:sp>
      <p:sp>
        <p:nvSpPr>
          <p:cNvPr id="2" name="Title Placeholder 1">
            <a:extLst>
              <a:ext uri="{FF2B5EF4-FFF2-40B4-BE49-F238E27FC236}">
                <a16:creationId xmlns:a16="http://schemas.microsoft.com/office/drawing/2014/main" id="{E813FF67-1633-4DD4-99C9-C98EEFE702B2}"/>
              </a:ext>
            </a:extLst>
          </p:cNvPr>
          <p:cNvSpPr>
            <a:spLocks noGrp="1"/>
          </p:cNvSpPr>
          <p:nvPr>
            <p:ph type="title"/>
          </p:nvPr>
        </p:nvSpPr>
        <p:spPr>
          <a:xfrm>
            <a:off x="176646" y="136526"/>
            <a:ext cx="6751334" cy="1189039"/>
          </a:xfrm>
          <a:prstGeom prst="rect">
            <a:avLst/>
          </a:prstGeom>
        </p:spPr>
        <p:txBody>
          <a:bodyPr vert="horz" lIns="91440" tIns="45720" rIns="91440" bIns="45720" rtlCol="0" anchor="b"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7D0BBB1-D145-40B9-81B9-93197AFAADDE}"/>
              </a:ext>
            </a:extLst>
          </p:cNvPr>
          <p:cNvSpPr>
            <a:spLocks noGrp="1"/>
          </p:cNvSpPr>
          <p:nvPr>
            <p:ph type="body" idx="1"/>
          </p:nvPr>
        </p:nvSpPr>
        <p:spPr>
          <a:xfrm>
            <a:off x="176645" y="1825625"/>
            <a:ext cx="877078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4F2B31C-A208-4978-9A1D-EA4662D26BC7}"/>
              </a:ext>
            </a:extLst>
          </p:cNvPr>
          <p:cNvSpPr>
            <a:spLocks noGrp="1"/>
          </p:cNvSpPr>
          <p:nvPr>
            <p:ph type="dt" sz="half" idx="2"/>
          </p:nvPr>
        </p:nvSpPr>
        <p:spPr>
          <a:xfrm>
            <a:off x="7122319" y="6356351"/>
            <a:ext cx="130205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B130C62-9B47-4189-AE29-F80B4AC02F59}" type="datetime1">
              <a:rPr lang="en-AU" smtClean="0"/>
              <a:t>1/02/2021</a:t>
            </a:fld>
            <a:endParaRPr lang="en-AU"/>
          </a:p>
        </p:txBody>
      </p:sp>
      <p:sp>
        <p:nvSpPr>
          <p:cNvPr id="5" name="Footer Placeholder 4">
            <a:extLst>
              <a:ext uri="{FF2B5EF4-FFF2-40B4-BE49-F238E27FC236}">
                <a16:creationId xmlns:a16="http://schemas.microsoft.com/office/drawing/2014/main" id="{7ACC266F-310A-4449-8A29-6F1ACA0C6CA5}"/>
              </a:ext>
            </a:extLst>
          </p:cNvPr>
          <p:cNvSpPr>
            <a:spLocks noGrp="1"/>
          </p:cNvSpPr>
          <p:nvPr>
            <p:ph type="ftr" sz="quarter" idx="3"/>
          </p:nvPr>
        </p:nvSpPr>
        <p:spPr>
          <a:xfrm>
            <a:off x="3028950" y="6356351"/>
            <a:ext cx="4002382"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AU"/>
              <a:t>Example footer text</a:t>
            </a:r>
          </a:p>
        </p:txBody>
      </p:sp>
      <p:sp>
        <p:nvSpPr>
          <p:cNvPr id="6" name="Slide Number Placeholder 5">
            <a:extLst>
              <a:ext uri="{FF2B5EF4-FFF2-40B4-BE49-F238E27FC236}">
                <a16:creationId xmlns:a16="http://schemas.microsoft.com/office/drawing/2014/main" id="{F32EF9F2-B7AF-45F0-96E3-4AB78790C458}"/>
              </a:ext>
            </a:extLst>
          </p:cNvPr>
          <p:cNvSpPr>
            <a:spLocks noGrp="1"/>
          </p:cNvSpPr>
          <p:nvPr>
            <p:ph type="sldNum" sz="quarter" idx="4"/>
          </p:nvPr>
        </p:nvSpPr>
        <p:spPr>
          <a:xfrm>
            <a:off x="8515350" y="6356351"/>
            <a:ext cx="43208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EC81F68-4976-451A-B2E9-79BCBD2F70CC}" type="slidenum">
              <a:rPr lang="en-AU" smtClean="0"/>
              <a:t>‹#›</a:t>
            </a:fld>
            <a:endParaRPr lang="en-AU"/>
          </a:p>
        </p:txBody>
      </p:sp>
      <p:pic>
        <p:nvPicPr>
          <p:cNvPr id="8" name="Picture 7">
            <a:extLst>
              <a:ext uri="{FF2B5EF4-FFF2-40B4-BE49-F238E27FC236}">
                <a16:creationId xmlns:a16="http://schemas.microsoft.com/office/drawing/2014/main" id="{97C1AA2C-3FFA-48E8-B036-2C5DC3A52F9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06617" y="6250625"/>
            <a:ext cx="1302050" cy="428911"/>
          </a:xfrm>
          <a:prstGeom prst="rect">
            <a:avLst/>
          </a:prstGeom>
        </p:spPr>
      </p:pic>
    </p:spTree>
    <p:extLst>
      <p:ext uri="{BB962C8B-B14F-4D97-AF65-F5344CB8AC3E}">
        <p14:creationId xmlns:p14="http://schemas.microsoft.com/office/powerpoint/2010/main" val="343749320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93" r:id="rId11"/>
    <p:sldLayoutId id="2147483659" r:id="rId12"/>
  </p:sldLayoutIdLst>
  <p:hf hdr="0"/>
  <p:txStyles>
    <p:title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9A6FBB-AB70-D642-9D67-F86F3A4F7B71}"/>
              </a:ext>
            </a:extLst>
          </p:cNvPr>
          <p:cNvSpPr>
            <a:spLocks noGrp="1"/>
          </p:cNvSpPr>
          <p:nvPr>
            <p:ph type="title"/>
          </p:nvPr>
        </p:nvSpPr>
        <p:spPr>
          <a:xfrm>
            <a:off x="306000" y="408000"/>
            <a:ext cx="8460000" cy="360000"/>
          </a:xfrm>
          <a:prstGeom prst="rect">
            <a:avLst/>
          </a:prstGeom>
        </p:spPr>
        <p:txBody>
          <a:bodyPr vert="horz" lIns="0" tIns="0" rIns="0" bIns="0" rtlCol="0" anchor="t" anchorCtr="0">
            <a:noAutofit/>
          </a:bodyPr>
          <a:lstStyle/>
          <a:p>
            <a:r>
              <a:rPr lang="en-US"/>
              <a:t>Text page with large paragraph</a:t>
            </a:r>
          </a:p>
        </p:txBody>
      </p:sp>
      <p:sp>
        <p:nvSpPr>
          <p:cNvPr id="3" name="Text Placeholder 2">
            <a:extLst>
              <a:ext uri="{FF2B5EF4-FFF2-40B4-BE49-F238E27FC236}">
                <a16:creationId xmlns:a16="http://schemas.microsoft.com/office/drawing/2014/main" id="{E1ACB82A-5CCE-0B4B-A0C4-58B2E13960D7}"/>
              </a:ext>
            </a:extLst>
          </p:cNvPr>
          <p:cNvSpPr>
            <a:spLocks noGrp="1"/>
          </p:cNvSpPr>
          <p:nvPr>
            <p:ph type="body" idx="1"/>
          </p:nvPr>
        </p:nvSpPr>
        <p:spPr>
          <a:xfrm>
            <a:off x="306000" y="1680000"/>
            <a:ext cx="8460000" cy="40800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DABFB7E-6370-3540-BD4A-B45117A6D12A}"/>
              </a:ext>
            </a:extLst>
          </p:cNvPr>
          <p:cNvSpPr>
            <a:spLocks noGrp="1"/>
          </p:cNvSpPr>
          <p:nvPr>
            <p:ph type="sldNum" sz="quarter" idx="4"/>
          </p:nvPr>
        </p:nvSpPr>
        <p:spPr>
          <a:xfrm>
            <a:off x="8550000" y="6408000"/>
            <a:ext cx="216000" cy="240000"/>
          </a:xfrm>
          <a:prstGeom prst="rect">
            <a:avLst/>
          </a:prstGeom>
        </p:spPr>
        <p:txBody>
          <a:bodyPr vert="horz" lIns="0" tIns="0" rIns="0" bIns="0" rtlCol="0" anchor="t" anchorCtr="0"/>
          <a:lstStyle>
            <a:lvl1pPr algn="r">
              <a:defRPr sz="800" b="1">
                <a:solidFill>
                  <a:schemeClr val="bg1"/>
                </a:solidFill>
              </a:defRPr>
            </a:lvl1pPr>
          </a:lstStyle>
          <a:p>
            <a:fld id="{73A9E820-FCDC-9D4F-B422-DEB35CEB4BD2}" type="slidenum">
              <a:rPr lang="en-US" smtClean="0"/>
              <a:pPr/>
              <a:t>‹#›</a:t>
            </a:fld>
            <a:endParaRPr lang="en-US"/>
          </a:p>
        </p:txBody>
      </p:sp>
    </p:spTree>
    <p:extLst>
      <p:ext uri="{BB962C8B-B14F-4D97-AF65-F5344CB8AC3E}">
        <p14:creationId xmlns:p14="http://schemas.microsoft.com/office/powerpoint/2010/main" val="39310853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Lst>
  <p:hf hdr="0" ftr="0" dt="0"/>
  <p:txStyles>
    <p:titleStyle>
      <a:lvl1pPr algn="l" defTabSz="914400" rtl="0" eaLnBrk="1" latinLnBrk="0" hangingPunct="1">
        <a:lnSpc>
          <a:spcPts val="1800"/>
        </a:lnSpc>
        <a:spcBef>
          <a:spcPct val="0"/>
        </a:spcBef>
        <a:buNone/>
        <a:defRPr sz="1800" kern="1200">
          <a:solidFill>
            <a:schemeClr val="accent3"/>
          </a:solidFill>
          <a:latin typeface="+mj-lt"/>
          <a:ea typeface="+mj-ea"/>
          <a:cs typeface="+mj-cs"/>
        </a:defRPr>
      </a:lvl1pPr>
    </p:titleStyle>
    <p:body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AA570C-1BBC-4CDB-A506-E6982C6B7BDD}"/>
              </a:ext>
            </a:extLst>
          </p:cNvPr>
          <p:cNvSpPr/>
          <p:nvPr userDrawn="1"/>
        </p:nvSpPr>
        <p:spPr>
          <a:xfrm>
            <a:off x="0" y="1"/>
            <a:ext cx="9144000" cy="1325563"/>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a:p>
        </p:txBody>
      </p:sp>
      <p:sp>
        <p:nvSpPr>
          <p:cNvPr id="2" name="Title Placeholder 1">
            <a:extLst>
              <a:ext uri="{FF2B5EF4-FFF2-40B4-BE49-F238E27FC236}">
                <a16:creationId xmlns:a16="http://schemas.microsoft.com/office/drawing/2014/main" id="{E813FF67-1633-4DD4-99C9-C98EEFE702B2}"/>
              </a:ext>
            </a:extLst>
          </p:cNvPr>
          <p:cNvSpPr>
            <a:spLocks noGrp="1"/>
          </p:cNvSpPr>
          <p:nvPr>
            <p:ph type="title"/>
          </p:nvPr>
        </p:nvSpPr>
        <p:spPr>
          <a:xfrm>
            <a:off x="176646" y="136526"/>
            <a:ext cx="6751334" cy="1189039"/>
          </a:xfrm>
          <a:prstGeom prst="rect">
            <a:avLst/>
          </a:prstGeom>
        </p:spPr>
        <p:txBody>
          <a:bodyPr vert="horz" lIns="91440" tIns="45720" rIns="91440" bIns="45720" rtlCol="0" anchor="b"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7D0BBB1-D145-40B9-81B9-93197AFAADDE}"/>
              </a:ext>
            </a:extLst>
          </p:cNvPr>
          <p:cNvSpPr>
            <a:spLocks noGrp="1"/>
          </p:cNvSpPr>
          <p:nvPr>
            <p:ph type="body" idx="1"/>
          </p:nvPr>
        </p:nvSpPr>
        <p:spPr>
          <a:xfrm>
            <a:off x="176645" y="1825625"/>
            <a:ext cx="8770787"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4F2B31C-A208-4978-9A1D-EA4662D26BC7}"/>
              </a:ext>
            </a:extLst>
          </p:cNvPr>
          <p:cNvSpPr>
            <a:spLocks noGrp="1"/>
          </p:cNvSpPr>
          <p:nvPr>
            <p:ph type="dt" sz="half" idx="2"/>
          </p:nvPr>
        </p:nvSpPr>
        <p:spPr>
          <a:xfrm>
            <a:off x="7122319" y="6356351"/>
            <a:ext cx="130205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E8F163B-F9D1-49E0-8EA9-004EA50620D7}" type="datetime1">
              <a:rPr lang="en-AU" smtClean="0"/>
              <a:t>1/02/2021</a:t>
            </a:fld>
            <a:endParaRPr lang="en-AU"/>
          </a:p>
        </p:txBody>
      </p:sp>
      <p:sp>
        <p:nvSpPr>
          <p:cNvPr id="5" name="Footer Placeholder 4">
            <a:extLst>
              <a:ext uri="{FF2B5EF4-FFF2-40B4-BE49-F238E27FC236}">
                <a16:creationId xmlns:a16="http://schemas.microsoft.com/office/drawing/2014/main" id="{7ACC266F-310A-4449-8A29-6F1ACA0C6CA5}"/>
              </a:ext>
            </a:extLst>
          </p:cNvPr>
          <p:cNvSpPr>
            <a:spLocks noGrp="1"/>
          </p:cNvSpPr>
          <p:nvPr>
            <p:ph type="ftr" sz="quarter" idx="3"/>
          </p:nvPr>
        </p:nvSpPr>
        <p:spPr>
          <a:xfrm>
            <a:off x="3028950" y="6356351"/>
            <a:ext cx="4002382"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32EF9F2-B7AF-45F0-96E3-4AB78790C458}"/>
              </a:ext>
            </a:extLst>
          </p:cNvPr>
          <p:cNvSpPr>
            <a:spLocks noGrp="1"/>
          </p:cNvSpPr>
          <p:nvPr>
            <p:ph type="sldNum" sz="quarter" idx="4"/>
          </p:nvPr>
        </p:nvSpPr>
        <p:spPr>
          <a:xfrm>
            <a:off x="8515350" y="6356351"/>
            <a:ext cx="43208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EC81F68-4976-451A-B2E9-79BCBD2F70CC}" type="slidenum">
              <a:rPr lang="en-AU" smtClean="0"/>
              <a:t>‹#›</a:t>
            </a:fld>
            <a:endParaRPr lang="en-AU"/>
          </a:p>
        </p:txBody>
      </p:sp>
    </p:spTree>
    <p:extLst>
      <p:ext uri="{BB962C8B-B14F-4D97-AF65-F5344CB8AC3E}">
        <p14:creationId xmlns:p14="http://schemas.microsoft.com/office/powerpoint/2010/main" val="330711296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hdr="0" ftr="0" dt="0"/>
  <p:txStyles>
    <p:title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hyperlink" Target="mailto:5MS@aemo.com.au" TargetMode="Externa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hyperlink" Target="https://aemo.com.au/en/initiatives/major-programs/nem-five-minute-settlement-program-and-global-settlement/readiness-workstream/key-readiness-documents" TargetMode="Externa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0.sv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0.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notesSlide" Target="../notesSlides/notesSlide8.xml"/><Relationship Id="rId7" Type="http://schemas.openxmlformats.org/officeDocument/2006/relationships/package" Target="../embeddings/Microsoft_Excel_Worksheet1.xlsx"/><Relationship Id="rId12" Type="http://schemas.openxmlformats.org/officeDocument/2006/relationships/image" Target="../media/image34.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1.emf"/><Relationship Id="rId11" Type="http://schemas.openxmlformats.org/officeDocument/2006/relationships/package" Target="../embeddings/Microsoft_Excel_Worksheet3.xlsx"/><Relationship Id="rId5" Type="http://schemas.openxmlformats.org/officeDocument/2006/relationships/package" Target="../embeddings/Microsoft_Excel_Worksheet.xlsx"/><Relationship Id="rId10" Type="http://schemas.openxmlformats.org/officeDocument/2006/relationships/image" Target="../media/image33.emf"/><Relationship Id="rId4" Type="http://schemas.openxmlformats.org/officeDocument/2006/relationships/hyperlink" Target="https://aemo.com.au/initiatives/major-programs/nem-five-minute-settlement-program-and-global-settlement" TargetMode="External"/><Relationship Id="rId9" Type="http://schemas.openxmlformats.org/officeDocument/2006/relationships/package" Target="../embeddings/Microsoft_Excel_Worksheet2.xlsx"/></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001B86-1443-47EC-B6DC-846CE4E471CE}"/>
              </a:ext>
            </a:extLst>
          </p:cNvPr>
          <p:cNvSpPr>
            <a:spLocks noGrp="1"/>
          </p:cNvSpPr>
          <p:nvPr>
            <p:ph type="ctrTitle"/>
          </p:nvPr>
        </p:nvSpPr>
        <p:spPr/>
        <p:txBody>
          <a:bodyPr/>
          <a:lstStyle/>
          <a:p>
            <a:r>
              <a:rPr lang="en-AU"/>
              <a:t>5MS &amp; GS Program Consultative Forum #29</a:t>
            </a:r>
          </a:p>
        </p:txBody>
      </p:sp>
      <p:sp>
        <p:nvSpPr>
          <p:cNvPr id="5" name="Subtitle 4">
            <a:extLst>
              <a:ext uri="{FF2B5EF4-FFF2-40B4-BE49-F238E27FC236}">
                <a16:creationId xmlns:a16="http://schemas.microsoft.com/office/drawing/2014/main" id="{8C1BF767-69BB-4556-9D40-83E020974227}"/>
              </a:ext>
            </a:extLst>
          </p:cNvPr>
          <p:cNvSpPr>
            <a:spLocks noGrp="1"/>
          </p:cNvSpPr>
          <p:nvPr>
            <p:ph type="subTitle" idx="1"/>
          </p:nvPr>
        </p:nvSpPr>
        <p:spPr/>
        <p:txBody>
          <a:bodyPr vert="horz" lIns="91440" tIns="45720" rIns="91440" bIns="45720" rtlCol="0" anchor="t">
            <a:normAutofit fontScale="92500" lnSpcReduction="20000"/>
          </a:bodyPr>
          <a:lstStyle/>
          <a:p>
            <a:r>
              <a:rPr lang="en-AU"/>
              <a:t>Thursday, 28 January 2021</a:t>
            </a:r>
          </a:p>
          <a:p>
            <a:r>
              <a:rPr lang="en-AU"/>
              <a:t>This meeting is recorded for the purpose of minute taking.</a:t>
            </a:r>
            <a:endParaRPr lang="en-AU">
              <a:cs typeface="Segoe UI Semilight"/>
            </a:endParaRPr>
          </a:p>
          <a:p>
            <a:endParaRPr lang="en-AU"/>
          </a:p>
        </p:txBody>
      </p:sp>
    </p:spTree>
    <p:extLst>
      <p:ext uri="{BB962C8B-B14F-4D97-AF65-F5344CB8AC3E}">
        <p14:creationId xmlns:p14="http://schemas.microsoft.com/office/powerpoint/2010/main" val="2887289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F49BD-C529-4DA7-AA62-9268B7E8D99C}"/>
              </a:ext>
            </a:extLst>
          </p:cNvPr>
          <p:cNvSpPr>
            <a:spLocks noGrp="1"/>
          </p:cNvSpPr>
          <p:nvPr>
            <p:ph type="title"/>
          </p:nvPr>
        </p:nvSpPr>
        <p:spPr>
          <a:xfrm>
            <a:off x="149022" y="520325"/>
            <a:ext cx="6215117" cy="668834"/>
          </a:xfrm>
        </p:spPr>
        <p:txBody>
          <a:bodyPr>
            <a:normAutofit/>
          </a:bodyPr>
          <a:lstStyle/>
          <a:p>
            <a:r>
              <a:rPr lang="en-AU" sz="3200"/>
              <a:t>5MS Program – IT Systems Status</a:t>
            </a:r>
          </a:p>
        </p:txBody>
      </p:sp>
      <p:graphicFrame>
        <p:nvGraphicFramePr>
          <p:cNvPr id="4" name="Table 5">
            <a:extLst>
              <a:ext uri="{FF2B5EF4-FFF2-40B4-BE49-F238E27FC236}">
                <a16:creationId xmlns:a16="http://schemas.microsoft.com/office/drawing/2014/main" id="{15C9E039-7642-4B14-9842-8E13F85B67F9}"/>
              </a:ext>
            </a:extLst>
          </p:cNvPr>
          <p:cNvGraphicFramePr>
            <a:graphicFrameLocks noGrp="1"/>
          </p:cNvGraphicFramePr>
          <p:nvPr>
            <p:extLst>
              <p:ext uri="{D42A27DB-BD31-4B8C-83A1-F6EECF244321}">
                <p14:modId xmlns:p14="http://schemas.microsoft.com/office/powerpoint/2010/main" val="3599118434"/>
              </p:ext>
            </p:extLst>
          </p:nvPr>
        </p:nvGraphicFramePr>
        <p:xfrm>
          <a:off x="140492" y="1379899"/>
          <a:ext cx="8907053" cy="5370674"/>
        </p:xfrm>
        <a:graphic>
          <a:graphicData uri="http://schemas.openxmlformats.org/drawingml/2006/table">
            <a:tbl>
              <a:tblPr firstRow="1" bandRow="1">
                <a:tableStyleId>{7DF18680-E054-41AD-8BC1-D1AEF772440D}</a:tableStyleId>
              </a:tblPr>
              <a:tblGrid>
                <a:gridCol w="1609440">
                  <a:extLst>
                    <a:ext uri="{9D8B030D-6E8A-4147-A177-3AD203B41FA5}">
                      <a16:colId xmlns:a16="http://schemas.microsoft.com/office/drawing/2014/main" val="1872688485"/>
                    </a:ext>
                  </a:extLst>
                </a:gridCol>
                <a:gridCol w="7297613">
                  <a:extLst>
                    <a:ext uri="{9D8B030D-6E8A-4147-A177-3AD203B41FA5}">
                      <a16:colId xmlns:a16="http://schemas.microsoft.com/office/drawing/2014/main" val="1132200289"/>
                    </a:ext>
                  </a:extLst>
                </a:gridCol>
              </a:tblGrid>
              <a:tr h="242815">
                <a:tc>
                  <a:txBody>
                    <a:bodyPr/>
                    <a:lstStyle/>
                    <a:p>
                      <a:r>
                        <a:rPr lang="en-AU" sz="1400"/>
                        <a:t>Stream</a:t>
                      </a:r>
                      <a:endParaRPr lang="en-AU" sz="1400">
                        <a:latin typeface="Segoe UI Semilight"/>
                        <a:cs typeface="Segoe UI Semilight"/>
                      </a:endParaRPr>
                    </a:p>
                  </a:txBody>
                  <a:tcPr marL="51435" marR="51435" marT="25718" marB="25718" anchor="ctr">
                    <a:solidFill>
                      <a:schemeClr val="accent2"/>
                    </a:solidFill>
                  </a:tcPr>
                </a:tc>
                <a:tc>
                  <a:txBody>
                    <a:bodyPr/>
                    <a:lstStyle/>
                    <a:p>
                      <a:r>
                        <a:rPr lang="en-AU" sz="1400"/>
                        <a:t>Commentary</a:t>
                      </a:r>
                      <a:endParaRPr lang="en-AU" sz="1400">
                        <a:latin typeface="Segoe UI Semilight"/>
                        <a:cs typeface="Segoe UI Semilight"/>
                      </a:endParaRPr>
                    </a:p>
                  </a:txBody>
                  <a:tcPr marL="51435" marR="51435" marT="25718" marB="25718">
                    <a:solidFill>
                      <a:schemeClr val="accent2"/>
                    </a:solidFill>
                  </a:tcPr>
                </a:tc>
                <a:extLst>
                  <a:ext uri="{0D108BD9-81ED-4DB2-BD59-A6C34878D82A}">
                    <a16:rowId xmlns:a16="http://schemas.microsoft.com/office/drawing/2014/main" val="3006173975"/>
                  </a:ext>
                </a:extLst>
              </a:tr>
              <a:tr h="2550425">
                <a:tc>
                  <a:txBody>
                    <a:bodyPr/>
                    <a:lstStyle/>
                    <a:p>
                      <a:r>
                        <a:rPr lang="en-AU" sz="1400"/>
                        <a:t>Retail</a:t>
                      </a:r>
                      <a:endParaRPr lang="en-AU" sz="1400" b="1">
                        <a:latin typeface="Segoe UI Semilight"/>
                        <a:cs typeface="Segoe UI Semilight"/>
                      </a:endParaRPr>
                    </a:p>
                  </a:txBody>
                  <a:tcPr marL="27000" marR="27000" marT="27000" marB="27000">
                    <a:solidFill>
                      <a:srgbClr val="EDEDEF"/>
                    </a:solidFill>
                  </a:tcPr>
                </a:tc>
                <a:tc>
                  <a:txBody>
                    <a:bodyPr/>
                    <a:lstStyle/>
                    <a:p>
                      <a:pPr marL="285750" indent="-285750">
                        <a:lnSpc>
                          <a:spcPct val="100000"/>
                        </a:lnSpc>
                        <a:spcBef>
                          <a:spcPts val="400"/>
                        </a:spcBef>
                        <a:spcAft>
                          <a:spcPts val="0"/>
                        </a:spcAft>
                        <a:buFont typeface="Arial" panose="020B0604020202020204" pitchFamily="34" charset="0"/>
                        <a:buChar char="•"/>
                      </a:pPr>
                      <a:r>
                        <a:rPr lang="en-AU" sz="1400"/>
                        <a:t>Core product build complete.  </a:t>
                      </a:r>
                    </a:p>
                    <a:p>
                      <a:pPr marL="285750" indent="-285750">
                        <a:lnSpc>
                          <a:spcPct val="100000"/>
                        </a:lnSpc>
                        <a:spcBef>
                          <a:spcPts val="400"/>
                        </a:spcBef>
                        <a:spcAft>
                          <a:spcPts val="0"/>
                        </a:spcAft>
                        <a:buFont typeface="Arial" panose="020B0604020202020204" pitchFamily="34" charset="0"/>
                        <a:buChar char="•"/>
                      </a:pPr>
                      <a:r>
                        <a:rPr lang="en-AU" sz="1400"/>
                        <a:t>Integration &amp; User Acceptance Testing program is extensive. ~4500 test cases completed out of 5000.</a:t>
                      </a:r>
                    </a:p>
                    <a:p>
                      <a:pPr marL="285750" indent="-285750">
                        <a:lnSpc>
                          <a:spcPct val="100000"/>
                        </a:lnSpc>
                        <a:spcBef>
                          <a:spcPts val="400"/>
                        </a:spcBef>
                        <a:spcAft>
                          <a:spcPts val="0"/>
                        </a:spcAft>
                        <a:buFont typeface="Arial" panose="020B0604020202020204" pitchFamily="34" charset="0"/>
                        <a:buChar char="•"/>
                      </a:pPr>
                      <a:r>
                        <a:rPr lang="en-AU" sz="1400"/>
                        <a:t>Parallel testing undertaken and defects in the process of being fixed</a:t>
                      </a:r>
                    </a:p>
                    <a:p>
                      <a:pPr marL="285750" indent="-285750">
                        <a:lnSpc>
                          <a:spcPct val="100000"/>
                        </a:lnSpc>
                        <a:spcBef>
                          <a:spcPts val="400"/>
                        </a:spcBef>
                        <a:spcAft>
                          <a:spcPts val="0"/>
                        </a:spcAft>
                        <a:buFont typeface="Arial" panose="020B0604020202020204" pitchFamily="34" charset="0"/>
                        <a:buChar char="•"/>
                      </a:pPr>
                      <a:r>
                        <a:rPr lang="en-AU" sz="1400"/>
                        <a:t>Several rounds of performance testing undertaken and a number of improvements made</a:t>
                      </a:r>
                    </a:p>
                    <a:p>
                      <a:pPr marL="285750" indent="-285750">
                        <a:lnSpc>
                          <a:spcPct val="100000"/>
                        </a:lnSpc>
                        <a:spcBef>
                          <a:spcPts val="400"/>
                        </a:spcBef>
                        <a:spcAft>
                          <a:spcPts val="0"/>
                        </a:spcAft>
                        <a:buFont typeface="Arial" panose="020B0604020202020204" pitchFamily="34" charset="0"/>
                        <a:buChar char="•"/>
                      </a:pPr>
                      <a:r>
                        <a:rPr lang="en-AU" sz="1400"/>
                        <a:t>Software is in Staging environment for participant interface testing since 3Q 2020</a:t>
                      </a:r>
                    </a:p>
                    <a:p>
                      <a:pPr marL="285750" indent="-285750">
                        <a:lnSpc>
                          <a:spcPct val="100000"/>
                        </a:lnSpc>
                        <a:spcBef>
                          <a:spcPts val="400"/>
                        </a:spcBef>
                        <a:spcAft>
                          <a:spcPts val="0"/>
                        </a:spcAft>
                        <a:buFont typeface="Arial" panose="020B0604020202020204" pitchFamily="34" charset="0"/>
                        <a:buChar char="•"/>
                      </a:pPr>
                      <a:r>
                        <a:rPr lang="en-AU" sz="1400"/>
                        <a:t>Key risk area of meter data ingestion is solid and performing to spec</a:t>
                      </a:r>
                    </a:p>
                    <a:p>
                      <a:pPr marL="285750" marR="0" lvl="0" indent="-285750" algn="l" defTabSz="6858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AU" sz="1400"/>
                        <a:t>New issues encountered with Azure migration and cutover dress rehearsal</a:t>
                      </a:r>
                    </a:p>
                    <a:p>
                      <a:pPr marL="285750" indent="-285750">
                        <a:lnSpc>
                          <a:spcPct val="100000"/>
                        </a:lnSpc>
                        <a:spcBef>
                          <a:spcPts val="400"/>
                        </a:spcBef>
                        <a:spcAft>
                          <a:spcPts val="0"/>
                        </a:spcAft>
                        <a:buFont typeface="Arial" panose="020B0604020202020204" pitchFamily="34" charset="0"/>
                        <a:buChar char="•"/>
                      </a:pPr>
                      <a:r>
                        <a:rPr lang="en-AU" sz="1400"/>
                        <a:t>Performance, end-to-end solution stability, final testing incomplete.</a:t>
                      </a:r>
                      <a:endParaRPr lang="en-AU" sz="1400">
                        <a:latin typeface="Segoe UI Semilight"/>
                        <a:cs typeface="Segoe UI Semilight"/>
                      </a:endParaRPr>
                    </a:p>
                  </a:txBody>
                  <a:tcPr marL="27000" marR="27000" marT="27000" marB="27000" anchor="ctr">
                    <a:solidFill>
                      <a:srgbClr val="EDEDEF"/>
                    </a:solidFill>
                  </a:tcPr>
                </a:tc>
                <a:extLst>
                  <a:ext uri="{0D108BD9-81ED-4DB2-BD59-A6C34878D82A}">
                    <a16:rowId xmlns:a16="http://schemas.microsoft.com/office/drawing/2014/main" val="2151429277"/>
                  </a:ext>
                </a:extLst>
              </a:tr>
              <a:tr h="511973">
                <a:tc>
                  <a:txBody>
                    <a:bodyPr/>
                    <a:lstStyle/>
                    <a:p>
                      <a:r>
                        <a:rPr lang="en-AU" sz="1400"/>
                        <a:t>Dispatch</a:t>
                      </a:r>
                      <a:endParaRPr lang="en-AU" sz="1400" b="1">
                        <a:latin typeface="Segoe UI Semilight"/>
                        <a:cs typeface="Segoe UI Semilight"/>
                      </a:endParaRPr>
                    </a:p>
                  </a:txBody>
                  <a:tcPr marL="27000" marR="27000" marT="54000" marB="54000">
                    <a:solidFill>
                      <a:srgbClr val="D8D9DE"/>
                    </a:solidFill>
                  </a:tcPr>
                </a:tc>
                <a:tc>
                  <a:txBody>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AU" sz="1400"/>
                        <a:t>On schedule for 01-Apr-21 go-live</a:t>
                      </a:r>
                      <a:endParaRPr lang="en-AU" sz="1400" kern="1200">
                        <a:solidFill>
                          <a:schemeClr val="dk1"/>
                        </a:solidFill>
                        <a:latin typeface="Segoe UI Semilight"/>
                        <a:ea typeface="+mn-ea"/>
                        <a:cs typeface="Segoe UI Semilight"/>
                      </a:endParaRPr>
                    </a:p>
                  </a:txBody>
                  <a:tcPr marL="27000" marR="27000" marT="54000" marB="54000" anchor="ctr">
                    <a:solidFill>
                      <a:srgbClr val="D8D9DE"/>
                    </a:solidFill>
                  </a:tcPr>
                </a:tc>
                <a:extLst>
                  <a:ext uri="{0D108BD9-81ED-4DB2-BD59-A6C34878D82A}">
                    <a16:rowId xmlns:a16="http://schemas.microsoft.com/office/drawing/2014/main" val="1984825409"/>
                  </a:ext>
                </a:extLst>
              </a:tr>
              <a:tr h="1673712">
                <a:tc>
                  <a:txBody>
                    <a:bodyPr/>
                    <a:lstStyle/>
                    <a:p>
                      <a:r>
                        <a:rPr lang="en-AU" sz="1400"/>
                        <a:t>Settlements</a:t>
                      </a:r>
                      <a:endParaRPr lang="en-AU" sz="1400" b="1">
                        <a:latin typeface="Segoe UI Semilight"/>
                        <a:cs typeface="Segoe UI Semilight"/>
                      </a:endParaRPr>
                    </a:p>
                  </a:txBody>
                  <a:tcPr marL="20250" marR="20250" marT="40500" marB="20250">
                    <a:solidFill>
                      <a:srgbClr val="EDEDEF"/>
                    </a:solidFill>
                  </a:tcPr>
                </a:tc>
                <a:tc>
                  <a:txBody>
                    <a:bodyPr/>
                    <a:lstStyle/>
                    <a:p>
                      <a:pPr marL="285750" marR="0" lvl="0" indent="-28575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AU" sz="1400"/>
                        <a:t>Proposal to switch the order of Settlements and Retail deployment</a:t>
                      </a:r>
                    </a:p>
                    <a:p>
                      <a:pPr marL="285750" marR="0" lvl="0" indent="-285750" algn="l" rtl="0" eaLnBrk="1" fontAlgn="auto" latinLnBrk="0" hangingPunct="1">
                        <a:lnSpc>
                          <a:spcPct val="100000"/>
                        </a:lnSpc>
                        <a:spcBef>
                          <a:spcPts val="600"/>
                        </a:spcBef>
                        <a:spcAft>
                          <a:spcPts val="0"/>
                        </a:spcAft>
                        <a:buClrTx/>
                        <a:buSzTx/>
                        <a:buFont typeface="Arial" panose="020B0604020202020204" pitchFamily="34" charset="0"/>
                        <a:buChar char="•"/>
                      </a:pPr>
                      <a:r>
                        <a:rPr lang="en-AU" sz="1400"/>
                        <a:t>Additional testing of the new Settlements solution with the current MDM solution required accordingly. The Settlements solution pre-prod and go-live dates will be revised by approx 4 wks accordingly.</a:t>
                      </a:r>
                    </a:p>
                    <a:p>
                      <a:pPr marL="285750" indent="-285750" algn="l" rtl="0" eaLnBrk="1" latinLnBrk="0" hangingPunct="1">
                        <a:lnSpc>
                          <a:spcPct val="100000"/>
                        </a:lnSpc>
                        <a:spcBef>
                          <a:spcPts val="600"/>
                        </a:spcBef>
                        <a:spcAft>
                          <a:spcPts val="0"/>
                        </a:spcAft>
                        <a:buFont typeface="Arial" panose="020B0604020202020204" pitchFamily="34" charset="0"/>
                        <a:buChar char="•"/>
                      </a:pPr>
                      <a:r>
                        <a:rPr lang="en-AU" sz="1400" kern="1200"/>
                        <a:t>Build complete and in User Acceptance Test.  Overall no significant defects or issues, high level of confidence in product. Independent certification of settlements calculations – initial findings available, small number of material matters, now remedied. </a:t>
                      </a:r>
                    </a:p>
                    <a:p>
                      <a:pPr marL="285750" indent="-285750" algn="l" rtl="0" eaLnBrk="1" latinLnBrk="0" hangingPunct="1">
                        <a:lnSpc>
                          <a:spcPct val="100000"/>
                        </a:lnSpc>
                        <a:spcBef>
                          <a:spcPts val="600"/>
                        </a:spcBef>
                        <a:spcAft>
                          <a:spcPts val="0"/>
                        </a:spcAft>
                        <a:buFont typeface="Arial" panose="020B0604020202020204" pitchFamily="34" charset="0"/>
                        <a:buChar char="•"/>
                      </a:pPr>
                      <a:r>
                        <a:rPr lang="en-AU" sz="1400" kern="1200"/>
                        <a:t>Date change </a:t>
                      </a:r>
                      <a:r>
                        <a:rPr lang="en-AU" sz="1400" kern="1200">
                          <a:solidFill>
                            <a:schemeClr val="tx1"/>
                          </a:solidFill>
                        </a:rPr>
                        <a:t>is expected to impact </a:t>
                      </a:r>
                      <a:r>
                        <a:rPr lang="en-AU" sz="1400" kern="1200"/>
                        <a:t>AEMO internal only, no industry impact envisaged.</a:t>
                      </a:r>
                      <a:endParaRPr lang="en-AU" sz="1400" kern="1200">
                        <a:solidFill>
                          <a:schemeClr val="dk1"/>
                        </a:solidFill>
                        <a:latin typeface="Segoe UI Semilight"/>
                        <a:ea typeface="+mn-ea"/>
                        <a:cs typeface="Segoe UI Semilight"/>
                      </a:endParaRPr>
                    </a:p>
                  </a:txBody>
                  <a:tcPr marL="27000" marR="27000" marT="54000" marB="54000" anchor="ctr">
                    <a:solidFill>
                      <a:srgbClr val="EDEDEF"/>
                    </a:solidFill>
                  </a:tcPr>
                </a:tc>
                <a:extLst>
                  <a:ext uri="{0D108BD9-81ED-4DB2-BD59-A6C34878D82A}">
                    <a16:rowId xmlns:a16="http://schemas.microsoft.com/office/drawing/2014/main" val="1811143537"/>
                  </a:ext>
                </a:extLst>
              </a:tr>
            </a:tbl>
          </a:graphicData>
        </a:graphic>
      </p:graphicFrame>
      <p:graphicFrame>
        <p:nvGraphicFramePr>
          <p:cNvPr id="40" name="Table 40">
            <a:extLst>
              <a:ext uri="{FF2B5EF4-FFF2-40B4-BE49-F238E27FC236}">
                <a16:creationId xmlns:a16="http://schemas.microsoft.com/office/drawing/2014/main" id="{7BBB43F5-8445-4590-9801-91AE86077989}"/>
              </a:ext>
            </a:extLst>
          </p:cNvPr>
          <p:cNvGraphicFramePr>
            <a:graphicFrameLocks noGrp="1"/>
          </p:cNvGraphicFramePr>
          <p:nvPr>
            <p:extLst>
              <p:ext uri="{D42A27DB-BD31-4B8C-83A1-F6EECF244321}">
                <p14:modId xmlns:p14="http://schemas.microsoft.com/office/powerpoint/2010/main" val="3969999150"/>
              </p:ext>
            </p:extLst>
          </p:nvPr>
        </p:nvGraphicFramePr>
        <p:xfrm>
          <a:off x="7160730" y="275428"/>
          <a:ext cx="1686531" cy="719142"/>
        </p:xfrm>
        <a:graphic>
          <a:graphicData uri="http://schemas.openxmlformats.org/drawingml/2006/table">
            <a:tbl>
              <a:tblPr firstRow="1" bandRow="1">
                <a:tableStyleId>{5C22544A-7EE6-4342-B048-85BDC9FD1C3A}</a:tableStyleId>
              </a:tblPr>
              <a:tblGrid>
                <a:gridCol w="448876">
                  <a:extLst>
                    <a:ext uri="{9D8B030D-6E8A-4147-A177-3AD203B41FA5}">
                      <a16:colId xmlns:a16="http://schemas.microsoft.com/office/drawing/2014/main" val="991271154"/>
                    </a:ext>
                  </a:extLst>
                </a:gridCol>
                <a:gridCol w="1237655">
                  <a:extLst>
                    <a:ext uri="{9D8B030D-6E8A-4147-A177-3AD203B41FA5}">
                      <a16:colId xmlns:a16="http://schemas.microsoft.com/office/drawing/2014/main" val="3563264659"/>
                    </a:ext>
                  </a:extLst>
                </a:gridCol>
              </a:tblGrid>
              <a:tr h="239714">
                <a:tc>
                  <a:txBody>
                    <a:bodyPr/>
                    <a:lstStyle/>
                    <a:p>
                      <a:endParaRPr lang="en-AU" sz="800"/>
                    </a:p>
                  </a:txBody>
                  <a:tcPr marL="51435" marR="51435" marT="25718" marB="2571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l" defTabSz="685800" rtl="0" eaLnBrk="1" latinLnBrk="0" hangingPunct="1"/>
                      <a:r>
                        <a:rPr lang="en-AU" sz="800" b="0" kern="1200">
                          <a:solidFill>
                            <a:schemeClr val="dk1"/>
                          </a:solidFill>
                          <a:latin typeface="+mn-lt"/>
                          <a:ea typeface="+mn-ea"/>
                          <a:cs typeface="+mn-cs"/>
                        </a:rPr>
                        <a:t>Go-live date impacted</a:t>
                      </a:r>
                    </a:p>
                  </a:txBody>
                  <a:tcPr marL="51435" marR="51435" marT="25718" marB="2571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04392051"/>
                  </a:ext>
                </a:extLst>
              </a:tr>
              <a:tr h="239714">
                <a:tc>
                  <a:txBody>
                    <a:bodyPr/>
                    <a:lstStyle/>
                    <a:p>
                      <a:endParaRPr lang="en-AU" sz="800"/>
                    </a:p>
                  </a:txBody>
                  <a:tcPr marL="51435" marR="51435" marT="25718" marB="2571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r>
                        <a:rPr lang="en-AU" sz="800"/>
                        <a:t>At risk</a:t>
                      </a:r>
                    </a:p>
                  </a:txBody>
                  <a:tcPr marL="51435" marR="51435" marT="25718" marB="2571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77829974"/>
                  </a:ext>
                </a:extLst>
              </a:tr>
              <a:tr h="239714">
                <a:tc>
                  <a:txBody>
                    <a:bodyPr/>
                    <a:lstStyle/>
                    <a:p>
                      <a:endParaRPr lang="en-AU" sz="800"/>
                    </a:p>
                  </a:txBody>
                  <a:tcPr marL="51435" marR="51435" marT="25718" marB="2571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r>
                        <a:rPr lang="en-AU" sz="800"/>
                        <a:t>On schedule</a:t>
                      </a:r>
                    </a:p>
                  </a:txBody>
                  <a:tcPr marL="51435" marR="51435" marT="25718" marB="2571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85000288"/>
                  </a:ext>
                </a:extLst>
              </a:tr>
            </a:tbl>
          </a:graphicData>
        </a:graphic>
      </p:graphicFrame>
      <p:sp>
        <p:nvSpPr>
          <p:cNvPr id="5" name="TextBox 4">
            <a:extLst>
              <a:ext uri="{FF2B5EF4-FFF2-40B4-BE49-F238E27FC236}">
                <a16:creationId xmlns:a16="http://schemas.microsoft.com/office/drawing/2014/main" id="{38D89362-9010-4B61-A506-C0C9B9506193}"/>
              </a:ext>
            </a:extLst>
          </p:cNvPr>
          <p:cNvSpPr txBox="1"/>
          <p:nvPr/>
        </p:nvSpPr>
        <p:spPr>
          <a:xfrm>
            <a:off x="3543300" y="3257550"/>
            <a:ext cx="205740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endParaRPr lang="en-US" sz="1350">
              <a:solidFill>
                <a:srgbClr val="222324"/>
              </a:solidFill>
              <a:latin typeface="Tw Cen MT" panose="020B0602020104020603"/>
            </a:endParaRPr>
          </a:p>
        </p:txBody>
      </p:sp>
      <p:grpSp>
        <p:nvGrpSpPr>
          <p:cNvPr id="20" name="Group 19">
            <a:extLst>
              <a:ext uri="{FF2B5EF4-FFF2-40B4-BE49-F238E27FC236}">
                <a16:creationId xmlns:a16="http://schemas.microsoft.com/office/drawing/2014/main" id="{7E346864-1D10-4F0A-B605-DE329156C8E7}"/>
              </a:ext>
            </a:extLst>
          </p:cNvPr>
          <p:cNvGrpSpPr/>
          <p:nvPr/>
        </p:nvGrpSpPr>
        <p:grpSpPr>
          <a:xfrm>
            <a:off x="1203103" y="2981456"/>
            <a:ext cx="270000" cy="270000"/>
            <a:chOff x="181654" y="2696976"/>
            <a:chExt cx="432000" cy="432000"/>
          </a:xfrm>
        </p:grpSpPr>
        <p:sp>
          <p:nvSpPr>
            <p:cNvPr id="6" name="Rectangle: Rounded Corners 5">
              <a:extLst>
                <a:ext uri="{FF2B5EF4-FFF2-40B4-BE49-F238E27FC236}">
                  <a16:creationId xmlns:a16="http://schemas.microsoft.com/office/drawing/2014/main" id="{6CCD4B0D-812F-4BB8-B964-C7B8BC4AA9A9}"/>
                </a:ext>
              </a:extLst>
            </p:cNvPr>
            <p:cNvSpPr/>
            <p:nvPr/>
          </p:nvSpPr>
          <p:spPr>
            <a:xfrm>
              <a:off x="181654" y="2696976"/>
              <a:ext cx="432000" cy="432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srgbClr val="FFFFFF"/>
                </a:solidFill>
                <a:latin typeface="Tw Cen MT" panose="020B0602020104020603"/>
              </a:endParaRPr>
            </a:p>
          </p:txBody>
        </p:sp>
        <p:sp>
          <p:nvSpPr>
            <p:cNvPr id="28" name="Oval 27">
              <a:extLst>
                <a:ext uri="{FF2B5EF4-FFF2-40B4-BE49-F238E27FC236}">
                  <a16:creationId xmlns:a16="http://schemas.microsoft.com/office/drawing/2014/main" id="{2D833376-068A-476D-854F-B1A7ED283194}"/>
                </a:ext>
              </a:extLst>
            </p:cNvPr>
            <p:cNvSpPr/>
            <p:nvPr/>
          </p:nvSpPr>
          <p:spPr>
            <a:xfrm>
              <a:off x="270790" y="2774570"/>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865">
                <a:solidFill>
                  <a:srgbClr val="FFFFFF"/>
                </a:solidFill>
                <a:latin typeface="Tw Cen MT" panose="020B0602020104020603"/>
              </a:endParaRPr>
            </a:p>
          </p:txBody>
        </p:sp>
      </p:grpSp>
      <p:grpSp>
        <p:nvGrpSpPr>
          <p:cNvPr id="7" name="Group 6">
            <a:extLst>
              <a:ext uri="{FF2B5EF4-FFF2-40B4-BE49-F238E27FC236}">
                <a16:creationId xmlns:a16="http://schemas.microsoft.com/office/drawing/2014/main" id="{206C3513-B08B-492E-AC7C-710FBF5DCD3E}"/>
              </a:ext>
            </a:extLst>
          </p:cNvPr>
          <p:cNvGrpSpPr/>
          <p:nvPr/>
        </p:nvGrpSpPr>
        <p:grpSpPr>
          <a:xfrm>
            <a:off x="1203103" y="4360497"/>
            <a:ext cx="270000" cy="270000"/>
            <a:chOff x="142030" y="4797048"/>
            <a:chExt cx="432000" cy="432000"/>
          </a:xfrm>
        </p:grpSpPr>
        <p:sp>
          <p:nvSpPr>
            <p:cNvPr id="31" name="Rectangle: Rounded Corners 30">
              <a:extLst>
                <a:ext uri="{FF2B5EF4-FFF2-40B4-BE49-F238E27FC236}">
                  <a16:creationId xmlns:a16="http://schemas.microsoft.com/office/drawing/2014/main" id="{9CE9D3A1-C0CB-4C7E-AE2E-E60BD98DCDB3}"/>
                </a:ext>
              </a:extLst>
            </p:cNvPr>
            <p:cNvSpPr/>
            <p:nvPr/>
          </p:nvSpPr>
          <p:spPr>
            <a:xfrm>
              <a:off x="142030" y="4797048"/>
              <a:ext cx="432000" cy="432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srgbClr val="FFFFFF"/>
                </a:solidFill>
                <a:latin typeface="Tw Cen MT" panose="020B0602020104020603"/>
              </a:endParaRPr>
            </a:p>
          </p:txBody>
        </p:sp>
        <p:sp>
          <p:nvSpPr>
            <p:cNvPr id="32" name="Oval 31">
              <a:extLst>
                <a:ext uri="{FF2B5EF4-FFF2-40B4-BE49-F238E27FC236}">
                  <a16:creationId xmlns:a16="http://schemas.microsoft.com/office/drawing/2014/main" id="{20C1A3CD-35AC-4917-BB70-E3408BE3D294}"/>
                </a:ext>
              </a:extLst>
            </p:cNvPr>
            <p:cNvSpPr/>
            <p:nvPr/>
          </p:nvSpPr>
          <p:spPr>
            <a:xfrm>
              <a:off x="231166" y="4883786"/>
              <a:ext cx="252000" cy="252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865">
                <a:solidFill>
                  <a:srgbClr val="FFFFFF"/>
                </a:solidFill>
                <a:latin typeface="Tw Cen MT" panose="020B0602020104020603"/>
              </a:endParaRPr>
            </a:p>
          </p:txBody>
        </p:sp>
      </p:grpSp>
      <p:grpSp>
        <p:nvGrpSpPr>
          <p:cNvPr id="33" name="Group 32">
            <a:extLst>
              <a:ext uri="{FF2B5EF4-FFF2-40B4-BE49-F238E27FC236}">
                <a16:creationId xmlns:a16="http://schemas.microsoft.com/office/drawing/2014/main" id="{8F3331A8-AC1E-4D2C-9A84-B0348727388B}"/>
              </a:ext>
            </a:extLst>
          </p:cNvPr>
          <p:cNvGrpSpPr/>
          <p:nvPr/>
        </p:nvGrpSpPr>
        <p:grpSpPr>
          <a:xfrm>
            <a:off x="1203103" y="5334781"/>
            <a:ext cx="270000" cy="270000"/>
            <a:chOff x="142030" y="4797048"/>
            <a:chExt cx="432000" cy="432000"/>
          </a:xfrm>
        </p:grpSpPr>
        <p:sp>
          <p:nvSpPr>
            <p:cNvPr id="34" name="Rectangle: Rounded Corners 33">
              <a:extLst>
                <a:ext uri="{FF2B5EF4-FFF2-40B4-BE49-F238E27FC236}">
                  <a16:creationId xmlns:a16="http://schemas.microsoft.com/office/drawing/2014/main" id="{855A75DD-D0DA-47AB-BCA4-F29184AA66C6}"/>
                </a:ext>
              </a:extLst>
            </p:cNvPr>
            <p:cNvSpPr/>
            <p:nvPr/>
          </p:nvSpPr>
          <p:spPr>
            <a:xfrm>
              <a:off x="142030" y="4797048"/>
              <a:ext cx="432000" cy="432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srgbClr val="FFFFFF"/>
                </a:solidFill>
                <a:latin typeface="Tw Cen MT" panose="020B0602020104020603"/>
              </a:endParaRPr>
            </a:p>
          </p:txBody>
        </p:sp>
        <p:sp>
          <p:nvSpPr>
            <p:cNvPr id="35" name="Oval 34">
              <a:extLst>
                <a:ext uri="{FF2B5EF4-FFF2-40B4-BE49-F238E27FC236}">
                  <a16:creationId xmlns:a16="http://schemas.microsoft.com/office/drawing/2014/main" id="{6BA558C8-EA54-4EEB-8024-63CA20A5FAA9}"/>
                </a:ext>
              </a:extLst>
            </p:cNvPr>
            <p:cNvSpPr/>
            <p:nvPr/>
          </p:nvSpPr>
          <p:spPr>
            <a:xfrm>
              <a:off x="231166" y="4883786"/>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865">
                <a:solidFill>
                  <a:srgbClr val="FFFFFF"/>
                </a:solidFill>
                <a:latin typeface="Tw Cen MT" panose="020B0602020104020603"/>
              </a:endParaRPr>
            </a:p>
          </p:txBody>
        </p:sp>
      </p:grpSp>
      <p:grpSp>
        <p:nvGrpSpPr>
          <p:cNvPr id="36" name="Group 35">
            <a:extLst>
              <a:ext uri="{FF2B5EF4-FFF2-40B4-BE49-F238E27FC236}">
                <a16:creationId xmlns:a16="http://schemas.microsoft.com/office/drawing/2014/main" id="{B8D751B3-94FB-43AC-9319-9E9D2B05A5E1}"/>
              </a:ext>
            </a:extLst>
          </p:cNvPr>
          <p:cNvGrpSpPr/>
          <p:nvPr/>
        </p:nvGrpSpPr>
        <p:grpSpPr>
          <a:xfrm>
            <a:off x="7295088" y="317740"/>
            <a:ext cx="189000" cy="189000"/>
            <a:chOff x="181654" y="2696976"/>
            <a:chExt cx="384000" cy="384000"/>
          </a:xfrm>
        </p:grpSpPr>
        <p:sp>
          <p:nvSpPr>
            <p:cNvPr id="37" name="Rectangle: Rounded Corners 36">
              <a:extLst>
                <a:ext uri="{FF2B5EF4-FFF2-40B4-BE49-F238E27FC236}">
                  <a16:creationId xmlns:a16="http://schemas.microsoft.com/office/drawing/2014/main" id="{368A77E9-E662-4888-8013-5F44996E0473}"/>
                </a:ext>
              </a:extLst>
            </p:cNvPr>
            <p:cNvSpPr/>
            <p:nvPr/>
          </p:nvSpPr>
          <p:spPr>
            <a:xfrm>
              <a:off x="181654" y="2696976"/>
              <a:ext cx="384000" cy="384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srgbClr val="FFFFFF"/>
                </a:solidFill>
                <a:latin typeface="Tw Cen MT" panose="020B0602020104020603"/>
              </a:endParaRPr>
            </a:p>
          </p:txBody>
        </p:sp>
        <p:sp>
          <p:nvSpPr>
            <p:cNvPr id="41" name="Oval 40">
              <a:extLst>
                <a:ext uri="{FF2B5EF4-FFF2-40B4-BE49-F238E27FC236}">
                  <a16:creationId xmlns:a16="http://schemas.microsoft.com/office/drawing/2014/main" id="{69E1286A-8D34-4F9C-B454-0862000F387D}"/>
                </a:ext>
              </a:extLst>
            </p:cNvPr>
            <p:cNvSpPr/>
            <p:nvPr/>
          </p:nvSpPr>
          <p:spPr>
            <a:xfrm>
              <a:off x="270791" y="2788505"/>
              <a:ext cx="192000" cy="19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865">
                <a:solidFill>
                  <a:srgbClr val="FFFFFF"/>
                </a:solidFill>
                <a:latin typeface="Tw Cen MT" panose="020B0602020104020603"/>
              </a:endParaRPr>
            </a:p>
          </p:txBody>
        </p:sp>
      </p:grpSp>
      <p:grpSp>
        <p:nvGrpSpPr>
          <p:cNvPr id="46" name="Group 45">
            <a:extLst>
              <a:ext uri="{FF2B5EF4-FFF2-40B4-BE49-F238E27FC236}">
                <a16:creationId xmlns:a16="http://schemas.microsoft.com/office/drawing/2014/main" id="{9DE937DD-28E0-4C53-A034-35C1049FA8A4}"/>
              </a:ext>
            </a:extLst>
          </p:cNvPr>
          <p:cNvGrpSpPr/>
          <p:nvPr/>
        </p:nvGrpSpPr>
        <p:grpSpPr>
          <a:xfrm>
            <a:off x="7295545" y="545834"/>
            <a:ext cx="189000" cy="189000"/>
            <a:chOff x="181654" y="2696976"/>
            <a:chExt cx="384000" cy="384000"/>
          </a:xfrm>
        </p:grpSpPr>
        <p:sp>
          <p:nvSpPr>
            <p:cNvPr id="47" name="Rectangle: Rounded Corners 46">
              <a:extLst>
                <a:ext uri="{FF2B5EF4-FFF2-40B4-BE49-F238E27FC236}">
                  <a16:creationId xmlns:a16="http://schemas.microsoft.com/office/drawing/2014/main" id="{70F4E689-E7DF-4629-B1B0-26F5DF4800D8}"/>
                </a:ext>
              </a:extLst>
            </p:cNvPr>
            <p:cNvSpPr/>
            <p:nvPr/>
          </p:nvSpPr>
          <p:spPr>
            <a:xfrm>
              <a:off x="181654" y="2696976"/>
              <a:ext cx="384000" cy="384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srgbClr val="FFFFFF"/>
                </a:solidFill>
                <a:latin typeface="Tw Cen MT" panose="020B0602020104020603"/>
              </a:endParaRPr>
            </a:p>
          </p:txBody>
        </p:sp>
        <p:sp>
          <p:nvSpPr>
            <p:cNvPr id="48" name="Oval 47">
              <a:extLst>
                <a:ext uri="{FF2B5EF4-FFF2-40B4-BE49-F238E27FC236}">
                  <a16:creationId xmlns:a16="http://schemas.microsoft.com/office/drawing/2014/main" id="{EC81D55A-8789-4880-88C6-17E0FEEB3C70}"/>
                </a:ext>
              </a:extLst>
            </p:cNvPr>
            <p:cNvSpPr/>
            <p:nvPr/>
          </p:nvSpPr>
          <p:spPr>
            <a:xfrm>
              <a:off x="270791" y="2788505"/>
              <a:ext cx="192000" cy="192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865">
                <a:solidFill>
                  <a:srgbClr val="FFFFFF"/>
                </a:solidFill>
                <a:latin typeface="Tw Cen MT" panose="020B0602020104020603"/>
              </a:endParaRPr>
            </a:p>
          </p:txBody>
        </p:sp>
      </p:grpSp>
      <p:grpSp>
        <p:nvGrpSpPr>
          <p:cNvPr id="49" name="Group 48">
            <a:extLst>
              <a:ext uri="{FF2B5EF4-FFF2-40B4-BE49-F238E27FC236}">
                <a16:creationId xmlns:a16="http://schemas.microsoft.com/office/drawing/2014/main" id="{B20023EC-A6E5-4633-802B-8F351D90988D}"/>
              </a:ext>
            </a:extLst>
          </p:cNvPr>
          <p:cNvGrpSpPr/>
          <p:nvPr/>
        </p:nvGrpSpPr>
        <p:grpSpPr>
          <a:xfrm>
            <a:off x="7295088" y="790462"/>
            <a:ext cx="189000" cy="189000"/>
            <a:chOff x="181654" y="2696976"/>
            <a:chExt cx="384000" cy="384000"/>
          </a:xfrm>
        </p:grpSpPr>
        <p:sp>
          <p:nvSpPr>
            <p:cNvPr id="50" name="Rectangle: Rounded Corners 49">
              <a:extLst>
                <a:ext uri="{FF2B5EF4-FFF2-40B4-BE49-F238E27FC236}">
                  <a16:creationId xmlns:a16="http://schemas.microsoft.com/office/drawing/2014/main" id="{1D4814DE-63CA-41EA-8FA9-E2FAE96971BE}"/>
                </a:ext>
              </a:extLst>
            </p:cNvPr>
            <p:cNvSpPr/>
            <p:nvPr/>
          </p:nvSpPr>
          <p:spPr>
            <a:xfrm>
              <a:off x="181654" y="2696976"/>
              <a:ext cx="384000" cy="384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srgbClr val="FFFFFF"/>
                </a:solidFill>
                <a:latin typeface="Tw Cen MT" panose="020B0602020104020603"/>
              </a:endParaRPr>
            </a:p>
          </p:txBody>
        </p:sp>
        <p:sp>
          <p:nvSpPr>
            <p:cNvPr id="51" name="Oval 50">
              <a:extLst>
                <a:ext uri="{FF2B5EF4-FFF2-40B4-BE49-F238E27FC236}">
                  <a16:creationId xmlns:a16="http://schemas.microsoft.com/office/drawing/2014/main" id="{91FC93F8-26E8-4FF4-8CEE-DCA2393E73A9}"/>
                </a:ext>
              </a:extLst>
            </p:cNvPr>
            <p:cNvSpPr/>
            <p:nvPr/>
          </p:nvSpPr>
          <p:spPr>
            <a:xfrm>
              <a:off x="270791" y="2788505"/>
              <a:ext cx="192000" cy="192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865">
                <a:solidFill>
                  <a:srgbClr val="FFFFFF"/>
                </a:solidFill>
                <a:latin typeface="Tw Cen MT" panose="020B0602020104020603"/>
              </a:endParaRPr>
            </a:p>
          </p:txBody>
        </p:sp>
      </p:grpSp>
    </p:spTree>
    <p:extLst>
      <p:ext uri="{BB962C8B-B14F-4D97-AF65-F5344CB8AC3E}">
        <p14:creationId xmlns:p14="http://schemas.microsoft.com/office/powerpoint/2010/main" val="2517955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820E55-6B46-4041-AA0A-A1C773FEC13C}"/>
              </a:ext>
            </a:extLst>
          </p:cNvPr>
          <p:cNvSpPr>
            <a:spLocks noGrp="1"/>
          </p:cNvSpPr>
          <p:nvPr>
            <p:ph type="sldNum" sz="quarter" idx="12"/>
          </p:nvPr>
        </p:nvSpPr>
        <p:spPr/>
        <p:txBody>
          <a:bodyPr/>
          <a:lstStyle/>
          <a:p>
            <a:fld id="{4EC81F68-4976-451A-B2E9-79BCBD2F70CC}" type="slidenum">
              <a:rPr lang="en-AU" smtClean="0"/>
              <a:t>11</a:t>
            </a:fld>
            <a:endParaRPr lang="en-AU"/>
          </a:p>
        </p:txBody>
      </p:sp>
      <p:sp>
        <p:nvSpPr>
          <p:cNvPr id="4" name="Title 1">
            <a:extLst>
              <a:ext uri="{FF2B5EF4-FFF2-40B4-BE49-F238E27FC236}">
                <a16:creationId xmlns:a16="http://schemas.microsoft.com/office/drawing/2014/main" id="{7880C03E-48D7-452B-AE47-5333F0DB6F6B}"/>
              </a:ext>
            </a:extLst>
          </p:cNvPr>
          <p:cNvSpPr txBox="1">
            <a:spLocks/>
          </p:cNvSpPr>
          <p:nvPr/>
        </p:nvSpPr>
        <p:spPr>
          <a:xfrm>
            <a:off x="196570" y="725037"/>
            <a:ext cx="6751334" cy="553916"/>
          </a:xfrm>
          <a:prstGeom prst="rect">
            <a:avLst/>
          </a:prstGeom>
        </p:spPr>
        <p:txBody>
          <a:bodyPr vert="horz" lIns="68580" tIns="34290" rIns="68580" bIns="34290" rtlCol="0" anchor="b" anchorCtr="0">
            <a:normAutofit/>
          </a:bodyPr>
          <a:lstStyle>
            <a:lvl1pPr algn="l" defTabSz="914400" rtl="0" eaLnBrk="1" latinLnBrk="0" hangingPunct="1">
              <a:lnSpc>
                <a:spcPct val="90000"/>
              </a:lnSpc>
              <a:spcBef>
                <a:spcPct val="0"/>
              </a:spcBef>
              <a:buNone/>
              <a:defRPr sz="4400" b="0" kern="1200">
                <a:solidFill>
                  <a:schemeClr val="bg1"/>
                </a:solidFill>
                <a:latin typeface="+mj-lt"/>
                <a:ea typeface="+mj-ea"/>
                <a:cs typeface="+mj-cs"/>
              </a:defRPr>
            </a:lvl1pPr>
          </a:lstStyle>
          <a:p>
            <a:r>
              <a:rPr lang="en-AU" sz="3200"/>
              <a:t>Revised Retail Go-Live Timeline</a:t>
            </a:r>
            <a:endParaRPr lang="en-AU" sz="3200">
              <a:highlight>
                <a:srgbClr val="FFFF00"/>
              </a:highlight>
            </a:endParaRPr>
          </a:p>
        </p:txBody>
      </p:sp>
      <p:sp>
        <p:nvSpPr>
          <p:cNvPr id="5" name="Content Placeholder 1">
            <a:extLst>
              <a:ext uri="{FF2B5EF4-FFF2-40B4-BE49-F238E27FC236}">
                <a16:creationId xmlns:a16="http://schemas.microsoft.com/office/drawing/2014/main" id="{ED8A7645-6B64-4395-A15A-B0F1C462B555}"/>
              </a:ext>
            </a:extLst>
          </p:cNvPr>
          <p:cNvSpPr txBox="1">
            <a:spLocks/>
          </p:cNvSpPr>
          <p:nvPr/>
        </p:nvSpPr>
        <p:spPr>
          <a:xfrm>
            <a:off x="196570" y="1415562"/>
            <a:ext cx="8588528" cy="5305914"/>
          </a:xfrm>
          <a:prstGeom prst="rect">
            <a:avLst/>
          </a:prstGeom>
          <a:ln>
            <a:no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b="1">
                <a:latin typeface="Segoe UI Semilight" panose="020B0402040204020203" pitchFamily="34" charset="0"/>
                <a:cs typeface="Segoe UI Semilight" panose="020B0402040204020203" pitchFamily="34" charset="0"/>
              </a:rPr>
              <a:t>Critical path timeline indicates completion of Retail stream activities for a 31-May-21 go-live</a:t>
            </a:r>
          </a:p>
          <a:p>
            <a:pPr lvl="1"/>
            <a:r>
              <a:rPr lang="en-AU" sz="1400">
                <a:latin typeface="Segoe UI Semilight" panose="020B0402040204020203" pitchFamily="34" charset="0"/>
                <a:cs typeface="Segoe UI Semilight" panose="020B0402040204020203" pitchFamily="34" charset="0"/>
              </a:rPr>
              <a:t>Based on detailed planning and reasonable estimates, predicated on timely resolution of issues</a:t>
            </a:r>
          </a:p>
          <a:p>
            <a:r>
              <a:rPr lang="en-AU" sz="1400" b="1">
                <a:latin typeface="Segoe UI Semilight" panose="020B0402040204020203" pitchFamily="34" charset="0"/>
                <a:cs typeface="Segoe UI Semilight" panose="020B0402040204020203" pitchFamily="34" charset="0"/>
              </a:rPr>
              <a:t>Additional contingency could be added to improve certainty</a:t>
            </a:r>
          </a:p>
          <a:p>
            <a:pPr lvl="1"/>
            <a:r>
              <a:rPr lang="en-AU" sz="1400">
                <a:latin typeface="Segoe UI Semilight" panose="020B0402040204020203" pitchFamily="34" charset="0"/>
                <a:cs typeface="Segoe UI Semilight" panose="020B0402040204020203" pitchFamily="34" charset="0"/>
              </a:rPr>
              <a:t>Would result in a 21-Jun-21 go-live</a:t>
            </a:r>
          </a:p>
          <a:p>
            <a:pPr lvl="1"/>
            <a:r>
              <a:rPr lang="en-AU" sz="1400">
                <a:latin typeface="Segoe UI Semilight" panose="020B0402040204020203" pitchFamily="34" charset="0"/>
                <a:cs typeface="Segoe UI Semilight" panose="020B0402040204020203" pitchFamily="34" charset="0"/>
              </a:rPr>
              <a:t>Offers greater certainty in achieving Retail Go-Live date</a:t>
            </a:r>
          </a:p>
          <a:p>
            <a:pPr lvl="1"/>
            <a:r>
              <a:rPr lang="en-AU" sz="1400">
                <a:latin typeface="Segoe UI Semilight" panose="020B0402040204020203" pitchFamily="34" charset="0"/>
                <a:cs typeface="Segoe UI Semilight" panose="020B0402040204020203" pitchFamily="34" charset="0"/>
              </a:rPr>
              <a:t>Better meets participant objectives of date certainty</a:t>
            </a:r>
          </a:p>
          <a:p>
            <a:r>
              <a:rPr lang="en-AU" sz="1400" b="1">
                <a:latin typeface="Segoe UI Semilight" panose="020B0402040204020203" pitchFamily="34" charset="0"/>
                <a:cs typeface="Segoe UI Semilight" panose="020B0402040204020203" pitchFamily="34" charset="0"/>
              </a:rPr>
              <a:t>Consequences of late June go-live</a:t>
            </a:r>
          </a:p>
          <a:p>
            <a:pPr lvl="1"/>
            <a:r>
              <a:rPr lang="en-AU" sz="1400">
                <a:latin typeface="Segoe UI Semilight" panose="020B0402040204020203" pitchFamily="34" charset="0"/>
                <a:cs typeface="Segoe UI Semilight" panose="020B0402040204020203" pitchFamily="34" charset="0"/>
              </a:rPr>
              <a:t>Compresses the schedule through the remainder of the program to 5MS market go-live</a:t>
            </a:r>
          </a:p>
          <a:p>
            <a:pPr lvl="1"/>
            <a:r>
              <a:rPr lang="en-AU" sz="1400">
                <a:latin typeface="Segoe UI Semilight" panose="020B0402040204020203" pitchFamily="34" charset="0"/>
                <a:cs typeface="Segoe UI Semilight" panose="020B0402040204020203" pitchFamily="34" charset="0"/>
              </a:rPr>
              <a:t>Close to Market Trial start (05-Jul-21), creates resourcing conflict if stabilisation issues occur</a:t>
            </a:r>
          </a:p>
          <a:p>
            <a:pPr lvl="1"/>
            <a:r>
              <a:rPr lang="en-AU" sz="1400">
                <a:latin typeface="Segoe UI Semilight" panose="020B0402040204020203" pitchFamily="34" charset="0"/>
                <a:cs typeface="Segoe UI Semilight" panose="020B0402040204020203" pitchFamily="34" charset="0"/>
              </a:rPr>
              <a:t>Later to switch-on 5-min meter data collection capability – for AEMO, MDPs and Participants alike</a:t>
            </a:r>
          </a:p>
          <a:p>
            <a:pPr lvl="1"/>
            <a:r>
              <a:rPr lang="en-AU" sz="1400">
                <a:latin typeface="Segoe UI Semilight" panose="020B0402040204020203" pitchFamily="34" charset="0"/>
                <a:cs typeface="Segoe UI Semilight" panose="020B0402040204020203" pitchFamily="34" charset="0"/>
              </a:rPr>
              <a:t>Compresses participant time for UFE soft start transition activities</a:t>
            </a:r>
          </a:p>
          <a:p>
            <a:r>
              <a:rPr lang="en-AU" sz="1400" b="1">
                <a:latin typeface="Segoe UI Semilight" panose="020B0402040204020203" pitchFamily="34" charset="0"/>
                <a:cs typeface="Segoe UI Semilight" panose="020B0402040204020203" pitchFamily="34" charset="0"/>
              </a:rPr>
              <a:t>Options for Consideration</a:t>
            </a:r>
          </a:p>
          <a:p>
            <a:pPr lvl="1">
              <a:buFont typeface="+mj-lt"/>
              <a:buAutoNum type="arabicPeriod"/>
            </a:pPr>
            <a:r>
              <a:rPr lang="en-AU" sz="1400">
                <a:latin typeface="Segoe UI Semilight" panose="020B0402040204020203" pitchFamily="34" charset="0"/>
                <a:cs typeface="Segoe UI Semilight" panose="020B0402040204020203" pitchFamily="34" charset="0"/>
              </a:rPr>
              <a:t>31-May-21 go-live date with 21-Jun-21 as a fallback.  To be determined by a checkpoint in early March.</a:t>
            </a:r>
          </a:p>
          <a:p>
            <a:pPr lvl="1">
              <a:buAutoNum type="arabicPeriod"/>
            </a:pPr>
            <a:r>
              <a:rPr lang="en-AU" sz="1400">
                <a:latin typeface="Segoe UI Semilight" panose="020B0402040204020203" pitchFamily="34" charset="0"/>
                <a:cs typeface="Segoe UI Semilight" panose="020B0402040204020203" pitchFamily="34" charset="0"/>
              </a:rPr>
              <a:t>21-Jun-21</a:t>
            </a:r>
          </a:p>
          <a:p>
            <a:r>
              <a:rPr lang="en-AU" sz="1400" b="1">
                <a:latin typeface="Segoe UI Semilight" panose="020B0402040204020203" pitchFamily="34" charset="0"/>
                <a:cs typeface="Segoe UI Semilight" panose="020B0402040204020203" pitchFamily="34" charset="0"/>
              </a:rPr>
              <a:t>AEMO preference is for Option 1</a:t>
            </a:r>
          </a:p>
          <a:p>
            <a:pPr lvl="1"/>
            <a:r>
              <a:rPr lang="en-AU" sz="1400">
                <a:latin typeface="Segoe UI Semilight" panose="020B0402040204020203" pitchFamily="34" charset="0"/>
                <a:cs typeface="Segoe UI Semilight" panose="020B0402040204020203" pitchFamily="34" charset="0"/>
              </a:rPr>
              <a:t>Allows maximum time for transition activities after Retail Go-Live through to market go-live</a:t>
            </a:r>
          </a:p>
          <a:p>
            <a:r>
              <a:rPr lang="en-AU" sz="1400" b="1">
                <a:latin typeface="Segoe UI Semilight" panose="020B0402040204020203" pitchFamily="34" charset="0"/>
                <a:cs typeface="Segoe UI Semilight" panose="020B0402040204020203" pitchFamily="34" charset="0"/>
              </a:rPr>
              <a:t>Seeking participant views</a:t>
            </a:r>
          </a:p>
          <a:p>
            <a:pPr lvl="1"/>
            <a:r>
              <a:rPr lang="en-AU" sz="1400">
                <a:latin typeface="Segoe UI Semilight" panose="020B0402040204020203" pitchFamily="34" charset="0"/>
                <a:cs typeface="Segoe UI Semilight" panose="020B0402040204020203" pitchFamily="34" charset="0"/>
              </a:rPr>
              <a:t>Input is requested by Friday 05-Feb-21</a:t>
            </a:r>
          </a:p>
          <a:p>
            <a:pPr lvl="1"/>
            <a:r>
              <a:rPr lang="en-AU" sz="1400">
                <a:latin typeface="Segoe UI Semilight" panose="020B0402040204020203" pitchFamily="34" charset="0"/>
                <a:cs typeface="Segoe UI Semilight" panose="020B0402040204020203" pitchFamily="34" charset="0"/>
              </a:rPr>
              <a:t>Exec forum to be scheduled for 11-Feb-21 at 13:00</a:t>
            </a:r>
          </a:p>
          <a:p>
            <a:pPr lvl="1"/>
            <a:endParaRPr lang="en-AU" sz="1000">
              <a:highlight>
                <a:srgbClr val="FFFF00"/>
              </a:highlight>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4181630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F2BF8-4947-4ADF-8C7C-A7B82464E054}"/>
              </a:ext>
            </a:extLst>
          </p:cNvPr>
          <p:cNvSpPr>
            <a:spLocks noGrp="1"/>
          </p:cNvSpPr>
          <p:nvPr>
            <p:ph type="title"/>
          </p:nvPr>
        </p:nvSpPr>
        <p:spPr/>
        <p:txBody>
          <a:bodyPr>
            <a:normAutofit/>
          </a:bodyPr>
          <a:lstStyle/>
          <a:p>
            <a:r>
              <a:rPr lang="en-AU" sz="3200"/>
              <a:t>Initial Impact Assessment  </a:t>
            </a:r>
            <a:br>
              <a:rPr lang="en-AU" sz="3200"/>
            </a:br>
            <a:r>
              <a:rPr lang="en-AU" sz="3200"/>
              <a:t>Key dates</a:t>
            </a:r>
          </a:p>
        </p:txBody>
      </p:sp>
      <p:sp>
        <p:nvSpPr>
          <p:cNvPr id="4" name="Date Placeholder 3">
            <a:extLst>
              <a:ext uri="{FF2B5EF4-FFF2-40B4-BE49-F238E27FC236}">
                <a16:creationId xmlns:a16="http://schemas.microsoft.com/office/drawing/2014/main" id="{660DF1C3-67DF-4D62-8C23-753C8F626627}"/>
              </a:ext>
            </a:extLst>
          </p:cNvPr>
          <p:cNvSpPr>
            <a:spLocks noGrp="1"/>
          </p:cNvSpPr>
          <p:nvPr>
            <p:ph type="dt" sz="half" idx="10"/>
          </p:nvPr>
        </p:nvSpPr>
        <p:spPr/>
        <p:txBody>
          <a:bodyPr/>
          <a:lstStyle/>
          <a:p>
            <a:fld id="{FDEF3A66-B67E-4569-919D-CB6E78FCED42}" type="datetime1">
              <a:rPr lang="en-AU" smtClean="0"/>
              <a:t>1/02/2021</a:t>
            </a:fld>
            <a:endParaRPr lang="en-AU"/>
          </a:p>
        </p:txBody>
      </p:sp>
      <p:sp>
        <p:nvSpPr>
          <p:cNvPr id="6" name="Slide Number Placeholder 5">
            <a:extLst>
              <a:ext uri="{FF2B5EF4-FFF2-40B4-BE49-F238E27FC236}">
                <a16:creationId xmlns:a16="http://schemas.microsoft.com/office/drawing/2014/main" id="{61BFC735-D729-4B39-9862-1F70C6497744}"/>
              </a:ext>
            </a:extLst>
          </p:cNvPr>
          <p:cNvSpPr>
            <a:spLocks noGrp="1"/>
          </p:cNvSpPr>
          <p:nvPr>
            <p:ph type="sldNum" sz="quarter" idx="12"/>
          </p:nvPr>
        </p:nvSpPr>
        <p:spPr/>
        <p:txBody>
          <a:bodyPr/>
          <a:lstStyle/>
          <a:p>
            <a:fld id="{4EC81F68-4976-451A-B2E9-79BCBD2F70CC}" type="slidenum">
              <a:rPr lang="en-AU" smtClean="0"/>
              <a:t>12</a:t>
            </a:fld>
            <a:endParaRPr lang="en-AU"/>
          </a:p>
        </p:txBody>
      </p:sp>
      <p:graphicFrame>
        <p:nvGraphicFramePr>
          <p:cNvPr id="9" name="Table 9">
            <a:extLst>
              <a:ext uri="{FF2B5EF4-FFF2-40B4-BE49-F238E27FC236}">
                <a16:creationId xmlns:a16="http://schemas.microsoft.com/office/drawing/2014/main" id="{1A8D99FA-D370-4EA8-A195-62C3E5ADA2AB}"/>
              </a:ext>
            </a:extLst>
          </p:cNvPr>
          <p:cNvGraphicFramePr>
            <a:graphicFrameLocks noGrp="1"/>
          </p:cNvGraphicFramePr>
          <p:nvPr>
            <p:ph idx="1"/>
            <p:extLst>
              <p:ext uri="{D42A27DB-BD31-4B8C-83A1-F6EECF244321}">
                <p14:modId xmlns:p14="http://schemas.microsoft.com/office/powerpoint/2010/main" val="3451764615"/>
              </p:ext>
            </p:extLst>
          </p:nvPr>
        </p:nvGraphicFramePr>
        <p:xfrm>
          <a:off x="186532" y="1423288"/>
          <a:ext cx="8770936" cy="4675762"/>
        </p:xfrm>
        <a:graphic>
          <a:graphicData uri="http://schemas.openxmlformats.org/drawingml/2006/table">
            <a:tbl>
              <a:tblPr firstRow="1" bandRow="1">
                <a:tableStyleId>{7DF18680-E054-41AD-8BC1-D1AEF772440D}</a:tableStyleId>
              </a:tblPr>
              <a:tblGrid>
                <a:gridCol w="1523396">
                  <a:extLst>
                    <a:ext uri="{9D8B030D-6E8A-4147-A177-3AD203B41FA5}">
                      <a16:colId xmlns:a16="http://schemas.microsoft.com/office/drawing/2014/main" val="1221529912"/>
                    </a:ext>
                  </a:extLst>
                </a:gridCol>
                <a:gridCol w="978408">
                  <a:extLst>
                    <a:ext uri="{9D8B030D-6E8A-4147-A177-3AD203B41FA5}">
                      <a16:colId xmlns:a16="http://schemas.microsoft.com/office/drawing/2014/main" val="2345164422"/>
                    </a:ext>
                  </a:extLst>
                </a:gridCol>
                <a:gridCol w="987552">
                  <a:extLst>
                    <a:ext uri="{9D8B030D-6E8A-4147-A177-3AD203B41FA5}">
                      <a16:colId xmlns:a16="http://schemas.microsoft.com/office/drawing/2014/main" val="53052652"/>
                    </a:ext>
                  </a:extLst>
                </a:gridCol>
                <a:gridCol w="5281580">
                  <a:extLst>
                    <a:ext uri="{9D8B030D-6E8A-4147-A177-3AD203B41FA5}">
                      <a16:colId xmlns:a16="http://schemas.microsoft.com/office/drawing/2014/main" val="2277902060"/>
                    </a:ext>
                  </a:extLst>
                </a:gridCol>
              </a:tblGrid>
              <a:tr h="339175">
                <a:tc>
                  <a:txBody>
                    <a:bodyPr/>
                    <a:lstStyle/>
                    <a:p>
                      <a:r>
                        <a:rPr lang="en-AU" sz="1200"/>
                        <a:t>Area</a:t>
                      </a:r>
                    </a:p>
                  </a:txBody>
                  <a:tcPr anchor="ctr">
                    <a:solidFill>
                      <a:schemeClr val="accent2"/>
                    </a:solidFill>
                  </a:tcPr>
                </a:tc>
                <a:tc>
                  <a:txBody>
                    <a:bodyPr/>
                    <a:lstStyle/>
                    <a:p>
                      <a:pPr algn="ctr"/>
                      <a:r>
                        <a:rPr lang="en-AU" sz="1200"/>
                        <a:t>Original Date</a:t>
                      </a:r>
                    </a:p>
                  </a:txBody>
                  <a:tcPr marL="36000" marR="36000" anchor="ctr">
                    <a:solidFill>
                      <a:schemeClr val="accent2"/>
                    </a:solidFill>
                  </a:tcPr>
                </a:tc>
                <a:tc>
                  <a:txBody>
                    <a:bodyPr/>
                    <a:lstStyle/>
                    <a:p>
                      <a:pPr algn="ctr"/>
                      <a:r>
                        <a:rPr lang="en-AU" sz="1200"/>
                        <a:t>New Date</a:t>
                      </a:r>
                    </a:p>
                  </a:txBody>
                  <a:tcPr anchor="ctr">
                    <a:solidFill>
                      <a:schemeClr val="accent2"/>
                    </a:solidFill>
                  </a:tcPr>
                </a:tc>
                <a:tc>
                  <a:txBody>
                    <a:bodyPr/>
                    <a:lstStyle/>
                    <a:p>
                      <a:r>
                        <a:rPr lang="en-AU" sz="1200"/>
                        <a:t>Implication</a:t>
                      </a:r>
                    </a:p>
                  </a:txBody>
                  <a:tcPr anchor="ctr">
                    <a:solidFill>
                      <a:schemeClr val="accent2"/>
                    </a:solidFill>
                  </a:tcPr>
                </a:tc>
                <a:extLst>
                  <a:ext uri="{0D108BD9-81ED-4DB2-BD59-A6C34878D82A}">
                    <a16:rowId xmlns:a16="http://schemas.microsoft.com/office/drawing/2014/main" val="3602050026"/>
                  </a:ext>
                </a:extLst>
              </a:tr>
              <a:tr h="528852">
                <a:tc>
                  <a:txBody>
                    <a:bodyPr/>
                    <a:lstStyle/>
                    <a:p>
                      <a:r>
                        <a:rPr lang="en-AU" sz="1200" b="1"/>
                        <a:t>5MS Rule Commencement</a:t>
                      </a:r>
                    </a:p>
                  </a:txBody>
                  <a:tcPr anchor="ctr"/>
                </a:tc>
                <a:tc>
                  <a:txBody>
                    <a:bodyPr/>
                    <a:lstStyle/>
                    <a:p>
                      <a:pPr algn="ctr"/>
                      <a:r>
                        <a:rPr lang="en-AU" sz="1200"/>
                        <a:t>1 Oct 21</a:t>
                      </a:r>
                    </a:p>
                  </a:txBody>
                  <a:tcPr anchor="ctr"/>
                </a:tc>
                <a:tc>
                  <a:txBody>
                    <a:bodyPr/>
                    <a:lstStyle/>
                    <a:p>
                      <a:pPr algn="ctr"/>
                      <a:r>
                        <a:rPr lang="en-AU" sz="1200"/>
                        <a:t>No change</a:t>
                      </a:r>
                    </a:p>
                  </a:txBody>
                  <a:tcPr marL="36000" marR="36000" marT="36000" marB="36000" anchor="ctr"/>
                </a:tc>
                <a:tc>
                  <a:txBody>
                    <a:bodyPr/>
                    <a:lstStyle/>
                    <a:p>
                      <a:pPr marL="171450" indent="-171450">
                        <a:buFont typeface="Arial" panose="020B0604020202020204" pitchFamily="34" charset="0"/>
                        <a:buChar char="•"/>
                      </a:pPr>
                      <a:r>
                        <a:rPr lang="en-AU" sz="1200"/>
                        <a:t>No change to 5MS market start date</a:t>
                      </a:r>
                    </a:p>
                    <a:p>
                      <a:pPr marL="171450" indent="-171450">
                        <a:buFont typeface="Arial" panose="020B0604020202020204" pitchFamily="34" charset="0"/>
                        <a:buChar char="•"/>
                      </a:pPr>
                      <a:r>
                        <a:rPr lang="en-AU" sz="1200"/>
                        <a:t>Risk assessment requires review and re-rating to reflect revised schedule</a:t>
                      </a:r>
                    </a:p>
                  </a:txBody>
                  <a:tcPr anchor="ctr"/>
                </a:tc>
                <a:extLst>
                  <a:ext uri="{0D108BD9-81ED-4DB2-BD59-A6C34878D82A}">
                    <a16:rowId xmlns:a16="http://schemas.microsoft.com/office/drawing/2014/main" val="3930558811"/>
                  </a:ext>
                </a:extLst>
              </a:tr>
              <a:tr h="740393">
                <a:tc>
                  <a:txBody>
                    <a:bodyPr/>
                    <a:lstStyle/>
                    <a:p>
                      <a:r>
                        <a:rPr lang="en-AU" sz="1200" b="1"/>
                        <a:t>UFE soft start</a:t>
                      </a:r>
                    </a:p>
                  </a:txBody>
                  <a:tcPr anchor="ctr"/>
                </a:tc>
                <a:tc>
                  <a:txBody>
                    <a:bodyPr/>
                    <a:lstStyle/>
                    <a:p>
                      <a:pPr algn="ctr"/>
                      <a:r>
                        <a:rPr lang="en-AU" sz="1200"/>
                        <a:t>1 Oct 21</a:t>
                      </a:r>
                    </a:p>
                  </a:txBody>
                  <a:tcPr anchor="ctr"/>
                </a:tc>
                <a:tc>
                  <a:txBody>
                    <a:bodyPr/>
                    <a:lstStyle/>
                    <a:p>
                      <a:pPr algn="ctr"/>
                      <a:r>
                        <a:rPr lang="en-AU" sz="1200"/>
                        <a:t>No change</a:t>
                      </a:r>
                    </a:p>
                  </a:txBody>
                  <a:tcPr marL="36000" marR="36000" marT="36000" marB="36000" anchor="ctr"/>
                </a:tc>
                <a:tc>
                  <a:txBody>
                    <a:bodyPr/>
                    <a:lstStyle/>
                    <a:p>
                      <a:pPr marL="171450" indent="-171450">
                        <a:buFont typeface="Arial" panose="020B0604020202020204" pitchFamily="34" charset="0"/>
                        <a:buChar char="•"/>
                      </a:pPr>
                      <a:r>
                        <a:rPr lang="en-AU" sz="1200"/>
                        <a:t>Compresses available DNSP population time for some UFE Standing data activities and may result in re-scheduling of activities</a:t>
                      </a:r>
                    </a:p>
                    <a:p>
                      <a:pPr marL="171450" indent="-171450">
                        <a:buFont typeface="Arial" panose="020B0604020202020204" pitchFamily="34" charset="0"/>
                        <a:buChar char="•"/>
                      </a:pPr>
                      <a:r>
                        <a:rPr lang="en-AU" sz="1200"/>
                        <a:t>Leads to potentially less accurate UFE on 1 Oct 21 soft start</a:t>
                      </a:r>
                    </a:p>
                  </a:txBody>
                  <a:tcPr anchor="ctr"/>
                </a:tc>
                <a:extLst>
                  <a:ext uri="{0D108BD9-81ED-4DB2-BD59-A6C34878D82A}">
                    <a16:rowId xmlns:a16="http://schemas.microsoft.com/office/drawing/2014/main" val="1293275636"/>
                  </a:ext>
                </a:extLst>
              </a:tr>
              <a:tr h="528852">
                <a:tc>
                  <a:txBody>
                    <a:bodyPr/>
                    <a:lstStyle/>
                    <a:p>
                      <a:r>
                        <a:rPr lang="en-AU" sz="1200" b="1"/>
                        <a:t>GS Rule Commencement</a:t>
                      </a:r>
                    </a:p>
                  </a:txBody>
                  <a:tcPr anchor="ctr"/>
                </a:tc>
                <a:tc>
                  <a:txBody>
                    <a:bodyPr/>
                    <a:lstStyle/>
                    <a:p>
                      <a:pPr algn="ctr"/>
                      <a:r>
                        <a:rPr lang="en-AU" sz="1200"/>
                        <a:t>1 May 22</a:t>
                      </a:r>
                    </a:p>
                  </a:txBody>
                  <a:tcPr anchor="ctr"/>
                </a:tc>
                <a:tc>
                  <a:txBody>
                    <a:bodyPr/>
                    <a:lstStyle/>
                    <a:p>
                      <a:pPr algn="ctr"/>
                      <a:r>
                        <a:rPr lang="en-AU" sz="1200"/>
                        <a:t>No change</a:t>
                      </a:r>
                    </a:p>
                  </a:txBody>
                  <a:tcPr marL="36000" marR="36000" marT="36000" marB="36000" anchor="ctr"/>
                </a:tc>
                <a:tc>
                  <a:txBody>
                    <a:bodyPr/>
                    <a:lstStyle/>
                    <a:p>
                      <a:pPr marL="171450" indent="-171450">
                        <a:buFont typeface="Arial" panose="020B0604020202020204" pitchFamily="34" charset="0"/>
                        <a:buChar char="•"/>
                      </a:pPr>
                      <a:r>
                        <a:rPr lang="en-AU" sz="1200"/>
                        <a:t>No impact expected</a:t>
                      </a:r>
                    </a:p>
                  </a:txBody>
                  <a:tcPr anchor="ctr"/>
                </a:tc>
                <a:extLst>
                  <a:ext uri="{0D108BD9-81ED-4DB2-BD59-A6C34878D82A}">
                    <a16:rowId xmlns:a16="http://schemas.microsoft.com/office/drawing/2014/main" val="318985228"/>
                  </a:ext>
                </a:extLst>
              </a:tr>
              <a:tr h="528852">
                <a:tc>
                  <a:txBody>
                    <a:bodyPr/>
                    <a:lstStyle/>
                    <a:p>
                      <a:r>
                        <a:rPr lang="en-AU" sz="1200" b="1"/>
                        <a:t>5MS Market Trial</a:t>
                      </a:r>
                    </a:p>
                  </a:txBody>
                  <a:tcPr anchor="ctr"/>
                </a:tc>
                <a:tc>
                  <a:txBody>
                    <a:bodyPr/>
                    <a:lstStyle/>
                    <a:p>
                      <a:pPr algn="ctr"/>
                      <a:r>
                        <a:rPr lang="en-AU" sz="1200"/>
                        <a:t>5 July 21</a:t>
                      </a:r>
                    </a:p>
                  </a:txBody>
                  <a:tcPr anchor="ctr"/>
                </a:tc>
                <a:tc>
                  <a:txBody>
                    <a:bodyPr/>
                    <a:lstStyle/>
                    <a:p>
                      <a:pPr algn="ctr"/>
                      <a:r>
                        <a:rPr lang="en-AU" sz="1200"/>
                        <a:t>No change</a:t>
                      </a:r>
                    </a:p>
                  </a:txBody>
                  <a:tcPr marL="36000" marR="36000" marT="36000" marB="36000" anchor="ctr"/>
                </a:tc>
                <a:tc>
                  <a:txBody>
                    <a:bodyPr/>
                    <a:lstStyle/>
                    <a:p>
                      <a:pPr marL="171450" indent="-171450">
                        <a:buFont typeface="Arial" panose="020B0604020202020204" pitchFamily="34" charset="0"/>
                        <a:buChar char="•"/>
                      </a:pPr>
                      <a:r>
                        <a:rPr lang="en-AU" sz="1200"/>
                        <a:t>No change to start date for 5MS market trial</a:t>
                      </a:r>
                    </a:p>
                    <a:p>
                      <a:pPr marL="171450" indent="-171450">
                        <a:buFont typeface="Arial" panose="020B0604020202020204" pitchFamily="34" charset="0"/>
                        <a:buChar char="•"/>
                      </a:pPr>
                      <a:r>
                        <a:rPr lang="en-AU" sz="1200"/>
                        <a:t>Acknowledge heightened risks around timely commencement</a:t>
                      </a:r>
                    </a:p>
                  </a:txBody>
                  <a:tcPr anchor="ctr"/>
                </a:tc>
                <a:extLst>
                  <a:ext uri="{0D108BD9-81ED-4DB2-BD59-A6C34878D82A}">
                    <a16:rowId xmlns:a16="http://schemas.microsoft.com/office/drawing/2014/main" val="1148210372"/>
                  </a:ext>
                </a:extLst>
              </a:tr>
              <a:tr h="528852">
                <a:tc>
                  <a:txBody>
                    <a:bodyPr/>
                    <a:lstStyle/>
                    <a:p>
                      <a:r>
                        <a:rPr lang="en-AU" sz="1200" b="1"/>
                        <a:t>Dispatch IT Go-Live</a:t>
                      </a:r>
                    </a:p>
                  </a:txBody>
                  <a:tcPr anchor="ctr"/>
                </a:tc>
                <a:tc>
                  <a:txBody>
                    <a:bodyPr/>
                    <a:lstStyle/>
                    <a:p>
                      <a:pPr algn="ctr"/>
                      <a:r>
                        <a:rPr lang="en-AU" sz="1200"/>
                        <a:t>1 Apr 21</a:t>
                      </a:r>
                    </a:p>
                  </a:txBody>
                  <a:tcPr anchor="ctr"/>
                </a:tc>
                <a:tc>
                  <a:txBody>
                    <a:bodyPr/>
                    <a:lstStyle/>
                    <a:p>
                      <a:pPr algn="ctr"/>
                      <a:r>
                        <a:rPr lang="en-AU" sz="1200"/>
                        <a:t>No change</a:t>
                      </a:r>
                    </a:p>
                  </a:txBody>
                  <a:tcPr marL="36000" marR="36000" marT="36000" marB="36000" anchor="ctr"/>
                </a:tc>
                <a:tc>
                  <a:txBody>
                    <a:bodyPr/>
                    <a:lstStyle/>
                    <a:p>
                      <a:pPr marL="171450" indent="-171450">
                        <a:buFont typeface="Arial" panose="020B0604020202020204" pitchFamily="34" charset="0"/>
                        <a:buChar char="•"/>
                      </a:pPr>
                      <a:r>
                        <a:rPr lang="en-AU" sz="1200"/>
                        <a:t>No impact expected</a:t>
                      </a:r>
                    </a:p>
                  </a:txBody>
                  <a:tcPr anchor="ctr"/>
                </a:tc>
                <a:extLst>
                  <a:ext uri="{0D108BD9-81ED-4DB2-BD59-A6C34878D82A}">
                    <a16:rowId xmlns:a16="http://schemas.microsoft.com/office/drawing/2014/main" val="2208866021"/>
                  </a:ext>
                </a:extLst>
              </a:tr>
              <a:tr h="740393">
                <a:tc>
                  <a:txBody>
                    <a:bodyPr/>
                    <a:lstStyle/>
                    <a:p>
                      <a:r>
                        <a:rPr lang="en-AU" sz="1200" b="1"/>
                        <a:t>Settlements IT Go-Live</a:t>
                      </a:r>
                    </a:p>
                  </a:txBody>
                  <a:tcPr anchor="ctr"/>
                </a:tc>
                <a:tc>
                  <a:txBody>
                    <a:bodyPr/>
                    <a:lstStyle/>
                    <a:p>
                      <a:pPr algn="ctr"/>
                      <a:r>
                        <a:rPr lang="en-AU" sz="1200"/>
                        <a:t>15 Apr 21</a:t>
                      </a:r>
                    </a:p>
                  </a:txBody>
                  <a:tcPr anchor="ctr"/>
                </a:tc>
                <a:tc>
                  <a:txBody>
                    <a:bodyPr/>
                    <a:lstStyle/>
                    <a:p>
                      <a:pPr algn="ctr"/>
                      <a:r>
                        <a:rPr lang="en-AU" sz="1200"/>
                        <a:t>Mid-May</a:t>
                      </a:r>
                    </a:p>
                  </a:txBody>
                  <a:tcPr marL="36000" marR="36000" marT="36000" marB="36000" anchor="ctr"/>
                </a:tc>
                <a:tc>
                  <a:txBody>
                    <a:bodyPr/>
                    <a:lstStyle/>
                    <a:p>
                      <a:pPr marL="171450" indent="-171450">
                        <a:buFont typeface="Arial" panose="020B0604020202020204" pitchFamily="34" charset="0"/>
                        <a:buChar char="•"/>
                      </a:pPr>
                      <a:r>
                        <a:rPr lang="en-AU" sz="1200"/>
                        <a:t>Will now go-live before Retail MDM</a:t>
                      </a:r>
                    </a:p>
                    <a:p>
                      <a:pPr marL="171450" indent="-171450">
                        <a:buFont typeface="Arial" panose="020B0604020202020204" pitchFamily="34" charset="0"/>
                        <a:buChar char="•"/>
                      </a:pPr>
                      <a:r>
                        <a:rPr lang="en-AU" sz="1200"/>
                        <a:t>Further testing required to allow for this</a:t>
                      </a:r>
                    </a:p>
                    <a:p>
                      <a:pPr marL="171450" indent="-171450">
                        <a:buFont typeface="Arial" panose="020B0604020202020204" pitchFamily="34" charset="0"/>
                        <a:buChar char="•"/>
                      </a:pPr>
                      <a:r>
                        <a:rPr lang="en-AU" sz="1200"/>
                        <a:t>Date currently being finalised, mid-May expected</a:t>
                      </a:r>
                    </a:p>
                  </a:txBody>
                  <a:tcPr anchor="ctr"/>
                </a:tc>
                <a:extLst>
                  <a:ext uri="{0D108BD9-81ED-4DB2-BD59-A6C34878D82A}">
                    <a16:rowId xmlns:a16="http://schemas.microsoft.com/office/drawing/2014/main" val="1770896769"/>
                  </a:ext>
                </a:extLst>
              </a:tr>
              <a:tr h="740393">
                <a:tc>
                  <a:txBody>
                    <a:bodyPr/>
                    <a:lstStyle/>
                    <a:p>
                      <a:r>
                        <a:rPr lang="en-AU" sz="1200" b="1"/>
                        <a:t>Regulatory roadmap</a:t>
                      </a:r>
                    </a:p>
                  </a:txBody>
                  <a:tcPr anchor="ctr"/>
                </a:tc>
                <a:tc>
                  <a:txBody>
                    <a:bodyPr/>
                    <a:lstStyle/>
                    <a:p>
                      <a:pPr algn="ctr"/>
                      <a:r>
                        <a:rPr lang="en-AU" sz="1200"/>
                        <a:t>Various</a:t>
                      </a:r>
                    </a:p>
                  </a:txBody>
                  <a:tcPr anchor="ctr"/>
                </a:tc>
                <a:tc>
                  <a:txBody>
                    <a:bodyPr/>
                    <a:lstStyle/>
                    <a:p>
                      <a:pPr algn="ctr"/>
                      <a:r>
                        <a:rPr lang="en-AU" sz="1200"/>
                        <a:t>No change</a:t>
                      </a:r>
                    </a:p>
                  </a:txBody>
                  <a:tcPr marL="36000" marR="36000" marT="36000" marB="36000" anchor="ctr"/>
                </a:tc>
                <a:tc>
                  <a:txBody>
                    <a:bodyPr/>
                    <a:lstStyle/>
                    <a:p>
                      <a:pPr marL="171450" indent="-171450">
                        <a:buFont typeface="Arial" panose="020B0604020202020204" pitchFamily="34" charset="0"/>
                        <a:buChar char="•"/>
                      </a:pPr>
                      <a:r>
                        <a:rPr lang="en-AU" sz="1200"/>
                        <a:t>No change currently anticipated to any dates: Customer Switching, WDR</a:t>
                      </a:r>
                    </a:p>
                    <a:p>
                      <a:pPr marL="171450" indent="-171450">
                        <a:buFont typeface="Arial" panose="020B0604020202020204" pitchFamily="34" charset="0"/>
                        <a:buChar char="•"/>
                      </a:pPr>
                      <a:r>
                        <a:rPr lang="en-AU" sz="1200"/>
                        <a:t>Regulatory roadmap session currently being arranged at which the overall view can be reviewed</a:t>
                      </a:r>
                    </a:p>
                  </a:txBody>
                  <a:tcPr anchor="ctr"/>
                </a:tc>
                <a:extLst>
                  <a:ext uri="{0D108BD9-81ED-4DB2-BD59-A6C34878D82A}">
                    <a16:rowId xmlns:a16="http://schemas.microsoft.com/office/drawing/2014/main" val="2674626990"/>
                  </a:ext>
                </a:extLst>
              </a:tr>
            </a:tbl>
          </a:graphicData>
        </a:graphic>
      </p:graphicFrame>
    </p:spTree>
    <p:extLst>
      <p:ext uri="{BB962C8B-B14F-4D97-AF65-F5344CB8AC3E}">
        <p14:creationId xmlns:p14="http://schemas.microsoft.com/office/powerpoint/2010/main" val="3760187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9E633EC-CCCF-4B16-988D-2BFBECAAEC52}"/>
              </a:ext>
            </a:extLst>
          </p:cNvPr>
          <p:cNvSpPr txBox="1"/>
          <p:nvPr/>
        </p:nvSpPr>
        <p:spPr>
          <a:xfrm>
            <a:off x="0" y="6153912"/>
            <a:ext cx="1865376" cy="684000"/>
          </a:xfrm>
          <a:prstGeom prst="rect">
            <a:avLst/>
          </a:prstGeom>
          <a:solidFill>
            <a:schemeClr val="bg2"/>
          </a:solidFill>
        </p:spPr>
        <p:txBody>
          <a:bodyPr wrap="square" rtlCol="0">
            <a:spAutoFit/>
          </a:bodyPr>
          <a:lstStyle/>
          <a:p>
            <a:endParaRPr lang="en-AU"/>
          </a:p>
        </p:txBody>
      </p:sp>
      <p:sp>
        <p:nvSpPr>
          <p:cNvPr id="2" name="Title 1">
            <a:extLst>
              <a:ext uri="{FF2B5EF4-FFF2-40B4-BE49-F238E27FC236}">
                <a16:creationId xmlns:a16="http://schemas.microsoft.com/office/drawing/2014/main" id="{91041E8C-71A7-4957-85A0-CD1C0FDDADF2}"/>
              </a:ext>
            </a:extLst>
          </p:cNvPr>
          <p:cNvSpPr>
            <a:spLocks noGrp="1"/>
          </p:cNvSpPr>
          <p:nvPr>
            <p:ph type="title"/>
          </p:nvPr>
        </p:nvSpPr>
        <p:spPr>
          <a:xfrm>
            <a:off x="0" y="124691"/>
            <a:ext cx="9144000" cy="1200874"/>
          </a:xfrm>
        </p:spPr>
        <p:txBody>
          <a:bodyPr>
            <a:normAutofit/>
          </a:bodyPr>
          <a:lstStyle/>
          <a:p>
            <a:r>
              <a:rPr lang="en-US" sz="3200">
                <a:latin typeface="Tw Cen MT"/>
              </a:rPr>
              <a:t>5MS Program Timeline – Option 1</a:t>
            </a:r>
            <a:br>
              <a:rPr lang="en-US">
                <a:latin typeface="Tw Cen MT"/>
              </a:rPr>
            </a:br>
            <a:r>
              <a:rPr lang="en-US" sz="3200">
                <a:latin typeface="Tw Cen MT"/>
              </a:rPr>
              <a:t>Level 1 and External Level 2 Milestones 1/2</a:t>
            </a:r>
            <a:endParaRPr lang="en-AU"/>
          </a:p>
        </p:txBody>
      </p:sp>
      <p:sp>
        <p:nvSpPr>
          <p:cNvPr id="4" name="Slide Number Placeholder 3">
            <a:extLst>
              <a:ext uri="{FF2B5EF4-FFF2-40B4-BE49-F238E27FC236}">
                <a16:creationId xmlns:a16="http://schemas.microsoft.com/office/drawing/2014/main" id="{BC599DA0-D255-40FF-8DA5-9F27185379DF}"/>
              </a:ext>
            </a:extLst>
          </p:cNvPr>
          <p:cNvSpPr>
            <a:spLocks noGrp="1"/>
          </p:cNvSpPr>
          <p:nvPr>
            <p:ph type="sldNum" sz="quarter" idx="12"/>
          </p:nvPr>
        </p:nvSpPr>
        <p:spPr/>
        <p:txBody>
          <a:bodyPr/>
          <a:lstStyle/>
          <a:p>
            <a:fld id="{4EC81F68-4976-451A-B2E9-79BCBD2F70CC}" type="slidenum">
              <a:rPr lang="en-AU" smtClean="0"/>
              <a:t>13</a:t>
            </a:fld>
            <a:endParaRPr lang="en-AU"/>
          </a:p>
        </p:txBody>
      </p:sp>
      <p:sp>
        <p:nvSpPr>
          <p:cNvPr id="6" name="Title 1">
            <a:extLst>
              <a:ext uri="{FF2B5EF4-FFF2-40B4-BE49-F238E27FC236}">
                <a16:creationId xmlns:a16="http://schemas.microsoft.com/office/drawing/2014/main" id="{4624C42B-1ECB-4E48-B078-FF3E239278A6}"/>
              </a:ext>
            </a:extLst>
          </p:cNvPr>
          <p:cNvSpPr txBox="1">
            <a:spLocks/>
          </p:cNvSpPr>
          <p:nvPr/>
        </p:nvSpPr>
        <p:spPr>
          <a:xfrm>
            <a:off x="7449473" y="5894"/>
            <a:ext cx="1694503" cy="284963"/>
          </a:xfrm>
          <a:prstGeom prst="rect">
            <a:avLst/>
          </a:prstGeom>
        </p:spPr>
        <p:txBody>
          <a:bodyPr vert="horz" lIns="91440" tIns="45720" rIns="91440" bIns="45720"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000"/>
              <a:t>Current as at 15-01-2021</a:t>
            </a:r>
          </a:p>
        </p:txBody>
      </p:sp>
      <p:sp>
        <p:nvSpPr>
          <p:cNvPr id="9" name="Title 1">
            <a:extLst>
              <a:ext uri="{FF2B5EF4-FFF2-40B4-BE49-F238E27FC236}">
                <a16:creationId xmlns:a16="http://schemas.microsoft.com/office/drawing/2014/main" id="{4D3F3912-05D7-45EF-A63D-364286B3967F}"/>
              </a:ext>
            </a:extLst>
          </p:cNvPr>
          <p:cNvSpPr txBox="1">
            <a:spLocks/>
          </p:cNvSpPr>
          <p:nvPr/>
        </p:nvSpPr>
        <p:spPr>
          <a:xfrm>
            <a:off x="7735761" y="924262"/>
            <a:ext cx="1493697" cy="284963"/>
          </a:xfrm>
          <a:prstGeom prst="rect">
            <a:avLst/>
          </a:prstGeom>
        </p:spPr>
        <p:txBody>
          <a:bodyPr vert="horz" lIns="91440" tIns="45720" rIns="91440" bIns="45720"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000"/>
              <a:t>R3 Go-live : 31/05/21</a:t>
            </a:r>
          </a:p>
        </p:txBody>
      </p:sp>
      <p:sp>
        <p:nvSpPr>
          <p:cNvPr id="3" name="TextBox 2">
            <a:extLst>
              <a:ext uri="{FF2B5EF4-FFF2-40B4-BE49-F238E27FC236}">
                <a16:creationId xmlns:a16="http://schemas.microsoft.com/office/drawing/2014/main" id="{88529991-3DEE-4215-B5DE-BC93E8BEB7E5}"/>
              </a:ext>
            </a:extLst>
          </p:cNvPr>
          <p:cNvSpPr txBox="1"/>
          <p:nvPr/>
        </p:nvSpPr>
        <p:spPr>
          <a:xfrm>
            <a:off x="6958900" y="3216777"/>
            <a:ext cx="1988531"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AU" sz="800"/>
              <a:t>Note:  Pre-prod and Settlement dates under review</a:t>
            </a:r>
          </a:p>
        </p:txBody>
      </p:sp>
      <p:pic>
        <p:nvPicPr>
          <p:cNvPr id="10" name="Picture 9">
            <a:extLst>
              <a:ext uri="{FF2B5EF4-FFF2-40B4-BE49-F238E27FC236}">
                <a16:creationId xmlns:a16="http://schemas.microsoft.com/office/drawing/2014/main" id="{F493549B-B2F5-466B-AA3C-5958116503D0}"/>
              </a:ext>
            </a:extLst>
          </p:cNvPr>
          <p:cNvPicPr>
            <a:picLocks noChangeAspect="1"/>
          </p:cNvPicPr>
          <p:nvPr/>
        </p:nvPicPr>
        <p:blipFill>
          <a:blip r:embed="rId2"/>
          <a:stretch>
            <a:fillRect/>
          </a:stretch>
        </p:blipFill>
        <p:spPr>
          <a:xfrm>
            <a:off x="785350" y="1299927"/>
            <a:ext cx="7624576" cy="5521523"/>
          </a:xfrm>
          <a:prstGeom prst="rect">
            <a:avLst/>
          </a:prstGeom>
        </p:spPr>
      </p:pic>
    </p:spTree>
    <p:extLst>
      <p:ext uri="{BB962C8B-B14F-4D97-AF65-F5344CB8AC3E}">
        <p14:creationId xmlns:p14="http://schemas.microsoft.com/office/powerpoint/2010/main" val="3433566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A61737B-991D-4E90-AB03-1333E01308BA}"/>
              </a:ext>
            </a:extLst>
          </p:cNvPr>
          <p:cNvSpPr txBox="1"/>
          <p:nvPr/>
        </p:nvSpPr>
        <p:spPr>
          <a:xfrm>
            <a:off x="0" y="6153912"/>
            <a:ext cx="1865376" cy="684000"/>
          </a:xfrm>
          <a:prstGeom prst="rect">
            <a:avLst/>
          </a:prstGeom>
          <a:solidFill>
            <a:schemeClr val="bg2"/>
          </a:solidFill>
        </p:spPr>
        <p:txBody>
          <a:bodyPr wrap="square" rtlCol="0">
            <a:spAutoFit/>
          </a:bodyPr>
          <a:lstStyle/>
          <a:p>
            <a:endParaRPr lang="en-AU"/>
          </a:p>
        </p:txBody>
      </p:sp>
      <p:sp>
        <p:nvSpPr>
          <p:cNvPr id="2" name="Title 1">
            <a:extLst>
              <a:ext uri="{FF2B5EF4-FFF2-40B4-BE49-F238E27FC236}">
                <a16:creationId xmlns:a16="http://schemas.microsoft.com/office/drawing/2014/main" id="{91041E8C-71A7-4957-85A0-CD1C0FDDADF2}"/>
              </a:ext>
            </a:extLst>
          </p:cNvPr>
          <p:cNvSpPr>
            <a:spLocks noGrp="1"/>
          </p:cNvSpPr>
          <p:nvPr>
            <p:ph type="title"/>
          </p:nvPr>
        </p:nvSpPr>
        <p:spPr>
          <a:xfrm>
            <a:off x="8546" y="99053"/>
            <a:ext cx="9144000" cy="1200874"/>
          </a:xfrm>
        </p:spPr>
        <p:txBody>
          <a:bodyPr>
            <a:normAutofit/>
          </a:bodyPr>
          <a:lstStyle/>
          <a:p>
            <a:r>
              <a:rPr lang="en-US" sz="3200">
                <a:latin typeface="Tw Cen MT"/>
              </a:rPr>
              <a:t>5MS Program Timeline – Option 2</a:t>
            </a:r>
            <a:br>
              <a:rPr lang="en-US" sz="3200">
                <a:latin typeface="Tw Cen MT"/>
              </a:rPr>
            </a:br>
            <a:r>
              <a:rPr lang="en-US" sz="3200">
                <a:latin typeface="Tw Cen MT"/>
              </a:rPr>
              <a:t>Level 1 and External Level 2 Milestones 1/2</a:t>
            </a:r>
            <a:endParaRPr lang="en-AU" sz="3200"/>
          </a:p>
        </p:txBody>
      </p:sp>
      <p:sp>
        <p:nvSpPr>
          <p:cNvPr id="4" name="Slide Number Placeholder 3">
            <a:extLst>
              <a:ext uri="{FF2B5EF4-FFF2-40B4-BE49-F238E27FC236}">
                <a16:creationId xmlns:a16="http://schemas.microsoft.com/office/drawing/2014/main" id="{BC599DA0-D255-40FF-8DA5-9F27185379DF}"/>
              </a:ext>
            </a:extLst>
          </p:cNvPr>
          <p:cNvSpPr>
            <a:spLocks noGrp="1"/>
          </p:cNvSpPr>
          <p:nvPr>
            <p:ph type="sldNum" sz="quarter" idx="12"/>
          </p:nvPr>
        </p:nvSpPr>
        <p:spPr/>
        <p:txBody>
          <a:bodyPr/>
          <a:lstStyle/>
          <a:p>
            <a:fld id="{4EC81F68-4976-451A-B2E9-79BCBD2F70CC}" type="slidenum">
              <a:rPr lang="en-AU" smtClean="0"/>
              <a:t>14</a:t>
            </a:fld>
            <a:endParaRPr lang="en-AU"/>
          </a:p>
        </p:txBody>
      </p:sp>
      <p:sp>
        <p:nvSpPr>
          <p:cNvPr id="6" name="Title 1">
            <a:extLst>
              <a:ext uri="{FF2B5EF4-FFF2-40B4-BE49-F238E27FC236}">
                <a16:creationId xmlns:a16="http://schemas.microsoft.com/office/drawing/2014/main" id="{4624C42B-1ECB-4E48-B078-FF3E239278A6}"/>
              </a:ext>
            </a:extLst>
          </p:cNvPr>
          <p:cNvSpPr txBox="1">
            <a:spLocks/>
          </p:cNvSpPr>
          <p:nvPr/>
        </p:nvSpPr>
        <p:spPr>
          <a:xfrm>
            <a:off x="7449473" y="5894"/>
            <a:ext cx="1694503" cy="284963"/>
          </a:xfrm>
          <a:prstGeom prst="rect">
            <a:avLst/>
          </a:prstGeom>
        </p:spPr>
        <p:txBody>
          <a:bodyPr vert="horz" lIns="91440" tIns="45720" rIns="91440" bIns="45720"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000"/>
              <a:t>Current as at 15-01-2021</a:t>
            </a:r>
          </a:p>
        </p:txBody>
      </p:sp>
      <p:pic>
        <p:nvPicPr>
          <p:cNvPr id="7" name="Picture 6">
            <a:extLst>
              <a:ext uri="{FF2B5EF4-FFF2-40B4-BE49-F238E27FC236}">
                <a16:creationId xmlns:a16="http://schemas.microsoft.com/office/drawing/2014/main" id="{E8403F60-3F46-4D6A-B419-5679F62E6C9C}"/>
              </a:ext>
            </a:extLst>
          </p:cNvPr>
          <p:cNvPicPr>
            <a:picLocks noChangeAspect="1"/>
          </p:cNvPicPr>
          <p:nvPr/>
        </p:nvPicPr>
        <p:blipFill>
          <a:blip r:embed="rId2"/>
          <a:stretch>
            <a:fillRect/>
          </a:stretch>
        </p:blipFill>
        <p:spPr>
          <a:xfrm>
            <a:off x="351252" y="1299927"/>
            <a:ext cx="8441495" cy="5507794"/>
          </a:xfrm>
          <a:prstGeom prst="rect">
            <a:avLst/>
          </a:prstGeom>
        </p:spPr>
      </p:pic>
      <p:sp>
        <p:nvSpPr>
          <p:cNvPr id="8" name="Title 1">
            <a:extLst>
              <a:ext uri="{FF2B5EF4-FFF2-40B4-BE49-F238E27FC236}">
                <a16:creationId xmlns:a16="http://schemas.microsoft.com/office/drawing/2014/main" id="{67DD1986-9EC1-44C9-BDD9-8BEBCE84BF22}"/>
              </a:ext>
            </a:extLst>
          </p:cNvPr>
          <p:cNvSpPr txBox="1">
            <a:spLocks/>
          </p:cNvSpPr>
          <p:nvPr/>
        </p:nvSpPr>
        <p:spPr>
          <a:xfrm>
            <a:off x="7735761" y="941354"/>
            <a:ext cx="1416785" cy="284963"/>
          </a:xfrm>
          <a:prstGeom prst="rect">
            <a:avLst/>
          </a:prstGeom>
        </p:spPr>
        <p:txBody>
          <a:bodyPr vert="horz" lIns="91440" tIns="45720" rIns="91440" bIns="45720" rtlCol="0" anchor="b" anchorCtr="0">
            <a:normAutofit fontScale="92500"/>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000"/>
              <a:t>R3 Go-live : 21/06/21</a:t>
            </a:r>
          </a:p>
        </p:txBody>
      </p:sp>
      <p:sp>
        <p:nvSpPr>
          <p:cNvPr id="9" name="TextBox 8">
            <a:extLst>
              <a:ext uri="{FF2B5EF4-FFF2-40B4-BE49-F238E27FC236}">
                <a16:creationId xmlns:a16="http://schemas.microsoft.com/office/drawing/2014/main" id="{F2CD2EDC-A8CF-4DC7-90D9-9722A8BED993}"/>
              </a:ext>
            </a:extLst>
          </p:cNvPr>
          <p:cNvSpPr txBox="1"/>
          <p:nvPr/>
        </p:nvSpPr>
        <p:spPr>
          <a:xfrm>
            <a:off x="7172146" y="3250896"/>
            <a:ext cx="177528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AU" sz="800"/>
              <a:t>Note:  Pre-prod  and Settlement dates under review</a:t>
            </a:r>
          </a:p>
        </p:txBody>
      </p:sp>
    </p:spTree>
    <p:extLst>
      <p:ext uri="{BB962C8B-B14F-4D97-AF65-F5344CB8AC3E}">
        <p14:creationId xmlns:p14="http://schemas.microsoft.com/office/powerpoint/2010/main" val="874207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5902E-24C7-4783-A297-99942E3A9A3E}"/>
              </a:ext>
            </a:extLst>
          </p:cNvPr>
          <p:cNvSpPr>
            <a:spLocks noGrp="1"/>
          </p:cNvSpPr>
          <p:nvPr>
            <p:ph type="title"/>
          </p:nvPr>
        </p:nvSpPr>
        <p:spPr>
          <a:xfrm>
            <a:off x="131695" y="12678"/>
            <a:ext cx="8571700" cy="1189039"/>
          </a:xfrm>
        </p:spPr>
        <p:txBody>
          <a:bodyPr>
            <a:normAutofit/>
          </a:bodyPr>
          <a:lstStyle/>
          <a:p>
            <a:r>
              <a:rPr lang="en-AU" sz="3200"/>
              <a:t>External Milestones Impacted by Change – Proposed</a:t>
            </a:r>
          </a:p>
        </p:txBody>
      </p:sp>
      <p:sp>
        <p:nvSpPr>
          <p:cNvPr id="4" name="Date Placeholder 3">
            <a:extLst>
              <a:ext uri="{FF2B5EF4-FFF2-40B4-BE49-F238E27FC236}">
                <a16:creationId xmlns:a16="http://schemas.microsoft.com/office/drawing/2014/main" id="{E56A37E1-0D5A-4466-AB2B-C013EE7D151D}"/>
              </a:ext>
            </a:extLst>
          </p:cNvPr>
          <p:cNvSpPr>
            <a:spLocks noGrp="1"/>
          </p:cNvSpPr>
          <p:nvPr>
            <p:ph type="dt" sz="half" idx="10"/>
          </p:nvPr>
        </p:nvSpPr>
        <p:spPr>
          <a:xfrm>
            <a:off x="7762399" y="6403342"/>
            <a:ext cx="1302050" cy="365125"/>
          </a:xfrm>
        </p:spPr>
        <p:txBody>
          <a:bodyPr/>
          <a:lstStyle/>
          <a:p>
            <a:fld id="{FDEF3A66-B67E-4569-919D-CB6E78FCED42}" type="datetime1">
              <a:rPr lang="en-AU" smtClean="0"/>
              <a:t>1/02/2021</a:t>
            </a:fld>
            <a:endParaRPr lang="en-AU"/>
          </a:p>
        </p:txBody>
      </p:sp>
      <p:sp>
        <p:nvSpPr>
          <p:cNvPr id="6" name="Slide Number Placeholder 5">
            <a:extLst>
              <a:ext uri="{FF2B5EF4-FFF2-40B4-BE49-F238E27FC236}">
                <a16:creationId xmlns:a16="http://schemas.microsoft.com/office/drawing/2014/main" id="{5F291B51-A85A-48C4-B757-6486E1397711}"/>
              </a:ext>
            </a:extLst>
          </p:cNvPr>
          <p:cNvSpPr>
            <a:spLocks noGrp="1"/>
          </p:cNvSpPr>
          <p:nvPr>
            <p:ph type="sldNum" sz="quarter" idx="12"/>
          </p:nvPr>
        </p:nvSpPr>
        <p:spPr>
          <a:xfrm>
            <a:off x="8515350" y="6392927"/>
            <a:ext cx="432081" cy="365125"/>
          </a:xfrm>
        </p:spPr>
        <p:txBody>
          <a:bodyPr/>
          <a:lstStyle/>
          <a:p>
            <a:fld id="{4EC81F68-4976-451A-B2E9-79BCBD2F70CC}" type="slidenum">
              <a:rPr lang="en-AU" smtClean="0"/>
              <a:t>15</a:t>
            </a:fld>
            <a:endParaRPr lang="en-AU"/>
          </a:p>
        </p:txBody>
      </p:sp>
      <p:graphicFrame>
        <p:nvGraphicFramePr>
          <p:cNvPr id="7" name="Table 7">
            <a:extLst>
              <a:ext uri="{FF2B5EF4-FFF2-40B4-BE49-F238E27FC236}">
                <a16:creationId xmlns:a16="http://schemas.microsoft.com/office/drawing/2014/main" id="{C4025E8C-64F6-44E0-BF16-A4E67C1C5EA4}"/>
              </a:ext>
            </a:extLst>
          </p:cNvPr>
          <p:cNvGraphicFramePr>
            <a:graphicFrameLocks noGrp="1"/>
          </p:cNvGraphicFramePr>
          <p:nvPr>
            <p:extLst>
              <p:ext uri="{D42A27DB-BD31-4B8C-83A1-F6EECF244321}">
                <p14:modId xmlns:p14="http://schemas.microsoft.com/office/powerpoint/2010/main" val="2769991605"/>
              </p:ext>
            </p:extLst>
          </p:nvPr>
        </p:nvGraphicFramePr>
        <p:xfrm>
          <a:off x="131695" y="1431114"/>
          <a:ext cx="8815736" cy="4819688"/>
        </p:xfrm>
        <a:graphic>
          <a:graphicData uri="http://schemas.openxmlformats.org/drawingml/2006/table">
            <a:tbl>
              <a:tblPr firstRow="1" bandRow="1">
                <a:tableStyleId>{7DF18680-E054-41AD-8BC1-D1AEF772440D}</a:tableStyleId>
              </a:tblPr>
              <a:tblGrid>
                <a:gridCol w="653581">
                  <a:extLst>
                    <a:ext uri="{9D8B030D-6E8A-4147-A177-3AD203B41FA5}">
                      <a16:colId xmlns:a16="http://schemas.microsoft.com/office/drawing/2014/main" val="2111799822"/>
                    </a:ext>
                  </a:extLst>
                </a:gridCol>
                <a:gridCol w="4198091">
                  <a:extLst>
                    <a:ext uri="{9D8B030D-6E8A-4147-A177-3AD203B41FA5}">
                      <a16:colId xmlns:a16="http://schemas.microsoft.com/office/drawing/2014/main" val="3635233358"/>
                    </a:ext>
                  </a:extLst>
                </a:gridCol>
                <a:gridCol w="991016">
                  <a:extLst>
                    <a:ext uri="{9D8B030D-6E8A-4147-A177-3AD203B41FA5}">
                      <a16:colId xmlns:a16="http://schemas.microsoft.com/office/drawing/2014/main" val="3219713578"/>
                    </a:ext>
                  </a:extLst>
                </a:gridCol>
                <a:gridCol w="991016">
                  <a:extLst>
                    <a:ext uri="{9D8B030D-6E8A-4147-A177-3AD203B41FA5}">
                      <a16:colId xmlns:a16="http://schemas.microsoft.com/office/drawing/2014/main" val="1320448098"/>
                    </a:ext>
                  </a:extLst>
                </a:gridCol>
                <a:gridCol w="991016">
                  <a:extLst>
                    <a:ext uri="{9D8B030D-6E8A-4147-A177-3AD203B41FA5}">
                      <a16:colId xmlns:a16="http://schemas.microsoft.com/office/drawing/2014/main" val="3249328060"/>
                    </a:ext>
                  </a:extLst>
                </a:gridCol>
                <a:gridCol w="991016">
                  <a:extLst>
                    <a:ext uri="{9D8B030D-6E8A-4147-A177-3AD203B41FA5}">
                      <a16:colId xmlns:a16="http://schemas.microsoft.com/office/drawing/2014/main" val="3982521692"/>
                    </a:ext>
                  </a:extLst>
                </a:gridCol>
              </a:tblGrid>
              <a:tr h="332070">
                <a:tc>
                  <a:txBody>
                    <a:bodyPr/>
                    <a:lstStyle/>
                    <a:p>
                      <a:pPr algn="ctr"/>
                      <a:r>
                        <a:rPr lang="en-AU" sz="1100"/>
                        <a:t>ID</a:t>
                      </a:r>
                    </a:p>
                  </a:txBody>
                  <a:tcPr anchor="ctr">
                    <a:solidFill>
                      <a:schemeClr val="accent2"/>
                    </a:solidFill>
                  </a:tcPr>
                </a:tc>
                <a:tc>
                  <a:txBody>
                    <a:bodyPr/>
                    <a:lstStyle/>
                    <a:p>
                      <a:r>
                        <a:rPr lang="en-AU" sz="1100"/>
                        <a:t>Milestone</a:t>
                      </a:r>
                    </a:p>
                  </a:txBody>
                  <a:tcPr anchor="ctr">
                    <a:solidFill>
                      <a:schemeClr val="accent2"/>
                    </a:solidFill>
                  </a:tcPr>
                </a:tc>
                <a:tc>
                  <a:txBody>
                    <a:bodyPr/>
                    <a:lstStyle/>
                    <a:p>
                      <a:pPr algn="ctr"/>
                      <a:r>
                        <a:rPr lang="en-AU" sz="1100"/>
                        <a:t>Previous Date</a:t>
                      </a:r>
                    </a:p>
                  </a:txBody>
                  <a:tcPr marL="36000" anchor="ctr">
                    <a:solidFill>
                      <a:schemeClr val="accent2"/>
                    </a:solidFill>
                  </a:tcPr>
                </a:tc>
                <a:tc>
                  <a:txBody>
                    <a:bodyPr/>
                    <a:lstStyle/>
                    <a:p>
                      <a:pPr algn="ctr"/>
                      <a:r>
                        <a:rPr lang="en-AU" sz="1100"/>
                        <a:t>Option 1</a:t>
                      </a:r>
                    </a:p>
                  </a:txBody>
                  <a:tcPr marL="36000" anchor="ctr">
                    <a:solidFill>
                      <a:schemeClr val="accent2"/>
                    </a:solidFill>
                  </a:tcPr>
                </a:tc>
                <a:tc>
                  <a:txBody>
                    <a:bodyPr/>
                    <a:lstStyle/>
                    <a:p>
                      <a:pPr algn="ctr"/>
                      <a:r>
                        <a:rPr lang="en-AU" sz="1100"/>
                        <a:t>Option 2</a:t>
                      </a:r>
                    </a:p>
                  </a:txBody>
                  <a:tcPr anchor="ctr">
                    <a:solidFill>
                      <a:schemeClr val="accent2"/>
                    </a:solidFill>
                  </a:tcPr>
                </a:tc>
                <a:tc>
                  <a:txBody>
                    <a:bodyPr/>
                    <a:lstStyle/>
                    <a:p>
                      <a:pPr algn="ctr"/>
                      <a:r>
                        <a:rPr lang="en-AU" sz="1100"/>
                        <a:t>Owner</a:t>
                      </a:r>
                    </a:p>
                  </a:txBody>
                  <a:tcPr anchor="ctr">
                    <a:solidFill>
                      <a:schemeClr val="accent2"/>
                    </a:solidFill>
                  </a:tcPr>
                </a:tc>
                <a:extLst>
                  <a:ext uri="{0D108BD9-81ED-4DB2-BD59-A6C34878D82A}">
                    <a16:rowId xmlns:a16="http://schemas.microsoft.com/office/drawing/2014/main" val="618752355"/>
                  </a:ext>
                </a:extLst>
              </a:tr>
              <a:tr h="332070">
                <a:tc>
                  <a:txBody>
                    <a:bodyPr/>
                    <a:lstStyle/>
                    <a:p>
                      <a:pPr algn="ctr" rtl="0" fontAlgn="ctr"/>
                      <a:r>
                        <a:rPr lang="en-AU" sz="1100" u="none" strike="noStrike">
                          <a:effectLst/>
                        </a:rPr>
                        <a:t>L1-19</a:t>
                      </a:r>
                      <a:endParaRPr lang="en-AU" sz="1100" b="0" i="0" u="none" strike="noStrike">
                        <a:solidFill>
                          <a:srgbClr val="000000"/>
                        </a:solidFill>
                        <a:effectLst/>
                        <a:latin typeface="+mn-lt"/>
                      </a:endParaRPr>
                    </a:p>
                  </a:txBody>
                  <a:tcPr marL="36000" marR="36000" marT="36000" marB="36000" anchor="ctr"/>
                </a:tc>
                <a:tc>
                  <a:txBody>
                    <a:bodyPr/>
                    <a:lstStyle/>
                    <a:p>
                      <a:pPr algn="l" rtl="0" fontAlgn="ctr"/>
                      <a:r>
                        <a:rPr lang="en-AU" sz="1100" u="none" strike="noStrike">
                          <a:effectLst/>
                        </a:rPr>
                        <a:t>AEMO Metering Solution - Go-Live</a:t>
                      </a:r>
                      <a:endParaRPr lang="en-AU" sz="1100" b="0" i="0" u="none" strike="noStrike">
                        <a:solidFill>
                          <a:srgbClr val="000000"/>
                        </a:solidFill>
                        <a:effectLst/>
                        <a:latin typeface="+mn-lt"/>
                      </a:endParaRPr>
                    </a:p>
                  </a:txBody>
                  <a:tcPr marL="36000" marR="36000" marT="36000" marB="36000" anchor="ctr"/>
                </a:tc>
                <a:tc>
                  <a:txBody>
                    <a:bodyPr/>
                    <a:lstStyle/>
                    <a:p>
                      <a:pPr algn="ctr" rtl="0" fontAlgn="ctr"/>
                      <a:r>
                        <a:rPr lang="en-AU" sz="1100" u="none" strike="noStrike">
                          <a:effectLst/>
                        </a:rPr>
                        <a:t>9-Mar-21</a:t>
                      </a:r>
                      <a:endParaRPr lang="en-AU" sz="1100" b="0" i="0" u="none" strike="noStrike">
                        <a:solidFill>
                          <a:srgbClr val="000000"/>
                        </a:solidFill>
                        <a:effectLst/>
                        <a:latin typeface="+mn-lt"/>
                      </a:endParaRPr>
                    </a:p>
                  </a:txBody>
                  <a:tcPr marL="36000" marR="36000" marT="36000" marB="36000" anchor="ctr"/>
                </a:tc>
                <a:tc>
                  <a:txBody>
                    <a:bodyPr/>
                    <a:lstStyle/>
                    <a:p>
                      <a:pPr algn="ctr" rtl="0" fontAlgn="ctr"/>
                      <a:r>
                        <a:rPr lang="en-AU" sz="1100" u="none" strike="noStrike">
                          <a:effectLst/>
                        </a:rPr>
                        <a:t>31-May-21</a:t>
                      </a:r>
                      <a:endParaRPr lang="en-AU" sz="1100" b="0" i="0" u="none" strike="noStrike">
                        <a:solidFill>
                          <a:srgbClr val="000000"/>
                        </a:solidFill>
                        <a:effectLst/>
                        <a:latin typeface="+mn-lt"/>
                      </a:endParaRPr>
                    </a:p>
                  </a:txBody>
                  <a:tcPr marL="36000" marR="36000" marT="36000" marB="36000" anchor="ctr"/>
                </a:tc>
                <a:tc>
                  <a:txBody>
                    <a:bodyPr/>
                    <a:lstStyle/>
                    <a:p>
                      <a:pPr algn="ctr" rtl="0" fontAlgn="ctr"/>
                      <a:r>
                        <a:rPr lang="en-AU" sz="1100" u="none" strike="noStrike">
                          <a:effectLst/>
                        </a:rPr>
                        <a:t>21-Jun-21</a:t>
                      </a:r>
                      <a:endParaRPr lang="en-AU" sz="1100" b="0" i="0" u="none" strike="noStrike">
                        <a:solidFill>
                          <a:srgbClr val="000000"/>
                        </a:solidFill>
                        <a:effectLst/>
                        <a:latin typeface="+mn-lt"/>
                      </a:endParaRPr>
                    </a:p>
                  </a:txBody>
                  <a:tcPr marL="36000" marR="36000" marT="36000" marB="36000" anchor="ctr"/>
                </a:tc>
                <a:tc>
                  <a:txBody>
                    <a:bodyPr/>
                    <a:lstStyle/>
                    <a:p>
                      <a:pPr algn="ctr"/>
                      <a:r>
                        <a:rPr lang="en-AU" sz="1100"/>
                        <a:t>AEMO</a:t>
                      </a:r>
                      <a:endParaRPr lang="en-AU" sz="1100">
                        <a:latin typeface="+mn-lt"/>
                      </a:endParaRPr>
                    </a:p>
                  </a:txBody>
                  <a:tcPr marL="36000" marR="36000" marT="36000" marB="36000" anchor="ctr"/>
                </a:tc>
                <a:extLst>
                  <a:ext uri="{0D108BD9-81ED-4DB2-BD59-A6C34878D82A}">
                    <a16:rowId xmlns:a16="http://schemas.microsoft.com/office/drawing/2014/main" val="2267573105"/>
                  </a:ext>
                </a:extLst>
              </a:tr>
              <a:tr h="332070">
                <a:tc>
                  <a:txBody>
                    <a:bodyPr/>
                    <a:lstStyle/>
                    <a:p>
                      <a:pPr algn="ctr" rtl="0" fontAlgn="ctr"/>
                      <a:r>
                        <a:rPr lang="en-AU" sz="1100" u="none" strike="noStrike">
                          <a:effectLst/>
                        </a:rPr>
                        <a:t>L1-22</a:t>
                      </a:r>
                      <a:endParaRPr lang="en-AU" sz="1100" b="0" i="0" u="none" strike="noStrike">
                        <a:solidFill>
                          <a:srgbClr val="000000"/>
                        </a:solidFill>
                        <a:effectLst/>
                        <a:latin typeface="+mn-lt"/>
                      </a:endParaRPr>
                    </a:p>
                  </a:txBody>
                  <a:tcPr marL="36000" marR="36000" marT="36000" marB="36000" anchor="ctr"/>
                </a:tc>
                <a:tc>
                  <a:txBody>
                    <a:bodyPr/>
                    <a:lstStyle/>
                    <a:p>
                      <a:pPr algn="l" rtl="0" fontAlgn="ctr"/>
                      <a:r>
                        <a:rPr lang="en-AU" sz="1100" u="none" strike="noStrike">
                          <a:effectLst/>
                        </a:rPr>
                        <a:t>Settlements Platform Go-Live</a:t>
                      </a:r>
                      <a:endParaRPr lang="en-AU" sz="1100" b="0" i="0" u="none" strike="noStrike">
                        <a:solidFill>
                          <a:srgbClr val="000000"/>
                        </a:solidFill>
                        <a:effectLst/>
                        <a:latin typeface="+mn-lt"/>
                      </a:endParaRPr>
                    </a:p>
                  </a:txBody>
                  <a:tcPr marL="36000" marR="36000" marT="36000" marB="36000" anchor="ctr"/>
                </a:tc>
                <a:tc>
                  <a:txBody>
                    <a:bodyPr/>
                    <a:lstStyle/>
                    <a:p>
                      <a:pPr algn="ctr" rtl="0" fontAlgn="ctr"/>
                      <a:r>
                        <a:rPr lang="en-AU" sz="1100" u="none" strike="noStrike">
                          <a:effectLst/>
                        </a:rPr>
                        <a:t>19-Apr-21</a:t>
                      </a:r>
                      <a:endParaRPr lang="en-AU" sz="1100" b="0" i="0" u="none" strike="noStrike">
                        <a:solidFill>
                          <a:srgbClr val="000000"/>
                        </a:solidFill>
                        <a:effectLst/>
                        <a:latin typeface="+mn-lt"/>
                      </a:endParaRPr>
                    </a:p>
                  </a:txBody>
                  <a:tcPr marL="36000" marR="36000" marT="36000" marB="36000" anchor="ctr"/>
                </a:tc>
                <a:tc>
                  <a:txBody>
                    <a:bodyPr/>
                    <a:lstStyle/>
                    <a:p>
                      <a:pPr algn="ctr" rtl="0" fontAlgn="ctr"/>
                      <a:r>
                        <a:rPr lang="en-AU" sz="1100" u="none" strike="noStrike">
                          <a:effectLst/>
                        </a:rPr>
                        <a:t>[17-May-21]</a:t>
                      </a:r>
                      <a:endParaRPr lang="en-AU" sz="1100" b="0" i="0" u="none" strike="noStrike">
                        <a:solidFill>
                          <a:srgbClr val="000000"/>
                        </a:solidFill>
                        <a:effectLst/>
                        <a:latin typeface="+mn-lt"/>
                      </a:endParaRPr>
                    </a:p>
                  </a:txBody>
                  <a:tcPr marL="36000" marR="36000" marT="36000" marB="36000" anchor="ctr"/>
                </a:tc>
                <a:tc>
                  <a:txBody>
                    <a:bodyPr/>
                    <a:lstStyle/>
                    <a:p>
                      <a:pPr algn="ctr" rtl="0" fontAlgn="ctr"/>
                      <a:r>
                        <a:rPr lang="en-AU" sz="1100" u="none" strike="noStrike">
                          <a:effectLst/>
                        </a:rPr>
                        <a:t>[17-May-21]</a:t>
                      </a:r>
                      <a:endParaRPr lang="en-AU" sz="1100" b="0" i="0" u="none" strike="noStrike">
                        <a:solidFill>
                          <a:srgbClr val="000000"/>
                        </a:solidFill>
                        <a:effectLst/>
                        <a:latin typeface="+mn-lt"/>
                      </a:endParaRPr>
                    </a:p>
                  </a:txBody>
                  <a:tcPr marL="36000" marR="36000" marT="36000" marB="36000" anchor="ctr"/>
                </a:tc>
                <a:tc>
                  <a:txBody>
                    <a:bodyPr/>
                    <a:lstStyle/>
                    <a:p>
                      <a:pPr algn="ctr"/>
                      <a:r>
                        <a:rPr lang="en-AU" sz="1100"/>
                        <a:t>AEMO</a:t>
                      </a:r>
                      <a:endParaRPr lang="en-AU" sz="1100">
                        <a:latin typeface="+mn-lt"/>
                      </a:endParaRPr>
                    </a:p>
                  </a:txBody>
                  <a:tcPr marL="36000" marR="36000" marT="36000" marB="36000" anchor="ctr"/>
                </a:tc>
                <a:extLst>
                  <a:ext uri="{0D108BD9-81ED-4DB2-BD59-A6C34878D82A}">
                    <a16:rowId xmlns:a16="http://schemas.microsoft.com/office/drawing/2014/main" val="2236366705"/>
                  </a:ext>
                </a:extLst>
              </a:tr>
              <a:tr h="332070">
                <a:tc>
                  <a:txBody>
                    <a:bodyPr/>
                    <a:lstStyle/>
                    <a:p>
                      <a:pPr algn="ctr" rtl="0" fontAlgn="ctr"/>
                      <a:r>
                        <a:rPr lang="en-AU" sz="1100" u="none" strike="noStrike">
                          <a:effectLst/>
                        </a:rPr>
                        <a:t>L2-M10 </a:t>
                      </a:r>
                      <a:endParaRPr lang="en-AU" sz="1100" b="0" i="0" u="none" strike="noStrike">
                        <a:solidFill>
                          <a:srgbClr val="000000"/>
                        </a:solidFill>
                        <a:effectLst/>
                        <a:latin typeface="+mn-lt"/>
                      </a:endParaRPr>
                    </a:p>
                  </a:txBody>
                  <a:tcPr marL="36000" marR="36000" marT="36000" marB="36000" anchor="ctr"/>
                </a:tc>
                <a:tc>
                  <a:txBody>
                    <a:bodyPr/>
                    <a:lstStyle/>
                    <a:p>
                      <a:pPr algn="l" rtl="0" fontAlgn="ctr"/>
                      <a:r>
                        <a:rPr lang="en-AU" sz="1100" u="none" strike="noStrike">
                          <a:effectLst/>
                        </a:rPr>
                        <a:t>5 minute files in MDFF format accepted by AEMO</a:t>
                      </a:r>
                      <a:endParaRPr lang="en-AU" sz="1100" b="0" i="0" u="none" strike="noStrike">
                        <a:solidFill>
                          <a:srgbClr val="000000"/>
                        </a:solidFill>
                        <a:effectLst/>
                        <a:latin typeface="+mn-lt"/>
                      </a:endParaRPr>
                    </a:p>
                  </a:txBody>
                  <a:tcPr marL="36000" marR="36000" marT="36000" marB="36000" anchor="ctr"/>
                </a:tc>
                <a:tc>
                  <a:txBody>
                    <a:bodyPr/>
                    <a:lstStyle/>
                    <a:p>
                      <a:pPr algn="ctr" rtl="0" fontAlgn="ctr"/>
                      <a:r>
                        <a:rPr lang="en-AU" sz="1100" u="none" strike="noStrike">
                          <a:effectLst/>
                        </a:rPr>
                        <a:t>1-Apr-21</a:t>
                      </a:r>
                      <a:endParaRPr lang="en-AU" sz="1100" b="0" i="0" u="none" strike="noStrike">
                        <a:solidFill>
                          <a:srgbClr val="000000"/>
                        </a:solidFill>
                        <a:effectLst/>
                        <a:latin typeface="+mn-lt"/>
                      </a:endParaRPr>
                    </a:p>
                  </a:txBody>
                  <a:tcPr marL="36000" marR="36000" marT="36000" marB="36000" anchor="ctr"/>
                </a:tc>
                <a:tc>
                  <a:txBody>
                    <a:bodyPr/>
                    <a:lstStyle/>
                    <a:p>
                      <a:pPr algn="ctr" rtl="0" fontAlgn="ctr"/>
                      <a:r>
                        <a:rPr lang="en-AU" sz="1100" u="none" strike="noStrike">
                          <a:effectLst/>
                        </a:rPr>
                        <a:t>22-Jun-21</a:t>
                      </a:r>
                      <a:endParaRPr lang="en-AU" sz="1100" b="0" i="0" u="none" strike="noStrike">
                        <a:solidFill>
                          <a:srgbClr val="000000"/>
                        </a:solidFill>
                        <a:effectLst/>
                        <a:latin typeface="+mn-lt"/>
                      </a:endParaRPr>
                    </a:p>
                  </a:txBody>
                  <a:tcPr marL="36000" marR="36000" marT="36000" marB="36000" anchor="ctr"/>
                </a:tc>
                <a:tc>
                  <a:txBody>
                    <a:bodyPr/>
                    <a:lstStyle/>
                    <a:p>
                      <a:pPr algn="ctr" rtl="0" fontAlgn="ctr"/>
                      <a:r>
                        <a:rPr lang="en-AU" sz="1100" u="none" strike="noStrike">
                          <a:effectLst/>
                        </a:rPr>
                        <a:t>22-Jun-21</a:t>
                      </a:r>
                      <a:endParaRPr lang="en-AU" sz="1100" b="0" i="0" u="none" strike="noStrike">
                        <a:solidFill>
                          <a:srgbClr val="000000"/>
                        </a:solidFill>
                        <a:effectLst/>
                        <a:latin typeface="+mn-lt"/>
                      </a:endParaRPr>
                    </a:p>
                  </a:txBody>
                  <a:tcPr marL="36000" marR="36000" marT="36000" marB="36000" anchor="ctr"/>
                </a:tc>
                <a:tc>
                  <a:txBody>
                    <a:bodyPr/>
                    <a:lstStyle/>
                    <a:p>
                      <a:pPr algn="ctr"/>
                      <a:r>
                        <a:rPr lang="en-AU" sz="1100"/>
                        <a:t>AEMO</a:t>
                      </a:r>
                      <a:endParaRPr lang="en-AU" sz="1100">
                        <a:latin typeface="+mn-lt"/>
                      </a:endParaRPr>
                    </a:p>
                  </a:txBody>
                  <a:tcPr marL="36000" marR="36000" marT="36000" marB="36000" anchor="ctr"/>
                </a:tc>
                <a:extLst>
                  <a:ext uri="{0D108BD9-81ED-4DB2-BD59-A6C34878D82A}">
                    <a16:rowId xmlns:a16="http://schemas.microsoft.com/office/drawing/2014/main" val="812007143"/>
                  </a:ext>
                </a:extLst>
              </a:tr>
              <a:tr h="417424">
                <a:tc>
                  <a:txBody>
                    <a:bodyPr/>
                    <a:lstStyle/>
                    <a:p>
                      <a:pPr algn="ctr" rtl="0" fontAlgn="ctr"/>
                      <a:r>
                        <a:rPr lang="en-AU" sz="1100" u="none" strike="noStrike">
                          <a:effectLst/>
                        </a:rPr>
                        <a:t>L2-M11 </a:t>
                      </a:r>
                      <a:endParaRPr lang="en-AU" sz="1100" b="0" i="0" u="none" strike="noStrike">
                        <a:solidFill>
                          <a:srgbClr val="000000"/>
                        </a:solidFill>
                        <a:effectLst/>
                        <a:latin typeface="+mn-lt"/>
                      </a:endParaRPr>
                    </a:p>
                  </a:txBody>
                  <a:tcPr marL="36000" marR="36000" marT="36000" marB="36000" anchor="ctr"/>
                </a:tc>
                <a:tc>
                  <a:txBody>
                    <a:bodyPr/>
                    <a:lstStyle/>
                    <a:p>
                      <a:pPr algn="l" rtl="0" fontAlgn="ctr"/>
                      <a:r>
                        <a:rPr lang="en-AU" sz="1100" u="none" strike="noStrike">
                          <a:effectLst/>
                        </a:rPr>
                        <a:t>Industry Test Preparation completed by Participants for MDM and B2M Go-Live</a:t>
                      </a:r>
                      <a:endParaRPr lang="en-AU" sz="1100" b="0" i="0" u="none" strike="noStrike">
                        <a:solidFill>
                          <a:srgbClr val="000000"/>
                        </a:solidFill>
                        <a:effectLst/>
                        <a:latin typeface="+mn-lt"/>
                      </a:endParaRPr>
                    </a:p>
                  </a:txBody>
                  <a:tcPr marL="36000" marR="36000" marT="36000" marB="36000" anchor="ctr"/>
                </a:tc>
                <a:tc>
                  <a:txBody>
                    <a:bodyPr/>
                    <a:lstStyle/>
                    <a:p>
                      <a:pPr algn="ctr" rtl="0" fontAlgn="ctr"/>
                      <a:r>
                        <a:rPr lang="en-AU" sz="1100" u="none" strike="noStrike">
                          <a:effectLst/>
                        </a:rPr>
                        <a:t>1-Feb-21</a:t>
                      </a:r>
                      <a:endParaRPr lang="en-AU" sz="1100" b="0" i="0" u="none" strike="noStrike">
                        <a:solidFill>
                          <a:srgbClr val="000000"/>
                        </a:solidFill>
                        <a:effectLst/>
                        <a:latin typeface="+mn-lt"/>
                      </a:endParaRPr>
                    </a:p>
                  </a:txBody>
                  <a:tcPr marL="36000" marR="36000" marT="36000" marB="36000" anchor="ctr"/>
                </a:tc>
                <a:tc>
                  <a:txBody>
                    <a:bodyPr/>
                    <a:lstStyle/>
                    <a:p>
                      <a:pPr algn="ctr" rtl="0" fontAlgn="ctr"/>
                      <a:r>
                        <a:rPr lang="en-AU" sz="1100" u="none" strike="noStrike">
                          <a:effectLst/>
                        </a:rPr>
                        <a:t>19-Apr-21</a:t>
                      </a:r>
                      <a:endParaRPr lang="en-AU" sz="1100" b="0" i="0" u="none" strike="noStrike">
                        <a:solidFill>
                          <a:srgbClr val="000000"/>
                        </a:solidFill>
                        <a:effectLst/>
                        <a:latin typeface="+mn-lt"/>
                      </a:endParaRPr>
                    </a:p>
                  </a:txBody>
                  <a:tcPr marL="36000" marR="36000" marT="36000" marB="36000" anchor="ctr"/>
                </a:tc>
                <a:tc>
                  <a:txBody>
                    <a:bodyPr/>
                    <a:lstStyle/>
                    <a:p>
                      <a:pPr algn="ctr" rtl="0" fontAlgn="ctr"/>
                      <a:r>
                        <a:rPr lang="en-AU" sz="1100" u="none" strike="noStrike">
                          <a:effectLst/>
                        </a:rPr>
                        <a:t>10-May-21</a:t>
                      </a:r>
                      <a:endParaRPr lang="en-AU" sz="1100" b="0" i="0" u="none" strike="noStrike">
                        <a:solidFill>
                          <a:srgbClr val="000000"/>
                        </a:solidFill>
                        <a:effectLst/>
                        <a:latin typeface="+mn-lt"/>
                      </a:endParaRPr>
                    </a:p>
                  </a:txBody>
                  <a:tcPr marL="36000" marR="36000" marT="36000" marB="36000" anchor="ctr"/>
                </a:tc>
                <a:tc>
                  <a:txBody>
                    <a:bodyPr/>
                    <a:lstStyle/>
                    <a:p>
                      <a:pPr algn="ctr"/>
                      <a:r>
                        <a:rPr lang="en-AU" sz="1100"/>
                        <a:t>Participants</a:t>
                      </a:r>
                      <a:endParaRPr lang="en-AU" sz="1100">
                        <a:latin typeface="+mn-lt"/>
                      </a:endParaRPr>
                    </a:p>
                  </a:txBody>
                  <a:tcPr marL="36000" marR="36000" marT="36000" marB="36000" anchor="ctr"/>
                </a:tc>
                <a:extLst>
                  <a:ext uri="{0D108BD9-81ED-4DB2-BD59-A6C34878D82A}">
                    <a16:rowId xmlns:a16="http://schemas.microsoft.com/office/drawing/2014/main" val="3602844276"/>
                  </a:ext>
                </a:extLst>
              </a:tr>
              <a:tr h="417424">
                <a:tc>
                  <a:txBody>
                    <a:bodyPr/>
                    <a:lstStyle/>
                    <a:p>
                      <a:pPr algn="ctr" rtl="0" fontAlgn="ctr"/>
                      <a:r>
                        <a:rPr lang="en-AU" sz="1100" u="none" strike="noStrike">
                          <a:effectLst/>
                        </a:rPr>
                        <a:t>L2-M12 </a:t>
                      </a:r>
                      <a:endParaRPr lang="en-AU" sz="1100" b="0" i="0" u="none" strike="noStrike">
                        <a:solidFill>
                          <a:srgbClr val="000000"/>
                        </a:solidFill>
                        <a:effectLst/>
                        <a:latin typeface="+mn-lt"/>
                      </a:endParaRPr>
                    </a:p>
                  </a:txBody>
                  <a:tcPr marL="36000" marR="36000" marT="36000" marB="36000" anchor="ctr"/>
                </a:tc>
                <a:tc>
                  <a:txBody>
                    <a:bodyPr/>
                    <a:lstStyle/>
                    <a:p>
                      <a:pPr algn="l" rtl="0" fontAlgn="ctr"/>
                      <a:r>
                        <a:rPr lang="en-AU" sz="1100" u="none" strike="noStrike">
                          <a:effectLst/>
                        </a:rPr>
                        <a:t>Industry Test Preparation completed by AEMO for MDM and B2M Go-Live</a:t>
                      </a:r>
                      <a:endParaRPr lang="en-AU" sz="1100" b="0" i="0" u="none" strike="noStrike">
                        <a:solidFill>
                          <a:srgbClr val="000000"/>
                        </a:solidFill>
                        <a:effectLst/>
                        <a:latin typeface="+mn-lt"/>
                      </a:endParaRPr>
                    </a:p>
                  </a:txBody>
                  <a:tcPr marL="36000" marR="36000" marT="36000" marB="36000" anchor="ctr"/>
                </a:tc>
                <a:tc>
                  <a:txBody>
                    <a:bodyPr/>
                    <a:lstStyle/>
                    <a:p>
                      <a:pPr algn="ctr" rtl="0" fontAlgn="ctr"/>
                      <a:r>
                        <a:rPr lang="en-AU" sz="1100" u="none" strike="noStrike">
                          <a:effectLst/>
                        </a:rPr>
                        <a:t>1-Feb-21</a:t>
                      </a:r>
                      <a:endParaRPr lang="en-AU" sz="1100" b="0" i="0" u="none" strike="noStrike">
                        <a:solidFill>
                          <a:srgbClr val="000000"/>
                        </a:solidFill>
                        <a:effectLst/>
                        <a:latin typeface="+mn-lt"/>
                      </a:endParaRPr>
                    </a:p>
                  </a:txBody>
                  <a:tcPr marL="36000" marR="36000" marT="36000" marB="36000" anchor="ctr"/>
                </a:tc>
                <a:tc>
                  <a:txBody>
                    <a:bodyPr/>
                    <a:lstStyle/>
                    <a:p>
                      <a:pPr algn="ctr" rtl="0" fontAlgn="ctr"/>
                      <a:r>
                        <a:rPr lang="en-AU" sz="1100" u="none" strike="noStrike">
                          <a:effectLst/>
                        </a:rPr>
                        <a:t>19-Apr-21</a:t>
                      </a:r>
                      <a:endParaRPr lang="en-AU" sz="1100" b="0" i="0" u="none" strike="noStrike">
                        <a:solidFill>
                          <a:srgbClr val="000000"/>
                        </a:solidFill>
                        <a:effectLst/>
                        <a:latin typeface="+mn-lt"/>
                      </a:endParaRPr>
                    </a:p>
                  </a:txBody>
                  <a:tcPr marL="36000" marR="36000" marT="36000" marB="36000" anchor="ctr"/>
                </a:tc>
                <a:tc>
                  <a:txBody>
                    <a:bodyPr/>
                    <a:lstStyle/>
                    <a:p>
                      <a:pPr algn="ctr" rtl="0" fontAlgn="ctr"/>
                      <a:r>
                        <a:rPr lang="en-AU" sz="1100" u="none" strike="noStrike">
                          <a:effectLst/>
                        </a:rPr>
                        <a:t>10-May-21</a:t>
                      </a:r>
                      <a:endParaRPr lang="en-AU" sz="1100" b="0" i="0" u="none" strike="noStrike">
                        <a:solidFill>
                          <a:srgbClr val="000000"/>
                        </a:solidFill>
                        <a:effectLst/>
                        <a:latin typeface="+mn-lt"/>
                      </a:endParaRPr>
                    </a:p>
                  </a:txBody>
                  <a:tcPr marL="36000" marR="36000" marT="36000" marB="36000" anchor="ctr"/>
                </a:tc>
                <a:tc>
                  <a:txBody>
                    <a:bodyPr/>
                    <a:lstStyle/>
                    <a:p>
                      <a:pPr algn="ctr"/>
                      <a:r>
                        <a:rPr lang="en-AU" sz="1100"/>
                        <a:t>AEMO</a:t>
                      </a:r>
                      <a:endParaRPr lang="en-AU" sz="1100">
                        <a:latin typeface="+mn-lt"/>
                      </a:endParaRPr>
                    </a:p>
                  </a:txBody>
                  <a:tcPr marL="36000" marR="36000" marT="36000" marB="36000" anchor="ctr"/>
                </a:tc>
                <a:extLst>
                  <a:ext uri="{0D108BD9-81ED-4DB2-BD59-A6C34878D82A}">
                    <a16:rowId xmlns:a16="http://schemas.microsoft.com/office/drawing/2014/main" val="3493694536"/>
                  </a:ext>
                </a:extLst>
              </a:tr>
              <a:tr h="332070">
                <a:tc>
                  <a:txBody>
                    <a:bodyPr/>
                    <a:lstStyle/>
                    <a:p>
                      <a:pPr algn="ctr" rtl="0" fontAlgn="ctr"/>
                      <a:r>
                        <a:rPr lang="en-AU" sz="1100" u="none" strike="noStrike">
                          <a:effectLst/>
                        </a:rPr>
                        <a:t>L2-M24</a:t>
                      </a:r>
                      <a:endParaRPr lang="en-AU" sz="1100" b="0" i="0" u="none" strike="noStrike">
                        <a:solidFill>
                          <a:srgbClr val="000000"/>
                        </a:solidFill>
                        <a:effectLst/>
                        <a:latin typeface="+mn-lt"/>
                      </a:endParaRPr>
                    </a:p>
                  </a:txBody>
                  <a:tcPr marL="36000" marR="36000" marT="36000" marB="36000" anchor="ctr"/>
                </a:tc>
                <a:tc>
                  <a:txBody>
                    <a:bodyPr/>
                    <a:lstStyle/>
                    <a:p>
                      <a:pPr algn="l" rtl="0" fontAlgn="ctr"/>
                      <a:r>
                        <a:rPr lang="en-AU" sz="1100" u="none" strike="noStrike">
                          <a:effectLst/>
                        </a:rPr>
                        <a:t>Retail MDM (incl. B2M) Go-Live</a:t>
                      </a:r>
                      <a:endParaRPr lang="en-AU" sz="1100" b="0" i="0" u="none" strike="noStrike">
                        <a:solidFill>
                          <a:srgbClr val="000000"/>
                        </a:solidFill>
                        <a:effectLst/>
                        <a:latin typeface="+mn-lt"/>
                      </a:endParaRPr>
                    </a:p>
                  </a:txBody>
                  <a:tcPr marL="36000" marR="36000" marT="36000" marB="36000" anchor="ctr"/>
                </a:tc>
                <a:tc>
                  <a:txBody>
                    <a:bodyPr/>
                    <a:lstStyle/>
                    <a:p>
                      <a:pPr algn="ctr" rtl="0" fontAlgn="ctr"/>
                      <a:r>
                        <a:rPr lang="en-AU" sz="1100" u="none" strike="noStrike">
                          <a:effectLst/>
                        </a:rPr>
                        <a:t>9-Mar-21</a:t>
                      </a:r>
                      <a:endParaRPr lang="en-AU" sz="1100" b="0" i="0" u="none" strike="noStrike">
                        <a:solidFill>
                          <a:srgbClr val="000000"/>
                        </a:solidFill>
                        <a:effectLst/>
                        <a:latin typeface="+mn-lt"/>
                      </a:endParaRPr>
                    </a:p>
                  </a:txBody>
                  <a:tcPr marL="36000" marR="36000" marT="36000" marB="36000" anchor="ctr"/>
                </a:tc>
                <a:tc>
                  <a:txBody>
                    <a:bodyPr/>
                    <a:lstStyle/>
                    <a:p>
                      <a:pPr algn="ctr" rtl="0" fontAlgn="ctr"/>
                      <a:r>
                        <a:rPr lang="en-AU" sz="1100" u="none" strike="noStrike">
                          <a:effectLst/>
                        </a:rPr>
                        <a:t>31-May-21</a:t>
                      </a:r>
                      <a:endParaRPr lang="en-AU" sz="1100" b="0" i="0" u="none" strike="noStrike">
                        <a:solidFill>
                          <a:srgbClr val="000000"/>
                        </a:solidFill>
                        <a:effectLst/>
                        <a:latin typeface="+mn-lt"/>
                      </a:endParaRPr>
                    </a:p>
                  </a:txBody>
                  <a:tcPr marL="36000" marR="36000" marT="36000" marB="36000" anchor="ctr"/>
                </a:tc>
                <a:tc>
                  <a:txBody>
                    <a:bodyPr/>
                    <a:lstStyle/>
                    <a:p>
                      <a:pPr algn="ctr" rtl="0" fontAlgn="ctr"/>
                      <a:r>
                        <a:rPr lang="en-AU" sz="1100" u="none" strike="noStrike">
                          <a:effectLst/>
                        </a:rPr>
                        <a:t>21-Jun-21</a:t>
                      </a:r>
                      <a:endParaRPr lang="en-AU" sz="1100" b="0" i="0" u="none" strike="noStrike">
                        <a:solidFill>
                          <a:srgbClr val="000000"/>
                        </a:solidFill>
                        <a:effectLst/>
                        <a:latin typeface="+mn-lt"/>
                      </a:endParaRPr>
                    </a:p>
                  </a:txBody>
                  <a:tcPr marL="36000" marR="36000" marT="36000" marB="36000" anchor="ctr"/>
                </a:tc>
                <a:tc>
                  <a:txBody>
                    <a:bodyPr/>
                    <a:lstStyle/>
                    <a:p>
                      <a:pPr algn="ctr"/>
                      <a:r>
                        <a:rPr lang="en-AU" sz="1100"/>
                        <a:t>AEMO</a:t>
                      </a:r>
                      <a:endParaRPr lang="en-AU" sz="1100">
                        <a:latin typeface="+mn-lt"/>
                      </a:endParaRPr>
                    </a:p>
                  </a:txBody>
                  <a:tcPr marL="36000" marR="36000" marT="36000" marB="36000" anchor="ctr"/>
                </a:tc>
                <a:extLst>
                  <a:ext uri="{0D108BD9-81ED-4DB2-BD59-A6C34878D82A}">
                    <a16:rowId xmlns:a16="http://schemas.microsoft.com/office/drawing/2014/main" val="479769692"/>
                  </a:ext>
                </a:extLst>
              </a:tr>
              <a:tr h="332070">
                <a:tc>
                  <a:txBody>
                    <a:bodyPr/>
                    <a:lstStyle/>
                    <a:p>
                      <a:pPr algn="ctr" rtl="0" fontAlgn="ctr"/>
                      <a:r>
                        <a:rPr lang="en-AU" sz="1100" u="none" strike="noStrike">
                          <a:effectLst/>
                        </a:rPr>
                        <a:t>L2-RE19</a:t>
                      </a:r>
                      <a:endParaRPr lang="en-AU" sz="1100" b="0" i="0" u="none" strike="noStrike">
                        <a:solidFill>
                          <a:srgbClr val="000000"/>
                        </a:solidFill>
                        <a:effectLst/>
                        <a:latin typeface="+mn-lt"/>
                      </a:endParaRPr>
                    </a:p>
                  </a:txBody>
                  <a:tcPr marL="36000" marR="36000" marT="36000" marB="36000" anchor="ctr"/>
                </a:tc>
                <a:tc>
                  <a:txBody>
                    <a:bodyPr/>
                    <a:lstStyle/>
                    <a:p>
                      <a:pPr algn="l" rtl="0" fontAlgn="ctr"/>
                      <a:r>
                        <a:rPr lang="en-AU" sz="1100" u="none" strike="noStrike">
                          <a:effectLst/>
                        </a:rPr>
                        <a:t>Industry Go-Live Plan - Settlements finalised</a:t>
                      </a:r>
                      <a:endParaRPr lang="en-AU" sz="1100" b="0" i="0" u="none" strike="noStrike">
                        <a:solidFill>
                          <a:srgbClr val="000000"/>
                        </a:solidFill>
                        <a:effectLst/>
                        <a:latin typeface="+mn-lt"/>
                      </a:endParaRPr>
                    </a:p>
                  </a:txBody>
                  <a:tcPr marL="36000" marR="36000" marT="36000" marB="36000" anchor="ctr"/>
                </a:tc>
                <a:tc>
                  <a:txBody>
                    <a:bodyPr/>
                    <a:lstStyle/>
                    <a:p>
                      <a:pPr algn="ctr" rtl="0" fontAlgn="ctr"/>
                      <a:r>
                        <a:rPr lang="en-AU" sz="1100" u="none" strike="noStrike">
                          <a:effectLst/>
                        </a:rPr>
                        <a:t>19-Mar-21</a:t>
                      </a:r>
                      <a:endParaRPr lang="en-AU" sz="1100" b="0" i="0" u="none" strike="noStrike">
                        <a:solidFill>
                          <a:srgbClr val="000000"/>
                        </a:solidFill>
                        <a:effectLst/>
                        <a:latin typeface="+mn-lt"/>
                      </a:endParaRPr>
                    </a:p>
                  </a:txBody>
                  <a:tcPr marL="36000" marR="36000" marT="36000" marB="36000" anchor="ctr"/>
                </a:tc>
                <a:tc>
                  <a:txBody>
                    <a:bodyPr/>
                    <a:lstStyle/>
                    <a:p>
                      <a:pPr algn="ctr" rtl="0" fontAlgn="ctr"/>
                      <a:r>
                        <a:rPr lang="en-AU" sz="1100" u="none" strike="noStrike">
                          <a:effectLst/>
                        </a:rPr>
                        <a:t>[16-Apr-21]</a:t>
                      </a:r>
                      <a:endParaRPr lang="en-AU" sz="1100" b="0" i="0" u="none" strike="noStrike">
                        <a:solidFill>
                          <a:srgbClr val="000000"/>
                        </a:solidFill>
                        <a:effectLst/>
                        <a:latin typeface="+mn-lt"/>
                      </a:endParaRPr>
                    </a:p>
                  </a:txBody>
                  <a:tcPr marL="36000" marR="36000" marT="36000" marB="36000" anchor="ctr"/>
                </a:tc>
                <a:tc>
                  <a:txBody>
                    <a:bodyPr/>
                    <a:lstStyle/>
                    <a:p>
                      <a:pPr algn="ctr" rtl="0" fontAlgn="ctr"/>
                      <a:r>
                        <a:rPr lang="en-AU" sz="1100" u="none" strike="noStrike">
                          <a:effectLst/>
                        </a:rPr>
                        <a:t>[16-Apr-21]</a:t>
                      </a:r>
                      <a:endParaRPr lang="en-AU" sz="1100" b="0" i="0" u="none" strike="noStrike">
                        <a:solidFill>
                          <a:srgbClr val="000000"/>
                        </a:solidFill>
                        <a:effectLst/>
                        <a:latin typeface="+mn-lt"/>
                      </a:endParaRPr>
                    </a:p>
                  </a:txBody>
                  <a:tcPr marL="36000" marR="36000" marT="36000" marB="3600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100"/>
                        <a:t>AEMO</a:t>
                      </a:r>
                      <a:endParaRPr lang="en-AU" sz="1100">
                        <a:latin typeface="+mn-lt"/>
                      </a:endParaRPr>
                    </a:p>
                  </a:txBody>
                  <a:tcPr marL="36000" marR="36000" marT="36000" marB="36000" anchor="ctr"/>
                </a:tc>
                <a:extLst>
                  <a:ext uri="{0D108BD9-81ED-4DB2-BD59-A6C34878D82A}">
                    <a16:rowId xmlns:a16="http://schemas.microsoft.com/office/drawing/2014/main" val="3270412353"/>
                  </a:ext>
                </a:extLst>
              </a:tr>
              <a:tr h="332070">
                <a:tc>
                  <a:txBody>
                    <a:bodyPr/>
                    <a:lstStyle/>
                    <a:p>
                      <a:pPr algn="ctr" rtl="0" fontAlgn="ctr"/>
                      <a:r>
                        <a:rPr lang="en-AU" sz="1100" u="none" strike="noStrike">
                          <a:effectLst/>
                        </a:rPr>
                        <a:t>L2-RE29</a:t>
                      </a:r>
                      <a:endParaRPr lang="en-AU" sz="1100" b="0" i="0" u="none" strike="noStrike">
                        <a:solidFill>
                          <a:srgbClr val="000000"/>
                        </a:solidFill>
                        <a:effectLst/>
                        <a:latin typeface="+mn-lt"/>
                      </a:endParaRPr>
                    </a:p>
                  </a:txBody>
                  <a:tcPr marL="36000" marR="36000" marT="36000" marB="36000" anchor="ctr"/>
                </a:tc>
                <a:tc>
                  <a:txBody>
                    <a:bodyPr/>
                    <a:lstStyle/>
                    <a:p>
                      <a:pPr algn="l" rtl="0" fontAlgn="ctr"/>
                      <a:r>
                        <a:rPr lang="en-AU" sz="1100" u="none" strike="noStrike">
                          <a:effectLst/>
                        </a:rPr>
                        <a:t>Retail MDM (incl. B2M) Invitation Industry Test Commences</a:t>
                      </a:r>
                      <a:endParaRPr lang="en-AU" sz="1100" b="0" i="0" u="none" strike="noStrike">
                        <a:solidFill>
                          <a:srgbClr val="000000"/>
                        </a:solidFill>
                        <a:effectLst/>
                        <a:latin typeface="+mn-lt"/>
                      </a:endParaRPr>
                    </a:p>
                  </a:txBody>
                  <a:tcPr marL="36000" marR="36000" marT="36000" marB="36000" anchor="ctr"/>
                </a:tc>
                <a:tc>
                  <a:txBody>
                    <a:bodyPr/>
                    <a:lstStyle/>
                    <a:p>
                      <a:pPr algn="ctr" rtl="0" fontAlgn="ctr"/>
                      <a:r>
                        <a:rPr lang="en-AU" sz="1100" u="none" strike="noStrike">
                          <a:effectLst/>
                        </a:rPr>
                        <a:t>1-Feb-21</a:t>
                      </a:r>
                      <a:endParaRPr lang="en-AU" sz="1100" b="0" i="0" u="none" strike="noStrike">
                        <a:solidFill>
                          <a:srgbClr val="000000"/>
                        </a:solidFill>
                        <a:effectLst/>
                        <a:latin typeface="+mn-lt"/>
                      </a:endParaRPr>
                    </a:p>
                  </a:txBody>
                  <a:tcPr marL="36000" marR="36000" marT="36000" marB="36000" anchor="ctr"/>
                </a:tc>
                <a:tc>
                  <a:txBody>
                    <a:bodyPr/>
                    <a:lstStyle/>
                    <a:p>
                      <a:pPr algn="ctr" rtl="0" fontAlgn="ctr"/>
                      <a:r>
                        <a:rPr lang="en-AU" sz="1100" u="none" strike="noStrike">
                          <a:effectLst/>
                        </a:rPr>
                        <a:t>19-Apr-21</a:t>
                      </a:r>
                      <a:endParaRPr lang="en-AU" sz="1100" b="0" i="0" u="none" strike="noStrike">
                        <a:solidFill>
                          <a:srgbClr val="000000"/>
                        </a:solidFill>
                        <a:effectLst/>
                        <a:latin typeface="+mn-lt"/>
                      </a:endParaRPr>
                    </a:p>
                  </a:txBody>
                  <a:tcPr marL="36000" marR="36000" marT="36000" marB="36000" anchor="ctr"/>
                </a:tc>
                <a:tc>
                  <a:txBody>
                    <a:bodyPr/>
                    <a:lstStyle/>
                    <a:p>
                      <a:pPr algn="ctr" rtl="0" fontAlgn="ctr"/>
                      <a:r>
                        <a:rPr lang="en-AU" sz="1100" u="none" strike="noStrike">
                          <a:effectLst/>
                        </a:rPr>
                        <a:t>10-May-21</a:t>
                      </a:r>
                      <a:endParaRPr lang="en-AU" sz="1100" b="0" i="0" u="none" strike="noStrike">
                        <a:solidFill>
                          <a:srgbClr val="000000"/>
                        </a:solidFill>
                        <a:effectLst/>
                        <a:latin typeface="+mn-lt"/>
                      </a:endParaRPr>
                    </a:p>
                  </a:txBody>
                  <a:tcPr marL="36000" marR="36000" marT="36000" marB="36000" anchor="ctr"/>
                </a:tc>
                <a:tc>
                  <a:txBody>
                    <a:bodyPr/>
                    <a:lstStyle/>
                    <a:p>
                      <a:pPr algn="ctr"/>
                      <a:r>
                        <a:rPr lang="en-AU" sz="1100"/>
                        <a:t>AEMO</a:t>
                      </a:r>
                      <a:endParaRPr lang="en-AU" sz="1100">
                        <a:latin typeface="+mn-lt"/>
                      </a:endParaRPr>
                    </a:p>
                  </a:txBody>
                  <a:tcPr marL="36000" marR="36000" marT="36000" marB="36000" anchor="ctr"/>
                </a:tc>
                <a:extLst>
                  <a:ext uri="{0D108BD9-81ED-4DB2-BD59-A6C34878D82A}">
                    <a16:rowId xmlns:a16="http://schemas.microsoft.com/office/drawing/2014/main" val="211937302"/>
                  </a:ext>
                </a:extLst>
              </a:tr>
              <a:tr h="332070">
                <a:tc>
                  <a:txBody>
                    <a:bodyPr/>
                    <a:lstStyle/>
                    <a:p>
                      <a:pPr algn="ctr" rtl="0" fontAlgn="ctr"/>
                      <a:r>
                        <a:rPr lang="en-AU" sz="1100" u="none" strike="noStrike">
                          <a:effectLst/>
                        </a:rPr>
                        <a:t>L2-RE30</a:t>
                      </a:r>
                      <a:endParaRPr lang="en-AU" sz="1100" b="0" i="0" u="none" strike="noStrike">
                        <a:solidFill>
                          <a:srgbClr val="000000"/>
                        </a:solidFill>
                        <a:effectLst/>
                        <a:latin typeface="+mn-lt"/>
                      </a:endParaRPr>
                    </a:p>
                  </a:txBody>
                  <a:tcPr marL="36000" marR="36000" marT="36000" marB="36000" anchor="ctr"/>
                </a:tc>
                <a:tc>
                  <a:txBody>
                    <a:bodyPr/>
                    <a:lstStyle/>
                    <a:p>
                      <a:pPr algn="l" rtl="0" fontAlgn="ctr"/>
                      <a:r>
                        <a:rPr lang="en-AU" sz="1100" u="none" strike="noStrike">
                          <a:effectLst/>
                        </a:rPr>
                        <a:t>Retail MDM (incl. B2M) Invitation Industry Test Concludes</a:t>
                      </a:r>
                      <a:endParaRPr lang="en-AU" sz="1100" b="0" i="0" u="none" strike="noStrike">
                        <a:solidFill>
                          <a:srgbClr val="000000"/>
                        </a:solidFill>
                        <a:effectLst/>
                        <a:latin typeface="+mn-lt"/>
                      </a:endParaRPr>
                    </a:p>
                  </a:txBody>
                  <a:tcPr marL="36000" marR="36000" marT="36000" marB="36000" anchor="ctr"/>
                </a:tc>
                <a:tc>
                  <a:txBody>
                    <a:bodyPr/>
                    <a:lstStyle/>
                    <a:p>
                      <a:pPr algn="ctr" rtl="0" fontAlgn="ctr"/>
                      <a:r>
                        <a:rPr lang="en-AU" sz="1100" u="none" strike="noStrike">
                          <a:effectLst/>
                        </a:rPr>
                        <a:t>3-Mar-21</a:t>
                      </a:r>
                      <a:endParaRPr lang="en-AU" sz="1100" b="0" i="0" u="none" strike="noStrike">
                        <a:solidFill>
                          <a:srgbClr val="000000"/>
                        </a:solidFill>
                        <a:effectLst/>
                        <a:latin typeface="+mn-lt"/>
                      </a:endParaRPr>
                    </a:p>
                  </a:txBody>
                  <a:tcPr marL="36000" marR="36000" marT="36000" marB="36000" anchor="ctr"/>
                </a:tc>
                <a:tc>
                  <a:txBody>
                    <a:bodyPr/>
                    <a:lstStyle/>
                    <a:p>
                      <a:pPr algn="ctr" rtl="0" fontAlgn="ctr"/>
                      <a:r>
                        <a:rPr lang="en-AU" sz="1100" u="none" strike="noStrike">
                          <a:effectLst/>
                        </a:rPr>
                        <a:t>21-May-21</a:t>
                      </a:r>
                      <a:endParaRPr lang="en-AU" sz="1100" b="0" i="0" u="none" strike="noStrike">
                        <a:solidFill>
                          <a:srgbClr val="000000"/>
                        </a:solidFill>
                        <a:effectLst/>
                        <a:latin typeface="+mn-lt"/>
                      </a:endParaRPr>
                    </a:p>
                  </a:txBody>
                  <a:tcPr marL="36000" marR="36000" marT="36000" marB="36000" anchor="ctr"/>
                </a:tc>
                <a:tc>
                  <a:txBody>
                    <a:bodyPr/>
                    <a:lstStyle/>
                    <a:p>
                      <a:pPr algn="ctr" rtl="0" fontAlgn="ctr"/>
                      <a:r>
                        <a:rPr lang="en-AU" sz="1100" u="none" strike="noStrike">
                          <a:effectLst/>
                        </a:rPr>
                        <a:t>12-Jun-21</a:t>
                      </a:r>
                      <a:endParaRPr lang="en-AU" sz="1100" b="0" i="0" u="none" strike="noStrike">
                        <a:solidFill>
                          <a:srgbClr val="000000"/>
                        </a:solidFill>
                        <a:effectLst/>
                        <a:latin typeface="+mn-lt"/>
                      </a:endParaRPr>
                    </a:p>
                  </a:txBody>
                  <a:tcPr marL="36000" marR="36000" marT="36000" marB="3600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100"/>
                        <a:t>AEMO</a:t>
                      </a:r>
                      <a:endParaRPr lang="en-AU" sz="1100">
                        <a:latin typeface="+mn-lt"/>
                      </a:endParaRPr>
                    </a:p>
                  </a:txBody>
                  <a:tcPr marL="36000" marR="36000" marT="36000" marB="36000" anchor="ctr"/>
                </a:tc>
                <a:extLst>
                  <a:ext uri="{0D108BD9-81ED-4DB2-BD59-A6C34878D82A}">
                    <a16:rowId xmlns:a16="http://schemas.microsoft.com/office/drawing/2014/main" val="1001483162"/>
                  </a:ext>
                </a:extLst>
              </a:tr>
              <a:tr h="332070">
                <a:tc>
                  <a:txBody>
                    <a:bodyPr/>
                    <a:lstStyle/>
                    <a:p>
                      <a:pPr algn="ctr" rtl="0" fontAlgn="ctr"/>
                      <a:r>
                        <a:rPr lang="en-AU" sz="1100" u="none" strike="noStrike">
                          <a:effectLst/>
                        </a:rPr>
                        <a:t>L2-RE32</a:t>
                      </a:r>
                      <a:endParaRPr lang="en-AU" sz="1100" b="0" i="0" u="none" strike="noStrike">
                        <a:solidFill>
                          <a:srgbClr val="000000"/>
                        </a:solidFill>
                        <a:effectLst/>
                        <a:latin typeface="+mn-lt"/>
                      </a:endParaRPr>
                    </a:p>
                  </a:txBody>
                  <a:tcPr marL="36000" marR="36000" marT="36000" marB="36000" anchor="ctr"/>
                </a:tc>
                <a:tc>
                  <a:txBody>
                    <a:bodyPr/>
                    <a:lstStyle/>
                    <a:p>
                      <a:pPr algn="l" rtl="0" fontAlgn="ctr"/>
                      <a:r>
                        <a:rPr lang="en-AU" sz="1100" u="none" strike="noStrike">
                          <a:effectLst/>
                        </a:rPr>
                        <a:t>Settlements Industry Test Concludes</a:t>
                      </a:r>
                      <a:endParaRPr lang="en-AU" sz="1100" b="0" i="0" u="none" strike="noStrike">
                        <a:solidFill>
                          <a:srgbClr val="000000"/>
                        </a:solidFill>
                        <a:effectLst/>
                        <a:latin typeface="+mn-lt"/>
                      </a:endParaRPr>
                    </a:p>
                  </a:txBody>
                  <a:tcPr marL="36000" marR="36000" marT="36000" marB="36000" anchor="ctr"/>
                </a:tc>
                <a:tc>
                  <a:txBody>
                    <a:bodyPr/>
                    <a:lstStyle/>
                    <a:p>
                      <a:pPr algn="ctr" rtl="0" fontAlgn="ctr"/>
                      <a:r>
                        <a:rPr lang="en-AU" sz="1100" u="none" strike="noStrike">
                          <a:effectLst/>
                        </a:rPr>
                        <a:t>14-Apr-21</a:t>
                      </a:r>
                      <a:endParaRPr lang="en-AU" sz="1100" b="0" i="0" u="none" strike="noStrike">
                        <a:solidFill>
                          <a:srgbClr val="000000"/>
                        </a:solidFill>
                        <a:effectLst/>
                        <a:latin typeface="+mn-lt"/>
                      </a:endParaRPr>
                    </a:p>
                  </a:txBody>
                  <a:tcPr marL="36000" marR="36000" marT="36000" marB="36000" anchor="ctr"/>
                </a:tc>
                <a:tc>
                  <a:txBody>
                    <a:bodyPr/>
                    <a:lstStyle/>
                    <a:p>
                      <a:pPr algn="ctr" rtl="0" fontAlgn="ctr"/>
                      <a:r>
                        <a:rPr lang="en-AU" sz="1100" u="none" strike="noStrike">
                          <a:effectLst/>
                        </a:rPr>
                        <a:t>[13-May-21]</a:t>
                      </a:r>
                    </a:p>
                  </a:txBody>
                  <a:tcPr marL="36000" marR="36000" marT="36000" marB="36000" anchor="ctr"/>
                </a:tc>
                <a:tc>
                  <a:txBody>
                    <a:bodyPr/>
                    <a:lstStyle/>
                    <a:p>
                      <a:pPr algn="ctr" rtl="0" fontAlgn="ctr"/>
                      <a:r>
                        <a:rPr lang="en-AU" sz="1100" u="none" strike="noStrike">
                          <a:effectLst/>
                        </a:rPr>
                        <a:t>[13-May-21]</a:t>
                      </a:r>
                    </a:p>
                  </a:txBody>
                  <a:tcPr marL="36000" marR="36000" marT="36000" marB="3600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100"/>
                        <a:t>AEMO</a:t>
                      </a:r>
                      <a:endParaRPr lang="en-AU" sz="1100">
                        <a:latin typeface="+mn-lt"/>
                      </a:endParaRPr>
                    </a:p>
                  </a:txBody>
                  <a:tcPr marL="36000" marR="36000" marT="36000" marB="36000" anchor="ctr"/>
                </a:tc>
                <a:extLst>
                  <a:ext uri="{0D108BD9-81ED-4DB2-BD59-A6C34878D82A}">
                    <a16:rowId xmlns:a16="http://schemas.microsoft.com/office/drawing/2014/main" val="2066651648"/>
                  </a:ext>
                </a:extLst>
              </a:tr>
              <a:tr h="332070">
                <a:tc>
                  <a:txBody>
                    <a:bodyPr/>
                    <a:lstStyle/>
                    <a:p>
                      <a:pPr algn="ctr" rtl="0" fontAlgn="ctr"/>
                      <a:r>
                        <a:rPr lang="en-AU" sz="1100" u="none" strike="noStrike">
                          <a:effectLst/>
                        </a:rPr>
                        <a:t>L2-RE35</a:t>
                      </a:r>
                      <a:endParaRPr lang="en-AU" sz="1100" b="0" i="0" u="none" strike="noStrike">
                        <a:solidFill>
                          <a:srgbClr val="000000"/>
                        </a:solidFill>
                        <a:effectLst/>
                        <a:latin typeface="+mn-lt"/>
                      </a:endParaRPr>
                    </a:p>
                  </a:txBody>
                  <a:tcPr marL="36000" marR="36000" marT="36000" marB="36000" anchor="ctr"/>
                </a:tc>
                <a:tc>
                  <a:txBody>
                    <a:bodyPr/>
                    <a:lstStyle/>
                    <a:p>
                      <a:pPr algn="l" rtl="0" fontAlgn="ctr"/>
                      <a:r>
                        <a:rPr lang="en-AU" sz="1100" u="none" strike="noStrike">
                          <a:effectLst/>
                        </a:rPr>
                        <a:t>Industry Go-Live Plan final - Release 3 - Retail MDM</a:t>
                      </a:r>
                      <a:endParaRPr lang="en-AU" sz="1100" b="0" i="0" u="none" strike="noStrike">
                        <a:solidFill>
                          <a:srgbClr val="000000"/>
                        </a:solidFill>
                        <a:effectLst/>
                        <a:latin typeface="+mn-lt"/>
                      </a:endParaRPr>
                    </a:p>
                  </a:txBody>
                  <a:tcPr marL="36000" marR="36000" marT="36000" marB="36000" anchor="ctr"/>
                </a:tc>
                <a:tc>
                  <a:txBody>
                    <a:bodyPr/>
                    <a:lstStyle/>
                    <a:p>
                      <a:pPr algn="ctr" rtl="0" fontAlgn="ctr"/>
                      <a:r>
                        <a:rPr lang="en-AU" sz="1100" u="none" strike="noStrike">
                          <a:effectLst/>
                        </a:rPr>
                        <a:t>25-Jan-21</a:t>
                      </a:r>
                      <a:endParaRPr lang="en-AU" sz="1100" b="0" i="0" u="none" strike="noStrike">
                        <a:solidFill>
                          <a:srgbClr val="000000"/>
                        </a:solidFill>
                        <a:effectLst/>
                        <a:latin typeface="+mn-lt"/>
                      </a:endParaRPr>
                    </a:p>
                  </a:txBody>
                  <a:tcPr marL="36000" marR="36000" marT="36000" marB="36000" anchor="ctr"/>
                </a:tc>
                <a:tc>
                  <a:txBody>
                    <a:bodyPr/>
                    <a:lstStyle/>
                    <a:p>
                      <a:pPr algn="ctr" rtl="0" fontAlgn="ctr"/>
                      <a:r>
                        <a:rPr lang="en-AU" sz="1100" u="none" strike="noStrike">
                          <a:effectLst/>
                        </a:rPr>
                        <a:t>16-Apr-21</a:t>
                      </a:r>
                      <a:endParaRPr lang="en-AU" sz="1100" b="0" i="0" u="none" strike="noStrike">
                        <a:solidFill>
                          <a:srgbClr val="000000"/>
                        </a:solidFill>
                        <a:effectLst/>
                        <a:latin typeface="+mn-lt"/>
                      </a:endParaRPr>
                    </a:p>
                  </a:txBody>
                  <a:tcPr marL="36000" marR="36000" marT="36000" marB="36000" anchor="ctr"/>
                </a:tc>
                <a:tc>
                  <a:txBody>
                    <a:bodyPr/>
                    <a:lstStyle/>
                    <a:p>
                      <a:pPr algn="ctr" rtl="0" fontAlgn="ctr"/>
                      <a:r>
                        <a:rPr lang="en-AU" sz="1100" u="none" strike="noStrike">
                          <a:effectLst/>
                        </a:rPr>
                        <a:t>14-May-21</a:t>
                      </a:r>
                      <a:endParaRPr lang="en-AU" sz="1100" b="0" i="0" u="none" strike="noStrike">
                        <a:solidFill>
                          <a:srgbClr val="000000"/>
                        </a:solidFill>
                        <a:effectLst/>
                        <a:latin typeface="+mn-lt"/>
                      </a:endParaRPr>
                    </a:p>
                  </a:txBody>
                  <a:tcPr marL="36000" marR="36000" marT="36000" marB="3600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100"/>
                        <a:t>AEMO</a:t>
                      </a:r>
                      <a:endParaRPr lang="en-AU" sz="1100">
                        <a:latin typeface="+mn-lt"/>
                      </a:endParaRPr>
                    </a:p>
                  </a:txBody>
                  <a:tcPr marL="36000" marR="36000" marT="36000" marB="36000" anchor="ctr"/>
                </a:tc>
                <a:extLst>
                  <a:ext uri="{0D108BD9-81ED-4DB2-BD59-A6C34878D82A}">
                    <a16:rowId xmlns:a16="http://schemas.microsoft.com/office/drawing/2014/main" val="3542129056"/>
                  </a:ext>
                </a:extLst>
              </a:tr>
              <a:tr h="332070">
                <a:tc>
                  <a:txBody>
                    <a:bodyPr/>
                    <a:lstStyle/>
                    <a:p>
                      <a:pPr algn="ctr" rtl="0" fontAlgn="ctr"/>
                      <a:r>
                        <a:rPr lang="en-AU" sz="1100" u="none" strike="noStrike">
                          <a:effectLst/>
                        </a:rPr>
                        <a:t>L2-S10</a:t>
                      </a:r>
                      <a:endParaRPr lang="en-AU" sz="1100" b="0" i="0" u="none" strike="noStrike">
                        <a:solidFill>
                          <a:srgbClr val="000000"/>
                        </a:solidFill>
                        <a:effectLst/>
                        <a:latin typeface="+mn-lt"/>
                      </a:endParaRPr>
                    </a:p>
                  </a:txBody>
                  <a:tcPr marL="36000" marR="36000" marT="36000" marB="36000" anchor="ctr"/>
                </a:tc>
                <a:tc>
                  <a:txBody>
                    <a:bodyPr/>
                    <a:lstStyle/>
                    <a:p>
                      <a:pPr algn="l" rtl="0" fontAlgn="ctr"/>
                      <a:r>
                        <a:rPr lang="en-AU" sz="1100" u="none" strike="noStrike">
                          <a:effectLst/>
                        </a:rPr>
                        <a:t>Settlements Industry Test preparation completed by participants </a:t>
                      </a:r>
                      <a:endParaRPr lang="en-AU" sz="1100" b="0" i="0" u="none" strike="noStrike">
                        <a:solidFill>
                          <a:srgbClr val="000000"/>
                        </a:solidFill>
                        <a:effectLst/>
                        <a:latin typeface="+mn-lt"/>
                      </a:endParaRPr>
                    </a:p>
                  </a:txBody>
                  <a:tcPr marL="36000" marR="36000" marT="36000" marB="36000" anchor="ctr"/>
                </a:tc>
                <a:tc>
                  <a:txBody>
                    <a:bodyPr/>
                    <a:lstStyle/>
                    <a:p>
                      <a:pPr algn="ctr" rtl="0" fontAlgn="ctr"/>
                      <a:r>
                        <a:rPr lang="en-AU" sz="1100" u="none" strike="noStrike">
                          <a:effectLst/>
                        </a:rPr>
                        <a:t>17-Feb-21</a:t>
                      </a:r>
                      <a:endParaRPr lang="en-AU" sz="1100" b="0" i="0" u="none" strike="noStrike">
                        <a:solidFill>
                          <a:srgbClr val="000000"/>
                        </a:solidFill>
                        <a:effectLst/>
                        <a:latin typeface="+mn-lt"/>
                      </a:endParaRPr>
                    </a:p>
                  </a:txBody>
                  <a:tcPr marL="36000" marR="36000" marT="36000" marB="36000" anchor="ctr"/>
                </a:tc>
                <a:tc>
                  <a:txBody>
                    <a:bodyPr/>
                    <a:lstStyle/>
                    <a:p>
                      <a:pPr algn="ctr" rtl="0" fontAlgn="ctr"/>
                      <a:r>
                        <a:rPr lang="en-AU" sz="1100" u="none" strike="noStrike">
                          <a:effectLst/>
                        </a:rPr>
                        <a:t>[29-Mar-21]</a:t>
                      </a:r>
                      <a:endParaRPr lang="en-AU" sz="1100" b="0" i="0" u="none" strike="noStrike">
                        <a:solidFill>
                          <a:srgbClr val="000000"/>
                        </a:solidFill>
                        <a:effectLst/>
                        <a:latin typeface="+mn-lt"/>
                      </a:endParaRPr>
                    </a:p>
                  </a:txBody>
                  <a:tcPr marL="36000" marR="36000" marT="36000" marB="36000" anchor="ctr"/>
                </a:tc>
                <a:tc>
                  <a:txBody>
                    <a:bodyPr/>
                    <a:lstStyle/>
                    <a:p>
                      <a:pPr algn="ctr" rtl="0" fontAlgn="ctr"/>
                      <a:r>
                        <a:rPr lang="en-AU" sz="1100" u="none" strike="noStrike">
                          <a:effectLst/>
                        </a:rPr>
                        <a:t>[19-Apr-21]</a:t>
                      </a:r>
                      <a:endParaRPr lang="en-AU" sz="1100" b="0" i="0" u="none" strike="noStrike">
                        <a:solidFill>
                          <a:srgbClr val="000000"/>
                        </a:solidFill>
                        <a:effectLst/>
                        <a:latin typeface="+mn-lt"/>
                      </a:endParaRPr>
                    </a:p>
                  </a:txBody>
                  <a:tcPr marL="36000" marR="36000" marT="36000" marB="3600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100"/>
                        <a:t>Participants</a:t>
                      </a:r>
                      <a:endParaRPr lang="en-AU" sz="1100">
                        <a:latin typeface="+mn-lt"/>
                      </a:endParaRPr>
                    </a:p>
                  </a:txBody>
                  <a:tcPr marL="36000" marR="36000" marT="36000" marB="36000" anchor="ctr"/>
                </a:tc>
                <a:extLst>
                  <a:ext uri="{0D108BD9-81ED-4DB2-BD59-A6C34878D82A}">
                    <a16:rowId xmlns:a16="http://schemas.microsoft.com/office/drawing/2014/main" val="1843925086"/>
                  </a:ext>
                </a:extLst>
              </a:tr>
              <a:tr h="332070">
                <a:tc>
                  <a:txBody>
                    <a:bodyPr/>
                    <a:lstStyle/>
                    <a:p>
                      <a:pPr algn="ctr" rtl="0" fontAlgn="ctr"/>
                      <a:r>
                        <a:rPr lang="en-AU" sz="1100" u="none" strike="noStrike">
                          <a:effectLst/>
                        </a:rPr>
                        <a:t>L2-S11</a:t>
                      </a:r>
                      <a:endParaRPr lang="en-AU" sz="1100" b="0" i="0" u="none" strike="noStrike">
                        <a:solidFill>
                          <a:srgbClr val="000000"/>
                        </a:solidFill>
                        <a:effectLst/>
                        <a:latin typeface="+mn-lt"/>
                      </a:endParaRPr>
                    </a:p>
                  </a:txBody>
                  <a:tcPr marL="36000" marR="36000" marT="36000" marB="36000" anchor="ctr"/>
                </a:tc>
                <a:tc>
                  <a:txBody>
                    <a:bodyPr/>
                    <a:lstStyle/>
                    <a:p>
                      <a:pPr algn="l" rtl="0" fontAlgn="ctr"/>
                      <a:r>
                        <a:rPr lang="en-AU" sz="1100" u="none" strike="noStrike">
                          <a:effectLst/>
                        </a:rPr>
                        <a:t>Settlements Industry Test preparation completed by AEMO </a:t>
                      </a:r>
                      <a:endParaRPr lang="en-AU" sz="1100" b="0" i="0" u="none" strike="noStrike">
                        <a:solidFill>
                          <a:srgbClr val="000000"/>
                        </a:solidFill>
                        <a:effectLst/>
                        <a:latin typeface="+mn-lt"/>
                      </a:endParaRPr>
                    </a:p>
                  </a:txBody>
                  <a:tcPr marL="36000" marR="36000" marT="36000" marB="36000" anchor="ctr"/>
                </a:tc>
                <a:tc>
                  <a:txBody>
                    <a:bodyPr/>
                    <a:lstStyle/>
                    <a:p>
                      <a:pPr algn="ctr" rtl="0" fontAlgn="ctr"/>
                      <a:r>
                        <a:rPr lang="en-AU" sz="1100" u="none" strike="noStrike">
                          <a:effectLst/>
                        </a:rPr>
                        <a:t>17-Feb-21</a:t>
                      </a:r>
                      <a:endParaRPr lang="en-AU" sz="1100" b="0" i="0" u="none" strike="noStrike">
                        <a:solidFill>
                          <a:srgbClr val="000000"/>
                        </a:solidFill>
                        <a:effectLst/>
                        <a:latin typeface="+mn-lt"/>
                      </a:endParaRPr>
                    </a:p>
                  </a:txBody>
                  <a:tcPr marL="36000" marR="36000" marT="36000" marB="36000" anchor="ctr"/>
                </a:tc>
                <a:tc>
                  <a:txBody>
                    <a:bodyPr/>
                    <a:lstStyle/>
                    <a:p>
                      <a:pPr algn="ctr" rtl="0" fontAlgn="ctr"/>
                      <a:r>
                        <a:rPr lang="en-AU" sz="1100" u="none" strike="noStrike">
                          <a:effectLst/>
                        </a:rPr>
                        <a:t>[29-Mar-21</a:t>
                      </a:r>
                      <a:r>
                        <a:rPr lang="en-AU" sz="1100" b="0" i="0" u="none" strike="noStrike">
                          <a:solidFill>
                            <a:srgbClr val="000000"/>
                          </a:solidFill>
                          <a:effectLst/>
                          <a:latin typeface="+mn-lt"/>
                        </a:rPr>
                        <a:t>]</a:t>
                      </a:r>
                      <a:endParaRPr lang="en-AU" sz="1100" u="none" strike="noStrike">
                        <a:effectLst/>
                      </a:endParaRPr>
                    </a:p>
                  </a:txBody>
                  <a:tcPr marL="36000" marR="36000" marT="36000" marB="36000" anchor="ctr"/>
                </a:tc>
                <a:tc>
                  <a:txBody>
                    <a:bodyPr/>
                    <a:lstStyle/>
                    <a:p>
                      <a:pPr algn="ctr" rtl="0" fontAlgn="ctr"/>
                      <a:r>
                        <a:rPr lang="en-AU" sz="1100" u="none" strike="noStrike">
                          <a:effectLst/>
                        </a:rPr>
                        <a:t>[19-Apr-21]</a:t>
                      </a:r>
                      <a:endParaRPr lang="en-AU" sz="1100" b="0" i="0" u="none" strike="noStrike">
                        <a:solidFill>
                          <a:srgbClr val="000000"/>
                        </a:solidFill>
                        <a:effectLst/>
                        <a:latin typeface="+mn-lt"/>
                      </a:endParaRPr>
                    </a:p>
                  </a:txBody>
                  <a:tcPr marL="36000" marR="36000" marT="36000" marB="3600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100"/>
                        <a:t>AEMO</a:t>
                      </a:r>
                      <a:endParaRPr lang="en-AU" sz="1100">
                        <a:latin typeface="+mn-lt"/>
                      </a:endParaRPr>
                    </a:p>
                  </a:txBody>
                  <a:tcPr marL="36000" marR="36000" marT="36000" marB="36000" anchor="ctr"/>
                </a:tc>
                <a:extLst>
                  <a:ext uri="{0D108BD9-81ED-4DB2-BD59-A6C34878D82A}">
                    <a16:rowId xmlns:a16="http://schemas.microsoft.com/office/drawing/2014/main" val="21161927"/>
                  </a:ext>
                </a:extLst>
              </a:tr>
            </a:tbl>
          </a:graphicData>
        </a:graphic>
      </p:graphicFrame>
      <p:sp>
        <p:nvSpPr>
          <p:cNvPr id="5" name="Rectangle 4">
            <a:extLst>
              <a:ext uri="{FF2B5EF4-FFF2-40B4-BE49-F238E27FC236}">
                <a16:creationId xmlns:a16="http://schemas.microsoft.com/office/drawing/2014/main" id="{75D80268-D625-48E5-9D3E-7D0F47FD1AE7}"/>
              </a:ext>
            </a:extLst>
          </p:cNvPr>
          <p:cNvSpPr/>
          <p:nvPr/>
        </p:nvSpPr>
        <p:spPr>
          <a:xfrm>
            <a:off x="5382624" y="6409589"/>
            <a:ext cx="2164375" cy="261610"/>
          </a:xfrm>
          <a:prstGeom prst="rect">
            <a:avLst/>
          </a:prstGeom>
        </p:spPr>
        <p:txBody>
          <a:bodyPr wrap="none">
            <a:spAutoFit/>
          </a:bodyPr>
          <a:lstStyle/>
          <a:p>
            <a:pPr lvl="0" algn="ctr" defTabSz="685800" fontAlgn="ctr"/>
            <a:r>
              <a:rPr lang="en-AU" sz="1100">
                <a:solidFill>
                  <a:srgbClr val="222324"/>
                </a:solidFill>
              </a:rPr>
              <a:t>[Settlements dates under review</a:t>
            </a:r>
            <a:r>
              <a:rPr lang="en-AU" sz="1100">
                <a:solidFill>
                  <a:srgbClr val="000000"/>
                </a:solidFill>
              </a:rPr>
              <a:t>]</a:t>
            </a:r>
            <a:endParaRPr lang="en-AU" sz="1100">
              <a:solidFill>
                <a:srgbClr val="222324"/>
              </a:solidFill>
            </a:endParaRPr>
          </a:p>
        </p:txBody>
      </p:sp>
    </p:spTree>
    <p:extLst>
      <p:ext uri="{BB962C8B-B14F-4D97-AF65-F5344CB8AC3E}">
        <p14:creationId xmlns:p14="http://schemas.microsoft.com/office/powerpoint/2010/main" val="3631676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79D82-58E5-43D6-A655-C6DD9079DAC1}"/>
              </a:ext>
            </a:extLst>
          </p:cNvPr>
          <p:cNvSpPr>
            <a:spLocks noGrp="1"/>
          </p:cNvSpPr>
          <p:nvPr>
            <p:ph type="title"/>
          </p:nvPr>
        </p:nvSpPr>
        <p:spPr/>
        <p:txBody>
          <a:bodyPr>
            <a:normAutofit/>
          </a:bodyPr>
          <a:lstStyle/>
          <a:p>
            <a:r>
              <a:rPr lang="en-AU" sz="3200"/>
              <a:t>Actions to mitigate participant program impacts</a:t>
            </a:r>
          </a:p>
        </p:txBody>
      </p:sp>
      <p:graphicFrame>
        <p:nvGraphicFramePr>
          <p:cNvPr id="7" name="Table 7">
            <a:extLst>
              <a:ext uri="{FF2B5EF4-FFF2-40B4-BE49-F238E27FC236}">
                <a16:creationId xmlns:a16="http://schemas.microsoft.com/office/drawing/2014/main" id="{36C37B08-6633-4CE2-8FC2-AB5B508288C4}"/>
              </a:ext>
            </a:extLst>
          </p:cNvPr>
          <p:cNvGraphicFramePr>
            <a:graphicFrameLocks noGrp="1"/>
          </p:cNvGraphicFramePr>
          <p:nvPr>
            <p:ph idx="1"/>
            <p:extLst>
              <p:ext uri="{D42A27DB-BD31-4B8C-83A1-F6EECF244321}">
                <p14:modId xmlns:p14="http://schemas.microsoft.com/office/powerpoint/2010/main" val="2072805576"/>
              </p:ext>
            </p:extLst>
          </p:nvPr>
        </p:nvGraphicFramePr>
        <p:xfrm>
          <a:off x="176213" y="1825624"/>
          <a:ext cx="8770935" cy="4057036"/>
        </p:xfrm>
        <a:graphic>
          <a:graphicData uri="http://schemas.openxmlformats.org/drawingml/2006/table">
            <a:tbl>
              <a:tblPr firstRow="1" bandRow="1">
                <a:tableStyleId>{7DF18680-E054-41AD-8BC1-D1AEF772440D}</a:tableStyleId>
              </a:tblPr>
              <a:tblGrid>
                <a:gridCol w="1387411">
                  <a:extLst>
                    <a:ext uri="{9D8B030D-6E8A-4147-A177-3AD203B41FA5}">
                      <a16:colId xmlns:a16="http://schemas.microsoft.com/office/drawing/2014/main" val="4099017175"/>
                    </a:ext>
                  </a:extLst>
                </a:gridCol>
                <a:gridCol w="1993392">
                  <a:extLst>
                    <a:ext uri="{9D8B030D-6E8A-4147-A177-3AD203B41FA5}">
                      <a16:colId xmlns:a16="http://schemas.microsoft.com/office/drawing/2014/main" val="2429389251"/>
                    </a:ext>
                  </a:extLst>
                </a:gridCol>
                <a:gridCol w="1472184">
                  <a:extLst>
                    <a:ext uri="{9D8B030D-6E8A-4147-A177-3AD203B41FA5}">
                      <a16:colId xmlns:a16="http://schemas.microsoft.com/office/drawing/2014/main" val="614016024"/>
                    </a:ext>
                  </a:extLst>
                </a:gridCol>
                <a:gridCol w="1554480">
                  <a:extLst>
                    <a:ext uri="{9D8B030D-6E8A-4147-A177-3AD203B41FA5}">
                      <a16:colId xmlns:a16="http://schemas.microsoft.com/office/drawing/2014/main" val="1214046464"/>
                    </a:ext>
                  </a:extLst>
                </a:gridCol>
                <a:gridCol w="2363468">
                  <a:extLst>
                    <a:ext uri="{9D8B030D-6E8A-4147-A177-3AD203B41FA5}">
                      <a16:colId xmlns:a16="http://schemas.microsoft.com/office/drawing/2014/main" val="577360824"/>
                    </a:ext>
                  </a:extLst>
                </a:gridCol>
              </a:tblGrid>
              <a:tr h="286640">
                <a:tc>
                  <a:txBody>
                    <a:bodyPr/>
                    <a:lstStyle/>
                    <a:p>
                      <a:r>
                        <a:rPr lang="en-AU" sz="1100"/>
                        <a:t>Area</a:t>
                      </a:r>
                    </a:p>
                  </a:txBody>
                  <a:tcPr>
                    <a:solidFill>
                      <a:schemeClr val="accent2"/>
                    </a:solidFill>
                  </a:tcPr>
                </a:tc>
                <a:tc>
                  <a:txBody>
                    <a:bodyPr/>
                    <a:lstStyle/>
                    <a:p>
                      <a:r>
                        <a:rPr lang="en-AU" sz="1100"/>
                        <a:t>Mitigation</a:t>
                      </a:r>
                    </a:p>
                  </a:txBody>
                  <a:tcPr>
                    <a:solidFill>
                      <a:schemeClr val="accent2"/>
                    </a:solidFill>
                  </a:tcPr>
                </a:tc>
                <a:tc>
                  <a:txBody>
                    <a:bodyPr/>
                    <a:lstStyle/>
                    <a:p>
                      <a:r>
                        <a:rPr lang="en-AU" sz="1100"/>
                        <a:t>Participant Category</a:t>
                      </a:r>
                    </a:p>
                  </a:txBody>
                  <a:tcPr marL="36000" marR="36000">
                    <a:solidFill>
                      <a:schemeClr val="accent2"/>
                    </a:solidFill>
                  </a:tcPr>
                </a:tc>
                <a:tc>
                  <a:txBody>
                    <a:bodyPr/>
                    <a:lstStyle/>
                    <a:p>
                      <a:r>
                        <a:rPr lang="en-AU" sz="1100"/>
                        <a:t>Implementation Status</a:t>
                      </a:r>
                    </a:p>
                  </a:txBody>
                  <a:tcPr marL="36000" marR="36000">
                    <a:solidFill>
                      <a:schemeClr val="accent2"/>
                    </a:solidFill>
                  </a:tcPr>
                </a:tc>
                <a:tc>
                  <a:txBody>
                    <a:bodyPr/>
                    <a:lstStyle/>
                    <a:p>
                      <a:r>
                        <a:rPr lang="en-AU" sz="1100"/>
                        <a:t>Impact support</a:t>
                      </a:r>
                    </a:p>
                  </a:txBody>
                  <a:tcPr>
                    <a:solidFill>
                      <a:schemeClr val="accent2"/>
                    </a:solidFill>
                  </a:tcPr>
                </a:tc>
                <a:extLst>
                  <a:ext uri="{0D108BD9-81ED-4DB2-BD59-A6C34878D82A}">
                    <a16:rowId xmlns:a16="http://schemas.microsoft.com/office/drawing/2014/main" val="1684582860"/>
                  </a:ext>
                </a:extLst>
              </a:tr>
              <a:tr h="1059100">
                <a:tc>
                  <a:txBody>
                    <a:bodyPr/>
                    <a:lstStyle/>
                    <a:p>
                      <a:r>
                        <a:rPr lang="en-AU" sz="1100" b="1"/>
                        <a:t>Bilateral Testing</a:t>
                      </a:r>
                    </a:p>
                  </a:txBody>
                  <a:tcPr marL="72000" marR="36000" anchor="ctr"/>
                </a:tc>
                <a:tc>
                  <a:txBody>
                    <a:bodyPr/>
                    <a:lstStyle/>
                    <a:p>
                      <a:r>
                        <a:rPr lang="en-AU" sz="1100"/>
                        <a:t>Staging environment to support more extensive B2B and B2M bilateral testing</a:t>
                      </a:r>
                    </a:p>
                  </a:txBody>
                  <a:tcPr anchor="ctr"/>
                </a:tc>
                <a:tc>
                  <a:txBody>
                    <a:bodyPr/>
                    <a:lstStyle/>
                    <a:p>
                      <a:r>
                        <a:rPr lang="en-AU" sz="1100"/>
                        <a:t>Retailer, DNSP, MDP</a:t>
                      </a:r>
                    </a:p>
                  </a:txBody>
                  <a:tcPr anchor="ctr"/>
                </a:tc>
                <a:tc>
                  <a:txBody>
                    <a:bodyPr/>
                    <a:lstStyle/>
                    <a:p>
                      <a:r>
                        <a:rPr lang="en-AU" sz="1100"/>
                        <a:t>Under consideration</a:t>
                      </a:r>
                    </a:p>
                  </a:txBody>
                  <a:tcPr anchor="ctr"/>
                </a:tc>
                <a:tc>
                  <a:txBody>
                    <a:bodyPr/>
                    <a:lstStyle/>
                    <a:p>
                      <a:r>
                        <a:rPr lang="en-AU" sz="1100"/>
                        <a:t>Increased support of participant bilateral testing programs in advance of Retail pre-prod availability</a:t>
                      </a:r>
                    </a:p>
                  </a:txBody>
                  <a:tcPr anchor="ctr"/>
                </a:tc>
                <a:extLst>
                  <a:ext uri="{0D108BD9-81ED-4DB2-BD59-A6C34878D82A}">
                    <a16:rowId xmlns:a16="http://schemas.microsoft.com/office/drawing/2014/main" val="2135332851"/>
                  </a:ext>
                </a:extLst>
              </a:tr>
              <a:tr h="1059100">
                <a:tc>
                  <a:txBody>
                    <a:bodyPr/>
                    <a:lstStyle/>
                    <a:p>
                      <a:r>
                        <a:rPr lang="en-AU" sz="1100" b="1"/>
                        <a:t>5-minute Meter Data</a:t>
                      </a:r>
                    </a:p>
                  </a:txBody>
                  <a:tcPr marL="72000" marR="36000" anchor="ctr"/>
                </a:tc>
                <a:tc>
                  <a:txBody>
                    <a:bodyPr/>
                    <a:lstStyle/>
                    <a:p>
                      <a:r>
                        <a:rPr lang="en-AU" sz="1100"/>
                        <a:t>Reduce period between retail platform go-live and  acceptance of 5 minute granularity metering data </a:t>
                      </a:r>
                    </a:p>
                  </a:txBody>
                  <a:tcPr anchor="ctr"/>
                </a:tc>
                <a:tc>
                  <a:txBody>
                    <a:bodyPr/>
                    <a:lstStyle/>
                    <a:p>
                      <a:r>
                        <a:rPr lang="en-AU" sz="1100"/>
                        <a:t>MDP</a:t>
                      </a:r>
                    </a:p>
                  </a:txBody>
                  <a:tcPr anchor="ctr"/>
                </a:tc>
                <a:tc>
                  <a:txBody>
                    <a:bodyPr/>
                    <a:lstStyle/>
                    <a:p>
                      <a:r>
                        <a:rPr lang="en-AU" sz="1100"/>
                        <a:t>Under Consideration</a:t>
                      </a:r>
                    </a:p>
                  </a:txBody>
                  <a:tcPr anchor="ctr"/>
                </a:tc>
                <a:tc>
                  <a:txBody>
                    <a:bodyPr/>
                    <a:lstStyle/>
                    <a:p>
                      <a:r>
                        <a:rPr lang="en-AU" sz="1100"/>
                        <a:t>Maximises transition window for the delivery of 5 minute metering data to AEMO prior to rule commencement</a:t>
                      </a:r>
                    </a:p>
                  </a:txBody>
                  <a:tcPr anchor="ctr"/>
                </a:tc>
                <a:extLst>
                  <a:ext uri="{0D108BD9-81ED-4DB2-BD59-A6C34878D82A}">
                    <a16:rowId xmlns:a16="http://schemas.microsoft.com/office/drawing/2014/main" val="1483447935"/>
                  </a:ext>
                </a:extLst>
              </a:tr>
              <a:tr h="826098">
                <a:tc>
                  <a:txBody>
                    <a:bodyPr/>
                    <a:lstStyle/>
                    <a:p>
                      <a:r>
                        <a:rPr lang="en-AU" sz="1100" b="1"/>
                        <a:t>UFE</a:t>
                      </a:r>
                    </a:p>
                  </a:txBody>
                  <a:tcPr marL="72000" marR="36000" anchor="ctr"/>
                </a:tc>
                <a:tc>
                  <a:txBody>
                    <a:bodyPr/>
                    <a:lstStyle/>
                    <a:p>
                      <a:r>
                        <a:rPr lang="en-AU" sz="1100"/>
                        <a:t>AEMO Support for bulk population of  NCONUML</a:t>
                      </a:r>
                    </a:p>
                  </a:txBody>
                  <a:tcPr anchor="ctr"/>
                </a:tc>
                <a:tc>
                  <a:txBody>
                    <a:bodyPr/>
                    <a:lstStyle/>
                    <a:p>
                      <a:r>
                        <a:rPr lang="en-AU" sz="1100"/>
                        <a:t>DNSP</a:t>
                      </a:r>
                    </a:p>
                  </a:txBody>
                  <a:tcPr anchor="ctr"/>
                </a:tc>
                <a:tc>
                  <a:txBody>
                    <a:bodyPr/>
                    <a:lstStyle/>
                    <a:p>
                      <a:r>
                        <a:rPr lang="en-AU" sz="1100"/>
                        <a:t>Not currently Planned </a:t>
                      </a:r>
                    </a:p>
                  </a:txBody>
                  <a:tcPr anchor="ctr"/>
                </a:tc>
                <a:tc>
                  <a:txBody>
                    <a:bodyPr/>
                    <a:lstStyle/>
                    <a:p>
                      <a:r>
                        <a:rPr lang="en-AU" sz="1100"/>
                        <a:t>Reduce impact of smaller transition window for the population of NCONUML NMIs, once approved</a:t>
                      </a:r>
                    </a:p>
                  </a:txBody>
                  <a:tcPr anchor="ctr"/>
                </a:tc>
                <a:extLst>
                  <a:ext uri="{0D108BD9-81ED-4DB2-BD59-A6C34878D82A}">
                    <a16:rowId xmlns:a16="http://schemas.microsoft.com/office/drawing/2014/main" val="2278986802"/>
                  </a:ext>
                </a:extLst>
              </a:tr>
              <a:tr h="826098">
                <a:tc>
                  <a:txBody>
                    <a:bodyPr/>
                    <a:lstStyle/>
                    <a:p>
                      <a:r>
                        <a:rPr lang="en-AU" sz="1100" b="1"/>
                        <a:t>Industry Testing</a:t>
                      </a:r>
                    </a:p>
                  </a:txBody>
                  <a:tcPr marL="72000" marR="36000" anchor="ctr"/>
                </a:tc>
                <a:tc>
                  <a:txBody>
                    <a:bodyPr/>
                    <a:lstStyle/>
                    <a:p>
                      <a:r>
                        <a:rPr lang="en-AU" sz="1100"/>
                        <a:t>Extend Industry Test period in advance of Retail Platform go-live</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100"/>
                        <a:t>Retailer, DNSP, MDP</a:t>
                      </a:r>
                    </a:p>
                    <a:p>
                      <a:endParaRPr lang="en-AU" sz="1100"/>
                    </a:p>
                  </a:txBody>
                  <a:tcPr anchor="ctr"/>
                </a:tc>
                <a:tc>
                  <a:txBody>
                    <a:bodyPr/>
                    <a:lstStyle/>
                    <a:p>
                      <a:r>
                        <a:rPr lang="en-AU" sz="1100"/>
                        <a:t>Only option 2</a:t>
                      </a:r>
                    </a:p>
                  </a:txBody>
                  <a:tcPr anchor="ctr"/>
                </a:tc>
                <a:tc>
                  <a:txBody>
                    <a:bodyPr/>
                    <a:lstStyle/>
                    <a:p>
                      <a:r>
                        <a:rPr lang="en-AU" sz="1100"/>
                        <a:t>Increase opportunity for participant process testing in upgraded environment prior to go-live</a:t>
                      </a:r>
                    </a:p>
                  </a:txBody>
                  <a:tcPr anchor="ctr"/>
                </a:tc>
                <a:extLst>
                  <a:ext uri="{0D108BD9-81ED-4DB2-BD59-A6C34878D82A}">
                    <a16:rowId xmlns:a16="http://schemas.microsoft.com/office/drawing/2014/main" val="4004097136"/>
                  </a:ext>
                </a:extLst>
              </a:tr>
            </a:tbl>
          </a:graphicData>
        </a:graphic>
      </p:graphicFrame>
      <p:sp>
        <p:nvSpPr>
          <p:cNvPr id="4" name="Date Placeholder 3">
            <a:extLst>
              <a:ext uri="{FF2B5EF4-FFF2-40B4-BE49-F238E27FC236}">
                <a16:creationId xmlns:a16="http://schemas.microsoft.com/office/drawing/2014/main" id="{CF87A47D-3CF5-4193-8B3E-F711F1FBDD73}"/>
              </a:ext>
            </a:extLst>
          </p:cNvPr>
          <p:cNvSpPr>
            <a:spLocks noGrp="1"/>
          </p:cNvSpPr>
          <p:nvPr>
            <p:ph type="dt" sz="half" idx="10"/>
          </p:nvPr>
        </p:nvSpPr>
        <p:spPr/>
        <p:txBody>
          <a:bodyPr/>
          <a:lstStyle/>
          <a:p>
            <a:fld id="{FDEF3A66-B67E-4569-919D-CB6E78FCED42}" type="datetime1">
              <a:rPr lang="en-AU" smtClean="0"/>
              <a:t>1/02/2021</a:t>
            </a:fld>
            <a:endParaRPr lang="en-AU"/>
          </a:p>
        </p:txBody>
      </p:sp>
      <p:sp>
        <p:nvSpPr>
          <p:cNvPr id="6" name="Slide Number Placeholder 5">
            <a:extLst>
              <a:ext uri="{FF2B5EF4-FFF2-40B4-BE49-F238E27FC236}">
                <a16:creationId xmlns:a16="http://schemas.microsoft.com/office/drawing/2014/main" id="{80C19179-1451-409A-8A67-652CB711DD94}"/>
              </a:ext>
            </a:extLst>
          </p:cNvPr>
          <p:cNvSpPr>
            <a:spLocks noGrp="1"/>
          </p:cNvSpPr>
          <p:nvPr>
            <p:ph type="sldNum" sz="quarter" idx="12"/>
          </p:nvPr>
        </p:nvSpPr>
        <p:spPr/>
        <p:txBody>
          <a:bodyPr/>
          <a:lstStyle/>
          <a:p>
            <a:fld id="{4EC81F68-4976-451A-B2E9-79BCBD2F70CC}" type="slidenum">
              <a:rPr lang="en-AU" smtClean="0"/>
              <a:t>16</a:t>
            </a:fld>
            <a:endParaRPr lang="en-AU"/>
          </a:p>
        </p:txBody>
      </p:sp>
    </p:spTree>
    <p:extLst>
      <p:ext uri="{BB962C8B-B14F-4D97-AF65-F5344CB8AC3E}">
        <p14:creationId xmlns:p14="http://schemas.microsoft.com/office/powerpoint/2010/main" val="2834784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7A72861A-0E04-406B-8BA5-6984086F979E}"/>
              </a:ext>
            </a:extLst>
          </p:cNvPr>
          <p:cNvGraphicFramePr>
            <a:graphicFrameLocks noGrp="1"/>
          </p:cNvGraphicFramePr>
          <p:nvPr>
            <p:extLst>
              <p:ext uri="{D42A27DB-BD31-4B8C-83A1-F6EECF244321}">
                <p14:modId xmlns:p14="http://schemas.microsoft.com/office/powerpoint/2010/main" val="162129546"/>
              </p:ext>
            </p:extLst>
          </p:nvPr>
        </p:nvGraphicFramePr>
        <p:xfrm>
          <a:off x="196568" y="6201152"/>
          <a:ext cx="1367055" cy="520321"/>
        </p:xfrm>
        <a:graphic>
          <a:graphicData uri="http://schemas.openxmlformats.org/drawingml/2006/table">
            <a:tbl>
              <a:tblPr firstRow="1" bandRow="1">
                <a:tableStyleId>{5C22544A-7EE6-4342-B048-85BDC9FD1C3A}</a:tableStyleId>
              </a:tblPr>
              <a:tblGrid>
                <a:gridCol w="1367055">
                  <a:extLst>
                    <a:ext uri="{9D8B030D-6E8A-4147-A177-3AD203B41FA5}">
                      <a16:colId xmlns:a16="http://schemas.microsoft.com/office/drawing/2014/main" val="1249004647"/>
                    </a:ext>
                  </a:extLst>
                </a:gridCol>
              </a:tblGrid>
              <a:tr h="520321">
                <a:tc>
                  <a:txBody>
                    <a:bodyPr/>
                    <a:lstStyle/>
                    <a:p>
                      <a:endParaRPr lang="en-AU"/>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485007523"/>
                  </a:ext>
                </a:extLst>
              </a:tr>
            </a:tbl>
          </a:graphicData>
        </a:graphic>
      </p:graphicFrame>
      <p:sp>
        <p:nvSpPr>
          <p:cNvPr id="2" name="Title 1">
            <a:extLst>
              <a:ext uri="{FF2B5EF4-FFF2-40B4-BE49-F238E27FC236}">
                <a16:creationId xmlns:a16="http://schemas.microsoft.com/office/drawing/2014/main" id="{F04B8055-8BB6-4587-9013-35200C19F624}"/>
              </a:ext>
            </a:extLst>
          </p:cNvPr>
          <p:cNvSpPr>
            <a:spLocks noGrp="1"/>
          </p:cNvSpPr>
          <p:nvPr>
            <p:ph type="title"/>
          </p:nvPr>
        </p:nvSpPr>
        <p:spPr/>
        <p:txBody>
          <a:bodyPr/>
          <a:lstStyle/>
          <a:p>
            <a:r>
              <a:rPr lang="en-AU"/>
              <a:t>Impacts to Participants</a:t>
            </a:r>
          </a:p>
        </p:txBody>
      </p:sp>
      <p:sp>
        <p:nvSpPr>
          <p:cNvPr id="3" name="Content Placeholder 2">
            <a:extLst>
              <a:ext uri="{FF2B5EF4-FFF2-40B4-BE49-F238E27FC236}">
                <a16:creationId xmlns:a16="http://schemas.microsoft.com/office/drawing/2014/main" id="{02DCB343-AB75-494B-AA4C-A2B9529DCD82}"/>
              </a:ext>
            </a:extLst>
          </p:cNvPr>
          <p:cNvSpPr>
            <a:spLocks noGrp="1"/>
          </p:cNvSpPr>
          <p:nvPr>
            <p:ph idx="1"/>
          </p:nvPr>
        </p:nvSpPr>
        <p:spPr>
          <a:xfrm>
            <a:off x="121780" y="1395856"/>
            <a:ext cx="8857628" cy="5325617"/>
          </a:xfrm>
        </p:spPr>
        <p:txBody>
          <a:bodyPr vert="horz" lIns="72000" tIns="36000" rIns="72000" bIns="45720" rtlCol="0" anchor="t">
            <a:normAutofit/>
          </a:bodyPr>
          <a:lstStyle/>
          <a:p>
            <a:pPr>
              <a:lnSpc>
                <a:spcPct val="110000"/>
              </a:lnSpc>
              <a:spcBef>
                <a:spcPts val="300"/>
              </a:spcBef>
              <a:spcAft>
                <a:spcPts val="1200"/>
              </a:spcAft>
            </a:pPr>
            <a:r>
              <a:rPr lang="en-AU" sz="1400">
                <a:cs typeface="Segoe UI Semilight"/>
              </a:rPr>
              <a:t>AEMO will endeavour to minimise impacts to participant programmes in meeting overall 5MS and GS rule commencements.  We anticipate many of the impacts will entail replanning of activity in-line with available market capability.  Key areas impacted may include:</a:t>
            </a:r>
          </a:p>
          <a:p>
            <a:pPr>
              <a:lnSpc>
                <a:spcPct val="120000"/>
              </a:lnSpc>
              <a:spcBef>
                <a:spcPts val="300"/>
              </a:spcBef>
              <a:spcAft>
                <a:spcPts val="300"/>
              </a:spcAft>
            </a:pPr>
            <a:endParaRPr lang="en-AU" sz="1400">
              <a:cs typeface="Segoe UI Semilight"/>
            </a:endParaRPr>
          </a:p>
          <a:p>
            <a:pPr>
              <a:lnSpc>
                <a:spcPct val="120000"/>
              </a:lnSpc>
              <a:spcBef>
                <a:spcPts val="300"/>
              </a:spcBef>
              <a:spcAft>
                <a:spcPts val="300"/>
              </a:spcAft>
            </a:pPr>
            <a:endParaRPr lang="en-AU" sz="1400">
              <a:cs typeface="Segoe UI Semilight"/>
            </a:endParaRPr>
          </a:p>
          <a:p>
            <a:pPr>
              <a:lnSpc>
                <a:spcPct val="120000"/>
              </a:lnSpc>
              <a:spcBef>
                <a:spcPts val="300"/>
              </a:spcBef>
              <a:spcAft>
                <a:spcPts val="300"/>
              </a:spcAft>
            </a:pPr>
            <a:endParaRPr lang="en-AU" sz="1400">
              <a:cs typeface="Segoe UI Semilight"/>
            </a:endParaRPr>
          </a:p>
          <a:p>
            <a:pPr>
              <a:lnSpc>
                <a:spcPct val="120000"/>
              </a:lnSpc>
              <a:spcBef>
                <a:spcPts val="300"/>
              </a:spcBef>
              <a:spcAft>
                <a:spcPts val="300"/>
              </a:spcAft>
            </a:pPr>
            <a:endParaRPr lang="en-AU" sz="1400">
              <a:cs typeface="Segoe UI Semilight"/>
            </a:endParaRPr>
          </a:p>
          <a:p>
            <a:pPr>
              <a:lnSpc>
                <a:spcPct val="120000"/>
              </a:lnSpc>
              <a:spcBef>
                <a:spcPts val="300"/>
              </a:spcBef>
              <a:spcAft>
                <a:spcPts val="300"/>
              </a:spcAft>
            </a:pPr>
            <a:endParaRPr lang="en-AU" sz="1400">
              <a:cs typeface="Segoe UI Semilight"/>
            </a:endParaRPr>
          </a:p>
          <a:p>
            <a:pPr>
              <a:lnSpc>
                <a:spcPct val="120000"/>
              </a:lnSpc>
              <a:spcBef>
                <a:spcPts val="300"/>
              </a:spcBef>
              <a:spcAft>
                <a:spcPts val="300"/>
              </a:spcAft>
            </a:pPr>
            <a:endParaRPr lang="en-AU" sz="1400">
              <a:cs typeface="Segoe UI Semilight"/>
            </a:endParaRPr>
          </a:p>
          <a:p>
            <a:pPr>
              <a:lnSpc>
                <a:spcPct val="120000"/>
              </a:lnSpc>
              <a:spcBef>
                <a:spcPts val="300"/>
              </a:spcBef>
              <a:spcAft>
                <a:spcPts val="300"/>
              </a:spcAft>
            </a:pPr>
            <a:endParaRPr lang="en-AU" sz="1400">
              <a:cs typeface="Segoe UI Semilight"/>
            </a:endParaRPr>
          </a:p>
          <a:p>
            <a:pPr>
              <a:lnSpc>
                <a:spcPct val="110000"/>
              </a:lnSpc>
              <a:spcBef>
                <a:spcPts val="1200"/>
              </a:spcBef>
              <a:spcAft>
                <a:spcPts val="600"/>
              </a:spcAft>
            </a:pPr>
            <a:r>
              <a:rPr lang="en-AU" sz="1400">
                <a:cs typeface="Segoe UI Semilight"/>
              </a:rPr>
              <a:t>At the TFG scheduled for 29-Jan, impact on the Metering Transition Plan Activities (1-3) will be undertaken</a:t>
            </a:r>
          </a:p>
          <a:p>
            <a:pPr>
              <a:lnSpc>
                <a:spcPct val="110000"/>
              </a:lnSpc>
              <a:spcBef>
                <a:spcPts val="300"/>
              </a:spcBef>
              <a:spcAft>
                <a:spcPts val="600"/>
              </a:spcAft>
            </a:pPr>
            <a:r>
              <a:rPr lang="en-AU" sz="1400">
                <a:cs typeface="Segoe UI Semilight"/>
              </a:rPr>
              <a:t>ITWG will realign activity and participant availability for Invitation Industry Test</a:t>
            </a:r>
          </a:p>
          <a:p>
            <a:pPr>
              <a:lnSpc>
                <a:spcPct val="110000"/>
              </a:lnSpc>
              <a:spcBef>
                <a:spcPts val="300"/>
              </a:spcBef>
              <a:spcAft>
                <a:spcPts val="600"/>
              </a:spcAft>
            </a:pPr>
            <a:r>
              <a:rPr lang="en-AU" sz="1400">
                <a:cs typeface="Segoe UI Semilight"/>
              </a:rPr>
              <a:t>AEMO will reissue Retail Industry Go-Live plan to support rescheduling of new cutover dates</a:t>
            </a:r>
          </a:p>
          <a:p>
            <a:pPr>
              <a:lnSpc>
                <a:spcPct val="110000"/>
              </a:lnSpc>
              <a:spcBef>
                <a:spcPts val="300"/>
              </a:spcBef>
              <a:spcAft>
                <a:spcPts val="600"/>
              </a:spcAft>
            </a:pPr>
            <a:r>
              <a:rPr lang="en-AU" sz="1400">
                <a:cs typeface="Segoe UI Semilight"/>
              </a:rPr>
              <a:t>Readiness Survey #6 will include specific questions to consolidate view of industry impacts</a:t>
            </a:r>
          </a:p>
          <a:p>
            <a:pPr>
              <a:lnSpc>
                <a:spcPct val="110000"/>
              </a:lnSpc>
              <a:spcBef>
                <a:spcPts val="300"/>
              </a:spcBef>
              <a:spcAft>
                <a:spcPts val="600"/>
              </a:spcAft>
            </a:pPr>
            <a:r>
              <a:rPr lang="en-AU" sz="1400">
                <a:cs typeface="Segoe UI Semilight"/>
              </a:rPr>
              <a:t>Participants are asked to identify other areas requiring industry consideration at upcoming RWG</a:t>
            </a:r>
            <a:endParaRPr lang="en-AU" sz="1400"/>
          </a:p>
        </p:txBody>
      </p:sp>
      <p:sp>
        <p:nvSpPr>
          <p:cNvPr id="4" name="Date Placeholder 3">
            <a:extLst>
              <a:ext uri="{FF2B5EF4-FFF2-40B4-BE49-F238E27FC236}">
                <a16:creationId xmlns:a16="http://schemas.microsoft.com/office/drawing/2014/main" id="{A4E458A7-2F72-46F9-AD95-F8A2B08625A4}"/>
              </a:ext>
            </a:extLst>
          </p:cNvPr>
          <p:cNvSpPr>
            <a:spLocks noGrp="1"/>
          </p:cNvSpPr>
          <p:nvPr>
            <p:ph type="dt" sz="half" idx="10"/>
          </p:nvPr>
        </p:nvSpPr>
        <p:spPr>
          <a:xfrm>
            <a:off x="7122319" y="6492875"/>
            <a:ext cx="1302050" cy="365125"/>
          </a:xfrm>
        </p:spPr>
        <p:txBody>
          <a:bodyPr/>
          <a:lstStyle/>
          <a:p>
            <a:fld id="{FDEF3A66-B67E-4569-919D-CB6E78FCED42}" type="datetime1">
              <a:rPr lang="en-AU" smtClean="0"/>
              <a:t>1/02/2021</a:t>
            </a:fld>
            <a:endParaRPr lang="en-AU"/>
          </a:p>
        </p:txBody>
      </p:sp>
      <p:sp>
        <p:nvSpPr>
          <p:cNvPr id="6" name="Slide Number Placeholder 5">
            <a:extLst>
              <a:ext uri="{FF2B5EF4-FFF2-40B4-BE49-F238E27FC236}">
                <a16:creationId xmlns:a16="http://schemas.microsoft.com/office/drawing/2014/main" id="{23E60664-1023-4505-AC6E-4CD3C396FC4E}"/>
              </a:ext>
            </a:extLst>
          </p:cNvPr>
          <p:cNvSpPr>
            <a:spLocks noGrp="1"/>
          </p:cNvSpPr>
          <p:nvPr>
            <p:ph type="sldNum" sz="quarter" idx="12"/>
          </p:nvPr>
        </p:nvSpPr>
        <p:spPr>
          <a:xfrm>
            <a:off x="8513280" y="6461312"/>
            <a:ext cx="432081" cy="365125"/>
          </a:xfrm>
        </p:spPr>
        <p:txBody>
          <a:bodyPr/>
          <a:lstStyle/>
          <a:p>
            <a:fld id="{4EC81F68-4976-451A-B2E9-79BCBD2F70CC}" type="slidenum">
              <a:rPr lang="en-AU" smtClean="0"/>
              <a:t>17</a:t>
            </a:fld>
            <a:endParaRPr lang="en-AU"/>
          </a:p>
        </p:txBody>
      </p:sp>
      <p:sp>
        <p:nvSpPr>
          <p:cNvPr id="5" name="Rectangle 4">
            <a:extLst>
              <a:ext uri="{FF2B5EF4-FFF2-40B4-BE49-F238E27FC236}">
                <a16:creationId xmlns:a16="http://schemas.microsoft.com/office/drawing/2014/main" id="{9E92CE17-BA73-428F-A3B2-3A7E9C6F6077}"/>
              </a:ext>
            </a:extLst>
          </p:cNvPr>
          <p:cNvSpPr/>
          <p:nvPr/>
        </p:nvSpPr>
        <p:spPr>
          <a:xfrm>
            <a:off x="208243" y="2267339"/>
            <a:ext cx="8505990" cy="2311210"/>
          </a:xfrm>
          <a:prstGeom prst="rect">
            <a:avLst/>
          </a:prstGeom>
          <a:solidFill>
            <a:srgbClr val="CFEBF5"/>
          </a:solidFill>
          <a:ln w="12700">
            <a:solidFill>
              <a:schemeClr val="bg1"/>
            </a:solidFill>
          </a:ln>
          <a:effectLst>
            <a:outerShdw blurRad="50800" dist="38100" dir="5400000" algn="t" rotWithShape="0">
              <a:prstClr val="black">
                <a:alpha val="40000"/>
              </a:prstClr>
            </a:outerShdw>
          </a:effectLst>
        </p:spPr>
        <p:txBody>
          <a:bodyPr wrap="square">
            <a:spAutoFit/>
          </a:bodyPr>
          <a:lstStyle/>
          <a:p>
            <a:pPr marL="265113" lvl="1" indent="-265113">
              <a:lnSpc>
                <a:spcPct val="120000"/>
              </a:lnSpc>
              <a:spcBef>
                <a:spcPts val="300"/>
              </a:spcBef>
              <a:spcAft>
                <a:spcPts val="200"/>
              </a:spcAft>
              <a:buAutoNum type="arabicPeriod"/>
            </a:pPr>
            <a:r>
              <a:rPr lang="en-AU" sz="1300" b="1">
                <a:cs typeface="Segoe UI Semilight"/>
              </a:rPr>
              <a:t>Timing of metering data </a:t>
            </a:r>
            <a:r>
              <a:rPr lang="en-AU" sz="1300">
                <a:cs typeface="Segoe UI Semilight"/>
              </a:rPr>
              <a:t>delivery migration for interval meters to MDFF Format</a:t>
            </a:r>
          </a:p>
          <a:p>
            <a:pPr marL="265113" lvl="1" indent="-265113">
              <a:lnSpc>
                <a:spcPct val="120000"/>
              </a:lnSpc>
              <a:spcBef>
                <a:spcPts val="300"/>
              </a:spcBef>
              <a:spcAft>
                <a:spcPts val="200"/>
              </a:spcAft>
              <a:buAutoNum type="arabicPeriod"/>
            </a:pPr>
            <a:r>
              <a:rPr lang="en-AU" sz="1300" b="1">
                <a:cs typeface="Segoe UI Semilight"/>
              </a:rPr>
              <a:t>Adjusting the plans </a:t>
            </a:r>
            <a:r>
              <a:rPr lang="en-AU" sz="1300">
                <a:cs typeface="Segoe UI Semilight"/>
              </a:rPr>
              <a:t>for the commencement of 5-minute metering data delivery to AEMO, and potentially retailers/ DNSPs</a:t>
            </a:r>
          </a:p>
          <a:p>
            <a:pPr marL="265113" lvl="1" indent="-265113">
              <a:lnSpc>
                <a:spcPct val="120000"/>
              </a:lnSpc>
              <a:spcBef>
                <a:spcPts val="300"/>
              </a:spcBef>
              <a:spcAft>
                <a:spcPts val="200"/>
              </a:spcAft>
              <a:buAutoNum type="arabicPeriod"/>
            </a:pPr>
            <a:r>
              <a:rPr lang="en-AU" sz="1300" b="1">
                <a:cs typeface="Segoe UI Semilight"/>
              </a:rPr>
              <a:t>Adjusting the timing </a:t>
            </a:r>
            <a:r>
              <a:rPr lang="en-AU" sz="1300">
                <a:cs typeface="Segoe UI Semilight"/>
              </a:rPr>
              <a:t>for the population of NMI Standing data and NCONUML - for those activities with direct capability dependency on Retail Platform deployment</a:t>
            </a:r>
          </a:p>
          <a:p>
            <a:pPr marL="265113" lvl="1" indent="-265113">
              <a:lnSpc>
                <a:spcPct val="120000"/>
              </a:lnSpc>
              <a:spcBef>
                <a:spcPts val="300"/>
              </a:spcBef>
              <a:spcAft>
                <a:spcPts val="200"/>
              </a:spcAft>
              <a:buAutoNum type="arabicPeriod"/>
            </a:pPr>
            <a:r>
              <a:rPr lang="en-AU" sz="1300" b="1">
                <a:cs typeface="Segoe UI Semilight"/>
              </a:rPr>
              <a:t>Timing of participant implementation</a:t>
            </a:r>
            <a:r>
              <a:rPr lang="en-AU" sz="1300">
                <a:cs typeface="Segoe UI Semilight"/>
              </a:rPr>
              <a:t> of capability delivered with Retail Platform, including B2M via API capability</a:t>
            </a:r>
          </a:p>
          <a:p>
            <a:pPr marL="265113" lvl="1" indent="-265113">
              <a:lnSpc>
                <a:spcPct val="120000"/>
              </a:lnSpc>
              <a:spcBef>
                <a:spcPts val="300"/>
              </a:spcBef>
              <a:spcAft>
                <a:spcPts val="200"/>
              </a:spcAft>
              <a:buAutoNum type="arabicPeriod"/>
            </a:pPr>
            <a:r>
              <a:rPr lang="en-AU" sz="1300" b="1">
                <a:cs typeface="Segoe UI Semilight"/>
              </a:rPr>
              <a:t>Rescheduling</a:t>
            </a:r>
            <a:r>
              <a:rPr lang="en-AU" sz="1300">
                <a:cs typeface="Segoe UI Semilight"/>
              </a:rPr>
              <a:t> Industry Test involvement and resourcing</a:t>
            </a:r>
          </a:p>
          <a:p>
            <a:pPr marL="265113" lvl="1" indent="-265113">
              <a:lnSpc>
                <a:spcPct val="120000"/>
              </a:lnSpc>
              <a:spcBef>
                <a:spcPts val="300"/>
              </a:spcBef>
              <a:spcAft>
                <a:spcPts val="400"/>
              </a:spcAft>
              <a:buAutoNum type="arabicPeriod"/>
            </a:pPr>
            <a:r>
              <a:rPr lang="en-AU" sz="1300" b="1">
                <a:cs typeface="Segoe UI Semilight"/>
              </a:rPr>
              <a:t>Rescheduling</a:t>
            </a:r>
            <a:r>
              <a:rPr lang="en-AU" sz="1300">
                <a:cs typeface="Segoe UI Semilight"/>
              </a:rPr>
              <a:t> planned cutover activity</a:t>
            </a:r>
          </a:p>
        </p:txBody>
      </p:sp>
    </p:spTree>
    <p:extLst>
      <p:ext uri="{BB962C8B-B14F-4D97-AF65-F5344CB8AC3E}">
        <p14:creationId xmlns:p14="http://schemas.microsoft.com/office/powerpoint/2010/main" val="2018887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85575-6DF2-4550-A244-21360595ABCE}"/>
              </a:ext>
            </a:extLst>
          </p:cNvPr>
          <p:cNvSpPr>
            <a:spLocks noGrp="1"/>
          </p:cNvSpPr>
          <p:nvPr>
            <p:ph type="title"/>
          </p:nvPr>
        </p:nvSpPr>
        <p:spPr/>
        <p:txBody>
          <a:bodyPr/>
          <a:lstStyle/>
          <a:p>
            <a:r>
              <a:rPr lang="en-AU"/>
              <a:t>Next Steps</a:t>
            </a:r>
          </a:p>
        </p:txBody>
      </p:sp>
      <p:sp>
        <p:nvSpPr>
          <p:cNvPr id="3" name="Content Placeholder 2">
            <a:extLst>
              <a:ext uri="{FF2B5EF4-FFF2-40B4-BE49-F238E27FC236}">
                <a16:creationId xmlns:a16="http://schemas.microsoft.com/office/drawing/2014/main" id="{2A488F62-2CAB-4A46-91B4-34AED943CB36}"/>
              </a:ext>
            </a:extLst>
          </p:cNvPr>
          <p:cNvSpPr>
            <a:spLocks noGrp="1"/>
          </p:cNvSpPr>
          <p:nvPr>
            <p:ph idx="1"/>
          </p:nvPr>
        </p:nvSpPr>
        <p:spPr>
          <a:xfrm>
            <a:off x="186606" y="1575595"/>
            <a:ext cx="8770787" cy="4530726"/>
          </a:xfrm>
        </p:spPr>
        <p:txBody>
          <a:bodyPr>
            <a:normAutofit/>
          </a:bodyPr>
          <a:lstStyle/>
          <a:p>
            <a:pPr>
              <a:lnSpc>
                <a:spcPct val="100000"/>
              </a:lnSpc>
              <a:spcBef>
                <a:spcPts val="600"/>
              </a:spcBef>
            </a:pPr>
            <a:r>
              <a:rPr lang="en-AU" sz="1800" b="1"/>
              <a:t>PCF discussion </a:t>
            </a:r>
          </a:p>
          <a:p>
            <a:pPr lvl="1">
              <a:lnSpc>
                <a:spcPct val="100000"/>
              </a:lnSpc>
              <a:spcBef>
                <a:spcPts val="600"/>
              </a:spcBef>
              <a:spcAft>
                <a:spcPts val="600"/>
              </a:spcAft>
            </a:pPr>
            <a:r>
              <a:rPr lang="en-AU"/>
              <a:t>Open discussion on implications, mitigations, preferences </a:t>
            </a:r>
          </a:p>
          <a:p>
            <a:pPr>
              <a:lnSpc>
                <a:spcPct val="100000"/>
              </a:lnSpc>
              <a:spcBef>
                <a:spcPts val="600"/>
              </a:spcBef>
            </a:pPr>
            <a:r>
              <a:rPr lang="en-AU" sz="1800" b="1"/>
              <a:t>Feedback sought from participants</a:t>
            </a:r>
          </a:p>
          <a:p>
            <a:pPr lvl="1">
              <a:lnSpc>
                <a:spcPct val="100000"/>
              </a:lnSpc>
              <a:spcBef>
                <a:spcPts val="600"/>
              </a:spcBef>
            </a:pPr>
            <a:r>
              <a:rPr lang="en-AU"/>
              <a:t>By Friday 05-Feb-21</a:t>
            </a:r>
          </a:p>
          <a:p>
            <a:pPr lvl="1">
              <a:lnSpc>
                <a:spcPct val="100000"/>
              </a:lnSpc>
              <a:spcBef>
                <a:spcPts val="600"/>
              </a:spcBef>
            </a:pPr>
            <a:r>
              <a:rPr lang="en-AU"/>
              <a:t>Preferred option, why, strength of views</a:t>
            </a:r>
          </a:p>
          <a:p>
            <a:pPr lvl="1">
              <a:lnSpc>
                <a:spcPct val="100000"/>
              </a:lnSpc>
              <a:spcBef>
                <a:spcPts val="600"/>
              </a:spcBef>
            </a:pPr>
            <a:r>
              <a:rPr lang="en-AU"/>
              <a:t>Via email </a:t>
            </a:r>
            <a:r>
              <a:rPr lang="en-AU">
                <a:hlinkClick r:id="rId2"/>
              </a:rPr>
              <a:t>5MS@aemo.com.au</a:t>
            </a:r>
            <a:endParaRPr lang="en-AU"/>
          </a:p>
          <a:p>
            <a:pPr lvl="1">
              <a:lnSpc>
                <a:spcPct val="100000"/>
              </a:lnSpc>
              <a:spcBef>
                <a:spcPts val="600"/>
              </a:spcBef>
              <a:spcAft>
                <a:spcPts val="600"/>
              </a:spcAft>
            </a:pPr>
            <a:r>
              <a:rPr lang="en-AU"/>
              <a:t>AEMO 5MS Team is available for discussion on implications</a:t>
            </a:r>
          </a:p>
          <a:p>
            <a:pPr>
              <a:lnSpc>
                <a:spcPct val="100000"/>
              </a:lnSpc>
              <a:spcBef>
                <a:spcPts val="600"/>
              </a:spcBef>
            </a:pPr>
            <a:r>
              <a:rPr lang="en-AU" sz="1800" b="1"/>
              <a:t>Executive Forum</a:t>
            </a:r>
          </a:p>
          <a:p>
            <a:pPr lvl="1">
              <a:lnSpc>
                <a:spcPct val="100000"/>
              </a:lnSpc>
              <a:spcBef>
                <a:spcPts val="600"/>
              </a:spcBef>
            </a:pPr>
            <a:r>
              <a:rPr lang="en-AU"/>
              <a:t>Enable Execs to comment/question</a:t>
            </a:r>
          </a:p>
          <a:p>
            <a:pPr lvl="1">
              <a:lnSpc>
                <a:spcPct val="100000"/>
              </a:lnSpc>
              <a:spcBef>
                <a:spcPts val="600"/>
              </a:spcBef>
            </a:pPr>
            <a:r>
              <a:rPr lang="en-AU"/>
              <a:t>Summarise options feedback </a:t>
            </a:r>
          </a:p>
          <a:p>
            <a:pPr lvl="1">
              <a:lnSpc>
                <a:spcPct val="100000"/>
              </a:lnSpc>
              <a:spcBef>
                <a:spcPts val="600"/>
              </a:spcBef>
            </a:pPr>
            <a:r>
              <a:rPr lang="en-AU"/>
              <a:t>Advise of decision</a:t>
            </a:r>
          </a:p>
          <a:p>
            <a:pPr lvl="1">
              <a:lnSpc>
                <a:spcPct val="100000"/>
              </a:lnSpc>
              <a:spcBef>
                <a:spcPts val="600"/>
              </a:spcBef>
            </a:pPr>
            <a:r>
              <a:rPr lang="en-AU"/>
              <a:t>Date/time: 11-Feb-21 at 13:00</a:t>
            </a:r>
          </a:p>
        </p:txBody>
      </p:sp>
      <p:sp>
        <p:nvSpPr>
          <p:cNvPr id="4" name="Date Placeholder 3">
            <a:extLst>
              <a:ext uri="{FF2B5EF4-FFF2-40B4-BE49-F238E27FC236}">
                <a16:creationId xmlns:a16="http://schemas.microsoft.com/office/drawing/2014/main" id="{57ABF7EF-FE33-4AF7-AFB1-A2FCC8216BF2}"/>
              </a:ext>
            </a:extLst>
          </p:cNvPr>
          <p:cNvSpPr>
            <a:spLocks noGrp="1"/>
          </p:cNvSpPr>
          <p:nvPr>
            <p:ph type="dt" sz="half" idx="10"/>
          </p:nvPr>
        </p:nvSpPr>
        <p:spPr>
          <a:xfrm>
            <a:off x="7286911" y="6356350"/>
            <a:ext cx="1302050" cy="365125"/>
          </a:xfrm>
        </p:spPr>
        <p:txBody>
          <a:bodyPr/>
          <a:lstStyle/>
          <a:p>
            <a:fld id="{FDEF3A66-B67E-4569-919D-CB6E78FCED42}" type="datetime1">
              <a:rPr lang="en-AU" smtClean="0"/>
              <a:t>1/02/2021</a:t>
            </a:fld>
            <a:endParaRPr lang="en-AU"/>
          </a:p>
        </p:txBody>
      </p:sp>
      <p:sp>
        <p:nvSpPr>
          <p:cNvPr id="6" name="Slide Number Placeholder 5">
            <a:extLst>
              <a:ext uri="{FF2B5EF4-FFF2-40B4-BE49-F238E27FC236}">
                <a16:creationId xmlns:a16="http://schemas.microsoft.com/office/drawing/2014/main" id="{E5A3EAFD-D27D-400B-A214-4849B67FAFEE}"/>
              </a:ext>
            </a:extLst>
          </p:cNvPr>
          <p:cNvSpPr>
            <a:spLocks noGrp="1"/>
          </p:cNvSpPr>
          <p:nvPr>
            <p:ph type="sldNum" sz="quarter" idx="12"/>
          </p:nvPr>
        </p:nvSpPr>
        <p:spPr/>
        <p:txBody>
          <a:bodyPr/>
          <a:lstStyle/>
          <a:p>
            <a:fld id="{4EC81F68-4976-451A-B2E9-79BCBD2F70CC}" type="slidenum">
              <a:rPr lang="en-AU" smtClean="0"/>
              <a:t>18</a:t>
            </a:fld>
            <a:endParaRPr lang="en-AU"/>
          </a:p>
        </p:txBody>
      </p:sp>
    </p:spTree>
    <p:extLst>
      <p:ext uri="{BB962C8B-B14F-4D97-AF65-F5344CB8AC3E}">
        <p14:creationId xmlns:p14="http://schemas.microsoft.com/office/powerpoint/2010/main" val="2353742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A8889-B1AB-4FCD-B485-1628EC513A20}"/>
              </a:ext>
            </a:extLst>
          </p:cNvPr>
          <p:cNvSpPr>
            <a:spLocks noGrp="1"/>
          </p:cNvSpPr>
          <p:nvPr>
            <p:ph type="title"/>
          </p:nvPr>
        </p:nvSpPr>
        <p:spPr/>
        <p:txBody>
          <a:bodyPr/>
          <a:lstStyle/>
          <a:p>
            <a:r>
              <a:rPr lang="en-AU"/>
              <a:t>Industry Risks and Issues</a:t>
            </a:r>
          </a:p>
        </p:txBody>
      </p:sp>
      <p:sp>
        <p:nvSpPr>
          <p:cNvPr id="3" name="Text Placeholder 2">
            <a:extLst>
              <a:ext uri="{FF2B5EF4-FFF2-40B4-BE49-F238E27FC236}">
                <a16:creationId xmlns:a16="http://schemas.microsoft.com/office/drawing/2014/main" id="{98D7A42B-E01F-4054-98DE-E1CE47753D68}"/>
              </a:ext>
            </a:extLst>
          </p:cNvPr>
          <p:cNvSpPr>
            <a:spLocks noGrp="1"/>
          </p:cNvSpPr>
          <p:nvPr>
            <p:ph type="body" idx="1"/>
          </p:nvPr>
        </p:nvSpPr>
        <p:spPr/>
        <p:txBody>
          <a:bodyPr/>
          <a:lstStyle/>
          <a:p>
            <a:endParaRPr lang="en-AU"/>
          </a:p>
        </p:txBody>
      </p:sp>
      <p:sp>
        <p:nvSpPr>
          <p:cNvPr id="4" name="Date Placeholder 3">
            <a:extLst>
              <a:ext uri="{FF2B5EF4-FFF2-40B4-BE49-F238E27FC236}">
                <a16:creationId xmlns:a16="http://schemas.microsoft.com/office/drawing/2014/main" id="{33F2849A-6123-4D9F-8833-73112627C6B2}"/>
              </a:ext>
            </a:extLst>
          </p:cNvPr>
          <p:cNvSpPr>
            <a:spLocks noGrp="1"/>
          </p:cNvSpPr>
          <p:nvPr>
            <p:ph type="dt" sz="half" idx="10"/>
          </p:nvPr>
        </p:nvSpPr>
        <p:spPr/>
        <p:txBody>
          <a:bodyPr/>
          <a:lstStyle/>
          <a:p>
            <a:fld id="{681D5AC9-D7BA-485E-B465-DE82470048ED}" type="datetime1">
              <a:rPr lang="en-AU" smtClean="0"/>
              <a:t>1/02/2021</a:t>
            </a:fld>
            <a:endParaRPr lang="en-AU"/>
          </a:p>
        </p:txBody>
      </p:sp>
      <p:sp>
        <p:nvSpPr>
          <p:cNvPr id="5" name="Footer Placeholder 4">
            <a:extLst>
              <a:ext uri="{FF2B5EF4-FFF2-40B4-BE49-F238E27FC236}">
                <a16:creationId xmlns:a16="http://schemas.microsoft.com/office/drawing/2014/main" id="{8B2A960E-FC9A-4B27-A30B-FE129F7147F6}"/>
              </a:ext>
            </a:extLst>
          </p:cNvPr>
          <p:cNvSpPr>
            <a:spLocks noGrp="1"/>
          </p:cNvSpPr>
          <p:nvPr>
            <p:ph type="ftr" sz="quarter" idx="11"/>
          </p:nvPr>
        </p:nvSpPr>
        <p:spPr/>
        <p:txBody>
          <a:bodyPr/>
          <a:lstStyle/>
          <a:p>
            <a:r>
              <a:rPr lang="en-AU"/>
              <a:t>Example footer text</a:t>
            </a:r>
          </a:p>
        </p:txBody>
      </p:sp>
      <p:sp>
        <p:nvSpPr>
          <p:cNvPr id="6" name="Slide Number Placeholder 5">
            <a:extLst>
              <a:ext uri="{FF2B5EF4-FFF2-40B4-BE49-F238E27FC236}">
                <a16:creationId xmlns:a16="http://schemas.microsoft.com/office/drawing/2014/main" id="{6E77638C-DDF5-4B9F-A122-3AD3D42BF0C4}"/>
              </a:ext>
            </a:extLst>
          </p:cNvPr>
          <p:cNvSpPr>
            <a:spLocks noGrp="1"/>
          </p:cNvSpPr>
          <p:nvPr>
            <p:ph type="sldNum" sz="quarter" idx="12"/>
          </p:nvPr>
        </p:nvSpPr>
        <p:spPr/>
        <p:txBody>
          <a:bodyPr/>
          <a:lstStyle/>
          <a:p>
            <a:fld id="{4EC81F68-4976-451A-B2E9-79BCBD2F70CC}" type="slidenum">
              <a:rPr lang="en-AU" smtClean="0"/>
              <a:pPr/>
              <a:t>19</a:t>
            </a:fld>
            <a:endParaRPr lang="en-AU"/>
          </a:p>
        </p:txBody>
      </p:sp>
    </p:spTree>
    <p:extLst>
      <p:ext uri="{BB962C8B-B14F-4D97-AF65-F5344CB8AC3E}">
        <p14:creationId xmlns:p14="http://schemas.microsoft.com/office/powerpoint/2010/main" val="3279443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1FD31EA-0B02-4F5E-9F04-B0BD413AB60D}"/>
              </a:ext>
            </a:extLst>
          </p:cNvPr>
          <p:cNvSpPr>
            <a:spLocks noGrp="1"/>
          </p:cNvSpPr>
          <p:nvPr>
            <p:ph type="title"/>
          </p:nvPr>
        </p:nvSpPr>
        <p:spPr>
          <a:xfrm>
            <a:off x="199800" y="1200150"/>
            <a:ext cx="2486700" cy="1882833"/>
          </a:xfrm>
        </p:spPr>
        <p:txBody>
          <a:bodyPr/>
          <a:lstStyle/>
          <a:p>
            <a:r>
              <a:rPr lang="en-AU">
                <a:latin typeface="Calibri" panose="020F0502020204030204" pitchFamily="34" charset="0"/>
                <a:cs typeface="Calibri" panose="020F0502020204030204" pitchFamily="34" charset="0"/>
              </a:rPr>
              <a:t>AEMO Competition Law </a:t>
            </a:r>
            <a:br>
              <a:rPr lang="en-AU">
                <a:latin typeface="Calibri" panose="020F0502020204030204" pitchFamily="34" charset="0"/>
                <a:cs typeface="Calibri" panose="020F0502020204030204" pitchFamily="34" charset="0"/>
              </a:rPr>
            </a:br>
            <a:r>
              <a:rPr lang="en-AU">
                <a:latin typeface="Calibri" panose="020F0502020204030204" pitchFamily="34" charset="0"/>
                <a:cs typeface="Calibri" panose="020F0502020204030204" pitchFamily="34" charset="0"/>
              </a:rPr>
              <a:t>Meeting Protocol</a:t>
            </a:r>
            <a:endParaRPr lang="en-AU"/>
          </a:p>
        </p:txBody>
      </p:sp>
      <p:sp>
        <p:nvSpPr>
          <p:cNvPr id="6" name="Slide Number Placeholder 5">
            <a:extLst>
              <a:ext uri="{FF2B5EF4-FFF2-40B4-BE49-F238E27FC236}">
                <a16:creationId xmlns:a16="http://schemas.microsoft.com/office/drawing/2014/main" id="{962C179C-7C0B-4C6E-984B-3E659C1C1E7C}"/>
              </a:ext>
            </a:extLst>
          </p:cNvPr>
          <p:cNvSpPr>
            <a:spLocks noGrp="1"/>
          </p:cNvSpPr>
          <p:nvPr>
            <p:ph type="sldNum" sz="quarter" idx="12"/>
          </p:nvPr>
        </p:nvSpPr>
        <p:spPr/>
        <p:txBody>
          <a:bodyPr/>
          <a:lstStyle/>
          <a:p>
            <a:fld id="{4EC81F68-4976-451A-B2E9-79BCBD2F70CC}" type="slidenum">
              <a:rPr lang="en-AU" smtClean="0"/>
              <a:pPr/>
              <a:t>2</a:t>
            </a:fld>
            <a:endParaRPr lang="en-AU"/>
          </a:p>
        </p:txBody>
      </p:sp>
      <p:sp>
        <p:nvSpPr>
          <p:cNvPr id="13" name="Text Placeholder 12">
            <a:extLst>
              <a:ext uri="{FF2B5EF4-FFF2-40B4-BE49-F238E27FC236}">
                <a16:creationId xmlns:a16="http://schemas.microsoft.com/office/drawing/2014/main" id="{1E0A56E1-88E5-44F7-A23A-29E717150844}"/>
              </a:ext>
            </a:extLst>
          </p:cNvPr>
          <p:cNvSpPr>
            <a:spLocks noGrp="1"/>
          </p:cNvSpPr>
          <p:nvPr>
            <p:ph type="body" sz="quarter" idx="13"/>
          </p:nvPr>
        </p:nvSpPr>
        <p:spPr>
          <a:xfrm>
            <a:off x="3150000" y="239020"/>
            <a:ext cx="5794200" cy="4698207"/>
          </a:xfrm>
        </p:spPr>
        <p:txBody>
          <a:bodyPr>
            <a:noAutofit/>
          </a:bodyPr>
          <a:lstStyle/>
          <a:p>
            <a:pPr marL="0" indent="0">
              <a:buNone/>
            </a:pPr>
            <a:r>
              <a:rPr lang="en-AU" sz="1200">
                <a:latin typeface="Calibri" panose="020F0502020204030204" pitchFamily="34" charset="0"/>
                <a:cs typeface="Calibri" panose="020F0502020204030204" pitchFamily="34" charset="0"/>
              </a:rPr>
              <a:t>AEMO is committed to complying with all applicable laws, including the Competition and Consumer Act 2010 (CCA). In any dealings with AEMO regarding proposed reforms or other initiatives, all participants agree to adhere to the CCA at all times and to comply with this Protocol. Participants must arrange for their representatives to be briefed on competition law risks and obligations.</a:t>
            </a:r>
          </a:p>
          <a:p>
            <a:pPr marL="0" indent="0">
              <a:buNone/>
            </a:pPr>
            <a:r>
              <a:rPr lang="en-AU" sz="1200">
                <a:latin typeface="Calibri" panose="020F0502020204030204" pitchFamily="34" charset="0"/>
                <a:cs typeface="Calibri" panose="020F0502020204030204" pitchFamily="34" charset="0"/>
              </a:rPr>
              <a:t>Participants in AEMO discussions </a:t>
            </a:r>
            <a:r>
              <a:rPr lang="en-AU" sz="1200" b="1">
                <a:latin typeface="Calibri" panose="020F0502020204030204" pitchFamily="34" charset="0"/>
                <a:cs typeface="Calibri" panose="020F0502020204030204" pitchFamily="34" charset="0"/>
              </a:rPr>
              <a:t>must</a:t>
            </a:r>
            <a:r>
              <a:rPr lang="en-AU" sz="1200">
                <a:latin typeface="Calibri" panose="020F0502020204030204" pitchFamily="34" charset="0"/>
                <a:cs typeface="Calibri" panose="020F0502020204030204" pitchFamily="34" charset="0"/>
              </a:rPr>
              <a:t>: </a:t>
            </a:r>
          </a:p>
          <a:p>
            <a:pPr lvl="0"/>
            <a:r>
              <a:rPr lang="en-AU" sz="1200">
                <a:latin typeface="Calibri" panose="020F0502020204030204" pitchFamily="34" charset="0"/>
                <a:cs typeface="Calibri" panose="020F0502020204030204" pitchFamily="34" charset="0"/>
              </a:rPr>
              <a:t>Ensure that discussions are limited to the matters contemplated by the agenda for the discussion  </a:t>
            </a:r>
          </a:p>
          <a:p>
            <a:pPr lvl="0"/>
            <a:r>
              <a:rPr lang="en-AU" sz="1200">
                <a:latin typeface="Calibri" panose="020F0502020204030204" pitchFamily="34" charset="0"/>
                <a:cs typeface="Calibri" panose="020F0502020204030204" pitchFamily="34" charset="0"/>
              </a:rPr>
              <a:t>Make independent and unilateral decisions about their commercial positions and approach in relation to the matters under discussion with AEMO</a:t>
            </a:r>
          </a:p>
          <a:p>
            <a:pPr lvl="0"/>
            <a:r>
              <a:rPr lang="en-AU" sz="1200">
                <a:latin typeface="Calibri" panose="020F0502020204030204" pitchFamily="34" charset="0"/>
                <a:cs typeface="Calibri" panose="020F0502020204030204" pitchFamily="34" charset="0"/>
              </a:rPr>
              <a:t>Immediately and clearly raise an objection with AEMO or the Chair of the meeting if a matter is discussed that the participant is concerned may give rise to competition law risks or a breach of this Protocol</a:t>
            </a:r>
          </a:p>
          <a:p>
            <a:pPr marL="0" indent="0">
              <a:buNone/>
            </a:pPr>
            <a:r>
              <a:rPr lang="en-AU" sz="1200">
                <a:latin typeface="Calibri" panose="020F0502020204030204" pitchFamily="34" charset="0"/>
                <a:cs typeface="Calibri" panose="020F0502020204030204" pitchFamily="34" charset="0"/>
              </a:rPr>
              <a:t>Participants in AEMO meetings </a:t>
            </a:r>
            <a:r>
              <a:rPr lang="en-AU" sz="1200" b="1">
                <a:latin typeface="Calibri" panose="020F0502020204030204" pitchFamily="34" charset="0"/>
                <a:cs typeface="Calibri" panose="020F0502020204030204" pitchFamily="34" charset="0"/>
              </a:rPr>
              <a:t>must not</a:t>
            </a:r>
            <a:r>
              <a:rPr lang="en-AU" sz="1200">
                <a:latin typeface="Calibri" panose="020F0502020204030204" pitchFamily="34" charset="0"/>
                <a:cs typeface="Calibri" panose="020F0502020204030204" pitchFamily="34" charset="0"/>
              </a:rPr>
              <a:t> discuss or agree on the following topics:</a:t>
            </a:r>
          </a:p>
          <a:p>
            <a:pPr lvl="0"/>
            <a:r>
              <a:rPr lang="en-AU" sz="1200">
                <a:latin typeface="Calibri" panose="020F0502020204030204" pitchFamily="34" charset="0"/>
                <a:cs typeface="Calibri" panose="020F0502020204030204" pitchFamily="34" charset="0"/>
              </a:rPr>
              <a:t>Which customers they will supply or market to</a:t>
            </a:r>
          </a:p>
          <a:p>
            <a:pPr lvl="0"/>
            <a:r>
              <a:rPr lang="en-AU" sz="1200">
                <a:latin typeface="Calibri" panose="020F0502020204030204" pitchFamily="34" charset="0"/>
                <a:cs typeface="Calibri" panose="020F0502020204030204" pitchFamily="34" charset="0"/>
              </a:rPr>
              <a:t>The price or other terms at which Participants will supply</a:t>
            </a:r>
          </a:p>
          <a:p>
            <a:pPr lvl="0"/>
            <a:r>
              <a:rPr lang="en-AU" sz="1200">
                <a:latin typeface="Calibri" panose="020F0502020204030204" pitchFamily="34" charset="0"/>
                <a:cs typeface="Calibri" panose="020F0502020204030204" pitchFamily="34" charset="0"/>
              </a:rPr>
              <a:t>Bids or tenders, including the nature of a bid that a Participant intends to make or whether the Participant will participate in the bid</a:t>
            </a:r>
          </a:p>
          <a:p>
            <a:pPr lvl="0"/>
            <a:r>
              <a:rPr lang="en-AU" sz="1200">
                <a:latin typeface="Calibri" panose="020F0502020204030204" pitchFamily="34" charset="0"/>
                <a:cs typeface="Calibri" panose="020F0502020204030204" pitchFamily="34" charset="0"/>
              </a:rPr>
              <a:t>Which suppliers Participants will acquire from (or the price or other terms on which they acquire goods or services)</a:t>
            </a:r>
          </a:p>
          <a:p>
            <a:pPr lvl="0"/>
            <a:r>
              <a:rPr lang="en-AU" sz="1200">
                <a:latin typeface="Calibri" panose="020F0502020204030204" pitchFamily="34" charset="0"/>
                <a:cs typeface="Calibri" panose="020F0502020204030204" pitchFamily="34" charset="0"/>
              </a:rPr>
              <a:t>Refusing to supply a person or company access to any products, services or inputs they require</a:t>
            </a:r>
          </a:p>
          <a:p>
            <a:pPr marL="0" indent="0">
              <a:buNone/>
            </a:pPr>
            <a:endParaRPr lang="en-AU" sz="900">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7F94023E-1F92-498A-8E20-5E4284B09741}"/>
              </a:ext>
            </a:extLst>
          </p:cNvPr>
          <p:cNvSpPr/>
          <p:nvPr/>
        </p:nvSpPr>
        <p:spPr>
          <a:xfrm>
            <a:off x="3150000" y="5156022"/>
            <a:ext cx="5794200" cy="1200329"/>
          </a:xfrm>
          <a:prstGeom prst="rect">
            <a:avLst/>
          </a:prstGeom>
          <a:solidFill>
            <a:srgbClr val="EDEDEF"/>
          </a:solidFill>
          <a:ln>
            <a:solidFill>
              <a:schemeClr val="bg1">
                <a:lumMod val="95000"/>
              </a:schemeClr>
            </a:solidFill>
          </a:ln>
          <a:effectLst>
            <a:outerShdw blurRad="50800" dist="38100" dir="5400000" algn="t" rotWithShape="0">
              <a:prstClr val="black">
                <a:alpha val="40000"/>
              </a:prstClr>
            </a:outerShdw>
          </a:effectLst>
        </p:spPr>
        <p:txBody>
          <a:bodyPr wrap="square">
            <a:spAutoFit/>
          </a:bodyPr>
          <a:lstStyle/>
          <a:p>
            <a:pPr defTabSz="685800">
              <a:spcBef>
                <a:spcPts val="600"/>
              </a:spcBef>
              <a:spcAft>
                <a:spcPts val="600"/>
              </a:spcAft>
            </a:pPr>
            <a:r>
              <a:rPr lang="en-AU" sz="1200">
                <a:latin typeface="Calibri" panose="020F0502020204030204" pitchFamily="34" charset="0"/>
                <a:cs typeface="Calibri" panose="020F0502020204030204" pitchFamily="34" charset="0"/>
              </a:rPr>
              <a:t>Under no circumstances must Participants share Competitively Sensitive Information. Competitively Sensitive Information means confidential information relating to a Participant which if disclosed to a competitor could affect its current or future commercial strategies, such as pricing information, customer terms and conditions, supply terms and conditions, sales, marketing or procurement strategies, product development, margins, costs, capacity or production planning.</a:t>
            </a:r>
          </a:p>
        </p:txBody>
      </p:sp>
    </p:spTree>
    <p:extLst>
      <p:ext uri="{BB962C8B-B14F-4D97-AF65-F5344CB8AC3E}">
        <p14:creationId xmlns:p14="http://schemas.microsoft.com/office/powerpoint/2010/main" val="800341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59D44-E469-4768-A622-B96AE992D52B}"/>
              </a:ext>
            </a:extLst>
          </p:cNvPr>
          <p:cNvSpPr>
            <a:spLocks noGrp="1"/>
          </p:cNvSpPr>
          <p:nvPr>
            <p:ph type="title"/>
          </p:nvPr>
        </p:nvSpPr>
        <p:spPr/>
        <p:txBody>
          <a:bodyPr>
            <a:normAutofit/>
          </a:bodyPr>
          <a:lstStyle/>
          <a:p>
            <a:r>
              <a:rPr lang="en-AU" sz="3200"/>
              <a:t>Purpose of this session</a:t>
            </a:r>
          </a:p>
        </p:txBody>
      </p:sp>
      <p:sp>
        <p:nvSpPr>
          <p:cNvPr id="3" name="Content Placeholder 2">
            <a:extLst>
              <a:ext uri="{FF2B5EF4-FFF2-40B4-BE49-F238E27FC236}">
                <a16:creationId xmlns:a16="http://schemas.microsoft.com/office/drawing/2014/main" id="{2A70A830-D313-40CB-B99B-1084B96F1B46}"/>
              </a:ext>
            </a:extLst>
          </p:cNvPr>
          <p:cNvSpPr>
            <a:spLocks noGrp="1"/>
          </p:cNvSpPr>
          <p:nvPr>
            <p:ph idx="1"/>
          </p:nvPr>
        </p:nvSpPr>
        <p:spPr>
          <a:xfrm>
            <a:off x="176646" y="1569593"/>
            <a:ext cx="8770787" cy="4351338"/>
          </a:xfrm>
        </p:spPr>
        <p:txBody>
          <a:bodyPr/>
          <a:lstStyle/>
          <a:p>
            <a:pPr>
              <a:lnSpc>
                <a:spcPct val="100000"/>
              </a:lnSpc>
              <a:spcBef>
                <a:spcPts val="600"/>
              </a:spcBef>
              <a:spcAft>
                <a:spcPts val="600"/>
              </a:spcAft>
            </a:pPr>
            <a:r>
              <a:rPr lang="en-AU" sz="1600"/>
              <a:t>This session will review risks in light of the proposed changes in dates to the Retail and Settlements systems pre-production and production releases</a:t>
            </a:r>
          </a:p>
          <a:p>
            <a:pPr>
              <a:lnSpc>
                <a:spcPct val="100000"/>
              </a:lnSpc>
              <a:spcBef>
                <a:spcPts val="600"/>
              </a:spcBef>
              <a:spcAft>
                <a:spcPts val="600"/>
              </a:spcAft>
            </a:pPr>
            <a:r>
              <a:rPr lang="en-AU" sz="1600"/>
              <a:t>The purpose is:</a:t>
            </a:r>
          </a:p>
          <a:p>
            <a:pPr>
              <a:lnSpc>
                <a:spcPct val="100000"/>
              </a:lnSpc>
              <a:spcBef>
                <a:spcPts val="600"/>
              </a:spcBef>
              <a:spcAft>
                <a:spcPts val="600"/>
              </a:spcAft>
            </a:pPr>
            <a:endParaRPr lang="en-AU" sz="1600"/>
          </a:p>
          <a:p>
            <a:pPr>
              <a:lnSpc>
                <a:spcPct val="100000"/>
              </a:lnSpc>
              <a:spcBef>
                <a:spcPts val="600"/>
              </a:spcBef>
              <a:spcAft>
                <a:spcPts val="600"/>
              </a:spcAft>
            </a:pPr>
            <a:endParaRPr lang="en-AU" sz="1600"/>
          </a:p>
          <a:p>
            <a:pPr>
              <a:lnSpc>
                <a:spcPct val="100000"/>
              </a:lnSpc>
              <a:spcBef>
                <a:spcPts val="600"/>
              </a:spcBef>
              <a:spcAft>
                <a:spcPts val="600"/>
              </a:spcAft>
            </a:pPr>
            <a:endParaRPr lang="en-AU" sz="1600"/>
          </a:p>
          <a:p>
            <a:pPr>
              <a:lnSpc>
                <a:spcPct val="100000"/>
              </a:lnSpc>
              <a:spcBef>
                <a:spcPts val="600"/>
              </a:spcBef>
              <a:spcAft>
                <a:spcPts val="600"/>
              </a:spcAft>
            </a:pPr>
            <a:endParaRPr lang="en-AU" sz="1600"/>
          </a:p>
          <a:p>
            <a:pPr>
              <a:lnSpc>
                <a:spcPct val="100000"/>
              </a:lnSpc>
              <a:spcBef>
                <a:spcPts val="600"/>
              </a:spcBef>
              <a:spcAft>
                <a:spcPts val="600"/>
              </a:spcAft>
            </a:pPr>
            <a:r>
              <a:rPr lang="en-AU" sz="1600"/>
              <a:t>New risks have been established where appropriate to ensure clarity in the risk definition</a:t>
            </a:r>
          </a:p>
          <a:p>
            <a:pPr>
              <a:lnSpc>
                <a:spcPct val="100000"/>
              </a:lnSpc>
              <a:spcBef>
                <a:spcPts val="600"/>
              </a:spcBef>
              <a:spcAft>
                <a:spcPts val="600"/>
              </a:spcAft>
            </a:pPr>
            <a:endParaRPr lang="en-AU" sz="1600"/>
          </a:p>
          <a:p>
            <a:endParaRPr lang="en-AU"/>
          </a:p>
        </p:txBody>
      </p:sp>
      <p:sp>
        <p:nvSpPr>
          <p:cNvPr id="4" name="Date Placeholder 3">
            <a:extLst>
              <a:ext uri="{FF2B5EF4-FFF2-40B4-BE49-F238E27FC236}">
                <a16:creationId xmlns:a16="http://schemas.microsoft.com/office/drawing/2014/main" id="{55C5C893-01BC-4843-9BBD-B53C4C266530}"/>
              </a:ext>
            </a:extLst>
          </p:cNvPr>
          <p:cNvSpPr>
            <a:spLocks noGrp="1"/>
          </p:cNvSpPr>
          <p:nvPr>
            <p:ph type="dt" sz="half" idx="10"/>
          </p:nvPr>
        </p:nvSpPr>
        <p:spPr/>
        <p:txBody>
          <a:bodyPr/>
          <a:lstStyle/>
          <a:p>
            <a:fld id="{FDEF3A66-B67E-4569-919D-CB6E78FCED42}" type="datetime1">
              <a:rPr lang="en-AU" smtClean="0"/>
              <a:t>1/02/2021</a:t>
            </a:fld>
            <a:endParaRPr lang="en-AU"/>
          </a:p>
        </p:txBody>
      </p:sp>
      <p:sp>
        <p:nvSpPr>
          <p:cNvPr id="6" name="Slide Number Placeholder 5">
            <a:extLst>
              <a:ext uri="{FF2B5EF4-FFF2-40B4-BE49-F238E27FC236}">
                <a16:creationId xmlns:a16="http://schemas.microsoft.com/office/drawing/2014/main" id="{1CD22AB5-CAD2-4A95-82F9-CC4810634B52}"/>
              </a:ext>
            </a:extLst>
          </p:cNvPr>
          <p:cNvSpPr>
            <a:spLocks noGrp="1"/>
          </p:cNvSpPr>
          <p:nvPr>
            <p:ph type="sldNum" sz="quarter" idx="12"/>
          </p:nvPr>
        </p:nvSpPr>
        <p:spPr/>
        <p:txBody>
          <a:bodyPr/>
          <a:lstStyle/>
          <a:p>
            <a:fld id="{4EC81F68-4976-451A-B2E9-79BCBD2F70CC}" type="slidenum">
              <a:rPr lang="en-AU" smtClean="0"/>
              <a:t>20</a:t>
            </a:fld>
            <a:endParaRPr lang="en-AU"/>
          </a:p>
        </p:txBody>
      </p:sp>
      <p:graphicFrame>
        <p:nvGraphicFramePr>
          <p:cNvPr id="5" name="Table 6">
            <a:extLst>
              <a:ext uri="{FF2B5EF4-FFF2-40B4-BE49-F238E27FC236}">
                <a16:creationId xmlns:a16="http://schemas.microsoft.com/office/drawing/2014/main" id="{BA3D7428-76DF-43DE-A571-9C5B935FB752}"/>
              </a:ext>
            </a:extLst>
          </p:cNvPr>
          <p:cNvGraphicFramePr>
            <a:graphicFrameLocks noGrp="1"/>
          </p:cNvGraphicFramePr>
          <p:nvPr>
            <p:extLst>
              <p:ext uri="{D42A27DB-BD31-4B8C-83A1-F6EECF244321}">
                <p14:modId xmlns:p14="http://schemas.microsoft.com/office/powerpoint/2010/main" val="738065879"/>
              </p:ext>
            </p:extLst>
          </p:nvPr>
        </p:nvGraphicFramePr>
        <p:xfrm>
          <a:off x="371856" y="2805176"/>
          <a:ext cx="8143494" cy="105420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8143494">
                  <a:extLst>
                    <a:ext uri="{9D8B030D-6E8A-4147-A177-3AD203B41FA5}">
                      <a16:colId xmlns:a16="http://schemas.microsoft.com/office/drawing/2014/main" val="3167302068"/>
                    </a:ext>
                  </a:extLst>
                </a:gridCol>
              </a:tblGrid>
              <a:tr h="370840">
                <a:tc>
                  <a:txBody>
                    <a:bodyPr/>
                    <a:lstStyle/>
                    <a:p>
                      <a:pPr marL="285750" lvl="0" indent="-285750">
                        <a:lnSpc>
                          <a:spcPct val="100000"/>
                        </a:lnSpc>
                        <a:spcBef>
                          <a:spcPts val="600"/>
                        </a:spcBef>
                        <a:spcAft>
                          <a:spcPts val="600"/>
                        </a:spcAft>
                        <a:buFont typeface="Arial" panose="020B0604020202020204" pitchFamily="34" charset="0"/>
                        <a:buChar char="•"/>
                      </a:pPr>
                      <a:r>
                        <a:rPr lang="en-AU" sz="1500" b="0">
                          <a:solidFill>
                            <a:schemeClr val="tx1"/>
                          </a:solidFill>
                        </a:rPr>
                        <a:t>To </a:t>
                      </a:r>
                      <a:r>
                        <a:rPr lang="en-AU" sz="1500" b="1">
                          <a:solidFill>
                            <a:schemeClr val="tx1"/>
                          </a:solidFill>
                        </a:rPr>
                        <a:t>identify new risks and issues </a:t>
                      </a:r>
                      <a:r>
                        <a:rPr lang="en-AU" sz="1500" b="0">
                          <a:solidFill>
                            <a:schemeClr val="tx1"/>
                          </a:solidFill>
                        </a:rPr>
                        <a:t>as a result of the change in dates and discuss mitigation measures</a:t>
                      </a:r>
                    </a:p>
                    <a:p>
                      <a:pPr marL="285750" lvl="0" indent="-285750">
                        <a:lnSpc>
                          <a:spcPct val="100000"/>
                        </a:lnSpc>
                        <a:spcBef>
                          <a:spcPts val="600"/>
                        </a:spcBef>
                        <a:spcAft>
                          <a:spcPts val="600"/>
                        </a:spcAft>
                        <a:buFont typeface="Arial" panose="020B0604020202020204" pitchFamily="34" charset="0"/>
                        <a:buChar char="•"/>
                      </a:pPr>
                      <a:r>
                        <a:rPr lang="en-AU" sz="1500" b="0">
                          <a:solidFill>
                            <a:schemeClr val="tx1"/>
                          </a:solidFill>
                        </a:rPr>
                        <a:t>To </a:t>
                      </a:r>
                      <a:r>
                        <a:rPr lang="en-AU" sz="1500" b="1">
                          <a:solidFill>
                            <a:schemeClr val="tx1"/>
                          </a:solidFill>
                        </a:rPr>
                        <a:t>review the impact</a:t>
                      </a:r>
                      <a:r>
                        <a:rPr lang="en-AU" sz="1500" b="0">
                          <a:solidFill>
                            <a:schemeClr val="tx1"/>
                          </a:solidFill>
                        </a:rPr>
                        <a:t> of the change in date on existing risks and issues</a:t>
                      </a:r>
                      <a:endParaRPr lang="en-AU"/>
                    </a:p>
                  </a:txBody>
                  <a:tcPr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EBF5"/>
                    </a:solidFill>
                  </a:tcPr>
                </a:tc>
                <a:extLst>
                  <a:ext uri="{0D108BD9-81ED-4DB2-BD59-A6C34878D82A}">
                    <a16:rowId xmlns:a16="http://schemas.microsoft.com/office/drawing/2014/main" val="2418467719"/>
                  </a:ext>
                </a:extLst>
              </a:tr>
            </a:tbl>
          </a:graphicData>
        </a:graphic>
      </p:graphicFrame>
    </p:spTree>
    <p:extLst>
      <p:ext uri="{BB962C8B-B14F-4D97-AF65-F5344CB8AC3E}">
        <p14:creationId xmlns:p14="http://schemas.microsoft.com/office/powerpoint/2010/main" val="2067039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B2BCC-8079-4FE5-884B-895E692E7891}"/>
              </a:ext>
            </a:extLst>
          </p:cNvPr>
          <p:cNvSpPr>
            <a:spLocks noGrp="1"/>
          </p:cNvSpPr>
          <p:nvPr>
            <p:ph type="title"/>
          </p:nvPr>
        </p:nvSpPr>
        <p:spPr>
          <a:xfrm>
            <a:off x="176645" y="136526"/>
            <a:ext cx="6804447" cy="1189039"/>
          </a:xfrm>
        </p:spPr>
        <p:txBody>
          <a:bodyPr/>
          <a:lstStyle/>
          <a:p>
            <a:r>
              <a:rPr lang="en-AU"/>
              <a:t>No Remaining Contingency for Retail Deployment</a:t>
            </a:r>
          </a:p>
        </p:txBody>
      </p:sp>
      <p:sp>
        <p:nvSpPr>
          <p:cNvPr id="4" name="Date Placeholder 3">
            <a:extLst>
              <a:ext uri="{FF2B5EF4-FFF2-40B4-BE49-F238E27FC236}">
                <a16:creationId xmlns:a16="http://schemas.microsoft.com/office/drawing/2014/main" id="{A946DD89-9F2A-46A7-BE4B-AC67592BCB9B}"/>
              </a:ext>
            </a:extLst>
          </p:cNvPr>
          <p:cNvSpPr>
            <a:spLocks noGrp="1"/>
          </p:cNvSpPr>
          <p:nvPr>
            <p:ph type="dt" sz="half" idx="10"/>
          </p:nvPr>
        </p:nvSpPr>
        <p:spPr/>
        <p:txBody>
          <a:bodyPr/>
          <a:lstStyle/>
          <a:p>
            <a:fld id="{FDEF3A66-B67E-4569-919D-CB6E78FCED42}" type="datetime1">
              <a:rPr lang="en-AU" smtClean="0"/>
              <a:t>1/02/2021</a:t>
            </a:fld>
            <a:endParaRPr lang="en-AU"/>
          </a:p>
        </p:txBody>
      </p:sp>
      <p:sp>
        <p:nvSpPr>
          <p:cNvPr id="6" name="Slide Number Placeholder 5">
            <a:extLst>
              <a:ext uri="{FF2B5EF4-FFF2-40B4-BE49-F238E27FC236}">
                <a16:creationId xmlns:a16="http://schemas.microsoft.com/office/drawing/2014/main" id="{896AE680-DAAD-493D-80C7-15A7D1247415}"/>
              </a:ext>
            </a:extLst>
          </p:cNvPr>
          <p:cNvSpPr>
            <a:spLocks noGrp="1"/>
          </p:cNvSpPr>
          <p:nvPr>
            <p:ph type="sldNum" sz="quarter" idx="12"/>
          </p:nvPr>
        </p:nvSpPr>
        <p:spPr/>
        <p:txBody>
          <a:bodyPr/>
          <a:lstStyle/>
          <a:p>
            <a:fld id="{4EC81F68-4976-451A-B2E9-79BCBD2F70CC}" type="slidenum">
              <a:rPr lang="en-AU" smtClean="0"/>
              <a:t>21</a:t>
            </a:fld>
            <a:endParaRPr lang="en-AU"/>
          </a:p>
        </p:txBody>
      </p:sp>
      <p:graphicFrame>
        <p:nvGraphicFramePr>
          <p:cNvPr id="7" name="Table 6">
            <a:extLst>
              <a:ext uri="{FF2B5EF4-FFF2-40B4-BE49-F238E27FC236}">
                <a16:creationId xmlns:a16="http://schemas.microsoft.com/office/drawing/2014/main" id="{4A5887DF-5997-4193-B5A7-DDD92B39666A}"/>
              </a:ext>
            </a:extLst>
          </p:cNvPr>
          <p:cNvGraphicFramePr>
            <a:graphicFrameLocks noGrp="1"/>
          </p:cNvGraphicFramePr>
          <p:nvPr>
            <p:extLst>
              <p:ext uri="{D42A27DB-BD31-4B8C-83A1-F6EECF244321}">
                <p14:modId xmlns:p14="http://schemas.microsoft.com/office/powerpoint/2010/main" val="326389657"/>
              </p:ext>
            </p:extLst>
          </p:nvPr>
        </p:nvGraphicFramePr>
        <p:xfrm>
          <a:off x="126351" y="1379116"/>
          <a:ext cx="8891298" cy="2346960"/>
        </p:xfrm>
        <a:graphic>
          <a:graphicData uri="http://schemas.openxmlformats.org/drawingml/2006/table">
            <a:tbl>
              <a:tblPr firstRow="1" bandRow="1">
                <a:tableStyleId>{21E4AEA4-8DFA-4A89-87EB-49C32662AFE0}</a:tableStyleId>
              </a:tblPr>
              <a:tblGrid>
                <a:gridCol w="522873">
                  <a:extLst>
                    <a:ext uri="{9D8B030D-6E8A-4147-A177-3AD203B41FA5}">
                      <a16:colId xmlns:a16="http://schemas.microsoft.com/office/drawing/2014/main" val="2545833798"/>
                    </a:ext>
                  </a:extLst>
                </a:gridCol>
                <a:gridCol w="3738138">
                  <a:extLst>
                    <a:ext uri="{9D8B030D-6E8A-4147-A177-3AD203B41FA5}">
                      <a16:colId xmlns:a16="http://schemas.microsoft.com/office/drawing/2014/main" val="1391838440"/>
                    </a:ext>
                  </a:extLst>
                </a:gridCol>
                <a:gridCol w="1019907">
                  <a:extLst>
                    <a:ext uri="{9D8B030D-6E8A-4147-A177-3AD203B41FA5}">
                      <a16:colId xmlns:a16="http://schemas.microsoft.com/office/drawing/2014/main" val="2523357595"/>
                    </a:ext>
                  </a:extLst>
                </a:gridCol>
                <a:gridCol w="3610380">
                  <a:extLst>
                    <a:ext uri="{9D8B030D-6E8A-4147-A177-3AD203B41FA5}">
                      <a16:colId xmlns:a16="http://schemas.microsoft.com/office/drawing/2014/main" val="2828452488"/>
                    </a:ext>
                  </a:extLst>
                </a:gridCol>
              </a:tblGrid>
              <a:tr h="587713">
                <a:tc>
                  <a:txBody>
                    <a:bodyPr/>
                    <a:lstStyle/>
                    <a:p>
                      <a:r>
                        <a:rPr lang="en-US" sz="1200"/>
                        <a:t>Risk ID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200"/>
                        <a:t>Description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200"/>
                        <a:t>Residual Rating (Proposal)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200"/>
                        <a:t>Comments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7668883"/>
                  </a:ext>
                </a:extLst>
              </a:tr>
              <a:tr h="1655487">
                <a:tc>
                  <a:txBody>
                    <a:bodyPr/>
                    <a:lstStyle/>
                    <a:p>
                      <a:r>
                        <a:rPr lang="en-US" sz="1200"/>
                        <a:t>R32</a:t>
                      </a:r>
                    </a:p>
                  </a:txBody>
                  <a:tcPr>
                    <a:lnT w="12700" cap="flat" cmpd="sng" algn="ctr">
                      <a:solidFill>
                        <a:schemeClr val="bg1"/>
                      </a:solidFill>
                      <a:prstDash val="solid"/>
                      <a:round/>
                      <a:headEnd type="none" w="med" len="med"/>
                      <a:tailEnd type="none" w="med" len="med"/>
                    </a:lnT>
                  </a:tcPr>
                </a:tc>
                <a:tc>
                  <a:txBody>
                    <a:bodyPr/>
                    <a:lstStyle/>
                    <a:p>
                      <a:pPr lvl="0" algn="l">
                        <a:lnSpc>
                          <a:spcPct val="100000"/>
                        </a:lnSpc>
                        <a:spcBef>
                          <a:spcPts val="0"/>
                        </a:spcBef>
                        <a:spcAft>
                          <a:spcPts val="0"/>
                        </a:spcAft>
                        <a:buNone/>
                      </a:pPr>
                      <a:r>
                        <a:rPr lang="en-AU" sz="1200" b="1"/>
                        <a:t>No Remaining Contingency for Retail Deployment</a:t>
                      </a:r>
                    </a:p>
                    <a:p>
                      <a:pPr lvl="0" algn="l">
                        <a:lnSpc>
                          <a:spcPct val="100000"/>
                        </a:lnSpc>
                        <a:spcBef>
                          <a:spcPts val="0"/>
                        </a:spcBef>
                        <a:spcAft>
                          <a:spcPts val="0"/>
                        </a:spcAft>
                        <a:buNone/>
                      </a:pPr>
                      <a:endParaRPr lang="en-AU" sz="1200" b="0" i="0" u="none" strike="noStrike" noProof="0">
                        <a:latin typeface="Segoe UI Semilight"/>
                      </a:endParaRPr>
                    </a:p>
                    <a:p>
                      <a:pPr lvl="0" algn="l">
                        <a:lnSpc>
                          <a:spcPct val="100000"/>
                        </a:lnSpc>
                        <a:spcBef>
                          <a:spcPts val="0"/>
                        </a:spcBef>
                        <a:spcAft>
                          <a:spcPts val="0"/>
                        </a:spcAft>
                        <a:buNone/>
                      </a:pPr>
                      <a:r>
                        <a:rPr lang="en-AU" sz="1200" b="0" i="0" u="none" strike="noStrike" noProof="0">
                          <a:latin typeface="Segoe UI Semilight"/>
                        </a:rPr>
                        <a:t>There is a risk that an issue may be identified through the remaining scheduled testing of the Retail IT Solution which could result in a delay to the release as there is no remaining contingency.</a:t>
                      </a:r>
                    </a:p>
                  </a:txBody>
                  <a:tcPr>
                    <a:lnT w="12700" cap="flat" cmpd="sng" algn="ctr">
                      <a:solidFill>
                        <a:schemeClr val="bg1"/>
                      </a:solidFill>
                      <a:prstDash val="solid"/>
                      <a:round/>
                      <a:headEnd type="none" w="med" len="med"/>
                      <a:tailEnd type="none" w="med" len="med"/>
                    </a:lnT>
                    <a:solidFill>
                      <a:srgbClr val="EDEDEF"/>
                    </a:solidFill>
                  </a:tcPr>
                </a:tc>
                <a:tc>
                  <a:txBody>
                    <a:bodyPr/>
                    <a:lstStyle/>
                    <a:p>
                      <a:pPr marL="0" marR="0" lvl="0" indent="0" algn="ctr" defTabSz="685800" rtl="0" eaLnBrk="1" latinLnBrk="0" hangingPunct="1">
                        <a:lnSpc>
                          <a:spcPct val="100000"/>
                        </a:lnSpc>
                        <a:spcBef>
                          <a:spcPts val="0"/>
                        </a:spcBef>
                        <a:spcAft>
                          <a:spcPts val="0"/>
                        </a:spcAft>
                        <a:buFont typeface="Arial" panose="020B0604020202020204" pitchFamily="34" charset="0"/>
                        <a:buNone/>
                      </a:pPr>
                      <a:r>
                        <a:rPr lang="en-AU" sz="1350" kern="1200">
                          <a:solidFill>
                            <a:schemeClr val="dk1"/>
                          </a:solidFill>
                          <a:latin typeface="+mn-lt"/>
                          <a:ea typeface="+mn-ea"/>
                          <a:cs typeface="+mn-cs"/>
                        </a:rPr>
                        <a:t>Critical</a:t>
                      </a:r>
                    </a:p>
                  </a:txBody>
                  <a:tcPr>
                    <a:lnT w="12700" cap="flat" cmpd="sng" algn="ctr">
                      <a:solidFill>
                        <a:schemeClr val="bg1"/>
                      </a:solidFill>
                      <a:prstDash val="solid"/>
                      <a:round/>
                      <a:headEnd type="none" w="med" len="med"/>
                      <a:tailEnd type="none" w="med" len="med"/>
                    </a:lnT>
                    <a:solidFill>
                      <a:srgbClr val="FF0000"/>
                    </a:solidFill>
                  </a:tcPr>
                </a:tc>
                <a:tc>
                  <a:txBody>
                    <a:bodyPr/>
                    <a:lstStyle/>
                    <a:p>
                      <a:pPr marL="182245" marR="0" lvl="0" indent="-182245" algn="l" defTabSz="685800" rtl="0" eaLnBrk="1" latinLnBrk="0" hangingPunct="1">
                        <a:lnSpc>
                          <a:spcPct val="100000"/>
                        </a:lnSpc>
                        <a:spcBef>
                          <a:spcPts val="0"/>
                        </a:spcBef>
                        <a:spcAft>
                          <a:spcPts val="600"/>
                        </a:spcAft>
                        <a:buFont typeface="Arial" panose="020B0604020202020204" pitchFamily="34" charset="0"/>
                        <a:buChar char="•"/>
                      </a:pPr>
                      <a:r>
                        <a:rPr lang="en-US" sz="1200"/>
                        <a:t>Proposing that Residual Likelihood be changed to Almost Certain and Residual Consequence be set at Major which gives a Residual Risk Rating of Critical.</a:t>
                      </a:r>
                    </a:p>
                    <a:p>
                      <a:pPr marL="182245" marR="0" lvl="0" indent="-182245" algn="l" rtl="0" eaLnBrk="1" latinLnBrk="0" hangingPunct="1">
                        <a:lnSpc>
                          <a:spcPct val="100000"/>
                        </a:lnSpc>
                        <a:spcBef>
                          <a:spcPts val="0"/>
                        </a:spcBef>
                        <a:spcAft>
                          <a:spcPts val="600"/>
                        </a:spcAft>
                        <a:buFont typeface="Arial" panose="020B0604020202020204" pitchFamily="34" charset="0"/>
                        <a:buChar char="•"/>
                      </a:pPr>
                      <a:r>
                        <a:rPr lang="en-US" sz="1200"/>
                        <a:t>Proposing that trend should remain as Worsened </a:t>
                      </a:r>
                    </a:p>
                    <a:p>
                      <a:pPr marL="182245" marR="0" lvl="0" indent="-182245" algn="l" rtl="0" eaLnBrk="1" latinLnBrk="0" hangingPunct="1">
                        <a:lnSpc>
                          <a:spcPct val="100000"/>
                        </a:lnSpc>
                        <a:spcBef>
                          <a:spcPts val="0"/>
                        </a:spcBef>
                        <a:spcAft>
                          <a:spcPts val="600"/>
                        </a:spcAft>
                        <a:buFont typeface="Arial" panose="020B0604020202020204" pitchFamily="34" charset="0"/>
                        <a:buChar char="•"/>
                      </a:pPr>
                      <a:r>
                        <a:rPr lang="en-US" sz="1200"/>
                        <a:t>Issue 12 has been raised by AEMO and R32 should consequently be closed</a:t>
                      </a:r>
                    </a:p>
                  </a:txBody>
                  <a:tcPr>
                    <a:lnT w="12700" cap="flat" cmpd="sng" algn="ctr">
                      <a:solidFill>
                        <a:schemeClr val="bg1"/>
                      </a:solidFill>
                      <a:prstDash val="solid"/>
                      <a:round/>
                      <a:headEnd type="none" w="med" len="med"/>
                      <a:tailEnd type="none" w="med" len="med"/>
                    </a:lnT>
                    <a:solidFill>
                      <a:srgbClr val="EDEDEF"/>
                    </a:solidFill>
                  </a:tcPr>
                </a:tc>
                <a:extLst>
                  <a:ext uri="{0D108BD9-81ED-4DB2-BD59-A6C34878D82A}">
                    <a16:rowId xmlns:a16="http://schemas.microsoft.com/office/drawing/2014/main" val="808961550"/>
                  </a:ext>
                </a:extLst>
              </a:tr>
            </a:tbl>
          </a:graphicData>
        </a:graphic>
      </p:graphicFrame>
      <p:graphicFrame>
        <p:nvGraphicFramePr>
          <p:cNvPr id="9" name="Table 8">
            <a:extLst>
              <a:ext uri="{FF2B5EF4-FFF2-40B4-BE49-F238E27FC236}">
                <a16:creationId xmlns:a16="http://schemas.microsoft.com/office/drawing/2014/main" id="{8B22C7C6-A798-4C18-A1BE-2AC9F5AF2EDE}"/>
              </a:ext>
            </a:extLst>
          </p:cNvPr>
          <p:cNvGraphicFramePr>
            <a:graphicFrameLocks noGrp="1"/>
          </p:cNvGraphicFramePr>
          <p:nvPr/>
        </p:nvGraphicFramePr>
        <p:xfrm>
          <a:off x="6845877" y="136524"/>
          <a:ext cx="2152650" cy="1314450"/>
        </p:xfrm>
        <a:graphic>
          <a:graphicData uri="http://schemas.openxmlformats.org/drawingml/2006/table">
            <a:tbl>
              <a:tblPr/>
              <a:tblGrid>
                <a:gridCol w="1076325">
                  <a:extLst>
                    <a:ext uri="{9D8B030D-6E8A-4147-A177-3AD203B41FA5}">
                      <a16:colId xmlns:a16="http://schemas.microsoft.com/office/drawing/2014/main" val="1671886493"/>
                    </a:ext>
                  </a:extLst>
                </a:gridCol>
                <a:gridCol w="1076325">
                  <a:extLst>
                    <a:ext uri="{9D8B030D-6E8A-4147-A177-3AD203B41FA5}">
                      <a16:colId xmlns:a16="http://schemas.microsoft.com/office/drawing/2014/main" val="612221339"/>
                    </a:ext>
                  </a:extLst>
                </a:gridCol>
              </a:tblGrid>
              <a:tr h="1314450">
                <a:tc>
                  <a:txBody>
                    <a:bodyPr/>
                    <a:lstStyle/>
                    <a:p>
                      <a:pPr algn="l" fontAlgn="base"/>
                      <a:r>
                        <a:rPr lang="en-AU" sz="1000" b="0" i="0" u="none" strike="noStrike">
                          <a:solidFill>
                            <a:srgbClr val="222324"/>
                          </a:solidFill>
                          <a:effectLst/>
                          <a:latin typeface="Segoe UI Semilight" panose="020B0402040204020203" pitchFamily="34" charset="0"/>
                        </a:rPr>
                        <a:t> </a:t>
                      </a:r>
                      <a:r>
                        <a:rPr lang="en-AU" sz="1000" b="0" i="0">
                          <a:solidFill>
                            <a:srgbClr val="222324"/>
                          </a:solidFill>
                          <a:effectLst/>
                          <a:latin typeface="Segoe UI Semilight" panose="020B0402040204020203" pitchFamily="34" charset="0"/>
                        </a:rPr>
                        <a:t>​</a:t>
                      </a:r>
                      <a:r>
                        <a:rPr lang="en-AU" sz="1350" b="0" i="0" kern="1200">
                          <a:solidFill>
                            <a:schemeClr val="tx1"/>
                          </a:solidFill>
                          <a:effectLst/>
                          <a:latin typeface="+mn-lt"/>
                          <a:ea typeface="+mn-ea"/>
                          <a:cs typeface="+mn-cs"/>
                        </a:rPr>
                        <a:t> </a:t>
                      </a:r>
                      <a:endParaRPr lang="en-AU" b="0" i="0">
                        <a:solidFill>
                          <a:srgbClr val="222324"/>
                        </a:solidFill>
                        <a:effectLst/>
                      </a:endParaRPr>
                    </a:p>
                  </a:txBody>
                  <a:tcPr>
                    <a:lnL>
                      <a:noFill/>
                    </a:lnL>
                    <a:lnR>
                      <a:noFill/>
                    </a:lnR>
                    <a:lnT>
                      <a:noFill/>
                    </a:lnT>
                    <a:lnB>
                      <a:noFill/>
                    </a:lnB>
                  </a:tcPr>
                </a:tc>
                <a:tc>
                  <a:txBody>
                    <a:bodyPr/>
                    <a:lstStyle/>
                    <a:p>
                      <a:pPr algn="l" fontAlgn="base"/>
                      <a:r>
                        <a:rPr lang="en-AU" sz="1050" b="1" i="0" u="none" strike="noStrike">
                          <a:solidFill>
                            <a:srgbClr val="FFFFFF"/>
                          </a:solidFill>
                          <a:effectLst/>
                          <a:latin typeface="Segoe UI Semilight" panose="020B0402040204020203" pitchFamily="34" charset="0"/>
                        </a:rPr>
                        <a:t>Improving</a:t>
                      </a: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1" i="0" u="none" strike="noStrike">
                          <a:solidFill>
                            <a:srgbClr val="FFFFFF"/>
                          </a:solidFill>
                          <a:effectLst/>
                          <a:latin typeface="Segoe UI Semilight" panose="020B0402040204020203" pitchFamily="34" charset="0"/>
                        </a:rPr>
                        <a:t>No Change /Stable</a:t>
                      </a: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1" i="0" u="none" strike="noStrike">
                          <a:solidFill>
                            <a:srgbClr val="FFFFFF"/>
                          </a:solidFill>
                          <a:effectLst/>
                          <a:latin typeface="Segoe UI Semilight" panose="020B0402040204020203" pitchFamily="34" charset="0"/>
                        </a:rPr>
                        <a:t>Worsened </a:t>
                      </a:r>
                      <a:r>
                        <a:rPr lang="en-AU" sz="1050" b="0" i="0">
                          <a:solidFill>
                            <a:srgbClr val="222324"/>
                          </a:solidFill>
                          <a:effectLst/>
                          <a:latin typeface="Segoe UI Semilight" panose="020B0402040204020203" pitchFamily="34" charset="0"/>
                        </a:rPr>
                        <a:t>​</a:t>
                      </a:r>
                      <a:endParaRPr lang="en-AU" b="0" i="0">
                        <a:solidFill>
                          <a:srgbClr val="222324"/>
                        </a:solidFill>
                        <a:effectLst/>
                      </a:endParaRPr>
                    </a:p>
                  </a:txBody>
                  <a:tcPr>
                    <a:lnL>
                      <a:noFill/>
                    </a:lnL>
                    <a:lnR>
                      <a:noFill/>
                    </a:lnR>
                    <a:lnT>
                      <a:noFill/>
                    </a:lnT>
                    <a:lnB>
                      <a:noFill/>
                    </a:lnB>
                  </a:tcPr>
                </a:tc>
                <a:extLst>
                  <a:ext uri="{0D108BD9-81ED-4DB2-BD59-A6C34878D82A}">
                    <a16:rowId xmlns:a16="http://schemas.microsoft.com/office/drawing/2014/main" val="185449407"/>
                  </a:ext>
                </a:extLst>
              </a:tr>
            </a:tbl>
          </a:graphicData>
        </a:graphic>
      </p:graphicFrame>
      <p:grpSp>
        <p:nvGrpSpPr>
          <p:cNvPr id="10" name="Group 9">
            <a:extLst>
              <a:ext uri="{FF2B5EF4-FFF2-40B4-BE49-F238E27FC236}">
                <a16:creationId xmlns:a16="http://schemas.microsoft.com/office/drawing/2014/main" id="{515E4E02-E7D9-460C-A5A4-AAFD01825BDD}"/>
              </a:ext>
            </a:extLst>
          </p:cNvPr>
          <p:cNvGrpSpPr/>
          <p:nvPr/>
        </p:nvGrpSpPr>
        <p:grpSpPr>
          <a:xfrm>
            <a:off x="7318541" y="136524"/>
            <a:ext cx="395654" cy="1056883"/>
            <a:chOff x="7318541" y="136524"/>
            <a:chExt cx="395654" cy="1056883"/>
          </a:xfrm>
        </p:grpSpPr>
        <p:cxnSp>
          <p:nvCxnSpPr>
            <p:cNvPr id="11" name="Straight Arrow Connector 10">
              <a:extLst>
                <a:ext uri="{FF2B5EF4-FFF2-40B4-BE49-F238E27FC236}">
                  <a16:creationId xmlns:a16="http://schemas.microsoft.com/office/drawing/2014/main" id="{7B9EE343-7B0B-45CA-A660-8275EA074593}"/>
                </a:ext>
              </a:extLst>
            </p:cNvPr>
            <p:cNvCxnSpPr/>
            <p:nvPr/>
          </p:nvCxnSpPr>
          <p:spPr>
            <a:xfrm flipV="1">
              <a:off x="7516368" y="136524"/>
              <a:ext cx="0" cy="272562"/>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6DCCBC10-87BA-458D-A24A-A243BC9A2B6D}"/>
                </a:ext>
              </a:extLst>
            </p:cNvPr>
            <p:cNvCxnSpPr/>
            <p:nvPr/>
          </p:nvCxnSpPr>
          <p:spPr>
            <a:xfrm>
              <a:off x="7318541" y="662355"/>
              <a:ext cx="395654" cy="0"/>
            </a:xfrm>
            <a:prstGeom prst="straightConnector1">
              <a:avLst/>
            </a:prstGeom>
            <a:ln w="28575">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302B6849-CB3D-4D64-9359-28F2647C0623}"/>
                </a:ext>
              </a:extLst>
            </p:cNvPr>
            <p:cNvCxnSpPr>
              <a:cxnSpLocks/>
            </p:cNvCxnSpPr>
            <p:nvPr/>
          </p:nvCxnSpPr>
          <p:spPr>
            <a:xfrm>
              <a:off x="7516368" y="848064"/>
              <a:ext cx="938" cy="345343"/>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grpSp>
      <p:cxnSp>
        <p:nvCxnSpPr>
          <p:cNvPr id="14" name="Straight Arrow Connector 13">
            <a:extLst>
              <a:ext uri="{FF2B5EF4-FFF2-40B4-BE49-F238E27FC236}">
                <a16:creationId xmlns:a16="http://schemas.microsoft.com/office/drawing/2014/main" id="{75689FF1-E697-4F94-BA76-0776EF85E1C0}"/>
              </a:ext>
            </a:extLst>
          </p:cNvPr>
          <p:cNvCxnSpPr>
            <a:cxnSpLocks/>
          </p:cNvCxnSpPr>
          <p:nvPr/>
        </p:nvCxnSpPr>
        <p:spPr>
          <a:xfrm>
            <a:off x="4793683" y="2864433"/>
            <a:ext cx="938" cy="345343"/>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graphicFrame>
        <p:nvGraphicFramePr>
          <p:cNvPr id="15" name="Table 14">
            <a:extLst>
              <a:ext uri="{FF2B5EF4-FFF2-40B4-BE49-F238E27FC236}">
                <a16:creationId xmlns:a16="http://schemas.microsoft.com/office/drawing/2014/main" id="{D116AD3D-2BC3-45E1-B5D4-7CCC04BAF88F}"/>
              </a:ext>
            </a:extLst>
          </p:cNvPr>
          <p:cNvGraphicFramePr>
            <a:graphicFrameLocks noGrp="1"/>
          </p:cNvGraphicFramePr>
          <p:nvPr>
            <p:extLst>
              <p:ext uri="{D42A27DB-BD31-4B8C-83A1-F6EECF244321}">
                <p14:modId xmlns:p14="http://schemas.microsoft.com/office/powerpoint/2010/main" val="4029022507"/>
              </p:ext>
            </p:extLst>
          </p:nvPr>
        </p:nvGraphicFramePr>
        <p:xfrm>
          <a:off x="126351" y="3741074"/>
          <a:ext cx="8891298" cy="2453640"/>
        </p:xfrm>
        <a:graphic>
          <a:graphicData uri="http://schemas.openxmlformats.org/drawingml/2006/table">
            <a:tbl>
              <a:tblPr firstRow="1" bandRow="1">
                <a:tableStyleId>{21E4AEA4-8DFA-4A89-87EB-49C32662AFE0}</a:tableStyleId>
              </a:tblPr>
              <a:tblGrid>
                <a:gridCol w="513729">
                  <a:extLst>
                    <a:ext uri="{9D8B030D-6E8A-4147-A177-3AD203B41FA5}">
                      <a16:colId xmlns:a16="http://schemas.microsoft.com/office/drawing/2014/main" val="2545833798"/>
                    </a:ext>
                  </a:extLst>
                </a:gridCol>
                <a:gridCol w="3747282">
                  <a:extLst>
                    <a:ext uri="{9D8B030D-6E8A-4147-A177-3AD203B41FA5}">
                      <a16:colId xmlns:a16="http://schemas.microsoft.com/office/drawing/2014/main" val="1391838440"/>
                    </a:ext>
                  </a:extLst>
                </a:gridCol>
                <a:gridCol w="1019907">
                  <a:extLst>
                    <a:ext uri="{9D8B030D-6E8A-4147-A177-3AD203B41FA5}">
                      <a16:colId xmlns:a16="http://schemas.microsoft.com/office/drawing/2014/main" val="2523357595"/>
                    </a:ext>
                  </a:extLst>
                </a:gridCol>
                <a:gridCol w="3610380">
                  <a:extLst>
                    <a:ext uri="{9D8B030D-6E8A-4147-A177-3AD203B41FA5}">
                      <a16:colId xmlns:a16="http://schemas.microsoft.com/office/drawing/2014/main" val="2828452488"/>
                    </a:ext>
                  </a:extLst>
                </a:gridCol>
              </a:tblGrid>
              <a:tr h="370840">
                <a:tc>
                  <a:txBody>
                    <a:bodyPr/>
                    <a:lstStyle/>
                    <a:p>
                      <a:r>
                        <a:rPr lang="en-US" sz="1200"/>
                        <a:t>Issue ID</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200"/>
                        <a:t>Description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200"/>
                        <a:t>Rating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200"/>
                        <a:t>Mitigations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7668883"/>
                  </a:ext>
                </a:extLst>
              </a:tr>
              <a:tr h="1590040">
                <a:tc>
                  <a:txBody>
                    <a:bodyPr/>
                    <a:lstStyle/>
                    <a:p>
                      <a:r>
                        <a:rPr lang="en-US" sz="1200"/>
                        <a:t>I12</a:t>
                      </a:r>
                    </a:p>
                  </a:txBody>
                  <a:tcPr>
                    <a:lnT w="12700" cap="flat" cmpd="sng" algn="ctr">
                      <a:solidFill>
                        <a:schemeClr val="bg1"/>
                      </a:solidFill>
                      <a:prstDash val="solid"/>
                      <a:round/>
                      <a:headEnd type="none" w="med" len="med"/>
                      <a:tailEnd type="none" w="med" len="med"/>
                    </a:lnT>
                  </a:tcPr>
                </a:tc>
                <a:tc>
                  <a:txBody>
                    <a:bodyPr/>
                    <a:lstStyle/>
                    <a:p>
                      <a:pPr lvl="0" algn="l">
                        <a:lnSpc>
                          <a:spcPct val="100000"/>
                        </a:lnSpc>
                        <a:spcBef>
                          <a:spcPts val="0"/>
                        </a:spcBef>
                        <a:spcAft>
                          <a:spcPts val="0"/>
                        </a:spcAft>
                        <a:buNone/>
                      </a:pPr>
                      <a:r>
                        <a:rPr lang="en-AU" sz="1200" b="1"/>
                        <a:t>No Remaining Contingency for Retail Deployment</a:t>
                      </a:r>
                    </a:p>
                    <a:p>
                      <a:pPr lvl="0" algn="l">
                        <a:lnSpc>
                          <a:spcPct val="100000"/>
                        </a:lnSpc>
                        <a:spcBef>
                          <a:spcPts val="0"/>
                        </a:spcBef>
                        <a:spcAft>
                          <a:spcPts val="0"/>
                        </a:spcAft>
                        <a:buNone/>
                      </a:pPr>
                      <a:endParaRPr lang="en-AU" sz="1200" b="1"/>
                    </a:p>
                    <a:p>
                      <a:pPr lvl="0" algn="l">
                        <a:lnSpc>
                          <a:spcPct val="100000"/>
                        </a:lnSpc>
                        <a:spcBef>
                          <a:spcPts val="0"/>
                        </a:spcBef>
                        <a:spcAft>
                          <a:spcPts val="0"/>
                        </a:spcAft>
                        <a:buNone/>
                      </a:pPr>
                      <a:r>
                        <a:rPr lang="en-AU" sz="1200" b="0"/>
                        <a:t>Issues identified during Dress Rehearsal 2 and Azure migration coupled with existing Retail timeline challenges mean that delays have occurred within the 5MS Retail workstream. </a:t>
                      </a:r>
                    </a:p>
                    <a:p>
                      <a:pPr lvl="0" algn="l">
                        <a:lnSpc>
                          <a:spcPct val="100000"/>
                        </a:lnSpc>
                        <a:spcBef>
                          <a:spcPts val="600"/>
                        </a:spcBef>
                        <a:spcAft>
                          <a:spcPts val="0"/>
                        </a:spcAft>
                        <a:buNone/>
                      </a:pPr>
                      <a:r>
                        <a:rPr lang="en-AU" sz="1200" b="0"/>
                        <a:t>There is no schedule contingency within this workstream to compensate for the time needed to remediate these issues therefore the scheduled go-live of 09-Mar-21 will not be met.</a:t>
                      </a:r>
                    </a:p>
                  </a:txBody>
                  <a:tcPr>
                    <a:lnT w="12700" cap="flat" cmpd="sng" algn="ctr">
                      <a:solidFill>
                        <a:schemeClr val="bg1"/>
                      </a:solidFill>
                      <a:prstDash val="solid"/>
                      <a:round/>
                      <a:headEnd type="none" w="med" len="med"/>
                      <a:tailEnd type="none" w="med" len="med"/>
                    </a:lnT>
                    <a:solidFill>
                      <a:srgbClr val="E8E7E8"/>
                    </a:solidFill>
                  </a:tcPr>
                </a:tc>
                <a:tc>
                  <a:txBody>
                    <a:bodyPr/>
                    <a:lstStyle/>
                    <a:p>
                      <a:pPr marL="0" marR="0" lvl="0" indent="0" algn="ctr" defTabSz="685800" rtl="0" eaLnBrk="1" latinLnBrk="0" hangingPunct="1">
                        <a:lnSpc>
                          <a:spcPct val="100000"/>
                        </a:lnSpc>
                        <a:spcBef>
                          <a:spcPts val="0"/>
                        </a:spcBef>
                        <a:spcAft>
                          <a:spcPts val="0"/>
                        </a:spcAft>
                        <a:buFont typeface="Arial" panose="020B0604020202020204" pitchFamily="34" charset="0"/>
                        <a:buNone/>
                      </a:pPr>
                      <a:r>
                        <a:rPr lang="en-AU" sz="1350" kern="1200">
                          <a:solidFill>
                            <a:schemeClr val="dk1"/>
                          </a:solidFill>
                          <a:latin typeface="+mn-lt"/>
                          <a:ea typeface="+mn-ea"/>
                          <a:cs typeface="+mn-cs"/>
                        </a:rPr>
                        <a:t>High</a:t>
                      </a:r>
                    </a:p>
                  </a:txBody>
                  <a:tcPr>
                    <a:lnT w="12700" cap="flat" cmpd="sng" algn="ctr">
                      <a:solidFill>
                        <a:schemeClr val="bg1"/>
                      </a:solidFill>
                      <a:prstDash val="solid"/>
                      <a:round/>
                      <a:headEnd type="none" w="med" len="med"/>
                      <a:tailEnd type="none" w="med" len="med"/>
                    </a:lnT>
                    <a:solidFill>
                      <a:srgbClr val="FF0000"/>
                    </a:solidFill>
                  </a:tcPr>
                </a:tc>
                <a:tc>
                  <a:txBody>
                    <a:bodyPr/>
                    <a:lstStyle/>
                    <a:p>
                      <a:pPr marL="182563" marR="0" lvl="0" indent="-182563" algn="l" defTabSz="685800" rtl="0" eaLnBrk="1" latinLnBrk="0" hangingPunct="1">
                        <a:lnSpc>
                          <a:spcPct val="100000"/>
                        </a:lnSpc>
                        <a:spcBef>
                          <a:spcPts val="0"/>
                        </a:spcBef>
                        <a:spcAft>
                          <a:spcPts val="600"/>
                        </a:spcAft>
                        <a:buFont typeface="Arial" panose="020B0604020202020204" pitchFamily="34" charset="0"/>
                        <a:buChar char="•"/>
                      </a:pPr>
                      <a:r>
                        <a:rPr lang="en-US" sz="1200"/>
                        <a:t>The Retail systems program has been reviewed and the timeline has been revised to provide sufficient time to remediate the identified issues</a:t>
                      </a:r>
                    </a:p>
                    <a:p>
                      <a:pPr marL="182563" marR="0" lvl="0" indent="-182563" algn="l" defTabSz="685800" rtl="0" eaLnBrk="1" latinLnBrk="0" hangingPunct="1">
                        <a:lnSpc>
                          <a:spcPct val="100000"/>
                        </a:lnSpc>
                        <a:spcBef>
                          <a:spcPts val="0"/>
                        </a:spcBef>
                        <a:spcAft>
                          <a:spcPts val="600"/>
                        </a:spcAft>
                        <a:buFont typeface="Arial" panose="020B0604020202020204" pitchFamily="34" charset="0"/>
                        <a:buChar char="•"/>
                      </a:pPr>
                      <a:r>
                        <a:rPr lang="en-US" sz="1200"/>
                        <a:t>AEMO response program developed</a:t>
                      </a:r>
                    </a:p>
                    <a:p>
                      <a:pPr marL="182563" marR="0" lvl="0" indent="-182563" algn="l" defTabSz="685800" rtl="0" eaLnBrk="1" latinLnBrk="0" hangingPunct="1">
                        <a:lnSpc>
                          <a:spcPct val="100000"/>
                        </a:lnSpc>
                        <a:spcBef>
                          <a:spcPts val="0"/>
                        </a:spcBef>
                        <a:spcAft>
                          <a:spcPts val="600"/>
                        </a:spcAft>
                        <a:buFont typeface="Arial" panose="020B0604020202020204" pitchFamily="34" charset="0"/>
                        <a:buChar char="•"/>
                      </a:pPr>
                      <a:r>
                        <a:rPr lang="en-US" sz="1200"/>
                        <a:t>Impacts to dependent AEMO and Participant activities will be assessed, and overall program milestones updated</a:t>
                      </a:r>
                    </a:p>
                  </a:txBody>
                  <a:tcPr>
                    <a:lnT w="12700" cap="flat" cmpd="sng" algn="ctr">
                      <a:solidFill>
                        <a:schemeClr val="bg1"/>
                      </a:solidFill>
                      <a:prstDash val="solid"/>
                      <a:round/>
                      <a:headEnd type="none" w="med" len="med"/>
                      <a:tailEnd type="none" w="med" len="med"/>
                    </a:lnT>
                    <a:solidFill>
                      <a:srgbClr val="E8E7E8"/>
                    </a:solidFill>
                  </a:tcPr>
                </a:tc>
                <a:extLst>
                  <a:ext uri="{0D108BD9-81ED-4DB2-BD59-A6C34878D82A}">
                    <a16:rowId xmlns:a16="http://schemas.microsoft.com/office/drawing/2014/main" val="808961550"/>
                  </a:ext>
                </a:extLst>
              </a:tr>
            </a:tbl>
          </a:graphicData>
        </a:graphic>
      </p:graphicFrame>
    </p:spTree>
    <p:extLst>
      <p:ext uri="{BB962C8B-B14F-4D97-AF65-F5344CB8AC3E}">
        <p14:creationId xmlns:p14="http://schemas.microsoft.com/office/powerpoint/2010/main" val="948940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20C70-79C7-4996-BFB6-E0E4BA633DA9}"/>
              </a:ext>
            </a:extLst>
          </p:cNvPr>
          <p:cNvSpPr>
            <a:spLocks noGrp="1"/>
          </p:cNvSpPr>
          <p:nvPr>
            <p:ph type="title"/>
          </p:nvPr>
        </p:nvSpPr>
        <p:spPr/>
        <p:txBody>
          <a:bodyPr>
            <a:normAutofit/>
          </a:bodyPr>
          <a:lstStyle/>
          <a:p>
            <a:r>
              <a:rPr lang="en-AU" sz="3200"/>
              <a:t>New Risks (1/4)</a:t>
            </a:r>
          </a:p>
        </p:txBody>
      </p:sp>
      <p:sp>
        <p:nvSpPr>
          <p:cNvPr id="4" name="Date Placeholder 3">
            <a:extLst>
              <a:ext uri="{FF2B5EF4-FFF2-40B4-BE49-F238E27FC236}">
                <a16:creationId xmlns:a16="http://schemas.microsoft.com/office/drawing/2014/main" id="{E532886E-7E14-4FF4-BCF7-133385D09F3B}"/>
              </a:ext>
            </a:extLst>
          </p:cNvPr>
          <p:cNvSpPr>
            <a:spLocks noGrp="1"/>
          </p:cNvSpPr>
          <p:nvPr>
            <p:ph type="dt" sz="half" idx="10"/>
          </p:nvPr>
        </p:nvSpPr>
        <p:spPr/>
        <p:txBody>
          <a:bodyPr/>
          <a:lstStyle/>
          <a:p>
            <a:fld id="{FDEF3A66-B67E-4569-919D-CB6E78FCED42}" type="datetime1">
              <a:rPr lang="en-AU" smtClean="0"/>
              <a:t>1/02/2021</a:t>
            </a:fld>
            <a:endParaRPr lang="en-AU"/>
          </a:p>
        </p:txBody>
      </p:sp>
      <p:sp>
        <p:nvSpPr>
          <p:cNvPr id="6" name="Slide Number Placeholder 5">
            <a:extLst>
              <a:ext uri="{FF2B5EF4-FFF2-40B4-BE49-F238E27FC236}">
                <a16:creationId xmlns:a16="http://schemas.microsoft.com/office/drawing/2014/main" id="{B6D6EBD0-1EE2-440B-8414-918D28674DF2}"/>
              </a:ext>
            </a:extLst>
          </p:cNvPr>
          <p:cNvSpPr>
            <a:spLocks noGrp="1"/>
          </p:cNvSpPr>
          <p:nvPr>
            <p:ph type="sldNum" sz="quarter" idx="12"/>
          </p:nvPr>
        </p:nvSpPr>
        <p:spPr/>
        <p:txBody>
          <a:bodyPr/>
          <a:lstStyle/>
          <a:p>
            <a:fld id="{4EC81F68-4976-451A-B2E9-79BCBD2F70CC}" type="slidenum">
              <a:rPr lang="en-AU" smtClean="0"/>
              <a:t>22</a:t>
            </a:fld>
            <a:endParaRPr lang="en-AU"/>
          </a:p>
        </p:txBody>
      </p:sp>
      <p:graphicFrame>
        <p:nvGraphicFramePr>
          <p:cNvPr id="7" name="Table 6">
            <a:extLst>
              <a:ext uri="{FF2B5EF4-FFF2-40B4-BE49-F238E27FC236}">
                <a16:creationId xmlns:a16="http://schemas.microsoft.com/office/drawing/2014/main" id="{EE2FBA87-C724-4F48-99DC-DF1AA7FBBB00}"/>
              </a:ext>
            </a:extLst>
          </p:cNvPr>
          <p:cNvGraphicFramePr>
            <a:graphicFrameLocks noGrp="1"/>
          </p:cNvGraphicFramePr>
          <p:nvPr>
            <p:extLst>
              <p:ext uri="{D42A27DB-BD31-4B8C-83A1-F6EECF244321}">
                <p14:modId xmlns:p14="http://schemas.microsoft.com/office/powerpoint/2010/main" val="3659955732"/>
              </p:ext>
            </p:extLst>
          </p:nvPr>
        </p:nvGraphicFramePr>
        <p:xfrm>
          <a:off x="126351" y="1450973"/>
          <a:ext cx="8891297" cy="4309747"/>
        </p:xfrm>
        <a:graphic>
          <a:graphicData uri="http://schemas.openxmlformats.org/drawingml/2006/table">
            <a:tbl>
              <a:tblPr firstRow="1" bandRow="1">
                <a:tableStyleId>{21E4AEA4-8DFA-4A89-87EB-49C32662AFE0}</a:tableStyleId>
              </a:tblPr>
              <a:tblGrid>
                <a:gridCol w="612203">
                  <a:extLst>
                    <a:ext uri="{9D8B030D-6E8A-4147-A177-3AD203B41FA5}">
                      <a16:colId xmlns:a16="http://schemas.microsoft.com/office/drawing/2014/main" val="1172097240"/>
                    </a:ext>
                  </a:extLst>
                </a:gridCol>
                <a:gridCol w="2879373">
                  <a:extLst>
                    <a:ext uri="{9D8B030D-6E8A-4147-A177-3AD203B41FA5}">
                      <a16:colId xmlns:a16="http://schemas.microsoft.com/office/drawing/2014/main" val="3319107231"/>
                    </a:ext>
                  </a:extLst>
                </a:gridCol>
                <a:gridCol w="756187">
                  <a:extLst>
                    <a:ext uri="{9D8B030D-6E8A-4147-A177-3AD203B41FA5}">
                      <a16:colId xmlns:a16="http://schemas.microsoft.com/office/drawing/2014/main" val="2832367002"/>
                    </a:ext>
                  </a:extLst>
                </a:gridCol>
                <a:gridCol w="839724">
                  <a:extLst>
                    <a:ext uri="{9D8B030D-6E8A-4147-A177-3AD203B41FA5}">
                      <a16:colId xmlns:a16="http://schemas.microsoft.com/office/drawing/2014/main" val="2948922669"/>
                    </a:ext>
                  </a:extLst>
                </a:gridCol>
                <a:gridCol w="3803810">
                  <a:extLst>
                    <a:ext uri="{9D8B030D-6E8A-4147-A177-3AD203B41FA5}">
                      <a16:colId xmlns:a16="http://schemas.microsoft.com/office/drawing/2014/main" val="902862149"/>
                    </a:ext>
                  </a:extLst>
                </a:gridCol>
              </a:tblGrid>
              <a:tr h="469267">
                <a:tc>
                  <a:txBody>
                    <a:bodyPr/>
                    <a:lstStyle/>
                    <a:p>
                      <a:r>
                        <a:rPr lang="en-US" sz="1200"/>
                        <a:t>Risk ID</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200"/>
                        <a:t>Description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200"/>
                        <a:t>Inherent Rating</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200"/>
                        <a:t>Residual Rating</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200"/>
                        <a:t>Comments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3693094"/>
                  </a:ext>
                </a:extLst>
              </a:tr>
              <a:tr h="3804736">
                <a:tc>
                  <a:txBody>
                    <a:bodyPr/>
                    <a:lstStyle/>
                    <a:p>
                      <a:r>
                        <a:rPr lang="en-US" sz="1200"/>
                        <a:t>R33 </a:t>
                      </a:r>
                      <a:r>
                        <a:rPr lang="en-US" sz="1200" strike="noStrike"/>
                        <a:t>(NEW)</a:t>
                      </a:r>
                      <a:endParaRPr lang="en-US" sz="120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l">
                        <a:lnSpc>
                          <a:spcPct val="100000"/>
                        </a:lnSpc>
                        <a:spcBef>
                          <a:spcPts val="0"/>
                        </a:spcBef>
                        <a:spcAft>
                          <a:spcPts val="0"/>
                        </a:spcAft>
                        <a:buNone/>
                      </a:pPr>
                      <a:r>
                        <a:rPr lang="en-AU" sz="1200" b="1" u="sng" strike="noStrike" noProof="0"/>
                        <a:t>Further delays to AEMO Retail Systems impact 5MS rule commencement critical path </a:t>
                      </a:r>
                    </a:p>
                    <a:p>
                      <a:pPr lvl="0" algn="l">
                        <a:lnSpc>
                          <a:spcPct val="100000"/>
                        </a:lnSpc>
                        <a:spcBef>
                          <a:spcPts val="0"/>
                        </a:spcBef>
                        <a:spcAft>
                          <a:spcPts val="0"/>
                        </a:spcAft>
                        <a:buNone/>
                      </a:pPr>
                      <a:endParaRPr lang="en-AU" sz="1200" b="1" u="sng" strike="noStrike" noProof="0"/>
                    </a:p>
                    <a:p>
                      <a:pPr lvl="0" algn="l">
                        <a:lnSpc>
                          <a:spcPct val="100000"/>
                        </a:lnSpc>
                        <a:spcBef>
                          <a:spcPts val="0"/>
                        </a:spcBef>
                        <a:spcAft>
                          <a:spcPts val="0"/>
                        </a:spcAft>
                        <a:buNone/>
                      </a:pPr>
                      <a:r>
                        <a:rPr lang="en-AU" sz="1200" b="0" u="none" strike="noStrike" noProof="0"/>
                        <a:t>There is a risk that further delays beyond those identified put the critical path through market trial to 5MS rule commencement (01-Oct-21) at risk</a:t>
                      </a:r>
                    </a:p>
                    <a:p>
                      <a:pPr lvl="0" algn="l">
                        <a:lnSpc>
                          <a:spcPct val="100000"/>
                        </a:lnSpc>
                        <a:spcBef>
                          <a:spcPts val="0"/>
                        </a:spcBef>
                        <a:spcAft>
                          <a:spcPts val="0"/>
                        </a:spcAft>
                        <a:buNone/>
                      </a:pPr>
                      <a:r>
                        <a:rPr lang="en-AU" sz="1200" b="0" u="none" strike="noStrike" noProof="0"/>
                        <a:t> </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8E7E8"/>
                    </a:solidFill>
                  </a:tcPr>
                </a:tc>
                <a:tc>
                  <a:txBody>
                    <a:bodyPr/>
                    <a:lstStyle/>
                    <a:p>
                      <a:pPr algn="ctr"/>
                      <a:r>
                        <a:rPr lang="en-US" sz="1200"/>
                        <a:t>Critical</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solidFill>
                  </a:tcPr>
                </a:tc>
                <a:tc>
                  <a:txBody>
                    <a:bodyPr/>
                    <a:lstStyle/>
                    <a:p>
                      <a:pPr algn="ctr"/>
                      <a:r>
                        <a:rPr lang="en-US" sz="1200"/>
                        <a:t>Significant</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200"/>
                        <a:t>Inherent Likelihood: Possible</a:t>
                      </a:r>
                      <a:endParaRPr lang="en-US" sz="1200">
                        <a:highlight>
                          <a:srgbClr val="FFFF00"/>
                        </a:highlight>
                      </a:endParaRP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200"/>
                        <a:t>Inherent Consequence: Extreme</a:t>
                      </a:r>
                    </a:p>
                    <a:p>
                      <a:pPr marL="0" marR="0" lvl="0" indent="0" algn="l" defTabSz="685800" rtl="0" eaLnBrk="1" latinLnBrk="0" hangingPunct="1">
                        <a:lnSpc>
                          <a:spcPct val="100000"/>
                        </a:lnSpc>
                        <a:spcBef>
                          <a:spcPts val="0"/>
                        </a:spcBef>
                        <a:spcAft>
                          <a:spcPts val="0"/>
                        </a:spcAft>
                        <a:buFont typeface="Arial" panose="020B0604020202020204" pitchFamily="34" charset="0"/>
                        <a:buNone/>
                      </a:pPr>
                      <a:endParaRPr lang="en-US" sz="1200"/>
                    </a:p>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US" sz="1200" b="1"/>
                        <a:t>Actions</a:t>
                      </a:r>
                      <a:r>
                        <a:rPr lang="en-US" sz="1200"/>
                        <a:t>: </a:t>
                      </a:r>
                    </a:p>
                    <a:p>
                      <a:pPr marL="92075" marR="0" lvl="0" indent="-92075" algn="l" defTabSz="685800" rtl="0" eaLnBrk="1" latinLnBrk="0" hangingPunct="1">
                        <a:lnSpc>
                          <a:spcPct val="100000"/>
                        </a:lnSpc>
                        <a:spcBef>
                          <a:spcPts val="0"/>
                        </a:spcBef>
                        <a:spcAft>
                          <a:spcPts val="600"/>
                        </a:spcAft>
                        <a:buFont typeface="Arial" panose="020B0604020202020204" pitchFamily="34" charset="0"/>
                        <a:buChar char="•"/>
                      </a:pPr>
                      <a:r>
                        <a:rPr lang="en-US" sz="1200"/>
                        <a:t>To be monitored through reporting to PCF and AEMO readiness reporting </a:t>
                      </a:r>
                    </a:p>
                    <a:p>
                      <a:pPr marL="92075" marR="0" lvl="0" indent="-92075" algn="l" defTabSz="685800" rtl="0" eaLnBrk="1" latinLnBrk="0" hangingPunct="1">
                        <a:lnSpc>
                          <a:spcPct val="100000"/>
                        </a:lnSpc>
                        <a:spcBef>
                          <a:spcPts val="0"/>
                        </a:spcBef>
                        <a:spcAft>
                          <a:spcPts val="600"/>
                        </a:spcAft>
                        <a:buFont typeface="Arial" panose="020B0604020202020204" pitchFamily="34" charset="0"/>
                        <a:buChar char="•"/>
                      </a:pPr>
                      <a:r>
                        <a:rPr lang="en-AU" sz="1200"/>
                        <a:t>AEMO has:</a:t>
                      </a:r>
                    </a:p>
                    <a:p>
                      <a:pPr marL="228600" marR="0" lvl="0" indent="-228600" algn="l" defTabSz="685800" rtl="0" eaLnBrk="1" latinLnBrk="0" hangingPunct="1">
                        <a:lnSpc>
                          <a:spcPct val="100000"/>
                        </a:lnSpc>
                        <a:spcBef>
                          <a:spcPts val="0"/>
                        </a:spcBef>
                        <a:spcAft>
                          <a:spcPts val="600"/>
                        </a:spcAft>
                        <a:buFont typeface="+mj-lt"/>
                        <a:buAutoNum type="arabicPeriod"/>
                      </a:pPr>
                      <a:r>
                        <a:rPr lang="en-AU" sz="1200"/>
                        <a:t>identified resourcing dedicated to teams to address issues</a:t>
                      </a:r>
                    </a:p>
                    <a:p>
                      <a:pPr marL="228600" marR="0" lvl="0" indent="-228600" algn="l" defTabSz="685800" rtl="0" eaLnBrk="1" latinLnBrk="0" hangingPunct="1">
                        <a:lnSpc>
                          <a:spcPct val="100000"/>
                        </a:lnSpc>
                        <a:spcBef>
                          <a:spcPts val="0"/>
                        </a:spcBef>
                        <a:spcAft>
                          <a:spcPts val="600"/>
                        </a:spcAft>
                        <a:buFont typeface="+mj-lt"/>
                        <a:buAutoNum type="arabicPeriod"/>
                      </a:pPr>
                      <a:r>
                        <a:rPr lang="en-AU" sz="1200"/>
                        <a:t>put in place daily governance arrangements to allow for faster issues escalation and resolution</a:t>
                      </a:r>
                    </a:p>
                    <a:p>
                      <a:pPr marL="228600" marR="0" lvl="0" indent="-228600" algn="l" defTabSz="685800" rtl="0" eaLnBrk="1" latinLnBrk="0" hangingPunct="1">
                        <a:lnSpc>
                          <a:spcPct val="100000"/>
                        </a:lnSpc>
                        <a:spcBef>
                          <a:spcPts val="0"/>
                        </a:spcBef>
                        <a:spcAft>
                          <a:spcPts val="600"/>
                        </a:spcAft>
                        <a:buFont typeface="+mj-lt"/>
                        <a:buAutoNum type="arabicPeriod"/>
                      </a:pPr>
                      <a:r>
                        <a:rPr lang="en-AU" sz="1200"/>
                        <a:t>is escalating the technical issues with its technology partners</a:t>
                      </a:r>
                    </a:p>
                    <a:p>
                      <a:pPr marL="92075" marR="0" lvl="0" indent="-92075"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a:t>Checkpoints to be established with PCF to monitor effectiveness of mitigations</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endParaRPr lang="en-US" sz="1200"/>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200"/>
                        <a:t>Residual Likelihood: Unlikely</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200"/>
                        <a:t>Residual Consequence: Extreme</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8E7E8"/>
                    </a:solidFill>
                  </a:tcPr>
                </a:tc>
                <a:extLst>
                  <a:ext uri="{0D108BD9-81ED-4DB2-BD59-A6C34878D82A}">
                    <a16:rowId xmlns:a16="http://schemas.microsoft.com/office/drawing/2014/main" val="1741032323"/>
                  </a:ext>
                </a:extLst>
              </a:tr>
            </a:tbl>
          </a:graphicData>
        </a:graphic>
      </p:graphicFrame>
      <p:graphicFrame>
        <p:nvGraphicFramePr>
          <p:cNvPr id="3" name="Table 2">
            <a:extLst>
              <a:ext uri="{FF2B5EF4-FFF2-40B4-BE49-F238E27FC236}">
                <a16:creationId xmlns:a16="http://schemas.microsoft.com/office/drawing/2014/main" id="{AAA4E3BA-51B3-4435-BC15-97F5B1E2E22B}"/>
              </a:ext>
            </a:extLst>
          </p:cNvPr>
          <p:cNvGraphicFramePr>
            <a:graphicFrameLocks noGrp="1"/>
          </p:cNvGraphicFramePr>
          <p:nvPr/>
        </p:nvGraphicFramePr>
        <p:xfrm>
          <a:off x="6845877" y="136524"/>
          <a:ext cx="2152650" cy="1314450"/>
        </p:xfrm>
        <a:graphic>
          <a:graphicData uri="http://schemas.openxmlformats.org/drawingml/2006/table">
            <a:tbl>
              <a:tblPr/>
              <a:tblGrid>
                <a:gridCol w="1076325">
                  <a:extLst>
                    <a:ext uri="{9D8B030D-6E8A-4147-A177-3AD203B41FA5}">
                      <a16:colId xmlns:a16="http://schemas.microsoft.com/office/drawing/2014/main" val="1671886493"/>
                    </a:ext>
                  </a:extLst>
                </a:gridCol>
                <a:gridCol w="1076325">
                  <a:extLst>
                    <a:ext uri="{9D8B030D-6E8A-4147-A177-3AD203B41FA5}">
                      <a16:colId xmlns:a16="http://schemas.microsoft.com/office/drawing/2014/main" val="612221339"/>
                    </a:ext>
                  </a:extLst>
                </a:gridCol>
              </a:tblGrid>
              <a:tr h="1314450">
                <a:tc>
                  <a:txBody>
                    <a:bodyPr/>
                    <a:lstStyle/>
                    <a:p>
                      <a:pPr algn="l" fontAlgn="base"/>
                      <a:r>
                        <a:rPr lang="en-AU" sz="1000" b="0" i="0" u="none" strike="noStrike">
                          <a:solidFill>
                            <a:srgbClr val="222324"/>
                          </a:solidFill>
                          <a:effectLst/>
                          <a:latin typeface="Segoe UI Semilight" panose="020B0402040204020203" pitchFamily="34" charset="0"/>
                        </a:rPr>
                        <a:t> </a:t>
                      </a:r>
                      <a:r>
                        <a:rPr lang="en-AU" sz="1000" b="0" i="0">
                          <a:solidFill>
                            <a:srgbClr val="222324"/>
                          </a:solidFill>
                          <a:effectLst/>
                          <a:latin typeface="Segoe UI Semilight" panose="020B0402040204020203" pitchFamily="34" charset="0"/>
                        </a:rPr>
                        <a:t>​</a:t>
                      </a:r>
                      <a:r>
                        <a:rPr lang="en-AU" sz="1350" b="0" i="0" kern="1200">
                          <a:solidFill>
                            <a:schemeClr val="tx1"/>
                          </a:solidFill>
                          <a:effectLst/>
                          <a:latin typeface="+mn-lt"/>
                          <a:ea typeface="+mn-ea"/>
                          <a:cs typeface="+mn-cs"/>
                        </a:rPr>
                        <a:t> </a:t>
                      </a:r>
                      <a:endParaRPr lang="en-AU" b="0" i="0">
                        <a:solidFill>
                          <a:srgbClr val="222324"/>
                        </a:solidFill>
                        <a:effectLst/>
                      </a:endParaRPr>
                    </a:p>
                  </a:txBody>
                  <a:tcPr>
                    <a:lnL>
                      <a:noFill/>
                    </a:lnL>
                    <a:lnR>
                      <a:noFill/>
                    </a:lnR>
                    <a:lnT>
                      <a:noFill/>
                    </a:lnT>
                    <a:lnB>
                      <a:noFill/>
                    </a:lnB>
                  </a:tcPr>
                </a:tc>
                <a:tc>
                  <a:txBody>
                    <a:bodyPr/>
                    <a:lstStyle/>
                    <a:p>
                      <a:pPr algn="l" fontAlgn="base"/>
                      <a:r>
                        <a:rPr lang="en-AU" sz="1050" b="1" i="0" u="none" strike="noStrike">
                          <a:solidFill>
                            <a:srgbClr val="FFFFFF"/>
                          </a:solidFill>
                          <a:effectLst/>
                          <a:latin typeface="Segoe UI Semilight" panose="020B0402040204020203" pitchFamily="34" charset="0"/>
                        </a:rPr>
                        <a:t>Improving</a:t>
                      </a: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1" i="0" u="none" strike="noStrike">
                          <a:solidFill>
                            <a:srgbClr val="FFFFFF"/>
                          </a:solidFill>
                          <a:effectLst/>
                          <a:latin typeface="Segoe UI Semilight" panose="020B0402040204020203" pitchFamily="34" charset="0"/>
                        </a:rPr>
                        <a:t>No Change /Stable</a:t>
                      </a: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1" i="0" u="none" strike="noStrike">
                          <a:solidFill>
                            <a:srgbClr val="FFFFFF"/>
                          </a:solidFill>
                          <a:effectLst/>
                          <a:latin typeface="Segoe UI Semilight" panose="020B0402040204020203" pitchFamily="34" charset="0"/>
                        </a:rPr>
                        <a:t>Worsened </a:t>
                      </a:r>
                      <a:r>
                        <a:rPr lang="en-AU" sz="1050" b="0" i="0">
                          <a:solidFill>
                            <a:srgbClr val="222324"/>
                          </a:solidFill>
                          <a:effectLst/>
                          <a:latin typeface="Segoe UI Semilight" panose="020B0402040204020203" pitchFamily="34" charset="0"/>
                        </a:rPr>
                        <a:t>​</a:t>
                      </a:r>
                      <a:endParaRPr lang="en-AU" b="0" i="0">
                        <a:solidFill>
                          <a:srgbClr val="222324"/>
                        </a:solidFill>
                        <a:effectLst/>
                      </a:endParaRPr>
                    </a:p>
                  </a:txBody>
                  <a:tcPr>
                    <a:lnL>
                      <a:noFill/>
                    </a:lnL>
                    <a:lnR>
                      <a:noFill/>
                    </a:lnR>
                    <a:lnT>
                      <a:noFill/>
                    </a:lnT>
                    <a:lnB>
                      <a:noFill/>
                    </a:lnB>
                  </a:tcPr>
                </a:tc>
                <a:extLst>
                  <a:ext uri="{0D108BD9-81ED-4DB2-BD59-A6C34878D82A}">
                    <a16:rowId xmlns:a16="http://schemas.microsoft.com/office/drawing/2014/main" val="185449407"/>
                  </a:ext>
                </a:extLst>
              </a:tr>
            </a:tbl>
          </a:graphicData>
        </a:graphic>
      </p:graphicFrame>
      <p:sp>
        <p:nvSpPr>
          <p:cNvPr id="5" name="Rectangle 1">
            <a:extLst>
              <a:ext uri="{FF2B5EF4-FFF2-40B4-BE49-F238E27FC236}">
                <a16:creationId xmlns:a16="http://schemas.microsoft.com/office/drawing/2014/main" id="{EB666528-239F-4E5C-A394-FEEBB6BE1C82}"/>
              </a:ext>
            </a:extLst>
          </p:cNvPr>
          <p:cNvSpPr>
            <a:spLocks noChangeArrowheads="1"/>
          </p:cNvSpPr>
          <p:nvPr/>
        </p:nvSpPr>
        <p:spPr bwMode="auto">
          <a:xfrm>
            <a:off x="6845084" y="13731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id="{A6D3BF1D-EA69-4EB0-81C5-0F65BEC26B9C}"/>
              </a:ext>
            </a:extLst>
          </p:cNvPr>
          <p:cNvSpPr/>
          <p:nvPr/>
        </p:nvSpPr>
        <p:spPr>
          <a:xfrm>
            <a:off x="4450813" y="3244334"/>
            <a:ext cx="242374" cy="369332"/>
          </a:xfrm>
          <a:prstGeom prst="rect">
            <a:avLst/>
          </a:prstGeom>
        </p:spPr>
        <p:txBody>
          <a:bodyPr wrap="none">
            <a:spAutoFit/>
          </a:bodyPr>
          <a:lstStyle/>
          <a:p>
            <a:r>
              <a:rPr lang="en-AU">
                <a:solidFill>
                  <a:srgbClr val="000000"/>
                </a:solidFill>
                <a:latin typeface="Times New Roman" panose="02020603050405020304" pitchFamily="18" charset="0"/>
              </a:rPr>
              <a:t> </a:t>
            </a:r>
            <a:endParaRPr lang="en-AU"/>
          </a:p>
        </p:txBody>
      </p:sp>
      <p:grpSp>
        <p:nvGrpSpPr>
          <p:cNvPr id="17" name="Group 16">
            <a:extLst>
              <a:ext uri="{FF2B5EF4-FFF2-40B4-BE49-F238E27FC236}">
                <a16:creationId xmlns:a16="http://schemas.microsoft.com/office/drawing/2014/main" id="{5DCE4DC9-D9F6-4E12-B99B-40E21D8C997C}"/>
              </a:ext>
            </a:extLst>
          </p:cNvPr>
          <p:cNvGrpSpPr/>
          <p:nvPr/>
        </p:nvGrpSpPr>
        <p:grpSpPr>
          <a:xfrm>
            <a:off x="7318541" y="136524"/>
            <a:ext cx="395654" cy="1056883"/>
            <a:chOff x="7318541" y="136524"/>
            <a:chExt cx="395654" cy="1056883"/>
          </a:xfrm>
        </p:grpSpPr>
        <p:cxnSp>
          <p:nvCxnSpPr>
            <p:cNvPr id="14" name="Straight Arrow Connector 13">
              <a:extLst>
                <a:ext uri="{FF2B5EF4-FFF2-40B4-BE49-F238E27FC236}">
                  <a16:creationId xmlns:a16="http://schemas.microsoft.com/office/drawing/2014/main" id="{101E702E-0598-49FA-A9EC-A2FA9A7C6C78}"/>
                </a:ext>
              </a:extLst>
            </p:cNvPr>
            <p:cNvCxnSpPr/>
            <p:nvPr/>
          </p:nvCxnSpPr>
          <p:spPr>
            <a:xfrm flipV="1">
              <a:off x="7516368" y="136524"/>
              <a:ext cx="0" cy="272562"/>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1182F5D1-E7CC-4426-9774-D2581DCD2197}"/>
                </a:ext>
              </a:extLst>
            </p:cNvPr>
            <p:cNvCxnSpPr/>
            <p:nvPr/>
          </p:nvCxnSpPr>
          <p:spPr>
            <a:xfrm>
              <a:off x="7318541" y="662355"/>
              <a:ext cx="395654" cy="0"/>
            </a:xfrm>
            <a:prstGeom prst="straightConnector1">
              <a:avLst/>
            </a:prstGeom>
            <a:ln w="28575">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53D66440-D4D6-4332-A51D-0069096F5AA3}"/>
                </a:ext>
              </a:extLst>
            </p:cNvPr>
            <p:cNvCxnSpPr>
              <a:cxnSpLocks/>
            </p:cNvCxnSpPr>
            <p:nvPr/>
          </p:nvCxnSpPr>
          <p:spPr>
            <a:xfrm>
              <a:off x="7516368" y="848064"/>
              <a:ext cx="938" cy="345343"/>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285301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20C70-79C7-4996-BFB6-E0E4BA633DA9}"/>
              </a:ext>
            </a:extLst>
          </p:cNvPr>
          <p:cNvSpPr>
            <a:spLocks noGrp="1"/>
          </p:cNvSpPr>
          <p:nvPr>
            <p:ph type="title"/>
          </p:nvPr>
        </p:nvSpPr>
        <p:spPr/>
        <p:txBody>
          <a:bodyPr/>
          <a:lstStyle/>
          <a:p>
            <a:r>
              <a:rPr lang="en-AU"/>
              <a:t>New Risks (2/4)</a:t>
            </a:r>
          </a:p>
        </p:txBody>
      </p:sp>
      <p:sp>
        <p:nvSpPr>
          <p:cNvPr id="4" name="Date Placeholder 3">
            <a:extLst>
              <a:ext uri="{FF2B5EF4-FFF2-40B4-BE49-F238E27FC236}">
                <a16:creationId xmlns:a16="http://schemas.microsoft.com/office/drawing/2014/main" id="{E532886E-7E14-4FF4-BCF7-133385D09F3B}"/>
              </a:ext>
            </a:extLst>
          </p:cNvPr>
          <p:cNvSpPr>
            <a:spLocks noGrp="1"/>
          </p:cNvSpPr>
          <p:nvPr>
            <p:ph type="dt" sz="half" idx="10"/>
          </p:nvPr>
        </p:nvSpPr>
        <p:spPr/>
        <p:txBody>
          <a:bodyPr/>
          <a:lstStyle/>
          <a:p>
            <a:fld id="{FDEF3A66-B67E-4569-919D-CB6E78FCED42}" type="datetime1">
              <a:rPr lang="en-AU" smtClean="0"/>
              <a:t>1/02/2021</a:t>
            </a:fld>
            <a:endParaRPr lang="en-AU"/>
          </a:p>
        </p:txBody>
      </p:sp>
      <p:sp>
        <p:nvSpPr>
          <p:cNvPr id="6" name="Slide Number Placeholder 5">
            <a:extLst>
              <a:ext uri="{FF2B5EF4-FFF2-40B4-BE49-F238E27FC236}">
                <a16:creationId xmlns:a16="http://schemas.microsoft.com/office/drawing/2014/main" id="{B6D6EBD0-1EE2-440B-8414-918D28674DF2}"/>
              </a:ext>
            </a:extLst>
          </p:cNvPr>
          <p:cNvSpPr>
            <a:spLocks noGrp="1"/>
          </p:cNvSpPr>
          <p:nvPr>
            <p:ph type="sldNum" sz="quarter" idx="12"/>
          </p:nvPr>
        </p:nvSpPr>
        <p:spPr/>
        <p:txBody>
          <a:bodyPr/>
          <a:lstStyle/>
          <a:p>
            <a:fld id="{4EC81F68-4976-451A-B2E9-79BCBD2F70CC}" type="slidenum">
              <a:rPr lang="en-AU" smtClean="0"/>
              <a:t>23</a:t>
            </a:fld>
            <a:endParaRPr lang="en-AU"/>
          </a:p>
        </p:txBody>
      </p:sp>
      <p:graphicFrame>
        <p:nvGraphicFramePr>
          <p:cNvPr id="7" name="Table 6">
            <a:extLst>
              <a:ext uri="{FF2B5EF4-FFF2-40B4-BE49-F238E27FC236}">
                <a16:creationId xmlns:a16="http://schemas.microsoft.com/office/drawing/2014/main" id="{EE2FBA87-C724-4F48-99DC-DF1AA7FBBB00}"/>
              </a:ext>
            </a:extLst>
          </p:cNvPr>
          <p:cNvGraphicFramePr>
            <a:graphicFrameLocks noGrp="1"/>
          </p:cNvGraphicFramePr>
          <p:nvPr>
            <p:extLst>
              <p:ext uri="{D42A27DB-BD31-4B8C-83A1-F6EECF244321}">
                <p14:modId xmlns:p14="http://schemas.microsoft.com/office/powerpoint/2010/main" val="697259104"/>
              </p:ext>
            </p:extLst>
          </p:nvPr>
        </p:nvGraphicFramePr>
        <p:xfrm>
          <a:off x="126351" y="1450974"/>
          <a:ext cx="8891297" cy="3459480"/>
        </p:xfrm>
        <a:graphic>
          <a:graphicData uri="http://schemas.openxmlformats.org/drawingml/2006/table">
            <a:tbl>
              <a:tblPr firstRow="1" bandRow="1">
                <a:tableStyleId>{21E4AEA4-8DFA-4A89-87EB-49C32662AFE0}</a:tableStyleId>
              </a:tblPr>
              <a:tblGrid>
                <a:gridCol w="623457">
                  <a:extLst>
                    <a:ext uri="{9D8B030D-6E8A-4147-A177-3AD203B41FA5}">
                      <a16:colId xmlns:a16="http://schemas.microsoft.com/office/drawing/2014/main" val="1172097240"/>
                    </a:ext>
                  </a:extLst>
                </a:gridCol>
                <a:gridCol w="2868119">
                  <a:extLst>
                    <a:ext uri="{9D8B030D-6E8A-4147-A177-3AD203B41FA5}">
                      <a16:colId xmlns:a16="http://schemas.microsoft.com/office/drawing/2014/main" val="3319107231"/>
                    </a:ext>
                  </a:extLst>
                </a:gridCol>
                <a:gridCol w="756187">
                  <a:extLst>
                    <a:ext uri="{9D8B030D-6E8A-4147-A177-3AD203B41FA5}">
                      <a16:colId xmlns:a16="http://schemas.microsoft.com/office/drawing/2014/main" val="2832367002"/>
                    </a:ext>
                  </a:extLst>
                </a:gridCol>
                <a:gridCol w="778178">
                  <a:extLst>
                    <a:ext uri="{9D8B030D-6E8A-4147-A177-3AD203B41FA5}">
                      <a16:colId xmlns:a16="http://schemas.microsoft.com/office/drawing/2014/main" val="2948922669"/>
                    </a:ext>
                  </a:extLst>
                </a:gridCol>
                <a:gridCol w="3865356">
                  <a:extLst>
                    <a:ext uri="{9D8B030D-6E8A-4147-A177-3AD203B41FA5}">
                      <a16:colId xmlns:a16="http://schemas.microsoft.com/office/drawing/2014/main" val="902862149"/>
                    </a:ext>
                  </a:extLst>
                </a:gridCol>
              </a:tblGrid>
              <a:tr h="370840">
                <a:tc>
                  <a:txBody>
                    <a:bodyPr/>
                    <a:lstStyle/>
                    <a:p>
                      <a:r>
                        <a:rPr lang="en-US" sz="1200"/>
                        <a:t>Risk ID</a:t>
                      </a:r>
                    </a:p>
                  </a:txBody>
                  <a:tcPr/>
                </a:tc>
                <a:tc>
                  <a:txBody>
                    <a:bodyPr/>
                    <a:lstStyle/>
                    <a:p>
                      <a:r>
                        <a:rPr lang="en-US" sz="1200"/>
                        <a:t>Description</a:t>
                      </a:r>
                    </a:p>
                  </a:txBody>
                  <a:tcPr/>
                </a:tc>
                <a:tc>
                  <a:txBody>
                    <a:bodyPr/>
                    <a:lstStyle/>
                    <a:p>
                      <a:r>
                        <a:rPr lang="en-US" sz="1200"/>
                        <a:t>Inherent Rating</a:t>
                      </a:r>
                    </a:p>
                  </a:txBody>
                  <a:tcPr/>
                </a:tc>
                <a:tc>
                  <a:txBody>
                    <a:bodyPr/>
                    <a:lstStyle/>
                    <a:p>
                      <a:r>
                        <a:rPr lang="en-US" sz="1200"/>
                        <a:t>Residual Rating</a:t>
                      </a:r>
                    </a:p>
                  </a:txBody>
                  <a:tcPr/>
                </a:tc>
                <a:tc>
                  <a:txBody>
                    <a:bodyPr/>
                    <a:lstStyle/>
                    <a:p>
                      <a:r>
                        <a:rPr lang="en-US" sz="1200"/>
                        <a:t>Comments </a:t>
                      </a:r>
                    </a:p>
                  </a:txBody>
                  <a:tcPr/>
                </a:tc>
                <a:extLst>
                  <a:ext uri="{0D108BD9-81ED-4DB2-BD59-A6C34878D82A}">
                    <a16:rowId xmlns:a16="http://schemas.microsoft.com/office/drawing/2014/main" val="383693094"/>
                  </a:ext>
                </a:extLst>
              </a:tr>
              <a:tr h="370840">
                <a:tc>
                  <a:txBody>
                    <a:bodyPr/>
                    <a:lstStyle/>
                    <a:p>
                      <a:r>
                        <a:rPr lang="en-US" sz="1200"/>
                        <a:t>R34 </a:t>
                      </a:r>
                      <a:r>
                        <a:rPr lang="en-US" sz="1200" strike="noStrike"/>
                        <a:t>(NEW)</a:t>
                      </a:r>
                      <a:endParaRPr lang="en-US" sz="120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200" b="1" u="sng" strike="noStrike" noProof="0"/>
                        <a:t>Delay to AEMO 5MS Retail impacts participants readiness</a:t>
                      </a:r>
                    </a:p>
                    <a:p>
                      <a:pPr marL="0" marR="0" lvl="0" indent="0" algn="l" defTabSz="685800" rtl="0" eaLnBrk="1" fontAlgn="auto" latinLnBrk="0" hangingPunct="1">
                        <a:lnSpc>
                          <a:spcPct val="100000"/>
                        </a:lnSpc>
                        <a:spcBef>
                          <a:spcPts val="0"/>
                        </a:spcBef>
                        <a:spcAft>
                          <a:spcPts val="0"/>
                        </a:spcAft>
                        <a:buClrTx/>
                        <a:buSzTx/>
                        <a:buFontTx/>
                        <a:buNone/>
                        <a:tabLst/>
                        <a:defRPr/>
                      </a:pPr>
                      <a:r>
                        <a:rPr lang="en-AU" sz="1200" b="0" u="none" strike="noStrike" noProof="0"/>
                        <a:t>There is a risk that the delayed availability of the 5MS Retail solution impacts participants readiness programs resulting in delays in some participants programs. </a:t>
                      </a:r>
                    </a:p>
                  </a:txBody>
                  <a:tcPr>
                    <a:solidFill>
                      <a:srgbClr val="EDEDEF"/>
                    </a:solidFill>
                  </a:tcPr>
                </a:tc>
                <a:tc>
                  <a:txBody>
                    <a:bodyPr/>
                    <a:lstStyle/>
                    <a:p>
                      <a:r>
                        <a:rPr lang="en-US" sz="1200"/>
                        <a:t>Critical</a:t>
                      </a:r>
                    </a:p>
                  </a:txBody>
                  <a:tcPr>
                    <a:solidFill>
                      <a:srgbClr val="FF0000"/>
                    </a:solidFill>
                  </a:tcPr>
                </a:tc>
                <a:tc>
                  <a:txBody>
                    <a:bodyPr/>
                    <a:lstStyle/>
                    <a:p>
                      <a:r>
                        <a:rPr lang="en-US" sz="1200"/>
                        <a:t>TBD</a:t>
                      </a:r>
                    </a:p>
                  </a:txBody>
                  <a:tcPr>
                    <a:solidFill>
                      <a:srgbClr val="CECCCE"/>
                    </a:solidFill>
                  </a:tcPr>
                </a:tc>
                <a:tc>
                  <a:txBody>
                    <a:bodyPr/>
                    <a:lstStyle/>
                    <a:p>
                      <a:pPr marL="92075" marR="0" lvl="0" indent="-92075" algn="l" defTabSz="685800" rtl="0" eaLnBrk="1" latinLnBrk="0" hangingPunct="1">
                        <a:lnSpc>
                          <a:spcPct val="100000"/>
                        </a:lnSpc>
                        <a:spcBef>
                          <a:spcPts val="0"/>
                        </a:spcBef>
                        <a:spcAft>
                          <a:spcPts val="600"/>
                        </a:spcAft>
                        <a:buFont typeface="Arial" panose="020B0604020202020204" pitchFamily="34" charset="0"/>
                        <a:buChar char="•"/>
                      </a:pPr>
                      <a:r>
                        <a:rPr lang="en-US" sz="1200"/>
                        <a:t>Inherent Likelihood: Possible </a:t>
                      </a:r>
                    </a:p>
                    <a:p>
                      <a:pPr marL="92075" marR="0" lvl="0" indent="-92075" algn="l" defTabSz="685800" rtl="0" eaLnBrk="1" latinLnBrk="0" hangingPunct="1">
                        <a:lnSpc>
                          <a:spcPct val="100000"/>
                        </a:lnSpc>
                        <a:spcBef>
                          <a:spcPts val="0"/>
                        </a:spcBef>
                        <a:spcAft>
                          <a:spcPts val="600"/>
                        </a:spcAft>
                        <a:buFont typeface="Arial" panose="020B0604020202020204" pitchFamily="34" charset="0"/>
                        <a:buChar char="•"/>
                      </a:pPr>
                      <a:r>
                        <a:rPr lang="en-US" sz="1200"/>
                        <a:t>Inherent Consequence: Major</a:t>
                      </a:r>
                    </a:p>
                    <a:p>
                      <a:pPr marL="92075" marR="0" lvl="0" indent="-92075" algn="l" defTabSz="685800" rtl="0" eaLnBrk="1" latinLnBrk="0" hangingPunct="1">
                        <a:lnSpc>
                          <a:spcPct val="100000"/>
                        </a:lnSpc>
                        <a:spcBef>
                          <a:spcPts val="0"/>
                        </a:spcBef>
                        <a:spcAft>
                          <a:spcPts val="600"/>
                        </a:spcAft>
                        <a:buFont typeface="Arial" panose="020B0604020202020204" pitchFamily="34" charset="0"/>
                        <a:buChar char="•"/>
                      </a:pPr>
                      <a:r>
                        <a:rPr lang="en-US" sz="1200"/>
                        <a:t>Residual Likelihood: to be determined after feedback received </a:t>
                      </a:r>
                    </a:p>
                    <a:p>
                      <a:pPr marL="92075" marR="0" lvl="0" indent="-92075" algn="l" defTabSz="685800" rtl="0" eaLnBrk="1" latinLnBrk="0" hangingPunct="1">
                        <a:lnSpc>
                          <a:spcPct val="100000"/>
                        </a:lnSpc>
                        <a:spcBef>
                          <a:spcPts val="0"/>
                        </a:spcBef>
                        <a:spcAft>
                          <a:spcPts val="600"/>
                        </a:spcAft>
                        <a:buFont typeface="Arial" panose="020B0604020202020204" pitchFamily="34" charset="0"/>
                        <a:buChar char="•"/>
                      </a:pPr>
                      <a:r>
                        <a:rPr lang="en-US" sz="1200"/>
                        <a:t>Residual Consequence: to be determined after feedback received </a:t>
                      </a:r>
                    </a:p>
                    <a:p>
                      <a:pPr marL="0" marR="0" lvl="0" indent="0" algn="l" defTabSz="685800" rtl="0" eaLnBrk="1" latinLnBrk="0" hangingPunct="1">
                        <a:lnSpc>
                          <a:spcPct val="100000"/>
                        </a:lnSpc>
                        <a:spcBef>
                          <a:spcPts val="0"/>
                        </a:spcBef>
                        <a:spcAft>
                          <a:spcPts val="600"/>
                        </a:spcAft>
                        <a:buFont typeface="Arial" panose="020B0604020202020204" pitchFamily="34" charset="0"/>
                        <a:buNone/>
                      </a:pPr>
                      <a:r>
                        <a:rPr lang="en-US" sz="1200" b="1"/>
                        <a:t>Actions: </a:t>
                      </a:r>
                    </a:p>
                    <a:p>
                      <a:pPr marL="92075" marR="0" lvl="0" indent="-92075" algn="l" defTabSz="685800" rtl="0" eaLnBrk="1" latinLnBrk="0" hangingPunct="1">
                        <a:lnSpc>
                          <a:spcPct val="100000"/>
                        </a:lnSpc>
                        <a:spcBef>
                          <a:spcPts val="0"/>
                        </a:spcBef>
                        <a:spcAft>
                          <a:spcPts val="600"/>
                        </a:spcAft>
                        <a:buFont typeface="Arial" panose="020B0604020202020204" pitchFamily="34" charset="0"/>
                        <a:buChar char="•"/>
                      </a:pPr>
                      <a:r>
                        <a:rPr lang="en-US" sz="1200"/>
                        <a:t>Mitigation measures to be identified should there be an impact</a:t>
                      </a:r>
                    </a:p>
                    <a:p>
                      <a:pPr marL="92075" marR="0" lvl="0" indent="-92075" algn="l" defTabSz="685800" rtl="0" eaLnBrk="1" latinLnBrk="0" hangingPunct="1">
                        <a:lnSpc>
                          <a:spcPct val="100000"/>
                        </a:lnSpc>
                        <a:spcBef>
                          <a:spcPts val="0"/>
                        </a:spcBef>
                        <a:spcAft>
                          <a:spcPts val="600"/>
                        </a:spcAft>
                        <a:buFont typeface="Arial" panose="020B0604020202020204" pitchFamily="34" charset="0"/>
                        <a:buChar char="•"/>
                      </a:pPr>
                      <a:r>
                        <a:rPr lang="en-US" sz="1200"/>
                        <a:t>Risk rating to be reviewed post Readiness Round 6 results and timeline decision</a:t>
                      </a:r>
                    </a:p>
                    <a:p>
                      <a:pPr marL="92075" marR="0" lvl="0" indent="-92075" algn="l" defTabSz="685800" rtl="0" eaLnBrk="1" latinLnBrk="0" hangingPunct="1">
                        <a:lnSpc>
                          <a:spcPct val="100000"/>
                        </a:lnSpc>
                        <a:spcBef>
                          <a:spcPts val="0"/>
                        </a:spcBef>
                        <a:spcAft>
                          <a:spcPts val="600"/>
                        </a:spcAft>
                        <a:buFont typeface="Arial" panose="020B0604020202020204" pitchFamily="34" charset="0"/>
                        <a:buChar char="•"/>
                      </a:pPr>
                      <a:r>
                        <a:rPr lang="en-US" sz="1200"/>
                        <a:t>Enhanced bilateral testing in 5MS Staging Environment being investigated</a:t>
                      </a:r>
                    </a:p>
                  </a:txBody>
                  <a:tcPr>
                    <a:solidFill>
                      <a:srgbClr val="EDEDEF"/>
                    </a:solidFill>
                  </a:tcPr>
                </a:tc>
                <a:extLst>
                  <a:ext uri="{0D108BD9-81ED-4DB2-BD59-A6C34878D82A}">
                    <a16:rowId xmlns:a16="http://schemas.microsoft.com/office/drawing/2014/main" val="421263825"/>
                  </a:ext>
                </a:extLst>
              </a:tr>
            </a:tbl>
          </a:graphicData>
        </a:graphic>
      </p:graphicFrame>
      <p:graphicFrame>
        <p:nvGraphicFramePr>
          <p:cNvPr id="3" name="Table 2">
            <a:extLst>
              <a:ext uri="{FF2B5EF4-FFF2-40B4-BE49-F238E27FC236}">
                <a16:creationId xmlns:a16="http://schemas.microsoft.com/office/drawing/2014/main" id="{AAA4E3BA-51B3-4435-BC15-97F5B1E2E22B}"/>
              </a:ext>
            </a:extLst>
          </p:cNvPr>
          <p:cNvGraphicFramePr>
            <a:graphicFrameLocks noGrp="1"/>
          </p:cNvGraphicFramePr>
          <p:nvPr/>
        </p:nvGraphicFramePr>
        <p:xfrm>
          <a:off x="6845877" y="136524"/>
          <a:ext cx="2152650" cy="1314450"/>
        </p:xfrm>
        <a:graphic>
          <a:graphicData uri="http://schemas.openxmlformats.org/drawingml/2006/table">
            <a:tbl>
              <a:tblPr/>
              <a:tblGrid>
                <a:gridCol w="1076325">
                  <a:extLst>
                    <a:ext uri="{9D8B030D-6E8A-4147-A177-3AD203B41FA5}">
                      <a16:colId xmlns:a16="http://schemas.microsoft.com/office/drawing/2014/main" val="1671886493"/>
                    </a:ext>
                  </a:extLst>
                </a:gridCol>
                <a:gridCol w="1076325">
                  <a:extLst>
                    <a:ext uri="{9D8B030D-6E8A-4147-A177-3AD203B41FA5}">
                      <a16:colId xmlns:a16="http://schemas.microsoft.com/office/drawing/2014/main" val="612221339"/>
                    </a:ext>
                  </a:extLst>
                </a:gridCol>
              </a:tblGrid>
              <a:tr h="1314450">
                <a:tc>
                  <a:txBody>
                    <a:bodyPr/>
                    <a:lstStyle/>
                    <a:p>
                      <a:pPr algn="l" fontAlgn="base"/>
                      <a:r>
                        <a:rPr lang="en-AU" sz="1000" b="0" i="0" u="none" strike="noStrike">
                          <a:solidFill>
                            <a:srgbClr val="222324"/>
                          </a:solidFill>
                          <a:effectLst/>
                          <a:latin typeface="Segoe UI Semilight" panose="020B0402040204020203" pitchFamily="34" charset="0"/>
                        </a:rPr>
                        <a:t> </a:t>
                      </a:r>
                      <a:r>
                        <a:rPr lang="en-AU" sz="1000" b="0" i="0">
                          <a:solidFill>
                            <a:srgbClr val="222324"/>
                          </a:solidFill>
                          <a:effectLst/>
                          <a:latin typeface="Segoe UI Semilight" panose="020B0402040204020203" pitchFamily="34" charset="0"/>
                        </a:rPr>
                        <a:t>​</a:t>
                      </a:r>
                      <a:r>
                        <a:rPr lang="en-AU" sz="1350" b="0" i="0" kern="1200">
                          <a:solidFill>
                            <a:schemeClr val="tx1"/>
                          </a:solidFill>
                          <a:effectLst/>
                          <a:latin typeface="+mn-lt"/>
                          <a:ea typeface="+mn-ea"/>
                          <a:cs typeface="+mn-cs"/>
                        </a:rPr>
                        <a:t> </a:t>
                      </a:r>
                      <a:endParaRPr lang="en-AU" b="0" i="0">
                        <a:solidFill>
                          <a:srgbClr val="222324"/>
                        </a:solidFill>
                        <a:effectLst/>
                      </a:endParaRPr>
                    </a:p>
                  </a:txBody>
                  <a:tcPr>
                    <a:lnL>
                      <a:noFill/>
                    </a:lnL>
                    <a:lnR>
                      <a:noFill/>
                    </a:lnR>
                    <a:lnT>
                      <a:noFill/>
                    </a:lnT>
                    <a:lnB>
                      <a:noFill/>
                    </a:lnB>
                  </a:tcPr>
                </a:tc>
                <a:tc>
                  <a:txBody>
                    <a:bodyPr/>
                    <a:lstStyle/>
                    <a:p>
                      <a:pPr algn="l" fontAlgn="base"/>
                      <a:r>
                        <a:rPr lang="en-AU" sz="1050" b="1" i="0" u="none" strike="noStrike">
                          <a:solidFill>
                            <a:srgbClr val="FFFFFF"/>
                          </a:solidFill>
                          <a:effectLst/>
                          <a:latin typeface="Segoe UI Semilight" panose="020B0402040204020203" pitchFamily="34" charset="0"/>
                        </a:rPr>
                        <a:t>Improving</a:t>
                      </a: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1" i="0" u="none" strike="noStrike">
                          <a:solidFill>
                            <a:srgbClr val="FFFFFF"/>
                          </a:solidFill>
                          <a:effectLst/>
                          <a:latin typeface="Segoe UI Semilight" panose="020B0402040204020203" pitchFamily="34" charset="0"/>
                        </a:rPr>
                        <a:t>No Change /Stable</a:t>
                      </a: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1" i="0" u="none" strike="noStrike">
                          <a:solidFill>
                            <a:srgbClr val="FFFFFF"/>
                          </a:solidFill>
                          <a:effectLst/>
                          <a:latin typeface="Segoe UI Semilight" panose="020B0402040204020203" pitchFamily="34" charset="0"/>
                        </a:rPr>
                        <a:t>Worsened </a:t>
                      </a:r>
                      <a:r>
                        <a:rPr lang="en-AU" sz="1050" b="0" i="0">
                          <a:solidFill>
                            <a:srgbClr val="222324"/>
                          </a:solidFill>
                          <a:effectLst/>
                          <a:latin typeface="Segoe UI Semilight" panose="020B0402040204020203" pitchFamily="34" charset="0"/>
                        </a:rPr>
                        <a:t>​</a:t>
                      </a:r>
                      <a:endParaRPr lang="en-AU" b="0" i="0">
                        <a:solidFill>
                          <a:srgbClr val="222324"/>
                        </a:solidFill>
                        <a:effectLst/>
                      </a:endParaRPr>
                    </a:p>
                  </a:txBody>
                  <a:tcPr>
                    <a:lnL>
                      <a:noFill/>
                    </a:lnL>
                    <a:lnR>
                      <a:noFill/>
                    </a:lnR>
                    <a:lnT>
                      <a:noFill/>
                    </a:lnT>
                    <a:lnB>
                      <a:noFill/>
                    </a:lnB>
                  </a:tcPr>
                </a:tc>
                <a:extLst>
                  <a:ext uri="{0D108BD9-81ED-4DB2-BD59-A6C34878D82A}">
                    <a16:rowId xmlns:a16="http://schemas.microsoft.com/office/drawing/2014/main" val="185449407"/>
                  </a:ext>
                </a:extLst>
              </a:tr>
            </a:tbl>
          </a:graphicData>
        </a:graphic>
      </p:graphicFrame>
      <p:sp>
        <p:nvSpPr>
          <p:cNvPr id="5" name="Rectangle 1">
            <a:extLst>
              <a:ext uri="{FF2B5EF4-FFF2-40B4-BE49-F238E27FC236}">
                <a16:creationId xmlns:a16="http://schemas.microsoft.com/office/drawing/2014/main" id="{EB666528-239F-4E5C-A394-FEEBB6BE1C82}"/>
              </a:ext>
            </a:extLst>
          </p:cNvPr>
          <p:cNvSpPr>
            <a:spLocks noChangeArrowheads="1"/>
          </p:cNvSpPr>
          <p:nvPr/>
        </p:nvSpPr>
        <p:spPr bwMode="auto">
          <a:xfrm>
            <a:off x="6845084" y="13731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id="{A6D3BF1D-EA69-4EB0-81C5-0F65BEC26B9C}"/>
              </a:ext>
            </a:extLst>
          </p:cNvPr>
          <p:cNvSpPr/>
          <p:nvPr/>
        </p:nvSpPr>
        <p:spPr>
          <a:xfrm>
            <a:off x="4450813" y="3244334"/>
            <a:ext cx="242374" cy="369332"/>
          </a:xfrm>
          <a:prstGeom prst="rect">
            <a:avLst/>
          </a:prstGeom>
        </p:spPr>
        <p:txBody>
          <a:bodyPr wrap="none">
            <a:spAutoFit/>
          </a:bodyPr>
          <a:lstStyle/>
          <a:p>
            <a:r>
              <a:rPr lang="en-AU">
                <a:solidFill>
                  <a:srgbClr val="000000"/>
                </a:solidFill>
                <a:latin typeface="Times New Roman" panose="02020603050405020304" pitchFamily="18" charset="0"/>
              </a:rPr>
              <a:t> </a:t>
            </a:r>
            <a:endParaRPr lang="en-AU"/>
          </a:p>
        </p:txBody>
      </p:sp>
      <p:grpSp>
        <p:nvGrpSpPr>
          <p:cNvPr id="17" name="Group 16">
            <a:extLst>
              <a:ext uri="{FF2B5EF4-FFF2-40B4-BE49-F238E27FC236}">
                <a16:creationId xmlns:a16="http://schemas.microsoft.com/office/drawing/2014/main" id="{5DCE4DC9-D9F6-4E12-B99B-40E21D8C997C}"/>
              </a:ext>
            </a:extLst>
          </p:cNvPr>
          <p:cNvGrpSpPr/>
          <p:nvPr/>
        </p:nvGrpSpPr>
        <p:grpSpPr>
          <a:xfrm>
            <a:off x="7318541" y="136524"/>
            <a:ext cx="395654" cy="1056883"/>
            <a:chOff x="7318541" y="136524"/>
            <a:chExt cx="395654" cy="1056883"/>
          </a:xfrm>
        </p:grpSpPr>
        <p:cxnSp>
          <p:nvCxnSpPr>
            <p:cNvPr id="14" name="Straight Arrow Connector 13">
              <a:extLst>
                <a:ext uri="{FF2B5EF4-FFF2-40B4-BE49-F238E27FC236}">
                  <a16:creationId xmlns:a16="http://schemas.microsoft.com/office/drawing/2014/main" id="{101E702E-0598-49FA-A9EC-A2FA9A7C6C78}"/>
                </a:ext>
              </a:extLst>
            </p:cNvPr>
            <p:cNvCxnSpPr/>
            <p:nvPr/>
          </p:nvCxnSpPr>
          <p:spPr>
            <a:xfrm flipV="1">
              <a:off x="7516368" y="136524"/>
              <a:ext cx="0" cy="272562"/>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1182F5D1-E7CC-4426-9774-D2581DCD2197}"/>
                </a:ext>
              </a:extLst>
            </p:cNvPr>
            <p:cNvCxnSpPr/>
            <p:nvPr/>
          </p:nvCxnSpPr>
          <p:spPr>
            <a:xfrm>
              <a:off x="7318541" y="662355"/>
              <a:ext cx="395654" cy="0"/>
            </a:xfrm>
            <a:prstGeom prst="straightConnector1">
              <a:avLst/>
            </a:prstGeom>
            <a:ln w="28575">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53D66440-D4D6-4332-A51D-0069096F5AA3}"/>
                </a:ext>
              </a:extLst>
            </p:cNvPr>
            <p:cNvCxnSpPr>
              <a:cxnSpLocks/>
            </p:cNvCxnSpPr>
            <p:nvPr/>
          </p:nvCxnSpPr>
          <p:spPr>
            <a:xfrm>
              <a:off x="7516368" y="848064"/>
              <a:ext cx="938" cy="345343"/>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307610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20C70-79C7-4996-BFB6-E0E4BA633DA9}"/>
              </a:ext>
            </a:extLst>
          </p:cNvPr>
          <p:cNvSpPr>
            <a:spLocks noGrp="1"/>
          </p:cNvSpPr>
          <p:nvPr>
            <p:ph type="title"/>
          </p:nvPr>
        </p:nvSpPr>
        <p:spPr/>
        <p:txBody>
          <a:bodyPr>
            <a:normAutofit/>
          </a:bodyPr>
          <a:lstStyle/>
          <a:p>
            <a:r>
              <a:rPr lang="en-AU" sz="3200"/>
              <a:t>New Risks (3/4) </a:t>
            </a:r>
          </a:p>
        </p:txBody>
      </p:sp>
      <p:sp>
        <p:nvSpPr>
          <p:cNvPr id="4" name="Date Placeholder 3">
            <a:extLst>
              <a:ext uri="{FF2B5EF4-FFF2-40B4-BE49-F238E27FC236}">
                <a16:creationId xmlns:a16="http://schemas.microsoft.com/office/drawing/2014/main" id="{E532886E-7E14-4FF4-BCF7-133385D09F3B}"/>
              </a:ext>
            </a:extLst>
          </p:cNvPr>
          <p:cNvSpPr>
            <a:spLocks noGrp="1"/>
          </p:cNvSpPr>
          <p:nvPr>
            <p:ph type="dt" sz="half" idx="10"/>
          </p:nvPr>
        </p:nvSpPr>
        <p:spPr/>
        <p:txBody>
          <a:bodyPr/>
          <a:lstStyle/>
          <a:p>
            <a:fld id="{FDEF3A66-B67E-4569-919D-CB6E78FCED42}" type="datetime1">
              <a:rPr lang="en-AU" smtClean="0"/>
              <a:t>1/02/2021</a:t>
            </a:fld>
            <a:endParaRPr lang="en-AU"/>
          </a:p>
        </p:txBody>
      </p:sp>
      <p:sp>
        <p:nvSpPr>
          <p:cNvPr id="6" name="Slide Number Placeholder 5">
            <a:extLst>
              <a:ext uri="{FF2B5EF4-FFF2-40B4-BE49-F238E27FC236}">
                <a16:creationId xmlns:a16="http://schemas.microsoft.com/office/drawing/2014/main" id="{B6D6EBD0-1EE2-440B-8414-918D28674DF2}"/>
              </a:ext>
            </a:extLst>
          </p:cNvPr>
          <p:cNvSpPr>
            <a:spLocks noGrp="1"/>
          </p:cNvSpPr>
          <p:nvPr>
            <p:ph type="sldNum" sz="quarter" idx="12"/>
          </p:nvPr>
        </p:nvSpPr>
        <p:spPr/>
        <p:txBody>
          <a:bodyPr/>
          <a:lstStyle/>
          <a:p>
            <a:fld id="{4EC81F68-4976-451A-B2E9-79BCBD2F70CC}" type="slidenum">
              <a:rPr lang="en-AU" smtClean="0"/>
              <a:t>24</a:t>
            </a:fld>
            <a:endParaRPr lang="en-AU"/>
          </a:p>
        </p:txBody>
      </p:sp>
      <p:graphicFrame>
        <p:nvGraphicFramePr>
          <p:cNvPr id="7" name="Table 6">
            <a:extLst>
              <a:ext uri="{FF2B5EF4-FFF2-40B4-BE49-F238E27FC236}">
                <a16:creationId xmlns:a16="http://schemas.microsoft.com/office/drawing/2014/main" id="{EE2FBA87-C724-4F48-99DC-DF1AA7FBBB00}"/>
              </a:ext>
            </a:extLst>
          </p:cNvPr>
          <p:cNvGraphicFramePr>
            <a:graphicFrameLocks noGrp="1"/>
          </p:cNvGraphicFramePr>
          <p:nvPr>
            <p:extLst>
              <p:ext uri="{D42A27DB-BD31-4B8C-83A1-F6EECF244321}">
                <p14:modId xmlns:p14="http://schemas.microsoft.com/office/powerpoint/2010/main" val="2872871133"/>
              </p:ext>
            </p:extLst>
          </p:nvPr>
        </p:nvGraphicFramePr>
        <p:xfrm>
          <a:off x="107230" y="1379115"/>
          <a:ext cx="8891297" cy="5288280"/>
        </p:xfrm>
        <a:graphic>
          <a:graphicData uri="http://schemas.openxmlformats.org/drawingml/2006/table">
            <a:tbl>
              <a:tblPr firstRow="1" bandRow="1">
                <a:tableStyleId>{21E4AEA4-8DFA-4A89-87EB-49C32662AFE0}</a:tableStyleId>
              </a:tblPr>
              <a:tblGrid>
                <a:gridCol w="596155">
                  <a:extLst>
                    <a:ext uri="{9D8B030D-6E8A-4147-A177-3AD203B41FA5}">
                      <a16:colId xmlns:a16="http://schemas.microsoft.com/office/drawing/2014/main" val="1172097240"/>
                    </a:ext>
                  </a:extLst>
                </a:gridCol>
                <a:gridCol w="2895421">
                  <a:extLst>
                    <a:ext uri="{9D8B030D-6E8A-4147-A177-3AD203B41FA5}">
                      <a16:colId xmlns:a16="http://schemas.microsoft.com/office/drawing/2014/main" val="3319107231"/>
                    </a:ext>
                  </a:extLst>
                </a:gridCol>
                <a:gridCol w="858894">
                  <a:extLst>
                    <a:ext uri="{9D8B030D-6E8A-4147-A177-3AD203B41FA5}">
                      <a16:colId xmlns:a16="http://schemas.microsoft.com/office/drawing/2014/main" val="2832367002"/>
                    </a:ext>
                  </a:extLst>
                </a:gridCol>
                <a:gridCol w="756138">
                  <a:extLst>
                    <a:ext uri="{9D8B030D-6E8A-4147-A177-3AD203B41FA5}">
                      <a16:colId xmlns:a16="http://schemas.microsoft.com/office/drawing/2014/main" val="1887811758"/>
                    </a:ext>
                  </a:extLst>
                </a:gridCol>
                <a:gridCol w="3784689">
                  <a:extLst>
                    <a:ext uri="{9D8B030D-6E8A-4147-A177-3AD203B41FA5}">
                      <a16:colId xmlns:a16="http://schemas.microsoft.com/office/drawing/2014/main" val="902862149"/>
                    </a:ext>
                  </a:extLst>
                </a:gridCol>
              </a:tblGrid>
              <a:tr h="370840">
                <a:tc>
                  <a:txBody>
                    <a:bodyPr/>
                    <a:lstStyle/>
                    <a:p>
                      <a:r>
                        <a:rPr lang="en-US" sz="1100"/>
                        <a:t>Risk ID</a:t>
                      </a:r>
                    </a:p>
                  </a:txBody>
                  <a:tcPr/>
                </a:tc>
                <a:tc>
                  <a:txBody>
                    <a:bodyPr/>
                    <a:lstStyle/>
                    <a:p>
                      <a:r>
                        <a:rPr lang="en-US" sz="1100"/>
                        <a:t>Description</a:t>
                      </a:r>
                    </a:p>
                  </a:txBody>
                  <a:tcPr/>
                </a:tc>
                <a:tc>
                  <a:txBody>
                    <a:bodyPr/>
                    <a:lstStyle/>
                    <a:p>
                      <a:r>
                        <a:rPr lang="en-US" sz="1100"/>
                        <a:t>Inherent Rating</a:t>
                      </a:r>
                    </a:p>
                  </a:txBody>
                  <a:tcPr/>
                </a:tc>
                <a:tc>
                  <a:txBody>
                    <a:bodyPr/>
                    <a:lstStyle/>
                    <a:p>
                      <a:r>
                        <a:rPr lang="en-US" sz="1100"/>
                        <a:t>Residual Rating</a:t>
                      </a:r>
                    </a:p>
                  </a:txBody>
                  <a:tcPr/>
                </a:tc>
                <a:tc>
                  <a:txBody>
                    <a:bodyPr/>
                    <a:lstStyle/>
                    <a:p>
                      <a:r>
                        <a:rPr lang="en-US" sz="1100"/>
                        <a:t>Comments </a:t>
                      </a:r>
                    </a:p>
                  </a:txBody>
                  <a:tcPr/>
                </a:tc>
                <a:extLst>
                  <a:ext uri="{0D108BD9-81ED-4DB2-BD59-A6C34878D82A}">
                    <a16:rowId xmlns:a16="http://schemas.microsoft.com/office/drawing/2014/main" val="383693094"/>
                  </a:ext>
                </a:extLst>
              </a:tr>
              <a:tr h="370840">
                <a:tc>
                  <a:txBody>
                    <a:bodyPr/>
                    <a:lstStyle/>
                    <a:p>
                      <a:r>
                        <a:rPr lang="en-US" sz="1100" strike="noStrike"/>
                        <a:t>R35</a:t>
                      </a:r>
                    </a:p>
                    <a:p>
                      <a:r>
                        <a:rPr lang="en-US" sz="1100" strike="noStrike"/>
                        <a:t>(NEW)</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100" b="1" u="sng" strike="noStrike" noProof="0"/>
                        <a:t>Compression of window for transition 5-min metering data delivery</a:t>
                      </a:r>
                    </a:p>
                    <a:p>
                      <a:pPr marL="0" marR="0" lvl="0" indent="0" algn="l" defTabSz="685800" rtl="0" eaLnBrk="1" fontAlgn="auto" latinLnBrk="0" hangingPunct="1">
                        <a:lnSpc>
                          <a:spcPct val="100000"/>
                        </a:lnSpc>
                        <a:spcBef>
                          <a:spcPts val="0"/>
                        </a:spcBef>
                        <a:spcAft>
                          <a:spcPts val="0"/>
                        </a:spcAft>
                        <a:buClrTx/>
                        <a:buSzTx/>
                        <a:buFontTx/>
                        <a:buNone/>
                        <a:tabLst/>
                        <a:defRPr/>
                      </a:pPr>
                      <a:r>
                        <a:rPr lang="en-AU" sz="1100" b="0" u="none" strike="noStrike" noProof="0"/>
                        <a:t>There is a risk that the compression of the Metering Transition Plan results in the transition of NMIs to 5-min granularity at an unsustainable rate</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AU" sz="1100" b="0" u="none" strike="noStrike" noProof="0"/>
                    </a:p>
                    <a:p>
                      <a:pPr marL="0" marR="0" lvl="0" indent="0" algn="l" defTabSz="685800" rtl="0" eaLnBrk="1" fontAlgn="auto" latinLnBrk="0" hangingPunct="1">
                        <a:lnSpc>
                          <a:spcPct val="100000"/>
                        </a:lnSpc>
                        <a:spcBef>
                          <a:spcPts val="0"/>
                        </a:spcBef>
                        <a:spcAft>
                          <a:spcPts val="0"/>
                        </a:spcAft>
                        <a:buClrTx/>
                        <a:buSzTx/>
                        <a:buFontTx/>
                        <a:buNone/>
                        <a:tabLst/>
                        <a:defRPr/>
                      </a:pPr>
                      <a:endParaRPr lang="en-AU" sz="1100" b="0" u="none" strike="noStrike" noProof="0"/>
                    </a:p>
                  </a:txBody>
                  <a:tcPr>
                    <a:solidFill>
                      <a:srgbClr val="EDEDEF"/>
                    </a:solidFill>
                  </a:tcPr>
                </a:tc>
                <a:tc>
                  <a:txBody>
                    <a:bodyPr/>
                    <a:lstStyle/>
                    <a:p>
                      <a:r>
                        <a:rPr lang="en-US" sz="1100" strike="noStrike"/>
                        <a:t>Significant</a:t>
                      </a:r>
                    </a:p>
                  </a:txBody>
                  <a:tcPr>
                    <a:solidFill>
                      <a:schemeClr val="accent4"/>
                    </a:solidFill>
                  </a:tcPr>
                </a:tc>
                <a:tc>
                  <a:txBody>
                    <a:bodyPr/>
                    <a:lstStyle/>
                    <a:p>
                      <a:r>
                        <a:rPr lang="en-US" sz="1100" strike="noStrike"/>
                        <a:t>Medium</a:t>
                      </a:r>
                    </a:p>
                  </a:txBody>
                  <a:tcPr>
                    <a:solidFill>
                      <a:srgbClr val="FFFF99"/>
                    </a:solidFill>
                  </a:tcPr>
                </a:tc>
                <a:tc>
                  <a:txBody>
                    <a:bodyPr/>
                    <a:lstStyle/>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100"/>
                        <a:t>Inherent Likelihood: Possible</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100"/>
                        <a:t>Inherent Consequence: Major</a:t>
                      </a:r>
                    </a:p>
                    <a:p>
                      <a:pPr marL="0" marR="0" lvl="0" indent="0" algn="l" defTabSz="685800" rtl="0" eaLnBrk="1" latinLnBrk="0" hangingPunct="1">
                        <a:lnSpc>
                          <a:spcPct val="100000"/>
                        </a:lnSpc>
                        <a:spcBef>
                          <a:spcPts val="600"/>
                        </a:spcBef>
                        <a:spcAft>
                          <a:spcPts val="0"/>
                        </a:spcAft>
                        <a:buFont typeface="Arial" panose="020B0604020202020204" pitchFamily="34" charset="0"/>
                        <a:buNone/>
                      </a:pPr>
                      <a:r>
                        <a:rPr lang="en-US" sz="1100" b="1"/>
                        <a:t>Actions</a:t>
                      </a:r>
                      <a:r>
                        <a:rPr lang="en-US" sz="1100"/>
                        <a:t>:</a:t>
                      </a:r>
                    </a:p>
                    <a:p>
                      <a:pPr marL="171450" marR="0" lvl="0" indent="-171450" algn="l" defTabSz="685800" rtl="0" eaLnBrk="1" latinLnBrk="0" hangingPunct="1">
                        <a:lnSpc>
                          <a:spcPct val="100000"/>
                        </a:lnSpc>
                        <a:spcBef>
                          <a:spcPts val="0"/>
                        </a:spcBef>
                        <a:spcAft>
                          <a:spcPts val="0"/>
                        </a:spcAft>
                        <a:buFont typeface="Arial" panose="020B0604020202020204" pitchFamily="34" charset="0"/>
                        <a:buChar char="•"/>
                      </a:pPr>
                      <a:r>
                        <a:rPr lang="en-US" sz="1100"/>
                        <a:t>Update Metering Transition Plan to reflect capability availability dates</a:t>
                      </a:r>
                    </a:p>
                    <a:p>
                      <a:pPr marL="171450" marR="0" lvl="0" indent="-171450" algn="l" defTabSz="685800" rtl="0" eaLnBrk="1" latinLnBrk="0" hangingPunct="1">
                        <a:lnSpc>
                          <a:spcPct val="100000"/>
                        </a:lnSpc>
                        <a:spcBef>
                          <a:spcPts val="0"/>
                        </a:spcBef>
                        <a:spcAft>
                          <a:spcPts val="0"/>
                        </a:spcAft>
                        <a:buFont typeface="Arial" panose="020B0604020202020204" pitchFamily="34" charset="0"/>
                        <a:buChar char="•"/>
                      </a:pPr>
                      <a:r>
                        <a:rPr lang="en-US" sz="1100"/>
                        <a:t>Support delivery of 5-minute metering data from Retail platform deployment maximise transition window – under consideration</a:t>
                      </a:r>
                    </a:p>
                    <a:p>
                      <a:pPr marL="171450" marR="0" lvl="0" indent="-171450" algn="l" defTabSz="685800" rtl="0" eaLnBrk="1" latinLnBrk="0" hangingPunct="1">
                        <a:lnSpc>
                          <a:spcPct val="100000"/>
                        </a:lnSpc>
                        <a:spcBef>
                          <a:spcPts val="0"/>
                        </a:spcBef>
                        <a:spcAft>
                          <a:spcPts val="0"/>
                        </a:spcAft>
                        <a:buFont typeface="Arial" panose="020B0604020202020204" pitchFamily="34" charset="0"/>
                        <a:buChar char="•"/>
                      </a:pPr>
                      <a:r>
                        <a:rPr lang="en-US" sz="1100"/>
                        <a:t>Align Participant readiness reporting to updated MTP dates</a:t>
                      </a:r>
                    </a:p>
                    <a:p>
                      <a:pPr marL="171450" marR="0" lvl="0" indent="-171450" algn="l" defTabSz="685800" rtl="0" eaLnBrk="1" latinLnBrk="0" hangingPunct="1">
                        <a:lnSpc>
                          <a:spcPct val="100000"/>
                        </a:lnSpc>
                        <a:spcBef>
                          <a:spcPts val="0"/>
                        </a:spcBef>
                        <a:spcAft>
                          <a:spcPts val="0"/>
                        </a:spcAft>
                        <a:buFont typeface="Arial" panose="020B0604020202020204" pitchFamily="34" charset="0"/>
                        <a:buChar char="•"/>
                      </a:pPr>
                      <a:r>
                        <a:rPr lang="en-US" sz="1100"/>
                        <a:t>Industry to prioritise activation of 5MS essential meters when planning rollouts</a:t>
                      </a:r>
                    </a:p>
                    <a:p>
                      <a:pPr marL="171450" marR="0" lvl="0" indent="-171450" algn="l" defTabSz="685800" rtl="0" eaLnBrk="1" latinLnBrk="0" hangingPunct="1">
                        <a:lnSpc>
                          <a:spcPct val="100000"/>
                        </a:lnSpc>
                        <a:spcBef>
                          <a:spcPts val="0"/>
                        </a:spcBef>
                        <a:spcAft>
                          <a:spcPts val="0"/>
                        </a:spcAft>
                        <a:buFont typeface="Arial" panose="020B0604020202020204" pitchFamily="34" charset="0"/>
                        <a:buChar char="•"/>
                      </a:pPr>
                      <a:r>
                        <a:rPr lang="en-US" sz="1100"/>
                        <a:t>Monitor participant impacts and programs via readiness reporting and RWG interaction </a:t>
                      </a:r>
                    </a:p>
                    <a:p>
                      <a:pPr marL="171450" marR="0" lvl="0" indent="-171450" algn="l" defTabSz="685800" rtl="0" eaLnBrk="1" latinLnBrk="0" hangingPunct="1">
                        <a:lnSpc>
                          <a:spcPct val="100000"/>
                        </a:lnSpc>
                        <a:spcBef>
                          <a:spcPts val="0"/>
                        </a:spcBef>
                        <a:spcAft>
                          <a:spcPts val="0"/>
                        </a:spcAft>
                        <a:buFont typeface="Arial" panose="020B0604020202020204" pitchFamily="34" charset="0"/>
                        <a:buChar char="•"/>
                      </a:pPr>
                      <a:endParaRPr lang="en-US" sz="1100"/>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100"/>
                        <a:t>Residual Likelihood: Unlikely</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100"/>
                        <a:t>Residual Consequence: Major</a:t>
                      </a:r>
                    </a:p>
                  </a:txBody>
                  <a:tcPr>
                    <a:solidFill>
                      <a:srgbClr val="EDEDEF"/>
                    </a:solidFill>
                  </a:tcPr>
                </a:tc>
                <a:extLst>
                  <a:ext uri="{0D108BD9-81ED-4DB2-BD59-A6C34878D82A}">
                    <a16:rowId xmlns:a16="http://schemas.microsoft.com/office/drawing/2014/main" val="3718332069"/>
                  </a:ext>
                </a:extLst>
              </a:tr>
              <a:tr h="370840">
                <a:tc>
                  <a:txBody>
                    <a:bodyPr/>
                    <a:lstStyle/>
                    <a:p>
                      <a:r>
                        <a:rPr lang="en-US" sz="1100"/>
                        <a:t>R36</a:t>
                      </a:r>
                    </a:p>
                    <a:p>
                      <a:r>
                        <a:rPr lang="en-US" sz="1100" strike="noStrike"/>
                        <a:t>(NEW)</a:t>
                      </a:r>
                      <a:endParaRPr lang="en-US" sz="110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100" b="1" u="sng" strike="noStrike" noProof="0"/>
                        <a:t>Compressed MTP transition windows for the population of NCONUML NMIs impacts the accuracy of UFE Reporting</a:t>
                      </a:r>
                    </a:p>
                    <a:p>
                      <a:pPr marL="0" marR="0" lvl="0" indent="0" algn="l" defTabSz="685800" rtl="0" eaLnBrk="1" fontAlgn="auto" latinLnBrk="0" hangingPunct="1">
                        <a:lnSpc>
                          <a:spcPct val="100000"/>
                        </a:lnSpc>
                        <a:spcBef>
                          <a:spcPts val="0"/>
                        </a:spcBef>
                        <a:spcAft>
                          <a:spcPts val="0"/>
                        </a:spcAft>
                        <a:buClrTx/>
                        <a:buSzTx/>
                        <a:buFontTx/>
                        <a:buNone/>
                        <a:tabLst/>
                        <a:defRPr/>
                      </a:pPr>
                      <a:r>
                        <a:rPr lang="en-AU" sz="1100" b="0" u="none" strike="noStrike" noProof="0"/>
                        <a:t>Risk that a subset of the MTP standing data and NCONUML  population activities are dependent on capability made available by the deployment of the Retail Platform, will not be completed prior to the UFE soft start  on 1/10/21 resulting in less available data to calculate UFE accurately</a:t>
                      </a:r>
                    </a:p>
                  </a:txBody>
                  <a:tcPr/>
                </a:tc>
                <a:tc>
                  <a:txBody>
                    <a:bodyPr/>
                    <a:lstStyle/>
                    <a:p>
                      <a:r>
                        <a:rPr lang="en-US" sz="1100"/>
                        <a:t>Medium</a:t>
                      </a:r>
                    </a:p>
                  </a:txBody>
                  <a:tcPr>
                    <a:solidFill>
                      <a:srgbClr val="FFFF99"/>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a:t>Medium</a:t>
                      </a:r>
                    </a:p>
                    <a:p>
                      <a:endParaRPr lang="en-US" sz="1100"/>
                    </a:p>
                  </a:txBody>
                  <a:tcPr>
                    <a:solidFill>
                      <a:srgbClr val="FFFF99"/>
                    </a:solidFill>
                  </a:tcPr>
                </a:tc>
                <a:tc>
                  <a:txBody>
                    <a:bodyPr/>
                    <a:lstStyle/>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100"/>
                        <a:t>Inherent Likelihood: Possible</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100"/>
                        <a:t>Inherent Consequence: Moderate</a:t>
                      </a:r>
                    </a:p>
                    <a:p>
                      <a:pPr marL="0" marR="0" lvl="0" indent="0" algn="l" defTabSz="685800" rtl="0" eaLnBrk="1" latinLnBrk="0" hangingPunct="1">
                        <a:lnSpc>
                          <a:spcPct val="100000"/>
                        </a:lnSpc>
                        <a:spcBef>
                          <a:spcPts val="600"/>
                        </a:spcBef>
                        <a:spcAft>
                          <a:spcPts val="0"/>
                        </a:spcAft>
                        <a:buFont typeface="Arial" panose="020B0604020202020204" pitchFamily="34" charset="0"/>
                        <a:buNone/>
                      </a:pPr>
                      <a:r>
                        <a:rPr lang="en-US" sz="1100" b="1"/>
                        <a:t>Actions</a:t>
                      </a:r>
                      <a:r>
                        <a:rPr lang="en-US" sz="1100"/>
                        <a:t>:</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100"/>
                        <a:t>Update Metering Transition Plan to reflect impacted activity transition windows for participants</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100"/>
                        <a:t>Assessment of accuracy impacts for UFE based on participant readiness reporting against revised timeframes </a:t>
                      </a:r>
                    </a:p>
                    <a:p>
                      <a:pPr marL="0" marR="0" lvl="0" indent="0" algn="l" defTabSz="685800" rtl="0" eaLnBrk="1" latinLnBrk="0" hangingPunct="1">
                        <a:lnSpc>
                          <a:spcPct val="100000"/>
                        </a:lnSpc>
                        <a:spcBef>
                          <a:spcPts val="0"/>
                        </a:spcBef>
                        <a:spcAft>
                          <a:spcPts val="0"/>
                        </a:spcAft>
                        <a:buFont typeface="Arial" panose="020B0604020202020204" pitchFamily="34" charset="0"/>
                        <a:buNone/>
                      </a:pPr>
                      <a:endParaRPr lang="en-US" sz="1100"/>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100"/>
                        <a:t>Residual Likelihood: Unlikely</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100"/>
                        <a:t>Residual Consequence: Moderate</a:t>
                      </a:r>
                    </a:p>
                  </a:txBody>
                  <a:tcPr/>
                </a:tc>
                <a:extLst>
                  <a:ext uri="{0D108BD9-81ED-4DB2-BD59-A6C34878D82A}">
                    <a16:rowId xmlns:a16="http://schemas.microsoft.com/office/drawing/2014/main" val="2180317373"/>
                  </a:ext>
                </a:extLst>
              </a:tr>
            </a:tbl>
          </a:graphicData>
        </a:graphic>
      </p:graphicFrame>
      <p:graphicFrame>
        <p:nvGraphicFramePr>
          <p:cNvPr id="3" name="Table 2">
            <a:extLst>
              <a:ext uri="{FF2B5EF4-FFF2-40B4-BE49-F238E27FC236}">
                <a16:creationId xmlns:a16="http://schemas.microsoft.com/office/drawing/2014/main" id="{AAA4E3BA-51B3-4435-BC15-97F5B1E2E22B}"/>
              </a:ext>
            </a:extLst>
          </p:cNvPr>
          <p:cNvGraphicFramePr>
            <a:graphicFrameLocks noGrp="1"/>
          </p:cNvGraphicFramePr>
          <p:nvPr/>
        </p:nvGraphicFramePr>
        <p:xfrm>
          <a:off x="6845877" y="136524"/>
          <a:ext cx="2152650" cy="1314450"/>
        </p:xfrm>
        <a:graphic>
          <a:graphicData uri="http://schemas.openxmlformats.org/drawingml/2006/table">
            <a:tbl>
              <a:tblPr/>
              <a:tblGrid>
                <a:gridCol w="1076325">
                  <a:extLst>
                    <a:ext uri="{9D8B030D-6E8A-4147-A177-3AD203B41FA5}">
                      <a16:colId xmlns:a16="http://schemas.microsoft.com/office/drawing/2014/main" val="1671886493"/>
                    </a:ext>
                  </a:extLst>
                </a:gridCol>
                <a:gridCol w="1076325">
                  <a:extLst>
                    <a:ext uri="{9D8B030D-6E8A-4147-A177-3AD203B41FA5}">
                      <a16:colId xmlns:a16="http://schemas.microsoft.com/office/drawing/2014/main" val="612221339"/>
                    </a:ext>
                  </a:extLst>
                </a:gridCol>
              </a:tblGrid>
              <a:tr h="1314450">
                <a:tc>
                  <a:txBody>
                    <a:bodyPr/>
                    <a:lstStyle/>
                    <a:p>
                      <a:pPr algn="l" fontAlgn="base"/>
                      <a:r>
                        <a:rPr lang="en-AU" sz="1000" b="0" i="0" u="none" strike="noStrike">
                          <a:solidFill>
                            <a:srgbClr val="222324"/>
                          </a:solidFill>
                          <a:effectLst/>
                          <a:latin typeface="Segoe UI Semilight" panose="020B0402040204020203" pitchFamily="34" charset="0"/>
                        </a:rPr>
                        <a:t> </a:t>
                      </a:r>
                      <a:r>
                        <a:rPr lang="en-AU" sz="1000" b="0" i="0">
                          <a:solidFill>
                            <a:srgbClr val="222324"/>
                          </a:solidFill>
                          <a:effectLst/>
                          <a:latin typeface="Segoe UI Semilight" panose="020B0402040204020203" pitchFamily="34" charset="0"/>
                        </a:rPr>
                        <a:t>​</a:t>
                      </a:r>
                      <a:r>
                        <a:rPr lang="en-AU" sz="1350" b="0" i="0" kern="1200">
                          <a:solidFill>
                            <a:schemeClr val="tx1"/>
                          </a:solidFill>
                          <a:effectLst/>
                          <a:latin typeface="+mn-lt"/>
                          <a:ea typeface="+mn-ea"/>
                          <a:cs typeface="+mn-cs"/>
                        </a:rPr>
                        <a:t> </a:t>
                      </a:r>
                      <a:endParaRPr lang="en-AU" b="0" i="0">
                        <a:solidFill>
                          <a:srgbClr val="222324"/>
                        </a:solidFill>
                        <a:effectLst/>
                      </a:endParaRPr>
                    </a:p>
                  </a:txBody>
                  <a:tcPr>
                    <a:lnL>
                      <a:noFill/>
                    </a:lnL>
                    <a:lnR>
                      <a:noFill/>
                    </a:lnR>
                    <a:lnT>
                      <a:noFill/>
                    </a:lnT>
                    <a:lnB>
                      <a:noFill/>
                    </a:lnB>
                  </a:tcPr>
                </a:tc>
                <a:tc>
                  <a:txBody>
                    <a:bodyPr/>
                    <a:lstStyle/>
                    <a:p>
                      <a:pPr algn="l" fontAlgn="base"/>
                      <a:r>
                        <a:rPr lang="en-AU" sz="1050" b="1" i="0" u="none" strike="noStrike">
                          <a:solidFill>
                            <a:srgbClr val="FFFFFF"/>
                          </a:solidFill>
                          <a:effectLst/>
                          <a:latin typeface="Segoe UI Semilight" panose="020B0402040204020203" pitchFamily="34" charset="0"/>
                        </a:rPr>
                        <a:t>Improving</a:t>
                      </a: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1" i="0" u="none" strike="noStrike">
                          <a:solidFill>
                            <a:srgbClr val="FFFFFF"/>
                          </a:solidFill>
                          <a:effectLst/>
                          <a:latin typeface="Segoe UI Semilight" panose="020B0402040204020203" pitchFamily="34" charset="0"/>
                        </a:rPr>
                        <a:t>No Change /Stable</a:t>
                      </a: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1" i="0" u="none" strike="noStrike">
                          <a:solidFill>
                            <a:srgbClr val="FFFFFF"/>
                          </a:solidFill>
                          <a:effectLst/>
                          <a:latin typeface="Segoe UI Semilight" panose="020B0402040204020203" pitchFamily="34" charset="0"/>
                        </a:rPr>
                        <a:t>Worsened </a:t>
                      </a:r>
                      <a:r>
                        <a:rPr lang="en-AU" sz="1050" b="0" i="0">
                          <a:solidFill>
                            <a:srgbClr val="222324"/>
                          </a:solidFill>
                          <a:effectLst/>
                          <a:latin typeface="Segoe UI Semilight" panose="020B0402040204020203" pitchFamily="34" charset="0"/>
                        </a:rPr>
                        <a:t>​</a:t>
                      </a:r>
                      <a:endParaRPr lang="en-AU" b="0" i="0">
                        <a:solidFill>
                          <a:srgbClr val="222324"/>
                        </a:solidFill>
                        <a:effectLst/>
                      </a:endParaRPr>
                    </a:p>
                  </a:txBody>
                  <a:tcPr>
                    <a:lnL>
                      <a:noFill/>
                    </a:lnL>
                    <a:lnR>
                      <a:noFill/>
                    </a:lnR>
                    <a:lnT>
                      <a:noFill/>
                    </a:lnT>
                    <a:lnB>
                      <a:noFill/>
                    </a:lnB>
                  </a:tcPr>
                </a:tc>
                <a:extLst>
                  <a:ext uri="{0D108BD9-81ED-4DB2-BD59-A6C34878D82A}">
                    <a16:rowId xmlns:a16="http://schemas.microsoft.com/office/drawing/2014/main" val="185449407"/>
                  </a:ext>
                </a:extLst>
              </a:tr>
            </a:tbl>
          </a:graphicData>
        </a:graphic>
      </p:graphicFrame>
      <p:sp>
        <p:nvSpPr>
          <p:cNvPr id="5" name="Rectangle 1">
            <a:extLst>
              <a:ext uri="{FF2B5EF4-FFF2-40B4-BE49-F238E27FC236}">
                <a16:creationId xmlns:a16="http://schemas.microsoft.com/office/drawing/2014/main" id="{EB666528-239F-4E5C-A394-FEEBB6BE1C82}"/>
              </a:ext>
            </a:extLst>
          </p:cNvPr>
          <p:cNvSpPr>
            <a:spLocks noChangeArrowheads="1"/>
          </p:cNvSpPr>
          <p:nvPr/>
        </p:nvSpPr>
        <p:spPr bwMode="auto">
          <a:xfrm>
            <a:off x="6845084" y="13731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id="{A6D3BF1D-EA69-4EB0-81C5-0F65BEC26B9C}"/>
              </a:ext>
            </a:extLst>
          </p:cNvPr>
          <p:cNvSpPr/>
          <p:nvPr/>
        </p:nvSpPr>
        <p:spPr>
          <a:xfrm>
            <a:off x="4450813" y="3244334"/>
            <a:ext cx="242374" cy="369332"/>
          </a:xfrm>
          <a:prstGeom prst="rect">
            <a:avLst/>
          </a:prstGeom>
        </p:spPr>
        <p:txBody>
          <a:bodyPr wrap="none">
            <a:spAutoFit/>
          </a:bodyPr>
          <a:lstStyle/>
          <a:p>
            <a:r>
              <a:rPr lang="en-AU">
                <a:solidFill>
                  <a:srgbClr val="000000"/>
                </a:solidFill>
                <a:latin typeface="Times New Roman" panose="02020603050405020304" pitchFamily="18" charset="0"/>
              </a:rPr>
              <a:t> </a:t>
            </a:r>
            <a:endParaRPr lang="en-AU"/>
          </a:p>
        </p:txBody>
      </p:sp>
      <p:grpSp>
        <p:nvGrpSpPr>
          <p:cNvPr id="17" name="Group 16">
            <a:extLst>
              <a:ext uri="{FF2B5EF4-FFF2-40B4-BE49-F238E27FC236}">
                <a16:creationId xmlns:a16="http://schemas.microsoft.com/office/drawing/2014/main" id="{5DCE4DC9-D9F6-4E12-B99B-40E21D8C997C}"/>
              </a:ext>
            </a:extLst>
          </p:cNvPr>
          <p:cNvGrpSpPr/>
          <p:nvPr/>
        </p:nvGrpSpPr>
        <p:grpSpPr>
          <a:xfrm>
            <a:off x="7318541" y="136524"/>
            <a:ext cx="395654" cy="1056883"/>
            <a:chOff x="7318541" y="136524"/>
            <a:chExt cx="395654" cy="1056883"/>
          </a:xfrm>
        </p:grpSpPr>
        <p:cxnSp>
          <p:nvCxnSpPr>
            <p:cNvPr id="14" name="Straight Arrow Connector 13">
              <a:extLst>
                <a:ext uri="{FF2B5EF4-FFF2-40B4-BE49-F238E27FC236}">
                  <a16:creationId xmlns:a16="http://schemas.microsoft.com/office/drawing/2014/main" id="{101E702E-0598-49FA-A9EC-A2FA9A7C6C78}"/>
                </a:ext>
              </a:extLst>
            </p:cNvPr>
            <p:cNvCxnSpPr/>
            <p:nvPr/>
          </p:nvCxnSpPr>
          <p:spPr>
            <a:xfrm flipV="1">
              <a:off x="7516368" y="136524"/>
              <a:ext cx="0" cy="272562"/>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1182F5D1-E7CC-4426-9774-D2581DCD2197}"/>
                </a:ext>
              </a:extLst>
            </p:cNvPr>
            <p:cNvCxnSpPr/>
            <p:nvPr/>
          </p:nvCxnSpPr>
          <p:spPr>
            <a:xfrm>
              <a:off x="7318541" y="662355"/>
              <a:ext cx="395654" cy="0"/>
            </a:xfrm>
            <a:prstGeom prst="straightConnector1">
              <a:avLst/>
            </a:prstGeom>
            <a:ln w="28575">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53D66440-D4D6-4332-A51D-0069096F5AA3}"/>
                </a:ext>
              </a:extLst>
            </p:cNvPr>
            <p:cNvCxnSpPr>
              <a:cxnSpLocks/>
            </p:cNvCxnSpPr>
            <p:nvPr/>
          </p:nvCxnSpPr>
          <p:spPr>
            <a:xfrm>
              <a:off x="7516368" y="848064"/>
              <a:ext cx="938" cy="345343"/>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51204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20C70-79C7-4996-BFB6-E0E4BA633DA9}"/>
              </a:ext>
            </a:extLst>
          </p:cNvPr>
          <p:cNvSpPr>
            <a:spLocks noGrp="1"/>
          </p:cNvSpPr>
          <p:nvPr>
            <p:ph type="title"/>
          </p:nvPr>
        </p:nvSpPr>
        <p:spPr/>
        <p:txBody>
          <a:bodyPr/>
          <a:lstStyle/>
          <a:p>
            <a:r>
              <a:rPr lang="en-AU"/>
              <a:t>New Risks (4/4) </a:t>
            </a:r>
          </a:p>
        </p:txBody>
      </p:sp>
      <p:sp>
        <p:nvSpPr>
          <p:cNvPr id="4" name="Date Placeholder 3">
            <a:extLst>
              <a:ext uri="{FF2B5EF4-FFF2-40B4-BE49-F238E27FC236}">
                <a16:creationId xmlns:a16="http://schemas.microsoft.com/office/drawing/2014/main" id="{E532886E-7E14-4FF4-BCF7-133385D09F3B}"/>
              </a:ext>
            </a:extLst>
          </p:cNvPr>
          <p:cNvSpPr>
            <a:spLocks noGrp="1"/>
          </p:cNvSpPr>
          <p:nvPr>
            <p:ph type="dt" sz="half" idx="10"/>
          </p:nvPr>
        </p:nvSpPr>
        <p:spPr/>
        <p:txBody>
          <a:bodyPr/>
          <a:lstStyle/>
          <a:p>
            <a:fld id="{FDEF3A66-B67E-4569-919D-CB6E78FCED42}" type="datetime1">
              <a:rPr lang="en-AU" smtClean="0"/>
              <a:t>1/02/2021</a:t>
            </a:fld>
            <a:endParaRPr lang="en-AU"/>
          </a:p>
        </p:txBody>
      </p:sp>
      <p:sp>
        <p:nvSpPr>
          <p:cNvPr id="6" name="Slide Number Placeholder 5">
            <a:extLst>
              <a:ext uri="{FF2B5EF4-FFF2-40B4-BE49-F238E27FC236}">
                <a16:creationId xmlns:a16="http://schemas.microsoft.com/office/drawing/2014/main" id="{B6D6EBD0-1EE2-440B-8414-918D28674DF2}"/>
              </a:ext>
            </a:extLst>
          </p:cNvPr>
          <p:cNvSpPr>
            <a:spLocks noGrp="1"/>
          </p:cNvSpPr>
          <p:nvPr>
            <p:ph type="sldNum" sz="quarter" idx="12"/>
          </p:nvPr>
        </p:nvSpPr>
        <p:spPr/>
        <p:txBody>
          <a:bodyPr/>
          <a:lstStyle/>
          <a:p>
            <a:fld id="{4EC81F68-4976-451A-B2E9-79BCBD2F70CC}" type="slidenum">
              <a:rPr lang="en-AU" smtClean="0"/>
              <a:t>25</a:t>
            </a:fld>
            <a:endParaRPr lang="en-AU"/>
          </a:p>
        </p:txBody>
      </p:sp>
      <p:graphicFrame>
        <p:nvGraphicFramePr>
          <p:cNvPr id="7" name="Table 6">
            <a:extLst>
              <a:ext uri="{FF2B5EF4-FFF2-40B4-BE49-F238E27FC236}">
                <a16:creationId xmlns:a16="http://schemas.microsoft.com/office/drawing/2014/main" id="{EE2FBA87-C724-4F48-99DC-DF1AA7FBBB00}"/>
              </a:ext>
            </a:extLst>
          </p:cNvPr>
          <p:cNvGraphicFramePr>
            <a:graphicFrameLocks noGrp="1"/>
          </p:cNvGraphicFramePr>
          <p:nvPr>
            <p:extLst>
              <p:ext uri="{D42A27DB-BD31-4B8C-83A1-F6EECF244321}">
                <p14:modId xmlns:p14="http://schemas.microsoft.com/office/powerpoint/2010/main" val="2683999697"/>
              </p:ext>
            </p:extLst>
          </p:nvPr>
        </p:nvGraphicFramePr>
        <p:xfrm>
          <a:off x="5164" y="1636682"/>
          <a:ext cx="8891297" cy="2560320"/>
        </p:xfrm>
        <a:graphic>
          <a:graphicData uri="http://schemas.openxmlformats.org/drawingml/2006/table">
            <a:tbl>
              <a:tblPr firstRow="1" bandRow="1">
                <a:tableStyleId>{21E4AEA4-8DFA-4A89-87EB-49C32662AFE0}</a:tableStyleId>
              </a:tblPr>
              <a:tblGrid>
                <a:gridCol w="627882">
                  <a:extLst>
                    <a:ext uri="{9D8B030D-6E8A-4147-A177-3AD203B41FA5}">
                      <a16:colId xmlns:a16="http://schemas.microsoft.com/office/drawing/2014/main" val="1172097240"/>
                    </a:ext>
                  </a:extLst>
                </a:gridCol>
                <a:gridCol w="2863694">
                  <a:extLst>
                    <a:ext uri="{9D8B030D-6E8A-4147-A177-3AD203B41FA5}">
                      <a16:colId xmlns:a16="http://schemas.microsoft.com/office/drawing/2014/main" val="3319107231"/>
                    </a:ext>
                  </a:extLst>
                </a:gridCol>
                <a:gridCol w="858894">
                  <a:extLst>
                    <a:ext uri="{9D8B030D-6E8A-4147-A177-3AD203B41FA5}">
                      <a16:colId xmlns:a16="http://schemas.microsoft.com/office/drawing/2014/main" val="2832367002"/>
                    </a:ext>
                  </a:extLst>
                </a:gridCol>
                <a:gridCol w="756138">
                  <a:extLst>
                    <a:ext uri="{9D8B030D-6E8A-4147-A177-3AD203B41FA5}">
                      <a16:colId xmlns:a16="http://schemas.microsoft.com/office/drawing/2014/main" val="1887811758"/>
                    </a:ext>
                  </a:extLst>
                </a:gridCol>
                <a:gridCol w="3784689">
                  <a:extLst>
                    <a:ext uri="{9D8B030D-6E8A-4147-A177-3AD203B41FA5}">
                      <a16:colId xmlns:a16="http://schemas.microsoft.com/office/drawing/2014/main" val="902862149"/>
                    </a:ext>
                  </a:extLst>
                </a:gridCol>
              </a:tblGrid>
              <a:tr h="370840">
                <a:tc>
                  <a:txBody>
                    <a:bodyPr/>
                    <a:lstStyle/>
                    <a:p>
                      <a:r>
                        <a:rPr lang="en-US" sz="1200"/>
                        <a:t>Risk ID</a:t>
                      </a:r>
                    </a:p>
                  </a:txBody>
                  <a:tcPr/>
                </a:tc>
                <a:tc>
                  <a:txBody>
                    <a:bodyPr/>
                    <a:lstStyle/>
                    <a:p>
                      <a:r>
                        <a:rPr lang="en-US" sz="1200"/>
                        <a:t>Description</a:t>
                      </a:r>
                    </a:p>
                  </a:txBody>
                  <a:tcPr/>
                </a:tc>
                <a:tc>
                  <a:txBody>
                    <a:bodyPr/>
                    <a:lstStyle/>
                    <a:p>
                      <a:r>
                        <a:rPr lang="en-US" sz="1200"/>
                        <a:t>Inherent Rating</a:t>
                      </a:r>
                    </a:p>
                  </a:txBody>
                  <a:tcPr/>
                </a:tc>
                <a:tc>
                  <a:txBody>
                    <a:bodyPr/>
                    <a:lstStyle/>
                    <a:p>
                      <a:r>
                        <a:rPr lang="en-US" sz="1200"/>
                        <a:t>Residual Rating</a:t>
                      </a:r>
                    </a:p>
                  </a:txBody>
                  <a:tcPr/>
                </a:tc>
                <a:tc>
                  <a:txBody>
                    <a:bodyPr/>
                    <a:lstStyle/>
                    <a:p>
                      <a:r>
                        <a:rPr lang="en-US" sz="1200"/>
                        <a:t>Comments </a:t>
                      </a:r>
                    </a:p>
                  </a:txBody>
                  <a:tcPr/>
                </a:tc>
                <a:extLst>
                  <a:ext uri="{0D108BD9-81ED-4DB2-BD59-A6C34878D82A}">
                    <a16:rowId xmlns:a16="http://schemas.microsoft.com/office/drawing/2014/main" val="383693094"/>
                  </a:ext>
                </a:extLst>
              </a:tr>
              <a:tr h="370840">
                <a:tc>
                  <a:txBody>
                    <a:bodyPr/>
                    <a:lstStyle/>
                    <a:p>
                      <a:r>
                        <a:rPr lang="en-US" sz="1200" strike="noStrike"/>
                        <a:t>R37 (NEW)</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200" b="1" u="sng" strike="noStrike" noProof="0"/>
                        <a:t>New 5MS Retail Solution Go-Live Dates impact other regulatory change programs</a:t>
                      </a:r>
                    </a:p>
                    <a:p>
                      <a:pPr marL="0" marR="0" lvl="0" indent="0" algn="l" defTabSz="685800" rtl="0" eaLnBrk="1" fontAlgn="auto" latinLnBrk="0" hangingPunct="1">
                        <a:lnSpc>
                          <a:spcPct val="100000"/>
                        </a:lnSpc>
                        <a:spcBef>
                          <a:spcPts val="0"/>
                        </a:spcBef>
                        <a:spcAft>
                          <a:spcPts val="0"/>
                        </a:spcAft>
                        <a:buClrTx/>
                        <a:buSzTx/>
                        <a:buFontTx/>
                        <a:buNone/>
                        <a:tabLst/>
                        <a:defRPr/>
                      </a:pPr>
                      <a:r>
                        <a:rPr lang="en-AU" sz="1200" b="0" u="none" strike="noStrike" noProof="0"/>
                        <a:t>There is a risk that the changes to the 5MS retail timeline may have impacts on other AEMO change programs (e.g. Customer Switching or WDR) which may result in a need for those programs to replan having knock-on effects to the industry.</a:t>
                      </a:r>
                    </a:p>
                  </a:txBody>
                  <a:tcPr/>
                </a:tc>
                <a:tc>
                  <a:txBody>
                    <a:bodyPr/>
                    <a:lstStyle/>
                    <a:p>
                      <a:r>
                        <a:rPr lang="en-US" sz="1200" strike="noStrike"/>
                        <a:t>Significant</a:t>
                      </a:r>
                    </a:p>
                  </a:txBody>
                  <a:tcPr>
                    <a:solidFill>
                      <a:schemeClr val="accent4"/>
                    </a:solidFill>
                  </a:tcPr>
                </a:tc>
                <a:tc>
                  <a:txBody>
                    <a:bodyPr/>
                    <a:lstStyle/>
                    <a:p>
                      <a:r>
                        <a:rPr lang="en-US" sz="1200" strike="noStrike"/>
                        <a:t>Medium</a:t>
                      </a:r>
                    </a:p>
                  </a:txBody>
                  <a:tcPr>
                    <a:solidFill>
                      <a:srgbClr val="FFFF99"/>
                    </a:solidFill>
                  </a:tcPr>
                </a:tc>
                <a:tc>
                  <a:txBody>
                    <a:bodyPr/>
                    <a:lstStyle/>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200" strike="noStrike"/>
                        <a:t>Inherent Likelihood: Possible</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200" strike="noStrike"/>
                        <a:t>Inherent Consequence: Major</a:t>
                      </a:r>
                    </a:p>
                    <a:p>
                      <a:pPr marL="0" marR="0" lvl="0" indent="0" algn="l" defTabSz="685800" rtl="0" eaLnBrk="1" latinLnBrk="0" hangingPunct="1">
                        <a:lnSpc>
                          <a:spcPct val="100000"/>
                        </a:lnSpc>
                        <a:spcBef>
                          <a:spcPts val="0"/>
                        </a:spcBef>
                        <a:spcAft>
                          <a:spcPts val="0"/>
                        </a:spcAft>
                        <a:buFont typeface="Arial" panose="020B0604020202020204" pitchFamily="34" charset="0"/>
                        <a:buNone/>
                      </a:pPr>
                      <a:endParaRPr lang="en-US" sz="1200" strike="noStrike"/>
                    </a:p>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US" sz="1200" b="1" strike="noStrike"/>
                        <a:t>Actions:</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200" strike="noStrike"/>
                        <a:t>AEMO to increase effort in integration coordination internally and provide updates to participants</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200" strike="noStrike"/>
                        <a:t>WDR program communicating impacts through WDR channels</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endParaRPr lang="en-US" sz="1200"/>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200"/>
                        <a:t>Residual Likelihood: Unlikely</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200"/>
                        <a:t>Residual Consequence: Major</a:t>
                      </a:r>
                    </a:p>
                  </a:txBody>
                  <a:tcPr/>
                </a:tc>
                <a:extLst>
                  <a:ext uri="{0D108BD9-81ED-4DB2-BD59-A6C34878D82A}">
                    <a16:rowId xmlns:a16="http://schemas.microsoft.com/office/drawing/2014/main" val="3718332069"/>
                  </a:ext>
                </a:extLst>
              </a:tr>
            </a:tbl>
          </a:graphicData>
        </a:graphic>
      </p:graphicFrame>
      <p:graphicFrame>
        <p:nvGraphicFramePr>
          <p:cNvPr id="3" name="Table 2">
            <a:extLst>
              <a:ext uri="{FF2B5EF4-FFF2-40B4-BE49-F238E27FC236}">
                <a16:creationId xmlns:a16="http://schemas.microsoft.com/office/drawing/2014/main" id="{AAA4E3BA-51B3-4435-BC15-97F5B1E2E22B}"/>
              </a:ext>
            </a:extLst>
          </p:cNvPr>
          <p:cNvGraphicFramePr>
            <a:graphicFrameLocks noGrp="1"/>
          </p:cNvGraphicFramePr>
          <p:nvPr/>
        </p:nvGraphicFramePr>
        <p:xfrm>
          <a:off x="6845877" y="136524"/>
          <a:ext cx="2152650" cy="1314450"/>
        </p:xfrm>
        <a:graphic>
          <a:graphicData uri="http://schemas.openxmlformats.org/drawingml/2006/table">
            <a:tbl>
              <a:tblPr/>
              <a:tblGrid>
                <a:gridCol w="1076325">
                  <a:extLst>
                    <a:ext uri="{9D8B030D-6E8A-4147-A177-3AD203B41FA5}">
                      <a16:colId xmlns:a16="http://schemas.microsoft.com/office/drawing/2014/main" val="1671886493"/>
                    </a:ext>
                  </a:extLst>
                </a:gridCol>
                <a:gridCol w="1076325">
                  <a:extLst>
                    <a:ext uri="{9D8B030D-6E8A-4147-A177-3AD203B41FA5}">
                      <a16:colId xmlns:a16="http://schemas.microsoft.com/office/drawing/2014/main" val="612221339"/>
                    </a:ext>
                  </a:extLst>
                </a:gridCol>
              </a:tblGrid>
              <a:tr h="1314450">
                <a:tc>
                  <a:txBody>
                    <a:bodyPr/>
                    <a:lstStyle/>
                    <a:p>
                      <a:pPr algn="l" fontAlgn="base"/>
                      <a:r>
                        <a:rPr lang="en-AU" sz="1000" b="0" i="0" u="none" strike="noStrike">
                          <a:solidFill>
                            <a:srgbClr val="222324"/>
                          </a:solidFill>
                          <a:effectLst/>
                          <a:latin typeface="Segoe UI Semilight" panose="020B0402040204020203" pitchFamily="34" charset="0"/>
                        </a:rPr>
                        <a:t> </a:t>
                      </a:r>
                      <a:r>
                        <a:rPr lang="en-AU" sz="1000" b="0" i="0">
                          <a:solidFill>
                            <a:srgbClr val="222324"/>
                          </a:solidFill>
                          <a:effectLst/>
                          <a:latin typeface="Segoe UI Semilight" panose="020B0402040204020203" pitchFamily="34" charset="0"/>
                        </a:rPr>
                        <a:t>​</a:t>
                      </a:r>
                      <a:r>
                        <a:rPr lang="en-AU" sz="1350" b="0" i="0" kern="1200">
                          <a:solidFill>
                            <a:schemeClr val="tx1"/>
                          </a:solidFill>
                          <a:effectLst/>
                          <a:latin typeface="+mn-lt"/>
                          <a:ea typeface="+mn-ea"/>
                          <a:cs typeface="+mn-cs"/>
                        </a:rPr>
                        <a:t> </a:t>
                      </a:r>
                      <a:endParaRPr lang="en-AU" b="0" i="0">
                        <a:solidFill>
                          <a:srgbClr val="222324"/>
                        </a:solidFill>
                        <a:effectLst/>
                      </a:endParaRPr>
                    </a:p>
                  </a:txBody>
                  <a:tcPr>
                    <a:lnL>
                      <a:noFill/>
                    </a:lnL>
                    <a:lnR>
                      <a:noFill/>
                    </a:lnR>
                    <a:lnT>
                      <a:noFill/>
                    </a:lnT>
                    <a:lnB>
                      <a:noFill/>
                    </a:lnB>
                  </a:tcPr>
                </a:tc>
                <a:tc>
                  <a:txBody>
                    <a:bodyPr/>
                    <a:lstStyle/>
                    <a:p>
                      <a:pPr algn="l" fontAlgn="base"/>
                      <a:r>
                        <a:rPr lang="en-AU" sz="1050" b="1" i="0" u="none" strike="noStrike">
                          <a:solidFill>
                            <a:srgbClr val="FFFFFF"/>
                          </a:solidFill>
                          <a:effectLst/>
                          <a:latin typeface="Segoe UI Semilight" panose="020B0402040204020203" pitchFamily="34" charset="0"/>
                        </a:rPr>
                        <a:t>Improving</a:t>
                      </a: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1" i="0" u="none" strike="noStrike">
                          <a:solidFill>
                            <a:srgbClr val="FFFFFF"/>
                          </a:solidFill>
                          <a:effectLst/>
                          <a:latin typeface="Segoe UI Semilight" panose="020B0402040204020203" pitchFamily="34" charset="0"/>
                        </a:rPr>
                        <a:t>No Change /Stable</a:t>
                      </a: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1" i="0" u="none" strike="noStrike">
                          <a:solidFill>
                            <a:srgbClr val="FFFFFF"/>
                          </a:solidFill>
                          <a:effectLst/>
                          <a:latin typeface="Segoe UI Semilight" panose="020B0402040204020203" pitchFamily="34" charset="0"/>
                        </a:rPr>
                        <a:t>Worsened </a:t>
                      </a:r>
                      <a:r>
                        <a:rPr lang="en-AU" sz="1050" b="0" i="0">
                          <a:solidFill>
                            <a:srgbClr val="222324"/>
                          </a:solidFill>
                          <a:effectLst/>
                          <a:latin typeface="Segoe UI Semilight" panose="020B0402040204020203" pitchFamily="34" charset="0"/>
                        </a:rPr>
                        <a:t>​</a:t>
                      </a:r>
                      <a:endParaRPr lang="en-AU" b="0" i="0">
                        <a:solidFill>
                          <a:srgbClr val="222324"/>
                        </a:solidFill>
                        <a:effectLst/>
                      </a:endParaRPr>
                    </a:p>
                  </a:txBody>
                  <a:tcPr>
                    <a:lnL>
                      <a:noFill/>
                    </a:lnL>
                    <a:lnR>
                      <a:noFill/>
                    </a:lnR>
                    <a:lnT>
                      <a:noFill/>
                    </a:lnT>
                    <a:lnB>
                      <a:noFill/>
                    </a:lnB>
                  </a:tcPr>
                </a:tc>
                <a:extLst>
                  <a:ext uri="{0D108BD9-81ED-4DB2-BD59-A6C34878D82A}">
                    <a16:rowId xmlns:a16="http://schemas.microsoft.com/office/drawing/2014/main" val="185449407"/>
                  </a:ext>
                </a:extLst>
              </a:tr>
            </a:tbl>
          </a:graphicData>
        </a:graphic>
      </p:graphicFrame>
      <p:sp>
        <p:nvSpPr>
          <p:cNvPr id="5" name="Rectangle 1">
            <a:extLst>
              <a:ext uri="{FF2B5EF4-FFF2-40B4-BE49-F238E27FC236}">
                <a16:creationId xmlns:a16="http://schemas.microsoft.com/office/drawing/2014/main" id="{EB666528-239F-4E5C-A394-FEEBB6BE1C82}"/>
              </a:ext>
            </a:extLst>
          </p:cNvPr>
          <p:cNvSpPr>
            <a:spLocks noChangeArrowheads="1"/>
          </p:cNvSpPr>
          <p:nvPr/>
        </p:nvSpPr>
        <p:spPr bwMode="auto">
          <a:xfrm>
            <a:off x="6845084" y="13731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id="{A6D3BF1D-EA69-4EB0-81C5-0F65BEC26B9C}"/>
              </a:ext>
            </a:extLst>
          </p:cNvPr>
          <p:cNvSpPr/>
          <p:nvPr/>
        </p:nvSpPr>
        <p:spPr>
          <a:xfrm>
            <a:off x="4450813" y="3244334"/>
            <a:ext cx="242374" cy="369332"/>
          </a:xfrm>
          <a:prstGeom prst="rect">
            <a:avLst/>
          </a:prstGeom>
        </p:spPr>
        <p:txBody>
          <a:bodyPr wrap="none">
            <a:spAutoFit/>
          </a:bodyPr>
          <a:lstStyle/>
          <a:p>
            <a:r>
              <a:rPr lang="en-AU">
                <a:solidFill>
                  <a:srgbClr val="000000"/>
                </a:solidFill>
                <a:latin typeface="Times New Roman" panose="02020603050405020304" pitchFamily="18" charset="0"/>
              </a:rPr>
              <a:t> </a:t>
            </a:r>
            <a:endParaRPr lang="en-AU"/>
          </a:p>
        </p:txBody>
      </p:sp>
      <p:grpSp>
        <p:nvGrpSpPr>
          <p:cNvPr id="17" name="Group 16">
            <a:extLst>
              <a:ext uri="{FF2B5EF4-FFF2-40B4-BE49-F238E27FC236}">
                <a16:creationId xmlns:a16="http://schemas.microsoft.com/office/drawing/2014/main" id="{5DCE4DC9-D9F6-4E12-B99B-40E21D8C997C}"/>
              </a:ext>
            </a:extLst>
          </p:cNvPr>
          <p:cNvGrpSpPr/>
          <p:nvPr/>
        </p:nvGrpSpPr>
        <p:grpSpPr>
          <a:xfrm>
            <a:off x="7318541" y="136524"/>
            <a:ext cx="395654" cy="1056883"/>
            <a:chOff x="7318541" y="136524"/>
            <a:chExt cx="395654" cy="1056883"/>
          </a:xfrm>
        </p:grpSpPr>
        <p:cxnSp>
          <p:nvCxnSpPr>
            <p:cNvPr id="14" name="Straight Arrow Connector 13">
              <a:extLst>
                <a:ext uri="{FF2B5EF4-FFF2-40B4-BE49-F238E27FC236}">
                  <a16:creationId xmlns:a16="http://schemas.microsoft.com/office/drawing/2014/main" id="{101E702E-0598-49FA-A9EC-A2FA9A7C6C78}"/>
                </a:ext>
              </a:extLst>
            </p:cNvPr>
            <p:cNvCxnSpPr/>
            <p:nvPr/>
          </p:nvCxnSpPr>
          <p:spPr>
            <a:xfrm flipV="1">
              <a:off x="7516368" y="136524"/>
              <a:ext cx="0" cy="272562"/>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1182F5D1-E7CC-4426-9774-D2581DCD2197}"/>
                </a:ext>
              </a:extLst>
            </p:cNvPr>
            <p:cNvCxnSpPr/>
            <p:nvPr/>
          </p:nvCxnSpPr>
          <p:spPr>
            <a:xfrm>
              <a:off x="7318541" y="662355"/>
              <a:ext cx="395654" cy="0"/>
            </a:xfrm>
            <a:prstGeom prst="straightConnector1">
              <a:avLst/>
            </a:prstGeom>
            <a:ln w="28575">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53D66440-D4D6-4332-A51D-0069096F5AA3}"/>
                </a:ext>
              </a:extLst>
            </p:cNvPr>
            <p:cNvCxnSpPr>
              <a:cxnSpLocks/>
            </p:cNvCxnSpPr>
            <p:nvPr/>
          </p:nvCxnSpPr>
          <p:spPr>
            <a:xfrm>
              <a:off x="7516368" y="848064"/>
              <a:ext cx="938" cy="345343"/>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570783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20C70-79C7-4996-BFB6-E0E4BA633DA9}"/>
              </a:ext>
            </a:extLst>
          </p:cNvPr>
          <p:cNvSpPr>
            <a:spLocks noGrp="1"/>
          </p:cNvSpPr>
          <p:nvPr>
            <p:ph type="title"/>
          </p:nvPr>
        </p:nvSpPr>
        <p:spPr/>
        <p:txBody>
          <a:bodyPr/>
          <a:lstStyle/>
          <a:p>
            <a:r>
              <a:rPr lang="en-AU"/>
              <a:t>Impact to Existing Risks (1/2)</a:t>
            </a:r>
          </a:p>
        </p:txBody>
      </p:sp>
      <p:sp>
        <p:nvSpPr>
          <p:cNvPr id="4" name="Date Placeholder 3">
            <a:extLst>
              <a:ext uri="{FF2B5EF4-FFF2-40B4-BE49-F238E27FC236}">
                <a16:creationId xmlns:a16="http://schemas.microsoft.com/office/drawing/2014/main" id="{E532886E-7E14-4FF4-BCF7-133385D09F3B}"/>
              </a:ext>
            </a:extLst>
          </p:cNvPr>
          <p:cNvSpPr>
            <a:spLocks noGrp="1"/>
          </p:cNvSpPr>
          <p:nvPr>
            <p:ph type="dt" sz="half" idx="10"/>
          </p:nvPr>
        </p:nvSpPr>
        <p:spPr/>
        <p:txBody>
          <a:bodyPr/>
          <a:lstStyle/>
          <a:p>
            <a:fld id="{FDEF3A66-B67E-4569-919D-CB6E78FCED42}" type="datetime1">
              <a:rPr lang="en-AU" smtClean="0"/>
              <a:t>1/02/2021</a:t>
            </a:fld>
            <a:endParaRPr lang="en-AU"/>
          </a:p>
        </p:txBody>
      </p:sp>
      <p:sp>
        <p:nvSpPr>
          <p:cNvPr id="6" name="Slide Number Placeholder 5">
            <a:extLst>
              <a:ext uri="{FF2B5EF4-FFF2-40B4-BE49-F238E27FC236}">
                <a16:creationId xmlns:a16="http://schemas.microsoft.com/office/drawing/2014/main" id="{B6D6EBD0-1EE2-440B-8414-918D28674DF2}"/>
              </a:ext>
            </a:extLst>
          </p:cNvPr>
          <p:cNvSpPr>
            <a:spLocks noGrp="1"/>
          </p:cNvSpPr>
          <p:nvPr>
            <p:ph type="sldNum" sz="quarter" idx="12"/>
          </p:nvPr>
        </p:nvSpPr>
        <p:spPr/>
        <p:txBody>
          <a:bodyPr/>
          <a:lstStyle/>
          <a:p>
            <a:fld id="{4EC81F68-4976-451A-B2E9-79BCBD2F70CC}" type="slidenum">
              <a:rPr lang="en-AU" smtClean="0"/>
              <a:t>26</a:t>
            </a:fld>
            <a:endParaRPr lang="en-AU"/>
          </a:p>
        </p:txBody>
      </p:sp>
      <p:graphicFrame>
        <p:nvGraphicFramePr>
          <p:cNvPr id="7" name="Table 6">
            <a:extLst>
              <a:ext uri="{FF2B5EF4-FFF2-40B4-BE49-F238E27FC236}">
                <a16:creationId xmlns:a16="http://schemas.microsoft.com/office/drawing/2014/main" id="{EE2FBA87-C724-4F48-99DC-DF1AA7FBBB00}"/>
              </a:ext>
            </a:extLst>
          </p:cNvPr>
          <p:cNvGraphicFramePr>
            <a:graphicFrameLocks noGrp="1"/>
          </p:cNvGraphicFramePr>
          <p:nvPr>
            <p:extLst>
              <p:ext uri="{D42A27DB-BD31-4B8C-83A1-F6EECF244321}">
                <p14:modId xmlns:p14="http://schemas.microsoft.com/office/powerpoint/2010/main" val="3972637268"/>
              </p:ext>
            </p:extLst>
          </p:nvPr>
        </p:nvGraphicFramePr>
        <p:xfrm>
          <a:off x="69172" y="1700469"/>
          <a:ext cx="8891296" cy="4465320"/>
        </p:xfrm>
        <a:graphic>
          <a:graphicData uri="http://schemas.openxmlformats.org/drawingml/2006/table">
            <a:tbl>
              <a:tblPr firstRow="1" bandRow="1">
                <a:tableStyleId>{21E4AEA4-8DFA-4A89-87EB-49C32662AFE0}</a:tableStyleId>
              </a:tblPr>
              <a:tblGrid>
                <a:gridCol w="615731">
                  <a:extLst>
                    <a:ext uri="{9D8B030D-6E8A-4147-A177-3AD203B41FA5}">
                      <a16:colId xmlns:a16="http://schemas.microsoft.com/office/drawing/2014/main" val="1172097240"/>
                    </a:ext>
                  </a:extLst>
                </a:gridCol>
                <a:gridCol w="3200400">
                  <a:extLst>
                    <a:ext uri="{9D8B030D-6E8A-4147-A177-3AD203B41FA5}">
                      <a16:colId xmlns:a16="http://schemas.microsoft.com/office/drawing/2014/main" val="3319107231"/>
                    </a:ext>
                  </a:extLst>
                </a:gridCol>
                <a:gridCol w="910750">
                  <a:extLst>
                    <a:ext uri="{9D8B030D-6E8A-4147-A177-3AD203B41FA5}">
                      <a16:colId xmlns:a16="http://schemas.microsoft.com/office/drawing/2014/main" val="2832367002"/>
                    </a:ext>
                  </a:extLst>
                </a:gridCol>
                <a:gridCol w="4164415">
                  <a:extLst>
                    <a:ext uri="{9D8B030D-6E8A-4147-A177-3AD203B41FA5}">
                      <a16:colId xmlns:a16="http://schemas.microsoft.com/office/drawing/2014/main" val="902862149"/>
                    </a:ext>
                  </a:extLst>
                </a:gridCol>
              </a:tblGrid>
              <a:tr h="370840">
                <a:tc>
                  <a:txBody>
                    <a:bodyPr/>
                    <a:lstStyle/>
                    <a:p>
                      <a:r>
                        <a:rPr lang="en-US" sz="1100"/>
                        <a:t>Risk ID</a:t>
                      </a:r>
                    </a:p>
                  </a:txBody>
                  <a:tcPr/>
                </a:tc>
                <a:tc>
                  <a:txBody>
                    <a:bodyPr/>
                    <a:lstStyle/>
                    <a:p>
                      <a:r>
                        <a:rPr lang="en-US" sz="1100"/>
                        <a:t>Description</a:t>
                      </a:r>
                    </a:p>
                  </a:txBody>
                  <a:tcPr/>
                </a:tc>
                <a:tc>
                  <a:txBody>
                    <a:bodyPr/>
                    <a:lstStyle/>
                    <a:p>
                      <a:r>
                        <a:rPr lang="en-US" sz="1100"/>
                        <a:t>Residual Rating (Proposed)</a:t>
                      </a:r>
                    </a:p>
                  </a:txBody>
                  <a:tcPr/>
                </a:tc>
                <a:tc>
                  <a:txBody>
                    <a:bodyPr/>
                    <a:lstStyle/>
                    <a:p>
                      <a:r>
                        <a:rPr lang="en-US" sz="1100"/>
                        <a:t>Comments </a:t>
                      </a:r>
                    </a:p>
                  </a:txBody>
                  <a:tcPr/>
                </a:tc>
                <a:extLst>
                  <a:ext uri="{0D108BD9-81ED-4DB2-BD59-A6C34878D82A}">
                    <a16:rowId xmlns:a16="http://schemas.microsoft.com/office/drawing/2014/main" val="383693094"/>
                  </a:ext>
                </a:extLst>
              </a:tr>
              <a:tr h="370840">
                <a:tc>
                  <a:txBody>
                    <a:bodyPr/>
                    <a:lstStyle/>
                    <a:p>
                      <a:r>
                        <a:rPr lang="en-US" sz="1100"/>
                        <a:t>R06</a:t>
                      </a:r>
                    </a:p>
                  </a:txBody>
                  <a:tcPr/>
                </a:tc>
                <a:tc>
                  <a:txBody>
                    <a:bodyPr/>
                    <a:lstStyle/>
                    <a:p>
                      <a:pPr lvl="0" algn="l">
                        <a:lnSpc>
                          <a:spcPct val="100000"/>
                        </a:lnSpc>
                        <a:spcBef>
                          <a:spcPts val="0"/>
                        </a:spcBef>
                        <a:spcAft>
                          <a:spcPts val="0"/>
                        </a:spcAft>
                        <a:buNone/>
                      </a:pPr>
                      <a:r>
                        <a:rPr lang="en-AU" sz="1100" b="1" u="sng" strike="noStrike" noProof="0"/>
                        <a:t>Interaction with other industry changes that have already been adopted through rule changes</a:t>
                      </a:r>
                    </a:p>
                    <a:p>
                      <a:pPr lvl="0" algn="l">
                        <a:lnSpc>
                          <a:spcPct val="100000"/>
                        </a:lnSpc>
                        <a:spcBef>
                          <a:spcPts val="0"/>
                        </a:spcBef>
                        <a:spcAft>
                          <a:spcPts val="0"/>
                        </a:spcAft>
                        <a:buNone/>
                      </a:pPr>
                      <a:r>
                        <a:rPr lang="en-AU" sz="1100" u="none" strike="noStrike" noProof="0"/>
                        <a:t>Significant regulatory changes across the energy sector will stretch resources allocated to market change programs, resulting in potential impacts to participants resourcing and program delivery.</a:t>
                      </a:r>
                    </a:p>
                  </a:txBody>
                  <a:tcPr/>
                </a:tc>
                <a:tc>
                  <a:txBody>
                    <a:bodyPr/>
                    <a:lstStyle/>
                    <a:p>
                      <a:r>
                        <a:rPr lang="en-US" sz="1100"/>
                        <a:t>Significant</a:t>
                      </a:r>
                    </a:p>
                  </a:txBody>
                  <a:tcPr>
                    <a:solidFill>
                      <a:schemeClr val="accent4"/>
                    </a:solidFill>
                  </a:tcPr>
                </a:tc>
                <a:tc>
                  <a:txBody>
                    <a:bodyPr/>
                    <a:lstStyle/>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100"/>
                        <a:t>This risk focuses on the demand on industry resources as a result of change programs such as WDR and Customer Switching. </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100"/>
                        <a:t>The changes in the Retail and Settlements release dates are closer to the WDR timeline which may put added pressure or risk on some participants </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100"/>
                        <a:t>Proposing that trend should be Worsened</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endParaRPr lang="en-US" sz="1100"/>
                    </a:p>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US" sz="1100" b="1"/>
                        <a:t>Actions:</a:t>
                      </a:r>
                    </a:p>
                    <a:p>
                      <a:pPr marL="171450" marR="0" lvl="0" indent="-171450" algn="l" defTabSz="685800" rtl="0" eaLnBrk="1" latinLnBrk="0" hangingPunct="1">
                        <a:lnSpc>
                          <a:spcPct val="100000"/>
                        </a:lnSpc>
                        <a:spcBef>
                          <a:spcPts val="0"/>
                        </a:spcBef>
                        <a:spcAft>
                          <a:spcPts val="0"/>
                        </a:spcAft>
                        <a:buFont typeface="Arial" panose="020B0604020202020204" pitchFamily="34" charset="0"/>
                        <a:buChar char="•"/>
                      </a:pPr>
                      <a:r>
                        <a:rPr lang="en-US" sz="1100"/>
                        <a:t>Review the impact of the change to timeline on this risk through feedback from participants and the Readiness Reporting #6 and reassess risk at RWG</a:t>
                      </a:r>
                    </a:p>
                    <a:p>
                      <a:pPr marL="171450" marR="0" lvl="0" indent="-171450" algn="l" defTabSz="685800" rtl="0" eaLnBrk="1" latinLnBrk="0" hangingPunct="1">
                        <a:lnSpc>
                          <a:spcPct val="100000"/>
                        </a:lnSpc>
                        <a:spcBef>
                          <a:spcPts val="0"/>
                        </a:spcBef>
                        <a:spcAft>
                          <a:spcPts val="0"/>
                        </a:spcAft>
                        <a:buFont typeface="Arial" panose="020B0604020202020204" pitchFamily="34" charset="0"/>
                        <a:buChar char="•"/>
                      </a:pPr>
                      <a:r>
                        <a:rPr lang="en-US" sz="1100"/>
                        <a:t>AEMO is establishing an industry facing Integration Coordination Forum </a:t>
                      </a:r>
                    </a:p>
                  </a:txBody>
                  <a:tcPr/>
                </a:tc>
                <a:extLst>
                  <a:ext uri="{0D108BD9-81ED-4DB2-BD59-A6C34878D82A}">
                    <a16:rowId xmlns:a16="http://schemas.microsoft.com/office/drawing/2014/main" val="1914453562"/>
                  </a:ext>
                </a:extLst>
              </a:tr>
              <a:tr h="370840">
                <a:tc>
                  <a:txBody>
                    <a:bodyPr/>
                    <a:lstStyle/>
                    <a:p>
                      <a:r>
                        <a:rPr lang="en-US" sz="1100"/>
                        <a:t>R11</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100" b="1" u="sng" strike="noStrike" noProof="0"/>
                        <a:t>The AEMO business and operations are not ready for 5MS Rule Commencement on 1 Oct 21</a:t>
                      </a:r>
                    </a:p>
                    <a:p>
                      <a:pPr marL="0" marR="0" lvl="0" indent="0" algn="l" defTabSz="685800" rtl="0" eaLnBrk="1" fontAlgn="auto" latinLnBrk="0" hangingPunct="1">
                        <a:lnSpc>
                          <a:spcPct val="100000"/>
                        </a:lnSpc>
                        <a:spcBef>
                          <a:spcPts val="0"/>
                        </a:spcBef>
                        <a:spcAft>
                          <a:spcPts val="0"/>
                        </a:spcAft>
                        <a:buClrTx/>
                        <a:buSzTx/>
                        <a:buFontTx/>
                        <a:buNone/>
                        <a:tabLst/>
                        <a:defRPr/>
                      </a:pPr>
                      <a:r>
                        <a:rPr lang="en-AU" sz="1100" b="0" u="none" strike="noStrike" noProof="0"/>
                        <a:t>The AEMO business may not be ready to deliver the full extent of the 5MS deliverables by 5MS and GS rule commencement including business processes and resource training, results in failure of Go Live for 5MS and GS Program</a:t>
                      </a:r>
                    </a:p>
                  </a:txBody>
                  <a:tcPr/>
                </a:tc>
                <a:tc>
                  <a:txBody>
                    <a:bodyPr/>
                    <a:lstStyle/>
                    <a:p>
                      <a:r>
                        <a:rPr lang="en-US" sz="1100"/>
                        <a:t>Medium</a:t>
                      </a:r>
                    </a:p>
                  </a:txBody>
                  <a:tcPr>
                    <a:solidFill>
                      <a:srgbClr val="FFFF99"/>
                    </a:solidFill>
                  </a:tcPr>
                </a:tc>
                <a:tc>
                  <a:txBody>
                    <a:bodyPr/>
                    <a:lstStyle/>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100"/>
                        <a:t>While the changes in Retail and Settlements date do impact AEMO’s 5MS Program, the focus of this risk is on the AEMO business readiness. The impact of the changes in dates for retail and settlements to AEMO’s business and operational readiness to support 5-min expected to be minor.</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endParaRPr lang="en-US" sz="1100"/>
                    </a:p>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US" sz="1100" b="1"/>
                        <a:t>Actions:</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100"/>
                        <a:t>Proposing that trend should be changed to Worsened until results of Readiness Round 6 have been reviewed</a:t>
                      </a:r>
                    </a:p>
                  </a:txBody>
                  <a:tcPr/>
                </a:tc>
                <a:extLst>
                  <a:ext uri="{0D108BD9-81ED-4DB2-BD59-A6C34878D82A}">
                    <a16:rowId xmlns:a16="http://schemas.microsoft.com/office/drawing/2014/main" val="1829969299"/>
                  </a:ext>
                </a:extLst>
              </a:tr>
            </a:tbl>
          </a:graphicData>
        </a:graphic>
      </p:graphicFrame>
      <p:cxnSp>
        <p:nvCxnSpPr>
          <p:cNvPr id="12" name="Straight Arrow Connector 11">
            <a:extLst>
              <a:ext uri="{FF2B5EF4-FFF2-40B4-BE49-F238E27FC236}">
                <a16:creationId xmlns:a16="http://schemas.microsoft.com/office/drawing/2014/main" id="{3D41742C-A3F5-4AEE-B414-B29502DE066D}"/>
              </a:ext>
            </a:extLst>
          </p:cNvPr>
          <p:cNvCxnSpPr>
            <a:cxnSpLocks/>
          </p:cNvCxnSpPr>
          <p:nvPr/>
        </p:nvCxnSpPr>
        <p:spPr>
          <a:xfrm>
            <a:off x="4227020" y="2710465"/>
            <a:ext cx="0" cy="36051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aphicFrame>
        <p:nvGraphicFramePr>
          <p:cNvPr id="3" name="Table 2">
            <a:extLst>
              <a:ext uri="{FF2B5EF4-FFF2-40B4-BE49-F238E27FC236}">
                <a16:creationId xmlns:a16="http://schemas.microsoft.com/office/drawing/2014/main" id="{AAA4E3BA-51B3-4435-BC15-97F5B1E2E22B}"/>
              </a:ext>
            </a:extLst>
          </p:cNvPr>
          <p:cNvGraphicFramePr>
            <a:graphicFrameLocks noGrp="1"/>
          </p:cNvGraphicFramePr>
          <p:nvPr/>
        </p:nvGraphicFramePr>
        <p:xfrm>
          <a:off x="6845877" y="136524"/>
          <a:ext cx="2152650" cy="1314450"/>
        </p:xfrm>
        <a:graphic>
          <a:graphicData uri="http://schemas.openxmlformats.org/drawingml/2006/table">
            <a:tbl>
              <a:tblPr/>
              <a:tblGrid>
                <a:gridCol w="1076325">
                  <a:extLst>
                    <a:ext uri="{9D8B030D-6E8A-4147-A177-3AD203B41FA5}">
                      <a16:colId xmlns:a16="http://schemas.microsoft.com/office/drawing/2014/main" val="1671886493"/>
                    </a:ext>
                  </a:extLst>
                </a:gridCol>
                <a:gridCol w="1076325">
                  <a:extLst>
                    <a:ext uri="{9D8B030D-6E8A-4147-A177-3AD203B41FA5}">
                      <a16:colId xmlns:a16="http://schemas.microsoft.com/office/drawing/2014/main" val="612221339"/>
                    </a:ext>
                  </a:extLst>
                </a:gridCol>
              </a:tblGrid>
              <a:tr h="1314450">
                <a:tc>
                  <a:txBody>
                    <a:bodyPr/>
                    <a:lstStyle/>
                    <a:p>
                      <a:pPr algn="l" fontAlgn="base"/>
                      <a:r>
                        <a:rPr lang="en-AU" sz="1000" b="0" i="0" u="none" strike="noStrike">
                          <a:solidFill>
                            <a:srgbClr val="222324"/>
                          </a:solidFill>
                          <a:effectLst/>
                          <a:latin typeface="Segoe UI Semilight" panose="020B0402040204020203" pitchFamily="34" charset="0"/>
                        </a:rPr>
                        <a:t> </a:t>
                      </a:r>
                      <a:r>
                        <a:rPr lang="en-AU" sz="1000" b="0" i="0">
                          <a:solidFill>
                            <a:srgbClr val="222324"/>
                          </a:solidFill>
                          <a:effectLst/>
                          <a:latin typeface="Segoe UI Semilight" panose="020B0402040204020203" pitchFamily="34" charset="0"/>
                        </a:rPr>
                        <a:t>​</a:t>
                      </a:r>
                      <a:r>
                        <a:rPr lang="en-AU" sz="1350" b="0" i="0" kern="1200">
                          <a:solidFill>
                            <a:schemeClr val="tx1"/>
                          </a:solidFill>
                          <a:effectLst/>
                          <a:latin typeface="+mn-lt"/>
                          <a:ea typeface="+mn-ea"/>
                          <a:cs typeface="+mn-cs"/>
                        </a:rPr>
                        <a:t> </a:t>
                      </a:r>
                      <a:endParaRPr lang="en-AU" b="0" i="0">
                        <a:solidFill>
                          <a:srgbClr val="222324"/>
                        </a:solidFill>
                        <a:effectLst/>
                      </a:endParaRPr>
                    </a:p>
                  </a:txBody>
                  <a:tcPr>
                    <a:lnL>
                      <a:noFill/>
                    </a:lnL>
                    <a:lnR>
                      <a:noFill/>
                    </a:lnR>
                    <a:lnT>
                      <a:noFill/>
                    </a:lnT>
                    <a:lnB>
                      <a:noFill/>
                    </a:lnB>
                  </a:tcPr>
                </a:tc>
                <a:tc>
                  <a:txBody>
                    <a:bodyPr/>
                    <a:lstStyle/>
                    <a:p>
                      <a:pPr algn="l" fontAlgn="base"/>
                      <a:r>
                        <a:rPr lang="en-AU" sz="1050" b="1" i="0" u="none" strike="noStrike">
                          <a:solidFill>
                            <a:srgbClr val="FFFFFF"/>
                          </a:solidFill>
                          <a:effectLst/>
                          <a:latin typeface="Segoe UI Semilight" panose="020B0402040204020203" pitchFamily="34" charset="0"/>
                        </a:rPr>
                        <a:t>Improving</a:t>
                      </a: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1" i="0" u="none" strike="noStrike">
                          <a:solidFill>
                            <a:srgbClr val="FFFFFF"/>
                          </a:solidFill>
                          <a:effectLst/>
                          <a:latin typeface="Segoe UI Semilight" panose="020B0402040204020203" pitchFamily="34" charset="0"/>
                        </a:rPr>
                        <a:t>No Change /Stable</a:t>
                      </a: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1" i="0" u="none" strike="noStrike">
                          <a:solidFill>
                            <a:srgbClr val="FFFFFF"/>
                          </a:solidFill>
                          <a:effectLst/>
                          <a:latin typeface="Segoe UI Semilight" panose="020B0402040204020203" pitchFamily="34" charset="0"/>
                        </a:rPr>
                        <a:t>Worsened </a:t>
                      </a:r>
                      <a:r>
                        <a:rPr lang="en-AU" sz="1050" b="0" i="0">
                          <a:solidFill>
                            <a:srgbClr val="222324"/>
                          </a:solidFill>
                          <a:effectLst/>
                          <a:latin typeface="Segoe UI Semilight" panose="020B0402040204020203" pitchFamily="34" charset="0"/>
                        </a:rPr>
                        <a:t>​</a:t>
                      </a:r>
                      <a:endParaRPr lang="en-AU" b="0" i="0">
                        <a:solidFill>
                          <a:srgbClr val="222324"/>
                        </a:solidFill>
                        <a:effectLst/>
                      </a:endParaRPr>
                    </a:p>
                  </a:txBody>
                  <a:tcPr>
                    <a:lnL>
                      <a:noFill/>
                    </a:lnL>
                    <a:lnR>
                      <a:noFill/>
                    </a:lnR>
                    <a:lnT>
                      <a:noFill/>
                    </a:lnT>
                    <a:lnB>
                      <a:noFill/>
                    </a:lnB>
                  </a:tcPr>
                </a:tc>
                <a:extLst>
                  <a:ext uri="{0D108BD9-81ED-4DB2-BD59-A6C34878D82A}">
                    <a16:rowId xmlns:a16="http://schemas.microsoft.com/office/drawing/2014/main" val="185449407"/>
                  </a:ext>
                </a:extLst>
              </a:tr>
            </a:tbl>
          </a:graphicData>
        </a:graphic>
      </p:graphicFrame>
      <p:sp>
        <p:nvSpPr>
          <p:cNvPr id="5" name="Rectangle 1">
            <a:extLst>
              <a:ext uri="{FF2B5EF4-FFF2-40B4-BE49-F238E27FC236}">
                <a16:creationId xmlns:a16="http://schemas.microsoft.com/office/drawing/2014/main" id="{EB666528-239F-4E5C-A394-FEEBB6BE1C82}"/>
              </a:ext>
            </a:extLst>
          </p:cNvPr>
          <p:cNvSpPr>
            <a:spLocks noChangeArrowheads="1"/>
          </p:cNvSpPr>
          <p:nvPr/>
        </p:nvSpPr>
        <p:spPr bwMode="auto">
          <a:xfrm>
            <a:off x="6845084" y="13731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17" name="Group 16">
            <a:extLst>
              <a:ext uri="{FF2B5EF4-FFF2-40B4-BE49-F238E27FC236}">
                <a16:creationId xmlns:a16="http://schemas.microsoft.com/office/drawing/2014/main" id="{5DCE4DC9-D9F6-4E12-B99B-40E21D8C997C}"/>
              </a:ext>
            </a:extLst>
          </p:cNvPr>
          <p:cNvGrpSpPr/>
          <p:nvPr/>
        </p:nvGrpSpPr>
        <p:grpSpPr>
          <a:xfrm>
            <a:off x="7318541" y="136524"/>
            <a:ext cx="395654" cy="1056883"/>
            <a:chOff x="7318541" y="136524"/>
            <a:chExt cx="395654" cy="1056883"/>
          </a:xfrm>
        </p:grpSpPr>
        <p:cxnSp>
          <p:nvCxnSpPr>
            <p:cNvPr id="14" name="Straight Arrow Connector 13">
              <a:extLst>
                <a:ext uri="{FF2B5EF4-FFF2-40B4-BE49-F238E27FC236}">
                  <a16:creationId xmlns:a16="http://schemas.microsoft.com/office/drawing/2014/main" id="{101E702E-0598-49FA-A9EC-A2FA9A7C6C78}"/>
                </a:ext>
              </a:extLst>
            </p:cNvPr>
            <p:cNvCxnSpPr/>
            <p:nvPr/>
          </p:nvCxnSpPr>
          <p:spPr>
            <a:xfrm flipV="1">
              <a:off x="7516368" y="136524"/>
              <a:ext cx="0" cy="272562"/>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1182F5D1-E7CC-4426-9774-D2581DCD2197}"/>
                </a:ext>
              </a:extLst>
            </p:cNvPr>
            <p:cNvCxnSpPr/>
            <p:nvPr/>
          </p:nvCxnSpPr>
          <p:spPr>
            <a:xfrm>
              <a:off x="7318541" y="662355"/>
              <a:ext cx="395654" cy="0"/>
            </a:xfrm>
            <a:prstGeom prst="straightConnector1">
              <a:avLst/>
            </a:prstGeom>
            <a:ln w="28575">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53D66440-D4D6-4332-A51D-0069096F5AA3}"/>
                </a:ext>
              </a:extLst>
            </p:cNvPr>
            <p:cNvCxnSpPr>
              <a:cxnSpLocks/>
            </p:cNvCxnSpPr>
            <p:nvPr/>
          </p:nvCxnSpPr>
          <p:spPr>
            <a:xfrm>
              <a:off x="7516368" y="848064"/>
              <a:ext cx="938" cy="345343"/>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grpSp>
      <p:cxnSp>
        <p:nvCxnSpPr>
          <p:cNvPr id="18" name="Straight Arrow Connector 17">
            <a:extLst>
              <a:ext uri="{FF2B5EF4-FFF2-40B4-BE49-F238E27FC236}">
                <a16:creationId xmlns:a16="http://schemas.microsoft.com/office/drawing/2014/main" id="{2E7374C9-AF9A-4C3C-AA1C-2AEA51112051}"/>
              </a:ext>
            </a:extLst>
          </p:cNvPr>
          <p:cNvCxnSpPr>
            <a:cxnSpLocks/>
          </p:cNvCxnSpPr>
          <p:nvPr/>
        </p:nvCxnSpPr>
        <p:spPr>
          <a:xfrm flipH="1">
            <a:off x="4251317" y="5157531"/>
            <a:ext cx="1" cy="35166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099419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20C70-79C7-4996-BFB6-E0E4BA633DA9}"/>
              </a:ext>
            </a:extLst>
          </p:cNvPr>
          <p:cNvSpPr>
            <a:spLocks noGrp="1"/>
          </p:cNvSpPr>
          <p:nvPr>
            <p:ph type="title"/>
          </p:nvPr>
        </p:nvSpPr>
        <p:spPr/>
        <p:txBody>
          <a:bodyPr/>
          <a:lstStyle/>
          <a:p>
            <a:r>
              <a:rPr lang="en-AU"/>
              <a:t>Impact to Existing Risks (2/2)</a:t>
            </a:r>
          </a:p>
        </p:txBody>
      </p:sp>
      <p:sp>
        <p:nvSpPr>
          <p:cNvPr id="4" name="Date Placeholder 3">
            <a:extLst>
              <a:ext uri="{FF2B5EF4-FFF2-40B4-BE49-F238E27FC236}">
                <a16:creationId xmlns:a16="http://schemas.microsoft.com/office/drawing/2014/main" id="{E532886E-7E14-4FF4-BCF7-133385D09F3B}"/>
              </a:ext>
            </a:extLst>
          </p:cNvPr>
          <p:cNvSpPr>
            <a:spLocks noGrp="1"/>
          </p:cNvSpPr>
          <p:nvPr>
            <p:ph type="dt" sz="half" idx="10"/>
          </p:nvPr>
        </p:nvSpPr>
        <p:spPr/>
        <p:txBody>
          <a:bodyPr/>
          <a:lstStyle/>
          <a:p>
            <a:fld id="{FDEF3A66-B67E-4569-919D-CB6E78FCED42}" type="datetime1">
              <a:rPr lang="en-AU" smtClean="0"/>
              <a:t>1/02/2021</a:t>
            </a:fld>
            <a:endParaRPr lang="en-AU"/>
          </a:p>
        </p:txBody>
      </p:sp>
      <p:sp>
        <p:nvSpPr>
          <p:cNvPr id="6" name="Slide Number Placeholder 5">
            <a:extLst>
              <a:ext uri="{FF2B5EF4-FFF2-40B4-BE49-F238E27FC236}">
                <a16:creationId xmlns:a16="http://schemas.microsoft.com/office/drawing/2014/main" id="{B6D6EBD0-1EE2-440B-8414-918D28674DF2}"/>
              </a:ext>
            </a:extLst>
          </p:cNvPr>
          <p:cNvSpPr>
            <a:spLocks noGrp="1"/>
          </p:cNvSpPr>
          <p:nvPr>
            <p:ph type="sldNum" sz="quarter" idx="12"/>
          </p:nvPr>
        </p:nvSpPr>
        <p:spPr/>
        <p:txBody>
          <a:bodyPr/>
          <a:lstStyle/>
          <a:p>
            <a:fld id="{4EC81F68-4976-451A-B2E9-79BCBD2F70CC}" type="slidenum">
              <a:rPr lang="en-AU" smtClean="0"/>
              <a:t>27</a:t>
            </a:fld>
            <a:endParaRPr lang="en-AU"/>
          </a:p>
        </p:txBody>
      </p:sp>
      <p:graphicFrame>
        <p:nvGraphicFramePr>
          <p:cNvPr id="7" name="Table 6">
            <a:extLst>
              <a:ext uri="{FF2B5EF4-FFF2-40B4-BE49-F238E27FC236}">
                <a16:creationId xmlns:a16="http://schemas.microsoft.com/office/drawing/2014/main" id="{EE2FBA87-C724-4F48-99DC-DF1AA7FBBB00}"/>
              </a:ext>
            </a:extLst>
          </p:cNvPr>
          <p:cNvGraphicFramePr>
            <a:graphicFrameLocks noGrp="1"/>
          </p:cNvGraphicFramePr>
          <p:nvPr>
            <p:extLst>
              <p:ext uri="{D42A27DB-BD31-4B8C-83A1-F6EECF244321}">
                <p14:modId xmlns:p14="http://schemas.microsoft.com/office/powerpoint/2010/main" val="2784230206"/>
              </p:ext>
            </p:extLst>
          </p:nvPr>
        </p:nvGraphicFramePr>
        <p:xfrm>
          <a:off x="92361" y="1325565"/>
          <a:ext cx="9062299" cy="5471160"/>
        </p:xfrm>
        <a:graphic>
          <a:graphicData uri="http://schemas.openxmlformats.org/drawingml/2006/table">
            <a:tbl>
              <a:tblPr firstRow="1" bandRow="1">
                <a:tableStyleId>{21E4AEA4-8DFA-4A89-87EB-49C32662AFE0}</a:tableStyleId>
              </a:tblPr>
              <a:tblGrid>
                <a:gridCol w="627573">
                  <a:extLst>
                    <a:ext uri="{9D8B030D-6E8A-4147-A177-3AD203B41FA5}">
                      <a16:colId xmlns:a16="http://schemas.microsoft.com/office/drawing/2014/main" val="1172097240"/>
                    </a:ext>
                  </a:extLst>
                </a:gridCol>
                <a:gridCol w="3172063">
                  <a:extLst>
                    <a:ext uri="{9D8B030D-6E8A-4147-A177-3AD203B41FA5}">
                      <a16:colId xmlns:a16="http://schemas.microsoft.com/office/drawing/2014/main" val="3319107231"/>
                    </a:ext>
                  </a:extLst>
                </a:gridCol>
                <a:gridCol w="932261">
                  <a:extLst>
                    <a:ext uri="{9D8B030D-6E8A-4147-A177-3AD203B41FA5}">
                      <a16:colId xmlns:a16="http://schemas.microsoft.com/office/drawing/2014/main" val="2832367002"/>
                    </a:ext>
                  </a:extLst>
                </a:gridCol>
                <a:gridCol w="4330402">
                  <a:extLst>
                    <a:ext uri="{9D8B030D-6E8A-4147-A177-3AD203B41FA5}">
                      <a16:colId xmlns:a16="http://schemas.microsoft.com/office/drawing/2014/main" val="902862149"/>
                    </a:ext>
                  </a:extLst>
                </a:gridCol>
              </a:tblGrid>
              <a:tr h="370840">
                <a:tc>
                  <a:txBody>
                    <a:bodyPr/>
                    <a:lstStyle/>
                    <a:p>
                      <a:r>
                        <a:rPr lang="en-US" sz="1100"/>
                        <a:t>Risk ID</a:t>
                      </a:r>
                    </a:p>
                  </a:txBody>
                  <a:tcPr/>
                </a:tc>
                <a:tc>
                  <a:txBody>
                    <a:bodyPr/>
                    <a:lstStyle/>
                    <a:p>
                      <a:r>
                        <a:rPr lang="en-US" sz="1100"/>
                        <a:t>Description</a:t>
                      </a:r>
                    </a:p>
                  </a:txBody>
                  <a:tcPr/>
                </a:tc>
                <a:tc>
                  <a:txBody>
                    <a:bodyPr/>
                    <a:lstStyle/>
                    <a:p>
                      <a:r>
                        <a:rPr lang="en-US" sz="1100"/>
                        <a:t>Residual Rating (Proposed)</a:t>
                      </a:r>
                    </a:p>
                  </a:txBody>
                  <a:tcPr/>
                </a:tc>
                <a:tc>
                  <a:txBody>
                    <a:bodyPr/>
                    <a:lstStyle/>
                    <a:p>
                      <a:r>
                        <a:rPr lang="en-US" sz="1100"/>
                        <a:t>Comments </a:t>
                      </a:r>
                    </a:p>
                  </a:txBody>
                  <a:tcPr/>
                </a:tc>
                <a:extLst>
                  <a:ext uri="{0D108BD9-81ED-4DB2-BD59-A6C34878D82A}">
                    <a16:rowId xmlns:a16="http://schemas.microsoft.com/office/drawing/2014/main" val="383693094"/>
                  </a:ext>
                </a:extLst>
              </a:tr>
              <a:tr h="370840">
                <a:tc>
                  <a:txBody>
                    <a:bodyPr/>
                    <a:lstStyle/>
                    <a:p>
                      <a:r>
                        <a:rPr lang="en-US" sz="1100"/>
                        <a:t>R18</a:t>
                      </a:r>
                    </a:p>
                  </a:txBody>
                  <a:tcPr/>
                </a:tc>
                <a:tc>
                  <a:txBody>
                    <a:bodyPr/>
                    <a:lstStyle/>
                    <a:p>
                      <a:pPr lvl="0" algn="l">
                        <a:lnSpc>
                          <a:spcPct val="100000"/>
                        </a:lnSpc>
                        <a:spcBef>
                          <a:spcPts val="0"/>
                        </a:spcBef>
                        <a:spcAft>
                          <a:spcPts val="0"/>
                        </a:spcAft>
                        <a:buNone/>
                      </a:pPr>
                      <a:r>
                        <a:rPr lang="en-AU" sz="1100" b="1" u="sng" strike="noStrike" noProof="0"/>
                        <a:t>Potential for implementation approach to materially increase Program costs </a:t>
                      </a:r>
                    </a:p>
                    <a:p>
                      <a:pPr lvl="0" algn="l">
                        <a:lnSpc>
                          <a:spcPct val="100000"/>
                        </a:lnSpc>
                        <a:spcBef>
                          <a:spcPts val="0"/>
                        </a:spcBef>
                        <a:spcAft>
                          <a:spcPts val="0"/>
                        </a:spcAft>
                        <a:buNone/>
                      </a:pPr>
                      <a:r>
                        <a:rPr lang="en-AU" sz="1100" b="0" u="none" strike="noStrike" noProof="0"/>
                        <a:t>An overall inefficient implementation of 5MS/GS rule change resulting in increased overall industry cost (i.e. greater cost impact to customers)</a:t>
                      </a:r>
                    </a:p>
                  </a:txBody>
                  <a:tcPr/>
                </a:tc>
                <a:tc>
                  <a:txBody>
                    <a:bodyPr/>
                    <a:lstStyle/>
                    <a:p>
                      <a:r>
                        <a:rPr lang="en-US" sz="1100"/>
                        <a:t>Significant</a:t>
                      </a:r>
                    </a:p>
                  </a:txBody>
                  <a:tcPr>
                    <a:solidFill>
                      <a:schemeClr val="accent4"/>
                    </a:solidFill>
                  </a:tcPr>
                </a:tc>
                <a:tc>
                  <a:txBody>
                    <a:bodyPr/>
                    <a:lstStyle/>
                    <a:p>
                      <a:pPr marL="92075" marR="0" lvl="0" indent="-92075" algn="l" rtl="0" eaLnBrk="1" latinLnBrk="0" hangingPunct="1">
                        <a:lnSpc>
                          <a:spcPct val="100000"/>
                        </a:lnSpc>
                        <a:spcBef>
                          <a:spcPts val="0"/>
                        </a:spcBef>
                        <a:spcAft>
                          <a:spcPts val="0"/>
                        </a:spcAft>
                        <a:buFont typeface="Arial" panose="020B0604020202020204" pitchFamily="34" charset="0"/>
                        <a:buChar char="•"/>
                      </a:pPr>
                      <a:r>
                        <a:rPr lang="en-US" sz="1100"/>
                        <a:t>AEMO is currently reviewing the AEMO costs associated with a change in Retail Go-Live date. </a:t>
                      </a:r>
                    </a:p>
                    <a:p>
                      <a:pPr marL="92075" marR="0" lvl="0" indent="-92075" algn="l" rtl="0" eaLnBrk="1" latinLnBrk="0" hangingPunct="1">
                        <a:lnSpc>
                          <a:spcPct val="100000"/>
                        </a:lnSpc>
                        <a:spcBef>
                          <a:spcPts val="0"/>
                        </a:spcBef>
                        <a:spcAft>
                          <a:spcPts val="0"/>
                        </a:spcAft>
                        <a:buFont typeface="Arial" panose="020B0604020202020204" pitchFamily="34" charset="0"/>
                        <a:buChar char="•"/>
                      </a:pPr>
                      <a:r>
                        <a:rPr lang="en-US" sz="1100"/>
                        <a:t>Potential for increase in participant program costs depending on individual participant circumstances </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100"/>
                        <a:t>Proposing to increase the residual likelihood to Likely and Residual Consequence to Moderate which will increase the rating to Significant</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100"/>
                        <a:t>Proposing to change the trend to Worsened</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endParaRPr lang="en-US" sz="1100"/>
                    </a:p>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US" sz="1100" b="1"/>
                        <a:t>Actions:</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100"/>
                        <a:t>This risk should be reviewed after AEMO has completed its review of costs</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100"/>
                        <a:t>Mitigations as described in R34 to reduce impact on participant programs</a:t>
                      </a:r>
                    </a:p>
                  </a:txBody>
                  <a:tcPr/>
                </a:tc>
                <a:extLst>
                  <a:ext uri="{0D108BD9-81ED-4DB2-BD59-A6C34878D82A}">
                    <a16:rowId xmlns:a16="http://schemas.microsoft.com/office/drawing/2014/main" val="1060396950"/>
                  </a:ext>
                </a:extLst>
              </a:tr>
              <a:tr h="370840">
                <a:tc>
                  <a:txBody>
                    <a:bodyPr/>
                    <a:lstStyle/>
                    <a:p>
                      <a:r>
                        <a:rPr lang="en-US" sz="1100"/>
                        <a:t>R28</a:t>
                      </a:r>
                    </a:p>
                  </a:txBody>
                  <a:tcPr/>
                </a:tc>
                <a:tc>
                  <a:txBody>
                    <a:bodyPr/>
                    <a:lstStyle/>
                    <a:p>
                      <a:pPr lvl="0" algn="l">
                        <a:lnSpc>
                          <a:spcPct val="100000"/>
                        </a:lnSpc>
                        <a:spcBef>
                          <a:spcPts val="0"/>
                        </a:spcBef>
                        <a:spcAft>
                          <a:spcPts val="0"/>
                        </a:spcAft>
                        <a:buNone/>
                      </a:pPr>
                      <a:r>
                        <a:rPr lang="en-AU" sz="1100" b="1" u="sng" strike="noStrike" noProof="0"/>
                        <a:t>AEMO Systems Deployment Cutover Risk</a:t>
                      </a:r>
                    </a:p>
                    <a:p>
                      <a:pPr lvl="0" algn="l">
                        <a:lnSpc>
                          <a:spcPct val="100000"/>
                        </a:lnSpc>
                        <a:spcBef>
                          <a:spcPts val="0"/>
                        </a:spcBef>
                        <a:spcAft>
                          <a:spcPts val="0"/>
                        </a:spcAft>
                        <a:buNone/>
                      </a:pPr>
                      <a:r>
                        <a:rPr lang="en-AU" sz="1100" u="none" strike="noStrike" noProof="0"/>
                        <a:t>The current approach to the AEMO systems deployments elements of the cutover has the Retail stream (the most complex and riskiest) going first on 9 March, then both the Dispatch and Settlements systems deployments together 3 weeks later on 1 April. There is a risk that the Retail deployment could lead to push back on the following deliveries from the 5MS program, the AEMO business and/or market participants.</a:t>
                      </a:r>
                    </a:p>
                  </a:txBody>
                  <a:tcPr/>
                </a:tc>
                <a:tc>
                  <a:txBody>
                    <a:bodyPr/>
                    <a:lstStyle/>
                    <a:p>
                      <a:r>
                        <a:rPr lang="en-US" sz="1100"/>
                        <a:t>Medium</a:t>
                      </a:r>
                    </a:p>
                  </a:txBody>
                  <a:tcPr>
                    <a:solidFill>
                      <a:srgbClr val="FFFF99"/>
                    </a:solidFill>
                  </a:tcPr>
                </a:tc>
                <a:tc>
                  <a:txBody>
                    <a:bodyPr/>
                    <a:lstStyle/>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100"/>
                        <a:t>This specific risk was mitigated through moving the Settlements date to 19-Apr-21</a:t>
                      </a:r>
                    </a:p>
                    <a:p>
                      <a:pPr marL="92075" marR="0" lvl="0" indent="-92075" algn="l" rtl="0" eaLnBrk="1" latinLnBrk="0" hangingPunct="1">
                        <a:lnSpc>
                          <a:spcPct val="100000"/>
                        </a:lnSpc>
                        <a:spcBef>
                          <a:spcPts val="0"/>
                        </a:spcBef>
                        <a:spcAft>
                          <a:spcPts val="0"/>
                        </a:spcAft>
                        <a:buFont typeface="Arial" panose="020B0604020202020204" pitchFamily="34" charset="0"/>
                        <a:buChar char="•"/>
                      </a:pPr>
                      <a:r>
                        <a:rPr lang="en-US" sz="1100"/>
                        <a:t>The change to the Retail Go-Live requires reconsideration of the Settlements Go-Live date </a:t>
                      </a:r>
                    </a:p>
                    <a:p>
                      <a:pPr marL="92075" marR="0" lvl="0" indent="-92075" algn="l" rtl="0" eaLnBrk="1" latinLnBrk="0" hangingPunct="1">
                        <a:lnSpc>
                          <a:spcPct val="100000"/>
                        </a:lnSpc>
                        <a:spcBef>
                          <a:spcPts val="0"/>
                        </a:spcBef>
                        <a:spcAft>
                          <a:spcPts val="0"/>
                        </a:spcAft>
                        <a:buFont typeface="Arial" panose="020B0604020202020204" pitchFamily="34" charset="0"/>
                        <a:buChar char="•"/>
                      </a:pPr>
                      <a:r>
                        <a:rPr lang="en-US" sz="1100"/>
                        <a:t>Trend is improving since the Settlement dependencies on Retail have been removed.</a:t>
                      </a:r>
                    </a:p>
                    <a:p>
                      <a:pPr marL="92075" marR="0" lvl="0" indent="-92075" algn="l" rtl="0" eaLnBrk="1" latinLnBrk="0" hangingPunct="1">
                        <a:lnSpc>
                          <a:spcPct val="100000"/>
                        </a:lnSpc>
                        <a:spcBef>
                          <a:spcPts val="0"/>
                        </a:spcBef>
                        <a:spcAft>
                          <a:spcPts val="0"/>
                        </a:spcAft>
                        <a:buFont typeface="Arial" panose="020B0604020202020204" pitchFamily="34" charset="0"/>
                        <a:buChar char="•"/>
                      </a:pPr>
                      <a:endParaRPr lang="en-US" sz="1100"/>
                    </a:p>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US" sz="1100" b="1"/>
                        <a:t>Actions:</a:t>
                      </a:r>
                    </a:p>
                    <a:p>
                      <a:pPr marL="92075" marR="0" lvl="0" indent="-92075" algn="l" rtl="0" eaLnBrk="1" latinLnBrk="0" hangingPunct="1">
                        <a:lnSpc>
                          <a:spcPct val="100000"/>
                        </a:lnSpc>
                        <a:spcBef>
                          <a:spcPts val="0"/>
                        </a:spcBef>
                        <a:spcAft>
                          <a:spcPts val="0"/>
                        </a:spcAft>
                        <a:buFont typeface="Arial" panose="020B0604020202020204" pitchFamily="34" charset="0"/>
                        <a:buChar char="•"/>
                      </a:pPr>
                      <a:r>
                        <a:rPr lang="en-US" sz="1100"/>
                        <a:t>Remove the dependencies between the go-live of Retail and Settlements solutions, enabling Settlements solution to go-live before retail solution. Conduct additional Settlements testing to facilitate this </a:t>
                      </a:r>
                    </a:p>
                    <a:p>
                      <a:pPr marL="92075" marR="0" lvl="0" indent="-92075" algn="l" rtl="0" eaLnBrk="1" latinLnBrk="0" hangingPunct="1">
                        <a:lnSpc>
                          <a:spcPct val="100000"/>
                        </a:lnSpc>
                        <a:spcBef>
                          <a:spcPts val="0"/>
                        </a:spcBef>
                        <a:spcAft>
                          <a:spcPts val="0"/>
                        </a:spcAft>
                        <a:buFont typeface="Arial" panose="020B0604020202020204" pitchFamily="34" charset="0"/>
                        <a:buChar char="•"/>
                      </a:pPr>
                      <a:r>
                        <a:rPr lang="en-US" sz="1100"/>
                        <a:t>Bidding system deployment is still separate from both Settlements and  Retail system. </a:t>
                      </a:r>
                    </a:p>
                  </a:txBody>
                  <a:tcPr/>
                </a:tc>
                <a:extLst>
                  <a:ext uri="{0D108BD9-81ED-4DB2-BD59-A6C34878D82A}">
                    <a16:rowId xmlns:a16="http://schemas.microsoft.com/office/drawing/2014/main" val="1914453562"/>
                  </a:ext>
                </a:extLst>
              </a:tr>
            </a:tbl>
          </a:graphicData>
        </a:graphic>
      </p:graphicFrame>
      <p:graphicFrame>
        <p:nvGraphicFramePr>
          <p:cNvPr id="3" name="Table 2">
            <a:extLst>
              <a:ext uri="{FF2B5EF4-FFF2-40B4-BE49-F238E27FC236}">
                <a16:creationId xmlns:a16="http://schemas.microsoft.com/office/drawing/2014/main" id="{AAA4E3BA-51B3-4435-BC15-97F5B1E2E22B}"/>
              </a:ext>
            </a:extLst>
          </p:cNvPr>
          <p:cNvGraphicFramePr>
            <a:graphicFrameLocks noGrp="1"/>
          </p:cNvGraphicFramePr>
          <p:nvPr/>
        </p:nvGraphicFramePr>
        <p:xfrm>
          <a:off x="6845877" y="136524"/>
          <a:ext cx="2152650" cy="1314450"/>
        </p:xfrm>
        <a:graphic>
          <a:graphicData uri="http://schemas.openxmlformats.org/drawingml/2006/table">
            <a:tbl>
              <a:tblPr/>
              <a:tblGrid>
                <a:gridCol w="1076325">
                  <a:extLst>
                    <a:ext uri="{9D8B030D-6E8A-4147-A177-3AD203B41FA5}">
                      <a16:colId xmlns:a16="http://schemas.microsoft.com/office/drawing/2014/main" val="1671886493"/>
                    </a:ext>
                  </a:extLst>
                </a:gridCol>
                <a:gridCol w="1076325">
                  <a:extLst>
                    <a:ext uri="{9D8B030D-6E8A-4147-A177-3AD203B41FA5}">
                      <a16:colId xmlns:a16="http://schemas.microsoft.com/office/drawing/2014/main" val="612221339"/>
                    </a:ext>
                  </a:extLst>
                </a:gridCol>
              </a:tblGrid>
              <a:tr h="1314450">
                <a:tc>
                  <a:txBody>
                    <a:bodyPr/>
                    <a:lstStyle/>
                    <a:p>
                      <a:pPr algn="l" fontAlgn="base"/>
                      <a:r>
                        <a:rPr lang="en-AU" sz="1000" b="0" i="0" u="none" strike="noStrike">
                          <a:solidFill>
                            <a:srgbClr val="222324"/>
                          </a:solidFill>
                          <a:effectLst/>
                          <a:latin typeface="Segoe UI Semilight" panose="020B0402040204020203" pitchFamily="34" charset="0"/>
                        </a:rPr>
                        <a:t> </a:t>
                      </a:r>
                      <a:r>
                        <a:rPr lang="en-AU" sz="1000" b="0" i="0">
                          <a:solidFill>
                            <a:srgbClr val="222324"/>
                          </a:solidFill>
                          <a:effectLst/>
                          <a:latin typeface="Segoe UI Semilight" panose="020B0402040204020203" pitchFamily="34" charset="0"/>
                        </a:rPr>
                        <a:t>​</a:t>
                      </a:r>
                      <a:r>
                        <a:rPr lang="en-AU" sz="1350" b="0" i="0" kern="1200">
                          <a:solidFill>
                            <a:schemeClr val="tx1"/>
                          </a:solidFill>
                          <a:effectLst/>
                          <a:latin typeface="+mn-lt"/>
                          <a:ea typeface="+mn-ea"/>
                          <a:cs typeface="+mn-cs"/>
                        </a:rPr>
                        <a:t> </a:t>
                      </a:r>
                      <a:endParaRPr lang="en-AU" b="0" i="0">
                        <a:solidFill>
                          <a:srgbClr val="222324"/>
                        </a:solidFill>
                        <a:effectLst/>
                      </a:endParaRPr>
                    </a:p>
                  </a:txBody>
                  <a:tcPr>
                    <a:lnL>
                      <a:noFill/>
                    </a:lnL>
                    <a:lnR>
                      <a:noFill/>
                    </a:lnR>
                    <a:lnT>
                      <a:noFill/>
                    </a:lnT>
                    <a:lnB>
                      <a:noFill/>
                    </a:lnB>
                  </a:tcPr>
                </a:tc>
                <a:tc>
                  <a:txBody>
                    <a:bodyPr/>
                    <a:lstStyle/>
                    <a:p>
                      <a:pPr algn="l" fontAlgn="base"/>
                      <a:r>
                        <a:rPr lang="en-AU" sz="1050" b="1" i="0" u="none" strike="noStrike">
                          <a:solidFill>
                            <a:srgbClr val="FFFFFF"/>
                          </a:solidFill>
                          <a:effectLst/>
                          <a:latin typeface="Segoe UI Semilight" panose="020B0402040204020203" pitchFamily="34" charset="0"/>
                        </a:rPr>
                        <a:t>Improving</a:t>
                      </a: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1" i="0" u="none" strike="noStrike">
                          <a:solidFill>
                            <a:srgbClr val="FFFFFF"/>
                          </a:solidFill>
                          <a:effectLst/>
                          <a:latin typeface="Segoe UI Semilight" panose="020B0402040204020203" pitchFamily="34" charset="0"/>
                        </a:rPr>
                        <a:t>No Change /Stable</a:t>
                      </a: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1" i="0" u="none" strike="noStrike">
                          <a:solidFill>
                            <a:srgbClr val="FFFFFF"/>
                          </a:solidFill>
                          <a:effectLst/>
                          <a:latin typeface="Segoe UI Semilight" panose="020B0402040204020203" pitchFamily="34" charset="0"/>
                        </a:rPr>
                        <a:t>Worsened </a:t>
                      </a:r>
                      <a:r>
                        <a:rPr lang="en-AU" sz="1050" b="0" i="0">
                          <a:solidFill>
                            <a:srgbClr val="222324"/>
                          </a:solidFill>
                          <a:effectLst/>
                          <a:latin typeface="Segoe UI Semilight" panose="020B0402040204020203" pitchFamily="34" charset="0"/>
                        </a:rPr>
                        <a:t>​</a:t>
                      </a:r>
                      <a:endParaRPr lang="en-AU" b="0" i="0">
                        <a:solidFill>
                          <a:srgbClr val="222324"/>
                        </a:solidFill>
                        <a:effectLst/>
                      </a:endParaRPr>
                    </a:p>
                  </a:txBody>
                  <a:tcPr>
                    <a:lnL>
                      <a:noFill/>
                    </a:lnL>
                    <a:lnR>
                      <a:noFill/>
                    </a:lnR>
                    <a:lnT>
                      <a:noFill/>
                    </a:lnT>
                    <a:lnB>
                      <a:noFill/>
                    </a:lnB>
                  </a:tcPr>
                </a:tc>
                <a:extLst>
                  <a:ext uri="{0D108BD9-81ED-4DB2-BD59-A6C34878D82A}">
                    <a16:rowId xmlns:a16="http://schemas.microsoft.com/office/drawing/2014/main" val="185449407"/>
                  </a:ext>
                </a:extLst>
              </a:tr>
            </a:tbl>
          </a:graphicData>
        </a:graphic>
      </p:graphicFrame>
      <p:sp>
        <p:nvSpPr>
          <p:cNvPr id="5" name="Rectangle 1">
            <a:extLst>
              <a:ext uri="{FF2B5EF4-FFF2-40B4-BE49-F238E27FC236}">
                <a16:creationId xmlns:a16="http://schemas.microsoft.com/office/drawing/2014/main" id="{EB666528-239F-4E5C-A394-FEEBB6BE1C82}"/>
              </a:ext>
            </a:extLst>
          </p:cNvPr>
          <p:cNvSpPr>
            <a:spLocks noChangeArrowheads="1"/>
          </p:cNvSpPr>
          <p:nvPr/>
        </p:nvSpPr>
        <p:spPr bwMode="auto">
          <a:xfrm>
            <a:off x="6845084" y="13731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id="{A6D3BF1D-EA69-4EB0-81C5-0F65BEC26B9C}"/>
              </a:ext>
            </a:extLst>
          </p:cNvPr>
          <p:cNvSpPr/>
          <p:nvPr/>
        </p:nvSpPr>
        <p:spPr>
          <a:xfrm>
            <a:off x="4450813" y="3244334"/>
            <a:ext cx="242374" cy="369332"/>
          </a:xfrm>
          <a:prstGeom prst="rect">
            <a:avLst/>
          </a:prstGeom>
        </p:spPr>
        <p:txBody>
          <a:bodyPr wrap="none">
            <a:spAutoFit/>
          </a:bodyPr>
          <a:lstStyle/>
          <a:p>
            <a:r>
              <a:rPr lang="en-AU">
                <a:solidFill>
                  <a:srgbClr val="000000"/>
                </a:solidFill>
                <a:latin typeface="Times New Roman" panose="02020603050405020304" pitchFamily="18" charset="0"/>
              </a:rPr>
              <a:t> </a:t>
            </a:r>
            <a:endParaRPr lang="en-AU"/>
          </a:p>
        </p:txBody>
      </p:sp>
      <p:grpSp>
        <p:nvGrpSpPr>
          <p:cNvPr id="17" name="Group 16">
            <a:extLst>
              <a:ext uri="{FF2B5EF4-FFF2-40B4-BE49-F238E27FC236}">
                <a16:creationId xmlns:a16="http://schemas.microsoft.com/office/drawing/2014/main" id="{5DCE4DC9-D9F6-4E12-B99B-40E21D8C997C}"/>
              </a:ext>
            </a:extLst>
          </p:cNvPr>
          <p:cNvGrpSpPr/>
          <p:nvPr/>
        </p:nvGrpSpPr>
        <p:grpSpPr>
          <a:xfrm>
            <a:off x="7318541" y="136524"/>
            <a:ext cx="395654" cy="1056883"/>
            <a:chOff x="7318541" y="136524"/>
            <a:chExt cx="395654" cy="1056883"/>
          </a:xfrm>
        </p:grpSpPr>
        <p:cxnSp>
          <p:nvCxnSpPr>
            <p:cNvPr id="14" name="Straight Arrow Connector 13">
              <a:extLst>
                <a:ext uri="{FF2B5EF4-FFF2-40B4-BE49-F238E27FC236}">
                  <a16:creationId xmlns:a16="http://schemas.microsoft.com/office/drawing/2014/main" id="{101E702E-0598-49FA-A9EC-A2FA9A7C6C78}"/>
                </a:ext>
              </a:extLst>
            </p:cNvPr>
            <p:cNvCxnSpPr/>
            <p:nvPr/>
          </p:nvCxnSpPr>
          <p:spPr>
            <a:xfrm flipV="1">
              <a:off x="7516368" y="136524"/>
              <a:ext cx="0" cy="272562"/>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1182F5D1-E7CC-4426-9774-D2581DCD2197}"/>
                </a:ext>
              </a:extLst>
            </p:cNvPr>
            <p:cNvCxnSpPr/>
            <p:nvPr/>
          </p:nvCxnSpPr>
          <p:spPr>
            <a:xfrm>
              <a:off x="7318541" y="662355"/>
              <a:ext cx="395654" cy="0"/>
            </a:xfrm>
            <a:prstGeom prst="straightConnector1">
              <a:avLst/>
            </a:prstGeom>
            <a:ln w="28575">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53D66440-D4D6-4332-A51D-0069096F5AA3}"/>
                </a:ext>
              </a:extLst>
            </p:cNvPr>
            <p:cNvCxnSpPr>
              <a:cxnSpLocks/>
            </p:cNvCxnSpPr>
            <p:nvPr/>
          </p:nvCxnSpPr>
          <p:spPr>
            <a:xfrm>
              <a:off x="7516368" y="848064"/>
              <a:ext cx="938" cy="345343"/>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grpSp>
      <p:cxnSp>
        <p:nvCxnSpPr>
          <p:cNvPr id="18" name="Straight Arrow Connector 17">
            <a:extLst>
              <a:ext uri="{FF2B5EF4-FFF2-40B4-BE49-F238E27FC236}">
                <a16:creationId xmlns:a16="http://schemas.microsoft.com/office/drawing/2014/main" id="{68A90B99-3793-4CC2-B55E-64043155367F}"/>
              </a:ext>
            </a:extLst>
          </p:cNvPr>
          <p:cNvCxnSpPr>
            <a:cxnSpLocks/>
          </p:cNvCxnSpPr>
          <p:nvPr/>
        </p:nvCxnSpPr>
        <p:spPr>
          <a:xfrm>
            <a:off x="4269664" y="2883821"/>
            <a:ext cx="0" cy="36051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4D3BE85F-4857-4386-89A9-5FC0CA1FD949}"/>
              </a:ext>
            </a:extLst>
          </p:cNvPr>
          <p:cNvCxnSpPr>
            <a:cxnSpLocks/>
          </p:cNvCxnSpPr>
          <p:nvPr/>
        </p:nvCxnSpPr>
        <p:spPr>
          <a:xfrm flipV="1">
            <a:off x="4269664" y="5128386"/>
            <a:ext cx="0" cy="41028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40432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6342F40-686F-4C42-8538-26FA7299DDFC}"/>
              </a:ext>
            </a:extLst>
          </p:cNvPr>
          <p:cNvSpPr>
            <a:spLocks noGrp="1"/>
          </p:cNvSpPr>
          <p:nvPr>
            <p:ph type="dt" sz="half" idx="10"/>
          </p:nvPr>
        </p:nvSpPr>
        <p:spPr/>
        <p:txBody>
          <a:bodyPr/>
          <a:lstStyle/>
          <a:p>
            <a:fld id="{A1BCD5CE-50B2-4AD0-AF69-20801E4E8051}" type="datetime1">
              <a:rPr lang="en-AU" smtClean="0"/>
              <a:t>1/02/2021</a:t>
            </a:fld>
            <a:endParaRPr lang="en-AU"/>
          </a:p>
        </p:txBody>
      </p:sp>
      <p:sp>
        <p:nvSpPr>
          <p:cNvPr id="4" name="Footer Placeholder 3">
            <a:extLst>
              <a:ext uri="{FF2B5EF4-FFF2-40B4-BE49-F238E27FC236}">
                <a16:creationId xmlns:a16="http://schemas.microsoft.com/office/drawing/2014/main" id="{D389B21E-E91F-4B13-BDBE-816A54920314}"/>
              </a:ext>
            </a:extLst>
          </p:cNvPr>
          <p:cNvSpPr>
            <a:spLocks noGrp="1"/>
          </p:cNvSpPr>
          <p:nvPr>
            <p:ph type="ftr" sz="quarter" idx="11"/>
          </p:nvPr>
        </p:nvSpPr>
        <p:spPr/>
        <p:txBody>
          <a:bodyPr/>
          <a:lstStyle/>
          <a:p>
            <a:r>
              <a:rPr lang="en-AU"/>
              <a:t>Example footer text</a:t>
            </a:r>
          </a:p>
        </p:txBody>
      </p:sp>
      <p:sp>
        <p:nvSpPr>
          <p:cNvPr id="5" name="Slide Number Placeholder 4">
            <a:extLst>
              <a:ext uri="{FF2B5EF4-FFF2-40B4-BE49-F238E27FC236}">
                <a16:creationId xmlns:a16="http://schemas.microsoft.com/office/drawing/2014/main" id="{A68B4B58-9A41-4A26-8ED8-E828CC116408}"/>
              </a:ext>
            </a:extLst>
          </p:cNvPr>
          <p:cNvSpPr>
            <a:spLocks noGrp="1"/>
          </p:cNvSpPr>
          <p:nvPr>
            <p:ph type="sldNum" sz="quarter" idx="12"/>
          </p:nvPr>
        </p:nvSpPr>
        <p:spPr/>
        <p:txBody>
          <a:bodyPr/>
          <a:lstStyle/>
          <a:p>
            <a:fld id="{4EC81F68-4976-451A-B2E9-79BCBD2F70CC}" type="slidenum">
              <a:rPr lang="en-AU" smtClean="0"/>
              <a:t>28</a:t>
            </a:fld>
            <a:endParaRPr lang="en-AU"/>
          </a:p>
        </p:txBody>
      </p:sp>
      <p:sp>
        <p:nvSpPr>
          <p:cNvPr id="6" name="Text Placeholder 5">
            <a:extLst>
              <a:ext uri="{FF2B5EF4-FFF2-40B4-BE49-F238E27FC236}">
                <a16:creationId xmlns:a16="http://schemas.microsoft.com/office/drawing/2014/main" id="{D09141CC-6FD4-4308-BEB0-8848DCF14656}"/>
              </a:ext>
            </a:extLst>
          </p:cNvPr>
          <p:cNvSpPr>
            <a:spLocks noGrp="1"/>
          </p:cNvSpPr>
          <p:nvPr>
            <p:ph type="body" sz="quarter" idx="13"/>
          </p:nvPr>
        </p:nvSpPr>
        <p:spPr>
          <a:xfrm>
            <a:off x="3150000" y="1802423"/>
            <a:ext cx="5792400" cy="4281576"/>
          </a:xfrm>
        </p:spPr>
        <p:txBody>
          <a:bodyPr/>
          <a:lstStyle/>
          <a:p>
            <a:pPr marL="0" indent="0">
              <a:buNone/>
            </a:pPr>
            <a:r>
              <a:rPr lang="en-AU"/>
              <a:t>Are there any new risks or issues to be raised?</a:t>
            </a:r>
          </a:p>
        </p:txBody>
      </p:sp>
      <p:grpSp>
        <p:nvGrpSpPr>
          <p:cNvPr id="7" name="Group 6">
            <a:extLst>
              <a:ext uri="{FF2B5EF4-FFF2-40B4-BE49-F238E27FC236}">
                <a16:creationId xmlns:a16="http://schemas.microsoft.com/office/drawing/2014/main" id="{65AA434D-2F0F-4331-BCAF-579E0AE9F18C}"/>
              </a:ext>
            </a:extLst>
          </p:cNvPr>
          <p:cNvGrpSpPr/>
          <p:nvPr/>
        </p:nvGrpSpPr>
        <p:grpSpPr>
          <a:xfrm>
            <a:off x="316523" y="1415562"/>
            <a:ext cx="2286000" cy="1608991"/>
            <a:chOff x="9661308" y="4297771"/>
            <a:chExt cx="444395" cy="324408"/>
          </a:xfrm>
          <a:noFill/>
        </p:grpSpPr>
        <p:sp>
          <p:nvSpPr>
            <p:cNvPr id="8" name="Freeform: Shape 7">
              <a:extLst>
                <a:ext uri="{FF2B5EF4-FFF2-40B4-BE49-F238E27FC236}">
                  <a16:creationId xmlns:a16="http://schemas.microsoft.com/office/drawing/2014/main" id="{006FC470-D36D-4D93-8D7D-8CCEC1FB48B8}"/>
                </a:ext>
              </a:extLst>
            </p:cNvPr>
            <p:cNvSpPr/>
            <p:nvPr/>
          </p:nvSpPr>
          <p:spPr>
            <a:xfrm>
              <a:off x="9661308" y="4358834"/>
              <a:ext cx="246886" cy="263345"/>
            </a:xfrm>
            <a:custGeom>
              <a:avLst/>
              <a:gdLst>
                <a:gd name="connsiteX0" fmla="*/ 115049 w 246885"/>
                <a:gd name="connsiteY0" fmla="*/ 0 h 263344"/>
                <a:gd name="connsiteX1" fmla="*/ 74395 w 246885"/>
                <a:gd name="connsiteY1" fmla="*/ 0 h 263344"/>
                <a:gd name="connsiteX2" fmla="*/ 0 w 246885"/>
                <a:gd name="connsiteY2" fmla="*/ 74395 h 263344"/>
                <a:gd name="connsiteX3" fmla="*/ 0 w 246885"/>
                <a:gd name="connsiteY3" fmla="*/ 74395 h 263344"/>
                <a:gd name="connsiteX4" fmla="*/ 74395 w 246885"/>
                <a:gd name="connsiteY4" fmla="*/ 148790 h 263344"/>
                <a:gd name="connsiteX5" fmla="*/ 126735 w 246885"/>
                <a:gd name="connsiteY5" fmla="*/ 267624 h 263344"/>
                <a:gd name="connsiteX6" fmla="*/ 179074 w 246885"/>
                <a:gd name="connsiteY6" fmla="*/ 148790 h 263344"/>
                <a:gd name="connsiteX7" fmla="*/ 249684 w 246885"/>
                <a:gd name="connsiteY7" fmla="*/ 97767 h 26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885" h="263344">
                  <a:moveTo>
                    <a:pt x="115049" y="0"/>
                  </a:moveTo>
                  <a:lnTo>
                    <a:pt x="74395" y="0"/>
                  </a:lnTo>
                  <a:cubicBezTo>
                    <a:pt x="33412" y="0"/>
                    <a:pt x="0" y="33576"/>
                    <a:pt x="0" y="74395"/>
                  </a:cubicBezTo>
                  <a:lnTo>
                    <a:pt x="0" y="74395"/>
                  </a:lnTo>
                  <a:cubicBezTo>
                    <a:pt x="0" y="115378"/>
                    <a:pt x="33577" y="148790"/>
                    <a:pt x="74395" y="148790"/>
                  </a:cubicBezTo>
                  <a:lnTo>
                    <a:pt x="126735" y="267624"/>
                  </a:lnTo>
                  <a:lnTo>
                    <a:pt x="179074" y="148790"/>
                  </a:lnTo>
                  <a:cubicBezTo>
                    <a:pt x="211828" y="148790"/>
                    <a:pt x="239808" y="127393"/>
                    <a:pt x="249684" y="97767"/>
                  </a:cubicBezTo>
                </a:path>
              </a:pathLst>
            </a:custGeom>
            <a:grpFill/>
            <a:ln w="57150" cap="flat">
              <a:solidFill>
                <a:schemeClr val="bg1"/>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chemeClr val="bg1"/>
                </a:solidFill>
                <a:effectLst/>
                <a:uLnTx/>
                <a:uFillTx/>
                <a:latin typeface="Interstate-Light"/>
                <a:ea typeface="+mn-ea"/>
                <a:cs typeface="+mn-cs"/>
              </a:endParaRPr>
            </a:p>
          </p:txBody>
        </p:sp>
        <p:sp>
          <p:nvSpPr>
            <p:cNvPr id="9" name="Freeform: Shape 8">
              <a:extLst>
                <a:ext uri="{FF2B5EF4-FFF2-40B4-BE49-F238E27FC236}">
                  <a16:creationId xmlns:a16="http://schemas.microsoft.com/office/drawing/2014/main" id="{220DE396-957E-4084-95FB-955F0CE964D8}"/>
                </a:ext>
              </a:extLst>
            </p:cNvPr>
            <p:cNvSpPr/>
            <p:nvPr/>
          </p:nvSpPr>
          <p:spPr>
            <a:xfrm>
              <a:off x="9776522" y="4297771"/>
              <a:ext cx="329181" cy="246886"/>
            </a:xfrm>
            <a:custGeom>
              <a:avLst/>
              <a:gdLst>
                <a:gd name="connsiteX0" fmla="*/ 134964 w 329180"/>
                <a:gd name="connsiteY0" fmla="*/ 158007 h 246885"/>
                <a:gd name="connsiteX1" fmla="*/ 74395 w 329180"/>
                <a:gd name="connsiteY1" fmla="*/ 158007 h 246885"/>
                <a:gd name="connsiteX2" fmla="*/ 0 w 329180"/>
                <a:gd name="connsiteY2" fmla="*/ 83612 h 246885"/>
                <a:gd name="connsiteX3" fmla="*/ 0 w 329180"/>
                <a:gd name="connsiteY3" fmla="*/ 74395 h 246885"/>
                <a:gd name="connsiteX4" fmla="*/ 74395 w 329180"/>
                <a:gd name="connsiteY4" fmla="*/ 0 h 246885"/>
                <a:gd name="connsiteX5" fmla="*/ 267130 w 329180"/>
                <a:gd name="connsiteY5" fmla="*/ 0 h 246885"/>
                <a:gd name="connsiteX6" fmla="*/ 341525 w 329180"/>
                <a:gd name="connsiteY6" fmla="*/ 74395 h 246885"/>
                <a:gd name="connsiteX7" fmla="*/ 341525 w 329180"/>
                <a:gd name="connsiteY7" fmla="*/ 83612 h 246885"/>
                <a:gd name="connsiteX8" fmla="*/ 267130 w 329180"/>
                <a:gd name="connsiteY8" fmla="*/ 158007 h 246885"/>
                <a:gd name="connsiteX9" fmla="*/ 245569 w 329180"/>
                <a:gd name="connsiteY9" fmla="*/ 158007 h 246885"/>
                <a:gd name="connsiteX10" fmla="*/ 219893 w 329180"/>
                <a:gd name="connsiteY10" fmla="*/ 252317 h 246885"/>
                <a:gd name="connsiteX11" fmla="*/ 134635 w 329180"/>
                <a:gd name="connsiteY11" fmla="*/ 59746 h 246885"/>
                <a:gd name="connsiteX12" fmla="*/ 24689 w 329180"/>
                <a:gd name="connsiteY12" fmla="*/ 59746 h 24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0" h="246885">
                  <a:moveTo>
                    <a:pt x="134964" y="158007"/>
                  </a:moveTo>
                  <a:lnTo>
                    <a:pt x="74395" y="158007"/>
                  </a:lnTo>
                  <a:cubicBezTo>
                    <a:pt x="33412" y="158007"/>
                    <a:pt x="0" y="124430"/>
                    <a:pt x="0" y="83612"/>
                  </a:cubicBezTo>
                  <a:lnTo>
                    <a:pt x="0" y="74395"/>
                  </a:lnTo>
                  <a:cubicBezTo>
                    <a:pt x="0" y="33412"/>
                    <a:pt x="33577" y="0"/>
                    <a:pt x="74395" y="0"/>
                  </a:cubicBezTo>
                  <a:lnTo>
                    <a:pt x="267130" y="0"/>
                  </a:lnTo>
                  <a:cubicBezTo>
                    <a:pt x="308113" y="0"/>
                    <a:pt x="341525" y="33576"/>
                    <a:pt x="341525" y="74395"/>
                  </a:cubicBezTo>
                  <a:lnTo>
                    <a:pt x="341525" y="83612"/>
                  </a:lnTo>
                  <a:cubicBezTo>
                    <a:pt x="341525" y="124595"/>
                    <a:pt x="307949" y="158007"/>
                    <a:pt x="267130" y="158007"/>
                  </a:cubicBezTo>
                  <a:lnTo>
                    <a:pt x="245569" y="158007"/>
                  </a:lnTo>
                  <a:lnTo>
                    <a:pt x="219893" y="252317"/>
                  </a:lnTo>
                  <a:lnTo>
                    <a:pt x="134635" y="59746"/>
                  </a:lnTo>
                  <a:lnTo>
                    <a:pt x="24689" y="59746"/>
                  </a:lnTo>
                </a:path>
              </a:pathLst>
            </a:custGeom>
            <a:grpFill/>
            <a:ln w="57150" cap="flat">
              <a:solidFill>
                <a:schemeClr val="bg1"/>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chemeClr val="bg1"/>
                </a:solidFill>
                <a:effectLst/>
                <a:uLnTx/>
                <a:uFillTx/>
                <a:latin typeface="Interstate-Light"/>
                <a:ea typeface="+mn-ea"/>
                <a:cs typeface="+mn-cs"/>
              </a:endParaRPr>
            </a:p>
          </p:txBody>
        </p:sp>
      </p:grpSp>
    </p:spTree>
    <p:extLst>
      <p:ext uri="{BB962C8B-B14F-4D97-AF65-F5344CB8AC3E}">
        <p14:creationId xmlns:p14="http://schemas.microsoft.com/office/powerpoint/2010/main" val="118929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0718F-BED7-429B-896A-55E1DAFE38A4}"/>
              </a:ext>
            </a:extLst>
          </p:cNvPr>
          <p:cNvSpPr>
            <a:spLocks noGrp="1"/>
          </p:cNvSpPr>
          <p:nvPr>
            <p:ph type="title"/>
          </p:nvPr>
        </p:nvSpPr>
        <p:spPr/>
        <p:txBody>
          <a:bodyPr>
            <a:normAutofit/>
          </a:bodyPr>
          <a:lstStyle/>
          <a:p>
            <a:r>
              <a:rPr lang="en-AU" sz="3818"/>
              <a:t>Market Go-live Criteria and Process – Draft for Discussion</a:t>
            </a:r>
          </a:p>
        </p:txBody>
      </p:sp>
      <p:sp>
        <p:nvSpPr>
          <p:cNvPr id="3" name="Text Placeholder 2">
            <a:extLst>
              <a:ext uri="{FF2B5EF4-FFF2-40B4-BE49-F238E27FC236}">
                <a16:creationId xmlns:a16="http://schemas.microsoft.com/office/drawing/2014/main" id="{F83E5909-9146-464F-873A-CC80E1308854}"/>
              </a:ext>
            </a:extLst>
          </p:cNvPr>
          <p:cNvSpPr>
            <a:spLocks noGrp="1"/>
          </p:cNvSpPr>
          <p:nvPr>
            <p:ph type="body" idx="1"/>
          </p:nvPr>
        </p:nvSpPr>
        <p:spPr/>
        <p:txBody>
          <a:bodyPr>
            <a:normAutofit/>
          </a:bodyPr>
          <a:lstStyle/>
          <a:p>
            <a:r>
              <a:rPr lang="en-AU" i="1"/>
              <a:t>Greg Minney, Readiness Manager</a:t>
            </a:r>
            <a:endParaRPr lang="en-AU" sz="1980" i="1"/>
          </a:p>
        </p:txBody>
      </p:sp>
      <p:sp>
        <p:nvSpPr>
          <p:cNvPr id="6" name="Slide Number Placeholder 5">
            <a:extLst>
              <a:ext uri="{FF2B5EF4-FFF2-40B4-BE49-F238E27FC236}">
                <a16:creationId xmlns:a16="http://schemas.microsoft.com/office/drawing/2014/main" id="{15B6E056-BB66-449C-8BE0-8E008AD20A1C}"/>
              </a:ext>
            </a:extLst>
          </p:cNvPr>
          <p:cNvSpPr>
            <a:spLocks noGrp="1"/>
          </p:cNvSpPr>
          <p:nvPr>
            <p:ph type="sldNum" sz="quarter" idx="12"/>
          </p:nvPr>
        </p:nvSpPr>
        <p:spPr/>
        <p:txBody>
          <a:bodyPr/>
          <a:lstStyle/>
          <a:p>
            <a:fld id="{4EC81F68-4976-451A-B2E9-79BCBD2F70CC}" type="slidenum">
              <a:rPr lang="en-AU" smtClean="0"/>
              <a:pPr/>
              <a:t>29</a:t>
            </a:fld>
            <a:endParaRPr lang="en-AU"/>
          </a:p>
        </p:txBody>
      </p:sp>
    </p:spTree>
    <p:extLst>
      <p:ext uri="{BB962C8B-B14F-4D97-AF65-F5344CB8AC3E}">
        <p14:creationId xmlns:p14="http://schemas.microsoft.com/office/powerpoint/2010/main" val="3054913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7AA55-9727-4A8C-ABFE-C7F909E71C77}"/>
              </a:ext>
            </a:extLst>
          </p:cNvPr>
          <p:cNvSpPr>
            <a:spLocks noGrp="1"/>
          </p:cNvSpPr>
          <p:nvPr>
            <p:ph type="title"/>
          </p:nvPr>
        </p:nvSpPr>
        <p:spPr/>
        <p:txBody>
          <a:bodyPr/>
          <a:lstStyle/>
          <a:p>
            <a:r>
              <a:rPr lang="en-AU"/>
              <a:t>Agenda</a:t>
            </a:r>
          </a:p>
        </p:txBody>
      </p:sp>
      <p:sp>
        <p:nvSpPr>
          <p:cNvPr id="3" name="Date Placeholder 2">
            <a:extLst>
              <a:ext uri="{FF2B5EF4-FFF2-40B4-BE49-F238E27FC236}">
                <a16:creationId xmlns:a16="http://schemas.microsoft.com/office/drawing/2014/main" id="{740EF81E-03E6-4BE9-8F98-BB289039492F}"/>
              </a:ext>
            </a:extLst>
          </p:cNvPr>
          <p:cNvSpPr>
            <a:spLocks noGrp="1"/>
          </p:cNvSpPr>
          <p:nvPr>
            <p:ph type="dt" sz="half" idx="10"/>
          </p:nvPr>
        </p:nvSpPr>
        <p:spPr>
          <a:xfrm>
            <a:off x="7429340" y="6339334"/>
            <a:ext cx="1302050" cy="365125"/>
          </a:xfrm>
        </p:spPr>
        <p:txBody>
          <a:bodyPr/>
          <a:lstStyle/>
          <a:p>
            <a:fld id="{530397C2-77E7-4DB0-BDE9-313BBF939C16}" type="datetime1">
              <a:rPr lang="en-AU" smtClean="0"/>
              <a:t>1/02/2021</a:t>
            </a:fld>
            <a:endParaRPr lang="en-AU"/>
          </a:p>
        </p:txBody>
      </p:sp>
      <p:sp>
        <p:nvSpPr>
          <p:cNvPr id="6" name="Slide Number Placeholder 5">
            <a:extLst>
              <a:ext uri="{FF2B5EF4-FFF2-40B4-BE49-F238E27FC236}">
                <a16:creationId xmlns:a16="http://schemas.microsoft.com/office/drawing/2014/main" id="{6C6DFCBE-B225-4572-A155-FC79E89698B7}"/>
              </a:ext>
            </a:extLst>
          </p:cNvPr>
          <p:cNvSpPr>
            <a:spLocks noGrp="1"/>
          </p:cNvSpPr>
          <p:nvPr>
            <p:ph type="sldNum" sz="quarter" idx="12"/>
          </p:nvPr>
        </p:nvSpPr>
        <p:spPr/>
        <p:txBody>
          <a:bodyPr/>
          <a:lstStyle/>
          <a:p>
            <a:fld id="{4EC81F68-4976-451A-B2E9-79BCBD2F70CC}" type="slidenum">
              <a:rPr lang="en-AU" smtClean="0"/>
              <a:t>3</a:t>
            </a:fld>
            <a:endParaRPr lang="en-AU"/>
          </a:p>
        </p:txBody>
      </p:sp>
      <p:graphicFrame>
        <p:nvGraphicFramePr>
          <p:cNvPr id="8" name="Table 6">
            <a:extLst>
              <a:ext uri="{FF2B5EF4-FFF2-40B4-BE49-F238E27FC236}">
                <a16:creationId xmlns:a16="http://schemas.microsoft.com/office/drawing/2014/main" id="{A71263B4-93FB-4FF2-BE2C-2298A6BF36AB}"/>
              </a:ext>
            </a:extLst>
          </p:cNvPr>
          <p:cNvGraphicFramePr>
            <a:graphicFrameLocks noGrp="1"/>
          </p:cNvGraphicFramePr>
          <p:nvPr>
            <p:extLst>
              <p:ext uri="{D42A27DB-BD31-4B8C-83A1-F6EECF244321}">
                <p14:modId xmlns:p14="http://schemas.microsoft.com/office/powerpoint/2010/main" val="3820418235"/>
              </p:ext>
            </p:extLst>
          </p:nvPr>
        </p:nvGraphicFramePr>
        <p:xfrm>
          <a:off x="772762" y="1829008"/>
          <a:ext cx="7742588" cy="3839651"/>
        </p:xfrm>
        <a:graphic>
          <a:graphicData uri="http://schemas.openxmlformats.org/drawingml/2006/table">
            <a:tbl>
              <a:tblPr firstRow="1" bandRow="1">
                <a:tableStyleId>{7DF18680-E054-41AD-8BC1-D1AEF772440D}</a:tableStyleId>
              </a:tblPr>
              <a:tblGrid>
                <a:gridCol w="418436">
                  <a:extLst>
                    <a:ext uri="{9D8B030D-6E8A-4147-A177-3AD203B41FA5}">
                      <a16:colId xmlns:a16="http://schemas.microsoft.com/office/drawing/2014/main" val="2065778566"/>
                    </a:ext>
                  </a:extLst>
                </a:gridCol>
                <a:gridCol w="1084617">
                  <a:extLst>
                    <a:ext uri="{9D8B030D-6E8A-4147-A177-3AD203B41FA5}">
                      <a16:colId xmlns:a16="http://schemas.microsoft.com/office/drawing/2014/main" val="260998244"/>
                    </a:ext>
                  </a:extLst>
                </a:gridCol>
                <a:gridCol w="3973910">
                  <a:extLst>
                    <a:ext uri="{9D8B030D-6E8A-4147-A177-3AD203B41FA5}">
                      <a16:colId xmlns:a16="http://schemas.microsoft.com/office/drawing/2014/main" val="139867044"/>
                    </a:ext>
                  </a:extLst>
                </a:gridCol>
                <a:gridCol w="2265625">
                  <a:extLst>
                    <a:ext uri="{9D8B030D-6E8A-4147-A177-3AD203B41FA5}">
                      <a16:colId xmlns:a16="http://schemas.microsoft.com/office/drawing/2014/main" val="3541543033"/>
                    </a:ext>
                  </a:extLst>
                </a:gridCol>
              </a:tblGrid>
              <a:tr h="325394">
                <a:tc>
                  <a:txBody>
                    <a:bodyPr/>
                    <a:lstStyle/>
                    <a:p>
                      <a:r>
                        <a:rPr lang="en-AU" sz="1100"/>
                        <a:t>#</a:t>
                      </a:r>
                    </a:p>
                  </a:txBody>
                  <a:tcPr marT="0" marB="0" anchor="ctr">
                    <a:solidFill>
                      <a:schemeClr val="accent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100"/>
                        <a:t>Time</a:t>
                      </a:r>
                    </a:p>
                  </a:txBody>
                  <a:tcPr marT="0" marB="0" anchor="ctr">
                    <a:solidFill>
                      <a:schemeClr val="accent2"/>
                    </a:solidFill>
                  </a:tcPr>
                </a:tc>
                <a:tc>
                  <a:txBody>
                    <a:bodyPr/>
                    <a:lstStyle/>
                    <a:p>
                      <a:r>
                        <a:rPr lang="en-AU" sz="1100"/>
                        <a:t>Topic</a:t>
                      </a:r>
                    </a:p>
                  </a:txBody>
                  <a:tcPr marT="0" marB="0" anchor="ctr">
                    <a:solidFill>
                      <a:schemeClr val="accent2"/>
                    </a:solidFill>
                  </a:tcPr>
                </a:tc>
                <a:tc>
                  <a:txBody>
                    <a:bodyPr/>
                    <a:lstStyle/>
                    <a:p>
                      <a:r>
                        <a:rPr lang="en-AU" sz="1100"/>
                        <a:t>Presenter</a:t>
                      </a:r>
                    </a:p>
                  </a:txBody>
                  <a:tcPr marT="0" marB="0" anchor="ctr">
                    <a:solidFill>
                      <a:schemeClr val="accent2"/>
                    </a:solidFill>
                  </a:tcPr>
                </a:tc>
                <a:extLst>
                  <a:ext uri="{0D108BD9-81ED-4DB2-BD59-A6C34878D82A}">
                    <a16:rowId xmlns:a16="http://schemas.microsoft.com/office/drawing/2014/main" val="1961970631"/>
                  </a:ext>
                </a:extLst>
              </a:tr>
              <a:tr h="390473">
                <a:tc>
                  <a:txBody>
                    <a:bodyPr/>
                    <a:lstStyle/>
                    <a:p>
                      <a:r>
                        <a:rPr lang="en-AU" sz="1200"/>
                        <a:t>1</a:t>
                      </a:r>
                    </a:p>
                  </a:txBody>
                  <a:tcPr marT="0" marB="0" anchor="ctr"/>
                </a:tc>
                <a:tc>
                  <a:txBody>
                    <a:bodyPr/>
                    <a:lstStyle/>
                    <a:p>
                      <a:r>
                        <a:rPr lang="en-AU" sz="1200"/>
                        <a:t>10:30 – 10:35</a:t>
                      </a:r>
                    </a:p>
                  </a:txBody>
                  <a:tcPr marT="0" marB="0" anchor="ctr"/>
                </a:tc>
                <a:tc>
                  <a:txBody>
                    <a:bodyPr/>
                    <a:lstStyle/>
                    <a:p>
                      <a:r>
                        <a:rPr lang="en-AU" sz="1200"/>
                        <a:t>Welcome</a:t>
                      </a:r>
                    </a:p>
                  </a:txBody>
                  <a:tcPr marT="0" marB="0" anchor="ctr"/>
                </a:tc>
                <a:tc>
                  <a:txBody>
                    <a:bodyPr/>
                    <a:lstStyle/>
                    <a:p>
                      <a:r>
                        <a:rPr lang="en-AU" sz="1200"/>
                        <a:t>Peter Carruthers</a:t>
                      </a:r>
                    </a:p>
                  </a:txBody>
                  <a:tcPr marT="0" marB="0" anchor="ctr"/>
                </a:tc>
                <a:extLst>
                  <a:ext uri="{0D108BD9-81ED-4DB2-BD59-A6C34878D82A}">
                    <a16:rowId xmlns:a16="http://schemas.microsoft.com/office/drawing/2014/main" val="3632721138"/>
                  </a:ext>
                </a:extLst>
              </a:tr>
              <a:tr h="390473">
                <a:tc>
                  <a:txBody>
                    <a:bodyPr/>
                    <a:lstStyle/>
                    <a:p>
                      <a:r>
                        <a:rPr lang="en-AU" sz="1200"/>
                        <a:t>2</a:t>
                      </a:r>
                    </a:p>
                  </a:txBody>
                  <a:tcPr marT="0" marB="0" anchor="ctr"/>
                </a:tc>
                <a:tc>
                  <a:txBody>
                    <a:bodyPr/>
                    <a:lstStyle/>
                    <a:p>
                      <a:r>
                        <a:rPr lang="en-AU" sz="1200"/>
                        <a:t>10:35 – 10:40</a:t>
                      </a:r>
                    </a:p>
                  </a:txBody>
                  <a:tcPr marT="0" marB="0" anchor="ctr"/>
                </a:tc>
                <a:tc>
                  <a:txBody>
                    <a:bodyPr/>
                    <a:lstStyle/>
                    <a:p>
                      <a:r>
                        <a:rPr lang="en-AU" sz="1200"/>
                        <a:t>Actions from previous meetings</a:t>
                      </a:r>
                    </a:p>
                  </a:txBody>
                  <a:tcPr marT="0" marB="0" anchor="ctr"/>
                </a:tc>
                <a:tc>
                  <a:txBody>
                    <a:bodyPr/>
                    <a:lstStyle/>
                    <a:p>
                      <a:r>
                        <a:rPr lang="en-AU" sz="1200"/>
                        <a:t>Anne-Marie McCague</a:t>
                      </a:r>
                    </a:p>
                  </a:txBody>
                  <a:tcPr marT="0" marB="0" anchor="ctr"/>
                </a:tc>
                <a:extLst>
                  <a:ext uri="{0D108BD9-81ED-4DB2-BD59-A6C34878D82A}">
                    <a16:rowId xmlns:a16="http://schemas.microsoft.com/office/drawing/2014/main" val="2809332103"/>
                  </a:ext>
                </a:extLst>
              </a:tr>
              <a:tr h="390473">
                <a:tc>
                  <a:txBody>
                    <a:bodyPr/>
                    <a:lstStyle/>
                    <a:p>
                      <a:pPr lvl="0">
                        <a:buNone/>
                      </a:pPr>
                      <a:r>
                        <a:rPr lang="en-AU" sz="1200"/>
                        <a:t>3</a:t>
                      </a:r>
                      <a:endParaRPr lang="en-US" sz="1200"/>
                    </a:p>
                  </a:txBody>
                  <a:tcPr marT="0" marB="0" anchor="ctr"/>
                </a:tc>
                <a:tc>
                  <a:txBody>
                    <a:bodyPr/>
                    <a:lstStyle/>
                    <a:p>
                      <a:r>
                        <a:rPr lang="en-AU" sz="1200"/>
                        <a:t>10:40 – 11:40</a:t>
                      </a:r>
                    </a:p>
                  </a:txBody>
                  <a:tcPr marT="0" marB="0" anchor="ctr"/>
                </a:tc>
                <a:tc>
                  <a:txBody>
                    <a:bodyPr/>
                    <a:lstStyle/>
                    <a:p>
                      <a:r>
                        <a:rPr lang="en-AU" sz="1200"/>
                        <a:t>Program Update</a:t>
                      </a:r>
                    </a:p>
                  </a:txBody>
                  <a:tcPr marT="0" marB="0" anchor="ctr"/>
                </a:tc>
                <a:tc>
                  <a:txBody>
                    <a:bodyPr/>
                    <a:lstStyle/>
                    <a:p>
                      <a:r>
                        <a:rPr lang="en-AU" sz="1200"/>
                        <a:t>Multiple </a:t>
                      </a:r>
                    </a:p>
                  </a:txBody>
                  <a:tcPr marT="0" marB="0" anchor="ctr"/>
                </a:tc>
                <a:extLst>
                  <a:ext uri="{0D108BD9-81ED-4DB2-BD59-A6C34878D82A}">
                    <a16:rowId xmlns:a16="http://schemas.microsoft.com/office/drawing/2014/main" val="4245262086"/>
                  </a:ext>
                </a:extLst>
              </a:tr>
              <a:tr h="390473">
                <a:tc>
                  <a:txBody>
                    <a:bodyPr/>
                    <a:lstStyle/>
                    <a:p>
                      <a:pPr lvl="0">
                        <a:buNone/>
                      </a:pPr>
                      <a:r>
                        <a:rPr lang="en-US" sz="1200"/>
                        <a:t>4</a:t>
                      </a:r>
                    </a:p>
                  </a:txBody>
                  <a:tcPr marT="0" marB="0" anchor="ctr"/>
                </a:tc>
                <a:tc>
                  <a:txBody>
                    <a:bodyPr/>
                    <a:lstStyle/>
                    <a:p>
                      <a:r>
                        <a:rPr lang="en-AU" sz="1200"/>
                        <a:t>11:40 – 12:10</a:t>
                      </a:r>
                    </a:p>
                  </a:txBody>
                  <a:tcPr marT="0" marB="0" anchor="ctr"/>
                </a:tc>
                <a:tc>
                  <a:txBody>
                    <a:bodyPr/>
                    <a:lstStyle/>
                    <a:p>
                      <a:pPr marL="0" marR="0" lvl="0" indent="0" algn="l" rtl="0">
                        <a:lnSpc>
                          <a:spcPct val="100000"/>
                        </a:lnSpc>
                        <a:spcBef>
                          <a:spcPts val="0"/>
                        </a:spcBef>
                        <a:spcAft>
                          <a:spcPts val="0"/>
                        </a:spcAft>
                        <a:buFontTx/>
                        <a:buNone/>
                      </a:pPr>
                      <a:r>
                        <a:rPr lang="en-AU" sz="1200"/>
                        <a:t>Industry Risks and Issues</a:t>
                      </a:r>
                      <a:endParaRPr lang="en-US" sz="1200"/>
                    </a:p>
                  </a:txBody>
                  <a:tcPr marT="0" marB="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200"/>
                        <a:t>Anne-Marie McCague</a:t>
                      </a:r>
                      <a:endParaRPr lang="en-US" sz="1200"/>
                    </a:p>
                  </a:txBody>
                  <a:tcPr marT="0" marB="0" anchor="ctr"/>
                </a:tc>
                <a:extLst>
                  <a:ext uri="{0D108BD9-81ED-4DB2-BD59-A6C34878D82A}">
                    <a16:rowId xmlns:a16="http://schemas.microsoft.com/office/drawing/2014/main" val="3255602616"/>
                  </a:ext>
                </a:extLst>
              </a:tr>
              <a:tr h="390473">
                <a:tc>
                  <a:txBody>
                    <a:bodyPr/>
                    <a:lstStyle/>
                    <a:p>
                      <a:pPr lvl="0">
                        <a:buNone/>
                      </a:pPr>
                      <a:r>
                        <a:rPr lang="en-US" sz="1200"/>
                        <a:t>5</a:t>
                      </a:r>
                    </a:p>
                  </a:txBody>
                  <a:tcPr marT="0" marB="0" anchor="ctr"/>
                </a:tc>
                <a:tc>
                  <a:txBody>
                    <a:bodyPr/>
                    <a:lstStyle/>
                    <a:p>
                      <a:r>
                        <a:rPr lang="en-AU" sz="1200"/>
                        <a:t>12:10 – 12:25</a:t>
                      </a:r>
                    </a:p>
                  </a:txBody>
                  <a:tcPr marT="0" marB="0" anchor="ctr"/>
                </a:tc>
                <a:tc>
                  <a:txBody>
                    <a:bodyPr/>
                    <a:lstStyle/>
                    <a:p>
                      <a:r>
                        <a:rPr lang="en-AU" sz="1200"/>
                        <a:t>Market Go-live Criteria and Process </a:t>
                      </a:r>
                    </a:p>
                  </a:txBody>
                  <a:tcPr marT="0" marB="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a:t>Greg Minney</a:t>
                      </a:r>
                    </a:p>
                  </a:txBody>
                  <a:tcPr marT="0" marB="0" anchor="ctr"/>
                </a:tc>
                <a:extLst>
                  <a:ext uri="{0D108BD9-81ED-4DB2-BD59-A6C34878D82A}">
                    <a16:rowId xmlns:a16="http://schemas.microsoft.com/office/drawing/2014/main" val="940237540"/>
                  </a:ext>
                </a:extLst>
              </a:tr>
              <a:tr h="390473">
                <a:tc>
                  <a:txBody>
                    <a:bodyPr/>
                    <a:lstStyle/>
                    <a:p>
                      <a:pPr lvl="0">
                        <a:buNone/>
                      </a:pPr>
                      <a:r>
                        <a:rPr lang="en-US" sz="1200"/>
                        <a:t>6</a:t>
                      </a:r>
                    </a:p>
                  </a:txBody>
                  <a:tcPr marT="0" marB="0" anchor="ctr"/>
                </a:tc>
                <a:tc>
                  <a:txBody>
                    <a:bodyPr/>
                    <a:lstStyle/>
                    <a:p>
                      <a:pPr lvl="0">
                        <a:buNone/>
                      </a:pPr>
                      <a:r>
                        <a:rPr lang="en-AU" sz="1200"/>
                        <a:t>12:25 – 12:30</a:t>
                      </a:r>
                    </a:p>
                  </a:txBody>
                  <a:tcPr marT="0" marB="0" anchor="ctr"/>
                </a:tc>
                <a:tc>
                  <a:txBody>
                    <a:bodyPr/>
                    <a:lstStyle/>
                    <a:p>
                      <a:pPr lvl="0">
                        <a:buNone/>
                      </a:pPr>
                      <a:r>
                        <a:rPr lang="en-US" sz="1200" kern="1200"/>
                        <a:t>Readiness Working Group Update</a:t>
                      </a:r>
                      <a:endParaRPr lang="en-US" sz="1200" kern="1200">
                        <a:solidFill>
                          <a:schemeClr val="dk1"/>
                        </a:solidFill>
                        <a:highlight>
                          <a:srgbClr val="FFFF00"/>
                        </a:highlight>
                        <a:latin typeface="+mn-lt"/>
                        <a:ea typeface="+mn-ea"/>
                        <a:cs typeface="+mn-cs"/>
                      </a:endParaRPr>
                    </a:p>
                  </a:txBody>
                  <a:tcPr marT="0" marB="0" anchor="ctr"/>
                </a:tc>
                <a:tc>
                  <a:txBody>
                    <a:bodyPr/>
                    <a:lstStyle/>
                    <a:p>
                      <a:pPr lvl="0">
                        <a:buNone/>
                      </a:pPr>
                      <a:r>
                        <a:rPr lang="en-US" sz="1200"/>
                        <a:t>Greg Minney</a:t>
                      </a:r>
                    </a:p>
                  </a:txBody>
                  <a:tcPr marT="0" marB="0" anchor="ctr"/>
                </a:tc>
                <a:extLst>
                  <a:ext uri="{0D108BD9-81ED-4DB2-BD59-A6C34878D82A}">
                    <a16:rowId xmlns:a16="http://schemas.microsoft.com/office/drawing/2014/main" val="1201073557"/>
                  </a:ext>
                </a:extLst>
              </a:tr>
              <a:tr h="390473">
                <a:tc>
                  <a:txBody>
                    <a:bodyPr/>
                    <a:lstStyle/>
                    <a:p>
                      <a:pPr lvl="0">
                        <a:buNone/>
                      </a:pPr>
                      <a:r>
                        <a:rPr lang="en-AU" sz="1200"/>
                        <a:t>7</a:t>
                      </a:r>
                    </a:p>
                  </a:txBody>
                  <a:tcPr marT="0" marB="0" anchor="ctr"/>
                </a:tc>
                <a:tc>
                  <a:txBody>
                    <a:bodyPr/>
                    <a:lstStyle/>
                    <a:p>
                      <a:pPr lvl="0">
                        <a:buNone/>
                      </a:pPr>
                      <a:r>
                        <a:rPr lang="en-AU" sz="1200"/>
                        <a:t>12:30 </a:t>
                      </a:r>
                    </a:p>
                  </a:txBody>
                  <a:tcPr marT="0" marB="0" anchor="ctr"/>
                </a:tc>
                <a:tc>
                  <a:txBody>
                    <a:bodyPr/>
                    <a:lstStyle/>
                    <a:p>
                      <a:pPr marL="0" marR="0" lvl="0" indent="0" algn="l" rtl="0">
                        <a:lnSpc>
                          <a:spcPct val="100000"/>
                        </a:lnSpc>
                        <a:spcBef>
                          <a:spcPts val="0"/>
                        </a:spcBef>
                        <a:spcAft>
                          <a:spcPts val="0"/>
                        </a:spcAft>
                        <a:buFontTx/>
                        <a:buNone/>
                      </a:pPr>
                      <a:r>
                        <a:rPr lang="en-US" sz="1200"/>
                        <a:t>Forward meeting plan</a:t>
                      </a:r>
                    </a:p>
                  </a:txBody>
                  <a:tcPr marT="0" marB="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200"/>
                        <a:t>Anne-Marie McCague</a:t>
                      </a:r>
                      <a:endParaRPr lang="en-US" sz="1200"/>
                    </a:p>
                  </a:txBody>
                  <a:tcPr marT="0" marB="0" anchor="ctr"/>
                </a:tc>
                <a:extLst>
                  <a:ext uri="{0D108BD9-81ED-4DB2-BD59-A6C34878D82A}">
                    <a16:rowId xmlns:a16="http://schemas.microsoft.com/office/drawing/2014/main" val="3859798869"/>
                  </a:ext>
                </a:extLst>
              </a:tr>
              <a:tr h="390473">
                <a:tc>
                  <a:txBody>
                    <a:bodyPr/>
                    <a:lstStyle/>
                    <a:p>
                      <a:pPr lvl="0">
                        <a:buNone/>
                      </a:pPr>
                      <a:r>
                        <a:rPr lang="en-AU" sz="1200"/>
                        <a:t>8</a:t>
                      </a:r>
                    </a:p>
                  </a:txBody>
                  <a:tcPr marT="0" marB="0" anchor="ctr"/>
                </a:tc>
                <a:tc>
                  <a:txBody>
                    <a:bodyPr/>
                    <a:lstStyle/>
                    <a:p>
                      <a:pPr lvl="0">
                        <a:buNone/>
                      </a:pPr>
                      <a:r>
                        <a:rPr lang="en-AU" sz="1200"/>
                        <a:t>12:30</a:t>
                      </a:r>
                    </a:p>
                  </a:txBody>
                  <a:tcPr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t>General Questions</a:t>
                      </a:r>
                    </a:p>
                  </a:txBody>
                  <a:tcPr marT="0" marB="0" anchor="ctr"/>
                </a:tc>
                <a:tc>
                  <a:txBody>
                    <a:bodyPr/>
                    <a:lstStyle/>
                    <a:p>
                      <a:pPr lvl="0" algn="l">
                        <a:buNone/>
                      </a:pPr>
                      <a:r>
                        <a:rPr lang="en-US" sz="1200"/>
                        <a:t>Peter Carruthers</a:t>
                      </a:r>
                    </a:p>
                  </a:txBody>
                  <a:tcPr marT="0" marB="0" anchor="ctr"/>
                </a:tc>
                <a:extLst>
                  <a:ext uri="{0D108BD9-81ED-4DB2-BD59-A6C34878D82A}">
                    <a16:rowId xmlns:a16="http://schemas.microsoft.com/office/drawing/2014/main" val="181794929"/>
                  </a:ext>
                </a:extLst>
              </a:tr>
              <a:tr h="390473">
                <a:tc>
                  <a:txBody>
                    <a:bodyPr/>
                    <a:lstStyle/>
                    <a:p>
                      <a:pPr lvl="0">
                        <a:buNone/>
                      </a:pPr>
                      <a:r>
                        <a:rPr lang="en-AU" sz="1200"/>
                        <a:t>9</a:t>
                      </a:r>
                    </a:p>
                  </a:txBody>
                  <a:tcPr marT="0" marB="0" anchor="ctr"/>
                </a:tc>
                <a:tc>
                  <a:txBody>
                    <a:bodyPr/>
                    <a:lstStyle/>
                    <a:p>
                      <a:pPr lvl="0">
                        <a:buNone/>
                      </a:pPr>
                      <a:r>
                        <a:rPr lang="en-AU" sz="1200"/>
                        <a:t>12:30 </a:t>
                      </a:r>
                    </a:p>
                  </a:txBody>
                  <a:tcPr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t>Meeting Close</a:t>
                      </a:r>
                    </a:p>
                  </a:txBody>
                  <a:tcPr marT="0" marB="0" anchor="ctr"/>
                </a:tc>
                <a:tc>
                  <a:txBody>
                    <a:bodyPr/>
                    <a:lstStyle/>
                    <a:p>
                      <a:pPr lvl="0">
                        <a:buNone/>
                      </a:pPr>
                      <a:r>
                        <a:rPr lang="en-US" sz="1200"/>
                        <a:t>Peter Carruthers</a:t>
                      </a:r>
                    </a:p>
                  </a:txBody>
                  <a:tcPr marT="0" marB="0" anchor="ctr"/>
                </a:tc>
                <a:extLst>
                  <a:ext uri="{0D108BD9-81ED-4DB2-BD59-A6C34878D82A}">
                    <a16:rowId xmlns:a16="http://schemas.microsoft.com/office/drawing/2014/main" val="2759706374"/>
                  </a:ext>
                </a:extLst>
              </a:tr>
            </a:tbl>
          </a:graphicData>
        </a:graphic>
      </p:graphicFrame>
    </p:spTree>
    <p:extLst>
      <p:ext uri="{BB962C8B-B14F-4D97-AF65-F5344CB8AC3E}">
        <p14:creationId xmlns:p14="http://schemas.microsoft.com/office/powerpoint/2010/main" val="33487439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4011-6D54-464F-AE0C-DC3FF601D1A6}"/>
              </a:ext>
            </a:extLst>
          </p:cNvPr>
          <p:cNvSpPr>
            <a:spLocks noGrp="1"/>
          </p:cNvSpPr>
          <p:nvPr>
            <p:ph type="title"/>
          </p:nvPr>
        </p:nvSpPr>
        <p:spPr>
          <a:xfrm>
            <a:off x="383081" y="653069"/>
            <a:ext cx="6364732" cy="840713"/>
          </a:xfrm>
        </p:spPr>
        <p:txBody>
          <a:bodyPr anchor="t">
            <a:normAutofit/>
          </a:bodyPr>
          <a:lstStyle/>
          <a:p>
            <a:r>
              <a:rPr lang="en-AU" sz="3200"/>
              <a:t>Objectives</a:t>
            </a:r>
            <a:endParaRPr lang="en-AU" sz="2545"/>
          </a:p>
        </p:txBody>
      </p:sp>
      <p:sp>
        <p:nvSpPr>
          <p:cNvPr id="33" name="Content Placeholder 2">
            <a:extLst>
              <a:ext uri="{FF2B5EF4-FFF2-40B4-BE49-F238E27FC236}">
                <a16:creationId xmlns:a16="http://schemas.microsoft.com/office/drawing/2014/main" id="{394E00A9-E47F-498D-81E5-CA832063D53E}"/>
              </a:ext>
            </a:extLst>
          </p:cNvPr>
          <p:cNvSpPr>
            <a:spLocks noGrp="1"/>
          </p:cNvSpPr>
          <p:nvPr>
            <p:ph idx="1"/>
          </p:nvPr>
        </p:nvSpPr>
        <p:spPr>
          <a:xfrm>
            <a:off x="383081" y="2166024"/>
            <a:ext cx="4007712" cy="3076626"/>
          </a:xfrm>
        </p:spPr>
        <p:txBody>
          <a:bodyPr>
            <a:normAutofit/>
          </a:bodyPr>
          <a:lstStyle/>
          <a:p>
            <a:r>
              <a:rPr lang="en-AU" sz="1414"/>
              <a:t>Confirm approach, timing and decision rights for Market Commencement for 5MS rule on 01-Oct-21.</a:t>
            </a:r>
          </a:p>
          <a:p>
            <a:r>
              <a:rPr lang="en-AU" sz="1414"/>
              <a:t>Outline criteria and measurement / assurance approach.</a:t>
            </a:r>
          </a:p>
          <a:p>
            <a:pPr marL="0" indent="0">
              <a:buNone/>
            </a:pPr>
            <a:endParaRPr lang="en-AU" sz="1414"/>
          </a:p>
          <a:p>
            <a:pPr marL="242436" lvl="1" indent="0">
              <a:buNone/>
            </a:pPr>
            <a:endParaRPr lang="en-AU" sz="1414"/>
          </a:p>
          <a:p>
            <a:endParaRPr lang="en-AU" sz="1414"/>
          </a:p>
        </p:txBody>
      </p:sp>
      <p:sp>
        <p:nvSpPr>
          <p:cNvPr id="6" name="Slide Number Placeholder 5">
            <a:extLst>
              <a:ext uri="{FF2B5EF4-FFF2-40B4-BE49-F238E27FC236}">
                <a16:creationId xmlns:a16="http://schemas.microsoft.com/office/drawing/2014/main" id="{B5922F28-2936-43E0-B198-79695AE126E2}"/>
              </a:ext>
            </a:extLst>
          </p:cNvPr>
          <p:cNvSpPr>
            <a:spLocks noGrp="1"/>
          </p:cNvSpPr>
          <p:nvPr>
            <p:ph type="sldNum" sz="quarter" idx="12"/>
          </p:nvPr>
        </p:nvSpPr>
        <p:spPr/>
        <p:txBody>
          <a:bodyPr anchor="ctr">
            <a:normAutofit/>
          </a:bodyPr>
          <a:lstStyle/>
          <a:p>
            <a:pPr>
              <a:spcAft>
                <a:spcPts val="424"/>
              </a:spcAft>
            </a:pPr>
            <a:fld id="{4EC81F68-4976-451A-B2E9-79BCBD2F70CC}" type="slidenum">
              <a:rPr lang="en-AU" smtClean="0"/>
              <a:pPr>
                <a:spcAft>
                  <a:spcPts val="424"/>
                </a:spcAft>
              </a:pPr>
              <a:t>30</a:t>
            </a:fld>
            <a:endParaRPr lang="en-AU"/>
          </a:p>
        </p:txBody>
      </p:sp>
      <p:sp>
        <p:nvSpPr>
          <p:cNvPr id="10" name="Rectangle 9">
            <a:extLst>
              <a:ext uri="{FF2B5EF4-FFF2-40B4-BE49-F238E27FC236}">
                <a16:creationId xmlns:a16="http://schemas.microsoft.com/office/drawing/2014/main" id="{DA779940-F81F-44E7-BA39-35EFBB77C1C2}"/>
              </a:ext>
            </a:extLst>
          </p:cNvPr>
          <p:cNvSpPr/>
          <p:nvPr/>
        </p:nvSpPr>
        <p:spPr>
          <a:xfrm>
            <a:off x="4723678" y="1928280"/>
            <a:ext cx="4007712" cy="3856294"/>
          </a:xfrm>
          <a:prstGeom prst="rect">
            <a:avLst/>
          </a:prstGeom>
          <a:solidFill>
            <a:srgbClr val="CFEBF5"/>
          </a:solidFill>
          <a:ln w="22225">
            <a:solidFill>
              <a:schemeClr val="bg1"/>
            </a:solidFill>
          </a:ln>
        </p:spPr>
        <p:txBody>
          <a:bodyPr wrap="square" tIns="72000" bIns="72000">
            <a:spAutoFit/>
          </a:bodyPr>
          <a:lstStyle/>
          <a:p>
            <a:pPr>
              <a:spcBef>
                <a:spcPts val="600"/>
              </a:spcBef>
            </a:pPr>
            <a:r>
              <a:rPr lang="en-AU" sz="1414" b="1"/>
              <a:t>Market Commencement  Assessment: </a:t>
            </a:r>
          </a:p>
          <a:p>
            <a:pPr lvl="1" indent="-242436">
              <a:spcBef>
                <a:spcPts val="600"/>
              </a:spcBef>
              <a:spcAft>
                <a:spcPts val="600"/>
              </a:spcAft>
              <a:buFont typeface="+mj-lt"/>
              <a:buAutoNum type="arabicPeriod"/>
            </a:pPr>
            <a:r>
              <a:rPr lang="en-AU" sz="1400"/>
              <a:t>Readiness criteria for rule commencement and level of participant readiness as output of each industry readiness survey.</a:t>
            </a:r>
          </a:p>
          <a:p>
            <a:pPr lvl="1" indent="-242436">
              <a:spcBef>
                <a:spcPts val="600"/>
              </a:spcBef>
              <a:spcAft>
                <a:spcPts val="600"/>
              </a:spcAft>
              <a:buFont typeface="+mj-lt"/>
              <a:buAutoNum type="arabicPeriod"/>
            </a:pPr>
            <a:r>
              <a:rPr lang="en-AU" sz="1400"/>
              <a:t>Assessment of criteria essential for rule commencement and overall participant readiness.</a:t>
            </a:r>
          </a:p>
          <a:p>
            <a:pPr lvl="1" indent="-242436">
              <a:spcBef>
                <a:spcPts val="600"/>
              </a:spcBef>
              <a:spcAft>
                <a:spcPts val="600"/>
              </a:spcAft>
              <a:buFont typeface="+mj-lt"/>
              <a:buAutoNum type="arabicPeriod"/>
            </a:pPr>
            <a:r>
              <a:rPr lang="en-AU" sz="1400"/>
              <a:t>Regular Steering Committee and Executive Forum review of criteria and assessment of contingency requirements.</a:t>
            </a:r>
          </a:p>
          <a:p>
            <a:pPr lvl="1" indent="-242436">
              <a:spcBef>
                <a:spcPts val="600"/>
              </a:spcBef>
              <a:spcAft>
                <a:spcPts val="600"/>
              </a:spcAft>
              <a:buFont typeface="+mj-lt"/>
              <a:buAutoNum type="arabicPeriod"/>
            </a:pPr>
            <a:r>
              <a:rPr lang="en-AU" sz="1400"/>
              <a:t>PCF review of detailed assessment for each round of readiness reporting.</a:t>
            </a:r>
          </a:p>
          <a:p>
            <a:pPr lvl="1" indent="-242436">
              <a:spcBef>
                <a:spcPts val="600"/>
              </a:spcBef>
              <a:spcAft>
                <a:spcPts val="600"/>
              </a:spcAft>
              <a:buFont typeface="+mj-lt"/>
              <a:buAutoNum type="arabicPeriod"/>
            </a:pPr>
            <a:r>
              <a:rPr lang="en-AU" sz="1400"/>
              <a:t>AEMO Steering Committee to determine contingency implementation requirements.</a:t>
            </a:r>
          </a:p>
        </p:txBody>
      </p:sp>
    </p:spTree>
    <p:extLst>
      <p:ext uri="{BB962C8B-B14F-4D97-AF65-F5344CB8AC3E}">
        <p14:creationId xmlns:p14="http://schemas.microsoft.com/office/powerpoint/2010/main" val="34140116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Pentagon 7">
            <a:extLst>
              <a:ext uri="{FF2B5EF4-FFF2-40B4-BE49-F238E27FC236}">
                <a16:creationId xmlns:a16="http://schemas.microsoft.com/office/drawing/2014/main" id="{794DBECE-43FE-4550-B402-2C9E7EA6CAB6}"/>
              </a:ext>
            </a:extLst>
          </p:cNvPr>
          <p:cNvSpPr/>
          <p:nvPr/>
        </p:nvSpPr>
        <p:spPr>
          <a:xfrm>
            <a:off x="546182" y="2164601"/>
            <a:ext cx="2728450" cy="3152265"/>
          </a:xfrm>
          <a:prstGeom prst="homePlate">
            <a:avLst>
              <a:gd name="adj" fmla="val 21091"/>
            </a:avLst>
          </a:prstGeom>
          <a:solidFill>
            <a:srgbClr val="42103B"/>
          </a:solidFill>
          <a:ln>
            <a:solidFill>
              <a:schemeClr val="bg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AU" sz="1273"/>
              <a:t>The Program has established critical capability that must be in place to support the smooth operation of NEM at 5MS rule commencement.</a:t>
            </a:r>
          </a:p>
        </p:txBody>
      </p:sp>
      <p:sp>
        <p:nvSpPr>
          <p:cNvPr id="2" name="Title 1">
            <a:extLst>
              <a:ext uri="{FF2B5EF4-FFF2-40B4-BE49-F238E27FC236}">
                <a16:creationId xmlns:a16="http://schemas.microsoft.com/office/drawing/2014/main" id="{9C53D8FF-EF1A-4396-8CCD-B19E27991AA6}"/>
              </a:ext>
            </a:extLst>
          </p:cNvPr>
          <p:cNvSpPr>
            <a:spLocks noGrp="1"/>
          </p:cNvSpPr>
          <p:nvPr>
            <p:ph type="title"/>
          </p:nvPr>
        </p:nvSpPr>
        <p:spPr>
          <a:xfrm>
            <a:off x="261807" y="261842"/>
            <a:ext cx="8833153" cy="840713"/>
          </a:xfrm>
        </p:spPr>
        <p:txBody>
          <a:bodyPr>
            <a:normAutofit/>
          </a:bodyPr>
          <a:lstStyle/>
          <a:p>
            <a:r>
              <a:rPr lang="en-AU" sz="2545"/>
              <a:t>Capability Essential for 5MS Rule Commencement</a:t>
            </a:r>
          </a:p>
        </p:txBody>
      </p:sp>
      <p:sp>
        <p:nvSpPr>
          <p:cNvPr id="3" name="Content Placeholder 2">
            <a:extLst>
              <a:ext uri="{FF2B5EF4-FFF2-40B4-BE49-F238E27FC236}">
                <a16:creationId xmlns:a16="http://schemas.microsoft.com/office/drawing/2014/main" id="{75F10A95-BC3C-4DA9-AF85-B1A56B61DE27}"/>
              </a:ext>
            </a:extLst>
          </p:cNvPr>
          <p:cNvSpPr>
            <a:spLocks noGrp="1"/>
          </p:cNvSpPr>
          <p:nvPr>
            <p:ph idx="1"/>
          </p:nvPr>
        </p:nvSpPr>
        <p:spPr>
          <a:xfrm>
            <a:off x="546182" y="2884817"/>
            <a:ext cx="2543112" cy="1436393"/>
          </a:xfrm>
        </p:spPr>
        <p:txBody>
          <a:bodyPr>
            <a:normAutofit/>
          </a:bodyPr>
          <a:lstStyle/>
          <a:p>
            <a:pPr marL="0" indent="0">
              <a:lnSpc>
                <a:spcPct val="100000"/>
              </a:lnSpc>
              <a:spcBef>
                <a:spcPts val="0"/>
              </a:spcBef>
              <a:buNone/>
            </a:pPr>
            <a:br>
              <a:rPr lang="en-AU" sz="1414"/>
            </a:br>
            <a:endParaRPr lang="en-AU" sz="1414"/>
          </a:p>
          <a:p>
            <a:pPr lvl="1">
              <a:lnSpc>
                <a:spcPct val="100000"/>
              </a:lnSpc>
              <a:spcBef>
                <a:spcPts val="0"/>
              </a:spcBef>
            </a:pPr>
            <a:endParaRPr lang="en-AU" sz="1273"/>
          </a:p>
        </p:txBody>
      </p:sp>
      <p:sp>
        <p:nvSpPr>
          <p:cNvPr id="6" name="Slide Number Placeholder 5">
            <a:extLst>
              <a:ext uri="{FF2B5EF4-FFF2-40B4-BE49-F238E27FC236}">
                <a16:creationId xmlns:a16="http://schemas.microsoft.com/office/drawing/2014/main" id="{1E56C8EF-6F8D-4C2A-A478-BC3CEB058419}"/>
              </a:ext>
            </a:extLst>
          </p:cNvPr>
          <p:cNvSpPr>
            <a:spLocks noGrp="1"/>
          </p:cNvSpPr>
          <p:nvPr>
            <p:ph type="sldNum" sz="quarter" idx="12"/>
          </p:nvPr>
        </p:nvSpPr>
        <p:spPr/>
        <p:txBody>
          <a:bodyPr/>
          <a:lstStyle/>
          <a:p>
            <a:fld id="{4EC81F68-4976-451A-B2E9-79BCBD2F70CC}" type="slidenum">
              <a:rPr lang="en-AU" smtClean="0"/>
              <a:t>31</a:t>
            </a:fld>
            <a:endParaRPr lang="en-AU"/>
          </a:p>
        </p:txBody>
      </p:sp>
      <p:sp>
        <p:nvSpPr>
          <p:cNvPr id="7" name="Rectangle 6">
            <a:extLst>
              <a:ext uri="{FF2B5EF4-FFF2-40B4-BE49-F238E27FC236}">
                <a16:creationId xmlns:a16="http://schemas.microsoft.com/office/drawing/2014/main" id="{2AE77EB7-EEC1-430F-8460-97FCCAABFE8A}"/>
              </a:ext>
            </a:extLst>
          </p:cNvPr>
          <p:cNvSpPr/>
          <p:nvPr/>
        </p:nvSpPr>
        <p:spPr>
          <a:xfrm>
            <a:off x="3047660" y="1513053"/>
            <a:ext cx="5247660" cy="4462760"/>
          </a:xfrm>
          <a:prstGeom prst="rect">
            <a:avLst/>
          </a:prstGeom>
        </p:spPr>
        <p:txBody>
          <a:bodyPr wrap="square" lIns="91440" tIns="45720" rIns="91440" bIns="45720" anchor="t">
            <a:spAutoFit/>
          </a:bodyPr>
          <a:lstStyle/>
          <a:p>
            <a:pPr lvl="1">
              <a:spcAft>
                <a:spcPts val="600"/>
              </a:spcAft>
            </a:pPr>
            <a:r>
              <a:rPr lang="en-AU" sz="1300" b="1"/>
              <a:t>Generators and MNSPs are able to submit 5-min offers</a:t>
            </a:r>
            <a:endParaRPr lang="en-AU" sz="1300" b="1">
              <a:cs typeface="Segoe UI Semilight"/>
            </a:endParaRPr>
          </a:p>
          <a:p>
            <a:pPr marL="629920" lvl="1" indent="-182245">
              <a:spcAft>
                <a:spcPts val="600"/>
              </a:spcAft>
              <a:buClr>
                <a:schemeClr val="accent2"/>
              </a:buClr>
              <a:buSzPct val="111000"/>
              <a:buFont typeface="Wingdings" panose="05000000000000000000" pitchFamily="2" charset="2"/>
              <a:buChar char="ü"/>
            </a:pPr>
            <a:r>
              <a:rPr lang="en-AU" sz="1300"/>
              <a:t>Generators representing &gt;80% of regional load are reporting ‘On-track’ to be able to submit 5-minute granularity offers</a:t>
            </a:r>
            <a:endParaRPr lang="en-AU" sz="1300">
              <a:cs typeface="Segoe UI Semilight"/>
            </a:endParaRPr>
          </a:p>
          <a:p>
            <a:pPr lvl="1">
              <a:spcAft>
                <a:spcPts val="600"/>
              </a:spcAft>
            </a:pPr>
            <a:r>
              <a:rPr lang="en-AU" sz="1300" b="1"/>
              <a:t>All essential meters* are able to produce and store 5-min data</a:t>
            </a:r>
            <a:endParaRPr lang="en-AU" sz="1300" b="1">
              <a:cs typeface="Segoe UI Semilight"/>
            </a:endParaRPr>
          </a:p>
          <a:p>
            <a:pPr marL="629920" lvl="1" indent="-182245">
              <a:spcAft>
                <a:spcPts val="600"/>
              </a:spcAft>
              <a:buClr>
                <a:schemeClr val="accent2"/>
              </a:buClr>
              <a:buSzPct val="111000"/>
              <a:buFont typeface="Wingdings" panose="05000000000000000000" pitchFamily="2" charset="2"/>
              <a:buChar char="ü"/>
            </a:pPr>
            <a:r>
              <a:rPr lang="en-AU" sz="1300"/>
              <a:t>100% of MPs associated to essential metering are reporting ‘On-track’ for all applicable MTP activities.</a:t>
            </a:r>
            <a:endParaRPr lang="en-AU" sz="1300">
              <a:cs typeface="Segoe UI Semilight"/>
            </a:endParaRPr>
          </a:p>
          <a:p>
            <a:pPr marL="629920" lvl="1" indent="-182245">
              <a:spcAft>
                <a:spcPts val="600"/>
              </a:spcAft>
              <a:buClr>
                <a:schemeClr val="accent2"/>
              </a:buClr>
              <a:buSzPct val="111000"/>
              <a:buFont typeface="Wingdings" panose="05000000000000000000" pitchFamily="2" charset="2"/>
              <a:buChar char="ü"/>
            </a:pPr>
            <a:r>
              <a:rPr lang="en-AU" sz="1300"/>
              <a:t>100% of MCs associated to essential metering are reporting ‘On-track’ for all applicable MTP activities.</a:t>
            </a:r>
            <a:endParaRPr lang="en-AU" sz="1300">
              <a:cs typeface="Segoe UI Semilight"/>
            </a:endParaRPr>
          </a:p>
          <a:p>
            <a:pPr lvl="1">
              <a:spcAft>
                <a:spcPts val="600"/>
              </a:spcAft>
            </a:pPr>
            <a:r>
              <a:rPr lang="en-AU" sz="1300" b="1"/>
              <a:t>All essential meters* are able to deliver 5-min metering data</a:t>
            </a:r>
            <a:endParaRPr lang="en-AU" sz="1300" b="1">
              <a:cs typeface="Segoe UI Semilight"/>
            </a:endParaRPr>
          </a:p>
          <a:p>
            <a:pPr marL="629920" lvl="1" indent="-182245">
              <a:spcAft>
                <a:spcPts val="600"/>
              </a:spcAft>
              <a:buClr>
                <a:schemeClr val="accent2"/>
              </a:buClr>
              <a:buSzPct val="111000"/>
              <a:buFont typeface="Wingdings" panose="05000000000000000000" pitchFamily="2" charset="2"/>
              <a:buChar char="ü"/>
            </a:pPr>
            <a:r>
              <a:rPr lang="en-AU" sz="1300"/>
              <a:t>100% of MDPs associated to essential metering are reporting ‘On-track’ for all applicable MTP activities.</a:t>
            </a:r>
            <a:endParaRPr lang="en-AU" sz="1300">
              <a:cs typeface="Segoe UI Semilight"/>
            </a:endParaRPr>
          </a:p>
          <a:p>
            <a:pPr lvl="1">
              <a:spcAft>
                <a:spcPts val="600"/>
              </a:spcAft>
            </a:pPr>
            <a:r>
              <a:rPr lang="en-AU" sz="1300" b="1"/>
              <a:t>AEMO capability </a:t>
            </a:r>
            <a:endParaRPr lang="en-AU" sz="1300" b="1">
              <a:cs typeface="Segoe UI Semilight"/>
            </a:endParaRPr>
          </a:p>
          <a:p>
            <a:pPr marL="629920" lvl="1" indent="-182245">
              <a:spcAft>
                <a:spcPts val="600"/>
              </a:spcAft>
              <a:buClr>
                <a:schemeClr val="accent2"/>
              </a:buClr>
              <a:buSzPct val="111000"/>
              <a:buFont typeface="Wingdings" panose="05000000000000000000" pitchFamily="2" charset="2"/>
              <a:buChar char="ü"/>
            </a:pPr>
            <a:r>
              <a:rPr lang="en-AU" sz="1300"/>
              <a:t>The 5-minute bidding and dispatch solution, including the web bidding interface, is deployed and operationally stable.</a:t>
            </a:r>
            <a:endParaRPr lang="en-AU" sz="1300">
              <a:cs typeface="Segoe UI Semilight"/>
            </a:endParaRPr>
          </a:p>
          <a:p>
            <a:pPr marL="629920" lvl="1" indent="-182245">
              <a:spcAft>
                <a:spcPts val="600"/>
              </a:spcAft>
              <a:buClr>
                <a:schemeClr val="accent2"/>
              </a:buClr>
              <a:buSzPct val="111000"/>
              <a:buFont typeface="Wingdings" panose="05000000000000000000" pitchFamily="2" charset="2"/>
              <a:buChar char="ü"/>
            </a:pPr>
            <a:r>
              <a:rPr lang="en-AU" sz="1300"/>
              <a:t>The Metering Data Management (MDM) solution is deployed is deployed and operationally stable. </a:t>
            </a:r>
            <a:endParaRPr lang="en-AU" sz="1300">
              <a:cs typeface="Segoe UI Semilight"/>
            </a:endParaRPr>
          </a:p>
          <a:p>
            <a:pPr marL="629920" lvl="1" indent="-182245">
              <a:spcAft>
                <a:spcPts val="600"/>
              </a:spcAft>
              <a:buClr>
                <a:schemeClr val="accent2"/>
              </a:buClr>
              <a:buSzPct val="111000"/>
              <a:buFont typeface="Wingdings" panose="05000000000000000000" pitchFamily="2" charset="2"/>
              <a:buChar char="ü"/>
            </a:pPr>
            <a:r>
              <a:rPr lang="en-AU" sz="1300"/>
              <a:t>The 5-minute settlement solution is deployed is deployed and operationally stable.</a:t>
            </a:r>
            <a:endParaRPr lang="en-AU" sz="1300">
              <a:cs typeface="Segoe UI Semilight"/>
            </a:endParaRPr>
          </a:p>
        </p:txBody>
      </p:sp>
      <p:sp>
        <p:nvSpPr>
          <p:cNvPr id="4" name="Rectangle 3">
            <a:extLst>
              <a:ext uri="{FF2B5EF4-FFF2-40B4-BE49-F238E27FC236}">
                <a16:creationId xmlns:a16="http://schemas.microsoft.com/office/drawing/2014/main" id="{1C8C284A-17E2-4A45-8EEC-16D960B2A6C6}"/>
              </a:ext>
            </a:extLst>
          </p:cNvPr>
          <p:cNvSpPr/>
          <p:nvPr/>
        </p:nvSpPr>
        <p:spPr>
          <a:xfrm>
            <a:off x="3711945" y="5975813"/>
            <a:ext cx="4519238" cy="2122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050" i="1">
                <a:solidFill>
                  <a:schemeClr val="tx1"/>
                </a:solidFill>
              </a:rPr>
              <a:t>* See definitions in </a:t>
            </a:r>
            <a:r>
              <a:rPr lang="en-AU" sz="1050" i="1">
                <a:solidFill>
                  <a:schemeClr val="tx1"/>
                </a:solidFill>
                <a:hlinkClick r:id="rId2"/>
              </a:rPr>
              <a:t>5MS Readiness Documents</a:t>
            </a:r>
            <a:endParaRPr lang="en-AU" sz="1050" i="1">
              <a:solidFill>
                <a:schemeClr val="tx1"/>
              </a:solidFill>
            </a:endParaRPr>
          </a:p>
        </p:txBody>
      </p:sp>
      <p:sp>
        <p:nvSpPr>
          <p:cNvPr id="5" name="TextBox 4">
            <a:extLst>
              <a:ext uri="{FF2B5EF4-FFF2-40B4-BE49-F238E27FC236}">
                <a16:creationId xmlns:a16="http://schemas.microsoft.com/office/drawing/2014/main" id="{7517DA73-CDC1-41CF-8C2B-60E5F31E7128}"/>
              </a:ext>
            </a:extLst>
          </p:cNvPr>
          <p:cNvSpPr txBox="1"/>
          <p:nvPr/>
        </p:nvSpPr>
        <p:spPr>
          <a:xfrm>
            <a:off x="2267667" y="6161296"/>
            <a:ext cx="5002483" cy="461665"/>
          </a:xfrm>
          <a:prstGeom prst="rect">
            <a:avLst/>
          </a:prstGeom>
          <a:noFill/>
        </p:spPr>
        <p:txBody>
          <a:bodyPr wrap="square" rtlCol="0" anchor="ctr">
            <a:spAutoFit/>
          </a:bodyPr>
          <a:lstStyle/>
          <a:p>
            <a:pPr algn="ctr"/>
            <a:r>
              <a:rPr lang="en-AU" sz="1200" b="1"/>
              <a:t>Where delivery of this capability is seen at risk, contingencies will be required to facilitate 5MS Rule Commencement</a:t>
            </a:r>
          </a:p>
        </p:txBody>
      </p:sp>
    </p:spTree>
    <p:extLst>
      <p:ext uri="{BB962C8B-B14F-4D97-AF65-F5344CB8AC3E}">
        <p14:creationId xmlns:p14="http://schemas.microsoft.com/office/powerpoint/2010/main" val="23451117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823E5-AE35-4523-A2E9-81073A629DDE}"/>
              </a:ext>
            </a:extLst>
          </p:cNvPr>
          <p:cNvSpPr>
            <a:spLocks noGrp="1"/>
          </p:cNvSpPr>
          <p:nvPr>
            <p:ph type="title"/>
          </p:nvPr>
        </p:nvSpPr>
        <p:spPr>
          <a:xfrm>
            <a:off x="428338" y="415982"/>
            <a:ext cx="7590950" cy="840713"/>
          </a:xfrm>
        </p:spPr>
        <p:txBody>
          <a:bodyPr anchor="b">
            <a:noAutofit/>
          </a:bodyPr>
          <a:lstStyle/>
          <a:p>
            <a:r>
              <a:rPr lang="en-AU" sz="3200"/>
              <a:t>Status reporting and supporting observations</a:t>
            </a:r>
          </a:p>
        </p:txBody>
      </p:sp>
      <p:sp>
        <p:nvSpPr>
          <p:cNvPr id="3" name="Content Placeholder 2">
            <a:extLst>
              <a:ext uri="{FF2B5EF4-FFF2-40B4-BE49-F238E27FC236}">
                <a16:creationId xmlns:a16="http://schemas.microsoft.com/office/drawing/2014/main" id="{DFC388D6-F313-4F72-B106-5B240CFF28ED}"/>
              </a:ext>
            </a:extLst>
          </p:cNvPr>
          <p:cNvSpPr>
            <a:spLocks noGrp="1"/>
          </p:cNvSpPr>
          <p:nvPr>
            <p:ph sz="half" idx="1"/>
          </p:nvPr>
        </p:nvSpPr>
        <p:spPr>
          <a:xfrm>
            <a:off x="428338" y="2039298"/>
            <a:ext cx="5213510" cy="3076626"/>
          </a:xfrm>
        </p:spPr>
        <p:txBody>
          <a:bodyPr vert="horz" lIns="78203" tIns="39101" rIns="78203" bIns="39101" rtlCol="0" anchor="t">
            <a:noAutofit/>
          </a:bodyPr>
          <a:lstStyle/>
          <a:p>
            <a:pPr marL="171061" indent="-171061">
              <a:lnSpc>
                <a:spcPct val="100000"/>
              </a:lnSpc>
              <a:spcBef>
                <a:spcPts val="600"/>
              </a:spcBef>
              <a:spcAft>
                <a:spcPts val="600"/>
              </a:spcAft>
            </a:pPr>
            <a:r>
              <a:rPr lang="en-AU" sz="1400"/>
              <a:t>Progress and status assessment based on </a:t>
            </a:r>
            <a:r>
              <a:rPr lang="en-AU" sz="1400" b="1"/>
              <a:t>readiness reporting </a:t>
            </a:r>
            <a:r>
              <a:rPr lang="en-AU" sz="1400"/>
              <a:t>against </a:t>
            </a:r>
            <a:r>
              <a:rPr lang="en-AU" sz="1400" b="1"/>
              <a:t>participant-specific</a:t>
            </a:r>
            <a:r>
              <a:rPr lang="en-AU" sz="1400"/>
              <a:t> readiness</a:t>
            </a:r>
            <a:r>
              <a:rPr lang="en-AU" sz="1400" b="1"/>
              <a:t> </a:t>
            </a:r>
            <a:r>
              <a:rPr lang="en-AU" sz="1400"/>
              <a:t>criteria. </a:t>
            </a:r>
            <a:endParaRPr lang="en-US" sz="1400"/>
          </a:p>
          <a:p>
            <a:pPr marL="171061" indent="-171061">
              <a:lnSpc>
                <a:spcPct val="100000"/>
              </a:lnSpc>
              <a:spcBef>
                <a:spcPts val="600"/>
              </a:spcBef>
              <a:spcAft>
                <a:spcPts val="600"/>
              </a:spcAft>
            </a:pPr>
            <a:r>
              <a:rPr lang="en-AU" sz="1400"/>
              <a:t>Status reporting to be supported by </a:t>
            </a:r>
            <a:r>
              <a:rPr lang="en-AU" sz="1400" b="1"/>
              <a:t>observed activity</a:t>
            </a:r>
            <a:r>
              <a:rPr lang="en-AU" sz="1400"/>
              <a:t>.</a:t>
            </a:r>
            <a:endParaRPr lang="en-AU" sz="1400">
              <a:cs typeface="Segoe UI Semilight"/>
            </a:endParaRPr>
          </a:p>
          <a:p>
            <a:pPr marL="171061" indent="-171061">
              <a:lnSpc>
                <a:spcPct val="100000"/>
              </a:lnSpc>
              <a:spcBef>
                <a:spcPts val="600"/>
              </a:spcBef>
              <a:spcAft>
                <a:spcPts val="600"/>
              </a:spcAft>
            </a:pPr>
            <a:r>
              <a:rPr lang="en-AU" sz="1400"/>
              <a:t>Incorporates the identification and potential activation of </a:t>
            </a:r>
            <a:r>
              <a:rPr lang="en-AU" sz="1400" b="1"/>
              <a:t>contingency approaches </a:t>
            </a:r>
            <a:r>
              <a:rPr lang="en-AU" sz="1400"/>
              <a:t>where essential capability is compromised.</a:t>
            </a:r>
            <a:endParaRPr lang="en-AU" sz="1400">
              <a:cs typeface="Segoe UI Semilight"/>
            </a:endParaRPr>
          </a:p>
          <a:p>
            <a:pPr marL="171061" indent="-171061">
              <a:lnSpc>
                <a:spcPct val="100000"/>
              </a:lnSpc>
              <a:spcBef>
                <a:spcPts val="600"/>
              </a:spcBef>
              <a:spcAft>
                <a:spcPts val="600"/>
              </a:spcAft>
            </a:pPr>
            <a:r>
              <a:rPr lang="en-AU" sz="1400"/>
              <a:t>Reviews to incorporate both </a:t>
            </a:r>
            <a:r>
              <a:rPr lang="en-AU" sz="1400" b="1"/>
              <a:t>essential capability </a:t>
            </a:r>
            <a:r>
              <a:rPr lang="en-AU" sz="1400"/>
              <a:t>and </a:t>
            </a:r>
            <a:r>
              <a:rPr lang="en-AU" sz="1400" b="1"/>
              <a:t>participant readiness:</a:t>
            </a:r>
            <a:endParaRPr lang="en-AU" sz="1400" b="1">
              <a:cs typeface="Segoe UI Semilight"/>
            </a:endParaRPr>
          </a:p>
          <a:p>
            <a:pPr marL="357188" lvl="1" indent="-174625">
              <a:lnSpc>
                <a:spcPct val="100000"/>
              </a:lnSpc>
              <a:spcBef>
                <a:spcPts val="0"/>
              </a:spcBef>
              <a:spcAft>
                <a:spcPts val="600"/>
              </a:spcAft>
            </a:pPr>
            <a:r>
              <a:rPr lang="en-AU" sz="1400" b="1" i="1"/>
              <a:t>Essential capability (Part A) </a:t>
            </a:r>
            <a:r>
              <a:rPr lang="en-AU" sz="1400"/>
              <a:t>– is the criteria that must be in place for operation of the 5-minute rule.</a:t>
            </a:r>
            <a:endParaRPr lang="en-AU" sz="1400">
              <a:cs typeface="Segoe UI Semilight"/>
            </a:endParaRPr>
          </a:p>
          <a:p>
            <a:pPr marL="357188" lvl="1" indent="-174625">
              <a:lnSpc>
                <a:spcPct val="100000"/>
              </a:lnSpc>
              <a:spcBef>
                <a:spcPts val="0"/>
              </a:spcBef>
              <a:spcAft>
                <a:spcPts val="600"/>
              </a:spcAft>
            </a:pPr>
            <a:r>
              <a:rPr lang="en-AU" sz="1400" b="1" i="1"/>
              <a:t>Participant readiness (Part B) </a:t>
            </a:r>
            <a:r>
              <a:rPr lang="en-AU" sz="1400"/>
              <a:t>– although not essential , the level of participant preparation that supports the effective implementation of both 5MS and GS, including GS Soft Start.</a:t>
            </a:r>
            <a:endParaRPr lang="en-AU" sz="1400">
              <a:cs typeface="Segoe UI Semilight"/>
            </a:endParaRPr>
          </a:p>
        </p:txBody>
      </p:sp>
      <p:pic>
        <p:nvPicPr>
          <p:cNvPr id="17" name="Graphic 16" descr="Checklist RTL">
            <a:extLst>
              <a:ext uri="{FF2B5EF4-FFF2-40B4-BE49-F238E27FC236}">
                <a16:creationId xmlns:a16="http://schemas.microsoft.com/office/drawing/2014/main" id="{1BE067DF-B2E7-42D5-B7A9-D6BD436F90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63731" y="2121594"/>
            <a:ext cx="3076626" cy="3076626"/>
          </a:xfrm>
          <a:prstGeom prst="rect">
            <a:avLst/>
          </a:prstGeom>
        </p:spPr>
      </p:pic>
      <p:sp>
        <p:nvSpPr>
          <p:cNvPr id="6" name="Slide Number Placeholder 5">
            <a:extLst>
              <a:ext uri="{FF2B5EF4-FFF2-40B4-BE49-F238E27FC236}">
                <a16:creationId xmlns:a16="http://schemas.microsoft.com/office/drawing/2014/main" id="{754630C5-1136-46F7-9786-ECCA077F812B}"/>
              </a:ext>
            </a:extLst>
          </p:cNvPr>
          <p:cNvSpPr>
            <a:spLocks noGrp="1"/>
          </p:cNvSpPr>
          <p:nvPr>
            <p:ph type="sldNum" sz="quarter" idx="12"/>
          </p:nvPr>
        </p:nvSpPr>
        <p:spPr>
          <a:xfrm>
            <a:off x="8289543" y="5498791"/>
            <a:ext cx="407338" cy="258163"/>
          </a:xfrm>
        </p:spPr>
        <p:txBody>
          <a:bodyPr anchor="ctr">
            <a:normAutofit/>
          </a:bodyPr>
          <a:lstStyle/>
          <a:p>
            <a:pPr>
              <a:spcAft>
                <a:spcPts val="424"/>
              </a:spcAft>
            </a:pPr>
            <a:fld id="{4EC81F68-4976-451A-B2E9-79BCBD2F70CC}" type="slidenum">
              <a:rPr lang="en-AU" smtClean="0"/>
              <a:pPr>
                <a:spcAft>
                  <a:spcPts val="424"/>
                </a:spcAft>
              </a:pPr>
              <a:t>32</a:t>
            </a:fld>
            <a:endParaRPr lang="en-AU"/>
          </a:p>
        </p:txBody>
      </p:sp>
    </p:spTree>
    <p:extLst>
      <p:ext uri="{BB962C8B-B14F-4D97-AF65-F5344CB8AC3E}">
        <p14:creationId xmlns:p14="http://schemas.microsoft.com/office/powerpoint/2010/main" val="41060421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B9F16-94F8-4A8B-AC02-A6EE46E9F038}"/>
              </a:ext>
            </a:extLst>
          </p:cNvPr>
          <p:cNvSpPr>
            <a:spLocks noGrp="1"/>
          </p:cNvSpPr>
          <p:nvPr>
            <p:ph type="title"/>
          </p:nvPr>
        </p:nvSpPr>
        <p:spPr>
          <a:xfrm>
            <a:off x="291108" y="147596"/>
            <a:ext cx="6751334" cy="1189039"/>
          </a:xfrm>
        </p:spPr>
        <p:txBody>
          <a:bodyPr>
            <a:normAutofit/>
          </a:bodyPr>
          <a:lstStyle/>
          <a:p>
            <a:r>
              <a:rPr lang="en-AU" sz="3200"/>
              <a:t>5MS Rule </a:t>
            </a:r>
            <a:br>
              <a:rPr lang="en-AU" sz="3200"/>
            </a:br>
            <a:r>
              <a:rPr lang="en-AU" sz="3200"/>
              <a:t>Commencement - Draft</a:t>
            </a:r>
          </a:p>
        </p:txBody>
      </p:sp>
      <p:sp>
        <p:nvSpPr>
          <p:cNvPr id="4" name="Slide Number Placeholder 3">
            <a:extLst>
              <a:ext uri="{FF2B5EF4-FFF2-40B4-BE49-F238E27FC236}">
                <a16:creationId xmlns:a16="http://schemas.microsoft.com/office/drawing/2014/main" id="{F859AE8D-042B-4646-952D-F1D870F51F8D}"/>
              </a:ext>
            </a:extLst>
          </p:cNvPr>
          <p:cNvSpPr>
            <a:spLocks noGrp="1"/>
          </p:cNvSpPr>
          <p:nvPr>
            <p:ph type="sldNum" sz="quarter" idx="12"/>
          </p:nvPr>
        </p:nvSpPr>
        <p:spPr>
          <a:xfrm>
            <a:off x="8698443" y="6516863"/>
            <a:ext cx="432081" cy="365125"/>
          </a:xfrm>
        </p:spPr>
        <p:txBody>
          <a:bodyPr/>
          <a:lstStyle/>
          <a:p>
            <a:fld id="{4EC81F68-4976-451A-B2E9-79BCBD2F70CC}" type="slidenum">
              <a:rPr lang="en-AU" smtClean="0"/>
              <a:t>33</a:t>
            </a:fld>
            <a:endParaRPr lang="en-AU"/>
          </a:p>
        </p:txBody>
      </p:sp>
      <p:graphicFrame>
        <p:nvGraphicFramePr>
          <p:cNvPr id="5" name="Table 4">
            <a:extLst>
              <a:ext uri="{FF2B5EF4-FFF2-40B4-BE49-F238E27FC236}">
                <a16:creationId xmlns:a16="http://schemas.microsoft.com/office/drawing/2014/main" id="{98767EC6-C512-4B61-89B0-B32D8F83F721}"/>
              </a:ext>
            </a:extLst>
          </p:cNvPr>
          <p:cNvGraphicFramePr>
            <a:graphicFrameLocks noGrp="1"/>
          </p:cNvGraphicFramePr>
          <p:nvPr>
            <p:extLst>
              <p:ext uri="{D42A27DB-BD31-4B8C-83A1-F6EECF244321}">
                <p14:modId xmlns:p14="http://schemas.microsoft.com/office/powerpoint/2010/main" val="1472889462"/>
              </p:ext>
            </p:extLst>
          </p:nvPr>
        </p:nvGraphicFramePr>
        <p:xfrm>
          <a:off x="5991222" y="141807"/>
          <a:ext cx="3152778" cy="1189039"/>
        </p:xfrm>
        <a:graphic>
          <a:graphicData uri="http://schemas.openxmlformats.org/drawingml/2006/table">
            <a:tbl>
              <a:tblPr/>
              <a:tblGrid>
                <a:gridCol w="446754">
                  <a:extLst>
                    <a:ext uri="{9D8B030D-6E8A-4147-A177-3AD203B41FA5}">
                      <a16:colId xmlns:a16="http://schemas.microsoft.com/office/drawing/2014/main" val="3752375256"/>
                    </a:ext>
                  </a:extLst>
                </a:gridCol>
                <a:gridCol w="990353">
                  <a:extLst>
                    <a:ext uri="{9D8B030D-6E8A-4147-A177-3AD203B41FA5}">
                      <a16:colId xmlns:a16="http://schemas.microsoft.com/office/drawing/2014/main" val="1888874333"/>
                    </a:ext>
                  </a:extLst>
                </a:gridCol>
                <a:gridCol w="1715671">
                  <a:extLst>
                    <a:ext uri="{9D8B030D-6E8A-4147-A177-3AD203B41FA5}">
                      <a16:colId xmlns:a16="http://schemas.microsoft.com/office/drawing/2014/main" val="489716578"/>
                    </a:ext>
                  </a:extLst>
                </a:gridCol>
              </a:tblGrid>
              <a:tr h="395198">
                <a:tc>
                  <a:txBody>
                    <a:bodyPr/>
                    <a:lstStyle/>
                    <a:p>
                      <a:pPr algn="l" fontAlgn="t"/>
                      <a:endParaRPr lang="en-AU" sz="900" b="0" i="0" u="none" strike="noStrike">
                        <a:solidFill>
                          <a:srgbClr val="000000"/>
                        </a:solidFill>
                        <a:effectLst/>
                        <a:latin typeface="Calibri" panose="020F0502020204030204" pitchFamily="34" charset="0"/>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800" b="1" i="0" u="none" strike="noStrike">
                          <a:solidFill>
                            <a:schemeClr val="tx1"/>
                          </a:solidFill>
                          <a:effectLst/>
                          <a:latin typeface="Calibri" panose="020F0502020204030204" pitchFamily="34" charset="0"/>
                        </a:rPr>
                        <a:t>On track</a:t>
                      </a:r>
                    </a:p>
                  </a:txBody>
                  <a:tcPr marL="72000" marR="7200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800" b="0" i="0" u="none" strike="noStrike">
                          <a:solidFill>
                            <a:schemeClr val="tx1"/>
                          </a:solidFill>
                          <a:effectLst/>
                          <a:latin typeface="Calibri" panose="020F0502020204030204" pitchFamily="34" charset="0"/>
                        </a:rPr>
                        <a:t>On track for commencement date</a:t>
                      </a:r>
                    </a:p>
                  </a:txBody>
                  <a:tcPr marL="54000" marR="5400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64156069"/>
                  </a:ext>
                </a:extLst>
              </a:tr>
              <a:tr h="370118">
                <a:tc>
                  <a:txBody>
                    <a:bodyPr/>
                    <a:lstStyle/>
                    <a:p>
                      <a:pPr algn="l" fontAlgn="t"/>
                      <a:endParaRPr lang="en-AU" sz="900" b="0" i="0" u="none" strike="noStrike">
                        <a:solidFill>
                          <a:srgbClr val="000000"/>
                        </a:solidFill>
                        <a:effectLst/>
                        <a:latin typeface="Calibri" panose="020F0502020204030204" pitchFamily="34" charset="0"/>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800" b="1" i="0" u="none" strike="noStrike">
                          <a:solidFill>
                            <a:schemeClr val="tx1"/>
                          </a:solidFill>
                          <a:effectLst/>
                          <a:latin typeface="Calibri" panose="020F0502020204030204" pitchFamily="34" charset="0"/>
                        </a:rPr>
                        <a:t>Risk 1 – Risk to major milestones or deliveries</a:t>
                      </a:r>
                    </a:p>
                  </a:txBody>
                  <a:tcPr marL="72000" marR="7200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800" b="0" i="0" u="none" strike="noStrike">
                          <a:solidFill>
                            <a:schemeClr val="tx1"/>
                          </a:solidFill>
                          <a:effectLst/>
                          <a:latin typeface="Calibri" panose="020F0502020204030204" pitchFamily="34" charset="0"/>
                        </a:rPr>
                        <a:t>Remediation or contingency activation required to ensure on track delivery for Rule Commencement</a:t>
                      </a:r>
                    </a:p>
                  </a:txBody>
                  <a:tcPr marL="54000" marR="5400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6061604"/>
                  </a:ext>
                </a:extLst>
              </a:tr>
              <a:tr h="423723">
                <a:tc>
                  <a:txBody>
                    <a:bodyPr/>
                    <a:lstStyle/>
                    <a:p>
                      <a:pPr algn="l" fontAlgn="t"/>
                      <a:endParaRPr lang="en-AU" sz="900" b="0" i="0" u="none" strike="noStrike">
                        <a:solidFill>
                          <a:srgbClr val="000000"/>
                        </a:solidFill>
                        <a:effectLst/>
                        <a:latin typeface="Calibri" panose="020F0502020204030204" pitchFamily="34" charset="0"/>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800" b="1" i="0" u="none" strike="noStrike">
                          <a:solidFill>
                            <a:schemeClr val="tx1"/>
                          </a:solidFill>
                          <a:effectLst/>
                          <a:latin typeface="Calibri" panose="020F0502020204030204" pitchFamily="34" charset="0"/>
                        </a:rPr>
                        <a:t>Risk 2 – Risk to rule commencement</a:t>
                      </a:r>
                    </a:p>
                  </a:txBody>
                  <a:tcPr marL="72000" marR="7200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800" b="0" i="0" u="none" strike="noStrike">
                          <a:solidFill>
                            <a:schemeClr val="tx1"/>
                          </a:solidFill>
                          <a:effectLst/>
                          <a:latin typeface="Calibri" panose="020F0502020204030204" pitchFamily="34" charset="0"/>
                        </a:rPr>
                        <a:t>Cannot be addressed with available contingencies to be on track for commencement date</a:t>
                      </a:r>
                    </a:p>
                  </a:txBody>
                  <a:tcPr marL="54000" marR="5400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91541292"/>
                  </a:ext>
                </a:extLst>
              </a:tr>
            </a:tbl>
          </a:graphicData>
        </a:graphic>
      </p:graphicFrame>
      <p:graphicFrame>
        <p:nvGraphicFramePr>
          <p:cNvPr id="6" name="Table 5">
            <a:extLst>
              <a:ext uri="{FF2B5EF4-FFF2-40B4-BE49-F238E27FC236}">
                <a16:creationId xmlns:a16="http://schemas.microsoft.com/office/drawing/2014/main" id="{4B84434F-6DA0-4C34-90A9-6134336FAE2F}"/>
              </a:ext>
            </a:extLst>
          </p:cNvPr>
          <p:cNvGraphicFramePr>
            <a:graphicFrameLocks noGrp="1"/>
          </p:cNvGraphicFramePr>
          <p:nvPr>
            <p:extLst>
              <p:ext uri="{D42A27DB-BD31-4B8C-83A1-F6EECF244321}">
                <p14:modId xmlns:p14="http://schemas.microsoft.com/office/powerpoint/2010/main" val="663305317"/>
              </p:ext>
            </p:extLst>
          </p:nvPr>
        </p:nvGraphicFramePr>
        <p:xfrm>
          <a:off x="182880" y="1714377"/>
          <a:ext cx="8805671" cy="3341755"/>
        </p:xfrm>
        <a:graphic>
          <a:graphicData uri="http://schemas.openxmlformats.org/drawingml/2006/table">
            <a:tbl>
              <a:tblPr>
                <a:tableStyleId>{93296810-A885-4BE3-A3E7-6D5BEEA58F35}</a:tableStyleId>
              </a:tblPr>
              <a:tblGrid>
                <a:gridCol w="3695124">
                  <a:extLst>
                    <a:ext uri="{9D8B030D-6E8A-4147-A177-3AD203B41FA5}">
                      <a16:colId xmlns:a16="http://schemas.microsoft.com/office/drawing/2014/main" val="2629449130"/>
                    </a:ext>
                  </a:extLst>
                </a:gridCol>
                <a:gridCol w="784058">
                  <a:extLst>
                    <a:ext uri="{9D8B030D-6E8A-4147-A177-3AD203B41FA5}">
                      <a16:colId xmlns:a16="http://schemas.microsoft.com/office/drawing/2014/main" val="2571583907"/>
                    </a:ext>
                  </a:extLst>
                </a:gridCol>
                <a:gridCol w="4326489">
                  <a:extLst>
                    <a:ext uri="{9D8B030D-6E8A-4147-A177-3AD203B41FA5}">
                      <a16:colId xmlns:a16="http://schemas.microsoft.com/office/drawing/2014/main" val="2451703600"/>
                    </a:ext>
                  </a:extLst>
                </a:gridCol>
              </a:tblGrid>
              <a:tr h="312679">
                <a:tc>
                  <a:txBody>
                    <a:bodyPr/>
                    <a:lstStyle/>
                    <a:p>
                      <a:pPr algn="l" fontAlgn="b"/>
                      <a:r>
                        <a:rPr lang="en-AU" sz="1000" b="1" u="none" strike="noStrike" kern="1200">
                          <a:solidFill>
                            <a:schemeClr val="bg1"/>
                          </a:solidFill>
                          <a:effectLst/>
                        </a:rPr>
                        <a:t>Activity</a:t>
                      </a:r>
                      <a:endParaRPr lang="en-AU" sz="1000" b="1" i="0" u="none" strike="noStrike" kern="1200">
                        <a:solidFill>
                          <a:schemeClr val="bg1"/>
                        </a:solidFill>
                        <a:effectLst/>
                        <a:latin typeface="Calibri" panose="020F0502020204030204" pitchFamily="34" charset="0"/>
                        <a:ea typeface="+mn-ea"/>
                        <a:cs typeface="+mn-cs"/>
                      </a:endParaRPr>
                    </a:p>
                  </a:txBody>
                  <a:tcPr marL="72000" marR="72000" marT="72000" marB="72000" anchor="ctr">
                    <a:solidFill>
                      <a:schemeClr val="accent5"/>
                    </a:solidFill>
                  </a:tcPr>
                </a:tc>
                <a:tc>
                  <a:txBody>
                    <a:bodyPr/>
                    <a:lstStyle/>
                    <a:p>
                      <a:pPr algn="ctr" fontAlgn="t"/>
                      <a:r>
                        <a:rPr lang="en-AU" sz="1000" b="1" u="none" strike="noStrike">
                          <a:solidFill>
                            <a:schemeClr val="bg1"/>
                          </a:solidFill>
                          <a:effectLst/>
                        </a:rPr>
                        <a:t>Status</a:t>
                      </a:r>
                      <a:endParaRPr lang="en-AU" sz="1000" b="1" i="0" u="none" strike="noStrike">
                        <a:solidFill>
                          <a:schemeClr val="bg1"/>
                        </a:solidFill>
                        <a:effectLst/>
                        <a:latin typeface="Calibri" panose="020F0502020204030204" pitchFamily="34" charset="0"/>
                      </a:endParaRPr>
                    </a:p>
                  </a:txBody>
                  <a:tcPr marL="72000" marR="72000" marT="72000" marB="72000" anchor="ctr">
                    <a:solidFill>
                      <a:schemeClr val="accent5"/>
                    </a:solidFill>
                  </a:tcPr>
                </a:tc>
                <a:tc>
                  <a:txBody>
                    <a:bodyPr/>
                    <a:lstStyle/>
                    <a:p>
                      <a:pPr algn="l" fontAlgn="t"/>
                      <a:r>
                        <a:rPr lang="en-AU" sz="1000" b="1" u="none" strike="noStrike">
                          <a:solidFill>
                            <a:schemeClr val="bg1"/>
                          </a:solidFill>
                          <a:effectLst/>
                        </a:rPr>
                        <a:t>Comments</a:t>
                      </a:r>
                      <a:endParaRPr lang="en-AU" sz="1000" b="1" i="0" u="none" strike="noStrike">
                        <a:solidFill>
                          <a:schemeClr val="bg1"/>
                        </a:solidFill>
                        <a:effectLst/>
                        <a:latin typeface="Calibri" panose="020F0502020204030204" pitchFamily="34" charset="0"/>
                      </a:endParaRPr>
                    </a:p>
                  </a:txBody>
                  <a:tcPr marL="72000" marR="72000" marT="72000" marB="72000" anchor="ctr">
                    <a:solidFill>
                      <a:schemeClr val="accent5"/>
                    </a:solidFill>
                  </a:tcPr>
                </a:tc>
                <a:extLst>
                  <a:ext uri="{0D108BD9-81ED-4DB2-BD59-A6C34878D82A}">
                    <a16:rowId xmlns:a16="http://schemas.microsoft.com/office/drawing/2014/main" val="1682879141"/>
                  </a:ext>
                </a:extLst>
              </a:tr>
              <a:tr h="707000">
                <a:tc>
                  <a:txBody>
                    <a:bodyPr/>
                    <a:lstStyle/>
                    <a:p>
                      <a:pPr algn="l" fontAlgn="t"/>
                      <a:r>
                        <a:rPr lang="en-AU" sz="1000" u="none" strike="noStrike">
                          <a:effectLst/>
                        </a:rPr>
                        <a:t>AEMO Business Readiness for 5MS and GS (Part A)</a:t>
                      </a:r>
                      <a:endParaRPr lang="en-AU" sz="10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ctr" fontAlgn="t"/>
                      <a:endParaRPr lang="en-AU" sz="1000" b="0" i="0" u="none" strike="noStrike">
                        <a:solidFill>
                          <a:srgbClr val="000000"/>
                        </a:solidFill>
                        <a:effectLst/>
                        <a:latin typeface="Calibri" panose="020F0502020204030204" pitchFamily="34" charset="0"/>
                      </a:endParaRPr>
                    </a:p>
                  </a:txBody>
                  <a:tcPr marL="72000" marR="72000" marT="72000" marB="72000" anchor="ctr">
                    <a:solidFill>
                      <a:schemeClr val="tx1"/>
                    </a:solidFill>
                  </a:tcPr>
                </a:tc>
                <a:tc>
                  <a:txBody>
                    <a:bodyPr/>
                    <a:lstStyle/>
                    <a:p>
                      <a:pPr algn="l" fontAlgn="b"/>
                      <a:r>
                        <a:rPr lang="en-AU" sz="1000" u="none" strike="noStrike">
                          <a:effectLst/>
                        </a:rPr>
                        <a:t>Bidding Platform deployed for Industry test on Schedule. Retail Platform deployment being rescheduled with impact to dependent activities, Settlement platform go-live  to mid-May. Rescheduling of platform deliveries is not expected to impact 5MS commencement or 5MS market trial.</a:t>
                      </a:r>
                      <a:endParaRPr lang="en-AU" sz="1000" b="0" i="0" u="none" strike="noStrike">
                        <a:solidFill>
                          <a:srgbClr val="000000"/>
                        </a:solidFill>
                        <a:effectLst/>
                        <a:latin typeface="Calibri"/>
                      </a:endParaRPr>
                    </a:p>
                  </a:txBody>
                  <a:tcPr marL="72000" marR="72000" marT="72000" marB="72000" anchor="ctr"/>
                </a:tc>
                <a:extLst>
                  <a:ext uri="{0D108BD9-81ED-4DB2-BD59-A6C34878D82A}">
                    <a16:rowId xmlns:a16="http://schemas.microsoft.com/office/drawing/2014/main" val="4145844044"/>
                  </a:ext>
                </a:extLst>
              </a:tr>
              <a:tr h="707692">
                <a:tc>
                  <a:txBody>
                    <a:bodyPr/>
                    <a:lstStyle/>
                    <a:p>
                      <a:pPr algn="l" fontAlgn="t"/>
                      <a:r>
                        <a:rPr lang="en-AU" sz="1000" u="none" strike="noStrike">
                          <a:effectLst/>
                        </a:rPr>
                        <a:t>Essential Industry Capabilities for 5MS commencement (Part A)</a:t>
                      </a:r>
                      <a:endParaRPr lang="en-AU" sz="1000" b="0" i="0" u="none" strike="noStrike">
                        <a:solidFill>
                          <a:srgbClr val="000000"/>
                        </a:solidFill>
                        <a:effectLst/>
                        <a:latin typeface="Calibri" panose="020F0502020204030204" pitchFamily="34" charset="0"/>
                      </a:endParaRPr>
                    </a:p>
                  </a:txBody>
                  <a:tcPr marL="36000" marR="36000" marT="36000" marB="36000" anchor="ctr">
                    <a:solidFill>
                      <a:schemeClr val="accent5">
                        <a:lumMod val="20000"/>
                        <a:lumOff val="80000"/>
                      </a:schemeClr>
                    </a:solidFill>
                  </a:tcPr>
                </a:tc>
                <a:tc>
                  <a:txBody>
                    <a:bodyPr/>
                    <a:lstStyle/>
                    <a:p>
                      <a:pPr algn="ctr" fontAlgn="t"/>
                      <a:endParaRPr lang="en-AU" sz="1000" b="0" i="0" u="none" strike="noStrike">
                        <a:solidFill>
                          <a:srgbClr val="000000"/>
                        </a:solidFill>
                        <a:effectLst/>
                        <a:latin typeface="Calibri" panose="020F0502020204030204" pitchFamily="34" charset="0"/>
                      </a:endParaRPr>
                    </a:p>
                  </a:txBody>
                  <a:tcPr marL="72000" marR="72000" marT="72000" marB="72000" anchor="ctr">
                    <a:solidFill>
                      <a:schemeClr val="tx1"/>
                    </a:solidFill>
                  </a:tcPr>
                </a:tc>
                <a:tc>
                  <a:txBody>
                    <a:bodyPr/>
                    <a:lstStyle/>
                    <a:p>
                      <a:pPr algn="l" fontAlgn="b"/>
                      <a:r>
                        <a:rPr lang="en-AU" sz="1000" u="none" strike="noStrike">
                          <a:effectLst/>
                        </a:rPr>
                        <a:t>On track for 1 Oct 21 commencement, Metering Data Providers and MPs  reporting on track.  Generators reporting on-track delivery.  </a:t>
                      </a:r>
                      <a:endParaRPr lang="en-AU" sz="1000" b="0" i="0" u="none" strike="noStrike">
                        <a:solidFill>
                          <a:srgbClr val="000000"/>
                        </a:solidFill>
                        <a:effectLst/>
                        <a:latin typeface="Calibri" panose="020F0502020204030204" pitchFamily="34" charset="0"/>
                      </a:endParaRPr>
                    </a:p>
                  </a:txBody>
                  <a:tcPr marL="72000" marR="72000" marT="72000" marB="72000" anchor="ctr">
                    <a:solidFill>
                      <a:schemeClr val="accent5">
                        <a:lumMod val="20000"/>
                        <a:lumOff val="80000"/>
                      </a:schemeClr>
                    </a:solidFill>
                  </a:tcPr>
                </a:tc>
                <a:extLst>
                  <a:ext uri="{0D108BD9-81ED-4DB2-BD59-A6C34878D82A}">
                    <a16:rowId xmlns:a16="http://schemas.microsoft.com/office/drawing/2014/main" val="326185240"/>
                  </a:ext>
                </a:extLst>
              </a:tr>
              <a:tr h="707692">
                <a:tc>
                  <a:txBody>
                    <a:bodyPr/>
                    <a:lstStyle/>
                    <a:p>
                      <a:pPr algn="l" fontAlgn="t"/>
                      <a:r>
                        <a:rPr lang="en-AU" sz="1000" u="none" strike="noStrike">
                          <a:effectLst/>
                        </a:rPr>
                        <a:t>Other industry capabilities for 5MS and GS (Part B)</a:t>
                      </a:r>
                      <a:endParaRPr lang="en-AU" sz="10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ctr" fontAlgn="t"/>
                      <a:endParaRPr lang="en-AU" sz="1000" b="0" i="0" u="none" strike="noStrike">
                        <a:solidFill>
                          <a:srgbClr val="000000"/>
                        </a:solidFill>
                        <a:effectLst/>
                        <a:latin typeface="Calibri" panose="020F0502020204030204" pitchFamily="34" charset="0"/>
                      </a:endParaRPr>
                    </a:p>
                  </a:txBody>
                  <a:tcPr marL="72000" marR="72000" marT="72000" marB="72000" anchor="ctr">
                    <a:solidFill>
                      <a:schemeClr val="tx1"/>
                    </a:solidFill>
                  </a:tcPr>
                </a:tc>
                <a:tc>
                  <a:txBody>
                    <a:bodyPr/>
                    <a:lstStyle/>
                    <a:p>
                      <a:pPr algn="l" fontAlgn="b"/>
                      <a:r>
                        <a:rPr lang="en-AU" sz="1000" u="none" strike="noStrike">
                          <a:effectLst/>
                        </a:rPr>
                        <a:t>Non-essential activities across all participant types reported on track.</a:t>
                      </a:r>
                      <a:endParaRPr lang="en-AU" sz="1000" b="0" i="0" u="none" strike="noStrike">
                        <a:solidFill>
                          <a:srgbClr val="000000"/>
                        </a:solidFill>
                        <a:effectLst/>
                        <a:latin typeface="Calibri" panose="020F0502020204030204" pitchFamily="34" charset="0"/>
                      </a:endParaRPr>
                    </a:p>
                  </a:txBody>
                  <a:tcPr marL="72000" marR="72000" marT="72000" marB="72000" anchor="ctr"/>
                </a:tc>
                <a:extLst>
                  <a:ext uri="{0D108BD9-81ED-4DB2-BD59-A6C34878D82A}">
                    <a16:rowId xmlns:a16="http://schemas.microsoft.com/office/drawing/2014/main" val="1204976311"/>
                  </a:ext>
                </a:extLst>
              </a:tr>
              <a:tr h="707692">
                <a:tc>
                  <a:txBody>
                    <a:bodyPr/>
                    <a:lstStyle/>
                    <a:p>
                      <a:pPr algn="l" fontAlgn="t"/>
                      <a:r>
                        <a:rPr lang="en-AU" sz="1000" u="none" strike="noStrike">
                          <a:effectLst/>
                        </a:rPr>
                        <a:t>Summary: 5MS Rule Commencement</a:t>
                      </a:r>
                      <a:endParaRPr lang="en-AU" sz="1000" b="1" i="0" u="none" strike="noStrike">
                        <a:solidFill>
                          <a:srgbClr val="000000"/>
                        </a:solidFill>
                        <a:effectLst/>
                        <a:latin typeface="Calibri" panose="020F0502020204030204" pitchFamily="34" charset="0"/>
                      </a:endParaRPr>
                    </a:p>
                  </a:txBody>
                  <a:tcPr marL="36000" marR="36000" marT="36000" marB="36000" anchor="ctr">
                    <a:solidFill>
                      <a:schemeClr val="accent5">
                        <a:lumMod val="20000"/>
                        <a:lumOff val="80000"/>
                      </a:schemeClr>
                    </a:solidFill>
                  </a:tcPr>
                </a:tc>
                <a:tc>
                  <a:txBody>
                    <a:bodyPr/>
                    <a:lstStyle/>
                    <a:p>
                      <a:pPr algn="ctr" fontAlgn="t"/>
                      <a:endParaRPr lang="en-AU" sz="1000" b="0" i="0" u="none" strike="noStrike">
                        <a:solidFill>
                          <a:srgbClr val="000000"/>
                        </a:solidFill>
                        <a:effectLst/>
                        <a:latin typeface="Calibri" panose="020F0502020204030204" pitchFamily="34" charset="0"/>
                      </a:endParaRPr>
                    </a:p>
                  </a:txBody>
                  <a:tcPr marL="72000" marR="72000" marT="72000" marB="72000" anchor="ctr">
                    <a:solidFill>
                      <a:schemeClr val="tx1"/>
                    </a:solidFill>
                  </a:tcPr>
                </a:tc>
                <a:tc>
                  <a:txBody>
                    <a:bodyPr/>
                    <a:lstStyle/>
                    <a:p>
                      <a:pPr algn="l" fontAlgn="b"/>
                      <a:r>
                        <a:rPr lang="en-AU" sz="1000" u="none" strike="noStrike">
                          <a:effectLst/>
                        </a:rPr>
                        <a:t>All components of 5MS Essential capability on track for Rule Commencement timeframe, replanning of AEMO Platform Deployments underway and heightened risk profile noted.</a:t>
                      </a:r>
                      <a:endParaRPr lang="en-AU" sz="1000" b="0" i="0" u="none" strike="noStrike">
                        <a:solidFill>
                          <a:srgbClr val="000000"/>
                        </a:solidFill>
                        <a:effectLst/>
                        <a:latin typeface="Calibri" panose="020F0502020204030204" pitchFamily="34" charset="0"/>
                      </a:endParaRPr>
                    </a:p>
                  </a:txBody>
                  <a:tcPr marL="72000" marR="72000" marT="72000" marB="72000" anchor="ctr">
                    <a:solidFill>
                      <a:schemeClr val="accent5">
                        <a:lumMod val="20000"/>
                        <a:lumOff val="80000"/>
                      </a:schemeClr>
                    </a:solidFill>
                  </a:tcPr>
                </a:tc>
                <a:extLst>
                  <a:ext uri="{0D108BD9-81ED-4DB2-BD59-A6C34878D82A}">
                    <a16:rowId xmlns:a16="http://schemas.microsoft.com/office/drawing/2014/main" val="1779138687"/>
                  </a:ext>
                </a:extLst>
              </a:tr>
            </a:tbl>
          </a:graphicData>
        </a:graphic>
      </p:graphicFrame>
      <p:grpSp>
        <p:nvGrpSpPr>
          <p:cNvPr id="16" name="Group 15">
            <a:extLst>
              <a:ext uri="{FF2B5EF4-FFF2-40B4-BE49-F238E27FC236}">
                <a16:creationId xmlns:a16="http://schemas.microsoft.com/office/drawing/2014/main" id="{5CAE7AE1-CCB8-4186-8964-FD995D0224DC}"/>
              </a:ext>
            </a:extLst>
          </p:cNvPr>
          <p:cNvGrpSpPr/>
          <p:nvPr/>
        </p:nvGrpSpPr>
        <p:grpSpPr>
          <a:xfrm>
            <a:off x="3985091" y="2987314"/>
            <a:ext cx="557863" cy="1968147"/>
            <a:chOff x="4105453" y="2978177"/>
            <a:chExt cx="540000" cy="1968147"/>
          </a:xfrm>
        </p:grpSpPr>
        <p:sp>
          <p:nvSpPr>
            <p:cNvPr id="9" name="Flowchart: Connector 8">
              <a:extLst>
                <a:ext uri="{FF2B5EF4-FFF2-40B4-BE49-F238E27FC236}">
                  <a16:creationId xmlns:a16="http://schemas.microsoft.com/office/drawing/2014/main" id="{BD9AD2AD-E384-4C0A-A54F-25EE689B787B}"/>
                </a:ext>
              </a:extLst>
            </p:cNvPr>
            <p:cNvSpPr/>
            <p:nvPr/>
          </p:nvSpPr>
          <p:spPr>
            <a:xfrm>
              <a:off x="4105453" y="2978177"/>
              <a:ext cx="540000" cy="540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AU" sz="1000"/>
                <a:t>On track</a:t>
              </a:r>
            </a:p>
          </p:txBody>
        </p:sp>
        <p:sp>
          <p:nvSpPr>
            <p:cNvPr id="10" name="Flowchart: Connector 9">
              <a:extLst>
                <a:ext uri="{FF2B5EF4-FFF2-40B4-BE49-F238E27FC236}">
                  <a16:creationId xmlns:a16="http://schemas.microsoft.com/office/drawing/2014/main" id="{DE603FC4-D909-4137-89F4-2F0263B9CEE0}"/>
                </a:ext>
              </a:extLst>
            </p:cNvPr>
            <p:cNvSpPr/>
            <p:nvPr/>
          </p:nvSpPr>
          <p:spPr>
            <a:xfrm>
              <a:off x="4105453" y="3702796"/>
              <a:ext cx="540000" cy="540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AU" sz="1000"/>
                <a:t>On track</a:t>
              </a:r>
            </a:p>
          </p:txBody>
        </p:sp>
        <p:sp>
          <p:nvSpPr>
            <p:cNvPr id="11" name="Flowchart: Connector 10">
              <a:extLst>
                <a:ext uri="{FF2B5EF4-FFF2-40B4-BE49-F238E27FC236}">
                  <a16:creationId xmlns:a16="http://schemas.microsoft.com/office/drawing/2014/main" id="{A6090171-8E2B-4103-875D-CC2B5648E070}"/>
                </a:ext>
              </a:extLst>
            </p:cNvPr>
            <p:cNvSpPr/>
            <p:nvPr/>
          </p:nvSpPr>
          <p:spPr>
            <a:xfrm>
              <a:off x="4105453" y="4406324"/>
              <a:ext cx="540000" cy="540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AU" sz="1000"/>
                <a:t>On track</a:t>
              </a:r>
            </a:p>
          </p:txBody>
        </p:sp>
      </p:grpSp>
      <p:grpSp>
        <p:nvGrpSpPr>
          <p:cNvPr id="15" name="Group 14">
            <a:extLst>
              <a:ext uri="{FF2B5EF4-FFF2-40B4-BE49-F238E27FC236}">
                <a16:creationId xmlns:a16="http://schemas.microsoft.com/office/drawing/2014/main" id="{2B2A0E2C-A55F-4999-9728-DB329779C1B8}"/>
              </a:ext>
            </a:extLst>
          </p:cNvPr>
          <p:cNvGrpSpPr/>
          <p:nvPr/>
        </p:nvGrpSpPr>
        <p:grpSpPr>
          <a:xfrm>
            <a:off x="6020571" y="150794"/>
            <a:ext cx="360000" cy="1145916"/>
            <a:chOff x="3944236" y="5494678"/>
            <a:chExt cx="360000" cy="1145916"/>
          </a:xfrm>
        </p:grpSpPr>
        <p:sp>
          <p:nvSpPr>
            <p:cNvPr id="12" name="Flowchart: Connector 11">
              <a:extLst>
                <a:ext uri="{FF2B5EF4-FFF2-40B4-BE49-F238E27FC236}">
                  <a16:creationId xmlns:a16="http://schemas.microsoft.com/office/drawing/2014/main" id="{1075B53A-21C8-4084-8F8F-FB0D429FD4B5}"/>
                </a:ext>
              </a:extLst>
            </p:cNvPr>
            <p:cNvSpPr/>
            <p:nvPr/>
          </p:nvSpPr>
          <p:spPr>
            <a:xfrm>
              <a:off x="3944236" y="5494678"/>
              <a:ext cx="360000" cy="360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AU" sz="700"/>
                <a:t>On track   </a:t>
              </a:r>
            </a:p>
          </p:txBody>
        </p:sp>
        <p:sp>
          <p:nvSpPr>
            <p:cNvPr id="13" name="Flowchart: Connector 12">
              <a:extLst>
                <a:ext uri="{FF2B5EF4-FFF2-40B4-BE49-F238E27FC236}">
                  <a16:creationId xmlns:a16="http://schemas.microsoft.com/office/drawing/2014/main" id="{7270BEC4-587A-4E8D-AD11-B06B9261EC52}"/>
                </a:ext>
              </a:extLst>
            </p:cNvPr>
            <p:cNvSpPr/>
            <p:nvPr/>
          </p:nvSpPr>
          <p:spPr>
            <a:xfrm>
              <a:off x="3944236" y="5886140"/>
              <a:ext cx="360000" cy="360000"/>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AU" sz="700"/>
                <a:t>Risk 1          </a:t>
              </a:r>
            </a:p>
          </p:txBody>
        </p:sp>
        <p:sp>
          <p:nvSpPr>
            <p:cNvPr id="14" name="Flowchart: Connector 13">
              <a:extLst>
                <a:ext uri="{FF2B5EF4-FFF2-40B4-BE49-F238E27FC236}">
                  <a16:creationId xmlns:a16="http://schemas.microsoft.com/office/drawing/2014/main" id="{3E37BBF9-FCE0-45C4-828B-BD8034E6AF98}"/>
                </a:ext>
              </a:extLst>
            </p:cNvPr>
            <p:cNvSpPr/>
            <p:nvPr/>
          </p:nvSpPr>
          <p:spPr>
            <a:xfrm>
              <a:off x="3944236" y="6280594"/>
              <a:ext cx="360000" cy="3600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AU" sz="700"/>
                <a:t>Risk 2        </a:t>
              </a:r>
            </a:p>
          </p:txBody>
        </p:sp>
      </p:grpSp>
      <p:sp>
        <p:nvSpPr>
          <p:cNvPr id="7" name="Flowchart: Connector 6">
            <a:extLst>
              <a:ext uri="{FF2B5EF4-FFF2-40B4-BE49-F238E27FC236}">
                <a16:creationId xmlns:a16="http://schemas.microsoft.com/office/drawing/2014/main" id="{2B1719BB-48F6-4239-900C-13DF901D3404}"/>
              </a:ext>
            </a:extLst>
          </p:cNvPr>
          <p:cNvSpPr/>
          <p:nvPr/>
        </p:nvSpPr>
        <p:spPr>
          <a:xfrm>
            <a:off x="3943139" y="2098833"/>
            <a:ext cx="595900" cy="522884"/>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AU" sz="1000"/>
              <a:t>Risk 1          </a:t>
            </a:r>
          </a:p>
        </p:txBody>
      </p:sp>
    </p:spTree>
    <p:extLst>
      <p:ext uri="{BB962C8B-B14F-4D97-AF65-F5344CB8AC3E}">
        <p14:creationId xmlns:p14="http://schemas.microsoft.com/office/powerpoint/2010/main" val="34523630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F44AF-4BEE-460C-A576-768E811B5BB7}"/>
              </a:ext>
            </a:extLst>
          </p:cNvPr>
          <p:cNvSpPr>
            <a:spLocks noGrp="1"/>
          </p:cNvSpPr>
          <p:nvPr>
            <p:ph type="title"/>
          </p:nvPr>
        </p:nvSpPr>
        <p:spPr>
          <a:xfrm>
            <a:off x="196570" y="0"/>
            <a:ext cx="6085358" cy="1189039"/>
          </a:xfrm>
        </p:spPr>
        <p:txBody>
          <a:bodyPr>
            <a:normAutofit/>
          </a:bodyPr>
          <a:lstStyle/>
          <a:p>
            <a:r>
              <a:rPr lang="en-AU" sz="3200"/>
              <a:t>Part A 5MS Essential Capability - Draft</a:t>
            </a:r>
          </a:p>
        </p:txBody>
      </p:sp>
      <p:sp>
        <p:nvSpPr>
          <p:cNvPr id="4" name="Slide Number Placeholder 3">
            <a:extLst>
              <a:ext uri="{FF2B5EF4-FFF2-40B4-BE49-F238E27FC236}">
                <a16:creationId xmlns:a16="http://schemas.microsoft.com/office/drawing/2014/main" id="{F9397817-E200-4E2A-8BBE-E45544B652D9}"/>
              </a:ext>
            </a:extLst>
          </p:cNvPr>
          <p:cNvSpPr>
            <a:spLocks noGrp="1"/>
          </p:cNvSpPr>
          <p:nvPr>
            <p:ph type="sldNum" sz="quarter" idx="12"/>
          </p:nvPr>
        </p:nvSpPr>
        <p:spPr/>
        <p:txBody>
          <a:bodyPr/>
          <a:lstStyle/>
          <a:p>
            <a:fld id="{4EC81F68-4976-451A-B2E9-79BCBD2F70CC}" type="slidenum">
              <a:rPr lang="en-AU" smtClean="0"/>
              <a:t>34</a:t>
            </a:fld>
            <a:endParaRPr lang="en-AU"/>
          </a:p>
        </p:txBody>
      </p:sp>
      <p:graphicFrame>
        <p:nvGraphicFramePr>
          <p:cNvPr id="10" name="Table 10">
            <a:extLst>
              <a:ext uri="{FF2B5EF4-FFF2-40B4-BE49-F238E27FC236}">
                <a16:creationId xmlns:a16="http://schemas.microsoft.com/office/drawing/2014/main" id="{FE25B907-F079-4522-9FD3-2EFAD42139EA}"/>
              </a:ext>
            </a:extLst>
          </p:cNvPr>
          <p:cNvGraphicFramePr>
            <a:graphicFrameLocks noGrp="1"/>
          </p:cNvGraphicFramePr>
          <p:nvPr>
            <p:extLst>
              <p:ext uri="{D42A27DB-BD31-4B8C-83A1-F6EECF244321}">
                <p14:modId xmlns:p14="http://schemas.microsoft.com/office/powerpoint/2010/main" val="1908699057"/>
              </p:ext>
            </p:extLst>
          </p:nvPr>
        </p:nvGraphicFramePr>
        <p:xfrm>
          <a:off x="196570" y="1595982"/>
          <a:ext cx="8770784" cy="4468486"/>
        </p:xfrm>
        <a:graphic>
          <a:graphicData uri="http://schemas.openxmlformats.org/drawingml/2006/table">
            <a:tbl>
              <a:tblPr firstRow="1" bandRow="1">
                <a:tableStyleId>{7DF18680-E054-41AD-8BC1-D1AEF772440D}</a:tableStyleId>
              </a:tblPr>
              <a:tblGrid>
                <a:gridCol w="993629">
                  <a:extLst>
                    <a:ext uri="{9D8B030D-6E8A-4147-A177-3AD203B41FA5}">
                      <a16:colId xmlns:a16="http://schemas.microsoft.com/office/drawing/2014/main" val="1302584941"/>
                    </a:ext>
                  </a:extLst>
                </a:gridCol>
                <a:gridCol w="2860593">
                  <a:extLst>
                    <a:ext uri="{9D8B030D-6E8A-4147-A177-3AD203B41FA5}">
                      <a16:colId xmlns:a16="http://schemas.microsoft.com/office/drawing/2014/main" val="3914486943"/>
                    </a:ext>
                  </a:extLst>
                </a:gridCol>
                <a:gridCol w="539496">
                  <a:extLst>
                    <a:ext uri="{9D8B030D-6E8A-4147-A177-3AD203B41FA5}">
                      <a16:colId xmlns:a16="http://schemas.microsoft.com/office/drawing/2014/main" val="4100144419"/>
                    </a:ext>
                  </a:extLst>
                </a:gridCol>
                <a:gridCol w="4377066">
                  <a:extLst>
                    <a:ext uri="{9D8B030D-6E8A-4147-A177-3AD203B41FA5}">
                      <a16:colId xmlns:a16="http://schemas.microsoft.com/office/drawing/2014/main" val="3851802741"/>
                    </a:ext>
                  </a:extLst>
                </a:gridCol>
              </a:tblGrid>
              <a:tr h="433940">
                <a:tc>
                  <a:txBody>
                    <a:bodyPr/>
                    <a:lstStyle/>
                    <a:p>
                      <a:r>
                        <a:rPr lang="en-AU" sz="1000"/>
                        <a:t>Responsible Participant </a:t>
                      </a:r>
                    </a:p>
                  </a:txBody>
                  <a:tcPr marL="36000" marR="36000" anchor="ctr"/>
                </a:tc>
                <a:tc>
                  <a:txBody>
                    <a:bodyPr/>
                    <a:lstStyle/>
                    <a:p>
                      <a:r>
                        <a:rPr lang="en-AU" sz="1000"/>
                        <a:t>Essential Criteria</a:t>
                      </a:r>
                    </a:p>
                  </a:txBody>
                  <a:tcPr marL="36000" marR="36000" anchor="ctr"/>
                </a:tc>
                <a:tc>
                  <a:txBody>
                    <a:bodyPr/>
                    <a:lstStyle/>
                    <a:p>
                      <a:pPr algn="ctr"/>
                      <a:r>
                        <a:rPr lang="en-AU" sz="1000"/>
                        <a:t>Status</a:t>
                      </a:r>
                    </a:p>
                  </a:txBody>
                  <a:tcPr marL="36000" marR="36000" anchor="ctr"/>
                </a:tc>
                <a:tc>
                  <a:txBody>
                    <a:bodyPr/>
                    <a:lstStyle/>
                    <a:p>
                      <a:r>
                        <a:rPr lang="en-AU" sz="1000"/>
                        <a:t>Comments</a:t>
                      </a:r>
                    </a:p>
                  </a:txBody>
                  <a:tcPr marL="36000" marR="36000" anchor="ctr"/>
                </a:tc>
                <a:extLst>
                  <a:ext uri="{0D108BD9-81ED-4DB2-BD59-A6C34878D82A}">
                    <a16:rowId xmlns:a16="http://schemas.microsoft.com/office/drawing/2014/main" val="3883184238"/>
                  </a:ext>
                </a:extLst>
              </a:tr>
              <a:tr h="574039">
                <a:tc>
                  <a:txBody>
                    <a:bodyPr/>
                    <a:lstStyle/>
                    <a:p>
                      <a:pPr algn="ctr"/>
                      <a:r>
                        <a:rPr lang="en-AU" sz="1000" b="1"/>
                        <a:t>Generator</a:t>
                      </a:r>
                    </a:p>
                  </a:txBody>
                  <a:tcPr marL="36000" marR="36000" anchor="ctr"/>
                </a:tc>
                <a:tc>
                  <a:txBody>
                    <a:bodyPr/>
                    <a:lstStyle/>
                    <a:p>
                      <a:r>
                        <a:rPr lang="en-AU" sz="1000"/>
                        <a:t>Generators and MNSPs are able to submit 5-min offers</a:t>
                      </a:r>
                    </a:p>
                  </a:txBody>
                  <a:tcPr marL="36000" marR="36000" anchor="ctr"/>
                </a:tc>
                <a:tc>
                  <a:txBody>
                    <a:bodyPr/>
                    <a:lstStyle/>
                    <a:p>
                      <a:endParaRPr lang="en-AU" sz="1050"/>
                    </a:p>
                  </a:txBody>
                  <a:tcPr marL="36000" marR="36000" anchor="ctr">
                    <a:solidFill>
                      <a:schemeClr val="tx1"/>
                    </a:solidFill>
                  </a:tcPr>
                </a:tc>
                <a:tc>
                  <a:txBody>
                    <a:bodyPr/>
                    <a:lstStyle/>
                    <a:p>
                      <a:r>
                        <a:rPr lang="en-AU" sz="1000"/>
                        <a:t>Generators representing 95% of NEM volume reporting on-track</a:t>
                      </a:r>
                    </a:p>
                  </a:txBody>
                  <a:tcPr marL="36000" marR="36000" anchor="ctr"/>
                </a:tc>
                <a:extLst>
                  <a:ext uri="{0D108BD9-81ED-4DB2-BD59-A6C34878D82A}">
                    <a16:rowId xmlns:a16="http://schemas.microsoft.com/office/drawing/2014/main" val="4061172690"/>
                  </a:ext>
                </a:extLst>
              </a:tr>
              <a:tr h="541575">
                <a:tc>
                  <a:txBody>
                    <a:bodyPr/>
                    <a:lstStyle/>
                    <a:p>
                      <a:pPr algn="ctr"/>
                      <a:r>
                        <a:rPr lang="en-AU" sz="1000" b="1"/>
                        <a:t>MP, MC</a:t>
                      </a:r>
                    </a:p>
                  </a:txBody>
                  <a:tcPr marL="36000" marR="36000" anchor="ctr"/>
                </a:tc>
                <a:tc>
                  <a:txBody>
                    <a:bodyPr/>
                    <a:lstStyle/>
                    <a:p>
                      <a:r>
                        <a:rPr lang="en-AU" sz="1000"/>
                        <a:t>All essential meters* are able to produce and store 5-min data</a:t>
                      </a:r>
                    </a:p>
                  </a:txBody>
                  <a:tcPr marL="36000" marR="36000" anchor="ctr"/>
                </a:tc>
                <a:tc>
                  <a:txBody>
                    <a:bodyPr/>
                    <a:lstStyle/>
                    <a:p>
                      <a:endParaRPr lang="en-AU" sz="1050"/>
                    </a:p>
                  </a:txBody>
                  <a:tcPr marL="36000" marR="36000" anchor="ctr">
                    <a:solidFill>
                      <a:schemeClr val="tx1"/>
                    </a:solidFill>
                  </a:tcPr>
                </a:tc>
                <a:tc>
                  <a:txBody>
                    <a:bodyPr/>
                    <a:lstStyle/>
                    <a:p>
                      <a:r>
                        <a:rPr lang="en-AU" sz="1000"/>
                        <a:t>10/10 MPs reporting on track, 1 MP/MC did not respond to survey #5</a:t>
                      </a:r>
                    </a:p>
                    <a:p>
                      <a:r>
                        <a:rPr lang="en-AU" sz="1000"/>
                        <a:t>Rollout plans for all critical meters being confirmed with participants</a:t>
                      </a:r>
                    </a:p>
                  </a:txBody>
                  <a:tcPr marL="36000" marR="36000" anchor="ctr"/>
                </a:tc>
                <a:extLst>
                  <a:ext uri="{0D108BD9-81ED-4DB2-BD59-A6C34878D82A}">
                    <a16:rowId xmlns:a16="http://schemas.microsoft.com/office/drawing/2014/main" val="2863320031"/>
                  </a:ext>
                </a:extLst>
              </a:tr>
              <a:tr h="600840">
                <a:tc>
                  <a:txBody>
                    <a:bodyPr/>
                    <a:lstStyle/>
                    <a:p>
                      <a:pPr algn="ctr"/>
                      <a:r>
                        <a:rPr lang="en-AU" sz="1000" b="1"/>
                        <a:t>MDP</a:t>
                      </a:r>
                    </a:p>
                  </a:txBody>
                  <a:tcPr marL="36000" marR="36000" anchor="ctr"/>
                </a:tc>
                <a:tc>
                  <a:txBody>
                    <a:bodyPr/>
                    <a:lstStyle/>
                    <a:p>
                      <a:r>
                        <a:rPr lang="en-AU" sz="1000"/>
                        <a:t>All essential meters* are able to deliver 5-min metering data</a:t>
                      </a:r>
                    </a:p>
                  </a:txBody>
                  <a:tcPr marL="36000" marR="36000" anchor="ctr"/>
                </a:tc>
                <a:tc>
                  <a:txBody>
                    <a:bodyPr/>
                    <a:lstStyle/>
                    <a:p>
                      <a:endParaRPr lang="en-AU" sz="1050"/>
                    </a:p>
                  </a:txBody>
                  <a:tcPr marL="36000" marR="36000" anchor="ctr">
                    <a:solidFill>
                      <a:schemeClr val="tx1"/>
                    </a:solidFill>
                  </a:tcPr>
                </a:tc>
                <a:tc>
                  <a:txBody>
                    <a:bodyPr/>
                    <a:lstStyle/>
                    <a:p>
                      <a:r>
                        <a:rPr lang="en-AU" sz="1000"/>
                        <a:t>MDPs for Essential meters are reporting programs on track</a:t>
                      </a:r>
                      <a:endParaRPr lang="en-AU" sz="1000">
                        <a:highlight>
                          <a:srgbClr val="FFFF00"/>
                        </a:highlight>
                      </a:endParaRPr>
                    </a:p>
                  </a:txBody>
                  <a:tcPr marL="36000" marR="36000" anchor="ctr"/>
                </a:tc>
                <a:extLst>
                  <a:ext uri="{0D108BD9-81ED-4DB2-BD59-A6C34878D82A}">
                    <a16:rowId xmlns:a16="http://schemas.microsoft.com/office/drawing/2014/main" val="2437914078"/>
                  </a:ext>
                </a:extLst>
              </a:tr>
              <a:tr h="534206">
                <a:tc rowSpan="3">
                  <a:txBody>
                    <a:bodyPr/>
                    <a:lstStyle/>
                    <a:p>
                      <a:pPr algn="ctr"/>
                      <a:r>
                        <a:rPr lang="en-AU" sz="1000" b="1"/>
                        <a:t>AEMO</a:t>
                      </a:r>
                    </a:p>
                  </a:txBody>
                  <a:tcPr marL="36000" marR="36000" anchor="ctr"/>
                </a:tc>
                <a:tc>
                  <a:txBody>
                    <a:bodyPr/>
                    <a:lstStyle/>
                    <a:p>
                      <a:r>
                        <a:rPr lang="en-AU" sz="1000"/>
                        <a:t>The 5-minute bidding and dispatch solution, including the web bidding interface is deployed</a:t>
                      </a:r>
                    </a:p>
                  </a:txBody>
                  <a:tcPr marL="36000" marR="36000" anchor="ctr"/>
                </a:tc>
                <a:tc>
                  <a:txBody>
                    <a:bodyPr/>
                    <a:lstStyle/>
                    <a:p>
                      <a:endParaRPr lang="en-AU" sz="1050"/>
                    </a:p>
                  </a:txBody>
                  <a:tcPr marL="36000" marR="36000" anchor="ctr">
                    <a:solidFill>
                      <a:schemeClr val="tx1"/>
                    </a:solidFill>
                  </a:tcPr>
                </a:tc>
                <a:tc>
                  <a:txBody>
                    <a:bodyPr/>
                    <a:lstStyle/>
                    <a:p>
                      <a:r>
                        <a:rPr lang="en-AU" sz="1000"/>
                        <a:t>AEMO platform deployed for Industry test , on track for 1 April production deployment</a:t>
                      </a:r>
                    </a:p>
                  </a:txBody>
                  <a:tcPr marL="36000" marR="36000" anchor="ctr"/>
                </a:tc>
                <a:extLst>
                  <a:ext uri="{0D108BD9-81ED-4DB2-BD59-A6C34878D82A}">
                    <a16:rowId xmlns:a16="http://schemas.microsoft.com/office/drawing/2014/main" val="805851165"/>
                  </a:ext>
                </a:extLst>
              </a:tr>
              <a:tr h="534206">
                <a:tc vMerge="1">
                  <a:txBody>
                    <a:bodyPr/>
                    <a:lstStyle/>
                    <a:p>
                      <a:endParaRPr lang="en-AU" sz="1050"/>
                    </a:p>
                  </a:txBody>
                  <a:tcPr/>
                </a:tc>
                <a:tc>
                  <a:txBody>
                    <a:bodyPr/>
                    <a:lstStyle/>
                    <a:p>
                      <a:r>
                        <a:rPr lang="en-AU" sz="1000"/>
                        <a:t>The Metering Data Management (MDM) solution is deployed</a:t>
                      </a:r>
                    </a:p>
                  </a:txBody>
                  <a:tcPr marL="36000" marR="36000" anchor="ctr"/>
                </a:tc>
                <a:tc>
                  <a:txBody>
                    <a:bodyPr/>
                    <a:lstStyle/>
                    <a:p>
                      <a:endParaRPr lang="en-AU" sz="1050"/>
                    </a:p>
                  </a:txBody>
                  <a:tcPr marL="36000" marR="36000" anchor="ctr">
                    <a:solidFill>
                      <a:schemeClr val="tx1"/>
                    </a:solidFill>
                  </a:tcPr>
                </a:tc>
                <a:tc>
                  <a:txBody>
                    <a:bodyPr/>
                    <a:lstStyle/>
                    <a:p>
                      <a:r>
                        <a:rPr lang="en-AU" sz="1000" b="1"/>
                        <a:t>Mitigation Action</a:t>
                      </a:r>
                      <a:r>
                        <a:rPr lang="en-AU" sz="1000"/>
                        <a:t>: Replanning underway for Retail platform deployment. No impact expected on 5MS commencement and 5MS market trial.</a:t>
                      </a:r>
                    </a:p>
                  </a:txBody>
                  <a:tcPr marL="36000" marR="36000" anchor="ctr"/>
                </a:tc>
                <a:extLst>
                  <a:ext uri="{0D108BD9-81ED-4DB2-BD59-A6C34878D82A}">
                    <a16:rowId xmlns:a16="http://schemas.microsoft.com/office/drawing/2014/main" val="3823480913"/>
                  </a:ext>
                </a:extLst>
              </a:tr>
              <a:tr h="557483">
                <a:tc vMerge="1">
                  <a:txBody>
                    <a:bodyPr/>
                    <a:lstStyle/>
                    <a:p>
                      <a:endParaRPr lang="en-AU" sz="1050"/>
                    </a:p>
                  </a:txBody>
                  <a:tcPr/>
                </a:tc>
                <a:tc>
                  <a:txBody>
                    <a:bodyPr/>
                    <a:lstStyle/>
                    <a:p>
                      <a:r>
                        <a:rPr lang="en-AU" sz="1000"/>
                        <a:t>The 5-minute settlements solution is deployed</a:t>
                      </a:r>
                    </a:p>
                  </a:txBody>
                  <a:tcPr marL="36000" marR="36000" anchor="ctr"/>
                </a:tc>
                <a:tc>
                  <a:txBody>
                    <a:bodyPr/>
                    <a:lstStyle/>
                    <a:p>
                      <a:endParaRPr lang="en-AU" sz="1050"/>
                    </a:p>
                  </a:txBody>
                  <a:tcPr marL="36000" marR="36000" anchor="ctr">
                    <a:solidFill>
                      <a:schemeClr val="tx1"/>
                    </a:solidFill>
                  </a:tcPr>
                </a:tc>
                <a:tc>
                  <a:txBody>
                    <a:bodyPr/>
                    <a:lstStyle/>
                    <a:p>
                      <a:r>
                        <a:rPr lang="en-AU" sz="1000" b="1"/>
                        <a:t>Mitigation Action</a:t>
                      </a:r>
                      <a:r>
                        <a:rPr lang="en-AU" sz="1000"/>
                        <a:t>: AEMO settlement Platform deployment to be rescheduled in line with retail platform - no impact to 5MS market trial or rule commencement. Marked as amber due to consequential impacts on date arising from Retail go-live re-planning.</a:t>
                      </a:r>
                    </a:p>
                  </a:txBody>
                  <a:tcPr marL="36000" marR="36000" anchor="ctr"/>
                </a:tc>
                <a:extLst>
                  <a:ext uri="{0D108BD9-81ED-4DB2-BD59-A6C34878D82A}">
                    <a16:rowId xmlns:a16="http://schemas.microsoft.com/office/drawing/2014/main" val="1850303073"/>
                  </a:ext>
                </a:extLst>
              </a:tr>
              <a:tr h="455542">
                <a:tc>
                  <a:txBody>
                    <a:bodyPr/>
                    <a:lstStyle/>
                    <a:p>
                      <a:pPr algn="ctr"/>
                      <a:r>
                        <a:rPr lang="en-AU" sz="1000" b="1"/>
                        <a:t>Summary - Essential Criteria</a:t>
                      </a:r>
                    </a:p>
                  </a:txBody>
                  <a:tcPr marL="36000" marR="36000" anchor="ctr"/>
                </a:tc>
                <a:tc>
                  <a:txBody>
                    <a:bodyPr/>
                    <a:lstStyle/>
                    <a:p>
                      <a:pPr algn="ctr"/>
                      <a:r>
                        <a:rPr lang="en-AU" sz="1000"/>
                        <a:t>-</a:t>
                      </a:r>
                    </a:p>
                  </a:txBody>
                  <a:tcPr marL="36000" marR="36000" anchor="ctr"/>
                </a:tc>
                <a:tc>
                  <a:txBody>
                    <a:bodyPr/>
                    <a:lstStyle/>
                    <a:p>
                      <a:pPr algn="ctr"/>
                      <a:r>
                        <a:rPr lang="en-AU" sz="1050"/>
                        <a:t>-</a:t>
                      </a:r>
                    </a:p>
                  </a:txBody>
                  <a:tcPr marL="36000" marR="36000" anchor="ctr">
                    <a:solidFill>
                      <a:srgbClr val="D8D9DE"/>
                    </a:solidFill>
                  </a:tcPr>
                </a:tc>
                <a:tc>
                  <a:txBody>
                    <a:bodyPr/>
                    <a:lstStyle/>
                    <a:p>
                      <a:r>
                        <a:rPr lang="en-AU" sz="1000"/>
                        <a:t>Reschedule of AEMO Retail and Settlement Platform Deployment against plan.   Market Trials and Rule commencement timeframes not expected to be impacted </a:t>
                      </a:r>
                    </a:p>
                  </a:txBody>
                  <a:tcPr marL="36000" marR="36000" anchor="ctr"/>
                </a:tc>
                <a:extLst>
                  <a:ext uri="{0D108BD9-81ED-4DB2-BD59-A6C34878D82A}">
                    <a16:rowId xmlns:a16="http://schemas.microsoft.com/office/drawing/2014/main" val="1638541548"/>
                  </a:ext>
                </a:extLst>
              </a:tr>
            </a:tbl>
          </a:graphicData>
        </a:graphic>
      </p:graphicFrame>
      <p:grpSp>
        <p:nvGrpSpPr>
          <p:cNvPr id="28" name="Group 27">
            <a:extLst>
              <a:ext uri="{FF2B5EF4-FFF2-40B4-BE49-F238E27FC236}">
                <a16:creationId xmlns:a16="http://schemas.microsoft.com/office/drawing/2014/main" id="{11EA746F-A5D7-4574-ADF9-E80818270D95}"/>
              </a:ext>
            </a:extLst>
          </p:cNvPr>
          <p:cNvGrpSpPr/>
          <p:nvPr/>
        </p:nvGrpSpPr>
        <p:grpSpPr>
          <a:xfrm>
            <a:off x="4086772" y="2127926"/>
            <a:ext cx="450288" cy="3185994"/>
            <a:chOff x="4279392" y="1818078"/>
            <a:chExt cx="450288" cy="3185994"/>
          </a:xfrm>
        </p:grpSpPr>
        <p:sp>
          <p:nvSpPr>
            <p:cNvPr id="13" name="Flowchart: Connector 12">
              <a:extLst>
                <a:ext uri="{FF2B5EF4-FFF2-40B4-BE49-F238E27FC236}">
                  <a16:creationId xmlns:a16="http://schemas.microsoft.com/office/drawing/2014/main" id="{50F76A19-DB6F-4C51-8595-A7E9035F6743}"/>
                </a:ext>
              </a:extLst>
            </p:cNvPr>
            <p:cNvSpPr/>
            <p:nvPr/>
          </p:nvSpPr>
          <p:spPr>
            <a:xfrm>
              <a:off x="4279392" y="1818078"/>
              <a:ext cx="432000" cy="432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AU" sz="800"/>
                <a:t>On track</a:t>
              </a:r>
            </a:p>
          </p:txBody>
        </p:sp>
        <p:sp>
          <p:nvSpPr>
            <p:cNvPr id="17" name="Flowchart: Connector 16">
              <a:extLst>
                <a:ext uri="{FF2B5EF4-FFF2-40B4-BE49-F238E27FC236}">
                  <a16:creationId xmlns:a16="http://schemas.microsoft.com/office/drawing/2014/main" id="{E457D720-25CD-49B6-95C1-40F80D0298B7}"/>
                </a:ext>
              </a:extLst>
            </p:cNvPr>
            <p:cNvSpPr/>
            <p:nvPr/>
          </p:nvSpPr>
          <p:spPr>
            <a:xfrm>
              <a:off x="4290768" y="2345640"/>
              <a:ext cx="432000" cy="432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AU" sz="800"/>
                <a:t>On track</a:t>
              </a:r>
            </a:p>
          </p:txBody>
        </p:sp>
        <p:sp>
          <p:nvSpPr>
            <p:cNvPr id="18" name="Flowchart: Connector 17">
              <a:extLst>
                <a:ext uri="{FF2B5EF4-FFF2-40B4-BE49-F238E27FC236}">
                  <a16:creationId xmlns:a16="http://schemas.microsoft.com/office/drawing/2014/main" id="{CC7B465F-22CB-48D1-9EB7-7449827AF52A}"/>
                </a:ext>
              </a:extLst>
            </p:cNvPr>
            <p:cNvSpPr/>
            <p:nvPr/>
          </p:nvSpPr>
          <p:spPr>
            <a:xfrm>
              <a:off x="4288536" y="2972052"/>
              <a:ext cx="432000" cy="432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AU" sz="800"/>
                <a:t>On track</a:t>
              </a:r>
            </a:p>
          </p:txBody>
        </p:sp>
        <p:sp>
          <p:nvSpPr>
            <p:cNvPr id="19" name="Flowchart: Connector 18">
              <a:extLst>
                <a:ext uri="{FF2B5EF4-FFF2-40B4-BE49-F238E27FC236}">
                  <a16:creationId xmlns:a16="http://schemas.microsoft.com/office/drawing/2014/main" id="{D032E887-E6A7-449B-A9C1-7F823FA50BC1}"/>
                </a:ext>
              </a:extLst>
            </p:cNvPr>
            <p:cNvSpPr/>
            <p:nvPr/>
          </p:nvSpPr>
          <p:spPr>
            <a:xfrm>
              <a:off x="4288536" y="3493638"/>
              <a:ext cx="432000" cy="432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AU" sz="800"/>
                <a:t>On track</a:t>
              </a:r>
            </a:p>
          </p:txBody>
        </p:sp>
        <p:sp>
          <p:nvSpPr>
            <p:cNvPr id="20" name="Flowchart: Connector 19">
              <a:extLst>
                <a:ext uri="{FF2B5EF4-FFF2-40B4-BE49-F238E27FC236}">
                  <a16:creationId xmlns:a16="http://schemas.microsoft.com/office/drawing/2014/main" id="{9D831B41-ABD8-4DF8-B9B6-F2A691AE0CC4}"/>
                </a:ext>
              </a:extLst>
            </p:cNvPr>
            <p:cNvSpPr/>
            <p:nvPr/>
          </p:nvSpPr>
          <p:spPr>
            <a:xfrm>
              <a:off x="4297680" y="4029680"/>
              <a:ext cx="432000" cy="432000"/>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AU" sz="800"/>
                <a:t>Risk 1</a:t>
              </a:r>
            </a:p>
          </p:txBody>
        </p:sp>
        <p:sp>
          <p:nvSpPr>
            <p:cNvPr id="21" name="Flowchart: Connector 20">
              <a:extLst>
                <a:ext uri="{FF2B5EF4-FFF2-40B4-BE49-F238E27FC236}">
                  <a16:creationId xmlns:a16="http://schemas.microsoft.com/office/drawing/2014/main" id="{34A65835-A38A-4DC9-983C-0156F088EAA7}"/>
                </a:ext>
              </a:extLst>
            </p:cNvPr>
            <p:cNvSpPr/>
            <p:nvPr/>
          </p:nvSpPr>
          <p:spPr>
            <a:xfrm>
              <a:off x="4297680" y="4572072"/>
              <a:ext cx="432000" cy="432000"/>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AU" sz="800"/>
                <a:t>Risk 1</a:t>
              </a:r>
            </a:p>
          </p:txBody>
        </p:sp>
      </p:grpSp>
      <p:graphicFrame>
        <p:nvGraphicFramePr>
          <p:cNvPr id="31" name="Table 30">
            <a:extLst>
              <a:ext uri="{FF2B5EF4-FFF2-40B4-BE49-F238E27FC236}">
                <a16:creationId xmlns:a16="http://schemas.microsoft.com/office/drawing/2014/main" id="{6DBFB6A6-2F79-428E-A368-01F26930C53A}"/>
              </a:ext>
            </a:extLst>
          </p:cNvPr>
          <p:cNvGraphicFramePr>
            <a:graphicFrameLocks noGrp="1"/>
          </p:cNvGraphicFramePr>
          <p:nvPr>
            <p:extLst>
              <p:ext uri="{D42A27DB-BD31-4B8C-83A1-F6EECF244321}">
                <p14:modId xmlns:p14="http://schemas.microsoft.com/office/powerpoint/2010/main" val="995445479"/>
              </p:ext>
            </p:extLst>
          </p:nvPr>
        </p:nvGraphicFramePr>
        <p:xfrm>
          <a:off x="5991222" y="127279"/>
          <a:ext cx="3152778" cy="1189039"/>
        </p:xfrm>
        <a:graphic>
          <a:graphicData uri="http://schemas.openxmlformats.org/drawingml/2006/table">
            <a:tbl>
              <a:tblPr/>
              <a:tblGrid>
                <a:gridCol w="446754">
                  <a:extLst>
                    <a:ext uri="{9D8B030D-6E8A-4147-A177-3AD203B41FA5}">
                      <a16:colId xmlns:a16="http://schemas.microsoft.com/office/drawing/2014/main" val="3752375256"/>
                    </a:ext>
                  </a:extLst>
                </a:gridCol>
                <a:gridCol w="990353">
                  <a:extLst>
                    <a:ext uri="{9D8B030D-6E8A-4147-A177-3AD203B41FA5}">
                      <a16:colId xmlns:a16="http://schemas.microsoft.com/office/drawing/2014/main" val="1888874333"/>
                    </a:ext>
                  </a:extLst>
                </a:gridCol>
                <a:gridCol w="1715671">
                  <a:extLst>
                    <a:ext uri="{9D8B030D-6E8A-4147-A177-3AD203B41FA5}">
                      <a16:colId xmlns:a16="http://schemas.microsoft.com/office/drawing/2014/main" val="489716578"/>
                    </a:ext>
                  </a:extLst>
                </a:gridCol>
              </a:tblGrid>
              <a:tr h="395198">
                <a:tc>
                  <a:txBody>
                    <a:bodyPr/>
                    <a:lstStyle/>
                    <a:p>
                      <a:pPr algn="l" fontAlgn="t"/>
                      <a:endParaRPr lang="en-AU" sz="900" b="0" i="0" u="none" strike="noStrike">
                        <a:solidFill>
                          <a:srgbClr val="000000"/>
                        </a:solidFill>
                        <a:effectLst/>
                        <a:latin typeface="Calibri" panose="020F0502020204030204" pitchFamily="34" charset="0"/>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800" b="1" i="0" u="none" strike="noStrike">
                          <a:solidFill>
                            <a:schemeClr val="tx1"/>
                          </a:solidFill>
                          <a:effectLst/>
                          <a:latin typeface="Calibri"/>
                        </a:rPr>
                        <a:t>On track</a:t>
                      </a:r>
                    </a:p>
                  </a:txBody>
                  <a:tcPr marL="72000" marR="7200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800" b="0" i="0" u="none" strike="noStrike">
                          <a:solidFill>
                            <a:schemeClr val="tx1"/>
                          </a:solidFill>
                          <a:effectLst/>
                          <a:latin typeface="Calibri"/>
                        </a:rPr>
                        <a:t>On track for commencement date</a:t>
                      </a:r>
                    </a:p>
                  </a:txBody>
                  <a:tcPr marL="54000" marR="5400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64156069"/>
                  </a:ext>
                </a:extLst>
              </a:tr>
              <a:tr h="370118">
                <a:tc>
                  <a:txBody>
                    <a:bodyPr/>
                    <a:lstStyle/>
                    <a:p>
                      <a:pPr algn="l" fontAlgn="t"/>
                      <a:endParaRPr lang="en-AU" sz="900" b="0" i="0" u="none" strike="noStrike">
                        <a:solidFill>
                          <a:srgbClr val="000000"/>
                        </a:solidFill>
                        <a:effectLst/>
                        <a:latin typeface="Calibri" panose="020F0502020204030204" pitchFamily="34" charset="0"/>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800" b="1" i="0" u="none" strike="noStrike">
                          <a:solidFill>
                            <a:schemeClr val="tx1"/>
                          </a:solidFill>
                          <a:effectLst/>
                          <a:highlight>
                            <a:srgbClr val="FFFF00"/>
                          </a:highlight>
                          <a:latin typeface="Calibri"/>
                        </a:rPr>
                        <a:t>Risk 1</a:t>
                      </a:r>
                      <a:r>
                        <a:rPr lang="en-AU" sz="800" b="1" i="0" u="none" strike="noStrike">
                          <a:solidFill>
                            <a:schemeClr val="tx1"/>
                          </a:solidFill>
                          <a:effectLst/>
                          <a:latin typeface="Calibri"/>
                        </a:rPr>
                        <a:t> – Risk to major milestones or deliveries</a:t>
                      </a:r>
                    </a:p>
                  </a:txBody>
                  <a:tcPr marL="72000" marR="7200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800" b="0" i="0" u="none" strike="noStrike">
                          <a:solidFill>
                            <a:schemeClr val="tx1"/>
                          </a:solidFill>
                          <a:effectLst/>
                          <a:latin typeface="Calibri"/>
                        </a:rPr>
                        <a:t>Remediation or contingency activation required to ensure on track delivery for Rule Commencement</a:t>
                      </a:r>
                    </a:p>
                  </a:txBody>
                  <a:tcPr marL="54000" marR="5400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6061604"/>
                  </a:ext>
                </a:extLst>
              </a:tr>
              <a:tr h="423723">
                <a:tc>
                  <a:txBody>
                    <a:bodyPr/>
                    <a:lstStyle/>
                    <a:p>
                      <a:pPr algn="l" fontAlgn="t"/>
                      <a:endParaRPr lang="en-AU" sz="900" b="0" i="0" u="none" strike="noStrike">
                        <a:solidFill>
                          <a:srgbClr val="000000"/>
                        </a:solidFill>
                        <a:effectLst/>
                        <a:latin typeface="Calibri" panose="020F0502020204030204" pitchFamily="34" charset="0"/>
                      </a:endParaRPr>
                    </a:p>
                  </a:txBody>
                  <a:tcPr marL="72000" marR="72000"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800" b="1" i="0" u="none" strike="noStrike">
                          <a:solidFill>
                            <a:schemeClr val="tx1"/>
                          </a:solidFill>
                          <a:effectLst/>
                          <a:highlight>
                            <a:srgbClr val="FFFF00"/>
                          </a:highlight>
                          <a:latin typeface="Calibri"/>
                        </a:rPr>
                        <a:t>Risk 2 </a:t>
                      </a:r>
                      <a:r>
                        <a:rPr lang="en-AU" sz="800" b="1" i="0" u="none" strike="noStrike">
                          <a:solidFill>
                            <a:schemeClr val="tx1"/>
                          </a:solidFill>
                          <a:effectLst/>
                          <a:latin typeface="Calibri"/>
                        </a:rPr>
                        <a:t>– Risk to rule commencement</a:t>
                      </a:r>
                    </a:p>
                  </a:txBody>
                  <a:tcPr marL="72000" marR="7200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800" b="0" i="0" u="none" strike="noStrike">
                          <a:solidFill>
                            <a:schemeClr val="tx1"/>
                          </a:solidFill>
                          <a:effectLst/>
                          <a:latin typeface="Calibri"/>
                        </a:rPr>
                        <a:t>Cannot be addressed with available contingencies to be on track for commencement date</a:t>
                      </a:r>
                    </a:p>
                  </a:txBody>
                  <a:tcPr marL="54000" marR="5400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91541292"/>
                  </a:ext>
                </a:extLst>
              </a:tr>
            </a:tbl>
          </a:graphicData>
        </a:graphic>
      </p:graphicFrame>
      <p:grpSp>
        <p:nvGrpSpPr>
          <p:cNvPr id="32" name="Group 31">
            <a:extLst>
              <a:ext uri="{FF2B5EF4-FFF2-40B4-BE49-F238E27FC236}">
                <a16:creationId xmlns:a16="http://schemas.microsoft.com/office/drawing/2014/main" id="{3350E738-3155-4D2E-BFF9-1C9C1F6992F5}"/>
              </a:ext>
            </a:extLst>
          </p:cNvPr>
          <p:cNvGrpSpPr/>
          <p:nvPr/>
        </p:nvGrpSpPr>
        <p:grpSpPr>
          <a:xfrm>
            <a:off x="6020571" y="141650"/>
            <a:ext cx="360000" cy="1145916"/>
            <a:chOff x="3944236" y="5494678"/>
            <a:chExt cx="360000" cy="1145916"/>
          </a:xfrm>
        </p:grpSpPr>
        <p:sp>
          <p:nvSpPr>
            <p:cNvPr id="33" name="Flowchart: Connector 32">
              <a:extLst>
                <a:ext uri="{FF2B5EF4-FFF2-40B4-BE49-F238E27FC236}">
                  <a16:creationId xmlns:a16="http://schemas.microsoft.com/office/drawing/2014/main" id="{48E9FAA5-948C-4A88-869A-F1CABDFF6E5A}"/>
                </a:ext>
              </a:extLst>
            </p:cNvPr>
            <p:cNvSpPr/>
            <p:nvPr/>
          </p:nvSpPr>
          <p:spPr>
            <a:xfrm>
              <a:off x="3944236" y="5494678"/>
              <a:ext cx="360000" cy="360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AU" sz="700"/>
                <a:t>On track   </a:t>
              </a:r>
            </a:p>
          </p:txBody>
        </p:sp>
        <p:sp>
          <p:nvSpPr>
            <p:cNvPr id="34" name="Flowchart: Connector 33">
              <a:extLst>
                <a:ext uri="{FF2B5EF4-FFF2-40B4-BE49-F238E27FC236}">
                  <a16:creationId xmlns:a16="http://schemas.microsoft.com/office/drawing/2014/main" id="{5D740075-8733-4606-B160-790FC2C0B031}"/>
                </a:ext>
              </a:extLst>
            </p:cNvPr>
            <p:cNvSpPr/>
            <p:nvPr/>
          </p:nvSpPr>
          <p:spPr>
            <a:xfrm>
              <a:off x="3944236" y="5886140"/>
              <a:ext cx="360000" cy="360000"/>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AU" sz="700"/>
                <a:t>Risk 1          </a:t>
              </a:r>
            </a:p>
          </p:txBody>
        </p:sp>
        <p:sp>
          <p:nvSpPr>
            <p:cNvPr id="35" name="Flowchart: Connector 34">
              <a:extLst>
                <a:ext uri="{FF2B5EF4-FFF2-40B4-BE49-F238E27FC236}">
                  <a16:creationId xmlns:a16="http://schemas.microsoft.com/office/drawing/2014/main" id="{6345FC96-4DC7-490C-8F61-88DBB18FF8DE}"/>
                </a:ext>
              </a:extLst>
            </p:cNvPr>
            <p:cNvSpPr/>
            <p:nvPr/>
          </p:nvSpPr>
          <p:spPr>
            <a:xfrm>
              <a:off x="3944236" y="6280594"/>
              <a:ext cx="360000" cy="3600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AU" sz="700"/>
                <a:t>Risk 1          </a:t>
              </a:r>
            </a:p>
          </p:txBody>
        </p:sp>
      </p:grpSp>
      <p:sp>
        <p:nvSpPr>
          <p:cNvPr id="22" name="Flowchart: Connector 21">
            <a:extLst>
              <a:ext uri="{FF2B5EF4-FFF2-40B4-BE49-F238E27FC236}">
                <a16:creationId xmlns:a16="http://schemas.microsoft.com/office/drawing/2014/main" id="{CF789AB1-4BAA-4566-9854-A5A4AB8072F5}"/>
              </a:ext>
            </a:extLst>
          </p:cNvPr>
          <p:cNvSpPr/>
          <p:nvPr/>
        </p:nvSpPr>
        <p:spPr>
          <a:xfrm>
            <a:off x="4061571" y="5539989"/>
            <a:ext cx="432000" cy="432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AU" sz="800"/>
              <a:t>On track</a:t>
            </a:r>
          </a:p>
        </p:txBody>
      </p:sp>
    </p:spTree>
    <p:extLst>
      <p:ext uri="{BB962C8B-B14F-4D97-AF65-F5344CB8AC3E}">
        <p14:creationId xmlns:p14="http://schemas.microsoft.com/office/powerpoint/2010/main" val="37883102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1B524-7198-4422-862C-F5D721E7C9FF}"/>
              </a:ext>
            </a:extLst>
          </p:cNvPr>
          <p:cNvSpPr>
            <a:spLocks noGrp="1"/>
          </p:cNvSpPr>
          <p:nvPr>
            <p:ph type="title"/>
          </p:nvPr>
        </p:nvSpPr>
        <p:spPr/>
        <p:txBody>
          <a:bodyPr/>
          <a:lstStyle/>
          <a:p>
            <a:r>
              <a:rPr lang="en-AU"/>
              <a:t>Part B – Other Industry Capabilities - Draft </a:t>
            </a:r>
          </a:p>
        </p:txBody>
      </p:sp>
      <p:sp>
        <p:nvSpPr>
          <p:cNvPr id="4" name="Slide Number Placeholder 3">
            <a:extLst>
              <a:ext uri="{FF2B5EF4-FFF2-40B4-BE49-F238E27FC236}">
                <a16:creationId xmlns:a16="http://schemas.microsoft.com/office/drawing/2014/main" id="{7B47FA67-80BA-4B37-91BB-2B0D9C0C0D57}"/>
              </a:ext>
            </a:extLst>
          </p:cNvPr>
          <p:cNvSpPr>
            <a:spLocks noGrp="1"/>
          </p:cNvSpPr>
          <p:nvPr>
            <p:ph type="sldNum" sz="quarter" idx="12"/>
          </p:nvPr>
        </p:nvSpPr>
        <p:spPr/>
        <p:txBody>
          <a:bodyPr/>
          <a:lstStyle/>
          <a:p>
            <a:fld id="{4EC81F68-4976-451A-B2E9-79BCBD2F70CC}" type="slidenum">
              <a:rPr lang="en-AU" smtClean="0"/>
              <a:t>35</a:t>
            </a:fld>
            <a:endParaRPr lang="en-AU"/>
          </a:p>
        </p:txBody>
      </p:sp>
      <p:graphicFrame>
        <p:nvGraphicFramePr>
          <p:cNvPr id="6" name="Table 5">
            <a:extLst>
              <a:ext uri="{FF2B5EF4-FFF2-40B4-BE49-F238E27FC236}">
                <a16:creationId xmlns:a16="http://schemas.microsoft.com/office/drawing/2014/main" id="{EA4B267B-101A-4719-AD5E-64B0E92DF172}"/>
              </a:ext>
            </a:extLst>
          </p:cNvPr>
          <p:cNvGraphicFramePr>
            <a:graphicFrameLocks noGrp="1"/>
          </p:cNvGraphicFramePr>
          <p:nvPr>
            <p:extLst>
              <p:ext uri="{D42A27DB-BD31-4B8C-83A1-F6EECF244321}">
                <p14:modId xmlns:p14="http://schemas.microsoft.com/office/powerpoint/2010/main" val="800138109"/>
              </p:ext>
            </p:extLst>
          </p:nvPr>
        </p:nvGraphicFramePr>
        <p:xfrm>
          <a:off x="176646" y="1352839"/>
          <a:ext cx="8770784" cy="5505162"/>
        </p:xfrm>
        <a:graphic>
          <a:graphicData uri="http://schemas.openxmlformats.org/drawingml/2006/table">
            <a:tbl>
              <a:tblPr firstRow="1" bandRow="1">
                <a:tableStyleId>{7DF18680-E054-41AD-8BC1-D1AEF772440D}</a:tableStyleId>
              </a:tblPr>
              <a:tblGrid>
                <a:gridCol w="993629">
                  <a:extLst>
                    <a:ext uri="{9D8B030D-6E8A-4147-A177-3AD203B41FA5}">
                      <a16:colId xmlns:a16="http://schemas.microsoft.com/office/drawing/2014/main" val="3462172089"/>
                    </a:ext>
                  </a:extLst>
                </a:gridCol>
                <a:gridCol w="2752501">
                  <a:extLst>
                    <a:ext uri="{9D8B030D-6E8A-4147-A177-3AD203B41FA5}">
                      <a16:colId xmlns:a16="http://schemas.microsoft.com/office/drawing/2014/main" val="702573530"/>
                    </a:ext>
                  </a:extLst>
                </a:gridCol>
                <a:gridCol w="502920">
                  <a:extLst>
                    <a:ext uri="{9D8B030D-6E8A-4147-A177-3AD203B41FA5}">
                      <a16:colId xmlns:a16="http://schemas.microsoft.com/office/drawing/2014/main" val="679785740"/>
                    </a:ext>
                  </a:extLst>
                </a:gridCol>
                <a:gridCol w="4521734">
                  <a:extLst>
                    <a:ext uri="{9D8B030D-6E8A-4147-A177-3AD203B41FA5}">
                      <a16:colId xmlns:a16="http://schemas.microsoft.com/office/drawing/2014/main" val="2121114831"/>
                    </a:ext>
                  </a:extLst>
                </a:gridCol>
              </a:tblGrid>
              <a:tr h="412991">
                <a:tc>
                  <a:txBody>
                    <a:bodyPr/>
                    <a:lstStyle/>
                    <a:p>
                      <a:r>
                        <a:rPr lang="en-AU" sz="1000"/>
                        <a:t>Responsible Participant </a:t>
                      </a:r>
                    </a:p>
                  </a:txBody>
                  <a:tcPr marL="36000" marR="36000" anchor="ctr"/>
                </a:tc>
                <a:tc>
                  <a:txBody>
                    <a:bodyPr/>
                    <a:lstStyle/>
                    <a:p>
                      <a:r>
                        <a:rPr lang="en-AU" sz="1000"/>
                        <a:t>Criteria</a:t>
                      </a:r>
                    </a:p>
                  </a:txBody>
                  <a:tcPr marL="36000" marR="36000" anchor="ctr"/>
                </a:tc>
                <a:tc>
                  <a:txBody>
                    <a:bodyPr/>
                    <a:lstStyle/>
                    <a:p>
                      <a:pPr algn="ctr"/>
                      <a:r>
                        <a:rPr lang="en-AU" sz="1000"/>
                        <a:t>Status</a:t>
                      </a:r>
                    </a:p>
                  </a:txBody>
                  <a:tcPr marL="36000" marR="36000" anchor="ctr"/>
                </a:tc>
                <a:tc>
                  <a:txBody>
                    <a:bodyPr/>
                    <a:lstStyle/>
                    <a:p>
                      <a:r>
                        <a:rPr lang="en-AU" sz="1000"/>
                        <a:t>Comments</a:t>
                      </a:r>
                    </a:p>
                  </a:txBody>
                  <a:tcPr marL="36000" marR="36000" anchor="ctr"/>
                </a:tc>
                <a:extLst>
                  <a:ext uri="{0D108BD9-81ED-4DB2-BD59-A6C34878D82A}">
                    <a16:rowId xmlns:a16="http://schemas.microsoft.com/office/drawing/2014/main" val="2237724404"/>
                  </a:ext>
                </a:extLst>
              </a:tr>
              <a:tr h="598306">
                <a:tc>
                  <a:txBody>
                    <a:bodyPr/>
                    <a:lstStyle/>
                    <a:p>
                      <a:pPr algn="ctr"/>
                      <a:r>
                        <a:rPr lang="en-AU" sz="1000" b="1"/>
                        <a:t>Retailer</a:t>
                      </a:r>
                    </a:p>
                  </a:txBody>
                  <a:tcPr marL="36000" marR="36000" anchor="ctr"/>
                </a:tc>
                <a:tc>
                  <a:txBody>
                    <a:bodyPr/>
                    <a:lstStyle/>
                    <a:p>
                      <a:pPr>
                        <a:spcAft>
                          <a:spcPts val="300"/>
                        </a:spcAft>
                      </a:pPr>
                      <a:r>
                        <a:rPr lang="en-AU" sz="1000"/>
                        <a:t>Receive and process 5-minute metering data.</a:t>
                      </a:r>
                    </a:p>
                    <a:p>
                      <a:r>
                        <a:rPr lang="en-AU" sz="1000"/>
                        <a:t>Receive and process 5-minute settlement data.</a:t>
                      </a:r>
                    </a:p>
                  </a:txBody>
                  <a:tcPr marL="36000" marR="36000" anchor="ctr"/>
                </a:tc>
                <a:tc>
                  <a:txBody>
                    <a:bodyPr/>
                    <a:lstStyle/>
                    <a:p>
                      <a:endParaRPr lang="en-AU" sz="1000"/>
                    </a:p>
                  </a:txBody>
                  <a:tcPr marL="36000" marR="36000" anchor="ctr">
                    <a:solidFill>
                      <a:schemeClr val="tx1"/>
                    </a:solidFill>
                  </a:tcPr>
                </a:tc>
                <a:tc>
                  <a:txBody>
                    <a:bodyPr/>
                    <a:lstStyle/>
                    <a:p>
                      <a:pPr>
                        <a:spcAft>
                          <a:spcPts val="300"/>
                        </a:spcAft>
                      </a:pPr>
                      <a:r>
                        <a:rPr lang="en-AU" sz="1000"/>
                        <a:t>19/19 retailers (representing 95% of retail load) </a:t>
                      </a:r>
                      <a:r>
                        <a:rPr lang="en-AU" sz="1000" b="1"/>
                        <a:t>reporting ‘on track</a:t>
                      </a:r>
                      <a:r>
                        <a:rPr lang="en-AU" sz="1000"/>
                        <a:t>’.</a:t>
                      </a:r>
                    </a:p>
                    <a:p>
                      <a:pPr>
                        <a:spcAft>
                          <a:spcPts val="300"/>
                        </a:spcAft>
                      </a:pPr>
                      <a:r>
                        <a:rPr lang="en-AU" sz="1000"/>
                        <a:t>17/19 retailers plan to </a:t>
                      </a:r>
                      <a:r>
                        <a:rPr lang="en-AU" sz="1000" b="1"/>
                        <a:t>participate</a:t>
                      </a:r>
                      <a:r>
                        <a:rPr lang="en-AU" sz="1000"/>
                        <a:t> in </a:t>
                      </a:r>
                      <a:r>
                        <a:rPr lang="en-AU" sz="1000" b="1"/>
                        <a:t>industry testing </a:t>
                      </a:r>
                      <a:r>
                        <a:rPr lang="en-AU" sz="1000"/>
                        <a:t>and </a:t>
                      </a:r>
                      <a:r>
                        <a:rPr lang="en-AU" sz="1000" b="1"/>
                        <a:t>Market trials</a:t>
                      </a:r>
                      <a:r>
                        <a:rPr lang="en-AU" sz="1000"/>
                        <a:t>. </a:t>
                      </a:r>
                    </a:p>
                  </a:txBody>
                  <a:tcPr marL="36000" marR="36000" anchor="ctr"/>
                </a:tc>
                <a:extLst>
                  <a:ext uri="{0D108BD9-81ED-4DB2-BD59-A6C34878D82A}">
                    <a16:rowId xmlns:a16="http://schemas.microsoft.com/office/drawing/2014/main" val="2886843936"/>
                  </a:ext>
                </a:extLst>
              </a:tr>
              <a:tr h="328275">
                <a:tc rowSpan="2">
                  <a:txBody>
                    <a:bodyPr/>
                    <a:lstStyle/>
                    <a:p>
                      <a:pPr algn="ctr">
                        <a:lnSpc>
                          <a:spcPct val="100000"/>
                        </a:lnSpc>
                        <a:spcBef>
                          <a:spcPts val="0"/>
                        </a:spcBef>
                        <a:spcAft>
                          <a:spcPts val="0"/>
                        </a:spcAft>
                      </a:pPr>
                      <a:r>
                        <a:rPr lang="en-AU" sz="1000" b="1"/>
                        <a:t>DNSP</a:t>
                      </a:r>
                    </a:p>
                    <a:p>
                      <a:pPr algn="ctr">
                        <a:lnSpc>
                          <a:spcPct val="100000"/>
                        </a:lnSpc>
                        <a:spcBef>
                          <a:spcPts val="0"/>
                        </a:spcBef>
                        <a:spcAft>
                          <a:spcPts val="0"/>
                        </a:spcAft>
                      </a:pPr>
                      <a:endParaRPr lang="en-AU" sz="1000" b="1"/>
                    </a:p>
                  </a:txBody>
                  <a:tcPr marL="36000" marR="3600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000"/>
                        <a:t>Receive and process 5-minute metering data.</a:t>
                      </a:r>
                    </a:p>
                  </a:txBody>
                  <a:tcPr marL="36000" marR="36000" anchor="ctr"/>
                </a:tc>
                <a:tc rowSpan="2">
                  <a:txBody>
                    <a:bodyPr/>
                    <a:lstStyle/>
                    <a:p>
                      <a:pPr>
                        <a:lnSpc>
                          <a:spcPct val="100000"/>
                        </a:lnSpc>
                        <a:spcBef>
                          <a:spcPts val="0"/>
                        </a:spcBef>
                        <a:spcAft>
                          <a:spcPts val="0"/>
                        </a:spcAft>
                      </a:pPr>
                      <a:endParaRPr lang="en-AU" sz="1000"/>
                    </a:p>
                  </a:txBody>
                  <a:tcPr marL="36000" marR="36000" anchor="ctr">
                    <a:solidFill>
                      <a:schemeClr val="tx1"/>
                    </a:solidFill>
                  </a:tcPr>
                </a:tc>
                <a:tc>
                  <a:txBody>
                    <a:bodyPr/>
                    <a:lstStyle/>
                    <a:p>
                      <a:pPr>
                        <a:lnSpc>
                          <a:spcPct val="100000"/>
                        </a:lnSpc>
                        <a:spcBef>
                          <a:spcPts val="0"/>
                        </a:spcBef>
                        <a:spcAft>
                          <a:spcPts val="0"/>
                        </a:spcAft>
                      </a:pPr>
                      <a:r>
                        <a:rPr lang="en-AU" sz="1000"/>
                        <a:t>10/10 reporting ‘</a:t>
                      </a:r>
                      <a:r>
                        <a:rPr lang="en-AU" sz="1000" b="1"/>
                        <a:t>on track</a:t>
                      </a:r>
                      <a:r>
                        <a:rPr lang="en-AU" sz="1000"/>
                        <a:t>’ to receive 5-minute data.</a:t>
                      </a:r>
                    </a:p>
                  </a:txBody>
                  <a:tcPr marL="36000" marR="36000" anchor="ctr"/>
                </a:tc>
                <a:extLst>
                  <a:ext uri="{0D108BD9-81ED-4DB2-BD59-A6C34878D82A}">
                    <a16:rowId xmlns:a16="http://schemas.microsoft.com/office/drawing/2014/main" val="3585666908"/>
                  </a:ext>
                </a:extLst>
              </a:tr>
              <a:tr h="412991">
                <a:tc vMerge="1">
                  <a:txBody>
                    <a:bodyPr/>
                    <a:lstStyle/>
                    <a:p>
                      <a:pPr algn="ctr"/>
                      <a:endParaRPr lang="en-AU" sz="1000" b="1"/>
                    </a:p>
                  </a:txBody>
                  <a:tcPr marL="36000" marR="36000" anchor="ctr"/>
                </a:tc>
                <a:tc>
                  <a:txBody>
                    <a:bodyPr/>
                    <a:lstStyle/>
                    <a:p>
                      <a:pPr>
                        <a:lnSpc>
                          <a:spcPct val="100000"/>
                        </a:lnSpc>
                        <a:spcBef>
                          <a:spcPts val="0"/>
                        </a:spcBef>
                        <a:spcAft>
                          <a:spcPts val="0"/>
                        </a:spcAft>
                      </a:pPr>
                      <a:r>
                        <a:rPr lang="en-AU" sz="1000"/>
                        <a:t>Provide GS metering and standing data updates (incl. NCONUML).</a:t>
                      </a:r>
                    </a:p>
                  </a:txBody>
                  <a:tcPr marL="36000" marR="36000" anchor="ctr"/>
                </a:tc>
                <a:tc vMerge="1">
                  <a:txBody>
                    <a:bodyPr/>
                    <a:lstStyle/>
                    <a:p>
                      <a:endParaRPr lang="en-AU" sz="1050"/>
                    </a:p>
                  </a:txBody>
                  <a:tcPr marL="36000" marR="36000" anchor="ctr">
                    <a:solidFill>
                      <a:schemeClr val="tx1"/>
                    </a:solidFill>
                  </a:tcPr>
                </a:tc>
                <a:tc>
                  <a:txBody>
                    <a:bodyPr/>
                    <a:lstStyle/>
                    <a:p>
                      <a:pPr>
                        <a:lnSpc>
                          <a:spcPct val="100000"/>
                        </a:lnSpc>
                        <a:spcBef>
                          <a:spcPts val="0"/>
                        </a:spcBef>
                        <a:spcAft>
                          <a:spcPts val="0"/>
                        </a:spcAft>
                      </a:pPr>
                      <a:r>
                        <a:rPr lang="en-AU" sz="1000"/>
                        <a:t>10/10 reporting ‘</a:t>
                      </a:r>
                      <a:r>
                        <a:rPr lang="en-AU" sz="1000" b="1"/>
                        <a:t>on track</a:t>
                      </a:r>
                      <a:r>
                        <a:rPr lang="en-AU" sz="1000"/>
                        <a:t>’ for GS updates.  1 participant flagged risk to x-boundary metering for unknown x-boundary meters. </a:t>
                      </a:r>
                    </a:p>
                  </a:txBody>
                  <a:tcPr marL="36000" marR="36000" anchor="ctr"/>
                </a:tc>
                <a:extLst>
                  <a:ext uri="{0D108BD9-81ED-4DB2-BD59-A6C34878D82A}">
                    <a16:rowId xmlns:a16="http://schemas.microsoft.com/office/drawing/2014/main" val="905721622"/>
                  </a:ext>
                </a:extLst>
              </a:tr>
              <a:tr h="429091">
                <a:tc rowSpan="2">
                  <a:txBody>
                    <a:bodyPr/>
                    <a:lstStyle/>
                    <a:p>
                      <a:pPr algn="ctr"/>
                      <a:r>
                        <a:rPr lang="en-AU" sz="1000" b="1"/>
                        <a:t>TNSP</a:t>
                      </a:r>
                    </a:p>
                  </a:txBody>
                  <a:tcPr marL="36000" marR="3600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000"/>
                        <a:t>Receive and process 5-minute metering data</a:t>
                      </a:r>
                    </a:p>
                  </a:txBody>
                  <a:tcPr marL="36000" marR="36000" anchor="ctr"/>
                </a:tc>
                <a:tc rowSpan="2">
                  <a:txBody>
                    <a:bodyPr/>
                    <a:lstStyle/>
                    <a:p>
                      <a:endParaRPr lang="en-AU" sz="1000"/>
                    </a:p>
                  </a:txBody>
                  <a:tcPr marL="36000" marR="36000" anchor="ctr">
                    <a:solidFill>
                      <a:schemeClr val="tx1"/>
                    </a:solidFill>
                  </a:tcPr>
                </a:tc>
                <a:tc>
                  <a:txBody>
                    <a:bodyPr/>
                    <a:lstStyle/>
                    <a:p>
                      <a:r>
                        <a:rPr lang="en-AU" sz="1000">
                          <a:solidFill>
                            <a:schemeClr val="tx1"/>
                          </a:solidFill>
                        </a:rPr>
                        <a:t>7/7 reporting 'on track' to receive 5-minute data, 2/7 have intention to receive 5 minute data prior to rule commencement</a:t>
                      </a:r>
                    </a:p>
                  </a:txBody>
                  <a:tcPr marL="36000" marR="36000" anchor="ctr"/>
                </a:tc>
                <a:extLst>
                  <a:ext uri="{0D108BD9-81ED-4DB2-BD59-A6C34878D82A}">
                    <a16:rowId xmlns:a16="http://schemas.microsoft.com/office/drawing/2014/main" val="1757833865"/>
                  </a:ext>
                </a:extLst>
              </a:tr>
              <a:tr h="390753">
                <a:tc vMerge="1">
                  <a:txBody>
                    <a:bodyPr/>
                    <a:lstStyle/>
                    <a:p>
                      <a:pPr algn="ctr"/>
                      <a:endParaRPr lang="en-AU" sz="1000" b="1"/>
                    </a:p>
                  </a:txBody>
                  <a:tcPr marL="36000" marR="36000" anchor="ctr"/>
                </a:tc>
                <a:tc>
                  <a:txBody>
                    <a:bodyPr/>
                    <a:lstStyle/>
                    <a:p>
                      <a:pPr marL="0" marR="0" lvl="0" indent="0" algn="l" rtl="0" eaLnBrk="1" fontAlgn="auto" latinLnBrk="0" hangingPunct="1">
                        <a:lnSpc>
                          <a:spcPct val="100000"/>
                        </a:lnSpc>
                        <a:spcBef>
                          <a:spcPts val="0"/>
                        </a:spcBef>
                        <a:spcAft>
                          <a:spcPts val="0"/>
                        </a:spcAft>
                        <a:buClrTx/>
                        <a:buSzTx/>
                        <a:buFontTx/>
                        <a:buNone/>
                      </a:pPr>
                      <a:r>
                        <a:rPr lang="en-AU" sz="1000"/>
                        <a:t>Provide GS metering and standing data updates </a:t>
                      </a:r>
                    </a:p>
                  </a:txBody>
                  <a:tcPr marL="36000" marR="36000" anchor="ctr"/>
                </a:tc>
                <a:tc vMerge="1">
                  <a:txBody>
                    <a:bodyPr/>
                    <a:lstStyle/>
                    <a:p>
                      <a:endParaRPr lang="en-AU" sz="1050"/>
                    </a:p>
                  </a:txBody>
                  <a:tcPr marL="36000" marR="36000" anchor="ctr">
                    <a:solidFill>
                      <a:schemeClr val="tx1"/>
                    </a:solidFill>
                  </a:tcPr>
                </a:tc>
                <a:tc>
                  <a:txBody>
                    <a:bodyPr/>
                    <a:lstStyle/>
                    <a:p>
                      <a:r>
                        <a:rPr lang="en-AU" sz="1000">
                          <a:solidFill>
                            <a:schemeClr val="tx1"/>
                          </a:solidFill>
                        </a:rPr>
                        <a:t>7/7 reporting program and NMI Standing Data creation on track</a:t>
                      </a:r>
                    </a:p>
                  </a:txBody>
                  <a:tcPr marL="36000" marR="36000" anchor="ctr"/>
                </a:tc>
                <a:extLst>
                  <a:ext uri="{0D108BD9-81ED-4DB2-BD59-A6C34878D82A}">
                    <a16:rowId xmlns:a16="http://schemas.microsoft.com/office/drawing/2014/main" val="4185138651"/>
                  </a:ext>
                </a:extLst>
              </a:tr>
              <a:tr h="626240">
                <a:tc rowSpan="3">
                  <a:txBody>
                    <a:bodyPr/>
                    <a:lstStyle/>
                    <a:p>
                      <a:pPr algn="ctr"/>
                      <a:r>
                        <a:rPr lang="en-AU" sz="1000" b="1"/>
                        <a:t>MDP</a:t>
                      </a:r>
                    </a:p>
                  </a:txBody>
                  <a:tcPr marL="36000" marR="36000" anchor="ctr"/>
                </a:tc>
                <a:tc>
                  <a:txBody>
                    <a:bodyPr/>
                    <a:lstStyle/>
                    <a:p>
                      <a:r>
                        <a:rPr lang="en-AU" sz="1000"/>
                        <a:t>Provide 5-minute metering data </a:t>
                      </a:r>
                      <a:r>
                        <a:rPr lang="en-AU" sz="1000" b="1"/>
                        <a:t>T1-3 distribution connected meters, type 7 meters. </a:t>
                      </a:r>
                    </a:p>
                  </a:txBody>
                  <a:tcPr marL="36000" marR="36000" anchor="ctr"/>
                </a:tc>
                <a:tc rowSpan="3">
                  <a:txBody>
                    <a:bodyPr/>
                    <a:lstStyle/>
                    <a:p>
                      <a:endParaRPr lang="en-AU" sz="1000"/>
                    </a:p>
                  </a:txBody>
                  <a:tcPr marL="36000" marR="36000" anchor="ctr">
                    <a:solidFill>
                      <a:schemeClr val="tx1"/>
                    </a:solidFill>
                  </a:tcPr>
                </a:tc>
                <a:tc>
                  <a:txBody>
                    <a:bodyPr/>
                    <a:lstStyle/>
                    <a:p>
                      <a:r>
                        <a:rPr lang="en-AU" sz="1000"/>
                        <a:t>MDPs representing 8%  (1570 meters)of  Tranche 1 distribution meters are currently not reporting against MTP. 100% of MDPs report ‘on track’ for delivery of interval metering data by 1 October. </a:t>
                      </a:r>
                    </a:p>
                  </a:txBody>
                  <a:tcPr marL="36000" marR="36000" anchor="ctr"/>
                </a:tc>
                <a:extLst>
                  <a:ext uri="{0D108BD9-81ED-4DB2-BD59-A6C34878D82A}">
                    <a16:rowId xmlns:a16="http://schemas.microsoft.com/office/drawing/2014/main" val="1053141533"/>
                  </a:ext>
                </a:extLst>
              </a:tr>
              <a:tr h="730675">
                <a:tc vMerge="1">
                  <a:txBody>
                    <a:bodyPr/>
                    <a:lstStyle/>
                    <a:p>
                      <a:pPr algn="ctr"/>
                      <a:endParaRPr lang="en-AU" sz="1000" b="1"/>
                    </a:p>
                  </a:txBody>
                  <a:tcPr marL="36000" marR="36000" anchor="ctr"/>
                </a:tc>
                <a:tc>
                  <a:txBody>
                    <a:bodyPr/>
                    <a:lstStyle/>
                    <a:p>
                      <a:r>
                        <a:rPr lang="en-AU" sz="1000"/>
                        <a:t>Provide type 4, 4A, Vic Ami metering data at 5-minute granularity., by 1 December 2022</a:t>
                      </a:r>
                    </a:p>
                  </a:txBody>
                  <a:tcPr marL="36000" marR="36000" anchor="ctr"/>
                </a:tc>
                <a:tc vMerge="1">
                  <a:txBody>
                    <a:bodyPr/>
                    <a:lstStyle/>
                    <a:p>
                      <a:endParaRPr lang="en-AU" sz="1050"/>
                    </a:p>
                  </a:txBody>
                  <a:tcPr marL="36000" marR="36000" anchor="ctr">
                    <a:solidFill>
                      <a:schemeClr val="tx1"/>
                    </a:solidFill>
                  </a:tcPr>
                </a:tc>
                <a:tc>
                  <a:txBody>
                    <a:bodyPr/>
                    <a:lstStyle/>
                    <a:p>
                      <a:r>
                        <a:rPr lang="en-AU" sz="1000"/>
                        <a:t>Majority of Roll-out scheduled to commence 3</a:t>
                      </a:r>
                      <a:r>
                        <a:rPr lang="en-AU" sz="1000" baseline="30000"/>
                        <a:t>rd</a:t>
                      </a:r>
                      <a:r>
                        <a:rPr lang="en-AU" sz="1000"/>
                        <a:t> quarter of 2021. Summary rollout plans requested for impacted participants  </a:t>
                      </a:r>
                    </a:p>
                    <a:p>
                      <a:r>
                        <a:rPr lang="en-AU" sz="1000"/>
                        <a:t>100% of MDPs reporting ‘on track’ for interval meter delivery at rule commencement. </a:t>
                      </a:r>
                    </a:p>
                  </a:txBody>
                  <a:tcPr marL="36000" marR="36000" anchor="ctr"/>
                </a:tc>
                <a:extLst>
                  <a:ext uri="{0D108BD9-81ED-4DB2-BD59-A6C34878D82A}">
                    <a16:rowId xmlns:a16="http://schemas.microsoft.com/office/drawing/2014/main" val="1633647725"/>
                  </a:ext>
                </a:extLst>
              </a:tr>
              <a:tr h="626240">
                <a:tc vMerge="1">
                  <a:txBody>
                    <a:bodyPr/>
                    <a:lstStyle/>
                    <a:p>
                      <a:pPr algn="ctr"/>
                      <a:endParaRPr lang="en-AU" sz="1000" b="1"/>
                    </a:p>
                  </a:txBody>
                  <a:tcPr marL="36000" marR="36000" anchor="ctr"/>
                </a:tc>
                <a:tc>
                  <a:txBody>
                    <a:bodyPr/>
                    <a:lstStyle/>
                    <a:p>
                      <a:r>
                        <a:rPr lang="en-AU" sz="1000"/>
                        <a:t>Provide basic metering data for tier 1 NMIs to AEMO.</a:t>
                      </a:r>
                    </a:p>
                  </a:txBody>
                  <a:tcPr marL="36000" marR="36000" anchor="ctr"/>
                </a:tc>
                <a:tc vMerge="1">
                  <a:txBody>
                    <a:bodyPr/>
                    <a:lstStyle/>
                    <a:p>
                      <a:endParaRPr lang="en-AU" sz="1050"/>
                    </a:p>
                  </a:txBody>
                  <a:tcPr marL="36000" marR="36000" anchor="ctr">
                    <a:solidFill>
                      <a:schemeClr val="tx1"/>
                    </a:solidFill>
                  </a:tcPr>
                </a:tc>
                <a:tc>
                  <a:txBody>
                    <a:bodyPr/>
                    <a:lstStyle/>
                    <a:p>
                      <a:r>
                        <a:rPr lang="en-AU" sz="1000"/>
                        <a:t>Roll-out plans for 45% of outstanding tier 1 basic meters required. </a:t>
                      </a:r>
                    </a:p>
                    <a:p>
                      <a:r>
                        <a:rPr lang="en-AU" sz="1000"/>
                        <a:t>MDPs reporting on track for availability prior 1/10/2021. </a:t>
                      </a:r>
                    </a:p>
                    <a:p>
                      <a:r>
                        <a:rPr lang="en-AU" sz="1000"/>
                        <a:t>All responsible MDPs reporting ‘on track’ for delivery of required metering data. </a:t>
                      </a:r>
                    </a:p>
                  </a:txBody>
                  <a:tcPr marL="36000" marR="36000" anchor="ctr"/>
                </a:tc>
                <a:extLst>
                  <a:ext uri="{0D108BD9-81ED-4DB2-BD59-A6C34878D82A}">
                    <a16:rowId xmlns:a16="http://schemas.microsoft.com/office/drawing/2014/main" val="1924814000"/>
                  </a:ext>
                </a:extLst>
              </a:tr>
              <a:tr h="4748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000" b="1"/>
                        <a:t>MP, MC</a:t>
                      </a:r>
                    </a:p>
                    <a:p>
                      <a:pPr algn="ctr"/>
                      <a:endParaRPr lang="en-AU" sz="1000" b="1"/>
                    </a:p>
                  </a:txBody>
                  <a:tcPr marL="36000" marR="36000" anchor="ctr"/>
                </a:tc>
                <a:tc>
                  <a:txBody>
                    <a:bodyPr/>
                    <a:lstStyle/>
                    <a:p>
                      <a:pPr algn="l"/>
                      <a:r>
                        <a:rPr lang="en-AU" sz="1000"/>
                        <a:t>All T1-3,4* meters are able to produce and store 5-minute data. </a:t>
                      </a:r>
                    </a:p>
                  </a:txBody>
                  <a:tcPr marL="36000" marR="36000" anchor="ctr"/>
                </a:tc>
                <a:tc>
                  <a:txBody>
                    <a:bodyPr/>
                    <a:lstStyle/>
                    <a:p>
                      <a:pPr algn="ctr"/>
                      <a:endParaRPr lang="en-AU" sz="1000"/>
                    </a:p>
                  </a:txBody>
                  <a:tcPr marL="36000" marR="36000" anchor="ctr">
                    <a:solidFill>
                      <a:schemeClr val="tx1"/>
                    </a:solidFill>
                  </a:tcPr>
                </a:tc>
                <a:tc>
                  <a:txBody>
                    <a:bodyPr/>
                    <a:lstStyle/>
                    <a:p>
                      <a:r>
                        <a:rPr lang="en-AU" sz="1000"/>
                        <a:t>MPs reporting ‘on track’ for metering installation, and confirmation of roll-out plans will be sought.</a:t>
                      </a:r>
                    </a:p>
                  </a:txBody>
                  <a:tcPr marL="36000" marR="36000" anchor="ctr"/>
                </a:tc>
                <a:extLst>
                  <a:ext uri="{0D108BD9-81ED-4DB2-BD59-A6C34878D82A}">
                    <a16:rowId xmlns:a16="http://schemas.microsoft.com/office/drawing/2014/main" val="413364890"/>
                  </a:ext>
                </a:extLst>
              </a:tr>
              <a:tr h="474800">
                <a:tc>
                  <a:txBody>
                    <a:bodyPr/>
                    <a:lstStyle/>
                    <a:p>
                      <a:pPr algn="ctr"/>
                      <a:r>
                        <a:rPr lang="en-AU" sz="1000" b="1"/>
                        <a:t>Summary</a:t>
                      </a:r>
                    </a:p>
                  </a:txBody>
                  <a:tcPr marL="36000" marR="36000" anchor="ctr"/>
                </a:tc>
                <a:tc>
                  <a:txBody>
                    <a:bodyPr/>
                    <a:lstStyle/>
                    <a:p>
                      <a:pPr algn="ctr"/>
                      <a:r>
                        <a:rPr lang="en-AU" sz="1000"/>
                        <a:t>-</a:t>
                      </a:r>
                    </a:p>
                  </a:txBody>
                  <a:tcPr marL="36000" marR="36000" anchor="ctr"/>
                </a:tc>
                <a:tc>
                  <a:txBody>
                    <a:bodyPr/>
                    <a:lstStyle/>
                    <a:p>
                      <a:pPr algn="ctr"/>
                      <a:r>
                        <a:rPr lang="en-AU" sz="1000"/>
                        <a:t>-</a:t>
                      </a:r>
                    </a:p>
                  </a:txBody>
                  <a:tcPr marL="36000" marR="36000" anchor="ctr">
                    <a:solidFill>
                      <a:srgbClr val="D8D9DE"/>
                    </a:solidFill>
                  </a:tcPr>
                </a:tc>
                <a:tc>
                  <a:txBody>
                    <a:bodyPr/>
                    <a:lstStyle/>
                    <a:p>
                      <a:endParaRPr lang="en-AU" sz="1000"/>
                    </a:p>
                  </a:txBody>
                  <a:tcPr marL="36000" marR="36000" anchor="ctr"/>
                </a:tc>
                <a:extLst>
                  <a:ext uri="{0D108BD9-81ED-4DB2-BD59-A6C34878D82A}">
                    <a16:rowId xmlns:a16="http://schemas.microsoft.com/office/drawing/2014/main" val="3615317680"/>
                  </a:ext>
                </a:extLst>
              </a:tr>
            </a:tbl>
          </a:graphicData>
        </a:graphic>
      </p:graphicFrame>
      <p:grpSp>
        <p:nvGrpSpPr>
          <p:cNvPr id="26" name="Group 25">
            <a:extLst>
              <a:ext uri="{FF2B5EF4-FFF2-40B4-BE49-F238E27FC236}">
                <a16:creationId xmlns:a16="http://schemas.microsoft.com/office/drawing/2014/main" id="{96E82ACF-E0B5-44E1-9E7E-14986F5A0606}"/>
              </a:ext>
            </a:extLst>
          </p:cNvPr>
          <p:cNvGrpSpPr/>
          <p:nvPr/>
        </p:nvGrpSpPr>
        <p:grpSpPr>
          <a:xfrm>
            <a:off x="3957940" y="1843406"/>
            <a:ext cx="432816" cy="4962710"/>
            <a:chOff x="3957940" y="1843406"/>
            <a:chExt cx="432816" cy="4962710"/>
          </a:xfrm>
        </p:grpSpPr>
        <p:sp>
          <p:nvSpPr>
            <p:cNvPr id="16" name="Flowchart: Connector 15">
              <a:extLst>
                <a:ext uri="{FF2B5EF4-FFF2-40B4-BE49-F238E27FC236}">
                  <a16:creationId xmlns:a16="http://schemas.microsoft.com/office/drawing/2014/main" id="{066B0BBA-77DF-40C4-96A7-E87B10C7E53E}"/>
                </a:ext>
              </a:extLst>
            </p:cNvPr>
            <p:cNvSpPr/>
            <p:nvPr/>
          </p:nvSpPr>
          <p:spPr>
            <a:xfrm>
              <a:off x="3958756" y="1843406"/>
              <a:ext cx="432000" cy="432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AU" sz="800"/>
                <a:t>On track</a:t>
              </a:r>
            </a:p>
          </p:txBody>
        </p:sp>
        <p:sp>
          <p:nvSpPr>
            <p:cNvPr id="17" name="Flowchart: Connector 16">
              <a:extLst>
                <a:ext uri="{FF2B5EF4-FFF2-40B4-BE49-F238E27FC236}">
                  <a16:creationId xmlns:a16="http://schemas.microsoft.com/office/drawing/2014/main" id="{4F39453B-4408-455B-A237-4D7B5F007003}"/>
                </a:ext>
              </a:extLst>
            </p:cNvPr>
            <p:cNvSpPr/>
            <p:nvPr/>
          </p:nvSpPr>
          <p:spPr>
            <a:xfrm>
              <a:off x="3957940" y="2506073"/>
              <a:ext cx="432000" cy="432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AU" sz="800"/>
                <a:t>On track</a:t>
              </a:r>
            </a:p>
          </p:txBody>
        </p:sp>
        <p:sp>
          <p:nvSpPr>
            <p:cNvPr id="19" name="Flowchart: Connector 18">
              <a:extLst>
                <a:ext uri="{FF2B5EF4-FFF2-40B4-BE49-F238E27FC236}">
                  <a16:creationId xmlns:a16="http://schemas.microsoft.com/office/drawing/2014/main" id="{0796E717-602C-4B81-82FF-83FFBCE0470D}"/>
                </a:ext>
              </a:extLst>
            </p:cNvPr>
            <p:cNvSpPr/>
            <p:nvPr/>
          </p:nvSpPr>
          <p:spPr>
            <a:xfrm>
              <a:off x="3957940" y="3315793"/>
              <a:ext cx="432000" cy="432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AU" sz="800"/>
                <a:t>On track</a:t>
              </a:r>
            </a:p>
          </p:txBody>
        </p:sp>
        <p:sp>
          <p:nvSpPr>
            <p:cNvPr id="20" name="Flowchart: Connector 19">
              <a:extLst>
                <a:ext uri="{FF2B5EF4-FFF2-40B4-BE49-F238E27FC236}">
                  <a16:creationId xmlns:a16="http://schemas.microsoft.com/office/drawing/2014/main" id="{77E57C72-B001-439D-98E2-D5ED8A8B3B93}"/>
                </a:ext>
              </a:extLst>
            </p:cNvPr>
            <p:cNvSpPr/>
            <p:nvPr/>
          </p:nvSpPr>
          <p:spPr>
            <a:xfrm>
              <a:off x="3957940" y="4597744"/>
              <a:ext cx="432000" cy="432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AU" sz="800"/>
                <a:t>On track</a:t>
              </a:r>
            </a:p>
          </p:txBody>
        </p:sp>
        <p:sp>
          <p:nvSpPr>
            <p:cNvPr id="25" name="Flowchart: Connector 24">
              <a:extLst>
                <a:ext uri="{FF2B5EF4-FFF2-40B4-BE49-F238E27FC236}">
                  <a16:creationId xmlns:a16="http://schemas.microsoft.com/office/drawing/2014/main" id="{4E35DF49-E6C9-4E6A-9078-2775B86DEFFB}"/>
                </a:ext>
              </a:extLst>
            </p:cNvPr>
            <p:cNvSpPr/>
            <p:nvPr/>
          </p:nvSpPr>
          <p:spPr>
            <a:xfrm>
              <a:off x="3957940" y="6374116"/>
              <a:ext cx="432000" cy="432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AU" sz="800"/>
                <a:t>On track</a:t>
              </a:r>
            </a:p>
          </p:txBody>
        </p:sp>
      </p:grpSp>
      <p:sp>
        <p:nvSpPr>
          <p:cNvPr id="12" name="Flowchart: Connector 11">
            <a:extLst>
              <a:ext uri="{FF2B5EF4-FFF2-40B4-BE49-F238E27FC236}">
                <a16:creationId xmlns:a16="http://schemas.microsoft.com/office/drawing/2014/main" id="{AB1EB85A-85C2-477D-9CF0-806F396976A7}"/>
              </a:ext>
            </a:extLst>
          </p:cNvPr>
          <p:cNvSpPr/>
          <p:nvPr/>
        </p:nvSpPr>
        <p:spPr>
          <a:xfrm>
            <a:off x="3957940" y="5926753"/>
            <a:ext cx="432000" cy="432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AU" sz="800"/>
              <a:t>On track</a:t>
            </a:r>
          </a:p>
        </p:txBody>
      </p:sp>
    </p:spTree>
    <p:extLst>
      <p:ext uri="{BB962C8B-B14F-4D97-AF65-F5344CB8AC3E}">
        <p14:creationId xmlns:p14="http://schemas.microsoft.com/office/powerpoint/2010/main" val="13222390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926F5-FD30-4360-8E7C-4714549FC9A6}"/>
              </a:ext>
            </a:extLst>
          </p:cNvPr>
          <p:cNvSpPr>
            <a:spLocks noGrp="1"/>
          </p:cNvSpPr>
          <p:nvPr>
            <p:ph type="title"/>
          </p:nvPr>
        </p:nvSpPr>
        <p:spPr/>
        <p:txBody>
          <a:bodyPr/>
          <a:lstStyle/>
          <a:p>
            <a:r>
              <a:rPr lang="en-AU"/>
              <a:t>Readiness Working Group Update</a:t>
            </a:r>
          </a:p>
        </p:txBody>
      </p:sp>
      <p:sp>
        <p:nvSpPr>
          <p:cNvPr id="3" name="Text Placeholder 2">
            <a:extLst>
              <a:ext uri="{FF2B5EF4-FFF2-40B4-BE49-F238E27FC236}">
                <a16:creationId xmlns:a16="http://schemas.microsoft.com/office/drawing/2014/main" id="{DCA4DE14-D0AD-44E0-92A1-D47456F07DF8}"/>
              </a:ext>
            </a:extLst>
          </p:cNvPr>
          <p:cNvSpPr>
            <a:spLocks noGrp="1"/>
          </p:cNvSpPr>
          <p:nvPr>
            <p:ph type="body" idx="1"/>
          </p:nvPr>
        </p:nvSpPr>
        <p:spPr/>
        <p:txBody>
          <a:bodyPr/>
          <a:lstStyle/>
          <a:p>
            <a:r>
              <a:rPr lang="en-AU"/>
              <a:t>Greg Minney </a:t>
            </a:r>
          </a:p>
        </p:txBody>
      </p:sp>
      <p:sp>
        <p:nvSpPr>
          <p:cNvPr id="4" name="Date Placeholder 3">
            <a:extLst>
              <a:ext uri="{FF2B5EF4-FFF2-40B4-BE49-F238E27FC236}">
                <a16:creationId xmlns:a16="http://schemas.microsoft.com/office/drawing/2014/main" id="{B6605B5A-EC6A-4B8D-A266-01D254EC3647}"/>
              </a:ext>
            </a:extLst>
          </p:cNvPr>
          <p:cNvSpPr>
            <a:spLocks noGrp="1"/>
          </p:cNvSpPr>
          <p:nvPr>
            <p:ph type="dt" sz="half" idx="10"/>
          </p:nvPr>
        </p:nvSpPr>
        <p:spPr/>
        <p:txBody>
          <a:bodyPr/>
          <a:lstStyle/>
          <a:p>
            <a:fld id="{681D5AC9-D7BA-485E-B465-DE82470048ED}" type="datetime1">
              <a:rPr lang="en-AU" smtClean="0"/>
              <a:t>1/02/2021</a:t>
            </a:fld>
            <a:endParaRPr lang="en-AU"/>
          </a:p>
        </p:txBody>
      </p:sp>
      <p:sp>
        <p:nvSpPr>
          <p:cNvPr id="5" name="Footer Placeholder 4">
            <a:extLst>
              <a:ext uri="{FF2B5EF4-FFF2-40B4-BE49-F238E27FC236}">
                <a16:creationId xmlns:a16="http://schemas.microsoft.com/office/drawing/2014/main" id="{1220BAF7-09C2-42BF-9BD8-6936C10EEB09}"/>
              </a:ext>
            </a:extLst>
          </p:cNvPr>
          <p:cNvSpPr>
            <a:spLocks noGrp="1"/>
          </p:cNvSpPr>
          <p:nvPr>
            <p:ph type="ftr" sz="quarter" idx="11"/>
          </p:nvPr>
        </p:nvSpPr>
        <p:spPr/>
        <p:txBody>
          <a:bodyPr/>
          <a:lstStyle/>
          <a:p>
            <a:r>
              <a:rPr lang="en-AU"/>
              <a:t>Example footer text</a:t>
            </a:r>
          </a:p>
        </p:txBody>
      </p:sp>
      <p:sp>
        <p:nvSpPr>
          <p:cNvPr id="6" name="Slide Number Placeholder 5">
            <a:extLst>
              <a:ext uri="{FF2B5EF4-FFF2-40B4-BE49-F238E27FC236}">
                <a16:creationId xmlns:a16="http://schemas.microsoft.com/office/drawing/2014/main" id="{9B85E354-A4A2-4607-81DC-D49B54BEB967}"/>
              </a:ext>
            </a:extLst>
          </p:cNvPr>
          <p:cNvSpPr>
            <a:spLocks noGrp="1"/>
          </p:cNvSpPr>
          <p:nvPr>
            <p:ph type="sldNum" sz="quarter" idx="12"/>
          </p:nvPr>
        </p:nvSpPr>
        <p:spPr/>
        <p:txBody>
          <a:bodyPr/>
          <a:lstStyle/>
          <a:p>
            <a:fld id="{4EC81F68-4976-451A-B2E9-79BCBD2F70CC}" type="slidenum">
              <a:rPr lang="en-AU" smtClean="0"/>
              <a:pPr/>
              <a:t>36</a:t>
            </a:fld>
            <a:endParaRPr lang="en-AU"/>
          </a:p>
        </p:txBody>
      </p:sp>
    </p:spTree>
    <p:extLst>
      <p:ext uri="{BB962C8B-B14F-4D97-AF65-F5344CB8AC3E}">
        <p14:creationId xmlns:p14="http://schemas.microsoft.com/office/powerpoint/2010/main" val="2870600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A174F5B-6AA6-404A-9E6D-B433B5629089}"/>
              </a:ext>
            </a:extLst>
          </p:cNvPr>
          <p:cNvSpPr txBox="1"/>
          <p:nvPr/>
        </p:nvSpPr>
        <p:spPr>
          <a:xfrm>
            <a:off x="82296" y="6089904"/>
            <a:ext cx="1819656" cy="631570"/>
          </a:xfrm>
          <a:prstGeom prst="rect">
            <a:avLst/>
          </a:prstGeom>
          <a:solidFill>
            <a:schemeClr val="bg2"/>
          </a:solidFill>
        </p:spPr>
        <p:txBody>
          <a:bodyPr wrap="square" rtlCol="0">
            <a:spAutoFit/>
          </a:bodyPr>
          <a:lstStyle/>
          <a:p>
            <a:endParaRPr lang="en-AU"/>
          </a:p>
        </p:txBody>
      </p:sp>
      <p:sp>
        <p:nvSpPr>
          <p:cNvPr id="2" name="Title 1">
            <a:extLst>
              <a:ext uri="{FF2B5EF4-FFF2-40B4-BE49-F238E27FC236}">
                <a16:creationId xmlns:a16="http://schemas.microsoft.com/office/drawing/2014/main" id="{6EE09442-5930-48DA-A795-65A2644F33FD}"/>
              </a:ext>
            </a:extLst>
          </p:cNvPr>
          <p:cNvSpPr>
            <a:spLocks noGrp="1"/>
          </p:cNvSpPr>
          <p:nvPr>
            <p:ph type="title"/>
          </p:nvPr>
        </p:nvSpPr>
        <p:spPr/>
        <p:txBody>
          <a:bodyPr/>
          <a:lstStyle/>
          <a:p>
            <a:r>
              <a:rPr lang="en-AU"/>
              <a:t>Readiness Working Group Update</a:t>
            </a:r>
          </a:p>
        </p:txBody>
      </p:sp>
      <p:sp>
        <p:nvSpPr>
          <p:cNvPr id="3" name="Content Placeholder 2">
            <a:extLst>
              <a:ext uri="{FF2B5EF4-FFF2-40B4-BE49-F238E27FC236}">
                <a16:creationId xmlns:a16="http://schemas.microsoft.com/office/drawing/2014/main" id="{2BDA8C7F-FA11-4208-B0E2-464B0F0FA45D}"/>
              </a:ext>
            </a:extLst>
          </p:cNvPr>
          <p:cNvSpPr>
            <a:spLocks noGrp="1"/>
          </p:cNvSpPr>
          <p:nvPr>
            <p:ph idx="1"/>
          </p:nvPr>
        </p:nvSpPr>
        <p:spPr>
          <a:xfrm>
            <a:off x="125025" y="1419767"/>
            <a:ext cx="7422019" cy="2403734"/>
          </a:xfrm>
        </p:spPr>
        <p:txBody>
          <a:bodyPr vert="horz" lIns="91440" tIns="45720" rIns="91440" bIns="45720" rtlCol="0" anchor="t">
            <a:normAutofit/>
          </a:bodyPr>
          <a:lstStyle/>
          <a:p>
            <a:pPr marL="0" indent="0">
              <a:buNone/>
            </a:pPr>
            <a:r>
              <a:rPr lang="en-AU" sz="1400" b="1"/>
              <a:t>Platform Go-Live Plans</a:t>
            </a:r>
            <a:r>
              <a:rPr lang="en-AU" sz="1400"/>
              <a:t>:</a:t>
            </a:r>
          </a:p>
          <a:p>
            <a:pPr>
              <a:lnSpc>
                <a:spcPct val="120000"/>
              </a:lnSpc>
              <a:spcBef>
                <a:spcPts val="400"/>
              </a:spcBef>
            </a:pPr>
            <a:r>
              <a:rPr lang="en-AU" sz="1400">
                <a:cs typeface="Segoe UI Semilight"/>
              </a:rPr>
              <a:t>Finalisation of retail industry go-live plan will be provided to incorporate:</a:t>
            </a:r>
          </a:p>
          <a:p>
            <a:pPr marL="1085850" lvl="2" defTabSz="801929">
              <a:lnSpc>
                <a:spcPct val="100000"/>
              </a:lnSpc>
              <a:spcBef>
                <a:spcPts val="400"/>
              </a:spcBef>
            </a:pPr>
            <a:r>
              <a:rPr lang="en-AU" sz="1400">
                <a:cs typeface="Segoe UI Semilight"/>
              </a:rPr>
              <a:t>updates to timings</a:t>
            </a:r>
          </a:p>
          <a:p>
            <a:pPr marL="1085850" lvl="2" defTabSz="801929">
              <a:lnSpc>
                <a:spcPct val="100000"/>
              </a:lnSpc>
              <a:spcBef>
                <a:spcPts val="400"/>
              </a:spcBef>
            </a:pPr>
            <a:r>
              <a:rPr lang="en-AU" sz="1400">
                <a:cs typeface="Segoe UI Semilight"/>
              </a:rPr>
              <a:t>PVM approach, and </a:t>
            </a:r>
          </a:p>
          <a:p>
            <a:pPr marL="1085850" lvl="2" defTabSz="801929">
              <a:lnSpc>
                <a:spcPct val="100000"/>
              </a:lnSpc>
              <a:spcBef>
                <a:spcPts val="400"/>
              </a:spcBef>
            </a:pPr>
            <a:r>
              <a:rPr lang="en-AU" sz="1400">
                <a:cs typeface="Segoe UI Semilight"/>
              </a:rPr>
              <a:t>to confirm dates for deployment</a:t>
            </a:r>
          </a:p>
          <a:p>
            <a:pPr>
              <a:lnSpc>
                <a:spcPct val="120000"/>
              </a:lnSpc>
              <a:spcBef>
                <a:spcPts val="400"/>
              </a:spcBef>
            </a:pPr>
            <a:r>
              <a:rPr lang="en-AU" sz="1400">
                <a:cs typeface="Segoe UI Semilight"/>
              </a:rPr>
              <a:t>Settlement Draft industry Go-live plan to be circulated for comment </a:t>
            </a:r>
            <a:endParaRPr lang="en-AU" sz="1400">
              <a:highlight>
                <a:srgbClr val="FFFF00"/>
              </a:highlight>
              <a:cs typeface="Segoe UI Semilight"/>
            </a:endParaRPr>
          </a:p>
          <a:p>
            <a:pPr>
              <a:lnSpc>
                <a:spcPct val="120000"/>
              </a:lnSpc>
              <a:spcBef>
                <a:spcPts val="400"/>
              </a:spcBef>
            </a:pPr>
            <a:r>
              <a:rPr lang="en-AU" sz="1400">
                <a:cs typeface="Segoe UI Semilight"/>
              </a:rPr>
              <a:t>Bidding Industry Go-live plan to be drafted for comment</a:t>
            </a:r>
          </a:p>
          <a:p>
            <a:endParaRPr lang="en-AU">
              <a:cs typeface="Segoe UI Semilight"/>
            </a:endParaRPr>
          </a:p>
        </p:txBody>
      </p:sp>
      <p:sp>
        <p:nvSpPr>
          <p:cNvPr id="4" name="Date Placeholder 3">
            <a:extLst>
              <a:ext uri="{FF2B5EF4-FFF2-40B4-BE49-F238E27FC236}">
                <a16:creationId xmlns:a16="http://schemas.microsoft.com/office/drawing/2014/main" id="{4FE6EC85-8F04-4EC6-A4DC-1F07EFD01386}"/>
              </a:ext>
            </a:extLst>
          </p:cNvPr>
          <p:cNvSpPr>
            <a:spLocks noGrp="1"/>
          </p:cNvSpPr>
          <p:nvPr>
            <p:ph type="dt" sz="half" idx="10"/>
          </p:nvPr>
        </p:nvSpPr>
        <p:spPr/>
        <p:txBody>
          <a:bodyPr/>
          <a:lstStyle/>
          <a:p>
            <a:fld id="{FDEF3A66-B67E-4569-919D-CB6E78FCED42}" type="datetime1">
              <a:rPr lang="en-AU" smtClean="0"/>
              <a:t>1/02/2021</a:t>
            </a:fld>
            <a:endParaRPr lang="en-AU"/>
          </a:p>
        </p:txBody>
      </p:sp>
      <p:sp>
        <p:nvSpPr>
          <p:cNvPr id="6" name="Slide Number Placeholder 5">
            <a:extLst>
              <a:ext uri="{FF2B5EF4-FFF2-40B4-BE49-F238E27FC236}">
                <a16:creationId xmlns:a16="http://schemas.microsoft.com/office/drawing/2014/main" id="{9412A474-3BF6-4BA2-8079-762D4C53AF81}"/>
              </a:ext>
            </a:extLst>
          </p:cNvPr>
          <p:cNvSpPr>
            <a:spLocks noGrp="1"/>
          </p:cNvSpPr>
          <p:nvPr>
            <p:ph type="sldNum" sz="quarter" idx="12"/>
          </p:nvPr>
        </p:nvSpPr>
        <p:spPr/>
        <p:txBody>
          <a:bodyPr/>
          <a:lstStyle/>
          <a:p>
            <a:fld id="{4EC81F68-4976-451A-B2E9-79BCBD2F70CC}" type="slidenum">
              <a:rPr lang="en-AU" smtClean="0"/>
              <a:t>37</a:t>
            </a:fld>
            <a:endParaRPr lang="en-AU"/>
          </a:p>
        </p:txBody>
      </p:sp>
      <p:pic>
        <p:nvPicPr>
          <p:cNvPr id="8" name="Graphic 7" descr="Bullseye">
            <a:extLst>
              <a:ext uri="{FF2B5EF4-FFF2-40B4-BE49-F238E27FC236}">
                <a16:creationId xmlns:a16="http://schemas.microsoft.com/office/drawing/2014/main" id="{E204A3F0-AEB6-4F5F-A009-E808F05579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95422" y="1520350"/>
            <a:ext cx="1302050" cy="1302050"/>
          </a:xfrm>
          <a:prstGeom prst="rect">
            <a:avLst/>
          </a:prstGeom>
        </p:spPr>
      </p:pic>
      <p:sp>
        <p:nvSpPr>
          <p:cNvPr id="10" name="Rectangle 9">
            <a:extLst>
              <a:ext uri="{FF2B5EF4-FFF2-40B4-BE49-F238E27FC236}">
                <a16:creationId xmlns:a16="http://schemas.microsoft.com/office/drawing/2014/main" id="{2800D18F-9D73-4D5E-B1E0-01C3DAC2330B}"/>
              </a:ext>
            </a:extLst>
          </p:cNvPr>
          <p:cNvSpPr/>
          <p:nvPr/>
        </p:nvSpPr>
        <p:spPr>
          <a:xfrm>
            <a:off x="105156" y="3454403"/>
            <a:ext cx="8933688" cy="2901948"/>
          </a:xfrm>
          <a:prstGeom prst="rect">
            <a:avLst/>
          </a:prstGeom>
        </p:spPr>
        <p:txBody>
          <a:bodyPr wrap="square" lIns="91440" tIns="45720" rIns="91440" bIns="45720" anchor="t">
            <a:spAutoFit/>
          </a:bodyPr>
          <a:lstStyle/>
          <a:p>
            <a:pPr>
              <a:lnSpc>
                <a:spcPct val="120000"/>
              </a:lnSpc>
            </a:pPr>
            <a:r>
              <a:rPr lang="en-AU" sz="1400" b="1"/>
              <a:t>Transition Focus Group</a:t>
            </a:r>
            <a:endParaRPr lang="en-AU" sz="1400" b="1">
              <a:cs typeface="Segoe UI Semilight"/>
            </a:endParaRPr>
          </a:p>
          <a:p>
            <a:pPr marL="171450" indent="-171450" defTabSz="685800">
              <a:lnSpc>
                <a:spcPct val="120000"/>
              </a:lnSpc>
              <a:spcBef>
                <a:spcPts val="400"/>
              </a:spcBef>
              <a:buFont typeface="Arial" panose="020B0604020202020204" pitchFamily="34" charset="0"/>
              <a:buChar char="•"/>
            </a:pPr>
            <a:r>
              <a:rPr lang="en-AU" sz="1400">
                <a:cs typeface="Segoe UI Semilight"/>
              </a:rPr>
              <a:t>Agenda for TFG scheduled for 29-Jan-21 will incorporate:</a:t>
            </a:r>
          </a:p>
          <a:p>
            <a:pPr marL="1085850" lvl="2" indent="-171450" defTabSz="801929">
              <a:buFont typeface="Arial" panose="020B0604020202020204" pitchFamily="34" charset="0"/>
              <a:buChar char="•"/>
            </a:pPr>
            <a:r>
              <a:rPr lang="en-AU" sz="1400">
                <a:cs typeface="Segoe UI Semilight"/>
              </a:rPr>
              <a:t>Proposed changes to the MTP</a:t>
            </a:r>
          </a:p>
          <a:p>
            <a:pPr marL="1085850" lvl="2" indent="-171450" defTabSz="801929">
              <a:buFont typeface="Arial" panose="020B0604020202020204" pitchFamily="34" charset="0"/>
              <a:buChar char="•"/>
            </a:pPr>
            <a:r>
              <a:rPr lang="en-AU" sz="1400">
                <a:cs typeface="Segoe UI Semilight"/>
              </a:rPr>
              <a:t>Upcoming MTP Activities</a:t>
            </a:r>
          </a:p>
          <a:p>
            <a:pPr marL="1085850" lvl="2" indent="-171450" defTabSz="801929">
              <a:buFont typeface="Arial" panose="020B0604020202020204" pitchFamily="34" charset="0"/>
              <a:buChar char="•"/>
            </a:pPr>
            <a:r>
              <a:rPr lang="en-AU" sz="1400">
                <a:cs typeface="Segoe UI Semilight"/>
              </a:rPr>
              <a:t>MTP CATS transaction volume management</a:t>
            </a:r>
          </a:p>
          <a:p>
            <a:pPr marL="1085850" lvl="2" indent="-171450" defTabSz="801929">
              <a:buFont typeface="Arial" panose="020B0604020202020204" pitchFamily="34" charset="0"/>
              <a:buChar char="•"/>
            </a:pPr>
            <a:r>
              <a:rPr lang="en-AU" sz="1400">
                <a:cs typeface="Segoe UI Semilight"/>
              </a:rPr>
              <a:t>GLOPOOL TFG requirements</a:t>
            </a:r>
          </a:p>
          <a:p>
            <a:pPr marL="1085850" lvl="2" indent="-171450" defTabSz="801929">
              <a:buFont typeface="Arial" panose="020B0604020202020204" pitchFamily="34" charset="0"/>
              <a:buChar char="•"/>
            </a:pPr>
            <a:r>
              <a:rPr lang="en-AU" sz="1400">
                <a:cs typeface="Segoe UI Semilight"/>
              </a:rPr>
              <a:t>Cross boundary guidelines</a:t>
            </a:r>
          </a:p>
          <a:p>
            <a:pPr marL="182245" lvl="1">
              <a:lnSpc>
                <a:spcPct val="120000"/>
              </a:lnSpc>
              <a:spcBef>
                <a:spcPts val="300"/>
              </a:spcBef>
            </a:pPr>
            <a:r>
              <a:rPr lang="en-AU" sz="1400" b="1"/>
              <a:t>Invitation Industry Test planning - Retail</a:t>
            </a:r>
            <a:endParaRPr lang="en-AU" sz="1400">
              <a:highlight>
                <a:srgbClr val="FFFF00"/>
              </a:highlight>
              <a:cs typeface="Segoe UI Semilight"/>
            </a:endParaRPr>
          </a:p>
          <a:p>
            <a:pPr lvl="1" indent="-274320">
              <a:lnSpc>
                <a:spcPct val="120000"/>
              </a:lnSpc>
              <a:spcBef>
                <a:spcPts val="300"/>
              </a:spcBef>
              <a:buFont typeface="Courier New" panose="02070309020205020404" pitchFamily="49" charset="0"/>
              <a:buChar char="o"/>
            </a:pPr>
            <a:r>
              <a:rPr lang="en-AU" sz="1400">
                <a:cs typeface="Segoe UI Semilight"/>
              </a:rPr>
              <a:t>Scenarios distributed for consideration by participants, participants to reconsider availability for testing</a:t>
            </a:r>
          </a:p>
          <a:p>
            <a:pPr lvl="1" indent="-274320">
              <a:lnSpc>
                <a:spcPct val="120000"/>
              </a:lnSpc>
              <a:spcBef>
                <a:spcPts val="300"/>
              </a:spcBef>
              <a:buFont typeface="Courier New" panose="02070309020205020404" pitchFamily="49" charset="0"/>
              <a:buChar char="o"/>
            </a:pPr>
            <a:r>
              <a:rPr lang="en-AU" sz="1400">
                <a:cs typeface="Segoe UI Semilight"/>
              </a:rPr>
              <a:t>Planned data refresh of pre-prod as at 14-Dec-20</a:t>
            </a:r>
          </a:p>
          <a:p>
            <a:pPr lvl="1" indent="-274320">
              <a:lnSpc>
                <a:spcPct val="120000"/>
              </a:lnSpc>
              <a:spcBef>
                <a:spcPts val="300"/>
              </a:spcBef>
              <a:buFont typeface="Courier New" panose="02070309020205020404" pitchFamily="49" charset="0"/>
              <a:buChar char="o"/>
            </a:pPr>
            <a:r>
              <a:rPr lang="en-AU" sz="1400">
                <a:cs typeface="Segoe UI Semilight"/>
              </a:rPr>
              <a:t>Planning for conduct will take place in ITWG  and with focused sessions for participating organisations</a:t>
            </a:r>
          </a:p>
        </p:txBody>
      </p:sp>
    </p:spTree>
    <p:extLst>
      <p:ext uri="{BB962C8B-B14F-4D97-AF65-F5344CB8AC3E}">
        <p14:creationId xmlns:p14="http://schemas.microsoft.com/office/powerpoint/2010/main" val="14998283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09442-5930-48DA-A795-65A2644F33FD}"/>
              </a:ext>
            </a:extLst>
          </p:cNvPr>
          <p:cNvSpPr>
            <a:spLocks noGrp="1"/>
          </p:cNvSpPr>
          <p:nvPr>
            <p:ph type="title"/>
          </p:nvPr>
        </p:nvSpPr>
        <p:spPr/>
        <p:txBody>
          <a:bodyPr/>
          <a:lstStyle/>
          <a:p>
            <a:r>
              <a:rPr lang="en-AU"/>
              <a:t>Readiness Working Group Update</a:t>
            </a:r>
          </a:p>
        </p:txBody>
      </p:sp>
      <p:sp>
        <p:nvSpPr>
          <p:cNvPr id="3" name="Content Placeholder 2">
            <a:extLst>
              <a:ext uri="{FF2B5EF4-FFF2-40B4-BE49-F238E27FC236}">
                <a16:creationId xmlns:a16="http://schemas.microsoft.com/office/drawing/2014/main" id="{2BDA8C7F-FA11-4208-B0E2-464B0F0FA45D}"/>
              </a:ext>
            </a:extLst>
          </p:cNvPr>
          <p:cNvSpPr>
            <a:spLocks noGrp="1"/>
          </p:cNvSpPr>
          <p:nvPr>
            <p:ph idx="1"/>
          </p:nvPr>
        </p:nvSpPr>
        <p:spPr>
          <a:xfrm>
            <a:off x="229807" y="1607538"/>
            <a:ext cx="8239160" cy="5274560"/>
          </a:xfrm>
        </p:spPr>
        <p:txBody>
          <a:bodyPr vert="horz" lIns="91440" tIns="45720" rIns="91440" bIns="45720" rtlCol="0" anchor="t">
            <a:normAutofit/>
          </a:bodyPr>
          <a:lstStyle/>
          <a:p>
            <a:pPr marL="0" indent="0">
              <a:buNone/>
            </a:pPr>
            <a:r>
              <a:rPr lang="en-AU" sz="1400" b="1">
                <a:cs typeface="Segoe UI Semilight"/>
              </a:rPr>
              <a:t>Readiness Risk Review</a:t>
            </a:r>
          </a:p>
          <a:p>
            <a:r>
              <a:rPr lang="en-AU" sz="1400">
                <a:cs typeface="Segoe UI Semilight"/>
              </a:rPr>
              <a:t>Review of readiness risks conducted</a:t>
            </a:r>
          </a:p>
          <a:p>
            <a:r>
              <a:rPr lang="en-AU" sz="1400">
                <a:cs typeface="Segoe UI Semilight"/>
              </a:rPr>
              <a:t>No major change in trends noted</a:t>
            </a:r>
          </a:p>
          <a:p>
            <a:r>
              <a:rPr lang="en-AU" sz="1400">
                <a:cs typeface="Segoe UI Semilight"/>
              </a:rPr>
              <a:t>RWG feedback on Programme risks incorporated into PCF risk review</a:t>
            </a:r>
          </a:p>
          <a:p>
            <a:r>
              <a:rPr lang="en-AU" sz="1400">
                <a:cs typeface="Segoe UI Semilight"/>
              </a:rPr>
              <a:t>Will be reassessed at next RWG in light of changes to AEMO platform delivery timeframes</a:t>
            </a:r>
          </a:p>
          <a:p>
            <a:endParaRPr lang="en-AU" sz="1400">
              <a:cs typeface="Segoe UI Semilight"/>
            </a:endParaRPr>
          </a:p>
          <a:p>
            <a:pPr marL="0" indent="0">
              <a:lnSpc>
                <a:spcPct val="100000"/>
              </a:lnSpc>
              <a:buNone/>
            </a:pPr>
            <a:r>
              <a:rPr lang="en-AU" sz="1400" b="1"/>
              <a:t>Upcoming activity</a:t>
            </a:r>
            <a:endParaRPr lang="en-AU" sz="1400" b="1">
              <a:cs typeface="Segoe UI Semilight"/>
            </a:endParaRPr>
          </a:p>
          <a:p>
            <a:r>
              <a:rPr lang="en-AU" sz="1600">
                <a:cs typeface="Segoe UI Semilight"/>
              </a:rPr>
              <a:t>RWG:</a:t>
            </a:r>
          </a:p>
          <a:p>
            <a:pPr lvl="1">
              <a:lnSpc>
                <a:spcPct val="100000"/>
              </a:lnSpc>
              <a:buFont typeface="Courier New" panose="02070309020205020404" pitchFamily="49" charset="0"/>
              <a:buChar char="o"/>
            </a:pPr>
            <a:r>
              <a:rPr lang="en-AU" sz="1400">
                <a:cs typeface="Segoe UI Semilight"/>
              </a:rPr>
              <a:t>Impacts of Retail and Settlement reschedule</a:t>
            </a:r>
          </a:p>
          <a:p>
            <a:pPr lvl="1">
              <a:lnSpc>
                <a:spcPct val="100000"/>
              </a:lnSpc>
              <a:buFont typeface="Courier New" panose="02070309020205020404" pitchFamily="49" charset="0"/>
              <a:buChar char="o"/>
            </a:pPr>
            <a:r>
              <a:rPr lang="en-AU" sz="1400">
                <a:cs typeface="Segoe UI Semilight"/>
              </a:rPr>
              <a:t>Review of draft Settlements Industry Go Live Plan</a:t>
            </a:r>
          </a:p>
          <a:p>
            <a:pPr lvl="1">
              <a:lnSpc>
                <a:spcPct val="100000"/>
              </a:lnSpc>
              <a:buFont typeface="Courier New" panose="02070309020205020404" pitchFamily="49" charset="0"/>
              <a:buChar char="o"/>
            </a:pPr>
            <a:r>
              <a:rPr lang="en-AU" sz="1400">
                <a:cs typeface="Segoe UI Semilight"/>
              </a:rPr>
              <a:t>Review of Draft Bidding Go-live Plan</a:t>
            </a:r>
          </a:p>
          <a:p>
            <a:pPr lvl="1">
              <a:lnSpc>
                <a:spcPct val="100000"/>
              </a:lnSpc>
              <a:buFont typeface="Courier New" panose="02070309020205020404" pitchFamily="49" charset="0"/>
              <a:buChar char="o"/>
            </a:pPr>
            <a:r>
              <a:rPr lang="en-AU" sz="1400">
                <a:cs typeface="Segoe UI Semilight"/>
              </a:rPr>
              <a:t>Updates to readiness survey to incorporate further readiness activities</a:t>
            </a:r>
          </a:p>
          <a:p>
            <a:pPr lvl="1">
              <a:lnSpc>
                <a:spcPct val="100000"/>
              </a:lnSpc>
              <a:buFont typeface="Courier New" panose="02070309020205020404" pitchFamily="49" charset="0"/>
              <a:buChar char="o"/>
            </a:pPr>
            <a:r>
              <a:rPr lang="en-AU" sz="1400">
                <a:cs typeface="Segoe UI Semilight"/>
              </a:rPr>
              <a:t>Updates Retail Industry go-live plan and response to industry feedback</a:t>
            </a:r>
          </a:p>
          <a:p>
            <a:pPr>
              <a:lnSpc>
                <a:spcPct val="110000"/>
              </a:lnSpc>
            </a:pPr>
            <a:r>
              <a:rPr lang="en-AU" sz="1600">
                <a:cs typeface="Segoe UI Semilight"/>
              </a:rPr>
              <a:t>ITWG </a:t>
            </a:r>
          </a:p>
          <a:p>
            <a:pPr lvl="1">
              <a:lnSpc>
                <a:spcPct val="100000"/>
              </a:lnSpc>
              <a:buFont typeface="Courier New" panose="02070309020205020404" pitchFamily="49" charset="0"/>
              <a:buChar char="o"/>
            </a:pPr>
            <a:r>
              <a:rPr lang="en-AU" sz="1400">
                <a:cs typeface="Segoe UI Semilight"/>
              </a:rPr>
              <a:t>Planning for Invitation Industry Test – Retail</a:t>
            </a:r>
          </a:p>
          <a:p>
            <a:pPr lvl="1">
              <a:lnSpc>
                <a:spcPct val="100000"/>
              </a:lnSpc>
              <a:buFont typeface="Courier New" panose="02070309020205020404" pitchFamily="49" charset="0"/>
              <a:buChar char="o"/>
            </a:pPr>
            <a:r>
              <a:rPr lang="en-AU" sz="1400">
                <a:cs typeface="Segoe UI Semilight"/>
              </a:rPr>
              <a:t>Data availability for Settlements Industry Test</a:t>
            </a:r>
          </a:p>
          <a:p>
            <a:endParaRPr lang="en-AU" sz="1600">
              <a:cs typeface="Segoe UI Semilight"/>
            </a:endParaRPr>
          </a:p>
          <a:p>
            <a:pPr lvl="1"/>
            <a:endParaRPr lang="en-AU" sz="1600">
              <a:cs typeface="Segoe UI Semilight"/>
            </a:endParaRPr>
          </a:p>
          <a:p>
            <a:endParaRPr lang="en-AU" sz="1600">
              <a:cs typeface="Segoe UI Semilight"/>
            </a:endParaRPr>
          </a:p>
        </p:txBody>
      </p:sp>
      <p:sp>
        <p:nvSpPr>
          <p:cNvPr id="4" name="Date Placeholder 3">
            <a:extLst>
              <a:ext uri="{FF2B5EF4-FFF2-40B4-BE49-F238E27FC236}">
                <a16:creationId xmlns:a16="http://schemas.microsoft.com/office/drawing/2014/main" id="{4FE6EC85-8F04-4EC6-A4DC-1F07EFD01386}"/>
              </a:ext>
            </a:extLst>
          </p:cNvPr>
          <p:cNvSpPr>
            <a:spLocks noGrp="1"/>
          </p:cNvSpPr>
          <p:nvPr>
            <p:ph type="dt" sz="half" idx="10"/>
          </p:nvPr>
        </p:nvSpPr>
        <p:spPr/>
        <p:txBody>
          <a:bodyPr/>
          <a:lstStyle/>
          <a:p>
            <a:fld id="{FDEF3A66-B67E-4569-919D-CB6E78FCED42}" type="datetime1">
              <a:rPr lang="en-AU" smtClean="0"/>
              <a:t>1/02/2021</a:t>
            </a:fld>
            <a:endParaRPr lang="en-AU"/>
          </a:p>
        </p:txBody>
      </p:sp>
      <p:sp>
        <p:nvSpPr>
          <p:cNvPr id="6" name="Slide Number Placeholder 5">
            <a:extLst>
              <a:ext uri="{FF2B5EF4-FFF2-40B4-BE49-F238E27FC236}">
                <a16:creationId xmlns:a16="http://schemas.microsoft.com/office/drawing/2014/main" id="{9412A474-3BF6-4BA2-8079-762D4C53AF81}"/>
              </a:ext>
            </a:extLst>
          </p:cNvPr>
          <p:cNvSpPr>
            <a:spLocks noGrp="1"/>
          </p:cNvSpPr>
          <p:nvPr>
            <p:ph type="sldNum" sz="quarter" idx="12"/>
          </p:nvPr>
        </p:nvSpPr>
        <p:spPr/>
        <p:txBody>
          <a:bodyPr/>
          <a:lstStyle/>
          <a:p>
            <a:fld id="{4EC81F68-4976-451A-B2E9-79BCBD2F70CC}" type="slidenum">
              <a:rPr lang="en-AU" smtClean="0"/>
              <a:t>38</a:t>
            </a:fld>
            <a:endParaRPr lang="en-AU"/>
          </a:p>
        </p:txBody>
      </p:sp>
      <p:pic>
        <p:nvPicPr>
          <p:cNvPr id="7" name="Graphic 6" descr="Bullseye">
            <a:extLst>
              <a:ext uri="{FF2B5EF4-FFF2-40B4-BE49-F238E27FC236}">
                <a16:creationId xmlns:a16="http://schemas.microsoft.com/office/drawing/2014/main" id="{C4935EF4-93B4-488B-B116-29616227F6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95422" y="1520350"/>
            <a:ext cx="1302050" cy="1302050"/>
          </a:xfrm>
          <a:prstGeom prst="rect">
            <a:avLst/>
          </a:prstGeom>
        </p:spPr>
      </p:pic>
    </p:spTree>
    <p:extLst>
      <p:ext uri="{BB962C8B-B14F-4D97-AF65-F5344CB8AC3E}">
        <p14:creationId xmlns:p14="http://schemas.microsoft.com/office/powerpoint/2010/main" val="8527795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09442-5930-48DA-A795-65A2644F33FD}"/>
              </a:ext>
            </a:extLst>
          </p:cNvPr>
          <p:cNvSpPr>
            <a:spLocks noGrp="1"/>
          </p:cNvSpPr>
          <p:nvPr>
            <p:ph type="title"/>
          </p:nvPr>
        </p:nvSpPr>
        <p:spPr/>
        <p:txBody>
          <a:bodyPr/>
          <a:lstStyle/>
          <a:p>
            <a:r>
              <a:rPr lang="en-AU"/>
              <a:t>Readiness Working Group Update</a:t>
            </a:r>
          </a:p>
        </p:txBody>
      </p:sp>
      <p:sp>
        <p:nvSpPr>
          <p:cNvPr id="3" name="Content Placeholder 2">
            <a:extLst>
              <a:ext uri="{FF2B5EF4-FFF2-40B4-BE49-F238E27FC236}">
                <a16:creationId xmlns:a16="http://schemas.microsoft.com/office/drawing/2014/main" id="{2BDA8C7F-FA11-4208-B0E2-464B0F0FA45D}"/>
              </a:ext>
            </a:extLst>
          </p:cNvPr>
          <p:cNvSpPr>
            <a:spLocks noGrp="1"/>
          </p:cNvSpPr>
          <p:nvPr>
            <p:ph idx="1"/>
          </p:nvPr>
        </p:nvSpPr>
        <p:spPr>
          <a:xfrm>
            <a:off x="229807" y="1386027"/>
            <a:ext cx="8815090" cy="5496071"/>
          </a:xfrm>
        </p:spPr>
        <p:txBody>
          <a:bodyPr vert="horz" lIns="91440" tIns="45720" rIns="91440" bIns="45720" rtlCol="0" anchor="t">
            <a:normAutofit/>
          </a:bodyPr>
          <a:lstStyle/>
          <a:p>
            <a:pPr marL="0" indent="0">
              <a:lnSpc>
                <a:spcPct val="100000"/>
              </a:lnSpc>
              <a:buNone/>
            </a:pPr>
            <a:endParaRPr lang="en-AU" sz="1400" b="1">
              <a:ea typeface="+mn-lt"/>
              <a:cs typeface="+mn-lt"/>
            </a:endParaRPr>
          </a:p>
          <a:p>
            <a:pPr marL="0" indent="0">
              <a:lnSpc>
                <a:spcPct val="100000"/>
              </a:lnSpc>
              <a:buNone/>
            </a:pPr>
            <a:endParaRPr lang="en-AU" sz="1400" b="1">
              <a:cs typeface="Segoe UI Semilight"/>
            </a:endParaRPr>
          </a:p>
          <a:p>
            <a:pPr marL="0" indent="0">
              <a:buNone/>
            </a:pPr>
            <a:endParaRPr lang="en-AU" sz="1400" b="1">
              <a:cs typeface="Segoe UI Semilight"/>
            </a:endParaRPr>
          </a:p>
          <a:p>
            <a:pPr marL="0" indent="0">
              <a:buNone/>
            </a:pPr>
            <a:r>
              <a:rPr lang="en-AU" sz="1400" b="1">
                <a:cs typeface="Segoe UI Semilight"/>
              </a:rPr>
              <a:t>Staging Environment </a:t>
            </a:r>
            <a:endParaRPr lang="en-AU" sz="1400" b="1"/>
          </a:p>
          <a:p>
            <a:pPr>
              <a:buFont typeface="Arial"/>
              <a:buChar char="•"/>
            </a:pPr>
            <a:r>
              <a:rPr lang="en-AU" sz="1400">
                <a:cs typeface="Segoe UI Semilight"/>
              </a:rPr>
              <a:t>Outage will take place in early February to migrate across to end state solution – MSATS/ Retail only impacted and will be unavailable for a period of 5 days.</a:t>
            </a:r>
          </a:p>
          <a:p>
            <a:pPr>
              <a:buFont typeface="Arial"/>
              <a:buChar char="•"/>
            </a:pPr>
            <a:r>
              <a:rPr lang="en-AU" sz="1400">
                <a:cs typeface="Segoe UI Semilight"/>
              </a:rPr>
              <a:t>Staging data is a copy of Production as of 31 Jul-20.</a:t>
            </a:r>
            <a:endParaRPr lang="en-US" sz="1400">
              <a:cs typeface="Segoe UI Semilight"/>
            </a:endParaRPr>
          </a:p>
          <a:p>
            <a:pPr>
              <a:buFont typeface="Arial"/>
              <a:buChar char="•"/>
            </a:pPr>
            <a:r>
              <a:rPr lang="en-AU" sz="1400">
                <a:cs typeface="Segoe UI Semilight"/>
              </a:rPr>
              <a:t>Full functionality for </a:t>
            </a:r>
            <a:r>
              <a:rPr lang="en-AU" sz="1400" b="1">
                <a:cs typeface="Segoe UI Semilight"/>
              </a:rPr>
              <a:t>B2B</a:t>
            </a:r>
            <a:r>
              <a:rPr lang="en-AU" sz="1400">
                <a:cs typeface="Segoe UI Semilight"/>
              </a:rPr>
              <a:t> testing is supported in the staging environment for participants wanting to perform bilateral testing including 30-minute and 5-minute reads.</a:t>
            </a:r>
          </a:p>
          <a:p>
            <a:pPr>
              <a:buFont typeface="Arial"/>
              <a:buChar char="•"/>
            </a:pPr>
            <a:r>
              <a:rPr lang="en-AU" sz="1400">
                <a:cs typeface="Segoe UI Semilight"/>
              </a:rPr>
              <a:t>B2M functionality is also able to be tested in the MSATS staging environment for any participant wanting to perform testing of B2M ahead of the deployment to Pre-Production.</a:t>
            </a:r>
          </a:p>
          <a:p>
            <a:pPr>
              <a:buFont typeface="Arial"/>
              <a:buChar char="•"/>
            </a:pPr>
            <a:r>
              <a:rPr lang="en-AU" sz="1400">
                <a:cs typeface="Segoe UI Semilight"/>
              </a:rPr>
              <a:t>Participants can refer to the Functional Deployment  Matrix for more details of capability.</a:t>
            </a:r>
          </a:p>
          <a:p>
            <a:pPr marL="0" indent="0">
              <a:lnSpc>
                <a:spcPct val="100000"/>
              </a:lnSpc>
              <a:buNone/>
            </a:pPr>
            <a:endParaRPr lang="en-AU" sz="1400" b="1"/>
          </a:p>
          <a:p>
            <a:pPr marL="0" indent="0">
              <a:lnSpc>
                <a:spcPct val="100000"/>
              </a:lnSpc>
              <a:buNone/>
            </a:pPr>
            <a:r>
              <a:rPr lang="en-AU" sz="1400" b="1"/>
              <a:t>Dispatch</a:t>
            </a:r>
            <a:r>
              <a:rPr lang="en-AU" sz="1400" b="1">
                <a:cs typeface="Segoe UI Semilight"/>
              </a:rPr>
              <a:t> Industry Test </a:t>
            </a:r>
            <a:endParaRPr lang="en-AU" sz="1400">
              <a:cs typeface="Segoe UI Semilight"/>
            </a:endParaRPr>
          </a:p>
          <a:p>
            <a:pPr marL="285750" indent="-285750"/>
            <a:r>
              <a:rPr lang="en-AU" sz="1400">
                <a:ea typeface="+mn-lt"/>
                <a:cs typeface="+mn-lt"/>
              </a:rPr>
              <a:t>Limited industry activity noted to date for Bidding platform – No significant defects identified</a:t>
            </a:r>
            <a:endParaRPr lang="en-US" sz="1400">
              <a:ea typeface="+mn-lt"/>
              <a:cs typeface="+mn-lt"/>
            </a:endParaRPr>
          </a:p>
          <a:p>
            <a:pPr marL="628650" lvl="1" indent="-285750"/>
            <a:r>
              <a:rPr lang="en-AU" sz="1400">
                <a:ea typeface="+mn-lt"/>
                <a:cs typeface="+mn-lt"/>
              </a:rPr>
              <a:t>Update release will be scheduled for February to remediate defects identified in AEMO UAT</a:t>
            </a:r>
            <a:endParaRPr lang="en-US" sz="1400">
              <a:ea typeface="+mn-lt"/>
              <a:cs typeface="+mn-lt"/>
            </a:endParaRPr>
          </a:p>
          <a:p>
            <a:endParaRPr lang="en-AU" sz="1400">
              <a:cs typeface="Segoe UI Semilight"/>
            </a:endParaRPr>
          </a:p>
          <a:p>
            <a:pPr marL="0" indent="0">
              <a:lnSpc>
                <a:spcPct val="100000"/>
              </a:lnSpc>
              <a:buNone/>
            </a:pPr>
            <a:endParaRPr lang="en-AU" sz="1600">
              <a:cs typeface="Segoe UI Semilight"/>
            </a:endParaRPr>
          </a:p>
          <a:p>
            <a:pPr lvl="1"/>
            <a:endParaRPr lang="en-AU" sz="1600">
              <a:cs typeface="Segoe UI Semilight"/>
            </a:endParaRPr>
          </a:p>
          <a:p>
            <a:endParaRPr lang="en-AU" sz="1600">
              <a:cs typeface="Segoe UI Semilight"/>
            </a:endParaRPr>
          </a:p>
        </p:txBody>
      </p:sp>
      <p:sp>
        <p:nvSpPr>
          <p:cNvPr id="4" name="Date Placeholder 3">
            <a:extLst>
              <a:ext uri="{FF2B5EF4-FFF2-40B4-BE49-F238E27FC236}">
                <a16:creationId xmlns:a16="http://schemas.microsoft.com/office/drawing/2014/main" id="{4FE6EC85-8F04-4EC6-A4DC-1F07EFD01386}"/>
              </a:ext>
            </a:extLst>
          </p:cNvPr>
          <p:cNvSpPr>
            <a:spLocks noGrp="1"/>
          </p:cNvSpPr>
          <p:nvPr>
            <p:ph type="dt" sz="half" idx="10"/>
          </p:nvPr>
        </p:nvSpPr>
        <p:spPr/>
        <p:txBody>
          <a:bodyPr/>
          <a:lstStyle/>
          <a:p>
            <a:fld id="{FDEF3A66-B67E-4569-919D-CB6E78FCED42}" type="datetime1">
              <a:rPr lang="en-AU" smtClean="0"/>
              <a:t>1/02/2021</a:t>
            </a:fld>
            <a:endParaRPr lang="en-AU"/>
          </a:p>
        </p:txBody>
      </p:sp>
      <p:sp>
        <p:nvSpPr>
          <p:cNvPr id="6" name="Slide Number Placeholder 5">
            <a:extLst>
              <a:ext uri="{FF2B5EF4-FFF2-40B4-BE49-F238E27FC236}">
                <a16:creationId xmlns:a16="http://schemas.microsoft.com/office/drawing/2014/main" id="{9412A474-3BF6-4BA2-8079-762D4C53AF81}"/>
              </a:ext>
            </a:extLst>
          </p:cNvPr>
          <p:cNvSpPr>
            <a:spLocks noGrp="1"/>
          </p:cNvSpPr>
          <p:nvPr>
            <p:ph type="sldNum" sz="quarter" idx="12"/>
          </p:nvPr>
        </p:nvSpPr>
        <p:spPr/>
        <p:txBody>
          <a:bodyPr/>
          <a:lstStyle/>
          <a:p>
            <a:fld id="{4EC81F68-4976-451A-B2E9-79BCBD2F70CC}" type="slidenum">
              <a:rPr lang="en-AU" smtClean="0"/>
              <a:t>39</a:t>
            </a:fld>
            <a:endParaRPr lang="en-AU"/>
          </a:p>
        </p:txBody>
      </p:sp>
      <p:pic>
        <p:nvPicPr>
          <p:cNvPr id="7" name="Graphic 6" descr="Bullseye">
            <a:extLst>
              <a:ext uri="{FF2B5EF4-FFF2-40B4-BE49-F238E27FC236}">
                <a16:creationId xmlns:a16="http://schemas.microsoft.com/office/drawing/2014/main" id="{C4935EF4-93B4-488B-B116-29616227F6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99213" y="1272257"/>
            <a:ext cx="1302050" cy="1302050"/>
          </a:xfrm>
          <a:prstGeom prst="rect">
            <a:avLst/>
          </a:prstGeom>
        </p:spPr>
      </p:pic>
    </p:spTree>
    <p:extLst>
      <p:ext uri="{BB962C8B-B14F-4D97-AF65-F5344CB8AC3E}">
        <p14:creationId xmlns:p14="http://schemas.microsoft.com/office/powerpoint/2010/main" val="3052466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7729C3-E179-4EAA-BBF9-DBE460154BB2}"/>
              </a:ext>
            </a:extLst>
          </p:cNvPr>
          <p:cNvSpPr>
            <a:spLocks noGrp="1"/>
          </p:cNvSpPr>
          <p:nvPr>
            <p:ph type="title"/>
          </p:nvPr>
        </p:nvSpPr>
        <p:spPr/>
        <p:txBody>
          <a:bodyPr/>
          <a:lstStyle/>
          <a:p>
            <a:r>
              <a:rPr lang="en-AU"/>
              <a:t>Welcome	</a:t>
            </a:r>
          </a:p>
        </p:txBody>
      </p:sp>
      <p:sp>
        <p:nvSpPr>
          <p:cNvPr id="8" name="Text Placeholder 7">
            <a:extLst>
              <a:ext uri="{FF2B5EF4-FFF2-40B4-BE49-F238E27FC236}">
                <a16:creationId xmlns:a16="http://schemas.microsoft.com/office/drawing/2014/main" id="{ABF66CC2-2BFD-4075-84BC-0F017BD2A24D}"/>
              </a:ext>
            </a:extLst>
          </p:cNvPr>
          <p:cNvSpPr>
            <a:spLocks noGrp="1"/>
          </p:cNvSpPr>
          <p:nvPr>
            <p:ph type="body" idx="1"/>
          </p:nvPr>
        </p:nvSpPr>
        <p:spPr/>
        <p:txBody>
          <a:bodyPr/>
          <a:lstStyle/>
          <a:p>
            <a:r>
              <a:rPr lang="en-AU"/>
              <a:t>Peter Carruthers</a:t>
            </a:r>
          </a:p>
        </p:txBody>
      </p:sp>
      <p:sp>
        <p:nvSpPr>
          <p:cNvPr id="4" name="Date Placeholder 3">
            <a:extLst>
              <a:ext uri="{FF2B5EF4-FFF2-40B4-BE49-F238E27FC236}">
                <a16:creationId xmlns:a16="http://schemas.microsoft.com/office/drawing/2014/main" id="{BD571846-98F9-4D2D-81B5-8FB30DFADCAE}"/>
              </a:ext>
            </a:extLst>
          </p:cNvPr>
          <p:cNvSpPr>
            <a:spLocks noGrp="1"/>
          </p:cNvSpPr>
          <p:nvPr>
            <p:ph type="dt" sz="half" idx="10"/>
          </p:nvPr>
        </p:nvSpPr>
        <p:spPr/>
        <p:txBody>
          <a:bodyPr/>
          <a:lstStyle/>
          <a:p>
            <a:fld id="{FDEF3A66-B67E-4569-919D-CB6E78FCED42}" type="datetime1">
              <a:rPr lang="en-AU" smtClean="0"/>
              <a:t>1/02/2021</a:t>
            </a:fld>
            <a:endParaRPr lang="en-AU"/>
          </a:p>
        </p:txBody>
      </p:sp>
      <p:sp>
        <p:nvSpPr>
          <p:cNvPr id="6" name="Slide Number Placeholder 5">
            <a:extLst>
              <a:ext uri="{FF2B5EF4-FFF2-40B4-BE49-F238E27FC236}">
                <a16:creationId xmlns:a16="http://schemas.microsoft.com/office/drawing/2014/main" id="{9EA9FC0A-EF8E-4980-A30B-AA0D3EADD31F}"/>
              </a:ext>
            </a:extLst>
          </p:cNvPr>
          <p:cNvSpPr>
            <a:spLocks noGrp="1"/>
          </p:cNvSpPr>
          <p:nvPr>
            <p:ph type="sldNum" sz="quarter" idx="12"/>
          </p:nvPr>
        </p:nvSpPr>
        <p:spPr/>
        <p:txBody>
          <a:bodyPr/>
          <a:lstStyle/>
          <a:p>
            <a:fld id="{4EC81F68-4976-451A-B2E9-79BCBD2F70CC}" type="slidenum">
              <a:rPr lang="en-AU" smtClean="0"/>
              <a:t>4</a:t>
            </a:fld>
            <a:endParaRPr lang="en-AU"/>
          </a:p>
        </p:txBody>
      </p:sp>
    </p:spTree>
    <p:extLst>
      <p:ext uri="{BB962C8B-B14F-4D97-AF65-F5344CB8AC3E}">
        <p14:creationId xmlns:p14="http://schemas.microsoft.com/office/powerpoint/2010/main" val="10617280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9DB5817-0F41-4E8A-AB6E-1B6851A45D2D}"/>
              </a:ext>
            </a:extLst>
          </p:cNvPr>
          <p:cNvSpPr>
            <a:spLocks noGrp="1"/>
          </p:cNvSpPr>
          <p:nvPr>
            <p:ph type="title"/>
          </p:nvPr>
        </p:nvSpPr>
        <p:spPr/>
        <p:txBody>
          <a:bodyPr/>
          <a:lstStyle/>
          <a:p>
            <a:r>
              <a:rPr lang="en-AU"/>
              <a:t>Forward Meeting Plan</a:t>
            </a:r>
          </a:p>
        </p:txBody>
      </p:sp>
      <p:sp>
        <p:nvSpPr>
          <p:cNvPr id="8" name="Text Placeholder 7">
            <a:extLst>
              <a:ext uri="{FF2B5EF4-FFF2-40B4-BE49-F238E27FC236}">
                <a16:creationId xmlns:a16="http://schemas.microsoft.com/office/drawing/2014/main" id="{4F4219A2-5D79-4E54-A0BA-051ECF115A0E}"/>
              </a:ext>
            </a:extLst>
          </p:cNvPr>
          <p:cNvSpPr>
            <a:spLocks noGrp="1"/>
          </p:cNvSpPr>
          <p:nvPr>
            <p:ph type="body" idx="1"/>
          </p:nvPr>
        </p:nvSpPr>
        <p:spPr/>
        <p:txBody>
          <a:bodyPr/>
          <a:lstStyle/>
          <a:p>
            <a:r>
              <a:rPr lang="en-AU"/>
              <a:t>Anne-Marie McCague</a:t>
            </a:r>
          </a:p>
        </p:txBody>
      </p:sp>
      <p:sp>
        <p:nvSpPr>
          <p:cNvPr id="6" name="Slide Number Placeholder 5">
            <a:extLst>
              <a:ext uri="{FF2B5EF4-FFF2-40B4-BE49-F238E27FC236}">
                <a16:creationId xmlns:a16="http://schemas.microsoft.com/office/drawing/2014/main" id="{40F80E16-043C-4A42-961A-F292EDF45635}"/>
              </a:ext>
            </a:extLst>
          </p:cNvPr>
          <p:cNvSpPr>
            <a:spLocks noGrp="1"/>
          </p:cNvSpPr>
          <p:nvPr>
            <p:ph type="sldNum" sz="quarter" idx="12"/>
          </p:nvPr>
        </p:nvSpPr>
        <p:spPr/>
        <p:txBody>
          <a:bodyPr/>
          <a:lstStyle/>
          <a:p>
            <a:fld id="{4EC81F68-4976-451A-B2E9-79BCBD2F70CC}" type="slidenum">
              <a:rPr lang="en-AU" smtClean="0"/>
              <a:t>40</a:t>
            </a:fld>
            <a:endParaRPr lang="en-AU"/>
          </a:p>
        </p:txBody>
      </p:sp>
      <p:sp>
        <p:nvSpPr>
          <p:cNvPr id="2" name="Date Placeholder 1">
            <a:extLst>
              <a:ext uri="{FF2B5EF4-FFF2-40B4-BE49-F238E27FC236}">
                <a16:creationId xmlns:a16="http://schemas.microsoft.com/office/drawing/2014/main" id="{AF6CDDFD-439A-441B-AE74-460F1A1D72BD}"/>
              </a:ext>
            </a:extLst>
          </p:cNvPr>
          <p:cNvSpPr>
            <a:spLocks noGrp="1"/>
          </p:cNvSpPr>
          <p:nvPr>
            <p:ph type="dt" sz="half" idx="10"/>
          </p:nvPr>
        </p:nvSpPr>
        <p:spPr/>
        <p:txBody>
          <a:bodyPr/>
          <a:lstStyle/>
          <a:p>
            <a:fld id="{BC7F62E7-3297-41DF-9DEF-2FF2683F55B8}" type="datetime1">
              <a:rPr lang="en-AU" smtClean="0"/>
              <a:t>1/02/2021</a:t>
            </a:fld>
            <a:endParaRPr lang="en-AU"/>
          </a:p>
        </p:txBody>
      </p:sp>
    </p:spTree>
    <p:extLst>
      <p:ext uri="{BB962C8B-B14F-4D97-AF65-F5344CB8AC3E}">
        <p14:creationId xmlns:p14="http://schemas.microsoft.com/office/powerpoint/2010/main" val="18318959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E890D7F-50C8-47E0-AFEE-A81E60510C27}"/>
              </a:ext>
            </a:extLst>
          </p:cNvPr>
          <p:cNvSpPr>
            <a:spLocks noGrp="1"/>
          </p:cNvSpPr>
          <p:nvPr>
            <p:ph type="title"/>
          </p:nvPr>
        </p:nvSpPr>
        <p:spPr/>
        <p:txBody>
          <a:bodyPr/>
          <a:lstStyle/>
          <a:p>
            <a:r>
              <a:rPr lang="en-AU"/>
              <a:t>High-Level Plan for 2021</a:t>
            </a:r>
          </a:p>
        </p:txBody>
      </p:sp>
      <p:graphicFrame>
        <p:nvGraphicFramePr>
          <p:cNvPr id="9" name="Content Placeholder 8">
            <a:extLst>
              <a:ext uri="{FF2B5EF4-FFF2-40B4-BE49-F238E27FC236}">
                <a16:creationId xmlns:a16="http://schemas.microsoft.com/office/drawing/2014/main" id="{1EB0938C-5466-4754-A8D3-06566529019B}"/>
              </a:ext>
            </a:extLst>
          </p:cNvPr>
          <p:cNvGraphicFramePr>
            <a:graphicFrameLocks noGrp="1"/>
          </p:cNvGraphicFramePr>
          <p:nvPr>
            <p:ph idx="1"/>
            <p:extLst>
              <p:ext uri="{D42A27DB-BD31-4B8C-83A1-F6EECF244321}">
                <p14:modId xmlns:p14="http://schemas.microsoft.com/office/powerpoint/2010/main" val="2835420597"/>
              </p:ext>
            </p:extLst>
          </p:nvPr>
        </p:nvGraphicFramePr>
        <p:xfrm>
          <a:off x="410734" y="1624390"/>
          <a:ext cx="8301895" cy="3802283"/>
        </p:xfrm>
        <a:graphic>
          <a:graphicData uri="http://schemas.openxmlformats.org/drawingml/2006/table">
            <a:tbl>
              <a:tblPr firstRow="1" firstCol="1" bandRow="1">
                <a:tableStyleId>{9DCAF9ED-07DC-4A11-8D7F-57B35C25682E}</a:tableStyleId>
              </a:tblPr>
              <a:tblGrid>
                <a:gridCol w="1009690">
                  <a:extLst>
                    <a:ext uri="{9D8B030D-6E8A-4147-A177-3AD203B41FA5}">
                      <a16:colId xmlns:a16="http://schemas.microsoft.com/office/drawing/2014/main" val="341257948"/>
                    </a:ext>
                  </a:extLst>
                </a:gridCol>
                <a:gridCol w="2916882">
                  <a:extLst>
                    <a:ext uri="{9D8B030D-6E8A-4147-A177-3AD203B41FA5}">
                      <a16:colId xmlns:a16="http://schemas.microsoft.com/office/drawing/2014/main" val="3440049146"/>
                    </a:ext>
                  </a:extLst>
                </a:gridCol>
                <a:gridCol w="1009690">
                  <a:extLst>
                    <a:ext uri="{9D8B030D-6E8A-4147-A177-3AD203B41FA5}">
                      <a16:colId xmlns:a16="http://schemas.microsoft.com/office/drawing/2014/main" val="1481604260"/>
                    </a:ext>
                  </a:extLst>
                </a:gridCol>
                <a:gridCol w="3365633">
                  <a:extLst>
                    <a:ext uri="{9D8B030D-6E8A-4147-A177-3AD203B41FA5}">
                      <a16:colId xmlns:a16="http://schemas.microsoft.com/office/drawing/2014/main" val="2989831260"/>
                    </a:ext>
                  </a:extLst>
                </a:gridCol>
              </a:tblGrid>
              <a:tr h="363441">
                <a:tc>
                  <a:txBody>
                    <a:bodyPr/>
                    <a:lstStyle/>
                    <a:p>
                      <a:pPr>
                        <a:spcAft>
                          <a:spcPts val="0"/>
                        </a:spcAft>
                      </a:pPr>
                      <a:r>
                        <a:rPr lang="en-AU" sz="1100">
                          <a:effectLst/>
                        </a:rPr>
                        <a:t>Month</a:t>
                      </a:r>
                      <a:endParaRPr lang="en-AU" sz="1100">
                        <a:effectLst/>
                        <a:latin typeface="Calibri" panose="020F0502020204030204" pitchFamily="34" charset="0"/>
                        <a:ea typeface="Calibri" panose="020F0502020204030204" pitchFamily="34" charset="0"/>
                      </a:endParaRPr>
                    </a:p>
                  </a:txBody>
                  <a:tcPr marL="89616" marR="89616" marT="44808" marB="44808">
                    <a:lnB w="12700" cap="flat" cmpd="sng" algn="ctr">
                      <a:solidFill>
                        <a:schemeClr val="bg1"/>
                      </a:solidFill>
                      <a:prstDash val="solid"/>
                      <a:round/>
                      <a:headEnd type="none" w="med" len="med"/>
                      <a:tailEnd type="none" w="med" len="med"/>
                    </a:lnB>
                  </a:tcPr>
                </a:tc>
                <a:tc>
                  <a:txBody>
                    <a:bodyPr/>
                    <a:lstStyle/>
                    <a:p>
                      <a:pPr>
                        <a:spcAft>
                          <a:spcPts val="0"/>
                        </a:spcAft>
                      </a:pPr>
                      <a:r>
                        <a:rPr lang="en-AU" sz="1100">
                          <a:effectLst/>
                        </a:rPr>
                        <a:t>Topics</a:t>
                      </a:r>
                      <a:endParaRPr lang="en-AU" sz="1100">
                        <a:effectLst/>
                        <a:latin typeface="Calibri" panose="020F0502020204030204" pitchFamily="34" charset="0"/>
                        <a:ea typeface="Calibri" panose="020F0502020204030204" pitchFamily="34" charset="0"/>
                      </a:endParaRPr>
                    </a:p>
                  </a:txBody>
                  <a:tcPr marL="89616" marR="89616" marT="44808" marB="44808">
                    <a:lnB w="12700" cap="flat" cmpd="sng" algn="ctr">
                      <a:solidFill>
                        <a:schemeClr val="bg1"/>
                      </a:solidFill>
                      <a:prstDash val="solid"/>
                      <a:round/>
                      <a:headEnd type="none" w="med" len="med"/>
                      <a:tailEnd type="none" w="med" len="med"/>
                    </a:lnB>
                  </a:tcPr>
                </a:tc>
                <a:tc>
                  <a:txBody>
                    <a:bodyPr/>
                    <a:lstStyle/>
                    <a:p>
                      <a:pPr>
                        <a:spcAft>
                          <a:spcPts val="0"/>
                        </a:spcAft>
                      </a:pPr>
                      <a:r>
                        <a:rPr lang="en-AU" sz="1100" b="1">
                          <a:effectLst/>
                        </a:rPr>
                        <a:t>Month</a:t>
                      </a:r>
                      <a:endParaRPr lang="en-AU" sz="1100" b="1">
                        <a:effectLst/>
                        <a:latin typeface="Calibri" panose="020F0502020204030204" pitchFamily="34" charset="0"/>
                        <a:ea typeface="Calibri" panose="020F0502020204030204" pitchFamily="34" charset="0"/>
                      </a:endParaRPr>
                    </a:p>
                  </a:txBody>
                  <a:tcPr marL="89616" marR="89616" marT="44808" marB="44808">
                    <a:lnB w="12700" cap="flat" cmpd="sng" algn="ctr">
                      <a:solidFill>
                        <a:schemeClr val="bg1"/>
                      </a:solidFill>
                      <a:prstDash val="solid"/>
                      <a:round/>
                      <a:headEnd type="none" w="med" len="med"/>
                      <a:tailEnd type="none" w="med" len="med"/>
                    </a:lnB>
                  </a:tcPr>
                </a:tc>
                <a:tc>
                  <a:txBody>
                    <a:bodyPr/>
                    <a:lstStyle/>
                    <a:p>
                      <a:pPr>
                        <a:spcAft>
                          <a:spcPts val="0"/>
                        </a:spcAft>
                      </a:pPr>
                      <a:r>
                        <a:rPr lang="en-AU" sz="1100">
                          <a:effectLst/>
                        </a:rPr>
                        <a:t>Topics</a:t>
                      </a:r>
                      <a:endParaRPr lang="en-AU" sz="1100">
                        <a:effectLst/>
                        <a:latin typeface="Calibri" panose="020F0502020204030204" pitchFamily="34" charset="0"/>
                        <a:ea typeface="Calibri" panose="020F0502020204030204" pitchFamily="34" charset="0"/>
                      </a:endParaRPr>
                    </a:p>
                  </a:txBody>
                  <a:tcPr marL="89616" marR="89616" marT="44808" marB="44808">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08076738"/>
                  </a:ext>
                </a:extLst>
              </a:tr>
              <a:tr h="418206">
                <a:tc>
                  <a:txBody>
                    <a:bodyPr/>
                    <a:lstStyle/>
                    <a:p>
                      <a:pPr>
                        <a:spcAft>
                          <a:spcPts val="0"/>
                        </a:spcAft>
                      </a:pPr>
                      <a:r>
                        <a:rPr lang="en-AU" sz="1100">
                          <a:effectLst/>
                        </a:rPr>
                        <a:t>January</a:t>
                      </a:r>
                      <a:endParaRPr lang="en-AU" sz="1100">
                        <a:effectLst/>
                        <a:latin typeface="Calibri" panose="020F0502020204030204" pitchFamily="34" charset="0"/>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F"/>
                    </a:solidFill>
                  </a:tcPr>
                </a:tc>
                <a:tc>
                  <a:txBody>
                    <a:bodyPr/>
                    <a:lstStyle/>
                    <a:p>
                      <a:pPr marL="342900" lvl="0" indent="-342900">
                        <a:spcAft>
                          <a:spcPts val="0"/>
                        </a:spcAft>
                        <a:buFont typeface="Wingdings" panose="05000000000000000000" pitchFamily="2" charset="2"/>
                        <a:buChar char="ü"/>
                        <a:tabLst>
                          <a:tab pos="457200" algn="l"/>
                        </a:tabLst>
                      </a:pPr>
                      <a:r>
                        <a:rPr lang="en-AU" sz="1100">
                          <a:effectLst/>
                        </a:rPr>
                        <a:t>AEMO go-live decision making process</a:t>
                      </a:r>
                    </a:p>
                    <a:p>
                      <a:pPr marL="342900" lvl="0" indent="-342900">
                        <a:spcAft>
                          <a:spcPts val="0"/>
                        </a:spcAft>
                        <a:buFont typeface="Wingdings" panose="05000000000000000000" pitchFamily="2" charset="2"/>
                        <a:buChar char="ü"/>
                        <a:tabLst>
                          <a:tab pos="457200" algn="l"/>
                        </a:tabLst>
                      </a:pPr>
                      <a:r>
                        <a:rPr lang="en-AU" sz="1100">
                          <a:effectLst/>
                        </a:rPr>
                        <a:t>Risk Review </a:t>
                      </a:r>
                    </a:p>
                    <a:p>
                      <a:pPr marL="342900" lvl="0" indent="-342900">
                        <a:spcAft>
                          <a:spcPts val="0"/>
                        </a:spcAft>
                        <a:buFont typeface="Wingdings" panose="05000000000000000000" pitchFamily="2" charset="2"/>
                        <a:buChar char="ü"/>
                        <a:tabLst>
                          <a:tab pos="457200" algn="l"/>
                        </a:tabLst>
                      </a:pPr>
                      <a:r>
                        <a:rPr lang="en-AU" sz="1100">
                          <a:effectLst/>
                        </a:rPr>
                        <a:t>Readiness and go-live dashboard</a:t>
                      </a:r>
                      <a:endParaRPr lang="en-AU" sz="1100">
                        <a:effectLst/>
                        <a:latin typeface="Calibri" panose="020F0502020204030204" pitchFamily="34" charset="0"/>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F"/>
                    </a:solidFill>
                  </a:tcPr>
                </a:tc>
                <a:tc>
                  <a:txBody>
                    <a:bodyPr/>
                    <a:lstStyle/>
                    <a:p>
                      <a:pPr>
                        <a:spcAft>
                          <a:spcPts val="0"/>
                        </a:spcAft>
                      </a:pPr>
                      <a:r>
                        <a:rPr lang="en-AU" sz="1100" b="1">
                          <a:effectLst/>
                        </a:rPr>
                        <a:t>June</a:t>
                      </a:r>
                      <a:endParaRPr lang="en-AU" sz="1100" b="1">
                        <a:effectLst/>
                        <a:latin typeface="Calibri" panose="020F0502020204030204" pitchFamily="34" charset="0"/>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F"/>
                    </a:solidFill>
                  </a:tcPr>
                </a:tc>
                <a:tc>
                  <a:txBody>
                    <a:bodyPr/>
                    <a:lstStyle/>
                    <a:p>
                      <a:pPr marL="342900" lvl="0" indent="-342900">
                        <a:spcAft>
                          <a:spcPts val="0"/>
                        </a:spcAft>
                        <a:buFont typeface="+mj-lt"/>
                        <a:buAutoNum type="arabicPeriod"/>
                        <a:tabLst>
                          <a:tab pos="457200" algn="l"/>
                        </a:tabLst>
                      </a:pPr>
                      <a:r>
                        <a:rPr lang="en-AU" sz="1100">
                          <a:effectLst/>
                        </a:rPr>
                        <a:t>Market Trial prep status</a:t>
                      </a:r>
                    </a:p>
                    <a:p>
                      <a:pPr marL="342900" lvl="0" indent="-342900">
                        <a:spcAft>
                          <a:spcPts val="0"/>
                        </a:spcAft>
                        <a:buFont typeface="+mj-lt"/>
                        <a:buAutoNum type="arabicPeriod"/>
                        <a:tabLst>
                          <a:tab pos="457200" algn="l"/>
                        </a:tabLst>
                      </a:pPr>
                      <a:r>
                        <a:rPr lang="en-AU" sz="1100">
                          <a:effectLst/>
                          <a:latin typeface="Calibri" panose="020F0502020204030204" pitchFamily="34" charset="0"/>
                          <a:ea typeface="Calibri" panose="020F0502020204030204" pitchFamily="34" charset="0"/>
                        </a:rPr>
                        <a:t>Debrief on Retail Go-Live [TBD]</a:t>
                      </a: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F"/>
                    </a:solidFill>
                  </a:tcPr>
                </a:tc>
                <a:extLst>
                  <a:ext uri="{0D108BD9-81ED-4DB2-BD59-A6C34878D82A}">
                    <a16:rowId xmlns:a16="http://schemas.microsoft.com/office/drawing/2014/main" val="3985374831"/>
                  </a:ext>
                </a:extLst>
              </a:tr>
              <a:tr h="582502">
                <a:tc>
                  <a:txBody>
                    <a:bodyPr/>
                    <a:lstStyle/>
                    <a:p>
                      <a:pPr>
                        <a:spcAft>
                          <a:spcPts val="0"/>
                        </a:spcAft>
                      </a:pPr>
                      <a:r>
                        <a:rPr lang="en-AU" sz="1100">
                          <a:effectLst/>
                        </a:rPr>
                        <a:t>18 February</a:t>
                      </a:r>
                      <a:endParaRPr lang="en-AU" sz="1100">
                        <a:effectLst/>
                        <a:latin typeface="Calibri" panose="020F0502020204030204" pitchFamily="34" charset="0"/>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mj-lt"/>
                        <a:buAutoNum type="arabicPeriod"/>
                        <a:tabLst>
                          <a:tab pos="457200" algn="l"/>
                        </a:tabLst>
                      </a:pPr>
                      <a:r>
                        <a:rPr lang="en-AU" sz="1100">
                          <a:effectLst/>
                        </a:rPr>
                        <a:t>Retail Solution Status</a:t>
                      </a:r>
                    </a:p>
                    <a:p>
                      <a:pPr marL="342900" lvl="0" indent="-342900">
                        <a:spcAft>
                          <a:spcPts val="0"/>
                        </a:spcAft>
                        <a:buFont typeface="+mj-lt"/>
                        <a:buAutoNum type="arabicPeriod"/>
                        <a:tabLst>
                          <a:tab pos="457200" algn="l"/>
                        </a:tabLst>
                      </a:pPr>
                      <a:r>
                        <a:rPr lang="en-AU" sz="1100">
                          <a:effectLst/>
                        </a:rPr>
                        <a:t>Exec Forum Agenda</a:t>
                      </a:r>
                      <a:endParaRPr lang="en-AU" sz="1100">
                        <a:effectLst/>
                        <a:latin typeface="Calibri" panose="020F0502020204030204" pitchFamily="34" charset="0"/>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100" b="1">
                          <a:effectLst/>
                        </a:rPr>
                        <a:t>July</a:t>
                      </a:r>
                      <a:endParaRPr lang="en-AU" sz="1100" b="1">
                        <a:effectLst/>
                        <a:latin typeface="Calibri" panose="020F0502020204030204" pitchFamily="34" charset="0"/>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mj-lt"/>
                        <a:buAutoNum type="arabicPeriod"/>
                        <a:tabLst>
                          <a:tab pos="457200" algn="l"/>
                        </a:tabLst>
                      </a:pPr>
                      <a:r>
                        <a:rPr lang="en-AU" sz="1100">
                          <a:effectLst/>
                        </a:rPr>
                        <a:t>Market Trial progress</a:t>
                      </a:r>
                    </a:p>
                    <a:p>
                      <a:pPr marL="342900" lvl="0" indent="-342900">
                        <a:spcAft>
                          <a:spcPts val="0"/>
                        </a:spcAft>
                        <a:buFont typeface="+mj-lt"/>
                        <a:buAutoNum type="arabicPeriod"/>
                        <a:tabLst>
                          <a:tab pos="457200" algn="l"/>
                        </a:tabLst>
                      </a:pPr>
                      <a:r>
                        <a:rPr lang="en-AU" sz="1100">
                          <a:effectLst/>
                        </a:rPr>
                        <a:t>Readiness Reporting #8</a:t>
                      </a:r>
                      <a:endParaRPr lang="en-AU" sz="1100">
                        <a:effectLst/>
                        <a:latin typeface="Calibri" panose="020F0502020204030204" pitchFamily="34" charset="0"/>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04033403"/>
                  </a:ext>
                </a:extLst>
              </a:tr>
              <a:tr h="746797">
                <a:tc>
                  <a:txBody>
                    <a:bodyPr/>
                    <a:lstStyle/>
                    <a:p>
                      <a:pPr>
                        <a:spcAft>
                          <a:spcPts val="0"/>
                        </a:spcAft>
                      </a:pPr>
                      <a:r>
                        <a:rPr lang="en-AU" sz="1100">
                          <a:effectLst/>
                        </a:rPr>
                        <a:t>18 March</a:t>
                      </a:r>
                      <a:endParaRPr lang="en-AU" sz="1100">
                        <a:effectLst/>
                        <a:latin typeface="Calibri" panose="020F0502020204030204" pitchFamily="34" charset="0"/>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F"/>
                    </a:solidFill>
                  </a:tcPr>
                </a:tc>
                <a:tc>
                  <a:txBody>
                    <a:bodyPr/>
                    <a:lstStyle/>
                    <a:p>
                      <a:pPr marL="342900" lvl="0" indent="-342900">
                        <a:spcAft>
                          <a:spcPts val="0"/>
                        </a:spcAft>
                        <a:buFont typeface="+mj-lt"/>
                        <a:buAutoNum type="arabicPeriod"/>
                        <a:tabLst>
                          <a:tab pos="457200" algn="l"/>
                        </a:tabLst>
                      </a:pPr>
                      <a:r>
                        <a:rPr lang="en-AU" sz="1100">
                          <a:effectLst/>
                        </a:rPr>
                        <a:t>Dispatch Cutover Preparation Status</a:t>
                      </a:r>
                    </a:p>
                    <a:p>
                      <a:pPr marL="342900" lvl="0" indent="-342900">
                        <a:spcAft>
                          <a:spcPts val="0"/>
                        </a:spcAft>
                        <a:buFont typeface="+mj-lt"/>
                        <a:buAutoNum type="arabicPeriod"/>
                        <a:tabLst>
                          <a:tab pos="457200" algn="l"/>
                        </a:tabLst>
                      </a:pPr>
                      <a:r>
                        <a:rPr lang="en-AU" sz="1100">
                          <a:effectLst/>
                        </a:rPr>
                        <a:t>Readiness Reporting #6</a:t>
                      </a:r>
                    </a:p>
                    <a:p>
                      <a:pPr marL="342900" lvl="0" indent="-342900">
                        <a:spcAft>
                          <a:spcPts val="0"/>
                        </a:spcAft>
                        <a:buFont typeface="+mj-lt"/>
                        <a:buAutoNum type="arabicPeriod"/>
                        <a:tabLst>
                          <a:tab pos="457200" algn="l"/>
                        </a:tabLst>
                      </a:pPr>
                      <a:r>
                        <a:rPr lang="en-AU" sz="1100">
                          <a:effectLst/>
                        </a:rPr>
                        <a:t>5MS Rule Commencement check point</a:t>
                      </a:r>
                    </a:p>
                    <a:p>
                      <a:pPr marL="342900" lvl="0" indent="-342900" algn="l" defTabSz="685800" rtl="0" eaLnBrk="1" latinLnBrk="0" hangingPunct="1">
                        <a:spcAft>
                          <a:spcPts val="0"/>
                        </a:spcAft>
                        <a:buFont typeface="+mj-lt"/>
                        <a:buAutoNum type="arabicPeriod"/>
                        <a:tabLst>
                          <a:tab pos="457200" algn="l"/>
                        </a:tabLst>
                      </a:pPr>
                      <a:r>
                        <a:rPr lang="en-AU" sz="1100" kern="1200">
                          <a:solidFill>
                            <a:schemeClr val="dk1"/>
                          </a:solidFill>
                          <a:effectLst/>
                          <a:latin typeface="+mn-lt"/>
                          <a:ea typeface="+mn-ea"/>
                          <a:cs typeface="+mn-cs"/>
                        </a:rPr>
                        <a:t>Checkpoint on Retail Solution timeline</a:t>
                      </a: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F"/>
                    </a:solidFill>
                  </a:tcPr>
                </a:tc>
                <a:tc>
                  <a:txBody>
                    <a:bodyPr/>
                    <a:lstStyle/>
                    <a:p>
                      <a:pPr>
                        <a:spcAft>
                          <a:spcPts val="0"/>
                        </a:spcAft>
                      </a:pPr>
                      <a:r>
                        <a:rPr lang="en-AU" sz="1100" b="1">
                          <a:effectLst/>
                        </a:rPr>
                        <a:t>August</a:t>
                      </a:r>
                      <a:endParaRPr lang="en-AU" sz="1100" b="1">
                        <a:effectLst/>
                        <a:latin typeface="Calibri" panose="020F0502020204030204" pitchFamily="34" charset="0"/>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F"/>
                    </a:solidFill>
                  </a:tcPr>
                </a:tc>
                <a:tc>
                  <a:txBody>
                    <a:bodyPr/>
                    <a:lstStyle/>
                    <a:p>
                      <a:pPr marL="342900" lvl="0" indent="-342900">
                        <a:spcAft>
                          <a:spcPts val="0"/>
                        </a:spcAft>
                        <a:buFont typeface="+mj-lt"/>
                        <a:buAutoNum type="arabicPeriod"/>
                        <a:tabLst>
                          <a:tab pos="457200" algn="l"/>
                        </a:tabLst>
                      </a:pPr>
                      <a:r>
                        <a:rPr lang="en-AU" sz="1100">
                          <a:effectLst/>
                        </a:rPr>
                        <a:t>Market Trial progress</a:t>
                      </a:r>
                    </a:p>
                    <a:p>
                      <a:pPr marL="342900" lvl="0" indent="-342900">
                        <a:spcAft>
                          <a:spcPts val="0"/>
                        </a:spcAft>
                        <a:buFont typeface="+mj-lt"/>
                        <a:buAutoNum type="arabicPeriod"/>
                        <a:tabLst>
                          <a:tab pos="457200" algn="l"/>
                        </a:tabLst>
                      </a:pPr>
                      <a:r>
                        <a:rPr lang="en-AU" sz="1100">
                          <a:effectLst/>
                        </a:rPr>
                        <a:t>Risk Review – focus on rule commencement</a:t>
                      </a:r>
                    </a:p>
                    <a:p>
                      <a:pPr marL="342900" lvl="0" indent="-342900">
                        <a:spcAft>
                          <a:spcPts val="0"/>
                        </a:spcAft>
                        <a:buFont typeface="+mj-lt"/>
                        <a:buAutoNum type="arabicPeriod"/>
                        <a:tabLst>
                          <a:tab pos="457200" algn="l"/>
                        </a:tabLst>
                      </a:pPr>
                      <a:r>
                        <a:rPr lang="en-AU" sz="1100">
                          <a:effectLst/>
                        </a:rPr>
                        <a:t>Exec Forum Agenda</a:t>
                      </a:r>
                      <a:endParaRPr lang="en-AU" sz="1100">
                        <a:effectLst/>
                        <a:latin typeface="Calibri" panose="020F0502020204030204" pitchFamily="34" charset="0"/>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F"/>
                    </a:solidFill>
                  </a:tcPr>
                </a:tc>
                <a:extLst>
                  <a:ext uri="{0D108BD9-81ED-4DB2-BD59-A6C34878D82A}">
                    <a16:rowId xmlns:a16="http://schemas.microsoft.com/office/drawing/2014/main" val="3009335575"/>
                  </a:ext>
                </a:extLst>
              </a:tr>
              <a:tr h="582502">
                <a:tc>
                  <a:txBody>
                    <a:bodyPr/>
                    <a:lstStyle/>
                    <a:p>
                      <a:pPr>
                        <a:spcAft>
                          <a:spcPts val="0"/>
                        </a:spcAft>
                      </a:pPr>
                      <a:r>
                        <a:rPr lang="en-AU" sz="1100">
                          <a:effectLst/>
                        </a:rPr>
                        <a:t>23 April</a:t>
                      </a:r>
                      <a:endParaRPr lang="en-AU" sz="1100">
                        <a:effectLst/>
                        <a:latin typeface="Calibri" panose="020F0502020204030204" pitchFamily="34" charset="0"/>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mj-lt"/>
                        <a:buAutoNum type="arabicPeriod"/>
                        <a:tabLst>
                          <a:tab pos="457200" algn="l"/>
                        </a:tabLst>
                      </a:pPr>
                      <a:r>
                        <a:rPr lang="en-AU" sz="1100">
                          <a:effectLst/>
                        </a:rPr>
                        <a:t>Debrief on Dispatch go-live</a:t>
                      </a:r>
                    </a:p>
                    <a:p>
                      <a:pPr marL="342900" lvl="0" indent="-342900">
                        <a:spcAft>
                          <a:spcPts val="0"/>
                        </a:spcAft>
                        <a:buFont typeface="+mj-lt"/>
                        <a:buAutoNum type="arabicPeriod"/>
                        <a:tabLst>
                          <a:tab pos="457200" algn="l"/>
                        </a:tabLst>
                      </a:pPr>
                      <a:r>
                        <a:rPr lang="en-AU" sz="1100">
                          <a:effectLst/>
                        </a:rPr>
                        <a:t>Risk Review</a:t>
                      </a:r>
                    </a:p>
                    <a:p>
                      <a:pPr marL="342900" lvl="0" indent="-342900">
                        <a:spcAft>
                          <a:spcPts val="0"/>
                        </a:spcAft>
                        <a:buFont typeface="+mj-lt"/>
                        <a:buAutoNum type="arabicPeriod"/>
                        <a:tabLst>
                          <a:tab pos="457200" algn="l"/>
                        </a:tabLst>
                      </a:pPr>
                      <a:r>
                        <a:rPr lang="en-AU" sz="1100">
                          <a:effectLst/>
                        </a:rPr>
                        <a:t>Retail Cutover Plan [TBD]</a:t>
                      </a: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100" b="1">
                          <a:effectLst/>
                        </a:rPr>
                        <a:t>September</a:t>
                      </a:r>
                      <a:endParaRPr lang="en-AU" sz="1100" b="1">
                        <a:effectLst/>
                        <a:latin typeface="Calibri" panose="020F0502020204030204" pitchFamily="34" charset="0"/>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mj-lt"/>
                        <a:buAutoNum type="arabicPeriod"/>
                        <a:tabLst>
                          <a:tab pos="457200" algn="l"/>
                        </a:tabLst>
                      </a:pPr>
                      <a:r>
                        <a:rPr lang="en-AU" sz="1100">
                          <a:effectLst/>
                        </a:rPr>
                        <a:t>Results of Market Trial </a:t>
                      </a:r>
                    </a:p>
                    <a:p>
                      <a:pPr marL="342900" lvl="0" indent="-342900">
                        <a:spcAft>
                          <a:spcPts val="0"/>
                        </a:spcAft>
                        <a:buFont typeface="+mj-lt"/>
                        <a:buAutoNum type="arabicPeriod"/>
                        <a:tabLst>
                          <a:tab pos="457200" algn="l"/>
                        </a:tabLst>
                      </a:pPr>
                      <a:r>
                        <a:rPr lang="en-AU" sz="1100">
                          <a:effectLst/>
                        </a:rPr>
                        <a:t>Preparing for 1 Oct – Ind Go-Live Plan review</a:t>
                      </a:r>
                    </a:p>
                    <a:p>
                      <a:pPr marL="342900" lvl="0" indent="-342900">
                        <a:spcAft>
                          <a:spcPts val="0"/>
                        </a:spcAft>
                        <a:buFont typeface="+mj-lt"/>
                        <a:buAutoNum type="arabicPeriod"/>
                        <a:tabLst>
                          <a:tab pos="457200" algn="l"/>
                        </a:tabLst>
                      </a:pPr>
                      <a:r>
                        <a:rPr lang="en-AU" sz="1100">
                          <a:effectLst/>
                        </a:rPr>
                        <a:t>Readiness Reporting #9</a:t>
                      </a:r>
                      <a:endParaRPr lang="en-AU" sz="1100">
                        <a:effectLst/>
                        <a:latin typeface="Calibri" panose="020F0502020204030204" pitchFamily="34" charset="0"/>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42869260"/>
                  </a:ext>
                </a:extLst>
              </a:tr>
              <a:tr h="911092">
                <a:tc>
                  <a:txBody>
                    <a:bodyPr/>
                    <a:lstStyle/>
                    <a:p>
                      <a:pPr>
                        <a:spcAft>
                          <a:spcPts val="0"/>
                        </a:spcAft>
                      </a:pPr>
                      <a:r>
                        <a:rPr lang="en-AU" sz="1100" b="1">
                          <a:effectLst/>
                        </a:rPr>
                        <a:t>May</a:t>
                      </a:r>
                      <a:endParaRPr lang="en-AU" sz="1100" b="1">
                        <a:effectLst/>
                        <a:latin typeface="Calibri" panose="020F0502020204030204" pitchFamily="34" charset="0"/>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F"/>
                    </a:solidFill>
                  </a:tcPr>
                </a:tc>
                <a:tc>
                  <a:txBody>
                    <a:bodyPr/>
                    <a:lstStyle/>
                    <a:p>
                      <a:pPr marL="342900" lvl="0" indent="-342900">
                        <a:spcAft>
                          <a:spcPts val="0"/>
                        </a:spcAft>
                        <a:buFont typeface="+mj-lt"/>
                        <a:buAutoNum type="arabicPeriod"/>
                        <a:tabLst>
                          <a:tab pos="457200" algn="l"/>
                        </a:tabLst>
                      </a:pPr>
                      <a:r>
                        <a:rPr lang="en-AU" sz="1100">
                          <a:effectLst/>
                        </a:rPr>
                        <a:t>Readiness Reporting #7</a:t>
                      </a:r>
                    </a:p>
                    <a:p>
                      <a:pPr marL="342900" lvl="0" indent="-342900">
                        <a:spcAft>
                          <a:spcPts val="0"/>
                        </a:spcAft>
                        <a:buFont typeface="+mj-lt"/>
                        <a:buAutoNum type="arabicPeriod"/>
                        <a:tabLst>
                          <a:tab pos="457200" algn="l"/>
                        </a:tabLst>
                      </a:pPr>
                      <a:r>
                        <a:rPr lang="en-AU" sz="1100">
                          <a:effectLst/>
                        </a:rPr>
                        <a:t>Exec Forum Agenda</a:t>
                      </a:r>
                    </a:p>
                    <a:p>
                      <a:pPr marL="342900" marR="0" lvl="0" indent="-342900" algn="l" defTabSz="685800" rtl="0" eaLnBrk="1" fontAlgn="auto" latinLnBrk="0" hangingPunct="1">
                        <a:lnSpc>
                          <a:spcPct val="100000"/>
                        </a:lnSpc>
                        <a:spcBef>
                          <a:spcPts val="0"/>
                        </a:spcBef>
                        <a:spcAft>
                          <a:spcPts val="0"/>
                        </a:spcAft>
                        <a:buClrTx/>
                        <a:buSzTx/>
                        <a:buFont typeface="+mj-lt"/>
                        <a:buAutoNum type="arabicPeriod"/>
                        <a:tabLst>
                          <a:tab pos="457200" algn="l"/>
                        </a:tabLst>
                        <a:defRPr/>
                      </a:pPr>
                      <a:r>
                        <a:rPr lang="en-AU" sz="1100">
                          <a:effectLst/>
                        </a:rPr>
                        <a:t>Approach to Global Settlements engagement </a:t>
                      </a:r>
                      <a:endParaRPr lang="en-AU" sz="1100">
                        <a:effectLst/>
                        <a:latin typeface="Calibri" panose="020F0502020204030204" pitchFamily="34" charset="0"/>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F"/>
                    </a:solidFill>
                  </a:tcPr>
                </a:tc>
                <a:tc>
                  <a:txBody>
                    <a:bodyPr/>
                    <a:lstStyle/>
                    <a:p>
                      <a:pPr>
                        <a:spcAft>
                          <a:spcPts val="0"/>
                        </a:spcAft>
                      </a:pPr>
                      <a:r>
                        <a:rPr lang="en-AU" sz="1100" b="1">
                          <a:effectLst/>
                        </a:rPr>
                        <a:t>October</a:t>
                      </a:r>
                      <a:endParaRPr lang="en-AU" sz="1100" b="1">
                        <a:effectLst/>
                        <a:latin typeface="Calibri" panose="020F0502020204030204" pitchFamily="34" charset="0"/>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F"/>
                    </a:solidFill>
                  </a:tcPr>
                </a:tc>
                <a:tc>
                  <a:txBody>
                    <a:bodyPr/>
                    <a:lstStyle/>
                    <a:p>
                      <a:pPr marL="342900" lvl="0" indent="-342900">
                        <a:spcAft>
                          <a:spcPts val="0"/>
                        </a:spcAft>
                        <a:buFont typeface="+mj-lt"/>
                        <a:buAutoNum type="arabicPeriod"/>
                        <a:tabLst>
                          <a:tab pos="457200" algn="l"/>
                        </a:tabLst>
                      </a:pPr>
                      <a:r>
                        <a:rPr lang="en-AU" sz="1100">
                          <a:effectLst/>
                        </a:rPr>
                        <a:t>Debrief and reconfirmation of approach for Global Settlements</a:t>
                      </a:r>
                      <a:endParaRPr lang="en-AU" sz="1100">
                        <a:effectLst/>
                        <a:latin typeface="Calibri" panose="020F0502020204030204" pitchFamily="34" charset="0"/>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F"/>
                    </a:solidFill>
                  </a:tcPr>
                </a:tc>
                <a:extLst>
                  <a:ext uri="{0D108BD9-81ED-4DB2-BD59-A6C34878D82A}">
                    <a16:rowId xmlns:a16="http://schemas.microsoft.com/office/drawing/2014/main" val="3615950699"/>
                  </a:ext>
                </a:extLst>
              </a:tr>
            </a:tbl>
          </a:graphicData>
        </a:graphic>
      </p:graphicFrame>
      <p:sp>
        <p:nvSpPr>
          <p:cNvPr id="4" name="Date Placeholder 3">
            <a:extLst>
              <a:ext uri="{FF2B5EF4-FFF2-40B4-BE49-F238E27FC236}">
                <a16:creationId xmlns:a16="http://schemas.microsoft.com/office/drawing/2014/main" id="{09F67B29-7655-4822-86A5-428350C3CD28}"/>
              </a:ext>
            </a:extLst>
          </p:cNvPr>
          <p:cNvSpPr>
            <a:spLocks noGrp="1"/>
          </p:cNvSpPr>
          <p:nvPr>
            <p:ph type="dt" sz="half" idx="10"/>
          </p:nvPr>
        </p:nvSpPr>
        <p:spPr/>
        <p:txBody>
          <a:bodyPr/>
          <a:lstStyle/>
          <a:p>
            <a:fld id="{681D5AC9-D7BA-485E-B465-DE82470048ED}" type="datetime1">
              <a:rPr lang="en-AU" smtClean="0"/>
              <a:t>1/02/2021</a:t>
            </a:fld>
            <a:endParaRPr lang="en-AU"/>
          </a:p>
        </p:txBody>
      </p:sp>
      <p:sp>
        <p:nvSpPr>
          <p:cNvPr id="6" name="Slide Number Placeholder 5">
            <a:extLst>
              <a:ext uri="{FF2B5EF4-FFF2-40B4-BE49-F238E27FC236}">
                <a16:creationId xmlns:a16="http://schemas.microsoft.com/office/drawing/2014/main" id="{9F2884AC-5EC3-48A4-944A-0C8E6D45DC43}"/>
              </a:ext>
            </a:extLst>
          </p:cNvPr>
          <p:cNvSpPr>
            <a:spLocks noGrp="1"/>
          </p:cNvSpPr>
          <p:nvPr>
            <p:ph type="sldNum" sz="quarter" idx="12"/>
          </p:nvPr>
        </p:nvSpPr>
        <p:spPr/>
        <p:txBody>
          <a:bodyPr/>
          <a:lstStyle/>
          <a:p>
            <a:fld id="{4EC81F68-4976-451A-B2E9-79BCBD2F70CC}" type="slidenum">
              <a:rPr lang="en-AU" smtClean="0"/>
              <a:pPr/>
              <a:t>41</a:t>
            </a:fld>
            <a:endParaRPr lang="en-AU"/>
          </a:p>
        </p:txBody>
      </p:sp>
      <p:sp>
        <p:nvSpPr>
          <p:cNvPr id="10" name="TextBox 9">
            <a:extLst>
              <a:ext uri="{FF2B5EF4-FFF2-40B4-BE49-F238E27FC236}">
                <a16:creationId xmlns:a16="http://schemas.microsoft.com/office/drawing/2014/main" id="{D9507E20-939A-4529-8D06-922E2A3999DE}"/>
              </a:ext>
            </a:extLst>
          </p:cNvPr>
          <p:cNvSpPr txBox="1"/>
          <p:nvPr/>
        </p:nvSpPr>
        <p:spPr>
          <a:xfrm>
            <a:off x="410734" y="5763534"/>
            <a:ext cx="8301895" cy="523220"/>
          </a:xfrm>
          <a:prstGeom prst="rect">
            <a:avLst/>
          </a:prstGeom>
          <a:noFill/>
        </p:spPr>
        <p:txBody>
          <a:bodyPr wrap="square" rtlCol="0">
            <a:spAutoFit/>
          </a:bodyPr>
          <a:lstStyle/>
          <a:p>
            <a:r>
              <a:rPr lang="en-AU" sz="1400"/>
              <a:t>This table provides a list of key topics. The normal updates will also be provided at each PCF. This table will evolve as the year progresses.</a:t>
            </a:r>
          </a:p>
        </p:txBody>
      </p:sp>
    </p:spTree>
    <p:extLst>
      <p:ext uri="{BB962C8B-B14F-4D97-AF65-F5344CB8AC3E}">
        <p14:creationId xmlns:p14="http://schemas.microsoft.com/office/powerpoint/2010/main" val="26306638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A0469-428F-466B-84E6-9D10200E8FAD}"/>
              </a:ext>
            </a:extLst>
          </p:cNvPr>
          <p:cNvSpPr>
            <a:spLocks noGrp="1"/>
          </p:cNvSpPr>
          <p:nvPr>
            <p:ph type="title"/>
          </p:nvPr>
        </p:nvSpPr>
        <p:spPr>
          <a:xfrm>
            <a:off x="156158" y="1206385"/>
            <a:ext cx="2486700" cy="993600"/>
          </a:xfrm>
        </p:spPr>
        <p:txBody>
          <a:bodyPr/>
          <a:lstStyle/>
          <a:p>
            <a:r>
              <a:rPr lang="en-AU">
                <a:solidFill>
                  <a:schemeClr val="bg1"/>
                </a:solidFill>
              </a:rPr>
              <a:t>Upcoming meetings  </a:t>
            </a:r>
          </a:p>
        </p:txBody>
      </p:sp>
      <p:sp>
        <p:nvSpPr>
          <p:cNvPr id="4" name="Slide Number Placeholder 3">
            <a:extLst>
              <a:ext uri="{FF2B5EF4-FFF2-40B4-BE49-F238E27FC236}">
                <a16:creationId xmlns:a16="http://schemas.microsoft.com/office/drawing/2014/main" id="{EC551AF2-509E-4117-A1B0-83D619C2A517}"/>
              </a:ext>
            </a:extLst>
          </p:cNvPr>
          <p:cNvSpPr>
            <a:spLocks noGrp="1"/>
          </p:cNvSpPr>
          <p:nvPr>
            <p:ph type="sldNum" sz="quarter" idx="12"/>
          </p:nvPr>
        </p:nvSpPr>
        <p:spPr/>
        <p:txBody>
          <a:bodyPr/>
          <a:lstStyle/>
          <a:p>
            <a:fld id="{4EC81F68-4976-451A-B2E9-79BCBD2F70CC}" type="slidenum">
              <a:rPr lang="en-AU" smtClean="0"/>
              <a:t>42</a:t>
            </a:fld>
            <a:endParaRPr lang="en-AU"/>
          </a:p>
        </p:txBody>
      </p:sp>
      <p:sp>
        <p:nvSpPr>
          <p:cNvPr id="11" name="Title 1">
            <a:extLst>
              <a:ext uri="{FF2B5EF4-FFF2-40B4-BE49-F238E27FC236}">
                <a16:creationId xmlns:a16="http://schemas.microsoft.com/office/drawing/2014/main" id="{0C77CB4F-620F-496D-84DA-4D0371110FF9}"/>
              </a:ext>
            </a:extLst>
          </p:cNvPr>
          <p:cNvSpPr txBox="1">
            <a:spLocks/>
          </p:cNvSpPr>
          <p:nvPr/>
        </p:nvSpPr>
        <p:spPr>
          <a:xfrm>
            <a:off x="232864" y="4976445"/>
            <a:ext cx="2624635" cy="483577"/>
          </a:xfrm>
          <a:prstGeom prst="rect">
            <a:avLst/>
          </a:prstGeom>
        </p:spPr>
        <p:txBody>
          <a:bodyPr vert="horz" lIns="51435" tIns="25718" rIns="51435" bIns="25718"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200"/>
              <a:t>Current as at 20/01/2021</a:t>
            </a:r>
          </a:p>
        </p:txBody>
      </p:sp>
      <p:sp>
        <p:nvSpPr>
          <p:cNvPr id="5" name="Rectangle 4">
            <a:extLst>
              <a:ext uri="{FF2B5EF4-FFF2-40B4-BE49-F238E27FC236}">
                <a16:creationId xmlns:a16="http://schemas.microsoft.com/office/drawing/2014/main" id="{3F734386-78FF-4244-80B5-99EDFFFCDC2B}"/>
              </a:ext>
            </a:extLst>
          </p:cNvPr>
          <p:cNvSpPr/>
          <p:nvPr/>
        </p:nvSpPr>
        <p:spPr>
          <a:xfrm>
            <a:off x="156159" y="2150923"/>
            <a:ext cx="1444124" cy="1962076"/>
          </a:xfrm>
          <a:prstGeom prst="rect">
            <a:avLst/>
          </a:prstGeom>
        </p:spPr>
        <p:txBody>
          <a:bodyPr wrap="square">
            <a:spAutoFit/>
          </a:bodyPr>
          <a:lstStyle/>
          <a:p>
            <a:r>
              <a:rPr lang="en-AU" sz="1350">
                <a:hlinkClick r:id="rId4"/>
              </a:rPr>
              <a:t>https://aemo.com.au/initiatives/major-programs/nem-five-minute-settlement-program-and-global-settlement</a:t>
            </a:r>
            <a:endParaRPr lang="en-AU" sz="1350"/>
          </a:p>
        </p:txBody>
      </p:sp>
      <p:graphicFrame>
        <p:nvGraphicFramePr>
          <p:cNvPr id="13" name="Object 12">
            <a:extLst>
              <a:ext uri="{FF2B5EF4-FFF2-40B4-BE49-F238E27FC236}">
                <a16:creationId xmlns:a16="http://schemas.microsoft.com/office/drawing/2014/main" id="{32832E52-6E3B-4316-95E2-C60E432552BC}"/>
              </a:ext>
            </a:extLst>
          </p:cNvPr>
          <p:cNvGraphicFramePr>
            <a:graphicFrameLocks noChangeAspect="1"/>
          </p:cNvGraphicFramePr>
          <p:nvPr>
            <p:extLst>
              <p:ext uri="{D42A27DB-BD31-4B8C-83A1-F6EECF244321}">
                <p14:modId xmlns:p14="http://schemas.microsoft.com/office/powerpoint/2010/main" val="2952249419"/>
              </p:ext>
            </p:extLst>
          </p:nvPr>
        </p:nvGraphicFramePr>
        <p:xfrm>
          <a:off x="6702310" y="725075"/>
          <a:ext cx="1832102" cy="5902674"/>
        </p:xfrm>
        <a:graphic>
          <a:graphicData uri="http://schemas.openxmlformats.org/presentationml/2006/ole">
            <mc:AlternateContent xmlns:mc="http://schemas.openxmlformats.org/markup-compatibility/2006">
              <mc:Choice xmlns:v="urn:schemas-microsoft-com:vml" Requires="v">
                <p:oleObj spid="_x0000_s110593" name="Worksheet" r:id="rId5" imgW="1689125" imgH="5441862" progId="Excel.Sheet.12">
                  <p:embed/>
                </p:oleObj>
              </mc:Choice>
              <mc:Fallback>
                <p:oleObj name="Worksheet" r:id="rId5" imgW="1689125" imgH="5441862" progId="Excel.Sheet.12">
                  <p:embed/>
                  <p:pic>
                    <p:nvPicPr>
                      <p:cNvPr id="13" name="Object 12">
                        <a:extLst>
                          <a:ext uri="{FF2B5EF4-FFF2-40B4-BE49-F238E27FC236}">
                            <a16:creationId xmlns:a16="http://schemas.microsoft.com/office/drawing/2014/main" id="{32832E52-6E3B-4316-95E2-C60E432552BC}"/>
                          </a:ext>
                        </a:extLst>
                      </p:cNvPr>
                      <p:cNvPicPr/>
                      <p:nvPr/>
                    </p:nvPicPr>
                    <p:blipFill>
                      <a:blip r:embed="rId6"/>
                      <a:stretch>
                        <a:fillRect/>
                      </a:stretch>
                    </p:blipFill>
                    <p:spPr>
                      <a:xfrm>
                        <a:off x="6702310" y="725075"/>
                        <a:ext cx="1832102" cy="5902674"/>
                      </a:xfrm>
                      <a:prstGeom prst="rect">
                        <a:avLst/>
                      </a:prstGeom>
                    </p:spPr>
                  </p:pic>
                </p:oleObj>
              </mc:Fallback>
            </mc:AlternateContent>
          </a:graphicData>
        </a:graphic>
      </p:graphicFrame>
      <p:grpSp>
        <p:nvGrpSpPr>
          <p:cNvPr id="15" name="Group 14">
            <a:extLst>
              <a:ext uri="{FF2B5EF4-FFF2-40B4-BE49-F238E27FC236}">
                <a16:creationId xmlns:a16="http://schemas.microsoft.com/office/drawing/2014/main" id="{779E29BA-9B38-4793-98F8-09DEBBD4C174}"/>
              </a:ext>
            </a:extLst>
          </p:cNvPr>
          <p:cNvGrpSpPr/>
          <p:nvPr/>
        </p:nvGrpSpPr>
        <p:grpSpPr>
          <a:xfrm>
            <a:off x="3879596" y="349378"/>
            <a:ext cx="2192020" cy="6006974"/>
            <a:chOff x="4035044" y="326735"/>
            <a:chExt cx="2006600" cy="5881406"/>
          </a:xfrm>
        </p:grpSpPr>
        <p:graphicFrame>
          <p:nvGraphicFramePr>
            <p:cNvPr id="3" name="Object 2">
              <a:extLst>
                <a:ext uri="{FF2B5EF4-FFF2-40B4-BE49-F238E27FC236}">
                  <a16:creationId xmlns:a16="http://schemas.microsoft.com/office/drawing/2014/main" id="{79663317-D8E7-43AB-B222-94C8D3E0A546}"/>
                </a:ext>
              </a:extLst>
            </p:cNvPr>
            <p:cNvGraphicFramePr>
              <a:graphicFrameLocks noChangeAspect="1"/>
            </p:cNvGraphicFramePr>
            <p:nvPr>
              <p:extLst>
                <p:ext uri="{D42A27DB-BD31-4B8C-83A1-F6EECF244321}">
                  <p14:modId xmlns:p14="http://schemas.microsoft.com/office/powerpoint/2010/main" val="2301806623"/>
                </p:ext>
              </p:extLst>
            </p:nvPr>
          </p:nvGraphicFramePr>
          <p:xfrm>
            <a:off x="4035044" y="326735"/>
            <a:ext cx="2006600" cy="1873250"/>
          </p:xfrm>
          <a:graphic>
            <a:graphicData uri="http://schemas.openxmlformats.org/presentationml/2006/ole">
              <mc:AlternateContent xmlns:mc="http://schemas.openxmlformats.org/markup-compatibility/2006">
                <mc:Choice xmlns:v="urn:schemas-microsoft-com:vml" Requires="v">
                  <p:oleObj spid="_x0000_s110594" name="Worksheet" r:id="rId7" imgW="2006748" imgH="1873338" progId="Excel.Sheet.12">
                    <p:embed/>
                  </p:oleObj>
                </mc:Choice>
                <mc:Fallback>
                  <p:oleObj name="Worksheet" r:id="rId7" imgW="2006748" imgH="1873338" progId="Excel.Sheet.12">
                    <p:embed/>
                    <p:pic>
                      <p:nvPicPr>
                        <p:cNvPr id="3" name="Object 2">
                          <a:extLst>
                            <a:ext uri="{FF2B5EF4-FFF2-40B4-BE49-F238E27FC236}">
                              <a16:creationId xmlns:a16="http://schemas.microsoft.com/office/drawing/2014/main" id="{79663317-D8E7-43AB-B222-94C8D3E0A546}"/>
                            </a:ext>
                          </a:extLst>
                        </p:cNvPr>
                        <p:cNvPicPr/>
                        <p:nvPr/>
                      </p:nvPicPr>
                      <p:blipFill>
                        <a:blip r:embed="rId8"/>
                        <a:stretch>
                          <a:fillRect/>
                        </a:stretch>
                      </p:blipFill>
                      <p:spPr>
                        <a:xfrm>
                          <a:off x="4035044" y="326735"/>
                          <a:ext cx="2006600" cy="187325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0CA40F38-9110-49CE-B78B-7F64BA830041}"/>
                </a:ext>
              </a:extLst>
            </p:cNvPr>
            <p:cNvGraphicFramePr>
              <a:graphicFrameLocks noChangeAspect="1"/>
            </p:cNvGraphicFramePr>
            <p:nvPr>
              <p:extLst>
                <p:ext uri="{D42A27DB-BD31-4B8C-83A1-F6EECF244321}">
                  <p14:modId xmlns:p14="http://schemas.microsoft.com/office/powerpoint/2010/main" val="781668278"/>
                </p:ext>
              </p:extLst>
            </p:nvPr>
          </p:nvGraphicFramePr>
          <p:xfrm>
            <a:off x="4035044" y="2559413"/>
            <a:ext cx="2006600" cy="1644650"/>
          </p:xfrm>
          <a:graphic>
            <a:graphicData uri="http://schemas.openxmlformats.org/presentationml/2006/ole">
              <mc:AlternateContent xmlns:mc="http://schemas.openxmlformats.org/markup-compatibility/2006">
                <mc:Choice xmlns:v="urn:schemas-microsoft-com:vml" Requires="v">
                  <p:oleObj spid="_x0000_s110595" name="Worksheet" r:id="rId9" imgW="2006748" imgH="1644738" progId="Excel.Sheet.12">
                    <p:embed/>
                  </p:oleObj>
                </mc:Choice>
                <mc:Fallback>
                  <p:oleObj name="Worksheet" r:id="rId9" imgW="2006748" imgH="1644738" progId="Excel.Sheet.12">
                    <p:embed/>
                    <p:pic>
                      <p:nvPicPr>
                        <p:cNvPr id="7" name="Object 6">
                          <a:extLst>
                            <a:ext uri="{FF2B5EF4-FFF2-40B4-BE49-F238E27FC236}">
                              <a16:creationId xmlns:a16="http://schemas.microsoft.com/office/drawing/2014/main" id="{0CA40F38-9110-49CE-B78B-7F64BA830041}"/>
                            </a:ext>
                          </a:extLst>
                        </p:cNvPr>
                        <p:cNvPicPr/>
                        <p:nvPr/>
                      </p:nvPicPr>
                      <p:blipFill>
                        <a:blip r:embed="rId10"/>
                        <a:stretch>
                          <a:fillRect/>
                        </a:stretch>
                      </p:blipFill>
                      <p:spPr>
                        <a:xfrm>
                          <a:off x="4035044" y="2559413"/>
                          <a:ext cx="2006600" cy="164465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FB34CF74-4F98-4434-9F0A-6F0E08F220B6}"/>
                </a:ext>
              </a:extLst>
            </p:cNvPr>
            <p:cNvGraphicFramePr>
              <a:graphicFrameLocks noChangeAspect="1"/>
            </p:cNvGraphicFramePr>
            <p:nvPr>
              <p:extLst>
                <p:ext uri="{D42A27DB-BD31-4B8C-83A1-F6EECF244321}">
                  <p14:modId xmlns:p14="http://schemas.microsoft.com/office/powerpoint/2010/main" val="3709421048"/>
                </p:ext>
              </p:extLst>
            </p:nvPr>
          </p:nvGraphicFramePr>
          <p:xfrm>
            <a:off x="4035044" y="4563491"/>
            <a:ext cx="2006600" cy="1644650"/>
          </p:xfrm>
          <a:graphic>
            <a:graphicData uri="http://schemas.openxmlformats.org/presentationml/2006/ole">
              <mc:AlternateContent xmlns:mc="http://schemas.openxmlformats.org/markup-compatibility/2006">
                <mc:Choice xmlns:v="urn:schemas-microsoft-com:vml" Requires="v">
                  <p:oleObj spid="_x0000_s110596" name="Worksheet" r:id="rId11" imgW="2006748" imgH="1644738" progId="Excel.Sheet.12">
                    <p:embed/>
                  </p:oleObj>
                </mc:Choice>
                <mc:Fallback>
                  <p:oleObj name="Worksheet" r:id="rId11" imgW="2006748" imgH="1644738" progId="Excel.Sheet.12">
                    <p:embed/>
                    <p:pic>
                      <p:nvPicPr>
                        <p:cNvPr id="14" name="Object 13">
                          <a:extLst>
                            <a:ext uri="{FF2B5EF4-FFF2-40B4-BE49-F238E27FC236}">
                              <a16:creationId xmlns:a16="http://schemas.microsoft.com/office/drawing/2014/main" id="{FB34CF74-4F98-4434-9F0A-6F0E08F220B6}"/>
                            </a:ext>
                          </a:extLst>
                        </p:cNvPr>
                        <p:cNvPicPr/>
                        <p:nvPr/>
                      </p:nvPicPr>
                      <p:blipFill>
                        <a:blip r:embed="rId12"/>
                        <a:stretch>
                          <a:fillRect/>
                        </a:stretch>
                      </p:blipFill>
                      <p:spPr>
                        <a:xfrm>
                          <a:off x="4035044" y="4563491"/>
                          <a:ext cx="2006600" cy="1644650"/>
                        </a:xfrm>
                        <a:prstGeom prst="rect">
                          <a:avLst/>
                        </a:prstGeom>
                      </p:spPr>
                    </p:pic>
                  </p:oleObj>
                </mc:Fallback>
              </mc:AlternateContent>
            </a:graphicData>
          </a:graphic>
        </p:graphicFrame>
      </p:grpSp>
    </p:spTree>
    <p:extLst>
      <p:ext uri="{BB962C8B-B14F-4D97-AF65-F5344CB8AC3E}">
        <p14:creationId xmlns:p14="http://schemas.microsoft.com/office/powerpoint/2010/main" val="38926635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D810D-F3AC-455E-93E5-34118A15C866}"/>
              </a:ext>
            </a:extLst>
          </p:cNvPr>
          <p:cNvSpPr>
            <a:spLocks noGrp="1"/>
          </p:cNvSpPr>
          <p:nvPr>
            <p:ph type="title"/>
          </p:nvPr>
        </p:nvSpPr>
        <p:spPr/>
        <p:txBody>
          <a:bodyPr/>
          <a:lstStyle/>
          <a:p>
            <a:r>
              <a:rPr lang="en-AU"/>
              <a:t>General Questions</a:t>
            </a:r>
          </a:p>
        </p:txBody>
      </p:sp>
      <p:sp>
        <p:nvSpPr>
          <p:cNvPr id="3" name="Text Placeholder 2">
            <a:extLst>
              <a:ext uri="{FF2B5EF4-FFF2-40B4-BE49-F238E27FC236}">
                <a16:creationId xmlns:a16="http://schemas.microsoft.com/office/drawing/2014/main" id="{5F2B6448-386F-497B-8073-4A71A4A3F585}"/>
              </a:ext>
            </a:extLst>
          </p:cNvPr>
          <p:cNvSpPr>
            <a:spLocks noGrp="1"/>
          </p:cNvSpPr>
          <p:nvPr>
            <p:ph type="body" idx="1"/>
          </p:nvPr>
        </p:nvSpPr>
        <p:spPr/>
        <p:txBody>
          <a:bodyPr/>
          <a:lstStyle/>
          <a:p>
            <a:r>
              <a:rPr lang="en-AU"/>
              <a:t>Peter Carruthers</a:t>
            </a:r>
          </a:p>
        </p:txBody>
      </p:sp>
      <p:sp>
        <p:nvSpPr>
          <p:cNvPr id="4" name="Date Placeholder 3">
            <a:extLst>
              <a:ext uri="{FF2B5EF4-FFF2-40B4-BE49-F238E27FC236}">
                <a16:creationId xmlns:a16="http://schemas.microsoft.com/office/drawing/2014/main" id="{A134545F-411E-4CE9-A480-7A65461AB5AF}"/>
              </a:ext>
            </a:extLst>
          </p:cNvPr>
          <p:cNvSpPr>
            <a:spLocks noGrp="1"/>
          </p:cNvSpPr>
          <p:nvPr>
            <p:ph type="dt" sz="half" idx="10"/>
          </p:nvPr>
        </p:nvSpPr>
        <p:spPr/>
        <p:txBody>
          <a:bodyPr/>
          <a:lstStyle/>
          <a:p>
            <a:fld id="{5099C0EF-5B7D-4F1A-B89D-A67FFBF44A0D}" type="datetime1">
              <a:rPr lang="en-AU" smtClean="0"/>
              <a:t>1/02/2021</a:t>
            </a:fld>
            <a:endParaRPr lang="en-AU"/>
          </a:p>
        </p:txBody>
      </p:sp>
      <p:sp>
        <p:nvSpPr>
          <p:cNvPr id="6" name="Slide Number Placeholder 5">
            <a:extLst>
              <a:ext uri="{FF2B5EF4-FFF2-40B4-BE49-F238E27FC236}">
                <a16:creationId xmlns:a16="http://schemas.microsoft.com/office/drawing/2014/main" id="{E23CF98F-DEA4-4DA9-8EFB-F5D3CAC9A763}"/>
              </a:ext>
            </a:extLst>
          </p:cNvPr>
          <p:cNvSpPr>
            <a:spLocks noGrp="1"/>
          </p:cNvSpPr>
          <p:nvPr>
            <p:ph type="sldNum" sz="quarter" idx="12"/>
          </p:nvPr>
        </p:nvSpPr>
        <p:spPr/>
        <p:txBody>
          <a:bodyPr/>
          <a:lstStyle/>
          <a:p>
            <a:fld id="{4EC81F68-4976-451A-B2E9-79BCBD2F70CC}" type="slidenum">
              <a:rPr lang="en-AU" smtClean="0"/>
              <a:pPr/>
              <a:t>43</a:t>
            </a:fld>
            <a:endParaRPr lang="en-AU"/>
          </a:p>
        </p:txBody>
      </p:sp>
    </p:spTree>
    <p:extLst>
      <p:ext uri="{BB962C8B-B14F-4D97-AF65-F5344CB8AC3E}">
        <p14:creationId xmlns:p14="http://schemas.microsoft.com/office/powerpoint/2010/main" val="40080700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A0773-3AFC-44F1-83F9-7A4E3A2DAC77}"/>
              </a:ext>
            </a:extLst>
          </p:cNvPr>
          <p:cNvSpPr>
            <a:spLocks noGrp="1"/>
          </p:cNvSpPr>
          <p:nvPr>
            <p:ph type="title"/>
          </p:nvPr>
        </p:nvSpPr>
        <p:spPr/>
        <p:txBody>
          <a:bodyPr/>
          <a:lstStyle/>
          <a:p>
            <a:r>
              <a:rPr lang="en-AU"/>
              <a:t>Meeting Close</a:t>
            </a:r>
          </a:p>
        </p:txBody>
      </p:sp>
      <p:sp>
        <p:nvSpPr>
          <p:cNvPr id="3" name="Text Placeholder 2">
            <a:extLst>
              <a:ext uri="{FF2B5EF4-FFF2-40B4-BE49-F238E27FC236}">
                <a16:creationId xmlns:a16="http://schemas.microsoft.com/office/drawing/2014/main" id="{3458CDE6-9DC9-4A14-99B5-4F42F7B21FE9}"/>
              </a:ext>
            </a:extLst>
          </p:cNvPr>
          <p:cNvSpPr>
            <a:spLocks noGrp="1"/>
          </p:cNvSpPr>
          <p:nvPr>
            <p:ph type="body" idx="1"/>
          </p:nvPr>
        </p:nvSpPr>
        <p:spPr/>
        <p:txBody>
          <a:bodyPr/>
          <a:lstStyle/>
          <a:p>
            <a:r>
              <a:rPr lang="en-AU"/>
              <a:t>Peter Carruthers</a:t>
            </a:r>
          </a:p>
        </p:txBody>
      </p:sp>
      <p:sp>
        <p:nvSpPr>
          <p:cNvPr id="4" name="Date Placeholder 3">
            <a:extLst>
              <a:ext uri="{FF2B5EF4-FFF2-40B4-BE49-F238E27FC236}">
                <a16:creationId xmlns:a16="http://schemas.microsoft.com/office/drawing/2014/main" id="{38A0466B-E7ED-4BB0-A385-4F3FF62AFA22}"/>
              </a:ext>
            </a:extLst>
          </p:cNvPr>
          <p:cNvSpPr>
            <a:spLocks noGrp="1"/>
          </p:cNvSpPr>
          <p:nvPr>
            <p:ph type="dt" sz="half" idx="10"/>
          </p:nvPr>
        </p:nvSpPr>
        <p:spPr/>
        <p:txBody>
          <a:bodyPr/>
          <a:lstStyle/>
          <a:p>
            <a:fld id="{D7E9A1E3-4D38-4A30-8479-46094F661FDD}" type="datetime1">
              <a:rPr lang="en-AU" smtClean="0"/>
              <a:t>1/02/2021</a:t>
            </a:fld>
            <a:endParaRPr lang="en-AU"/>
          </a:p>
        </p:txBody>
      </p:sp>
      <p:sp>
        <p:nvSpPr>
          <p:cNvPr id="6" name="Slide Number Placeholder 5">
            <a:extLst>
              <a:ext uri="{FF2B5EF4-FFF2-40B4-BE49-F238E27FC236}">
                <a16:creationId xmlns:a16="http://schemas.microsoft.com/office/drawing/2014/main" id="{BFDA1877-9B92-44B7-9586-0FAB6CB4BEBB}"/>
              </a:ext>
            </a:extLst>
          </p:cNvPr>
          <p:cNvSpPr>
            <a:spLocks noGrp="1"/>
          </p:cNvSpPr>
          <p:nvPr>
            <p:ph type="sldNum" sz="quarter" idx="12"/>
          </p:nvPr>
        </p:nvSpPr>
        <p:spPr/>
        <p:txBody>
          <a:bodyPr/>
          <a:lstStyle/>
          <a:p>
            <a:fld id="{4EC81F68-4976-451A-B2E9-79BCBD2F70CC}" type="slidenum">
              <a:rPr lang="en-AU" smtClean="0"/>
              <a:pPr/>
              <a:t>44</a:t>
            </a:fld>
            <a:endParaRPr lang="en-AU"/>
          </a:p>
        </p:txBody>
      </p:sp>
    </p:spTree>
    <p:extLst>
      <p:ext uri="{BB962C8B-B14F-4D97-AF65-F5344CB8AC3E}">
        <p14:creationId xmlns:p14="http://schemas.microsoft.com/office/powerpoint/2010/main" val="18485467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A0773-3AFC-44F1-83F9-7A4E3A2DAC77}"/>
              </a:ext>
            </a:extLst>
          </p:cNvPr>
          <p:cNvSpPr>
            <a:spLocks noGrp="1"/>
          </p:cNvSpPr>
          <p:nvPr>
            <p:ph type="title"/>
          </p:nvPr>
        </p:nvSpPr>
        <p:spPr/>
        <p:txBody>
          <a:bodyPr/>
          <a:lstStyle/>
          <a:p>
            <a:r>
              <a:rPr lang="en-AU"/>
              <a:t>Appendix</a:t>
            </a:r>
          </a:p>
        </p:txBody>
      </p:sp>
      <p:sp>
        <p:nvSpPr>
          <p:cNvPr id="3" name="Text Placeholder 2">
            <a:extLst>
              <a:ext uri="{FF2B5EF4-FFF2-40B4-BE49-F238E27FC236}">
                <a16:creationId xmlns:a16="http://schemas.microsoft.com/office/drawing/2014/main" id="{3458CDE6-9DC9-4A14-99B5-4F42F7B21FE9}"/>
              </a:ext>
            </a:extLst>
          </p:cNvPr>
          <p:cNvSpPr>
            <a:spLocks noGrp="1"/>
          </p:cNvSpPr>
          <p:nvPr>
            <p:ph type="body" idx="1"/>
          </p:nvPr>
        </p:nvSpPr>
        <p:spPr/>
        <p:txBody>
          <a:bodyPr/>
          <a:lstStyle/>
          <a:p>
            <a:endParaRPr lang="en-AU"/>
          </a:p>
        </p:txBody>
      </p:sp>
      <p:sp>
        <p:nvSpPr>
          <p:cNvPr id="4" name="Date Placeholder 3">
            <a:extLst>
              <a:ext uri="{FF2B5EF4-FFF2-40B4-BE49-F238E27FC236}">
                <a16:creationId xmlns:a16="http://schemas.microsoft.com/office/drawing/2014/main" id="{38A0466B-E7ED-4BB0-A385-4F3FF62AFA22}"/>
              </a:ext>
            </a:extLst>
          </p:cNvPr>
          <p:cNvSpPr>
            <a:spLocks noGrp="1"/>
          </p:cNvSpPr>
          <p:nvPr>
            <p:ph type="dt" sz="half" idx="10"/>
          </p:nvPr>
        </p:nvSpPr>
        <p:spPr/>
        <p:txBody>
          <a:bodyPr/>
          <a:lstStyle/>
          <a:p>
            <a:fld id="{D7E9A1E3-4D38-4A30-8479-46094F661FDD}" type="datetime1">
              <a:rPr lang="en-AU" smtClean="0"/>
              <a:t>1/02/2021</a:t>
            </a:fld>
            <a:endParaRPr lang="en-AU"/>
          </a:p>
        </p:txBody>
      </p:sp>
      <p:sp>
        <p:nvSpPr>
          <p:cNvPr id="6" name="Slide Number Placeholder 5">
            <a:extLst>
              <a:ext uri="{FF2B5EF4-FFF2-40B4-BE49-F238E27FC236}">
                <a16:creationId xmlns:a16="http://schemas.microsoft.com/office/drawing/2014/main" id="{BFDA1877-9B92-44B7-9586-0FAB6CB4BEBB}"/>
              </a:ext>
            </a:extLst>
          </p:cNvPr>
          <p:cNvSpPr>
            <a:spLocks noGrp="1"/>
          </p:cNvSpPr>
          <p:nvPr>
            <p:ph type="sldNum" sz="quarter" idx="12"/>
          </p:nvPr>
        </p:nvSpPr>
        <p:spPr/>
        <p:txBody>
          <a:bodyPr/>
          <a:lstStyle/>
          <a:p>
            <a:fld id="{4EC81F68-4976-451A-B2E9-79BCBD2F70CC}" type="slidenum">
              <a:rPr lang="en-AU" smtClean="0"/>
              <a:pPr/>
              <a:t>45</a:t>
            </a:fld>
            <a:endParaRPr lang="en-AU"/>
          </a:p>
        </p:txBody>
      </p:sp>
    </p:spTree>
    <p:extLst>
      <p:ext uri="{BB962C8B-B14F-4D97-AF65-F5344CB8AC3E}">
        <p14:creationId xmlns:p14="http://schemas.microsoft.com/office/powerpoint/2010/main" val="10035916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12701-C065-4D05-9FEC-ADB6448241B0}"/>
              </a:ext>
            </a:extLst>
          </p:cNvPr>
          <p:cNvSpPr>
            <a:spLocks noGrp="1"/>
          </p:cNvSpPr>
          <p:nvPr>
            <p:ph type="title"/>
          </p:nvPr>
        </p:nvSpPr>
        <p:spPr>
          <a:xfrm>
            <a:off x="108298" y="37814"/>
            <a:ext cx="8453856" cy="840713"/>
          </a:xfrm>
        </p:spPr>
        <p:txBody>
          <a:bodyPr>
            <a:normAutofit/>
          </a:bodyPr>
          <a:lstStyle/>
          <a:p>
            <a:r>
              <a:rPr lang="en-AU" sz="2545"/>
              <a:t>Readiness Dashboard </a:t>
            </a:r>
            <a:r>
              <a:rPr lang="en-AU" sz="2545" b="1"/>
              <a:t>Part A -  Essential Capability </a:t>
            </a:r>
            <a:br>
              <a:rPr lang="en-AU" sz="2545"/>
            </a:br>
            <a:r>
              <a:rPr lang="en-AU" sz="2545"/>
              <a:t>Status supporting evidence – Draft </a:t>
            </a:r>
          </a:p>
        </p:txBody>
      </p:sp>
      <p:sp>
        <p:nvSpPr>
          <p:cNvPr id="6" name="Slide Number Placeholder 5">
            <a:extLst>
              <a:ext uri="{FF2B5EF4-FFF2-40B4-BE49-F238E27FC236}">
                <a16:creationId xmlns:a16="http://schemas.microsoft.com/office/drawing/2014/main" id="{ECDB3D1A-B34F-4803-88FF-2543413A2720}"/>
              </a:ext>
            </a:extLst>
          </p:cNvPr>
          <p:cNvSpPr>
            <a:spLocks noGrp="1"/>
          </p:cNvSpPr>
          <p:nvPr>
            <p:ph type="sldNum" sz="quarter" idx="12"/>
          </p:nvPr>
        </p:nvSpPr>
        <p:spPr/>
        <p:txBody>
          <a:bodyPr/>
          <a:lstStyle/>
          <a:p>
            <a:fld id="{4EC81F68-4976-451A-B2E9-79BCBD2F70CC}" type="slidenum">
              <a:rPr lang="en-AU" smtClean="0"/>
              <a:t>46</a:t>
            </a:fld>
            <a:endParaRPr lang="en-AU"/>
          </a:p>
        </p:txBody>
      </p:sp>
      <p:graphicFrame>
        <p:nvGraphicFramePr>
          <p:cNvPr id="5" name="Table 7">
            <a:extLst>
              <a:ext uri="{FF2B5EF4-FFF2-40B4-BE49-F238E27FC236}">
                <a16:creationId xmlns:a16="http://schemas.microsoft.com/office/drawing/2014/main" id="{2006C96E-3CA2-4FA5-A974-90B8CE582A99}"/>
              </a:ext>
            </a:extLst>
          </p:cNvPr>
          <p:cNvGraphicFramePr>
            <a:graphicFrameLocks noGrp="1"/>
          </p:cNvGraphicFramePr>
          <p:nvPr/>
        </p:nvGraphicFramePr>
        <p:xfrm>
          <a:off x="0" y="915103"/>
          <a:ext cx="9144000" cy="582375"/>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042824183"/>
                    </a:ext>
                  </a:extLst>
                </a:gridCol>
              </a:tblGrid>
              <a:tr h="582375">
                <a:tc>
                  <a:txBody>
                    <a:bodyPr/>
                    <a:lstStyle/>
                    <a:p>
                      <a:endParaRPr lang="en-AU"/>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679016539"/>
                  </a:ext>
                </a:extLst>
              </a:tr>
            </a:tbl>
          </a:graphicData>
        </a:graphic>
      </p:graphicFrame>
      <p:graphicFrame>
        <p:nvGraphicFramePr>
          <p:cNvPr id="4" name="Table 3">
            <a:extLst>
              <a:ext uri="{FF2B5EF4-FFF2-40B4-BE49-F238E27FC236}">
                <a16:creationId xmlns:a16="http://schemas.microsoft.com/office/drawing/2014/main" id="{08FDE50F-06FF-4883-BCBB-AF0D8F2262A2}"/>
              </a:ext>
            </a:extLst>
          </p:cNvPr>
          <p:cNvGraphicFramePr>
            <a:graphicFrameLocks noGrp="1"/>
          </p:cNvGraphicFramePr>
          <p:nvPr>
            <p:extLst>
              <p:ext uri="{D42A27DB-BD31-4B8C-83A1-F6EECF244321}">
                <p14:modId xmlns:p14="http://schemas.microsoft.com/office/powerpoint/2010/main" val="2613879778"/>
              </p:ext>
            </p:extLst>
          </p:nvPr>
        </p:nvGraphicFramePr>
        <p:xfrm>
          <a:off x="71722" y="961122"/>
          <a:ext cx="9034272" cy="5822488"/>
        </p:xfrm>
        <a:graphic>
          <a:graphicData uri="http://schemas.openxmlformats.org/drawingml/2006/table">
            <a:tbl>
              <a:tblPr/>
              <a:tblGrid>
                <a:gridCol w="819623">
                  <a:extLst>
                    <a:ext uri="{9D8B030D-6E8A-4147-A177-3AD203B41FA5}">
                      <a16:colId xmlns:a16="http://schemas.microsoft.com/office/drawing/2014/main" val="3809174966"/>
                    </a:ext>
                  </a:extLst>
                </a:gridCol>
                <a:gridCol w="1859569">
                  <a:extLst>
                    <a:ext uri="{9D8B030D-6E8A-4147-A177-3AD203B41FA5}">
                      <a16:colId xmlns:a16="http://schemas.microsoft.com/office/drawing/2014/main" val="4234497343"/>
                    </a:ext>
                  </a:extLst>
                </a:gridCol>
                <a:gridCol w="1777535">
                  <a:extLst>
                    <a:ext uri="{9D8B030D-6E8A-4147-A177-3AD203B41FA5}">
                      <a16:colId xmlns:a16="http://schemas.microsoft.com/office/drawing/2014/main" val="634238448"/>
                    </a:ext>
                  </a:extLst>
                </a:gridCol>
                <a:gridCol w="1464819">
                  <a:extLst>
                    <a:ext uri="{9D8B030D-6E8A-4147-A177-3AD203B41FA5}">
                      <a16:colId xmlns:a16="http://schemas.microsoft.com/office/drawing/2014/main" val="4093197261"/>
                    </a:ext>
                  </a:extLst>
                </a:gridCol>
                <a:gridCol w="1639246">
                  <a:extLst>
                    <a:ext uri="{9D8B030D-6E8A-4147-A177-3AD203B41FA5}">
                      <a16:colId xmlns:a16="http://schemas.microsoft.com/office/drawing/2014/main" val="3745609251"/>
                    </a:ext>
                  </a:extLst>
                </a:gridCol>
                <a:gridCol w="1473480">
                  <a:extLst>
                    <a:ext uri="{9D8B030D-6E8A-4147-A177-3AD203B41FA5}">
                      <a16:colId xmlns:a16="http://schemas.microsoft.com/office/drawing/2014/main" val="3835474040"/>
                    </a:ext>
                  </a:extLst>
                </a:gridCol>
              </a:tblGrid>
              <a:tr h="182844">
                <a:tc>
                  <a:txBody>
                    <a:bodyPr/>
                    <a:lstStyle/>
                    <a:p>
                      <a:pPr algn="l" rtl="0" fontAlgn="ctr"/>
                      <a:r>
                        <a:rPr lang="en-AU" sz="900" b="1" i="0" u="none" strike="noStrike">
                          <a:solidFill>
                            <a:srgbClr val="FFFFFF"/>
                          </a:solidFill>
                          <a:effectLst/>
                          <a:latin typeface="Segoe UI Semilight" panose="020B0402040204020203" pitchFamily="34" charset="0"/>
                        </a:rPr>
                        <a:t>Criteria</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60F3C"/>
                    </a:solidFill>
                  </a:tcPr>
                </a:tc>
                <a:tc>
                  <a:txBody>
                    <a:bodyPr/>
                    <a:lstStyle/>
                    <a:p>
                      <a:pPr algn="l" rtl="0" fontAlgn="ctr"/>
                      <a:r>
                        <a:rPr lang="en-AU" sz="900" b="1" i="0" u="none" strike="noStrike">
                          <a:solidFill>
                            <a:srgbClr val="FFFFFF"/>
                          </a:solidFill>
                          <a:effectLst/>
                          <a:latin typeface="Segoe UI Semilight" panose="020B0402040204020203" pitchFamily="34" charset="0"/>
                        </a:rPr>
                        <a:t>Capabilities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60F3C"/>
                    </a:solidFill>
                  </a:tcPr>
                </a:tc>
                <a:tc>
                  <a:txBody>
                    <a:bodyPr/>
                    <a:lstStyle/>
                    <a:p>
                      <a:pPr algn="l" rtl="0" fontAlgn="ctr"/>
                      <a:r>
                        <a:rPr lang="en-AU" sz="900" b="1" i="0" u="none" strike="noStrike">
                          <a:solidFill>
                            <a:srgbClr val="FFFFFF"/>
                          </a:solidFill>
                          <a:effectLst/>
                          <a:latin typeface="Segoe UI Semilight" panose="020B0402040204020203" pitchFamily="34" charset="0"/>
                        </a:rPr>
                        <a:t>March</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60F3C"/>
                    </a:solidFill>
                  </a:tcPr>
                </a:tc>
                <a:tc>
                  <a:txBody>
                    <a:bodyPr/>
                    <a:lstStyle/>
                    <a:p>
                      <a:pPr algn="l" rtl="0" fontAlgn="ctr"/>
                      <a:r>
                        <a:rPr lang="en-AU" sz="900" b="1" i="0" u="none" strike="noStrike">
                          <a:solidFill>
                            <a:srgbClr val="FFFFFF"/>
                          </a:solidFill>
                          <a:effectLst/>
                          <a:latin typeface="Segoe UI Semilight" panose="020B0402040204020203" pitchFamily="34" charset="0"/>
                        </a:rPr>
                        <a:t>May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60F3C"/>
                    </a:solidFill>
                  </a:tcPr>
                </a:tc>
                <a:tc>
                  <a:txBody>
                    <a:bodyPr/>
                    <a:lstStyle/>
                    <a:p>
                      <a:pPr algn="l" rtl="0" fontAlgn="ctr"/>
                      <a:r>
                        <a:rPr lang="en-AU" sz="900" b="1" i="0" u="none" strike="noStrike">
                          <a:solidFill>
                            <a:srgbClr val="FFFFFF"/>
                          </a:solidFill>
                          <a:effectLst/>
                          <a:latin typeface="Segoe UI Semilight" panose="020B0402040204020203" pitchFamily="34" charset="0"/>
                        </a:rPr>
                        <a:t>July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60F3C"/>
                    </a:solidFill>
                  </a:tcPr>
                </a:tc>
                <a:tc>
                  <a:txBody>
                    <a:bodyPr/>
                    <a:lstStyle/>
                    <a:p>
                      <a:pPr algn="l" rtl="0" fontAlgn="ctr"/>
                      <a:r>
                        <a:rPr lang="en-AU" sz="900" b="1" i="0" u="none" strike="noStrike">
                          <a:solidFill>
                            <a:srgbClr val="FFFFFF"/>
                          </a:solidFill>
                          <a:effectLst/>
                          <a:latin typeface="Segoe UI Semilight" panose="020B0402040204020203" pitchFamily="34" charset="0"/>
                        </a:rPr>
                        <a:t>Sept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60F3C"/>
                    </a:solidFill>
                  </a:tcPr>
                </a:tc>
                <a:extLst>
                  <a:ext uri="{0D108BD9-81ED-4DB2-BD59-A6C34878D82A}">
                    <a16:rowId xmlns:a16="http://schemas.microsoft.com/office/drawing/2014/main" val="4235442028"/>
                  </a:ext>
                </a:extLst>
              </a:tr>
              <a:tr h="337561">
                <a:tc rowSpan="10">
                  <a:txBody>
                    <a:bodyPr/>
                    <a:lstStyle/>
                    <a:p>
                      <a:pPr algn="l" rtl="0" fontAlgn="ctr"/>
                      <a:r>
                        <a:rPr lang="en-AU" sz="900" b="1" i="0" u="none" strike="noStrike">
                          <a:solidFill>
                            <a:schemeClr val="bg1"/>
                          </a:solidFill>
                          <a:effectLst/>
                          <a:latin typeface="+mn-lt"/>
                        </a:rPr>
                        <a:t>AEMO Capability</a:t>
                      </a:r>
                    </a:p>
                    <a:p>
                      <a:pPr algn="l" fontAlgn="t"/>
                      <a:r>
                        <a:rPr lang="en-AU" sz="900" b="1" i="0" u="none" strike="noStrike">
                          <a:solidFill>
                            <a:schemeClr val="bg1"/>
                          </a:solidFill>
                          <a:effectLst/>
                          <a:latin typeface="+mn-lt"/>
                        </a:rPr>
                        <a:t> </a:t>
                      </a:r>
                    </a:p>
                    <a:p>
                      <a:pPr algn="l" fontAlgn="t"/>
                      <a:r>
                        <a:rPr lang="en-AU" sz="900" b="1" i="0" u="none" strike="noStrike">
                          <a:solidFill>
                            <a:schemeClr val="bg1"/>
                          </a:solidFill>
                          <a:effectLst/>
                          <a:latin typeface="+mn-lt"/>
                        </a:rPr>
                        <a:t> </a:t>
                      </a:r>
                    </a:p>
                  </a:txBody>
                  <a:tcPr marL="72000" marR="0" marT="0" marB="0" anchor="ctr">
                    <a:lnL w="1270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solidFill>
                  </a:tcPr>
                </a:tc>
                <a:tc>
                  <a:txBody>
                    <a:bodyPr/>
                    <a:lstStyle/>
                    <a:p>
                      <a:pPr algn="l" rtl="0" fontAlgn="ctr"/>
                      <a:r>
                        <a:rPr lang="en-AU" sz="900" b="1" i="0" u="none" strike="noStrike">
                          <a:solidFill>
                            <a:srgbClr val="222324"/>
                          </a:solidFill>
                          <a:effectLst/>
                          <a:latin typeface="+mn-lt"/>
                        </a:rPr>
                        <a:t>Metering:</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Deployment of Metering Platform schedule</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Metering Platform deployed for 30 Minute operation</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Business Operations Stable</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rowSpan="3">
                  <a:txBody>
                    <a:bodyPr/>
                    <a:lstStyle/>
                    <a:p>
                      <a:pPr algn="l" rtl="0" fontAlgn="ctr"/>
                      <a:r>
                        <a:rPr lang="en-AU" sz="900" b="0" i="0" u="none" strike="noStrike">
                          <a:solidFill>
                            <a:srgbClr val="222324"/>
                          </a:solidFill>
                          <a:effectLst/>
                          <a:latin typeface="+mn-lt"/>
                        </a:rPr>
                        <a:t>Market Trial Conducted successfully</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419196172"/>
                  </a:ext>
                </a:extLst>
              </a:tr>
              <a:tr h="267236">
                <a:tc vMerge="1">
                  <a:txBody>
                    <a:bodyPr/>
                    <a:lstStyle/>
                    <a:p>
                      <a:endParaRPr lang="en-AU"/>
                    </a:p>
                  </a:txBody>
                  <a:tcPr/>
                </a:tc>
                <a:tc>
                  <a:txBody>
                    <a:bodyPr/>
                    <a:lstStyle/>
                    <a:p>
                      <a:pPr algn="l" rtl="0" fontAlgn="ctr"/>
                      <a:r>
                        <a:rPr lang="en-AU" sz="900" b="0" i="0" u="none" strike="noStrike">
                          <a:solidFill>
                            <a:srgbClr val="222324"/>
                          </a:solidFill>
                          <a:effectLst/>
                          <a:latin typeface="+mn-lt"/>
                        </a:rPr>
                        <a:t>Receive and Process 5 minute metering data</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Metering Platform Industry testing Conducted</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Business operations stable</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5MS Capability in place for Market Trial</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vMerge="1">
                  <a:txBody>
                    <a:bodyPr/>
                    <a:lstStyle/>
                    <a:p>
                      <a:endParaRPr lang="en-AU"/>
                    </a:p>
                  </a:txBody>
                  <a:tcPr/>
                </a:tc>
                <a:extLst>
                  <a:ext uri="{0D108BD9-81ED-4DB2-BD59-A6C34878D82A}">
                    <a16:rowId xmlns:a16="http://schemas.microsoft.com/office/drawing/2014/main" val="1769200546"/>
                  </a:ext>
                </a:extLst>
              </a:tr>
              <a:tr h="175812">
                <a:tc vMerge="1">
                  <a:txBody>
                    <a:bodyPr/>
                    <a:lstStyle/>
                    <a:p>
                      <a:endParaRPr lang="en-AU"/>
                    </a:p>
                  </a:txBody>
                  <a:tcPr/>
                </a:tc>
                <a:tc>
                  <a:txBody>
                    <a:bodyPr/>
                    <a:lstStyle/>
                    <a:p>
                      <a:pPr algn="l" rtl="0" fontAlgn="ctr"/>
                      <a:r>
                        <a:rPr lang="en-AU" sz="900" b="0" i="0" u="none" strike="noStrike">
                          <a:solidFill>
                            <a:srgbClr val="222324"/>
                          </a:solidFill>
                          <a:effectLst/>
                          <a:latin typeface="+mn-lt"/>
                        </a:rPr>
                        <a:t>Support 5 Minute Profiling</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fontAlgn="t"/>
                      <a:r>
                        <a:rPr lang="en-AU" sz="900" b="0" i="0" u="none" strike="noStrike">
                          <a:solidFill>
                            <a:srgbClr val="000000"/>
                          </a:solidFill>
                          <a:effectLst/>
                          <a:latin typeface="+mn-lt"/>
                        </a:rPr>
                        <a:t> </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fontAlgn="t"/>
                      <a:r>
                        <a:rPr lang="en-AU" sz="900" b="0" i="0" u="none" strike="noStrike">
                          <a:solidFill>
                            <a:srgbClr val="000000"/>
                          </a:solidFill>
                          <a:effectLst/>
                          <a:latin typeface="+mn-lt"/>
                        </a:rPr>
                        <a:t> </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Market Trial Planned</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vMerge="1">
                  <a:txBody>
                    <a:bodyPr/>
                    <a:lstStyle/>
                    <a:p>
                      <a:endParaRPr lang="en-AU"/>
                    </a:p>
                  </a:txBody>
                  <a:tcPr/>
                </a:tc>
                <a:extLst>
                  <a:ext uri="{0D108BD9-81ED-4DB2-BD59-A6C34878D82A}">
                    <a16:rowId xmlns:a16="http://schemas.microsoft.com/office/drawing/2014/main" val="2120932922"/>
                  </a:ext>
                </a:extLst>
              </a:tr>
              <a:tr h="267236">
                <a:tc vMerge="1">
                  <a:txBody>
                    <a:bodyPr/>
                    <a:lstStyle/>
                    <a:p>
                      <a:pPr algn="l" fontAlgn="t"/>
                      <a:endParaRPr lang="en-AU" sz="1000" b="0" i="0" u="none" strike="noStrike">
                        <a:solidFill>
                          <a:srgbClr val="000000"/>
                        </a:solidFill>
                        <a:effectLst/>
                        <a:latin typeface="+mn-lt"/>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7E8"/>
                    </a:solidFill>
                  </a:tcPr>
                </a:tc>
                <a:tc>
                  <a:txBody>
                    <a:bodyPr/>
                    <a:lstStyle/>
                    <a:p>
                      <a:pPr algn="l" rtl="0" fontAlgn="ctr"/>
                      <a:r>
                        <a:rPr lang="en-AU" sz="900" b="1" i="0" u="none" strike="noStrike">
                          <a:solidFill>
                            <a:srgbClr val="222324"/>
                          </a:solidFill>
                          <a:effectLst/>
                          <a:latin typeface="+mn-lt"/>
                        </a:rPr>
                        <a:t>Settlements: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solidFill>
                      <a:schemeClr val="bg1">
                        <a:lumMod val="95000"/>
                      </a:schemeClr>
                    </a:solidFill>
                  </a:tcPr>
                </a:tc>
                <a:tc>
                  <a:txBody>
                    <a:bodyPr/>
                    <a:lstStyle/>
                    <a:p>
                      <a:pPr algn="l" rtl="0" fontAlgn="ctr"/>
                      <a:r>
                        <a:rPr lang="en-AU" sz="900" b="0" i="0" u="none" strike="noStrike">
                          <a:solidFill>
                            <a:srgbClr val="222324"/>
                          </a:solidFill>
                          <a:effectLst/>
                          <a:latin typeface="+mn-lt"/>
                        </a:rPr>
                        <a:t>Platform Industry testing underway</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solidFill>
                      <a:schemeClr val="bg1">
                        <a:lumMod val="95000"/>
                      </a:schemeClr>
                    </a:solidFill>
                  </a:tcPr>
                </a:tc>
                <a:tc>
                  <a:txBody>
                    <a:bodyPr/>
                    <a:lstStyle/>
                    <a:p>
                      <a:pPr algn="l" rtl="0" fontAlgn="ctr"/>
                      <a:r>
                        <a:rPr lang="en-AU" sz="900" b="0" i="0" u="none" strike="noStrike">
                          <a:solidFill>
                            <a:srgbClr val="222324"/>
                          </a:solidFill>
                          <a:effectLst/>
                          <a:latin typeface="+mn-lt"/>
                        </a:rPr>
                        <a:t>Platform deployed for 30 Minute operation</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solidFill>
                      <a:schemeClr val="bg1">
                        <a:lumMod val="95000"/>
                      </a:schemeClr>
                    </a:solidFill>
                  </a:tcPr>
                </a:tc>
                <a:tc>
                  <a:txBody>
                    <a:bodyPr/>
                    <a:lstStyle/>
                    <a:p>
                      <a:pPr algn="l" rtl="0" fontAlgn="ctr"/>
                      <a:r>
                        <a:rPr lang="en-AU" sz="900" b="0" i="0" u="none" strike="noStrike">
                          <a:solidFill>
                            <a:srgbClr val="222324"/>
                          </a:solidFill>
                          <a:effectLst/>
                          <a:latin typeface="+mn-lt"/>
                        </a:rPr>
                        <a:t>Business Operations  Stable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solidFill>
                      <a:schemeClr val="bg1">
                        <a:lumMod val="95000"/>
                      </a:schemeClr>
                    </a:solidFill>
                  </a:tcPr>
                </a:tc>
                <a:tc rowSpan="3">
                  <a:txBody>
                    <a:bodyPr/>
                    <a:lstStyle/>
                    <a:p>
                      <a:pPr algn="l" rtl="0" fontAlgn="ctr"/>
                      <a:r>
                        <a:rPr lang="en-AU" sz="900" b="0" i="0" u="none" strike="noStrike">
                          <a:solidFill>
                            <a:srgbClr val="222324"/>
                          </a:solidFill>
                          <a:effectLst/>
                          <a:latin typeface="+mn-lt"/>
                        </a:rPr>
                        <a:t>Market Trial Conducted successfully</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68626143"/>
                  </a:ext>
                </a:extLst>
              </a:tr>
              <a:tr h="267236">
                <a:tc vMerge="1">
                  <a:txBody>
                    <a:bodyPr/>
                    <a:lstStyle/>
                    <a:p>
                      <a:endParaRPr lang="en-AU"/>
                    </a:p>
                  </a:txBody>
                  <a:tcPr/>
                </a:tc>
                <a:tc>
                  <a:txBody>
                    <a:bodyPr/>
                    <a:lstStyle/>
                    <a:p>
                      <a:pPr algn="l" rtl="0" fontAlgn="ctr"/>
                      <a:r>
                        <a:rPr lang="en-AU" sz="900" b="0" i="0" u="none" strike="noStrike">
                          <a:solidFill>
                            <a:srgbClr val="222324"/>
                          </a:solidFill>
                          <a:effectLst/>
                          <a:latin typeface="+mn-lt"/>
                        </a:rPr>
                        <a:t>Support 5 minute Settlement processes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bg1">
                        <a:lumMod val="95000"/>
                      </a:schemeClr>
                    </a:solidFill>
                  </a:tcPr>
                </a:tc>
                <a:tc>
                  <a:txBody>
                    <a:bodyPr/>
                    <a:lstStyle/>
                    <a:p>
                      <a:pPr algn="l" rtl="0" fontAlgn="ctr"/>
                      <a:r>
                        <a:rPr lang="en-AU" sz="900" b="0" i="0" u="none" strike="noStrike">
                          <a:solidFill>
                            <a:srgbClr val="222324"/>
                          </a:solidFill>
                          <a:effectLst/>
                          <a:latin typeface="+mn-lt"/>
                        </a:rPr>
                        <a:t>Platform deployment on track for scheduled date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bg1">
                        <a:lumMod val="95000"/>
                      </a:schemeClr>
                    </a:solidFill>
                  </a:tcPr>
                </a:tc>
                <a:tc>
                  <a:txBody>
                    <a:bodyPr/>
                    <a:lstStyle/>
                    <a:p>
                      <a:pPr algn="l" rtl="0" fontAlgn="ctr"/>
                      <a:r>
                        <a:rPr lang="en-AU" sz="900" b="0" i="0" u="none" strike="noStrike">
                          <a:solidFill>
                            <a:srgbClr val="222324"/>
                          </a:solidFill>
                          <a:effectLst/>
                          <a:latin typeface="+mn-lt"/>
                        </a:rPr>
                        <a:t>Business operations stable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bg1">
                        <a:lumMod val="95000"/>
                      </a:schemeClr>
                    </a:solidFill>
                  </a:tcPr>
                </a:tc>
                <a:tc>
                  <a:txBody>
                    <a:bodyPr/>
                    <a:lstStyle/>
                    <a:p>
                      <a:pPr algn="l" rtl="0" fontAlgn="ctr"/>
                      <a:r>
                        <a:rPr lang="en-AU" sz="900" b="0" i="0" u="none" strike="noStrike">
                          <a:solidFill>
                            <a:srgbClr val="222324"/>
                          </a:solidFill>
                          <a:effectLst/>
                          <a:latin typeface="+mn-lt"/>
                        </a:rPr>
                        <a:t>Capability in place for Market Trial</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bg1">
                        <a:lumMod val="95000"/>
                      </a:schemeClr>
                    </a:solidFill>
                  </a:tcPr>
                </a:tc>
                <a:tc vMerge="1">
                  <a:txBody>
                    <a:bodyPr/>
                    <a:lstStyle/>
                    <a:p>
                      <a:endParaRPr lang="en-AU"/>
                    </a:p>
                  </a:txBody>
                  <a:tcPr/>
                </a:tc>
                <a:extLst>
                  <a:ext uri="{0D108BD9-81ED-4DB2-BD59-A6C34878D82A}">
                    <a16:rowId xmlns:a16="http://schemas.microsoft.com/office/drawing/2014/main" val="3172620052"/>
                  </a:ext>
                </a:extLst>
              </a:tr>
              <a:tr h="175812">
                <a:tc vMerge="1">
                  <a:txBody>
                    <a:bodyPr/>
                    <a:lstStyle/>
                    <a:p>
                      <a:endParaRPr lang="en-AU"/>
                    </a:p>
                  </a:txBody>
                  <a:tcPr/>
                </a:tc>
                <a:tc>
                  <a:txBody>
                    <a:bodyPr/>
                    <a:lstStyle/>
                    <a:p>
                      <a:pPr algn="l" fontAlgn="t"/>
                      <a:r>
                        <a:rPr lang="en-AU" sz="900" b="0" i="0" u="none" strike="noStrike">
                          <a:solidFill>
                            <a:srgbClr val="000000"/>
                          </a:solidFill>
                          <a:effectLst/>
                          <a:latin typeface="+mn-lt"/>
                        </a:rPr>
                        <a:t> </a:t>
                      </a:r>
                    </a:p>
                  </a:txBody>
                  <a:tcPr marL="36000" marR="36000" marT="36000" marB="36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algn="l" fontAlgn="t"/>
                      <a:r>
                        <a:rPr lang="en-AU" sz="900" b="0" i="0" u="none" strike="noStrike">
                          <a:solidFill>
                            <a:srgbClr val="000000"/>
                          </a:solidFill>
                          <a:effectLst/>
                          <a:latin typeface="+mn-lt"/>
                        </a:rPr>
                        <a:t> </a:t>
                      </a:r>
                    </a:p>
                  </a:txBody>
                  <a:tcPr marL="36000" marR="36000" marT="36000" marB="36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algn="l" fontAlgn="t"/>
                      <a:r>
                        <a:rPr lang="en-AU" sz="900" b="0" i="0" u="none" strike="noStrike">
                          <a:solidFill>
                            <a:srgbClr val="000000"/>
                          </a:solidFill>
                          <a:effectLst/>
                          <a:latin typeface="+mn-lt"/>
                        </a:rPr>
                        <a:t> </a:t>
                      </a:r>
                    </a:p>
                  </a:txBody>
                  <a:tcPr marL="36000" marR="36000" marT="36000" marB="36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algn="l" rtl="0" fontAlgn="ctr"/>
                      <a:r>
                        <a:rPr lang="en-AU" sz="900" b="0" i="0" u="none" strike="noStrike">
                          <a:solidFill>
                            <a:srgbClr val="222324"/>
                          </a:solidFill>
                          <a:effectLst/>
                          <a:latin typeface="+mn-lt"/>
                        </a:rPr>
                        <a:t>Market Trial Planned</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bg1">
                        <a:lumMod val="95000"/>
                      </a:schemeClr>
                    </a:solidFill>
                  </a:tcPr>
                </a:tc>
                <a:tc vMerge="1">
                  <a:txBody>
                    <a:bodyPr/>
                    <a:lstStyle/>
                    <a:p>
                      <a:endParaRPr lang="en-AU"/>
                    </a:p>
                  </a:txBody>
                  <a:tcPr/>
                </a:tc>
                <a:extLst>
                  <a:ext uri="{0D108BD9-81ED-4DB2-BD59-A6C34878D82A}">
                    <a16:rowId xmlns:a16="http://schemas.microsoft.com/office/drawing/2014/main" val="2708265992"/>
                  </a:ext>
                </a:extLst>
              </a:tr>
              <a:tr h="267236">
                <a:tc vMerge="1">
                  <a:txBody>
                    <a:bodyPr/>
                    <a:lstStyle/>
                    <a:p>
                      <a:pPr algn="l" fontAlgn="t"/>
                      <a:endParaRPr lang="en-AU" sz="1000" b="0" i="0" u="none" strike="noStrike">
                        <a:solidFill>
                          <a:srgbClr val="000000"/>
                        </a:solidFill>
                        <a:effectLst/>
                        <a:latin typeface="+mn-lt"/>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CCE"/>
                    </a:solidFill>
                  </a:tcPr>
                </a:tc>
                <a:tc>
                  <a:txBody>
                    <a:bodyPr/>
                    <a:lstStyle/>
                    <a:p>
                      <a:pPr algn="l" rtl="0" fontAlgn="ctr"/>
                      <a:r>
                        <a:rPr lang="en-AU" sz="900" b="1" i="0" u="none" strike="noStrike">
                          <a:solidFill>
                            <a:srgbClr val="222324"/>
                          </a:solidFill>
                          <a:effectLst/>
                          <a:latin typeface="+mn-lt"/>
                        </a:rPr>
                        <a:t>Dispatch (Bidding):</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Platform Industry testing underway</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Platform deployed for Transition mode operation</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Platform Stable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Market Trial Conducted successfully</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accent5">
                        <a:lumMod val="20000"/>
                        <a:lumOff val="80000"/>
                      </a:schemeClr>
                    </a:solidFill>
                  </a:tcPr>
                </a:tc>
                <a:extLst>
                  <a:ext uri="{0D108BD9-81ED-4DB2-BD59-A6C34878D82A}">
                    <a16:rowId xmlns:a16="http://schemas.microsoft.com/office/drawing/2014/main" val="1914307568"/>
                  </a:ext>
                </a:extLst>
              </a:tr>
              <a:tr h="267236">
                <a:tc vMerge="1">
                  <a:txBody>
                    <a:bodyPr/>
                    <a:lstStyle/>
                    <a:p>
                      <a:endParaRPr lang="en-AU"/>
                    </a:p>
                  </a:txBody>
                  <a:tcPr/>
                </a:tc>
                <a:tc>
                  <a:txBody>
                    <a:bodyPr/>
                    <a:lstStyle/>
                    <a:p>
                      <a:pPr algn="l" rtl="0" fontAlgn="ctr"/>
                      <a:r>
                        <a:rPr lang="en-AU" sz="900" b="0" i="0" u="none" strike="noStrike">
                          <a:solidFill>
                            <a:srgbClr val="222324"/>
                          </a:solidFill>
                          <a:effectLst/>
                          <a:latin typeface="+mn-lt"/>
                        </a:rPr>
                        <a:t>Support 5 Minute bidding services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Platform deployment on track for scheduled date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Business operations stable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Capability in place for Market Trial</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Bidding table updates in place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extLst>
                  <a:ext uri="{0D108BD9-81ED-4DB2-BD59-A6C34878D82A}">
                    <a16:rowId xmlns:a16="http://schemas.microsoft.com/office/drawing/2014/main" val="1884462447"/>
                  </a:ext>
                </a:extLst>
              </a:tr>
              <a:tr h="267236">
                <a:tc vMerge="1">
                  <a:txBody>
                    <a:bodyPr/>
                    <a:lstStyle/>
                    <a:p>
                      <a:endParaRPr lang="en-AU"/>
                    </a:p>
                  </a:txBody>
                  <a:tcPr/>
                </a:tc>
                <a:tc>
                  <a:txBody>
                    <a:bodyPr/>
                    <a:lstStyle/>
                    <a:p>
                      <a:pPr algn="l" rtl="0" fontAlgn="ctr"/>
                      <a:r>
                        <a:rPr lang="en-AU" sz="900" b="0" i="0" u="none" strike="noStrike">
                          <a:solidFill>
                            <a:srgbClr val="222324"/>
                          </a:solidFill>
                          <a:effectLst/>
                          <a:latin typeface="+mn-lt"/>
                        </a:rPr>
                        <a:t>Provide 5 Minute web bidding interface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Bidding table updates in place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Bidding table updates in place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Market Trial Planned</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tc>
                  <a:txBody>
                    <a:bodyPr/>
                    <a:lstStyle/>
                    <a:p>
                      <a:pPr algn="l" fontAlgn="t"/>
                      <a:r>
                        <a:rPr lang="en-AU" sz="900" b="0" i="0" u="none" strike="noStrike">
                          <a:solidFill>
                            <a:srgbClr val="000000"/>
                          </a:solidFill>
                          <a:effectLst/>
                          <a:latin typeface="+mn-lt"/>
                        </a:rPr>
                        <a:t> </a:t>
                      </a:r>
                    </a:p>
                  </a:txBody>
                  <a:tcPr marL="36000" marR="36000" marT="36000" marB="36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extLst>
                  <a:ext uri="{0D108BD9-81ED-4DB2-BD59-A6C34878D82A}">
                    <a16:rowId xmlns:a16="http://schemas.microsoft.com/office/drawing/2014/main" val="736049701"/>
                  </a:ext>
                </a:extLst>
              </a:tr>
              <a:tr h="274267">
                <a:tc vMerge="1">
                  <a:txBody>
                    <a:bodyPr/>
                    <a:lstStyle/>
                    <a:p>
                      <a:endParaRPr lang="en-AU"/>
                    </a:p>
                  </a:txBody>
                  <a:tcPr/>
                </a:tc>
                <a:tc>
                  <a:txBody>
                    <a:bodyPr/>
                    <a:lstStyle/>
                    <a:p>
                      <a:pPr algn="l" fontAlgn="t"/>
                      <a:r>
                        <a:rPr lang="en-AU" sz="900" b="0" i="0" u="none" strike="noStrike">
                          <a:solidFill>
                            <a:srgbClr val="000000"/>
                          </a:solidFill>
                          <a:effectLst/>
                          <a:latin typeface="+mn-lt"/>
                        </a:rPr>
                        <a:t> </a:t>
                      </a:r>
                    </a:p>
                  </a:txBody>
                  <a:tcPr marL="36000" marR="36000" marT="36000" marB="36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fontAlgn="t"/>
                      <a:r>
                        <a:rPr lang="en-AU" sz="900" b="0" i="0" u="none" strike="noStrike">
                          <a:solidFill>
                            <a:srgbClr val="000000"/>
                          </a:solidFill>
                          <a:effectLst/>
                          <a:latin typeface="+mn-lt"/>
                        </a:rPr>
                        <a:t> </a:t>
                      </a:r>
                    </a:p>
                  </a:txBody>
                  <a:tcPr marL="36000" marR="36000" marT="36000" marB="36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fontAlgn="t"/>
                      <a:r>
                        <a:rPr lang="en-AU" sz="900" b="0" i="0" u="none" strike="noStrike">
                          <a:solidFill>
                            <a:srgbClr val="000000"/>
                          </a:solidFill>
                          <a:effectLst/>
                          <a:latin typeface="+mn-lt"/>
                        </a:rPr>
                        <a:t> </a:t>
                      </a:r>
                    </a:p>
                  </a:txBody>
                  <a:tcPr marL="36000" marR="36000" marT="36000" marB="36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Bidding table updates in place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fontAlgn="t"/>
                      <a:r>
                        <a:rPr lang="en-AU" sz="900" b="0" i="0" u="none" strike="noStrike">
                          <a:solidFill>
                            <a:srgbClr val="000000"/>
                          </a:solidFill>
                          <a:effectLst/>
                          <a:latin typeface="+mn-lt"/>
                        </a:rPr>
                        <a:t> </a:t>
                      </a:r>
                    </a:p>
                  </a:txBody>
                  <a:tcPr marL="36000" marR="36000" marT="36000" marB="36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937171293"/>
                  </a:ext>
                </a:extLst>
              </a:tr>
              <a:tr h="400853">
                <a:tc rowSpan="2">
                  <a:txBody>
                    <a:bodyPr/>
                    <a:lstStyle/>
                    <a:p>
                      <a:pPr algn="l" rtl="0" fontAlgn="ctr"/>
                      <a:r>
                        <a:rPr lang="en-AU" sz="900" b="1" i="0" u="none" strike="noStrike">
                          <a:solidFill>
                            <a:schemeClr val="bg1"/>
                          </a:solidFill>
                          <a:effectLst/>
                          <a:latin typeface="+mn-lt"/>
                        </a:rPr>
                        <a:t>Essential Bidding</a:t>
                      </a:r>
                    </a:p>
                  </a:txBody>
                  <a:tcPr marL="7200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solidFill>
                  </a:tcPr>
                </a:tc>
                <a:tc>
                  <a:txBody>
                    <a:bodyPr/>
                    <a:lstStyle/>
                    <a:p>
                      <a:pPr algn="l" rtl="0" fontAlgn="ctr"/>
                      <a:r>
                        <a:rPr lang="en-AU" sz="900" b="1" i="0" u="none" strike="noStrike">
                          <a:solidFill>
                            <a:srgbClr val="222324"/>
                          </a:solidFill>
                          <a:effectLst/>
                          <a:latin typeface="+mn-lt"/>
                        </a:rPr>
                        <a:t>Generators: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8E7E8"/>
                    </a:solidFill>
                  </a:tcPr>
                </a:tc>
                <a:tc rowSpan="2">
                  <a:txBody>
                    <a:bodyPr/>
                    <a:lstStyle/>
                    <a:p>
                      <a:pPr algn="l" rtl="0" fontAlgn="ctr"/>
                      <a:r>
                        <a:rPr lang="en-AU" sz="900" b="0" i="0" u="none" strike="noStrike">
                          <a:solidFill>
                            <a:srgbClr val="222324"/>
                          </a:solidFill>
                          <a:effectLst/>
                          <a:latin typeface="+mn-lt"/>
                        </a:rPr>
                        <a:t>Testing of upgrades commenced</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7E8"/>
                    </a:solidFill>
                  </a:tcPr>
                </a:tc>
                <a:tc>
                  <a:txBody>
                    <a:bodyPr/>
                    <a:lstStyle/>
                    <a:p>
                      <a:pPr algn="l" rtl="0" fontAlgn="ctr"/>
                      <a:r>
                        <a:rPr lang="en-AU" sz="900" b="0" i="0" u="none" strike="noStrike">
                          <a:solidFill>
                            <a:srgbClr val="222324"/>
                          </a:solidFill>
                          <a:effectLst/>
                          <a:latin typeface="+mn-lt"/>
                        </a:rPr>
                        <a:t>Testing of upgrades </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8E7E8"/>
                    </a:solidFill>
                  </a:tcPr>
                </a:tc>
                <a:tc>
                  <a:txBody>
                    <a:bodyPr/>
                    <a:lstStyle/>
                    <a:p>
                      <a:pPr algn="l" rtl="0" fontAlgn="ctr"/>
                      <a:r>
                        <a:rPr lang="en-AU" sz="900" b="0" i="0" u="none" strike="noStrike">
                          <a:solidFill>
                            <a:srgbClr val="222324"/>
                          </a:solidFill>
                          <a:effectLst/>
                          <a:latin typeface="+mn-lt"/>
                        </a:rPr>
                        <a:t>Deployments of 5 Minute Capability (Transition mode)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8E7E8"/>
                    </a:solidFill>
                  </a:tcPr>
                </a:tc>
                <a:tc>
                  <a:txBody>
                    <a:bodyPr/>
                    <a:lstStyle/>
                    <a:p>
                      <a:pPr algn="l" rtl="0" fontAlgn="ctr"/>
                      <a:r>
                        <a:rPr lang="en-AU" sz="900" b="0" i="0" u="none" strike="noStrike">
                          <a:solidFill>
                            <a:srgbClr val="222324"/>
                          </a:solidFill>
                          <a:effectLst/>
                          <a:latin typeface="+mn-lt"/>
                        </a:rPr>
                        <a:t>Deployments of 5 Minute Capability (Transition mode)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8E7E8"/>
                    </a:solidFill>
                  </a:tcPr>
                </a:tc>
                <a:extLst>
                  <a:ext uri="{0D108BD9-81ED-4DB2-BD59-A6C34878D82A}">
                    <a16:rowId xmlns:a16="http://schemas.microsoft.com/office/drawing/2014/main" val="1718005765"/>
                  </a:ext>
                </a:extLst>
              </a:tr>
              <a:tr h="541502">
                <a:tc vMerge="1">
                  <a:txBody>
                    <a:bodyPr/>
                    <a:lstStyle/>
                    <a:p>
                      <a:endParaRPr lang="en-AU"/>
                    </a:p>
                  </a:txBody>
                  <a:tcPr/>
                </a:tc>
                <a:tc>
                  <a:txBody>
                    <a:bodyPr/>
                    <a:lstStyle/>
                    <a:p>
                      <a:pPr algn="l" rtl="0" fontAlgn="ctr"/>
                      <a:r>
                        <a:rPr lang="en-AU" sz="900" b="0" i="0" u="none" strike="noStrike">
                          <a:solidFill>
                            <a:srgbClr val="222324"/>
                          </a:solidFill>
                          <a:effectLst/>
                          <a:latin typeface="+mn-lt"/>
                        </a:rPr>
                        <a:t>generators representing at least 80% of load in each region are capable of providing 5 minute bids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8E7E8"/>
                    </a:solidFill>
                  </a:tcPr>
                </a:tc>
                <a:tc vMerge="1">
                  <a:txBody>
                    <a:bodyPr/>
                    <a:lstStyle/>
                    <a:p>
                      <a:endParaRPr lang="en-AU"/>
                    </a:p>
                  </a:txBody>
                  <a:tcPr/>
                </a:tc>
                <a:tc>
                  <a:txBody>
                    <a:bodyPr/>
                    <a:lstStyle/>
                    <a:p>
                      <a:pPr algn="l" rtl="0" fontAlgn="ctr"/>
                      <a:r>
                        <a:rPr lang="en-AU" sz="900" b="0" i="0" u="none" strike="noStrike">
                          <a:solidFill>
                            <a:srgbClr val="222324"/>
                          </a:solidFill>
                          <a:effectLst/>
                          <a:latin typeface="+mn-lt"/>
                        </a:rPr>
                        <a:t>Initial deployments of 5 Minute Capability (Transition mode)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8E7E8"/>
                    </a:solidFill>
                  </a:tcPr>
                </a:tc>
                <a:tc>
                  <a:txBody>
                    <a:bodyPr/>
                    <a:lstStyle/>
                    <a:p>
                      <a:pPr algn="l" rtl="0" fontAlgn="ctr"/>
                      <a:r>
                        <a:rPr lang="en-AU" sz="900" b="0" i="0" u="none" strike="noStrike">
                          <a:solidFill>
                            <a:srgbClr val="222324"/>
                          </a:solidFill>
                          <a:effectLst/>
                          <a:latin typeface="+mn-lt"/>
                        </a:rPr>
                        <a:t>Market Trial Participation Planned</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8E7E8"/>
                    </a:solidFill>
                  </a:tcPr>
                </a:tc>
                <a:tc>
                  <a:txBody>
                    <a:bodyPr/>
                    <a:lstStyle/>
                    <a:p>
                      <a:pPr algn="l" rtl="0" fontAlgn="ctr"/>
                      <a:r>
                        <a:rPr lang="en-AU" sz="900" b="0" i="0" u="none" strike="noStrike">
                          <a:solidFill>
                            <a:srgbClr val="222324"/>
                          </a:solidFill>
                          <a:effectLst/>
                          <a:latin typeface="+mn-lt"/>
                        </a:rPr>
                        <a:t>Market Trial Participation Planned</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8E7E8"/>
                    </a:solidFill>
                  </a:tcPr>
                </a:tc>
                <a:extLst>
                  <a:ext uri="{0D108BD9-81ED-4DB2-BD59-A6C34878D82A}">
                    <a16:rowId xmlns:a16="http://schemas.microsoft.com/office/drawing/2014/main" val="913693736"/>
                  </a:ext>
                </a:extLst>
              </a:tr>
              <a:tr h="541502">
                <a:tc rowSpan="4">
                  <a:txBody>
                    <a:bodyPr/>
                    <a:lstStyle/>
                    <a:p>
                      <a:pPr algn="l" rtl="0" fontAlgn="ctr"/>
                      <a:r>
                        <a:rPr lang="en-AU" sz="900" b="1" i="0" u="none" strike="noStrike">
                          <a:solidFill>
                            <a:schemeClr val="bg1"/>
                          </a:solidFill>
                          <a:effectLst/>
                          <a:latin typeface="+mn-lt"/>
                        </a:rPr>
                        <a:t>Essential Metering</a:t>
                      </a:r>
                    </a:p>
                    <a:p>
                      <a:pPr algn="l" fontAlgn="t"/>
                      <a:r>
                        <a:rPr lang="en-AU" sz="900" b="1" i="0" u="none" strike="noStrike">
                          <a:solidFill>
                            <a:schemeClr val="bg1"/>
                          </a:solidFill>
                          <a:effectLst/>
                          <a:latin typeface="+mn-lt"/>
                        </a:rPr>
                        <a:t> </a:t>
                      </a:r>
                    </a:p>
                  </a:txBody>
                  <a:tcPr marL="7200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solidFill>
                  </a:tcPr>
                </a:tc>
                <a:tc>
                  <a:txBody>
                    <a:bodyPr/>
                    <a:lstStyle/>
                    <a:p>
                      <a:pPr algn="l" rtl="0" fontAlgn="ctr"/>
                      <a:r>
                        <a:rPr lang="en-AU" sz="900" b="0" i="0" u="none" strike="noStrike">
                          <a:solidFill>
                            <a:srgbClr val="222324"/>
                          </a:solidFill>
                          <a:effectLst/>
                          <a:latin typeface="+mn-lt"/>
                        </a:rPr>
                        <a:t>MP's upgraded ensured that essential meters are capable of providing 5 minute metering data</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Metering rollout plans with reported progress versus MTP</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Metering rollout plans with reported progress on track</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Metering rollout plans with reported progress on track</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Metering rollout plans Completed</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883349322"/>
                  </a:ext>
                </a:extLst>
              </a:tr>
              <a:tr h="267236">
                <a:tc vMerge="1">
                  <a:txBody>
                    <a:bodyPr/>
                    <a:lstStyle/>
                    <a:p>
                      <a:pPr algn="l" fontAlgn="t"/>
                      <a:endParaRPr lang="en-AU" sz="900" b="1" i="0" u="none" strike="noStrike">
                        <a:solidFill>
                          <a:schemeClr val="bg1"/>
                        </a:solidFill>
                        <a:effectLst/>
                        <a:latin typeface="+mn-lt"/>
                      </a:endParaRPr>
                    </a:p>
                  </a:txBody>
                  <a:tcPr marL="7200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solidFill>
                  </a:tcPr>
                </a:tc>
                <a:tc rowSpan="3">
                  <a:txBody>
                    <a:bodyPr/>
                    <a:lstStyle/>
                    <a:p>
                      <a:pPr algn="l" rtl="0" fontAlgn="ctr"/>
                      <a:r>
                        <a:rPr lang="en-AU" sz="900" b="0" i="0" u="none" strike="noStrike">
                          <a:solidFill>
                            <a:srgbClr val="222324"/>
                          </a:solidFill>
                          <a:effectLst/>
                          <a:latin typeface="+mn-lt"/>
                        </a:rPr>
                        <a:t>MDPs are able to provide 5 minute metering data for essential meters for settlement</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rowSpan="3">
                  <a:txBody>
                    <a:bodyPr/>
                    <a:lstStyle/>
                    <a:p>
                      <a:pPr marL="0" algn="l" defTabSz="685800" rtl="0" eaLnBrk="1" fontAlgn="ctr" latinLnBrk="0" hangingPunct="1"/>
                      <a:r>
                        <a:rPr lang="en-AU" sz="900" b="0" i="0" u="none" strike="noStrike" kern="1200">
                          <a:solidFill>
                            <a:srgbClr val="222324"/>
                          </a:solidFill>
                          <a:effectLst/>
                          <a:latin typeface="+mn-lt"/>
                          <a:ea typeface="+mn-ea"/>
                          <a:cs typeface="+mn-cs"/>
                        </a:rPr>
                        <a:t>Metering rollout plans available</a:t>
                      </a:r>
                      <a:br>
                        <a:rPr lang="en-AU" sz="900" b="0" i="0" u="none" strike="noStrike" kern="1200">
                          <a:solidFill>
                            <a:srgbClr val="222324"/>
                          </a:solidFill>
                          <a:effectLst/>
                          <a:latin typeface="+mn-lt"/>
                          <a:ea typeface="+mn-ea"/>
                          <a:cs typeface="+mn-cs"/>
                        </a:rPr>
                      </a:br>
                      <a:r>
                        <a:rPr lang="en-AU" sz="900" b="0" i="0" u="none" strike="noStrike" kern="1200">
                          <a:solidFill>
                            <a:srgbClr val="222324"/>
                          </a:solidFill>
                          <a:effectLst/>
                          <a:latin typeface="+mn-lt"/>
                          <a:ea typeface="+mn-ea"/>
                          <a:cs typeface="+mn-cs"/>
                        </a:rPr>
                        <a:t>Accreditation initial meetings held</a:t>
                      </a:r>
                      <a:br>
                        <a:rPr lang="en-AU" sz="900" b="0" i="0" u="none" strike="noStrike" kern="1200">
                          <a:solidFill>
                            <a:srgbClr val="222324"/>
                          </a:solidFill>
                          <a:effectLst/>
                          <a:latin typeface="+mn-lt"/>
                          <a:ea typeface="+mn-ea"/>
                          <a:cs typeface="+mn-cs"/>
                        </a:rPr>
                      </a:br>
                      <a:r>
                        <a:rPr lang="en-AU" sz="900" b="0" i="0" u="none" strike="noStrike" kern="1200">
                          <a:solidFill>
                            <a:srgbClr val="222324"/>
                          </a:solidFill>
                          <a:effectLst/>
                          <a:latin typeface="+mn-lt"/>
                          <a:ea typeface="+mn-ea"/>
                          <a:cs typeface="+mn-cs"/>
                        </a:rPr>
                        <a:t>Program Progress being Reported on track</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marL="0" algn="l" defTabSz="685800" rtl="0" eaLnBrk="1" fontAlgn="ctr" latinLnBrk="0" hangingPunct="1"/>
                      <a:r>
                        <a:rPr lang="en-AU" sz="900" b="0" i="0" u="none" strike="noStrike" kern="1200">
                          <a:solidFill>
                            <a:srgbClr val="222324"/>
                          </a:solidFill>
                          <a:effectLst/>
                          <a:latin typeface="+mn-lt"/>
                          <a:ea typeface="+mn-ea"/>
                          <a:cs typeface="+mn-cs"/>
                        </a:rPr>
                        <a:t>Accreditation Updates planned / Underway</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accent5">
                        <a:lumMod val="20000"/>
                        <a:lumOff val="80000"/>
                      </a:schemeClr>
                    </a:solidFill>
                  </a:tcPr>
                </a:tc>
                <a:tc>
                  <a:txBody>
                    <a:bodyPr/>
                    <a:lstStyle/>
                    <a:p>
                      <a:pPr marL="0" algn="l" defTabSz="685800" rtl="0" eaLnBrk="1" fontAlgn="ctr" latinLnBrk="0" hangingPunct="1"/>
                      <a:r>
                        <a:rPr lang="en-AU" sz="900" b="0" i="0" u="none" strike="noStrike" kern="1200">
                          <a:solidFill>
                            <a:srgbClr val="222324"/>
                          </a:solidFill>
                          <a:effectLst/>
                          <a:latin typeface="+mn-lt"/>
                          <a:ea typeface="+mn-ea"/>
                          <a:cs typeface="+mn-cs"/>
                        </a:rPr>
                        <a:t>Market Trial Participation</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accent5">
                        <a:lumMod val="20000"/>
                        <a:lumOff val="80000"/>
                      </a:schemeClr>
                    </a:solidFill>
                  </a:tcPr>
                </a:tc>
                <a:tc>
                  <a:txBody>
                    <a:bodyPr/>
                    <a:lstStyle/>
                    <a:p>
                      <a:pPr marL="0" algn="l" defTabSz="685800" rtl="0" eaLnBrk="1" fontAlgn="ctr" latinLnBrk="0" hangingPunct="1"/>
                      <a:r>
                        <a:rPr lang="en-AU" sz="900" b="0" i="0" u="none" strike="noStrike" kern="1200">
                          <a:solidFill>
                            <a:srgbClr val="222324"/>
                          </a:solidFill>
                          <a:effectLst/>
                          <a:latin typeface="+mn-lt"/>
                          <a:ea typeface="+mn-ea"/>
                          <a:cs typeface="+mn-cs"/>
                        </a:rPr>
                        <a:t>Market Trial Participation</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accent5">
                        <a:lumMod val="20000"/>
                        <a:lumOff val="80000"/>
                      </a:schemeClr>
                    </a:solidFill>
                  </a:tcPr>
                </a:tc>
                <a:extLst>
                  <a:ext uri="{0D108BD9-81ED-4DB2-BD59-A6C34878D82A}">
                    <a16:rowId xmlns:a16="http://schemas.microsoft.com/office/drawing/2014/main" val="3413653481"/>
                  </a:ext>
                </a:extLst>
              </a:tr>
              <a:tr h="267236">
                <a:tc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marL="0" algn="l" defTabSz="685800" rtl="0" eaLnBrk="1" fontAlgn="ctr" latinLnBrk="0" hangingPunct="1"/>
                      <a:r>
                        <a:rPr lang="en-AU" sz="900" b="0" i="0" u="none" strike="noStrike" kern="1200">
                          <a:solidFill>
                            <a:srgbClr val="222324"/>
                          </a:solidFill>
                          <a:effectLst/>
                          <a:latin typeface="+mn-lt"/>
                          <a:ea typeface="+mn-ea"/>
                          <a:cs typeface="+mn-cs"/>
                        </a:rPr>
                        <a:t>Initial Delivery of 5 minute data for Settlement</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0" algn="l" defTabSz="685800" rtl="0" eaLnBrk="1" fontAlgn="ctr" latinLnBrk="0" hangingPunct="1"/>
                      <a:r>
                        <a:rPr lang="en-AU" sz="900" b="0" i="0" u="none" strike="noStrike" kern="1200">
                          <a:solidFill>
                            <a:srgbClr val="222324"/>
                          </a:solidFill>
                          <a:effectLst/>
                          <a:latin typeface="+mn-lt"/>
                          <a:ea typeface="+mn-ea"/>
                          <a:cs typeface="+mn-cs"/>
                        </a:rPr>
                        <a:t>Accreditation updates Achieved / Underway</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0" algn="l" defTabSz="685800" rtl="0" eaLnBrk="1" fontAlgn="ctr" latinLnBrk="0" hangingPunct="1"/>
                      <a:r>
                        <a:rPr lang="en-AU" sz="900" b="0" i="0" u="none" strike="noStrike" kern="1200">
                          <a:solidFill>
                            <a:srgbClr val="222324"/>
                          </a:solidFill>
                          <a:effectLst/>
                          <a:latin typeface="+mn-lt"/>
                          <a:ea typeface="+mn-ea"/>
                          <a:cs typeface="+mn-cs"/>
                        </a:rPr>
                        <a:t>Accreditation updates Achieved </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extLst>
                  <a:ext uri="{0D108BD9-81ED-4DB2-BD59-A6C34878D82A}">
                    <a16:rowId xmlns:a16="http://schemas.microsoft.com/office/drawing/2014/main" val="622435773"/>
                  </a:ext>
                </a:extLst>
              </a:tr>
              <a:tr h="274267">
                <a:tc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marL="0" algn="l" defTabSz="685800" rtl="0" eaLnBrk="1" fontAlgn="ctr" latinLnBrk="0" hangingPunct="1"/>
                      <a:r>
                        <a:rPr lang="en-AU" sz="900" b="0" i="0" u="none" strike="noStrike" kern="1200">
                          <a:solidFill>
                            <a:srgbClr val="222324"/>
                          </a:solidFill>
                          <a:effectLst/>
                          <a:latin typeface="+mn-lt"/>
                          <a:ea typeface="+mn-ea"/>
                          <a:cs typeface="+mn-cs"/>
                        </a:rPr>
                        <a:t> </a:t>
                      </a:r>
                    </a:p>
                  </a:txBody>
                  <a:tcPr marL="36000" marR="36000" marT="36000" marB="36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marL="0" algn="l" defTabSz="685800" rtl="0" eaLnBrk="1" fontAlgn="ctr" latinLnBrk="0" hangingPunct="1"/>
                      <a:r>
                        <a:rPr lang="en-AU" sz="900" b="0" i="0" u="none" strike="noStrike" kern="1200">
                          <a:solidFill>
                            <a:srgbClr val="222324"/>
                          </a:solidFill>
                          <a:effectLst/>
                          <a:latin typeface="+mn-lt"/>
                          <a:ea typeface="+mn-ea"/>
                          <a:cs typeface="+mn-cs"/>
                        </a:rPr>
                        <a:t>Initial Delivery of 5 minute data for Settlement</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marL="0" algn="l" defTabSz="685800" rtl="0" eaLnBrk="1" fontAlgn="ctr" latinLnBrk="0" hangingPunct="1"/>
                      <a:r>
                        <a:rPr lang="en-AU" sz="900" b="0" i="0" u="none" strike="noStrike" kern="1200">
                          <a:solidFill>
                            <a:srgbClr val="222324"/>
                          </a:solidFill>
                          <a:effectLst/>
                          <a:latin typeface="+mn-lt"/>
                          <a:ea typeface="+mn-ea"/>
                          <a:cs typeface="+mn-cs"/>
                        </a:rPr>
                        <a:t>Initial Delivery of 5 minute data for Settlement</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725985043"/>
                  </a:ext>
                </a:extLst>
              </a:tr>
            </a:tbl>
          </a:graphicData>
        </a:graphic>
      </p:graphicFrame>
    </p:spTree>
    <p:extLst>
      <p:ext uri="{BB962C8B-B14F-4D97-AF65-F5344CB8AC3E}">
        <p14:creationId xmlns:p14="http://schemas.microsoft.com/office/powerpoint/2010/main" val="35268034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12701-C065-4D05-9FEC-ADB6448241B0}"/>
              </a:ext>
            </a:extLst>
          </p:cNvPr>
          <p:cNvSpPr>
            <a:spLocks noGrp="1"/>
          </p:cNvSpPr>
          <p:nvPr>
            <p:ph type="title"/>
          </p:nvPr>
        </p:nvSpPr>
        <p:spPr>
          <a:xfrm>
            <a:off x="141231" y="400794"/>
            <a:ext cx="8374117" cy="840713"/>
          </a:xfrm>
        </p:spPr>
        <p:txBody>
          <a:bodyPr>
            <a:normAutofit/>
          </a:bodyPr>
          <a:lstStyle/>
          <a:p>
            <a:r>
              <a:rPr lang="en-AU" sz="2545"/>
              <a:t>Readiness Dashboard </a:t>
            </a:r>
            <a:r>
              <a:rPr lang="en-AU" sz="2545" b="1"/>
              <a:t>Part B - Participant Readiness</a:t>
            </a:r>
            <a:br>
              <a:rPr lang="en-AU" sz="2545"/>
            </a:br>
            <a:r>
              <a:rPr lang="en-AU" sz="2545"/>
              <a:t>Status supporting evidence - Draft</a:t>
            </a:r>
          </a:p>
        </p:txBody>
      </p:sp>
      <p:sp>
        <p:nvSpPr>
          <p:cNvPr id="6" name="Slide Number Placeholder 5">
            <a:extLst>
              <a:ext uri="{FF2B5EF4-FFF2-40B4-BE49-F238E27FC236}">
                <a16:creationId xmlns:a16="http://schemas.microsoft.com/office/drawing/2014/main" id="{ECDB3D1A-B34F-4803-88FF-2543413A2720}"/>
              </a:ext>
            </a:extLst>
          </p:cNvPr>
          <p:cNvSpPr>
            <a:spLocks noGrp="1"/>
          </p:cNvSpPr>
          <p:nvPr>
            <p:ph type="sldNum" sz="quarter" idx="12"/>
          </p:nvPr>
        </p:nvSpPr>
        <p:spPr/>
        <p:txBody>
          <a:bodyPr/>
          <a:lstStyle/>
          <a:p>
            <a:fld id="{4EC81F68-4976-451A-B2E9-79BCBD2F70CC}" type="slidenum">
              <a:rPr lang="en-AU" smtClean="0"/>
              <a:t>47</a:t>
            </a:fld>
            <a:endParaRPr lang="en-AU"/>
          </a:p>
        </p:txBody>
      </p:sp>
      <p:graphicFrame>
        <p:nvGraphicFramePr>
          <p:cNvPr id="3" name="Table 2">
            <a:extLst>
              <a:ext uri="{FF2B5EF4-FFF2-40B4-BE49-F238E27FC236}">
                <a16:creationId xmlns:a16="http://schemas.microsoft.com/office/drawing/2014/main" id="{ABBC9D92-8DCF-409E-8594-36C0BBDDD744}"/>
              </a:ext>
            </a:extLst>
          </p:cNvPr>
          <p:cNvGraphicFramePr>
            <a:graphicFrameLocks noGrp="1"/>
          </p:cNvGraphicFramePr>
          <p:nvPr/>
        </p:nvGraphicFramePr>
        <p:xfrm>
          <a:off x="141231" y="1488362"/>
          <a:ext cx="8902183" cy="4128131"/>
        </p:xfrm>
        <a:graphic>
          <a:graphicData uri="http://schemas.openxmlformats.org/drawingml/2006/table">
            <a:tbl>
              <a:tblPr/>
              <a:tblGrid>
                <a:gridCol w="1074921">
                  <a:extLst>
                    <a:ext uri="{9D8B030D-6E8A-4147-A177-3AD203B41FA5}">
                      <a16:colId xmlns:a16="http://schemas.microsoft.com/office/drawing/2014/main" val="4256027993"/>
                    </a:ext>
                  </a:extLst>
                </a:gridCol>
                <a:gridCol w="1839485">
                  <a:extLst>
                    <a:ext uri="{9D8B030D-6E8A-4147-A177-3AD203B41FA5}">
                      <a16:colId xmlns:a16="http://schemas.microsoft.com/office/drawing/2014/main" val="2493725347"/>
                    </a:ext>
                  </a:extLst>
                </a:gridCol>
                <a:gridCol w="1470449">
                  <a:extLst>
                    <a:ext uri="{9D8B030D-6E8A-4147-A177-3AD203B41FA5}">
                      <a16:colId xmlns:a16="http://schemas.microsoft.com/office/drawing/2014/main" val="4218339874"/>
                    </a:ext>
                  </a:extLst>
                </a:gridCol>
                <a:gridCol w="1311482">
                  <a:extLst>
                    <a:ext uri="{9D8B030D-6E8A-4147-A177-3AD203B41FA5}">
                      <a16:colId xmlns:a16="http://schemas.microsoft.com/office/drawing/2014/main" val="3365866600"/>
                    </a:ext>
                  </a:extLst>
                </a:gridCol>
                <a:gridCol w="1602923">
                  <a:extLst>
                    <a:ext uri="{9D8B030D-6E8A-4147-A177-3AD203B41FA5}">
                      <a16:colId xmlns:a16="http://schemas.microsoft.com/office/drawing/2014/main" val="2611153180"/>
                    </a:ext>
                  </a:extLst>
                </a:gridCol>
                <a:gridCol w="1602923">
                  <a:extLst>
                    <a:ext uri="{9D8B030D-6E8A-4147-A177-3AD203B41FA5}">
                      <a16:colId xmlns:a16="http://schemas.microsoft.com/office/drawing/2014/main" val="1265960043"/>
                    </a:ext>
                  </a:extLst>
                </a:gridCol>
              </a:tblGrid>
              <a:tr h="207378">
                <a:tc>
                  <a:txBody>
                    <a:bodyPr/>
                    <a:lstStyle/>
                    <a:p>
                      <a:pPr algn="l" rtl="0" fontAlgn="ctr"/>
                      <a:r>
                        <a:rPr lang="en-AU" sz="900" b="1" i="0" u="none" strike="noStrike">
                          <a:solidFill>
                            <a:srgbClr val="FFFFFF"/>
                          </a:solidFill>
                          <a:effectLst/>
                          <a:latin typeface="Segoe UI Semilight" panose="020B0402040204020203" pitchFamily="34" charset="0"/>
                        </a:rPr>
                        <a:t>Participant</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60F3C"/>
                    </a:solidFill>
                  </a:tcPr>
                </a:tc>
                <a:tc>
                  <a:txBody>
                    <a:bodyPr/>
                    <a:lstStyle/>
                    <a:p>
                      <a:pPr algn="l" rtl="0" fontAlgn="ctr"/>
                      <a:r>
                        <a:rPr lang="en-AU" sz="900" b="1" i="0" u="none" strike="noStrike">
                          <a:solidFill>
                            <a:srgbClr val="FFFFFF"/>
                          </a:solidFill>
                          <a:effectLst/>
                          <a:latin typeface="Segoe UI Semilight" panose="020B0402040204020203" pitchFamily="34" charset="0"/>
                        </a:rPr>
                        <a:t>Capabilities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60F3C"/>
                    </a:solidFill>
                  </a:tcPr>
                </a:tc>
                <a:tc>
                  <a:txBody>
                    <a:bodyPr/>
                    <a:lstStyle/>
                    <a:p>
                      <a:pPr algn="l" rtl="0" fontAlgn="ctr"/>
                      <a:r>
                        <a:rPr lang="en-AU" sz="900" b="1" i="0" u="none" strike="noStrike">
                          <a:solidFill>
                            <a:srgbClr val="FFFFFF"/>
                          </a:solidFill>
                          <a:effectLst/>
                          <a:latin typeface="Segoe UI Semilight" panose="020B0402040204020203" pitchFamily="34" charset="0"/>
                        </a:rPr>
                        <a:t>March</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60F3C"/>
                    </a:solidFill>
                  </a:tcPr>
                </a:tc>
                <a:tc>
                  <a:txBody>
                    <a:bodyPr/>
                    <a:lstStyle/>
                    <a:p>
                      <a:pPr algn="l" rtl="0" fontAlgn="ctr"/>
                      <a:r>
                        <a:rPr lang="en-AU" sz="900" b="1" i="0" u="none" strike="noStrike">
                          <a:solidFill>
                            <a:srgbClr val="FFFFFF"/>
                          </a:solidFill>
                          <a:effectLst/>
                          <a:latin typeface="Segoe UI Semilight" panose="020B0402040204020203" pitchFamily="34" charset="0"/>
                        </a:rPr>
                        <a:t>May</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60F3C"/>
                    </a:solidFill>
                  </a:tcPr>
                </a:tc>
                <a:tc>
                  <a:txBody>
                    <a:bodyPr/>
                    <a:lstStyle/>
                    <a:p>
                      <a:pPr algn="l" rtl="0" fontAlgn="ctr"/>
                      <a:r>
                        <a:rPr lang="en-AU" sz="900" b="1" i="0" u="none" strike="noStrike">
                          <a:solidFill>
                            <a:srgbClr val="FFFFFF"/>
                          </a:solidFill>
                          <a:effectLst/>
                          <a:latin typeface="Segoe UI Semilight" panose="020B0402040204020203" pitchFamily="34" charset="0"/>
                        </a:rPr>
                        <a:t>July</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60F3C"/>
                    </a:solidFill>
                  </a:tcPr>
                </a:tc>
                <a:tc>
                  <a:txBody>
                    <a:bodyPr/>
                    <a:lstStyle/>
                    <a:p>
                      <a:pPr algn="l" rtl="0" fontAlgn="ctr"/>
                      <a:r>
                        <a:rPr lang="en-AU" sz="900" b="1" i="0" u="none" strike="noStrike">
                          <a:solidFill>
                            <a:srgbClr val="FFFFFF"/>
                          </a:solidFill>
                          <a:effectLst/>
                          <a:latin typeface="Segoe UI Semilight" panose="020B0402040204020203" pitchFamily="34" charset="0"/>
                        </a:rPr>
                        <a:t>Sept</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60F3C"/>
                    </a:solidFill>
                  </a:tcPr>
                </a:tc>
                <a:extLst>
                  <a:ext uri="{0D108BD9-81ED-4DB2-BD59-A6C34878D82A}">
                    <a16:rowId xmlns:a16="http://schemas.microsoft.com/office/drawing/2014/main" val="2620282757"/>
                  </a:ext>
                </a:extLst>
              </a:tr>
              <a:tr h="311066">
                <a:tc rowSpan="2">
                  <a:txBody>
                    <a:bodyPr/>
                    <a:lstStyle/>
                    <a:p>
                      <a:pPr algn="l" rtl="0" fontAlgn="ctr"/>
                      <a:r>
                        <a:rPr lang="en-AU" sz="900" b="1" i="0" u="none" strike="noStrike">
                          <a:solidFill>
                            <a:schemeClr val="bg1"/>
                          </a:solidFill>
                          <a:effectLst/>
                          <a:latin typeface="Segoe UI Semilight" panose="020B0402040204020203" pitchFamily="34" charset="0"/>
                        </a:rPr>
                        <a:t>Retailers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solidFill>
                  </a:tcPr>
                </a:tc>
                <a:tc>
                  <a:txBody>
                    <a:bodyPr/>
                    <a:lstStyle/>
                    <a:p>
                      <a:pPr algn="l" rtl="0" fontAlgn="ctr"/>
                      <a:r>
                        <a:rPr lang="en-AU" sz="900" b="0" i="0" u="none" strike="noStrike">
                          <a:solidFill>
                            <a:srgbClr val="222324"/>
                          </a:solidFill>
                          <a:effectLst/>
                          <a:latin typeface="Segoe UI Semilight" panose="020B0402040204020203" pitchFamily="34" charset="0"/>
                        </a:rPr>
                        <a:t>Receive and process 5 minute metering data</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accent5">
                        <a:lumMod val="20000"/>
                        <a:lumOff val="80000"/>
                      </a:schemeClr>
                    </a:solidFill>
                  </a:tcPr>
                </a:tc>
                <a:tc rowSpan="2">
                  <a:txBody>
                    <a:bodyPr/>
                    <a:lstStyle/>
                    <a:p>
                      <a:pPr algn="l" fontAlgn="t"/>
                      <a:r>
                        <a:rPr lang="en-AU" sz="900" b="0" i="0" u="none" strike="noStrike">
                          <a:solidFill>
                            <a:srgbClr val="000000"/>
                          </a:solidFill>
                          <a:effectLst/>
                          <a:latin typeface="Arial" panose="020B0604020202020204" pitchFamily="34" charset="0"/>
                        </a:rPr>
                        <a:t> </a:t>
                      </a:r>
                    </a:p>
                  </a:txBody>
                  <a:tcPr marL="36000" marR="36000" marT="36000" marB="36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Segoe UI Semilight" panose="020B0402040204020203" pitchFamily="34" charset="0"/>
                        </a:rPr>
                        <a:t>Planned participation in Market Trials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Segoe UI Semilight" panose="020B0402040204020203" pitchFamily="34" charset="0"/>
                        </a:rPr>
                        <a:t>Participation in Market Trial</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accent5">
                        <a:lumMod val="20000"/>
                        <a:lumOff val="80000"/>
                      </a:schemeClr>
                    </a:solidFill>
                  </a:tcPr>
                </a:tc>
                <a:tc rowSpan="2">
                  <a:txBody>
                    <a:bodyPr/>
                    <a:lstStyle/>
                    <a:p>
                      <a:pPr algn="l" rtl="0" fontAlgn="ctr"/>
                      <a:r>
                        <a:rPr lang="en-AU" sz="900" b="0" i="0" u="none" strike="noStrike">
                          <a:solidFill>
                            <a:srgbClr val="222324"/>
                          </a:solidFill>
                          <a:effectLst/>
                          <a:latin typeface="Segoe UI Semilight" panose="020B0402040204020203" pitchFamily="34" charset="0"/>
                        </a:rPr>
                        <a:t>Market Trial successful participation</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232706099"/>
                  </a:ext>
                </a:extLst>
              </a:tr>
              <a:tr h="311066">
                <a:tc vMerge="1">
                  <a:txBody>
                    <a:bodyPr/>
                    <a:lstStyle/>
                    <a:p>
                      <a:endParaRPr lang="en-AU"/>
                    </a:p>
                  </a:txBody>
                  <a:tcPr/>
                </a:tc>
                <a:tc>
                  <a:txBody>
                    <a:bodyPr/>
                    <a:lstStyle/>
                    <a:p>
                      <a:pPr algn="l" rtl="0" fontAlgn="ctr"/>
                      <a:r>
                        <a:rPr lang="en-AU" sz="900" b="0" i="0" u="none" strike="noStrike">
                          <a:solidFill>
                            <a:srgbClr val="222324"/>
                          </a:solidFill>
                          <a:effectLst/>
                          <a:latin typeface="Segoe UI Semilight" panose="020B0402040204020203" pitchFamily="34" charset="0"/>
                        </a:rPr>
                        <a:t>Receive and process 5 minute Settlement statements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5">
                        <a:lumMod val="20000"/>
                        <a:lumOff val="80000"/>
                      </a:schemeClr>
                    </a:solidFill>
                  </a:tcPr>
                </a:tc>
                <a:tc vMerge="1">
                  <a:txBody>
                    <a:bodyPr/>
                    <a:lstStyle/>
                    <a:p>
                      <a:endParaRPr lang="en-AU"/>
                    </a:p>
                  </a:txBody>
                  <a:tcPr/>
                </a:tc>
                <a:tc>
                  <a:txBody>
                    <a:bodyPr/>
                    <a:lstStyle/>
                    <a:p>
                      <a:pPr algn="l" rtl="0" fontAlgn="ctr"/>
                      <a:r>
                        <a:rPr lang="en-AU" sz="900" b="0" i="0" u="none" strike="noStrike">
                          <a:solidFill>
                            <a:srgbClr val="222324"/>
                          </a:solidFill>
                          <a:effectLst/>
                          <a:latin typeface="Segoe UI Semilight" panose="020B0402040204020203" pitchFamily="34" charset="0"/>
                        </a:rPr>
                        <a:t>Level of bi-lateral testing of B2B processes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Segoe UI Semilight" panose="020B0402040204020203" pitchFamily="34" charset="0"/>
                        </a:rPr>
                        <a:t>Level of bi-lateral testing of B2B processes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5">
                        <a:lumMod val="20000"/>
                        <a:lumOff val="80000"/>
                      </a:schemeClr>
                    </a:solidFill>
                  </a:tcPr>
                </a:tc>
                <a:tc vMerge="1">
                  <a:txBody>
                    <a:bodyPr/>
                    <a:lstStyle/>
                    <a:p>
                      <a:endParaRPr lang="en-AU"/>
                    </a:p>
                  </a:txBody>
                  <a:tcPr/>
                </a:tc>
                <a:extLst>
                  <a:ext uri="{0D108BD9-81ED-4DB2-BD59-A6C34878D82A}">
                    <a16:rowId xmlns:a16="http://schemas.microsoft.com/office/drawing/2014/main" val="253965908"/>
                  </a:ext>
                </a:extLst>
              </a:tr>
              <a:tr h="454635">
                <a:tc rowSpan="2">
                  <a:txBody>
                    <a:bodyPr/>
                    <a:lstStyle/>
                    <a:p>
                      <a:pPr algn="l" rtl="0" fontAlgn="ctr"/>
                      <a:r>
                        <a:rPr lang="en-AU" sz="900" b="1" i="0" u="none" strike="noStrike">
                          <a:solidFill>
                            <a:schemeClr val="bg1"/>
                          </a:solidFill>
                          <a:effectLst/>
                          <a:latin typeface="Segoe UI Semilight" panose="020B0402040204020203" pitchFamily="34" charset="0"/>
                        </a:rPr>
                        <a:t>DNSPs/ TNSPs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solidFill>
                  </a:tcPr>
                </a:tc>
                <a:tc>
                  <a:txBody>
                    <a:bodyPr/>
                    <a:lstStyle/>
                    <a:p>
                      <a:pPr algn="l" rtl="0" fontAlgn="ctr"/>
                      <a:r>
                        <a:rPr lang="en-AU" sz="900" b="0" i="0" u="none" strike="noStrike">
                          <a:solidFill>
                            <a:srgbClr val="222324"/>
                          </a:solidFill>
                          <a:effectLst/>
                          <a:latin typeface="Segoe UI Semilight" panose="020B0402040204020203" pitchFamily="34" charset="0"/>
                        </a:rPr>
                        <a:t>Receive and process 5 minute metering data</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8E7E8"/>
                    </a:solidFill>
                  </a:tcPr>
                </a:tc>
                <a:tc rowSpan="2">
                  <a:txBody>
                    <a:bodyPr/>
                    <a:lstStyle/>
                    <a:p>
                      <a:pPr algn="l" rtl="0" fontAlgn="ctr"/>
                      <a:r>
                        <a:rPr lang="en-AU" sz="900" b="0" i="0" u="none" strike="noStrike">
                          <a:solidFill>
                            <a:srgbClr val="222324"/>
                          </a:solidFill>
                          <a:effectLst/>
                          <a:latin typeface="Segoe UI Semilight" panose="020B0402040204020203" pitchFamily="34" charset="0"/>
                        </a:rPr>
                        <a:t>Published plans for Standing data and Metering upgrades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7E8"/>
                    </a:solidFill>
                  </a:tcPr>
                </a:tc>
                <a:tc rowSpan="2">
                  <a:txBody>
                    <a:bodyPr/>
                    <a:lstStyle/>
                    <a:p>
                      <a:pPr algn="l" rtl="0" fontAlgn="ctr"/>
                      <a:r>
                        <a:rPr lang="en-AU" sz="900" b="0" i="0" u="none" strike="noStrike">
                          <a:solidFill>
                            <a:srgbClr val="222324"/>
                          </a:solidFill>
                          <a:effectLst/>
                          <a:latin typeface="Segoe UI Semilight" panose="020B0402040204020203" pitchFamily="34" charset="0"/>
                        </a:rPr>
                        <a:t>On track delivery against Standing Data and Metering Upgrades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7E8"/>
                    </a:solidFill>
                  </a:tcPr>
                </a:tc>
                <a:tc>
                  <a:txBody>
                    <a:bodyPr/>
                    <a:lstStyle/>
                    <a:p>
                      <a:pPr algn="l" rtl="0" fontAlgn="ctr"/>
                      <a:r>
                        <a:rPr lang="en-AU" sz="900" b="0" i="0" u="none" strike="noStrike">
                          <a:solidFill>
                            <a:srgbClr val="222324"/>
                          </a:solidFill>
                          <a:effectLst/>
                          <a:latin typeface="Segoe UI Semilight" panose="020B0402040204020203" pitchFamily="34" charset="0"/>
                        </a:rPr>
                        <a:t>On track delivery against Standing Data and Metering Upgrades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8E7E8"/>
                    </a:solidFill>
                  </a:tcPr>
                </a:tc>
                <a:tc>
                  <a:txBody>
                    <a:bodyPr/>
                    <a:lstStyle/>
                    <a:p>
                      <a:pPr algn="l" rtl="0" fontAlgn="ctr"/>
                      <a:r>
                        <a:rPr lang="en-AU" sz="900" b="0" i="0" u="none" strike="noStrike">
                          <a:solidFill>
                            <a:srgbClr val="222324"/>
                          </a:solidFill>
                          <a:effectLst/>
                          <a:latin typeface="Segoe UI Semilight" panose="020B0402040204020203" pitchFamily="34" charset="0"/>
                        </a:rPr>
                        <a:t>On track delivery against Standing Data and Metering Upgrades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8E7E8"/>
                    </a:solidFill>
                  </a:tcPr>
                </a:tc>
                <a:extLst>
                  <a:ext uri="{0D108BD9-81ED-4DB2-BD59-A6C34878D82A}">
                    <a16:rowId xmlns:a16="http://schemas.microsoft.com/office/drawing/2014/main" val="4113312321"/>
                  </a:ext>
                </a:extLst>
              </a:tr>
              <a:tr h="462611">
                <a:tc vMerge="1">
                  <a:txBody>
                    <a:bodyPr/>
                    <a:lstStyle/>
                    <a:p>
                      <a:endParaRPr lang="en-AU"/>
                    </a:p>
                  </a:txBody>
                  <a:tcPr/>
                </a:tc>
                <a:tc>
                  <a:txBody>
                    <a:bodyPr/>
                    <a:lstStyle/>
                    <a:p>
                      <a:pPr algn="l" rtl="0" fontAlgn="ctr"/>
                      <a:r>
                        <a:rPr lang="en-AU" sz="900" b="0" i="0" u="none" strike="noStrike">
                          <a:solidFill>
                            <a:srgbClr val="222324"/>
                          </a:solidFill>
                          <a:effectLst/>
                          <a:latin typeface="Segoe UI Semilight" panose="020B0402040204020203" pitchFamily="34" charset="0"/>
                        </a:rPr>
                        <a:t>Provide GS Metering and Standing Data updates (</a:t>
                      </a:r>
                      <a:r>
                        <a:rPr lang="en-AU" sz="900" b="0" i="0" u="none" strike="noStrike" err="1">
                          <a:solidFill>
                            <a:srgbClr val="222324"/>
                          </a:solidFill>
                          <a:effectLst/>
                          <a:latin typeface="Segoe UI Semilight" panose="020B0402040204020203" pitchFamily="34" charset="0"/>
                        </a:rPr>
                        <a:t>inc.</a:t>
                      </a:r>
                      <a:r>
                        <a:rPr lang="en-AU" sz="900" b="0" i="0" u="none" strike="noStrike">
                          <a:solidFill>
                            <a:srgbClr val="222324"/>
                          </a:solidFill>
                          <a:effectLst/>
                          <a:latin typeface="Segoe UI Semilight" panose="020B0402040204020203" pitchFamily="34" charset="0"/>
                        </a:rPr>
                        <a:t> NCONUML)</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8E7E8"/>
                    </a:solidFill>
                  </a:tcPr>
                </a:tc>
                <a:tc vMerge="1">
                  <a:txBody>
                    <a:bodyPr/>
                    <a:lstStyle/>
                    <a:p>
                      <a:endParaRPr lang="en-AU"/>
                    </a:p>
                  </a:txBody>
                  <a:tcPr/>
                </a:tc>
                <a:tc vMerge="1">
                  <a:txBody>
                    <a:bodyPr/>
                    <a:lstStyle/>
                    <a:p>
                      <a:endParaRPr lang="en-AU"/>
                    </a:p>
                  </a:txBody>
                  <a:tcPr/>
                </a:tc>
                <a:tc>
                  <a:txBody>
                    <a:bodyPr/>
                    <a:lstStyle/>
                    <a:p>
                      <a:pPr algn="l" rtl="0" fontAlgn="ctr"/>
                      <a:r>
                        <a:rPr lang="en-AU" sz="900" b="0" i="0" u="none" strike="noStrike">
                          <a:solidFill>
                            <a:srgbClr val="222324"/>
                          </a:solidFill>
                          <a:effectLst/>
                          <a:latin typeface="Segoe UI Semilight" panose="020B0402040204020203" pitchFamily="34" charset="0"/>
                        </a:rPr>
                        <a:t>Market Trial Participation</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8E7E8"/>
                    </a:solidFill>
                  </a:tcPr>
                </a:tc>
                <a:tc>
                  <a:txBody>
                    <a:bodyPr/>
                    <a:lstStyle/>
                    <a:p>
                      <a:pPr algn="l" rtl="0" fontAlgn="ctr"/>
                      <a:r>
                        <a:rPr lang="en-AU" sz="900" b="0" i="0" u="none" strike="noStrike">
                          <a:solidFill>
                            <a:srgbClr val="222324"/>
                          </a:solidFill>
                          <a:effectLst/>
                          <a:latin typeface="Segoe UI Semilight" panose="020B0402040204020203" pitchFamily="34" charset="0"/>
                        </a:rPr>
                        <a:t>Market Trial successful participation</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8E7E8"/>
                    </a:solidFill>
                  </a:tcPr>
                </a:tc>
                <a:extLst>
                  <a:ext uri="{0D108BD9-81ED-4DB2-BD59-A6C34878D82A}">
                    <a16:rowId xmlns:a16="http://schemas.microsoft.com/office/drawing/2014/main" val="1289169997"/>
                  </a:ext>
                </a:extLst>
              </a:tr>
              <a:tr h="606179">
                <a:tc rowSpan="3">
                  <a:txBody>
                    <a:bodyPr/>
                    <a:lstStyle/>
                    <a:p>
                      <a:pPr algn="l" rtl="0" fontAlgn="ctr"/>
                      <a:r>
                        <a:rPr lang="en-AU" sz="900" b="1" i="0" u="none" strike="noStrike">
                          <a:solidFill>
                            <a:schemeClr val="bg1"/>
                          </a:solidFill>
                          <a:effectLst/>
                          <a:latin typeface="Segoe UI Semilight" panose="020B0402040204020203" pitchFamily="34" charset="0"/>
                        </a:rPr>
                        <a:t>MDPs </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solidFill>
                  </a:tcPr>
                </a:tc>
                <a:tc>
                  <a:txBody>
                    <a:bodyPr/>
                    <a:lstStyle/>
                    <a:p>
                      <a:pPr algn="l" rtl="0" fontAlgn="ctr"/>
                      <a:br>
                        <a:rPr lang="en-AU" sz="900" b="0" i="0" u="none" strike="noStrike">
                          <a:solidFill>
                            <a:srgbClr val="222324"/>
                          </a:solidFill>
                          <a:effectLst/>
                          <a:latin typeface="Segoe UI Semilight" panose="020B0402040204020203" pitchFamily="34" charset="0"/>
                        </a:rPr>
                      </a:br>
                      <a:r>
                        <a:rPr lang="en-AU" sz="900" b="0" i="0" u="none" strike="noStrike">
                          <a:solidFill>
                            <a:srgbClr val="222324"/>
                          </a:solidFill>
                          <a:effectLst/>
                          <a:latin typeface="Segoe UI Semilight" panose="020B0402040204020203" pitchFamily="34" charset="0"/>
                        </a:rPr>
                        <a:t>Provide 5 minute Data T1-3 Distribution connected metering data </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accent5">
                        <a:lumMod val="20000"/>
                        <a:lumOff val="80000"/>
                      </a:schemeClr>
                    </a:solidFill>
                  </a:tcPr>
                </a:tc>
                <a:tc rowSpan="3">
                  <a:txBody>
                    <a:bodyPr/>
                    <a:lstStyle/>
                    <a:p>
                      <a:pPr algn="l" rtl="0" fontAlgn="ctr"/>
                      <a:r>
                        <a:rPr lang="en-AU" sz="900" b="0" i="0" u="none" strike="noStrike">
                          <a:solidFill>
                            <a:srgbClr val="222324"/>
                          </a:solidFill>
                          <a:effectLst/>
                          <a:latin typeface="Segoe UI Semilight" panose="020B0402040204020203" pitchFamily="34" charset="0"/>
                        </a:rPr>
                        <a:t>Published plans for T1 Basic Meter Delivery, Accreditation Updates planned</a:t>
                      </a:r>
                      <a:br>
                        <a:rPr lang="en-AU" sz="900" b="0" i="0" u="none" strike="noStrike">
                          <a:solidFill>
                            <a:srgbClr val="222324"/>
                          </a:solidFill>
                          <a:effectLst/>
                          <a:latin typeface="Segoe UI Semilight" panose="020B0402040204020203" pitchFamily="34" charset="0"/>
                        </a:rPr>
                      </a:br>
                      <a:r>
                        <a:rPr lang="en-AU" sz="900" b="0" i="0" u="none" strike="noStrike">
                          <a:solidFill>
                            <a:srgbClr val="222324"/>
                          </a:solidFill>
                          <a:effectLst/>
                          <a:latin typeface="Segoe UI Semilight" panose="020B0402040204020203" pitchFamily="34" charset="0"/>
                        </a:rPr>
                        <a:t>Rollout Plans for T1-3 4*, 7 - distribution connected</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Segoe UI Semilight" panose="020B0402040204020203" pitchFamily="34" charset="0"/>
                        </a:rPr>
                        <a:t>On track delivery for T1 Basic Meter Delivery</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Segoe UI Semilight" panose="020B0402040204020203" pitchFamily="34" charset="0"/>
                        </a:rPr>
                        <a:t>On track delivery for T1 Basic Meter Delivery</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accent5">
                        <a:lumMod val="20000"/>
                        <a:lumOff val="80000"/>
                      </a:schemeClr>
                    </a:solidFill>
                  </a:tcPr>
                </a:tc>
                <a:tc rowSpan="3">
                  <a:txBody>
                    <a:bodyPr/>
                    <a:lstStyle/>
                    <a:p>
                      <a:pPr marL="0" algn="l" defTabSz="685800" rtl="0" eaLnBrk="1" fontAlgn="ctr" latinLnBrk="0" hangingPunct="1"/>
                      <a:br>
                        <a:rPr lang="en-AU" sz="900" b="0" i="0" u="none" strike="noStrike" kern="1200">
                          <a:solidFill>
                            <a:srgbClr val="222324"/>
                          </a:solidFill>
                          <a:effectLst/>
                          <a:latin typeface="Segoe UI Semilight" panose="020B0402040204020203" pitchFamily="34" charset="0"/>
                          <a:ea typeface="+mn-ea"/>
                          <a:cs typeface="+mn-cs"/>
                        </a:rPr>
                      </a:br>
                      <a:r>
                        <a:rPr lang="en-AU" sz="900" b="0" i="0" u="none" strike="noStrike" kern="1200">
                          <a:solidFill>
                            <a:srgbClr val="222324"/>
                          </a:solidFill>
                          <a:effectLst/>
                          <a:latin typeface="Segoe UI Semilight" panose="020B0402040204020203" pitchFamily="34" charset="0"/>
                          <a:ea typeface="+mn-ea"/>
                          <a:cs typeface="+mn-cs"/>
                        </a:rPr>
                        <a:t>T1-3, Type 7 distribution connected meters providing 5 minute metering data for Settlement</a:t>
                      </a:r>
                      <a:br>
                        <a:rPr lang="en-AU" sz="900" b="0" i="0" u="none" strike="noStrike" kern="1200">
                          <a:solidFill>
                            <a:srgbClr val="222324"/>
                          </a:solidFill>
                          <a:effectLst/>
                          <a:latin typeface="Segoe UI Semilight" panose="020B0402040204020203" pitchFamily="34" charset="0"/>
                          <a:ea typeface="+mn-ea"/>
                          <a:cs typeface="+mn-cs"/>
                        </a:rPr>
                      </a:br>
                      <a:r>
                        <a:rPr lang="en-AU" sz="900" b="0" i="0" u="none" strike="noStrike" kern="1200">
                          <a:solidFill>
                            <a:srgbClr val="222324"/>
                          </a:solidFill>
                          <a:effectLst/>
                          <a:latin typeface="Segoe UI Semilight" panose="020B0402040204020203" pitchFamily="34" charset="0"/>
                          <a:ea typeface="+mn-ea"/>
                          <a:cs typeface="+mn-cs"/>
                        </a:rPr>
                        <a:t>T1  Basic Meter Data completed</a:t>
                      </a:r>
                      <a:br>
                        <a:rPr lang="en-AU" sz="900" b="0" i="0" u="none" strike="noStrike" kern="1200">
                          <a:solidFill>
                            <a:srgbClr val="222324"/>
                          </a:solidFill>
                          <a:effectLst/>
                          <a:latin typeface="Segoe UI Semilight" panose="020B0402040204020203" pitchFamily="34" charset="0"/>
                          <a:ea typeface="+mn-ea"/>
                          <a:cs typeface="+mn-cs"/>
                        </a:rPr>
                      </a:br>
                      <a:endParaRPr lang="en-AU" sz="900" b="0" i="0" u="none" strike="noStrike" kern="1200">
                        <a:solidFill>
                          <a:srgbClr val="222324"/>
                        </a:solidFill>
                        <a:effectLst/>
                        <a:latin typeface="Segoe UI Semilight" panose="020B0402040204020203" pitchFamily="34" charset="0"/>
                        <a:ea typeface="+mn-ea"/>
                        <a:cs typeface="+mn-cs"/>
                      </a:endParaRP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185015874"/>
                  </a:ext>
                </a:extLst>
              </a:tr>
              <a:tr h="303090">
                <a:tc vMerge="1">
                  <a:txBody>
                    <a:bodyPr/>
                    <a:lstStyle/>
                    <a:p>
                      <a:endParaRPr lang="en-AU"/>
                    </a:p>
                  </a:txBody>
                  <a:tcPr/>
                </a:tc>
                <a:tc>
                  <a:txBody>
                    <a:bodyPr/>
                    <a:lstStyle/>
                    <a:p>
                      <a:pPr algn="l" rtl="0" fontAlgn="ctr"/>
                      <a:r>
                        <a:rPr lang="en-AU" sz="900" b="0" i="0" u="none" strike="noStrike">
                          <a:solidFill>
                            <a:srgbClr val="222324"/>
                          </a:solidFill>
                          <a:effectLst/>
                          <a:latin typeface="Segoe UI Semilight" panose="020B0402040204020203" pitchFamily="34" charset="0"/>
                        </a:rPr>
                        <a:t>Provide T1 Basic Metering Data</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tc vMerge="1">
                  <a:txBody>
                    <a:bodyPr/>
                    <a:lstStyle/>
                    <a:p>
                      <a:endParaRPr lang="en-AU"/>
                    </a:p>
                  </a:txBody>
                  <a:tcPr/>
                </a:tc>
                <a:tc>
                  <a:txBody>
                    <a:bodyPr/>
                    <a:lstStyle/>
                    <a:p>
                      <a:pPr algn="l" rtl="0" fontAlgn="ctr"/>
                      <a:r>
                        <a:rPr lang="en-AU" sz="900" b="0" i="0" u="none" strike="noStrike">
                          <a:solidFill>
                            <a:srgbClr val="222324"/>
                          </a:solidFill>
                          <a:effectLst/>
                          <a:latin typeface="Segoe UI Semilight" panose="020B0402040204020203" pitchFamily="34" charset="0"/>
                        </a:rPr>
                        <a:t>Level of bi-lateral testing of B2B processes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Segoe UI Semilight" panose="020B0402040204020203" pitchFamily="34" charset="0"/>
                        </a:rPr>
                        <a:t>Level of bi-lateral testing of B2B processes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tc vMerge="1">
                  <a:txBody>
                    <a:bodyPr/>
                    <a:lstStyle/>
                    <a:p>
                      <a:endParaRPr lang="en-AU"/>
                    </a:p>
                  </a:txBody>
                  <a:tcPr/>
                </a:tc>
                <a:extLst>
                  <a:ext uri="{0D108BD9-81ED-4DB2-BD59-A6C34878D82A}">
                    <a16:rowId xmlns:a16="http://schemas.microsoft.com/office/drawing/2014/main" val="637336638"/>
                  </a:ext>
                </a:extLst>
              </a:tr>
              <a:tr h="414754">
                <a:tc vMerge="1">
                  <a:txBody>
                    <a:bodyPr/>
                    <a:lstStyle/>
                    <a:p>
                      <a:endParaRPr lang="en-AU"/>
                    </a:p>
                  </a:txBody>
                  <a:tcPr/>
                </a:tc>
                <a:tc>
                  <a:txBody>
                    <a:bodyPr/>
                    <a:lstStyle/>
                    <a:p>
                      <a:pPr algn="l" rtl="0" fontAlgn="ctr"/>
                      <a:r>
                        <a:rPr lang="en-AU" sz="900" b="0" i="0" u="none" strike="noStrike">
                          <a:solidFill>
                            <a:srgbClr val="222324"/>
                          </a:solidFill>
                          <a:effectLst/>
                          <a:latin typeface="Segoe UI Semilight" panose="020B0402040204020203" pitchFamily="34" charset="0"/>
                        </a:rPr>
                        <a:t>Provide MDFF Interval Data / Inc </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5">
                        <a:lumMod val="20000"/>
                        <a:lumOff val="80000"/>
                      </a:schemeClr>
                    </a:solidFill>
                  </a:tcPr>
                </a:tc>
                <a:tc vMerge="1">
                  <a:txBody>
                    <a:bodyPr/>
                    <a:lstStyle/>
                    <a:p>
                      <a:endParaRPr lang="en-AU"/>
                    </a:p>
                  </a:txBody>
                  <a:tcPr/>
                </a:tc>
                <a:tc>
                  <a:txBody>
                    <a:bodyPr/>
                    <a:lstStyle/>
                    <a:p>
                      <a:pPr marL="0" algn="l" defTabSz="685800" rtl="0" eaLnBrk="1" fontAlgn="ctr" latinLnBrk="0" hangingPunct="1"/>
                      <a:r>
                        <a:rPr lang="en-AU" sz="900" b="0" i="0" u="none" strike="noStrike" kern="1200">
                          <a:solidFill>
                            <a:srgbClr val="222324"/>
                          </a:solidFill>
                          <a:effectLst/>
                          <a:latin typeface="Segoe UI Semilight" panose="020B0402040204020203" pitchFamily="34" charset="0"/>
                          <a:ea typeface="+mn-ea"/>
                          <a:cs typeface="+mn-cs"/>
                        </a:rPr>
                        <a:t>Ontrack for T1-3, 7 distribution connected metering data delivery</a:t>
                      </a:r>
                    </a:p>
                  </a:txBody>
                  <a:tcPr marL="36000" marR="36000" marT="36000" marB="36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marL="0" algn="l" defTabSz="685800" rtl="0" eaLnBrk="1" fontAlgn="ctr" latinLnBrk="0" hangingPunct="1"/>
                      <a:r>
                        <a:rPr lang="en-AU" sz="900" b="0" i="0" u="none" strike="noStrike" kern="1200">
                          <a:solidFill>
                            <a:srgbClr val="222324"/>
                          </a:solidFill>
                          <a:effectLst/>
                          <a:latin typeface="Segoe UI Semilight" panose="020B0402040204020203" pitchFamily="34" charset="0"/>
                          <a:ea typeface="+mn-ea"/>
                          <a:cs typeface="+mn-cs"/>
                        </a:rPr>
                        <a:t>Ontrack for T1-3, 7 distribution connected metering data delivery</a:t>
                      </a:r>
                    </a:p>
                  </a:txBody>
                  <a:tcPr marL="36000" marR="36000" marT="36000" marB="36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5">
                        <a:lumMod val="20000"/>
                        <a:lumOff val="80000"/>
                      </a:schemeClr>
                    </a:solidFill>
                  </a:tcPr>
                </a:tc>
                <a:tc vMerge="1">
                  <a:txBody>
                    <a:bodyPr/>
                    <a:lstStyle/>
                    <a:p>
                      <a:endParaRPr lang="en-AU"/>
                    </a:p>
                  </a:txBody>
                  <a:tcPr/>
                </a:tc>
                <a:extLst>
                  <a:ext uri="{0D108BD9-81ED-4DB2-BD59-A6C34878D82A}">
                    <a16:rowId xmlns:a16="http://schemas.microsoft.com/office/drawing/2014/main" val="2256805604"/>
                  </a:ext>
                </a:extLst>
              </a:tr>
              <a:tr h="311066">
                <a:tc>
                  <a:txBody>
                    <a:bodyPr/>
                    <a:lstStyle/>
                    <a:p>
                      <a:pPr algn="l" rtl="0" fontAlgn="ctr"/>
                      <a:r>
                        <a:rPr lang="en-AU" sz="900" b="1" i="0" u="none" strike="noStrike">
                          <a:solidFill>
                            <a:schemeClr val="bg1"/>
                          </a:solidFill>
                          <a:effectLst/>
                          <a:latin typeface="Segoe UI Semilight" panose="020B0402040204020203" pitchFamily="34" charset="0"/>
                        </a:rPr>
                        <a:t>MDPs </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solidFill>
                  </a:tcPr>
                </a:tc>
                <a:tc>
                  <a:txBody>
                    <a:bodyPr/>
                    <a:lstStyle/>
                    <a:p>
                      <a:pPr algn="l" rtl="0" fontAlgn="ctr"/>
                      <a:r>
                        <a:rPr lang="en-AU" sz="900" b="0" i="0" u="none" strike="noStrike">
                          <a:solidFill>
                            <a:srgbClr val="222324"/>
                          </a:solidFill>
                          <a:effectLst/>
                          <a:latin typeface="Segoe UI Semilight" panose="020B0402040204020203" pitchFamily="34" charset="0"/>
                        </a:rPr>
                        <a:t>Provide 5 Minute metering Data (4, 4A, </a:t>
                      </a:r>
                      <a:r>
                        <a:rPr lang="en-AU" sz="900" b="0" i="0" u="none" strike="noStrike" err="1">
                          <a:solidFill>
                            <a:srgbClr val="222324"/>
                          </a:solidFill>
                          <a:effectLst/>
                          <a:latin typeface="Segoe UI Semilight" panose="020B0402040204020203" pitchFamily="34" charset="0"/>
                        </a:rPr>
                        <a:t>VicAMI</a:t>
                      </a:r>
                      <a:r>
                        <a:rPr lang="en-AU" sz="900" b="0" i="0" u="none" strike="noStrike">
                          <a:solidFill>
                            <a:srgbClr val="222324"/>
                          </a:solidFill>
                          <a:effectLst/>
                          <a:latin typeface="Segoe UI Semilight" panose="020B0402040204020203" pitchFamily="34" charset="0"/>
                        </a:rPr>
                        <a:t>)</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7E8"/>
                    </a:solidFill>
                  </a:tcPr>
                </a:tc>
                <a:tc>
                  <a:txBody>
                    <a:bodyPr/>
                    <a:lstStyle/>
                    <a:p>
                      <a:pPr algn="l" rtl="0" fontAlgn="ctr"/>
                      <a:r>
                        <a:rPr lang="en-AU" sz="900" b="0" i="0" u="none" strike="noStrike">
                          <a:solidFill>
                            <a:srgbClr val="222324"/>
                          </a:solidFill>
                          <a:effectLst/>
                          <a:latin typeface="Segoe UI Semilight" panose="020B0402040204020203" pitchFamily="34" charset="0"/>
                        </a:rPr>
                        <a:t>Rollout Plans Provided</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7E8"/>
                    </a:solidFill>
                  </a:tcPr>
                </a:tc>
                <a:tc>
                  <a:txBody>
                    <a:bodyPr/>
                    <a:lstStyle/>
                    <a:p>
                      <a:pPr marL="0" algn="l" defTabSz="685800" rtl="0" eaLnBrk="1" fontAlgn="ctr" latinLnBrk="0" hangingPunct="1"/>
                      <a:r>
                        <a:rPr lang="en-AU" sz="900" b="0" i="0" u="none" strike="noStrike" kern="1200">
                          <a:solidFill>
                            <a:srgbClr val="222324"/>
                          </a:solidFill>
                          <a:effectLst/>
                          <a:latin typeface="Segoe UI Semilight" panose="020B0402040204020203" pitchFamily="34" charset="0"/>
                          <a:ea typeface="+mn-ea"/>
                          <a:cs typeface="+mn-cs"/>
                        </a:rPr>
                        <a:t>Rollout Plans Provided</a:t>
                      </a:r>
                    </a:p>
                  </a:txBody>
                  <a:tcPr marL="36000" marR="36000" marT="36000" marB="36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7E8"/>
                    </a:solidFill>
                  </a:tcPr>
                </a:tc>
                <a:tc>
                  <a:txBody>
                    <a:bodyPr/>
                    <a:lstStyle/>
                    <a:p>
                      <a:pPr marL="0" algn="l" defTabSz="685800" rtl="0" eaLnBrk="1" fontAlgn="ctr" latinLnBrk="0" hangingPunct="1"/>
                      <a:r>
                        <a:rPr lang="en-AU" sz="900" b="0" i="0" u="none" strike="noStrike" kern="1200">
                          <a:solidFill>
                            <a:srgbClr val="222324"/>
                          </a:solidFill>
                          <a:effectLst/>
                          <a:latin typeface="Segoe UI Semilight" panose="020B0402040204020203" pitchFamily="34" charset="0"/>
                          <a:ea typeface="+mn-ea"/>
                          <a:cs typeface="+mn-cs"/>
                        </a:rPr>
                        <a:t>Market Trial Participation</a:t>
                      </a:r>
                    </a:p>
                  </a:txBody>
                  <a:tcPr marL="36000" marR="36000" marT="36000" marB="36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7E8"/>
                    </a:solidFill>
                  </a:tcPr>
                </a:tc>
                <a:tc>
                  <a:txBody>
                    <a:bodyPr/>
                    <a:lstStyle/>
                    <a:p>
                      <a:pPr marL="0" algn="l" defTabSz="685800" rtl="0" eaLnBrk="1" fontAlgn="ctr" latinLnBrk="0" hangingPunct="1"/>
                      <a:r>
                        <a:rPr lang="en-AU" sz="900" b="0" i="0" u="none" strike="noStrike" kern="1200">
                          <a:solidFill>
                            <a:srgbClr val="222324"/>
                          </a:solidFill>
                          <a:effectLst/>
                          <a:latin typeface="Segoe UI Semilight" panose="020B0402040204020203" pitchFamily="34" charset="0"/>
                          <a:ea typeface="+mn-ea"/>
                          <a:cs typeface="+mn-cs"/>
                        </a:rPr>
                        <a:t>All Interval Metering Data delivered via MDFF</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7E8"/>
                    </a:solidFill>
                  </a:tcPr>
                </a:tc>
                <a:extLst>
                  <a:ext uri="{0D108BD9-81ED-4DB2-BD59-A6C34878D82A}">
                    <a16:rowId xmlns:a16="http://schemas.microsoft.com/office/drawing/2014/main" val="3094284636"/>
                  </a:ext>
                </a:extLst>
              </a:tr>
              <a:tr h="462611">
                <a:tc>
                  <a:txBody>
                    <a:bodyPr/>
                    <a:lstStyle/>
                    <a:p>
                      <a:pPr algn="l" rtl="0" fontAlgn="ctr"/>
                      <a:r>
                        <a:rPr lang="en-AU" sz="900" b="1" i="0" u="none" strike="noStrike">
                          <a:solidFill>
                            <a:schemeClr val="bg1"/>
                          </a:solidFill>
                          <a:effectLst/>
                          <a:latin typeface="Segoe UI Semilight" panose="020B0402040204020203" pitchFamily="34" charset="0"/>
                        </a:rPr>
                        <a:t>MPs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solidFill>
                  </a:tcPr>
                </a:tc>
                <a:tc>
                  <a:txBody>
                    <a:bodyPr/>
                    <a:lstStyle/>
                    <a:p>
                      <a:pPr algn="l" rtl="0" fontAlgn="ctr"/>
                      <a:r>
                        <a:rPr lang="en-AU" sz="900" b="0" i="0" u="none" strike="noStrike">
                          <a:solidFill>
                            <a:srgbClr val="222324"/>
                          </a:solidFill>
                          <a:effectLst/>
                          <a:latin typeface="Segoe UI Semilight" panose="020B0402040204020203" pitchFamily="34" charset="0"/>
                        </a:rPr>
                        <a:t>T1-3 distribution connected metres capable of producing 5 Minute Data</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Segoe UI Semilight" panose="020B0402040204020203" pitchFamily="34" charset="0"/>
                        </a:rPr>
                        <a:t>Metering rollout plans with reported progress versus MTP</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Segoe UI Semilight" panose="020B0402040204020203" pitchFamily="34" charset="0"/>
                        </a:rPr>
                        <a:t>Metering rollout plans with reported progress on track</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Segoe UI Semilight" panose="020B0402040204020203" pitchFamily="34" charset="0"/>
                        </a:rPr>
                        <a:t>Metering rollout plans with reported progress on track</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Segoe UI Semilight" panose="020B0402040204020203" pitchFamily="34" charset="0"/>
                        </a:rPr>
                        <a:t>Metering Rollout Completed</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103762318"/>
                  </a:ext>
                </a:extLst>
              </a:tr>
            </a:tbl>
          </a:graphicData>
        </a:graphic>
      </p:graphicFrame>
    </p:spTree>
    <p:extLst>
      <p:ext uri="{BB962C8B-B14F-4D97-AF65-F5344CB8AC3E}">
        <p14:creationId xmlns:p14="http://schemas.microsoft.com/office/powerpoint/2010/main" val="27093334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302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3647D-FC28-487C-8BC0-2E3185CE2C0F}"/>
              </a:ext>
            </a:extLst>
          </p:cNvPr>
          <p:cNvSpPr>
            <a:spLocks noGrp="1"/>
          </p:cNvSpPr>
          <p:nvPr>
            <p:ph type="title"/>
          </p:nvPr>
        </p:nvSpPr>
        <p:spPr/>
        <p:txBody>
          <a:bodyPr/>
          <a:lstStyle/>
          <a:p>
            <a:r>
              <a:rPr lang="en-US"/>
              <a:t>Actions from Previous Meetings</a:t>
            </a:r>
          </a:p>
        </p:txBody>
      </p:sp>
      <p:sp>
        <p:nvSpPr>
          <p:cNvPr id="3" name="Text Placeholder 2">
            <a:extLst>
              <a:ext uri="{FF2B5EF4-FFF2-40B4-BE49-F238E27FC236}">
                <a16:creationId xmlns:a16="http://schemas.microsoft.com/office/drawing/2014/main" id="{AA55563F-3DE1-4EE9-8BFF-113C2949CE14}"/>
              </a:ext>
            </a:extLst>
          </p:cNvPr>
          <p:cNvSpPr>
            <a:spLocks noGrp="1"/>
          </p:cNvSpPr>
          <p:nvPr>
            <p:ph type="body" idx="1"/>
          </p:nvPr>
        </p:nvSpPr>
        <p:spPr/>
        <p:txBody>
          <a:bodyPr vert="horz" lIns="91440" tIns="45720" rIns="91440" bIns="45720" rtlCol="0" anchor="t">
            <a:normAutofit/>
          </a:bodyPr>
          <a:lstStyle/>
          <a:p>
            <a:r>
              <a:rPr lang="en-US">
                <a:cs typeface="Segoe UI Semilight"/>
              </a:rPr>
              <a:t>Anne-Marie </a:t>
            </a:r>
            <a:r>
              <a:rPr lang="en-US" err="1">
                <a:cs typeface="Segoe UI Semilight"/>
              </a:rPr>
              <a:t>McCague</a:t>
            </a:r>
            <a:endParaRPr lang="en-US" err="1"/>
          </a:p>
        </p:txBody>
      </p:sp>
      <p:sp>
        <p:nvSpPr>
          <p:cNvPr id="4" name="Date Placeholder 3">
            <a:extLst>
              <a:ext uri="{FF2B5EF4-FFF2-40B4-BE49-F238E27FC236}">
                <a16:creationId xmlns:a16="http://schemas.microsoft.com/office/drawing/2014/main" id="{EDFC3B8F-1D9B-48CD-8E54-014103B95F57}"/>
              </a:ext>
            </a:extLst>
          </p:cNvPr>
          <p:cNvSpPr>
            <a:spLocks noGrp="1"/>
          </p:cNvSpPr>
          <p:nvPr>
            <p:ph type="dt" sz="half" idx="10"/>
          </p:nvPr>
        </p:nvSpPr>
        <p:spPr/>
        <p:txBody>
          <a:bodyPr/>
          <a:lstStyle/>
          <a:p>
            <a:fld id="{681D5AC9-D7BA-485E-B465-DE82470048ED}" type="datetime1">
              <a:rPr lang="en-AU" smtClean="0"/>
              <a:t>1/02/2021</a:t>
            </a:fld>
            <a:endParaRPr lang="en-AU"/>
          </a:p>
        </p:txBody>
      </p:sp>
      <p:sp>
        <p:nvSpPr>
          <p:cNvPr id="6" name="Slide Number Placeholder 5">
            <a:extLst>
              <a:ext uri="{FF2B5EF4-FFF2-40B4-BE49-F238E27FC236}">
                <a16:creationId xmlns:a16="http://schemas.microsoft.com/office/drawing/2014/main" id="{5EF98970-5D12-4848-92B2-2E9F5DFDDB62}"/>
              </a:ext>
            </a:extLst>
          </p:cNvPr>
          <p:cNvSpPr>
            <a:spLocks noGrp="1"/>
          </p:cNvSpPr>
          <p:nvPr>
            <p:ph type="sldNum" sz="quarter" idx="12"/>
          </p:nvPr>
        </p:nvSpPr>
        <p:spPr/>
        <p:txBody>
          <a:bodyPr/>
          <a:lstStyle/>
          <a:p>
            <a:fld id="{4EC81F68-4976-451A-B2E9-79BCBD2F70CC}" type="slidenum">
              <a:rPr lang="en-AU" smtClean="0"/>
              <a:pPr/>
              <a:t>5</a:t>
            </a:fld>
            <a:endParaRPr lang="en-AU"/>
          </a:p>
        </p:txBody>
      </p:sp>
    </p:spTree>
    <p:extLst>
      <p:ext uri="{BB962C8B-B14F-4D97-AF65-F5344CB8AC3E}">
        <p14:creationId xmlns:p14="http://schemas.microsoft.com/office/powerpoint/2010/main" val="3483254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F1101-73DB-4699-98AD-5A57F00F0AFA}"/>
              </a:ext>
            </a:extLst>
          </p:cNvPr>
          <p:cNvSpPr>
            <a:spLocks noGrp="1"/>
          </p:cNvSpPr>
          <p:nvPr>
            <p:ph type="title"/>
          </p:nvPr>
        </p:nvSpPr>
        <p:spPr/>
        <p:txBody>
          <a:bodyPr/>
          <a:lstStyle/>
          <a:p>
            <a:r>
              <a:rPr lang="en-US"/>
              <a:t>PCF Actions</a:t>
            </a:r>
          </a:p>
        </p:txBody>
      </p:sp>
      <p:sp>
        <p:nvSpPr>
          <p:cNvPr id="4" name="Date Placeholder 3">
            <a:extLst>
              <a:ext uri="{FF2B5EF4-FFF2-40B4-BE49-F238E27FC236}">
                <a16:creationId xmlns:a16="http://schemas.microsoft.com/office/drawing/2014/main" id="{E5DB416C-654B-4BBA-9E97-A6A2BA499F44}"/>
              </a:ext>
            </a:extLst>
          </p:cNvPr>
          <p:cNvSpPr>
            <a:spLocks noGrp="1"/>
          </p:cNvSpPr>
          <p:nvPr>
            <p:ph type="dt" sz="half" idx="10"/>
          </p:nvPr>
        </p:nvSpPr>
        <p:spPr/>
        <p:txBody>
          <a:bodyPr/>
          <a:lstStyle/>
          <a:p>
            <a:fld id="{FDEF3A66-B67E-4569-919D-CB6E78FCED42}" type="datetime1">
              <a:rPr lang="en-AU" smtClean="0"/>
              <a:t>1/02/2021</a:t>
            </a:fld>
            <a:endParaRPr lang="en-AU"/>
          </a:p>
        </p:txBody>
      </p:sp>
      <p:sp>
        <p:nvSpPr>
          <p:cNvPr id="6" name="Slide Number Placeholder 5">
            <a:extLst>
              <a:ext uri="{FF2B5EF4-FFF2-40B4-BE49-F238E27FC236}">
                <a16:creationId xmlns:a16="http://schemas.microsoft.com/office/drawing/2014/main" id="{05B30F88-6844-4095-9409-379A06BB7B58}"/>
              </a:ext>
            </a:extLst>
          </p:cNvPr>
          <p:cNvSpPr>
            <a:spLocks noGrp="1"/>
          </p:cNvSpPr>
          <p:nvPr>
            <p:ph type="sldNum" sz="quarter" idx="12"/>
          </p:nvPr>
        </p:nvSpPr>
        <p:spPr/>
        <p:txBody>
          <a:bodyPr/>
          <a:lstStyle/>
          <a:p>
            <a:fld id="{4EC81F68-4976-451A-B2E9-79BCBD2F70CC}" type="slidenum">
              <a:rPr lang="en-AU" smtClean="0"/>
              <a:t>6</a:t>
            </a:fld>
            <a:endParaRPr lang="en-AU"/>
          </a:p>
        </p:txBody>
      </p:sp>
      <p:graphicFrame>
        <p:nvGraphicFramePr>
          <p:cNvPr id="3" name="Table 2">
            <a:extLst>
              <a:ext uri="{FF2B5EF4-FFF2-40B4-BE49-F238E27FC236}">
                <a16:creationId xmlns:a16="http://schemas.microsoft.com/office/drawing/2014/main" id="{DD0EE248-2FC5-4BA3-BE90-E2B444725601}"/>
              </a:ext>
            </a:extLst>
          </p:cNvPr>
          <p:cNvGraphicFramePr>
            <a:graphicFrameLocks noGrp="1"/>
          </p:cNvGraphicFramePr>
          <p:nvPr>
            <p:extLst>
              <p:ext uri="{D42A27DB-BD31-4B8C-83A1-F6EECF244321}">
                <p14:modId xmlns:p14="http://schemas.microsoft.com/office/powerpoint/2010/main" val="2517485928"/>
              </p:ext>
            </p:extLst>
          </p:nvPr>
        </p:nvGraphicFramePr>
        <p:xfrm>
          <a:off x="256032" y="1612158"/>
          <a:ext cx="8691399" cy="2731244"/>
        </p:xfrm>
        <a:graphic>
          <a:graphicData uri="http://schemas.openxmlformats.org/drawingml/2006/table">
            <a:tbl>
              <a:tblPr firstRow="1" firstCol="1" bandRow="1">
                <a:tableStyleId>{5202B0CA-FC54-4496-8BCA-5EF66A818D29}</a:tableStyleId>
              </a:tblPr>
              <a:tblGrid>
                <a:gridCol w="658368">
                  <a:extLst>
                    <a:ext uri="{9D8B030D-6E8A-4147-A177-3AD203B41FA5}">
                      <a16:colId xmlns:a16="http://schemas.microsoft.com/office/drawing/2014/main" val="1706764894"/>
                    </a:ext>
                  </a:extLst>
                </a:gridCol>
                <a:gridCol w="658368">
                  <a:extLst>
                    <a:ext uri="{9D8B030D-6E8A-4147-A177-3AD203B41FA5}">
                      <a16:colId xmlns:a16="http://schemas.microsoft.com/office/drawing/2014/main" val="2252173719"/>
                    </a:ext>
                  </a:extLst>
                </a:gridCol>
                <a:gridCol w="4059936">
                  <a:extLst>
                    <a:ext uri="{9D8B030D-6E8A-4147-A177-3AD203B41FA5}">
                      <a16:colId xmlns:a16="http://schemas.microsoft.com/office/drawing/2014/main" val="3369292029"/>
                    </a:ext>
                  </a:extLst>
                </a:gridCol>
                <a:gridCol w="3314727">
                  <a:extLst>
                    <a:ext uri="{9D8B030D-6E8A-4147-A177-3AD203B41FA5}">
                      <a16:colId xmlns:a16="http://schemas.microsoft.com/office/drawing/2014/main" val="2318996415"/>
                    </a:ext>
                  </a:extLst>
                </a:gridCol>
              </a:tblGrid>
              <a:tr h="682811">
                <a:tc>
                  <a:txBody>
                    <a:bodyPr/>
                    <a:lstStyle/>
                    <a:p>
                      <a:pPr>
                        <a:spcAft>
                          <a:spcPts val="0"/>
                        </a:spcAft>
                      </a:pPr>
                      <a:r>
                        <a:rPr lang="en-AU" sz="1200">
                          <a:effectLst/>
                          <a:latin typeface="+mn-lt"/>
                        </a:rPr>
                        <a:t>No.</a:t>
                      </a:r>
                      <a:endParaRPr lang="en-AU" sz="1200">
                        <a:effectLst/>
                        <a:latin typeface="+mn-lt"/>
                        <a:ea typeface="Times New Roman" panose="02020603050405020304" pitchFamily="18" charset="0"/>
                        <a:cs typeface="Times New Roman" panose="02020603050405020304" pitchFamily="18" charset="0"/>
                      </a:endParaRP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a:txBody>
                    <a:bodyPr/>
                    <a:lstStyle/>
                    <a:p>
                      <a:pPr>
                        <a:spcAft>
                          <a:spcPts val="0"/>
                        </a:spcAft>
                      </a:pPr>
                      <a:r>
                        <a:rPr lang="en-AU" sz="1200">
                          <a:effectLst/>
                          <a:latin typeface="+mn-lt"/>
                        </a:rPr>
                        <a:t>Status </a:t>
                      </a:r>
                      <a:endParaRPr lang="en-AU" sz="1200">
                        <a:effectLst/>
                        <a:latin typeface="+mn-lt"/>
                        <a:ea typeface="Times New Roman" panose="02020603050405020304" pitchFamily="18" charset="0"/>
                        <a:cs typeface="Times New Roman" panose="02020603050405020304" pitchFamily="18" charset="0"/>
                      </a:endParaRP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a:txBody>
                    <a:bodyPr/>
                    <a:lstStyle/>
                    <a:p>
                      <a:pPr>
                        <a:spcAft>
                          <a:spcPts val="0"/>
                        </a:spcAft>
                      </a:pPr>
                      <a:r>
                        <a:rPr lang="en-AU" sz="1200">
                          <a:effectLst/>
                          <a:latin typeface="+mn-lt"/>
                        </a:rPr>
                        <a:t>Action</a:t>
                      </a:r>
                      <a:endParaRPr lang="en-AU" sz="1200">
                        <a:effectLst/>
                        <a:latin typeface="+mn-lt"/>
                        <a:ea typeface="Times New Roman" panose="02020603050405020304" pitchFamily="18" charset="0"/>
                        <a:cs typeface="Times New Roman" panose="02020603050405020304" pitchFamily="18" charset="0"/>
                      </a:endParaRP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a:txBody>
                    <a:bodyPr/>
                    <a:lstStyle/>
                    <a:p>
                      <a:pPr>
                        <a:spcAft>
                          <a:spcPts val="0"/>
                        </a:spcAft>
                      </a:pPr>
                      <a:r>
                        <a:rPr lang="en-AU" sz="1200">
                          <a:effectLst/>
                          <a:latin typeface="+mn-lt"/>
                        </a:rPr>
                        <a:t>Comment</a:t>
                      </a:r>
                      <a:endParaRPr lang="en-AU" sz="1200">
                        <a:effectLst/>
                        <a:latin typeface="+mn-lt"/>
                        <a:ea typeface="Times New Roman" panose="02020603050405020304" pitchFamily="18" charset="0"/>
                        <a:cs typeface="Times New Roman" panose="02020603050405020304" pitchFamily="18" charset="0"/>
                      </a:endParaRP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2721923422"/>
                  </a:ext>
                </a:extLst>
              </a:tr>
              <a:tr h="682811">
                <a:tc>
                  <a:txBody>
                    <a:bodyPr/>
                    <a:lstStyle/>
                    <a:p>
                      <a:pPr algn="l" rtl="0" fontAlgn="base"/>
                      <a:r>
                        <a:rPr lang="en-AU" sz="1200" b="0" i="0">
                          <a:effectLst/>
                          <a:latin typeface="+mn-lt"/>
                        </a:rPr>
                        <a:t>28.3.1</a:t>
                      </a:r>
                      <a:r>
                        <a:rPr lang="en-AU" sz="1200" b="1" i="0">
                          <a:effectLst/>
                          <a:latin typeface="+mn-lt"/>
                        </a:rPr>
                        <a:t>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F"/>
                    </a:solidFill>
                  </a:tcPr>
                </a:tc>
                <a:tc>
                  <a:txBody>
                    <a:bodyPr/>
                    <a:lstStyle/>
                    <a:p>
                      <a:pPr marL="0" algn="l" defTabSz="685800" rtl="0" eaLnBrk="1" latinLnBrk="0" hangingPunct="1">
                        <a:spcAft>
                          <a:spcPts val="0"/>
                        </a:spcAft>
                      </a:pPr>
                      <a:r>
                        <a:rPr lang="en-AU" sz="1200" kern="1200">
                          <a:effectLst/>
                          <a:latin typeface="+mn-lt"/>
                        </a:rPr>
                        <a:t>Closed</a:t>
                      </a:r>
                      <a:endParaRPr lang="en-AU" sz="1200" kern="1200">
                        <a:solidFill>
                          <a:schemeClr val="dk1"/>
                        </a:solidFill>
                        <a:effectLst/>
                        <a:latin typeface="+mn-lt"/>
                        <a:ea typeface="Times New Roman" panose="02020603050405020304" pitchFamily="18" charset="0"/>
                        <a:cs typeface="Times New Roman" panose="02020603050405020304" pitchFamily="18" charset="0"/>
                      </a:endParaRP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F"/>
                    </a:solidFill>
                  </a:tcPr>
                </a:tc>
                <a:tc>
                  <a:txBody>
                    <a:bodyPr/>
                    <a:lstStyle/>
                    <a:p>
                      <a:pPr algn="l" rtl="0" fontAlgn="base"/>
                      <a:r>
                        <a:rPr lang="en-AU" sz="1200" b="0" i="0">
                          <a:effectLst/>
                          <a:latin typeface="+mn-lt"/>
                        </a:rPr>
                        <a:t>AEMO to provide a definition of critical and non-critical functionality for the 5MS Retail Solution.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F"/>
                    </a:solidFill>
                  </a:tcPr>
                </a:tc>
                <a:tc>
                  <a:txBody>
                    <a:bodyPr/>
                    <a:lstStyle/>
                    <a:p>
                      <a:pPr>
                        <a:spcAft>
                          <a:spcPts val="0"/>
                        </a:spcAft>
                      </a:pPr>
                      <a:r>
                        <a:rPr lang="en-AU" sz="1200">
                          <a:effectLst/>
                          <a:latin typeface="+mn-lt"/>
                          <a:ea typeface="Times New Roman" panose="02020603050405020304" pitchFamily="18" charset="0"/>
                          <a:cs typeface="Times New Roman" panose="02020603050405020304" pitchFamily="18" charset="0"/>
                        </a:rPr>
                        <a:t>No longer relevant.</a:t>
                      </a: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F"/>
                    </a:solidFill>
                  </a:tcPr>
                </a:tc>
                <a:extLst>
                  <a:ext uri="{0D108BD9-81ED-4DB2-BD59-A6C34878D82A}">
                    <a16:rowId xmlns:a16="http://schemas.microsoft.com/office/drawing/2014/main" val="11211272"/>
                  </a:ext>
                </a:extLst>
              </a:tr>
              <a:tr h="682811">
                <a:tc>
                  <a:txBody>
                    <a:bodyPr/>
                    <a:lstStyle/>
                    <a:p>
                      <a:pPr algn="l" rtl="0" fontAlgn="base"/>
                      <a:r>
                        <a:rPr lang="en-AU" sz="1200" b="0" i="0">
                          <a:effectLst/>
                          <a:latin typeface="+mn-lt"/>
                        </a:rPr>
                        <a:t>28.5.1</a:t>
                      </a:r>
                      <a:r>
                        <a:rPr lang="en-AU" sz="1200" b="1" i="0">
                          <a:effectLst/>
                          <a:latin typeface="+mn-lt"/>
                        </a:rPr>
                        <a:t>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8D9DE"/>
                    </a:solidFill>
                  </a:tcPr>
                </a:tc>
                <a:tc>
                  <a:txBody>
                    <a:bodyPr/>
                    <a:lstStyle/>
                    <a:p>
                      <a:pPr marL="0" algn="l" defTabSz="685800" rtl="0" eaLnBrk="1" latinLnBrk="0" hangingPunct="1">
                        <a:spcAft>
                          <a:spcPts val="0"/>
                        </a:spcAft>
                      </a:pPr>
                      <a:r>
                        <a:rPr lang="en-AU" sz="1200" kern="1200">
                          <a:effectLst/>
                          <a:latin typeface="+mn-lt"/>
                        </a:rPr>
                        <a:t>Closed</a:t>
                      </a:r>
                      <a:endParaRPr lang="en-AU" sz="1200" kern="1200">
                        <a:solidFill>
                          <a:schemeClr val="dk1"/>
                        </a:solidFill>
                        <a:effectLst/>
                        <a:latin typeface="+mn-lt"/>
                        <a:ea typeface="Times New Roman" panose="02020603050405020304" pitchFamily="18" charset="0"/>
                        <a:cs typeface="Times New Roman" panose="02020603050405020304" pitchFamily="18" charset="0"/>
                      </a:endParaRP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8D9DE"/>
                    </a:solidFill>
                  </a:tcPr>
                </a:tc>
                <a:tc>
                  <a:txBody>
                    <a:bodyPr/>
                    <a:lstStyle/>
                    <a:p>
                      <a:pPr algn="l" rtl="0" fontAlgn="base"/>
                      <a:r>
                        <a:rPr lang="en-AU" sz="1200" b="0" i="0">
                          <a:effectLst/>
                          <a:latin typeface="+mn-lt"/>
                        </a:rPr>
                        <a:t>AEMO to reflect the discussions at PCF#28 in the Industry Risk and Issue discussion at Executive Forum #11.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8D9DE"/>
                    </a:solidFill>
                  </a:tcPr>
                </a:tc>
                <a:tc>
                  <a:txBody>
                    <a:bodyPr/>
                    <a:lstStyle/>
                    <a:p>
                      <a:pPr>
                        <a:spcAft>
                          <a:spcPts val="0"/>
                        </a:spcAft>
                      </a:pPr>
                      <a:r>
                        <a:rPr lang="en-AU" sz="1200">
                          <a:effectLst/>
                          <a:latin typeface="+mn-lt"/>
                        </a:rPr>
                        <a:t>Complete</a:t>
                      </a:r>
                      <a:endParaRPr lang="en-AU" sz="1200">
                        <a:effectLst/>
                        <a:latin typeface="+mn-lt"/>
                        <a:ea typeface="Times New Roman" panose="02020603050405020304" pitchFamily="18" charset="0"/>
                        <a:cs typeface="Times New Roman" panose="02020603050405020304" pitchFamily="18" charset="0"/>
                      </a:endParaRP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8D9DE"/>
                    </a:solidFill>
                  </a:tcPr>
                </a:tc>
                <a:extLst>
                  <a:ext uri="{0D108BD9-81ED-4DB2-BD59-A6C34878D82A}">
                    <a16:rowId xmlns:a16="http://schemas.microsoft.com/office/drawing/2014/main" val="2790584615"/>
                  </a:ext>
                </a:extLst>
              </a:tr>
              <a:tr h="682811">
                <a:tc>
                  <a:txBody>
                    <a:bodyPr/>
                    <a:lstStyle/>
                    <a:p>
                      <a:pPr algn="l" rtl="0" fontAlgn="base"/>
                      <a:r>
                        <a:rPr lang="en-AU" sz="1200" b="0" i="0">
                          <a:effectLst/>
                          <a:latin typeface="+mn-lt"/>
                        </a:rPr>
                        <a:t>28.5.2</a:t>
                      </a:r>
                      <a:r>
                        <a:rPr lang="en-AU" sz="1200" b="1" i="0">
                          <a:effectLst/>
                          <a:latin typeface="+mn-lt"/>
                        </a:rPr>
                        <a:t>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F"/>
                    </a:solidFill>
                  </a:tcPr>
                </a:tc>
                <a:tc>
                  <a:txBody>
                    <a:bodyPr/>
                    <a:lstStyle/>
                    <a:p>
                      <a:pPr marL="0" algn="l" defTabSz="685800" rtl="0" eaLnBrk="1" latinLnBrk="0" hangingPunct="1">
                        <a:spcAft>
                          <a:spcPts val="0"/>
                        </a:spcAft>
                      </a:pPr>
                      <a:r>
                        <a:rPr lang="en-AU" sz="1200" kern="1200">
                          <a:effectLst/>
                          <a:latin typeface="+mn-lt"/>
                        </a:rPr>
                        <a:t>Closed </a:t>
                      </a:r>
                      <a:endParaRPr lang="en-AU" sz="1200" kern="1200">
                        <a:solidFill>
                          <a:schemeClr val="dk1"/>
                        </a:solidFill>
                        <a:effectLst/>
                        <a:latin typeface="+mn-lt"/>
                        <a:ea typeface="Times New Roman" panose="02020603050405020304" pitchFamily="18" charset="0"/>
                        <a:cs typeface="Times New Roman" panose="02020603050405020304" pitchFamily="18" charset="0"/>
                      </a:endParaRP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F"/>
                    </a:solidFill>
                  </a:tcPr>
                </a:tc>
                <a:tc>
                  <a:txBody>
                    <a:bodyPr/>
                    <a:lstStyle/>
                    <a:p>
                      <a:pPr algn="l" rtl="0" fontAlgn="base"/>
                      <a:r>
                        <a:rPr lang="en-AU" sz="1200" b="0" i="0">
                          <a:effectLst/>
                          <a:latin typeface="+mn-lt"/>
                        </a:rPr>
                        <a:t>AEMO to update Industry Risks and Issues Register post Executive Forum #11.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F"/>
                    </a:solidFill>
                  </a:tcPr>
                </a:tc>
                <a:tc>
                  <a:txBody>
                    <a:bodyPr/>
                    <a:lstStyle/>
                    <a:p>
                      <a:pPr>
                        <a:spcAft>
                          <a:spcPts val="600"/>
                        </a:spcAft>
                      </a:pPr>
                      <a:r>
                        <a:rPr lang="en-AU" sz="1200">
                          <a:effectLst/>
                          <a:latin typeface="+mn-lt"/>
                        </a:rPr>
                        <a:t>Complete</a:t>
                      </a:r>
                      <a:endParaRPr lang="en-AU" sz="1200">
                        <a:effectLst/>
                        <a:latin typeface="+mn-lt"/>
                        <a:ea typeface="Times New Roman" panose="02020603050405020304" pitchFamily="18" charset="0"/>
                        <a:cs typeface="Times New Roman" panose="02020603050405020304" pitchFamily="18" charset="0"/>
                      </a:endParaRP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F"/>
                    </a:solidFill>
                  </a:tcPr>
                </a:tc>
                <a:extLst>
                  <a:ext uri="{0D108BD9-81ED-4DB2-BD59-A6C34878D82A}">
                    <a16:rowId xmlns:a16="http://schemas.microsoft.com/office/drawing/2014/main" val="1686764929"/>
                  </a:ext>
                </a:extLst>
              </a:tr>
            </a:tbl>
          </a:graphicData>
        </a:graphic>
      </p:graphicFrame>
    </p:spTree>
    <p:extLst>
      <p:ext uri="{BB962C8B-B14F-4D97-AF65-F5344CB8AC3E}">
        <p14:creationId xmlns:p14="http://schemas.microsoft.com/office/powerpoint/2010/main" val="2247445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1EBEF-CAE4-4CEA-B8CE-9F4D28965675}"/>
              </a:ext>
            </a:extLst>
          </p:cNvPr>
          <p:cNvSpPr>
            <a:spLocks noGrp="1"/>
          </p:cNvSpPr>
          <p:nvPr>
            <p:ph type="title"/>
          </p:nvPr>
        </p:nvSpPr>
        <p:spPr/>
        <p:txBody>
          <a:bodyPr/>
          <a:lstStyle/>
          <a:p>
            <a:r>
              <a:rPr lang="en-US"/>
              <a:t>Program Update</a:t>
            </a:r>
          </a:p>
        </p:txBody>
      </p:sp>
      <p:sp>
        <p:nvSpPr>
          <p:cNvPr id="3" name="Text Placeholder 2">
            <a:extLst>
              <a:ext uri="{FF2B5EF4-FFF2-40B4-BE49-F238E27FC236}">
                <a16:creationId xmlns:a16="http://schemas.microsoft.com/office/drawing/2014/main" id="{59CC6461-4F7B-45CC-9342-4198F0CD5A19}"/>
              </a:ext>
            </a:extLst>
          </p:cNvPr>
          <p:cNvSpPr>
            <a:spLocks noGrp="1"/>
          </p:cNvSpPr>
          <p:nvPr>
            <p:ph type="body" idx="1"/>
          </p:nvPr>
        </p:nvSpPr>
        <p:spPr/>
        <p:txBody>
          <a:bodyPr vert="horz" lIns="91440" tIns="45720" rIns="91440" bIns="45720" rtlCol="0" anchor="t">
            <a:normAutofit/>
          </a:bodyPr>
          <a:lstStyle/>
          <a:p>
            <a:r>
              <a:rPr lang="en-US">
                <a:cs typeface="Segoe UI Semilight"/>
              </a:rPr>
              <a:t>Rowena Leung</a:t>
            </a:r>
            <a:endParaRPr lang="en-US"/>
          </a:p>
        </p:txBody>
      </p:sp>
      <p:sp>
        <p:nvSpPr>
          <p:cNvPr id="4" name="Date Placeholder 3">
            <a:extLst>
              <a:ext uri="{FF2B5EF4-FFF2-40B4-BE49-F238E27FC236}">
                <a16:creationId xmlns:a16="http://schemas.microsoft.com/office/drawing/2014/main" id="{6ABF214F-306A-456D-B91F-2149523C66FB}"/>
              </a:ext>
            </a:extLst>
          </p:cNvPr>
          <p:cNvSpPr>
            <a:spLocks noGrp="1"/>
          </p:cNvSpPr>
          <p:nvPr>
            <p:ph type="dt" sz="half" idx="10"/>
          </p:nvPr>
        </p:nvSpPr>
        <p:spPr/>
        <p:txBody>
          <a:bodyPr/>
          <a:lstStyle/>
          <a:p>
            <a:fld id="{681D5AC9-D7BA-485E-B465-DE82470048ED}" type="datetime1">
              <a:rPr lang="en-AU" smtClean="0"/>
              <a:t>1/02/2021</a:t>
            </a:fld>
            <a:endParaRPr lang="en-AU"/>
          </a:p>
        </p:txBody>
      </p:sp>
      <p:sp>
        <p:nvSpPr>
          <p:cNvPr id="6" name="Slide Number Placeholder 5">
            <a:extLst>
              <a:ext uri="{FF2B5EF4-FFF2-40B4-BE49-F238E27FC236}">
                <a16:creationId xmlns:a16="http://schemas.microsoft.com/office/drawing/2014/main" id="{1951B901-DBB6-4895-A8D7-3C2520BA3F9F}"/>
              </a:ext>
            </a:extLst>
          </p:cNvPr>
          <p:cNvSpPr>
            <a:spLocks noGrp="1"/>
          </p:cNvSpPr>
          <p:nvPr>
            <p:ph type="sldNum" sz="quarter" idx="12"/>
          </p:nvPr>
        </p:nvSpPr>
        <p:spPr/>
        <p:txBody>
          <a:bodyPr/>
          <a:lstStyle/>
          <a:p>
            <a:fld id="{4EC81F68-4976-451A-B2E9-79BCBD2F70CC}" type="slidenum">
              <a:rPr lang="en-AU" smtClean="0"/>
              <a:pPr/>
              <a:t>7</a:t>
            </a:fld>
            <a:endParaRPr lang="en-AU"/>
          </a:p>
        </p:txBody>
      </p:sp>
    </p:spTree>
    <p:extLst>
      <p:ext uri="{BB962C8B-B14F-4D97-AF65-F5344CB8AC3E}">
        <p14:creationId xmlns:p14="http://schemas.microsoft.com/office/powerpoint/2010/main" val="2688254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2CF81-E9BA-4E61-9208-C42DA4AD2205}"/>
              </a:ext>
            </a:extLst>
          </p:cNvPr>
          <p:cNvSpPr>
            <a:spLocks noGrp="1"/>
          </p:cNvSpPr>
          <p:nvPr>
            <p:ph type="title"/>
          </p:nvPr>
        </p:nvSpPr>
        <p:spPr/>
        <p:txBody>
          <a:bodyPr>
            <a:normAutofit/>
          </a:bodyPr>
          <a:lstStyle/>
          <a:p>
            <a:r>
              <a:rPr lang="en-AU" sz="3200"/>
              <a:t>Retail Go-Live Delay - Introduction</a:t>
            </a:r>
          </a:p>
        </p:txBody>
      </p:sp>
      <p:sp>
        <p:nvSpPr>
          <p:cNvPr id="3" name="Content Placeholder 2">
            <a:extLst>
              <a:ext uri="{FF2B5EF4-FFF2-40B4-BE49-F238E27FC236}">
                <a16:creationId xmlns:a16="http://schemas.microsoft.com/office/drawing/2014/main" id="{F5EFB0B2-1118-4CDB-80C4-543F8B77B7F3}"/>
              </a:ext>
            </a:extLst>
          </p:cNvPr>
          <p:cNvSpPr>
            <a:spLocks noGrp="1"/>
          </p:cNvSpPr>
          <p:nvPr>
            <p:ph idx="1"/>
          </p:nvPr>
        </p:nvSpPr>
        <p:spPr>
          <a:xfrm>
            <a:off x="176646" y="1431424"/>
            <a:ext cx="8770787" cy="5253159"/>
          </a:xfrm>
        </p:spPr>
        <p:txBody>
          <a:bodyPr vert="horz" lIns="72000" tIns="45720" rIns="72000" bIns="45720" rtlCol="0" anchor="t">
            <a:normAutofit/>
          </a:bodyPr>
          <a:lstStyle/>
          <a:p>
            <a:pPr>
              <a:lnSpc>
                <a:spcPct val="100000"/>
              </a:lnSpc>
              <a:spcBef>
                <a:spcPts val="600"/>
              </a:spcBef>
              <a:spcAft>
                <a:spcPts val="200"/>
              </a:spcAft>
            </a:pPr>
            <a:r>
              <a:rPr lang="en-AU" sz="1500"/>
              <a:t>On 05-Jan-21, AEMO’s 5MS Program notified participants of a delay to the Retail deployment into both pre-Prod (01-Feb) and Prod (09-Mar)</a:t>
            </a:r>
          </a:p>
          <a:p>
            <a:pPr>
              <a:lnSpc>
                <a:spcPct val="100000"/>
              </a:lnSpc>
              <a:spcBef>
                <a:spcPts val="600"/>
              </a:spcBef>
              <a:spcAft>
                <a:spcPts val="200"/>
              </a:spcAft>
            </a:pPr>
            <a:r>
              <a:rPr lang="en-AU" sz="1500"/>
              <a:t>This delay was driven by 2 new issues, coupled with existing Retail timeline pressures and lack of schedule contingency</a:t>
            </a:r>
          </a:p>
          <a:p>
            <a:pPr>
              <a:lnSpc>
                <a:spcPct val="100000"/>
              </a:lnSpc>
              <a:spcBef>
                <a:spcPts val="600"/>
              </a:spcBef>
              <a:spcAft>
                <a:spcPts val="200"/>
              </a:spcAft>
            </a:pPr>
            <a:r>
              <a:rPr lang="en-AU" sz="1500"/>
              <a:t>2 options for a new Retail go-live date are identified – late May and late June. Participant views are sought.</a:t>
            </a:r>
          </a:p>
          <a:p>
            <a:pPr>
              <a:lnSpc>
                <a:spcPct val="100000"/>
              </a:lnSpc>
              <a:spcBef>
                <a:spcPts val="600"/>
              </a:spcBef>
              <a:spcAft>
                <a:spcPts val="200"/>
              </a:spcAft>
            </a:pPr>
            <a:r>
              <a:rPr lang="en-AU" sz="1500"/>
              <a:t>5MS commencement on 01-Oct-21 is unchanged</a:t>
            </a:r>
          </a:p>
          <a:p>
            <a:pPr>
              <a:lnSpc>
                <a:spcPct val="100000"/>
              </a:lnSpc>
              <a:spcBef>
                <a:spcPts val="600"/>
              </a:spcBef>
              <a:spcAft>
                <a:spcPts val="200"/>
              </a:spcAft>
            </a:pPr>
            <a:r>
              <a:rPr lang="en-AU" sz="1500"/>
              <a:t>The AEMO 5MS team acknowledges there are implications for industry participants and the 5MS Program</a:t>
            </a:r>
          </a:p>
          <a:p>
            <a:pPr>
              <a:lnSpc>
                <a:spcPct val="100000"/>
              </a:lnSpc>
              <a:spcBef>
                <a:spcPts val="600"/>
              </a:spcBef>
              <a:spcAft>
                <a:spcPts val="200"/>
              </a:spcAft>
            </a:pPr>
            <a:r>
              <a:rPr lang="en-AU" sz="1500"/>
              <a:t>Today we plan to:</a:t>
            </a:r>
          </a:p>
          <a:p>
            <a:pPr lvl="1"/>
            <a:endParaRPr lang="en-AU" sz="1600"/>
          </a:p>
          <a:p>
            <a:pPr lvl="1"/>
            <a:endParaRPr lang="en-AU" sz="1600"/>
          </a:p>
        </p:txBody>
      </p:sp>
      <p:sp>
        <p:nvSpPr>
          <p:cNvPr id="4" name="Date Placeholder 3">
            <a:extLst>
              <a:ext uri="{FF2B5EF4-FFF2-40B4-BE49-F238E27FC236}">
                <a16:creationId xmlns:a16="http://schemas.microsoft.com/office/drawing/2014/main" id="{89107488-851A-49B3-9426-682725A1EB4F}"/>
              </a:ext>
            </a:extLst>
          </p:cNvPr>
          <p:cNvSpPr>
            <a:spLocks noGrp="1"/>
          </p:cNvSpPr>
          <p:nvPr>
            <p:ph type="dt" sz="half" idx="10"/>
          </p:nvPr>
        </p:nvSpPr>
        <p:spPr>
          <a:xfrm>
            <a:off x="8000143" y="6492875"/>
            <a:ext cx="1302050" cy="365125"/>
          </a:xfrm>
        </p:spPr>
        <p:txBody>
          <a:bodyPr/>
          <a:lstStyle/>
          <a:p>
            <a:fld id="{FDEF3A66-B67E-4569-919D-CB6E78FCED42}" type="datetime1">
              <a:rPr lang="en-AU" smtClean="0"/>
              <a:t>1/02/2021</a:t>
            </a:fld>
            <a:endParaRPr lang="en-AU"/>
          </a:p>
        </p:txBody>
      </p:sp>
      <p:sp>
        <p:nvSpPr>
          <p:cNvPr id="6" name="Slide Number Placeholder 5">
            <a:extLst>
              <a:ext uri="{FF2B5EF4-FFF2-40B4-BE49-F238E27FC236}">
                <a16:creationId xmlns:a16="http://schemas.microsoft.com/office/drawing/2014/main" id="{4B09E286-5DCB-474A-93E5-F411F5F3BECC}"/>
              </a:ext>
            </a:extLst>
          </p:cNvPr>
          <p:cNvSpPr>
            <a:spLocks noGrp="1"/>
          </p:cNvSpPr>
          <p:nvPr>
            <p:ph type="sldNum" sz="quarter" idx="12"/>
          </p:nvPr>
        </p:nvSpPr>
        <p:spPr>
          <a:xfrm>
            <a:off x="8583510" y="6502020"/>
            <a:ext cx="432081" cy="365125"/>
          </a:xfrm>
        </p:spPr>
        <p:txBody>
          <a:bodyPr/>
          <a:lstStyle/>
          <a:p>
            <a:fld id="{4EC81F68-4976-451A-B2E9-79BCBD2F70CC}" type="slidenum">
              <a:rPr lang="en-AU" smtClean="0"/>
              <a:t>8</a:t>
            </a:fld>
            <a:endParaRPr lang="en-AU"/>
          </a:p>
        </p:txBody>
      </p:sp>
      <p:sp>
        <p:nvSpPr>
          <p:cNvPr id="5" name="Rectangle 4">
            <a:extLst>
              <a:ext uri="{FF2B5EF4-FFF2-40B4-BE49-F238E27FC236}">
                <a16:creationId xmlns:a16="http://schemas.microsoft.com/office/drawing/2014/main" id="{3FE507F0-E96D-4F94-A1CB-638C1D32030B}"/>
              </a:ext>
            </a:extLst>
          </p:cNvPr>
          <p:cNvSpPr/>
          <p:nvPr/>
        </p:nvSpPr>
        <p:spPr>
          <a:xfrm>
            <a:off x="395478" y="4388309"/>
            <a:ext cx="8119872" cy="1782640"/>
          </a:xfrm>
          <a:prstGeom prst="rect">
            <a:avLst/>
          </a:prstGeom>
          <a:solidFill>
            <a:srgbClr val="CFEBF5"/>
          </a:solidFill>
          <a:ln w="15875">
            <a:solidFill>
              <a:schemeClr val="bg1"/>
            </a:solidFill>
          </a:ln>
          <a:effectLst>
            <a:outerShdw blurRad="50800" dist="38100" dir="5400000" algn="t" rotWithShape="0">
              <a:prstClr val="black">
                <a:alpha val="40000"/>
              </a:prstClr>
            </a:outerShdw>
          </a:effectLst>
        </p:spPr>
        <p:txBody>
          <a:bodyPr wrap="square" tIns="108000" bIns="108000">
            <a:spAutoFit/>
          </a:bodyPr>
          <a:lstStyle/>
          <a:p>
            <a:pPr marL="357188" lvl="1" indent="-357188">
              <a:lnSpc>
                <a:spcPct val="100000"/>
              </a:lnSpc>
              <a:spcBef>
                <a:spcPts val="400"/>
              </a:spcBef>
              <a:spcAft>
                <a:spcPts val="400"/>
              </a:spcAft>
              <a:buClr>
                <a:schemeClr val="accent2"/>
              </a:buClr>
              <a:buFont typeface="Wingdings" panose="05000000000000000000" pitchFamily="2" charset="2"/>
              <a:buChar char="q"/>
            </a:pPr>
            <a:r>
              <a:rPr lang="en-AU" sz="1500"/>
              <a:t>Explain the nature of the issues encountered in the Retail stream</a:t>
            </a:r>
          </a:p>
          <a:p>
            <a:pPr marL="357188" lvl="1" indent="-357188">
              <a:lnSpc>
                <a:spcPct val="100000"/>
              </a:lnSpc>
              <a:spcBef>
                <a:spcPts val="400"/>
              </a:spcBef>
              <a:spcAft>
                <a:spcPts val="400"/>
              </a:spcAft>
              <a:buClr>
                <a:schemeClr val="accent2"/>
              </a:buClr>
              <a:buFont typeface="Wingdings" panose="05000000000000000000" pitchFamily="2" charset="2"/>
              <a:buChar char="q"/>
            </a:pPr>
            <a:r>
              <a:rPr lang="en-AU" sz="1500"/>
              <a:t>Identify two Retail go-live date options and discuss pros and cons</a:t>
            </a:r>
          </a:p>
          <a:p>
            <a:pPr marL="357188" lvl="1" indent="-357188">
              <a:lnSpc>
                <a:spcPct val="100000"/>
              </a:lnSpc>
              <a:spcBef>
                <a:spcPts val="400"/>
              </a:spcBef>
              <a:spcAft>
                <a:spcPts val="400"/>
              </a:spcAft>
              <a:buClr>
                <a:schemeClr val="accent2"/>
              </a:buClr>
              <a:buFont typeface="Wingdings" panose="05000000000000000000" pitchFamily="2" charset="2"/>
              <a:buChar char="q"/>
            </a:pPr>
            <a:r>
              <a:rPr lang="en-AU" sz="1500"/>
              <a:t>Review implications of delay</a:t>
            </a:r>
          </a:p>
          <a:p>
            <a:pPr marL="357188" lvl="1" indent="-357188">
              <a:lnSpc>
                <a:spcPct val="100000"/>
              </a:lnSpc>
              <a:spcBef>
                <a:spcPts val="400"/>
              </a:spcBef>
              <a:spcAft>
                <a:spcPts val="400"/>
              </a:spcAft>
              <a:buClr>
                <a:schemeClr val="accent2"/>
              </a:buClr>
              <a:buFont typeface="Wingdings" panose="05000000000000000000" pitchFamily="2" charset="2"/>
              <a:buChar char="q"/>
            </a:pPr>
            <a:r>
              <a:rPr lang="en-AU" sz="1500"/>
              <a:t>Open discussion with PCF</a:t>
            </a:r>
          </a:p>
          <a:p>
            <a:pPr marL="357188" lvl="1" indent="-357188">
              <a:lnSpc>
                <a:spcPct val="100000"/>
              </a:lnSpc>
              <a:spcBef>
                <a:spcPts val="400"/>
              </a:spcBef>
              <a:spcAft>
                <a:spcPts val="400"/>
              </a:spcAft>
              <a:buClr>
                <a:schemeClr val="accent2"/>
              </a:buClr>
              <a:buFont typeface="Wingdings" panose="05000000000000000000" pitchFamily="2" charset="2"/>
              <a:buChar char="q"/>
            </a:pPr>
            <a:r>
              <a:rPr lang="en-AU" sz="1500"/>
              <a:t>Review next steps</a:t>
            </a:r>
          </a:p>
        </p:txBody>
      </p:sp>
    </p:spTree>
    <p:extLst>
      <p:ext uri="{BB962C8B-B14F-4D97-AF65-F5344CB8AC3E}">
        <p14:creationId xmlns:p14="http://schemas.microsoft.com/office/powerpoint/2010/main" val="2794194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5C6205-925F-4B11-BFE9-56487575E6B1}"/>
              </a:ext>
            </a:extLst>
          </p:cNvPr>
          <p:cNvSpPr>
            <a:spLocks noGrp="1"/>
          </p:cNvSpPr>
          <p:nvPr>
            <p:ph idx="1"/>
          </p:nvPr>
        </p:nvSpPr>
        <p:spPr>
          <a:xfrm>
            <a:off x="176644" y="1472185"/>
            <a:ext cx="8770787" cy="5080546"/>
          </a:xfrm>
        </p:spPr>
        <p:txBody>
          <a:bodyPr vert="horz" lIns="91440" tIns="45720" rIns="91440" bIns="45720" rtlCol="0" anchor="t">
            <a:normAutofit/>
          </a:bodyPr>
          <a:lstStyle/>
          <a:p>
            <a:pPr marL="0" indent="0">
              <a:lnSpc>
                <a:spcPct val="100000"/>
              </a:lnSpc>
              <a:spcBef>
                <a:spcPts val="600"/>
              </a:spcBef>
              <a:buNone/>
            </a:pPr>
            <a:r>
              <a:rPr lang="en-AU" sz="1500" b="1"/>
              <a:t>Migration to Enterprise Azure – Key Reason</a:t>
            </a:r>
          </a:p>
          <a:p>
            <a:pPr marL="356870" lvl="1" indent="-174625">
              <a:lnSpc>
                <a:spcPct val="100000"/>
              </a:lnSpc>
              <a:spcBef>
                <a:spcPts val="600"/>
              </a:spcBef>
            </a:pPr>
            <a:r>
              <a:rPr lang="en-AU" sz="1400"/>
              <a:t>AEMO has completed its MDM build on what is called an “Interim” Cloud Platform. A corresponding project has run in parallel to 5MS to build an “Enterprise” Cloud Platform which contains significant improvements in stability, performance and security. 5MS found unforeseen technical complexities in moving to the Enterprise platform, which required remediation and a revised approach. </a:t>
            </a:r>
            <a:endParaRPr lang="en-AU" sz="1400" strike="sngStrike">
              <a:highlight>
                <a:srgbClr val="FFFF00"/>
              </a:highlight>
              <a:cs typeface="Segoe UI Semilight"/>
            </a:endParaRPr>
          </a:p>
          <a:p>
            <a:pPr marL="0" indent="0">
              <a:lnSpc>
                <a:spcPct val="100000"/>
              </a:lnSpc>
              <a:spcBef>
                <a:spcPts val="600"/>
              </a:spcBef>
              <a:buNone/>
            </a:pPr>
            <a:r>
              <a:rPr lang="en-AU" sz="1500" b="1"/>
              <a:t>Challenges with Cutover Dress Rehearsal</a:t>
            </a:r>
            <a:endParaRPr lang="en-AU" sz="1500" b="1">
              <a:cs typeface="Segoe UI Semilight"/>
            </a:endParaRPr>
          </a:p>
          <a:p>
            <a:pPr marL="356870" lvl="1" indent="-174625">
              <a:lnSpc>
                <a:spcPct val="100000"/>
              </a:lnSpc>
              <a:spcBef>
                <a:spcPts val="600"/>
              </a:spcBef>
            </a:pPr>
            <a:r>
              <a:rPr lang="en-AU" sz="1400"/>
              <a:t>The program is completing multiple Dress Rehearsals for Cutover before deploying into Pre-Prod. A number of issues were identified and resolved through the rehearsal, this used up schedule and a further re-run is required before deploying.</a:t>
            </a:r>
            <a:endParaRPr lang="en-AU" sz="1400">
              <a:cs typeface="Segoe UI Semilight"/>
            </a:endParaRPr>
          </a:p>
          <a:p>
            <a:pPr marL="0" indent="0">
              <a:lnSpc>
                <a:spcPct val="100000"/>
              </a:lnSpc>
              <a:spcBef>
                <a:spcPts val="600"/>
              </a:spcBef>
              <a:buNone/>
            </a:pPr>
            <a:r>
              <a:rPr lang="en-AU" sz="1500" b="1"/>
              <a:t>Performance of Key RM Reports </a:t>
            </a:r>
            <a:endParaRPr lang="en-AU" sz="1500" b="1">
              <a:solidFill>
                <a:srgbClr val="FF0000"/>
              </a:solidFill>
              <a:cs typeface="Segoe UI Semilight"/>
            </a:endParaRPr>
          </a:p>
          <a:p>
            <a:pPr marL="356870" lvl="1" indent="-174625">
              <a:lnSpc>
                <a:spcPct val="100000"/>
              </a:lnSpc>
              <a:spcBef>
                <a:spcPts val="600"/>
              </a:spcBef>
            </a:pPr>
            <a:r>
              <a:rPr lang="en-AU" sz="1400"/>
              <a:t>The RM11 and RM16 reports do not met performance targets, despite re-coding to address performance issues. The program team needs time to remediate to ensure performance targets meet industry expectations.</a:t>
            </a:r>
            <a:endParaRPr lang="en-AU" sz="1400">
              <a:cs typeface="Segoe UI Semilight"/>
            </a:endParaRPr>
          </a:p>
          <a:p>
            <a:pPr marL="356870" lvl="1" indent="-174625">
              <a:lnSpc>
                <a:spcPct val="100000"/>
              </a:lnSpc>
              <a:spcBef>
                <a:spcPts val="600"/>
              </a:spcBef>
            </a:pPr>
            <a:r>
              <a:rPr lang="en-AU" sz="1400"/>
              <a:t>For context, the functional delivery is accurate and the other RM Reports are ready for live deployment.</a:t>
            </a:r>
            <a:endParaRPr lang="en-AU" sz="1400">
              <a:cs typeface="Segoe UI Semilight"/>
            </a:endParaRPr>
          </a:p>
          <a:p>
            <a:pPr marL="0" indent="0">
              <a:lnSpc>
                <a:spcPct val="100000"/>
              </a:lnSpc>
              <a:spcBef>
                <a:spcPts val="600"/>
              </a:spcBef>
              <a:buNone/>
            </a:pPr>
            <a:r>
              <a:rPr lang="en-AU" sz="1500" b="1"/>
              <a:t>AEMO Response</a:t>
            </a:r>
            <a:endParaRPr lang="en-AU" sz="1500" b="1">
              <a:cs typeface="Segoe UI Semilight"/>
            </a:endParaRPr>
          </a:p>
          <a:p>
            <a:pPr marL="356870" lvl="1" indent="-174625">
              <a:lnSpc>
                <a:spcPct val="100000"/>
              </a:lnSpc>
              <a:spcBef>
                <a:spcPts val="600"/>
              </a:spcBef>
            </a:pPr>
            <a:r>
              <a:rPr lang="en-AU" sz="1400"/>
              <a:t>Identified resourcing dedicated to teams to address issues</a:t>
            </a:r>
            <a:endParaRPr lang="en-AU" sz="1400">
              <a:cs typeface="Segoe UI Semilight"/>
            </a:endParaRPr>
          </a:p>
          <a:p>
            <a:pPr marL="356870" lvl="1" indent="-174625">
              <a:lnSpc>
                <a:spcPct val="100000"/>
              </a:lnSpc>
              <a:spcBef>
                <a:spcPts val="600"/>
              </a:spcBef>
            </a:pPr>
            <a:r>
              <a:rPr lang="en-AU" sz="1400"/>
              <a:t>Put in place daily governance arrangements to allow for faster issues escalation and resolution</a:t>
            </a:r>
            <a:endParaRPr lang="en-AU" sz="1400">
              <a:cs typeface="Segoe UI Semilight"/>
            </a:endParaRPr>
          </a:p>
          <a:p>
            <a:pPr marL="356870" lvl="1" indent="-174625">
              <a:lnSpc>
                <a:spcPct val="100000"/>
              </a:lnSpc>
              <a:spcBef>
                <a:spcPts val="600"/>
              </a:spcBef>
            </a:pPr>
            <a:r>
              <a:rPr lang="en-AU" sz="1400"/>
              <a:t>Escalating the technical issues with its technology partners.</a:t>
            </a:r>
            <a:endParaRPr lang="en-AU" sz="1400">
              <a:cs typeface="Segoe UI Semilight"/>
            </a:endParaRPr>
          </a:p>
          <a:p>
            <a:pPr lvl="1"/>
            <a:endParaRPr lang="en-AU" sz="1400"/>
          </a:p>
        </p:txBody>
      </p:sp>
      <p:sp>
        <p:nvSpPr>
          <p:cNvPr id="3" name="Slide Number Placeholder 2">
            <a:extLst>
              <a:ext uri="{FF2B5EF4-FFF2-40B4-BE49-F238E27FC236}">
                <a16:creationId xmlns:a16="http://schemas.microsoft.com/office/drawing/2014/main" id="{E2820E55-6B46-4041-AA0A-A1C773FEC13C}"/>
              </a:ext>
            </a:extLst>
          </p:cNvPr>
          <p:cNvSpPr>
            <a:spLocks noGrp="1"/>
          </p:cNvSpPr>
          <p:nvPr>
            <p:ph type="sldNum" sz="quarter" idx="12"/>
          </p:nvPr>
        </p:nvSpPr>
        <p:spPr/>
        <p:txBody>
          <a:bodyPr/>
          <a:lstStyle/>
          <a:p>
            <a:fld id="{4EC81F68-4976-451A-B2E9-79BCBD2F70CC}" type="slidenum">
              <a:rPr lang="en-AU" smtClean="0"/>
              <a:t>9</a:t>
            </a:fld>
            <a:endParaRPr lang="en-AU"/>
          </a:p>
        </p:txBody>
      </p:sp>
      <p:sp>
        <p:nvSpPr>
          <p:cNvPr id="4" name="Title 1">
            <a:extLst>
              <a:ext uri="{FF2B5EF4-FFF2-40B4-BE49-F238E27FC236}">
                <a16:creationId xmlns:a16="http://schemas.microsoft.com/office/drawing/2014/main" id="{7880C03E-48D7-452B-AE47-5333F0DB6F6B}"/>
              </a:ext>
            </a:extLst>
          </p:cNvPr>
          <p:cNvSpPr txBox="1">
            <a:spLocks/>
          </p:cNvSpPr>
          <p:nvPr/>
        </p:nvSpPr>
        <p:spPr>
          <a:xfrm>
            <a:off x="251686" y="703716"/>
            <a:ext cx="9252237" cy="599724"/>
          </a:xfrm>
          <a:prstGeom prst="rect">
            <a:avLst/>
          </a:prstGeom>
        </p:spPr>
        <p:txBody>
          <a:bodyPr vert="horz" lIns="68580" tIns="34290" rIns="68580" bIns="34290" rtlCol="0" anchor="b" anchorCtr="0">
            <a:noAutofit/>
          </a:bodyPr>
          <a:lstStyle>
            <a:lvl1pPr algn="l" defTabSz="914400" rtl="0" eaLnBrk="1" latinLnBrk="0" hangingPunct="1">
              <a:lnSpc>
                <a:spcPct val="90000"/>
              </a:lnSpc>
              <a:spcBef>
                <a:spcPct val="0"/>
              </a:spcBef>
              <a:buNone/>
              <a:defRPr sz="4400" b="0" kern="1200">
                <a:solidFill>
                  <a:schemeClr val="bg1"/>
                </a:solidFill>
                <a:latin typeface="+mj-lt"/>
                <a:ea typeface="+mj-ea"/>
                <a:cs typeface="+mj-cs"/>
              </a:defRPr>
            </a:lvl1pPr>
          </a:lstStyle>
          <a:p>
            <a:r>
              <a:rPr lang="en-AU" sz="3200"/>
              <a:t>Key Drivers of Delay and AEMO Response</a:t>
            </a:r>
            <a:endParaRPr lang="en-AU" sz="3200">
              <a:highlight>
                <a:srgbClr val="FFFF00"/>
              </a:highlight>
            </a:endParaRPr>
          </a:p>
        </p:txBody>
      </p:sp>
    </p:spTree>
    <p:extLst>
      <p:ext uri="{BB962C8B-B14F-4D97-AF65-F5344CB8AC3E}">
        <p14:creationId xmlns:p14="http://schemas.microsoft.com/office/powerpoint/2010/main" val="2505605007"/>
      </p:ext>
    </p:extLst>
  </p:cSld>
  <p:clrMapOvr>
    <a:masterClrMapping/>
  </p:clrMapOvr>
</p:sld>
</file>

<file path=ppt/theme/theme1.xml><?xml version="1.0" encoding="utf-8"?>
<a:theme xmlns:a="http://schemas.openxmlformats.org/drawingml/2006/main" name="Office Theme">
  <a:themeElements>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2018 4-3 v3.potx" id="{C7FD2093-610A-4D61-ACEB-F5994A26DD88}" vid="{C097FF71-F871-4FB0-B620-0BE05792ACAF}"/>
    </a:ext>
  </a:extLst>
</a:theme>
</file>

<file path=ppt/theme/theme2.xml><?xml version="1.0" encoding="utf-8"?>
<a:theme xmlns:a="http://schemas.openxmlformats.org/drawingml/2006/main" name="AEMC Primary Presentation Template 16x9">
  <a:themeElements>
    <a:clrScheme name="AEMC3">
      <a:dk1>
        <a:srgbClr val="FFFFFF"/>
      </a:dk1>
      <a:lt1>
        <a:srgbClr val="58595B"/>
      </a:lt1>
      <a:dk2>
        <a:srgbClr val="FFFFFF"/>
      </a:dk2>
      <a:lt2>
        <a:srgbClr val="E6E6E6"/>
      </a:lt2>
      <a:accent1>
        <a:srgbClr val="7E4182"/>
      </a:accent1>
      <a:accent2>
        <a:srgbClr val="005983"/>
      </a:accent2>
      <a:accent3>
        <a:srgbClr val="00A8E5"/>
      </a:accent3>
      <a:accent4>
        <a:srgbClr val="96D2F0"/>
      </a:accent4>
      <a:accent5>
        <a:srgbClr val="BDCC2A"/>
      </a:accent5>
      <a:accent6>
        <a:srgbClr val="E58E1A"/>
      </a:accent6>
      <a:hlink>
        <a:srgbClr val="58595B"/>
      </a:hlink>
      <a:folHlink>
        <a:srgbClr val="58595B"/>
      </a:folHlink>
    </a:clrScheme>
    <a:fontScheme name="AEMC">
      <a:majorFont>
        <a:latin typeface="Tahoma"/>
        <a:ea typeface=""/>
        <a:cs typeface=""/>
      </a:majorFont>
      <a:minorFont>
        <a:latin typeface="Tahoma"/>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MC Primary Presentation Template 16x9" id="{788AD36A-9F0C-FE4D-84C9-6EA20F40E2E6}" vid="{A2364C76-5967-9C42-8051-0107DA99B6FE}"/>
    </a:ext>
  </a:extLst>
</a:theme>
</file>

<file path=ppt/theme/theme3.xml><?xml version="1.0" encoding="utf-8"?>
<a:theme xmlns:a="http://schemas.openxmlformats.org/drawingml/2006/main" name="1_Office Theme">
  <a:themeElements>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2018 16-9 v2.potx" id="{8BBE3452-16E1-4B69-A3C1-3024FB565F0A}" vid="{E508FD7E-E6F3-4F29-8CD8-628E5AED39E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0E2964DDED0EC4A8D459028649F1056" ma:contentTypeVersion="13" ma:contentTypeDescription="Create a new document." ma:contentTypeScope="" ma:versionID="ee8aba6cab5b99e025c02aced6e13774">
  <xsd:schema xmlns:xsd="http://www.w3.org/2001/XMLSchema" xmlns:xs="http://www.w3.org/2001/XMLSchema" xmlns:p="http://schemas.microsoft.com/office/2006/metadata/properties" xmlns:ns2="99eba8f5-7fec-4c00-afe1-f2f2944c28a7" xmlns:ns3="ff08f022-2cdc-49e5-914c-f7e666dadb4c" targetNamespace="http://schemas.microsoft.com/office/2006/metadata/properties" ma:root="true" ma:fieldsID="a272ee55274d59add8dca59113327f00" ns2:_="" ns3:_="">
    <xsd:import namespace="99eba8f5-7fec-4c00-afe1-f2f2944c28a7"/>
    <xsd:import namespace="ff08f022-2cdc-49e5-914c-f7e666dadb4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eba8f5-7fec-4c00-afe1-f2f2944c28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Date" ma:index="20" nillable="true" ma:displayName="Dat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ff08f022-2cdc-49e5-914c-f7e666dadb4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ff08f022-2cdc-49e5-914c-f7e666dadb4c">
      <UserInfo>
        <DisplayName/>
        <AccountId xsi:nil="true"/>
        <AccountType/>
      </UserInfo>
    </SharedWithUsers>
    <Date xmlns="99eba8f5-7fec-4c00-afe1-f2f2944c28a7" xsi:nil="true"/>
  </documentManagement>
</p:properties>
</file>

<file path=customXml/itemProps1.xml><?xml version="1.0" encoding="utf-8"?>
<ds:datastoreItem xmlns:ds="http://schemas.openxmlformats.org/officeDocument/2006/customXml" ds:itemID="{97D5D6E9-5F39-4131-8355-272FB1A6681F}">
  <ds:schemaRefs>
    <ds:schemaRef ds:uri="99eba8f5-7fec-4c00-afe1-f2f2944c28a7"/>
    <ds:schemaRef ds:uri="ff08f022-2cdc-49e5-914c-f7e666dadb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16869FF-F387-49FE-AADC-251455620C48}">
  <ds:schemaRefs>
    <ds:schemaRef ds:uri="http://schemas.microsoft.com/sharepoint/v3/contenttype/forms"/>
  </ds:schemaRefs>
</ds:datastoreItem>
</file>

<file path=customXml/itemProps3.xml><?xml version="1.0" encoding="utf-8"?>
<ds:datastoreItem xmlns:ds="http://schemas.openxmlformats.org/officeDocument/2006/customXml" ds:itemID="{5128D646-3DF9-4337-ABEF-B255BCF65A96}">
  <ds:schemaRefs>
    <ds:schemaRef ds:uri="99eba8f5-7fec-4c00-afe1-f2f2944c28a7"/>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purl.org/dc/terms/"/>
    <ds:schemaRef ds:uri="http://schemas.microsoft.com/office/infopath/2007/PartnerControls"/>
    <ds:schemaRef ds:uri="ff08f022-2cdc-49e5-914c-f7e666dadb4c"/>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6354</Words>
  <Application>Microsoft Office PowerPoint</Application>
  <PresentationFormat>On-screen Show (4:3)</PresentationFormat>
  <Paragraphs>1025</Paragraphs>
  <Slides>48</Slides>
  <Notes>8</Notes>
  <HiddenSlides>0</HiddenSlides>
  <MMClips>0</MMClips>
  <ScaleCrop>false</ScaleCrop>
  <HeadingPairs>
    <vt:vector size="4" baseType="variant">
      <vt:variant>
        <vt:lpstr>Theme</vt:lpstr>
      </vt:variant>
      <vt:variant>
        <vt:i4>3</vt:i4>
      </vt:variant>
      <vt:variant>
        <vt:lpstr>Slide Titles</vt:lpstr>
      </vt:variant>
      <vt:variant>
        <vt:i4>48</vt:i4>
      </vt:variant>
    </vt:vector>
  </HeadingPairs>
  <TitlesOfParts>
    <vt:vector size="51" baseType="lpstr">
      <vt:lpstr>Office Theme</vt:lpstr>
      <vt:lpstr>AEMC Primary Presentation Template 16x9</vt:lpstr>
      <vt:lpstr>1_Office Theme</vt:lpstr>
      <vt:lpstr>5MS &amp; GS Program Consultative Forum #29</vt:lpstr>
      <vt:lpstr>AEMO Competition Law  Meeting Protocol</vt:lpstr>
      <vt:lpstr>Agenda</vt:lpstr>
      <vt:lpstr>Welcome </vt:lpstr>
      <vt:lpstr>Actions from Previous Meetings</vt:lpstr>
      <vt:lpstr>PCF Actions</vt:lpstr>
      <vt:lpstr>Program Update</vt:lpstr>
      <vt:lpstr>Retail Go-Live Delay - Introduction</vt:lpstr>
      <vt:lpstr>PowerPoint Presentation</vt:lpstr>
      <vt:lpstr>5MS Program – IT Systems Status</vt:lpstr>
      <vt:lpstr>PowerPoint Presentation</vt:lpstr>
      <vt:lpstr>Initial Impact Assessment   Key dates</vt:lpstr>
      <vt:lpstr>5MS Program Timeline – Option 1 Level 1 and External Level 2 Milestones 1/2</vt:lpstr>
      <vt:lpstr>5MS Program Timeline – Option 2 Level 1 and External Level 2 Milestones 1/2</vt:lpstr>
      <vt:lpstr>External Milestones Impacted by Change – Proposed</vt:lpstr>
      <vt:lpstr>Actions to mitigate participant program impacts</vt:lpstr>
      <vt:lpstr>Impacts to Participants</vt:lpstr>
      <vt:lpstr>Next Steps</vt:lpstr>
      <vt:lpstr>Industry Risks and Issues</vt:lpstr>
      <vt:lpstr>Purpose of this session</vt:lpstr>
      <vt:lpstr>No Remaining Contingency for Retail Deployment</vt:lpstr>
      <vt:lpstr>New Risks (1/4)</vt:lpstr>
      <vt:lpstr>New Risks (2/4)</vt:lpstr>
      <vt:lpstr>New Risks (3/4) </vt:lpstr>
      <vt:lpstr>New Risks (4/4) </vt:lpstr>
      <vt:lpstr>Impact to Existing Risks (1/2)</vt:lpstr>
      <vt:lpstr>Impact to Existing Risks (2/2)</vt:lpstr>
      <vt:lpstr>PowerPoint Presentation</vt:lpstr>
      <vt:lpstr>Market Go-live Criteria and Process – Draft for Discussion</vt:lpstr>
      <vt:lpstr>Objectives</vt:lpstr>
      <vt:lpstr>Capability Essential for 5MS Rule Commencement</vt:lpstr>
      <vt:lpstr>Status reporting and supporting observations</vt:lpstr>
      <vt:lpstr>5MS Rule  Commencement - Draft</vt:lpstr>
      <vt:lpstr>Part A 5MS Essential Capability - Draft</vt:lpstr>
      <vt:lpstr>Part B – Other Industry Capabilities - Draft </vt:lpstr>
      <vt:lpstr>Readiness Working Group Update</vt:lpstr>
      <vt:lpstr>Readiness Working Group Update</vt:lpstr>
      <vt:lpstr>Readiness Working Group Update</vt:lpstr>
      <vt:lpstr>Readiness Working Group Update</vt:lpstr>
      <vt:lpstr>Forward Meeting Plan</vt:lpstr>
      <vt:lpstr>High-Level Plan for 2021</vt:lpstr>
      <vt:lpstr>Upcoming meetings  </vt:lpstr>
      <vt:lpstr>General Questions</vt:lpstr>
      <vt:lpstr>Meeting Close</vt:lpstr>
      <vt:lpstr>Appendix</vt:lpstr>
      <vt:lpstr>Readiness Dashboard Part A -  Essential Capability  Status supporting evidence – Draft </vt:lpstr>
      <vt:lpstr>Readiness Dashboard Part B - Participant Readiness Status supporting evidence - Draft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5MS &amp; GS Program Impact of AEMC Decision</dc:title>
  <dc:creator>Anne-Marie McCague</dc:creator>
  <cp:lastModifiedBy>Austin Tan</cp:lastModifiedBy>
  <cp:revision>4</cp:revision>
  <dcterms:created xsi:type="dcterms:W3CDTF">2020-07-08T07:54:35Z</dcterms:created>
  <dcterms:modified xsi:type="dcterms:W3CDTF">2021-02-02T05:00:36Z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0x010100A0E2964DDED0EC4A8D459028649F1056</vt:lpwstr>
  </property>
  <property fmtid="{D5CDD505-2E9C-101B-9397-08002B2CF9AE}" pid="3" name="_dlc_DocIdItemGuid">
    <vt:lpwstr>87617c4c-4b0c-4533-8afb-4255b070d876</vt:lpwstr>
  </property>
  <property fmtid="{D5CDD505-2E9C-101B-9397-08002B2CF9AE}" pid="4" name="AEMODocumentType">
    <vt:lpwstr>1;#Operational Record|859762f2-4462-42eb-9744-c955c7e2c540</vt:lpwstr>
  </property>
  <property fmtid="{D5CDD505-2E9C-101B-9397-08002B2CF9AE}" pid="5" name="AEMOKeywords">
    <vt:lpwstr/>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xd_Signature">
    <vt:bool>false</vt:bool>
  </property>
</Properties>
</file>