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64"/>
  </p:notesMasterIdLst>
  <p:sldIdLst>
    <p:sldId id="256" r:id="rId8"/>
    <p:sldId id="1050" r:id="rId9"/>
    <p:sldId id="264" r:id="rId10"/>
    <p:sldId id="265" r:id="rId11"/>
    <p:sldId id="1052" r:id="rId12"/>
    <p:sldId id="269" r:id="rId13"/>
    <p:sldId id="1139" r:id="rId14"/>
    <p:sldId id="1138" r:id="rId15"/>
    <p:sldId id="1158" r:id="rId16"/>
    <p:sldId id="1152" r:id="rId17"/>
    <p:sldId id="1153" r:id="rId18"/>
    <p:sldId id="1154" r:id="rId19"/>
    <p:sldId id="1155" r:id="rId20"/>
    <p:sldId id="1156" r:id="rId21"/>
    <p:sldId id="1157" r:id="rId22"/>
    <p:sldId id="1143" r:id="rId23"/>
    <p:sldId id="1144" r:id="rId24"/>
    <p:sldId id="860" r:id="rId25"/>
    <p:sldId id="927" r:id="rId26"/>
    <p:sldId id="929" r:id="rId27"/>
    <p:sldId id="930" r:id="rId28"/>
    <p:sldId id="271" r:id="rId29"/>
    <p:sldId id="272" r:id="rId30"/>
    <p:sldId id="1140" r:id="rId31"/>
    <p:sldId id="1149" r:id="rId32"/>
    <p:sldId id="1150" r:id="rId33"/>
    <p:sldId id="1142" r:id="rId34"/>
    <p:sldId id="772" r:id="rId35"/>
    <p:sldId id="813" r:id="rId36"/>
    <p:sldId id="1147" r:id="rId37"/>
    <p:sldId id="861" r:id="rId38"/>
    <p:sldId id="1148" r:id="rId39"/>
    <p:sldId id="273" r:id="rId40"/>
    <p:sldId id="1133" r:id="rId41"/>
    <p:sldId id="1134" r:id="rId42"/>
    <p:sldId id="1113" r:id="rId43"/>
    <p:sldId id="277" r:id="rId44"/>
    <p:sldId id="645" r:id="rId45"/>
    <p:sldId id="1016" r:id="rId46"/>
    <p:sldId id="1135" r:id="rId47"/>
    <p:sldId id="1136" r:id="rId48"/>
    <p:sldId id="1020" r:id="rId49"/>
    <p:sldId id="1100" r:id="rId50"/>
    <p:sldId id="1101" r:id="rId51"/>
    <p:sldId id="1103" r:id="rId52"/>
    <p:sldId id="1104" r:id="rId53"/>
    <p:sldId id="1105" r:id="rId54"/>
    <p:sldId id="1137" r:id="rId55"/>
    <p:sldId id="1022" r:id="rId56"/>
    <p:sldId id="1021" r:id="rId57"/>
    <p:sldId id="1099" r:id="rId58"/>
    <p:sldId id="286" r:id="rId59"/>
    <p:sldId id="1146" r:id="rId60"/>
    <p:sldId id="1058" r:id="rId61"/>
    <p:sldId id="1159" r:id="rId62"/>
    <p:sldId id="102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Morgan" initials="CM" lastIdx="1" clrIdx="0">
    <p:extLst>
      <p:ext uri="{19B8F6BF-5375-455C-9EA6-DF929625EA0E}">
        <p15:presenceInfo xmlns:p15="http://schemas.microsoft.com/office/powerpoint/2012/main" userId="S::Claire.Morgan@aemo.com.au::dc6e1f80-afb0-4b3f-a039-8dc96cdec80a" providerId="AD"/>
      </p:ext>
    </p:extLst>
  </p:cmAuthor>
  <p:cmAuthor id="2" name="Emily Brodie" initials="EB" lastIdx="2" clrIdx="1">
    <p:extLst>
      <p:ext uri="{19B8F6BF-5375-455C-9EA6-DF929625EA0E}">
        <p15:presenceInfo xmlns:p15="http://schemas.microsoft.com/office/powerpoint/2012/main" userId="S::Emily.Brodie@aemo.com.au::49ce462e-3502-4f24-a4dc-37209137f68b" providerId="AD"/>
      </p:ext>
    </p:extLst>
  </p:cmAuthor>
  <p:cmAuthor id="3" name="Anne-Marie McCague" initials="AM" lastIdx="3" clrIdx="2">
    <p:extLst>
      <p:ext uri="{19B8F6BF-5375-455C-9EA6-DF929625EA0E}">
        <p15:presenceInfo xmlns:p15="http://schemas.microsoft.com/office/powerpoint/2012/main" userId="S::Anne-Marie.McCague@aemo.com.au::3580a8e1-7513-45f1-8e90-655e8672d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3931" autoAdjust="0"/>
  </p:normalViewPr>
  <p:slideViewPr>
    <p:cSldViewPr snapToGrid="0">
      <p:cViewPr varScale="1">
        <p:scale>
          <a:sx n="123" d="100"/>
          <a:sy n="123" d="100"/>
        </p:scale>
        <p:origin x="25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B1FFF-4F87-4161-8A93-53A4DC2FF8D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06FD250C-5805-467A-B6DD-09F20915740D}">
      <dgm:prSet phldrT="[Text]"/>
      <dgm:spPr/>
      <dgm:t>
        <a:bodyPr/>
        <a:lstStyle/>
        <a:p>
          <a:r>
            <a:rPr lang="en-AU" dirty="0"/>
            <a:t>Staging experience</a:t>
          </a:r>
        </a:p>
      </dgm:t>
    </dgm:pt>
    <dgm:pt modelId="{9A784630-8E83-420D-A9DC-223E5F933F5D}" type="parTrans" cxnId="{5608BBB4-703E-4CF1-B9E5-F180782CAFA3}">
      <dgm:prSet/>
      <dgm:spPr/>
      <dgm:t>
        <a:bodyPr/>
        <a:lstStyle/>
        <a:p>
          <a:endParaRPr lang="en-AU"/>
        </a:p>
      </dgm:t>
    </dgm:pt>
    <dgm:pt modelId="{3C44093E-5E83-40FE-9FD6-F660BA2F738A}" type="sibTrans" cxnId="{5608BBB4-703E-4CF1-B9E5-F180782CAFA3}">
      <dgm:prSet/>
      <dgm:spPr/>
      <dgm:t>
        <a:bodyPr/>
        <a:lstStyle/>
        <a:p>
          <a:endParaRPr lang="en-AU"/>
        </a:p>
      </dgm:t>
    </dgm:pt>
    <dgm:pt modelId="{91543E24-9A1C-40A5-821A-FAB3A8B4352A}">
      <dgm:prSet/>
      <dgm:spPr/>
      <dgm:t>
        <a:bodyPr/>
        <a:lstStyle/>
        <a:p>
          <a:r>
            <a:rPr lang="en-AU" dirty="0"/>
            <a:t>Participant Testing incl. Market Trials</a:t>
          </a:r>
        </a:p>
      </dgm:t>
    </dgm:pt>
    <dgm:pt modelId="{14CE0F6D-83D7-4DE4-B63C-F7B22BB8F853}" type="parTrans" cxnId="{0DB827B7-5A3D-4BC7-83AB-C840B23DAE46}">
      <dgm:prSet/>
      <dgm:spPr/>
      <dgm:t>
        <a:bodyPr/>
        <a:lstStyle/>
        <a:p>
          <a:endParaRPr lang="en-AU"/>
        </a:p>
      </dgm:t>
    </dgm:pt>
    <dgm:pt modelId="{E6A46D35-D0D2-453A-8EFD-3DCDE51143CD}" type="sibTrans" cxnId="{0DB827B7-5A3D-4BC7-83AB-C840B23DAE46}">
      <dgm:prSet/>
      <dgm:spPr/>
      <dgm:t>
        <a:bodyPr/>
        <a:lstStyle/>
        <a:p>
          <a:endParaRPr lang="en-AU"/>
        </a:p>
      </dgm:t>
    </dgm:pt>
    <dgm:pt modelId="{219B4CDA-EBC6-497B-A100-6550C9FE6793}">
      <dgm:prSet/>
      <dgm:spPr/>
      <dgm:t>
        <a:bodyPr/>
        <a:lstStyle/>
        <a:p>
          <a:r>
            <a:rPr lang="en-AU"/>
            <a:t>Metering</a:t>
          </a:r>
          <a:endParaRPr lang="en-AU" dirty="0"/>
        </a:p>
      </dgm:t>
    </dgm:pt>
    <dgm:pt modelId="{0DFACE63-DC14-46AE-9685-DDC592ECF104}" type="parTrans" cxnId="{237671E5-DD29-429B-96DB-3B7A7617AAA9}">
      <dgm:prSet/>
      <dgm:spPr/>
      <dgm:t>
        <a:bodyPr/>
        <a:lstStyle/>
        <a:p>
          <a:endParaRPr lang="en-AU"/>
        </a:p>
      </dgm:t>
    </dgm:pt>
    <dgm:pt modelId="{6880625B-0F46-4554-9F3D-71917172268E}" type="sibTrans" cxnId="{237671E5-DD29-429B-96DB-3B7A7617AAA9}">
      <dgm:prSet/>
      <dgm:spPr/>
      <dgm:t>
        <a:bodyPr/>
        <a:lstStyle/>
        <a:p>
          <a:endParaRPr lang="en-AU"/>
        </a:p>
      </dgm:t>
    </dgm:pt>
    <dgm:pt modelId="{9CB78244-55B6-4527-847D-8FFFBA8C149E}">
      <dgm:prSet/>
      <dgm:spPr/>
      <dgm:t>
        <a:bodyPr/>
        <a:lstStyle/>
        <a:p>
          <a:r>
            <a:rPr lang="en-AU" dirty="0"/>
            <a:t>Risks, issues &amp; contingency</a:t>
          </a:r>
        </a:p>
      </dgm:t>
    </dgm:pt>
    <dgm:pt modelId="{15B73EFB-493C-4FCD-B288-2FF139C8652B}" type="parTrans" cxnId="{315C8D2B-8C49-47F3-9D47-E3A45CEA55A9}">
      <dgm:prSet/>
      <dgm:spPr/>
      <dgm:t>
        <a:bodyPr/>
        <a:lstStyle/>
        <a:p>
          <a:endParaRPr lang="en-AU"/>
        </a:p>
      </dgm:t>
    </dgm:pt>
    <dgm:pt modelId="{BF235502-FBC8-4AD0-B14C-7952D8EC404F}" type="sibTrans" cxnId="{315C8D2B-8C49-47F3-9D47-E3A45CEA55A9}">
      <dgm:prSet/>
      <dgm:spPr/>
      <dgm:t>
        <a:bodyPr/>
        <a:lstStyle/>
        <a:p>
          <a:endParaRPr lang="en-AU"/>
        </a:p>
      </dgm:t>
    </dgm:pt>
    <dgm:pt modelId="{0BDD4F61-F45F-4D49-B9DD-E8A18614946A}">
      <dgm:prSet/>
      <dgm:spPr/>
      <dgm:t>
        <a:bodyPr/>
        <a:lstStyle/>
        <a:p>
          <a:r>
            <a:rPr lang="en-AU" dirty="0"/>
            <a:t>Key Program considerations</a:t>
          </a:r>
        </a:p>
      </dgm:t>
    </dgm:pt>
    <dgm:pt modelId="{74025406-30D4-4E67-8901-3C8FB7DD2613}" type="parTrans" cxnId="{C26F1281-3608-4508-B2D2-DDA1D3564C4F}">
      <dgm:prSet/>
      <dgm:spPr/>
      <dgm:t>
        <a:bodyPr/>
        <a:lstStyle/>
        <a:p>
          <a:endParaRPr lang="en-AU"/>
        </a:p>
      </dgm:t>
    </dgm:pt>
    <dgm:pt modelId="{3D5D786A-50A9-4D96-920C-B97FAB591091}" type="sibTrans" cxnId="{C26F1281-3608-4508-B2D2-DDA1D3564C4F}">
      <dgm:prSet/>
      <dgm:spPr/>
      <dgm:t>
        <a:bodyPr/>
        <a:lstStyle/>
        <a:p>
          <a:endParaRPr lang="en-AU"/>
        </a:p>
      </dgm:t>
    </dgm:pt>
    <dgm:pt modelId="{57280036-B293-4EA1-9CF7-5250ABF7DBCD}">
      <dgm:prSet/>
      <dgm:spPr/>
      <dgm:t>
        <a:bodyPr/>
        <a:lstStyle/>
        <a:p>
          <a:r>
            <a:rPr lang="en-AU"/>
            <a:t>Milestone Status updates</a:t>
          </a:r>
          <a:endParaRPr lang="en-AU" dirty="0"/>
        </a:p>
      </dgm:t>
    </dgm:pt>
    <dgm:pt modelId="{A9B8C8BA-8B4E-47F7-971A-D8B01CD76C25}" type="parTrans" cxnId="{FDAC2EAF-CD18-416E-82BD-6F656E7CCC27}">
      <dgm:prSet/>
      <dgm:spPr/>
      <dgm:t>
        <a:bodyPr/>
        <a:lstStyle/>
        <a:p>
          <a:endParaRPr lang="en-AU"/>
        </a:p>
      </dgm:t>
    </dgm:pt>
    <dgm:pt modelId="{ED151FA1-69E2-4682-8763-D79B3DAD5A46}" type="sibTrans" cxnId="{FDAC2EAF-CD18-416E-82BD-6F656E7CCC27}">
      <dgm:prSet/>
      <dgm:spPr/>
      <dgm:t>
        <a:bodyPr/>
        <a:lstStyle/>
        <a:p>
          <a:endParaRPr lang="en-AU"/>
        </a:p>
      </dgm:t>
    </dgm:pt>
    <dgm:pt modelId="{0B580370-E1F6-4236-9F57-56CB2361160A}">
      <dgm:prSet/>
      <dgm:spPr/>
      <dgm:t>
        <a:bodyPr/>
        <a:lstStyle/>
        <a:p>
          <a:r>
            <a:rPr lang="en-AU" dirty="0"/>
            <a:t>Working Group updates</a:t>
          </a:r>
        </a:p>
      </dgm:t>
    </dgm:pt>
    <dgm:pt modelId="{75909B26-2E79-40BC-8EBE-D22C751982AD}" type="parTrans" cxnId="{A3CF33D5-C596-45A8-B014-AFA35E468826}">
      <dgm:prSet/>
      <dgm:spPr/>
      <dgm:t>
        <a:bodyPr/>
        <a:lstStyle/>
        <a:p>
          <a:endParaRPr lang="en-AU"/>
        </a:p>
      </dgm:t>
    </dgm:pt>
    <dgm:pt modelId="{D9B9E2F4-AD4C-40BC-B03D-582C12A76377}" type="sibTrans" cxnId="{A3CF33D5-C596-45A8-B014-AFA35E468826}">
      <dgm:prSet/>
      <dgm:spPr/>
      <dgm:t>
        <a:bodyPr/>
        <a:lstStyle/>
        <a:p>
          <a:endParaRPr lang="en-AU"/>
        </a:p>
      </dgm:t>
    </dgm:pt>
    <dgm:pt modelId="{6BA24AE1-0A39-4A91-ACC0-568529E653D8}">
      <dgm:prSet/>
      <dgm:spPr/>
      <dgm:t>
        <a:bodyPr/>
        <a:lstStyle/>
        <a:p>
          <a:r>
            <a:rPr lang="en-AU" dirty="0"/>
            <a:t>Costs of the change</a:t>
          </a:r>
        </a:p>
      </dgm:t>
    </dgm:pt>
    <dgm:pt modelId="{E76AB617-B336-4E78-AC0D-DB3C97457BFD}" type="parTrans" cxnId="{5C6BF765-6712-4220-8909-61F2673D2E93}">
      <dgm:prSet/>
      <dgm:spPr/>
      <dgm:t>
        <a:bodyPr/>
        <a:lstStyle/>
        <a:p>
          <a:endParaRPr lang="en-AU"/>
        </a:p>
      </dgm:t>
    </dgm:pt>
    <dgm:pt modelId="{A3B97C25-66E6-44DA-8E33-35ECF7BAD867}" type="sibTrans" cxnId="{5C6BF765-6712-4220-8909-61F2673D2E93}">
      <dgm:prSet/>
      <dgm:spPr/>
      <dgm:t>
        <a:bodyPr/>
        <a:lstStyle/>
        <a:p>
          <a:endParaRPr lang="en-AU"/>
        </a:p>
      </dgm:t>
    </dgm:pt>
    <dgm:pt modelId="{D7213BFC-087F-4C53-AC4C-28173159184C}" type="pres">
      <dgm:prSet presAssocID="{49EB1FFF-4F87-4161-8A93-53A4DC2FF8DB}" presName="diagram" presStyleCnt="0">
        <dgm:presLayoutVars>
          <dgm:dir/>
          <dgm:resizeHandles val="exact"/>
        </dgm:presLayoutVars>
      </dgm:prSet>
      <dgm:spPr/>
    </dgm:pt>
    <dgm:pt modelId="{4572FCF2-12E2-4847-A199-4B622A0AF89E}" type="pres">
      <dgm:prSet presAssocID="{06FD250C-5805-467A-B6DD-09F20915740D}" presName="node" presStyleLbl="node1" presStyleIdx="0" presStyleCnt="8">
        <dgm:presLayoutVars>
          <dgm:bulletEnabled val="1"/>
        </dgm:presLayoutVars>
      </dgm:prSet>
      <dgm:spPr/>
    </dgm:pt>
    <dgm:pt modelId="{55240026-7B35-46BF-9DF8-EC4764B51B66}" type="pres">
      <dgm:prSet presAssocID="{3C44093E-5E83-40FE-9FD6-F660BA2F738A}" presName="sibTrans" presStyleCnt="0"/>
      <dgm:spPr/>
    </dgm:pt>
    <dgm:pt modelId="{E066CD1F-104D-4FD6-B755-62FED5FF1B4B}" type="pres">
      <dgm:prSet presAssocID="{91543E24-9A1C-40A5-821A-FAB3A8B4352A}" presName="node" presStyleLbl="node1" presStyleIdx="1" presStyleCnt="8">
        <dgm:presLayoutVars>
          <dgm:bulletEnabled val="1"/>
        </dgm:presLayoutVars>
      </dgm:prSet>
      <dgm:spPr/>
    </dgm:pt>
    <dgm:pt modelId="{BAA07795-1C9A-4A96-9EC1-CB89DA0072BF}" type="pres">
      <dgm:prSet presAssocID="{E6A46D35-D0D2-453A-8EFD-3DCDE51143CD}" presName="sibTrans" presStyleCnt="0"/>
      <dgm:spPr/>
    </dgm:pt>
    <dgm:pt modelId="{E22633D8-64C0-483C-9B35-8A1C4CC3EC29}" type="pres">
      <dgm:prSet presAssocID="{219B4CDA-EBC6-497B-A100-6550C9FE6793}" presName="node" presStyleLbl="node1" presStyleIdx="2" presStyleCnt="8">
        <dgm:presLayoutVars>
          <dgm:bulletEnabled val="1"/>
        </dgm:presLayoutVars>
      </dgm:prSet>
      <dgm:spPr/>
    </dgm:pt>
    <dgm:pt modelId="{6D80A49E-9816-485F-9073-D544018AAD13}" type="pres">
      <dgm:prSet presAssocID="{6880625B-0F46-4554-9F3D-71917172268E}" presName="sibTrans" presStyleCnt="0"/>
      <dgm:spPr/>
    </dgm:pt>
    <dgm:pt modelId="{52916C22-2511-40FF-A735-21C286CC0D35}" type="pres">
      <dgm:prSet presAssocID="{9CB78244-55B6-4527-847D-8FFFBA8C149E}" presName="node" presStyleLbl="node1" presStyleIdx="3" presStyleCnt="8">
        <dgm:presLayoutVars>
          <dgm:bulletEnabled val="1"/>
        </dgm:presLayoutVars>
      </dgm:prSet>
      <dgm:spPr/>
    </dgm:pt>
    <dgm:pt modelId="{0D4516DE-50E0-46B9-851C-C363AA5038F2}" type="pres">
      <dgm:prSet presAssocID="{BF235502-FBC8-4AD0-B14C-7952D8EC404F}" presName="sibTrans" presStyleCnt="0"/>
      <dgm:spPr/>
    </dgm:pt>
    <dgm:pt modelId="{E015C89F-DDA9-44EC-A3E5-2C6485EC15B3}" type="pres">
      <dgm:prSet presAssocID="{0BDD4F61-F45F-4D49-B9DD-E8A18614946A}" presName="node" presStyleLbl="node1" presStyleIdx="4" presStyleCnt="8">
        <dgm:presLayoutVars>
          <dgm:bulletEnabled val="1"/>
        </dgm:presLayoutVars>
      </dgm:prSet>
      <dgm:spPr/>
    </dgm:pt>
    <dgm:pt modelId="{2B51056F-FBAC-459E-85D4-4C92E27380BC}" type="pres">
      <dgm:prSet presAssocID="{3D5D786A-50A9-4D96-920C-B97FAB591091}" presName="sibTrans" presStyleCnt="0"/>
      <dgm:spPr/>
    </dgm:pt>
    <dgm:pt modelId="{43F23096-ABBE-421D-9AE8-7789A9F2F1C1}" type="pres">
      <dgm:prSet presAssocID="{57280036-B293-4EA1-9CF7-5250ABF7DBCD}" presName="node" presStyleLbl="node1" presStyleIdx="5" presStyleCnt="8">
        <dgm:presLayoutVars>
          <dgm:bulletEnabled val="1"/>
        </dgm:presLayoutVars>
      </dgm:prSet>
      <dgm:spPr/>
    </dgm:pt>
    <dgm:pt modelId="{7AFE40A2-FCD4-4485-9903-D3B7A5E62B6A}" type="pres">
      <dgm:prSet presAssocID="{ED151FA1-69E2-4682-8763-D79B3DAD5A46}" presName="sibTrans" presStyleCnt="0"/>
      <dgm:spPr/>
    </dgm:pt>
    <dgm:pt modelId="{DB15220C-BB68-4116-AFCC-453571003F86}" type="pres">
      <dgm:prSet presAssocID="{0B580370-E1F6-4236-9F57-56CB2361160A}" presName="node" presStyleLbl="node1" presStyleIdx="6" presStyleCnt="8">
        <dgm:presLayoutVars>
          <dgm:bulletEnabled val="1"/>
        </dgm:presLayoutVars>
      </dgm:prSet>
      <dgm:spPr/>
    </dgm:pt>
    <dgm:pt modelId="{D5313D58-F186-47A3-9688-167BF2B25262}" type="pres">
      <dgm:prSet presAssocID="{D9B9E2F4-AD4C-40BC-B03D-582C12A76377}" presName="sibTrans" presStyleCnt="0"/>
      <dgm:spPr/>
    </dgm:pt>
    <dgm:pt modelId="{1BA93AA5-4DE9-471D-BBB9-FC989F4A2077}" type="pres">
      <dgm:prSet presAssocID="{6BA24AE1-0A39-4A91-ACC0-568529E653D8}" presName="node" presStyleLbl="node1" presStyleIdx="7" presStyleCnt="8">
        <dgm:presLayoutVars>
          <dgm:bulletEnabled val="1"/>
        </dgm:presLayoutVars>
      </dgm:prSet>
      <dgm:spPr/>
    </dgm:pt>
  </dgm:ptLst>
  <dgm:cxnLst>
    <dgm:cxn modelId="{2FCA241B-9E98-4786-B496-E6022CEDBDCF}" type="presOf" srcId="{0BDD4F61-F45F-4D49-B9DD-E8A18614946A}" destId="{E015C89F-DDA9-44EC-A3E5-2C6485EC15B3}" srcOrd="0" destOrd="0" presId="urn:microsoft.com/office/officeart/2005/8/layout/default"/>
    <dgm:cxn modelId="{BFD97D26-C118-44AD-B98A-4BB71EC33585}" type="presOf" srcId="{9CB78244-55B6-4527-847D-8FFFBA8C149E}" destId="{52916C22-2511-40FF-A735-21C286CC0D35}" srcOrd="0" destOrd="0" presId="urn:microsoft.com/office/officeart/2005/8/layout/default"/>
    <dgm:cxn modelId="{315C8D2B-8C49-47F3-9D47-E3A45CEA55A9}" srcId="{49EB1FFF-4F87-4161-8A93-53A4DC2FF8DB}" destId="{9CB78244-55B6-4527-847D-8FFFBA8C149E}" srcOrd="3" destOrd="0" parTransId="{15B73EFB-493C-4FCD-B288-2FF139C8652B}" sibTransId="{BF235502-FBC8-4AD0-B14C-7952D8EC404F}"/>
    <dgm:cxn modelId="{10450F2F-B1F7-4182-B922-D5DA037ADC4F}" type="presOf" srcId="{6BA24AE1-0A39-4A91-ACC0-568529E653D8}" destId="{1BA93AA5-4DE9-471D-BBB9-FC989F4A2077}" srcOrd="0" destOrd="0" presId="urn:microsoft.com/office/officeart/2005/8/layout/default"/>
    <dgm:cxn modelId="{838CCF3A-8079-43E8-9157-19F2D017341A}" type="presOf" srcId="{57280036-B293-4EA1-9CF7-5250ABF7DBCD}" destId="{43F23096-ABBE-421D-9AE8-7789A9F2F1C1}" srcOrd="0" destOrd="0" presId="urn:microsoft.com/office/officeart/2005/8/layout/default"/>
    <dgm:cxn modelId="{5C6BF765-6712-4220-8909-61F2673D2E93}" srcId="{49EB1FFF-4F87-4161-8A93-53A4DC2FF8DB}" destId="{6BA24AE1-0A39-4A91-ACC0-568529E653D8}" srcOrd="7" destOrd="0" parTransId="{E76AB617-B336-4E78-AC0D-DB3C97457BFD}" sibTransId="{A3B97C25-66E6-44DA-8E33-35ECF7BAD867}"/>
    <dgm:cxn modelId="{C639984F-0443-4EA8-B2B5-1D1FB839D9B4}" type="presOf" srcId="{0B580370-E1F6-4236-9F57-56CB2361160A}" destId="{DB15220C-BB68-4116-AFCC-453571003F86}" srcOrd="0" destOrd="0" presId="urn:microsoft.com/office/officeart/2005/8/layout/default"/>
    <dgm:cxn modelId="{B810187E-3CC5-4F9A-92E3-72098E71D6B1}" type="presOf" srcId="{219B4CDA-EBC6-497B-A100-6550C9FE6793}" destId="{E22633D8-64C0-483C-9B35-8A1C4CC3EC29}" srcOrd="0" destOrd="0" presId="urn:microsoft.com/office/officeart/2005/8/layout/default"/>
    <dgm:cxn modelId="{C26F1281-3608-4508-B2D2-DDA1D3564C4F}" srcId="{49EB1FFF-4F87-4161-8A93-53A4DC2FF8DB}" destId="{0BDD4F61-F45F-4D49-B9DD-E8A18614946A}" srcOrd="4" destOrd="0" parTransId="{74025406-30D4-4E67-8901-3C8FB7DD2613}" sibTransId="{3D5D786A-50A9-4D96-920C-B97FAB591091}"/>
    <dgm:cxn modelId="{AD735B8A-7D47-4D48-BAEC-36F125FAFC17}" type="presOf" srcId="{06FD250C-5805-467A-B6DD-09F20915740D}" destId="{4572FCF2-12E2-4847-A199-4B622A0AF89E}" srcOrd="0" destOrd="0" presId="urn:microsoft.com/office/officeart/2005/8/layout/default"/>
    <dgm:cxn modelId="{FDAC2EAF-CD18-416E-82BD-6F656E7CCC27}" srcId="{49EB1FFF-4F87-4161-8A93-53A4DC2FF8DB}" destId="{57280036-B293-4EA1-9CF7-5250ABF7DBCD}" srcOrd="5" destOrd="0" parTransId="{A9B8C8BA-8B4E-47F7-971A-D8B01CD76C25}" sibTransId="{ED151FA1-69E2-4682-8763-D79B3DAD5A46}"/>
    <dgm:cxn modelId="{5608BBB4-703E-4CF1-B9E5-F180782CAFA3}" srcId="{49EB1FFF-4F87-4161-8A93-53A4DC2FF8DB}" destId="{06FD250C-5805-467A-B6DD-09F20915740D}" srcOrd="0" destOrd="0" parTransId="{9A784630-8E83-420D-A9DC-223E5F933F5D}" sibTransId="{3C44093E-5E83-40FE-9FD6-F660BA2F738A}"/>
    <dgm:cxn modelId="{2F7BA1B6-CB16-4738-9BA1-A28842763B46}" type="presOf" srcId="{49EB1FFF-4F87-4161-8A93-53A4DC2FF8DB}" destId="{D7213BFC-087F-4C53-AC4C-28173159184C}" srcOrd="0" destOrd="0" presId="urn:microsoft.com/office/officeart/2005/8/layout/default"/>
    <dgm:cxn modelId="{0DB827B7-5A3D-4BC7-83AB-C840B23DAE46}" srcId="{49EB1FFF-4F87-4161-8A93-53A4DC2FF8DB}" destId="{91543E24-9A1C-40A5-821A-FAB3A8B4352A}" srcOrd="1" destOrd="0" parTransId="{14CE0F6D-83D7-4DE4-B63C-F7B22BB8F853}" sibTransId="{E6A46D35-D0D2-453A-8EFD-3DCDE51143CD}"/>
    <dgm:cxn modelId="{A3CF33D5-C596-45A8-B014-AFA35E468826}" srcId="{49EB1FFF-4F87-4161-8A93-53A4DC2FF8DB}" destId="{0B580370-E1F6-4236-9F57-56CB2361160A}" srcOrd="6" destOrd="0" parTransId="{75909B26-2E79-40BC-8EBE-D22C751982AD}" sibTransId="{D9B9E2F4-AD4C-40BC-B03D-582C12A76377}"/>
    <dgm:cxn modelId="{8CC0AFE0-34D4-449A-99CA-9C0C8A2DC438}" type="presOf" srcId="{91543E24-9A1C-40A5-821A-FAB3A8B4352A}" destId="{E066CD1F-104D-4FD6-B755-62FED5FF1B4B}" srcOrd="0" destOrd="0" presId="urn:microsoft.com/office/officeart/2005/8/layout/default"/>
    <dgm:cxn modelId="{237671E5-DD29-429B-96DB-3B7A7617AAA9}" srcId="{49EB1FFF-4F87-4161-8A93-53A4DC2FF8DB}" destId="{219B4CDA-EBC6-497B-A100-6550C9FE6793}" srcOrd="2" destOrd="0" parTransId="{0DFACE63-DC14-46AE-9685-DDC592ECF104}" sibTransId="{6880625B-0F46-4554-9F3D-71917172268E}"/>
    <dgm:cxn modelId="{6AB7ED0F-A40A-471F-A25D-EE3EDA41B38B}" type="presParOf" srcId="{D7213BFC-087F-4C53-AC4C-28173159184C}" destId="{4572FCF2-12E2-4847-A199-4B622A0AF89E}" srcOrd="0" destOrd="0" presId="urn:microsoft.com/office/officeart/2005/8/layout/default"/>
    <dgm:cxn modelId="{8A3025CB-D7E3-43DD-9DEE-97E506604E2B}" type="presParOf" srcId="{D7213BFC-087F-4C53-AC4C-28173159184C}" destId="{55240026-7B35-46BF-9DF8-EC4764B51B66}" srcOrd="1" destOrd="0" presId="urn:microsoft.com/office/officeart/2005/8/layout/default"/>
    <dgm:cxn modelId="{7A6CCB37-DF09-4717-B6E6-F76B03C5C723}" type="presParOf" srcId="{D7213BFC-087F-4C53-AC4C-28173159184C}" destId="{E066CD1F-104D-4FD6-B755-62FED5FF1B4B}" srcOrd="2" destOrd="0" presId="urn:microsoft.com/office/officeart/2005/8/layout/default"/>
    <dgm:cxn modelId="{49C17A62-741D-4B43-8EBF-90629C945469}" type="presParOf" srcId="{D7213BFC-087F-4C53-AC4C-28173159184C}" destId="{BAA07795-1C9A-4A96-9EC1-CB89DA0072BF}" srcOrd="3" destOrd="0" presId="urn:microsoft.com/office/officeart/2005/8/layout/default"/>
    <dgm:cxn modelId="{3874CE68-E3FB-47E2-A5A6-6A79ABE22A88}" type="presParOf" srcId="{D7213BFC-087F-4C53-AC4C-28173159184C}" destId="{E22633D8-64C0-483C-9B35-8A1C4CC3EC29}" srcOrd="4" destOrd="0" presId="urn:microsoft.com/office/officeart/2005/8/layout/default"/>
    <dgm:cxn modelId="{D5100360-64AD-4695-9C81-8437DD295184}" type="presParOf" srcId="{D7213BFC-087F-4C53-AC4C-28173159184C}" destId="{6D80A49E-9816-485F-9073-D544018AAD13}" srcOrd="5" destOrd="0" presId="urn:microsoft.com/office/officeart/2005/8/layout/default"/>
    <dgm:cxn modelId="{F3E99B8C-A84E-4669-977B-BA20492B9123}" type="presParOf" srcId="{D7213BFC-087F-4C53-AC4C-28173159184C}" destId="{52916C22-2511-40FF-A735-21C286CC0D35}" srcOrd="6" destOrd="0" presId="urn:microsoft.com/office/officeart/2005/8/layout/default"/>
    <dgm:cxn modelId="{46418870-D38E-4366-BFDB-4B832CB819D4}" type="presParOf" srcId="{D7213BFC-087F-4C53-AC4C-28173159184C}" destId="{0D4516DE-50E0-46B9-851C-C363AA5038F2}" srcOrd="7" destOrd="0" presId="urn:microsoft.com/office/officeart/2005/8/layout/default"/>
    <dgm:cxn modelId="{E27390EC-6457-4BDF-8BE1-FDA5889A8291}" type="presParOf" srcId="{D7213BFC-087F-4C53-AC4C-28173159184C}" destId="{E015C89F-DDA9-44EC-A3E5-2C6485EC15B3}" srcOrd="8" destOrd="0" presId="urn:microsoft.com/office/officeart/2005/8/layout/default"/>
    <dgm:cxn modelId="{167FF9BE-1724-4C4E-B873-D71A2FFE420D}" type="presParOf" srcId="{D7213BFC-087F-4C53-AC4C-28173159184C}" destId="{2B51056F-FBAC-459E-85D4-4C92E27380BC}" srcOrd="9" destOrd="0" presId="urn:microsoft.com/office/officeart/2005/8/layout/default"/>
    <dgm:cxn modelId="{EB2622E2-1DB4-4C8D-9AD7-F107FABF8783}" type="presParOf" srcId="{D7213BFC-087F-4C53-AC4C-28173159184C}" destId="{43F23096-ABBE-421D-9AE8-7789A9F2F1C1}" srcOrd="10" destOrd="0" presId="urn:microsoft.com/office/officeart/2005/8/layout/default"/>
    <dgm:cxn modelId="{02ECB154-E1AE-4E41-8C57-20991CD156F9}" type="presParOf" srcId="{D7213BFC-087F-4C53-AC4C-28173159184C}" destId="{7AFE40A2-FCD4-4485-9903-D3B7A5E62B6A}" srcOrd="11" destOrd="0" presId="urn:microsoft.com/office/officeart/2005/8/layout/default"/>
    <dgm:cxn modelId="{900514ED-19F3-4E6F-A457-BAD6D5B87334}" type="presParOf" srcId="{D7213BFC-087F-4C53-AC4C-28173159184C}" destId="{DB15220C-BB68-4116-AFCC-453571003F86}" srcOrd="12" destOrd="0" presId="urn:microsoft.com/office/officeart/2005/8/layout/default"/>
    <dgm:cxn modelId="{2950A67A-1708-4457-B1F4-F2495FA67962}" type="presParOf" srcId="{D7213BFC-087F-4C53-AC4C-28173159184C}" destId="{D5313D58-F186-47A3-9688-167BF2B25262}" srcOrd="13" destOrd="0" presId="urn:microsoft.com/office/officeart/2005/8/layout/default"/>
    <dgm:cxn modelId="{2408535F-FD87-47F9-8F11-778E7E9DEBE0}" type="presParOf" srcId="{D7213BFC-087F-4C53-AC4C-28173159184C}" destId="{1BA93AA5-4DE9-471D-BBB9-FC989F4A207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2FCF2-12E2-4847-A199-4B622A0AF89E}">
      <dsp:nvSpPr>
        <dsp:cNvPr id="0" name=""/>
        <dsp:cNvSpPr/>
      </dsp:nvSpPr>
      <dsp:spPr>
        <a:xfrm>
          <a:off x="29575" y="1973"/>
          <a:ext cx="1295965" cy="7775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Staging experience</a:t>
          </a:r>
        </a:p>
      </dsp:txBody>
      <dsp:txXfrm>
        <a:off x="29575" y="1973"/>
        <a:ext cx="1295965" cy="777579"/>
      </dsp:txXfrm>
    </dsp:sp>
    <dsp:sp modelId="{E066CD1F-104D-4FD6-B755-62FED5FF1B4B}">
      <dsp:nvSpPr>
        <dsp:cNvPr id="0" name=""/>
        <dsp:cNvSpPr/>
      </dsp:nvSpPr>
      <dsp:spPr>
        <a:xfrm>
          <a:off x="1455137" y="1973"/>
          <a:ext cx="1295965" cy="7775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Participant Testing incl. Market Trials</a:t>
          </a:r>
        </a:p>
      </dsp:txBody>
      <dsp:txXfrm>
        <a:off x="1455137" y="1973"/>
        <a:ext cx="1295965" cy="777579"/>
      </dsp:txXfrm>
    </dsp:sp>
    <dsp:sp modelId="{E22633D8-64C0-483C-9B35-8A1C4CC3EC29}">
      <dsp:nvSpPr>
        <dsp:cNvPr id="0" name=""/>
        <dsp:cNvSpPr/>
      </dsp:nvSpPr>
      <dsp:spPr>
        <a:xfrm>
          <a:off x="2880699" y="1973"/>
          <a:ext cx="1295965" cy="7775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t>Metering</a:t>
          </a:r>
          <a:endParaRPr lang="en-AU" sz="1400" kern="1200" dirty="0"/>
        </a:p>
      </dsp:txBody>
      <dsp:txXfrm>
        <a:off x="2880699" y="1973"/>
        <a:ext cx="1295965" cy="777579"/>
      </dsp:txXfrm>
    </dsp:sp>
    <dsp:sp modelId="{52916C22-2511-40FF-A735-21C286CC0D35}">
      <dsp:nvSpPr>
        <dsp:cNvPr id="0" name=""/>
        <dsp:cNvSpPr/>
      </dsp:nvSpPr>
      <dsp:spPr>
        <a:xfrm>
          <a:off x="29575" y="909149"/>
          <a:ext cx="1295965" cy="7775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Risks, issues &amp; contingency</a:t>
          </a:r>
        </a:p>
      </dsp:txBody>
      <dsp:txXfrm>
        <a:off x="29575" y="909149"/>
        <a:ext cx="1295965" cy="777579"/>
      </dsp:txXfrm>
    </dsp:sp>
    <dsp:sp modelId="{E015C89F-DDA9-44EC-A3E5-2C6485EC15B3}">
      <dsp:nvSpPr>
        <dsp:cNvPr id="0" name=""/>
        <dsp:cNvSpPr/>
      </dsp:nvSpPr>
      <dsp:spPr>
        <a:xfrm>
          <a:off x="1455137" y="909149"/>
          <a:ext cx="1295965" cy="7775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Key Program considerations</a:t>
          </a:r>
        </a:p>
      </dsp:txBody>
      <dsp:txXfrm>
        <a:off x="1455137" y="909149"/>
        <a:ext cx="1295965" cy="777579"/>
      </dsp:txXfrm>
    </dsp:sp>
    <dsp:sp modelId="{43F23096-ABBE-421D-9AE8-7789A9F2F1C1}">
      <dsp:nvSpPr>
        <dsp:cNvPr id="0" name=""/>
        <dsp:cNvSpPr/>
      </dsp:nvSpPr>
      <dsp:spPr>
        <a:xfrm>
          <a:off x="2880699" y="909149"/>
          <a:ext cx="1295965" cy="7775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t>Milestone Status updates</a:t>
          </a:r>
          <a:endParaRPr lang="en-AU" sz="1400" kern="1200" dirty="0"/>
        </a:p>
      </dsp:txBody>
      <dsp:txXfrm>
        <a:off x="2880699" y="909149"/>
        <a:ext cx="1295965" cy="777579"/>
      </dsp:txXfrm>
    </dsp:sp>
    <dsp:sp modelId="{DB15220C-BB68-4116-AFCC-453571003F86}">
      <dsp:nvSpPr>
        <dsp:cNvPr id="0" name=""/>
        <dsp:cNvSpPr/>
      </dsp:nvSpPr>
      <dsp:spPr>
        <a:xfrm>
          <a:off x="742356" y="1816325"/>
          <a:ext cx="1295965" cy="7775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Working Group updates</a:t>
          </a:r>
        </a:p>
      </dsp:txBody>
      <dsp:txXfrm>
        <a:off x="742356" y="1816325"/>
        <a:ext cx="1295965" cy="777579"/>
      </dsp:txXfrm>
    </dsp:sp>
    <dsp:sp modelId="{1BA93AA5-4DE9-471D-BBB9-FC989F4A2077}">
      <dsp:nvSpPr>
        <dsp:cNvPr id="0" name=""/>
        <dsp:cNvSpPr/>
      </dsp:nvSpPr>
      <dsp:spPr>
        <a:xfrm>
          <a:off x="2167918" y="1816325"/>
          <a:ext cx="1295965" cy="7775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Costs of the change</a:t>
          </a:r>
        </a:p>
      </dsp:txBody>
      <dsp:txXfrm>
        <a:off x="2167918" y="1816325"/>
        <a:ext cx="1295965" cy="7775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50368-C231-424B-8EDC-C5EA884CC8D2}" type="datetimeFigureOut">
              <a:rPr lang="en-AU" smtClean="0"/>
              <a:t>5/02/2020</a:t>
            </a:fld>
            <a:endParaRPr lang="en-A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DE090-26EF-450E-97B6-379DF324908B}" type="slidenum">
              <a:rPr lang="en-AU" smtClean="0"/>
              <a:t>‹#›</a:t>
            </a:fld>
            <a:endParaRPr lang="en-AU" dirty="0"/>
          </a:p>
        </p:txBody>
      </p:sp>
    </p:spTree>
    <p:extLst>
      <p:ext uri="{BB962C8B-B14F-4D97-AF65-F5344CB8AC3E}">
        <p14:creationId xmlns:p14="http://schemas.microsoft.com/office/powerpoint/2010/main" val="374115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39DE090-26EF-450E-97B6-379DF324908B}" type="slidenum">
              <a:rPr lang="en-AU" smtClean="0"/>
              <a:t>7</a:t>
            </a:fld>
            <a:endParaRPr lang="en-AU" dirty="0"/>
          </a:p>
        </p:txBody>
      </p:sp>
    </p:spTree>
    <p:extLst>
      <p:ext uri="{BB962C8B-B14F-4D97-AF65-F5344CB8AC3E}">
        <p14:creationId xmlns:p14="http://schemas.microsoft.com/office/powerpoint/2010/main" val="46402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9525E48-7303-4C99-A797-AD8A06121544}" type="slidenum">
              <a:rPr lang="en-AU" smtClean="0"/>
              <a:t>18</a:t>
            </a:fld>
            <a:endParaRPr lang="en-AU" dirty="0"/>
          </a:p>
        </p:txBody>
      </p:sp>
    </p:spTree>
    <p:extLst>
      <p:ext uri="{BB962C8B-B14F-4D97-AF65-F5344CB8AC3E}">
        <p14:creationId xmlns:p14="http://schemas.microsoft.com/office/powerpoint/2010/main" val="1621686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39DE090-26EF-450E-97B6-379DF324908B}" type="slidenum">
              <a:rPr lang="en-AU" smtClean="0"/>
              <a:t>27</a:t>
            </a:fld>
            <a:endParaRPr lang="en-AU" dirty="0"/>
          </a:p>
        </p:txBody>
      </p:sp>
    </p:spTree>
    <p:extLst>
      <p:ext uri="{BB962C8B-B14F-4D97-AF65-F5344CB8AC3E}">
        <p14:creationId xmlns:p14="http://schemas.microsoft.com/office/powerpoint/2010/main" val="17537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39DE090-26EF-450E-97B6-379DF324908B}" type="slidenum">
              <a:rPr lang="en-AU" smtClean="0"/>
              <a:t>28</a:t>
            </a:fld>
            <a:endParaRPr lang="en-AU" dirty="0"/>
          </a:p>
        </p:txBody>
      </p:sp>
    </p:spTree>
    <p:extLst>
      <p:ext uri="{BB962C8B-B14F-4D97-AF65-F5344CB8AC3E}">
        <p14:creationId xmlns:p14="http://schemas.microsoft.com/office/powerpoint/2010/main" val="19320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237AF0D-BB21-49A3-BE26-E6FB4B125E32}" type="slidenum">
              <a:rPr lang="en-AU" smtClean="0"/>
              <a:t>54</a:t>
            </a:fld>
            <a:endParaRPr lang="en-AU"/>
          </a:p>
        </p:txBody>
      </p:sp>
    </p:spTree>
    <p:extLst>
      <p:ext uri="{BB962C8B-B14F-4D97-AF65-F5344CB8AC3E}">
        <p14:creationId xmlns:p14="http://schemas.microsoft.com/office/powerpoint/2010/main" val="1987587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55AF0A9-B75F-4CE4-B6F5-9C9C91644E71}"/>
              </a:ext>
            </a:extLst>
          </p:cNvPr>
          <p:cNvGrpSpPr/>
          <p:nvPr userDrawn="1"/>
        </p:nvGrpSpPr>
        <p:grpSpPr>
          <a:xfrm>
            <a:off x="-3171489" y="4738399"/>
            <a:ext cx="12801436" cy="3019357"/>
            <a:chOff x="-2935513" y="4064389"/>
            <a:chExt cx="15659100" cy="3693368"/>
          </a:xfrm>
        </p:grpSpPr>
        <p:sp>
          <p:nvSpPr>
            <p:cNvPr id="14" name="Freeform 15">
              <a:extLst>
                <a:ext uri="{FF2B5EF4-FFF2-40B4-BE49-F238E27FC236}">
                  <a16:creationId xmlns:a16="http://schemas.microsoft.com/office/drawing/2014/main" id="{C472C06F-2F73-4B39-8BAB-A874F77BACE5}"/>
                </a:ext>
              </a:extLst>
            </p:cNvPr>
            <p:cNvSpPr>
              <a:spLocks/>
            </p:cNvSpPr>
            <p:nvPr userDrawn="1"/>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324"/>
                </a:solidFill>
                <a:effectLst/>
                <a:uLnTx/>
                <a:uFillTx/>
                <a:latin typeface="Futura Std Light"/>
                <a:ea typeface="+mn-ea"/>
                <a:cs typeface="+mn-cs"/>
                <a:sym typeface="Futura Std Light"/>
              </a:endParaRPr>
            </a:p>
          </p:txBody>
        </p:sp>
        <p:sp>
          <p:nvSpPr>
            <p:cNvPr id="15" name="Freeform 16">
              <a:extLst>
                <a:ext uri="{FF2B5EF4-FFF2-40B4-BE49-F238E27FC236}">
                  <a16:creationId xmlns:a16="http://schemas.microsoft.com/office/drawing/2014/main" id="{2BDC0F06-172D-4ABF-B968-903A61518BDF}"/>
                </a:ext>
              </a:extLst>
            </p:cNvPr>
            <p:cNvSpPr>
              <a:spLocks/>
            </p:cNvSpPr>
            <p:nvPr userDrawn="1"/>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324"/>
                </a:solidFill>
                <a:effectLst/>
                <a:uLnTx/>
                <a:uFillTx/>
                <a:latin typeface="Futura Std Light"/>
                <a:ea typeface="+mn-ea"/>
                <a:cs typeface="+mn-cs"/>
                <a:sym typeface="Futura Std Light"/>
              </a:endParaRPr>
            </a:p>
          </p:txBody>
        </p:sp>
      </p:grpSp>
      <p:sp>
        <p:nvSpPr>
          <p:cNvPr id="10" name="Freeform: Shape 9">
            <a:extLst>
              <a:ext uri="{FF2B5EF4-FFF2-40B4-BE49-F238E27FC236}">
                <a16:creationId xmlns:a16="http://schemas.microsoft.com/office/drawing/2014/main" id="{7B9E9ED6-D0E9-4818-A55E-FEFC2F0CD672}"/>
              </a:ext>
            </a:extLst>
          </p:cNvPr>
          <p:cNvSpPr/>
          <p:nvPr userDrawn="1"/>
        </p:nvSpPr>
        <p:spPr>
          <a:xfrm>
            <a:off x="0" y="0"/>
            <a:ext cx="9144000" cy="6858000"/>
          </a:xfrm>
          <a:custGeom>
            <a:avLst/>
            <a:gdLst>
              <a:gd name="connsiteX0" fmla="*/ 263525 w 12192000"/>
              <a:gd name="connsiteY0" fmla="*/ 260350 h 6858000"/>
              <a:gd name="connsiteX1" fmla="*/ 263525 w 12192000"/>
              <a:gd name="connsiteY1" fmla="*/ 6597650 h 6858000"/>
              <a:gd name="connsiteX2" fmla="*/ 11928475 w 12192000"/>
              <a:gd name="connsiteY2" fmla="*/ 6597650 h 6858000"/>
              <a:gd name="connsiteX3" fmla="*/ 11928475 w 12192000"/>
              <a:gd name="connsiteY3" fmla="*/ 2603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63525" y="260350"/>
                </a:moveTo>
                <a:lnTo>
                  <a:pt x="263525" y="6597650"/>
                </a:lnTo>
                <a:lnTo>
                  <a:pt x="11928475" y="6597650"/>
                </a:lnTo>
                <a:lnTo>
                  <a:pt x="11928475" y="26035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Futura Std Light"/>
              <a:ea typeface="+mn-ea"/>
              <a:cs typeface="+mn-cs"/>
              <a:sym typeface="Futura Std Light"/>
            </a:endParaRPr>
          </a:p>
        </p:txBody>
      </p:sp>
      <p:sp>
        <p:nvSpPr>
          <p:cNvPr id="2" name="Title 1">
            <a:extLst>
              <a:ext uri="{FF2B5EF4-FFF2-40B4-BE49-F238E27FC236}">
                <a16:creationId xmlns:a16="http://schemas.microsoft.com/office/drawing/2014/main" id="{AD559B4D-39E2-4A2E-8A5C-95726E785FF9}"/>
              </a:ext>
            </a:extLst>
          </p:cNvPr>
          <p:cNvSpPr>
            <a:spLocks noGrp="1"/>
          </p:cNvSpPr>
          <p:nvPr>
            <p:ph type="ctrTitle"/>
          </p:nvPr>
        </p:nvSpPr>
        <p:spPr>
          <a:xfrm>
            <a:off x="629100" y="2350800"/>
            <a:ext cx="6858000" cy="2387600"/>
          </a:xfrm>
        </p:spPr>
        <p:txBody>
          <a:bodyPr anchor="b"/>
          <a:lstStyle>
            <a:lvl1pPr algn="l">
              <a:defRPr sz="4500"/>
            </a:lvl1pPr>
          </a:lstStyle>
          <a:p>
            <a:r>
              <a:rPr lang="en-US"/>
              <a:t>Click to edit Master title style</a:t>
            </a:r>
            <a:endParaRPr lang="en-AU" dirty="0"/>
          </a:p>
        </p:txBody>
      </p:sp>
      <p:sp>
        <p:nvSpPr>
          <p:cNvPr id="3" name="Subtitle 2">
            <a:extLst>
              <a:ext uri="{FF2B5EF4-FFF2-40B4-BE49-F238E27FC236}">
                <a16:creationId xmlns:a16="http://schemas.microsoft.com/office/drawing/2014/main" id="{4F9AB51E-A732-4105-AAF9-C4C491281C8E}"/>
              </a:ext>
            </a:extLst>
          </p:cNvPr>
          <p:cNvSpPr>
            <a:spLocks noGrp="1"/>
          </p:cNvSpPr>
          <p:nvPr>
            <p:ph type="subTitle" idx="1"/>
          </p:nvPr>
        </p:nvSpPr>
        <p:spPr>
          <a:xfrm>
            <a:off x="629100" y="4899600"/>
            <a:ext cx="6858000" cy="626400"/>
          </a:xfrm>
        </p:spPr>
        <p:txBody>
          <a:bodyPr>
            <a:normAutofit/>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dirty="0"/>
          </a:p>
        </p:txBody>
      </p:sp>
      <p:sp>
        <p:nvSpPr>
          <p:cNvPr id="6" name="Slide Number Placeholder 5">
            <a:extLst>
              <a:ext uri="{FF2B5EF4-FFF2-40B4-BE49-F238E27FC236}">
                <a16:creationId xmlns:a16="http://schemas.microsoft.com/office/drawing/2014/main" id="{5B9216FF-48D2-43CC-A7A2-6B66955AF4F4}"/>
              </a:ext>
            </a:extLst>
          </p:cNvPr>
          <p:cNvSpPr>
            <a:spLocks noGrp="1"/>
          </p:cNvSpPr>
          <p:nvPr>
            <p:ph type="sldNum" sz="quarter" idx="12"/>
          </p:nvPr>
        </p:nvSpPr>
        <p:spPr>
          <a:xfrm>
            <a:off x="8501903" y="6230848"/>
            <a:ext cx="432081" cy="365125"/>
          </a:xfrm>
        </p:spPr>
        <p:txBody>
          <a:bodyPr/>
          <a:lstStyle>
            <a:lvl1pPr>
              <a:defRPr>
                <a:solidFill>
                  <a:schemeClr val="bg1"/>
                </a:solidFill>
              </a:defRPr>
            </a:lvl1pPr>
          </a:lstStyle>
          <a:p>
            <a:fld id="{4EC81F68-4976-451A-B2E9-79BCBD2F70CC}" type="slidenum">
              <a:rPr lang="en-AU" smtClean="0"/>
              <a:pPr/>
              <a:t>‹#›</a:t>
            </a:fld>
            <a:endParaRPr lang="en-AU" dirty="0"/>
          </a:p>
        </p:txBody>
      </p:sp>
      <p:sp>
        <p:nvSpPr>
          <p:cNvPr id="4" name="Date Placeholder 3">
            <a:extLst>
              <a:ext uri="{FF2B5EF4-FFF2-40B4-BE49-F238E27FC236}">
                <a16:creationId xmlns:a16="http://schemas.microsoft.com/office/drawing/2014/main" id="{FCDF4901-5DA8-4CDF-9DD6-0DFA0044C2F9}"/>
              </a:ext>
            </a:extLst>
          </p:cNvPr>
          <p:cNvSpPr>
            <a:spLocks noGrp="1"/>
          </p:cNvSpPr>
          <p:nvPr>
            <p:ph type="dt" sz="half" idx="10"/>
          </p:nvPr>
        </p:nvSpPr>
        <p:spPr>
          <a:xfrm>
            <a:off x="7108872" y="6230848"/>
            <a:ext cx="1302050" cy="365125"/>
          </a:xfrm>
        </p:spPr>
        <p:txBody>
          <a:bodyPr/>
          <a:lstStyle>
            <a:lvl1pPr>
              <a:defRPr>
                <a:solidFill>
                  <a:schemeClr val="bg1"/>
                </a:solidFill>
              </a:defRPr>
            </a:lvl1pPr>
          </a:lstStyle>
          <a:p>
            <a:fld id="{15D72C39-7BE7-49A0-9E03-2E860EBE44CA}" type="datetime1">
              <a:rPr lang="en-AU" smtClean="0"/>
              <a:t>5/02/2020</a:t>
            </a:fld>
            <a:endParaRPr lang="en-AU" dirty="0"/>
          </a:p>
        </p:txBody>
      </p:sp>
      <p:sp>
        <p:nvSpPr>
          <p:cNvPr id="5" name="Footer Placeholder 4">
            <a:extLst>
              <a:ext uri="{FF2B5EF4-FFF2-40B4-BE49-F238E27FC236}">
                <a16:creationId xmlns:a16="http://schemas.microsoft.com/office/drawing/2014/main" id="{4A27B57D-1C5A-4936-973A-C09D58DAEA00}"/>
              </a:ext>
            </a:extLst>
          </p:cNvPr>
          <p:cNvSpPr>
            <a:spLocks noGrp="1"/>
          </p:cNvSpPr>
          <p:nvPr>
            <p:ph type="ftr" sz="quarter" idx="11"/>
          </p:nvPr>
        </p:nvSpPr>
        <p:spPr>
          <a:xfrm>
            <a:off x="3015503" y="6230848"/>
            <a:ext cx="4002382" cy="365125"/>
          </a:xfrm>
        </p:spPr>
        <p:txBody>
          <a:bodyPr/>
          <a:lstStyle>
            <a:lvl1pPr>
              <a:defRPr>
                <a:solidFill>
                  <a:schemeClr val="bg1"/>
                </a:solidFill>
              </a:defRPr>
            </a:lvl1pPr>
          </a:lstStyle>
          <a:p>
            <a:r>
              <a:rPr lang="en-AU" dirty="0"/>
              <a:t>Example footer text</a:t>
            </a:r>
          </a:p>
        </p:txBody>
      </p:sp>
      <p:pic>
        <p:nvPicPr>
          <p:cNvPr id="12" name="Picture 11">
            <a:extLst>
              <a:ext uri="{FF2B5EF4-FFF2-40B4-BE49-F238E27FC236}">
                <a16:creationId xmlns:a16="http://schemas.microsoft.com/office/drawing/2014/main" id="{04319888-40C2-4948-8D49-4AD6114010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6440" y="728074"/>
            <a:ext cx="3024336" cy="996252"/>
          </a:xfrm>
          <a:prstGeom prst="rect">
            <a:avLst/>
          </a:prstGeom>
        </p:spPr>
      </p:pic>
    </p:spTree>
    <p:extLst>
      <p:ext uri="{BB962C8B-B14F-4D97-AF65-F5344CB8AC3E}">
        <p14:creationId xmlns:p14="http://schemas.microsoft.com/office/powerpoint/2010/main" val="319104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B70B14-71BF-4D10-B3DA-12193BF02EE1}"/>
              </a:ext>
            </a:extLst>
          </p:cNvPr>
          <p:cNvSpPr/>
          <p:nvPr userDrawn="1"/>
        </p:nvSpPr>
        <p:spPr>
          <a:xfrm>
            <a:off x="0" y="0"/>
            <a:ext cx="2951560" cy="6858000"/>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2" name="Title 1">
            <a:extLst>
              <a:ext uri="{FF2B5EF4-FFF2-40B4-BE49-F238E27FC236}">
                <a16:creationId xmlns:a16="http://schemas.microsoft.com/office/drawing/2014/main" id="{93A023EC-89BA-427F-B659-C9BA6F7C97BD}"/>
              </a:ext>
            </a:extLst>
          </p:cNvPr>
          <p:cNvSpPr>
            <a:spLocks noGrp="1"/>
          </p:cNvSpPr>
          <p:nvPr>
            <p:ph type="title"/>
          </p:nvPr>
        </p:nvSpPr>
        <p:spPr>
          <a:xfrm>
            <a:off x="199800" y="457200"/>
            <a:ext cx="2486700" cy="1324800"/>
          </a:xfrm>
        </p:spPr>
        <p:txBody>
          <a:bodyPr anchor="t" anchorCtr="0">
            <a:noAutofit/>
          </a:bodyPr>
          <a:lstStyle>
            <a:lvl1pPr>
              <a:defRPr sz="3300"/>
            </a:lvl1pPr>
          </a:lstStyle>
          <a:p>
            <a:r>
              <a:rPr lang="en-US"/>
              <a:t>Click to edit Master title style</a:t>
            </a:r>
            <a:endParaRPr lang="en-AU" dirty="0"/>
          </a:p>
        </p:txBody>
      </p:sp>
      <p:sp>
        <p:nvSpPr>
          <p:cNvPr id="3" name="Picture Placeholder 2">
            <a:extLst>
              <a:ext uri="{FF2B5EF4-FFF2-40B4-BE49-F238E27FC236}">
                <a16:creationId xmlns:a16="http://schemas.microsoft.com/office/drawing/2014/main" id="{6E2789DB-5346-49A4-93BC-CE824ABD6F0D}"/>
              </a:ext>
            </a:extLst>
          </p:cNvPr>
          <p:cNvSpPr>
            <a:spLocks noGrp="1"/>
          </p:cNvSpPr>
          <p:nvPr>
            <p:ph type="pic" idx="1"/>
          </p:nvPr>
        </p:nvSpPr>
        <p:spPr>
          <a:xfrm>
            <a:off x="3151360" y="457200"/>
            <a:ext cx="5793740" cy="562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AU" dirty="0"/>
          </a:p>
        </p:txBody>
      </p:sp>
      <p:sp>
        <p:nvSpPr>
          <p:cNvPr id="4" name="Text Placeholder 3">
            <a:extLst>
              <a:ext uri="{FF2B5EF4-FFF2-40B4-BE49-F238E27FC236}">
                <a16:creationId xmlns:a16="http://schemas.microsoft.com/office/drawing/2014/main" id="{227ED3C4-6241-480A-9C80-94FA28B6BFD3}"/>
              </a:ext>
            </a:extLst>
          </p:cNvPr>
          <p:cNvSpPr>
            <a:spLocks noGrp="1"/>
          </p:cNvSpPr>
          <p:nvPr>
            <p:ph type="body" sz="half" idx="2"/>
          </p:nvPr>
        </p:nvSpPr>
        <p:spPr>
          <a:xfrm>
            <a:off x="199800" y="3117600"/>
            <a:ext cx="2486700" cy="1846800"/>
          </a:xfrm>
        </p:spPr>
        <p:txBody>
          <a:bodyPr/>
          <a:lstStyle>
            <a:lvl1pPr marL="0" indent="0">
              <a:buNone/>
              <a:defRPr sz="2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2BE93A-F35B-437B-B683-A13F8549B11A}"/>
              </a:ext>
            </a:extLst>
          </p:cNvPr>
          <p:cNvSpPr>
            <a:spLocks noGrp="1"/>
          </p:cNvSpPr>
          <p:nvPr>
            <p:ph type="dt" sz="half" idx="10"/>
          </p:nvPr>
        </p:nvSpPr>
        <p:spPr/>
        <p:txBody>
          <a:bodyPr/>
          <a:lstStyle/>
          <a:p>
            <a:fld id="{B35F56D9-A392-4697-8831-2182D5FE49C4}" type="datetime1">
              <a:rPr lang="en-AU" smtClean="0"/>
              <a:t>5/02/2020</a:t>
            </a:fld>
            <a:endParaRPr lang="en-AU" dirty="0"/>
          </a:p>
        </p:txBody>
      </p:sp>
      <p:sp>
        <p:nvSpPr>
          <p:cNvPr id="6" name="Footer Placeholder 5">
            <a:extLst>
              <a:ext uri="{FF2B5EF4-FFF2-40B4-BE49-F238E27FC236}">
                <a16:creationId xmlns:a16="http://schemas.microsoft.com/office/drawing/2014/main" id="{F94D30DB-3BC0-4933-B267-A5A1205AA3B8}"/>
              </a:ext>
            </a:extLst>
          </p:cNvPr>
          <p:cNvSpPr>
            <a:spLocks noGrp="1"/>
          </p:cNvSpPr>
          <p:nvPr>
            <p:ph type="ftr" sz="quarter" idx="11"/>
          </p:nvPr>
        </p:nvSpPr>
        <p:spPr/>
        <p:txBody>
          <a:bodyPr/>
          <a:lstStyle/>
          <a:p>
            <a:r>
              <a:rPr lang="en-AU" dirty="0"/>
              <a:t>Example footer text</a:t>
            </a:r>
          </a:p>
        </p:txBody>
      </p:sp>
      <p:sp>
        <p:nvSpPr>
          <p:cNvPr id="7" name="Slide Number Placeholder 6">
            <a:extLst>
              <a:ext uri="{FF2B5EF4-FFF2-40B4-BE49-F238E27FC236}">
                <a16:creationId xmlns:a16="http://schemas.microsoft.com/office/drawing/2014/main" id="{167EDBB3-96E6-4EEA-931F-DB7B9E145130}"/>
              </a:ext>
            </a:extLst>
          </p:cNvPr>
          <p:cNvSpPr>
            <a:spLocks noGrp="1"/>
          </p:cNvSpPr>
          <p:nvPr>
            <p:ph type="sldNum" sz="quarter" idx="12"/>
          </p:nvPr>
        </p:nvSpPr>
        <p:spPr/>
        <p:txBody>
          <a:bodyPr/>
          <a:lstStyle/>
          <a:p>
            <a:fld id="{4EC81F68-4976-451A-B2E9-79BCBD2F70CC}" type="slidenum">
              <a:rPr lang="en-AU" smtClean="0"/>
              <a:t>‹#›</a:t>
            </a:fld>
            <a:endParaRPr lang="en-AU" dirty="0"/>
          </a:p>
        </p:txBody>
      </p:sp>
      <p:pic>
        <p:nvPicPr>
          <p:cNvPr id="9" name="Picture 8">
            <a:extLst>
              <a:ext uri="{FF2B5EF4-FFF2-40B4-BE49-F238E27FC236}">
                <a16:creationId xmlns:a16="http://schemas.microsoft.com/office/drawing/2014/main" id="{097EC157-C339-420E-8E85-22C880923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617" y="6250625"/>
            <a:ext cx="1302050" cy="428911"/>
          </a:xfrm>
          <a:prstGeom prst="rect">
            <a:avLst/>
          </a:prstGeom>
        </p:spPr>
      </p:pic>
    </p:spTree>
    <p:extLst>
      <p:ext uri="{BB962C8B-B14F-4D97-AF65-F5344CB8AC3E}">
        <p14:creationId xmlns:p14="http://schemas.microsoft.com/office/powerpoint/2010/main" val="43897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chemeClr val="accent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963E6EB-8CED-4108-B6F2-E6D13942F327}"/>
              </a:ext>
            </a:extLst>
          </p:cNvPr>
          <p:cNvGrpSpPr/>
          <p:nvPr userDrawn="1"/>
        </p:nvGrpSpPr>
        <p:grpSpPr>
          <a:xfrm>
            <a:off x="-3171489" y="4738399"/>
            <a:ext cx="12801436" cy="3019357"/>
            <a:chOff x="-2935513" y="4064389"/>
            <a:chExt cx="15659100" cy="3693368"/>
          </a:xfrm>
        </p:grpSpPr>
        <p:sp>
          <p:nvSpPr>
            <p:cNvPr id="6" name="Freeform 15">
              <a:extLst>
                <a:ext uri="{FF2B5EF4-FFF2-40B4-BE49-F238E27FC236}">
                  <a16:creationId xmlns:a16="http://schemas.microsoft.com/office/drawing/2014/main" id="{666E238F-C6F1-48EE-9384-92F4A10A7D10}"/>
                </a:ext>
              </a:extLst>
            </p:cNvPr>
            <p:cNvSpPr>
              <a:spLocks/>
            </p:cNvSpPr>
            <p:nvPr userDrawn="1"/>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324"/>
                </a:solidFill>
                <a:effectLst/>
                <a:uLnTx/>
                <a:uFillTx/>
                <a:latin typeface="Futura Std Light"/>
                <a:ea typeface="+mn-ea"/>
                <a:cs typeface="+mn-cs"/>
                <a:sym typeface="Futura Std Light"/>
              </a:endParaRPr>
            </a:p>
          </p:txBody>
        </p:sp>
        <p:sp>
          <p:nvSpPr>
            <p:cNvPr id="8" name="Freeform 16">
              <a:extLst>
                <a:ext uri="{FF2B5EF4-FFF2-40B4-BE49-F238E27FC236}">
                  <a16:creationId xmlns:a16="http://schemas.microsoft.com/office/drawing/2014/main" id="{CB2B2F3D-67A7-4D54-903D-159DD3309EF1}"/>
                </a:ext>
              </a:extLst>
            </p:cNvPr>
            <p:cNvSpPr>
              <a:spLocks/>
            </p:cNvSpPr>
            <p:nvPr userDrawn="1"/>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324"/>
                </a:solidFill>
                <a:effectLst/>
                <a:uLnTx/>
                <a:uFillTx/>
                <a:latin typeface="Futura Std Light"/>
                <a:ea typeface="+mn-ea"/>
                <a:cs typeface="+mn-cs"/>
                <a:sym typeface="Futura Std Light"/>
              </a:endParaRPr>
            </a:p>
          </p:txBody>
        </p:sp>
      </p:grpSp>
      <p:pic>
        <p:nvPicPr>
          <p:cNvPr id="11" name="Picture 10">
            <a:extLst>
              <a:ext uri="{FF2B5EF4-FFF2-40B4-BE49-F238E27FC236}">
                <a16:creationId xmlns:a16="http://schemas.microsoft.com/office/drawing/2014/main" id="{911649FD-DC19-4DB8-B570-D760644130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6416" y="2824337"/>
            <a:ext cx="3671168" cy="1209326"/>
          </a:xfrm>
          <a:prstGeom prst="rect">
            <a:avLst/>
          </a:prstGeom>
        </p:spPr>
      </p:pic>
    </p:spTree>
    <p:extLst>
      <p:ext uri="{BB962C8B-B14F-4D97-AF65-F5344CB8AC3E}">
        <p14:creationId xmlns:p14="http://schemas.microsoft.com/office/powerpoint/2010/main" val="102980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userDrawn="1"/>
        </p:nvSpPr>
        <p:spPr>
          <a:xfrm>
            <a:off x="0" y="0"/>
            <a:ext cx="2951560" cy="6858000"/>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199800" y="457200"/>
            <a:ext cx="2486700" cy="1324800"/>
          </a:xfrm>
        </p:spPr>
        <p:txBody>
          <a:bodyPr anchor="t" anchorCtr="0">
            <a:noAutofit/>
          </a:bodyPr>
          <a:lstStyle>
            <a:lvl1pPr>
              <a:defRPr sz="3300"/>
            </a:lvl1p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C4B239B3-B0FA-4170-B208-4E2BDAB8EE5B}" type="datetime1">
              <a:rPr lang="en-AU" smtClean="0"/>
              <a:t>5/02/2020</a:t>
            </a:fld>
            <a:endParaRPr lang="en-AU" dirty="0"/>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r>
              <a:rPr lang="en-AU" dirty="0"/>
              <a:t>Example footer text</a:t>
            </a:r>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dirty="0"/>
          </a:p>
        </p:txBody>
      </p:sp>
      <p:sp>
        <p:nvSpPr>
          <p:cNvPr id="9" name="Text Placeholder 8">
            <a:extLst>
              <a:ext uri="{FF2B5EF4-FFF2-40B4-BE49-F238E27FC236}">
                <a16:creationId xmlns:a16="http://schemas.microsoft.com/office/drawing/2014/main" id="{8E5A8E53-6B2A-4241-96AC-8D49FD25DC61}"/>
              </a:ext>
            </a:extLst>
          </p:cNvPr>
          <p:cNvSpPr>
            <a:spLocks noGrp="1"/>
          </p:cNvSpPr>
          <p:nvPr>
            <p:ph type="body" sz="quarter" idx="13"/>
          </p:nvPr>
        </p:nvSpPr>
        <p:spPr>
          <a:xfrm>
            <a:off x="3150000" y="457199"/>
            <a:ext cx="5792400" cy="5626800"/>
          </a:xfrm>
        </p:spPr>
        <p:txBody>
          <a:bodyPr/>
          <a:lstStyle>
            <a:lvl1pPr marL="361950" indent="-361950">
              <a:buFont typeface="+mj-lt"/>
              <a:buAutoNum type="arabicPeriod"/>
              <a:defRPr/>
            </a:lvl1pPr>
            <a:lvl2pPr marL="685800" indent="-342900">
              <a:buFont typeface="+mj-lt"/>
              <a:buAutoNum type="arabicPeriod"/>
              <a:defRPr/>
            </a:lvl2pPr>
            <a:lvl3pPr marL="1028700" indent="-342900">
              <a:buFont typeface="+mj-lt"/>
              <a:buAutoNum type="arabicPeriod"/>
              <a:defRPr/>
            </a:lvl3pPr>
            <a:lvl4pPr marL="1371600" indent="-342900">
              <a:buFont typeface="+mj-lt"/>
              <a:buAutoNum type="arabicPeriod"/>
              <a:defRPr/>
            </a:lvl4pPr>
            <a:lvl5pPr marL="1714500" indent="-3429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 name="Picture 9">
            <a:extLst>
              <a:ext uri="{FF2B5EF4-FFF2-40B4-BE49-F238E27FC236}">
                <a16:creationId xmlns:a16="http://schemas.microsoft.com/office/drawing/2014/main" id="{AF2188CD-9EED-4AB1-AD8C-73C0F80DE0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617" y="6250625"/>
            <a:ext cx="1302050" cy="428911"/>
          </a:xfrm>
          <a:prstGeom prst="rect">
            <a:avLst/>
          </a:prstGeom>
        </p:spPr>
      </p:pic>
    </p:spTree>
    <p:extLst>
      <p:ext uri="{BB962C8B-B14F-4D97-AF65-F5344CB8AC3E}">
        <p14:creationId xmlns:p14="http://schemas.microsoft.com/office/powerpoint/2010/main" val="161345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8D73-741E-4A3A-B8C4-124CE6BAC49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4DF620-32AE-46C9-9F22-DDE369B50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8A0033-3118-46E0-9F01-3652AE36EBE3}"/>
              </a:ext>
            </a:extLst>
          </p:cNvPr>
          <p:cNvSpPr>
            <a:spLocks noGrp="1"/>
          </p:cNvSpPr>
          <p:nvPr>
            <p:ph type="dt" sz="half" idx="10"/>
          </p:nvPr>
        </p:nvSpPr>
        <p:spPr/>
        <p:txBody>
          <a:bodyPr/>
          <a:lstStyle/>
          <a:p>
            <a:fld id="{ADE8A7F0-C296-4C64-BBCC-19F7C14BAFD7}" type="datetime1">
              <a:rPr lang="en-AU" smtClean="0"/>
              <a:t>5/02/2020</a:t>
            </a:fld>
            <a:endParaRPr lang="en-AU" dirty="0"/>
          </a:p>
        </p:txBody>
      </p:sp>
      <p:sp>
        <p:nvSpPr>
          <p:cNvPr id="5" name="Footer Placeholder 4">
            <a:extLst>
              <a:ext uri="{FF2B5EF4-FFF2-40B4-BE49-F238E27FC236}">
                <a16:creationId xmlns:a16="http://schemas.microsoft.com/office/drawing/2014/main" id="{947995D5-0AEB-4D1D-8A60-9100F1F04538}"/>
              </a:ext>
            </a:extLst>
          </p:cNvPr>
          <p:cNvSpPr>
            <a:spLocks noGrp="1"/>
          </p:cNvSpPr>
          <p:nvPr>
            <p:ph type="ftr" sz="quarter" idx="11"/>
          </p:nvPr>
        </p:nvSpPr>
        <p:spPr/>
        <p:txBody>
          <a:bodyPr/>
          <a:lstStyle/>
          <a:p>
            <a:r>
              <a:rPr lang="en-AU" dirty="0"/>
              <a:t>Example footer text</a:t>
            </a:r>
          </a:p>
        </p:txBody>
      </p:sp>
      <p:sp>
        <p:nvSpPr>
          <p:cNvPr id="6" name="Slide Number Placeholder 5">
            <a:extLst>
              <a:ext uri="{FF2B5EF4-FFF2-40B4-BE49-F238E27FC236}">
                <a16:creationId xmlns:a16="http://schemas.microsoft.com/office/drawing/2014/main" id="{1B05ED6E-F140-4083-9570-EFDF8AAE9C49}"/>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104627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7475-FEE0-40F3-B487-DB82C280664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2A56FD0D-B4CE-41F4-9879-E575CB28F436}"/>
              </a:ext>
            </a:extLst>
          </p:cNvPr>
          <p:cNvSpPr>
            <a:spLocks noGrp="1"/>
          </p:cNvSpPr>
          <p:nvPr>
            <p:ph type="body" idx="1"/>
          </p:nvPr>
        </p:nvSpPr>
        <p:spPr>
          <a:xfrm>
            <a:off x="623888" y="4589464"/>
            <a:ext cx="7886700"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DB86D-BED8-4F4E-A228-4A9502398278}"/>
              </a:ext>
            </a:extLst>
          </p:cNvPr>
          <p:cNvSpPr>
            <a:spLocks noGrp="1"/>
          </p:cNvSpPr>
          <p:nvPr>
            <p:ph type="dt" sz="half" idx="10"/>
          </p:nvPr>
        </p:nvSpPr>
        <p:spPr/>
        <p:txBody>
          <a:bodyPr/>
          <a:lstStyle>
            <a:lvl1pPr>
              <a:defRPr>
                <a:solidFill>
                  <a:schemeClr val="bg1"/>
                </a:solidFill>
              </a:defRPr>
            </a:lvl1pPr>
          </a:lstStyle>
          <a:p>
            <a:fld id="{C14595E4-4621-40B9-A514-15E5E3CC4987}" type="datetime1">
              <a:rPr lang="en-AU" smtClean="0"/>
              <a:t>5/02/2020</a:t>
            </a:fld>
            <a:endParaRPr lang="en-AU" dirty="0"/>
          </a:p>
        </p:txBody>
      </p:sp>
      <p:sp>
        <p:nvSpPr>
          <p:cNvPr id="5" name="Footer Placeholder 4">
            <a:extLst>
              <a:ext uri="{FF2B5EF4-FFF2-40B4-BE49-F238E27FC236}">
                <a16:creationId xmlns:a16="http://schemas.microsoft.com/office/drawing/2014/main" id="{8C4C2DBD-604C-465E-B9D8-B4B22647CF29}"/>
              </a:ext>
            </a:extLst>
          </p:cNvPr>
          <p:cNvSpPr>
            <a:spLocks noGrp="1"/>
          </p:cNvSpPr>
          <p:nvPr>
            <p:ph type="ftr" sz="quarter" idx="11"/>
          </p:nvPr>
        </p:nvSpPr>
        <p:spPr/>
        <p:txBody>
          <a:bodyPr/>
          <a:lstStyle>
            <a:lvl1pPr>
              <a:defRPr>
                <a:solidFill>
                  <a:schemeClr val="bg1"/>
                </a:solidFill>
              </a:defRPr>
            </a:lvl1pPr>
          </a:lstStyle>
          <a:p>
            <a:r>
              <a:rPr lang="en-AU" dirty="0"/>
              <a:t>Example footer text</a:t>
            </a:r>
          </a:p>
        </p:txBody>
      </p:sp>
      <p:sp>
        <p:nvSpPr>
          <p:cNvPr id="6" name="Slide Number Placeholder 5">
            <a:extLst>
              <a:ext uri="{FF2B5EF4-FFF2-40B4-BE49-F238E27FC236}">
                <a16:creationId xmlns:a16="http://schemas.microsoft.com/office/drawing/2014/main" id="{DFD5CE2D-E898-480E-8C7D-50D7E3781CA3}"/>
              </a:ext>
            </a:extLst>
          </p:cNvPr>
          <p:cNvSpPr>
            <a:spLocks noGrp="1"/>
          </p:cNvSpPr>
          <p:nvPr>
            <p:ph type="sldNum" sz="quarter" idx="12"/>
          </p:nvPr>
        </p:nvSpPr>
        <p:spPr/>
        <p:txBody>
          <a:bodyPr/>
          <a:lstStyle>
            <a:lvl1pPr>
              <a:defRPr>
                <a:solidFill>
                  <a:schemeClr val="bg1"/>
                </a:solidFill>
              </a:defRPr>
            </a:lvl1pPr>
          </a:lstStyle>
          <a:p>
            <a:fld id="{4EC81F68-4976-451A-B2E9-79BCBD2F70CC}" type="slidenum">
              <a:rPr lang="en-AU" smtClean="0"/>
              <a:pPr/>
              <a:t>‹#›</a:t>
            </a:fld>
            <a:endParaRPr lang="en-AU" dirty="0"/>
          </a:p>
        </p:txBody>
      </p:sp>
      <p:pic>
        <p:nvPicPr>
          <p:cNvPr id="7" name="Picture 6">
            <a:extLst>
              <a:ext uri="{FF2B5EF4-FFF2-40B4-BE49-F238E27FC236}">
                <a16:creationId xmlns:a16="http://schemas.microsoft.com/office/drawing/2014/main" id="{85656308-505F-4C9D-B9BF-1868F7BF86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617" y="6250625"/>
            <a:ext cx="1302050" cy="428911"/>
          </a:xfrm>
          <a:prstGeom prst="rect">
            <a:avLst/>
          </a:prstGeom>
        </p:spPr>
      </p:pic>
    </p:spTree>
    <p:extLst>
      <p:ext uri="{BB962C8B-B14F-4D97-AF65-F5344CB8AC3E}">
        <p14:creationId xmlns:p14="http://schemas.microsoft.com/office/powerpoint/2010/main" val="257096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75BD-C264-4D14-9F9C-5E355E6152C5}"/>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C050E30A-9FDC-436A-82DC-AF6B205EB45E}"/>
              </a:ext>
            </a:extLst>
          </p:cNvPr>
          <p:cNvSpPr>
            <a:spLocks noGrp="1"/>
          </p:cNvSpPr>
          <p:nvPr>
            <p:ph sz="half" idx="1"/>
          </p:nvPr>
        </p:nvSpPr>
        <p:spPr>
          <a:xfrm>
            <a:off x="176646" y="1825625"/>
            <a:ext cx="43173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a:extLst>
              <a:ext uri="{FF2B5EF4-FFF2-40B4-BE49-F238E27FC236}">
                <a16:creationId xmlns:a16="http://schemas.microsoft.com/office/drawing/2014/main" id="{66E30723-81C3-4A18-9021-A93A3C56F363}"/>
              </a:ext>
            </a:extLst>
          </p:cNvPr>
          <p:cNvSpPr>
            <a:spLocks noGrp="1"/>
          </p:cNvSpPr>
          <p:nvPr>
            <p:ph sz="half" idx="2"/>
          </p:nvPr>
        </p:nvSpPr>
        <p:spPr>
          <a:xfrm>
            <a:off x="4629150" y="1825625"/>
            <a:ext cx="43182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CC43672F-28FD-447E-B5A2-6040CEC9D790}"/>
              </a:ext>
            </a:extLst>
          </p:cNvPr>
          <p:cNvSpPr>
            <a:spLocks noGrp="1"/>
          </p:cNvSpPr>
          <p:nvPr>
            <p:ph type="dt" sz="half" idx="10"/>
          </p:nvPr>
        </p:nvSpPr>
        <p:spPr/>
        <p:txBody>
          <a:bodyPr/>
          <a:lstStyle/>
          <a:p>
            <a:fld id="{28D6EC55-E8C9-4D5D-AD97-885E413724EF}" type="datetime1">
              <a:rPr lang="en-AU" smtClean="0"/>
              <a:t>5/02/2020</a:t>
            </a:fld>
            <a:endParaRPr lang="en-AU" dirty="0"/>
          </a:p>
        </p:txBody>
      </p:sp>
      <p:sp>
        <p:nvSpPr>
          <p:cNvPr id="6" name="Footer Placeholder 5">
            <a:extLst>
              <a:ext uri="{FF2B5EF4-FFF2-40B4-BE49-F238E27FC236}">
                <a16:creationId xmlns:a16="http://schemas.microsoft.com/office/drawing/2014/main" id="{69EE0952-34FB-4217-8FBC-774BE000F6FC}"/>
              </a:ext>
            </a:extLst>
          </p:cNvPr>
          <p:cNvSpPr>
            <a:spLocks noGrp="1"/>
          </p:cNvSpPr>
          <p:nvPr>
            <p:ph type="ftr" sz="quarter" idx="11"/>
          </p:nvPr>
        </p:nvSpPr>
        <p:spPr/>
        <p:txBody>
          <a:bodyPr/>
          <a:lstStyle/>
          <a:p>
            <a:r>
              <a:rPr lang="en-AU" dirty="0"/>
              <a:t>Example footer text</a:t>
            </a:r>
          </a:p>
        </p:txBody>
      </p:sp>
      <p:sp>
        <p:nvSpPr>
          <p:cNvPr id="7" name="Slide Number Placeholder 6">
            <a:extLst>
              <a:ext uri="{FF2B5EF4-FFF2-40B4-BE49-F238E27FC236}">
                <a16:creationId xmlns:a16="http://schemas.microsoft.com/office/drawing/2014/main" id="{F1122B44-2702-4DE0-8F4B-297ACA78CA11}"/>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255438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46C0-76B2-4261-BBDE-BA8E98953FAE}"/>
              </a:ext>
            </a:extLst>
          </p:cNvPr>
          <p:cNvSpPr>
            <a:spLocks noGrp="1"/>
          </p:cNvSpPr>
          <p:nvPr>
            <p:ph type="title"/>
          </p:nvPr>
        </p:nvSpPr>
        <p:spPr>
          <a:xfrm>
            <a:off x="175500" y="136800"/>
            <a:ext cx="6752700" cy="1188000"/>
          </a:xfrm>
        </p:spPr>
        <p:txBody>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526F9673-06A6-4883-87B9-AEFCC485B9D1}"/>
              </a:ext>
            </a:extLst>
          </p:cNvPr>
          <p:cNvSpPr>
            <a:spLocks noGrp="1"/>
          </p:cNvSpPr>
          <p:nvPr>
            <p:ph type="body" idx="1"/>
          </p:nvPr>
        </p:nvSpPr>
        <p:spPr>
          <a:xfrm>
            <a:off x="175501" y="1681163"/>
            <a:ext cx="432268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5ECD162-0697-49BE-8899-05FCFB71539C}"/>
              </a:ext>
            </a:extLst>
          </p:cNvPr>
          <p:cNvSpPr>
            <a:spLocks noGrp="1"/>
          </p:cNvSpPr>
          <p:nvPr>
            <p:ph sz="half" idx="2"/>
          </p:nvPr>
        </p:nvSpPr>
        <p:spPr>
          <a:xfrm>
            <a:off x="175501" y="2505075"/>
            <a:ext cx="432268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69E6007-785B-41D0-B932-2B4BFF073755}"/>
              </a:ext>
            </a:extLst>
          </p:cNvPr>
          <p:cNvSpPr>
            <a:spLocks noGrp="1"/>
          </p:cNvSpPr>
          <p:nvPr>
            <p:ph type="body" sz="quarter" idx="3"/>
          </p:nvPr>
        </p:nvSpPr>
        <p:spPr>
          <a:xfrm>
            <a:off x="4629150" y="1681163"/>
            <a:ext cx="43227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35DF337-0335-4780-B1BA-0BBD0A42EA5C}"/>
              </a:ext>
            </a:extLst>
          </p:cNvPr>
          <p:cNvSpPr>
            <a:spLocks noGrp="1"/>
          </p:cNvSpPr>
          <p:nvPr>
            <p:ph sz="quarter" idx="4"/>
          </p:nvPr>
        </p:nvSpPr>
        <p:spPr>
          <a:xfrm>
            <a:off x="4629150" y="2505075"/>
            <a:ext cx="43227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D2C4F8-CFFF-463C-BEA7-03012D7F8516}"/>
              </a:ext>
            </a:extLst>
          </p:cNvPr>
          <p:cNvSpPr>
            <a:spLocks noGrp="1"/>
          </p:cNvSpPr>
          <p:nvPr>
            <p:ph type="dt" sz="half" idx="10"/>
          </p:nvPr>
        </p:nvSpPr>
        <p:spPr/>
        <p:txBody>
          <a:bodyPr/>
          <a:lstStyle/>
          <a:p>
            <a:fld id="{3ADD2EB2-3F14-4543-93F4-A7317AEEAAAF}" type="datetime1">
              <a:rPr lang="en-AU" smtClean="0"/>
              <a:t>5/02/2020</a:t>
            </a:fld>
            <a:endParaRPr lang="en-AU" dirty="0"/>
          </a:p>
        </p:txBody>
      </p:sp>
      <p:sp>
        <p:nvSpPr>
          <p:cNvPr id="8" name="Footer Placeholder 7">
            <a:extLst>
              <a:ext uri="{FF2B5EF4-FFF2-40B4-BE49-F238E27FC236}">
                <a16:creationId xmlns:a16="http://schemas.microsoft.com/office/drawing/2014/main" id="{45F5B21B-D917-4C2D-A86B-12BB20BCDC13}"/>
              </a:ext>
            </a:extLst>
          </p:cNvPr>
          <p:cNvSpPr>
            <a:spLocks noGrp="1"/>
          </p:cNvSpPr>
          <p:nvPr>
            <p:ph type="ftr" sz="quarter" idx="11"/>
          </p:nvPr>
        </p:nvSpPr>
        <p:spPr/>
        <p:txBody>
          <a:bodyPr/>
          <a:lstStyle/>
          <a:p>
            <a:r>
              <a:rPr lang="en-AU" dirty="0"/>
              <a:t>Example footer text</a:t>
            </a:r>
          </a:p>
        </p:txBody>
      </p:sp>
      <p:sp>
        <p:nvSpPr>
          <p:cNvPr id="9" name="Slide Number Placeholder 8">
            <a:extLst>
              <a:ext uri="{FF2B5EF4-FFF2-40B4-BE49-F238E27FC236}">
                <a16:creationId xmlns:a16="http://schemas.microsoft.com/office/drawing/2014/main" id="{3ED006EB-F623-4403-A677-A9921610C0AE}"/>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336557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7A25-6280-4D1F-8222-2DE5D168B25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F5B11E6-D675-4EEF-978E-E387831969B1}"/>
              </a:ext>
            </a:extLst>
          </p:cNvPr>
          <p:cNvSpPr>
            <a:spLocks noGrp="1"/>
          </p:cNvSpPr>
          <p:nvPr>
            <p:ph type="dt" sz="half" idx="10"/>
          </p:nvPr>
        </p:nvSpPr>
        <p:spPr/>
        <p:txBody>
          <a:bodyPr/>
          <a:lstStyle/>
          <a:p>
            <a:fld id="{14913BDE-3318-4380-B10E-31A361C09642}" type="datetime1">
              <a:rPr lang="en-AU" smtClean="0"/>
              <a:t>5/02/2020</a:t>
            </a:fld>
            <a:endParaRPr lang="en-AU" dirty="0"/>
          </a:p>
        </p:txBody>
      </p:sp>
      <p:sp>
        <p:nvSpPr>
          <p:cNvPr id="4" name="Footer Placeholder 3">
            <a:extLst>
              <a:ext uri="{FF2B5EF4-FFF2-40B4-BE49-F238E27FC236}">
                <a16:creationId xmlns:a16="http://schemas.microsoft.com/office/drawing/2014/main" id="{495CDF87-D029-4429-9F21-882389F5C0E6}"/>
              </a:ext>
            </a:extLst>
          </p:cNvPr>
          <p:cNvSpPr>
            <a:spLocks noGrp="1"/>
          </p:cNvSpPr>
          <p:nvPr>
            <p:ph type="ftr" sz="quarter" idx="11"/>
          </p:nvPr>
        </p:nvSpPr>
        <p:spPr/>
        <p:txBody>
          <a:bodyPr/>
          <a:lstStyle/>
          <a:p>
            <a:r>
              <a:rPr lang="en-AU" dirty="0"/>
              <a:t>Example footer text</a:t>
            </a:r>
          </a:p>
        </p:txBody>
      </p:sp>
      <p:sp>
        <p:nvSpPr>
          <p:cNvPr id="5" name="Slide Number Placeholder 4">
            <a:extLst>
              <a:ext uri="{FF2B5EF4-FFF2-40B4-BE49-F238E27FC236}">
                <a16:creationId xmlns:a16="http://schemas.microsoft.com/office/drawing/2014/main" id="{170BC53C-4C4B-4FB5-B43A-F9255C94B3E5}"/>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185741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BD13F-814C-4D3A-8EB6-2F0288292708}"/>
              </a:ext>
            </a:extLst>
          </p:cNvPr>
          <p:cNvSpPr>
            <a:spLocks noGrp="1"/>
          </p:cNvSpPr>
          <p:nvPr>
            <p:ph type="dt" sz="half" idx="10"/>
          </p:nvPr>
        </p:nvSpPr>
        <p:spPr/>
        <p:txBody>
          <a:bodyPr/>
          <a:lstStyle/>
          <a:p>
            <a:fld id="{0D486D12-72ED-416E-A3B5-69BC1CF85441}" type="datetime1">
              <a:rPr lang="en-AU" smtClean="0"/>
              <a:t>5/02/2020</a:t>
            </a:fld>
            <a:endParaRPr lang="en-AU" dirty="0"/>
          </a:p>
        </p:txBody>
      </p:sp>
      <p:sp>
        <p:nvSpPr>
          <p:cNvPr id="3" name="Footer Placeholder 2">
            <a:extLst>
              <a:ext uri="{FF2B5EF4-FFF2-40B4-BE49-F238E27FC236}">
                <a16:creationId xmlns:a16="http://schemas.microsoft.com/office/drawing/2014/main" id="{A6DB036C-D370-4FDE-B942-8258769CEEC3}"/>
              </a:ext>
            </a:extLst>
          </p:cNvPr>
          <p:cNvSpPr>
            <a:spLocks noGrp="1"/>
          </p:cNvSpPr>
          <p:nvPr>
            <p:ph type="ftr" sz="quarter" idx="11"/>
          </p:nvPr>
        </p:nvSpPr>
        <p:spPr/>
        <p:txBody>
          <a:bodyPr/>
          <a:lstStyle/>
          <a:p>
            <a:r>
              <a:rPr lang="en-AU" dirty="0"/>
              <a:t>Example footer text</a:t>
            </a:r>
          </a:p>
        </p:txBody>
      </p:sp>
      <p:sp>
        <p:nvSpPr>
          <p:cNvPr id="4" name="Slide Number Placeholder 3">
            <a:extLst>
              <a:ext uri="{FF2B5EF4-FFF2-40B4-BE49-F238E27FC236}">
                <a16:creationId xmlns:a16="http://schemas.microsoft.com/office/drawing/2014/main" id="{00CCFD27-C193-40B6-BAF5-5C073FCA20A5}"/>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27813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userDrawn="1"/>
        </p:nvSpPr>
        <p:spPr>
          <a:xfrm>
            <a:off x="0" y="0"/>
            <a:ext cx="2951560" cy="6858000"/>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199800" y="457200"/>
            <a:ext cx="2486700" cy="1324800"/>
          </a:xfrm>
        </p:spPr>
        <p:txBody>
          <a:bodyPr anchor="t" anchorCtr="0">
            <a:noAutofit/>
          </a:bodyPr>
          <a:lstStyle>
            <a:lvl1pPr>
              <a:defRPr sz="3300"/>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5AE116F7-0AE7-40B0-9C9D-0F9CBF82DF85}"/>
              </a:ext>
            </a:extLst>
          </p:cNvPr>
          <p:cNvSpPr>
            <a:spLocks noGrp="1"/>
          </p:cNvSpPr>
          <p:nvPr>
            <p:ph idx="1"/>
          </p:nvPr>
        </p:nvSpPr>
        <p:spPr>
          <a:xfrm>
            <a:off x="3151360" y="457200"/>
            <a:ext cx="5793740" cy="562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a:extLst>
              <a:ext uri="{FF2B5EF4-FFF2-40B4-BE49-F238E27FC236}">
                <a16:creationId xmlns:a16="http://schemas.microsoft.com/office/drawing/2014/main" id="{4A46DFC6-B1F9-4548-AD13-D6EEFAE6DD0C}"/>
              </a:ext>
            </a:extLst>
          </p:cNvPr>
          <p:cNvSpPr>
            <a:spLocks noGrp="1"/>
          </p:cNvSpPr>
          <p:nvPr>
            <p:ph type="body" sz="half" idx="2"/>
          </p:nvPr>
        </p:nvSpPr>
        <p:spPr>
          <a:xfrm>
            <a:off x="199800" y="3117600"/>
            <a:ext cx="2486700" cy="1846800"/>
          </a:xfrm>
        </p:spPr>
        <p:txBody>
          <a:bodyPr>
            <a:normAutofit/>
          </a:bodyPr>
          <a:lstStyle>
            <a:lvl1pPr marL="0" indent="0">
              <a:buNone/>
              <a:defRPr sz="2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D6644134-AC0F-4172-9701-7030074D3234}" type="datetime1">
              <a:rPr lang="en-AU" smtClean="0"/>
              <a:t>5/02/2020</a:t>
            </a:fld>
            <a:endParaRPr lang="en-AU" dirty="0"/>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r>
              <a:rPr lang="en-AU" dirty="0"/>
              <a:t>Example footer text</a:t>
            </a:r>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dirty="0"/>
          </a:p>
        </p:txBody>
      </p:sp>
      <p:pic>
        <p:nvPicPr>
          <p:cNvPr id="9" name="Picture 8">
            <a:extLst>
              <a:ext uri="{FF2B5EF4-FFF2-40B4-BE49-F238E27FC236}">
                <a16:creationId xmlns:a16="http://schemas.microsoft.com/office/drawing/2014/main" id="{41E11E4B-3A96-4BA8-A032-67B5456BA8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617" y="6250625"/>
            <a:ext cx="1302050" cy="428911"/>
          </a:xfrm>
          <a:prstGeom prst="rect">
            <a:avLst/>
          </a:prstGeom>
        </p:spPr>
      </p:pic>
    </p:spTree>
    <p:extLst>
      <p:ext uri="{BB962C8B-B14F-4D97-AF65-F5344CB8AC3E}">
        <p14:creationId xmlns:p14="http://schemas.microsoft.com/office/powerpoint/2010/main" val="403536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AA570C-1BBC-4CDB-A506-E6982C6B7BDD}"/>
              </a:ext>
            </a:extLst>
          </p:cNvPr>
          <p:cNvSpPr/>
          <p:nvPr userDrawn="1"/>
        </p:nvSpPr>
        <p:spPr>
          <a:xfrm>
            <a:off x="0" y="1"/>
            <a:ext cx="9144000" cy="1325563"/>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dirty="0"/>
          </a:p>
        </p:txBody>
      </p:sp>
      <p:sp>
        <p:nvSpPr>
          <p:cNvPr id="2" name="Title Placeholder 1">
            <a:extLst>
              <a:ext uri="{FF2B5EF4-FFF2-40B4-BE49-F238E27FC236}">
                <a16:creationId xmlns:a16="http://schemas.microsoft.com/office/drawing/2014/main" id="{E813FF67-1633-4DD4-99C9-C98EEFE702B2}"/>
              </a:ext>
            </a:extLst>
          </p:cNvPr>
          <p:cNvSpPr>
            <a:spLocks noGrp="1"/>
          </p:cNvSpPr>
          <p:nvPr>
            <p:ph type="title"/>
          </p:nvPr>
        </p:nvSpPr>
        <p:spPr>
          <a:xfrm>
            <a:off x="176646" y="136526"/>
            <a:ext cx="6751334" cy="1189039"/>
          </a:xfrm>
          <a:prstGeom prst="rect">
            <a:avLst/>
          </a:prstGeom>
        </p:spPr>
        <p:txBody>
          <a:bodyPr vert="horz" lIns="91440" tIns="45720" rIns="91440" bIns="45720" rtlCol="0" anchor="b" anchorCtr="0">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27D0BBB1-D145-40B9-81B9-93197AFAADDE}"/>
              </a:ext>
            </a:extLst>
          </p:cNvPr>
          <p:cNvSpPr>
            <a:spLocks noGrp="1"/>
          </p:cNvSpPr>
          <p:nvPr>
            <p:ph type="body" idx="1"/>
          </p:nvPr>
        </p:nvSpPr>
        <p:spPr>
          <a:xfrm>
            <a:off x="176645" y="1825625"/>
            <a:ext cx="877078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C4F2B31C-A208-4978-9A1D-EA4662D26BC7}"/>
              </a:ext>
            </a:extLst>
          </p:cNvPr>
          <p:cNvSpPr>
            <a:spLocks noGrp="1"/>
          </p:cNvSpPr>
          <p:nvPr>
            <p:ph type="dt" sz="half" idx="2"/>
          </p:nvPr>
        </p:nvSpPr>
        <p:spPr>
          <a:xfrm>
            <a:off x="7122319" y="6356351"/>
            <a:ext cx="13020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64A7B3-1061-47D0-BC5D-642DC604803F}" type="datetime1">
              <a:rPr lang="en-AU" smtClean="0"/>
              <a:t>5/02/2020</a:t>
            </a:fld>
            <a:endParaRPr lang="en-AU" dirty="0"/>
          </a:p>
        </p:txBody>
      </p:sp>
      <p:sp>
        <p:nvSpPr>
          <p:cNvPr id="5" name="Footer Placeholder 4">
            <a:extLst>
              <a:ext uri="{FF2B5EF4-FFF2-40B4-BE49-F238E27FC236}">
                <a16:creationId xmlns:a16="http://schemas.microsoft.com/office/drawing/2014/main" id="{7ACC266F-310A-4449-8A29-6F1ACA0C6CA5}"/>
              </a:ext>
            </a:extLst>
          </p:cNvPr>
          <p:cNvSpPr>
            <a:spLocks noGrp="1"/>
          </p:cNvSpPr>
          <p:nvPr>
            <p:ph type="ftr" sz="quarter" idx="3"/>
          </p:nvPr>
        </p:nvSpPr>
        <p:spPr>
          <a:xfrm>
            <a:off x="3028950" y="6356351"/>
            <a:ext cx="4002382"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AU" dirty="0"/>
              <a:t>Example footer text</a:t>
            </a:r>
          </a:p>
        </p:txBody>
      </p:sp>
      <p:sp>
        <p:nvSpPr>
          <p:cNvPr id="6" name="Slide Number Placeholder 5">
            <a:extLst>
              <a:ext uri="{FF2B5EF4-FFF2-40B4-BE49-F238E27FC236}">
                <a16:creationId xmlns:a16="http://schemas.microsoft.com/office/drawing/2014/main" id="{F32EF9F2-B7AF-45F0-96E3-4AB78790C458}"/>
              </a:ext>
            </a:extLst>
          </p:cNvPr>
          <p:cNvSpPr>
            <a:spLocks noGrp="1"/>
          </p:cNvSpPr>
          <p:nvPr>
            <p:ph type="sldNum" sz="quarter" idx="4"/>
          </p:nvPr>
        </p:nvSpPr>
        <p:spPr>
          <a:xfrm>
            <a:off x="8515350" y="6356351"/>
            <a:ext cx="43208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C81F68-4976-451A-B2E9-79BCBD2F70CC}" type="slidenum">
              <a:rPr lang="en-AU" smtClean="0"/>
              <a:t>‹#›</a:t>
            </a:fld>
            <a:endParaRPr lang="en-AU" dirty="0"/>
          </a:p>
        </p:txBody>
      </p:sp>
      <p:pic>
        <p:nvPicPr>
          <p:cNvPr id="8" name="Picture 7">
            <a:extLst>
              <a:ext uri="{FF2B5EF4-FFF2-40B4-BE49-F238E27FC236}">
                <a16:creationId xmlns:a16="http://schemas.microsoft.com/office/drawing/2014/main" id="{97C1AA2C-3FFA-48E8-B036-2C5DC3A52F9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6617" y="6250625"/>
            <a:ext cx="1302050" cy="428911"/>
          </a:xfrm>
          <a:prstGeom prst="rect">
            <a:avLst/>
          </a:prstGeom>
        </p:spPr>
      </p:pic>
    </p:spTree>
    <p:extLst>
      <p:ext uri="{BB962C8B-B14F-4D97-AF65-F5344CB8AC3E}">
        <p14:creationId xmlns:p14="http://schemas.microsoft.com/office/powerpoint/2010/main" val="34374932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hdr="0" ftr="0"/>
  <p:txStyles>
    <p:title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11.pn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image" Target="../media/image10.png"/><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hyperlink" Target="https://www.aemo.com.au/-/media/Files/Electricity/NEM/Settlements_and_Payments/Prudentials/2019/Guide-to-Electricity-Reallocations.pdf" TargetMode="External"/><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hyperlink" Target="https://www.aemo.com.au/-/media/files/electricity/nem/it-systems-and-change/2019/emms-technical-specification-5ms-reallocations.pdf?la=en&amp;hash=D927516137646E749D591B43C2DDAAE4" TargetMode="External"/><Relationship Id="rId9" Type="http://schemas.openxmlformats.org/officeDocument/2006/relationships/image" Target="../media/image15.svg"/><Relationship Id="rId1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hyperlink" Target="https://www.aemo.com.au/consultations/industry-forums-and-working-groups/list-of-industry-forums-and-working-groups/5ms-systems-working-group-swg"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aemo.com.au/initiatives/major-programs/nem-five-minute-settlement-program-and-global-settlement" TargetMode="External"/><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001B86-1443-47EC-B6DC-846CE4E471CE}"/>
              </a:ext>
            </a:extLst>
          </p:cNvPr>
          <p:cNvSpPr>
            <a:spLocks noGrp="1"/>
          </p:cNvSpPr>
          <p:nvPr>
            <p:ph type="ctrTitle"/>
          </p:nvPr>
        </p:nvSpPr>
        <p:spPr/>
        <p:txBody>
          <a:bodyPr/>
          <a:lstStyle/>
          <a:p>
            <a:r>
              <a:rPr lang="en-AU" dirty="0"/>
              <a:t>5MS &amp; GS Program Consultative Forum #18 </a:t>
            </a:r>
          </a:p>
        </p:txBody>
      </p:sp>
      <p:sp>
        <p:nvSpPr>
          <p:cNvPr id="5" name="Subtitle 4">
            <a:extLst>
              <a:ext uri="{FF2B5EF4-FFF2-40B4-BE49-F238E27FC236}">
                <a16:creationId xmlns:a16="http://schemas.microsoft.com/office/drawing/2014/main" id="{8C1BF767-69BB-4556-9D40-83E020974227}"/>
              </a:ext>
            </a:extLst>
          </p:cNvPr>
          <p:cNvSpPr>
            <a:spLocks noGrp="1"/>
          </p:cNvSpPr>
          <p:nvPr>
            <p:ph type="subTitle" idx="1"/>
          </p:nvPr>
        </p:nvSpPr>
        <p:spPr/>
        <p:txBody>
          <a:bodyPr>
            <a:normAutofit fontScale="92500" lnSpcReduction="20000"/>
          </a:bodyPr>
          <a:lstStyle/>
          <a:p>
            <a:r>
              <a:rPr lang="en-AU" dirty="0"/>
              <a:t>Tuesday, 4 February 2020</a:t>
            </a:r>
          </a:p>
          <a:p>
            <a:r>
              <a:rPr lang="en-AU" dirty="0"/>
              <a:t>This meeting is recorded for the purpose of minute taking.</a:t>
            </a:r>
          </a:p>
        </p:txBody>
      </p:sp>
    </p:spTree>
    <p:extLst>
      <p:ext uri="{BB962C8B-B14F-4D97-AF65-F5344CB8AC3E}">
        <p14:creationId xmlns:p14="http://schemas.microsoft.com/office/powerpoint/2010/main" val="83721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3A5E5-AC65-41EE-8CCD-6CC95E24FEAA}"/>
              </a:ext>
            </a:extLst>
          </p:cNvPr>
          <p:cNvSpPr>
            <a:spLocks noGrp="1"/>
          </p:cNvSpPr>
          <p:nvPr>
            <p:ph type="title"/>
          </p:nvPr>
        </p:nvSpPr>
        <p:spPr/>
        <p:txBody>
          <a:bodyPr/>
          <a:lstStyle/>
          <a:p>
            <a:r>
              <a:rPr lang="en-AU" dirty="0"/>
              <a:t>Milestone Alignment Exercise</a:t>
            </a:r>
          </a:p>
        </p:txBody>
      </p:sp>
      <p:sp>
        <p:nvSpPr>
          <p:cNvPr id="7" name="Content Placeholder 6">
            <a:extLst>
              <a:ext uri="{FF2B5EF4-FFF2-40B4-BE49-F238E27FC236}">
                <a16:creationId xmlns:a16="http://schemas.microsoft.com/office/drawing/2014/main" id="{26CC3BE3-6E97-4867-B445-0FB0AA0D7115}"/>
              </a:ext>
            </a:extLst>
          </p:cNvPr>
          <p:cNvSpPr>
            <a:spLocks noGrp="1"/>
          </p:cNvSpPr>
          <p:nvPr>
            <p:ph idx="1"/>
          </p:nvPr>
        </p:nvSpPr>
        <p:spPr/>
        <p:txBody>
          <a:bodyPr/>
          <a:lstStyle/>
          <a:p>
            <a:r>
              <a:rPr lang="en-AU" dirty="0"/>
              <a:t>Milestones have been reported as TBC (square brackets) awaiting the final Transition Strategy</a:t>
            </a:r>
          </a:p>
          <a:p>
            <a:r>
              <a:rPr lang="en-AU" dirty="0"/>
              <a:t>Readiness Team has aligned Milestones to reflect the agreed Transition Strategy </a:t>
            </a:r>
          </a:p>
          <a:p>
            <a:r>
              <a:rPr lang="en-AU" dirty="0"/>
              <a:t>As the focus of the 5MS Program shifts to Readiness, we have refocused the Milestones to deliver </a:t>
            </a:r>
            <a:r>
              <a:rPr lang="en-AU" i="1" dirty="0"/>
              <a:t>implementation </a:t>
            </a:r>
            <a:r>
              <a:rPr lang="en-AU" dirty="0"/>
              <a:t>as opposed to </a:t>
            </a:r>
            <a:r>
              <a:rPr lang="en-AU" i="1" dirty="0"/>
              <a:t>development</a:t>
            </a:r>
          </a:p>
          <a:p>
            <a:r>
              <a:rPr lang="en-AU" dirty="0"/>
              <a:t>This will allow us to align Participant Milestones with Readiness Reporting </a:t>
            </a:r>
          </a:p>
          <a:p>
            <a:endParaRPr lang="en-AU" dirty="0"/>
          </a:p>
          <a:p>
            <a:r>
              <a:rPr lang="en-AU" dirty="0"/>
              <a:t>Participant feedback on any impacts of changes requested to </a:t>
            </a:r>
            <a:r>
              <a:rPr lang="en-AU" b="1" dirty="0"/>
              <a:t>5MS@AEMO.com.au</a:t>
            </a:r>
            <a:r>
              <a:rPr lang="en-AU" dirty="0"/>
              <a:t> within two weeks </a:t>
            </a:r>
          </a:p>
        </p:txBody>
      </p:sp>
      <p:sp>
        <p:nvSpPr>
          <p:cNvPr id="4" name="Date Placeholder 3">
            <a:extLst>
              <a:ext uri="{FF2B5EF4-FFF2-40B4-BE49-F238E27FC236}">
                <a16:creationId xmlns:a16="http://schemas.microsoft.com/office/drawing/2014/main" id="{0641BFB8-DD22-4D04-83A1-0CC982A0BC9B}"/>
              </a:ext>
            </a:extLst>
          </p:cNvPr>
          <p:cNvSpPr>
            <a:spLocks noGrp="1"/>
          </p:cNvSpPr>
          <p:nvPr>
            <p:ph type="dt" sz="half" idx="10"/>
          </p:nvPr>
        </p:nvSpPr>
        <p:spPr/>
        <p:txBody>
          <a:bodyPr/>
          <a:lstStyle/>
          <a:p>
            <a:fld id="{C14595E4-4621-40B9-A514-15E5E3CC4987}" type="datetime1">
              <a:rPr lang="en-AU" smtClean="0"/>
              <a:t>5/02/2020</a:t>
            </a:fld>
            <a:endParaRPr lang="en-AU" dirty="0"/>
          </a:p>
        </p:txBody>
      </p:sp>
      <p:sp>
        <p:nvSpPr>
          <p:cNvPr id="5" name="Slide Number Placeholder 4">
            <a:extLst>
              <a:ext uri="{FF2B5EF4-FFF2-40B4-BE49-F238E27FC236}">
                <a16:creationId xmlns:a16="http://schemas.microsoft.com/office/drawing/2014/main" id="{1268842A-AB59-4873-A87D-EC60288BD8AD}"/>
              </a:ext>
            </a:extLst>
          </p:cNvPr>
          <p:cNvSpPr>
            <a:spLocks noGrp="1"/>
          </p:cNvSpPr>
          <p:nvPr>
            <p:ph type="sldNum" sz="quarter" idx="12"/>
          </p:nvPr>
        </p:nvSpPr>
        <p:spPr/>
        <p:txBody>
          <a:bodyPr/>
          <a:lstStyle/>
          <a:p>
            <a:fld id="{4EC81F68-4976-451A-B2E9-79BCBD2F70CC}" type="slidenum">
              <a:rPr lang="en-AU" smtClean="0"/>
              <a:pPr/>
              <a:t>10</a:t>
            </a:fld>
            <a:endParaRPr lang="en-AU" dirty="0"/>
          </a:p>
        </p:txBody>
      </p:sp>
    </p:spTree>
    <p:extLst>
      <p:ext uri="{BB962C8B-B14F-4D97-AF65-F5344CB8AC3E}">
        <p14:creationId xmlns:p14="http://schemas.microsoft.com/office/powerpoint/2010/main" val="1550871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C106E-C55D-4FC3-9357-C2CB1468A078}"/>
              </a:ext>
            </a:extLst>
          </p:cNvPr>
          <p:cNvSpPr>
            <a:spLocks noGrp="1"/>
          </p:cNvSpPr>
          <p:nvPr>
            <p:ph type="title"/>
          </p:nvPr>
        </p:nvSpPr>
        <p:spPr/>
        <p:txBody>
          <a:bodyPr/>
          <a:lstStyle/>
          <a:p>
            <a:r>
              <a:rPr lang="en-AU" dirty="0"/>
              <a:t>Level 1 Milestone Alignment</a:t>
            </a:r>
          </a:p>
        </p:txBody>
      </p:sp>
      <p:graphicFrame>
        <p:nvGraphicFramePr>
          <p:cNvPr id="6" name="Table 6">
            <a:extLst>
              <a:ext uri="{FF2B5EF4-FFF2-40B4-BE49-F238E27FC236}">
                <a16:creationId xmlns:a16="http://schemas.microsoft.com/office/drawing/2014/main" id="{7174E8ED-E922-4E05-B8A2-9A8A2E663653}"/>
              </a:ext>
            </a:extLst>
          </p:cNvPr>
          <p:cNvGraphicFramePr>
            <a:graphicFrameLocks noGrp="1"/>
          </p:cNvGraphicFramePr>
          <p:nvPr>
            <p:ph idx="1"/>
            <p:extLst>
              <p:ext uri="{D42A27DB-BD31-4B8C-83A1-F6EECF244321}">
                <p14:modId xmlns:p14="http://schemas.microsoft.com/office/powerpoint/2010/main" val="1135999538"/>
              </p:ext>
            </p:extLst>
          </p:nvPr>
        </p:nvGraphicFramePr>
        <p:xfrm>
          <a:off x="348604" y="1825625"/>
          <a:ext cx="8446792" cy="2153814"/>
        </p:xfrm>
        <a:graphic>
          <a:graphicData uri="http://schemas.openxmlformats.org/drawingml/2006/table">
            <a:tbl>
              <a:tblPr firstRow="1" bandRow="1">
                <a:tableStyleId>{72833802-FEF1-4C79-8D5D-14CF1EAF98D9}</a:tableStyleId>
              </a:tblPr>
              <a:tblGrid>
                <a:gridCol w="493638">
                  <a:extLst>
                    <a:ext uri="{9D8B030D-6E8A-4147-A177-3AD203B41FA5}">
                      <a16:colId xmlns:a16="http://schemas.microsoft.com/office/drawing/2014/main" val="1376209546"/>
                    </a:ext>
                  </a:extLst>
                </a:gridCol>
                <a:gridCol w="2955851">
                  <a:extLst>
                    <a:ext uri="{9D8B030D-6E8A-4147-A177-3AD203B41FA5}">
                      <a16:colId xmlns:a16="http://schemas.microsoft.com/office/drawing/2014/main" val="4275579647"/>
                    </a:ext>
                  </a:extLst>
                </a:gridCol>
                <a:gridCol w="1052624">
                  <a:extLst>
                    <a:ext uri="{9D8B030D-6E8A-4147-A177-3AD203B41FA5}">
                      <a16:colId xmlns:a16="http://schemas.microsoft.com/office/drawing/2014/main" val="479476972"/>
                    </a:ext>
                  </a:extLst>
                </a:gridCol>
                <a:gridCol w="914400">
                  <a:extLst>
                    <a:ext uri="{9D8B030D-6E8A-4147-A177-3AD203B41FA5}">
                      <a16:colId xmlns:a16="http://schemas.microsoft.com/office/drawing/2014/main" val="1118654731"/>
                    </a:ext>
                  </a:extLst>
                </a:gridCol>
                <a:gridCol w="3030279">
                  <a:extLst>
                    <a:ext uri="{9D8B030D-6E8A-4147-A177-3AD203B41FA5}">
                      <a16:colId xmlns:a16="http://schemas.microsoft.com/office/drawing/2014/main" val="4034803071"/>
                    </a:ext>
                  </a:extLst>
                </a:gridCol>
              </a:tblGrid>
              <a:tr h="556068">
                <a:tc>
                  <a:txBody>
                    <a:bodyPr/>
                    <a:lstStyle/>
                    <a:p>
                      <a:pPr algn="ctr"/>
                      <a:r>
                        <a:rPr lang="en-AU" sz="1400" dirty="0"/>
                        <a:t>ID</a:t>
                      </a:r>
                      <a:endParaRPr lang="en-AU" sz="1400" i="0" dirty="0"/>
                    </a:p>
                  </a:txBody>
                  <a:tcPr/>
                </a:tc>
                <a:tc>
                  <a:txBody>
                    <a:bodyPr/>
                    <a:lstStyle/>
                    <a:p>
                      <a:pPr algn="ctr"/>
                      <a:r>
                        <a:rPr lang="en-AU" sz="1400" dirty="0"/>
                        <a:t>Task Name</a:t>
                      </a:r>
                      <a:endParaRPr lang="en-AU" sz="1400" i="0" dirty="0"/>
                    </a:p>
                  </a:txBody>
                  <a:tcPr/>
                </a:tc>
                <a:tc>
                  <a:txBody>
                    <a:bodyPr/>
                    <a:lstStyle/>
                    <a:p>
                      <a:pPr algn="ctr"/>
                      <a:r>
                        <a:rPr lang="en-AU" sz="1400" dirty="0"/>
                        <a:t>Current Date</a:t>
                      </a:r>
                      <a:endParaRPr lang="en-AU" sz="1400" i="0" dirty="0"/>
                    </a:p>
                  </a:txBody>
                  <a:tcPr/>
                </a:tc>
                <a:tc>
                  <a:txBody>
                    <a:bodyPr/>
                    <a:lstStyle/>
                    <a:p>
                      <a:pPr algn="ctr"/>
                      <a:r>
                        <a:rPr lang="en-AU" sz="1400" dirty="0"/>
                        <a:t>Proposed Date </a:t>
                      </a:r>
                      <a:endParaRPr lang="en-AU" sz="1400" i="0" dirty="0"/>
                    </a:p>
                  </a:txBody>
                  <a:tcPr/>
                </a:tc>
                <a:tc>
                  <a:txBody>
                    <a:bodyPr/>
                    <a:lstStyle/>
                    <a:p>
                      <a:pPr algn="ctr"/>
                      <a:r>
                        <a:rPr lang="en-AU" sz="1400" dirty="0"/>
                        <a:t>Change</a:t>
                      </a:r>
                      <a:endParaRPr lang="en-AU" sz="1400" i="0" dirty="0"/>
                    </a:p>
                  </a:txBody>
                  <a:tcPr/>
                </a:tc>
                <a:extLst>
                  <a:ext uri="{0D108BD9-81ED-4DB2-BD59-A6C34878D82A}">
                    <a16:rowId xmlns:a16="http://schemas.microsoft.com/office/drawing/2014/main" val="2184655069"/>
                  </a:ext>
                </a:extLst>
              </a:tr>
              <a:tr h="798873">
                <a:tc>
                  <a:txBody>
                    <a:bodyPr/>
                    <a:lstStyle/>
                    <a:p>
                      <a:pPr algn="ctr" fontAlgn="ctr"/>
                      <a:r>
                        <a:rPr lang="en-AU" sz="1400" u="none" strike="noStrike" dirty="0">
                          <a:effectLst/>
                        </a:rPr>
                        <a:t>L1-14</a:t>
                      </a:r>
                      <a:endParaRPr lang="en-AU" sz="1400" b="0" i="0" u="none" strike="noStrike" dirty="0">
                        <a:solidFill>
                          <a:srgbClr val="2E75B5"/>
                        </a:solidFill>
                        <a:effectLst/>
                        <a:latin typeface="Calibri" panose="020F0502020204030204" pitchFamily="34" charset="0"/>
                      </a:endParaRPr>
                    </a:p>
                  </a:txBody>
                  <a:tcPr marL="0" marR="0" marT="0" marB="0" anchor="ctr"/>
                </a:tc>
                <a:tc>
                  <a:txBody>
                    <a:bodyPr/>
                    <a:lstStyle/>
                    <a:p>
                      <a:pPr algn="l" fontAlgn="ctr"/>
                      <a:r>
                        <a:rPr lang="en-AU" sz="1400" u="none" strike="noStrike" dirty="0">
                          <a:effectLst/>
                        </a:rPr>
                        <a:t>Market Participants Ready for 5MS Capability Market Trials</a:t>
                      </a:r>
                      <a:endParaRPr lang="en-AU" sz="1400" b="0" i="0" u="none" strike="noStrike" dirty="0">
                        <a:solidFill>
                          <a:srgbClr val="2E75B5"/>
                        </a:solidFill>
                        <a:effectLst/>
                        <a:latin typeface="Calibri" panose="020F0502020204030204" pitchFamily="34" charset="0"/>
                      </a:endParaRPr>
                    </a:p>
                  </a:txBody>
                  <a:tcPr marL="0" marR="0" marT="0" marB="0" anchor="ctr"/>
                </a:tc>
                <a:tc>
                  <a:txBody>
                    <a:bodyPr/>
                    <a:lstStyle/>
                    <a:p>
                      <a:pPr algn="ctr" fontAlgn="ctr"/>
                      <a:r>
                        <a:rPr lang="en-AU" sz="1400" u="none" strike="noStrike" dirty="0">
                          <a:effectLst/>
                        </a:rPr>
                        <a:t>30/11/2020</a:t>
                      </a:r>
                      <a:endParaRPr lang="en-AU" sz="1400" b="0" i="0" u="none" strike="noStrike" dirty="0">
                        <a:solidFill>
                          <a:srgbClr val="2E75B5"/>
                        </a:solidFill>
                        <a:effectLst/>
                        <a:latin typeface="Calibri" panose="020F0502020204030204" pitchFamily="34" charset="0"/>
                      </a:endParaRPr>
                    </a:p>
                  </a:txBody>
                  <a:tcPr marL="0" marR="0" marT="0" marB="0" anchor="ctr"/>
                </a:tc>
                <a:tc>
                  <a:txBody>
                    <a:bodyPr/>
                    <a:lstStyle/>
                    <a:p>
                      <a:pPr marL="0" algn="ctr" defTabSz="685800" rtl="0" eaLnBrk="1" fontAlgn="ctr" latinLnBrk="0" hangingPunct="1"/>
                      <a:r>
                        <a:rPr lang="en-AU" sz="1400" u="none" strike="noStrike" kern="1200" dirty="0">
                          <a:solidFill>
                            <a:schemeClr val="tx1"/>
                          </a:solidFill>
                          <a:effectLst/>
                          <a:latin typeface="+mn-lt"/>
                          <a:ea typeface="+mn-ea"/>
                          <a:cs typeface="+mn-cs"/>
                        </a:rPr>
                        <a:t>6/04/2021</a:t>
                      </a:r>
                    </a:p>
                  </a:txBody>
                  <a:tcPr marL="0" marR="0" marT="0" marB="0" anchor="ctr"/>
                </a:tc>
                <a:tc>
                  <a:txBody>
                    <a:bodyPr/>
                    <a:lstStyle/>
                    <a:p>
                      <a:pPr algn="l" fontAlgn="ctr"/>
                      <a:r>
                        <a:rPr lang="en-AU" sz="1400" u="none" strike="noStrike" dirty="0">
                          <a:solidFill>
                            <a:schemeClr val="tx1"/>
                          </a:solidFill>
                          <a:effectLst/>
                        </a:rPr>
                        <a:t>Description updated and date aligned to commencement of 5MS Capability Market Trial</a:t>
                      </a:r>
                      <a:endParaRPr lang="en-AU"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2976318789"/>
                  </a:ext>
                </a:extLst>
              </a:tr>
              <a:tr h="798873">
                <a:tc>
                  <a:txBody>
                    <a:bodyPr/>
                    <a:lstStyle/>
                    <a:p>
                      <a:pPr algn="ctr" fontAlgn="ctr"/>
                      <a:r>
                        <a:rPr lang="en-AU" sz="1400" u="none" strike="noStrike">
                          <a:effectLst/>
                        </a:rPr>
                        <a:t>L1-8</a:t>
                      </a:r>
                      <a:endParaRPr lang="en-AU" sz="1400" b="0" i="0" u="none" strike="noStrike">
                        <a:solidFill>
                          <a:srgbClr val="2E75B5"/>
                        </a:solidFill>
                        <a:effectLst/>
                        <a:latin typeface="Calibri" panose="020F0502020204030204" pitchFamily="34" charset="0"/>
                      </a:endParaRPr>
                    </a:p>
                  </a:txBody>
                  <a:tcPr marL="0" marR="0" marT="0" marB="0" anchor="ctr"/>
                </a:tc>
                <a:tc>
                  <a:txBody>
                    <a:bodyPr/>
                    <a:lstStyle/>
                    <a:p>
                      <a:pPr algn="l" fontAlgn="ctr"/>
                      <a:r>
                        <a:rPr lang="en-AU" sz="1400" u="none" strike="noStrike" dirty="0">
                          <a:effectLst/>
                        </a:rPr>
                        <a:t>5MS Capability Participant Market Trials commence</a:t>
                      </a:r>
                      <a:endParaRPr lang="en-AU" sz="1400" b="0" i="0" u="none" strike="noStrike" dirty="0">
                        <a:solidFill>
                          <a:srgbClr val="2E75B5"/>
                        </a:solidFill>
                        <a:effectLst/>
                        <a:latin typeface="Calibri" panose="020F0502020204030204" pitchFamily="34" charset="0"/>
                      </a:endParaRPr>
                    </a:p>
                  </a:txBody>
                  <a:tcPr marL="0" marR="0" marT="0" marB="0" anchor="ctr"/>
                </a:tc>
                <a:tc>
                  <a:txBody>
                    <a:bodyPr/>
                    <a:lstStyle/>
                    <a:p>
                      <a:pPr algn="ctr" fontAlgn="ctr"/>
                      <a:r>
                        <a:rPr lang="en-AU" sz="1400" u="none" strike="noStrike" dirty="0">
                          <a:effectLst/>
                        </a:rPr>
                        <a:t>1/12/2020</a:t>
                      </a:r>
                      <a:endParaRPr lang="en-AU" sz="1400" b="0" i="0" u="none" strike="noStrike" dirty="0">
                        <a:solidFill>
                          <a:srgbClr val="2E75B5"/>
                        </a:solidFill>
                        <a:effectLst/>
                        <a:latin typeface="Calibri" panose="020F0502020204030204" pitchFamily="34" charset="0"/>
                      </a:endParaRPr>
                    </a:p>
                  </a:txBody>
                  <a:tcPr marL="0" marR="0" marT="0" marB="0" anchor="ctr"/>
                </a:tc>
                <a:tc>
                  <a:txBody>
                    <a:bodyPr/>
                    <a:lstStyle/>
                    <a:p>
                      <a:pPr marL="0" algn="ctr" defTabSz="685800" rtl="0" eaLnBrk="1" fontAlgn="ctr" latinLnBrk="0" hangingPunct="1"/>
                      <a:r>
                        <a:rPr lang="en-AU" sz="1400" u="none" strike="noStrike" kern="1200" dirty="0">
                          <a:solidFill>
                            <a:schemeClr val="tx1"/>
                          </a:solidFill>
                          <a:effectLst/>
                          <a:latin typeface="+mn-lt"/>
                          <a:ea typeface="+mn-ea"/>
                          <a:cs typeface="+mn-cs"/>
                        </a:rPr>
                        <a:t>6/04/2021</a:t>
                      </a:r>
                    </a:p>
                  </a:txBody>
                  <a:tcPr marL="0" marR="0" marT="0" marB="0" anchor="ctr"/>
                </a:tc>
                <a:tc>
                  <a:txBody>
                    <a:bodyPr/>
                    <a:lstStyle/>
                    <a:p>
                      <a:pPr algn="l" fontAlgn="ctr"/>
                      <a:r>
                        <a:rPr lang="en-AU" sz="1400" u="none" strike="noStrike" dirty="0">
                          <a:solidFill>
                            <a:schemeClr val="tx1"/>
                          </a:solidFill>
                          <a:effectLst/>
                        </a:rPr>
                        <a:t>Date aligned to commencement of 5MS Capability Market Trial</a:t>
                      </a:r>
                      <a:endParaRPr lang="en-AU"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2236437376"/>
                  </a:ext>
                </a:extLst>
              </a:tr>
            </a:tbl>
          </a:graphicData>
        </a:graphic>
      </p:graphicFrame>
      <p:sp>
        <p:nvSpPr>
          <p:cNvPr id="4" name="Date Placeholder 3">
            <a:extLst>
              <a:ext uri="{FF2B5EF4-FFF2-40B4-BE49-F238E27FC236}">
                <a16:creationId xmlns:a16="http://schemas.microsoft.com/office/drawing/2014/main" id="{E7EC252A-FA90-4608-990A-B40F84DCBC26}"/>
              </a:ext>
            </a:extLst>
          </p:cNvPr>
          <p:cNvSpPr>
            <a:spLocks noGrp="1"/>
          </p:cNvSpPr>
          <p:nvPr>
            <p:ph type="dt" sz="half" idx="10"/>
          </p:nvPr>
        </p:nvSpPr>
        <p:spPr/>
        <p:txBody>
          <a:bodyPr/>
          <a:lstStyle/>
          <a:p>
            <a:fld id="{ADE8A7F0-C296-4C64-BBCC-19F7C14BAFD7}" type="datetime1">
              <a:rPr lang="en-AU" smtClean="0"/>
              <a:t>5/02/2020</a:t>
            </a:fld>
            <a:endParaRPr lang="en-AU" dirty="0"/>
          </a:p>
        </p:txBody>
      </p:sp>
      <p:sp>
        <p:nvSpPr>
          <p:cNvPr id="5" name="Slide Number Placeholder 4">
            <a:extLst>
              <a:ext uri="{FF2B5EF4-FFF2-40B4-BE49-F238E27FC236}">
                <a16:creationId xmlns:a16="http://schemas.microsoft.com/office/drawing/2014/main" id="{499AA9FA-0AD3-4DD0-8655-5C9759EA4161}"/>
              </a:ext>
            </a:extLst>
          </p:cNvPr>
          <p:cNvSpPr>
            <a:spLocks noGrp="1"/>
          </p:cNvSpPr>
          <p:nvPr>
            <p:ph type="sldNum" sz="quarter" idx="12"/>
          </p:nvPr>
        </p:nvSpPr>
        <p:spPr/>
        <p:txBody>
          <a:bodyPr/>
          <a:lstStyle/>
          <a:p>
            <a:fld id="{4EC81F68-4976-451A-B2E9-79BCBD2F70CC}" type="slidenum">
              <a:rPr lang="en-AU" smtClean="0"/>
              <a:t>11</a:t>
            </a:fld>
            <a:endParaRPr lang="en-AU" dirty="0"/>
          </a:p>
        </p:txBody>
      </p:sp>
    </p:spTree>
    <p:extLst>
      <p:ext uri="{BB962C8B-B14F-4D97-AF65-F5344CB8AC3E}">
        <p14:creationId xmlns:p14="http://schemas.microsoft.com/office/powerpoint/2010/main" val="413283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7AC4-50DF-40C8-A330-26ADA6C804CF}"/>
              </a:ext>
            </a:extLst>
          </p:cNvPr>
          <p:cNvSpPr>
            <a:spLocks noGrp="1"/>
          </p:cNvSpPr>
          <p:nvPr>
            <p:ph type="title"/>
          </p:nvPr>
        </p:nvSpPr>
        <p:spPr/>
        <p:txBody>
          <a:bodyPr/>
          <a:lstStyle/>
          <a:p>
            <a:r>
              <a:rPr lang="en-AU" dirty="0"/>
              <a:t>Retail Milestones Alignment</a:t>
            </a:r>
          </a:p>
        </p:txBody>
      </p:sp>
      <p:sp>
        <p:nvSpPr>
          <p:cNvPr id="4" name="Date Placeholder 3">
            <a:extLst>
              <a:ext uri="{FF2B5EF4-FFF2-40B4-BE49-F238E27FC236}">
                <a16:creationId xmlns:a16="http://schemas.microsoft.com/office/drawing/2014/main" id="{22E9B0C0-9CA7-4018-ACFB-78B6CAC761EB}"/>
              </a:ext>
            </a:extLst>
          </p:cNvPr>
          <p:cNvSpPr>
            <a:spLocks noGrp="1"/>
          </p:cNvSpPr>
          <p:nvPr>
            <p:ph type="dt" sz="half" idx="10"/>
          </p:nvPr>
        </p:nvSpPr>
        <p:spPr/>
        <p:txBody>
          <a:bodyPr/>
          <a:lstStyle/>
          <a:p>
            <a:fld id="{ADE8A7F0-C296-4C64-BBCC-19F7C14BAFD7}" type="datetime1">
              <a:rPr lang="en-AU" smtClean="0"/>
              <a:t>5/02/2020</a:t>
            </a:fld>
            <a:endParaRPr lang="en-AU" dirty="0"/>
          </a:p>
        </p:txBody>
      </p:sp>
      <p:sp>
        <p:nvSpPr>
          <p:cNvPr id="5" name="Slide Number Placeholder 4">
            <a:extLst>
              <a:ext uri="{FF2B5EF4-FFF2-40B4-BE49-F238E27FC236}">
                <a16:creationId xmlns:a16="http://schemas.microsoft.com/office/drawing/2014/main" id="{E18B87AE-A493-4096-BD5D-75CE847E3BD9}"/>
              </a:ext>
            </a:extLst>
          </p:cNvPr>
          <p:cNvSpPr>
            <a:spLocks noGrp="1"/>
          </p:cNvSpPr>
          <p:nvPr>
            <p:ph type="sldNum" sz="quarter" idx="12"/>
          </p:nvPr>
        </p:nvSpPr>
        <p:spPr/>
        <p:txBody>
          <a:bodyPr/>
          <a:lstStyle/>
          <a:p>
            <a:fld id="{4EC81F68-4976-451A-B2E9-79BCBD2F70CC}" type="slidenum">
              <a:rPr lang="en-AU" smtClean="0"/>
              <a:t>12</a:t>
            </a:fld>
            <a:endParaRPr lang="en-AU" dirty="0"/>
          </a:p>
        </p:txBody>
      </p:sp>
      <p:graphicFrame>
        <p:nvGraphicFramePr>
          <p:cNvPr id="6" name="Table 6">
            <a:extLst>
              <a:ext uri="{FF2B5EF4-FFF2-40B4-BE49-F238E27FC236}">
                <a16:creationId xmlns:a16="http://schemas.microsoft.com/office/drawing/2014/main" id="{DFD3F4CD-4B06-4843-A2B3-C211EEE6730C}"/>
              </a:ext>
            </a:extLst>
          </p:cNvPr>
          <p:cNvGraphicFramePr>
            <a:graphicFrameLocks/>
          </p:cNvGraphicFramePr>
          <p:nvPr>
            <p:extLst>
              <p:ext uri="{D42A27DB-BD31-4B8C-83A1-F6EECF244321}">
                <p14:modId xmlns:p14="http://schemas.microsoft.com/office/powerpoint/2010/main" val="2219446706"/>
              </p:ext>
            </p:extLst>
          </p:nvPr>
        </p:nvGraphicFramePr>
        <p:xfrm>
          <a:off x="176646" y="1485250"/>
          <a:ext cx="8770786" cy="5053663"/>
        </p:xfrm>
        <a:graphic>
          <a:graphicData uri="http://schemas.openxmlformats.org/drawingml/2006/table">
            <a:tbl>
              <a:tblPr firstRow="1" bandRow="1">
                <a:tableStyleId>{72833802-FEF1-4C79-8D5D-14CF1EAF98D9}</a:tableStyleId>
              </a:tblPr>
              <a:tblGrid>
                <a:gridCol w="565491">
                  <a:extLst>
                    <a:ext uri="{9D8B030D-6E8A-4147-A177-3AD203B41FA5}">
                      <a16:colId xmlns:a16="http://schemas.microsoft.com/office/drawing/2014/main" val="1376209546"/>
                    </a:ext>
                  </a:extLst>
                </a:gridCol>
                <a:gridCol w="2501226">
                  <a:extLst>
                    <a:ext uri="{9D8B030D-6E8A-4147-A177-3AD203B41FA5}">
                      <a16:colId xmlns:a16="http://schemas.microsoft.com/office/drawing/2014/main" val="4275579647"/>
                    </a:ext>
                  </a:extLst>
                </a:gridCol>
                <a:gridCol w="882503">
                  <a:extLst>
                    <a:ext uri="{9D8B030D-6E8A-4147-A177-3AD203B41FA5}">
                      <a16:colId xmlns:a16="http://schemas.microsoft.com/office/drawing/2014/main" val="479476972"/>
                    </a:ext>
                  </a:extLst>
                </a:gridCol>
                <a:gridCol w="1010093">
                  <a:extLst>
                    <a:ext uri="{9D8B030D-6E8A-4147-A177-3AD203B41FA5}">
                      <a16:colId xmlns:a16="http://schemas.microsoft.com/office/drawing/2014/main" val="1118654731"/>
                    </a:ext>
                  </a:extLst>
                </a:gridCol>
                <a:gridCol w="3811473">
                  <a:extLst>
                    <a:ext uri="{9D8B030D-6E8A-4147-A177-3AD203B41FA5}">
                      <a16:colId xmlns:a16="http://schemas.microsoft.com/office/drawing/2014/main" val="4034803071"/>
                    </a:ext>
                  </a:extLst>
                </a:gridCol>
              </a:tblGrid>
              <a:tr h="552798">
                <a:tc>
                  <a:txBody>
                    <a:bodyPr/>
                    <a:lstStyle/>
                    <a:p>
                      <a:pPr algn="ctr"/>
                      <a:r>
                        <a:rPr lang="en-AU" sz="1400" dirty="0"/>
                        <a:t>ID</a:t>
                      </a:r>
                      <a:endParaRPr lang="en-AU" sz="1400" i="0" dirty="0">
                        <a:latin typeface="+mn-lt"/>
                      </a:endParaRPr>
                    </a:p>
                  </a:txBody>
                  <a:tcPr anchor="ctr"/>
                </a:tc>
                <a:tc>
                  <a:txBody>
                    <a:bodyPr/>
                    <a:lstStyle/>
                    <a:p>
                      <a:pPr algn="ctr"/>
                      <a:r>
                        <a:rPr lang="en-AU" sz="1400" dirty="0"/>
                        <a:t>Task Name</a:t>
                      </a:r>
                      <a:endParaRPr lang="en-AU" sz="1400" i="0" dirty="0">
                        <a:latin typeface="+mn-lt"/>
                      </a:endParaRPr>
                    </a:p>
                  </a:txBody>
                  <a:tcPr anchor="ctr"/>
                </a:tc>
                <a:tc>
                  <a:txBody>
                    <a:bodyPr/>
                    <a:lstStyle/>
                    <a:p>
                      <a:pPr algn="ctr"/>
                      <a:r>
                        <a:rPr lang="en-AU" sz="1400" dirty="0"/>
                        <a:t>Current Date</a:t>
                      </a:r>
                      <a:endParaRPr lang="en-AU" sz="1400" i="0" dirty="0">
                        <a:latin typeface="+mn-lt"/>
                      </a:endParaRPr>
                    </a:p>
                  </a:txBody>
                  <a:tcPr anchor="ctr"/>
                </a:tc>
                <a:tc>
                  <a:txBody>
                    <a:bodyPr/>
                    <a:lstStyle/>
                    <a:p>
                      <a:pPr algn="ctr"/>
                      <a:r>
                        <a:rPr lang="en-AU" sz="1400" dirty="0"/>
                        <a:t>Proposed Date </a:t>
                      </a:r>
                      <a:endParaRPr lang="en-AU" sz="1400" i="0" dirty="0">
                        <a:latin typeface="+mn-lt"/>
                      </a:endParaRPr>
                    </a:p>
                  </a:txBody>
                  <a:tcPr anchor="ctr"/>
                </a:tc>
                <a:tc>
                  <a:txBody>
                    <a:bodyPr/>
                    <a:lstStyle/>
                    <a:p>
                      <a:pPr algn="ctr"/>
                      <a:r>
                        <a:rPr lang="en-AU" sz="1400" dirty="0"/>
                        <a:t>Change</a:t>
                      </a:r>
                      <a:endParaRPr lang="en-AU" sz="1400" i="0" dirty="0">
                        <a:latin typeface="+mn-lt"/>
                      </a:endParaRPr>
                    </a:p>
                  </a:txBody>
                  <a:tcPr anchor="ctr"/>
                </a:tc>
                <a:extLst>
                  <a:ext uri="{0D108BD9-81ED-4DB2-BD59-A6C34878D82A}">
                    <a16:rowId xmlns:a16="http://schemas.microsoft.com/office/drawing/2014/main" val="2184655069"/>
                  </a:ext>
                </a:extLst>
              </a:tr>
              <a:tr h="655150">
                <a:tc>
                  <a:txBody>
                    <a:bodyPr/>
                    <a:lstStyle/>
                    <a:p>
                      <a:pPr algn="ctr" fontAlgn="ctr"/>
                      <a:r>
                        <a:rPr lang="en-AU" sz="1300" u="none" strike="noStrike" dirty="0">
                          <a:effectLst/>
                        </a:rPr>
                        <a:t>L2-M6 </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solidFill>
                            <a:schemeClr val="tx1"/>
                          </a:solidFill>
                          <a:effectLst/>
                        </a:rPr>
                        <a:t>Agreement on Accreditation Requirements</a:t>
                      </a:r>
                      <a:endParaRPr lang="en-AU" sz="1300" b="0" i="0" u="none" strike="noStrike" dirty="0">
                        <a:solidFill>
                          <a:schemeClr val="tx1"/>
                        </a:solidFill>
                        <a:effectLst/>
                        <a:latin typeface="+mn-lt"/>
                      </a:endParaRPr>
                    </a:p>
                  </a:txBody>
                  <a:tcPr marL="0" marR="0" marT="0" marB="0" anchor="ctr"/>
                </a:tc>
                <a:tc>
                  <a:txBody>
                    <a:bodyPr/>
                    <a:lstStyle/>
                    <a:p>
                      <a:pPr algn="ctr" fontAlgn="ctr"/>
                      <a:r>
                        <a:rPr lang="en-AU" sz="1300" u="none" strike="noStrike" dirty="0">
                          <a:effectLst/>
                        </a:rPr>
                        <a:t>31/03/2020</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kern="1200" dirty="0">
                          <a:effectLst/>
                        </a:rPr>
                        <a:t>-</a:t>
                      </a:r>
                      <a:endParaRPr lang="en-AU" sz="1300" b="0" i="0" u="none" strike="noStrike" kern="1200" dirty="0">
                        <a:solidFill>
                          <a:srgbClr val="2E75B5"/>
                        </a:solidFill>
                        <a:effectLst/>
                        <a:latin typeface="+mn-lt"/>
                        <a:ea typeface="+mn-ea"/>
                        <a:cs typeface="+mn-cs"/>
                      </a:endParaRPr>
                    </a:p>
                  </a:txBody>
                  <a:tcPr marL="0" marR="0" marT="0" marB="0" anchor="ctr"/>
                </a:tc>
                <a:tc>
                  <a:txBody>
                    <a:bodyPr/>
                    <a:lstStyle/>
                    <a:p>
                      <a:pPr algn="l" fontAlgn="ctr"/>
                      <a:r>
                        <a:rPr lang="en-AU" sz="1300" u="none" strike="noStrike" dirty="0">
                          <a:solidFill>
                            <a:schemeClr val="tx1"/>
                          </a:solidFill>
                          <a:effectLst/>
                        </a:rPr>
                        <a:t>Remove this milestone, as it is a duplicate of L2-RE11</a:t>
                      </a:r>
                      <a:endParaRPr lang="en-AU" sz="13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976318789"/>
                  </a:ext>
                </a:extLst>
              </a:tr>
              <a:tr h="531399">
                <a:tc>
                  <a:txBody>
                    <a:bodyPr/>
                    <a:lstStyle/>
                    <a:p>
                      <a:pPr algn="ctr" fontAlgn="ctr"/>
                      <a:r>
                        <a:rPr lang="en-AU" sz="1300" u="none" strike="noStrike" dirty="0">
                          <a:effectLst/>
                        </a:rPr>
                        <a:t>L2-M14 </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B2M go-live</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a:effectLst/>
                        </a:rPr>
                        <a:t>17/03/2020</a:t>
                      </a:r>
                      <a:endParaRPr lang="en-AU" sz="1300" b="0" i="0" u="none" strike="noStrike">
                        <a:solidFill>
                          <a:srgbClr val="2E75B5"/>
                        </a:solidFill>
                        <a:effectLst/>
                        <a:latin typeface="+mn-lt"/>
                      </a:endParaRPr>
                    </a:p>
                  </a:txBody>
                  <a:tcPr marL="0" marR="0" marT="0" marB="0" anchor="ctr"/>
                </a:tc>
                <a:tc>
                  <a:txBody>
                    <a:bodyPr/>
                    <a:lstStyle/>
                    <a:p>
                      <a:pPr algn="ctr" fontAlgn="ctr"/>
                      <a:r>
                        <a:rPr lang="en-AU" sz="1300" u="none" strike="noStrike" dirty="0">
                          <a:solidFill>
                            <a:schemeClr val="tx1"/>
                          </a:solidFill>
                          <a:effectLst/>
                        </a:rPr>
                        <a:t>7/12/2020</a:t>
                      </a:r>
                      <a:endParaRPr lang="en-AU" sz="1300" b="0" i="0" u="none" strike="noStrike" dirty="0">
                        <a:solidFill>
                          <a:schemeClr val="tx1"/>
                        </a:solidFill>
                        <a:effectLst/>
                        <a:latin typeface="+mn-lt"/>
                      </a:endParaRPr>
                    </a:p>
                  </a:txBody>
                  <a:tcPr marL="0" marR="0" marT="0" marB="0" anchor="ctr"/>
                </a:tc>
                <a:tc>
                  <a:txBody>
                    <a:bodyPr/>
                    <a:lstStyle/>
                    <a:p>
                      <a:pPr algn="l" fontAlgn="ctr"/>
                      <a:r>
                        <a:rPr lang="en-AU" sz="1300" u="none" strike="noStrike" dirty="0">
                          <a:solidFill>
                            <a:schemeClr val="tx1"/>
                          </a:solidFill>
                          <a:effectLst/>
                        </a:rPr>
                        <a:t>Date change to align with updated delivery schedule, and move to Readiness</a:t>
                      </a:r>
                      <a:endParaRPr lang="en-AU" sz="13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36437376"/>
                  </a:ext>
                </a:extLst>
              </a:tr>
              <a:tr h="531399">
                <a:tc>
                  <a:txBody>
                    <a:bodyPr/>
                    <a:lstStyle/>
                    <a:p>
                      <a:pPr algn="ctr" fontAlgn="ctr"/>
                      <a:r>
                        <a:rPr lang="en-AU" sz="1300" u="none" strike="noStrike">
                          <a:effectLst/>
                        </a:rPr>
                        <a:t>L2-M9 </a:t>
                      </a:r>
                      <a:endParaRPr lang="en-AU" sz="1300" b="0" i="0" u="none" strike="noStrike">
                        <a:solidFill>
                          <a:srgbClr val="2E75B5"/>
                        </a:solidFill>
                        <a:effectLst/>
                        <a:latin typeface="+mn-lt"/>
                      </a:endParaRPr>
                    </a:p>
                  </a:txBody>
                  <a:tcPr marL="0" marR="0" marT="0" marB="0" anchor="ctr"/>
                </a:tc>
                <a:tc>
                  <a:txBody>
                    <a:bodyPr/>
                    <a:lstStyle/>
                    <a:p>
                      <a:pPr algn="l" fontAlgn="ctr"/>
                      <a:r>
                        <a:rPr lang="en-AU" sz="1300" u="none" strike="noStrike" dirty="0">
                          <a:effectLst/>
                        </a:rPr>
                        <a:t>AEMO  Metering solution – Go Live complete </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a:effectLst/>
                        </a:rPr>
                        <a:t>31/10/2020</a:t>
                      </a:r>
                      <a:endParaRPr lang="en-AU" sz="1300" b="0" i="0" u="none" strike="noStrike">
                        <a:solidFill>
                          <a:srgbClr val="2E75B5"/>
                        </a:solidFill>
                        <a:effectLst/>
                        <a:latin typeface="+mn-lt"/>
                      </a:endParaRPr>
                    </a:p>
                  </a:txBody>
                  <a:tcPr marL="0" marR="0" marT="0" marB="0" anchor="ctr"/>
                </a:tc>
                <a:tc>
                  <a:txBody>
                    <a:bodyPr/>
                    <a:lstStyle/>
                    <a:p>
                      <a:pPr algn="ctr" fontAlgn="ctr"/>
                      <a:r>
                        <a:rPr lang="en-AU" sz="1300" u="none" strike="noStrike" dirty="0">
                          <a:solidFill>
                            <a:schemeClr val="tx1"/>
                          </a:solidFill>
                          <a:effectLst/>
                        </a:rPr>
                        <a:t>7/12/2020</a:t>
                      </a:r>
                      <a:endParaRPr lang="en-AU" sz="1300" b="0" i="0" u="none" strike="noStrike" dirty="0">
                        <a:solidFill>
                          <a:schemeClr val="tx1"/>
                        </a:solidFill>
                        <a:effectLst/>
                        <a:latin typeface="+mn-lt"/>
                      </a:endParaRPr>
                    </a:p>
                  </a:txBody>
                  <a:tcPr marL="0" marR="0" marT="0" marB="0" anchor="ctr"/>
                </a:tc>
                <a:tc>
                  <a:txBody>
                    <a:bodyPr/>
                    <a:lstStyle/>
                    <a:p>
                      <a:pPr algn="l" fontAlgn="ctr"/>
                      <a:r>
                        <a:rPr lang="en-AU" sz="1300" u="none" strike="noStrike" dirty="0">
                          <a:solidFill>
                            <a:schemeClr val="tx1"/>
                          </a:solidFill>
                          <a:effectLst/>
                        </a:rPr>
                        <a:t>Description change, update date to align with Transition Strategy,  move to Readiness section</a:t>
                      </a:r>
                      <a:endParaRPr lang="en-AU" sz="13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686566965"/>
                  </a:ext>
                </a:extLst>
              </a:tr>
              <a:tr h="531399">
                <a:tc>
                  <a:txBody>
                    <a:bodyPr/>
                    <a:lstStyle/>
                    <a:p>
                      <a:pPr algn="ctr" fontAlgn="ctr"/>
                      <a:r>
                        <a:rPr lang="en-AU" sz="1300" u="none" strike="noStrike">
                          <a:effectLst/>
                        </a:rPr>
                        <a:t>L2-M10 </a:t>
                      </a:r>
                      <a:endParaRPr lang="en-AU" sz="1300" b="0" i="0" u="none" strike="noStrike">
                        <a:solidFill>
                          <a:srgbClr val="2E75B5"/>
                        </a:solidFill>
                        <a:effectLst/>
                        <a:latin typeface="+mn-lt"/>
                      </a:endParaRPr>
                    </a:p>
                  </a:txBody>
                  <a:tcPr marL="0" marR="0" marT="0" marB="0" anchor="ctr"/>
                </a:tc>
                <a:tc>
                  <a:txBody>
                    <a:bodyPr/>
                    <a:lstStyle/>
                    <a:p>
                      <a:pPr algn="l" fontAlgn="ctr"/>
                      <a:r>
                        <a:rPr lang="en-AU" sz="1300" u="none" strike="noStrike" dirty="0">
                          <a:effectLst/>
                        </a:rPr>
                        <a:t>New MDFF format accepted by AEMO </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1/10/2020</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solidFill>
                            <a:schemeClr val="tx1"/>
                          </a:solidFill>
                          <a:effectLst/>
                        </a:rPr>
                        <a:t>1/02/2021</a:t>
                      </a:r>
                      <a:endParaRPr lang="en-AU" sz="1300" b="0" i="0" u="none" strike="noStrike" dirty="0">
                        <a:solidFill>
                          <a:schemeClr val="tx1"/>
                        </a:solidFill>
                        <a:effectLst/>
                        <a:latin typeface="+mn-lt"/>
                      </a:endParaRPr>
                    </a:p>
                  </a:txBody>
                  <a:tcPr marL="0" marR="0" marT="0" marB="0" anchor="ctr"/>
                </a:tc>
                <a:tc>
                  <a:txBody>
                    <a:bodyPr/>
                    <a:lstStyle/>
                    <a:p>
                      <a:pPr algn="l" fontAlgn="ctr"/>
                      <a:r>
                        <a:rPr lang="en-AU" sz="1300" u="none" strike="noStrike" dirty="0">
                          <a:solidFill>
                            <a:schemeClr val="tx1"/>
                          </a:solidFill>
                          <a:effectLst/>
                        </a:rPr>
                        <a:t>Date change to align with Transition Strategy , move to Readiness section</a:t>
                      </a:r>
                      <a:endParaRPr lang="en-AU" sz="13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695563220"/>
                  </a:ext>
                </a:extLst>
              </a:tr>
              <a:tr h="531399">
                <a:tc>
                  <a:txBody>
                    <a:bodyPr/>
                    <a:lstStyle/>
                    <a:p>
                      <a:pPr algn="ctr" fontAlgn="ctr"/>
                      <a:r>
                        <a:rPr lang="en-AU" sz="1300" u="none" strike="noStrike" dirty="0">
                          <a:effectLst/>
                        </a:rPr>
                        <a:t>New </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MDMT format no longer accepted by AEMO for interval meters</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solidFill>
                            <a:schemeClr val="tx1"/>
                          </a:solidFill>
                          <a:effectLst/>
                        </a:rPr>
                        <a:t>1/07/2021</a:t>
                      </a:r>
                      <a:endParaRPr lang="en-AU" sz="1300" b="0" i="0" u="none" strike="noStrike" dirty="0">
                        <a:solidFill>
                          <a:schemeClr val="tx1"/>
                        </a:solidFill>
                        <a:effectLst/>
                        <a:latin typeface="+mn-lt"/>
                      </a:endParaRPr>
                    </a:p>
                  </a:txBody>
                  <a:tcPr marL="0" marR="0" marT="0" marB="0" anchor="ctr"/>
                </a:tc>
                <a:tc>
                  <a:txBody>
                    <a:bodyPr/>
                    <a:lstStyle/>
                    <a:p>
                      <a:pPr algn="l" fontAlgn="ctr"/>
                      <a:r>
                        <a:rPr lang="en-AU" sz="1300" u="none" strike="noStrike" dirty="0">
                          <a:solidFill>
                            <a:schemeClr val="tx1"/>
                          </a:solidFill>
                          <a:effectLst/>
                        </a:rPr>
                        <a:t>New Milestone to align with procedures, include in readiness section</a:t>
                      </a:r>
                      <a:endParaRPr lang="en-AU" sz="13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76269856"/>
                  </a:ext>
                </a:extLst>
              </a:tr>
              <a:tr h="531399">
                <a:tc>
                  <a:txBody>
                    <a:bodyPr/>
                    <a:lstStyle/>
                    <a:p>
                      <a:pPr algn="ctr" fontAlgn="ctr"/>
                      <a:r>
                        <a:rPr lang="en-AU" sz="1300" u="none" strike="noStrike">
                          <a:effectLst/>
                        </a:rPr>
                        <a:t>L2-M11 </a:t>
                      </a:r>
                      <a:endParaRPr lang="en-AU" sz="1300" b="0" i="0" u="none" strike="noStrike">
                        <a:solidFill>
                          <a:srgbClr val="2E75B5"/>
                        </a:solidFill>
                        <a:effectLst/>
                        <a:latin typeface="+mn-lt"/>
                      </a:endParaRPr>
                    </a:p>
                  </a:txBody>
                  <a:tcPr marL="0" marR="0" marT="0" marB="0" anchor="ctr"/>
                </a:tc>
                <a:tc>
                  <a:txBody>
                    <a:bodyPr/>
                    <a:lstStyle/>
                    <a:p>
                      <a:pPr algn="l" fontAlgn="ctr"/>
                      <a:r>
                        <a:rPr lang="en-AU" sz="1300" u="none" strike="noStrike" dirty="0">
                          <a:solidFill>
                            <a:srgbClr val="FF0000"/>
                          </a:solidFill>
                          <a:effectLst/>
                        </a:rPr>
                        <a:t>Industry Test preparation completed by participants for MDM  and B2M go-live</a:t>
                      </a:r>
                      <a:endParaRPr lang="en-AU" sz="1300" b="0" i="0" u="none" strike="noStrike" dirty="0">
                        <a:solidFill>
                          <a:srgbClr val="FF0000"/>
                        </a:solidFill>
                        <a:effectLst/>
                        <a:latin typeface="+mn-lt"/>
                      </a:endParaRPr>
                    </a:p>
                  </a:txBody>
                  <a:tcPr marL="0" marR="0" marT="0" marB="0" anchor="ctr"/>
                </a:tc>
                <a:tc>
                  <a:txBody>
                    <a:bodyPr/>
                    <a:lstStyle/>
                    <a:p>
                      <a:pPr algn="ctr" fontAlgn="ctr"/>
                      <a:r>
                        <a:rPr lang="en-AU" sz="1300" u="none" strike="noStrike" dirty="0">
                          <a:effectLst/>
                        </a:rPr>
                        <a:t>30/11/2020</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solidFill>
                            <a:schemeClr val="tx1"/>
                          </a:solidFill>
                          <a:effectLst/>
                        </a:rPr>
                        <a:t>22/10/2020</a:t>
                      </a:r>
                      <a:endParaRPr lang="en-AU" sz="1300" b="0" i="0" u="none" strike="noStrike" dirty="0">
                        <a:solidFill>
                          <a:schemeClr val="tx1"/>
                        </a:solidFill>
                        <a:effectLst/>
                        <a:latin typeface="+mn-lt"/>
                      </a:endParaRPr>
                    </a:p>
                  </a:txBody>
                  <a:tcPr marL="0" marR="0" marT="0" marB="0" anchor="ctr"/>
                </a:tc>
                <a:tc>
                  <a:txBody>
                    <a:bodyPr/>
                    <a:lstStyle/>
                    <a:p>
                      <a:pPr algn="l" fontAlgn="ctr"/>
                      <a:r>
                        <a:rPr lang="en-AU" sz="1300" u="none" strike="noStrike" dirty="0">
                          <a:solidFill>
                            <a:schemeClr val="tx1"/>
                          </a:solidFill>
                          <a:effectLst/>
                        </a:rPr>
                        <a:t>Description update and date change to align with Transition Strategy, move to Readiness section</a:t>
                      </a:r>
                      <a:endParaRPr lang="en-AU" sz="13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745005514"/>
                  </a:ext>
                </a:extLst>
              </a:tr>
              <a:tr h="531399">
                <a:tc>
                  <a:txBody>
                    <a:bodyPr/>
                    <a:lstStyle/>
                    <a:p>
                      <a:pPr algn="ctr" fontAlgn="ctr"/>
                      <a:r>
                        <a:rPr lang="en-AU" sz="1300" u="none" strike="noStrike">
                          <a:effectLst/>
                        </a:rPr>
                        <a:t>L2-M12 </a:t>
                      </a:r>
                      <a:endParaRPr lang="en-AU" sz="1300" b="0" i="0" u="none" strike="noStrike">
                        <a:solidFill>
                          <a:srgbClr val="2E75B5"/>
                        </a:solidFill>
                        <a:effectLst/>
                        <a:latin typeface="+mn-lt"/>
                      </a:endParaRPr>
                    </a:p>
                  </a:txBody>
                  <a:tcPr marL="0" marR="0" marT="0" marB="0" anchor="ctr"/>
                </a:tc>
                <a:tc>
                  <a:txBody>
                    <a:bodyPr/>
                    <a:lstStyle/>
                    <a:p>
                      <a:pPr algn="l" fontAlgn="ctr"/>
                      <a:r>
                        <a:rPr lang="en-AU" sz="1300" u="none" strike="noStrike" dirty="0">
                          <a:solidFill>
                            <a:srgbClr val="FF0000"/>
                          </a:solidFill>
                          <a:effectLst/>
                        </a:rPr>
                        <a:t>Industry Test preparation completed by AEMO for MDM  and B2M go-live</a:t>
                      </a:r>
                      <a:endParaRPr lang="en-AU" sz="1300" b="0" i="0" u="none" strike="noStrike" dirty="0">
                        <a:solidFill>
                          <a:srgbClr val="FF0000"/>
                        </a:solidFill>
                        <a:effectLst/>
                        <a:latin typeface="+mn-lt"/>
                      </a:endParaRPr>
                    </a:p>
                  </a:txBody>
                  <a:tcPr marL="0" marR="0" marT="0" marB="0" anchor="ctr"/>
                </a:tc>
                <a:tc>
                  <a:txBody>
                    <a:bodyPr/>
                    <a:lstStyle/>
                    <a:p>
                      <a:pPr algn="ctr" fontAlgn="ctr"/>
                      <a:r>
                        <a:rPr lang="en-AU" sz="1300" u="none" strike="noStrike">
                          <a:effectLst/>
                        </a:rPr>
                        <a:t>30/11/2020</a:t>
                      </a:r>
                      <a:endParaRPr lang="en-AU" sz="1300" b="0" i="0" u="none" strike="noStrike">
                        <a:solidFill>
                          <a:srgbClr val="2E75B5"/>
                        </a:solidFill>
                        <a:effectLst/>
                        <a:latin typeface="+mn-lt"/>
                      </a:endParaRPr>
                    </a:p>
                  </a:txBody>
                  <a:tcPr marL="0" marR="0" marT="0" marB="0" anchor="ctr"/>
                </a:tc>
                <a:tc>
                  <a:txBody>
                    <a:bodyPr/>
                    <a:lstStyle/>
                    <a:p>
                      <a:pPr algn="ctr" fontAlgn="ctr"/>
                      <a:r>
                        <a:rPr lang="en-AU" sz="1300" u="none" strike="noStrike" dirty="0">
                          <a:solidFill>
                            <a:schemeClr val="tx1"/>
                          </a:solidFill>
                          <a:effectLst/>
                        </a:rPr>
                        <a:t>22/10/2020</a:t>
                      </a:r>
                      <a:endParaRPr lang="en-AU" sz="1300" b="0" i="0" u="none" strike="noStrike" dirty="0">
                        <a:solidFill>
                          <a:schemeClr val="tx1"/>
                        </a:solidFill>
                        <a:effectLst/>
                        <a:latin typeface="+mn-lt"/>
                      </a:endParaRPr>
                    </a:p>
                  </a:txBody>
                  <a:tcPr marL="0" marR="0" marT="0" marB="0" anchor="ctr"/>
                </a:tc>
                <a:tc>
                  <a:txBody>
                    <a:bodyPr/>
                    <a:lstStyle/>
                    <a:p>
                      <a:pPr algn="l" fontAlgn="ctr"/>
                      <a:r>
                        <a:rPr lang="en-AU" sz="1300" u="none" strike="noStrike" dirty="0">
                          <a:solidFill>
                            <a:schemeClr val="tx1"/>
                          </a:solidFill>
                          <a:effectLst/>
                        </a:rPr>
                        <a:t>Description update and date change to align with Transition Strategy, move to Readiness section</a:t>
                      </a:r>
                      <a:endParaRPr lang="en-AU" sz="13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447844355"/>
                  </a:ext>
                </a:extLst>
              </a:tr>
              <a:tr h="531399">
                <a:tc>
                  <a:txBody>
                    <a:bodyPr/>
                    <a:lstStyle/>
                    <a:p>
                      <a:pPr algn="ctr" fontAlgn="ctr"/>
                      <a:r>
                        <a:rPr lang="en-AU" sz="1300" u="none" strike="noStrike" dirty="0">
                          <a:effectLst/>
                        </a:rPr>
                        <a:t>L2-M13 </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Market Trials conclude </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a:effectLst/>
                        </a:rPr>
                        <a:t>31/05/2021</a:t>
                      </a:r>
                      <a:endParaRPr lang="en-AU" sz="1300" b="0" i="0" u="none" strike="noStrike">
                        <a:solidFill>
                          <a:srgbClr val="2E75B5"/>
                        </a:solidFill>
                        <a:effectLst/>
                        <a:latin typeface="+mn-lt"/>
                      </a:endParaRPr>
                    </a:p>
                  </a:txBody>
                  <a:tcPr marL="0" marR="0" marT="0" marB="0" anchor="ctr"/>
                </a:tc>
                <a:tc>
                  <a:txBody>
                    <a:bodyPr/>
                    <a:lstStyle/>
                    <a:p>
                      <a:pPr algn="ctr" fontAlgn="ctr"/>
                      <a:r>
                        <a:rPr lang="en-AU" sz="1300" u="none" strike="noStrike" dirty="0">
                          <a:solidFill>
                            <a:schemeClr val="tx1"/>
                          </a:solidFill>
                          <a:effectLst/>
                        </a:rPr>
                        <a:t>-</a:t>
                      </a:r>
                      <a:endParaRPr lang="en-AU" sz="1300" b="0" i="0" u="none" strike="noStrike" dirty="0">
                        <a:solidFill>
                          <a:schemeClr val="tx1"/>
                        </a:solidFill>
                        <a:effectLst/>
                        <a:latin typeface="+mn-lt"/>
                      </a:endParaRPr>
                    </a:p>
                  </a:txBody>
                  <a:tcPr marL="0" marR="0" marT="0" marB="0" anchor="ctr"/>
                </a:tc>
                <a:tc>
                  <a:txBody>
                    <a:bodyPr/>
                    <a:lstStyle/>
                    <a:p>
                      <a:pPr algn="l" fontAlgn="ctr"/>
                      <a:r>
                        <a:rPr lang="en-AU" sz="1300" u="none" strike="noStrike" dirty="0">
                          <a:solidFill>
                            <a:schemeClr val="tx1"/>
                          </a:solidFill>
                          <a:effectLst/>
                        </a:rPr>
                        <a:t>Move to Readiness section and consolidate into a single milestone</a:t>
                      </a:r>
                      <a:endParaRPr lang="en-AU" sz="13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19772838"/>
                  </a:ext>
                </a:extLst>
              </a:tr>
            </a:tbl>
          </a:graphicData>
        </a:graphic>
      </p:graphicFrame>
    </p:spTree>
    <p:extLst>
      <p:ext uri="{BB962C8B-B14F-4D97-AF65-F5344CB8AC3E}">
        <p14:creationId xmlns:p14="http://schemas.microsoft.com/office/powerpoint/2010/main" val="187597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9470-5D81-43F5-9692-EDE511063DD0}"/>
              </a:ext>
            </a:extLst>
          </p:cNvPr>
          <p:cNvSpPr>
            <a:spLocks noGrp="1"/>
          </p:cNvSpPr>
          <p:nvPr>
            <p:ph type="title"/>
          </p:nvPr>
        </p:nvSpPr>
        <p:spPr/>
        <p:txBody>
          <a:bodyPr/>
          <a:lstStyle/>
          <a:p>
            <a:r>
              <a:rPr lang="en-AU" dirty="0"/>
              <a:t>Dispatch Milestones Alignment</a:t>
            </a:r>
          </a:p>
        </p:txBody>
      </p:sp>
      <p:sp>
        <p:nvSpPr>
          <p:cNvPr id="4" name="Date Placeholder 3">
            <a:extLst>
              <a:ext uri="{FF2B5EF4-FFF2-40B4-BE49-F238E27FC236}">
                <a16:creationId xmlns:a16="http://schemas.microsoft.com/office/drawing/2014/main" id="{B1DE55BB-10C3-4A77-AB44-24ECF8A4F479}"/>
              </a:ext>
            </a:extLst>
          </p:cNvPr>
          <p:cNvSpPr>
            <a:spLocks noGrp="1"/>
          </p:cNvSpPr>
          <p:nvPr>
            <p:ph type="dt" sz="half" idx="10"/>
          </p:nvPr>
        </p:nvSpPr>
        <p:spPr/>
        <p:txBody>
          <a:bodyPr/>
          <a:lstStyle/>
          <a:p>
            <a:fld id="{ADE8A7F0-C296-4C64-BBCC-19F7C14BAFD7}" type="datetime1">
              <a:rPr lang="en-AU" smtClean="0"/>
              <a:t>5/02/2020</a:t>
            </a:fld>
            <a:endParaRPr lang="en-AU" dirty="0"/>
          </a:p>
        </p:txBody>
      </p:sp>
      <p:sp>
        <p:nvSpPr>
          <p:cNvPr id="5" name="Slide Number Placeholder 4">
            <a:extLst>
              <a:ext uri="{FF2B5EF4-FFF2-40B4-BE49-F238E27FC236}">
                <a16:creationId xmlns:a16="http://schemas.microsoft.com/office/drawing/2014/main" id="{35E8BE36-9883-439F-8995-A0D9587E465F}"/>
              </a:ext>
            </a:extLst>
          </p:cNvPr>
          <p:cNvSpPr>
            <a:spLocks noGrp="1"/>
          </p:cNvSpPr>
          <p:nvPr>
            <p:ph type="sldNum" sz="quarter" idx="12"/>
          </p:nvPr>
        </p:nvSpPr>
        <p:spPr/>
        <p:txBody>
          <a:bodyPr/>
          <a:lstStyle/>
          <a:p>
            <a:fld id="{4EC81F68-4976-451A-B2E9-79BCBD2F70CC}" type="slidenum">
              <a:rPr lang="en-AU" smtClean="0"/>
              <a:t>13</a:t>
            </a:fld>
            <a:endParaRPr lang="en-AU" dirty="0"/>
          </a:p>
        </p:txBody>
      </p:sp>
      <p:graphicFrame>
        <p:nvGraphicFramePr>
          <p:cNvPr id="6" name="Table 6">
            <a:extLst>
              <a:ext uri="{FF2B5EF4-FFF2-40B4-BE49-F238E27FC236}">
                <a16:creationId xmlns:a16="http://schemas.microsoft.com/office/drawing/2014/main" id="{73FCC9E5-BF53-4C97-ADA9-9D117C51D7E0}"/>
              </a:ext>
            </a:extLst>
          </p:cNvPr>
          <p:cNvGraphicFramePr>
            <a:graphicFrameLocks/>
          </p:cNvGraphicFramePr>
          <p:nvPr>
            <p:extLst>
              <p:ext uri="{D42A27DB-BD31-4B8C-83A1-F6EECF244321}">
                <p14:modId xmlns:p14="http://schemas.microsoft.com/office/powerpoint/2010/main" val="2402679294"/>
              </p:ext>
            </p:extLst>
          </p:nvPr>
        </p:nvGraphicFramePr>
        <p:xfrm>
          <a:off x="191386" y="1504953"/>
          <a:ext cx="8755613" cy="3333544"/>
        </p:xfrm>
        <a:graphic>
          <a:graphicData uri="http://schemas.openxmlformats.org/drawingml/2006/table">
            <a:tbl>
              <a:tblPr firstRow="1" bandRow="1">
                <a:tableStyleId>{72833802-FEF1-4C79-8D5D-14CF1EAF98D9}</a:tableStyleId>
              </a:tblPr>
              <a:tblGrid>
                <a:gridCol w="550318">
                  <a:extLst>
                    <a:ext uri="{9D8B030D-6E8A-4147-A177-3AD203B41FA5}">
                      <a16:colId xmlns:a16="http://schemas.microsoft.com/office/drawing/2014/main" val="1376209546"/>
                    </a:ext>
                  </a:extLst>
                </a:gridCol>
                <a:gridCol w="2501226">
                  <a:extLst>
                    <a:ext uri="{9D8B030D-6E8A-4147-A177-3AD203B41FA5}">
                      <a16:colId xmlns:a16="http://schemas.microsoft.com/office/drawing/2014/main" val="4275579647"/>
                    </a:ext>
                  </a:extLst>
                </a:gridCol>
                <a:gridCol w="882503">
                  <a:extLst>
                    <a:ext uri="{9D8B030D-6E8A-4147-A177-3AD203B41FA5}">
                      <a16:colId xmlns:a16="http://schemas.microsoft.com/office/drawing/2014/main" val="479476972"/>
                    </a:ext>
                  </a:extLst>
                </a:gridCol>
                <a:gridCol w="1010093">
                  <a:extLst>
                    <a:ext uri="{9D8B030D-6E8A-4147-A177-3AD203B41FA5}">
                      <a16:colId xmlns:a16="http://schemas.microsoft.com/office/drawing/2014/main" val="1118654731"/>
                    </a:ext>
                  </a:extLst>
                </a:gridCol>
                <a:gridCol w="3811473">
                  <a:extLst>
                    <a:ext uri="{9D8B030D-6E8A-4147-A177-3AD203B41FA5}">
                      <a16:colId xmlns:a16="http://schemas.microsoft.com/office/drawing/2014/main" val="4034803071"/>
                    </a:ext>
                  </a:extLst>
                </a:gridCol>
              </a:tblGrid>
              <a:tr h="552798">
                <a:tc>
                  <a:txBody>
                    <a:bodyPr/>
                    <a:lstStyle/>
                    <a:p>
                      <a:pPr algn="ctr"/>
                      <a:r>
                        <a:rPr lang="en-AU" sz="1300" dirty="0"/>
                        <a:t>ID</a:t>
                      </a:r>
                      <a:endParaRPr lang="en-AU" sz="1300" i="0" dirty="0">
                        <a:latin typeface="+mn-lt"/>
                      </a:endParaRPr>
                    </a:p>
                  </a:txBody>
                  <a:tcPr anchor="ctr"/>
                </a:tc>
                <a:tc>
                  <a:txBody>
                    <a:bodyPr/>
                    <a:lstStyle/>
                    <a:p>
                      <a:pPr algn="ctr"/>
                      <a:r>
                        <a:rPr lang="en-AU" sz="1300" dirty="0"/>
                        <a:t>Task Name</a:t>
                      </a:r>
                      <a:endParaRPr lang="en-AU" sz="1300" i="0" dirty="0">
                        <a:latin typeface="+mn-lt"/>
                      </a:endParaRPr>
                    </a:p>
                  </a:txBody>
                  <a:tcPr anchor="ctr"/>
                </a:tc>
                <a:tc>
                  <a:txBody>
                    <a:bodyPr/>
                    <a:lstStyle/>
                    <a:p>
                      <a:pPr algn="ctr"/>
                      <a:r>
                        <a:rPr lang="en-AU" sz="1300" dirty="0"/>
                        <a:t>Current Date</a:t>
                      </a:r>
                      <a:endParaRPr lang="en-AU" sz="1300" i="0" dirty="0">
                        <a:latin typeface="+mn-lt"/>
                      </a:endParaRPr>
                    </a:p>
                  </a:txBody>
                  <a:tcPr anchor="ctr"/>
                </a:tc>
                <a:tc>
                  <a:txBody>
                    <a:bodyPr/>
                    <a:lstStyle/>
                    <a:p>
                      <a:pPr algn="ctr"/>
                      <a:r>
                        <a:rPr lang="en-AU" sz="1300" dirty="0"/>
                        <a:t>Proposed Date </a:t>
                      </a:r>
                      <a:endParaRPr lang="en-AU" sz="1300" i="0" dirty="0">
                        <a:latin typeface="+mn-lt"/>
                      </a:endParaRPr>
                    </a:p>
                  </a:txBody>
                  <a:tcPr anchor="ctr"/>
                </a:tc>
                <a:tc>
                  <a:txBody>
                    <a:bodyPr/>
                    <a:lstStyle/>
                    <a:p>
                      <a:pPr algn="ctr"/>
                      <a:r>
                        <a:rPr lang="en-AU" sz="1300" dirty="0"/>
                        <a:t>Change</a:t>
                      </a:r>
                      <a:endParaRPr lang="en-AU" sz="1300" i="0" dirty="0">
                        <a:latin typeface="+mn-lt"/>
                      </a:endParaRPr>
                    </a:p>
                  </a:txBody>
                  <a:tcPr anchor="ctr"/>
                </a:tc>
                <a:extLst>
                  <a:ext uri="{0D108BD9-81ED-4DB2-BD59-A6C34878D82A}">
                    <a16:rowId xmlns:a16="http://schemas.microsoft.com/office/drawing/2014/main" val="2184655069"/>
                  </a:ext>
                </a:extLst>
              </a:tr>
              <a:tr h="655150">
                <a:tc>
                  <a:txBody>
                    <a:bodyPr/>
                    <a:lstStyle/>
                    <a:p>
                      <a:pPr algn="ctr" fontAlgn="ctr"/>
                      <a:r>
                        <a:rPr lang="en-AU" sz="1300" u="none" strike="noStrike" dirty="0">
                          <a:effectLst/>
                        </a:rPr>
                        <a:t>L2-D7</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solidFill>
                            <a:srgbClr val="FF0000"/>
                          </a:solidFill>
                          <a:effectLst/>
                        </a:rPr>
                        <a:t>Dispatch Market Trial Preparation completed by participants </a:t>
                      </a:r>
                      <a:endParaRPr lang="en-AU" sz="1300" b="0" i="0" u="none" strike="noStrike" dirty="0">
                        <a:solidFill>
                          <a:srgbClr val="FF0000"/>
                        </a:solidFill>
                        <a:effectLst/>
                        <a:latin typeface="+mn-lt"/>
                      </a:endParaRPr>
                    </a:p>
                  </a:txBody>
                  <a:tcPr marL="0" marR="0" marT="0" marB="0" anchor="ctr"/>
                </a:tc>
                <a:tc>
                  <a:txBody>
                    <a:bodyPr/>
                    <a:lstStyle/>
                    <a:p>
                      <a:pPr algn="ctr" fontAlgn="ctr"/>
                      <a:r>
                        <a:rPr lang="en-AU" sz="1300" u="none" strike="noStrike">
                          <a:effectLst/>
                        </a:rPr>
                        <a:t>30/11/2020</a:t>
                      </a:r>
                      <a:endParaRPr lang="en-AU" sz="1300" b="0" i="0" u="none" strike="noStrike">
                        <a:solidFill>
                          <a:srgbClr val="2E75B5"/>
                        </a:solidFill>
                        <a:effectLst/>
                        <a:latin typeface="+mn-lt"/>
                      </a:endParaRPr>
                    </a:p>
                  </a:txBody>
                  <a:tcPr marL="0" marR="0" marT="0" marB="0" anchor="ctr"/>
                </a:tc>
                <a:tc>
                  <a:txBody>
                    <a:bodyPr/>
                    <a:lstStyle/>
                    <a:p>
                      <a:pPr algn="ctr" fontAlgn="ctr"/>
                      <a:r>
                        <a:rPr lang="en-AU" sz="1300" u="none" strike="noStrike" dirty="0">
                          <a:effectLst/>
                        </a:rPr>
                        <a:t>17/02/2021</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dirty="0">
                          <a:effectLst/>
                        </a:rPr>
                        <a:t>Description update and date change to align with Transition Strategy, move to Readiness section</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2976318789"/>
                  </a:ext>
                </a:extLst>
              </a:tr>
              <a:tr h="531399">
                <a:tc>
                  <a:txBody>
                    <a:bodyPr/>
                    <a:lstStyle/>
                    <a:p>
                      <a:pPr algn="ctr" fontAlgn="ctr"/>
                      <a:r>
                        <a:rPr lang="en-AU" sz="1300" u="none" strike="noStrike" dirty="0">
                          <a:effectLst/>
                        </a:rPr>
                        <a:t>L2-D8</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solidFill>
                            <a:srgbClr val="FF0000"/>
                          </a:solidFill>
                          <a:effectLst/>
                        </a:rPr>
                        <a:t>Dispatch Market Trial Preparation  completed by AEMO </a:t>
                      </a:r>
                      <a:endParaRPr lang="en-AU" sz="1300" b="0" i="0" u="none" strike="noStrike" dirty="0">
                        <a:solidFill>
                          <a:srgbClr val="FF0000"/>
                        </a:solidFill>
                        <a:effectLst/>
                        <a:latin typeface="+mn-lt"/>
                      </a:endParaRPr>
                    </a:p>
                  </a:txBody>
                  <a:tcPr marL="0" marR="0" marT="0" marB="0" anchor="ctr"/>
                </a:tc>
                <a:tc>
                  <a:txBody>
                    <a:bodyPr/>
                    <a:lstStyle/>
                    <a:p>
                      <a:pPr algn="ctr" fontAlgn="ctr"/>
                      <a:r>
                        <a:rPr lang="en-AU" sz="1300" u="none" strike="noStrike">
                          <a:effectLst/>
                        </a:rPr>
                        <a:t>30/11/2020</a:t>
                      </a:r>
                      <a:endParaRPr lang="en-AU" sz="1300" b="0" i="0" u="none" strike="noStrike">
                        <a:solidFill>
                          <a:srgbClr val="2E75B5"/>
                        </a:solidFill>
                        <a:effectLst/>
                        <a:latin typeface="+mn-lt"/>
                      </a:endParaRPr>
                    </a:p>
                  </a:txBody>
                  <a:tcPr marL="0" marR="0" marT="0" marB="0" anchor="ctr"/>
                </a:tc>
                <a:tc>
                  <a:txBody>
                    <a:bodyPr/>
                    <a:lstStyle/>
                    <a:p>
                      <a:pPr algn="ctr" fontAlgn="ctr"/>
                      <a:r>
                        <a:rPr lang="en-AU" sz="1300" u="none" strike="noStrike" dirty="0">
                          <a:effectLst/>
                        </a:rPr>
                        <a:t>17/02/2021</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dirty="0">
                          <a:effectLst/>
                        </a:rPr>
                        <a:t>Description update and date change to align with Transition Strategy, move to Readiness section</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2236437376"/>
                  </a:ext>
                </a:extLst>
              </a:tr>
              <a:tr h="531399">
                <a:tc>
                  <a:txBody>
                    <a:bodyPr/>
                    <a:lstStyle/>
                    <a:p>
                      <a:pPr algn="ctr" fontAlgn="ctr"/>
                      <a:r>
                        <a:rPr lang="en-AU" sz="1300" u="none" strike="noStrike" dirty="0">
                          <a:effectLst/>
                        </a:rPr>
                        <a:t>L2-D9</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5-min Bidding Phased Go-Live Begins </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a:effectLst/>
                        </a:rPr>
                        <a:t>1/04/2021</a:t>
                      </a:r>
                      <a:endParaRPr lang="en-AU" sz="1300" b="0" i="0" u="none" strike="noStrike">
                        <a:solidFill>
                          <a:srgbClr val="2E75B5"/>
                        </a:solidFill>
                        <a:effectLst/>
                        <a:latin typeface="+mn-lt"/>
                      </a:endParaRPr>
                    </a:p>
                  </a:txBody>
                  <a:tcPr marL="0" marR="0" marT="0" marB="0" anchor="ctr"/>
                </a:tc>
                <a:tc>
                  <a:txBody>
                    <a:bodyPr/>
                    <a:lstStyle/>
                    <a:p>
                      <a:pPr algn="ctr" fontAlgn="ctr"/>
                      <a:r>
                        <a:rPr lang="en-AU" sz="1300" u="none" strike="noStrike" dirty="0">
                          <a:effectLst/>
                        </a:rPr>
                        <a:t>-</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Move to Readiness section</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686566965"/>
                  </a:ext>
                </a:extLst>
              </a:tr>
              <a:tr h="531399">
                <a:tc>
                  <a:txBody>
                    <a:bodyPr/>
                    <a:lstStyle/>
                    <a:p>
                      <a:pPr algn="ctr" fontAlgn="ctr"/>
                      <a:r>
                        <a:rPr lang="en-AU" sz="1300" u="none" strike="noStrike" dirty="0">
                          <a:effectLst/>
                        </a:rPr>
                        <a:t>L2-D10</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5 MS Market Trial concludes</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31/05/2021</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Move to Readiness Section and consolidated into single milestone</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3695563220"/>
                  </a:ext>
                </a:extLst>
              </a:tr>
              <a:tr h="531399">
                <a:tc>
                  <a:txBody>
                    <a:bodyPr/>
                    <a:lstStyle/>
                    <a:p>
                      <a:pPr algn="ctr" fontAlgn="ctr"/>
                      <a:r>
                        <a:rPr lang="en-AU" sz="1300" u="none" strike="noStrike" dirty="0">
                          <a:effectLst/>
                        </a:rPr>
                        <a:t>L2-D11</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a:effectLst/>
                        </a:rPr>
                        <a:t>30-min Bidding no longer accepted by AEMO </a:t>
                      </a:r>
                      <a:endParaRPr lang="en-AU" sz="1300" b="0" i="0" u="none" strike="noStrike">
                        <a:solidFill>
                          <a:srgbClr val="2E75B5"/>
                        </a:solidFill>
                        <a:effectLst/>
                        <a:latin typeface="+mn-lt"/>
                      </a:endParaRPr>
                    </a:p>
                  </a:txBody>
                  <a:tcPr marL="0" marR="0" marT="0" marB="0" anchor="ctr"/>
                </a:tc>
                <a:tc>
                  <a:txBody>
                    <a:bodyPr/>
                    <a:lstStyle/>
                    <a:p>
                      <a:pPr algn="ctr" fontAlgn="ctr"/>
                      <a:r>
                        <a:rPr lang="en-AU" sz="1300" u="none" strike="noStrike">
                          <a:effectLst/>
                        </a:rPr>
                        <a:t>1/07/2021</a:t>
                      </a:r>
                      <a:endParaRPr lang="en-AU" sz="1300" b="0" i="0" u="none" strike="noStrike">
                        <a:solidFill>
                          <a:srgbClr val="2E75B5"/>
                        </a:solidFill>
                        <a:effectLst/>
                        <a:latin typeface="+mn-lt"/>
                      </a:endParaRPr>
                    </a:p>
                  </a:txBody>
                  <a:tcPr marL="0" marR="0" marT="0" marB="0" anchor="ctr"/>
                </a:tc>
                <a:tc>
                  <a:txBody>
                    <a:bodyPr/>
                    <a:lstStyle/>
                    <a:p>
                      <a:pPr algn="ctr" fontAlgn="ctr"/>
                      <a:r>
                        <a:rPr lang="en-AU" sz="1300" u="none" strike="noStrike" dirty="0">
                          <a:effectLst/>
                        </a:rPr>
                        <a:t>-</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Move to Readiness section</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2276269856"/>
                  </a:ext>
                </a:extLst>
              </a:tr>
            </a:tbl>
          </a:graphicData>
        </a:graphic>
      </p:graphicFrame>
    </p:spTree>
    <p:extLst>
      <p:ext uri="{BB962C8B-B14F-4D97-AF65-F5344CB8AC3E}">
        <p14:creationId xmlns:p14="http://schemas.microsoft.com/office/powerpoint/2010/main" val="3392316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9E854-5EDA-4F07-8641-6232F8B9D62A}"/>
              </a:ext>
            </a:extLst>
          </p:cNvPr>
          <p:cNvSpPr>
            <a:spLocks noGrp="1"/>
          </p:cNvSpPr>
          <p:nvPr>
            <p:ph type="title"/>
          </p:nvPr>
        </p:nvSpPr>
        <p:spPr>
          <a:xfrm>
            <a:off x="176645" y="136526"/>
            <a:ext cx="7797773" cy="1189039"/>
          </a:xfrm>
        </p:spPr>
        <p:txBody>
          <a:bodyPr/>
          <a:lstStyle/>
          <a:p>
            <a:r>
              <a:rPr lang="en-AU" dirty="0"/>
              <a:t>Settlements Milestones Alignment</a:t>
            </a:r>
          </a:p>
        </p:txBody>
      </p:sp>
      <p:sp>
        <p:nvSpPr>
          <p:cNvPr id="4" name="Date Placeholder 3">
            <a:extLst>
              <a:ext uri="{FF2B5EF4-FFF2-40B4-BE49-F238E27FC236}">
                <a16:creationId xmlns:a16="http://schemas.microsoft.com/office/drawing/2014/main" id="{1C4365F2-1629-4C33-85B4-9F18EE5614A9}"/>
              </a:ext>
            </a:extLst>
          </p:cNvPr>
          <p:cNvSpPr>
            <a:spLocks noGrp="1"/>
          </p:cNvSpPr>
          <p:nvPr>
            <p:ph type="dt" sz="half" idx="10"/>
          </p:nvPr>
        </p:nvSpPr>
        <p:spPr/>
        <p:txBody>
          <a:bodyPr/>
          <a:lstStyle/>
          <a:p>
            <a:fld id="{ADE8A7F0-C296-4C64-BBCC-19F7C14BAFD7}" type="datetime1">
              <a:rPr lang="en-AU" smtClean="0"/>
              <a:t>5/02/2020</a:t>
            </a:fld>
            <a:endParaRPr lang="en-AU" dirty="0"/>
          </a:p>
        </p:txBody>
      </p:sp>
      <p:sp>
        <p:nvSpPr>
          <p:cNvPr id="5" name="Slide Number Placeholder 4">
            <a:extLst>
              <a:ext uri="{FF2B5EF4-FFF2-40B4-BE49-F238E27FC236}">
                <a16:creationId xmlns:a16="http://schemas.microsoft.com/office/drawing/2014/main" id="{44BC7630-E866-412C-8639-E3BD40B83AD0}"/>
              </a:ext>
            </a:extLst>
          </p:cNvPr>
          <p:cNvSpPr>
            <a:spLocks noGrp="1"/>
          </p:cNvSpPr>
          <p:nvPr>
            <p:ph type="sldNum" sz="quarter" idx="12"/>
          </p:nvPr>
        </p:nvSpPr>
        <p:spPr/>
        <p:txBody>
          <a:bodyPr/>
          <a:lstStyle/>
          <a:p>
            <a:fld id="{4EC81F68-4976-451A-B2E9-79BCBD2F70CC}" type="slidenum">
              <a:rPr lang="en-AU" smtClean="0"/>
              <a:t>14</a:t>
            </a:fld>
            <a:endParaRPr lang="en-AU" dirty="0"/>
          </a:p>
        </p:txBody>
      </p:sp>
      <p:graphicFrame>
        <p:nvGraphicFramePr>
          <p:cNvPr id="6" name="Table 6">
            <a:extLst>
              <a:ext uri="{FF2B5EF4-FFF2-40B4-BE49-F238E27FC236}">
                <a16:creationId xmlns:a16="http://schemas.microsoft.com/office/drawing/2014/main" id="{A5322FC0-706F-4975-BEE0-21320A7C1439}"/>
              </a:ext>
            </a:extLst>
          </p:cNvPr>
          <p:cNvGraphicFramePr>
            <a:graphicFrameLocks/>
          </p:cNvGraphicFramePr>
          <p:nvPr>
            <p:extLst>
              <p:ext uri="{D42A27DB-BD31-4B8C-83A1-F6EECF244321}">
                <p14:modId xmlns:p14="http://schemas.microsoft.com/office/powerpoint/2010/main" val="1183445360"/>
              </p:ext>
            </p:extLst>
          </p:nvPr>
        </p:nvGraphicFramePr>
        <p:xfrm>
          <a:off x="170121" y="1504953"/>
          <a:ext cx="8777310" cy="3927904"/>
        </p:xfrm>
        <a:graphic>
          <a:graphicData uri="http://schemas.openxmlformats.org/drawingml/2006/table">
            <a:tbl>
              <a:tblPr firstRow="1" bandRow="1">
                <a:tableStyleId>{72833802-FEF1-4C79-8D5D-14CF1EAF98D9}</a:tableStyleId>
              </a:tblPr>
              <a:tblGrid>
                <a:gridCol w="572015">
                  <a:extLst>
                    <a:ext uri="{9D8B030D-6E8A-4147-A177-3AD203B41FA5}">
                      <a16:colId xmlns:a16="http://schemas.microsoft.com/office/drawing/2014/main" val="1376209546"/>
                    </a:ext>
                  </a:extLst>
                </a:gridCol>
                <a:gridCol w="2501226">
                  <a:extLst>
                    <a:ext uri="{9D8B030D-6E8A-4147-A177-3AD203B41FA5}">
                      <a16:colId xmlns:a16="http://schemas.microsoft.com/office/drawing/2014/main" val="4275579647"/>
                    </a:ext>
                  </a:extLst>
                </a:gridCol>
                <a:gridCol w="882503">
                  <a:extLst>
                    <a:ext uri="{9D8B030D-6E8A-4147-A177-3AD203B41FA5}">
                      <a16:colId xmlns:a16="http://schemas.microsoft.com/office/drawing/2014/main" val="479476972"/>
                    </a:ext>
                  </a:extLst>
                </a:gridCol>
                <a:gridCol w="1010093">
                  <a:extLst>
                    <a:ext uri="{9D8B030D-6E8A-4147-A177-3AD203B41FA5}">
                      <a16:colId xmlns:a16="http://schemas.microsoft.com/office/drawing/2014/main" val="1118654731"/>
                    </a:ext>
                  </a:extLst>
                </a:gridCol>
                <a:gridCol w="3811473">
                  <a:extLst>
                    <a:ext uri="{9D8B030D-6E8A-4147-A177-3AD203B41FA5}">
                      <a16:colId xmlns:a16="http://schemas.microsoft.com/office/drawing/2014/main" val="4034803071"/>
                    </a:ext>
                  </a:extLst>
                </a:gridCol>
              </a:tblGrid>
              <a:tr h="552798">
                <a:tc>
                  <a:txBody>
                    <a:bodyPr/>
                    <a:lstStyle/>
                    <a:p>
                      <a:pPr algn="ctr"/>
                      <a:r>
                        <a:rPr lang="en-AU" sz="1400" dirty="0"/>
                        <a:t>ID</a:t>
                      </a:r>
                      <a:endParaRPr lang="en-AU" sz="1400" i="0" dirty="0">
                        <a:latin typeface="+mn-lt"/>
                      </a:endParaRPr>
                    </a:p>
                  </a:txBody>
                  <a:tcPr anchor="ctr"/>
                </a:tc>
                <a:tc>
                  <a:txBody>
                    <a:bodyPr/>
                    <a:lstStyle/>
                    <a:p>
                      <a:pPr algn="ctr"/>
                      <a:r>
                        <a:rPr lang="en-AU" sz="1400" dirty="0"/>
                        <a:t>Task Name</a:t>
                      </a:r>
                      <a:endParaRPr lang="en-AU" sz="1400" i="0" dirty="0">
                        <a:latin typeface="+mn-lt"/>
                      </a:endParaRPr>
                    </a:p>
                  </a:txBody>
                  <a:tcPr anchor="ctr"/>
                </a:tc>
                <a:tc>
                  <a:txBody>
                    <a:bodyPr/>
                    <a:lstStyle/>
                    <a:p>
                      <a:pPr algn="ctr"/>
                      <a:r>
                        <a:rPr lang="en-AU" sz="1400" dirty="0"/>
                        <a:t>Current Date</a:t>
                      </a:r>
                      <a:endParaRPr lang="en-AU" sz="1400" i="0" dirty="0">
                        <a:latin typeface="+mn-lt"/>
                      </a:endParaRPr>
                    </a:p>
                  </a:txBody>
                  <a:tcPr anchor="ctr"/>
                </a:tc>
                <a:tc>
                  <a:txBody>
                    <a:bodyPr/>
                    <a:lstStyle/>
                    <a:p>
                      <a:pPr algn="ctr"/>
                      <a:r>
                        <a:rPr lang="en-AU" sz="1400" dirty="0"/>
                        <a:t>Proposed Date </a:t>
                      </a:r>
                      <a:endParaRPr lang="en-AU" sz="1400" i="0" dirty="0">
                        <a:latin typeface="+mn-lt"/>
                      </a:endParaRPr>
                    </a:p>
                  </a:txBody>
                  <a:tcPr anchor="ctr"/>
                </a:tc>
                <a:tc>
                  <a:txBody>
                    <a:bodyPr/>
                    <a:lstStyle/>
                    <a:p>
                      <a:pPr algn="ctr"/>
                      <a:r>
                        <a:rPr lang="en-AU" sz="1400" dirty="0"/>
                        <a:t>Change</a:t>
                      </a:r>
                      <a:endParaRPr lang="en-AU" sz="1400" i="0" dirty="0">
                        <a:latin typeface="+mn-lt"/>
                      </a:endParaRPr>
                    </a:p>
                  </a:txBody>
                  <a:tcPr anchor="ctr"/>
                </a:tc>
                <a:extLst>
                  <a:ext uri="{0D108BD9-81ED-4DB2-BD59-A6C34878D82A}">
                    <a16:rowId xmlns:a16="http://schemas.microsoft.com/office/drawing/2014/main" val="2184655069"/>
                  </a:ext>
                </a:extLst>
              </a:tr>
              <a:tr h="655150">
                <a:tc>
                  <a:txBody>
                    <a:bodyPr/>
                    <a:lstStyle/>
                    <a:p>
                      <a:pPr algn="ctr" fontAlgn="ctr"/>
                      <a:r>
                        <a:rPr lang="en-AU" sz="1300" u="none" strike="noStrike" dirty="0">
                          <a:effectLst/>
                        </a:rPr>
                        <a:t>L2-S8</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Industry Test for Reallocations </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13/03/2020</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1/03/2020</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dirty="0">
                          <a:effectLst/>
                        </a:rPr>
                        <a:t>Date change to reflect commencement of Industry Test </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2976318789"/>
                  </a:ext>
                </a:extLst>
              </a:tr>
              <a:tr h="531399">
                <a:tc>
                  <a:txBody>
                    <a:bodyPr/>
                    <a:lstStyle/>
                    <a:p>
                      <a:pPr algn="ctr" fontAlgn="ctr"/>
                      <a:r>
                        <a:rPr lang="en-AU" sz="1300" u="none" strike="noStrike" dirty="0">
                          <a:effectLst/>
                        </a:rPr>
                        <a:t>L2-S12</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Reallocations Go-Live </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a:effectLst/>
                        </a:rPr>
                        <a:t>1/04/2020</a:t>
                      </a:r>
                      <a:endParaRPr lang="en-AU" sz="1300" b="0" i="0" u="none" strike="noStrike">
                        <a:solidFill>
                          <a:srgbClr val="2E75B5"/>
                        </a:solidFill>
                        <a:effectLst/>
                        <a:latin typeface="+mn-lt"/>
                      </a:endParaRPr>
                    </a:p>
                  </a:txBody>
                  <a:tcPr marL="0" marR="0" marT="0" marB="0" anchor="ctr"/>
                </a:tc>
                <a:tc>
                  <a:txBody>
                    <a:bodyPr/>
                    <a:lstStyle/>
                    <a:p>
                      <a:pPr algn="ctr" fontAlgn="ctr"/>
                      <a:r>
                        <a:rPr lang="en-AU" sz="1300" u="none" strike="noStrike" dirty="0">
                          <a:effectLst/>
                        </a:rPr>
                        <a:t>-</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Move to Readiness</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2236437376"/>
                  </a:ext>
                </a:extLst>
              </a:tr>
              <a:tr h="531399">
                <a:tc>
                  <a:txBody>
                    <a:bodyPr/>
                    <a:lstStyle/>
                    <a:p>
                      <a:pPr algn="ctr" fontAlgn="ctr"/>
                      <a:r>
                        <a:rPr lang="en-AU" sz="1300" u="none" strike="noStrike">
                          <a:effectLst/>
                        </a:rPr>
                        <a:t>L2-S10</a:t>
                      </a:r>
                      <a:endParaRPr lang="en-AU" sz="1300" b="0" i="0" u="none" strike="noStrike">
                        <a:solidFill>
                          <a:srgbClr val="2E75B5"/>
                        </a:solidFill>
                        <a:effectLst/>
                        <a:latin typeface="+mn-lt"/>
                      </a:endParaRPr>
                    </a:p>
                  </a:txBody>
                  <a:tcPr marL="0" marR="0" marT="0" marB="0" anchor="ctr"/>
                </a:tc>
                <a:tc>
                  <a:txBody>
                    <a:bodyPr/>
                    <a:lstStyle/>
                    <a:p>
                      <a:pPr algn="l" fontAlgn="ctr"/>
                      <a:r>
                        <a:rPr lang="en-AU" sz="1300" u="none" strike="noStrike" dirty="0">
                          <a:effectLst/>
                        </a:rPr>
                        <a:t>Settlements Market Trial preparation completed by participants </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30/11/2020</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17/02/2021</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dirty="0">
                          <a:effectLst/>
                        </a:rPr>
                        <a:t>Description updated and date changed to reflect Transition Strategy</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686566965"/>
                  </a:ext>
                </a:extLst>
              </a:tr>
              <a:tr h="531399">
                <a:tc>
                  <a:txBody>
                    <a:bodyPr/>
                    <a:lstStyle/>
                    <a:p>
                      <a:pPr algn="ctr" fontAlgn="ctr"/>
                      <a:r>
                        <a:rPr lang="en-AU" sz="1300" u="none" strike="noStrike" dirty="0">
                          <a:effectLst/>
                        </a:rPr>
                        <a:t>L2-S11</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Settlements Market Trial preparation completed by AEMO </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30/11/2020</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17/02/2021</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dirty="0">
                          <a:effectLst/>
                        </a:rPr>
                        <a:t>Description updated and date changed to reflect Transition Strategy</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3695563220"/>
                  </a:ext>
                </a:extLst>
              </a:tr>
              <a:tr h="531399">
                <a:tc>
                  <a:txBody>
                    <a:bodyPr/>
                    <a:lstStyle/>
                    <a:p>
                      <a:pPr algn="ctr" fontAlgn="ctr"/>
                      <a:r>
                        <a:rPr lang="en-AU" sz="1300" u="none" strike="noStrike" dirty="0">
                          <a:effectLst/>
                        </a:rPr>
                        <a:t>L2-S13</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Market Trials conclude </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31/05/2021</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Move to Readiness and consolidated into a single milestone</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2276269856"/>
                  </a:ext>
                </a:extLst>
              </a:tr>
              <a:tr h="531399">
                <a:tc>
                  <a:txBody>
                    <a:bodyPr/>
                    <a:lstStyle/>
                    <a:p>
                      <a:pPr algn="ctr" fontAlgn="ctr"/>
                      <a:r>
                        <a:rPr lang="en-AU" sz="1300" b="0" i="0" u="none" strike="noStrike" dirty="0">
                          <a:solidFill>
                            <a:srgbClr val="FF0000"/>
                          </a:solidFill>
                          <a:effectLst/>
                          <a:latin typeface="+mn-lt"/>
                        </a:rPr>
                        <a:t>New</a:t>
                      </a:r>
                    </a:p>
                  </a:txBody>
                  <a:tcPr marL="0" marR="0" marT="0" marB="0" anchor="ctr"/>
                </a:tc>
                <a:tc>
                  <a:txBody>
                    <a:bodyPr/>
                    <a:lstStyle/>
                    <a:p>
                      <a:pPr algn="l" fontAlgn="ctr"/>
                      <a:r>
                        <a:rPr lang="en-AU" sz="1300" b="0" i="0" u="none" strike="noStrike" dirty="0">
                          <a:solidFill>
                            <a:schemeClr val="tx1"/>
                          </a:solidFill>
                          <a:effectLst/>
                          <a:latin typeface="+mn-lt"/>
                        </a:rPr>
                        <a:t>Settlements Platform Go-Live</a:t>
                      </a:r>
                    </a:p>
                  </a:txBody>
                  <a:tcPr marL="0" marR="0" marT="0" marB="0" anchor="ctr"/>
                </a:tc>
                <a:tc>
                  <a:txBody>
                    <a:bodyPr/>
                    <a:lstStyle/>
                    <a:p>
                      <a:pPr algn="ctr" fontAlgn="ctr"/>
                      <a:r>
                        <a:rPr lang="en-AU" sz="1300" b="0" i="0" u="none" strike="noStrike" dirty="0">
                          <a:solidFill>
                            <a:schemeClr val="tx1"/>
                          </a:solidFill>
                          <a:effectLst/>
                          <a:latin typeface="+mn-lt"/>
                        </a:rPr>
                        <a:t>-</a:t>
                      </a:r>
                    </a:p>
                  </a:txBody>
                  <a:tcPr marL="0" marR="0" marT="0" marB="0" anchor="ctr"/>
                </a:tc>
                <a:tc>
                  <a:txBody>
                    <a:bodyPr/>
                    <a:lstStyle/>
                    <a:p>
                      <a:pPr algn="ctr" fontAlgn="ctr"/>
                      <a:r>
                        <a:rPr lang="en-AU" sz="1300" b="0" i="0" u="none" strike="noStrike" dirty="0">
                          <a:solidFill>
                            <a:schemeClr val="tx1"/>
                          </a:solidFill>
                          <a:effectLst/>
                          <a:latin typeface="+mn-lt"/>
                        </a:rPr>
                        <a:t>01/04/2021</a:t>
                      </a:r>
                    </a:p>
                  </a:txBody>
                  <a:tcPr marL="0" marR="0" marT="0" marB="0" anchor="ctr"/>
                </a:tc>
                <a:tc>
                  <a:txBody>
                    <a:bodyPr/>
                    <a:lstStyle/>
                    <a:p>
                      <a:pPr algn="l" fontAlgn="ctr"/>
                      <a:r>
                        <a:rPr lang="en-AU" sz="1300" b="0" i="0" u="none" strike="noStrike" dirty="0">
                          <a:solidFill>
                            <a:schemeClr val="tx1"/>
                          </a:solidFill>
                          <a:effectLst/>
                          <a:latin typeface="+mn-lt"/>
                        </a:rPr>
                        <a:t>New milestone added, included in Readiness</a:t>
                      </a:r>
                    </a:p>
                  </a:txBody>
                  <a:tcPr marL="0" marR="0" marT="0" marB="0" anchor="ctr"/>
                </a:tc>
                <a:extLst>
                  <a:ext uri="{0D108BD9-81ED-4DB2-BD59-A6C34878D82A}">
                    <a16:rowId xmlns:a16="http://schemas.microsoft.com/office/drawing/2014/main" val="948856237"/>
                  </a:ext>
                </a:extLst>
              </a:tr>
            </a:tbl>
          </a:graphicData>
        </a:graphic>
      </p:graphicFrame>
    </p:spTree>
    <p:extLst>
      <p:ext uri="{BB962C8B-B14F-4D97-AF65-F5344CB8AC3E}">
        <p14:creationId xmlns:p14="http://schemas.microsoft.com/office/powerpoint/2010/main" val="2587401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26F6-A5A4-42E6-AF8C-64D71F044880}"/>
              </a:ext>
            </a:extLst>
          </p:cNvPr>
          <p:cNvSpPr>
            <a:spLocks noGrp="1"/>
          </p:cNvSpPr>
          <p:nvPr>
            <p:ph type="title"/>
          </p:nvPr>
        </p:nvSpPr>
        <p:spPr>
          <a:xfrm>
            <a:off x="176645" y="136526"/>
            <a:ext cx="7415001" cy="1189039"/>
          </a:xfrm>
        </p:spPr>
        <p:txBody>
          <a:bodyPr/>
          <a:lstStyle/>
          <a:p>
            <a:r>
              <a:rPr lang="en-AU" dirty="0"/>
              <a:t>Readiness Milestones Alignment</a:t>
            </a:r>
          </a:p>
        </p:txBody>
      </p:sp>
      <p:sp>
        <p:nvSpPr>
          <p:cNvPr id="4" name="Date Placeholder 3">
            <a:extLst>
              <a:ext uri="{FF2B5EF4-FFF2-40B4-BE49-F238E27FC236}">
                <a16:creationId xmlns:a16="http://schemas.microsoft.com/office/drawing/2014/main" id="{A46E7CEA-DAA3-4F2B-803A-B9296DD4DEB2}"/>
              </a:ext>
            </a:extLst>
          </p:cNvPr>
          <p:cNvSpPr>
            <a:spLocks noGrp="1"/>
          </p:cNvSpPr>
          <p:nvPr>
            <p:ph type="dt" sz="half" idx="10"/>
          </p:nvPr>
        </p:nvSpPr>
        <p:spPr/>
        <p:txBody>
          <a:bodyPr/>
          <a:lstStyle/>
          <a:p>
            <a:fld id="{ADE8A7F0-C296-4C64-BBCC-19F7C14BAFD7}" type="datetime1">
              <a:rPr lang="en-AU" smtClean="0"/>
              <a:t>5/02/2020</a:t>
            </a:fld>
            <a:endParaRPr lang="en-AU" dirty="0"/>
          </a:p>
        </p:txBody>
      </p:sp>
      <p:sp>
        <p:nvSpPr>
          <p:cNvPr id="5" name="Slide Number Placeholder 4">
            <a:extLst>
              <a:ext uri="{FF2B5EF4-FFF2-40B4-BE49-F238E27FC236}">
                <a16:creationId xmlns:a16="http://schemas.microsoft.com/office/drawing/2014/main" id="{4A119BB8-C5A8-4741-9116-4B1B2D41EE85}"/>
              </a:ext>
            </a:extLst>
          </p:cNvPr>
          <p:cNvSpPr>
            <a:spLocks noGrp="1"/>
          </p:cNvSpPr>
          <p:nvPr>
            <p:ph type="sldNum" sz="quarter" idx="12"/>
          </p:nvPr>
        </p:nvSpPr>
        <p:spPr/>
        <p:txBody>
          <a:bodyPr/>
          <a:lstStyle/>
          <a:p>
            <a:fld id="{4EC81F68-4976-451A-B2E9-79BCBD2F70CC}" type="slidenum">
              <a:rPr lang="en-AU" smtClean="0"/>
              <a:t>15</a:t>
            </a:fld>
            <a:endParaRPr lang="en-AU" dirty="0"/>
          </a:p>
        </p:txBody>
      </p:sp>
      <p:graphicFrame>
        <p:nvGraphicFramePr>
          <p:cNvPr id="6" name="Table 6">
            <a:extLst>
              <a:ext uri="{FF2B5EF4-FFF2-40B4-BE49-F238E27FC236}">
                <a16:creationId xmlns:a16="http://schemas.microsoft.com/office/drawing/2014/main" id="{8DAED837-BD11-4708-9644-D9DC3DAAE6F3}"/>
              </a:ext>
            </a:extLst>
          </p:cNvPr>
          <p:cNvGraphicFramePr>
            <a:graphicFrameLocks/>
          </p:cNvGraphicFramePr>
          <p:nvPr>
            <p:extLst>
              <p:ext uri="{D42A27DB-BD31-4B8C-83A1-F6EECF244321}">
                <p14:modId xmlns:p14="http://schemas.microsoft.com/office/powerpoint/2010/main" val="2969654376"/>
              </p:ext>
            </p:extLst>
          </p:nvPr>
        </p:nvGraphicFramePr>
        <p:xfrm>
          <a:off x="176645" y="1604706"/>
          <a:ext cx="8770786" cy="4857650"/>
        </p:xfrm>
        <a:graphic>
          <a:graphicData uri="http://schemas.openxmlformats.org/drawingml/2006/table">
            <a:tbl>
              <a:tblPr firstRow="1" bandRow="1">
                <a:tableStyleId>{72833802-FEF1-4C79-8D5D-14CF1EAF98D9}</a:tableStyleId>
              </a:tblPr>
              <a:tblGrid>
                <a:gridCol w="565491">
                  <a:extLst>
                    <a:ext uri="{9D8B030D-6E8A-4147-A177-3AD203B41FA5}">
                      <a16:colId xmlns:a16="http://schemas.microsoft.com/office/drawing/2014/main" val="1376209546"/>
                    </a:ext>
                  </a:extLst>
                </a:gridCol>
                <a:gridCol w="3511558">
                  <a:extLst>
                    <a:ext uri="{9D8B030D-6E8A-4147-A177-3AD203B41FA5}">
                      <a16:colId xmlns:a16="http://schemas.microsoft.com/office/drawing/2014/main" val="4275579647"/>
                    </a:ext>
                  </a:extLst>
                </a:gridCol>
                <a:gridCol w="861237">
                  <a:extLst>
                    <a:ext uri="{9D8B030D-6E8A-4147-A177-3AD203B41FA5}">
                      <a16:colId xmlns:a16="http://schemas.microsoft.com/office/drawing/2014/main" val="479476972"/>
                    </a:ext>
                  </a:extLst>
                </a:gridCol>
                <a:gridCol w="913729">
                  <a:extLst>
                    <a:ext uri="{9D8B030D-6E8A-4147-A177-3AD203B41FA5}">
                      <a16:colId xmlns:a16="http://schemas.microsoft.com/office/drawing/2014/main" val="1118654731"/>
                    </a:ext>
                  </a:extLst>
                </a:gridCol>
                <a:gridCol w="2918771">
                  <a:extLst>
                    <a:ext uri="{9D8B030D-6E8A-4147-A177-3AD203B41FA5}">
                      <a16:colId xmlns:a16="http://schemas.microsoft.com/office/drawing/2014/main" val="4034803071"/>
                    </a:ext>
                  </a:extLst>
                </a:gridCol>
              </a:tblGrid>
              <a:tr h="564830">
                <a:tc>
                  <a:txBody>
                    <a:bodyPr/>
                    <a:lstStyle/>
                    <a:p>
                      <a:pPr algn="ctr"/>
                      <a:r>
                        <a:rPr lang="en-AU" sz="1400" dirty="0"/>
                        <a:t>ID</a:t>
                      </a:r>
                      <a:endParaRPr lang="en-AU" sz="1400" i="0" dirty="0">
                        <a:latin typeface="+mn-lt"/>
                      </a:endParaRPr>
                    </a:p>
                  </a:txBody>
                  <a:tcPr anchor="ctr"/>
                </a:tc>
                <a:tc>
                  <a:txBody>
                    <a:bodyPr/>
                    <a:lstStyle/>
                    <a:p>
                      <a:pPr algn="ctr"/>
                      <a:r>
                        <a:rPr lang="en-AU" sz="1400" dirty="0"/>
                        <a:t>Task Name</a:t>
                      </a:r>
                      <a:endParaRPr lang="en-AU" sz="1400" i="0" dirty="0">
                        <a:latin typeface="+mn-lt"/>
                      </a:endParaRPr>
                    </a:p>
                  </a:txBody>
                  <a:tcPr anchor="ctr"/>
                </a:tc>
                <a:tc>
                  <a:txBody>
                    <a:bodyPr/>
                    <a:lstStyle/>
                    <a:p>
                      <a:pPr algn="ctr"/>
                      <a:r>
                        <a:rPr lang="en-AU" sz="1400" dirty="0"/>
                        <a:t>Current Date</a:t>
                      </a:r>
                      <a:endParaRPr lang="en-AU" sz="1400" i="0" dirty="0">
                        <a:latin typeface="+mn-lt"/>
                      </a:endParaRPr>
                    </a:p>
                  </a:txBody>
                  <a:tcPr anchor="ctr"/>
                </a:tc>
                <a:tc>
                  <a:txBody>
                    <a:bodyPr/>
                    <a:lstStyle/>
                    <a:p>
                      <a:pPr algn="ctr"/>
                      <a:r>
                        <a:rPr lang="en-AU" sz="1400" dirty="0"/>
                        <a:t>Proposed Date </a:t>
                      </a:r>
                      <a:endParaRPr lang="en-AU" sz="1400" i="0" dirty="0">
                        <a:latin typeface="+mn-lt"/>
                      </a:endParaRPr>
                    </a:p>
                  </a:txBody>
                  <a:tcPr anchor="ctr"/>
                </a:tc>
                <a:tc>
                  <a:txBody>
                    <a:bodyPr/>
                    <a:lstStyle/>
                    <a:p>
                      <a:pPr algn="ctr"/>
                      <a:r>
                        <a:rPr lang="en-AU" sz="1400" dirty="0"/>
                        <a:t>Change</a:t>
                      </a:r>
                      <a:endParaRPr lang="en-AU" sz="1400" i="0" dirty="0">
                        <a:latin typeface="+mn-lt"/>
                      </a:endParaRPr>
                    </a:p>
                  </a:txBody>
                  <a:tcPr anchor="ctr"/>
                </a:tc>
                <a:extLst>
                  <a:ext uri="{0D108BD9-81ED-4DB2-BD59-A6C34878D82A}">
                    <a16:rowId xmlns:a16="http://schemas.microsoft.com/office/drawing/2014/main" val="2184655069"/>
                  </a:ext>
                </a:extLst>
              </a:tr>
              <a:tr h="325918">
                <a:tc>
                  <a:txBody>
                    <a:bodyPr/>
                    <a:lstStyle/>
                    <a:p>
                      <a:pPr algn="ctr" fontAlgn="ctr"/>
                      <a:r>
                        <a:rPr lang="en-AU" sz="1300" u="none" strike="noStrike" dirty="0">
                          <a:effectLst/>
                        </a:rPr>
                        <a:t>L2-RE18</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Industry go live plan  Retail MDM finalised</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20/11/2020</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dirty="0">
                          <a:effectLst/>
                        </a:rPr>
                        <a:t>New External Milestone, description updated </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686566965"/>
                  </a:ext>
                </a:extLst>
              </a:tr>
              <a:tr h="360873">
                <a:tc>
                  <a:txBody>
                    <a:bodyPr/>
                    <a:lstStyle/>
                    <a:p>
                      <a:pPr algn="ctr" fontAlgn="ctr"/>
                      <a:r>
                        <a:rPr lang="en-AU" sz="1300" u="none" strike="noStrike" dirty="0">
                          <a:effectLst/>
                        </a:rPr>
                        <a:t>L2-RE19</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Industry Go-Live Plan  Settlements, Dispatch &amp; Bidding finalised</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a:effectLst/>
                        </a:rPr>
                        <a:t>19/03/2021</a:t>
                      </a:r>
                      <a:endParaRPr lang="en-AU" sz="1300" b="0" i="0" u="none" strike="noStrike">
                        <a:solidFill>
                          <a:srgbClr val="FF0000"/>
                        </a:solidFill>
                        <a:effectLst/>
                        <a:latin typeface="+mn-lt"/>
                      </a:endParaRPr>
                    </a:p>
                  </a:txBody>
                  <a:tcPr marL="0" marR="0" marT="0" marB="0" anchor="ctr"/>
                </a:tc>
                <a:tc>
                  <a:txBody>
                    <a:bodyPr/>
                    <a:lstStyle/>
                    <a:p>
                      <a:pPr algn="l" fontAlgn="ctr"/>
                      <a:r>
                        <a:rPr lang="en-AU" sz="1300" u="none" strike="noStrike" dirty="0">
                          <a:effectLst/>
                        </a:rPr>
                        <a:t>New External Milestone, description updated </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3695563220"/>
                  </a:ext>
                </a:extLst>
              </a:tr>
              <a:tr h="320124">
                <a:tc>
                  <a:txBody>
                    <a:bodyPr/>
                    <a:lstStyle/>
                    <a:p>
                      <a:pPr algn="ctr" fontAlgn="ctr"/>
                      <a:r>
                        <a:rPr lang="en-AU" sz="1300" u="none" strike="noStrike" dirty="0">
                          <a:effectLst/>
                        </a:rPr>
                        <a:t>L2-RE20</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Industry go-Live Plan - 5MS Capability final complete</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a:effectLst/>
                        </a:rPr>
                        <a:t>7/05/2021</a:t>
                      </a:r>
                      <a:endParaRPr lang="en-AU" sz="1300" b="0" i="0" u="none" strike="noStrike">
                        <a:solidFill>
                          <a:srgbClr val="FF0000"/>
                        </a:solidFill>
                        <a:effectLst/>
                        <a:latin typeface="+mn-lt"/>
                      </a:endParaRPr>
                    </a:p>
                  </a:txBody>
                  <a:tcPr marL="0" marR="0" marT="0" marB="0" anchor="ctr"/>
                </a:tc>
                <a:tc>
                  <a:txBody>
                    <a:bodyPr/>
                    <a:lstStyle/>
                    <a:p>
                      <a:pPr algn="l" fontAlgn="ctr"/>
                      <a:r>
                        <a:rPr lang="en-AU" sz="1300" u="none" strike="noStrike" dirty="0">
                          <a:effectLst/>
                        </a:rPr>
                        <a:t>New External Milestone, description updated </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2276269856"/>
                  </a:ext>
                </a:extLst>
              </a:tr>
              <a:tr h="304191">
                <a:tc>
                  <a:txBody>
                    <a:bodyPr/>
                    <a:lstStyle/>
                    <a:p>
                      <a:pPr algn="ctr" fontAlgn="ctr"/>
                      <a:r>
                        <a:rPr lang="en-AU" sz="1300" u="none" strike="noStrike" dirty="0">
                          <a:effectLst/>
                        </a:rPr>
                        <a:t>L2-RE21</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Industry Go-Live Plan - GS Capability finalised</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21/12/2021</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dirty="0">
                          <a:effectLst/>
                        </a:rPr>
                        <a:t>New External Milestone, description updated </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1745005514"/>
                  </a:ext>
                </a:extLst>
              </a:tr>
              <a:tr h="369375">
                <a:tc>
                  <a:txBody>
                    <a:bodyPr/>
                    <a:lstStyle/>
                    <a:p>
                      <a:pPr algn="ctr" fontAlgn="ctr"/>
                      <a:r>
                        <a:rPr lang="en-AU" sz="1300" u="none" strike="noStrike" dirty="0">
                          <a:effectLst/>
                        </a:rPr>
                        <a:t>L2-RE22</a:t>
                      </a:r>
                      <a:endParaRPr lang="en-AU" sz="1300" b="0" i="0" u="none" strike="noStrike" dirty="0">
                        <a:solidFill>
                          <a:srgbClr val="2E75B5"/>
                        </a:solidFill>
                        <a:effectLst/>
                        <a:latin typeface="+mn-lt"/>
                      </a:endParaRPr>
                    </a:p>
                  </a:txBody>
                  <a:tcPr marL="0" marR="0" marT="0" marB="0" anchor="ctr"/>
                </a:tc>
                <a:tc>
                  <a:txBody>
                    <a:bodyPr/>
                    <a:lstStyle/>
                    <a:p>
                      <a:pPr algn="l" fontAlgn="ctr"/>
                      <a:r>
                        <a:rPr lang="en-AU" sz="1300" u="none" strike="noStrike" dirty="0">
                          <a:effectLst/>
                        </a:rPr>
                        <a:t>Industry Transition Plan - Dispatch finalised</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28/08/2020</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dirty="0">
                          <a:effectLst/>
                        </a:rPr>
                        <a:t>New External Milestone, description updated </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447844355"/>
                  </a:ext>
                </a:extLst>
              </a:tr>
              <a:tr h="424923">
                <a:tc>
                  <a:txBody>
                    <a:bodyPr/>
                    <a:lstStyle/>
                    <a:p>
                      <a:pPr algn="ctr" fontAlgn="ctr"/>
                      <a:r>
                        <a:rPr lang="en-AU" sz="1300" u="none" strike="noStrike" dirty="0">
                          <a:solidFill>
                            <a:srgbClr val="FF0000"/>
                          </a:solidFill>
                          <a:effectLst/>
                        </a:rPr>
                        <a:t>New</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dirty="0">
                          <a:effectLst/>
                        </a:rPr>
                        <a:t>5MS Capability Market Trial preparation completed by Participants</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 </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6/04/2021</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dirty="0">
                          <a:effectLst/>
                        </a:rPr>
                        <a:t>New External Milestone to reflect transition strategy</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688935470"/>
                  </a:ext>
                </a:extLst>
              </a:tr>
              <a:tr h="360873">
                <a:tc>
                  <a:txBody>
                    <a:bodyPr/>
                    <a:lstStyle/>
                    <a:p>
                      <a:pPr algn="ctr" fontAlgn="ctr"/>
                      <a:r>
                        <a:rPr lang="en-AU" sz="1300" u="none" strike="noStrike" dirty="0">
                          <a:solidFill>
                            <a:srgbClr val="FF0000"/>
                          </a:solidFill>
                          <a:effectLst/>
                        </a:rPr>
                        <a:t>New</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dirty="0">
                          <a:effectLst/>
                        </a:rPr>
                        <a:t>5MS Capability Market  trial preparation completed by AEMO</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 </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6/04/2021</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dirty="0">
                          <a:effectLst/>
                        </a:rPr>
                        <a:t>New External Milestone to reflect transition strategy</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2291051350"/>
                  </a:ext>
                </a:extLst>
              </a:tr>
              <a:tr h="447049">
                <a:tc>
                  <a:txBody>
                    <a:bodyPr/>
                    <a:lstStyle/>
                    <a:p>
                      <a:pPr algn="ctr" fontAlgn="ctr"/>
                      <a:r>
                        <a:rPr lang="en-AU" sz="1300" u="none" strike="noStrike" dirty="0">
                          <a:solidFill>
                            <a:srgbClr val="FF0000"/>
                          </a:solidFill>
                          <a:effectLst/>
                        </a:rPr>
                        <a:t>New</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a:effectLst/>
                        </a:rPr>
                        <a:t>GS Market Trial preparation completed by participants</a:t>
                      </a:r>
                      <a:endParaRPr lang="en-AU" sz="1300" b="0" i="0" u="none" strike="noStrike">
                        <a:solidFill>
                          <a:srgbClr val="2E75B5"/>
                        </a:solidFill>
                        <a:effectLst/>
                        <a:latin typeface="+mn-lt"/>
                      </a:endParaRPr>
                    </a:p>
                  </a:txBody>
                  <a:tcPr marL="0" marR="0" marT="0" marB="0" anchor="ctr"/>
                </a:tc>
                <a:tc>
                  <a:txBody>
                    <a:bodyPr/>
                    <a:lstStyle/>
                    <a:p>
                      <a:pPr algn="ctr" fontAlgn="ctr"/>
                      <a:r>
                        <a:rPr lang="en-AU" sz="1300" u="none" strike="noStrike" dirty="0">
                          <a:effectLst/>
                        </a:rPr>
                        <a:t> -</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15/09/2021</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a:effectLst/>
                        </a:rPr>
                        <a:t>New External Milestone to reflect transition strategy</a:t>
                      </a:r>
                      <a:endParaRPr lang="en-AU" sz="1300" b="0" i="0" u="none" strike="noStrike">
                        <a:solidFill>
                          <a:srgbClr val="FF0000"/>
                        </a:solidFill>
                        <a:effectLst/>
                        <a:latin typeface="+mn-lt"/>
                      </a:endParaRPr>
                    </a:p>
                  </a:txBody>
                  <a:tcPr marL="0" marR="0" marT="0" marB="0" anchor="ctr"/>
                </a:tc>
                <a:extLst>
                  <a:ext uri="{0D108BD9-81ED-4DB2-BD59-A6C34878D82A}">
                    <a16:rowId xmlns:a16="http://schemas.microsoft.com/office/drawing/2014/main" val="1059192085"/>
                  </a:ext>
                </a:extLst>
              </a:tr>
              <a:tr h="500444">
                <a:tc>
                  <a:txBody>
                    <a:bodyPr/>
                    <a:lstStyle/>
                    <a:p>
                      <a:pPr algn="ctr" fontAlgn="ctr"/>
                      <a:r>
                        <a:rPr lang="en-AU" sz="1300" u="none" strike="noStrike" dirty="0">
                          <a:solidFill>
                            <a:srgbClr val="FF0000"/>
                          </a:solidFill>
                          <a:effectLst/>
                        </a:rPr>
                        <a:t>New</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dirty="0">
                          <a:effectLst/>
                        </a:rPr>
                        <a:t>GS Market Trial preparation completed by AEMO</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 -</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15/09/2021</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dirty="0">
                          <a:effectLst/>
                        </a:rPr>
                        <a:t>New External Milestone to reflect transition strategy</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1691619061"/>
                  </a:ext>
                </a:extLst>
              </a:tr>
              <a:tr h="542964">
                <a:tc>
                  <a:txBody>
                    <a:bodyPr/>
                    <a:lstStyle/>
                    <a:p>
                      <a:pPr algn="ctr" fontAlgn="ctr"/>
                      <a:r>
                        <a:rPr lang="en-AU" sz="1300" u="none" strike="noStrike" dirty="0">
                          <a:solidFill>
                            <a:srgbClr val="FF0000"/>
                          </a:solidFill>
                          <a:effectLst/>
                        </a:rPr>
                        <a:t>New</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dirty="0">
                          <a:effectLst/>
                        </a:rPr>
                        <a:t> GS Market Trial concludes</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a:t>
                      </a:r>
                      <a:endParaRPr lang="en-AU" sz="1300" b="0" i="0" u="none" strike="noStrike" dirty="0">
                        <a:solidFill>
                          <a:srgbClr val="2E75B5"/>
                        </a:solidFill>
                        <a:effectLst/>
                        <a:latin typeface="+mn-lt"/>
                      </a:endParaRPr>
                    </a:p>
                  </a:txBody>
                  <a:tcPr marL="0" marR="0" marT="0" marB="0" anchor="ctr"/>
                </a:tc>
                <a:tc>
                  <a:txBody>
                    <a:bodyPr/>
                    <a:lstStyle/>
                    <a:p>
                      <a:pPr algn="ctr" fontAlgn="ctr"/>
                      <a:r>
                        <a:rPr lang="en-AU" sz="1300" u="none" strike="noStrike" dirty="0">
                          <a:effectLst/>
                        </a:rPr>
                        <a:t>1/12/2021</a:t>
                      </a:r>
                      <a:endParaRPr lang="en-AU" sz="1300" b="0" i="0" u="none" strike="noStrike" dirty="0">
                        <a:solidFill>
                          <a:srgbClr val="FF0000"/>
                        </a:solidFill>
                        <a:effectLst/>
                        <a:latin typeface="+mn-lt"/>
                      </a:endParaRPr>
                    </a:p>
                  </a:txBody>
                  <a:tcPr marL="0" marR="0" marT="0" marB="0" anchor="ctr"/>
                </a:tc>
                <a:tc>
                  <a:txBody>
                    <a:bodyPr/>
                    <a:lstStyle/>
                    <a:p>
                      <a:pPr algn="l" fontAlgn="ctr"/>
                      <a:r>
                        <a:rPr lang="en-AU" sz="1300" u="none" strike="noStrike" dirty="0">
                          <a:effectLst/>
                        </a:rPr>
                        <a:t>New External Milestone to reflect transition strategy</a:t>
                      </a:r>
                      <a:endParaRPr lang="en-AU" sz="1300" b="0" i="0" u="none" strike="noStrike" dirty="0">
                        <a:solidFill>
                          <a:srgbClr val="FF0000"/>
                        </a:solidFill>
                        <a:effectLst/>
                        <a:latin typeface="+mn-lt"/>
                      </a:endParaRPr>
                    </a:p>
                  </a:txBody>
                  <a:tcPr marL="0" marR="0" marT="0" marB="0" anchor="ctr"/>
                </a:tc>
                <a:extLst>
                  <a:ext uri="{0D108BD9-81ED-4DB2-BD59-A6C34878D82A}">
                    <a16:rowId xmlns:a16="http://schemas.microsoft.com/office/drawing/2014/main" val="3029343832"/>
                  </a:ext>
                </a:extLst>
              </a:tr>
            </a:tbl>
          </a:graphicData>
        </a:graphic>
      </p:graphicFrame>
    </p:spTree>
    <p:extLst>
      <p:ext uri="{BB962C8B-B14F-4D97-AF65-F5344CB8AC3E}">
        <p14:creationId xmlns:p14="http://schemas.microsoft.com/office/powerpoint/2010/main" val="408737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EE7F-C438-4981-BCD8-B88E401D4999}"/>
              </a:ext>
            </a:extLst>
          </p:cNvPr>
          <p:cNvSpPr>
            <a:spLocks noGrp="1"/>
          </p:cNvSpPr>
          <p:nvPr>
            <p:ph type="title"/>
          </p:nvPr>
        </p:nvSpPr>
        <p:spPr/>
        <p:txBody>
          <a:bodyPr/>
          <a:lstStyle/>
          <a:p>
            <a:r>
              <a:rPr lang="en-AU" dirty="0"/>
              <a:t>5MS &amp; GS Program Timeline</a:t>
            </a:r>
          </a:p>
        </p:txBody>
      </p:sp>
      <p:sp>
        <p:nvSpPr>
          <p:cNvPr id="4" name="Slide Number Placeholder 3">
            <a:extLst>
              <a:ext uri="{FF2B5EF4-FFF2-40B4-BE49-F238E27FC236}">
                <a16:creationId xmlns:a16="http://schemas.microsoft.com/office/drawing/2014/main" id="{74B8803A-3D07-46F4-83A0-28A6615CD3A9}"/>
              </a:ext>
            </a:extLst>
          </p:cNvPr>
          <p:cNvSpPr>
            <a:spLocks noGrp="1"/>
          </p:cNvSpPr>
          <p:nvPr>
            <p:ph type="sldNum" sz="quarter" idx="12"/>
          </p:nvPr>
        </p:nvSpPr>
        <p:spPr/>
        <p:txBody>
          <a:bodyPr/>
          <a:lstStyle/>
          <a:p>
            <a:fld id="{4EC81F68-4976-451A-B2E9-79BCBD2F70CC}" type="slidenum">
              <a:rPr lang="en-AU" smtClean="0"/>
              <a:t>16</a:t>
            </a:fld>
            <a:endParaRPr lang="en-AU" dirty="0"/>
          </a:p>
        </p:txBody>
      </p:sp>
      <p:sp>
        <p:nvSpPr>
          <p:cNvPr id="5" name="Title 1">
            <a:extLst>
              <a:ext uri="{FF2B5EF4-FFF2-40B4-BE49-F238E27FC236}">
                <a16:creationId xmlns:a16="http://schemas.microsoft.com/office/drawing/2014/main" id="{68BD8ADF-448D-4F12-A031-242903303AE7}"/>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26-01-2020</a:t>
            </a:r>
          </a:p>
        </p:txBody>
      </p:sp>
      <p:pic>
        <p:nvPicPr>
          <p:cNvPr id="3" name="Picture 2">
            <a:extLst>
              <a:ext uri="{FF2B5EF4-FFF2-40B4-BE49-F238E27FC236}">
                <a16:creationId xmlns:a16="http://schemas.microsoft.com/office/drawing/2014/main" id="{93BE0755-8D43-48DB-9C60-761D841AEE9E}"/>
              </a:ext>
            </a:extLst>
          </p:cNvPr>
          <p:cNvPicPr>
            <a:picLocks noChangeAspect="1"/>
          </p:cNvPicPr>
          <p:nvPr/>
        </p:nvPicPr>
        <p:blipFill>
          <a:blip r:embed="rId2"/>
          <a:stretch>
            <a:fillRect/>
          </a:stretch>
        </p:blipFill>
        <p:spPr>
          <a:xfrm>
            <a:off x="800268" y="1325565"/>
            <a:ext cx="7543463" cy="5052924"/>
          </a:xfrm>
          <a:prstGeom prst="rect">
            <a:avLst/>
          </a:prstGeom>
        </p:spPr>
      </p:pic>
      <p:sp>
        <p:nvSpPr>
          <p:cNvPr id="7" name="TextBox 6">
            <a:extLst>
              <a:ext uri="{FF2B5EF4-FFF2-40B4-BE49-F238E27FC236}">
                <a16:creationId xmlns:a16="http://schemas.microsoft.com/office/drawing/2014/main" id="{FD164767-0B3E-49FB-AACF-B0EBD40C58E5}"/>
              </a:ext>
            </a:extLst>
          </p:cNvPr>
          <p:cNvSpPr txBox="1"/>
          <p:nvPr/>
        </p:nvSpPr>
        <p:spPr>
          <a:xfrm>
            <a:off x="5873370" y="136524"/>
            <a:ext cx="315220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a:solidFill>
                  <a:schemeClr val="accent1"/>
                </a:solidFill>
              </a:rPr>
              <a:t>The 5MS Program is currently incorporating feedback received during PCF#18. This slide does not represent the current Milestone status. </a:t>
            </a:r>
          </a:p>
        </p:txBody>
      </p:sp>
    </p:spTree>
    <p:extLst>
      <p:ext uri="{BB962C8B-B14F-4D97-AF65-F5344CB8AC3E}">
        <p14:creationId xmlns:p14="http://schemas.microsoft.com/office/powerpoint/2010/main" val="333701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1E8C-71A7-4957-85A0-CD1C0FDDADF2}"/>
              </a:ext>
            </a:extLst>
          </p:cNvPr>
          <p:cNvSpPr>
            <a:spLocks noGrp="1"/>
          </p:cNvSpPr>
          <p:nvPr>
            <p:ph type="title"/>
          </p:nvPr>
        </p:nvSpPr>
        <p:spPr>
          <a:xfrm>
            <a:off x="0" y="124691"/>
            <a:ext cx="9144000" cy="1200874"/>
          </a:xfrm>
        </p:spPr>
        <p:txBody>
          <a:bodyPr>
            <a:normAutofit fontScale="90000"/>
          </a:bodyPr>
          <a:lstStyle/>
          <a:p>
            <a:r>
              <a:rPr lang="en-US" sz="4900" dirty="0">
                <a:latin typeface="Tw Cen MT"/>
              </a:rPr>
              <a:t>5MS Program Timeline </a:t>
            </a:r>
            <a:r>
              <a:rPr lang="en-US" sz="3600" dirty="0">
                <a:latin typeface="Tw Cen MT"/>
              </a:rPr>
              <a:t>(Jan ‘20 to Jul ‘21)</a:t>
            </a:r>
            <a:br>
              <a:rPr lang="en-US" dirty="0">
                <a:latin typeface="Tw Cen MT"/>
              </a:rPr>
            </a:br>
            <a:r>
              <a:rPr lang="en-US" sz="3700" dirty="0">
                <a:latin typeface="Tw Cen MT"/>
              </a:rPr>
              <a:t>Level 1 and External Level 2 Milestones</a:t>
            </a:r>
            <a:endParaRPr lang="en-AU" dirty="0"/>
          </a:p>
        </p:txBody>
      </p:sp>
      <p:sp>
        <p:nvSpPr>
          <p:cNvPr id="4" name="Slide Number Placeholder 3">
            <a:extLst>
              <a:ext uri="{FF2B5EF4-FFF2-40B4-BE49-F238E27FC236}">
                <a16:creationId xmlns:a16="http://schemas.microsoft.com/office/drawing/2014/main" id="{BC599DA0-D255-40FF-8DA5-9F27185379DF}"/>
              </a:ext>
            </a:extLst>
          </p:cNvPr>
          <p:cNvSpPr>
            <a:spLocks noGrp="1"/>
          </p:cNvSpPr>
          <p:nvPr>
            <p:ph type="sldNum" sz="quarter" idx="12"/>
          </p:nvPr>
        </p:nvSpPr>
        <p:spPr/>
        <p:txBody>
          <a:bodyPr/>
          <a:lstStyle/>
          <a:p>
            <a:fld id="{4EC81F68-4976-451A-B2E9-79BCBD2F70CC}" type="slidenum">
              <a:rPr lang="en-AU" smtClean="0"/>
              <a:t>17</a:t>
            </a:fld>
            <a:endParaRPr lang="en-AU"/>
          </a:p>
        </p:txBody>
      </p:sp>
      <p:sp>
        <p:nvSpPr>
          <p:cNvPr id="5" name="Title 1">
            <a:extLst>
              <a:ext uri="{FF2B5EF4-FFF2-40B4-BE49-F238E27FC236}">
                <a16:creationId xmlns:a16="http://schemas.microsoft.com/office/drawing/2014/main" id="{5F34FBA2-5C5D-4E13-8EB3-7F282DEB086B}"/>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26-01-2020</a:t>
            </a:r>
          </a:p>
        </p:txBody>
      </p:sp>
      <p:pic>
        <p:nvPicPr>
          <p:cNvPr id="6" name="Picture 5">
            <a:extLst>
              <a:ext uri="{FF2B5EF4-FFF2-40B4-BE49-F238E27FC236}">
                <a16:creationId xmlns:a16="http://schemas.microsoft.com/office/drawing/2014/main" id="{1F93C58F-60D4-4AF4-B02E-4D3E5C692ADA}"/>
              </a:ext>
            </a:extLst>
          </p:cNvPr>
          <p:cNvPicPr>
            <a:picLocks noChangeAspect="1"/>
          </p:cNvPicPr>
          <p:nvPr/>
        </p:nvPicPr>
        <p:blipFill>
          <a:blip r:embed="rId2"/>
          <a:stretch>
            <a:fillRect/>
          </a:stretch>
        </p:blipFill>
        <p:spPr>
          <a:xfrm>
            <a:off x="687969" y="1296698"/>
            <a:ext cx="7827357" cy="5510001"/>
          </a:xfrm>
          <a:prstGeom prst="rect">
            <a:avLst/>
          </a:prstGeom>
        </p:spPr>
      </p:pic>
      <p:sp>
        <p:nvSpPr>
          <p:cNvPr id="9" name="TextBox 8">
            <a:extLst>
              <a:ext uri="{FF2B5EF4-FFF2-40B4-BE49-F238E27FC236}">
                <a16:creationId xmlns:a16="http://schemas.microsoft.com/office/drawing/2014/main" id="{BE37E2C8-C66D-4584-87D2-63020E2012E7}"/>
              </a:ext>
            </a:extLst>
          </p:cNvPr>
          <p:cNvSpPr txBox="1"/>
          <p:nvPr/>
        </p:nvSpPr>
        <p:spPr>
          <a:xfrm>
            <a:off x="5958873" y="114485"/>
            <a:ext cx="315220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a:solidFill>
                  <a:schemeClr val="accent1"/>
                </a:solidFill>
              </a:rPr>
              <a:t>The 5MS Program is currently incorporating feedback received during PCF#18. This slide does not represent the current Milestone status. </a:t>
            </a:r>
          </a:p>
        </p:txBody>
      </p:sp>
    </p:spTree>
    <p:extLst>
      <p:ext uri="{BB962C8B-B14F-4D97-AF65-F5344CB8AC3E}">
        <p14:creationId xmlns:p14="http://schemas.microsoft.com/office/powerpoint/2010/main" val="2630643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99B0A4B4-E243-4ED6-AF79-658F91AE816B}"/>
              </a:ext>
            </a:extLst>
          </p:cNvPr>
          <p:cNvGraphicFramePr>
            <a:graphicFrameLocks noGrp="1"/>
          </p:cNvGraphicFramePr>
          <p:nvPr>
            <p:extLst>
              <p:ext uri="{D42A27DB-BD31-4B8C-83A1-F6EECF244321}">
                <p14:modId xmlns:p14="http://schemas.microsoft.com/office/powerpoint/2010/main" val="11417385"/>
              </p:ext>
            </p:extLst>
          </p:nvPr>
        </p:nvGraphicFramePr>
        <p:xfrm>
          <a:off x="1166360" y="2655927"/>
          <a:ext cx="7732337" cy="3732089"/>
        </p:xfrm>
        <a:graphic>
          <a:graphicData uri="http://schemas.openxmlformats.org/drawingml/2006/table">
            <a:tbl>
              <a:tblPr/>
              <a:tblGrid>
                <a:gridCol w="415522">
                  <a:extLst>
                    <a:ext uri="{9D8B030D-6E8A-4147-A177-3AD203B41FA5}">
                      <a16:colId xmlns:a16="http://schemas.microsoft.com/office/drawing/2014/main" val="2629953056"/>
                    </a:ext>
                  </a:extLst>
                </a:gridCol>
                <a:gridCol w="2709190">
                  <a:extLst>
                    <a:ext uri="{9D8B030D-6E8A-4147-A177-3AD203B41FA5}">
                      <a16:colId xmlns:a16="http://schemas.microsoft.com/office/drawing/2014/main" val="2366391826"/>
                    </a:ext>
                  </a:extLst>
                </a:gridCol>
                <a:gridCol w="831043">
                  <a:extLst>
                    <a:ext uri="{9D8B030D-6E8A-4147-A177-3AD203B41FA5}">
                      <a16:colId xmlns:a16="http://schemas.microsoft.com/office/drawing/2014/main" val="2064097030"/>
                    </a:ext>
                  </a:extLst>
                </a:gridCol>
                <a:gridCol w="906592">
                  <a:extLst>
                    <a:ext uri="{9D8B030D-6E8A-4147-A177-3AD203B41FA5}">
                      <a16:colId xmlns:a16="http://schemas.microsoft.com/office/drawing/2014/main" val="1078671259"/>
                    </a:ext>
                  </a:extLst>
                </a:gridCol>
                <a:gridCol w="2869990">
                  <a:extLst>
                    <a:ext uri="{9D8B030D-6E8A-4147-A177-3AD203B41FA5}">
                      <a16:colId xmlns:a16="http://schemas.microsoft.com/office/drawing/2014/main" val="3626442964"/>
                    </a:ext>
                  </a:extLst>
                </a:gridCol>
              </a:tblGrid>
              <a:tr h="244780">
                <a:tc gridSpan="5">
                  <a:txBody>
                    <a:bodyPr/>
                    <a:lstStyle/>
                    <a:p>
                      <a:pPr marL="72000" lvl="0" algn="l" fontAlgn="b"/>
                      <a:r>
                        <a:rPr lang="en-AU" sz="900" b="1" i="0" u="none" strike="noStrike" dirty="0">
                          <a:solidFill>
                            <a:srgbClr val="FFFFFF"/>
                          </a:solidFill>
                          <a:effectLst/>
                          <a:latin typeface="+mj-lt"/>
                        </a:rPr>
                        <a:t>Key Milestones (Program)</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tc hMerge="1">
                  <a:txBody>
                    <a:bodyPr/>
                    <a:lstStyle/>
                    <a:p>
                      <a:pPr marL="72000" lvl="0" algn="l" fontAlgn="b"/>
                      <a:endParaRPr lang="en-AU" sz="1100" b="0" i="0" u="none" strike="noStrike" dirty="0">
                        <a:solidFill>
                          <a:srgbClr val="FFFFFF"/>
                        </a:solidFill>
                        <a:effectLst/>
                        <a:latin typeface="Segoe UI Semibold" panose="020B0702040204020203" pitchFamily="34" charset="0"/>
                      </a:endParaRPr>
                    </a:p>
                  </a:txBody>
                  <a:tcPr marL="7620" marR="7620" marT="762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60900573"/>
                  </a:ext>
                </a:extLst>
              </a:tr>
              <a:tr h="0">
                <a:tc>
                  <a:txBody>
                    <a:bodyPr/>
                    <a:lstStyle/>
                    <a:p>
                      <a:pPr marL="36000" algn="l" fontAlgn="t"/>
                      <a:r>
                        <a:rPr lang="en-AU" sz="800" b="0" i="0" u="none" strike="noStrike" dirty="0">
                          <a:solidFill>
                            <a:srgbClr val="FFFFFF"/>
                          </a:solidFill>
                          <a:effectLst/>
                          <a:latin typeface="+mj-lt"/>
                        </a:rPr>
                        <a:t>ID</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800" b="0" i="0" u="none" strike="noStrike" dirty="0">
                          <a:solidFill>
                            <a:srgbClr val="FFFFFF"/>
                          </a:solidFill>
                          <a:effectLst/>
                          <a:latin typeface="+mj-lt"/>
                        </a:rPr>
                        <a:t>Milestone</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defTabSz="685800" rtl="0" eaLnBrk="1" fontAlgn="t" latinLnBrk="0" hangingPunct="1"/>
                      <a:r>
                        <a:rPr lang="en-AU" sz="800" b="0" i="0" u="none" strike="noStrike" kern="1200" dirty="0">
                          <a:solidFill>
                            <a:srgbClr val="FFFFFF"/>
                          </a:solidFill>
                          <a:effectLst/>
                          <a:latin typeface="+mj-lt"/>
                          <a:ea typeface="+mn-ea"/>
                          <a:cs typeface="+mn-cs"/>
                        </a:rPr>
                        <a:t>Target Date </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800" b="0" i="0" u="none" strike="noStrike" dirty="0">
                          <a:solidFill>
                            <a:srgbClr val="FFFFFF"/>
                          </a:solidFill>
                          <a:effectLst/>
                          <a:latin typeface="+mj-lt"/>
                        </a:rPr>
                        <a:t>Expected Date</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marR="0" lvl="0" indent="0" algn="l" defTabSz="685800" rtl="0" eaLnBrk="1" fontAlgn="t" latinLnBrk="0" hangingPunct="1">
                        <a:lnSpc>
                          <a:spcPct val="100000"/>
                        </a:lnSpc>
                        <a:spcBef>
                          <a:spcPts val="0"/>
                        </a:spcBef>
                        <a:spcAft>
                          <a:spcPts val="0"/>
                        </a:spcAft>
                        <a:buClrTx/>
                        <a:buSzTx/>
                        <a:buFontTx/>
                        <a:buNone/>
                        <a:tabLst/>
                        <a:defRPr/>
                      </a:pPr>
                      <a:r>
                        <a:rPr lang="en-AU" sz="800" b="0" i="0" u="none" strike="noStrike" kern="1200" dirty="0">
                          <a:solidFill>
                            <a:srgbClr val="FFFFFF"/>
                          </a:solidFill>
                          <a:effectLst/>
                          <a:latin typeface="+mj-lt"/>
                          <a:ea typeface="+mn-ea"/>
                          <a:cs typeface="+mn-cs"/>
                        </a:rPr>
                        <a:t>Status</a:t>
                      </a:r>
                    </a:p>
                    <a:p>
                      <a:pPr marL="36000" algn="l" fontAlgn="t"/>
                      <a:endParaRPr lang="en-AU" sz="800" b="0" i="0" u="none" strike="noStrike" dirty="0">
                        <a:solidFill>
                          <a:srgbClr val="FFFFFF"/>
                        </a:solidFill>
                        <a:effectLst/>
                        <a:latin typeface="+mj-lt"/>
                      </a:endParaRP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999362961"/>
                  </a:ext>
                </a:extLst>
              </a:tr>
              <a:tr h="0">
                <a:tc>
                  <a:txBody>
                    <a:bodyPr/>
                    <a:lstStyle/>
                    <a:p>
                      <a:pPr marL="0" algn="l" defTabSz="801929" rtl="0" eaLnBrk="1" latinLnBrk="0" hangingPunct="1"/>
                      <a:r>
                        <a:rPr lang="en-AU" sz="800" kern="1200" dirty="0">
                          <a:solidFill>
                            <a:schemeClr val="tx2"/>
                          </a:solidFill>
                          <a:latin typeface="+mj-lt"/>
                          <a:ea typeface="+mn-ea"/>
                          <a:cs typeface="+mn-cs"/>
                        </a:rPr>
                        <a:t>L1-1</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800" kern="1200" dirty="0">
                          <a:solidFill>
                            <a:schemeClr val="tx2"/>
                          </a:solidFill>
                          <a:latin typeface="+mj-lt"/>
                          <a:ea typeface="+mn-ea"/>
                          <a:cs typeface="+mn-cs"/>
                        </a:rPr>
                        <a:t>5MS Drafting Amendments submitted to AEMC</a:t>
                      </a: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20-Mar-2019</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15-Mar-2019</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800" kern="1200" dirty="0">
                          <a:solidFill>
                            <a:schemeClr val="tx1"/>
                          </a:solidFill>
                          <a:latin typeface="+mj-lt"/>
                          <a:ea typeface="+mn-ea"/>
                          <a:cs typeface="+mn-cs"/>
                        </a:rPr>
                        <a:t> Complete</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400482000"/>
                  </a:ext>
                </a:extLst>
              </a:tr>
              <a:tr h="0">
                <a:tc>
                  <a:txBody>
                    <a:bodyPr/>
                    <a:lstStyle/>
                    <a:p>
                      <a:pPr marL="0" algn="l" defTabSz="801929" rtl="0" eaLnBrk="1" latinLnBrk="0" hangingPunct="1"/>
                      <a:r>
                        <a:rPr lang="en-AU" sz="800" kern="1200" dirty="0">
                          <a:solidFill>
                            <a:schemeClr val="tx2"/>
                          </a:solidFill>
                          <a:latin typeface="+mj-lt"/>
                          <a:ea typeface="+mn-ea"/>
                          <a:cs typeface="+mn-cs"/>
                        </a:rPr>
                        <a:t>L1-11</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800" kern="1200" dirty="0">
                          <a:solidFill>
                            <a:schemeClr val="tx2"/>
                          </a:solidFill>
                          <a:latin typeface="+mj-lt"/>
                          <a:ea typeface="+mn-ea"/>
                          <a:cs typeface="+mn-cs"/>
                        </a:rPr>
                        <a:t>All AEMO workstream development commenced</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23-May-2019</a:t>
                      </a:r>
                    </a:p>
                  </a:txBody>
                  <a:tcPr marL="49496" marR="49496" marT="24748" marB="247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23-May-2019</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800" kern="1200" dirty="0">
                          <a:solidFill>
                            <a:schemeClr val="tx2"/>
                          </a:solidFill>
                          <a:latin typeface="+mj-lt"/>
                          <a:ea typeface="+mn-ea"/>
                          <a:cs typeface="+mn-cs"/>
                        </a:rPr>
                        <a:t> Complete</a:t>
                      </a:r>
                      <a:endParaRPr lang="en-AU" sz="800" dirty="0">
                        <a:solidFill>
                          <a:srgbClr val="FF0000"/>
                        </a:solidFill>
                        <a:latin typeface="+mj-lt"/>
                      </a:endParaRP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727643398"/>
                  </a:ext>
                </a:extLst>
              </a:tr>
              <a:tr h="0">
                <a:tc>
                  <a:txBody>
                    <a:bodyPr/>
                    <a:lstStyle/>
                    <a:p>
                      <a:pPr marL="0" algn="l" defTabSz="801929" rtl="0" eaLnBrk="1" latinLnBrk="0" hangingPunct="1"/>
                      <a:r>
                        <a:rPr lang="en-AU" sz="800" kern="1200" dirty="0">
                          <a:solidFill>
                            <a:schemeClr val="tx2"/>
                          </a:solidFill>
                          <a:latin typeface="+mj-lt"/>
                          <a:ea typeface="+mn-ea"/>
                          <a:cs typeface="+mn-cs"/>
                        </a:rPr>
                        <a:t>L1-2</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800" kern="1200" dirty="0">
                          <a:solidFill>
                            <a:schemeClr val="tx2"/>
                          </a:solidFill>
                          <a:latin typeface="+mj-lt"/>
                          <a:ea typeface="+mn-ea"/>
                          <a:cs typeface="+mn-cs"/>
                        </a:rPr>
                        <a:t>IEC Approves B2B Procedures</a:t>
                      </a: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01-Jul-2019</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01-Jul-2019</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800" kern="1200" dirty="0">
                          <a:solidFill>
                            <a:schemeClr val="tx2"/>
                          </a:solidFill>
                          <a:latin typeface="+mj-lt"/>
                          <a:ea typeface="+mn-ea"/>
                          <a:cs typeface="+mn-cs"/>
                        </a:rPr>
                        <a:t> Complete</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413766292"/>
                  </a:ext>
                </a:extLst>
              </a:tr>
              <a:tr h="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800" kern="1200" dirty="0">
                          <a:solidFill>
                            <a:schemeClr val="tx2"/>
                          </a:solidFill>
                          <a:latin typeface="+mn-lt"/>
                          <a:ea typeface="+mn-ea"/>
                          <a:cs typeface="+mn-cs"/>
                        </a:rPr>
                        <a:t>L1-15</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800" kern="1200" dirty="0">
                          <a:solidFill>
                            <a:schemeClr val="tx2"/>
                          </a:solidFill>
                          <a:latin typeface="+mj-lt"/>
                          <a:ea typeface="+mn-ea"/>
                          <a:cs typeface="+mn-cs"/>
                        </a:rPr>
                        <a:t>5MS Drafting Amendments determined by AEMC</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800" kern="1200" dirty="0">
                          <a:solidFill>
                            <a:schemeClr val="tx2"/>
                          </a:solidFill>
                          <a:latin typeface="+mj-lt"/>
                          <a:ea typeface="+mn-ea"/>
                          <a:cs typeface="+mn-cs"/>
                        </a:rPr>
                        <a:t>31-Aug-2019</a:t>
                      </a:r>
                    </a:p>
                  </a:txBody>
                  <a:tcPr marL="49496" marR="49496" marT="24748" marB="247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800" kern="1200" dirty="0">
                          <a:solidFill>
                            <a:schemeClr val="tx2"/>
                          </a:solidFill>
                          <a:latin typeface="+mj-lt"/>
                          <a:ea typeface="+mn-ea"/>
                          <a:cs typeface="+mn-cs"/>
                        </a:rPr>
                        <a:t>08-Aug-2019</a:t>
                      </a:r>
                    </a:p>
                  </a:txBody>
                  <a:tcPr marL="49496" marR="49496" marT="24748" marB="247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800" kern="1200" dirty="0">
                          <a:solidFill>
                            <a:schemeClr val="tx2"/>
                          </a:solidFill>
                          <a:latin typeface="+mj-lt"/>
                          <a:ea typeface="+mn-ea"/>
                          <a:cs typeface="+mn-cs"/>
                        </a:rPr>
                        <a:t> Complete</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692604702"/>
                  </a:ext>
                </a:extLst>
              </a:tr>
              <a:tr h="0">
                <a:tc>
                  <a:txBody>
                    <a:bodyPr/>
                    <a:lstStyle/>
                    <a:p>
                      <a:pPr marL="0" algn="l" defTabSz="801929" rtl="0" eaLnBrk="1" latinLnBrk="0" hangingPunct="1"/>
                      <a:r>
                        <a:rPr lang="en-AU" sz="800" kern="1200" dirty="0">
                          <a:solidFill>
                            <a:schemeClr val="tx2"/>
                          </a:solidFill>
                          <a:latin typeface="+mj-lt"/>
                          <a:ea typeface="+mn-ea"/>
                          <a:cs typeface="+mn-cs"/>
                        </a:rPr>
                        <a:t>L1-12</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800" kern="1200" dirty="0">
                          <a:solidFill>
                            <a:schemeClr val="tx2"/>
                          </a:solidFill>
                          <a:latin typeface="+mj-lt"/>
                          <a:ea typeface="+mn-ea"/>
                          <a:cs typeface="+mn-cs"/>
                        </a:rPr>
                        <a:t>5MS Staging Environment live</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 01-Dec-2019</a:t>
                      </a:r>
                    </a:p>
                  </a:txBody>
                  <a:tcPr marL="49496" marR="49496" marT="24748" marB="247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01-Dec-2019</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Complete</a:t>
                      </a: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156789908"/>
                  </a:ext>
                </a:extLst>
              </a:tr>
              <a:tr h="0">
                <a:tc>
                  <a:txBody>
                    <a:bodyPr/>
                    <a:lstStyle/>
                    <a:p>
                      <a:pPr marL="0" algn="l" defTabSz="801929" rtl="0" eaLnBrk="1" latinLnBrk="0" hangingPunct="1"/>
                      <a:r>
                        <a:rPr lang="en-AU" sz="800" kern="1200" dirty="0">
                          <a:solidFill>
                            <a:schemeClr val="tx2"/>
                          </a:solidFill>
                          <a:latin typeface="+mj-lt"/>
                          <a:ea typeface="+mn-ea"/>
                          <a:cs typeface="+mn-cs"/>
                        </a:rPr>
                        <a:t>L1-3</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800" kern="1200" dirty="0">
                          <a:solidFill>
                            <a:schemeClr val="tx2"/>
                          </a:solidFill>
                          <a:latin typeface="+mj-lt"/>
                          <a:ea typeface="+mn-ea"/>
                          <a:cs typeface="+mn-cs"/>
                        </a:rPr>
                        <a:t>AEMO publishes NEM Procedures</a:t>
                      </a: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01-Dec-2019</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01-Dec-2019</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Complete</a:t>
                      </a: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665155406"/>
                  </a:ext>
                </a:extLst>
              </a:tr>
              <a:tr h="0">
                <a:tc>
                  <a:txBody>
                    <a:bodyPr/>
                    <a:lstStyle/>
                    <a:p>
                      <a:pPr marL="0" algn="l" defTabSz="801929" rtl="0" eaLnBrk="1" latinLnBrk="0" hangingPunct="1"/>
                      <a:r>
                        <a:rPr lang="en-AU" sz="800" kern="1200" dirty="0">
                          <a:solidFill>
                            <a:schemeClr val="tx2"/>
                          </a:solidFill>
                          <a:latin typeface="+mj-lt"/>
                          <a:ea typeface="+mn-ea"/>
                          <a:cs typeface="+mn-cs"/>
                        </a:rPr>
                        <a:t>L1-7</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800" kern="1200" dirty="0">
                          <a:solidFill>
                            <a:schemeClr val="tx2"/>
                          </a:solidFill>
                          <a:latin typeface="+mj-lt"/>
                          <a:ea typeface="+mn-ea"/>
                          <a:cs typeface="+mn-cs"/>
                        </a:rPr>
                        <a:t>Market Readiness Strategy published by AEMO</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 20-Jan-2020</a:t>
                      </a:r>
                    </a:p>
                  </a:txBody>
                  <a:tcPr marL="49496" marR="49496" marT="24748" marB="247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29-Oct-2019</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Complete</a:t>
                      </a: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678870867"/>
                  </a:ext>
                </a:extLst>
              </a:tr>
              <a:tr h="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800" kern="1200" noProof="0" dirty="0">
                          <a:solidFill>
                            <a:schemeClr val="tx2"/>
                          </a:solidFill>
                          <a:latin typeface="+mj-lt"/>
                          <a:ea typeface="+mn-ea"/>
                          <a:cs typeface="+mn-cs"/>
                        </a:rPr>
                        <a:t>L1-13</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800" kern="1200" dirty="0">
                          <a:solidFill>
                            <a:schemeClr val="tx2"/>
                          </a:solidFill>
                          <a:latin typeface="+mj-lt"/>
                          <a:ea typeface="+mn-ea"/>
                          <a:cs typeface="+mn-cs"/>
                        </a:rPr>
                        <a:t>AEMO internal development complete</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 30-Jun-2020</a:t>
                      </a:r>
                    </a:p>
                  </a:txBody>
                  <a:tcPr marL="49496" marR="49496" marT="24748" marB="247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30-Jun-2020</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800" kern="1200" dirty="0">
                        <a:solidFill>
                          <a:schemeClr val="tx2"/>
                        </a:solidFill>
                        <a:latin typeface="+mj-lt"/>
                        <a:ea typeface="+mn-ea"/>
                        <a:cs typeface="+mn-cs"/>
                      </a:endParaRP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489934426"/>
                  </a:ext>
                </a:extLst>
              </a:tr>
              <a:tr h="0">
                <a:tc>
                  <a:txBody>
                    <a:bodyPr/>
                    <a:lstStyle/>
                    <a:p>
                      <a:pPr marL="0" algn="l" defTabSz="801929" rtl="0" eaLnBrk="1" latinLnBrk="0" hangingPunct="1"/>
                      <a:r>
                        <a:rPr lang="en-AU" sz="800" kern="1200" dirty="0">
                          <a:solidFill>
                            <a:schemeClr val="tx2"/>
                          </a:solidFill>
                          <a:latin typeface="+mj-lt"/>
                          <a:ea typeface="+mn-ea"/>
                          <a:cs typeface="+mn-cs"/>
                        </a:rPr>
                        <a:t>L1-14</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800" kern="1200" dirty="0">
                          <a:solidFill>
                            <a:schemeClr val="tx2"/>
                          </a:solidFill>
                          <a:latin typeface="+mj-lt"/>
                          <a:ea typeface="+mn-ea"/>
                          <a:cs typeface="+mn-cs"/>
                        </a:rPr>
                        <a:t>Market participants ready for 5MS Capability Market Trials</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800" kern="1200" dirty="0">
                          <a:solidFill>
                            <a:schemeClr val="tx2"/>
                          </a:solidFill>
                          <a:latin typeface="+mj-lt"/>
                          <a:ea typeface="+mn-ea"/>
                          <a:cs typeface="+mn-cs"/>
                        </a:rPr>
                        <a:t> 06-Apr-2021</a:t>
                      </a:r>
                    </a:p>
                  </a:txBody>
                  <a:tcPr marL="49496" marR="49496" marT="24748" marB="247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06-Apr-2021</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800" kern="1200" dirty="0">
                        <a:solidFill>
                          <a:schemeClr val="tx2"/>
                        </a:solidFill>
                        <a:latin typeface="+mj-lt"/>
                        <a:ea typeface="+mn-ea"/>
                        <a:cs typeface="+mn-cs"/>
                      </a:endParaRP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974332406"/>
                  </a:ext>
                </a:extLst>
              </a:tr>
              <a:tr h="0">
                <a:tc>
                  <a:txBody>
                    <a:bodyPr/>
                    <a:lstStyle/>
                    <a:p>
                      <a:pPr marL="0" algn="l" defTabSz="801929" rtl="0" eaLnBrk="1" latinLnBrk="0" hangingPunct="1"/>
                      <a:r>
                        <a:rPr lang="en-AU" sz="800" kern="1200" dirty="0">
                          <a:solidFill>
                            <a:schemeClr val="tx2"/>
                          </a:solidFill>
                          <a:latin typeface="+mj-lt"/>
                          <a:ea typeface="+mn-ea"/>
                          <a:cs typeface="+mn-cs"/>
                        </a:rPr>
                        <a:t>L1-16</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800" kern="1200" dirty="0">
                          <a:solidFill>
                            <a:schemeClr val="tx2"/>
                          </a:solidFill>
                          <a:latin typeface="+mj-lt"/>
                          <a:ea typeface="+mn-ea"/>
                          <a:cs typeface="+mn-cs"/>
                        </a:rPr>
                        <a:t>5MS Cost Recovery Approach finalised </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30-Sep-2020</a:t>
                      </a:r>
                    </a:p>
                  </a:txBody>
                  <a:tcPr marL="49496" marR="49496" marT="24748" marB="247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[30-Sep-2020]</a:t>
                      </a:r>
                    </a:p>
                  </a:txBody>
                  <a:tcPr marL="49496" marR="49496" marT="24748" marB="247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800" kern="1200" dirty="0">
                        <a:solidFill>
                          <a:schemeClr val="tx2"/>
                        </a:solidFill>
                        <a:latin typeface="+mj-lt"/>
                        <a:ea typeface="+mn-ea"/>
                        <a:cs typeface="+mn-cs"/>
                      </a:endParaRP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65544463"/>
                  </a:ext>
                </a:extLst>
              </a:tr>
              <a:tr h="0">
                <a:tc>
                  <a:txBody>
                    <a:bodyPr/>
                    <a:lstStyle/>
                    <a:p>
                      <a:pPr marL="0" algn="l" defTabSz="801929" rtl="0" eaLnBrk="1" latinLnBrk="0" hangingPunct="1"/>
                      <a:r>
                        <a:rPr lang="en-AU" sz="800" kern="1200" dirty="0">
                          <a:solidFill>
                            <a:schemeClr val="tx2"/>
                          </a:solidFill>
                          <a:latin typeface="+mj-lt"/>
                          <a:ea typeface="+mn-ea"/>
                          <a:cs typeface="+mn-cs"/>
                        </a:rPr>
                        <a:t>L1-8</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800" kern="1200" dirty="0">
                          <a:solidFill>
                            <a:schemeClr val="tx2"/>
                          </a:solidFill>
                          <a:latin typeface="+mj-lt"/>
                          <a:ea typeface="+mn-ea"/>
                          <a:cs typeface="+mn-cs"/>
                        </a:rPr>
                        <a:t>5MS Capability Participant Market Trials commence</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800" kern="1200" dirty="0">
                          <a:solidFill>
                            <a:schemeClr val="tx2"/>
                          </a:solidFill>
                          <a:latin typeface="+mj-lt"/>
                          <a:ea typeface="+mn-ea"/>
                          <a:cs typeface="+mn-cs"/>
                        </a:rPr>
                        <a:t>06-Apr-2021</a:t>
                      </a:r>
                    </a:p>
                  </a:txBody>
                  <a:tcPr marL="49496" marR="49496" marT="24748" marB="247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06-Apr-2021</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800" kern="1200" dirty="0">
                        <a:solidFill>
                          <a:schemeClr val="tx2"/>
                        </a:solidFill>
                        <a:latin typeface="+mj-lt"/>
                        <a:ea typeface="+mn-ea"/>
                        <a:cs typeface="+mn-cs"/>
                      </a:endParaRP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697209804"/>
                  </a:ext>
                </a:extLst>
              </a:tr>
              <a:tr h="0">
                <a:tc>
                  <a:txBody>
                    <a:bodyPr/>
                    <a:lstStyle/>
                    <a:p>
                      <a:pPr marL="0" algn="l" defTabSz="801929" rtl="0" eaLnBrk="1" latinLnBrk="0" hangingPunct="1"/>
                      <a:r>
                        <a:rPr lang="en-AU" sz="800" kern="1200" dirty="0">
                          <a:solidFill>
                            <a:schemeClr val="tx2"/>
                          </a:solidFill>
                          <a:latin typeface="+mj-lt"/>
                          <a:ea typeface="+mn-ea"/>
                          <a:cs typeface="+mn-cs"/>
                        </a:rPr>
                        <a:t>L1-9</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800" kern="1200" dirty="0">
                          <a:solidFill>
                            <a:schemeClr val="tx2"/>
                          </a:solidFill>
                          <a:latin typeface="+mj-lt"/>
                          <a:ea typeface="+mn-ea"/>
                          <a:cs typeface="+mn-cs"/>
                        </a:rPr>
                        <a:t>Participant Market Trials conclude</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 31-May-2021</a:t>
                      </a:r>
                    </a:p>
                  </a:txBody>
                  <a:tcPr marL="49496" marR="49496" marT="24748" marB="247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800" kern="1200" dirty="0">
                          <a:solidFill>
                            <a:schemeClr val="tx2"/>
                          </a:solidFill>
                          <a:latin typeface="+mj-lt"/>
                          <a:ea typeface="+mn-ea"/>
                          <a:cs typeface="+mn-cs"/>
                        </a:rPr>
                        <a:t>31-May-2021</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lang="en-AU" sz="800" kern="1200" dirty="0">
                        <a:solidFill>
                          <a:schemeClr val="tx2"/>
                        </a:solidFill>
                        <a:latin typeface="+mj-lt"/>
                        <a:ea typeface="+mn-ea"/>
                        <a:cs typeface="+mn-cs"/>
                      </a:endParaRP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284507111"/>
                  </a:ext>
                </a:extLst>
              </a:tr>
              <a:tr h="0">
                <a:tc>
                  <a:txBody>
                    <a:bodyPr/>
                    <a:lstStyle/>
                    <a:p>
                      <a:pPr marL="0" algn="l" defTabSz="801929" rtl="0" eaLnBrk="1" latinLnBrk="0" hangingPunct="1"/>
                      <a:r>
                        <a:rPr lang="en-AU" sz="800" kern="1200" dirty="0">
                          <a:solidFill>
                            <a:schemeClr val="tx2"/>
                          </a:solidFill>
                          <a:latin typeface="+mj-lt"/>
                          <a:ea typeface="+mn-ea"/>
                          <a:cs typeface="+mn-cs"/>
                        </a:rPr>
                        <a:t>L1-10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800" kern="1200" dirty="0">
                          <a:solidFill>
                            <a:schemeClr val="tx2"/>
                          </a:solidFill>
                          <a:latin typeface="+mj-lt"/>
                          <a:ea typeface="+mn-ea"/>
                          <a:cs typeface="+mn-cs"/>
                        </a:rPr>
                        <a:t>Metering Accreditation complete</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 31-May-2021</a:t>
                      </a:r>
                    </a:p>
                  </a:txBody>
                  <a:tcPr marL="49496" marR="49496" marT="24748" marB="2474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31-May-2021</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800" kern="1200" dirty="0">
                        <a:solidFill>
                          <a:schemeClr val="tx2"/>
                        </a:solidFill>
                        <a:latin typeface="+mj-lt"/>
                        <a:ea typeface="+mn-ea"/>
                        <a:cs typeface="+mn-cs"/>
                      </a:endParaRP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396183915"/>
                  </a:ext>
                </a:extLst>
              </a:tr>
              <a:tr h="0">
                <a:tc>
                  <a:txBody>
                    <a:bodyPr/>
                    <a:lstStyle/>
                    <a:p>
                      <a:pPr marL="0" algn="l" defTabSz="801929" rtl="0" eaLnBrk="1" latinLnBrk="0" hangingPunct="1"/>
                      <a:r>
                        <a:rPr lang="en-AU" sz="800" kern="1200" dirty="0">
                          <a:solidFill>
                            <a:schemeClr val="tx2"/>
                          </a:solidFill>
                          <a:latin typeface="+mj-lt"/>
                          <a:ea typeface="+mn-ea"/>
                          <a:cs typeface="+mn-cs"/>
                        </a:rPr>
                        <a:t>L1-4</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800" kern="1200" dirty="0">
                          <a:solidFill>
                            <a:schemeClr val="tx2"/>
                          </a:solidFill>
                          <a:latin typeface="+mj-lt"/>
                          <a:ea typeface="+mn-ea"/>
                          <a:cs typeface="+mn-cs"/>
                        </a:rPr>
                        <a:t>5MS &amp; UFE Market go Live</a:t>
                      </a: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800" kern="1200" dirty="0">
                          <a:solidFill>
                            <a:schemeClr val="tx2"/>
                          </a:solidFill>
                          <a:latin typeface="+mj-lt"/>
                          <a:ea typeface="+mn-ea"/>
                          <a:cs typeface="+mn-cs"/>
                        </a:rPr>
                        <a:t>01-Jul-2021</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800" kern="1200" dirty="0">
                          <a:solidFill>
                            <a:schemeClr val="tx2"/>
                          </a:solidFill>
                          <a:latin typeface="+mj-lt"/>
                          <a:ea typeface="+mn-ea"/>
                          <a:cs typeface="+mn-cs"/>
                        </a:rPr>
                        <a:t>01-Jul-2021</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lang="en-AU" sz="800" kern="1200" dirty="0">
                        <a:solidFill>
                          <a:schemeClr val="tx2"/>
                        </a:solidFill>
                        <a:latin typeface="+mj-lt"/>
                        <a:ea typeface="+mn-ea"/>
                        <a:cs typeface="+mn-cs"/>
                      </a:endParaRP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690433093"/>
                  </a:ext>
                </a:extLst>
              </a:tr>
              <a:tr h="0">
                <a:tc>
                  <a:txBody>
                    <a:bodyPr/>
                    <a:lstStyle/>
                    <a:p>
                      <a:pPr marL="0" algn="l" defTabSz="801929" rtl="0" eaLnBrk="1" latinLnBrk="0" hangingPunct="1"/>
                      <a:r>
                        <a:rPr lang="en-AU" sz="800" kern="1200" dirty="0">
                          <a:solidFill>
                            <a:schemeClr val="tx2"/>
                          </a:solidFill>
                          <a:latin typeface="+mj-lt"/>
                          <a:ea typeface="+mn-ea"/>
                          <a:cs typeface="+mn-cs"/>
                        </a:rPr>
                        <a:t>L1-5</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800" kern="1200" dirty="0">
                          <a:solidFill>
                            <a:schemeClr val="tx2"/>
                          </a:solidFill>
                          <a:latin typeface="+mj-lt"/>
                          <a:ea typeface="+mn-ea"/>
                          <a:cs typeface="+mn-cs"/>
                        </a:rPr>
                        <a:t>GS Market go live</a:t>
                      </a: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06-Feb-2022</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06-Feb-2022</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800" kern="1200" dirty="0">
                        <a:solidFill>
                          <a:schemeClr val="tx2"/>
                        </a:solidFill>
                        <a:latin typeface="+mj-lt"/>
                        <a:ea typeface="+mn-ea"/>
                        <a:cs typeface="+mn-cs"/>
                      </a:endParaRP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382645517"/>
                  </a:ext>
                </a:extLst>
              </a:tr>
              <a:tr h="0">
                <a:tc>
                  <a:txBody>
                    <a:bodyPr/>
                    <a:lstStyle/>
                    <a:p>
                      <a:pPr marL="0" algn="l" defTabSz="801929" rtl="0" eaLnBrk="1" latinLnBrk="0" hangingPunct="1"/>
                      <a:r>
                        <a:rPr lang="en-AU" sz="800" kern="1200" dirty="0">
                          <a:solidFill>
                            <a:schemeClr val="tx2"/>
                          </a:solidFill>
                          <a:latin typeface="+mj-lt"/>
                          <a:ea typeface="+mn-ea"/>
                          <a:cs typeface="+mn-cs"/>
                        </a:rPr>
                        <a:t>L1-6</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800" kern="1200" dirty="0">
                          <a:solidFill>
                            <a:schemeClr val="tx2"/>
                          </a:solidFill>
                          <a:latin typeface="+mj-lt"/>
                          <a:ea typeface="+mn-ea"/>
                          <a:cs typeface="+mn-cs"/>
                        </a:rPr>
                        <a:t>Mandatory 5MS meter data delivery</a:t>
                      </a: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01-Dec-2022</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800" kern="1200" dirty="0">
                          <a:solidFill>
                            <a:schemeClr val="tx2"/>
                          </a:solidFill>
                          <a:latin typeface="+mj-lt"/>
                          <a:ea typeface="+mn-ea"/>
                          <a:cs typeface="+mn-cs"/>
                        </a:rPr>
                        <a:t>01-Dec-2022</a:t>
                      </a:r>
                    </a:p>
                  </a:txBody>
                  <a:tcPr marL="78203" marR="78203" marT="39101" marB="3910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800" kern="1200" dirty="0">
                        <a:solidFill>
                          <a:schemeClr val="tx2"/>
                        </a:solidFill>
                        <a:latin typeface="+mj-lt"/>
                        <a:ea typeface="+mn-ea"/>
                        <a:cs typeface="+mn-cs"/>
                      </a:endParaRPr>
                    </a:p>
                  </a:txBody>
                  <a:tcPr marL="78203" marR="78203" marT="39101" marB="3910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037536714"/>
                  </a:ext>
                </a:extLst>
              </a:tr>
            </a:tbl>
          </a:graphicData>
        </a:graphic>
      </p:graphicFrame>
      <p:sp>
        <p:nvSpPr>
          <p:cNvPr id="2" name="Title 1">
            <a:extLst>
              <a:ext uri="{FF2B5EF4-FFF2-40B4-BE49-F238E27FC236}">
                <a16:creationId xmlns:a16="http://schemas.microsoft.com/office/drawing/2014/main" id="{001B6448-BF48-4CC4-A6E7-07DC97FFC9F0}"/>
              </a:ext>
            </a:extLst>
          </p:cNvPr>
          <p:cNvSpPr>
            <a:spLocks noGrp="1"/>
          </p:cNvSpPr>
          <p:nvPr>
            <p:ph type="title"/>
          </p:nvPr>
        </p:nvSpPr>
        <p:spPr/>
        <p:txBody>
          <a:bodyPr/>
          <a:lstStyle/>
          <a:p>
            <a:r>
              <a:rPr lang="en-AU" dirty="0"/>
              <a:t>Level 1 Milestones - Status Report </a:t>
            </a:r>
          </a:p>
        </p:txBody>
      </p:sp>
      <p:graphicFrame>
        <p:nvGraphicFramePr>
          <p:cNvPr id="6" name="Table 5">
            <a:extLst>
              <a:ext uri="{FF2B5EF4-FFF2-40B4-BE49-F238E27FC236}">
                <a16:creationId xmlns:a16="http://schemas.microsoft.com/office/drawing/2014/main" id="{8B954EFD-4E9E-47CE-8F07-1BD2EBA74E02}"/>
              </a:ext>
            </a:extLst>
          </p:cNvPr>
          <p:cNvGraphicFramePr>
            <a:graphicFrameLocks noGrp="1"/>
          </p:cNvGraphicFramePr>
          <p:nvPr/>
        </p:nvGraphicFramePr>
        <p:xfrm>
          <a:off x="24" y="1383033"/>
          <a:ext cx="9143976" cy="1252053"/>
        </p:xfrm>
        <a:graphic>
          <a:graphicData uri="http://schemas.openxmlformats.org/drawingml/2006/table">
            <a:tbl>
              <a:tblPr/>
              <a:tblGrid>
                <a:gridCol w="982266">
                  <a:extLst>
                    <a:ext uri="{9D8B030D-6E8A-4147-A177-3AD203B41FA5}">
                      <a16:colId xmlns:a16="http://schemas.microsoft.com/office/drawing/2014/main" val="138703770"/>
                    </a:ext>
                  </a:extLst>
                </a:gridCol>
                <a:gridCol w="982266">
                  <a:extLst>
                    <a:ext uri="{9D8B030D-6E8A-4147-A177-3AD203B41FA5}">
                      <a16:colId xmlns:a16="http://schemas.microsoft.com/office/drawing/2014/main" val="1848963069"/>
                    </a:ext>
                  </a:extLst>
                </a:gridCol>
                <a:gridCol w="199429">
                  <a:extLst>
                    <a:ext uri="{9D8B030D-6E8A-4147-A177-3AD203B41FA5}">
                      <a16:colId xmlns:a16="http://schemas.microsoft.com/office/drawing/2014/main" val="959256215"/>
                    </a:ext>
                  </a:extLst>
                </a:gridCol>
                <a:gridCol w="199429">
                  <a:extLst>
                    <a:ext uri="{9D8B030D-6E8A-4147-A177-3AD203B41FA5}">
                      <a16:colId xmlns:a16="http://schemas.microsoft.com/office/drawing/2014/main" val="3017760882"/>
                    </a:ext>
                  </a:extLst>
                </a:gridCol>
                <a:gridCol w="199429">
                  <a:extLst>
                    <a:ext uri="{9D8B030D-6E8A-4147-A177-3AD203B41FA5}">
                      <a16:colId xmlns:a16="http://schemas.microsoft.com/office/drawing/2014/main" val="3937380670"/>
                    </a:ext>
                  </a:extLst>
                </a:gridCol>
                <a:gridCol w="199429">
                  <a:extLst>
                    <a:ext uri="{9D8B030D-6E8A-4147-A177-3AD203B41FA5}">
                      <a16:colId xmlns:a16="http://schemas.microsoft.com/office/drawing/2014/main" val="1273203315"/>
                    </a:ext>
                  </a:extLst>
                </a:gridCol>
                <a:gridCol w="199429">
                  <a:extLst>
                    <a:ext uri="{9D8B030D-6E8A-4147-A177-3AD203B41FA5}">
                      <a16:colId xmlns:a16="http://schemas.microsoft.com/office/drawing/2014/main" val="1293610711"/>
                    </a:ext>
                  </a:extLst>
                </a:gridCol>
                <a:gridCol w="199429">
                  <a:extLst>
                    <a:ext uri="{9D8B030D-6E8A-4147-A177-3AD203B41FA5}">
                      <a16:colId xmlns:a16="http://schemas.microsoft.com/office/drawing/2014/main" val="3895376042"/>
                    </a:ext>
                  </a:extLst>
                </a:gridCol>
                <a:gridCol w="199429">
                  <a:extLst>
                    <a:ext uri="{9D8B030D-6E8A-4147-A177-3AD203B41FA5}">
                      <a16:colId xmlns:a16="http://schemas.microsoft.com/office/drawing/2014/main" val="373219328"/>
                    </a:ext>
                  </a:extLst>
                </a:gridCol>
                <a:gridCol w="199429">
                  <a:extLst>
                    <a:ext uri="{9D8B030D-6E8A-4147-A177-3AD203B41FA5}">
                      <a16:colId xmlns:a16="http://schemas.microsoft.com/office/drawing/2014/main" val="2781125027"/>
                    </a:ext>
                  </a:extLst>
                </a:gridCol>
                <a:gridCol w="199429">
                  <a:extLst>
                    <a:ext uri="{9D8B030D-6E8A-4147-A177-3AD203B41FA5}">
                      <a16:colId xmlns:a16="http://schemas.microsoft.com/office/drawing/2014/main" val="2400026306"/>
                    </a:ext>
                  </a:extLst>
                </a:gridCol>
                <a:gridCol w="199429">
                  <a:extLst>
                    <a:ext uri="{9D8B030D-6E8A-4147-A177-3AD203B41FA5}">
                      <a16:colId xmlns:a16="http://schemas.microsoft.com/office/drawing/2014/main" val="3974354082"/>
                    </a:ext>
                  </a:extLst>
                </a:gridCol>
                <a:gridCol w="199429">
                  <a:extLst>
                    <a:ext uri="{9D8B030D-6E8A-4147-A177-3AD203B41FA5}">
                      <a16:colId xmlns:a16="http://schemas.microsoft.com/office/drawing/2014/main" val="3194208563"/>
                    </a:ext>
                  </a:extLst>
                </a:gridCol>
                <a:gridCol w="199429">
                  <a:extLst>
                    <a:ext uri="{9D8B030D-6E8A-4147-A177-3AD203B41FA5}">
                      <a16:colId xmlns:a16="http://schemas.microsoft.com/office/drawing/2014/main" val="4291806613"/>
                    </a:ext>
                  </a:extLst>
                </a:gridCol>
                <a:gridCol w="199429">
                  <a:extLst>
                    <a:ext uri="{9D8B030D-6E8A-4147-A177-3AD203B41FA5}">
                      <a16:colId xmlns:a16="http://schemas.microsoft.com/office/drawing/2014/main" val="2178562656"/>
                    </a:ext>
                  </a:extLst>
                </a:gridCol>
                <a:gridCol w="199429">
                  <a:extLst>
                    <a:ext uri="{9D8B030D-6E8A-4147-A177-3AD203B41FA5}">
                      <a16:colId xmlns:a16="http://schemas.microsoft.com/office/drawing/2014/main" val="4158548608"/>
                    </a:ext>
                  </a:extLst>
                </a:gridCol>
                <a:gridCol w="199429">
                  <a:extLst>
                    <a:ext uri="{9D8B030D-6E8A-4147-A177-3AD203B41FA5}">
                      <a16:colId xmlns:a16="http://schemas.microsoft.com/office/drawing/2014/main" val="3803436155"/>
                    </a:ext>
                  </a:extLst>
                </a:gridCol>
                <a:gridCol w="199429">
                  <a:extLst>
                    <a:ext uri="{9D8B030D-6E8A-4147-A177-3AD203B41FA5}">
                      <a16:colId xmlns:a16="http://schemas.microsoft.com/office/drawing/2014/main" val="1334069915"/>
                    </a:ext>
                  </a:extLst>
                </a:gridCol>
                <a:gridCol w="199429">
                  <a:extLst>
                    <a:ext uri="{9D8B030D-6E8A-4147-A177-3AD203B41FA5}">
                      <a16:colId xmlns:a16="http://schemas.microsoft.com/office/drawing/2014/main" val="2660109712"/>
                    </a:ext>
                  </a:extLst>
                </a:gridCol>
                <a:gridCol w="199429">
                  <a:extLst>
                    <a:ext uri="{9D8B030D-6E8A-4147-A177-3AD203B41FA5}">
                      <a16:colId xmlns:a16="http://schemas.microsoft.com/office/drawing/2014/main" val="2172300027"/>
                    </a:ext>
                  </a:extLst>
                </a:gridCol>
                <a:gridCol w="199429">
                  <a:extLst>
                    <a:ext uri="{9D8B030D-6E8A-4147-A177-3AD203B41FA5}">
                      <a16:colId xmlns:a16="http://schemas.microsoft.com/office/drawing/2014/main" val="114442153"/>
                    </a:ext>
                  </a:extLst>
                </a:gridCol>
                <a:gridCol w="199429">
                  <a:extLst>
                    <a:ext uri="{9D8B030D-6E8A-4147-A177-3AD203B41FA5}">
                      <a16:colId xmlns:a16="http://schemas.microsoft.com/office/drawing/2014/main" val="3185592902"/>
                    </a:ext>
                  </a:extLst>
                </a:gridCol>
                <a:gridCol w="199429">
                  <a:extLst>
                    <a:ext uri="{9D8B030D-6E8A-4147-A177-3AD203B41FA5}">
                      <a16:colId xmlns:a16="http://schemas.microsoft.com/office/drawing/2014/main" val="1242957403"/>
                    </a:ext>
                  </a:extLst>
                </a:gridCol>
                <a:gridCol w="199429">
                  <a:extLst>
                    <a:ext uri="{9D8B030D-6E8A-4147-A177-3AD203B41FA5}">
                      <a16:colId xmlns:a16="http://schemas.microsoft.com/office/drawing/2014/main" val="474492682"/>
                    </a:ext>
                  </a:extLst>
                </a:gridCol>
                <a:gridCol w="199429">
                  <a:extLst>
                    <a:ext uri="{9D8B030D-6E8A-4147-A177-3AD203B41FA5}">
                      <a16:colId xmlns:a16="http://schemas.microsoft.com/office/drawing/2014/main" val="1119088425"/>
                    </a:ext>
                  </a:extLst>
                </a:gridCol>
                <a:gridCol w="199429">
                  <a:extLst>
                    <a:ext uri="{9D8B030D-6E8A-4147-A177-3AD203B41FA5}">
                      <a16:colId xmlns:a16="http://schemas.microsoft.com/office/drawing/2014/main" val="1774524795"/>
                    </a:ext>
                  </a:extLst>
                </a:gridCol>
                <a:gridCol w="199429">
                  <a:extLst>
                    <a:ext uri="{9D8B030D-6E8A-4147-A177-3AD203B41FA5}">
                      <a16:colId xmlns:a16="http://schemas.microsoft.com/office/drawing/2014/main" val="2882800675"/>
                    </a:ext>
                  </a:extLst>
                </a:gridCol>
                <a:gridCol w="199429">
                  <a:extLst>
                    <a:ext uri="{9D8B030D-6E8A-4147-A177-3AD203B41FA5}">
                      <a16:colId xmlns:a16="http://schemas.microsoft.com/office/drawing/2014/main" val="1914399664"/>
                    </a:ext>
                  </a:extLst>
                </a:gridCol>
                <a:gridCol w="199429">
                  <a:extLst>
                    <a:ext uri="{9D8B030D-6E8A-4147-A177-3AD203B41FA5}">
                      <a16:colId xmlns:a16="http://schemas.microsoft.com/office/drawing/2014/main" val="248866445"/>
                    </a:ext>
                  </a:extLst>
                </a:gridCol>
                <a:gridCol w="199429">
                  <a:extLst>
                    <a:ext uri="{9D8B030D-6E8A-4147-A177-3AD203B41FA5}">
                      <a16:colId xmlns:a16="http://schemas.microsoft.com/office/drawing/2014/main" val="2355457473"/>
                    </a:ext>
                  </a:extLst>
                </a:gridCol>
                <a:gridCol w="199429">
                  <a:extLst>
                    <a:ext uri="{9D8B030D-6E8A-4147-A177-3AD203B41FA5}">
                      <a16:colId xmlns:a16="http://schemas.microsoft.com/office/drawing/2014/main" val="3050218196"/>
                    </a:ext>
                  </a:extLst>
                </a:gridCol>
                <a:gridCol w="199429">
                  <a:extLst>
                    <a:ext uri="{9D8B030D-6E8A-4147-A177-3AD203B41FA5}">
                      <a16:colId xmlns:a16="http://schemas.microsoft.com/office/drawing/2014/main" val="3511281532"/>
                    </a:ext>
                  </a:extLst>
                </a:gridCol>
                <a:gridCol w="199429">
                  <a:extLst>
                    <a:ext uri="{9D8B030D-6E8A-4147-A177-3AD203B41FA5}">
                      <a16:colId xmlns:a16="http://schemas.microsoft.com/office/drawing/2014/main" val="3817760037"/>
                    </a:ext>
                  </a:extLst>
                </a:gridCol>
                <a:gridCol w="199429">
                  <a:extLst>
                    <a:ext uri="{9D8B030D-6E8A-4147-A177-3AD203B41FA5}">
                      <a16:colId xmlns:a16="http://schemas.microsoft.com/office/drawing/2014/main" val="2500926729"/>
                    </a:ext>
                  </a:extLst>
                </a:gridCol>
                <a:gridCol w="199429">
                  <a:extLst>
                    <a:ext uri="{9D8B030D-6E8A-4147-A177-3AD203B41FA5}">
                      <a16:colId xmlns:a16="http://schemas.microsoft.com/office/drawing/2014/main" val="3854402498"/>
                    </a:ext>
                  </a:extLst>
                </a:gridCol>
                <a:gridCol w="199429">
                  <a:extLst>
                    <a:ext uri="{9D8B030D-6E8A-4147-A177-3AD203B41FA5}">
                      <a16:colId xmlns:a16="http://schemas.microsoft.com/office/drawing/2014/main" val="786577842"/>
                    </a:ext>
                  </a:extLst>
                </a:gridCol>
                <a:gridCol w="199429">
                  <a:extLst>
                    <a:ext uri="{9D8B030D-6E8A-4147-A177-3AD203B41FA5}">
                      <a16:colId xmlns:a16="http://schemas.microsoft.com/office/drawing/2014/main" val="1767291175"/>
                    </a:ext>
                  </a:extLst>
                </a:gridCol>
                <a:gridCol w="199429">
                  <a:extLst>
                    <a:ext uri="{9D8B030D-6E8A-4147-A177-3AD203B41FA5}">
                      <a16:colId xmlns:a16="http://schemas.microsoft.com/office/drawing/2014/main" val="73061504"/>
                    </a:ext>
                  </a:extLst>
                </a:gridCol>
              </a:tblGrid>
              <a:tr h="256085">
                <a:tc rowSpan="2">
                  <a:txBody>
                    <a:body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Domain</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Initiative</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2019</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2020</a:t>
                      </a:r>
                    </a:p>
                  </a:txBody>
                  <a:tcPr marL="68958" marR="68958" marT="34479" marB="3447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2021</a:t>
                      </a:r>
                    </a:p>
                  </a:txBody>
                  <a:tcPr marL="68958" marR="68958" marT="34479" marB="3447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744224919"/>
                  </a:ext>
                </a:extLst>
              </a:tr>
              <a:tr h="164156">
                <a:tc vMerge="1">
                  <a:txBody>
                    <a:bodyPr/>
                    <a:lstStyle/>
                    <a:p>
                      <a:endParaRPr lang="en-US"/>
                    </a:p>
                  </a:txBody>
                  <a:tcPr/>
                </a:tc>
                <a:tc vMerge="1">
                  <a:txBody>
                    <a:bodyPr/>
                    <a:lstStyle/>
                    <a:p>
                      <a:endParaRPr lang="en-US"/>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chemeClr val="tx1">
                          <a:lumMod val="50000"/>
                          <a:lumOff val="50000"/>
                        </a:scheme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chemeClr val="tx1">
                          <a:lumMod val="50000"/>
                          <a:lumOff val="50000"/>
                        </a:scheme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738612719"/>
                  </a:ext>
                </a:extLst>
              </a:tr>
              <a:tr h="700356">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kern="1200" dirty="0">
                          <a:solidFill>
                            <a:schemeClr val="tx1"/>
                          </a:solidFill>
                          <a:latin typeface="+mn-lt"/>
                          <a:ea typeface="Roboto" panose="02000000000000000000" pitchFamily="2" charset="0"/>
                          <a:cs typeface="+mn-cs"/>
                        </a:rPr>
                        <a:t>Program</a:t>
                      </a:r>
                    </a:p>
                    <a:p>
                      <a:pPr marL="0" marR="0" lvl="0" indent="0" algn="ctr" defTabSz="914400" rtl="0" eaLnBrk="1" fontAlgn="b" latinLnBrk="0" hangingPunct="1">
                        <a:lnSpc>
                          <a:spcPct val="100000"/>
                        </a:lnSpc>
                        <a:spcBef>
                          <a:spcPts val="0"/>
                        </a:spcBef>
                        <a:spcAft>
                          <a:spcPts val="0"/>
                        </a:spcAft>
                        <a:buClrTx/>
                        <a:buSzTx/>
                        <a:buFontTx/>
                        <a:buNone/>
                        <a:tabLst/>
                        <a:defRPr/>
                      </a:pPr>
                      <a:endParaRPr lang="en-AU" sz="900" b="1" kern="1200" dirty="0">
                        <a:solidFill>
                          <a:srgbClr val="FF0000"/>
                        </a:solidFill>
                        <a:latin typeface="+mn-lt"/>
                        <a:ea typeface="Roboto" panose="02000000000000000000" pitchFamily="2" charset="0"/>
                        <a:cs typeface="+mn-cs"/>
                      </a:endParaRPr>
                    </a:p>
                  </a:txBody>
                  <a:tcPr marL="17998" marR="17998" marT="11998" marB="11998"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0" i="0" u="none" strike="noStrike" kern="1200" dirty="0">
                        <a:solidFill>
                          <a:schemeClr val="tx1"/>
                        </a:solidFill>
                        <a:effectLst/>
                        <a:latin typeface="+mn-lt"/>
                        <a:ea typeface="+mn-ea"/>
                        <a:cs typeface="+mn-cs"/>
                      </a:endParaRPr>
                    </a:p>
                  </a:txBody>
                  <a:tcPr marL="17998" marR="17998" marT="11998" marB="1199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21832369"/>
                  </a:ext>
                </a:extLst>
              </a:tr>
              <a:tr h="131456">
                <a:tc vMerge="1">
                  <a:txBody>
                    <a:bodyPr/>
                    <a:lstStyle/>
                    <a:p>
                      <a:endParaRPr lang="en-AU"/>
                    </a:p>
                  </a:txBody>
                  <a:tcPr>
                    <a:lnT w="9525" cap="flat" cmpd="sng" algn="ctr">
                      <a:solidFill>
                        <a:schemeClr val="bg1">
                          <a:lumMod val="50000"/>
                        </a:schemeClr>
                      </a:solidFill>
                      <a:prstDash val="solid"/>
                      <a:round/>
                      <a:headEnd type="none" w="med" len="med"/>
                      <a:tailEnd type="none" w="med" len="med"/>
                    </a:lnT>
                  </a:tcPr>
                </a:tc>
                <a:tc vMerge="1">
                  <a:txBody>
                    <a:bodyPr/>
                    <a:lstStyle/>
                    <a:p>
                      <a:endParaRPr lang="en-AU"/>
                    </a:p>
                  </a:txBody>
                  <a:tcPr>
                    <a:lnT w="9525" cap="flat" cmpd="sng" algn="ctr">
                      <a:solidFill>
                        <a:schemeClr val="bg1">
                          <a:lumMod val="50000"/>
                        </a:schemeClr>
                      </a:solidFill>
                      <a:prstDash val="solid"/>
                      <a:round/>
                      <a:headEnd type="none" w="med" len="med"/>
                      <a:tailEnd type="none" w="med" len="med"/>
                    </a:lnT>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721688880"/>
                  </a:ext>
                </a:extLst>
              </a:tr>
            </a:tbl>
          </a:graphicData>
        </a:graphic>
      </p:graphicFrame>
      <p:grpSp>
        <p:nvGrpSpPr>
          <p:cNvPr id="16" name="Group 15">
            <a:extLst>
              <a:ext uri="{FF2B5EF4-FFF2-40B4-BE49-F238E27FC236}">
                <a16:creationId xmlns:a16="http://schemas.microsoft.com/office/drawing/2014/main" id="{76827093-BF43-4A5D-BD34-A1E7C976BFC3}"/>
              </a:ext>
            </a:extLst>
          </p:cNvPr>
          <p:cNvGrpSpPr/>
          <p:nvPr/>
        </p:nvGrpSpPr>
        <p:grpSpPr>
          <a:xfrm>
            <a:off x="176646" y="3583634"/>
            <a:ext cx="1236559" cy="939362"/>
            <a:chOff x="234154" y="6070700"/>
            <a:chExt cx="1804196" cy="926697"/>
          </a:xfrm>
        </p:grpSpPr>
        <p:sp>
          <p:nvSpPr>
            <p:cNvPr id="17" name="Off-page Connector 138">
              <a:extLst>
                <a:ext uri="{FF2B5EF4-FFF2-40B4-BE49-F238E27FC236}">
                  <a16:creationId xmlns:a16="http://schemas.microsoft.com/office/drawing/2014/main" id="{46D8BCC8-63F5-44A0-BE6F-C6AC81C89A25}"/>
                </a:ext>
              </a:extLst>
            </p:cNvPr>
            <p:cNvSpPr/>
            <p:nvPr/>
          </p:nvSpPr>
          <p:spPr>
            <a:xfrm>
              <a:off x="234154" y="6105445"/>
              <a:ext cx="196078" cy="191748"/>
            </a:xfrm>
            <a:prstGeom prst="flowChartOffpageConnector">
              <a:avLst/>
            </a:prstGeom>
            <a:solidFill>
              <a:schemeClr val="bg1">
                <a:lumMod val="85000"/>
              </a:schemeClr>
            </a:solidFill>
            <a:ln w="12700" cap="flat" cmpd="sng" algn="ctr">
              <a:noFill/>
              <a:prstDash val="solid"/>
              <a:miter lim="800000"/>
            </a:ln>
            <a:effectLst/>
          </p:spPr>
          <p:txBody>
            <a:bodyPr rtlCol="0" anchor="ctr"/>
            <a:lstStyle/>
            <a:p>
              <a:pPr algn="ctr" defTabSz="342904">
                <a:defRPr/>
              </a:pPr>
              <a:endParaRPr lang="en-US" sz="600" kern="0">
                <a:ea typeface="Roboto Condensed Light" panose="02000000000000000000" pitchFamily="2" charset="0"/>
              </a:endParaRPr>
            </a:p>
          </p:txBody>
        </p:sp>
        <p:sp>
          <p:nvSpPr>
            <p:cNvPr id="18" name="Off-page Connector 139">
              <a:extLst>
                <a:ext uri="{FF2B5EF4-FFF2-40B4-BE49-F238E27FC236}">
                  <a16:creationId xmlns:a16="http://schemas.microsoft.com/office/drawing/2014/main" id="{D6CBBFB5-AA9E-4483-9A40-B06BA81D8513}"/>
                </a:ext>
              </a:extLst>
            </p:cNvPr>
            <p:cNvSpPr/>
            <p:nvPr/>
          </p:nvSpPr>
          <p:spPr>
            <a:xfrm>
              <a:off x="234154" y="6301473"/>
              <a:ext cx="196078" cy="191748"/>
            </a:xfrm>
            <a:prstGeom prst="flowChartOffpageConnector">
              <a:avLst/>
            </a:prstGeom>
            <a:solidFill>
              <a:srgbClr val="92D050"/>
            </a:solidFill>
            <a:ln w="12700" cap="flat" cmpd="sng" algn="ctr">
              <a:noFill/>
              <a:prstDash val="solid"/>
              <a:miter lim="800000"/>
            </a:ln>
            <a:effectLst/>
          </p:spPr>
          <p:txBody>
            <a:bodyPr rtlCol="0" anchor="ctr"/>
            <a:lstStyle/>
            <a:p>
              <a:pPr algn="ctr" defTabSz="342904">
                <a:defRPr/>
              </a:pPr>
              <a:endParaRPr lang="en-US" sz="600" kern="0">
                <a:ea typeface="Roboto Condensed Light" panose="02000000000000000000" pitchFamily="2" charset="0"/>
              </a:endParaRPr>
            </a:p>
          </p:txBody>
        </p:sp>
        <p:sp>
          <p:nvSpPr>
            <p:cNvPr id="19" name="Off-page Connector 140">
              <a:extLst>
                <a:ext uri="{FF2B5EF4-FFF2-40B4-BE49-F238E27FC236}">
                  <a16:creationId xmlns:a16="http://schemas.microsoft.com/office/drawing/2014/main" id="{9F1A5632-CEE9-436B-A981-D65CA733CFE4}"/>
                </a:ext>
              </a:extLst>
            </p:cNvPr>
            <p:cNvSpPr/>
            <p:nvPr/>
          </p:nvSpPr>
          <p:spPr>
            <a:xfrm>
              <a:off x="234154" y="6722926"/>
              <a:ext cx="196078" cy="191748"/>
            </a:xfrm>
            <a:prstGeom prst="flowChartOffpageConnector">
              <a:avLst/>
            </a:prstGeom>
            <a:solidFill>
              <a:schemeClr val="accent1"/>
            </a:solidFill>
            <a:ln w="12700" cap="flat" cmpd="sng" algn="ctr">
              <a:noFill/>
              <a:prstDash val="solid"/>
              <a:miter lim="800000"/>
            </a:ln>
            <a:effectLst/>
          </p:spPr>
          <p:txBody>
            <a:bodyPr rtlCol="0" anchor="ctr"/>
            <a:lstStyle/>
            <a:p>
              <a:pPr algn="ctr" defTabSz="342904">
                <a:defRPr/>
              </a:pPr>
              <a:endParaRPr lang="en-US" sz="600" kern="0">
                <a:ea typeface="Roboto Condensed Light" panose="02000000000000000000" pitchFamily="2" charset="0"/>
              </a:endParaRPr>
            </a:p>
          </p:txBody>
        </p:sp>
        <p:sp>
          <p:nvSpPr>
            <p:cNvPr id="20" name="TextBox 19">
              <a:extLst>
                <a:ext uri="{FF2B5EF4-FFF2-40B4-BE49-F238E27FC236}">
                  <a16:creationId xmlns:a16="http://schemas.microsoft.com/office/drawing/2014/main" id="{07B81411-CEDC-4310-BD42-6E8F1D6BC6CD}"/>
                </a:ext>
              </a:extLst>
            </p:cNvPr>
            <p:cNvSpPr txBox="1"/>
            <p:nvPr/>
          </p:nvSpPr>
          <p:spPr>
            <a:xfrm>
              <a:off x="531833" y="6070700"/>
              <a:ext cx="1303317" cy="296036"/>
            </a:xfrm>
            <a:prstGeom prst="rect">
              <a:avLst/>
            </a:prstGeom>
            <a:noFill/>
          </p:spPr>
          <p:txBody>
            <a:bodyPr wrap="square" rtlCol="0">
              <a:spAutoFit/>
            </a:bodyPr>
            <a:lstStyle/>
            <a:p>
              <a:pPr defTabSz="342904"/>
              <a:r>
                <a:rPr lang="en-US" sz="675" dirty="0">
                  <a:ea typeface="Roboto Condensed Light" panose="02000000000000000000" pitchFamily="2" charset="0"/>
                </a:rPr>
                <a:t>Milestone complete</a:t>
              </a:r>
            </a:p>
          </p:txBody>
        </p:sp>
        <p:sp>
          <p:nvSpPr>
            <p:cNvPr id="21" name="TextBox 20">
              <a:extLst>
                <a:ext uri="{FF2B5EF4-FFF2-40B4-BE49-F238E27FC236}">
                  <a16:creationId xmlns:a16="http://schemas.microsoft.com/office/drawing/2014/main" id="{380CB873-FC26-4123-9A8A-59B50923D86A}"/>
                </a:ext>
              </a:extLst>
            </p:cNvPr>
            <p:cNvSpPr txBox="1"/>
            <p:nvPr/>
          </p:nvSpPr>
          <p:spPr>
            <a:xfrm>
              <a:off x="531831" y="6268077"/>
              <a:ext cx="1303319" cy="193563"/>
            </a:xfrm>
            <a:prstGeom prst="rect">
              <a:avLst/>
            </a:prstGeom>
            <a:noFill/>
          </p:spPr>
          <p:txBody>
            <a:bodyPr wrap="square" rtlCol="0">
              <a:spAutoFit/>
            </a:bodyPr>
            <a:lstStyle/>
            <a:p>
              <a:pPr defTabSz="342904"/>
              <a:r>
                <a:rPr lang="en-US" sz="675">
                  <a:ea typeface="Roboto Condensed Light" panose="02000000000000000000" pitchFamily="2" charset="0"/>
                </a:rPr>
                <a:t>Milestone on track</a:t>
              </a:r>
            </a:p>
          </p:txBody>
        </p:sp>
        <p:sp>
          <p:nvSpPr>
            <p:cNvPr id="22" name="TextBox 21">
              <a:extLst>
                <a:ext uri="{FF2B5EF4-FFF2-40B4-BE49-F238E27FC236}">
                  <a16:creationId xmlns:a16="http://schemas.microsoft.com/office/drawing/2014/main" id="{4A8EBD7F-2D20-43EA-BBE9-34FBF6E15E3D}"/>
                </a:ext>
              </a:extLst>
            </p:cNvPr>
            <p:cNvSpPr txBox="1"/>
            <p:nvPr/>
          </p:nvSpPr>
          <p:spPr>
            <a:xfrm>
              <a:off x="531831" y="6701361"/>
              <a:ext cx="1506519" cy="296036"/>
            </a:xfrm>
            <a:prstGeom prst="rect">
              <a:avLst/>
            </a:prstGeom>
            <a:noFill/>
          </p:spPr>
          <p:txBody>
            <a:bodyPr wrap="square" rtlCol="0">
              <a:spAutoFit/>
            </a:bodyPr>
            <a:lstStyle/>
            <a:p>
              <a:pPr defTabSz="342904"/>
              <a:r>
                <a:rPr lang="en-US" sz="675" dirty="0">
                  <a:ea typeface="Roboto Condensed Light" panose="02000000000000000000" pitchFamily="2" charset="0"/>
                </a:rPr>
                <a:t>Milestone not achieved</a:t>
              </a:r>
            </a:p>
          </p:txBody>
        </p:sp>
        <p:sp>
          <p:nvSpPr>
            <p:cNvPr id="25" name="Off-page Connector 139">
              <a:extLst>
                <a:ext uri="{FF2B5EF4-FFF2-40B4-BE49-F238E27FC236}">
                  <a16:creationId xmlns:a16="http://schemas.microsoft.com/office/drawing/2014/main" id="{F26DA1B0-1853-40ED-92CD-750EEF240419}"/>
                </a:ext>
              </a:extLst>
            </p:cNvPr>
            <p:cNvSpPr/>
            <p:nvPr/>
          </p:nvSpPr>
          <p:spPr>
            <a:xfrm>
              <a:off x="234154" y="6520423"/>
              <a:ext cx="196078" cy="191748"/>
            </a:xfrm>
            <a:prstGeom prst="flowChartOffpageConnector">
              <a:avLst/>
            </a:prstGeom>
            <a:solidFill>
              <a:srgbClr val="FFC000"/>
            </a:solidFill>
            <a:ln w="12700" cap="flat" cmpd="sng" algn="ctr">
              <a:noFill/>
              <a:prstDash val="solid"/>
              <a:miter lim="800000"/>
            </a:ln>
            <a:effectLst/>
          </p:spPr>
          <p:txBody>
            <a:bodyPr rtlCol="0" anchor="ctr"/>
            <a:lstStyle/>
            <a:p>
              <a:pPr algn="ctr" defTabSz="342904">
                <a:defRPr/>
              </a:pPr>
              <a:endParaRPr lang="en-US" sz="600" kern="0">
                <a:ea typeface="Roboto Condensed Light" panose="02000000000000000000" pitchFamily="2" charset="0"/>
              </a:endParaRPr>
            </a:p>
          </p:txBody>
        </p:sp>
        <p:sp>
          <p:nvSpPr>
            <p:cNvPr id="26" name="TextBox 25">
              <a:extLst>
                <a:ext uri="{FF2B5EF4-FFF2-40B4-BE49-F238E27FC236}">
                  <a16:creationId xmlns:a16="http://schemas.microsoft.com/office/drawing/2014/main" id="{593809F7-2E10-4F1F-8DF1-5EC69ADFE364}"/>
                </a:ext>
              </a:extLst>
            </p:cNvPr>
            <p:cNvSpPr txBox="1"/>
            <p:nvPr/>
          </p:nvSpPr>
          <p:spPr>
            <a:xfrm>
              <a:off x="531831" y="6487027"/>
              <a:ext cx="1303319" cy="193563"/>
            </a:xfrm>
            <a:prstGeom prst="rect">
              <a:avLst/>
            </a:prstGeom>
            <a:noFill/>
          </p:spPr>
          <p:txBody>
            <a:bodyPr wrap="square" rtlCol="0">
              <a:spAutoFit/>
            </a:bodyPr>
            <a:lstStyle/>
            <a:p>
              <a:pPr defTabSz="342904"/>
              <a:r>
                <a:rPr lang="en-US" sz="675">
                  <a:ea typeface="Roboto Condensed Light" panose="02000000000000000000" pitchFamily="2" charset="0"/>
                </a:rPr>
                <a:t>Milestone at risk</a:t>
              </a:r>
            </a:p>
          </p:txBody>
        </p:sp>
      </p:grpSp>
      <p:sp>
        <p:nvSpPr>
          <p:cNvPr id="31" name="Flowchart: Off-page Connector 30">
            <a:extLst>
              <a:ext uri="{FF2B5EF4-FFF2-40B4-BE49-F238E27FC236}">
                <a16:creationId xmlns:a16="http://schemas.microsoft.com/office/drawing/2014/main" id="{A8379F6F-7D46-4DCA-A285-57F54515224D}"/>
              </a:ext>
            </a:extLst>
          </p:cNvPr>
          <p:cNvSpPr/>
          <p:nvPr/>
        </p:nvSpPr>
        <p:spPr>
          <a:xfrm>
            <a:off x="2385018" y="1887480"/>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L1-1</a:t>
            </a:r>
          </a:p>
        </p:txBody>
      </p:sp>
      <p:sp>
        <p:nvSpPr>
          <p:cNvPr id="29" name="Flowchart: Off-page Connector 28">
            <a:extLst>
              <a:ext uri="{FF2B5EF4-FFF2-40B4-BE49-F238E27FC236}">
                <a16:creationId xmlns:a16="http://schemas.microsoft.com/office/drawing/2014/main" id="{0B054FEF-9426-489B-B112-510332312B14}"/>
              </a:ext>
            </a:extLst>
          </p:cNvPr>
          <p:cNvSpPr/>
          <p:nvPr/>
        </p:nvSpPr>
        <p:spPr>
          <a:xfrm>
            <a:off x="2801064" y="1886667"/>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L1-11</a:t>
            </a:r>
          </a:p>
        </p:txBody>
      </p:sp>
      <p:sp>
        <p:nvSpPr>
          <p:cNvPr id="30" name="Flowchart: Off-page Connector 29">
            <a:extLst>
              <a:ext uri="{FF2B5EF4-FFF2-40B4-BE49-F238E27FC236}">
                <a16:creationId xmlns:a16="http://schemas.microsoft.com/office/drawing/2014/main" id="{C607CC30-2F89-41C9-B2D6-1C0CC3E989A4}"/>
              </a:ext>
            </a:extLst>
          </p:cNvPr>
          <p:cNvSpPr/>
          <p:nvPr/>
        </p:nvSpPr>
        <p:spPr>
          <a:xfrm>
            <a:off x="3141345" y="1893432"/>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L1-2</a:t>
            </a:r>
          </a:p>
        </p:txBody>
      </p:sp>
      <p:sp>
        <p:nvSpPr>
          <p:cNvPr id="35" name="Flowchart: Off-page Connector 34">
            <a:extLst>
              <a:ext uri="{FF2B5EF4-FFF2-40B4-BE49-F238E27FC236}">
                <a16:creationId xmlns:a16="http://schemas.microsoft.com/office/drawing/2014/main" id="{AB9BA318-1730-4BBB-9AE8-F6A61BE90D50}"/>
              </a:ext>
            </a:extLst>
          </p:cNvPr>
          <p:cNvSpPr/>
          <p:nvPr/>
        </p:nvSpPr>
        <p:spPr>
          <a:xfrm>
            <a:off x="4099696" y="1886667"/>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L1-12</a:t>
            </a:r>
          </a:p>
        </p:txBody>
      </p:sp>
      <p:sp>
        <p:nvSpPr>
          <p:cNvPr id="36" name="Flowchart: Off-page Connector 35">
            <a:extLst>
              <a:ext uri="{FF2B5EF4-FFF2-40B4-BE49-F238E27FC236}">
                <a16:creationId xmlns:a16="http://schemas.microsoft.com/office/drawing/2014/main" id="{1D457AEC-B9B9-41F4-9153-F1B389D3DC7C}"/>
              </a:ext>
            </a:extLst>
          </p:cNvPr>
          <p:cNvSpPr/>
          <p:nvPr/>
        </p:nvSpPr>
        <p:spPr>
          <a:xfrm>
            <a:off x="4224557" y="1794739"/>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L1-3</a:t>
            </a:r>
          </a:p>
        </p:txBody>
      </p:sp>
      <p:sp>
        <p:nvSpPr>
          <p:cNvPr id="37" name="Flowchart: Off-page Connector 36">
            <a:extLst>
              <a:ext uri="{FF2B5EF4-FFF2-40B4-BE49-F238E27FC236}">
                <a16:creationId xmlns:a16="http://schemas.microsoft.com/office/drawing/2014/main" id="{76FE18CC-DF1D-4906-9931-73BE248C4DD5}"/>
              </a:ext>
            </a:extLst>
          </p:cNvPr>
          <p:cNvSpPr/>
          <p:nvPr/>
        </p:nvSpPr>
        <p:spPr>
          <a:xfrm>
            <a:off x="3880166" y="1893432"/>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L1-7</a:t>
            </a:r>
          </a:p>
        </p:txBody>
      </p:sp>
      <p:sp>
        <p:nvSpPr>
          <p:cNvPr id="38" name="Flowchart: Off-page Connector 37">
            <a:extLst>
              <a:ext uri="{FF2B5EF4-FFF2-40B4-BE49-F238E27FC236}">
                <a16:creationId xmlns:a16="http://schemas.microsoft.com/office/drawing/2014/main" id="{3106E724-6F3C-4FCD-B00C-A614A85A559C}"/>
              </a:ext>
            </a:extLst>
          </p:cNvPr>
          <p:cNvSpPr/>
          <p:nvPr/>
        </p:nvSpPr>
        <p:spPr>
          <a:xfrm>
            <a:off x="5464006" y="1886667"/>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L1-13</a:t>
            </a:r>
          </a:p>
        </p:txBody>
      </p:sp>
      <p:sp>
        <p:nvSpPr>
          <p:cNvPr id="39" name="Flowchart: Off-page Connector 38">
            <a:extLst>
              <a:ext uri="{FF2B5EF4-FFF2-40B4-BE49-F238E27FC236}">
                <a16:creationId xmlns:a16="http://schemas.microsoft.com/office/drawing/2014/main" id="{533A0924-B7A1-411B-8CFB-4534C628F020}"/>
              </a:ext>
            </a:extLst>
          </p:cNvPr>
          <p:cNvSpPr/>
          <p:nvPr/>
        </p:nvSpPr>
        <p:spPr>
          <a:xfrm>
            <a:off x="7301340" y="1916753"/>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L1-14</a:t>
            </a:r>
          </a:p>
        </p:txBody>
      </p:sp>
      <p:sp>
        <p:nvSpPr>
          <p:cNvPr id="49" name="Flowchart: Off-page Connector 48">
            <a:extLst>
              <a:ext uri="{FF2B5EF4-FFF2-40B4-BE49-F238E27FC236}">
                <a16:creationId xmlns:a16="http://schemas.microsoft.com/office/drawing/2014/main" id="{C4CC7266-3D91-49CD-99C9-787521B03CE3}"/>
              </a:ext>
            </a:extLst>
          </p:cNvPr>
          <p:cNvSpPr/>
          <p:nvPr/>
        </p:nvSpPr>
        <p:spPr>
          <a:xfrm>
            <a:off x="7314324" y="1349872"/>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L1-8</a:t>
            </a:r>
          </a:p>
        </p:txBody>
      </p:sp>
      <p:sp>
        <p:nvSpPr>
          <p:cNvPr id="50" name="Flowchart: Off-page Connector 49">
            <a:extLst>
              <a:ext uri="{FF2B5EF4-FFF2-40B4-BE49-F238E27FC236}">
                <a16:creationId xmlns:a16="http://schemas.microsoft.com/office/drawing/2014/main" id="{71EB593D-4B46-4022-BCF9-6600C20A05AF}"/>
              </a:ext>
            </a:extLst>
          </p:cNvPr>
          <p:cNvSpPr/>
          <p:nvPr/>
        </p:nvSpPr>
        <p:spPr>
          <a:xfrm>
            <a:off x="7655113" y="1916292"/>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L1-9</a:t>
            </a:r>
          </a:p>
        </p:txBody>
      </p:sp>
      <p:sp>
        <p:nvSpPr>
          <p:cNvPr id="51" name="Flowchart: Off-page Connector 50">
            <a:extLst>
              <a:ext uri="{FF2B5EF4-FFF2-40B4-BE49-F238E27FC236}">
                <a16:creationId xmlns:a16="http://schemas.microsoft.com/office/drawing/2014/main" id="{37FB1447-544D-4D04-B50C-AF73DCDD3FCB}"/>
              </a:ext>
            </a:extLst>
          </p:cNvPr>
          <p:cNvSpPr/>
          <p:nvPr/>
        </p:nvSpPr>
        <p:spPr>
          <a:xfrm>
            <a:off x="7655423" y="1337539"/>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L1-10</a:t>
            </a:r>
          </a:p>
        </p:txBody>
      </p:sp>
      <p:sp>
        <p:nvSpPr>
          <p:cNvPr id="52" name="Flowchart: Off-page Connector 51">
            <a:extLst>
              <a:ext uri="{FF2B5EF4-FFF2-40B4-BE49-F238E27FC236}">
                <a16:creationId xmlns:a16="http://schemas.microsoft.com/office/drawing/2014/main" id="{E99258EE-14E6-41D2-8E23-350189807841}"/>
              </a:ext>
            </a:extLst>
          </p:cNvPr>
          <p:cNvSpPr/>
          <p:nvPr/>
        </p:nvSpPr>
        <p:spPr>
          <a:xfrm>
            <a:off x="7893622" y="1909527"/>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L1-4</a:t>
            </a:r>
          </a:p>
        </p:txBody>
      </p:sp>
      <p:sp>
        <p:nvSpPr>
          <p:cNvPr id="28" name="Flowchart: Off-page Connector 27">
            <a:extLst>
              <a:ext uri="{FF2B5EF4-FFF2-40B4-BE49-F238E27FC236}">
                <a16:creationId xmlns:a16="http://schemas.microsoft.com/office/drawing/2014/main" id="{44FE3CBB-00AC-47AF-9044-6FE0DDEFA074}"/>
              </a:ext>
            </a:extLst>
          </p:cNvPr>
          <p:cNvSpPr/>
          <p:nvPr/>
        </p:nvSpPr>
        <p:spPr>
          <a:xfrm>
            <a:off x="3285845" y="1893432"/>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L1-15</a:t>
            </a:r>
          </a:p>
        </p:txBody>
      </p:sp>
      <p:sp>
        <p:nvSpPr>
          <p:cNvPr id="32" name="Flowchart: Off-page Connector 31">
            <a:extLst>
              <a:ext uri="{FF2B5EF4-FFF2-40B4-BE49-F238E27FC236}">
                <a16:creationId xmlns:a16="http://schemas.microsoft.com/office/drawing/2014/main" id="{C576D7C2-F5CD-4FA6-9C41-4DCA9E360AA9}"/>
              </a:ext>
            </a:extLst>
          </p:cNvPr>
          <p:cNvSpPr/>
          <p:nvPr/>
        </p:nvSpPr>
        <p:spPr>
          <a:xfrm>
            <a:off x="6068193" y="1916292"/>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L1-16</a:t>
            </a:r>
          </a:p>
        </p:txBody>
      </p:sp>
      <p:sp>
        <p:nvSpPr>
          <p:cNvPr id="33" name="Slide Number Placeholder 3">
            <a:extLst>
              <a:ext uri="{FF2B5EF4-FFF2-40B4-BE49-F238E27FC236}">
                <a16:creationId xmlns:a16="http://schemas.microsoft.com/office/drawing/2014/main" id="{CF8C481B-C75D-4C4D-ABA1-61BFB35CF757}"/>
              </a:ext>
            </a:extLst>
          </p:cNvPr>
          <p:cNvSpPr>
            <a:spLocks noGrp="1"/>
          </p:cNvSpPr>
          <p:nvPr>
            <p:ph type="sldNum" sz="quarter" idx="12"/>
          </p:nvPr>
        </p:nvSpPr>
        <p:spPr>
          <a:xfrm>
            <a:off x="8554261" y="6600479"/>
            <a:ext cx="432081" cy="365125"/>
          </a:xfrm>
        </p:spPr>
        <p:txBody>
          <a:bodyPr/>
          <a:lstStyle/>
          <a:p>
            <a:fld id="{4EC81F68-4976-451A-B2E9-79BCBD2F70CC}" type="slidenum">
              <a:rPr lang="en-AU" smtClean="0"/>
              <a:t>18</a:t>
            </a:fld>
            <a:endParaRPr lang="en-AU" dirty="0"/>
          </a:p>
        </p:txBody>
      </p:sp>
      <p:sp>
        <p:nvSpPr>
          <p:cNvPr id="34" name="Title 1">
            <a:extLst>
              <a:ext uri="{FF2B5EF4-FFF2-40B4-BE49-F238E27FC236}">
                <a16:creationId xmlns:a16="http://schemas.microsoft.com/office/drawing/2014/main" id="{E38124D5-481F-48D1-8157-22F4BCC834CA}"/>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30-01-2020</a:t>
            </a:r>
          </a:p>
        </p:txBody>
      </p:sp>
      <p:sp>
        <p:nvSpPr>
          <p:cNvPr id="41" name="TextBox 40">
            <a:extLst>
              <a:ext uri="{FF2B5EF4-FFF2-40B4-BE49-F238E27FC236}">
                <a16:creationId xmlns:a16="http://schemas.microsoft.com/office/drawing/2014/main" id="{E6FCE2EC-52DC-4494-88FB-661E9073DD9D}"/>
              </a:ext>
            </a:extLst>
          </p:cNvPr>
          <p:cNvSpPr txBox="1"/>
          <p:nvPr/>
        </p:nvSpPr>
        <p:spPr>
          <a:xfrm>
            <a:off x="5958873" y="114485"/>
            <a:ext cx="315220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a:solidFill>
                  <a:schemeClr val="accent1"/>
                </a:solidFill>
              </a:rPr>
              <a:t>The 5MS Program is currently incorporating feedback received during PCF#18. This slide does not represent the current Milestone status. </a:t>
            </a:r>
          </a:p>
        </p:txBody>
      </p:sp>
    </p:spTree>
    <p:extLst>
      <p:ext uri="{BB962C8B-B14F-4D97-AF65-F5344CB8AC3E}">
        <p14:creationId xmlns:p14="http://schemas.microsoft.com/office/powerpoint/2010/main" val="1123442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6448-BF48-4CC4-A6E7-07DC97FFC9F0}"/>
              </a:ext>
            </a:extLst>
          </p:cNvPr>
          <p:cNvSpPr>
            <a:spLocks noGrp="1"/>
          </p:cNvSpPr>
          <p:nvPr>
            <p:ph type="title"/>
          </p:nvPr>
        </p:nvSpPr>
        <p:spPr/>
        <p:txBody>
          <a:bodyPr/>
          <a:lstStyle/>
          <a:p>
            <a:r>
              <a:rPr lang="en-AU" dirty="0"/>
              <a:t>Level 2 Milestones – Readiness</a:t>
            </a:r>
          </a:p>
        </p:txBody>
      </p:sp>
      <p:graphicFrame>
        <p:nvGraphicFramePr>
          <p:cNvPr id="6" name="Table 5">
            <a:extLst>
              <a:ext uri="{FF2B5EF4-FFF2-40B4-BE49-F238E27FC236}">
                <a16:creationId xmlns:a16="http://schemas.microsoft.com/office/drawing/2014/main" id="{8B954EFD-4E9E-47CE-8F07-1BD2EBA74E02}"/>
              </a:ext>
            </a:extLst>
          </p:cNvPr>
          <p:cNvGraphicFramePr>
            <a:graphicFrameLocks noGrp="1"/>
          </p:cNvGraphicFramePr>
          <p:nvPr/>
        </p:nvGraphicFramePr>
        <p:xfrm>
          <a:off x="0" y="1343288"/>
          <a:ext cx="9143976" cy="1490067"/>
        </p:xfrm>
        <a:graphic>
          <a:graphicData uri="http://schemas.openxmlformats.org/drawingml/2006/table">
            <a:tbl>
              <a:tblPr/>
              <a:tblGrid>
                <a:gridCol w="982266">
                  <a:extLst>
                    <a:ext uri="{9D8B030D-6E8A-4147-A177-3AD203B41FA5}">
                      <a16:colId xmlns:a16="http://schemas.microsoft.com/office/drawing/2014/main" val="138703770"/>
                    </a:ext>
                  </a:extLst>
                </a:gridCol>
                <a:gridCol w="982266">
                  <a:extLst>
                    <a:ext uri="{9D8B030D-6E8A-4147-A177-3AD203B41FA5}">
                      <a16:colId xmlns:a16="http://schemas.microsoft.com/office/drawing/2014/main" val="1848963069"/>
                    </a:ext>
                  </a:extLst>
                </a:gridCol>
                <a:gridCol w="199429">
                  <a:extLst>
                    <a:ext uri="{9D8B030D-6E8A-4147-A177-3AD203B41FA5}">
                      <a16:colId xmlns:a16="http://schemas.microsoft.com/office/drawing/2014/main" val="959256215"/>
                    </a:ext>
                  </a:extLst>
                </a:gridCol>
                <a:gridCol w="199429">
                  <a:extLst>
                    <a:ext uri="{9D8B030D-6E8A-4147-A177-3AD203B41FA5}">
                      <a16:colId xmlns:a16="http://schemas.microsoft.com/office/drawing/2014/main" val="3017760882"/>
                    </a:ext>
                  </a:extLst>
                </a:gridCol>
                <a:gridCol w="199429">
                  <a:extLst>
                    <a:ext uri="{9D8B030D-6E8A-4147-A177-3AD203B41FA5}">
                      <a16:colId xmlns:a16="http://schemas.microsoft.com/office/drawing/2014/main" val="3937380670"/>
                    </a:ext>
                  </a:extLst>
                </a:gridCol>
                <a:gridCol w="199429">
                  <a:extLst>
                    <a:ext uri="{9D8B030D-6E8A-4147-A177-3AD203B41FA5}">
                      <a16:colId xmlns:a16="http://schemas.microsoft.com/office/drawing/2014/main" val="1273203315"/>
                    </a:ext>
                  </a:extLst>
                </a:gridCol>
                <a:gridCol w="199429">
                  <a:extLst>
                    <a:ext uri="{9D8B030D-6E8A-4147-A177-3AD203B41FA5}">
                      <a16:colId xmlns:a16="http://schemas.microsoft.com/office/drawing/2014/main" val="1293610711"/>
                    </a:ext>
                  </a:extLst>
                </a:gridCol>
                <a:gridCol w="199429">
                  <a:extLst>
                    <a:ext uri="{9D8B030D-6E8A-4147-A177-3AD203B41FA5}">
                      <a16:colId xmlns:a16="http://schemas.microsoft.com/office/drawing/2014/main" val="3895376042"/>
                    </a:ext>
                  </a:extLst>
                </a:gridCol>
                <a:gridCol w="199429">
                  <a:extLst>
                    <a:ext uri="{9D8B030D-6E8A-4147-A177-3AD203B41FA5}">
                      <a16:colId xmlns:a16="http://schemas.microsoft.com/office/drawing/2014/main" val="373219328"/>
                    </a:ext>
                  </a:extLst>
                </a:gridCol>
                <a:gridCol w="199429">
                  <a:extLst>
                    <a:ext uri="{9D8B030D-6E8A-4147-A177-3AD203B41FA5}">
                      <a16:colId xmlns:a16="http://schemas.microsoft.com/office/drawing/2014/main" val="2781125027"/>
                    </a:ext>
                  </a:extLst>
                </a:gridCol>
                <a:gridCol w="199429">
                  <a:extLst>
                    <a:ext uri="{9D8B030D-6E8A-4147-A177-3AD203B41FA5}">
                      <a16:colId xmlns:a16="http://schemas.microsoft.com/office/drawing/2014/main" val="2400026306"/>
                    </a:ext>
                  </a:extLst>
                </a:gridCol>
                <a:gridCol w="199429">
                  <a:extLst>
                    <a:ext uri="{9D8B030D-6E8A-4147-A177-3AD203B41FA5}">
                      <a16:colId xmlns:a16="http://schemas.microsoft.com/office/drawing/2014/main" val="3974354082"/>
                    </a:ext>
                  </a:extLst>
                </a:gridCol>
                <a:gridCol w="199429">
                  <a:extLst>
                    <a:ext uri="{9D8B030D-6E8A-4147-A177-3AD203B41FA5}">
                      <a16:colId xmlns:a16="http://schemas.microsoft.com/office/drawing/2014/main" val="3194208563"/>
                    </a:ext>
                  </a:extLst>
                </a:gridCol>
                <a:gridCol w="199429">
                  <a:extLst>
                    <a:ext uri="{9D8B030D-6E8A-4147-A177-3AD203B41FA5}">
                      <a16:colId xmlns:a16="http://schemas.microsoft.com/office/drawing/2014/main" val="4291806613"/>
                    </a:ext>
                  </a:extLst>
                </a:gridCol>
                <a:gridCol w="199429">
                  <a:extLst>
                    <a:ext uri="{9D8B030D-6E8A-4147-A177-3AD203B41FA5}">
                      <a16:colId xmlns:a16="http://schemas.microsoft.com/office/drawing/2014/main" val="2178562656"/>
                    </a:ext>
                  </a:extLst>
                </a:gridCol>
                <a:gridCol w="199429">
                  <a:extLst>
                    <a:ext uri="{9D8B030D-6E8A-4147-A177-3AD203B41FA5}">
                      <a16:colId xmlns:a16="http://schemas.microsoft.com/office/drawing/2014/main" val="4158548608"/>
                    </a:ext>
                  </a:extLst>
                </a:gridCol>
                <a:gridCol w="199429">
                  <a:extLst>
                    <a:ext uri="{9D8B030D-6E8A-4147-A177-3AD203B41FA5}">
                      <a16:colId xmlns:a16="http://schemas.microsoft.com/office/drawing/2014/main" val="3803436155"/>
                    </a:ext>
                  </a:extLst>
                </a:gridCol>
                <a:gridCol w="199429">
                  <a:extLst>
                    <a:ext uri="{9D8B030D-6E8A-4147-A177-3AD203B41FA5}">
                      <a16:colId xmlns:a16="http://schemas.microsoft.com/office/drawing/2014/main" val="1334069915"/>
                    </a:ext>
                  </a:extLst>
                </a:gridCol>
                <a:gridCol w="199429">
                  <a:extLst>
                    <a:ext uri="{9D8B030D-6E8A-4147-A177-3AD203B41FA5}">
                      <a16:colId xmlns:a16="http://schemas.microsoft.com/office/drawing/2014/main" val="2660109712"/>
                    </a:ext>
                  </a:extLst>
                </a:gridCol>
                <a:gridCol w="199429">
                  <a:extLst>
                    <a:ext uri="{9D8B030D-6E8A-4147-A177-3AD203B41FA5}">
                      <a16:colId xmlns:a16="http://schemas.microsoft.com/office/drawing/2014/main" val="2172300027"/>
                    </a:ext>
                  </a:extLst>
                </a:gridCol>
                <a:gridCol w="199429">
                  <a:extLst>
                    <a:ext uri="{9D8B030D-6E8A-4147-A177-3AD203B41FA5}">
                      <a16:colId xmlns:a16="http://schemas.microsoft.com/office/drawing/2014/main" val="114442153"/>
                    </a:ext>
                  </a:extLst>
                </a:gridCol>
                <a:gridCol w="199429">
                  <a:extLst>
                    <a:ext uri="{9D8B030D-6E8A-4147-A177-3AD203B41FA5}">
                      <a16:colId xmlns:a16="http://schemas.microsoft.com/office/drawing/2014/main" val="3185592902"/>
                    </a:ext>
                  </a:extLst>
                </a:gridCol>
                <a:gridCol w="199429">
                  <a:extLst>
                    <a:ext uri="{9D8B030D-6E8A-4147-A177-3AD203B41FA5}">
                      <a16:colId xmlns:a16="http://schemas.microsoft.com/office/drawing/2014/main" val="1242957403"/>
                    </a:ext>
                  </a:extLst>
                </a:gridCol>
                <a:gridCol w="199429">
                  <a:extLst>
                    <a:ext uri="{9D8B030D-6E8A-4147-A177-3AD203B41FA5}">
                      <a16:colId xmlns:a16="http://schemas.microsoft.com/office/drawing/2014/main" val="474492682"/>
                    </a:ext>
                  </a:extLst>
                </a:gridCol>
                <a:gridCol w="199429">
                  <a:extLst>
                    <a:ext uri="{9D8B030D-6E8A-4147-A177-3AD203B41FA5}">
                      <a16:colId xmlns:a16="http://schemas.microsoft.com/office/drawing/2014/main" val="1119088425"/>
                    </a:ext>
                  </a:extLst>
                </a:gridCol>
                <a:gridCol w="199429">
                  <a:extLst>
                    <a:ext uri="{9D8B030D-6E8A-4147-A177-3AD203B41FA5}">
                      <a16:colId xmlns:a16="http://schemas.microsoft.com/office/drawing/2014/main" val="1774524795"/>
                    </a:ext>
                  </a:extLst>
                </a:gridCol>
                <a:gridCol w="199429">
                  <a:extLst>
                    <a:ext uri="{9D8B030D-6E8A-4147-A177-3AD203B41FA5}">
                      <a16:colId xmlns:a16="http://schemas.microsoft.com/office/drawing/2014/main" val="2882800675"/>
                    </a:ext>
                  </a:extLst>
                </a:gridCol>
                <a:gridCol w="199429">
                  <a:extLst>
                    <a:ext uri="{9D8B030D-6E8A-4147-A177-3AD203B41FA5}">
                      <a16:colId xmlns:a16="http://schemas.microsoft.com/office/drawing/2014/main" val="1914399664"/>
                    </a:ext>
                  </a:extLst>
                </a:gridCol>
                <a:gridCol w="199429">
                  <a:extLst>
                    <a:ext uri="{9D8B030D-6E8A-4147-A177-3AD203B41FA5}">
                      <a16:colId xmlns:a16="http://schemas.microsoft.com/office/drawing/2014/main" val="248866445"/>
                    </a:ext>
                  </a:extLst>
                </a:gridCol>
                <a:gridCol w="199429">
                  <a:extLst>
                    <a:ext uri="{9D8B030D-6E8A-4147-A177-3AD203B41FA5}">
                      <a16:colId xmlns:a16="http://schemas.microsoft.com/office/drawing/2014/main" val="2355457473"/>
                    </a:ext>
                  </a:extLst>
                </a:gridCol>
                <a:gridCol w="199429">
                  <a:extLst>
                    <a:ext uri="{9D8B030D-6E8A-4147-A177-3AD203B41FA5}">
                      <a16:colId xmlns:a16="http://schemas.microsoft.com/office/drawing/2014/main" val="3050218196"/>
                    </a:ext>
                  </a:extLst>
                </a:gridCol>
                <a:gridCol w="199429">
                  <a:extLst>
                    <a:ext uri="{9D8B030D-6E8A-4147-A177-3AD203B41FA5}">
                      <a16:colId xmlns:a16="http://schemas.microsoft.com/office/drawing/2014/main" val="3511281532"/>
                    </a:ext>
                  </a:extLst>
                </a:gridCol>
                <a:gridCol w="199429">
                  <a:extLst>
                    <a:ext uri="{9D8B030D-6E8A-4147-A177-3AD203B41FA5}">
                      <a16:colId xmlns:a16="http://schemas.microsoft.com/office/drawing/2014/main" val="3817760037"/>
                    </a:ext>
                  </a:extLst>
                </a:gridCol>
                <a:gridCol w="199429">
                  <a:extLst>
                    <a:ext uri="{9D8B030D-6E8A-4147-A177-3AD203B41FA5}">
                      <a16:colId xmlns:a16="http://schemas.microsoft.com/office/drawing/2014/main" val="2500926729"/>
                    </a:ext>
                  </a:extLst>
                </a:gridCol>
                <a:gridCol w="199429">
                  <a:extLst>
                    <a:ext uri="{9D8B030D-6E8A-4147-A177-3AD203B41FA5}">
                      <a16:colId xmlns:a16="http://schemas.microsoft.com/office/drawing/2014/main" val="3854402498"/>
                    </a:ext>
                  </a:extLst>
                </a:gridCol>
                <a:gridCol w="199429">
                  <a:extLst>
                    <a:ext uri="{9D8B030D-6E8A-4147-A177-3AD203B41FA5}">
                      <a16:colId xmlns:a16="http://schemas.microsoft.com/office/drawing/2014/main" val="786577842"/>
                    </a:ext>
                  </a:extLst>
                </a:gridCol>
                <a:gridCol w="199429">
                  <a:extLst>
                    <a:ext uri="{9D8B030D-6E8A-4147-A177-3AD203B41FA5}">
                      <a16:colId xmlns:a16="http://schemas.microsoft.com/office/drawing/2014/main" val="1767291175"/>
                    </a:ext>
                  </a:extLst>
                </a:gridCol>
                <a:gridCol w="199429">
                  <a:extLst>
                    <a:ext uri="{9D8B030D-6E8A-4147-A177-3AD203B41FA5}">
                      <a16:colId xmlns:a16="http://schemas.microsoft.com/office/drawing/2014/main" val="73061504"/>
                    </a:ext>
                  </a:extLst>
                </a:gridCol>
              </a:tblGrid>
              <a:tr h="305696">
                <a:tc rowSpan="2">
                  <a:txBody>
                    <a:body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Domain</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Initiative</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2019</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2020</a:t>
                      </a:r>
                    </a:p>
                  </a:txBody>
                  <a:tcPr marL="68958" marR="68958" marT="34479" marB="3447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2021</a:t>
                      </a:r>
                    </a:p>
                  </a:txBody>
                  <a:tcPr marL="68958" marR="68958" marT="34479" marB="3447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744224919"/>
                  </a:ext>
                </a:extLst>
              </a:tr>
              <a:tr h="191412">
                <a:tc vMerge="1">
                  <a:txBody>
                    <a:bodyPr/>
                    <a:lstStyle/>
                    <a:p>
                      <a:endParaRPr lang="en-US"/>
                    </a:p>
                  </a:txBody>
                  <a:tcPr/>
                </a:tc>
                <a:tc vMerge="1">
                  <a:txBody>
                    <a:bodyPr/>
                    <a:lstStyle/>
                    <a:p>
                      <a:endParaRPr lang="en-US"/>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chemeClr val="tx1">
                          <a:lumMod val="50000"/>
                          <a:lumOff val="50000"/>
                        </a:scheme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chemeClr val="tx1">
                          <a:lumMod val="50000"/>
                          <a:lumOff val="50000"/>
                        </a:scheme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738612719"/>
                  </a:ext>
                </a:extLst>
              </a:tr>
              <a:tr h="836036">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kern="1200" dirty="0">
                          <a:solidFill>
                            <a:schemeClr val="tx1"/>
                          </a:solidFill>
                          <a:latin typeface="+mn-lt"/>
                          <a:ea typeface="Roboto" panose="02000000000000000000" pitchFamily="2" charset="0"/>
                          <a:cs typeface="+mn-cs"/>
                        </a:rPr>
                        <a:t>Readiness</a:t>
                      </a:r>
                    </a:p>
                    <a:p>
                      <a:pPr marL="0" marR="0" lvl="0" indent="0" algn="ctr" defTabSz="914400" rtl="0" eaLnBrk="1" fontAlgn="b" latinLnBrk="0" hangingPunct="1">
                        <a:lnSpc>
                          <a:spcPct val="100000"/>
                        </a:lnSpc>
                        <a:spcBef>
                          <a:spcPts val="0"/>
                        </a:spcBef>
                        <a:spcAft>
                          <a:spcPts val="0"/>
                        </a:spcAft>
                        <a:buClrTx/>
                        <a:buSzTx/>
                        <a:buFontTx/>
                        <a:buNone/>
                        <a:tabLst/>
                        <a:defRPr/>
                      </a:pPr>
                      <a:endParaRPr lang="en-AU" sz="900" b="1" kern="1200" dirty="0">
                        <a:solidFill>
                          <a:srgbClr val="FF0000"/>
                        </a:solidFill>
                        <a:latin typeface="+mn-lt"/>
                        <a:ea typeface="Roboto" panose="02000000000000000000" pitchFamily="2" charset="0"/>
                        <a:cs typeface="+mn-cs"/>
                      </a:endParaRPr>
                    </a:p>
                  </a:txBody>
                  <a:tcPr marL="17998" marR="17998" marT="11998" marB="11998"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0" i="0" u="none" strike="noStrike" kern="1200" dirty="0">
                        <a:solidFill>
                          <a:schemeClr val="tx1"/>
                        </a:solidFill>
                        <a:effectLst/>
                        <a:latin typeface="+mn-lt"/>
                        <a:ea typeface="+mn-ea"/>
                        <a:cs typeface="+mn-cs"/>
                      </a:endParaRPr>
                    </a:p>
                  </a:txBody>
                  <a:tcPr marL="17998" marR="17998" marT="11998" marB="1199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21832369"/>
                  </a:ext>
                </a:extLst>
              </a:tr>
              <a:tr h="156923">
                <a:tc vMerge="1">
                  <a:txBody>
                    <a:bodyPr/>
                    <a:lstStyle/>
                    <a:p>
                      <a:endParaRPr lang="en-AU"/>
                    </a:p>
                  </a:txBody>
                  <a:tcPr>
                    <a:lnT w="9525" cap="flat" cmpd="sng" algn="ctr">
                      <a:solidFill>
                        <a:schemeClr val="bg1">
                          <a:lumMod val="50000"/>
                        </a:schemeClr>
                      </a:solidFill>
                      <a:prstDash val="solid"/>
                      <a:round/>
                      <a:headEnd type="none" w="med" len="med"/>
                      <a:tailEnd type="none" w="med" len="med"/>
                    </a:lnT>
                  </a:tcPr>
                </a:tc>
                <a:tc vMerge="1">
                  <a:txBody>
                    <a:bodyPr/>
                    <a:lstStyle/>
                    <a:p>
                      <a:endParaRPr lang="en-AU"/>
                    </a:p>
                  </a:txBody>
                  <a:tcPr>
                    <a:lnT w="9525" cap="flat" cmpd="sng" algn="ctr">
                      <a:solidFill>
                        <a:schemeClr val="bg1">
                          <a:lumMod val="50000"/>
                        </a:schemeClr>
                      </a:solidFill>
                      <a:prstDash val="solid"/>
                      <a:round/>
                      <a:headEnd type="none" w="med" len="med"/>
                      <a:tailEnd type="none" w="med" len="med"/>
                    </a:lnT>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721688880"/>
                  </a:ext>
                </a:extLst>
              </a:tr>
            </a:tbl>
          </a:graphicData>
        </a:graphic>
      </p:graphicFrame>
      <p:graphicFrame>
        <p:nvGraphicFramePr>
          <p:cNvPr id="13" name="Table 12">
            <a:extLst>
              <a:ext uri="{FF2B5EF4-FFF2-40B4-BE49-F238E27FC236}">
                <a16:creationId xmlns:a16="http://schemas.microsoft.com/office/drawing/2014/main" id="{99B0A4B4-E243-4ED6-AF79-658F91AE816B}"/>
              </a:ext>
            </a:extLst>
          </p:cNvPr>
          <p:cNvGraphicFramePr>
            <a:graphicFrameLocks noGrp="1"/>
          </p:cNvGraphicFramePr>
          <p:nvPr>
            <p:extLst>
              <p:ext uri="{D42A27DB-BD31-4B8C-83A1-F6EECF244321}">
                <p14:modId xmlns:p14="http://schemas.microsoft.com/office/powerpoint/2010/main" val="1282814536"/>
              </p:ext>
            </p:extLst>
          </p:nvPr>
        </p:nvGraphicFramePr>
        <p:xfrm>
          <a:off x="1637551" y="2868251"/>
          <a:ext cx="7352150" cy="3618100"/>
        </p:xfrm>
        <a:graphic>
          <a:graphicData uri="http://schemas.openxmlformats.org/drawingml/2006/table">
            <a:tbl>
              <a:tblPr/>
              <a:tblGrid>
                <a:gridCol w="681700">
                  <a:extLst>
                    <a:ext uri="{9D8B030D-6E8A-4147-A177-3AD203B41FA5}">
                      <a16:colId xmlns:a16="http://schemas.microsoft.com/office/drawing/2014/main" val="2629953056"/>
                    </a:ext>
                  </a:extLst>
                </a:gridCol>
                <a:gridCol w="3918705">
                  <a:extLst>
                    <a:ext uri="{9D8B030D-6E8A-4147-A177-3AD203B41FA5}">
                      <a16:colId xmlns:a16="http://schemas.microsoft.com/office/drawing/2014/main" val="2366391826"/>
                    </a:ext>
                  </a:extLst>
                </a:gridCol>
                <a:gridCol w="910989">
                  <a:extLst>
                    <a:ext uri="{9D8B030D-6E8A-4147-A177-3AD203B41FA5}">
                      <a16:colId xmlns:a16="http://schemas.microsoft.com/office/drawing/2014/main" val="3784885309"/>
                    </a:ext>
                  </a:extLst>
                </a:gridCol>
                <a:gridCol w="1014153">
                  <a:extLst>
                    <a:ext uri="{9D8B030D-6E8A-4147-A177-3AD203B41FA5}">
                      <a16:colId xmlns:a16="http://schemas.microsoft.com/office/drawing/2014/main" val="1015848270"/>
                    </a:ext>
                  </a:extLst>
                </a:gridCol>
                <a:gridCol w="826603">
                  <a:extLst>
                    <a:ext uri="{9D8B030D-6E8A-4147-A177-3AD203B41FA5}">
                      <a16:colId xmlns:a16="http://schemas.microsoft.com/office/drawing/2014/main" val="1650546999"/>
                    </a:ext>
                  </a:extLst>
                </a:gridCol>
              </a:tblGrid>
              <a:tr h="213459">
                <a:tc gridSpan="4">
                  <a:txBody>
                    <a:bodyPr/>
                    <a:lstStyle/>
                    <a:p>
                      <a:pPr marL="72000" lvl="0" algn="l" fontAlgn="b"/>
                      <a:r>
                        <a:rPr lang="en-AU" sz="900" b="1" i="0" u="none" strike="noStrike" kern="1200" dirty="0">
                          <a:solidFill>
                            <a:srgbClr val="FFFFFF"/>
                          </a:solidFill>
                          <a:effectLst/>
                          <a:latin typeface="+mj-lt"/>
                          <a:ea typeface="+mn-ea"/>
                          <a:cs typeface="+mn-cs"/>
                        </a:rPr>
                        <a:t>Key</a:t>
                      </a:r>
                      <a:r>
                        <a:rPr lang="en-AU" sz="900" b="1" i="0" u="none" strike="noStrike" dirty="0">
                          <a:solidFill>
                            <a:srgbClr val="FFFFFF"/>
                          </a:solidFill>
                          <a:effectLst/>
                          <a:latin typeface="+mj-lt"/>
                        </a:rPr>
                        <a:t> Milestones (Program)</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tc hMerge="1">
                  <a:txBody>
                    <a:bodyPr/>
                    <a:lstStyle/>
                    <a:p>
                      <a:pPr marL="72000" lvl="0" algn="l" fontAlgn="b"/>
                      <a:endParaRPr lang="en-AU" sz="1100" b="0" i="0" u="none" strike="noStrike" dirty="0">
                        <a:solidFill>
                          <a:srgbClr val="FFFFFF"/>
                        </a:solidFill>
                        <a:effectLst/>
                        <a:latin typeface="Segoe UI Semibold" panose="020B0702040204020203" pitchFamily="34" charset="0"/>
                      </a:endParaRPr>
                    </a:p>
                  </a:txBody>
                  <a:tcPr marL="7620" marR="7620" marT="762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tc hMerge="1">
                  <a:txBody>
                    <a:bodyPr/>
                    <a:lstStyle/>
                    <a:p>
                      <a:endParaRPr lang="en-AU"/>
                    </a:p>
                  </a:txBody>
                  <a:tcPr/>
                </a:tc>
                <a:tc hMerge="1">
                  <a:txBody>
                    <a:bodyPr/>
                    <a:lstStyle/>
                    <a:p>
                      <a:endParaRPr lang="en-AU"/>
                    </a:p>
                  </a:txBody>
                  <a:tcPr>
                    <a:lnL w="12700" cap="flat" cmpd="sng" algn="ctr">
                      <a:solidFill>
                        <a:schemeClr val="tx1">
                          <a:lumMod val="50000"/>
                          <a:lumOff val="50000"/>
                        </a:schemeClr>
                      </a:solidFill>
                      <a:prstDash val="solid"/>
                      <a:round/>
                      <a:headEnd type="none" w="med" len="med"/>
                      <a:tailEnd type="none" w="med" len="med"/>
                    </a:lnL>
                  </a:tcPr>
                </a:tc>
                <a:tc>
                  <a:txBody>
                    <a:bodyPr/>
                    <a:lstStyle/>
                    <a:p>
                      <a:pPr marL="72000" lvl="0" algn="l" fontAlgn="b"/>
                      <a:endParaRPr lang="en-AU" sz="900" b="1" i="0" u="none" strike="noStrike" dirty="0">
                        <a:solidFill>
                          <a:srgbClr val="FFFFFF"/>
                        </a:solidFill>
                        <a:effectLst/>
                        <a:latin typeface="+mj-lt"/>
                      </a:endParaRP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extLst>
                  <a:ext uri="{0D108BD9-81ED-4DB2-BD59-A6C34878D82A}">
                    <a16:rowId xmlns:a16="http://schemas.microsoft.com/office/drawing/2014/main" val="60900573"/>
                  </a:ext>
                </a:extLst>
              </a:tr>
              <a:tr h="151167">
                <a:tc>
                  <a:txBody>
                    <a:bodyPr/>
                    <a:lstStyle/>
                    <a:p>
                      <a:pPr marL="36000" algn="l" fontAlgn="t"/>
                      <a:r>
                        <a:rPr lang="en-AU" sz="900" b="0" i="0" u="none" strike="noStrike" dirty="0">
                          <a:solidFill>
                            <a:srgbClr val="FFFFFF"/>
                          </a:solidFill>
                          <a:effectLst/>
                          <a:latin typeface="+mj-lt"/>
                        </a:rPr>
                        <a:t>ID</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Milestone</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Target Date </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Expected Date</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Status</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999362961"/>
                  </a:ext>
                </a:extLst>
              </a:tr>
              <a:tr h="215098">
                <a:tc>
                  <a:txBody>
                    <a:bodyPr/>
                    <a:lstStyle/>
                    <a:p>
                      <a:pPr marL="0" algn="l" defTabSz="801929" rtl="0" eaLnBrk="1" latinLnBrk="0" hangingPunct="1"/>
                      <a:r>
                        <a:rPr lang="en-AU" sz="900" kern="1200" dirty="0">
                          <a:solidFill>
                            <a:schemeClr val="tx2"/>
                          </a:solidFill>
                          <a:latin typeface="+mj-lt"/>
                          <a:ea typeface="+mn-ea"/>
                          <a:cs typeface="+mn-cs"/>
                        </a:rPr>
                        <a:t>L2-RE01</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900" kern="1200" dirty="0">
                          <a:solidFill>
                            <a:schemeClr val="tx2"/>
                          </a:solidFill>
                          <a:latin typeface="+mj-lt"/>
                          <a:ea typeface="+mn-ea"/>
                          <a:cs typeface="+mn-cs"/>
                        </a:rPr>
                        <a:t>Industry Working Group Established</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15-Jul-2019</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15-Jul-2019</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400482000"/>
                  </a:ext>
                </a:extLst>
              </a:tr>
              <a:tr h="215098">
                <a:tc>
                  <a:txBody>
                    <a:bodyPr/>
                    <a:lstStyle/>
                    <a:p>
                      <a:pPr marL="0" algn="l" defTabSz="801929" rtl="0" eaLnBrk="1" latinLnBrk="0" hangingPunct="1"/>
                      <a:r>
                        <a:rPr lang="en-AU" sz="900" kern="1200" dirty="0">
                          <a:solidFill>
                            <a:schemeClr val="tx2"/>
                          </a:solidFill>
                          <a:latin typeface="+mj-lt"/>
                          <a:ea typeface="+mn-ea"/>
                          <a:cs typeface="+mn-cs"/>
                        </a:rPr>
                        <a:t>L2-RE02</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900" kern="1200" dirty="0">
                          <a:solidFill>
                            <a:schemeClr val="tx2"/>
                          </a:solidFill>
                          <a:latin typeface="+mj-lt"/>
                          <a:ea typeface="+mn-ea"/>
                          <a:cs typeface="+mn-cs"/>
                        </a:rPr>
                        <a:t>Market Readiness Strategy Industry Draft</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j-lt"/>
                          <a:ea typeface="+mn-ea"/>
                          <a:cs typeface="+mn-cs"/>
                        </a:rPr>
                        <a:t>30-Aug-2019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j-lt"/>
                          <a:ea typeface="+mn-ea"/>
                          <a:cs typeface="+mn-cs"/>
                        </a:rPr>
                        <a:t>30-Aug-2019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413766292"/>
                  </a:ext>
                </a:extLst>
              </a:tr>
              <a:tr h="215098">
                <a:tc>
                  <a:txBody>
                    <a:bodyPr/>
                    <a:lstStyle/>
                    <a:p>
                      <a:pPr marL="0" algn="l" defTabSz="801929" rtl="0" eaLnBrk="1" latinLnBrk="0" hangingPunct="1"/>
                      <a:r>
                        <a:rPr lang="en-AU" sz="900" kern="1200" dirty="0">
                          <a:solidFill>
                            <a:schemeClr val="tx2"/>
                          </a:solidFill>
                          <a:latin typeface="+mj-lt"/>
                          <a:ea typeface="+mn-ea"/>
                          <a:cs typeface="+mn-cs"/>
                        </a:rPr>
                        <a:t>L2-RE03</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900" kern="1200" dirty="0">
                          <a:solidFill>
                            <a:schemeClr val="tx2"/>
                          </a:solidFill>
                          <a:latin typeface="+mj-lt"/>
                          <a:ea typeface="+mn-ea"/>
                          <a:cs typeface="+mn-cs"/>
                        </a:rPr>
                        <a:t>Market Readiness Strategy Finalised</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j-lt"/>
                          <a:ea typeface="+mn-ea"/>
                          <a:cs typeface="+mn-cs"/>
                        </a:rPr>
                        <a:t>29-Nov-2019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j-lt"/>
                          <a:ea typeface="+mn-ea"/>
                          <a:cs typeface="+mn-cs"/>
                        </a:rPr>
                        <a:t>30-Oct-2019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665155406"/>
                  </a:ext>
                </a:extLst>
              </a:tr>
              <a:tr h="215098">
                <a:tc>
                  <a:txBody>
                    <a:bodyPr/>
                    <a:lstStyle/>
                    <a:p>
                      <a:pPr marL="0" algn="l" defTabSz="801929" rtl="0" eaLnBrk="1" latinLnBrk="0" hangingPunct="1"/>
                      <a:r>
                        <a:rPr lang="en-AU" sz="900" kern="1200" dirty="0">
                          <a:solidFill>
                            <a:schemeClr val="tx2"/>
                          </a:solidFill>
                          <a:latin typeface="+mj-lt"/>
                          <a:ea typeface="+mn-ea"/>
                          <a:cs typeface="+mn-cs"/>
                        </a:rPr>
                        <a:t>L2-RE04</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900" kern="1200" dirty="0">
                          <a:solidFill>
                            <a:schemeClr val="tx2"/>
                          </a:solidFill>
                          <a:latin typeface="+mj-lt"/>
                          <a:ea typeface="+mn-ea"/>
                          <a:cs typeface="+mn-cs"/>
                        </a:rPr>
                        <a:t>Industry Test Strategy Industry Draft Released</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j-lt"/>
                          <a:ea typeface="+mn-ea"/>
                          <a:cs typeface="+mn-cs"/>
                        </a:rPr>
                        <a:t>30-Sep-2019</a:t>
                      </a:r>
                    </a:p>
                  </a:txBody>
                  <a:tcPr marL="72747" marR="72747" marT="36373" marB="3637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j-lt"/>
                          <a:ea typeface="+mn-ea"/>
                          <a:cs typeface="+mn-cs"/>
                        </a:rPr>
                        <a:t>30-Sep-2019</a:t>
                      </a:r>
                    </a:p>
                  </a:txBody>
                  <a:tcPr marL="72747" marR="72747" marT="36373" marB="3637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690433093"/>
                  </a:ext>
                </a:extLst>
              </a:tr>
              <a:tr h="215098">
                <a:tc>
                  <a:txBody>
                    <a:bodyPr/>
                    <a:lstStyle/>
                    <a:p>
                      <a:pPr marL="0" algn="l" defTabSz="801929" rtl="0" eaLnBrk="1" latinLnBrk="0" hangingPunct="1"/>
                      <a:r>
                        <a:rPr lang="en-AU" sz="900" kern="1200" dirty="0">
                          <a:solidFill>
                            <a:schemeClr val="tx2"/>
                          </a:solidFill>
                          <a:latin typeface="+mj-lt"/>
                          <a:ea typeface="+mn-ea"/>
                          <a:cs typeface="+mn-cs"/>
                        </a:rPr>
                        <a:t>L2-RE05</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j-lt"/>
                          <a:ea typeface="+mn-ea"/>
                          <a:cs typeface="+mn-cs"/>
                        </a:rPr>
                        <a:t>Industry Test Strategy Finalised</a:t>
                      </a:r>
                      <a:endParaRPr lang="en-AU" sz="900" kern="1200" noProof="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j-lt"/>
                          <a:ea typeface="+mn-ea"/>
                          <a:cs typeface="+mn-cs"/>
                        </a:rPr>
                        <a:t>29-Nov-2019</a:t>
                      </a:r>
                    </a:p>
                  </a:txBody>
                  <a:tcPr marL="72747" marR="72747" marT="36373" marB="3637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j-lt"/>
                          <a:ea typeface="+mn-ea"/>
                          <a:cs typeface="+mn-cs"/>
                        </a:rPr>
                        <a:t>29-Nov-2019</a:t>
                      </a:r>
                    </a:p>
                  </a:txBody>
                  <a:tcPr marL="72747" marR="72747" marT="36373" marB="36373">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255748958"/>
                  </a:ext>
                </a:extLst>
              </a:tr>
              <a:tr h="215098">
                <a:tc>
                  <a:txBody>
                    <a:bodyPr/>
                    <a:lstStyle/>
                    <a:p>
                      <a:pPr marL="0" algn="l" defTabSz="801929" rtl="0" eaLnBrk="1" latinLnBrk="0" hangingPunct="1"/>
                      <a:r>
                        <a:rPr lang="en-AU" sz="900" kern="1200" dirty="0">
                          <a:solidFill>
                            <a:schemeClr val="tx2"/>
                          </a:solidFill>
                          <a:latin typeface="+mj-lt"/>
                          <a:ea typeface="+mn-ea"/>
                          <a:cs typeface="+mn-cs"/>
                        </a:rPr>
                        <a:t>L2-RE06</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j-lt"/>
                          <a:ea typeface="+mn-ea"/>
                          <a:cs typeface="+mn-cs"/>
                        </a:rPr>
                        <a:t>Transition and Go Live Strategy Industry Draft Released</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30-Sep-2019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30-Sep-2019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405554873"/>
                  </a:ext>
                </a:extLst>
              </a:tr>
              <a:tr h="215098">
                <a:tc>
                  <a:txBody>
                    <a:bodyPr/>
                    <a:lstStyle/>
                    <a:p>
                      <a:pPr marL="0" algn="l" defTabSz="801929" rtl="0" eaLnBrk="1" latinLnBrk="0" hangingPunct="1"/>
                      <a:r>
                        <a:rPr lang="en-AU" sz="900" kern="1200" dirty="0">
                          <a:solidFill>
                            <a:schemeClr val="tx2"/>
                          </a:solidFill>
                          <a:latin typeface="+mj-lt"/>
                          <a:ea typeface="+mn-ea"/>
                          <a:cs typeface="+mn-cs"/>
                        </a:rPr>
                        <a:t>L2-RE07</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j-lt"/>
                          <a:ea typeface="+mn-ea"/>
                          <a:cs typeface="+mn-cs"/>
                        </a:rPr>
                        <a:t>Transition and Go Live Strategy Finalised</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j-lt"/>
                          <a:ea typeface="+mn-ea"/>
                          <a:cs typeface="+mn-cs"/>
                        </a:rPr>
                        <a:t>29-Nov-2019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j-lt"/>
                          <a:ea typeface="+mn-ea"/>
                          <a:cs typeface="+mn-cs"/>
                        </a:rPr>
                        <a:t>29-Nov-2019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864445192"/>
                  </a:ext>
                </a:extLst>
              </a:tr>
              <a:tr h="215098">
                <a:tc>
                  <a:txBody>
                    <a:bodyPr/>
                    <a:lstStyle/>
                    <a:p>
                      <a:pPr marL="0" algn="l" defTabSz="801929" rtl="0" eaLnBrk="1" latinLnBrk="0" hangingPunct="1"/>
                      <a:r>
                        <a:rPr lang="en-AU" sz="900" kern="1200" dirty="0">
                          <a:solidFill>
                            <a:schemeClr val="tx2"/>
                          </a:solidFill>
                          <a:latin typeface="+mj-lt"/>
                          <a:ea typeface="+mn-ea"/>
                          <a:cs typeface="+mn-cs"/>
                        </a:rPr>
                        <a:t>L2-RE08</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j-lt"/>
                          <a:ea typeface="+mn-ea"/>
                          <a:cs typeface="+mn-cs"/>
                        </a:rPr>
                        <a:t>Market Trial Strategy Industry Draft </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30-Sep-2019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30-Sep-2019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707093661"/>
                  </a:ext>
                </a:extLst>
              </a:tr>
              <a:tr h="215098">
                <a:tc>
                  <a:txBody>
                    <a:bodyPr/>
                    <a:lstStyle/>
                    <a:p>
                      <a:pPr marL="0" algn="l" defTabSz="801929" rtl="0" eaLnBrk="1" latinLnBrk="0" hangingPunct="1"/>
                      <a:r>
                        <a:rPr lang="en-AU" sz="900" kern="1200" dirty="0">
                          <a:solidFill>
                            <a:schemeClr val="tx2"/>
                          </a:solidFill>
                          <a:latin typeface="+mj-lt"/>
                          <a:ea typeface="+mn-ea"/>
                          <a:cs typeface="+mn-cs"/>
                        </a:rPr>
                        <a:t>L2-RE09</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j-lt"/>
                          <a:ea typeface="+mn-ea"/>
                          <a:cs typeface="+mn-cs"/>
                        </a:rPr>
                        <a:t>Market Trial Strategy Finalised</a:t>
                      </a:r>
                      <a:endParaRPr lang="en-AU" sz="900" kern="1200" noProof="0" dirty="0">
                        <a:solidFill>
                          <a:schemeClr val="tx2"/>
                        </a:solidFill>
                        <a:latin typeface="+mj-lt"/>
                        <a:ea typeface="+mn-ea"/>
                        <a:cs typeface="+mn-cs"/>
                      </a:endParaRP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j-lt"/>
                          <a:ea typeface="+mn-ea"/>
                          <a:cs typeface="+mn-cs"/>
                        </a:rPr>
                        <a:t>29-Nov-2019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j-lt"/>
                          <a:ea typeface="+mn-ea"/>
                          <a:cs typeface="+mn-cs"/>
                        </a:rPr>
                        <a:t>29-Nov-2019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382645517"/>
                  </a:ext>
                </a:extLst>
              </a:tr>
              <a:tr h="215098">
                <a:tc>
                  <a:txBody>
                    <a:bodyPr/>
                    <a:lstStyle/>
                    <a:p>
                      <a:pPr marL="0" algn="l" defTabSz="801929" rtl="0" eaLnBrk="1" latinLnBrk="0" hangingPunct="1"/>
                      <a:r>
                        <a:rPr lang="en-AU" sz="900" kern="1200" dirty="0">
                          <a:solidFill>
                            <a:schemeClr val="tx2"/>
                          </a:solidFill>
                          <a:latin typeface="+mj-lt"/>
                          <a:ea typeface="+mn-ea"/>
                          <a:cs typeface="+mn-cs"/>
                        </a:rPr>
                        <a:t>L2-RE10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j-lt"/>
                          <a:ea typeface="+mn-ea"/>
                          <a:cs typeface="+mn-cs"/>
                        </a:rPr>
                        <a:t>Metering Service Provider Accreditation Update  Plan Industry Draft</a:t>
                      </a:r>
                      <a:endParaRPr lang="en-AU" sz="900" kern="1200" noProof="0" dirty="0">
                        <a:solidFill>
                          <a:schemeClr val="tx2"/>
                        </a:solidFill>
                        <a:latin typeface="+mj-lt"/>
                        <a:ea typeface="+mn-ea"/>
                        <a:cs typeface="+mn-cs"/>
                      </a:endParaRP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29-Nov-2019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29-Nov-2019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431695375"/>
                  </a:ext>
                </a:extLst>
              </a:tr>
              <a:tr h="215098">
                <a:tc>
                  <a:txBody>
                    <a:bodyPr/>
                    <a:lstStyle/>
                    <a:p>
                      <a:pPr marL="0" algn="l" defTabSz="801929" rtl="0" eaLnBrk="1" latinLnBrk="0" hangingPunct="1"/>
                      <a:r>
                        <a:rPr lang="en-AU" sz="900" kern="1200" dirty="0">
                          <a:solidFill>
                            <a:schemeClr val="tx2"/>
                          </a:solidFill>
                          <a:latin typeface="+mj-lt"/>
                          <a:ea typeface="+mn-ea"/>
                          <a:cs typeface="+mn-cs"/>
                        </a:rPr>
                        <a:t>L2-RE12</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j-lt"/>
                          <a:ea typeface="+mn-ea"/>
                          <a:cs typeface="+mn-cs"/>
                        </a:rPr>
                        <a:t>Industry Readiness Reporting Plan Industry Draft</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31-Oct-2019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31-Oct-2019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403503173"/>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j-lt"/>
                          <a:ea typeface="+mn-ea"/>
                          <a:cs typeface="+mn-cs"/>
                        </a:rPr>
                        <a:t>L2-RE13</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j-lt"/>
                          <a:ea typeface="+mn-ea"/>
                          <a:cs typeface="+mn-cs"/>
                        </a:rPr>
                        <a:t>Industry Readiness Reporting Plan Finalised</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13-Dec-2019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13-Dec-2019</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48569108"/>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L2-RE15</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Industry Transition Plan – Metering final complete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07-Feb-2020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n-lt"/>
                          <a:ea typeface="+mn-ea"/>
                          <a:cs typeface="+mn-cs"/>
                        </a:rPr>
                        <a:t>07-Feb-2020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177876561"/>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j-lt"/>
                          <a:ea typeface="+mn-ea"/>
                          <a:cs typeface="+mn-cs"/>
                        </a:rPr>
                        <a:t>L2-RE14</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j-lt"/>
                          <a:ea typeface="+mn-ea"/>
                          <a:cs typeface="+mn-cs"/>
                        </a:rPr>
                        <a:t>5MS / GS Industry Readiness Reporting Implemented </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28-Feb-2020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28-Feb-2020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4008091511"/>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j-lt"/>
                          <a:ea typeface="+mn-ea"/>
                          <a:cs typeface="+mn-cs"/>
                        </a:rPr>
                        <a:t>L2-S8</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Industry Test start for Reallocations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01-Mar-2020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01-Mar-2020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793304204"/>
                  </a:ext>
                </a:extLst>
              </a:tr>
            </a:tbl>
          </a:graphicData>
        </a:graphic>
      </p:graphicFrame>
      <p:grpSp>
        <p:nvGrpSpPr>
          <p:cNvPr id="16" name="Group 15">
            <a:extLst>
              <a:ext uri="{FF2B5EF4-FFF2-40B4-BE49-F238E27FC236}">
                <a16:creationId xmlns:a16="http://schemas.microsoft.com/office/drawing/2014/main" id="{76827093-BF43-4A5D-BD34-A1E7C976BFC3}"/>
              </a:ext>
            </a:extLst>
          </p:cNvPr>
          <p:cNvGrpSpPr/>
          <p:nvPr/>
        </p:nvGrpSpPr>
        <p:grpSpPr>
          <a:xfrm>
            <a:off x="211022" y="3238013"/>
            <a:ext cx="1276993" cy="855508"/>
            <a:chOff x="234154" y="6070700"/>
            <a:chExt cx="1804196" cy="843974"/>
          </a:xfrm>
        </p:grpSpPr>
        <p:sp>
          <p:nvSpPr>
            <p:cNvPr id="17" name="Off-page Connector 138">
              <a:extLst>
                <a:ext uri="{FF2B5EF4-FFF2-40B4-BE49-F238E27FC236}">
                  <a16:creationId xmlns:a16="http://schemas.microsoft.com/office/drawing/2014/main" id="{46D8BCC8-63F5-44A0-BE6F-C6AC81C89A25}"/>
                </a:ext>
              </a:extLst>
            </p:cNvPr>
            <p:cNvSpPr/>
            <p:nvPr/>
          </p:nvSpPr>
          <p:spPr>
            <a:xfrm>
              <a:off x="234154" y="6105445"/>
              <a:ext cx="196078" cy="191748"/>
            </a:xfrm>
            <a:prstGeom prst="flowChartOffpageConnector">
              <a:avLst/>
            </a:prstGeom>
            <a:solidFill>
              <a:schemeClr val="bg1">
                <a:lumMod val="85000"/>
              </a:schemeClr>
            </a:solidFill>
            <a:ln w="12700" cap="flat" cmpd="sng" algn="ctr">
              <a:noFill/>
              <a:prstDash val="solid"/>
              <a:miter lim="800000"/>
            </a:ln>
            <a:effectLst/>
          </p:spPr>
          <p:txBody>
            <a:bodyPr rtlCol="0" anchor="ctr"/>
            <a:lstStyle/>
            <a:p>
              <a:pPr marL="0" marR="0" lvl="0" indent="0" algn="ctr" defTabSz="342904"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222324"/>
                </a:solidFill>
                <a:effectLst/>
                <a:uLnTx/>
                <a:uFillTx/>
                <a:latin typeface="Segoe UI Semilight"/>
                <a:ea typeface="Roboto Condensed Light" panose="02000000000000000000" pitchFamily="2" charset="0"/>
                <a:cs typeface="+mn-cs"/>
              </a:endParaRPr>
            </a:p>
          </p:txBody>
        </p:sp>
        <p:sp>
          <p:nvSpPr>
            <p:cNvPr id="18" name="Off-page Connector 139">
              <a:extLst>
                <a:ext uri="{FF2B5EF4-FFF2-40B4-BE49-F238E27FC236}">
                  <a16:creationId xmlns:a16="http://schemas.microsoft.com/office/drawing/2014/main" id="{D6CBBFB5-AA9E-4483-9A40-B06BA81D8513}"/>
                </a:ext>
              </a:extLst>
            </p:cNvPr>
            <p:cNvSpPr/>
            <p:nvPr/>
          </p:nvSpPr>
          <p:spPr>
            <a:xfrm>
              <a:off x="234154" y="6301473"/>
              <a:ext cx="196078" cy="191748"/>
            </a:xfrm>
            <a:prstGeom prst="flowChartOffpageConnector">
              <a:avLst/>
            </a:prstGeom>
            <a:solidFill>
              <a:srgbClr val="92D050"/>
            </a:solidFill>
            <a:ln w="12700" cap="flat" cmpd="sng" algn="ctr">
              <a:noFill/>
              <a:prstDash val="solid"/>
              <a:miter lim="800000"/>
            </a:ln>
            <a:effectLst/>
          </p:spPr>
          <p:txBody>
            <a:bodyPr rtlCol="0" anchor="ctr"/>
            <a:lstStyle/>
            <a:p>
              <a:pPr marL="0" marR="0" lvl="0" indent="0" algn="ctr" defTabSz="342904"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222324"/>
                </a:solidFill>
                <a:effectLst/>
                <a:uLnTx/>
                <a:uFillTx/>
                <a:latin typeface="Segoe UI Semilight"/>
                <a:ea typeface="Roboto Condensed Light" panose="02000000000000000000" pitchFamily="2" charset="0"/>
                <a:cs typeface="+mn-cs"/>
              </a:endParaRPr>
            </a:p>
          </p:txBody>
        </p:sp>
        <p:sp>
          <p:nvSpPr>
            <p:cNvPr id="19" name="Off-page Connector 140">
              <a:extLst>
                <a:ext uri="{FF2B5EF4-FFF2-40B4-BE49-F238E27FC236}">
                  <a16:creationId xmlns:a16="http://schemas.microsoft.com/office/drawing/2014/main" id="{9F1A5632-CEE9-436B-A981-D65CA733CFE4}"/>
                </a:ext>
              </a:extLst>
            </p:cNvPr>
            <p:cNvSpPr/>
            <p:nvPr/>
          </p:nvSpPr>
          <p:spPr>
            <a:xfrm>
              <a:off x="234154" y="6722926"/>
              <a:ext cx="196078" cy="191748"/>
            </a:xfrm>
            <a:prstGeom prst="flowChartOffpageConnector">
              <a:avLst/>
            </a:prstGeom>
            <a:solidFill>
              <a:schemeClr val="accent1"/>
            </a:solidFill>
            <a:ln w="12700" cap="flat" cmpd="sng" algn="ctr">
              <a:noFill/>
              <a:prstDash val="solid"/>
              <a:miter lim="800000"/>
            </a:ln>
            <a:effectLst/>
          </p:spPr>
          <p:txBody>
            <a:bodyPr rtlCol="0" anchor="ctr"/>
            <a:lstStyle/>
            <a:p>
              <a:pPr marL="0" marR="0" lvl="0" indent="0" algn="ctr" defTabSz="342904"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222324"/>
                </a:solidFill>
                <a:effectLst/>
                <a:uLnTx/>
                <a:uFillTx/>
                <a:latin typeface="Segoe UI Semilight"/>
                <a:ea typeface="Roboto Condensed Light" panose="02000000000000000000" pitchFamily="2" charset="0"/>
                <a:cs typeface="+mn-cs"/>
              </a:endParaRPr>
            </a:p>
          </p:txBody>
        </p:sp>
        <p:sp>
          <p:nvSpPr>
            <p:cNvPr id="20" name="TextBox 19">
              <a:extLst>
                <a:ext uri="{FF2B5EF4-FFF2-40B4-BE49-F238E27FC236}">
                  <a16:creationId xmlns:a16="http://schemas.microsoft.com/office/drawing/2014/main" id="{07B81411-CEDC-4310-BD42-6E8F1D6BC6CD}"/>
                </a:ext>
              </a:extLst>
            </p:cNvPr>
            <p:cNvSpPr txBox="1"/>
            <p:nvPr/>
          </p:nvSpPr>
          <p:spPr>
            <a:xfrm>
              <a:off x="531832" y="6070700"/>
              <a:ext cx="1303318" cy="193563"/>
            </a:xfrm>
            <a:prstGeom prst="rect">
              <a:avLst/>
            </a:prstGeom>
            <a:noFill/>
          </p:spPr>
          <p:txBody>
            <a:bodyPr wrap="square" rtlCol="0">
              <a:spAutoFit/>
            </a:bodyPr>
            <a:lstStyle/>
            <a:p>
              <a:pPr marL="0" marR="0" lvl="0" indent="0" algn="l" defTabSz="342904"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222324"/>
                  </a:solidFill>
                  <a:effectLst/>
                  <a:uLnTx/>
                  <a:uFillTx/>
                  <a:latin typeface="Segoe UI Semilight"/>
                  <a:ea typeface="Roboto Condensed Light" panose="02000000000000000000" pitchFamily="2" charset="0"/>
                  <a:cs typeface="+mn-cs"/>
                </a:rPr>
                <a:t>Milestone complete</a:t>
              </a:r>
            </a:p>
          </p:txBody>
        </p:sp>
        <p:sp>
          <p:nvSpPr>
            <p:cNvPr id="21" name="TextBox 20">
              <a:extLst>
                <a:ext uri="{FF2B5EF4-FFF2-40B4-BE49-F238E27FC236}">
                  <a16:creationId xmlns:a16="http://schemas.microsoft.com/office/drawing/2014/main" id="{380CB873-FC26-4123-9A8A-59B50923D86A}"/>
                </a:ext>
              </a:extLst>
            </p:cNvPr>
            <p:cNvSpPr txBox="1"/>
            <p:nvPr/>
          </p:nvSpPr>
          <p:spPr>
            <a:xfrm>
              <a:off x="531831" y="6268077"/>
              <a:ext cx="1303319" cy="193563"/>
            </a:xfrm>
            <a:prstGeom prst="rect">
              <a:avLst/>
            </a:prstGeom>
            <a:noFill/>
          </p:spPr>
          <p:txBody>
            <a:bodyPr wrap="square" rtlCol="0">
              <a:spAutoFit/>
            </a:bodyPr>
            <a:lstStyle/>
            <a:p>
              <a:pPr marL="0" marR="0" lvl="0" indent="0" algn="l" defTabSz="342904"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srgbClr val="222324"/>
                  </a:solidFill>
                  <a:effectLst/>
                  <a:uLnTx/>
                  <a:uFillTx/>
                  <a:latin typeface="Segoe UI Semilight"/>
                  <a:ea typeface="Roboto Condensed Light" panose="02000000000000000000" pitchFamily="2" charset="0"/>
                  <a:cs typeface="+mn-cs"/>
                </a:rPr>
                <a:t>Milestone on track</a:t>
              </a:r>
            </a:p>
          </p:txBody>
        </p:sp>
        <p:sp>
          <p:nvSpPr>
            <p:cNvPr id="22" name="TextBox 21">
              <a:extLst>
                <a:ext uri="{FF2B5EF4-FFF2-40B4-BE49-F238E27FC236}">
                  <a16:creationId xmlns:a16="http://schemas.microsoft.com/office/drawing/2014/main" id="{4A8EBD7F-2D20-43EA-BBE9-34FBF6E15E3D}"/>
                </a:ext>
              </a:extLst>
            </p:cNvPr>
            <p:cNvSpPr txBox="1"/>
            <p:nvPr/>
          </p:nvSpPr>
          <p:spPr>
            <a:xfrm>
              <a:off x="531831" y="6701361"/>
              <a:ext cx="1506519" cy="193563"/>
            </a:xfrm>
            <a:prstGeom prst="rect">
              <a:avLst/>
            </a:prstGeom>
            <a:noFill/>
          </p:spPr>
          <p:txBody>
            <a:bodyPr wrap="square" rtlCol="0">
              <a:spAutoFit/>
            </a:bodyPr>
            <a:lstStyle/>
            <a:p>
              <a:pPr marL="0" marR="0" lvl="0" indent="0" algn="l" defTabSz="342904"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222324"/>
                  </a:solidFill>
                  <a:effectLst/>
                  <a:uLnTx/>
                  <a:uFillTx/>
                  <a:latin typeface="Segoe UI Semilight"/>
                  <a:ea typeface="Roboto Condensed Light" panose="02000000000000000000" pitchFamily="2" charset="0"/>
                  <a:cs typeface="+mn-cs"/>
                </a:rPr>
                <a:t>Milestone not achieved</a:t>
              </a:r>
            </a:p>
          </p:txBody>
        </p:sp>
        <p:sp>
          <p:nvSpPr>
            <p:cNvPr id="25" name="Off-page Connector 139">
              <a:extLst>
                <a:ext uri="{FF2B5EF4-FFF2-40B4-BE49-F238E27FC236}">
                  <a16:creationId xmlns:a16="http://schemas.microsoft.com/office/drawing/2014/main" id="{F26DA1B0-1853-40ED-92CD-750EEF240419}"/>
                </a:ext>
              </a:extLst>
            </p:cNvPr>
            <p:cNvSpPr/>
            <p:nvPr/>
          </p:nvSpPr>
          <p:spPr>
            <a:xfrm>
              <a:off x="234154" y="6520423"/>
              <a:ext cx="196078" cy="191748"/>
            </a:xfrm>
            <a:prstGeom prst="flowChartOffpageConnector">
              <a:avLst/>
            </a:prstGeom>
            <a:solidFill>
              <a:srgbClr val="FFC000"/>
            </a:solidFill>
            <a:ln w="12700" cap="flat" cmpd="sng" algn="ctr">
              <a:noFill/>
              <a:prstDash val="solid"/>
              <a:miter lim="800000"/>
            </a:ln>
            <a:effectLst/>
          </p:spPr>
          <p:txBody>
            <a:bodyPr rtlCol="0" anchor="ctr"/>
            <a:lstStyle/>
            <a:p>
              <a:pPr marL="0" marR="0" lvl="0" indent="0" algn="ctr" defTabSz="342904"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222324"/>
                </a:solidFill>
                <a:effectLst/>
                <a:uLnTx/>
                <a:uFillTx/>
                <a:latin typeface="Segoe UI Semilight"/>
                <a:ea typeface="Roboto Condensed Light" panose="02000000000000000000" pitchFamily="2" charset="0"/>
                <a:cs typeface="+mn-cs"/>
              </a:endParaRPr>
            </a:p>
          </p:txBody>
        </p:sp>
        <p:sp>
          <p:nvSpPr>
            <p:cNvPr id="26" name="TextBox 25">
              <a:extLst>
                <a:ext uri="{FF2B5EF4-FFF2-40B4-BE49-F238E27FC236}">
                  <a16:creationId xmlns:a16="http://schemas.microsoft.com/office/drawing/2014/main" id="{593809F7-2E10-4F1F-8DF1-5EC69ADFE364}"/>
                </a:ext>
              </a:extLst>
            </p:cNvPr>
            <p:cNvSpPr txBox="1"/>
            <p:nvPr/>
          </p:nvSpPr>
          <p:spPr>
            <a:xfrm>
              <a:off x="531831" y="6487027"/>
              <a:ext cx="1303319" cy="193563"/>
            </a:xfrm>
            <a:prstGeom prst="rect">
              <a:avLst/>
            </a:prstGeom>
            <a:noFill/>
          </p:spPr>
          <p:txBody>
            <a:bodyPr wrap="square" rtlCol="0">
              <a:spAutoFit/>
            </a:bodyPr>
            <a:lstStyle/>
            <a:p>
              <a:pPr marL="0" marR="0" lvl="0" indent="0" algn="l" defTabSz="342904"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srgbClr val="222324"/>
                  </a:solidFill>
                  <a:effectLst/>
                  <a:uLnTx/>
                  <a:uFillTx/>
                  <a:latin typeface="Segoe UI Semilight"/>
                  <a:ea typeface="Roboto Condensed Light" panose="02000000000000000000" pitchFamily="2" charset="0"/>
                  <a:cs typeface="+mn-cs"/>
                </a:rPr>
                <a:t>Milestone at risk</a:t>
              </a:r>
            </a:p>
          </p:txBody>
        </p:sp>
      </p:grpSp>
      <p:sp>
        <p:nvSpPr>
          <p:cNvPr id="45" name="Flowchart: Off-page Connector 44">
            <a:extLst>
              <a:ext uri="{FF2B5EF4-FFF2-40B4-BE49-F238E27FC236}">
                <a16:creationId xmlns:a16="http://schemas.microsoft.com/office/drawing/2014/main" id="{65AABFDA-36A0-4BC7-B2BD-4572BE282136}"/>
              </a:ext>
            </a:extLst>
          </p:cNvPr>
          <p:cNvSpPr/>
          <p:nvPr/>
        </p:nvSpPr>
        <p:spPr>
          <a:xfrm>
            <a:off x="4287437" y="2107769"/>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50" b="0" i="0" u="none" strike="noStrike" kern="1200" cap="none" spc="0" normalizeH="0" baseline="0" noProof="0" dirty="0">
                <a:ln>
                  <a:noFill/>
                </a:ln>
                <a:solidFill>
                  <a:srgbClr val="000000"/>
                </a:solidFill>
                <a:effectLst/>
                <a:uLnTx/>
                <a:uFillTx/>
                <a:latin typeface="Segoe UI Semilight"/>
                <a:ea typeface="+mn-ea"/>
                <a:cs typeface="+mn-cs"/>
              </a:rPr>
              <a:t>L2-RE13</a:t>
            </a:r>
          </a:p>
        </p:txBody>
      </p:sp>
      <p:sp>
        <p:nvSpPr>
          <p:cNvPr id="29" name="Flowchart: Off-page Connector 28">
            <a:extLst>
              <a:ext uri="{FF2B5EF4-FFF2-40B4-BE49-F238E27FC236}">
                <a16:creationId xmlns:a16="http://schemas.microsoft.com/office/drawing/2014/main" id="{C5EF06FF-6F1E-46A4-8511-EC8C931B3FFD}"/>
              </a:ext>
            </a:extLst>
          </p:cNvPr>
          <p:cNvSpPr/>
          <p:nvPr/>
        </p:nvSpPr>
        <p:spPr>
          <a:xfrm>
            <a:off x="3190036" y="2088322"/>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50" b="0" i="0" u="none" strike="noStrike" kern="1200" cap="none" spc="0" normalizeH="0" baseline="0" noProof="0" dirty="0">
                <a:ln>
                  <a:noFill/>
                </a:ln>
                <a:solidFill>
                  <a:srgbClr val="000000"/>
                </a:solidFill>
                <a:effectLst/>
                <a:uLnTx/>
                <a:uFillTx/>
                <a:latin typeface="Segoe UI Semilight"/>
                <a:ea typeface="+mn-ea"/>
                <a:cs typeface="+mn-cs"/>
              </a:rPr>
              <a:t>L2-RE01</a:t>
            </a:r>
          </a:p>
        </p:txBody>
      </p:sp>
      <p:sp>
        <p:nvSpPr>
          <p:cNvPr id="30" name="Flowchart: Off-page Connector 29">
            <a:extLst>
              <a:ext uri="{FF2B5EF4-FFF2-40B4-BE49-F238E27FC236}">
                <a16:creationId xmlns:a16="http://schemas.microsoft.com/office/drawing/2014/main" id="{55E67A93-AAE4-4833-B258-EDD6E6104B9E}"/>
              </a:ext>
            </a:extLst>
          </p:cNvPr>
          <p:cNvSpPr/>
          <p:nvPr/>
        </p:nvSpPr>
        <p:spPr>
          <a:xfrm>
            <a:off x="3486005" y="2087175"/>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10" b="0" i="0" u="none" strike="noStrike" kern="1200" cap="none" spc="0" normalizeH="0" baseline="0" noProof="0" dirty="0">
                <a:ln>
                  <a:noFill/>
                </a:ln>
                <a:solidFill>
                  <a:srgbClr val="000000"/>
                </a:solidFill>
                <a:effectLst/>
                <a:uLnTx/>
                <a:uFillTx/>
                <a:latin typeface="Segoe UI Semilight"/>
                <a:ea typeface="+mn-ea"/>
                <a:cs typeface="+mn-cs"/>
              </a:rPr>
              <a:t>L2-RE02</a:t>
            </a:r>
          </a:p>
        </p:txBody>
      </p:sp>
      <p:sp>
        <p:nvSpPr>
          <p:cNvPr id="35" name="Flowchart: Off-page Connector 34">
            <a:extLst>
              <a:ext uri="{FF2B5EF4-FFF2-40B4-BE49-F238E27FC236}">
                <a16:creationId xmlns:a16="http://schemas.microsoft.com/office/drawing/2014/main" id="{63645F63-B129-485A-8636-D1DACEACA1A2}"/>
              </a:ext>
            </a:extLst>
          </p:cNvPr>
          <p:cNvSpPr/>
          <p:nvPr/>
        </p:nvSpPr>
        <p:spPr>
          <a:xfrm>
            <a:off x="3931540" y="1529829"/>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10" b="0" i="0" u="none" strike="noStrike" kern="1200" cap="none" spc="0" normalizeH="0" baseline="0" noProof="0" dirty="0">
                <a:ln>
                  <a:noFill/>
                </a:ln>
                <a:solidFill>
                  <a:srgbClr val="000000"/>
                </a:solidFill>
                <a:effectLst/>
                <a:uLnTx/>
                <a:uFillTx/>
                <a:latin typeface="Segoe UI Semilight"/>
                <a:ea typeface="+mn-ea"/>
                <a:cs typeface="+mn-cs"/>
              </a:rPr>
              <a:t>L2-RE03</a:t>
            </a:r>
          </a:p>
        </p:txBody>
      </p:sp>
      <p:sp>
        <p:nvSpPr>
          <p:cNvPr id="36" name="Flowchart: Off-page Connector 35">
            <a:extLst>
              <a:ext uri="{FF2B5EF4-FFF2-40B4-BE49-F238E27FC236}">
                <a16:creationId xmlns:a16="http://schemas.microsoft.com/office/drawing/2014/main" id="{A819AE62-B47D-4DCB-A10F-714D6E432299}"/>
              </a:ext>
            </a:extLst>
          </p:cNvPr>
          <p:cNvSpPr/>
          <p:nvPr/>
        </p:nvSpPr>
        <p:spPr>
          <a:xfrm>
            <a:off x="3677516" y="2103406"/>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10" b="0" i="0" u="none" strike="noStrike" kern="1200" cap="none" spc="0" normalizeH="0" baseline="0" noProof="0" dirty="0">
                <a:ln>
                  <a:noFill/>
                </a:ln>
                <a:solidFill>
                  <a:srgbClr val="000000"/>
                </a:solidFill>
                <a:effectLst/>
                <a:uLnTx/>
                <a:uFillTx/>
                <a:latin typeface="Segoe UI Semilight"/>
                <a:ea typeface="+mn-ea"/>
                <a:cs typeface="+mn-cs"/>
              </a:rPr>
              <a:t>L2-RE04</a:t>
            </a:r>
          </a:p>
        </p:txBody>
      </p:sp>
      <p:sp>
        <p:nvSpPr>
          <p:cNvPr id="37" name="Flowchart: Off-page Connector 36">
            <a:extLst>
              <a:ext uri="{FF2B5EF4-FFF2-40B4-BE49-F238E27FC236}">
                <a16:creationId xmlns:a16="http://schemas.microsoft.com/office/drawing/2014/main" id="{3454A059-D430-4916-8821-53C637DD7722}"/>
              </a:ext>
            </a:extLst>
          </p:cNvPr>
          <p:cNvSpPr/>
          <p:nvPr/>
        </p:nvSpPr>
        <p:spPr>
          <a:xfrm>
            <a:off x="4171820" y="2107771"/>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10" b="0" i="0" u="none" strike="noStrike" kern="1200" cap="none" spc="0" normalizeH="0" baseline="0" noProof="0" dirty="0">
                <a:ln>
                  <a:noFill/>
                </a:ln>
                <a:solidFill>
                  <a:srgbClr val="000000"/>
                </a:solidFill>
                <a:effectLst/>
                <a:uLnTx/>
                <a:uFillTx/>
                <a:latin typeface="Segoe UI Semilight"/>
                <a:ea typeface="+mn-ea"/>
                <a:cs typeface="+mn-cs"/>
              </a:rPr>
              <a:t>L2-RE09</a:t>
            </a:r>
          </a:p>
        </p:txBody>
      </p:sp>
      <p:sp>
        <p:nvSpPr>
          <p:cNvPr id="38" name="Flowchart: Off-page Connector 37">
            <a:extLst>
              <a:ext uri="{FF2B5EF4-FFF2-40B4-BE49-F238E27FC236}">
                <a16:creationId xmlns:a16="http://schemas.microsoft.com/office/drawing/2014/main" id="{4270E9AF-1815-4A78-A027-8FB3A0DF35EA}"/>
              </a:ext>
            </a:extLst>
          </p:cNvPr>
          <p:cNvSpPr/>
          <p:nvPr/>
        </p:nvSpPr>
        <p:spPr>
          <a:xfrm>
            <a:off x="3662498" y="1528364"/>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10" b="0" i="0" u="none" strike="noStrike" kern="1200" cap="none" spc="0" normalizeH="0" baseline="0" noProof="0" dirty="0">
                <a:ln>
                  <a:noFill/>
                </a:ln>
                <a:solidFill>
                  <a:srgbClr val="000000"/>
                </a:solidFill>
                <a:effectLst/>
                <a:uLnTx/>
                <a:uFillTx/>
                <a:latin typeface="Segoe UI Semilight"/>
                <a:ea typeface="+mn-ea"/>
                <a:cs typeface="+mn-cs"/>
              </a:rPr>
              <a:t>L2-RE06</a:t>
            </a:r>
          </a:p>
        </p:txBody>
      </p:sp>
      <p:sp>
        <p:nvSpPr>
          <p:cNvPr id="39" name="Flowchart: Off-page Connector 38">
            <a:extLst>
              <a:ext uri="{FF2B5EF4-FFF2-40B4-BE49-F238E27FC236}">
                <a16:creationId xmlns:a16="http://schemas.microsoft.com/office/drawing/2014/main" id="{E6CF35C0-F2E9-49A1-B8FF-84AAC21FD4A1}"/>
              </a:ext>
            </a:extLst>
          </p:cNvPr>
          <p:cNvSpPr/>
          <p:nvPr/>
        </p:nvSpPr>
        <p:spPr>
          <a:xfrm>
            <a:off x="3784146" y="1522900"/>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10" b="0" i="0" u="none" strike="noStrike" kern="1200" cap="none" spc="0" normalizeH="0" baseline="0" noProof="0" dirty="0">
                <a:ln>
                  <a:noFill/>
                </a:ln>
                <a:solidFill>
                  <a:srgbClr val="000000"/>
                </a:solidFill>
                <a:effectLst/>
                <a:uLnTx/>
                <a:uFillTx/>
                <a:latin typeface="Segoe UI Semilight"/>
                <a:ea typeface="+mn-ea"/>
                <a:cs typeface="+mn-cs"/>
              </a:rPr>
              <a:t>L2-RE08</a:t>
            </a:r>
          </a:p>
        </p:txBody>
      </p:sp>
      <p:sp>
        <p:nvSpPr>
          <p:cNvPr id="49" name="Flowchart: Off-page Connector 48">
            <a:extLst>
              <a:ext uri="{FF2B5EF4-FFF2-40B4-BE49-F238E27FC236}">
                <a16:creationId xmlns:a16="http://schemas.microsoft.com/office/drawing/2014/main" id="{E54615AE-10C7-4D97-B250-B65962239999}"/>
              </a:ext>
            </a:extLst>
          </p:cNvPr>
          <p:cNvSpPr/>
          <p:nvPr/>
        </p:nvSpPr>
        <p:spPr>
          <a:xfrm>
            <a:off x="4045131" y="1530867"/>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10" b="0" i="0" u="none" strike="noStrike" kern="1200" cap="none" spc="0" normalizeH="0" baseline="0" noProof="0" dirty="0">
                <a:ln>
                  <a:noFill/>
                </a:ln>
                <a:solidFill>
                  <a:srgbClr val="000000"/>
                </a:solidFill>
                <a:effectLst/>
                <a:uLnTx/>
                <a:uFillTx/>
                <a:latin typeface="Segoe UI Semilight"/>
                <a:ea typeface="+mn-ea"/>
                <a:cs typeface="+mn-cs"/>
              </a:rPr>
              <a:t>L2-RE05</a:t>
            </a:r>
          </a:p>
        </p:txBody>
      </p:sp>
      <p:sp>
        <p:nvSpPr>
          <p:cNvPr id="50" name="Flowchart: Off-page Connector 49">
            <a:extLst>
              <a:ext uri="{FF2B5EF4-FFF2-40B4-BE49-F238E27FC236}">
                <a16:creationId xmlns:a16="http://schemas.microsoft.com/office/drawing/2014/main" id="{91047BCB-430D-4A2F-9400-D37A7324A156}"/>
              </a:ext>
            </a:extLst>
          </p:cNvPr>
          <p:cNvSpPr/>
          <p:nvPr/>
        </p:nvSpPr>
        <p:spPr>
          <a:xfrm>
            <a:off x="4062994" y="2103406"/>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10" b="0" i="0" u="none" strike="noStrike" kern="1200" cap="none" spc="0" normalizeH="0" baseline="0" noProof="0" dirty="0">
                <a:ln>
                  <a:noFill/>
                </a:ln>
                <a:solidFill>
                  <a:srgbClr val="000000"/>
                </a:solidFill>
                <a:effectLst/>
                <a:uLnTx/>
                <a:uFillTx/>
                <a:latin typeface="Segoe UI Semilight"/>
                <a:ea typeface="+mn-ea"/>
                <a:cs typeface="+mn-cs"/>
              </a:rPr>
              <a:t>L2-RE07</a:t>
            </a:r>
          </a:p>
        </p:txBody>
      </p:sp>
      <p:sp>
        <p:nvSpPr>
          <p:cNvPr id="52" name="Flowchart: Off-page Connector 51">
            <a:extLst>
              <a:ext uri="{FF2B5EF4-FFF2-40B4-BE49-F238E27FC236}">
                <a16:creationId xmlns:a16="http://schemas.microsoft.com/office/drawing/2014/main" id="{4019AC33-B0C8-4DFC-B54A-EF1A52337BD8}"/>
              </a:ext>
            </a:extLst>
          </p:cNvPr>
          <p:cNvSpPr/>
          <p:nvPr/>
        </p:nvSpPr>
        <p:spPr>
          <a:xfrm>
            <a:off x="4296841" y="1533292"/>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50" b="0" i="0" u="none" strike="noStrike" kern="1200" cap="none" spc="0" normalizeH="0" baseline="0" noProof="0" dirty="0">
                <a:ln>
                  <a:noFill/>
                </a:ln>
                <a:solidFill>
                  <a:srgbClr val="000000"/>
                </a:solidFill>
                <a:effectLst/>
                <a:uLnTx/>
                <a:uFillTx/>
                <a:latin typeface="Segoe UI Semilight"/>
                <a:ea typeface="+mn-ea"/>
                <a:cs typeface="+mn-cs"/>
              </a:rPr>
              <a:t>L2-RE10</a:t>
            </a:r>
          </a:p>
        </p:txBody>
      </p:sp>
      <p:sp>
        <p:nvSpPr>
          <p:cNvPr id="53" name="Flowchart: Off-page Connector 52">
            <a:extLst>
              <a:ext uri="{FF2B5EF4-FFF2-40B4-BE49-F238E27FC236}">
                <a16:creationId xmlns:a16="http://schemas.microsoft.com/office/drawing/2014/main" id="{7396E233-08EC-4035-BBC1-277D2B43DD69}"/>
              </a:ext>
            </a:extLst>
          </p:cNvPr>
          <p:cNvSpPr/>
          <p:nvPr/>
        </p:nvSpPr>
        <p:spPr>
          <a:xfrm>
            <a:off x="3871287" y="2102918"/>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50" b="0" i="0" u="none" strike="noStrike" kern="1200" cap="none" spc="0" normalizeH="0" baseline="0" noProof="0" dirty="0">
                <a:ln>
                  <a:noFill/>
                </a:ln>
                <a:solidFill>
                  <a:srgbClr val="000000"/>
                </a:solidFill>
                <a:effectLst/>
                <a:uLnTx/>
                <a:uFillTx/>
                <a:latin typeface="Segoe UI Semilight"/>
                <a:ea typeface="+mn-ea"/>
                <a:cs typeface="+mn-cs"/>
              </a:rPr>
              <a:t>L2-RE12</a:t>
            </a:r>
          </a:p>
        </p:txBody>
      </p:sp>
      <p:sp>
        <p:nvSpPr>
          <p:cNvPr id="3" name="Slide Number Placeholder 2">
            <a:extLst>
              <a:ext uri="{FF2B5EF4-FFF2-40B4-BE49-F238E27FC236}">
                <a16:creationId xmlns:a16="http://schemas.microsoft.com/office/drawing/2014/main" id="{1E7FAC1D-2C3F-4D24-8CA1-3DEEBF03B6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81F68-4976-451A-B2E9-79BCBD2F70CC}" type="slidenum">
              <a:rPr kumimoji="0" lang="en-AU" sz="900" b="0" i="0" u="none" strike="noStrike" kern="1200" cap="none" spc="0" normalizeH="0" baseline="0" noProof="0" smtClean="0">
                <a:ln>
                  <a:noFill/>
                </a:ln>
                <a:solidFill>
                  <a:srgbClr val="222324">
                    <a:tint val="75000"/>
                  </a:srgbClr>
                </a:solidFill>
                <a:effectLst/>
                <a:uLnTx/>
                <a:uFillTx/>
                <a:latin typeface="Segoe UI Semi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900" b="0" i="0" u="none" strike="noStrike" kern="1200" cap="none" spc="0" normalizeH="0" baseline="0" noProof="0">
              <a:ln>
                <a:noFill/>
              </a:ln>
              <a:solidFill>
                <a:srgbClr val="222324">
                  <a:tint val="75000"/>
                </a:srgbClr>
              </a:solidFill>
              <a:effectLst/>
              <a:uLnTx/>
              <a:uFillTx/>
              <a:latin typeface="Segoe UI Semilight"/>
              <a:ea typeface="+mn-ea"/>
              <a:cs typeface="+mn-cs"/>
            </a:endParaRPr>
          </a:p>
        </p:txBody>
      </p:sp>
      <p:sp>
        <p:nvSpPr>
          <p:cNvPr id="28" name="Flowchart: Off-page Connector 27">
            <a:extLst>
              <a:ext uri="{FF2B5EF4-FFF2-40B4-BE49-F238E27FC236}">
                <a16:creationId xmlns:a16="http://schemas.microsoft.com/office/drawing/2014/main" id="{7D9B4C7F-9405-4C94-BE52-8CD2EC707221}"/>
              </a:ext>
            </a:extLst>
          </p:cNvPr>
          <p:cNvSpPr/>
          <p:nvPr/>
        </p:nvSpPr>
        <p:spPr>
          <a:xfrm>
            <a:off x="4669413" y="21034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L2-RE14</a:t>
            </a:r>
          </a:p>
        </p:txBody>
      </p:sp>
      <p:sp>
        <p:nvSpPr>
          <p:cNvPr id="33" name="Title 1">
            <a:extLst>
              <a:ext uri="{FF2B5EF4-FFF2-40B4-BE49-F238E27FC236}">
                <a16:creationId xmlns:a16="http://schemas.microsoft.com/office/drawing/2014/main" id="{D1E4B8EB-2893-4B52-B33D-D673C79D7548}"/>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30-01-2020</a:t>
            </a:r>
          </a:p>
        </p:txBody>
      </p:sp>
      <p:sp>
        <p:nvSpPr>
          <p:cNvPr id="31" name="Flowchart: Off-page Connector 30">
            <a:extLst>
              <a:ext uri="{FF2B5EF4-FFF2-40B4-BE49-F238E27FC236}">
                <a16:creationId xmlns:a16="http://schemas.microsoft.com/office/drawing/2014/main" id="{BE46A340-9A06-4000-BDA1-1B7C3C8B9E0D}"/>
              </a:ext>
            </a:extLst>
          </p:cNvPr>
          <p:cNvSpPr/>
          <p:nvPr/>
        </p:nvSpPr>
        <p:spPr>
          <a:xfrm>
            <a:off x="4530867" y="2097864"/>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L2-RE15</a:t>
            </a:r>
          </a:p>
        </p:txBody>
      </p:sp>
      <p:sp>
        <p:nvSpPr>
          <p:cNvPr id="46" name="Flowchart: Off-page Connector 45">
            <a:extLst>
              <a:ext uri="{FF2B5EF4-FFF2-40B4-BE49-F238E27FC236}">
                <a16:creationId xmlns:a16="http://schemas.microsoft.com/office/drawing/2014/main" id="{6A9AB3EA-5994-4DCD-9912-7F5A737C4002}"/>
              </a:ext>
            </a:extLst>
          </p:cNvPr>
          <p:cNvSpPr/>
          <p:nvPr/>
        </p:nvSpPr>
        <p:spPr>
          <a:xfrm>
            <a:off x="4707513" y="153952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L2-S8</a:t>
            </a:r>
          </a:p>
        </p:txBody>
      </p:sp>
      <p:sp>
        <p:nvSpPr>
          <p:cNvPr id="47" name="Flowchart: Off-page Connector 46">
            <a:extLst>
              <a:ext uri="{FF2B5EF4-FFF2-40B4-BE49-F238E27FC236}">
                <a16:creationId xmlns:a16="http://schemas.microsoft.com/office/drawing/2014/main" id="{7283DA0A-7BC1-4746-BFAC-9BA72C4341BA}"/>
              </a:ext>
            </a:extLst>
          </p:cNvPr>
          <p:cNvSpPr/>
          <p:nvPr/>
        </p:nvSpPr>
        <p:spPr>
          <a:xfrm>
            <a:off x="4776093" y="209578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L2-RE11</a:t>
            </a:r>
          </a:p>
        </p:txBody>
      </p:sp>
      <p:sp>
        <p:nvSpPr>
          <p:cNvPr id="48" name="Flowchart: Off-page Connector 47">
            <a:extLst>
              <a:ext uri="{FF2B5EF4-FFF2-40B4-BE49-F238E27FC236}">
                <a16:creationId xmlns:a16="http://schemas.microsoft.com/office/drawing/2014/main" id="{C004FCA4-85DA-4F07-A0C8-289A226185E7}"/>
              </a:ext>
            </a:extLst>
          </p:cNvPr>
          <p:cNvSpPr/>
          <p:nvPr/>
        </p:nvSpPr>
        <p:spPr>
          <a:xfrm>
            <a:off x="4875153" y="153952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L2-M6</a:t>
            </a:r>
          </a:p>
        </p:txBody>
      </p:sp>
      <p:sp>
        <p:nvSpPr>
          <p:cNvPr id="54" name="Flowchart: Off-page Connector 53">
            <a:extLst>
              <a:ext uri="{FF2B5EF4-FFF2-40B4-BE49-F238E27FC236}">
                <a16:creationId xmlns:a16="http://schemas.microsoft.com/office/drawing/2014/main" id="{942D22AE-3B80-450F-BFF3-817D77D76367}"/>
              </a:ext>
            </a:extLst>
          </p:cNvPr>
          <p:cNvSpPr/>
          <p:nvPr/>
        </p:nvSpPr>
        <p:spPr>
          <a:xfrm>
            <a:off x="4913253" y="21034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L2-S12</a:t>
            </a:r>
          </a:p>
        </p:txBody>
      </p:sp>
      <p:sp>
        <p:nvSpPr>
          <p:cNvPr id="55" name="Flowchart: Off-page Connector 54">
            <a:extLst>
              <a:ext uri="{FF2B5EF4-FFF2-40B4-BE49-F238E27FC236}">
                <a16:creationId xmlns:a16="http://schemas.microsoft.com/office/drawing/2014/main" id="{ED3BB4D5-FE25-4722-9BC6-37A01EDDBC9F}"/>
              </a:ext>
            </a:extLst>
          </p:cNvPr>
          <p:cNvSpPr/>
          <p:nvPr/>
        </p:nvSpPr>
        <p:spPr>
          <a:xfrm>
            <a:off x="5835273" y="209578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L2-RE22</a:t>
            </a:r>
          </a:p>
        </p:txBody>
      </p:sp>
      <p:sp>
        <p:nvSpPr>
          <p:cNvPr id="56" name="Flowchart: Off-page Connector 55">
            <a:extLst>
              <a:ext uri="{FF2B5EF4-FFF2-40B4-BE49-F238E27FC236}">
                <a16:creationId xmlns:a16="http://schemas.microsoft.com/office/drawing/2014/main" id="{B84408BC-FD23-45A8-B95C-5446A97F911A}"/>
              </a:ext>
            </a:extLst>
          </p:cNvPr>
          <p:cNvSpPr/>
          <p:nvPr/>
        </p:nvSpPr>
        <p:spPr>
          <a:xfrm>
            <a:off x="6208653" y="208816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L2-M11</a:t>
            </a:r>
          </a:p>
        </p:txBody>
      </p:sp>
      <p:sp>
        <p:nvSpPr>
          <p:cNvPr id="57" name="Flowchart: Off-page Connector 56">
            <a:extLst>
              <a:ext uri="{FF2B5EF4-FFF2-40B4-BE49-F238E27FC236}">
                <a16:creationId xmlns:a16="http://schemas.microsoft.com/office/drawing/2014/main" id="{EA9DB0E7-1082-43BF-AA59-0F2B3204243A}"/>
              </a:ext>
            </a:extLst>
          </p:cNvPr>
          <p:cNvSpPr/>
          <p:nvPr/>
        </p:nvSpPr>
        <p:spPr>
          <a:xfrm>
            <a:off x="6208653" y="153952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L2-M12</a:t>
            </a:r>
          </a:p>
        </p:txBody>
      </p:sp>
      <p:sp>
        <p:nvSpPr>
          <p:cNvPr id="58" name="Flowchart: Off-page Connector 57">
            <a:extLst>
              <a:ext uri="{FF2B5EF4-FFF2-40B4-BE49-F238E27FC236}">
                <a16:creationId xmlns:a16="http://schemas.microsoft.com/office/drawing/2014/main" id="{88690A45-BFB1-405E-844D-49F67AC11A86}"/>
              </a:ext>
            </a:extLst>
          </p:cNvPr>
          <p:cNvSpPr/>
          <p:nvPr/>
        </p:nvSpPr>
        <p:spPr>
          <a:xfrm>
            <a:off x="6406773" y="208054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L2-RE18</a:t>
            </a:r>
          </a:p>
        </p:txBody>
      </p:sp>
      <p:sp>
        <p:nvSpPr>
          <p:cNvPr id="59" name="Flowchart: Off-page Connector 58">
            <a:extLst>
              <a:ext uri="{FF2B5EF4-FFF2-40B4-BE49-F238E27FC236}">
                <a16:creationId xmlns:a16="http://schemas.microsoft.com/office/drawing/2014/main" id="{109A03CD-C468-4A10-8D90-1190ED47D3DB}"/>
              </a:ext>
            </a:extLst>
          </p:cNvPr>
          <p:cNvSpPr/>
          <p:nvPr/>
        </p:nvSpPr>
        <p:spPr>
          <a:xfrm>
            <a:off x="6528693" y="208816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L2-M9</a:t>
            </a:r>
          </a:p>
        </p:txBody>
      </p:sp>
      <p:sp>
        <p:nvSpPr>
          <p:cNvPr id="60" name="Flowchart: Off-page Connector 59">
            <a:extLst>
              <a:ext uri="{FF2B5EF4-FFF2-40B4-BE49-F238E27FC236}">
                <a16:creationId xmlns:a16="http://schemas.microsoft.com/office/drawing/2014/main" id="{7679AB11-9C34-4DDB-BCA7-D3EE90010192}"/>
              </a:ext>
            </a:extLst>
          </p:cNvPr>
          <p:cNvSpPr/>
          <p:nvPr/>
        </p:nvSpPr>
        <p:spPr>
          <a:xfrm>
            <a:off x="6521073" y="1539526"/>
            <a:ext cx="151530" cy="571012"/>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L2-M24</a:t>
            </a:r>
          </a:p>
        </p:txBody>
      </p:sp>
      <p:sp>
        <p:nvSpPr>
          <p:cNvPr id="61" name="Flowchart: Off-page Connector 60">
            <a:extLst>
              <a:ext uri="{FF2B5EF4-FFF2-40B4-BE49-F238E27FC236}">
                <a16:creationId xmlns:a16="http://schemas.microsoft.com/office/drawing/2014/main" id="{2F5A020B-87DD-42F7-AD8B-426B3B5FDC3A}"/>
              </a:ext>
            </a:extLst>
          </p:cNvPr>
          <p:cNvSpPr/>
          <p:nvPr/>
        </p:nvSpPr>
        <p:spPr>
          <a:xfrm>
            <a:off x="6886833" y="21034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L2-M10</a:t>
            </a:r>
          </a:p>
        </p:txBody>
      </p:sp>
      <p:sp>
        <p:nvSpPr>
          <p:cNvPr id="62" name="Flowchart: Off-page Connector 61">
            <a:extLst>
              <a:ext uri="{FF2B5EF4-FFF2-40B4-BE49-F238E27FC236}">
                <a16:creationId xmlns:a16="http://schemas.microsoft.com/office/drawing/2014/main" id="{B7487E0B-0060-418C-82AF-2F461E3E297F}"/>
              </a:ext>
            </a:extLst>
          </p:cNvPr>
          <p:cNvSpPr/>
          <p:nvPr/>
        </p:nvSpPr>
        <p:spPr>
          <a:xfrm>
            <a:off x="7031613" y="21034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L2-D7/8</a:t>
            </a:r>
          </a:p>
        </p:txBody>
      </p:sp>
      <p:sp>
        <p:nvSpPr>
          <p:cNvPr id="64" name="Flowchart: Off-page Connector 63">
            <a:extLst>
              <a:ext uri="{FF2B5EF4-FFF2-40B4-BE49-F238E27FC236}">
                <a16:creationId xmlns:a16="http://schemas.microsoft.com/office/drawing/2014/main" id="{953C044A-E492-4F68-90B8-0DBEACD23040}"/>
              </a:ext>
            </a:extLst>
          </p:cNvPr>
          <p:cNvSpPr/>
          <p:nvPr/>
        </p:nvSpPr>
        <p:spPr>
          <a:xfrm>
            <a:off x="7031613" y="15319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30" b="0" i="0" u="none" strike="noStrike" kern="1200" cap="none" spc="0" normalizeH="0" baseline="0" noProof="0" dirty="0">
                <a:ln>
                  <a:noFill/>
                </a:ln>
                <a:solidFill>
                  <a:srgbClr val="000000"/>
                </a:solidFill>
                <a:effectLst/>
                <a:uLnTx/>
                <a:uFillTx/>
                <a:latin typeface="Segoe UI Semilight"/>
                <a:ea typeface="+mn-ea"/>
                <a:cs typeface="+mn-cs"/>
              </a:rPr>
              <a:t>L2-S10/11</a:t>
            </a:r>
          </a:p>
        </p:txBody>
      </p:sp>
      <p:sp>
        <p:nvSpPr>
          <p:cNvPr id="66" name="Flowchart: Off-page Connector 65">
            <a:extLst>
              <a:ext uri="{FF2B5EF4-FFF2-40B4-BE49-F238E27FC236}">
                <a16:creationId xmlns:a16="http://schemas.microsoft.com/office/drawing/2014/main" id="{E4C266D7-FCAF-4A1F-BD4C-3EFC0EDFB3FD}"/>
              </a:ext>
            </a:extLst>
          </p:cNvPr>
          <p:cNvSpPr/>
          <p:nvPr/>
        </p:nvSpPr>
        <p:spPr>
          <a:xfrm>
            <a:off x="7199253" y="21034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L2-RE19</a:t>
            </a:r>
          </a:p>
        </p:txBody>
      </p:sp>
      <p:sp>
        <p:nvSpPr>
          <p:cNvPr id="67" name="Flowchart: Off-page Connector 66">
            <a:extLst>
              <a:ext uri="{FF2B5EF4-FFF2-40B4-BE49-F238E27FC236}">
                <a16:creationId xmlns:a16="http://schemas.microsoft.com/office/drawing/2014/main" id="{E2D73A14-FE72-4163-A5E5-BFF893370ABF}"/>
              </a:ext>
            </a:extLst>
          </p:cNvPr>
          <p:cNvSpPr/>
          <p:nvPr/>
        </p:nvSpPr>
        <p:spPr>
          <a:xfrm>
            <a:off x="7283073" y="15319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L2-D9</a:t>
            </a:r>
          </a:p>
        </p:txBody>
      </p:sp>
      <p:sp>
        <p:nvSpPr>
          <p:cNvPr id="68" name="Flowchart: Off-page Connector 67">
            <a:extLst>
              <a:ext uri="{FF2B5EF4-FFF2-40B4-BE49-F238E27FC236}">
                <a16:creationId xmlns:a16="http://schemas.microsoft.com/office/drawing/2014/main" id="{6A2EC4AF-6CC7-4E23-8421-253F54EACB5E}"/>
              </a:ext>
            </a:extLst>
          </p:cNvPr>
          <p:cNvSpPr/>
          <p:nvPr/>
        </p:nvSpPr>
        <p:spPr>
          <a:xfrm>
            <a:off x="7344033" y="21034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L2-RE23</a:t>
            </a:r>
          </a:p>
        </p:txBody>
      </p:sp>
      <p:sp>
        <p:nvSpPr>
          <p:cNvPr id="69" name="Flowchart: Off-page Connector 68">
            <a:extLst>
              <a:ext uri="{FF2B5EF4-FFF2-40B4-BE49-F238E27FC236}">
                <a16:creationId xmlns:a16="http://schemas.microsoft.com/office/drawing/2014/main" id="{3739F140-11B4-4586-9733-8867ACB465BE}"/>
              </a:ext>
            </a:extLst>
          </p:cNvPr>
          <p:cNvSpPr/>
          <p:nvPr/>
        </p:nvSpPr>
        <p:spPr>
          <a:xfrm>
            <a:off x="7412613" y="15319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L2-RE24</a:t>
            </a:r>
          </a:p>
        </p:txBody>
      </p:sp>
      <p:sp>
        <p:nvSpPr>
          <p:cNvPr id="70" name="Flowchart: Off-page Connector 69">
            <a:extLst>
              <a:ext uri="{FF2B5EF4-FFF2-40B4-BE49-F238E27FC236}">
                <a16:creationId xmlns:a16="http://schemas.microsoft.com/office/drawing/2014/main" id="{61BB782D-147F-45AF-A16D-687404C15A6F}"/>
              </a:ext>
            </a:extLst>
          </p:cNvPr>
          <p:cNvSpPr/>
          <p:nvPr/>
        </p:nvSpPr>
        <p:spPr>
          <a:xfrm>
            <a:off x="7526913" y="21034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L2-RE20</a:t>
            </a:r>
          </a:p>
        </p:txBody>
      </p:sp>
      <p:sp>
        <p:nvSpPr>
          <p:cNvPr id="71" name="Flowchart: Off-page Connector 70">
            <a:extLst>
              <a:ext uri="{FF2B5EF4-FFF2-40B4-BE49-F238E27FC236}">
                <a16:creationId xmlns:a16="http://schemas.microsoft.com/office/drawing/2014/main" id="{CFCCF0A5-1DE9-4C05-B704-4C458A9BA2E8}"/>
              </a:ext>
            </a:extLst>
          </p:cNvPr>
          <p:cNvSpPr/>
          <p:nvPr/>
        </p:nvSpPr>
        <p:spPr>
          <a:xfrm>
            <a:off x="7656453" y="209578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L2-D10</a:t>
            </a:r>
          </a:p>
        </p:txBody>
      </p:sp>
      <p:sp>
        <p:nvSpPr>
          <p:cNvPr id="72" name="Flowchart: Off-page Connector 71">
            <a:extLst>
              <a:ext uri="{FF2B5EF4-FFF2-40B4-BE49-F238E27FC236}">
                <a16:creationId xmlns:a16="http://schemas.microsoft.com/office/drawing/2014/main" id="{3F60F4E1-AF7F-4DA9-BDD7-A076AAF2BE08}"/>
              </a:ext>
            </a:extLst>
          </p:cNvPr>
          <p:cNvSpPr/>
          <p:nvPr/>
        </p:nvSpPr>
        <p:spPr>
          <a:xfrm>
            <a:off x="7877433" y="209578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L2-D11</a:t>
            </a:r>
          </a:p>
        </p:txBody>
      </p:sp>
      <p:sp>
        <p:nvSpPr>
          <p:cNvPr id="73" name="Flowchart: Off-page Connector 72">
            <a:extLst>
              <a:ext uri="{FF2B5EF4-FFF2-40B4-BE49-F238E27FC236}">
                <a16:creationId xmlns:a16="http://schemas.microsoft.com/office/drawing/2014/main" id="{73306CB6-AC55-40AE-B3F9-B0D5CA1E0EC5}"/>
              </a:ext>
            </a:extLst>
          </p:cNvPr>
          <p:cNvSpPr/>
          <p:nvPr/>
        </p:nvSpPr>
        <p:spPr>
          <a:xfrm>
            <a:off x="7885053" y="15319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L2-RE25</a:t>
            </a:r>
          </a:p>
        </p:txBody>
      </p:sp>
      <p:sp>
        <p:nvSpPr>
          <p:cNvPr id="74" name="Flowchart: Off-page Connector 73">
            <a:extLst>
              <a:ext uri="{FF2B5EF4-FFF2-40B4-BE49-F238E27FC236}">
                <a16:creationId xmlns:a16="http://schemas.microsoft.com/office/drawing/2014/main" id="{6AB07E32-FF1E-4D62-87D6-0E1B5E9604D1}"/>
              </a:ext>
            </a:extLst>
          </p:cNvPr>
          <p:cNvSpPr/>
          <p:nvPr/>
        </p:nvSpPr>
        <p:spPr>
          <a:xfrm>
            <a:off x="8372733" y="209578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L2-RE26</a:t>
            </a:r>
          </a:p>
        </p:txBody>
      </p:sp>
      <p:sp>
        <p:nvSpPr>
          <p:cNvPr id="75" name="Flowchart: Off-page Connector 74">
            <a:extLst>
              <a:ext uri="{FF2B5EF4-FFF2-40B4-BE49-F238E27FC236}">
                <a16:creationId xmlns:a16="http://schemas.microsoft.com/office/drawing/2014/main" id="{828063D3-82C5-4D83-A6B8-1F2CEC3B0395}"/>
              </a:ext>
            </a:extLst>
          </p:cNvPr>
          <p:cNvSpPr/>
          <p:nvPr/>
        </p:nvSpPr>
        <p:spPr>
          <a:xfrm>
            <a:off x="8365113" y="152428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L2-RE27</a:t>
            </a:r>
          </a:p>
        </p:txBody>
      </p:sp>
      <p:sp>
        <p:nvSpPr>
          <p:cNvPr id="76" name="Flowchart: Off-page Connector 75">
            <a:extLst>
              <a:ext uri="{FF2B5EF4-FFF2-40B4-BE49-F238E27FC236}">
                <a16:creationId xmlns:a16="http://schemas.microsoft.com/office/drawing/2014/main" id="{2265E205-5012-432E-A472-6BBD8EDF1A8B}"/>
              </a:ext>
            </a:extLst>
          </p:cNvPr>
          <p:cNvSpPr/>
          <p:nvPr/>
        </p:nvSpPr>
        <p:spPr>
          <a:xfrm>
            <a:off x="8868033" y="209578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L2-RE28</a:t>
            </a:r>
          </a:p>
        </p:txBody>
      </p:sp>
      <p:sp>
        <p:nvSpPr>
          <p:cNvPr id="77" name="Flowchart: Off-page Connector 76">
            <a:extLst>
              <a:ext uri="{FF2B5EF4-FFF2-40B4-BE49-F238E27FC236}">
                <a16:creationId xmlns:a16="http://schemas.microsoft.com/office/drawing/2014/main" id="{D8959AD0-7637-449D-9DE8-8A292DD3AC21}"/>
              </a:ext>
            </a:extLst>
          </p:cNvPr>
          <p:cNvSpPr/>
          <p:nvPr/>
        </p:nvSpPr>
        <p:spPr>
          <a:xfrm>
            <a:off x="8989953" y="209578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L2-RE21</a:t>
            </a:r>
          </a:p>
        </p:txBody>
      </p:sp>
      <p:sp>
        <p:nvSpPr>
          <p:cNvPr id="63" name="TextBox 62">
            <a:extLst>
              <a:ext uri="{FF2B5EF4-FFF2-40B4-BE49-F238E27FC236}">
                <a16:creationId xmlns:a16="http://schemas.microsoft.com/office/drawing/2014/main" id="{8DE781B7-DF8D-46BD-9236-4C4EC6FF906D}"/>
              </a:ext>
            </a:extLst>
          </p:cNvPr>
          <p:cNvSpPr txBox="1"/>
          <p:nvPr/>
        </p:nvSpPr>
        <p:spPr>
          <a:xfrm>
            <a:off x="5958873" y="114485"/>
            <a:ext cx="315220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a:solidFill>
                  <a:schemeClr val="accent1"/>
                </a:solidFill>
              </a:rPr>
              <a:t>The 5MS Program is currently incorporating feedback received during PCF#18. This slide does not represent the current Milestone status. </a:t>
            </a:r>
          </a:p>
        </p:txBody>
      </p:sp>
    </p:spTree>
    <p:extLst>
      <p:ext uri="{BB962C8B-B14F-4D97-AF65-F5344CB8AC3E}">
        <p14:creationId xmlns:p14="http://schemas.microsoft.com/office/powerpoint/2010/main" val="125640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3D45-B9C7-45E0-94DE-78D1D16F9381}"/>
              </a:ext>
            </a:extLst>
          </p:cNvPr>
          <p:cNvSpPr>
            <a:spLocks noGrp="1"/>
          </p:cNvSpPr>
          <p:nvPr>
            <p:ph type="title"/>
          </p:nvPr>
        </p:nvSpPr>
        <p:spPr/>
        <p:txBody>
          <a:bodyPr/>
          <a:lstStyle/>
          <a:p>
            <a:r>
              <a:rPr lang="en-AU" dirty="0"/>
              <a:t>Agenda</a:t>
            </a:r>
          </a:p>
        </p:txBody>
      </p:sp>
      <p:sp>
        <p:nvSpPr>
          <p:cNvPr id="6" name="Slide Number Placeholder 5">
            <a:extLst>
              <a:ext uri="{FF2B5EF4-FFF2-40B4-BE49-F238E27FC236}">
                <a16:creationId xmlns:a16="http://schemas.microsoft.com/office/drawing/2014/main" id="{50772B69-91A4-45C8-9178-A028D46C6865}"/>
              </a:ext>
            </a:extLst>
          </p:cNvPr>
          <p:cNvSpPr>
            <a:spLocks noGrp="1"/>
          </p:cNvSpPr>
          <p:nvPr>
            <p:ph type="sldNum" sz="quarter" idx="12"/>
          </p:nvPr>
        </p:nvSpPr>
        <p:spPr/>
        <p:txBody>
          <a:bodyPr/>
          <a:lstStyle/>
          <a:p>
            <a:fld id="{4EC81F68-4976-451A-B2E9-79BCBD2F70CC}" type="slidenum">
              <a:rPr lang="en-AU" smtClean="0"/>
              <a:t>2</a:t>
            </a:fld>
            <a:endParaRPr lang="en-AU" dirty="0"/>
          </a:p>
        </p:txBody>
      </p:sp>
      <p:graphicFrame>
        <p:nvGraphicFramePr>
          <p:cNvPr id="7" name="Table 6">
            <a:extLst>
              <a:ext uri="{FF2B5EF4-FFF2-40B4-BE49-F238E27FC236}">
                <a16:creationId xmlns:a16="http://schemas.microsoft.com/office/drawing/2014/main" id="{5D5A3252-6153-450C-89B9-F67ECE2C0E4F}"/>
              </a:ext>
            </a:extLst>
          </p:cNvPr>
          <p:cNvGraphicFramePr>
            <a:graphicFrameLocks noGrp="1"/>
          </p:cNvGraphicFramePr>
          <p:nvPr>
            <p:extLst>
              <p:ext uri="{D42A27DB-BD31-4B8C-83A1-F6EECF244321}">
                <p14:modId xmlns:p14="http://schemas.microsoft.com/office/powerpoint/2010/main" val="2139777414"/>
              </p:ext>
            </p:extLst>
          </p:nvPr>
        </p:nvGraphicFramePr>
        <p:xfrm>
          <a:off x="125171" y="1442479"/>
          <a:ext cx="8844032" cy="3780000"/>
        </p:xfrm>
        <a:graphic>
          <a:graphicData uri="http://schemas.openxmlformats.org/drawingml/2006/table">
            <a:tbl>
              <a:tblPr firstRow="1" firstCol="1" bandRow="1">
                <a:tableStyleId>{5C22544A-7EE6-4342-B048-85BDC9FD1C3A}</a:tableStyleId>
              </a:tblPr>
              <a:tblGrid>
                <a:gridCol w="374479">
                  <a:extLst>
                    <a:ext uri="{9D8B030D-6E8A-4147-A177-3AD203B41FA5}">
                      <a16:colId xmlns:a16="http://schemas.microsoft.com/office/drawing/2014/main" val="538271126"/>
                    </a:ext>
                  </a:extLst>
                </a:gridCol>
                <a:gridCol w="1403006">
                  <a:extLst>
                    <a:ext uri="{9D8B030D-6E8A-4147-A177-3AD203B41FA5}">
                      <a16:colId xmlns:a16="http://schemas.microsoft.com/office/drawing/2014/main" val="1422408940"/>
                    </a:ext>
                  </a:extLst>
                </a:gridCol>
                <a:gridCol w="4493977">
                  <a:extLst>
                    <a:ext uri="{9D8B030D-6E8A-4147-A177-3AD203B41FA5}">
                      <a16:colId xmlns:a16="http://schemas.microsoft.com/office/drawing/2014/main" val="3436673978"/>
                    </a:ext>
                  </a:extLst>
                </a:gridCol>
                <a:gridCol w="2572570">
                  <a:extLst>
                    <a:ext uri="{9D8B030D-6E8A-4147-A177-3AD203B41FA5}">
                      <a16:colId xmlns:a16="http://schemas.microsoft.com/office/drawing/2014/main" val="782297821"/>
                    </a:ext>
                  </a:extLst>
                </a:gridCol>
              </a:tblGrid>
              <a:tr h="252000">
                <a:tc>
                  <a:txBody>
                    <a:bodyPr/>
                    <a:lstStyle/>
                    <a:p>
                      <a:pPr algn="l">
                        <a:spcBef>
                          <a:spcPts val="100"/>
                        </a:spcBef>
                        <a:spcAft>
                          <a:spcPts val="100"/>
                        </a:spcAft>
                        <a:tabLst>
                          <a:tab pos="252095" algn="l"/>
                          <a:tab pos="504190" algn="l"/>
                          <a:tab pos="756285" algn="l"/>
                        </a:tabLst>
                      </a:pPr>
                      <a:r>
                        <a:rPr lang="en-AU" sz="1200" b="1" cap="all" dirty="0">
                          <a:effectLst/>
                          <a:latin typeface="+mn-lt"/>
                          <a:cs typeface="Arial" panose="020B0604020202020204" pitchFamily="34" charset="0"/>
                        </a:rPr>
                        <a:t>N</a:t>
                      </a:r>
                      <a:r>
                        <a:rPr lang="en-AU" sz="1200" b="1" cap="none" baseline="0" dirty="0">
                          <a:effectLst/>
                          <a:latin typeface="+mn-lt"/>
                          <a:cs typeface="Arial" panose="020B0604020202020204" pitchFamily="34" charset="0"/>
                        </a:rPr>
                        <a:t>o</a:t>
                      </a:r>
                      <a:endParaRPr lang="en-AU" sz="1200" b="1" cap="none" baseline="0" dirty="0">
                        <a:solidFill>
                          <a:srgbClr val="2E74B5"/>
                        </a:solidFill>
                        <a:effectLst/>
                        <a:latin typeface="+mn-lt"/>
                        <a:ea typeface="Times New Roman" panose="02020603050405020304" pitchFamily="18" charset="0"/>
                        <a:cs typeface="Arial" panose="020B0604020202020204" pitchFamily="34" charset="0"/>
                      </a:endParaRPr>
                    </a:p>
                  </a:txBody>
                  <a:tcPr marL="58652" marR="58652" marT="0" marB="0" anchor="ctr"/>
                </a:tc>
                <a:tc>
                  <a:txBody>
                    <a:bodyPr/>
                    <a:lstStyle/>
                    <a:p>
                      <a:pPr algn="l">
                        <a:spcBef>
                          <a:spcPts val="100"/>
                        </a:spcBef>
                        <a:spcAft>
                          <a:spcPts val="100"/>
                        </a:spcAft>
                        <a:tabLst>
                          <a:tab pos="252095" algn="l"/>
                          <a:tab pos="504190" algn="l"/>
                          <a:tab pos="756285" algn="l"/>
                        </a:tabLst>
                      </a:pPr>
                      <a:r>
                        <a:rPr lang="en-AU" sz="1200" b="1" cap="none" baseline="0" dirty="0">
                          <a:effectLst/>
                          <a:latin typeface="+mn-lt"/>
                          <a:cs typeface="Arial" panose="020B0604020202020204" pitchFamily="34" charset="0"/>
                        </a:rPr>
                        <a:t>Time (AEST)</a:t>
                      </a:r>
                      <a:endParaRPr lang="en-AU" sz="1200" b="1" cap="none" baseline="0" dirty="0">
                        <a:solidFill>
                          <a:srgbClr val="2E74B5"/>
                        </a:solidFill>
                        <a:effectLst/>
                        <a:latin typeface="+mn-lt"/>
                        <a:ea typeface="Times New Roman" panose="02020603050405020304" pitchFamily="18" charset="0"/>
                        <a:cs typeface="Arial" panose="020B0604020202020204" pitchFamily="34" charset="0"/>
                      </a:endParaRPr>
                    </a:p>
                  </a:txBody>
                  <a:tcPr marL="58652" marR="58652" marT="0" marB="0" anchor="ctr"/>
                </a:tc>
                <a:tc>
                  <a:txBody>
                    <a:bodyPr/>
                    <a:lstStyle/>
                    <a:p>
                      <a:pPr algn="l">
                        <a:spcBef>
                          <a:spcPts val="100"/>
                        </a:spcBef>
                        <a:spcAft>
                          <a:spcPts val="100"/>
                        </a:spcAft>
                        <a:tabLst>
                          <a:tab pos="252095" algn="l"/>
                          <a:tab pos="504190" algn="l"/>
                          <a:tab pos="756285" algn="l"/>
                        </a:tabLst>
                      </a:pPr>
                      <a:r>
                        <a:rPr lang="en-AU" sz="1200" b="1" cap="none" baseline="0" dirty="0">
                          <a:effectLst/>
                          <a:latin typeface="+mn-lt"/>
                          <a:cs typeface="Arial" panose="020B0604020202020204" pitchFamily="34" charset="0"/>
                        </a:rPr>
                        <a:t>Agenda item</a:t>
                      </a:r>
                      <a:endParaRPr lang="en-AU" sz="1200" b="1" cap="none" baseline="0" dirty="0">
                        <a:solidFill>
                          <a:srgbClr val="2E74B5"/>
                        </a:solidFill>
                        <a:effectLst/>
                        <a:latin typeface="+mn-lt"/>
                        <a:ea typeface="Times New Roman" panose="02020603050405020304" pitchFamily="18" charset="0"/>
                        <a:cs typeface="Arial" panose="020B0604020202020204" pitchFamily="34" charset="0"/>
                      </a:endParaRPr>
                    </a:p>
                  </a:txBody>
                  <a:tcPr marL="58652" marR="58652" marT="0" marB="0" anchor="ctr"/>
                </a:tc>
                <a:tc>
                  <a:txBody>
                    <a:bodyPr/>
                    <a:lstStyle/>
                    <a:p>
                      <a:pPr algn="l">
                        <a:spcBef>
                          <a:spcPts val="100"/>
                        </a:spcBef>
                        <a:spcAft>
                          <a:spcPts val="100"/>
                        </a:spcAft>
                        <a:tabLst>
                          <a:tab pos="252095" algn="l"/>
                          <a:tab pos="504190" algn="l"/>
                          <a:tab pos="756285" algn="l"/>
                        </a:tabLst>
                      </a:pPr>
                      <a:r>
                        <a:rPr lang="en-AU" sz="1200" b="1" cap="none" baseline="0" dirty="0">
                          <a:effectLst/>
                          <a:latin typeface="+mn-lt"/>
                          <a:cs typeface="Arial" panose="020B0604020202020204" pitchFamily="34" charset="0"/>
                        </a:rPr>
                        <a:t>Presenter</a:t>
                      </a:r>
                      <a:endParaRPr lang="en-AU" sz="1200" b="1" cap="none" baseline="0" dirty="0">
                        <a:solidFill>
                          <a:srgbClr val="2E74B5"/>
                        </a:solidFill>
                        <a:effectLst/>
                        <a:latin typeface="+mn-lt"/>
                        <a:ea typeface="Times New Roman" panose="02020603050405020304" pitchFamily="18" charset="0"/>
                        <a:cs typeface="Arial" panose="020B0604020202020204" pitchFamily="34" charset="0"/>
                      </a:endParaRPr>
                    </a:p>
                  </a:txBody>
                  <a:tcPr marL="58652" marR="58652" marT="0" marB="0" anchor="ctr"/>
                </a:tc>
                <a:extLst>
                  <a:ext uri="{0D108BD9-81ED-4DB2-BD59-A6C34878D82A}">
                    <a16:rowId xmlns:a16="http://schemas.microsoft.com/office/drawing/2014/main" val="2054372720"/>
                  </a:ext>
                </a:extLst>
              </a:tr>
              <a:tr h="252000">
                <a:tc>
                  <a:txBody>
                    <a:bodyPr/>
                    <a:lstStyle/>
                    <a:p>
                      <a:pPr>
                        <a:spcBef>
                          <a:spcPts val="100"/>
                        </a:spcBef>
                        <a:spcAft>
                          <a:spcPts val="100"/>
                        </a:spcAft>
                        <a:tabLst>
                          <a:tab pos="504190" algn="l"/>
                          <a:tab pos="756285" algn="l"/>
                        </a:tabLst>
                      </a:pPr>
                      <a:r>
                        <a:rPr lang="en-AU" sz="1200" b="0" dirty="0">
                          <a:solidFill>
                            <a:schemeClr val="bg1"/>
                          </a:solidFill>
                          <a:effectLst/>
                          <a:latin typeface="+mn-lt"/>
                          <a:ea typeface="Times New Roman" panose="02020603050405020304" pitchFamily="18" charset="0"/>
                          <a:cs typeface="Arial" panose="020B0604020202020204" pitchFamily="34" charset="0"/>
                        </a:rPr>
                        <a:t>1</a:t>
                      </a:r>
                    </a:p>
                  </a:txBody>
                  <a:tcPr marL="58652" marR="58652" marT="0" marB="0" anchor="ctr"/>
                </a:tc>
                <a:tc>
                  <a:txBody>
                    <a:bodyPr/>
                    <a:lstStyle/>
                    <a:p>
                      <a:pPr>
                        <a:spcBef>
                          <a:spcPts val="100"/>
                        </a:spcBef>
                        <a:spcAft>
                          <a:spcPts val="100"/>
                        </a:spcAft>
                        <a:tabLst>
                          <a:tab pos="504190" algn="l"/>
                          <a:tab pos="756285" algn="l"/>
                        </a:tabLst>
                      </a:pPr>
                      <a:r>
                        <a:rPr lang="en-AU" sz="1200" dirty="0">
                          <a:effectLst/>
                          <a:latin typeface="+mn-lt"/>
                          <a:cs typeface="Arial" panose="020B0604020202020204" pitchFamily="34" charset="0"/>
                        </a:rPr>
                        <a:t>10:00 – 10:05</a:t>
                      </a:r>
                      <a:endParaRPr lang="en-AU" sz="1200" b="1" dirty="0">
                        <a:solidFill>
                          <a:srgbClr val="2E74B5"/>
                        </a:solidFill>
                        <a:effectLst/>
                        <a:latin typeface="+mn-lt"/>
                        <a:ea typeface="Times New Roman" panose="02020603050405020304" pitchFamily="18" charset="0"/>
                        <a:cs typeface="Arial" panose="020B0604020202020204" pitchFamily="34" charset="0"/>
                      </a:endParaRPr>
                    </a:p>
                  </a:txBody>
                  <a:tcPr marL="58652" marR="58652" marT="0" marB="0" anchor="ctr"/>
                </a:tc>
                <a:tc>
                  <a:txBody>
                    <a:bodyPr/>
                    <a:lstStyle/>
                    <a:p>
                      <a:pPr>
                        <a:spcBef>
                          <a:spcPts val="100"/>
                        </a:spcBef>
                        <a:spcAft>
                          <a:spcPts val="100"/>
                        </a:spcAft>
                        <a:tabLst>
                          <a:tab pos="504190" algn="l"/>
                          <a:tab pos="756285" algn="l"/>
                        </a:tabLst>
                      </a:pPr>
                      <a:r>
                        <a:rPr lang="en-AU" sz="1200" dirty="0">
                          <a:effectLst/>
                          <a:latin typeface="+mn-lt"/>
                          <a:cs typeface="Arial" panose="020B0604020202020204" pitchFamily="34" charset="0"/>
                        </a:rPr>
                        <a:t>Welcome and Apologies</a:t>
                      </a:r>
                      <a:endParaRPr lang="en-AU" sz="1200" b="1" dirty="0">
                        <a:solidFill>
                          <a:srgbClr val="2E74B5"/>
                        </a:solidFill>
                        <a:effectLst/>
                        <a:latin typeface="+mn-lt"/>
                        <a:ea typeface="Times New Roman" panose="02020603050405020304" pitchFamily="18" charset="0"/>
                        <a:cs typeface="Arial" panose="020B0604020202020204" pitchFamily="34" charset="0"/>
                      </a:endParaRPr>
                    </a:p>
                  </a:txBody>
                  <a:tcPr marL="58652" marR="58652" marT="0" marB="0" anchor="ctr"/>
                </a:tc>
                <a:tc>
                  <a:txBody>
                    <a:bodyPr/>
                    <a:lstStyle/>
                    <a:p>
                      <a:pPr>
                        <a:spcBef>
                          <a:spcPts val="100"/>
                        </a:spcBef>
                        <a:spcAft>
                          <a:spcPts val="100"/>
                        </a:spcAft>
                        <a:tabLst>
                          <a:tab pos="504190" algn="l"/>
                          <a:tab pos="756285" algn="l"/>
                        </a:tabLst>
                      </a:pPr>
                      <a:r>
                        <a:rPr lang="en-AU" sz="1200" dirty="0">
                          <a:effectLst/>
                          <a:latin typeface="+mn-lt"/>
                          <a:cs typeface="Arial" panose="020B0604020202020204" pitchFamily="34" charset="0"/>
                        </a:rPr>
                        <a:t>Peter Carruthers</a:t>
                      </a:r>
                      <a:endParaRPr lang="en-AU" sz="1200" b="1" dirty="0">
                        <a:solidFill>
                          <a:srgbClr val="2E74B5"/>
                        </a:solidFill>
                        <a:effectLst/>
                        <a:latin typeface="+mn-lt"/>
                        <a:ea typeface="Times New Roman" panose="02020603050405020304" pitchFamily="18" charset="0"/>
                        <a:cs typeface="Arial" panose="020B0604020202020204" pitchFamily="34" charset="0"/>
                      </a:endParaRPr>
                    </a:p>
                  </a:txBody>
                  <a:tcPr marL="58652" marR="58652" marT="0" marB="0" anchor="ctr"/>
                </a:tc>
                <a:extLst>
                  <a:ext uri="{0D108BD9-81ED-4DB2-BD59-A6C34878D82A}">
                    <a16:rowId xmlns:a16="http://schemas.microsoft.com/office/drawing/2014/main" val="1102688441"/>
                  </a:ext>
                </a:extLst>
              </a:tr>
              <a:tr h="252000">
                <a:tc>
                  <a:txBody>
                    <a:bodyPr/>
                    <a:lstStyle/>
                    <a:p>
                      <a:pPr>
                        <a:spcBef>
                          <a:spcPts val="100"/>
                        </a:spcBef>
                        <a:spcAft>
                          <a:spcPts val="100"/>
                        </a:spcAft>
                        <a:tabLst>
                          <a:tab pos="504190" algn="l"/>
                          <a:tab pos="756285" algn="l"/>
                        </a:tabLst>
                      </a:pPr>
                      <a:r>
                        <a:rPr lang="en-AU" sz="1200" b="0" dirty="0">
                          <a:solidFill>
                            <a:schemeClr val="bg1"/>
                          </a:solidFill>
                          <a:effectLst/>
                          <a:latin typeface="+mn-lt"/>
                          <a:ea typeface="Times New Roman" panose="02020603050405020304" pitchFamily="18" charset="0"/>
                          <a:cs typeface="Arial" panose="020B0604020202020204" pitchFamily="34" charset="0"/>
                        </a:rPr>
                        <a:t>2</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dirty="0">
                          <a:solidFill>
                            <a:schemeClr val="tx1"/>
                          </a:solidFill>
                          <a:effectLst/>
                          <a:latin typeface="+mn-lt"/>
                          <a:ea typeface="Times New Roman" panose="02020603050405020304" pitchFamily="18" charset="0"/>
                          <a:cs typeface="Arial" panose="020B0604020202020204" pitchFamily="34" charset="0"/>
                        </a:rPr>
                        <a:t>10:05 – 10:20</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0"/>
                        </a:spcAft>
                        <a:buClrTx/>
                        <a:buSzTx/>
                        <a:buFontTx/>
                        <a:buNone/>
                        <a:tabLst>
                          <a:tab pos="504190" algn="l"/>
                          <a:tab pos="756285" algn="l"/>
                        </a:tabLst>
                        <a:defRPr/>
                      </a:pPr>
                      <a:r>
                        <a:rPr lang="en-AU" sz="1200" b="0" dirty="0">
                          <a:solidFill>
                            <a:schemeClr val="tx1"/>
                          </a:solidFill>
                          <a:effectLst/>
                          <a:latin typeface="+mn-lt"/>
                          <a:ea typeface="Times New Roman" panose="02020603050405020304" pitchFamily="18" charset="0"/>
                          <a:cs typeface="Arial" panose="020B0604020202020204" pitchFamily="34" charset="0"/>
                        </a:rPr>
                        <a:t>Meeting Notes and Actions</a:t>
                      </a:r>
                    </a:p>
                  </a:txBody>
                  <a:tcPr marL="58652" marR="58652" marT="0" marB="0" anchor="ctr"/>
                </a:tc>
                <a:tc>
                  <a:txBody>
                    <a:bodyPr/>
                    <a:lstStyle/>
                    <a:p>
                      <a:pPr>
                        <a:spcBef>
                          <a:spcPts val="100"/>
                        </a:spcBef>
                        <a:spcAft>
                          <a:spcPts val="100"/>
                        </a:spcAft>
                        <a:tabLst>
                          <a:tab pos="504190" algn="l"/>
                          <a:tab pos="756285" algn="l"/>
                        </a:tabLst>
                      </a:pPr>
                      <a:r>
                        <a:rPr lang="en-AU" sz="1200" dirty="0">
                          <a:effectLst/>
                          <a:latin typeface="+mn-lt"/>
                          <a:cs typeface="Arial" panose="020B0604020202020204" pitchFamily="34" charset="0"/>
                        </a:rPr>
                        <a:t>Peter Carruthers</a:t>
                      </a:r>
                      <a:endParaRPr lang="en-AU" sz="1200" b="1" dirty="0">
                        <a:solidFill>
                          <a:srgbClr val="2E74B5"/>
                        </a:solidFill>
                        <a:effectLst/>
                        <a:latin typeface="+mn-lt"/>
                        <a:ea typeface="Times New Roman" panose="02020603050405020304" pitchFamily="18" charset="0"/>
                        <a:cs typeface="Arial" panose="020B0604020202020204" pitchFamily="34" charset="0"/>
                      </a:endParaRPr>
                    </a:p>
                  </a:txBody>
                  <a:tcPr marL="58652" marR="58652" marT="0" marB="0" anchor="ctr"/>
                </a:tc>
                <a:extLst>
                  <a:ext uri="{0D108BD9-81ED-4DB2-BD59-A6C34878D82A}">
                    <a16:rowId xmlns:a16="http://schemas.microsoft.com/office/drawing/2014/main" val="732622737"/>
                  </a:ext>
                </a:extLst>
              </a:tr>
              <a:tr h="252000">
                <a:tc>
                  <a:txBody>
                    <a:bodyPr/>
                    <a:lstStyle/>
                    <a:p>
                      <a:r>
                        <a:rPr lang="en-AU" sz="1200" dirty="0">
                          <a:latin typeface="+mn-lt"/>
                        </a:rPr>
                        <a:t>3</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dirty="0">
                          <a:solidFill>
                            <a:schemeClr val="tx1"/>
                          </a:solidFill>
                          <a:effectLst/>
                          <a:latin typeface="+mn-lt"/>
                          <a:ea typeface="Times New Roman" panose="02020603050405020304" pitchFamily="18" charset="0"/>
                          <a:cs typeface="Arial" panose="020B0604020202020204" pitchFamily="34" charset="0"/>
                        </a:rPr>
                        <a:t>10:20 – 10:30</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dirty="0">
                          <a:solidFill>
                            <a:schemeClr val="tx1"/>
                          </a:solidFill>
                          <a:effectLst/>
                          <a:latin typeface="+mn-lt"/>
                          <a:ea typeface="Times New Roman" panose="02020603050405020304" pitchFamily="18" charset="0"/>
                          <a:cs typeface="Arial" panose="020B0604020202020204" pitchFamily="34" charset="0"/>
                        </a:rPr>
                        <a:t>Program Update</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kern="1200" dirty="0">
                          <a:solidFill>
                            <a:schemeClr val="dk1"/>
                          </a:solidFill>
                          <a:effectLst/>
                          <a:latin typeface="+mn-lt"/>
                          <a:ea typeface="+mn-ea"/>
                          <a:cs typeface="Arial" panose="020B0604020202020204" pitchFamily="34" charset="0"/>
                        </a:rPr>
                        <a:t>Graeme Windley</a:t>
                      </a:r>
                      <a:endParaRPr lang="en-AU" sz="1200" b="0" strike="noStrike" dirty="0">
                        <a:solidFill>
                          <a:schemeClr val="tx1"/>
                        </a:solidFill>
                        <a:effectLst/>
                        <a:latin typeface="+mn-lt"/>
                        <a:ea typeface="Times New Roman" panose="02020603050405020304" pitchFamily="18" charset="0"/>
                        <a:cs typeface="Arial" panose="020B0604020202020204" pitchFamily="34" charset="0"/>
                      </a:endParaRPr>
                    </a:p>
                  </a:txBody>
                  <a:tcPr marL="58652" marR="58652" marT="0" marB="0" anchor="ctr"/>
                </a:tc>
                <a:extLst>
                  <a:ext uri="{0D108BD9-81ED-4DB2-BD59-A6C34878D82A}">
                    <a16:rowId xmlns:a16="http://schemas.microsoft.com/office/drawing/2014/main" val="1358065815"/>
                  </a:ext>
                </a:extLst>
              </a:tr>
              <a:tr h="252000">
                <a:tc>
                  <a:txBody>
                    <a:bodyPr/>
                    <a:lstStyle/>
                    <a:p>
                      <a:pPr algn="l">
                        <a:lnSpc>
                          <a:spcPct val="150000"/>
                        </a:lnSpc>
                        <a:spcBef>
                          <a:spcPts val="100"/>
                        </a:spcBef>
                        <a:spcAft>
                          <a:spcPts val="100"/>
                        </a:spcAft>
                        <a:tabLst>
                          <a:tab pos="504190" algn="l"/>
                          <a:tab pos="756285" algn="l"/>
                        </a:tabLst>
                      </a:pPr>
                      <a:r>
                        <a:rPr lang="en-AU" sz="1200" b="0" dirty="0">
                          <a:solidFill>
                            <a:schemeClr val="bg1"/>
                          </a:solidFill>
                          <a:effectLst/>
                          <a:latin typeface="+mn-lt"/>
                          <a:ea typeface="Times New Roman" panose="02020603050405020304" pitchFamily="18" charset="0"/>
                          <a:cs typeface="Arial" panose="020B0604020202020204" pitchFamily="34" charset="0"/>
                        </a:rPr>
                        <a:t>4</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dirty="0">
                          <a:solidFill>
                            <a:schemeClr val="tx1"/>
                          </a:solidFill>
                          <a:effectLst/>
                          <a:latin typeface="+mn-lt"/>
                          <a:ea typeface="Times New Roman" panose="02020603050405020304" pitchFamily="18" charset="0"/>
                          <a:cs typeface="Arial" panose="020B0604020202020204" pitchFamily="34" charset="0"/>
                        </a:rPr>
                        <a:t>10:30 – 10:45</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dirty="0">
                          <a:solidFill>
                            <a:schemeClr val="tx1"/>
                          </a:solidFill>
                          <a:effectLst/>
                          <a:latin typeface="+mn-lt"/>
                          <a:ea typeface="Times New Roman" panose="02020603050405020304" pitchFamily="18" charset="0"/>
                          <a:cs typeface="Arial" panose="020B0604020202020204" pitchFamily="34" charset="0"/>
                        </a:rPr>
                        <a:t>Milestones Realignment</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dirty="0">
                          <a:solidFill>
                            <a:schemeClr val="tx1"/>
                          </a:solidFill>
                          <a:effectLst/>
                          <a:latin typeface="+mn-lt"/>
                          <a:ea typeface="Times New Roman" panose="02020603050405020304" pitchFamily="18" charset="0"/>
                          <a:cs typeface="Arial" panose="020B0604020202020204" pitchFamily="34" charset="0"/>
                        </a:rPr>
                        <a:t>Greg Minney</a:t>
                      </a:r>
                    </a:p>
                  </a:txBody>
                  <a:tcPr marL="58652" marR="58652" marT="0" marB="0" anchor="ctr"/>
                </a:tc>
                <a:extLst>
                  <a:ext uri="{0D108BD9-81ED-4DB2-BD59-A6C34878D82A}">
                    <a16:rowId xmlns:a16="http://schemas.microsoft.com/office/drawing/2014/main" val="1037132825"/>
                  </a:ext>
                </a:extLst>
              </a:tr>
              <a:tr h="252000">
                <a:tc>
                  <a:txBody>
                    <a:bodyPr/>
                    <a:lstStyle/>
                    <a:p>
                      <a:pPr algn="l">
                        <a:lnSpc>
                          <a:spcPct val="150000"/>
                        </a:lnSpc>
                        <a:spcBef>
                          <a:spcPts val="100"/>
                        </a:spcBef>
                        <a:spcAft>
                          <a:spcPts val="100"/>
                        </a:spcAft>
                        <a:tabLst>
                          <a:tab pos="504190" algn="l"/>
                          <a:tab pos="756285" algn="l"/>
                        </a:tabLst>
                      </a:pPr>
                      <a:r>
                        <a:rPr lang="en-AU" sz="1200" b="0" dirty="0">
                          <a:solidFill>
                            <a:schemeClr val="bg1"/>
                          </a:solidFill>
                          <a:effectLst/>
                          <a:latin typeface="+mn-lt"/>
                          <a:ea typeface="Times New Roman" panose="02020603050405020304" pitchFamily="18" charset="0"/>
                          <a:cs typeface="Arial" panose="020B0604020202020204" pitchFamily="34" charset="0"/>
                        </a:rPr>
                        <a:t>5</a:t>
                      </a:r>
                    </a:p>
                  </a:txBody>
                  <a:tcPr marL="58652" marR="58652" marT="0" marB="0" anchor="ct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1200" b="0" strike="noStrike" kern="1200" dirty="0">
                          <a:solidFill>
                            <a:schemeClr val="tx1"/>
                          </a:solidFill>
                          <a:effectLst/>
                          <a:latin typeface="+mn-lt"/>
                          <a:ea typeface="Times New Roman" panose="02020603050405020304" pitchFamily="18" charset="0"/>
                          <a:cs typeface="Arial" panose="020B0604020202020204" pitchFamily="34" charset="0"/>
                        </a:rPr>
                        <a:t>10:45 – 11:00</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kern="1200" dirty="0">
                          <a:solidFill>
                            <a:schemeClr val="tx1"/>
                          </a:solidFill>
                          <a:effectLst/>
                          <a:latin typeface="+mn-lt"/>
                          <a:ea typeface="Times New Roman" panose="02020603050405020304" pitchFamily="18" charset="0"/>
                          <a:cs typeface="Arial" panose="020B0604020202020204" pitchFamily="34" charset="0"/>
                        </a:rPr>
                        <a:t>Systems Workstream Update</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kern="1200" dirty="0">
                          <a:solidFill>
                            <a:schemeClr val="dk1"/>
                          </a:solidFill>
                          <a:effectLst/>
                          <a:latin typeface="+mn-lt"/>
                          <a:ea typeface="+mn-ea"/>
                          <a:cs typeface="Arial" panose="020B0604020202020204" pitchFamily="34" charset="0"/>
                        </a:rPr>
                        <a:t>Graeme Windley</a:t>
                      </a:r>
                      <a:endParaRPr lang="en-AU" sz="1200" b="0" strike="noStrike" dirty="0">
                        <a:solidFill>
                          <a:schemeClr val="tx1"/>
                        </a:solidFill>
                        <a:effectLst/>
                        <a:latin typeface="+mn-lt"/>
                        <a:ea typeface="Times New Roman" panose="02020603050405020304" pitchFamily="18" charset="0"/>
                        <a:cs typeface="Arial" panose="020B0604020202020204" pitchFamily="34" charset="0"/>
                      </a:endParaRPr>
                    </a:p>
                  </a:txBody>
                  <a:tcPr marL="58652" marR="58652" marT="0" marB="0" anchor="ctr"/>
                </a:tc>
                <a:extLst>
                  <a:ext uri="{0D108BD9-81ED-4DB2-BD59-A6C34878D82A}">
                    <a16:rowId xmlns:a16="http://schemas.microsoft.com/office/drawing/2014/main" val="2003692547"/>
                  </a:ext>
                </a:extLst>
              </a:tr>
              <a:tr h="252000">
                <a:tc>
                  <a:txBody>
                    <a:bodyPr/>
                    <a:lstStyle/>
                    <a:p>
                      <a:pPr algn="l">
                        <a:lnSpc>
                          <a:spcPct val="150000"/>
                        </a:lnSpc>
                        <a:spcBef>
                          <a:spcPts val="100"/>
                        </a:spcBef>
                        <a:spcAft>
                          <a:spcPts val="100"/>
                        </a:spcAft>
                        <a:tabLst>
                          <a:tab pos="504190" algn="l"/>
                          <a:tab pos="756285" algn="l"/>
                        </a:tabLst>
                      </a:pPr>
                      <a:r>
                        <a:rPr lang="en-AU" sz="1200" b="0" dirty="0">
                          <a:solidFill>
                            <a:schemeClr val="bg1"/>
                          </a:solidFill>
                          <a:effectLst/>
                          <a:latin typeface="+mn-lt"/>
                          <a:ea typeface="Times New Roman" panose="02020603050405020304" pitchFamily="18" charset="0"/>
                          <a:cs typeface="Arial" panose="020B0604020202020204" pitchFamily="34" charset="0"/>
                        </a:rPr>
                        <a:t>6</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kern="1200" dirty="0">
                          <a:solidFill>
                            <a:schemeClr val="tx1"/>
                          </a:solidFill>
                          <a:effectLst/>
                          <a:latin typeface="+mn-lt"/>
                          <a:cs typeface="Arial" panose="020B0604020202020204" pitchFamily="34" charset="0"/>
                        </a:rPr>
                        <a:t>11.00 – 11:10</a:t>
                      </a:r>
                    </a:p>
                  </a:txBody>
                  <a:tcPr marL="58652" marR="58652" marT="0" marB="0" anchor="ct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1200" b="0" strike="noStrike" dirty="0">
                          <a:solidFill>
                            <a:schemeClr val="tx1"/>
                          </a:solidFill>
                          <a:effectLst/>
                          <a:latin typeface="+mn-lt"/>
                          <a:ea typeface="Times New Roman" panose="02020603050405020304" pitchFamily="18" charset="0"/>
                          <a:cs typeface="Arial" panose="020B0604020202020204" pitchFamily="34" charset="0"/>
                        </a:rPr>
                        <a:t>Readiness Workstream Update</a:t>
                      </a:r>
                      <a:endParaRPr lang="en-AU" sz="1200" b="0" strike="noStrike" kern="1200" dirty="0">
                        <a:solidFill>
                          <a:schemeClr val="tx1"/>
                        </a:solidFill>
                        <a:effectLst/>
                        <a:latin typeface="+mn-lt"/>
                        <a:ea typeface="Times New Roman" panose="02020603050405020304" pitchFamily="18" charset="0"/>
                        <a:cs typeface="Arial" panose="020B0604020202020204" pitchFamily="34" charset="0"/>
                      </a:endParaRP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dirty="0">
                          <a:effectLst/>
                          <a:latin typeface="+mn-lt"/>
                          <a:cs typeface="Arial" panose="020B0604020202020204" pitchFamily="34" charset="0"/>
                        </a:rPr>
                        <a:t>Greg Minney</a:t>
                      </a:r>
                      <a:endParaRPr lang="en-AU" sz="1200" b="1" dirty="0">
                        <a:solidFill>
                          <a:srgbClr val="2E74B5"/>
                        </a:solidFill>
                        <a:effectLst/>
                        <a:latin typeface="+mn-lt"/>
                        <a:ea typeface="Times New Roman" panose="02020603050405020304" pitchFamily="18" charset="0"/>
                        <a:cs typeface="Arial" panose="020B0604020202020204" pitchFamily="34" charset="0"/>
                      </a:endParaRPr>
                    </a:p>
                  </a:txBody>
                  <a:tcPr marL="58652" marR="58652" marT="0" marB="0" anchor="ctr"/>
                </a:tc>
                <a:extLst>
                  <a:ext uri="{0D108BD9-81ED-4DB2-BD59-A6C34878D82A}">
                    <a16:rowId xmlns:a16="http://schemas.microsoft.com/office/drawing/2014/main" val="2722026083"/>
                  </a:ext>
                </a:extLst>
              </a:tr>
              <a:tr h="252000">
                <a:tc>
                  <a:txBody>
                    <a:bodyPr/>
                    <a:lstStyle/>
                    <a:p>
                      <a:pPr marL="0" algn="l" defTabSz="685800" rtl="0" eaLnBrk="1" latinLnBrk="0" hangingPunct="1">
                        <a:lnSpc>
                          <a:spcPct val="150000"/>
                        </a:lnSpc>
                        <a:spcBef>
                          <a:spcPts val="100"/>
                        </a:spcBef>
                        <a:spcAft>
                          <a:spcPts val="100"/>
                        </a:spcAft>
                        <a:tabLst>
                          <a:tab pos="504190" algn="l"/>
                          <a:tab pos="756285" algn="l"/>
                        </a:tabLst>
                      </a:pPr>
                      <a:r>
                        <a:rPr lang="en-AU" sz="1200" b="0" kern="1200" dirty="0">
                          <a:solidFill>
                            <a:schemeClr val="bg1"/>
                          </a:solidFill>
                          <a:effectLst/>
                          <a:latin typeface="+mn-lt"/>
                          <a:cs typeface="Arial" panose="020B0604020202020204" pitchFamily="34" charset="0"/>
                        </a:rPr>
                        <a:t>7</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kern="1200" dirty="0">
                          <a:solidFill>
                            <a:schemeClr val="tx1"/>
                          </a:solidFill>
                          <a:effectLst/>
                          <a:latin typeface="+mn-lt"/>
                          <a:ea typeface="+mn-ea"/>
                          <a:cs typeface="Arial" panose="020B0604020202020204" pitchFamily="34" charset="0"/>
                        </a:rPr>
                        <a:t>11:10 – 11:15</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kern="1200" dirty="0">
                          <a:solidFill>
                            <a:schemeClr val="tx1"/>
                          </a:solidFill>
                          <a:effectLst/>
                          <a:latin typeface="+mn-lt"/>
                          <a:ea typeface="Times New Roman" panose="02020603050405020304" pitchFamily="18" charset="0"/>
                          <a:cs typeface="Arial" panose="020B0604020202020204" pitchFamily="34" charset="0"/>
                        </a:rPr>
                        <a:t>Change Request Update</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dirty="0">
                          <a:solidFill>
                            <a:schemeClr val="tx1"/>
                          </a:solidFill>
                          <a:effectLst/>
                          <a:latin typeface="+mn-lt"/>
                          <a:ea typeface="Times New Roman" panose="02020603050405020304" pitchFamily="18" charset="0"/>
                          <a:cs typeface="Arial" panose="020B0604020202020204" pitchFamily="34" charset="0"/>
                        </a:rPr>
                        <a:t>Anne-Marie McCague</a:t>
                      </a:r>
                    </a:p>
                  </a:txBody>
                  <a:tcPr marL="58652" marR="58652" marT="0" marB="0" anchor="ctr"/>
                </a:tc>
                <a:extLst>
                  <a:ext uri="{0D108BD9-81ED-4DB2-BD59-A6C34878D82A}">
                    <a16:rowId xmlns:a16="http://schemas.microsoft.com/office/drawing/2014/main" val="3765421549"/>
                  </a:ext>
                </a:extLst>
              </a:tr>
              <a:tr h="252000">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Break 11:15 – 11:30am</a:t>
                      </a:r>
                    </a:p>
                  </a:txBody>
                  <a:tcPr marL="58652" marR="58652" marT="0" marB="0" anchor="ctr">
                    <a:solidFill>
                      <a:schemeClr val="bg1">
                        <a:lumMod val="75000"/>
                      </a:schemeClr>
                    </a:solidFill>
                  </a:tcPr>
                </a:tc>
                <a:tc hMerge="1">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endParaRPr lang="en-AU" sz="1200" b="0" strike="noStrike" dirty="0">
                        <a:solidFill>
                          <a:schemeClr val="tx1"/>
                        </a:solidFill>
                        <a:effectLst/>
                        <a:latin typeface="+mn-lt"/>
                        <a:ea typeface="Times New Roman" panose="02020603050405020304" pitchFamily="18" charset="0"/>
                        <a:cs typeface="Arial" panose="020B0604020202020204" pitchFamily="34" charset="0"/>
                      </a:endParaRPr>
                    </a:p>
                  </a:txBody>
                  <a:tcPr marL="58652" marR="58652" marT="0" marB="0" anchor="ctr"/>
                </a:tc>
                <a:tc hMerge="1">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endParaRPr lang="en-AU" sz="1200" b="0" strike="noStrike" dirty="0">
                        <a:solidFill>
                          <a:schemeClr val="tx1"/>
                        </a:solidFill>
                        <a:effectLst/>
                        <a:latin typeface="+mn-lt"/>
                        <a:ea typeface="Times New Roman" panose="02020603050405020304" pitchFamily="18" charset="0"/>
                        <a:cs typeface="Arial" panose="020B0604020202020204" pitchFamily="34" charset="0"/>
                      </a:endParaRPr>
                    </a:p>
                  </a:txBody>
                  <a:tcPr marL="58652" marR="58652" marT="0" marB="0" anchor="ctr"/>
                </a:tc>
                <a:tc hMerge="1">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endParaRPr lang="en-AU" sz="1200" b="0" strike="noStrike" kern="1200" dirty="0">
                        <a:solidFill>
                          <a:schemeClr val="tx1"/>
                        </a:solidFill>
                        <a:effectLst/>
                        <a:latin typeface="+mn-lt"/>
                        <a:ea typeface="Times New Roman" panose="02020603050405020304" pitchFamily="18" charset="0"/>
                        <a:cs typeface="Arial" panose="020B0604020202020204" pitchFamily="34" charset="0"/>
                      </a:endParaRPr>
                    </a:p>
                  </a:txBody>
                  <a:tcPr marL="58652" marR="58652" marT="0" marB="0" anchor="ctr"/>
                </a:tc>
                <a:extLst>
                  <a:ext uri="{0D108BD9-81ED-4DB2-BD59-A6C34878D82A}">
                    <a16:rowId xmlns:a16="http://schemas.microsoft.com/office/drawing/2014/main" val="1692837443"/>
                  </a:ext>
                </a:extLst>
              </a:tr>
              <a:tr h="252000">
                <a:tc>
                  <a:txBody>
                    <a:bodyPr/>
                    <a:lstStyle/>
                    <a:p>
                      <a:r>
                        <a:rPr lang="en-AU" sz="1200" b="0" kern="1200" dirty="0">
                          <a:solidFill>
                            <a:schemeClr val="bg1"/>
                          </a:solidFill>
                          <a:effectLst/>
                          <a:latin typeface="+mn-lt"/>
                          <a:cs typeface="Arial" panose="020B0604020202020204" pitchFamily="34" charset="0"/>
                        </a:rPr>
                        <a:t>8</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dirty="0">
                          <a:solidFill>
                            <a:schemeClr val="tx1"/>
                          </a:solidFill>
                          <a:effectLst/>
                          <a:latin typeface="+mn-lt"/>
                          <a:ea typeface="Times New Roman" panose="02020603050405020304" pitchFamily="18" charset="0"/>
                          <a:cs typeface="Arial" panose="020B0604020202020204" pitchFamily="34" charset="0"/>
                        </a:rPr>
                        <a:t>11:30 – 11:45</a:t>
                      </a:r>
                    </a:p>
                  </a:txBody>
                  <a:tcPr marL="58652" marR="58652"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b="0" strike="noStrike" dirty="0">
                          <a:solidFill>
                            <a:schemeClr val="tx1"/>
                          </a:solidFill>
                          <a:effectLst/>
                          <a:latin typeface="+mn-lt"/>
                          <a:ea typeface="Times New Roman" panose="02020603050405020304" pitchFamily="18" charset="0"/>
                          <a:cs typeface="Arial" panose="020B0604020202020204" pitchFamily="34" charset="0"/>
                        </a:rPr>
                        <a:t>Readiness Strategies Update</a:t>
                      </a:r>
                    </a:p>
                  </a:txBody>
                  <a:tcPr marL="58652" marR="58652"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dirty="0">
                          <a:effectLst/>
                          <a:latin typeface="+mn-lt"/>
                          <a:cs typeface="Arial" panose="020B0604020202020204" pitchFamily="34" charset="0"/>
                        </a:rPr>
                        <a:t>Greg </a:t>
                      </a:r>
                      <a:r>
                        <a:rPr lang="en-AU" sz="1200" dirty="0" err="1">
                          <a:effectLst/>
                          <a:latin typeface="+mn-lt"/>
                          <a:cs typeface="Arial" panose="020B0604020202020204" pitchFamily="34" charset="0"/>
                        </a:rPr>
                        <a:t>Minney</a:t>
                      </a:r>
                      <a:endParaRPr lang="en-AU" sz="1200" b="1" dirty="0">
                        <a:solidFill>
                          <a:srgbClr val="2E74B5"/>
                        </a:solidFill>
                        <a:effectLst/>
                        <a:latin typeface="+mn-lt"/>
                        <a:ea typeface="Times New Roman" panose="02020603050405020304" pitchFamily="18" charset="0"/>
                        <a:cs typeface="Arial" panose="020B0604020202020204" pitchFamily="34" charset="0"/>
                      </a:endParaRPr>
                    </a:p>
                  </a:txBody>
                  <a:tcPr marL="58652" marR="58652" marT="0" marB="0" anchor="ctr"/>
                </a:tc>
                <a:extLst>
                  <a:ext uri="{0D108BD9-81ED-4DB2-BD59-A6C34878D82A}">
                    <a16:rowId xmlns:a16="http://schemas.microsoft.com/office/drawing/2014/main" val="756270820"/>
                  </a:ext>
                </a:extLst>
              </a:tr>
              <a:tr h="252000">
                <a:tc>
                  <a:txBody>
                    <a:bodyPr/>
                    <a:lstStyle/>
                    <a:p>
                      <a:pPr marL="0" algn="l" defTabSz="685800" rtl="0" eaLnBrk="1" latinLnBrk="0" hangingPunct="1">
                        <a:lnSpc>
                          <a:spcPct val="150000"/>
                        </a:lnSpc>
                        <a:spcBef>
                          <a:spcPts val="100"/>
                        </a:spcBef>
                        <a:spcAft>
                          <a:spcPts val="100"/>
                        </a:spcAft>
                        <a:tabLst>
                          <a:tab pos="504190" algn="l"/>
                          <a:tab pos="756285" algn="l"/>
                        </a:tabLst>
                      </a:pPr>
                      <a:r>
                        <a:rPr lang="en-AU" sz="1200" b="0" kern="1200" dirty="0">
                          <a:solidFill>
                            <a:schemeClr val="bg1"/>
                          </a:solidFill>
                          <a:effectLst/>
                          <a:latin typeface="+mn-lt"/>
                          <a:cs typeface="Arial" panose="020B0604020202020204" pitchFamily="34" charset="0"/>
                        </a:rPr>
                        <a:t>9</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kern="1200" dirty="0">
                          <a:solidFill>
                            <a:schemeClr val="tx1"/>
                          </a:solidFill>
                          <a:effectLst/>
                          <a:latin typeface="+mn-lt"/>
                          <a:ea typeface="Times New Roman" panose="02020603050405020304" pitchFamily="18" charset="0"/>
                          <a:cs typeface="Arial" panose="020B0604020202020204" pitchFamily="34" charset="0"/>
                        </a:rPr>
                        <a:t>11:45 – 11:50</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dirty="0">
                          <a:solidFill>
                            <a:schemeClr val="tx1"/>
                          </a:solidFill>
                          <a:effectLst/>
                          <a:latin typeface="+mn-lt"/>
                          <a:ea typeface="Times New Roman" panose="02020603050405020304" pitchFamily="18" charset="0"/>
                          <a:cs typeface="Arial" panose="020B0604020202020204" pitchFamily="34" charset="0"/>
                        </a:rPr>
                        <a:t>Cost Recovery Consultation Update</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kern="1200" dirty="0">
                          <a:solidFill>
                            <a:schemeClr val="dk1"/>
                          </a:solidFill>
                          <a:latin typeface="+mn-lt"/>
                          <a:ea typeface="+mn-ea"/>
                          <a:cs typeface="+mn-cs"/>
                        </a:rPr>
                        <a:t>Peter Carruthers</a:t>
                      </a:r>
                    </a:p>
                  </a:txBody>
                  <a:tcPr marL="58652" marR="58652" marT="0" marB="0" anchor="ctr"/>
                </a:tc>
                <a:extLst>
                  <a:ext uri="{0D108BD9-81ED-4DB2-BD59-A6C34878D82A}">
                    <a16:rowId xmlns:a16="http://schemas.microsoft.com/office/drawing/2014/main" val="2989220803"/>
                  </a:ext>
                </a:extLst>
              </a:tr>
              <a:tr h="252000">
                <a:tc>
                  <a:txBody>
                    <a:bodyPr/>
                    <a:lstStyle/>
                    <a:p>
                      <a:pPr marL="0" algn="l" defTabSz="685800" rtl="0" eaLnBrk="1" latinLnBrk="0" hangingPunct="1">
                        <a:lnSpc>
                          <a:spcPct val="150000"/>
                        </a:lnSpc>
                        <a:spcBef>
                          <a:spcPts val="100"/>
                        </a:spcBef>
                        <a:spcAft>
                          <a:spcPts val="100"/>
                        </a:spcAft>
                        <a:tabLst>
                          <a:tab pos="504190" algn="l"/>
                          <a:tab pos="756285" algn="l"/>
                        </a:tabLst>
                      </a:pPr>
                      <a:r>
                        <a:rPr lang="en-AU" sz="1200" b="0" kern="1200" dirty="0">
                          <a:solidFill>
                            <a:schemeClr val="bg1"/>
                          </a:solidFill>
                          <a:effectLst/>
                          <a:latin typeface="+mn-lt"/>
                          <a:ea typeface="Times New Roman" panose="02020603050405020304" pitchFamily="18" charset="0"/>
                          <a:cs typeface="Arial" panose="020B0604020202020204" pitchFamily="34" charset="0"/>
                        </a:rPr>
                        <a:t>10</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kern="1200" dirty="0">
                          <a:solidFill>
                            <a:schemeClr val="tx1"/>
                          </a:solidFill>
                          <a:effectLst/>
                          <a:latin typeface="+mn-lt"/>
                          <a:ea typeface="Times New Roman" panose="02020603050405020304" pitchFamily="18" charset="0"/>
                          <a:cs typeface="Arial" panose="020B0604020202020204" pitchFamily="34" charset="0"/>
                        </a:rPr>
                        <a:t>11:50  – 12.20</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kern="1200" dirty="0">
                          <a:solidFill>
                            <a:schemeClr val="tx1"/>
                          </a:solidFill>
                          <a:effectLst/>
                          <a:latin typeface="+mn-lt"/>
                          <a:ea typeface="Times New Roman" panose="02020603050405020304" pitchFamily="18" charset="0"/>
                          <a:cs typeface="Arial" panose="020B0604020202020204" pitchFamily="34" charset="0"/>
                        </a:rPr>
                        <a:t>Industry Risks and Issues Register – Review </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kern="1200" noProof="0" dirty="0">
                          <a:solidFill>
                            <a:schemeClr val="tx1"/>
                          </a:solidFill>
                          <a:effectLst/>
                          <a:latin typeface="+mn-lt"/>
                          <a:ea typeface="Times New Roman" panose="02020603050405020304" pitchFamily="18" charset="0"/>
                          <a:cs typeface="Arial" panose="020B0604020202020204" pitchFamily="34" charset="0"/>
                        </a:rPr>
                        <a:t>Anne-Marie McCague</a:t>
                      </a:r>
                    </a:p>
                  </a:txBody>
                  <a:tcPr marL="58652" marR="58652" marT="0" marB="0" anchor="ctr"/>
                </a:tc>
                <a:extLst>
                  <a:ext uri="{0D108BD9-81ED-4DB2-BD59-A6C34878D82A}">
                    <a16:rowId xmlns:a16="http://schemas.microsoft.com/office/drawing/2014/main" val="1280729591"/>
                  </a:ext>
                </a:extLst>
              </a:tr>
              <a:tr h="252000">
                <a:tc>
                  <a:txBody>
                    <a:bodyPr/>
                    <a:lstStyle/>
                    <a:p>
                      <a:pPr marL="0" algn="l" defTabSz="685800" rtl="0" eaLnBrk="1" latinLnBrk="0" hangingPunct="1">
                        <a:lnSpc>
                          <a:spcPct val="150000"/>
                        </a:lnSpc>
                        <a:spcBef>
                          <a:spcPts val="100"/>
                        </a:spcBef>
                        <a:spcAft>
                          <a:spcPts val="100"/>
                        </a:spcAft>
                        <a:tabLst>
                          <a:tab pos="504190" algn="l"/>
                          <a:tab pos="756285" algn="l"/>
                        </a:tabLst>
                      </a:pPr>
                      <a:r>
                        <a:rPr lang="en-AU" sz="1200" b="0" kern="1200" dirty="0">
                          <a:solidFill>
                            <a:schemeClr val="bg1"/>
                          </a:solidFill>
                          <a:effectLst/>
                          <a:latin typeface="+mn-lt"/>
                          <a:ea typeface="Times New Roman" panose="02020603050405020304" pitchFamily="18" charset="0"/>
                          <a:cs typeface="Arial" panose="020B0604020202020204" pitchFamily="34" charset="0"/>
                        </a:rPr>
                        <a:t>11</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kern="1200" dirty="0">
                          <a:solidFill>
                            <a:schemeClr val="tx1"/>
                          </a:solidFill>
                          <a:effectLst/>
                          <a:latin typeface="+mn-lt"/>
                          <a:ea typeface="Times New Roman" panose="02020603050405020304" pitchFamily="18" charset="0"/>
                          <a:cs typeface="Arial" panose="020B0604020202020204" pitchFamily="34" charset="0"/>
                        </a:rPr>
                        <a:t>12.20 – 12:30</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200" b="0" dirty="0">
                          <a:solidFill>
                            <a:schemeClr val="tx1"/>
                          </a:solidFill>
                          <a:effectLst/>
                          <a:latin typeface="+mn-lt"/>
                          <a:ea typeface="Times New Roman" panose="02020603050405020304" pitchFamily="18" charset="0"/>
                          <a:cs typeface="Arial" panose="020B0604020202020204" pitchFamily="34" charset="0"/>
                        </a:rPr>
                        <a:t>General Questions</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kumimoji="0" lang="en-AU" sz="1200" b="0" i="0" u="none" strike="noStrike" kern="1200" cap="none" spc="0" normalizeH="0" baseline="0" noProof="0" dirty="0">
                          <a:ln>
                            <a:noFill/>
                          </a:ln>
                          <a:solidFill>
                            <a:srgbClr val="222324"/>
                          </a:solidFill>
                          <a:effectLst/>
                          <a:uLnTx/>
                          <a:uFillTx/>
                          <a:latin typeface="+mn-lt"/>
                          <a:ea typeface="+mn-ea"/>
                          <a:cs typeface="Arial" panose="020B0604020202020204" pitchFamily="34" charset="0"/>
                        </a:rPr>
                        <a:t>Peter Carruthers</a:t>
                      </a:r>
                      <a:endParaRPr kumimoji="0" lang="en-AU" sz="1200" b="1" i="0" u="none" strike="noStrike" kern="1200" cap="none" spc="0" normalizeH="0" baseline="0" noProof="0" dirty="0">
                        <a:ln>
                          <a:noFill/>
                        </a:ln>
                        <a:solidFill>
                          <a:srgbClr val="2E74B5"/>
                        </a:solidFill>
                        <a:effectLst/>
                        <a:uLnTx/>
                        <a:uFillTx/>
                        <a:latin typeface="+mn-lt"/>
                        <a:ea typeface="Times New Roman" panose="02020603050405020304" pitchFamily="18" charset="0"/>
                        <a:cs typeface="Arial" panose="020B0604020202020204" pitchFamily="34" charset="0"/>
                      </a:endParaRPr>
                    </a:p>
                  </a:txBody>
                  <a:tcPr marL="58652" marR="58652" marT="0" marB="0" anchor="ctr"/>
                </a:tc>
                <a:extLst>
                  <a:ext uri="{0D108BD9-81ED-4DB2-BD59-A6C34878D82A}">
                    <a16:rowId xmlns:a16="http://schemas.microsoft.com/office/drawing/2014/main" val="3630830449"/>
                  </a:ext>
                </a:extLst>
              </a:tr>
              <a:tr h="252000">
                <a:tc>
                  <a:txBody>
                    <a:bodyPr/>
                    <a:lstStyle/>
                    <a:p>
                      <a:pPr marL="0" algn="l" defTabSz="685800" rtl="0" eaLnBrk="1" latinLnBrk="0" hangingPunct="1">
                        <a:lnSpc>
                          <a:spcPct val="150000"/>
                        </a:lnSpc>
                        <a:spcBef>
                          <a:spcPts val="100"/>
                        </a:spcBef>
                        <a:spcAft>
                          <a:spcPts val="100"/>
                        </a:spcAft>
                        <a:tabLst>
                          <a:tab pos="504190" algn="l"/>
                          <a:tab pos="756285" algn="l"/>
                        </a:tabLst>
                      </a:pPr>
                      <a:r>
                        <a:rPr lang="en-AU" sz="1200" b="0" kern="1200" dirty="0">
                          <a:solidFill>
                            <a:schemeClr val="bg1"/>
                          </a:solidFill>
                          <a:effectLst/>
                          <a:latin typeface="+mn-lt"/>
                          <a:ea typeface="Times New Roman" panose="02020603050405020304" pitchFamily="18" charset="0"/>
                          <a:cs typeface="Arial" panose="020B0604020202020204" pitchFamily="34" charset="0"/>
                        </a:rPr>
                        <a:t>12</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kern="1200" dirty="0">
                          <a:solidFill>
                            <a:schemeClr val="tx1"/>
                          </a:solidFill>
                          <a:effectLst/>
                          <a:latin typeface="+mn-lt"/>
                          <a:ea typeface="Times New Roman" panose="02020603050405020304" pitchFamily="18" charset="0"/>
                          <a:cs typeface="Arial" panose="020B0604020202020204" pitchFamily="34" charset="0"/>
                        </a:rPr>
                        <a:t>12:30 – 12:40</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200" dirty="0">
                          <a:effectLst/>
                          <a:latin typeface="+mn-lt"/>
                          <a:ea typeface="Times New Roman" panose="02020603050405020304" pitchFamily="18" charset="0"/>
                          <a:cs typeface="Arial" panose="020B0604020202020204" pitchFamily="34" charset="0"/>
                        </a:rPr>
                        <a:t>Forward Meeting Plan</a:t>
                      </a:r>
                      <a:endParaRPr lang="en-AU" sz="1200" b="0" dirty="0">
                        <a:solidFill>
                          <a:schemeClr val="tx1"/>
                        </a:solidFill>
                        <a:effectLst/>
                        <a:latin typeface="+mn-lt"/>
                        <a:ea typeface="Times New Roman" panose="02020603050405020304" pitchFamily="18" charset="0"/>
                        <a:cs typeface="Arial" panose="020B0604020202020204" pitchFamily="34" charset="0"/>
                      </a:endParaRP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kumimoji="0" lang="en-AU" sz="1200" b="0" i="0" u="none" strike="noStrike" kern="1200" cap="none" spc="0" normalizeH="0" baseline="0" noProof="0" dirty="0">
                          <a:ln>
                            <a:noFill/>
                          </a:ln>
                          <a:solidFill>
                            <a:srgbClr val="222324"/>
                          </a:solidFill>
                          <a:effectLst/>
                          <a:uLnTx/>
                          <a:uFillTx/>
                          <a:latin typeface="+mn-lt"/>
                          <a:ea typeface="+mn-ea"/>
                          <a:cs typeface="Arial" panose="020B0604020202020204" pitchFamily="34" charset="0"/>
                        </a:rPr>
                        <a:t>Anne-Marie McCague</a:t>
                      </a:r>
                      <a:endParaRPr kumimoji="0" lang="en-AU" sz="1200" b="1" i="0" u="none" strike="noStrike" kern="1200" cap="none" spc="0" normalizeH="0" baseline="0" noProof="0" dirty="0">
                        <a:ln>
                          <a:noFill/>
                        </a:ln>
                        <a:solidFill>
                          <a:srgbClr val="2E74B5"/>
                        </a:solidFill>
                        <a:effectLst/>
                        <a:uLnTx/>
                        <a:uFillTx/>
                        <a:latin typeface="+mn-lt"/>
                        <a:ea typeface="Times New Roman" panose="02020603050405020304" pitchFamily="18" charset="0"/>
                        <a:cs typeface="Arial" panose="020B0604020202020204" pitchFamily="34" charset="0"/>
                      </a:endParaRPr>
                    </a:p>
                  </a:txBody>
                  <a:tcPr marL="58652" marR="58652" marT="0" marB="0" anchor="ctr"/>
                </a:tc>
                <a:extLst>
                  <a:ext uri="{0D108BD9-81ED-4DB2-BD59-A6C34878D82A}">
                    <a16:rowId xmlns:a16="http://schemas.microsoft.com/office/drawing/2014/main" val="1807239946"/>
                  </a:ext>
                </a:extLst>
              </a:tr>
              <a:tr h="252000">
                <a:tc>
                  <a:txBody>
                    <a:bodyPr/>
                    <a:lstStyle/>
                    <a:p>
                      <a:pPr marL="0" algn="l" defTabSz="685800" rtl="0" eaLnBrk="1" latinLnBrk="0" hangingPunct="1">
                        <a:lnSpc>
                          <a:spcPct val="150000"/>
                        </a:lnSpc>
                        <a:spcBef>
                          <a:spcPts val="100"/>
                        </a:spcBef>
                        <a:spcAft>
                          <a:spcPts val="100"/>
                        </a:spcAft>
                        <a:tabLst>
                          <a:tab pos="504190" algn="l"/>
                          <a:tab pos="756285" algn="l"/>
                        </a:tabLst>
                      </a:pPr>
                      <a:r>
                        <a:rPr lang="en-AU" sz="1200" b="0" kern="1200" dirty="0">
                          <a:solidFill>
                            <a:schemeClr val="bg1"/>
                          </a:solidFill>
                          <a:effectLst/>
                          <a:latin typeface="+mn-lt"/>
                          <a:ea typeface="Times New Roman" panose="02020603050405020304" pitchFamily="18" charset="0"/>
                          <a:cs typeface="Arial" panose="020B0604020202020204" pitchFamily="34" charset="0"/>
                        </a:rPr>
                        <a:t>13</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lang="en-AU" sz="1200" b="0" strike="noStrike" kern="1200" dirty="0">
                          <a:solidFill>
                            <a:schemeClr val="tx1"/>
                          </a:solidFill>
                          <a:effectLst/>
                          <a:latin typeface="+mn-lt"/>
                          <a:ea typeface="Times New Roman" panose="02020603050405020304" pitchFamily="18" charset="0"/>
                          <a:cs typeface="Arial" panose="020B0604020202020204" pitchFamily="34" charset="0"/>
                        </a:rPr>
                        <a:t>12:40</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200" b="0" dirty="0">
                          <a:solidFill>
                            <a:schemeClr val="tx1"/>
                          </a:solidFill>
                          <a:effectLst/>
                          <a:latin typeface="+mn-lt"/>
                          <a:ea typeface="Times New Roman" panose="02020603050405020304" pitchFamily="18" charset="0"/>
                          <a:cs typeface="Arial" panose="020B0604020202020204" pitchFamily="34" charset="0"/>
                        </a:rPr>
                        <a:t>Meeting Close</a:t>
                      </a:r>
                    </a:p>
                  </a:txBody>
                  <a:tcPr marL="58652" marR="58652" marT="0" marB="0" anchor="ctr"/>
                </a:tc>
                <a:tc>
                  <a:txBody>
                    <a:bodyPr/>
                    <a:lstStyle/>
                    <a:p>
                      <a:pPr marL="0" marR="0" lvl="0" indent="0" algn="l" defTabSz="801929" rtl="0" eaLnBrk="1" fontAlgn="auto" latinLnBrk="0" hangingPunct="1">
                        <a:lnSpc>
                          <a:spcPct val="150000"/>
                        </a:lnSpc>
                        <a:spcBef>
                          <a:spcPts val="100"/>
                        </a:spcBef>
                        <a:spcAft>
                          <a:spcPts val="100"/>
                        </a:spcAft>
                        <a:buClrTx/>
                        <a:buSzTx/>
                        <a:buFontTx/>
                        <a:buNone/>
                        <a:tabLst>
                          <a:tab pos="504190" algn="l"/>
                          <a:tab pos="756285" algn="l"/>
                        </a:tabLst>
                        <a:defRPr/>
                      </a:pPr>
                      <a:r>
                        <a:rPr kumimoji="0" lang="en-AU" sz="1200" b="0" i="0" u="none" strike="noStrike" kern="1200" cap="none" spc="0" normalizeH="0" baseline="0" noProof="0" dirty="0">
                          <a:ln>
                            <a:noFill/>
                          </a:ln>
                          <a:solidFill>
                            <a:srgbClr val="222324"/>
                          </a:solidFill>
                          <a:effectLst/>
                          <a:uLnTx/>
                          <a:uFillTx/>
                          <a:latin typeface="+mn-lt"/>
                          <a:ea typeface="+mn-ea"/>
                          <a:cs typeface="Arial" panose="020B0604020202020204" pitchFamily="34" charset="0"/>
                        </a:rPr>
                        <a:t>Peter Carruthers</a:t>
                      </a:r>
                    </a:p>
                  </a:txBody>
                  <a:tcPr marL="58652" marR="58652" marT="0" marB="0" anchor="ctr"/>
                </a:tc>
                <a:extLst>
                  <a:ext uri="{0D108BD9-81ED-4DB2-BD59-A6C34878D82A}">
                    <a16:rowId xmlns:a16="http://schemas.microsoft.com/office/drawing/2014/main" val="65200299"/>
                  </a:ext>
                </a:extLst>
              </a:tr>
            </a:tbl>
          </a:graphicData>
        </a:graphic>
      </p:graphicFrame>
      <p:sp>
        <p:nvSpPr>
          <p:cNvPr id="3" name="Date Placeholder 2">
            <a:extLst>
              <a:ext uri="{FF2B5EF4-FFF2-40B4-BE49-F238E27FC236}">
                <a16:creationId xmlns:a16="http://schemas.microsoft.com/office/drawing/2014/main" id="{8F830606-4A11-4F35-B44F-A9A78AEA1F35}"/>
              </a:ext>
            </a:extLst>
          </p:cNvPr>
          <p:cNvSpPr>
            <a:spLocks noGrp="1"/>
          </p:cNvSpPr>
          <p:nvPr>
            <p:ph type="dt" sz="half" idx="10"/>
          </p:nvPr>
        </p:nvSpPr>
        <p:spPr/>
        <p:txBody>
          <a:bodyPr/>
          <a:lstStyle/>
          <a:p>
            <a:fld id="{2280AC68-9474-4A70-A681-D8C9E6327FA9}" type="datetime1">
              <a:rPr lang="en-AU" smtClean="0"/>
              <a:t>5/02/2020</a:t>
            </a:fld>
            <a:endParaRPr lang="en-AU" dirty="0"/>
          </a:p>
        </p:txBody>
      </p:sp>
    </p:spTree>
    <p:extLst>
      <p:ext uri="{BB962C8B-B14F-4D97-AF65-F5344CB8AC3E}">
        <p14:creationId xmlns:p14="http://schemas.microsoft.com/office/powerpoint/2010/main" val="161282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6448-BF48-4CC4-A6E7-07DC97FFC9F0}"/>
              </a:ext>
            </a:extLst>
          </p:cNvPr>
          <p:cNvSpPr>
            <a:spLocks noGrp="1"/>
          </p:cNvSpPr>
          <p:nvPr>
            <p:ph type="title"/>
          </p:nvPr>
        </p:nvSpPr>
        <p:spPr/>
        <p:txBody>
          <a:bodyPr/>
          <a:lstStyle/>
          <a:p>
            <a:r>
              <a:rPr lang="en-AU" dirty="0"/>
              <a:t>Level 2 Milestones - Readiness</a:t>
            </a:r>
          </a:p>
        </p:txBody>
      </p:sp>
      <p:graphicFrame>
        <p:nvGraphicFramePr>
          <p:cNvPr id="13" name="Table 12">
            <a:extLst>
              <a:ext uri="{FF2B5EF4-FFF2-40B4-BE49-F238E27FC236}">
                <a16:creationId xmlns:a16="http://schemas.microsoft.com/office/drawing/2014/main" id="{99B0A4B4-E243-4ED6-AF79-658F91AE816B}"/>
              </a:ext>
            </a:extLst>
          </p:cNvPr>
          <p:cNvGraphicFramePr>
            <a:graphicFrameLocks noGrp="1"/>
          </p:cNvGraphicFramePr>
          <p:nvPr>
            <p:extLst>
              <p:ext uri="{D42A27DB-BD31-4B8C-83A1-F6EECF244321}">
                <p14:modId xmlns:p14="http://schemas.microsoft.com/office/powerpoint/2010/main" val="4056376557"/>
              </p:ext>
            </p:extLst>
          </p:nvPr>
        </p:nvGraphicFramePr>
        <p:xfrm>
          <a:off x="1637551" y="2854397"/>
          <a:ext cx="7352150" cy="3002884"/>
        </p:xfrm>
        <a:graphic>
          <a:graphicData uri="http://schemas.openxmlformats.org/drawingml/2006/table">
            <a:tbl>
              <a:tblPr/>
              <a:tblGrid>
                <a:gridCol w="681700">
                  <a:extLst>
                    <a:ext uri="{9D8B030D-6E8A-4147-A177-3AD203B41FA5}">
                      <a16:colId xmlns:a16="http://schemas.microsoft.com/office/drawing/2014/main" val="2629953056"/>
                    </a:ext>
                  </a:extLst>
                </a:gridCol>
                <a:gridCol w="3918705">
                  <a:extLst>
                    <a:ext uri="{9D8B030D-6E8A-4147-A177-3AD203B41FA5}">
                      <a16:colId xmlns:a16="http://schemas.microsoft.com/office/drawing/2014/main" val="2366391826"/>
                    </a:ext>
                  </a:extLst>
                </a:gridCol>
                <a:gridCol w="910989">
                  <a:extLst>
                    <a:ext uri="{9D8B030D-6E8A-4147-A177-3AD203B41FA5}">
                      <a16:colId xmlns:a16="http://schemas.microsoft.com/office/drawing/2014/main" val="3784885309"/>
                    </a:ext>
                  </a:extLst>
                </a:gridCol>
                <a:gridCol w="1014153">
                  <a:extLst>
                    <a:ext uri="{9D8B030D-6E8A-4147-A177-3AD203B41FA5}">
                      <a16:colId xmlns:a16="http://schemas.microsoft.com/office/drawing/2014/main" val="1015848270"/>
                    </a:ext>
                  </a:extLst>
                </a:gridCol>
                <a:gridCol w="826603">
                  <a:extLst>
                    <a:ext uri="{9D8B030D-6E8A-4147-A177-3AD203B41FA5}">
                      <a16:colId xmlns:a16="http://schemas.microsoft.com/office/drawing/2014/main" val="1650546999"/>
                    </a:ext>
                  </a:extLst>
                </a:gridCol>
              </a:tblGrid>
              <a:tr h="213459">
                <a:tc gridSpan="4">
                  <a:txBody>
                    <a:bodyPr/>
                    <a:lstStyle/>
                    <a:p>
                      <a:pPr marL="72000" lvl="0" algn="l" fontAlgn="b"/>
                      <a:r>
                        <a:rPr lang="en-AU" sz="900" b="1" i="0" u="none" strike="noStrike" kern="1200" dirty="0">
                          <a:solidFill>
                            <a:srgbClr val="FFFFFF"/>
                          </a:solidFill>
                          <a:effectLst/>
                          <a:latin typeface="+mj-lt"/>
                          <a:ea typeface="+mn-ea"/>
                          <a:cs typeface="+mn-cs"/>
                        </a:rPr>
                        <a:t>Key</a:t>
                      </a:r>
                      <a:r>
                        <a:rPr lang="en-AU" sz="900" b="1" i="0" u="none" strike="noStrike" dirty="0">
                          <a:solidFill>
                            <a:srgbClr val="FFFFFF"/>
                          </a:solidFill>
                          <a:effectLst/>
                          <a:latin typeface="+mj-lt"/>
                        </a:rPr>
                        <a:t> Milestones (Program)</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tc hMerge="1">
                  <a:txBody>
                    <a:bodyPr/>
                    <a:lstStyle/>
                    <a:p>
                      <a:pPr marL="72000" lvl="0" algn="l" fontAlgn="b"/>
                      <a:endParaRPr lang="en-AU" sz="1100" b="0" i="0" u="none" strike="noStrike" dirty="0">
                        <a:solidFill>
                          <a:srgbClr val="FFFFFF"/>
                        </a:solidFill>
                        <a:effectLst/>
                        <a:latin typeface="Segoe UI Semibold" panose="020B0702040204020203" pitchFamily="34" charset="0"/>
                      </a:endParaRPr>
                    </a:p>
                  </a:txBody>
                  <a:tcPr marL="7620" marR="7620" marT="762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tc hMerge="1">
                  <a:txBody>
                    <a:bodyPr/>
                    <a:lstStyle/>
                    <a:p>
                      <a:endParaRPr lang="en-AU"/>
                    </a:p>
                  </a:txBody>
                  <a:tcPr/>
                </a:tc>
                <a:tc hMerge="1">
                  <a:txBody>
                    <a:bodyPr/>
                    <a:lstStyle/>
                    <a:p>
                      <a:endParaRPr lang="en-AU"/>
                    </a:p>
                  </a:txBody>
                  <a:tcPr>
                    <a:lnL w="12700" cap="flat" cmpd="sng" algn="ctr">
                      <a:solidFill>
                        <a:schemeClr val="tx1">
                          <a:lumMod val="50000"/>
                          <a:lumOff val="50000"/>
                        </a:schemeClr>
                      </a:solidFill>
                      <a:prstDash val="solid"/>
                      <a:round/>
                      <a:headEnd type="none" w="med" len="med"/>
                      <a:tailEnd type="none" w="med" len="med"/>
                    </a:lnL>
                  </a:tcPr>
                </a:tc>
                <a:tc>
                  <a:txBody>
                    <a:bodyPr/>
                    <a:lstStyle/>
                    <a:p>
                      <a:pPr marL="72000" lvl="0" algn="l" fontAlgn="b"/>
                      <a:endParaRPr lang="en-AU" sz="900" b="1" i="0" u="none" strike="noStrike" dirty="0">
                        <a:solidFill>
                          <a:srgbClr val="FFFFFF"/>
                        </a:solidFill>
                        <a:effectLst/>
                        <a:latin typeface="+mj-lt"/>
                      </a:endParaRP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extLst>
                  <a:ext uri="{0D108BD9-81ED-4DB2-BD59-A6C34878D82A}">
                    <a16:rowId xmlns:a16="http://schemas.microsoft.com/office/drawing/2014/main" val="60900573"/>
                  </a:ext>
                </a:extLst>
              </a:tr>
              <a:tr h="151167">
                <a:tc>
                  <a:txBody>
                    <a:bodyPr/>
                    <a:lstStyle/>
                    <a:p>
                      <a:pPr marL="36000" algn="l" fontAlgn="t"/>
                      <a:r>
                        <a:rPr lang="en-AU" sz="900" b="0" i="0" u="none" strike="noStrike" dirty="0">
                          <a:solidFill>
                            <a:srgbClr val="FFFFFF"/>
                          </a:solidFill>
                          <a:effectLst/>
                          <a:latin typeface="+mj-lt"/>
                        </a:rPr>
                        <a:t>ID</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Milestone</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Target Date </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Expected Date</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Status</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999362961"/>
                  </a:ext>
                </a:extLst>
              </a:tr>
              <a:tr h="215098">
                <a:tc>
                  <a:txBody>
                    <a:bodyPr/>
                    <a:lstStyle/>
                    <a:p>
                      <a:pPr marL="0" algn="l" defTabSz="801929" rtl="0" eaLnBrk="1" latinLnBrk="0" hangingPunct="1"/>
                      <a:r>
                        <a:rPr lang="en-AU" sz="900" kern="1200" dirty="0">
                          <a:solidFill>
                            <a:schemeClr val="tx2"/>
                          </a:solidFill>
                          <a:latin typeface="+mj-lt"/>
                          <a:ea typeface="+mn-ea"/>
                          <a:cs typeface="+mn-cs"/>
                        </a:rPr>
                        <a:t>L2-RE11</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j-lt"/>
                          <a:ea typeface="+mn-ea"/>
                          <a:cs typeface="+mn-cs"/>
                        </a:rPr>
                        <a:t>Metering Service Provider Accreditation Plan Finalised</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31-Mar-2020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31-Mar-2020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480079336"/>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j-lt"/>
                          <a:ea typeface="+mn-ea"/>
                          <a:cs typeface="+mn-cs"/>
                        </a:rPr>
                        <a:t>L2-S12</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u="none" strike="noStrike" dirty="0">
                          <a:solidFill>
                            <a:srgbClr val="222324"/>
                          </a:solidFill>
                          <a:effectLst/>
                          <a:latin typeface="+mj-lt"/>
                        </a:rPr>
                        <a:t>Reallocations Go-Live</a:t>
                      </a:r>
                      <a:endParaRPr lang="en-AU" sz="900" b="0" i="0" dirty="0">
                        <a:solidFill>
                          <a:srgbClr val="222324"/>
                        </a:solidFill>
                        <a:effectLst/>
                        <a:latin typeface="+mj-l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01-Apr-2020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n-lt"/>
                          <a:ea typeface="+mn-ea"/>
                          <a:cs typeface="+mn-cs"/>
                        </a:rPr>
                        <a:t>01-Apr-2020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835025560"/>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L2-RE22</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Industry Transition Plan – Dispatch​ final complete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28-Aug-2020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28-Aug-2020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280582933"/>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L2-M11</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Industry test preparation completed by participants for MDM and B2M Go-Live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22-Oct-2020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n-lt"/>
                          <a:ea typeface="+mn-ea"/>
                          <a:cs typeface="+mn-cs"/>
                        </a:rPr>
                        <a:t>22-Oct-2020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185042537"/>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L2-M12</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marR="0" lvl="0" indent="0" algn="l" defTabSz="685800" rtl="0" eaLnBrk="1" fontAlgn="base" latinLnBrk="0" hangingPunct="1">
                        <a:lnSpc>
                          <a:spcPct val="100000"/>
                        </a:lnSpc>
                        <a:spcBef>
                          <a:spcPts val="0"/>
                        </a:spcBef>
                        <a:spcAft>
                          <a:spcPts val="0"/>
                        </a:spcAft>
                        <a:buClrTx/>
                        <a:buSzTx/>
                        <a:buFontTx/>
                        <a:buNone/>
                        <a:tabLst/>
                        <a:defRPr/>
                      </a:pPr>
                      <a:r>
                        <a:rPr lang="en-AU" sz="900" b="0" i="0" kern="1200" dirty="0">
                          <a:solidFill>
                            <a:srgbClr val="222324"/>
                          </a:solidFill>
                          <a:effectLst/>
                          <a:latin typeface="+mn-lt"/>
                          <a:ea typeface="+mn-ea"/>
                          <a:cs typeface="+mn-cs"/>
                        </a:rPr>
                        <a:t>Industry test preparation completed by AEMO for MDM and B2M Go-Live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22-Oct-2020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n-lt"/>
                          <a:ea typeface="+mn-ea"/>
                          <a:cs typeface="+mn-cs"/>
                        </a:rPr>
                        <a:t>22-Oct-2020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275626839"/>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L2-RE18</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Industry Go-Live Plan Retail MDM finalised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20-Nov-2020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n-lt"/>
                          <a:ea typeface="+mn-ea"/>
                          <a:cs typeface="+mn-cs"/>
                        </a:rPr>
                        <a:t>20-Nov-2020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971794164"/>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L2-M24</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0000"/>
                    </a:solidFill>
                  </a:tcPr>
                </a:tc>
                <a:tc>
                  <a:txBody>
                    <a:bodyPr/>
                    <a:lstStyle/>
                    <a:p>
                      <a:pPr algn="l" rtl="0" fontAlgn="base"/>
                      <a:r>
                        <a:rPr lang="en-AU" sz="900" b="0" i="0" dirty="0">
                          <a:solidFill>
                            <a:srgbClr val="222324"/>
                          </a:solidFill>
                          <a:effectLst/>
                          <a:latin typeface="+mj-lt"/>
                        </a:rPr>
                        <a:t>B2M Go-Live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17-Mar-2020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07-Dec-2020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606780769"/>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L2-M9</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AEMO Metering Solution – Go-Live complete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07-Dec-2020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07-Dec-2020</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78995926"/>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L2-M10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New MDFF format accepted by AEMO</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01-Feb-2021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01-Feb-2021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51845693"/>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L2-D7</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Dispatch Market Trial preparation completed by participants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17-Feb-2021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17-Feb-2021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966261940"/>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L2-D8</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Dispatch Market preparation completed by AEMO</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17-Feb-2021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17-Feb-2021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499261195"/>
                  </a:ext>
                </a:extLst>
              </a:tr>
            </a:tbl>
          </a:graphicData>
        </a:graphic>
      </p:graphicFrame>
      <p:grpSp>
        <p:nvGrpSpPr>
          <p:cNvPr id="16" name="Group 15">
            <a:extLst>
              <a:ext uri="{FF2B5EF4-FFF2-40B4-BE49-F238E27FC236}">
                <a16:creationId xmlns:a16="http://schemas.microsoft.com/office/drawing/2014/main" id="{76827093-BF43-4A5D-BD34-A1E7C976BFC3}"/>
              </a:ext>
            </a:extLst>
          </p:cNvPr>
          <p:cNvGrpSpPr/>
          <p:nvPr/>
        </p:nvGrpSpPr>
        <p:grpSpPr>
          <a:xfrm>
            <a:off x="211022" y="3203378"/>
            <a:ext cx="1276993" cy="855508"/>
            <a:chOff x="234154" y="6070700"/>
            <a:chExt cx="1804196" cy="843974"/>
          </a:xfrm>
        </p:grpSpPr>
        <p:sp>
          <p:nvSpPr>
            <p:cNvPr id="17" name="Off-page Connector 138">
              <a:extLst>
                <a:ext uri="{FF2B5EF4-FFF2-40B4-BE49-F238E27FC236}">
                  <a16:creationId xmlns:a16="http://schemas.microsoft.com/office/drawing/2014/main" id="{46D8BCC8-63F5-44A0-BE6F-C6AC81C89A25}"/>
                </a:ext>
              </a:extLst>
            </p:cNvPr>
            <p:cNvSpPr/>
            <p:nvPr/>
          </p:nvSpPr>
          <p:spPr>
            <a:xfrm>
              <a:off x="234154" y="6105445"/>
              <a:ext cx="196078" cy="191748"/>
            </a:xfrm>
            <a:prstGeom prst="flowChartOffpageConnector">
              <a:avLst/>
            </a:prstGeom>
            <a:solidFill>
              <a:schemeClr val="bg1">
                <a:lumMod val="85000"/>
              </a:schemeClr>
            </a:solidFill>
            <a:ln w="12700" cap="flat" cmpd="sng" algn="ctr">
              <a:noFill/>
              <a:prstDash val="solid"/>
              <a:miter lim="800000"/>
            </a:ln>
            <a:effectLst/>
          </p:spPr>
          <p:txBody>
            <a:bodyPr rtlCol="0" anchor="ctr"/>
            <a:lstStyle/>
            <a:p>
              <a:pPr marL="0" marR="0" lvl="0" indent="0" algn="ctr" defTabSz="342904"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222324"/>
                </a:solidFill>
                <a:effectLst/>
                <a:uLnTx/>
                <a:uFillTx/>
                <a:latin typeface="Segoe UI Semilight"/>
                <a:ea typeface="Roboto Condensed Light" panose="02000000000000000000" pitchFamily="2" charset="0"/>
                <a:cs typeface="+mn-cs"/>
              </a:endParaRPr>
            </a:p>
          </p:txBody>
        </p:sp>
        <p:sp>
          <p:nvSpPr>
            <p:cNvPr id="18" name="Off-page Connector 139">
              <a:extLst>
                <a:ext uri="{FF2B5EF4-FFF2-40B4-BE49-F238E27FC236}">
                  <a16:creationId xmlns:a16="http://schemas.microsoft.com/office/drawing/2014/main" id="{D6CBBFB5-AA9E-4483-9A40-B06BA81D8513}"/>
                </a:ext>
              </a:extLst>
            </p:cNvPr>
            <p:cNvSpPr/>
            <p:nvPr/>
          </p:nvSpPr>
          <p:spPr>
            <a:xfrm>
              <a:off x="234154" y="6301473"/>
              <a:ext cx="196078" cy="191748"/>
            </a:xfrm>
            <a:prstGeom prst="flowChartOffpageConnector">
              <a:avLst/>
            </a:prstGeom>
            <a:solidFill>
              <a:srgbClr val="92D050"/>
            </a:solidFill>
            <a:ln w="12700" cap="flat" cmpd="sng" algn="ctr">
              <a:noFill/>
              <a:prstDash val="solid"/>
              <a:miter lim="800000"/>
            </a:ln>
            <a:effectLst/>
          </p:spPr>
          <p:txBody>
            <a:bodyPr rtlCol="0" anchor="ctr"/>
            <a:lstStyle/>
            <a:p>
              <a:pPr marL="0" marR="0" lvl="0" indent="0" algn="ctr" defTabSz="342904"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222324"/>
                </a:solidFill>
                <a:effectLst/>
                <a:uLnTx/>
                <a:uFillTx/>
                <a:latin typeface="Segoe UI Semilight"/>
                <a:ea typeface="Roboto Condensed Light" panose="02000000000000000000" pitchFamily="2" charset="0"/>
                <a:cs typeface="+mn-cs"/>
              </a:endParaRPr>
            </a:p>
          </p:txBody>
        </p:sp>
        <p:sp>
          <p:nvSpPr>
            <p:cNvPr id="19" name="Off-page Connector 140">
              <a:extLst>
                <a:ext uri="{FF2B5EF4-FFF2-40B4-BE49-F238E27FC236}">
                  <a16:creationId xmlns:a16="http://schemas.microsoft.com/office/drawing/2014/main" id="{9F1A5632-CEE9-436B-A981-D65CA733CFE4}"/>
                </a:ext>
              </a:extLst>
            </p:cNvPr>
            <p:cNvSpPr/>
            <p:nvPr/>
          </p:nvSpPr>
          <p:spPr>
            <a:xfrm>
              <a:off x="234154" y="6722926"/>
              <a:ext cx="196078" cy="191748"/>
            </a:xfrm>
            <a:prstGeom prst="flowChartOffpageConnector">
              <a:avLst/>
            </a:prstGeom>
            <a:solidFill>
              <a:schemeClr val="accent1"/>
            </a:solidFill>
            <a:ln w="12700" cap="flat" cmpd="sng" algn="ctr">
              <a:noFill/>
              <a:prstDash val="solid"/>
              <a:miter lim="800000"/>
            </a:ln>
            <a:effectLst/>
          </p:spPr>
          <p:txBody>
            <a:bodyPr rtlCol="0" anchor="ctr"/>
            <a:lstStyle/>
            <a:p>
              <a:pPr marL="0" marR="0" lvl="0" indent="0" algn="ctr" defTabSz="342904"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222324"/>
                </a:solidFill>
                <a:effectLst/>
                <a:uLnTx/>
                <a:uFillTx/>
                <a:latin typeface="Segoe UI Semilight"/>
                <a:ea typeface="Roboto Condensed Light" panose="02000000000000000000" pitchFamily="2" charset="0"/>
                <a:cs typeface="+mn-cs"/>
              </a:endParaRPr>
            </a:p>
          </p:txBody>
        </p:sp>
        <p:sp>
          <p:nvSpPr>
            <p:cNvPr id="20" name="TextBox 19">
              <a:extLst>
                <a:ext uri="{FF2B5EF4-FFF2-40B4-BE49-F238E27FC236}">
                  <a16:creationId xmlns:a16="http://schemas.microsoft.com/office/drawing/2014/main" id="{07B81411-CEDC-4310-BD42-6E8F1D6BC6CD}"/>
                </a:ext>
              </a:extLst>
            </p:cNvPr>
            <p:cNvSpPr txBox="1"/>
            <p:nvPr/>
          </p:nvSpPr>
          <p:spPr>
            <a:xfrm>
              <a:off x="531832" y="6070700"/>
              <a:ext cx="1303318" cy="193563"/>
            </a:xfrm>
            <a:prstGeom prst="rect">
              <a:avLst/>
            </a:prstGeom>
            <a:noFill/>
          </p:spPr>
          <p:txBody>
            <a:bodyPr wrap="square" rtlCol="0">
              <a:spAutoFit/>
            </a:bodyPr>
            <a:lstStyle/>
            <a:p>
              <a:pPr marL="0" marR="0" lvl="0" indent="0" algn="l" defTabSz="342904"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222324"/>
                  </a:solidFill>
                  <a:effectLst/>
                  <a:uLnTx/>
                  <a:uFillTx/>
                  <a:latin typeface="Segoe UI Semilight"/>
                  <a:ea typeface="Roboto Condensed Light" panose="02000000000000000000" pitchFamily="2" charset="0"/>
                  <a:cs typeface="+mn-cs"/>
                </a:rPr>
                <a:t>Milestone complete</a:t>
              </a:r>
            </a:p>
          </p:txBody>
        </p:sp>
        <p:sp>
          <p:nvSpPr>
            <p:cNvPr id="21" name="TextBox 20">
              <a:extLst>
                <a:ext uri="{FF2B5EF4-FFF2-40B4-BE49-F238E27FC236}">
                  <a16:creationId xmlns:a16="http://schemas.microsoft.com/office/drawing/2014/main" id="{380CB873-FC26-4123-9A8A-59B50923D86A}"/>
                </a:ext>
              </a:extLst>
            </p:cNvPr>
            <p:cNvSpPr txBox="1"/>
            <p:nvPr/>
          </p:nvSpPr>
          <p:spPr>
            <a:xfrm>
              <a:off x="531831" y="6268077"/>
              <a:ext cx="1303319" cy="193563"/>
            </a:xfrm>
            <a:prstGeom prst="rect">
              <a:avLst/>
            </a:prstGeom>
            <a:noFill/>
          </p:spPr>
          <p:txBody>
            <a:bodyPr wrap="square" rtlCol="0">
              <a:spAutoFit/>
            </a:bodyPr>
            <a:lstStyle/>
            <a:p>
              <a:pPr marL="0" marR="0" lvl="0" indent="0" algn="l" defTabSz="342904"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srgbClr val="222324"/>
                  </a:solidFill>
                  <a:effectLst/>
                  <a:uLnTx/>
                  <a:uFillTx/>
                  <a:latin typeface="Segoe UI Semilight"/>
                  <a:ea typeface="Roboto Condensed Light" panose="02000000000000000000" pitchFamily="2" charset="0"/>
                  <a:cs typeface="+mn-cs"/>
                </a:rPr>
                <a:t>Milestone on track</a:t>
              </a:r>
            </a:p>
          </p:txBody>
        </p:sp>
        <p:sp>
          <p:nvSpPr>
            <p:cNvPr id="22" name="TextBox 21">
              <a:extLst>
                <a:ext uri="{FF2B5EF4-FFF2-40B4-BE49-F238E27FC236}">
                  <a16:creationId xmlns:a16="http://schemas.microsoft.com/office/drawing/2014/main" id="{4A8EBD7F-2D20-43EA-BBE9-34FBF6E15E3D}"/>
                </a:ext>
              </a:extLst>
            </p:cNvPr>
            <p:cNvSpPr txBox="1"/>
            <p:nvPr/>
          </p:nvSpPr>
          <p:spPr>
            <a:xfrm>
              <a:off x="531831" y="6701361"/>
              <a:ext cx="1506519" cy="193563"/>
            </a:xfrm>
            <a:prstGeom prst="rect">
              <a:avLst/>
            </a:prstGeom>
            <a:noFill/>
          </p:spPr>
          <p:txBody>
            <a:bodyPr wrap="square" rtlCol="0">
              <a:spAutoFit/>
            </a:bodyPr>
            <a:lstStyle/>
            <a:p>
              <a:pPr marL="0" marR="0" lvl="0" indent="0" algn="l" defTabSz="342904"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222324"/>
                  </a:solidFill>
                  <a:effectLst/>
                  <a:uLnTx/>
                  <a:uFillTx/>
                  <a:latin typeface="Segoe UI Semilight"/>
                  <a:ea typeface="Roboto Condensed Light" panose="02000000000000000000" pitchFamily="2" charset="0"/>
                  <a:cs typeface="+mn-cs"/>
                </a:rPr>
                <a:t>Milestone not achieved</a:t>
              </a:r>
            </a:p>
          </p:txBody>
        </p:sp>
        <p:sp>
          <p:nvSpPr>
            <p:cNvPr id="25" name="Off-page Connector 139">
              <a:extLst>
                <a:ext uri="{FF2B5EF4-FFF2-40B4-BE49-F238E27FC236}">
                  <a16:creationId xmlns:a16="http://schemas.microsoft.com/office/drawing/2014/main" id="{F26DA1B0-1853-40ED-92CD-750EEF240419}"/>
                </a:ext>
              </a:extLst>
            </p:cNvPr>
            <p:cNvSpPr/>
            <p:nvPr/>
          </p:nvSpPr>
          <p:spPr>
            <a:xfrm>
              <a:off x="234154" y="6520423"/>
              <a:ext cx="196078" cy="191748"/>
            </a:xfrm>
            <a:prstGeom prst="flowChartOffpageConnector">
              <a:avLst/>
            </a:prstGeom>
            <a:solidFill>
              <a:srgbClr val="FFC000"/>
            </a:solidFill>
            <a:ln w="12700" cap="flat" cmpd="sng" algn="ctr">
              <a:noFill/>
              <a:prstDash val="solid"/>
              <a:miter lim="800000"/>
            </a:ln>
            <a:effectLst/>
          </p:spPr>
          <p:txBody>
            <a:bodyPr rtlCol="0" anchor="ctr"/>
            <a:lstStyle/>
            <a:p>
              <a:pPr marL="0" marR="0" lvl="0" indent="0" algn="ctr" defTabSz="342904"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222324"/>
                </a:solidFill>
                <a:effectLst/>
                <a:uLnTx/>
                <a:uFillTx/>
                <a:latin typeface="Segoe UI Semilight"/>
                <a:ea typeface="Roboto Condensed Light" panose="02000000000000000000" pitchFamily="2" charset="0"/>
                <a:cs typeface="+mn-cs"/>
              </a:endParaRPr>
            </a:p>
          </p:txBody>
        </p:sp>
        <p:sp>
          <p:nvSpPr>
            <p:cNvPr id="26" name="TextBox 25">
              <a:extLst>
                <a:ext uri="{FF2B5EF4-FFF2-40B4-BE49-F238E27FC236}">
                  <a16:creationId xmlns:a16="http://schemas.microsoft.com/office/drawing/2014/main" id="{593809F7-2E10-4F1F-8DF1-5EC69ADFE364}"/>
                </a:ext>
              </a:extLst>
            </p:cNvPr>
            <p:cNvSpPr txBox="1"/>
            <p:nvPr/>
          </p:nvSpPr>
          <p:spPr>
            <a:xfrm>
              <a:off x="531831" y="6487027"/>
              <a:ext cx="1303319" cy="193563"/>
            </a:xfrm>
            <a:prstGeom prst="rect">
              <a:avLst/>
            </a:prstGeom>
            <a:noFill/>
          </p:spPr>
          <p:txBody>
            <a:bodyPr wrap="square" rtlCol="0">
              <a:spAutoFit/>
            </a:bodyPr>
            <a:lstStyle/>
            <a:p>
              <a:pPr marL="0" marR="0" lvl="0" indent="0" algn="l" defTabSz="342904"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srgbClr val="222324"/>
                  </a:solidFill>
                  <a:effectLst/>
                  <a:uLnTx/>
                  <a:uFillTx/>
                  <a:latin typeface="Segoe UI Semilight"/>
                  <a:ea typeface="Roboto Condensed Light" panose="02000000000000000000" pitchFamily="2" charset="0"/>
                  <a:cs typeface="+mn-cs"/>
                </a:rPr>
                <a:t>Milestone at risk</a:t>
              </a:r>
            </a:p>
          </p:txBody>
        </p:sp>
      </p:grpSp>
      <p:sp>
        <p:nvSpPr>
          <p:cNvPr id="3" name="Slide Number Placeholder 2">
            <a:extLst>
              <a:ext uri="{FF2B5EF4-FFF2-40B4-BE49-F238E27FC236}">
                <a16:creationId xmlns:a16="http://schemas.microsoft.com/office/drawing/2014/main" id="{1E7FAC1D-2C3F-4D24-8CA1-3DEEBF03B6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81F68-4976-451A-B2E9-79BCBD2F70CC}" type="slidenum">
              <a:rPr kumimoji="0" lang="en-AU" sz="900" b="0" i="0" u="none" strike="noStrike" kern="1200" cap="none" spc="0" normalizeH="0" baseline="0" noProof="0" smtClean="0">
                <a:ln>
                  <a:noFill/>
                </a:ln>
                <a:solidFill>
                  <a:srgbClr val="222324">
                    <a:tint val="75000"/>
                  </a:srgbClr>
                </a:solidFill>
                <a:effectLst/>
                <a:uLnTx/>
                <a:uFillTx/>
                <a:latin typeface="Segoe UI Semi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900" b="0" i="0" u="none" strike="noStrike" kern="1200" cap="none" spc="0" normalizeH="0" baseline="0" noProof="0">
              <a:ln>
                <a:noFill/>
              </a:ln>
              <a:solidFill>
                <a:srgbClr val="222324">
                  <a:tint val="75000"/>
                </a:srgbClr>
              </a:solidFill>
              <a:effectLst/>
              <a:uLnTx/>
              <a:uFillTx/>
              <a:latin typeface="Segoe UI Semilight"/>
              <a:ea typeface="+mn-ea"/>
              <a:cs typeface="+mn-cs"/>
            </a:endParaRPr>
          </a:p>
        </p:txBody>
      </p:sp>
      <p:sp>
        <p:nvSpPr>
          <p:cNvPr id="33" name="Title 1">
            <a:extLst>
              <a:ext uri="{FF2B5EF4-FFF2-40B4-BE49-F238E27FC236}">
                <a16:creationId xmlns:a16="http://schemas.microsoft.com/office/drawing/2014/main" id="{D1E4B8EB-2893-4B52-B33D-D673C79D7548}"/>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30-01-2020</a:t>
            </a:r>
          </a:p>
        </p:txBody>
      </p:sp>
      <p:graphicFrame>
        <p:nvGraphicFramePr>
          <p:cNvPr id="32" name="Table 31">
            <a:extLst>
              <a:ext uri="{FF2B5EF4-FFF2-40B4-BE49-F238E27FC236}">
                <a16:creationId xmlns:a16="http://schemas.microsoft.com/office/drawing/2014/main" id="{1B7E80E0-2D50-4924-BE89-BE03B0B140B3}"/>
              </a:ext>
            </a:extLst>
          </p:cNvPr>
          <p:cNvGraphicFramePr>
            <a:graphicFrameLocks noGrp="1"/>
          </p:cNvGraphicFramePr>
          <p:nvPr/>
        </p:nvGraphicFramePr>
        <p:xfrm>
          <a:off x="0" y="1343288"/>
          <a:ext cx="9143976" cy="1490067"/>
        </p:xfrm>
        <a:graphic>
          <a:graphicData uri="http://schemas.openxmlformats.org/drawingml/2006/table">
            <a:tbl>
              <a:tblPr/>
              <a:tblGrid>
                <a:gridCol w="982266">
                  <a:extLst>
                    <a:ext uri="{9D8B030D-6E8A-4147-A177-3AD203B41FA5}">
                      <a16:colId xmlns:a16="http://schemas.microsoft.com/office/drawing/2014/main" val="138703770"/>
                    </a:ext>
                  </a:extLst>
                </a:gridCol>
                <a:gridCol w="982266">
                  <a:extLst>
                    <a:ext uri="{9D8B030D-6E8A-4147-A177-3AD203B41FA5}">
                      <a16:colId xmlns:a16="http://schemas.microsoft.com/office/drawing/2014/main" val="1848963069"/>
                    </a:ext>
                  </a:extLst>
                </a:gridCol>
                <a:gridCol w="199429">
                  <a:extLst>
                    <a:ext uri="{9D8B030D-6E8A-4147-A177-3AD203B41FA5}">
                      <a16:colId xmlns:a16="http://schemas.microsoft.com/office/drawing/2014/main" val="959256215"/>
                    </a:ext>
                  </a:extLst>
                </a:gridCol>
                <a:gridCol w="199429">
                  <a:extLst>
                    <a:ext uri="{9D8B030D-6E8A-4147-A177-3AD203B41FA5}">
                      <a16:colId xmlns:a16="http://schemas.microsoft.com/office/drawing/2014/main" val="3017760882"/>
                    </a:ext>
                  </a:extLst>
                </a:gridCol>
                <a:gridCol w="199429">
                  <a:extLst>
                    <a:ext uri="{9D8B030D-6E8A-4147-A177-3AD203B41FA5}">
                      <a16:colId xmlns:a16="http://schemas.microsoft.com/office/drawing/2014/main" val="3937380670"/>
                    </a:ext>
                  </a:extLst>
                </a:gridCol>
                <a:gridCol w="199429">
                  <a:extLst>
                    <a:ext uri="{9D8B030D-6E8A-4147-A177-3AD203B41FA5}">
                      <a16:colId xmlns:a16="http://schemas.microsoft.com/office/drawing/2014/main" val="1273203315"/>
                    </a:ext>
                  </a:extLst>
                </a:gridCol>
                <a:gridCol w="199429">
                  <a:extLst>
                    <a:ext uri="{9D8B030D-6E8A-4147-A177-3AD203B41FA5}">
                      <a16:colId xmlns:a16="http://schemas.microsoft.com/office/drawing/2014/main" val="1293610711"/>
                    </a:ext>
                  </a:extLst>
                </a:gridCol>
                <a:gridCol w="199429">
                  <a:extLst>
                    <a:ext uri="{9D8B030D-6E8A-4147-A177-3AD203B41FA5}">
                      <a16:colId xmlns:a16="http://schemas.microsoft.com/office/drawing/2014/main" val="3895376042"/>
                    </a:ext>
                  </a:extLst>
                </a:gridCol>
                <a:gridCol w="199429">
                  <a:extLst>
                    <a:ext uri="{9D8B030D-6E8A-4147-A177-3AD203B41FA5}">
                      <a16:colId xmlns:a16="http://schemas.microsoft.com/office/drawing/2014/main" val="373219328"/>
                    </a:ext>
                  </a:extLst>
                </a:gridCol>
                <a:gridCol w="199429">
                  <a:extLst>
                    <a:ext uri="{9D8B030D-6E8A-4147-A177-3AD203B41FA5}">
                      <a16:colId xmlns:a16="http://schemas.microsoft.com/office/drawing/2014/main" val="2781125027"/>
                    </a:ext>
                  </a:extLst>
                </a:gridCol>
                <a:gridCol w="199429">
                  <a:extLst>
                    <a:ext uri="{9D8B030D-6E8A-4147-A177-3AD203B41FA5}">
                      <a16:colId xmlns:a16="http://schemas.microsoft.com/office/drawing/2014/main" val="2400026306"/>
                    </a:ext>
                  </a:extLst>
                </a:gridCol>
                <a:gridCol w="199429">
                  <a:extLst>
                    <a:ext uri="{9D8B030D-6E8A-4147-A177-3AD203B41FA5}">
                      <a16:colId xmlns:a16="http://schemas.microsoft.com/office/drawing/2014/main" val="3974354082"/>
                    </a:ext>
                  </a:extLst>
                </a:gridCol>
                <a:gridCol w="199429">
                  <a:extLst>
                    <a:ext uri="{9D8B030D-6E8A-4147-A177-3AD203B41FA5}">
                      <a16:colId xmlns:a16="http://schemas.microsoft.com/office/drawing/2014/main" val="3194208563"/>
                    </a:ext>
                  </a:extLst>
                </a:gridCol>
                <a:gridCol w="199429">
                  <a:extLst>
                    <a:ext uri="{9D8B030D-6E8A-4147-A177-3AD203B41FA5}">
                      <a16:colId xmlns:a16="http://schemas.microsoft.com/office/drawing/2014/main" val="4291806613"/>
                    </a:ext>
                  </a:extLst>
                </a:gridCol>
                <a:gridCol w="199429">
                  <a:extLst>
                    <a:ext uri="{9D8B030D-6E8A-4147-A177-3AD203B41FA5}">
                      <a16:colId xmlns:a16="http://schemas.microsoft.com/office/drawing/2014/main" val="2178562656"/>
                    </a:ext>
                  </a:extLst>
                </a:gridCol>
                <a:gridCol w="199429">
                  <a:extLst>
                    <a:ext uri="{9D8B030D-6E8A-4147-A177-3AD203B41FA5}">
                      <a16:colId xmlns:a16="http://schemas.microsoft.com/office/drawing/2014/main" val="4158548608"/>
                    </a:ext>
                  </a:extLst>
                </a:gridCol>
                <a:gridCol w="199429">
                  <a:extLst>
                    <a:ext uri="{9D8B030D-6E8A-4147-A177-3AD203B41FA5}">
                      <a16:colId xmlns:a16="http://schemas.microsoft.com/office/drawing/2014/main" val="3803436155"/>
                    </a:ext>
                  </a:extLst>
                </a:gridCol>
                <a:gridCol w="199429">
                  <a:extLst>
                    <a:ext uri="{9D8B030D-6E8A-4147-A177-3AD203B41FA5}">
                      <a16:colId xmlns:a16="http://schemas.microsoft.com/office/drawing/2014/main" val="1334069915"/>
                    </a:ext>
                  </a:extLst>
                </a:gridCol>
                <a:gridCol w="199429">
                  <a:extLst>
                    <a:ext uri="{9D8B030D-6E8A-4147-A177-3AD203B41FA5}">
                      <a16:colId xmlns:a16="http://schemas.microsoft.com/office/drawing/2014/main" val="2660109712"/>
                    </a:ext>
                  </a:extLst>
                </a:gridCol>
                <a:gridCol w="199429">
                  <a:extLst>
                    <a:ext uri="{9D8B030D-6E8A-4147-A177-3AD203B41FA5}">
                      <a16:colId xmlns:a16="http://schemas.microsoft.com/office/drawing/2014/main" val="2172300027"/>
                    </a:ext>
                  </a:extLst>
                </a:gridCol>
                <a:gridCol w="199429">
                  <a:extLst>
                    <a:ext uri="{9D8B030D-6E8A-4147-A177-3AD203B41FA5}">
                      <a16:colId xmlns:a16="http://schemas.microsoft.com/office/drawing/2014/main" val="114442153"/>
                    </a:ext>
                  </a:extLst>
                </a:gridCol>
                <a:gridCol w="199429">
                  <a:extLst>
                    <a:ext uri="{9D8B030D-6E8A-4147-A177-3AD203B41FA5}">
                      <a16:colId xmlns:a16="http://schemas.microsoft.com/office/drawing/2014/main" val="3185592902"/>
                    </a:ext>
                  </a:extLst>
                </a:gridCol>
                <a:gridCol w="199429">
                  <a:extLst>
                    <a:ext uri="{9D8B030D-6E8A-4147-A177-3AD203B41FA5}">
                      <a16:colId xmlns:a16="http://schemas.microsoft.com/office/drawing/2014/main" val="1242957403"/>
                    </a:ext>
                  </a:extLst>
                </a:gridCol>
                <a:gridCol w="199429">
                  <a:extLst>
                    <a:ext uri="{9D8B030D-6E8A-4147-A177-3AD203B41FA5}">
                      <a16:colId xmlns:a16="http://schemas.microsoft.com/office/drawing/2014/main" val="474492682"/>
                    </a:ext>
                  </a:extLst>
                </a:gridCol>
                <a:gridCol w="199429">
                  <a:extLst>
                    <a:ext uri="{9D8B030D-6E8A-4147-A177-3AD203B41FA5}">
                      <a16:colId xmlns:a16="http://schemas.microsoft.com/office/drawing/2014/main" val="1119088425"/>
                    </a:ext>
                  </a:extLst>
                </a:gridCol>
                <a:gridCol w="199429">
                  <a:extLst>
                    <a:ext uri="{9D8B030D-6E8A-4147-A177-3AD203B41FA5}">
                      <a16:colId xmlns:a16="http://schemas.microsoft.com/office/drawing/2014/main" val="1774524795"/>
                    </a:ext>
                  </a:extLst>
                </a:gridCol>
                <a:gridCol w="199429">
                  <a:extLst>
                    <a:ext uri="{9D8B030D-6E8A-4147-A177-3AD203B41FA5}">
                      <a16:colId xmlns:a16="http://schemas.microsoft.com/office/drawing/2014/main" val="2882800675"/>
                    </a:ext>
                  </a:extLst>
                </a:gridCol>
                <a:gridCol w="199429">
                  <a:extLst>
                    <a:ext uri="{9D8B030D-6E8A-4147-A177-3AD203B41FA5}">
                      <a16:colId xmlns:a16="http://schemas.microsoft.com/office/drawing/2014/main" val="1914399664"/>
                    </a:ext>
                  </a:extLst>
                </a:gridCol>
                <a:gridCol w="199429">
                  <a:extLst>
                    <a:ext uri="{9D8B030D-6E8A-4147-A177-3AD203B41FA5}">
                      <a16:colId xmlns:a16="http://schemas.microsoft.com/office/drawing/2014/main" val="248866445"/>
                    </a:ext>
                  </a:extLst>
                </a:gridCol>
                <a:gridCol w="199429">
                  <a:extLst>
                    <a:ext uri="{9D8B030D-6E8A-4147-A177-3AD203B41FA5}">
                      <a16:colId xmlns:a16="http://schemas.microsoft.com/office/drawing/2014/main" val="2355457473"/>
                    </a:ext>
                  </a:extLst>
                </a:gridCol>
                <a:gridCol w="199429">
                  <a:extLst>
                    <a:ext uri="{9D8B030D-6E8A-4147-A177-3AD203B41FA5}">
                      <a16:colId xmlns:a16="http://schemas.microsoft.com/office/drawing/2014/main" val="3050218196"/>
                    </a:ext>
                  </a:extLst>
                </a:gridCol>
                <a:gridCol w="199429">
                  <a:extLst>
                    <a:ext uri="{9D8B030D-6E8A-4147-A177-3AD203B41FA5}">
                      <a16:colId xmlns:a16="http://schemas.microsoft.com/office/drawing/2014/main" val="3511281532"/>
                    </a:ext>
                  </a:extLst>
                </a:gridCol>
                <a:gridCol w="199429">
                  <a:extLst>
                    <a:ext uri="{9D8B030D-6E8A-4147-A177-3AD203B41FA5}">
                      <a16:colId xmlns:a16="http://schemas.microsoft.com/office/drawing/2014/main" val="3817760037"/>
                    </a:ext>
                  </a:extLst>
                </a:gridCol>
                <a:gridCol w="199429">
                  <a:extLst>
                    <a:ext uri="{9D8B030D-6E8A-4147-A177-3AD203B41FA5}">
                      <a16:colId xmlns:a16="http://schemas.microsoft.com/office/drawing/2014/main" val="2500926729"/>
                    </a:ext>
                  </a:extLst>
                </a:gridCol>
                <a:gridCol w="199429">
                  <a:extLst>
                    <a:ext uri="{9D8B030D-6E8A-4147-A177-3AD203B41FA5}">
                      <a16:colId xmlns:a16="http://schemas.microsoft.com/office/drawing/2014/main" val="3854402498"/>
                    </a:ext>
                  </a:extLst>
                </a:gridCol>
                <a:gridCol w="199429">
                  <a:extLst>
                    <a:ext uri="{9D8B030D-6E8A-4147-A177-3AD203B41FA5}">
                      <a16:colId xmlns:a16="http://schemas.microsoft.com/office/drawing/2014/main" val="786577842"/>
                    </a:ext>
                  </a:extLst>
                </a:gridCol>
                <a:gridCol w="199429">
                  <a:extLst>
                    <a:ext uri="{9D8B030D-6E8A-4147-A177-3AD203B41FA5}">
                      <a16:colId xmlns:a16="http://schemas.microsoft.com/office/drawing/2014/main" val="1767291175"/>
                    </a:ext>
                  </a:extLst>
                </a:gridCol>
                <a:gridCol w="199429">
                  <a:extLst>
                    <a:ext uri="{9D8B030D-6E8A-4147-A177-3AD203B41FA5}">
                      <a16:colId xmlns:a16="http://schemas.microsoft.com/office/drawing/2014/main" val="73061504"/>
                    </a:ext>
                  </a:extLst>
                </a:gridCol>
              </a:tblGrid>
              <a:tr h="305696">
                <a:tc rowSpan="2">
                  <a:txBody>
                    <a:body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Domain</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Initiative</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2019</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2020</a:t>
                      </a:r>
                    </a:p>
                  </a:txBody>
                  <a:tcPr marL="68958" marR="68958" marT="34479" marB="3447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2021</a:t>
                      </a:r>
                    </a:p>
                  </a:txBody>
                  <a:tcPr marL="68958" marR="68958" marT="34479" marB="3447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744224919"/>
                  </a:ext>
                </a:extLst>
              </a:tr>
              <a:tr h="191412">
                <a:tc vMerge="1">
                  <a:txBody>
                    <a:bodyPr/>
                    <a:lstStyle/>
                    <a:p>
                      <a:endParaRPr lang="en-US"/>
                    </a:p>
                  </a:txBody>
                  <a:tcPr/>
                </a:tc>
                <a:tc vMerge="1">
                  <a:txBody>
                    <a:bodyPr/>
                    <a:lstStyle/>
                    <a:p>
                      <a:endParaRPr lang="en-US"/>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chemeClr val="tx1">
                          <a:lumMod val="50000"/>
                          <a:lumOff val="50000"/>
                        </a:scheme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chemeClr val="tx1">
                          <a:lumMod val="50000"/>
                          <a:lumOff val="50000"/>
                        </a:scheme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738612719"/>
                  </a:ext>
                </a:extLst>
              </a:tr>
              <a:tr h="836036">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kern="1200" dirty="0">
                          <a:solidFill>
                            <a:schemeClr val="tx1"/>
                          </a:solidFill>
                          <a:latin typeface="+mn-lt"/>
                          <a:ea typeface="Roboto" panose="02000000000000000000" pitchFamily="2" charset="0"/>
                          <a:cs typeface="+mn-cs"/>
                        </a:rPr>
                        <a:t>Readiness</a:t>
                      </a:r>
                    </a:p>
                    <a:p>
                      <a:pPr marL="0" marR="0" lvl="0" indent="0" algn="ctr" defTabSz="914400" rtl="0" eaLnBrk="1" fontAlgn="b" latinLnBrk="0" hangingPunct="1">
                        <a:lnSpc>
                          <a:spcPct val="100000"/>
                        </a:lnSpc>
                        <a:spcBef>
                          <a:spcPts val="0"/>
                        </a:spcBef>
                        <a:spcAft>
                          <a:spcPts val="0"/>
                        </a:spcAft>
                        <a:buClrTx/>
                        <a:buSzTx/>
                        <a:buFontTx/>
                        <a:buNone/>
                        <a:tabLst/>
                        <a:defRPr/>
                      </a:pPr>
                      <a:endParaRPr lang="en-AU" sz="900" b="1" kern="1200" dirty="0">
                        <a:solidFill>
                          <a:srgbClr val="FF0000"/>
                        </a:solidFill>
                        <a:latin typeface="+mn-lt"/>
                        <a:ea typeface="Roboto" panose="02000000000000000000" pitchFamily="2" charset="0"/>
                        <a:cs typeface="+mn-cs"/>
                      </a:endParaRPr>
                    </a:p>
                  </a:txBody>
                  <a:tcPr marL="17998" marR="17998" marT="11998" marB="11998"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0" i="0" u="none" strike="noStrike" kern="1200" dirty="0">
                        <a:solidFill>
                          <a:schemeClr val="tx1"/>
                        </a:solidFill>
                        <a:effectLst/>
                        <a:latin typeface="+mn-lt"/>
                        <a:ea typeface="+mn-ea"/>
                        <a:cs typeface="+mn-cs"/>
                      </a:endParaRPr>
                    </a:p>
                  </a:txBody>
                  <a:tcPr marL="17998" marR="17998" marT="11998" marB="1199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21832369"/>
                  </a:ext>
                </a:extLst>
              </a:tr>
              <a:tr h="156923">
                <a:tc vMerge="1">
                  <a:txBody>
                    <a:bodyPr/>
                    <a:lstStyle/>
                    <a:p>
                      <a:endParaRPr lang="en-AU"/>
                    </a:p>
                  </a:txBody>
                  <a:tcPr>
                    <a:lnT w="9525" cap="flat" cmpd="sng" algn="ctr">
                      <a:solidFill>
                        <a:schemeClr val="bg1">
                          <a:lumMod val="50000"/>
                        </a:schemeClr>
                      </a:solidFill>
                      <a:prstDash val="solid"/>
                      <a:round/>
                      <a:headEnd type="none" w="med" len="med"/>
                      <a:tailEnd type="none" w="med" len="med"/>
                    </a:lnT>
                  </a:tcPr>
                </a:tc>
                <a:tc vMerge="1">
                  <a:txBody>
                    <a:bodyPr/>
                    <a:lstStyle/>
                    <a:p>
                      <a:endParaRPr lang="en-AU"/>
                    </a:p>
                  </a:txBody>
                  <a:tcPr>
                    <a:lnT w="9525" cap="flat" cmpd="sng" algn="ctr">
                      <a:solidFill>
                        <a:schemeClr val="bg1">
                          <a:lumMod val="50000"/>
                        </a:schemeClr>
                      </a:solidFill>
                      <a:prstDash val="solid"/>
                      <a:round/>
                      <a:headEnd type="none" w="med" len="med"/>
                      <a:tailEnd type="none" w="med" len="med"/>
                    </a:lnT>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721688880"/>
                  </a:ext>
                </a:extLst>
              </a:tr>
            </a:tbl>
          </a:graphicData>
        </a:graphic>
      </p:graphicFrame>
      <p:sp>
        <p:nvSpPr>
          <p:cNvPr id="34" name="Flowchart: Off-page Connector 33">
            <a:extLst>
              <a:ext uri="{FF2B5EF4-FFF2-40B4-BE49-F238E27FC236}">
                <a16:creationId xmlns:a16="http://schemas.microsoft.com/office/drawing/2014/main" id="{1785B5CC-3880-4F4C-9CD4-277F86CA2A03}"/>
              </a:ext>
            </a:extLst>
          </p:cNvPr>
          <p:cNvSpPr/>
          <p:nvPr/>
        </p:nvSpPr>
        <p:spPr>
          <a:xfrm>
            <a:off x="4776093" y="209578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L2-RE11</a:t>
            </a:r>
          </a:p>
        </p:txBody>
      </p:sp>
      <p:sp>
        <p:nvSpPr>
          <p:cNvPr id="40" name="Flowchart: Off-page Connector 39">
            <a:extLst>
              <a:ext uri="{FF2B5EF4-FFF2-40B4-BE49-F238E27FC236}">
                <a16:creationId xmlns:a16="http://schemas.microsoft.com/office/drawing/2014/main" id="{7D95F5F8-FFCE-4CFA-BEE2-90957A616E62}"/>
              </a:ext>
            </a:extLst>
          </p:cNvPr>
          <p:cNvSpPr/>
          <p:nvPr/>
        </p:nvSpPr>
        <p:spPr>
          <a:xfrm>
            <a:off x="4875153" y="153952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L2-M6</a:t>
            </a:r>
          </a:p>
        </p:txBody>
      </p:sp>
      <p:sp>
        <p:nvSpPr>
          <p:cNvPr id="41" name="Flowchart: Off-page Connector 40">
            <a:extLst>
              <a:ext uri="{FF2B5EF4-FFF2-40B4-BE49-F238E27FC236}">
                <a16:creationId xmlns:a16="http://schemas.microsoft.com/office/drawing/2014/main" id="{EB889002-12C2-4006-8BA3-F3A078EC34F1}"/>
              </a:ext>
            </a:extLst>
          </p:cNvPr>
          <p:cNvSpPr/>
          <p:nvPr/>
        </p:nvSpPr>
        <p:spPr>
          <a:xfrm>
            <a:off x="4913253" y="21034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L2-S12</a:t>
            </a:r>
          </a:p>
        </p:txBody>
      </p:sp>
      <p:sp>
        <p:nvSpPr>
          <p:cNvPr id="42" name="Flowchart: Off-page Connector 41">
            <a:extLst>
              <a:ext uri="{FF2B5EF4-FFF2-40B4-BE49-F238E27FC236}">
                <a16:creationId xmlns:a16="http://schemas.microsoft.com/office/drawing/2014/main" id="{B2EAE524-1479-4B4D-A887-6C7585CC06B5}"/>
              </a:ext>
            </a:extLst>
          </p:cNvPr>
          <p:cNvSpPr/>
          <p:nvPr/>
        </p:nvSpPr>
        <p:spPr>
          <a:xfrm>
            <a:off x="5835273" y="209578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L2-RE22</a:t>
            </a:r>
          </a:p>
        </p:txBody>
      </p:sp>
      <p:sp>
        <p:nvSpPr>
          <p:cNvPr id="43" name="Flowchart: Off-page Connector 42">
            <a:extLst>
              <a:ext uri="{FF2B5EF4-FFF2-40B4-BE49-F238E27FC236}">
                <a16:creationId xmlns:a16="http://schemas.microsoft.com/office/drawing/2014/main" id="{52B944A3-6AAD-4B20-A40E-4B1FA3A520C6}"/>
              </a:ext>
            </a:extLst>
          </p:cNvPr>
          <p:cNvSpPr/>
          <p:nvPr/>
        </p:nvSpPr>
        <p:spPr>
          <a:xfrm>
            <a:off x="6208653" y="208816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L2-M11</a:t>
            </a:r>
          </a:p>
        </p:txBody>
      </p:sp>
      <p:sp>
        <p:nvSpPr>
          <p:cNvPr id="44" name="Flowchart: Off-page Connector 43">
            <a:extLst>
              <a:ext uri="{FF2B5EF4-FFF2-40B4-BE49-F238E27FC236}">
                <a16:creationId xmlns:a16="http://schemas.microsoft.com/office/drawing/2014/main" id="{197A17AF-F6CD-4FF2-B4DA-E34F4DDFC2BA}"/>
              </a:ext>
            </a:extLst>
          </p:cNvPr>
          <p:cNvSpPr/>
          <p:nvPr/>
        </p:nvSpPr>
        <p:spPr>
          <a:xfrm>
            <a:off x="6208653" y="153952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L2-M12</a:t>
            </a:r>
          </a:p>
        </p:txBody>
      </p:sp>
      <p:sp>
        <p:nvSpPr>
          <p:cNvPr id="46" name="Flowchart: Off-page Connector 45">
            <a:extLst>
              <a:ext uri="{FF2B5EF4-FFF2-40B4-BE49-F238E27FC236}">
                <a16:creationId xmlns:a16="http://schemas.microsoft.com/office/drawing/2014/main" id="{D93BB528-89ED-4470-B21A-BBDE6140B74D}"/>
              </a:ext>
            </a:extLst>
          </p:cNvPr>
          <p:cNvSpPr/>
          <p:nvPr/>
        </p:nvSpPr>
        <p:spPr>
          <a:xfrm>
            <a:off x="6406773" y="208054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L2-RE18</a:t>
            </a:r>
          </a:p>
        </p:txBody>
      </p:sp>
      <p:sp>
        <p:nvSpPr>
          <p:cNvPr id="47" name="Flowchart: Off-page Connector 46">
            <a:extLst>
              <a:ext uri="{FF2B5EF4-FFF2-40B4-BE49-F238E27FC236}">
                <a16:creationId xmlns:a16="http://schemas.microsoft.com/office/drawing/2014/main" id="{DAD01E63-5C79-4124-9A6D-153E1B4DA810}"/>
              </a:ext>
            </a:extLst>
          </p:cNvPr>
          <p:cNvSpPr/>
          <p:nvPr/>
        </p:nvSpPr>
        <p:spPr>
          <a:xfrm>
            <a:off x="6528693" y="208816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L2-M9</a:t>
            </a:r>
          </a:p>
        </p:txBody>
      </p:sp>
      <p:sp>
        <p:nvSpPr>
          <p:cNvPr id="48" name="Flowchart: Off-page Connector 47">
            <a:extLst>
              <a:ext uri="{FF2B5EF4-FFF2-40B4-BE49-F238E27FC236}">
                <a16:creationId xmlns:a16="http://schemas.microsoft.com/office/drawing/2014/main" id="{80AEF270-7211-4474-AAE9-3DA449CB93EF}"/>
              </a:ext>
            </a:extLst>
          </p:cNvPr>
          <p:cNvSpPr/>
          <p:nvPr/>
        </p:nvSpPr>
        <p:spPr>
          <a:xfrm>
            <a:off x="6521073" y="1539526"/>
            <a:ext cx="151530" cy="571012"/>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L2-M24</a:t>
            </a:r>
          </a:p>
        </p:txBody>
      </p:sp>
      <p:sp>
        <p:nvSpPr>
          <p:cNvPr id="54" name="Flowchart: Off-page Connector 53">
            <a:extLst>
              <a:ext uri="{FF2B5EF4-FFF2-40B4-BE49-F238E27FC236}">
                <a16:creationId xmlns:a16="http://schemas.microsoft.com/office/drawing/2014/main" id="{CEC8534E-9E57-41E2-9538-F0C38C807E62}"/>
              </a:ext>
            </a:extLst>
          </p:cNvPr>
          <p:cNvSpPr/>
          <p:nvPr/>
        </p:nvSpPr>
        <p:spPr>
          <a:xfrm>
            <a:off x="6886833" y="21034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L2-M10</a:t>
            </a:r>
          </a:p>
        </p:txBody>
      </p:sp>
      <p:sp>
        <p:nvSpPr>
          <p:cNvPr id="55" name="Flowchart: Off-page Connector 54">
            <a:extLst>
              <a:ext uri="{FF2B5EF4-FFF2-40B4-BE49-F238E27FC236}">
                <a16:creationId xmlns:a16="http://schemas.microsoft.com/office/drawing/2014/main" id="{4F407037-634E-4712-93C8-0D6EEDBAE308}"/>
              </a:ext>
            </a:extLst>
          </p:cNvPr>
          <p:cNvSpPr/>
          <p:nvPr/>
        </p:nvSpPr>
        <p:spPr>
          <a:xfrm>
            <a:off x="7031613" y="21034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L2-D7</a:t>
            </a:r>
          </a:p>
        </p:txBody>
      </p:sp>
      <p:sp>
        <p:nvSpPr>
          <p:cNvPr id="56" name="Flowchart: Off-page Connector 55">
            <a:extLst>
              <a:ext uri="{FF2B5EF4-FFF2-40B4-BE49-F238E27FC236}">
                <a16:creationId xmlns:a16="http://schemas.microsoft.com/office/drawing/2014/main" id="{9A0CEA0F-E7CB-4D54-8BB8-E419A2B99B06}"/>
              </a:ext>
            </a:extLst>
          </p:cNvPr>
          <p:cNvSpPr/>
          <p:nvPr/>
        </p:nvSpPr>
        <p:spPr>
          <a:xfrm>
            <a:off x="7023993" y="153952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L2-D8</a:t>
            </a:r>
          </a:p>
        </p:txBody>
      </p:sp>
      <p:sp>
        <p:nvSpPr>
          <p:cNvPr id="28" name="TextBox 27">
            <a:extLst>
              <a:ext uri="{FF2B5EF4-FFF2-40B4-BE49-F238E27FC236}">
                <a16:creationId xmlns:a16="http://schemas.microsoft.com/office/drawing/2014/main" id="{D7D5F798-AA04-478A-9A89-75D4E090C16D}"/>
              </a:ext>
            </a:extLst>
          </p:cNvPr>
          <p:cNvSpPr txBox="1"/>
          <p:nvPr/>
        </p:nvSpPr>
        <p:spPr>
          <a:xfrm>
            <a:off x="5958873" y="114485"/>
            <a:ext cx="315220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a:solidFill>
                  <a:schemeClr val="accent1"/>
                </a:solidFill>
              </a:rPr>
              <a:t>The 5MS Program is currently incorporating feedback received during PCF#18. This slide does not represent the current Milestone status. </a:t>
            </a:r>
          </a:p>
        </p:txBody>
      </p:sp>
    </p:spTree>
    <p:extLst>
      <p:ext uri="{BB962C8B-B14F-4D97-AF65-F5344CB8AC3E}">
        <p14:creationId xmlns:p14="http://schemas.microsoft.com/office/powerpoint/2010/main" val="3342170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6448-BF48-4CC4-A6E7-07DC97FFC9F0}"/>
              </a:ext>
            </a:extLst>
          </p:cNvPr>
          <p:cNvSpPr>
            <a:spLocks noGrp="1"/>
          </p:cNvSpPr>
          <p:nvPr>
            <p:ph type="title"/>
          </p:nvPr>
        </p:nvSpPr>
        <p:spPr/>
        <p:txBody>
          <a:bodyPr/>
          <a:lstStyle/>
          <a:p>
            <a:r>
              <a:rPr lang="en-AU" dirty="0"/>
              <a:t>Level 2 Milestones - Readiness</a:t>
            </a:r>
          </a:p>
        </p:txBody>
      </p:sp>
      <p:graphicFrame>
        <p:nvGraphicFramePr>
          <p:cNvPr id="13" name="Table 12">
            <a:extLst>
              <a:ext uri="{FF2B5EF4-FFF2-40B4-BE49-F238E27FC236}">
                <a16:creationId xmlns:a16="http://schemas.microsoft.com/office/drawing/2014/main" id="{99B0A4B4-E243-4ED6-AF79-658F91AE816B}"/>
              </a:ext>
            </a:extLst>
          </p:cNvPr>
          <p:cNvGraphicFramePr>
            <a:graphicFrameLocks noGrp="1"/>
          </p:cNvGraphicFramePr>
          <p:nvPr>
            <p:extLst>
              <p:ext uri="{D42A27DB-BD31-4B8C-83A1-F6EECF244321}">
                <p14:modId xmlns:p14="http://schemas.microsoft.com/office/powerpoint/2010/main" val="2604745173"/>
              </p:ext>
            </p:extLst>
          </p:nvPr>
        </p:nvGraphicFramePr>
        <p:xfrm>
          <a:off x="1637551" y="2854397"/>
          <a:ext cx="7352150" cy="3793626"/>
        </p:xfrm>
        <a:graphic>
          <a:graphicData uri="http://schemas.openxmlformats.org/drawingml/2006/table">
            <a:tbl>
              <a:tblPr/>
              <a:tblGrid>
                <a:gridCol w="681700">
                  <a:extLst>
                    <a:ext uri="{9D8B030D-6E8A-4147-A177-3AD203B41FA5}">
                      <a16:colId xmlns:a16="http://schemas.microsoft.com/office/drawing/2014/main" val="2629953056"/>
                    </a:ext>
                  </a:extLst>
                </a:gridCol>
                <a:gridCol w="3918705">
                  <a:extLst>
                    <a:ext uri="{9D8B030D-6E8A-4147-A177-3AD203B41FA5}">
                      <a16:colId xmlns:a16="http://schemas.microsoft.com/office/drawing/2014/main" val="2366391826"/>
                    </a:ext>
                  </a:extLst>
                </a:gridCol>
                <a:gridCol w="910989">
                  <a:extLst>
                    <a:ext uri="{9D8B030D-6E8A-4147-A177-3AD203B41FA5}">
                      <a16:colId xmlns:a16="http://schemas.microsoft.com/office/drawing/2014/main" val="3784885309"/>
                    </a:ext>
                  </a:extLst>
                </a:gridCol>
                <a:gridCol w="1014153">
                  <a:extLst>
                    <a:ext uri="{9D8B030D-6E8A-4147-A177-3AD203B41FA5}">
                      <a16:colId xmlns:a16="http://schemas.microsoft.com/office/drawing/2014/main" val="1015848270"/>
                    </a:ext>
                  </a:extLst>
                </a:gridCol>
                <a:gridCol w="826603">
                  <a:extLst>
                    <a:ext uri="{9D8B030D-6E8A-4147-A177-3AD203B41FA5}">
                      <a16:colId xmlns:a16="http://schemas.microsoft.com/office/drawing/2014/main" val="1650546999"/>
                    </a:ext>
                  </a:extLst>
                </a:gridCol>
              </a:tblGrid>
              <a:tr h="213459">
                <a:tc gridSpan="4">
                  <a:txBody>
                    <a:bodyPr/>
                    <a:lstStyle/>
                    <a:p>
                      <a:pPr marL="72000" lvl="0" algn="l" fontAlgn="b"/>
                      <a:r>
                        <a:rPr lang="en-AU" sz="900" b="1" i="0" u="none" strike="noStrike" kern="1200" dirty="0">
                          <a:solidFill>
                            <a:srgbClr val="FFFFFF"/>
                          </a:solidFill>
                          <a:effectLst/>
                          <a:latin typeface="+mj-lt"/>
                          <a:ea typeface="+mn-ea"/>
                          <a:cs typeface="+mn-cs"/>
                        </a:rPr>
                        <a:t>Key</a:t>
                      </a:r>
                      <a:r>
                        <a:rPr lang="en-AU" sz="900" b="1" i="0" u="none" strike="noStrike" dirty="0">
                          <a:solidFill>
                            <a:srgbClr val="FFFFFF"/>
                          </a:solidFill>
                          <a:effectLst/>
                          <a:latin typeface="+mj-lt"/>
                        </a:rPr>
                        <a:t> Milestones (Program)</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tc hMerge="1">
                  <a:txBody>
                    <a:bodyPr/>
                    <a:lstStyle/>
                    <a:p>
                      <a:pPr marL="72000" lvl="0" algn="l" fontAlgn="b"/>
                      <a:endParaRPr lang="en-AU" sz="1100" b="0" i="0" u="none" strike="noStrike" dirty="0">
                        <a:solidFill>
                          <a:srgbClr val="FFFFFF"/>
                        </a:solidFill>
                        <a:effectLst/>
                        <a:latin typeface="Segoe UI Semibold" panose="020B0702040204020203" pitchFamily="34" charset="0"/>
                      </a:endParaRPr>
                    </a:p>
                  </a:txBody>
                  <a:tcPr marL="7620" marR="7620" marT="762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tc hMerge="1">
                  <a:txBody>
                    <a:bodyPr/>
                    <a:lstStyle/>
                    <a:p>
                      <a:endParaRPr lang="en-AU"/>
                    </a:p>
                  </a:txBody>
                  <a:tcPr/>
                </a:tc>
                <a:tc hMerge="1">
                  <a:txBody>
                    <a:bodyPr/>
                    <a:lstStyle/>
                    <a:p>
                      <a:endParaRPr lang="en-AU"/>
                    </a:p>
                  </a:txBody>
                  <a:tcPr>
                    <a:lnL w="12700" cap="flat" cmpd="sng" algn="ctr">
                      <a:solidFill>
                        <a:schemeClr val="tx1">
                          <a:lumMod val="50000"/>
                          <a:lumOff val="50000"/>
                        </a:schemeClr>
                      </a:solidFill>
                      <a:prstDash val="solid"/>
                      <a:round/>
                      <a:headEnd type="none" w="med" len="med"/>
                      <a:tailEnd type="none" w="med" len="med"/>
                    </a:lnL>
                  </a:tcPr>
                </a:tc>
                <a:tc>
                  <a:txBody>
                    <a:bodyPr/>
                    <a:lstStyle/>
                    <a:p>
                      <a:pPr marL="72000" lvl="0" algn="l" fontAlgn="b"/>
                      <a:endParaRPr lang="en-AU" sz="900" b="1" i="0" u="none" strike="noStrike" dirty="0">
                        <a:solidFill>
                          <a:srgbClr val="FFFFFF"/>
                        </a:solidFill>
                        <a:effectLst/>
                        <a:latin typeface="+mj-lt"/>
                      </a:endParaRP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extLst>
                  <a:ext uri="{0D108BD9-81ED-4DB2-BD59-A6C34878D82A}">
                    <a16:rowId xmlns:a16="http://schemas.microsoft.com/office/drawing/2014/main" val="60900573"/>
                  </a:ext>
                </a:extLst>
              </a:tr>
              <a:tr h="151167">
                <a:tc>
                  <a:txBody>
                    <a:bodyPr/>
                    <a:lstStyle/>
                    <a:p>
                      <a:pPr marL="36000" algn="l" fontAlgn="t"/>
                      <a:r>
                        <a:rPr lang="en-AU" sz="900" b="0" i="0" u="none" strike="noStrike" dirty="0">
                          <a:solidFill>
                            <a:srgbClr val="FFFFFF"/>
                          </a:solidFill>
                          <a:effectLst/>
                          <a:latin typeface="+mj-lt"/>
                        </a:rPr>
                        <a:t>ID</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Milestone</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Target Date </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Expected Date</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Status</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999362961"/>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L2-S10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u="none" strike="noStrike" dirty="0">
                          <a:solidFill>
                            <a:srgbClr val="222324"/>
                          </a:solidFill>
                          <a:effectLst/>
                          <a:latin typeface="+mj-lt"/>
                        </a:rPr>
                        <a:t>Settlements Market Trial preparation completed by participants</a:t>
                      </a:r>
                      <a:endParaRPr lang="en-AU" sz="900" b="0" i="0" dirty="0">
                        <a:solidFill>
                          <a:srgbClr val="222324"/>
                        </a:solidFill>
                        <a:effectLst/>
                        <a:latin typeface="+mj-l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17-Feb-2021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n-lt"/>
                          <a:ea typeface="+mn-ea"/>
                          <a:cs typeface="+mn-cs"/>
                        </a:rPr>
                        <a:t>17-Feb-2021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761197664"/>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L2-S11</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u="none" strike="noStrike" dirty="0">
                          <a:solidFill>
                            <a:srgbClr val="222324"/>
                          </a:solidFill>
                          <a:effectLst/>
                          <a:latin typeface="+mj-lt"/>
                        </a:rPr>
                        <a:t>Settlements Market Trial preparation completed by AEMO</a:t>
                      </a:r>
                      <a:endParaRPr lang="en-AU" sz="900" b="0" i="0" dirty="0">
                        <a:solidFill>
                          <a:srgbClr val="222324"/>
                        </a:solidFill>
                        <a:effectLst/>
                        <a:latin typeface="+mj-l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17-Feb-2021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n-lt"/>
                          <a:ea typeface="+mn-ea"/>
                          <a:cs typeface="+mn-cs"/>
                        </a:rPr>
                        <a:t>17-Feb-2021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50919426"/>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L2-RE19</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Industry Go-Live Plan Settlements, Dispatch &amp; Bidding finalised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19-Mar-2021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n-lt"/>
                          <a:ea typeface="+mn-ea"/>
                          <a:cs typeface="+mn-cs"/>
                        </a:rPr>
                        <a:t>19-Mar-2021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34394695"/>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L2-D9</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5-min Bidding Phased Go-Live begins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01-Apr-2021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01-Apr-2021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817877325"/>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XX-XX</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Settlement Platform Go- Live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01-Apr-2021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01-Apr-2021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758049634"/>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strike="noStrike" kern="1200" noProof="0" dirty="0">
                          <a:solidFill>
                            <a:schemeClr val="tx2"/>
                          </a:solidFill>
                          <a:latin typeface="+mn-lt"/>
                          <a:ea typeface="+mn-ea"/>
                          <a:cs typeface="+mn-cs"/>
                        </a:rPr>
                        <a:t>L2-RE23</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strike="noStrike" dirty="0">
                          <a:solidFill>
                            <a:srgbClr val="222324"/>
                          </a:solidFill>
                          <a:effectLst/>
                          <a:latin typeface="+mj-lt"/>
                        </a:rPr>
                        <a:t>5MS Capability Market Trial preparation completed by participants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strike="noStrike" kern="1200" dirty="0">
                          <a:solidFill>
                            <a:schemeClr val="tx2"/>
                          </a:solidFill>
                          <a:latin typeface="+mj-lt"/>
                          <a:ea typeface="+mn-ea"/>
                          <a:cs typeface="+mn-cs"/>
                        </a:rPr>
                        <a:t>06-Apr-2021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strike="noStrike" kern="1200" dirty="0">
                          <a:solidFill>
                            <a:schemeClr val="tx2"/>
                          </a:solidFill>
                          <a:latin typeface="+mn-lt"/>
                          <a:ea typeface="+mn-ea"/>
                          <a:cs typeface="+mn-cs"/>
                        </a:rPr>
                        <a:t>06-Apr-2021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430510829"/>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L2-RE24</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5MS Capability Market Trial preparation completed by AEMO</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06-Apr-2021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n-lt"/>
                          <a:ea typeface="+mn-ea"/>
                          <a:cs typeface="+mn-cs"/>
                        </a:rPr>
                        <a:t>06-Apr-2021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574146917"/>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L2-RE20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Industry Go-Live Plan – 5MS Capability final complete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07-May-2021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n-lt"/>
                          <a:ea typeface="+mn-ea"/>
                          <a:cs typeface="+mn-cs"/>
                        </a:rPr>
                        <a:t>07-May-2021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375136292"/>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strike="noStrike" kern="1200" noProof="0" dirty="0">
                          <a:solidFill>
                            <a:schemeClr val="tx2"/>
                          </a:solidFill>
                          <a:latin typeface="+mn-lt"/>
                          <a:ea typeface="+mn-ea"/>
                          <a:cs typeface="+mn-cs"/>
                        </a:rPr>
                        <a:t>L2-D10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strike="noStrike" dirty="0">
                          <a:solidFill>
                            <a:srgbClr val="222324"/>
                          </a:solidFill>
                          <a:effectLst/>
                          <a:latin typeface="+mj-lt"/>
                        </a:rPr>
                        <a:t>5MS Capability Market Trials conclude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strike="noStrike" kern="1200" dirty="0">
                          <a:solidFill>
                            <a:schemeClr val="tx2"/>
                          </a:solidFill>
                          <a:latin typeface="+mj-lt"/>
                          <a:ea typeface="+mn-ea"/>
                          <a:cs typeface="+mn-cs"/>
                        </a:rPr>
                        <a:t>31-May-2021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strike="noStrike" kern="1200" dirty="0">
                          <a:solidFill>
                            <a:schemeClr val="tx2"/>
                          </a:solidFill>
                          <a:latin typeface="+mj-lt"/>
                          <a:ea typeface="+mn-ea"/>
                          <a:cs typeface="+mn-cs"/>
                        </a:rPr>
                        <a:t>31-May-2021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strike="sngStrike"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298472007"/>
                  </a:ext>
                </a:extLst>
              </a:tr>
              <a:tr h="215098">
                <a:tc>
                  <a:txBody>
                    <a:bodyPr/>
                    <a:lstStyle/>
                    <a:p>
                      <a:pPr marL="0" algn="l" defTabSz="801929" rtl="0" eaLnBrk="1" latinLnBrk="0" hangingPunct="1"/>
                      <a:r>
                        <a:rPr lang="en-AU" sz="900" kern="1200" dirty="0">
                          <a:solidFill>
                            <a:schemeClr val="tx2"/>
                          </a:solidFill>
                          <a:latin typeface="+mj-lt"/>
                          <a:ea typeface="+mn-ea"/>
                          <a:cs typeface="+mn-cs"/>
                        </a:rPr>
                        <a:t>L2-D11</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30-min Bidding no longer accepted by AEMO</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01-Jul-2021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01-Jul-2021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159038232"/>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L2-RE25</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MDMT format no longer accepted by AEMO for interval meters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01-Jul-2021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n-lt"/>
                          <a:ea typeface="+mn-ea"/>
                          <a:cs typeface="+mn-cs"/>
                        </a:rPr>
                        <a:t>01-Jul-2021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530666858"/>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L2-RE26</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GS Market Trial preparation completed by participants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15-Sep-2021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n-lt"/>
                          <a:ea typeface="+mn-ea"/>
                          <a:cs typeface="+mn-cs"/>
                        </a:rPr>
                        <a:t>15-Sep-2021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80727699"/>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L2-RE27</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marR="0" lvl="0" indent="0" algn="l" defTabSz="685800" rtl="0" eaLnBrk="1" fontAlgn="base" latinLnBrk="0" hangingPunct="1">
                        <a:lnSpc>
                          <a:spcPct val="100000"/>
                        </a:lnSpc>
                        <a:spcBef>
                          <a:spcPts val="0"/>
                        </a:spcBef>
                        <a:spcAft>
                          <a:spcPts val="0"/>
                        </a:spcAft>
                        <a:buClrTx/>
                        <a:buSzTx/>
                        <a:buFontTx/>
                        <a:buNone/>
                        <a:tabLst/>
                        <a:defRPr/>
                      </a:pPr>
                      <a:r>
                        <a:rPr lang="en-AU" sz="900" b="0" i="0" kern="1200" dirty="0">
                          <a:solidFill>
                            <a:srgbClr val="222324"/>
                          </a:solidFill>
                          <a:effectLst/>
                          <a:latin typeface="+mj-lt"/>
                          <a:ea typeface="+mn-ea"/>
                          <a:cs typeface="+mn-cs"/>
                        </a:rPr>
                        <a:t>GS Market Trial preparation completed by AEMO</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15-Sep-2021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n-lt"/>
                          <a:ea typeface="+mn-ea"/>
                          <a:cs typeface="+mn-cs"/>
                        </a:rPr>
                        <a:t>15-Sep-2021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383975232"/>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L2-RE28</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marR="0" lvl="0" indent="0" algn="l" defTabSz="685800" rtl="0" eaLnBrk="1" fontAlgn="base" latinLnBrk="0" hangingPunct="1">
                        <a:lnSpc>
                          <a:spcPct val="100000"/>
                        </a:lnSpc>
                        <a:spcBef>
                          <a:spcPts val="0"/>
                        </a:spcBef>
                        <a:spcAft>
                          <a:spcPts val="0"/>
                        </a:spcAft>
                        <a:buClrTx/>
                        <a:buSzTx/>
                        <a:buFontTx/>
                        <a:buNone/>
                        <a:tabLst/>
                        <a:defRPr/>
                      </a:pPr>
                      <a:r>
                        <a:rPr lang="en-AU" sz="900" b="0" i="0" kern="1200" dirty="0">
                          <a:solidFill>
                            <a:srgbClr val="222324"/>
                          </a:solidFill>
                          <a:effectLst/>
                          <a:latin typeface="+mn-lt"/>
                          <a:ea typeface="+mn-ea"/>
                          <a:cs typeface="+mn-cs"/>
                        </a:rPr>
                        <a:t>GS Market Trial concludes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01-Dec-2021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n-lt"/>
                          <a:ea typeface="+mn-ea"/>
                          <a:cs typeface="+mn-cs"/>
                        </a:rPr>
                        <a:t>01-Dec-2021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980233549"/>
                  </a:ext>
                </a:extLst>
              </a:tr>
              <a:tr h="215098">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n-lt"/>
                          <a:ea typeface="+mn-ea"/>
                          <a:cs typeface="+mn-cs"/>
                        </a:rPr>
                        <a:t>L2-RE21</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algn="l" rtl="0" fontAlgn="base"/>
                      <a:r>
                        <a:rPr lang="en-AU" sz="900" b="0" i="0" dirty="0">
                          <a:solidFill>
                            <a:srgbClr val="222324"/>
                          </a:solidFill>
                          <a:effectLst/>
                          <a:latin typeface="+mj-lt"/>
                        </a:rPr>
                        <a:t>Industry Go-Live Plan – GS Capability final complete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21-Dec-2021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n-lt"/>
                          <a:ea typeface="+mn-ea"/>
                          <a:cs typeface="+mn-cs"/>
                        </a:rPr>
                        <a:t>21-Dec-2021</a:t>
                      </a:r>
                    </a:p>
                  </a:txBody>
                  <a:tcPr marL="57875" marR="57875" marT="28937" marB="28937">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256303601"/>
                  </a:ext>
                </a:extLst>
              </a:tr>
            </a:tbl>
          </a:graphicData>
        </a:graphic>
      </p:graphicFrame>
      <p:grpSp>
        <p:nvGrpSpPr>
          <p:cNvPr id="16" name="Group 15">
            <a:extLst>
              <a:ext uri="{FF2B5EF4-FFF2-40B4-BE49-F238E27FC236}">
                <a16:creationId xmlns:a16="http://schemas.microsoft.com/office/drawing/2014/main" id="{76827093-BF43-4A5D-BD34-A1E7C976BFC3}"/>
              </a:ext>
            </a:extLst>
          </p:cNvPr>
          <p:cNvGrpSpPr/>
          <p:nvPr/>
        </p:nvGrpSpPr>
        <p:grpSpPr>
          <a:xfrm>
            <a:off x="211022" y="3218618"/>
            <a:ext cx="1276993" cy="855508"/>
            <a:chOff x="234154" y="6070700"/>
            <a:chExt cx="1804196" cy="843974"/>
          </a:xfrm>
        </p:grpSpPr>
        <p:sp>
          <p:nvSpPr>
            <p:cNvPr id="17" name="Off-page Connector 138">
              <a:extLst>
                <a:ext uri="{FF2B5EF4-FFF2-40B4-BE49-F238E27FC236}">
                  <a16:creationId xmlns:a16="http://schemas.microsoft.com/office/drawing/2014/main" id="{46D8BCC8-63F5-44A0-BE6F-C6AC81C89A25}"/>
                </a:ext>
              </a:extLst>
            </p:cNvPr>
            <p:cNvSpPr/>
            <p:nvPr/>
          </p:nvSpPr>
          <p:spPr>
            <a:xfrm>
              <a:off x="234154" y="6105445"/>
              <a:ext cx="196078" cy="191748"/>
            </a:xfrm>
            <a:prstGeom prst="flowChartOffpageConnector">
              <a:avLst/>
            </a:prstGeom>
            <a:solidFill>
              <a:schemeClr val="bg1">
                <a:lumMod val="85000"/>
              </a:schemeClr>
            </a:solidFill>
            <a:ln w="12700" cap="flat" cmpd="sng" algn="ctr">
              <a:noFill/>
              <a:prstDash val="solid"/>
              <a:miter lim="800000"/>
            </a:ln>
            <a:effectLst/>
          </p:spPr>
          <p:txBody>
            <a:bodyPr rtlCol="0" anchor="ctr"/>
            <a:lstStyle/>
            <a:p>
              <a:pPr marL="0" marR="0" lvl="0" indent="0" algn="ctr" defTabSz="342904"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222324"/>
                </a:solidFill>
                <a:effectLst/>
                <a:uLnTx/>
                <a:uFillTx/>
                <a:latin typeface="Segoe UI Semilight"/>
                <a:ea typeface="Roboto Condensed Light" panose="02000000000000000000" pitchFamily="2" charset="0"/>
                <a:cs typeface="+mn-cs"/>
              </a:endParaRPr>
            </a:p>
          </p:txBody>
        </p:sp>
        <p:sp>
          <p:nvSpPr>
            <p:cNvPr id="18" name="Off-page Connector 139">
              <a:extLst>
                <a:ext uri="{FF2B5EF4-FFF2-40B4-BE49-F238E27FC236}">
                  <a16:creationId xmlns:a16="http://schemas.microsoft.com/office/drawing/2014/main" id="{D6CBBFB5-AA9E-4483-9A40-B06BA81D8513}"/>
                </a:ext>
              </a:extLst>
            </p:cNvPr>
            <p:cNvSpPr/>
            <p:nvPr/>
          </p:nvSpPr>
          <p:spPr>
            <a:xfrm>
              <a:off x="234154" y="6301473"/>
              <a:ext cx="196078" cy="191748"/>
            </a:xfrm>
            <a:prstGeom prst="flowChartOffpageConnector">
              <a:avLst/>
            </a:prstGeom>
            <a:solidFill>
              <a:srgbClr val="92D050"/>
            </a:solidFill>
            <a:ln w="12700" cap="flat" cmpd="sng" algn="ctr">
              <a:noFill/>
              <a:prstDash val="solid"/>
              <a:miter lim="800000"/>
            </a:ln>
            <a:effectLst/>
          </p:spPr>
          <p:txBody>
            <a:bodyPr rtlCol="0" anchor="ctr"/>
            <a:lstStyle/>
            <a:p>
              <a:pPr marL="0" marR="0" lvl="0" indent="0" algn="ctr" defTabSz="342904"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222324"/>
                </a:solidFill>
                <a:effectLst/>
                <a:uLnTx/>
                <a:uFillTx/>
                <a:latin typeface="Segoe UI Semilight"/>
                <a:ea typeface="Roboto Condensed Light" panose="02000000000000000000" pitchFamily="2" charset="0"/>
                <a:cs typeface="+mn-cs"/>
              </a:endParaRPr>
            </a:p>
          </p:txBody>
        </p:sp>
        <p:sp>
          <p:nvSpPr>
            <p:cNvPr id="19" name="Off-page Connector 140">
              <a:extLst>
                <a:ext uri="{FF2B5EF4-FFF2-40B4-BE49-F238E27FC236}">
                  <a16:creationId xmlns:a16="http://schemas.microsoft.com/office/drawing/2014/main" id="{9F1A5632-CEE9-436B-A981-D65CA733CFE4}"/>
                </a:ext>
              </a:extLst>
            </p:cNvPr>
            <p:cNvSpPr/>
            <p:nvPr/>
          </p:nvSpPr>
          <p:spPr>
            <a:xfrm>
              <a:off x="234154" y="6722926"/>
              <a:ext cx="196078" cy="191748"/>
            </a:xfrm>
            <a:prstGeom prst="flowChartOffpageConnector">
              <a:avLst/>
            </a:prstGeom>
            <a:solidFill>
              <a:schemeClr val="accent1"/>
            </a:solidFill>
            <a:ln w="12700" cap="flat" cmpd="sng" algn="ctr">
              <a:noFill/>
              <a:prstDash val="solid"/>
              <a:miter lim="800000"/>
            </a:ln>
            <a:effectLst/>
          </p:spPr>
          <p:txBody>
            <a:bodyPr rtlCol="0" anchor="ctr"/>
            <a:lstStyle/>
            <a:p>
              <a:pPr marL="0" marR="0" lvl="0" indent="0" algn="ctr" defTabSz="342904"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222324"/>
                </a:solidFill>
                <a:effectLst/>
                <a:uLnTx/>
                <a:uFillTx/>
                <a:latin typeface="Segoe UI Semilight"/>
                <a:ea typeface="Roboto Condensed Light" panose="02000000000000000000" pitchFamily="2" charset="0"/>
                <a:cs typeface="+mn-cs"/>
              </a:endParaRPr>
            </a:p>
          </p:txBody>
        </p:sp>
        <p:sp>
          <p:nvSpPr>
            <p:cNvPr id="20" name="TextBox 19">
              <a:extLst>
                <a:ext uri="{FF2B5EF4-FFF2-40B4-BE49-F238E27FC236}">
                  <a16:creationId xmlns:a16="http://schemas.microsoft.com/office/drawing/2014/main" id="{07B81411-CEDC-4310-BD42-6E8F1D6BC6CD}"/>
                </a:ext>
              </a:extLst>
            </p:cNvPr>
            <p:cNvSpPr txBox="1"/>
            <p:nvPr/>
          </p:nvSpPr>
          <p:spPr>
            <a:xfrm>
              <a:off x="531832" y="6070700"/>
              <a:ext cx="1303318" cy="193563"/>
            </a:xfrm>
            <a:prstGeom prst="rect">
              <a:avLst/>
            </a:prstGeom>
            <a:noFill/>
          </p:spPr>
          <p:txBody>
            <a:bodyPr wrap="square" rtlCol="0">
              <a:spAutoFit/>
            </a:bodyPr>
            <a:lstStyle/>
            <a:p>
              <a:pPr marL="0" marR="0" lvl="0" indent="0" algn="l" defTabSz="342904"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222324"/>
                  </a:solidFill>
                  <a:effectLst/>
                  <a:uLnTx/>
                  <a:uFillTx/>
                  <a:latin typeface="Segoe UI Semilight"/>
                  <a:ea typeface="Roboto Condensed Light" panose="02000000000000000000" pitchFamily="2" charset="0"/>
                  <a:cs typeface="+mn-cs"/>
                </a:rPr>
                <a:t>Milestone complete</a:t>
              </a:r>
            </a:p>
          </p:txBody>
        </p:sp>
        <p:sp>
          <p:nvSpPr>
            <p:cNvPr id="21" name="TextBox 20">
              <a:extLst>
                <a:ext uri="{FF2B5EF4-FFF2-40B4-BE49-F238E27FC236}">
                  <a16:creationId xmlns:a16="http://schemas.microsoft.com/office/drawing/2014/main" id="{380CB873-FC26-4123-9A8A-59B50923D86A}"/>
                </a:ext>
              </a:extLst>
            </p:cNvPr>
            <p:cNvSpPr txBox="1"/>
            <p:nvPr/>
          </p:nvSpPr>
          <p:spPr>
            <a:xfrm>
              <a:off x="531831" y="6268077"/>
              <a:ext cx="1303319" cy="193563"/>
            </a:xfrm>
            <a:prstGeom prst="rect">
              <a:avLst/>
            </a:prstGeom>
            <a:noFill/>
          </p:spPr>
          <p:txBody>
            <a:bodyPr wrap="square" rtlCol="0">
              <a:spAutoFit/>
            </a:bodyPr>
            <a:lstStyle/>
            <a:p>
              <a:pPr marL="0" marR="0" lvl="0" indent="0" algn="l" defTabSz="342904"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srgbClr val="222324"/>
                  </a:solidFill>
                  <a:effectLst/>
                  <a:uLnTx/>
                  <a:uFillTx/>
                  <a:latin typeface="Segoe UI Semilight"/>
                  <a:ea typeface="Roboto Condensed Light" panose="02000000000000000000" pitchFamily="2" charset="0"/>
                  <a:cs typeface="+mn-cs"/>
                </a:rPr>
                <a:t>Milestone on track</a:t>
              </a:r>
            </a:p>
          </p:txBody>
        </p:sp>
        <p:sp>
          <p:nvSpPr>
            <p:cNvPr id="22" name="TextBox 21">
              <a:extLst>
                <a:ext uri="{FF2B5EF4-FFF2-40B4-BE49-F238E27FC236}">
                  <a16:creationId xmlns:a16="http://schemas.microsoft.com/office/drawing/2014/main" id="{4A8EBD7F-2D20-43EA-BBE9-34FBF6E15E3D}"/>
                </a:ext>
              </a:extLst>
            </p:cNvPr>
            <p:cNvSpPr txBox="1"/>
            <p:nvPr/>
          </p:nvSpPr>
          <p:spPr>
            <a:xfrm>
              <a:off x="531831" y="6701361"/>
              <a:ext cx="1506519" cy="193563"/>
            </a:xfrm>
            <a:prstGeom prst="rect">
              <a:avLst/>
            </a:prstGeom>
            <a:noFill/>
          </p:spPr>
          <p:txBody>
            <a:bodyPr wrap="square" rtlCol="0">
              <a:spAutoFit/>
            </a:bodyPr>
            <a:lstStyle/>
            <a:p>
              <a:pPr marL="0" marR="0" lvl="0" indent="0" algn="l" defTabSz="342904"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222324"/>
                  </a:solidFill>
                  <a:effectLst/>
                  <a:uLnTx/>
                  <a:uFillTx/>
                  <a:latin typeface="Segoe UI Semilight"/>
                  <a:ea typeface="Roboto Condensed Light" panose="02000000000000000000" pitchFamily="2" charset="0"/>
                  <a:cs typeface="+mn-cs"/>
                </a:rPr>
                <a:t>Milestone not achieved</a:t>
              </a:r>
            </a:p>
          </p:txBody>
        </p:sp>
        <p:sp>
          <p:nvSpPr>
            <p:cNvPr id="25" name="Off-page Connector 139">
              <a:extLst>
                <a:ext uri="{FF2B5EF4-FFF2-40B4-BE49-F238E27FC236}">
                  <a16:creationId xmlns:a16="http://schemas.microsoft.com/office/drawing/2014/main" id="{F26DA1B0-1853-40ED-92CD-750EEF240419}"/>
                </a:ext>
              </a:extLst>
            </p:cNvPr>
            <p:cNvSpPr/>
            <p:nvPr/>
          </p:nvSpPr>
          <p:spPr>
            <a:xfrm>
              <a:off x="234154" y="6520423"/>
              <a:ext cx="196078" cy="191748"/>
            </a:xfrm>
            <a:prstGeom prst="flowChartOffpageConnector">
              <a:avLst/>
            </a:prstGeom>
            <a:solidFill>
              <a:srgbClr val="FFC000"/>
            </a:solidFill>
            <a:ln w="12700" cap="flat" cmpd="sng" algn="ctr">
              <a:noFill/>
              <a:prstDash val="solid"/>
              <a:miter lim="800000"/>
            </a:ln>
            <a:effectLst/>
          </p:spPr>
          <p:txBody>
            <a:bodyPr rtlCol="0" anchor="ctr"/>
            <a:lstStyle/>
            <a:p>
              <a:pPr marL="0" marR="0" lvl="0" indent="0" algn="ctr" defTabSz="342904"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222324"/>
                </a:solidFill>
                <a:effectLst/>
                <a:uLnTx/>
                <a:uFillTx/>
                <a:latin typeface="Segoe UI Semilight"/>
                <a:ea typeface="Roboto Condensed Light" panose="02000000000000000000" pitchFamily="2" charset="0"/>
                <a:cs typeface="+mn-cs"/>
              </a:endParaRPr>
            </a:p>
          </p:txBody>
        </p:sp>
        <p:sp>
          <p:nvSpPr>
            <p:cNvPr id="26" name="TextBox 25">
              <a:extLst>
                <a:ext uri="{FF2B5EF4-FFF2-40B4-BE49-F238E27FC236}">
                  <a16:creationId xmlns:a16="http://schemas.microsoft.com/office/drawing/2014/main" id="{593809F7-2E10-4F1F-8DF1-5EC69ADFE364}"/>
                </a:ext>
              </a:extLst>
            </p:cNvPr>
            <p:cNvSpPr txBox="1"/>
            <p:nvPr/>
          </p:nvSpPr>
          <p:spPr>
            <a:xfrm>
              <a:off x="531831" y="6487027"/>
              <a:ext cx="1303319" cy="193563"/>
            </a:xfrm>
            <a:prstGeom prst="rect">
              <a:avLst/>
            </a:prstGeom>
            <a:noFill/>
          </p:spPr>
          <p:txBody>
            <a:bodyPr wrap="square" rtlCol="0">
              <a:spAutoFit/>
            </a:bodyPr>
            <a:lstStyle/>
            <a:p>
              <a:pPr marL="0" marR="0" lvl="0" indent="0" algn="l" defTabSz="342904"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srgbClr val="222324"/>
                  </a:solidFill>
                  <a:effectLst/>
                  <a:uLnTx/>
                  <a:uFillTx/>
                  <a:latin typeface="Segoe UI Semilight"/>
                  <a:ea typeface="Roboto Condensed Light" panose="02000000000000000000" pitchFamily="2" charset="0"/>
                  <a:cs typeface="+mn-cs"/>
                </a:rPr>
                <a:t>Milestone at risk</a:t>
              </a:r>
            </a:p>
          </p:txBody>
        </p:sp>
      </p:grpSp>
      <p:sp>
        <p:nvSpPr>
          <p:cNvPr id="3" name="Slide Number Placeholder 2">
            <a:extLst>
              <a:ext uri="{FF2B5EF4-FFF2-40B4-BE49-F238E27FC236}">
                <a16:creationId xmlns:a16="http://schemas.microsoft.com/office/drawing/2014/main" id="{1E7FAC1D-2C3F-4D24-8CA1-3DEEBF03B6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81F68-4976-451A-B2E9-79BCBD2F70CC}" type="slidenum">
              <a:rPr kumimoji="0" lang="en-AU" sz="900" b="0" i="0" u="none" strike="noStrike" kern="1200" cap="none" spc="0" normalizeH="0" baseline="0" noProof="0" smtClean="0">
                <a:ln>
                  <a:noFill/>
                </a:ln>
                <a:solidFill>
                  <a:srgbClr val="222324">
                    <a:tint val="75000"/>
                  </a:srgbClr>
                </a:solidFill>
                <a:effectLst/>
                <a:uLnTx/>
                <a:uFillTx/>
                <a:latin typeface="Segoe UI Semi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900" b="0" i="0" u="none" strike="noStrike" kern="1200" cap="none" spc="0" normalizeH="0" baseline="0" noProof="0">
              <a:ln>
                <a:noFill/>
              </a:ln>
              <a:solidFill>
                <a:srgbClr val="222324">
                  <a:tint val="75000"/>
                </a:srgbClr>
              </a:solidFill>
              <a:effectLst/>
              <a:uLnTx/>
              <a:uFillTx/>
              <a:latin typeface="Segoe UI Semilight"/>
              <a:ea typeface="+mn-ea"/>
              <a:cs typeface="+mn-cs"/>
            </a:endParaRPr>
          </a:p>
        </p:txBody>
      </p:sp>
      <p:sp>
        <p:nvSpPr>
          <p:cNvPr id="33" name="Title 1">
            <a:extLst>
              <a:ext uri="{FF2B5EF4-FFF2-40B4-BE49-F238E27FC236}">
                <a16:creationId xmlns:a16="http://schemas.microsoft.com/office/drawing/2014/main" id="{D1E4B8EB-2893-4B52-B33D-D673C79D7548}"/>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30-01-2020</a:t>
            </a:r>
          </a:p>
        </p:txBody>
      </p:sp>
      <p:graphicFrame>
        <p:nvGraphicFramePr>
          <p:cNvPr id="15" name="Table 14">
            <a:extLst>
              <a:ext uri="{FF2B5EF4-FFF2-40B4-BE49-F238E27FC236}">
                <a16:creationId xmlns:a16="http://schemas.microsoft.com/office/drawing/2014/main" id="{462AF604-3E81-48DE-8F7E-7D68663D93A1}"/>
              </a:ext>
            </a:extLst>
          </p:cNvPr>
          <p:cNvGraphicFramePr>
            <a:graphicFrameLocks noGrp="1"/>
          </p:cNvGraphicFramePr>
          <p:nvPr/>
        </p:nvGraphicFramePr>
        <p:xfrm>
          <a:off x="0" y="1343288"/>
          <a:ext cx="9143976" cy="1490067"/>
        </p:xfrm>
        <a:graphic>
          <a:graphicData uri="http://schemas.openxmlformats.org/drawingml/2006/table">
            <a:tbl>
              <a:tblPr/>
              <a:tblGrid>
                <a:gridCol w="982266">
                  <a:extLst>
                    <a:ext uri="{9D8B030D-6E8A-4147-A177-3AD203B41FA5}">
                      <a16:colId xmlns:a16="http://schemas.microsoft.com/office/drawing/2014/main" val="138703770"/>
                    </a:ext>
                  </a:extLst>
                </a:gridCol>
                <a:gridCol w="982266">
                  <a:extLst>
                    <a:ext uri="{9D8B030D-6E8A-4147-A177-3AD203B41FA5}">
                      <a16:colId xmlns:a16="http://schemas.microsoft.com/office/drawing/2014/main" val="1848963069"/>
                    </a:ext>
                  </a:extLst>
                </a:gridCol>
                <a:gridCol w="199429">
                  <a:extLst>
                    <a:ext uri="{9D8B030D-6E8A-4147-A177-3AD203B41FA5}">
                      <a16:colId xmlns:a16="http://schemas.microsoft.com/office/drawing/2014/main" val="959256215"/>
                    </a:ext>
                  </a:extLst>
                </a:gridCol>
                <a:gridCol w="199429">
                  <a:extLst>
                    <a:ext uri="{9D8B030D-6E8A-4147-A177-3AD203B41FA5}">
                      <a16:colId xmlns:a16="http://schemas.microsoft.com/office/drawing/2014/main" val="3017760882"/>
                    </a:ext>
                  </a:extLst>
                </a:gridCol>
                <a:gridCol w="199429">
                  <a:extLst>
                    <a:ext uri="{9D8B030D-6E8A-4147-A177-3AD203B41FA5}">
                      <a16:colId xmlns:a16="http://schemas.microsoft.com/office/drawing/2014/main" val="3937380670"/>
                    </a:ext>
                  </a:extLst>
                </a:gridCol>
                <a:gridCol w="199429">
                  <a:extLst>
                    <a:ext uri="{9D8B030D-6E8A-4147-A177-3AD203B41FA5}">
                      <a16:colId xmlns:a16="http://schemas.microsoft.com/office/drawing/2014/main" val="1273203315"/>
                    </a:ext>
                  </a:extLst>
                </a:gridCol>
                <a:gridCol w="199429">
                  <a:extLst>
                    <a:ext uri="{9D8B030D-6E8A-4147-A177-3AD203B41FA5}">
                      <a16:colId xmlns:a16="http://schemas.microsoft.com/office/drawing/2014/main" val="1293610711"/>
                    </a:ext>
                  </a:extLst>
                </a:gridCol>
                <a:gridCol w="199429">
                  <a:extLst>
                    <a:ext uri="{9D8B030D-6E8A-4147-A177-3AD203B41FA5}">
                      <a16:colId xmlns:a16="http://schemas.microsoft.com/office/drawing/2014/main" val="3895376042"/>
                    </a:ext>
                  </a:extLst>
                </a:gridCol>
                <a:gridCol w="199429">
                  <a:extLst>
                    <a:ext uri="{9D8B030D-6E8A-4147-A177-3AD203B41FA5}">
                      <a16:colId xmlns:a16="http://schemas.microsoft.com/office/drawing/2014/main" val="373219328"/>
                    </a:ext>
                  </a:extLst>
                </a:gridCol>
                <a:gridCol w="199429">
                  <a:extLst>
                    <a:ext uri="{9D8B030D-6E8A-4147-A177-3AD203B41FA5}">
                      <a16:colId xmlns:a16="http://schemas.microsoft.com/office/drawing/2014/main" val="2781125027"/>
                    </a:ext>
                  </a:extLst>
                </a:gridCol>
                <a:gridCol w="199429">
                  <a:extLst>
                    <a:ext uri="{9D8B030D-6E8A-4147-A177-3AD203B41FA5}">
                      <a16:colId xmlns:a16="http://schemas.microsoft.com/office/drawing/2014/main" val="2400026306"/>
                    </a:ext>
                  </a:extLst>
                </a:gridCol>
                <a:gridCol w="199429">
                  <a:extLst>
                    <a:ext uri="{9D8B030D-6E8A-4147-A177-3AD203B41FA5}">
                      <a16:colId xmlns:a16="http://schemas.microsoft.com/office/drawing/2014/main" val="3974354082"/>
                    </a:ext>
                  </a:extLst>
                </a:gridCol>
                <a:gridCol w="199429">
                  <a:extLst>
                    <a:ext uri="{9D8B030D-6E8A-4147-A177-3AD203B41FA5}">
                      <a16:colId xmlns:a16="http://schemas.microsoft.com/office/drawing/2014/main" val="3194208563"/>
                    </a:ext>
                  </a:extLst>
                </a:gridCol>
                <a:gridCol w="199429">
                  <a:extLst>
                    <a:ext uri="{9D8B030D-6E8A-4147-A177-3AD203B41FA5}">
                      <a16:colId xmlns:a16="http://schemas.microsoft.com/office/drawing/2014/main" val="4291806613"/>
                    </a:ext>
                  </a:extLst>
                </a:gridCol>
                <a:gridCol w="199429">
                  <a:extLst>
                    <a:ext uri="{9D8B030D-6E8A-4147-A177-3AD203B41FA5}">
                      <a16:colId xmlns:a16="http://schemas.microsoft.com/office/drawing/2014/main" val="2178562656"/>
                    </a:ext>
                  </a:extLst>
                </a:gridCol>
                <a:gridCol w="199429">
                  <a:extLst>
                    <a:ext uri="{9D8B030D-6E8A-4147-A177-3AD203B41FA5}">
                      <a16:colId xmlns:a16="http://schemas.microsoft.com/office/drawing/2014/main" val="4158548608"/>
                    </a:ext>
                  </a:extLst>
                </a:gridCol>
                <a:gridCol w="199429">
                  <a:extLst>
                    <a:ext uri="{9D8B030D-6E8A-4147-A177-3AD203B41FA5}">
                      <a16:colId xmlns:a16="http://schemas.microsoft.com/office/drawing/2014/main" val="3803436155"/>
                    </a:ext>
                  </a:extLst>
                </a:gridCol>
                <a:gridCol w="199429">
                  <a:extLst>
                    <a:ext uri="{9D8B030D-6E8A-4147-A177-3AD203B41FA5}">
                      <a16:colId xmlns:a16="http://schemas.microsoft.com/office/drawing/2014/main" val="1334069915"/>
                    </a:ext>
                  </a:extLst>
                </a:gridCol>
                <a:gridCol w="199429">
                  <a:extLst>
                    <a:ext uri="{9D8B030D-6E8A-4147-A177-3AD203B41FA5}">
                      <a16:colId xmlns:a16="http://schemas.microsoft.com/office/drawing/2014/main" val="2660109712"/>
                    </a:ext>
                  </a:extLst>
                </a:gridCol>
                <a:gridCol w="199429">
                  <a:extLst>
                    <a:ext uri="{9D8B030D-6E8A-4147-A177-3AD203B41FA5}">
                      <a16:colId xmlns:a16="http://schemas.microsoft.com/office/drawing/2014/main" val="2172300027"/>
                    </a:ext>
                  </a:extLst>
                </a:gridCol>
                <a:gridCol w="199429">
                  <a:extLst>
                    <a:ext uri="{9D8B030D-6E8A-4147-A177-3AD203B41FA5}">
                      <a16:colId xmlns:a16="http://schemas.microsoft.com/office/drawing/2014/main" val="114442153"/>
                    </a:ext>
                  </a:extLst>
                </a:gridCol>
                <a:gridCol w="199429">
                  <a:extLst>
                    <a:ext uri="{9D8B030D-6E8A-4147-A177-3AD203B41FA5}">
                      <a16:colId xmlns:a16="http://schemas.microsoft.com/office/drawing/2014/main" val="3185592902"/>
                    </a:ext>
                  </a:extLst>
                </a:gridCol>
                <a:gridCol w="199429">
                  <a:extLst>
                    <a:ext uri="{9D8B030D-6E8A-4147-A177-3AD203B41FA5}">
                      <a16:colId xmlns:a16="http://schemas.microsoft.com/office/drawing/2014/main" val="1242957403"/>
                    </a:ext>
                  </a:extLst>
                </a:gridCol>
                <a:gridCol w="199429">
                  <a:extLst>
                    <a:ext uri="{9D8B030D-6E8A-4147-A177-3AD203B41FA5}">
                      <a16:colId xmlns:a16="http://schemas.microsoft.com/office/drawing/2014/main" val="474492682"/>
                    </a:ext>
                  </a:extLst>
                </a:gridCol>
                <a:gridCol w="199429">
                  <a:extLst>
                    <a:ext uri="{9D8B030D-6E8A-4147-A177-3AD203B41FA5}">
                      <a16:colId xmlns:a16="http://schemas.microsoft.com/office/drawing/2014/main" val="1119088425"/>
                    </a:ext>
                  </a:extLst>
                </a:gridCol>
                <a:gridCol w="199429">
                  <a:extLst>
                    <a:ext uri="{9D8B030D-6E8A-4147-A177-3AD203B41FA5}">
                      <a16:colId xmlns:a16="http://schemas.microsoft.com/office/drawing/2014/main" val="1774524795"/>
                    </a:ext>
                  </a:extLst>
                </a:gridCol>
                <a:gridCol w="199429">
                  <a:extLst>
                    <a:ext uri="{9D8B030D-6E8A-4147-A177-3AD203B41FA5}">
                      <a16:colId xmlns:a16="http://schemas.microsoft.com/office/drawing/2014/main" val="2882800675"/>
                    </a:ext>
                  </a:extLst>
                </a:gridCol>
                <a:gridCol w="199429">
                  <a:extLst>
                    <a:ext uri="{9D8B030D-6E8A-4147-A177-3AD203B41FA5}">
                      <a16:colId xmlns:a16="http://schemas.microsoft.com/office/drawing/2014/main" val="1914399664"/>
                    </a:ext>
                  </a:extLst>
                </a:gridCol>
                <a:gridCol w="199429">
                  <a:extLst>
                    <a:ext uri="{9D8B030D-6E8A-4147-A177-3AD203B41FA5}">
                      <a16:colId xmlns:a16="http://schemas.microsoft.com/office/drawing/2014/main" val="248866445"/>
                    </a:ext>
                  </a:extLst>
                </a:gridCol>
                <a:gridCol w="199429">
                  <a:extLst>
                    <a:ext uri="{9D8B030D-6E8A-4147-A177-3AD203B41FA5}">
                      <a16:colId xmlns:a16="http://schemas.microsoft.com/office/drawing/2014/main" val="2355457473"/>
                    </a:ext>
                  </a:extLst>
                </a:gridCol>
                <a:gridCol w="199429">
                  <a:extLst>
                    <a:ext uri="{9D8B030D-6E8A-4147-A177-3AD203B41FA5}">
                      <a16:colId xmlns:a16="http://schemas.microsoft.com/office/drawing/2014/main" val="3050218196"/>
                    </a:ext>
                  </a:extLst>
                </a:gridCol>
                <a:gridCol w="199429">
                  <a:extLst>
                    <a:ext uri="{9D8B030D-6E8A-4147-A177-3AD203B41FA5}">
                      <a16:colId xmlns:a16="http://schemas.microsoft.com/office/drawing/2014/main" val="3511281532"/>
                    </a:ext>
                  </a:extLst>
                </a:gridCol>
                <a:gridCol w="199429">
                  <a:extLst>
                    <a:ext uri="{9D8B030D-6E8A-4147-A177-3AD203B41FA5}">
                      <a16:colId xmlns:a16="http://schemas.microsoft.com/office/drawing/2014/main" val="3817760037"/>
                    </a:ext>
                  </a:extLst>
                </a:gridCol>
                <a:gridCol w="199429">
                  <a:extLst>
                    <a:ext uri="{9D8B030D-6E8A-4147-A177-3AD203B41FA5}">
                      <a16:colId xmlns:a16="http://schemas.microsoft.com/office/drawing/2014/main" val="2500926729"/>
                    </a:ext>
                  </a:extLst>
                </a:gridCol>
                <a:gridCol w="199429">
                  <a:extLst>
                    <a:ext uri="{9D8B030D-6E8A-4147-A177-3AD203B41FA5}">
                      <a16:colId xmlns:a16="http://schemas.microsoft.com/office/drawing/2014/main" val="3854402498"/>
                    </a:ext>
                  </a:extLst>
                </a:gridCol>
                <a:gridCol w="199429">
                  <a:extLst>
                    <a:ext uri="{9D8B030D-6E8A-4147-A177-3AD203B41FA5}">
                      <a16:colId xmlns:a16="http://schemas.microsoft.com/office/drawing/2014/main" val="786577842"/>
                    </a:ext>
                  </a:extLst>
                </a:gridCol>
                <a:gridCol w="199429">
                  <a:extLst>
                    <a:ext uri="{9D8B030D-6E8A-4147-A177-3AD203B41FA5}">
                      <a16:colId xmlns:a16="http://schemas.microsoft.com/office/drawing/2014/main" val="1767291175"/>
                    </a:ext>
                  </a:extLst>
                </a:gridCol>
                <a:gridCol w="199429">
                  <a:extLst>
                    <a:ext uri="{9D8B030D-6E8A-4147-A177-3AD203B41FA5}">
                      <a16:colId xmlns:a16="http://schemas.microsoft.com/office/drawing/2014/main" val="73061504"/>
                    </a:ext>
                  </a:extLst>
                </a:gridCol>
              </a:tblGrid>
              <a:tr h="305696">
                <a:tc rowSpan="2">
                  <a:txBody>
                    <a:body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Domain</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Initiative</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2019</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2020</a:t>
                      </a:r>
                    </a:p>
                  </a:txBody>
                  <a:tcPr marL="68958" marR="68958" marT="34479" marB="3447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2021</a:t>
                      </a:r>
                    </a:p>
                  </a:txBody>
                  <a:tcPr marL="68958" marR="68958" marT="34479" marB="3447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744224919"/>
                  </a:ext>
                </a:extLst>
              </a:tr>
              <a:tr h="191412">
                <a:tc vMerge="1">
                  <a:txBody>
                    <a:bodyPr/>
                    <a:lstStyle/>
                    <a:p>
                      <a:endParaRPr lang="en-US"/>
                    </a:p>
                  </a:txBody>
                  <a:tcPr/>
                </a:tc>
                <a:tc vMerge="1">
                  <a:txBody>
                    <a:bodyPr/>
                    <a:lstStyle/>
                    <a:p>
                      <a:endParaRPr lang="en-US"/>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chemeClr val="tx1">
                          <a:lumMod val="50000"/>
                          <a:lumOff val="50000"/>
                        </a:scheme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chemeClr val="tx1">
                          <a:lumMod val="50000"/>
                          <a:lumOff val="50000"/>
                        </a:scheme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738612719"/>
                  </a:ext>
                </a:extLst>
              </a:tr>
              <a:tr h="836036">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kern="1200" dirty="0">
                          <a:solidFill>
                            <a:schemeClr val="tx1"/>
                          </a:solidFill>
                          <a:latin typeface="+mn-lt"/>
                          <a:ea typeface="Roboto" panose="02000000000000000000" pitchFamily="2" charset="0"/>
                          <a:cs typeface="+mn-cs"/>
                        </a:rPr>
                        <a:t>Readiness</a:t>
                      </a:r>
                    </a:p>
                    <a:p>
                      <a:pPr marL="0" marR="0" lvl="0" indent="0" algn="ctr" defTabSz="914400" rtl="0" eaLnBrk="1" fontAlgn="b" latinLnBrk="0" hangingPunct="1">
                        <a:lnSpc>
                          <a:spcPct val="100000"/>
                        </a:lnSpc>
                        <a:spcBef>
                          <a:spcPts val="0"/>
                        </a:spcBef>
                        <a:spcAft>
                          <a:spcPts val="0"/>
                        </a:spcAft>
                        <a:buClrTx/>
                        <a:buSzTx/>
                        <a:buFontTx/>
                        <a:buNone/>
                        <a:tabLst/>
                        <a:defRPr/>
                      </a:pPr>
                      <a:endParaRPr lang="en-AU" sz="900" b="1" kern="1200" dirty="0">
                        <a:solidFill>
                          <a:srgbClr val="FF0000"/>
                        </a:solidFill>
                        <a:latin typeface="+mn-lt"/>
                        <a:ea typeface="Roboto" panose="02000000000000000000" pitchFamily="2" charset="0"/>
                        <a:cs typeface="+mn-cs"/>
                      </a:endParaRPr>
                    </a:p>
                  </a:txBody>
                  <a:tcPr marL="17998" marR="17998" marT="11998" marB="11998"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0" i="0" u="none" strike="noStrike" kern="1200" dirty="0">
                        <a:solidFill>
                          <a:schemeClr val="tx1"/>
                        </a:solidFill>
                        <a:effectLst/>
                        <a:latin typeface="+mn-lt"/>
                        <a:ea typeface="+mn-ea"/>
                        <a:cs typeface="+mn-cs"/>
                      </a:endParaRPr>
                    </a:p>
                  </a:txBody>
                  <a:tcPr marL="17998" marR="17998" marT="11998" marB="1199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21832369"/>
                  </a:ext>
                </a:extLst>
              </a:tr>
              <a:tr h="156923">
                <a:tc vMerge="1">
                  <a:txBody>
                    <a:bodyPr/>
                    <a:lstStyle/>
                    <a:p>
                      <a:endParaRPr lang="en-AU"/>
                    </a:p>
                  </a:txBody>
                  <a:tcPr>
                    <a:lnT w="9525" cap="flat" cmpd="sng" algn="ctr">
                      <a:solidFill>
                        <a:schemeClr val="bg1">
                          <a:lumMod val="50000"/>
                        </a:schemeClr>
                      </a:solidFill>
                      <a:prstDash val="solid"/>
                      <a:round/>
                      <a:headEnd type="none" w="med" len="med"/>
                      <a:tailEnd type="none" w="med" len="med"/>
                    </a:lnT>
                  </a:tcPr>
                </a:tc>
                <a:tc vMerge="1">
                  <a:txBody>
                    <a:bodyPr/>
                    <a:lstStyle/>
                    <a:p>
                      <a:endParaRPr lang="en-AU"/>
                    </a:p>
                  </a:txBody>
                  <a:tcPr>
                    <a:lnT w="9525" cap="flat" cmpd="sng" algn="ctr">
                      <a:solidFill>
                        <a:schemeClr val="bg1">
                          <a:lumMod val="50000"/>
                        </a:schemeClr>
                      </a:solidFill>
                      <a:prstDash val="solid"/>
                      <a:round/>
                      <a:headEnd type="none" w="med" len="med"/>
                      <a:tailEnd type="none" w="med" len="med"/>
                    </a:lnT>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721688880"/>
                  </a:ext>
                </a:extLst>
              </a:tr>
            </a:tbl>
          </a:graphicData>
        </a:graphic>
      </p:graphicFrame>
      <p:sp>
        <p:nvSpPr>
          <p:cNvPr id="23" name="Flowchart: Off-page Connector 22">
            <a:extLst>
              <a:ext uri="{FF2B5EF4-FFF2-40B4-BE49-F238E27FC236}">
                <a16:creationId xmlns:a16="http://schemas.microsoft.com/office/drawing/2014/main" id="{D4206A10-DE02-4D2F-AC3A-5BF7F68017E8}"/>
              </a:ext>
            </a:extLst>
          </p:cNvPr>
          <p:cNvSpPr/>
          <p:nvPr/>
        </p:nvSpPr>
        <p:spPr>
          <a:xfrm>
            <a:off x="7008753" y="21034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L2-S10</a:t>
            </a:r>
          </a:p>
        </p:txBody>
      </p:sp>
      <p:sp>
        <p:nvSpPr>
          <p:cNvPr id="24" name="Flowchart: Off-page Connector 23">
            <a:extLst>
              <a:ext uri="{FF2B5EF4-FFF2-40B4-BE49-F238E27FC236}">
                <a16:creationId xmlns:a16="http://schemas.microsoft.com/office/drawing/2014/main" id="{E981D779-EA5A-4485-A09C-C1AE392A4E3A}"/>
              </a:ext>
            </a:extLst>
          </p:cNvPr>
          <p:cNvSpPr/>
          <p:nvPr/>
        </p:nvSpPr>
        <p:spPr>
          <a:xfrm>
            <a:off x="7008753" y="153952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L2-S11</a:t>
            </a:r>
          </a:p>
        </p:txBody>
      </p:sp>
      <p:sp>
        <p:nvSpPr>
          <p:cNvPr id="27" name="Flowchart: Off-page Connector 26">
            <a:extLst>
              <a:ext uri="{FF2B5EF4-FFF2-40B4-BE49-F238E27FC236}">
                <a16:creationId xmlns:a16="http://schemas.microsoft.com/office/drawing/2014/main" id="{63D70B99-E974-4E41-B19C-7CA5C6B1E810}"/>
              </a:ext>
            </a:extLst>
          </p:cNvPr>
          <p:cNvSpPr/>
          <p:nvPr/>
        </p:nvSpPr>
        <p:spPr>
          <a:xfrm>
            <a:off x="7199253" y="21034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L2-RE19</a:t>
            </a:r>
          </a:p>
        </p:txBody>
      </p:sp>
      <p:sp>
        <p:nvSpPr>
          <p:cNvPr id="28" name="Flowchart: Off-page Connector 27">
            <a:extLst>
              <a:ext uri="{FF2B5EF4-FFF2-40B4-BE49-F238E27FC236}">
                <a16:creationId xmlns:a16="http://schemas.microsoft.com/office/drawing/2014/main" id="{A8DCE09D-FBBF-4049-B14A-EA6FCF4DEFDA}"/>
              </a:ext>
            </a:extLst>
          </p:cNvPr>
          <p:cNvSpPr/>
          <p:nvPr/>
        </p:nvSpPr>
        <p:spPr>
          <a:xfrm>
            <a:off x="7283073" y="15319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40" b="0" i="0" u="none" strike="noStrike" kern="1200" cap="none" spc="0" normalizeH="0" baseline="0" noProof="0" dirty="0">
                <a:ln>
                  <a:noFill/>
                </a:ln>
                <a:solidFill>
                  <a:srgbClr val="000000"/>
                </a:solidFill>
                <a:effectLst/>
                <a:uLnTx/>
                <a:uFillTx/>
                <a:latin typeface="Segoe UI Semilight"/>
                <a:ea typeface="+mn-ea"/>
                <a:cs typeface="+mn-cs"/>
              </a:rPr>
              <a:t>L2-D9</a:t>
            </a:r>
          </a:p>
        </p:txBody>
      </p:sp>
      <p:sp>
        <p:nvSpPr>
          <p:cNvPr id="29" name="Flowchart: Off-page Connector 28">
            <a:extLst>
              <a:ext uri="{FF2B5EF4-FFF2-40B4-BE49-F238E27FC236}">
                <a16:creationId xmlns:a16="http://schemas.microsoft.com/office/drawing/2014/main" id="{847B9D29-DAB7-4003-8220-E7F494BCFDE0}"/>
              </a:ext>
            </a:extLst>
          </p:cNvPr>
          <p:cNvSpPr/>
          <p:nvPr/>
        </p:nvSpPr>
        <p:spPr>
          <a:xfrm>
            <a:off x="7344033" y="21034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L2-RE23</a:t>
            </a:r>
          </a:p>
        </p:txBody>
      </p:sp>
      <p:sp>
        <p:nvSpPr>
          <p:cNvPr id="30" name="Flowchart: Off-page Connector 29">
            <a:extLst>
              <a:ext uri="{FF2B5EF4-FFF2-40B4-BE49-F238E27FC236}">
                <a16:creationId xmlns:a16="http://schemas.microsoft.com/office/drawing/2014/main" id="{0DEB87C3-0627-4102-9F78-D103D10AC5C5}"/>
              </a:ext>
            </a:extLst>
          </p:cNvPr>
          <p:cNvSpPr/>
          <p:nvPr/>
        </p:nvSpPr>
        <p:spPr>
          <a:xfrm>
            <a:off x="7412613" y="15319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L2-RE24</a:t>
            </a:r>
          </a:p>
        </p:txBody>
      </p:sp>
      <p:sp>
        <p:nvSpPr>
          <p:cNvPr id="31" name="Flowchart: Off-page Connector 30">
            <a:extLst>
              <a:ext uri="{FF2B5EF4-FFF2-40B4-BE49-F238E27FC236}">
                <a16:creationId xmlns:a16="http://schemas.microsoft.com/office/drawing/2014/main" id="{2A8638E1-846D-40EE-8C54-86FDD4AF3958}"/>
              </a:ext>
            </a:extLst>
          </p:cNvPr>
          <p:cNvSpPr/>
          <p:nvPr/>
        </p:nvSpPr>
        <p:spPr>
          <a:xfrm>
            <a:off x="7526913" y="21034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L2-RE20</a:t>
            </a:r>
          </a:p>
        </p:txBody>
      </p:sp>
      <p:sp>
        <p:nvSpPr>
          <p:cNvPr id="32" name="Flowchart: Off-page Connector 31">
            <a:extLst>
              <a:ext uri="{FF2B5EF4-FFF2-40B4-BE49-F238E27FC236}">
                <a16:creationId xmlns:a16="http://schemas.microsoft.com/office/drawing/2014/main" id="{4C620DEE-DB9D-42C8-A892-D000C03982C7}"/>
              </a:ext>
            </a:extLst>
          </p:cNvPr>
          <p:cNvSpPr/>
          <p:nvPr/>
        </p:nvSpPr>
        <p:spPr>
          <a:xfrm>
            <a:off x="7656453" y="209578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L2-D10</a:t>
            </a:r>
          </a:p>
        </p:txBody>
      </p:sp>
      <p:sp>
        <p:nvSpPr>
          <p:cNvPr id="34" name="Flowchart: Off-page Connector 33">
            <a:extLst>
              <a:ext uri="{FF2B5EF4-FFF2-40B4-BE49-F238E27FC236}">
                <a16:creationId xmlns:a16="http://schemas.microsoft.com/office/drawing/2014/main" id="{1F685F70-625F-47D6-910E-084B5D0D289B}"/>
              </a:ext>
            </a:extLst>
          </p:cNvPr>
          <p:cNvSpPr/>
          <p:nvPr/>
        </p:nvSpPr>
        <p:spPr>
          <a:xfrm>
            <a:off x="7877433" y="209578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L2-D11</a:t>
            </a:r>
          </a:p>
        </p:txBody>
      </p:sp>
      <p:sp>
        <p:nvSpPr>
          <p:cNvPr id="35" name="Flowchart: Off-page Connector 34">
            <a:extLst>
              <a:ext uri="{FF2B5EF4-FFF2-40B4-BE49-F238E27FC236}">
                <a16:creationId xmlns:a16="http://schemas.microsoft.com/office/drawing/2014/main" id="{E2EA2C78-27EC-48DD-AF5C-CB2192AEDAC7}"/>
              </a:ext>
            </a:extLst>
          </p:cNvPr>
          <p:cNvSpPr/>
          <p:nvPr/>
        </p:nvSpPr>
        <p:spPr>
          <a:xfrm>
            <a:off x="7885053" y="153190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L2-RE25</a:t>
            </a:r>
          </a:p>
        </p:txBody>
      </p:sp>
      <p:sp>
        <p:nvSpPr>
          <p:cNvPr id="36" name="Flowchart: Off-page Connector 35">
            <a:extLst>
              <a:ext uri="{FF2B5EF4-FFF2-40B4-BE49-F238E27FC236}">
                <a16:creationId xmlns:a16="http://schemas.microsoft.com/office/drawing/2014/main" id="{489B8E73-7A16-4965-8375-8A2B70B38B2E}"/>
              </a:ext>
            </a:extLst>
          </p:cNvPr>
          <p:cNvSpPr/>
          <p:nvPr/>
        </p:nvSpPr>
        <p:spPr>
          <a:xfrm>
            <a:off x="8372733" y="209578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L2-RE26</a:t>
            </a:r>
          </a:p>
        </p:txBody>
      </p:sp>
      <p:sp>
        <p:nvSpPr>
          <p:cNvPr id="37" name="Flowchart: Off-page Connector 36">
            <a:extLst>
              <a:ext uri="{FF2B5EF4-FFF2-40B4-BE49-F238E27FC236}">
                <a16:creationId xmlns:a16="http://schemas.microsoft.com/office/drawing/2014/main" id="{E206D8C4-F28B-41B3-9070-0519538CA150}"/>
              </a:ext>
            </a:extLst>
          </p:cNvPr>
          <p:cNvSpPr/>
          <p:nvPr/>
        </p:nvSpPr>
        <p:spPr>
          <a:xfrm>
            <a:off x="8365113" y="152428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L2-RE27</a:t>
            </a:r>
          </a:p>
        </p:txBody>
      </p:sp>
      <p:sp>
        <p:nvSpPr>
          <p:cNvPr id="38" name="Flowchart: Off-page Connector 37">
            <a:extLst>
              <a:ext uri="{FF2B5EF4-FFF2-40B4-BE49-F238E27FC236}">
                <a16:creationId xmlns:a16="http://schemas.microsoft.com/office/drawing/2014/main" id="{D5152342-D1FF-4063-AD46-3F56DF5043DE}"/>
              </a:ext>
            </a:extLst>
          </p:cNvPr>
          <p:cNvSpPr/>
          <p:nvPr/>
        </p:nvSpPr>
        <p:spPr>
          <a:xfrm>
            <a:off x="8868033" y="209578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L2-RE28</a:t>
            </a:r>
          </a:p>
        </p:txBody>
      </p:sp>
      <p:sp>
        <p:nvSpPr>
          <p:cNvPr id="39" name="Flowchart: Off-page Connector 38">
            <a:extLst>
              <a:ext uri="{FF2B5EF4-FFF2-40B4-BE49-F238E27FC236}">
                <a16:creationId xmlns:a16="http://schemas.microsoft.com/office/drawing/2014/main" id="{63C3B7A0-DA64-4002-BF04-94B3C160851D}"/>
              </a:ext>
            </a:extLst>
          </p:cNvPr>
          <p:cNvSpPr/>
          <p:nvPr/>
        </p:nvSpPr>
        <p:spPr>
          <a:xfrm>
            <a:off x="8989953" y="209578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Segoe UI Semilight"/>
                <a:ea typeface="+mn-ea"/>
                <a:cs typeface="+mn-cs"/>
              </a:rPr>
              <a:t>L2-RE21</a:t>
            </a:r>
          </a:p>
        </p:txBody>
      </p:sp>
      <p:sp>
        <p:nvSpPr>
          <p:cNvPr id="40" name="TextBox 39">
            <a:extLst>
              <a:ext uri="{FF2B5EF4-FFF2-40B4-BE49-F238E27FC236}">
                <a16:creationId xmlns:a16="http://schemas.microsoft.com/office/drawing/2014/main" id="{651CECD4-5F64-4C53-8114-182AE3D2748A}"/>
              </a:ext>
            </a:extLst>
          </p:cNvPr>
          <p:cNvSpPr txBox="1"/>
          <p:nvPr/>
        </p:nvSpPr>
        <p:spPr>
          <a:xfrm>
            <a:off x="5958873" y="114485"/>
            <a:ext cx="315220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a:solidFill>
                  <a:schemeClr val="accent1"/>
                </a:solidFill>
              </a:rPr>
              <a:t>The 5MS Program is currently incorporating feedback received during PCF#18. This slide does not represent the current Milestone status. </a:t>
            </a:r>
          </a:p>
        </p:txBody>
      </p:sp>
    </p:spTree>
    <p:extLst>
      <p:ext uri="{BB962C8B-B14F-4D97-AF65-F5344CB8AC3E}">
        <p14:creationId xmlns:p14="http://schemas.microsoft.com/office/powerpoint/2010/main" val="938720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CE94-9543-4847-A8C6-0B511783FC20}"/>
              </a:ext>
            </a:extLst>
          </p:cNvPr>
          <p:cNvSpPr>
            <a:spLocks noGrp="1"/>
          </p:cNvSpPr>
          <p:nvPr>
            <p:ph type="title"/>
          </p:nvPr>
        </p:nvSpPr>
        <p:spPr/>
        <p:txBody>
          <a:bodyPr/>
          <a:lstStyle/>
          <a:p>
            <a:r>
              <a:rPr lang="en-AU" dirty="0"/>
              <a:t>Systems Workstream Update</a:t>
            </a:r>
          </a:p>
        </p:txBody>
      </p:sp>
      <p:sp>
        <p:nvSpPr>
          <p:cNvPr id="3" name="Text Placeholder 2">
            <a:extLst>
              <a:ext uri="{FF2B5EF4-FFF2-40B4-BE49-F238E27FC236}">
                <a16:creationId xmlns:a16="http://schemas.microsoft.com/office/drawing/2014/main" id="{C6160F67-DE09-40B5-895B-F22EDE0D5B05}"/>
              </a:ext>
            </a:extLst>
          </p:cNvPr>
          <p:cNvSpPr>
            <a:spLocks noGrp="1"/>
          </p:cNvSpPr>
          <p:nvPr>
            <p:ph type="body" idx="1"/>
          </p:nvPr>
        </p:nvSpPr>
        <p:spPr/>
        <p:txBody>
          <a:bodyPr/>
          <a:lstStyle/>
          <a:p>
            <a:r>
              <a:rPr lang="en-AU" dirty="0"/>
              <a:t>Graeme Windley</a:t>
            </a:r>
          </a:p>
        </p:txBody>
      </p:sp>
      <p:sp>
        <p:nvSpPr>
          <p:cNvPr id="6" name="Slide Number Placeholder 5">
            <a:extLst>
              <a:ext uri="{FF2B5EF4-FFF2-40B4-BE49-F238E27FC236}">
                <a16:creationId xmlns:a16="http://schemas.microsoft.com/office/drawing/2014/main" id="{8FB9DCEF-D4B2-481D-8720-6484FB89F29A}"/>
              </a:ext>
            </a:extLst>
          </p:cNvPr>
          <p:cNvSpPr>
            <a:spLocks noGrp="1"/>
          </p:cNvSpPr>
          <p:nvPr>
            <p:ph type="sldNum" sz="quarter" idx="12"/>
          </p:nvPr>
        </p:nvSpPr>
        <p:spPr/>
        <p:txBody>
          <a:bodyPr/>
          <a:lstStyle/>
          <a:p>
            <a:fld id="{4EC81F68-4976-451A-B2E9-79BCBD2F70CC}" type="slidenum">
              <a:rPr lang="en-AU" smtClean="0"/>
              <a:pPr/>
              <a:t>22</a:t>
            </a:fld>
            <a:endParaRPr lang="en-AU" dirty="0"/>
          </a:p>
        </p:txBody>
      </p:sp>
      <p:sp>
        <p:nvSpPr>
          <p:cNvPr id="4" name="Date Placeholder 3">
            <a:extLst>
              <a:ext uri="{FF2B5EF4-FFF2-40B4-BE49-F238E27FC236}">
                <a16:creationId xmlns:a16="http://schemas.microsoft.com/office/drawing/2014/main" id="{89DDA34E-DFD9-4446-A53D-8F7E2EEF5709}"/>
              </a:ext>
            </a:extLst>
          </p:cNvPr>
          <p:cNvSpPr>
            <a:spLocks noGrp="1"/>
          </p:cNvSpPr>
          <p:nvPr>
            <p:ph type="dt" sz="half" idx="10"/>
          </p:nvPr>
        </p:nvSpPr>
        <p:spPr/>
        <p:txBody>
          <a:bodyPr/>
          <a:lstStyle/>
          <a:p>
            <a:fld id="{15D664DB-CE27-4FCB-BC64-8F90670AF8A7}" type="datetime1">
              <a:rPr lang="en-AU" smtClean="0"/>
              <a:t>5/02/2020</a:t>
            </a:fld>
            <a:endParaRPr lang="en-AU" dirty="0"/>
          </a:p>
        </p:txBody>
      </p:sp>
    </p:spTree>
    <p:extLst>
      <p:ext uri="{BB962C8B-B14F-4D97-AF65-F5344CB8AC3E}">
        <p14:creationId xmlns:p14="http://schemas.microsoft.com/office/powerpoint/2010/main" val="1863049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27AD-E59F-4C30-9A2C-61C6598D09A7}"/>
              </a:ext>
            </a:extLst>
          </p:cNvPr>
          <p:cNvSpPr>
            <a:spLocks noGrp="1"/>
          </p:cNvSpPr>
          <p:nvPr>
            <p:ph type="title"/>
          </p:nvPr>
        </p:nvSpPr>
        <p:spPr>
          <a:xfrm>
            <a:off x="138546" y="667544"/>
            <a:ext cx="8190114" cy="648000"/>
          </a:xfrm>
        </p:spPr>
        <p:txBody>
          <a:bodyPr>
            <a:normAutofit/>
          </a:bodyPr>
          <a:lstStyle/>
          <a:p>
            <a:r>
              <a:rPr lang="en-AU" dirty="0"/>
              <a:t>5MS Release 1: Reallocations </a:t>
            </a:r>
          </a:p>
        </p:txBody>
      </p:sp>
      <p:grpSp>
        <p:nvGrpSpPr>
          <p:cNvPr id="6" name="Group 5">
            <a:extLst>
              <a:ext uri="{FF2B5EF4-FFF2-40B4-BE49-F238E27FC236}">
                <a16:creationId xmlns:a16="http://schemas.microsoft.com/office/drawing/2014/main" id="{6E0CE701-72F2-445E-BFC0-C90769902CE0}"/>
              </a:ext>
            </a:extLst>
          </p:cNvPr>
          <p:cNvGrpSpPr/>
          <p:nvPr/>
        </p:nvGrpSpPr>
        <p:grpSpPr>
          <a:xfrm>
            <a:off x="402070" y="2129031"/>
            <a:ext cx="8339860" cy="3460784"/>
            <a:chOff x="176645" y="1606517"/>
            <a:chExt cx="8339860" cy="3460784"/>
          </a:xfrm>
        </p:grpSpPr>
        <p:pic>
          <p:nvPicPr>
            <p:cNvPr id="42" name="Picture 41">
              <a:extLst>
                <a:ext uri="{FF2B5EF4-FFF2-40B4-BE49-F238E27FC236}">
                  <a16:creationId xmlns:a16="http://schemas.microsoft.com/office/drawing/2014/main" id="{8B145388-206A-4E86-A6E0-BE23A1914510}"/>
                </a:ext>
              </a:extLst>
            </p:cNvPr>
            <p:cNvPicPr>
              <a:picLocks noChangeAspect="1"/>
            </p:cNvPicPr>
            <p:nvPr/>
          </p:nvPicPr>
          <p:blipFill rotWithShape="1">
            <a:blip r:embed="rId2"/>
            <a:srcRect b="28066"/>
            <a:stretch/>
          </p:blipFill>
          <p:spPr>
            <a:xfrm>
              <a:off x="176645" y="4127467"/>
              <a:ext cx="8333510" cy="939834"/>
            </a:xfrm>
            <a:prstGeom prst="rect">
              <a:avLst/>
            </a:prstGeom>
          </p:spPr>
        </p:pic>
        <p:pic>
          <p:nvPicPr>
            <p:cNvPr id="4" name="Picture 3">
              <a:extLst>
                <a:ext uri="{FF2B5EF4-FFF2-40B4-BE49-F238E27FC236}">
                  <a16:creationId xmlns:a16="http://schemas.microsoft.com/office/drawing/2014/main" id="{4A2610E2-0835-4F96-8B19-178967D4769A}"/>
                </a:ext>
              </a:extLst>
            </p:cNvPr>
            <p:cNvPicPr>
              <a:picLocks noChangeAspect="1"/>
            </p:cNvPicPr>
            <p:nvPr/>
          </p:nvPicPr>
          <p:blipFill rotWithShape="1">
            <a:blip r:embed="rId2"/>
            <a:srcRect b="28066"/>
            <a:stretch/>
          </p:blipFill>
          <p:spPr>
            <a:xfrm>
              <a:off x="182995" y="1606517"/>
              <a:ext cx="8333510" cy="881882"/>
            </a:xfrm>
            <a:prstGeom prst="rect">
              <a:avLst/>
            </a:prstGeom>
          </p:spPr>
        </p:pic>
        <p:pic>
          <p:nvPicPr>
            <p:cNvPr id="5" name="Picture 4">
              <a:extLst>
                <a:ext uri="{FF2B5EF4-FFF2-40B4-BE49-F238E27FC236}">
                  <a16:creationId xmlns:a16="http://schemas.microsoft.com/office/drawing/2014/main" id="{8F8F040E-BE94-4B3B-8313-2752D081CFCA}"/>
                </a:ext>
              </a:extLst>
            </p:cNvPr>
            <p:cNvPicPr>
              <a:picLocks noChangeAspect="1"/>
            </p:cNvPicPr>
            <p:nvPr/>
          </p:nvPicPr>
          <p:blipFill rotWithShape="1">
            <a:blip r:embed="rId3"/>
            <a:srcRect t="29005"/>
            <a:stretch/>
          </p:blipFill>
          <p:spPr>
            <a:xfrm>
              <a:off x="176645" y="2201923"/>
              <a:ext cx="8333510" cy="1977198"/>
            </a:xfrm>
            <a:prstGeom prst="rect">
              <a:avLst/>
            </a:prstGeom>
          </p:spPr>
        </p:pic>
        <p:sp>
          <p:nvSpPr>
            <p:cNvPr id="7" name="TextBox 6">
              <a:extLst>
                <a:ext uri="{FF2B5EF4-FFF2-40B4-BE49-F238E27FC236}">
                  <a16:creationId xmlns:a16="http://schemas.microsoft.com/office/drawing/2014/main" id="{AFF9D63B-202A-40C1-9AB6-FE14E3B1A6C6}"/>
                </a:ext>
              </a:extLst>
            </p:cNvPr>
            <p:cNvSpPr txBox="1"/>
            <p:nvPr/>
          </p:nvSpPr>
          <p:spPr>
            <a:xfrm>
              <a:off x="666750" y="1940704"/>
              <a:ext cx="690526" cy="276999"/>
            </a:xfrm>
            <a:prstGeom prst="rect">
              <a:avLst/>
            </a:prstGeom>
            <a:noFill/>
          </p:spPr>
          <p:txBody>
            <a:bodyPr wrap="square" rtlCol="0">
              <a:spAutoFit/>
            </a:bodyPr>
            <a:lstStyle/>
            <a:p>
              <a:pPr algn="ctr" defTabSz="685800">
                <a:defRPr/>
              </a:pPr>
              <a:r>
                <a:rPr lang="en-AU" sz="1200" b="1" dirty="0">
                  <a:solidFill>
                    <a:srgbClr val="360F3C"/>
                  </a:solidFill>
                  <a:latin typeface="Segoe UI Semilight"/>
                </a:rPr>
                <a:t>Staging</a:t>
              </a:r>
            </a:p>
          </p:txBody>
        </p:sp>
        <p:sp>
          <p:nvSpPr>
            <p:cNvPr id="8" name="TextBox 7">
              <a:extLst>
                <a:ext uri="{FF2B5EF4-FFF2-40B4-BE49-F238E27FC236}">
                  <a16:creationId xmlns:a16="http://schemas.microsoft.com/office/drawing/2014/main" id="{E91F5E49-0B9F-4392-957F-ED1EC5A13F74}"/>
                </a:ext>
              </a:extLst>
            </p:cNvPr>
            <p:cNvSpPr txBox="1"/>
            <p:nvPr/>
          </p:nvSpPr>
          <p:spPr>
            <a:xfrm>
              <a:off x="2144181" y="2164458"/>
              <a:ext cx="134291" cy="300082"/>
            </a:xfrm>
            <a:prstGeom prst="rect">
              <a:avLst/>
            </a:prstGeom>
            <a:noFill/>
          </p:spPr>
          <p:txBody>
            <a:bodyPr wrap="square" rtlCol="0">
              <a:spAutoFit/>
            </a:bodyPr>
            <a:lstStyle/>
            <a:p>
              <a:pPr defTabSz="685800">
                <a:defRPr/>
              </a:pPr>
              <a:endParaRPr lang="en-AU" sz="1350" b="1" dirty="0">
                <a:solidFill>
                  <a:srgbClr val="360F3C"/>
                </a:solidFill>
                <a:latin typeface="Segoe UI Semilight"/>
              </a:endParaRPr>
            </a:p>
          </p:txBody>
        </p:sp>
        <p:sp>
          <p:nvSpPr>
            <p:cNvPr id="9" name="TextBox 8">
              <a:extLst>
                <a:ext uri="{FF2B5EF4-FFF2-40B4-BE49-F238E27FC236}">
                  <a16:creationId xmlns:a16="http://schemas.microsoft.com/office/drawing/2014/main" id="{41E1BB2F-C418-479B-BE58-970B537ACB62}"/>
                </a:ext>
              </a:extLst>
            </p:cNvPr>
            <p:cNvSpPr txBox="1"/>
            <p:nvPr/>
          </p:nvSpPr>
          <p:spPr>
            <a:xfrm>
              <a:off x="1772610" y="1947054"/>
              <a:ext cx="891932" cy="276999"/>
            </a:xfrm>
            <a:prstGeom prst="rect">
              <a:avLst/>
            </a:prstGeom>
            <a:noFill/>
          </p:spPr>
          <p:txBody>
            <a:bodyPr wrap="square" rtlCol="0">
              <a:spAutoFit/>
            </a:bodyPr>
            <a:lstStyle/>
            <a:p>
              <a:pPr algn="ctr" defTabSz="685800">
                <a:defRPr/>
              </a:pPr>
              <a:r>
                <a:rPr lang="en-AU" sz="1200" b="1" dirty="0">
                  <a:solidFill>
                    <a:srgbClr val="360F3C"/>
                  </a:solidFill>
                  <a:latin typeface="Segoe UI Semilight"/>
                </a:rPr>
                <a:t>Training</a:t>
              </a:r>
            </a:p>
          </p:txBody>
        </p:sp>
        <p:sp>
          <p:nvSpPr>
            <p:cNvPr id="10" name="TextBox 9">
              <a:extLst>
                <a:ext uri="{FF2B5EF4-FFF2-40B4-BE49-F238E27FC236}">
                  <a16:creationId xmlns:a16="http://schemas.microsoft.com/office/drawing/2014/main" id="{CFD2EF29-3443-4F6B-AB1A-8F3AF609B1EB}"/>
                </a:ext>
              </a:extLst>
            </p:cNvPr>
            <p:cNvSpPr txBox="1"/>
            <p:nvPr/>
          </p:nvSpPr>
          <p:spPr>
            <a:xfrm>
              <a:off x="3026250" y="1839104"/>
              <a:ext cx="784993" cy="461665"/>
            </a:xfrm>
            <a:prstGeom prst="rect">
              <a:avLst/>
            </a:prstGeom>
            <a:noFill/>
          </p:spPr>
          <p:txBody>
            <a:bodyPr wrap="square" rtlCol="0">
              <a:spAutoFit/>
            </a:bodyPr>
            <a:lstStyle/>
            <a:p>
              <a:pPr algn="ctr" defTabSz="685800">
                <a:defRPr/>
              </a:pPr>
              <a:r>
                <a:rPr lang="en-AU" sz="1200" b="1" dirty="0">
                  <a:solidFill>
                    <a:srgbClr val="360F3C"/>
                  </a:solidFill>
                  <a:latin typeface="Segoe UI Semilight"/>
                </a:rPr>
                <a:t>AEMO UAT</a:t>
              </a:r>
            </a:p>
          </p:txBody>
        </p:sp>
        <p:sp>
          <p:nvSpPr>
            <p:cNvPr id="12" name="TextBox 11">
              <a:extLst>
                <a:ext uri="{FF2B5EF4-FFF2-40B4-BE49-F238E27FC236}">
                  <a16:creationId xmlns:a16="http://schemas.microsoft.com/office/drawing/2014/main" id="{469BCD5C-1ED6-4A04-8EF1-19D9E624C626}"/>
                </a:ext>
              </a:extLst>
            </p:cNvPr>
            <p:cNvSpPr txBox="1"/>
            <p:nvPr/>
          </p:nvSpPr>
          <p:spPr>
            <a:xfrm>
              <a:off x="5656934" y="1891762"/>
              <a:ext cx="712116" cy="276999"/>
            </a:xfrm>
            <a:prstGeom prst="rect">
              <a:avLst/>
            </a:prstGeom>
            <a:noFill/>
          </p:spPr>
          <p:txBody>
            <a:bodyPr wrap="square" rtlCol="0">
              <a:spAutoFit/>
            </a:bodyPr>
            <a:lstStyle/>
            <a:p>
              <a:pPr algn="ctr" defTabSz="685800">
                <a:defRPr/>
              </a:pPr>
              <a:r>
                <a:rPr lang="en-AU" sz="1200" b="1" dirty="0">
                  <a:solidFill>
                    <a:srgbClr val="360F3C"/>
                  </a:solidFill>
                  <a:latin typeface="Segoe UI Semilight"/>
                </a:rPr>
                <a:t>Go Live</a:t>
              </a:r>
            </a:p>
          </p:txBody>
        </p:sp>
        <p:sp>
          <p:nvSpPr>
            <p:cNvPr id="13" name="TextBox 12">
              <a:extLst>
                <a:ext uri="{FF2B5EF4-FFF2-40B4-BE49-F238E27FC236}">
                  <a16:creationId xmlns:a16="http://schemas.microsoft.com/office/drawing/2014/main" id="{ADEEA546-36D3-4944-9BE4-0E8EAFF01002}"/>
                </a:ext>
              </a:extLst>
            </p:cNvPr>
            <p:cNvSpPr txBox="1"/>
            <p:nvPr/>
          </p:nvSpPr>
          <p:spPr>
            <a:xfrm>
              <a:off x="6770984" y="1896254"/>
              <a:ext cx="969017" cy="276999"/>
            </a:xfrm>
            <a:prstGeom prst="rect">
              <a:avLst/>
            </a:prstGeom>
            <a:noFill/>
          </p:spPr>
          <p:txBody>
            <a:bodyPr wrap="square" rtlCol="0">
              <a:spAutoFit/>
            </a:bodyPr>
            <a:lstStyle/>
            <a:p>
              <a:pPr algn="ctr" defTabSz="685800">
                <a:defRPr/>
              </a:pPr>
              <a:r>
                <a:rPr lang="en-AU" sz="1200" b="1" dirty="0">
                  <a:solidFill>
                    <a:srgbClr val="360F3C"/>
                  </a:solidFill>
                  <a:latin typeface="Segoe UI Semilight"/>
                </a:rPr>
                <a:t>BAU</a:t>
              </a:r>
            </a:p>
          </p:txBody>
        </p:sp>
        <p:grpSp>
          <p:nvGrpSpPr>
            <p:cNvPr id="3" name="Group 2">
              <a:extLst>
                <a:ext uri="{FF2B5EF4-FFF2-40B4-BE49-F238E27FC236}">
                  <a16:creationId xmlns:a16="http://schemas.microsoft.com/office/drawing/2014/main" id="{73B422A0-6133-4532-8EBF-DC2EA613F506}"/>
                </a:ext>
              </a:extLst>
            </p:cNvPr>
            <p:cNvGrpSpPr/>
            <p:nvPr/>
          </p:nvGrpSpPr>
          <p:grpSpPr>
            <a:xfrm>
              <a:off x="513638" y="3261633"/>
              <a:ext cx="1219912" cy="1652793"/>
              <a:chOff x="811850" y="3553772"/>
              <a:chExt cx="1667503" cy="2600153"/>
            </a:xfrm>
          </p:grpSpPr>
          <p:sp>
            <p:nvSpPr>
              <p:cNvPr id="14" name="TextBox 13">
                <a:extLst>
                  <a:ext uri="{FF2B5EF4-FFF2-40B4-BE49-F238E27FC236}">
                    <a16:creationId xmlns:a16="http://schemas.microsoft.com/office/drawing/2014/main" id="{818D4264-E4E6-410C-9E4F-D64E3239F7F0}"/>
                  </a:ext>
                </a:extLst>
              </p:cNvPr>
              <p:cNvSpPr txBox="1"/>
              <p:nvPr/>
            </p:nvSpPr>
            <p:spPr>
              <a:xfrm>
                <a:off x="811850" y="3553772"/>
                <a:ext cx="1667503" cy="399457"/>
              </a:xfrm>
              <a:prstGeom prst="rect">
                <a:avLst/>
              </a:prstGeom>
              <a:noFill/>
            </p:spPr>
            <p:txBody>
              <a:bodyPr wrap="none" rtlCol="0">
                <a:spAutoFit/>
              </a:bodyPr>
              <a:lstStyle/>
              <a:p>
                <a:pPr defTabSz="685800">
                  <a:defRPr/>
                </a:pPr>
                <a:r>
                  <a:rPr lang="en-AU" sz="1050" i="1" dirty="0">
                    <a:solidFill>
                      <a:srgbClr val="360F3C">
                        <a:lumMod val="90000"/>
                        <a:lumOff val="10000"/>
                      </a:srgbClr>
                    </a:solidFill>
                    <a:latin typeface="Segoe UI Semilight"/>
                  </a:rPr>
                  <a:t>From 01 Nov 2019</a:t>
                </a:r>
              </a:p>
            </p:txBody>
          </p:sp>
          <p:sp>
            <p:nvSpPr>
              <p:cNvPr id="20" name="TextBox 19">
                <a:extLst>
                  <a:ext uri="{FF2B5EF4-FFF2-40B4-BE49-F238E27FC236}">
                    <a16:creationId xmlns:a16="http://schemas.microsoft.com/office/drawing/2014/main" id="{EFA5AED7-2751-45F8-A0A9-45F9F84E1996}"/>
                  </a:ext>
                </a:extLst>
              </p:cNvPr>
              <p:cNvSpPr txBox="1"/>
              <p:nvPr/>
            </p:nvSpPr>
            <p:spPr>
              <a:xfrm>
                <a:off x="811850" y="3910511"/>
                <a:ext cx="1450507" cy="2243414"/>
              </a:xfrm>
              <a:prstGeom prst="rect">
                <a:avLst/>
              </a:prstGeom>
              <a:noFill/>
            </p:spPr>
            <p:txBody>
              <a:bodyPr wrap="square" rtlCol="0">
                <a:spAutoFit/>
              </a:bodyPr>
              <a:lstStyle/>
              <a:p>
                <a:pPr marL="128588" indent="-128588" defTabSz="685800">
                  <a:spcBef>
                    <a:spcPts val="450"/>
                  </a:spcBef>
                  <a:buFont typeface="Arial" panose="020B0604020202020204" pitchFamily="34" charset="0"/>
                  <a:buChar char="•"/>
                  <a:defRPr/>
                </a:pPr>
                <a:r>
                  <a:rPr lang="en-AU" sz="825" dirty="0">
                    <a:solidFill>
                      <a:srgbClr val="222324"/>
                    </a:solidFill>
                    <a:latin typeface="Segoe UI Semilight"/>
                  </a:rPr>
                  <a:t>Software published and available for participants to interact with.</a:t>
                </a:r>
              </a:p>
              <a:p>
                <a:pPr marL="128588" indent="-128588" defTabSz="685800">
                  <a:spcBef>
                    <a:spcPts val="450"/>
                  </a:spcBef>
                  <a:buFont typeface="Arial" panose="020B0604020202020204" pitchFamily="34" charset="0"/>
                  <a:buChar char="•"/>
                  <a:defRPr/>
                </a:pPr>
                <a:r>
                  <a:rPr lang="en-AU" sz="825" dirty="0">
                    <a:solidFill>
                      <a:srgbClr val="222324"/>
                    </a:solidFill>
                    <a:latin typeface="Segoe UI Semilight"/>
                  </a:rPr>
                  <a:t>Industry-discovered defects submitted via Support Hub.</a:t>
                </a:r>
              </a:p>
            </p:txBody>
          </p:sp>
        </p:grpSp>
        <p:grpSp>
          <p:nvGrpSpPr>
            <p:cNvPr id="32" name="Group 31">
              <a:extLst>
                <a:ext uri="{FF2B5EF4-FFF2-40B4-BE49-F238E27FC236}">
                  <a16:creationId xmlns:a16="http://schemas.microsoft.com/office/drawing/2014/main" id="{20398F4D-102E-4A5E-9990-C7F075E66233}"/>
                </a:ext>
              </a:extLst>
            </p:cNvPr>
            <p:cNvGrpSpPr/>
            <p:nvPr/>
          </p:nvGrpSpPr>
          <p:grpSpPr>
            <a:xfrm>
              <a:off x="1861526" y="3263882"/>
              <a:ext cx="1177659" cy="1585450"/>
              <a:chOff x="2442175" y="3560860"/>
              <a:chExt cx="1620000" cy="2494208"/>
            </a:xfrm>
          </p:grpSpPr>
          <p:sp>
            <p:nvSpPr>
              <p:cNvPr id="15" name="TextBox 14">
                <a:extLst>
                  <a:ext uri="{FF2B5EF4-FFF2-40B4-BE49-F238E27FC236}">
                    <a16:creationId xmlns:a16="http://schemas.microsoft.com/office/drawing/2014/main" id="{D82F9C0F-6EB3-4530-A310-BEE22B970180}"/>
                  </a:ext>
                </a:extLst>
              </p:cNvPr>
              <p:cNvSpPr txBox="1"/>
              <p:nvPr/>
            </p:nvSpPr>
            <p:spPr>
              <a:xfrm>
                <a:off x="2442175" y="3560860"/>
                <a:ext cx="1228686" cy="399457"/>
              </a:xfrm>
              <a:prstGeom prst="rect">
                <a:avLst/>
              </a:prstGeom>
              <a:noFill/>
            </p:spPr>
            <p:txBody>
              <a:bodyPr wrap="none" rtlCol="0">
                <a:spAutoFit/>
              </a:bodyPr>
              <a:lstStyle/>
              <a:p>
                <a:pPr defTabSz="685800">
                  <a:defRPr/>
                </a:pPr>
                <a:r>
                  <a:rPr lang="en-AU" sz="1050" i="1" dirty="0">
                    <a:solidFill>
                      <a:srgbClr val="360F3C">
                        <a:lumMod val="90000"/>
                        <a:lumOff val="10000"/>
                      </a:srgbClr>
                    </a:solidFill>
                    <a:latin typeface="Segoe UI Semilight"/>
                  </a:rPr>
                  <a:t>01 Nov 2020</a:t>
                </a:r>
              </a:p>
            </p:txBody>
          </p:sp>
          <p:sp>
            <p:nvSpPr>
              <p:cNvPr id="21" name="TextBox 20">
                <a:extLst>
                  <a:ext uri="{FF2B5EF4-FFF2-40B4-BE49-F238E27FC236}">
                    <a16:creationId xmlns:a16="http://schemas.microsoft.com/office/drawing/2014/main" id="{A6D51A56-BB33-4FEF-9D32-6C128835E269}"/>
                  </a:ext>
                </a:extLst>
              </p:cNvPr>
              <p:cNvSpPr txBox="1"/>
              <p:nvPr/>
            </p:nvSpPr>
            <p:spPr>
              <a:xfrm>
                <a:off x="2442175" y="3910510"/>
                <a:ext cx="1620000" cy="2144558"/>
              </a:xfrm>
              <a:prstGeom prst="rect">
                <a:avLst/>
              </a:prstGeom>
              <a:noFill/>
            </p:spPr>
            <p:txBody>
              <a:bodyPr wrap="square" rtlCol="0">
                <a:spAutoFit/>
              </a:bodyPr>
              <a:lstStyle/>
              <a:p>
                <a:pPr marL="128588" indent="-128588" defTabSz="685800">
                  <a:spcBef>
                    <a:spcPts val="450"/>
                  </a:spcBef>
                  <a:buFont typeface="Arial" panose="020B0604020202020204" pitchFamily="34" charset="0"/>
                  <a:buChar char="•"/>
                  <a:defRPr/>
                </a:pPr>
                <a:r>
                  <a:rPr lang="en-AU" sz="825" dirty="0">
                    <a:solidFill>
                      <a:srgbClr val="222324"/>
                    </a:solidFill>
                    <a:hlinkClick r:id="rId4"/>
                  </a:rPr>
                  <a:t>Tech Spec</a:t>
                </a:r>
                <a:r>
                  <a:rPr lang="en-AU" sz="825" dirty="0">
                    <a:solidFill>
                      <a:srgbClr val="222324"/>
                    </a:solidFill>
                  </a:rPr>
                  <a:t> published and available for participants </a:t>
                </a:r>
              </a:p>
              <a:p>
                <a:pPr marL="128588" indent="-128588" defTabSz="685800">
                  <a:spcBef>
                    <a:spcPts val="450"/>
                  </a:spcBef>
                  <a:buFont typeface="Arial" panose="020B0604020202020204" pitchFamily="34" charset="0"/>
                  <a:buChar char="•"/>
                  <a:defRPr/>
                </a:pPr>
                <a:r>
                  <a:rPr lang="en-AU" sz="825" dirty="0">
                    <a:solidFill>
                      <a:srgbClr val="222324"/>
                    </a:solidFill>
                    <a:hlinkClick r:id="rId5"/>
                  </a:rPr>
                  <a:t>User Guide</a:t>
                </a:r>
                <a:r>
                  <a:rPr lang="en-AU" sz="825" dirty="0">
                    <a:solidFill>
                      <a:srgbClr val="222324"/>
                    </a:solidFill>
                  </a:rPr>
                  <a:t> published and available for participants </a:t>
                </a:r>
              </a:p>
              <a:p>
                <a:pPr marL="128588" indent="-128588" defTabSz="685800">
                  <a:spcBef>
                    <a:spcPts val="450"/>
                  </a:spcBef>
                  <a:buFont typeface="Arial" panose="020B0604020202020204" pitchFamily="34" charset="0"/>
                  <a:buChar char="•"/>
                  <a:defRPr/>
                </a:pPr>
                <a:endParaRPr lang="en-AU" sz="825" dirty="0">
                  <a:solidFill>
                    <a:srgbClr val="222324"/>
                  </a:solidFill>
                  <a:latin typeface="Segoe UI Semilight"/>
                </a:endParaRPr>
              </a:p>
            </p:txBody>
          </p:sp>
        </p:grpSp>
        <p:grpSp>
          <p:nvGrpSpPr>
            <p:cNvPr id="33" name="Group 32">
              <a:extLst>
                <a:ext uri="{FF2B5EF4-FFF2-40B4-BE49-F238E27FC236}">
                  <a16:creationId xmlns:a16="http://schemas.microsoft.com/office/drawing/2014/main" id="{F2F777AD-EF1A-4846-B867-048BD0D16F88}"/>
                </a:ext>
              </a:extLst>
            </p:cNvPr>
            <p:cNvGrpSpPr/>
            <p:nvPr/>
          </p:nvGrpSpPr>
          <p:grpSpPr>
            <a:xfrm>
              <a:off x="3082416" y="3264671"/>
              <a:ext cx="1070485" cy="1641194"/>
              <a:chOff x="4169158" y="3553771"/>
              <a:chExt cx="1472570" cy="2581901"/>
            </a:xfrm>
          </p:grpSpPr>
          <p:sp>
            <p:nvSpPr>
              <p:cNvPr id="16" name="TextBox 15">
                <a:extLst>
                  <a:ext uri="{FF2B5EF4-FFF2-40B4-BE49-F238E27FC236}">
                    <a16:creationId xmlns:a16="http://schemas.microsoft.com/office/drawing/2014/main" id="{27ACC03E-EC32-4372-8AFB-54CBBFBDB092}"/>
                  </a:ext>
                </a:extLst>
              </p:cNvPr>
              <p:cNvSpPr txBox="1"/>
              <p:nvPr/>
            </p:nvSpPr>
            <p:spPr>
              <a:xfrm>
                <a:off x="4169158" y="3553771"/>
                <a:ext cx="946432" cy="399457"/>
              </a:xfrm>
              <a:prstGeom prst="rect">
                <a:avLst/>
              </a:prstGeom>
              <a:noFill/>
            </p:spPr>
            <p:txBody>
              <a:bodyPr wrap="none" rtlCol="0">
                <a:spAutoFit/>
              </a:bodyPr>
              <a:lstStyle/>
              <a:p>
                <a:pPr defTabSz="685800">
                  <a:defRPr/>
                </a:pPr>
                <a:r>
                  <a:rPr lang="en-AU" sz="1050" i="1" dirty="0">
                    <a:solidFill>
                      <a:srgbClr val="360F3C">
                        <a:lumMod val="90000"/>
                        <a:lumOff val="10000"/>
                      </a:srgbClr>
                    </a:solidFill>
                    <a:latin typeface="Segoe UI Semilight"/>
                  </a:rPr>
                  <a:t>Jan 2020</a:t>
                </a:r>
              </a:p>
            </p:txBody>
          </p:sp>
          <p:sp>
            <p:nvSpPr>
              <p:cNvPr id="22" name="TextBox 21">
                <a:extLst>
                  <a:ext uri="{FF2B5EF4-FFF2-40B4-BE49-F238E27FC236}">
                    <a16:creationId xmlns:a16="http://schemas.microsoft.com/office/drawing/2014/main" id="{D172D32E-F7AD-4011-A11E-730893386944}"/>
                  </a:ext>
                </a:extLst>
              </p:cNvPr>
              <p:cNvSpPr txBox="1"/>
              <p:nvPr/>
            </p:nvSpPr>
            <p:spPr>
              <a:xfrm>
                <a:off x="4169158" y="3892262"/>
                <a:ext cx="1472570" cy="2243410"/>
              </a:xfrm>
              <a:prstGeom prst="rect">
                <a:avLst/>
              </a:prstGeom>
              <a:noFill/>
            </p:spPr>
            <p:txBody>
              <a:bodyPr wrap="square" rtlCol="0">
                <a:spAutoFit/>
              </a:bodyPr>
              <a:lstStyle/>
              <a:p>
                <a:pPr marL="128588" indent="-128588" defTabSz="685800">
                  <a:spcBef>
                    <a:spcPts val="450"/>
                  </a:spcBef>
                  <a:buFont typeface="Arial" panose="020B0604020202020204" pitchFamily="34" charset="0"/>
                  <a:buChar char="•"/>
                  <a:defRPr/>
                </a:pPr>
                <a:r>
                  <a:rPr lang="en-AU" sz="825" dirty="0">
                    <a:solidFill>
                      <a:srgbClr val="222324"/>
                    </a:solidFill>
                  </a:rPr>
                  <a:t>Internal AEMO testing, only a few P4s (cosmetic) defects remaining.</a:t>
                </a:r>
              </a:p>
              <a:p>
                <a:pPr marL="128588" indent="-128588" defTabSz="685800">
                  <a:spcBef>
                    <a:spcPts val="450"/>
                  </a:spcBef>
                  <a:buFont typeface="Arial" panose="020B0604020202020204" pitchFamily="34" charset="0"/>
                  <a:buChar char="•"/>
                  <a:defRPr/>
                </a:pPr>
                <a:r>
                  <a:rPr lang="en-AU" sz="825" dirty="0">
                    <a:solidFill>
                      <a:srgbClr val="222324"/>
                    </a:solidFill>
                  </a:rPr>
                  <a:t>AEMO business has accepted the results of testing.</a:t>
                </a:r>
              </a:p>
            </p:txBody>
          </p:sp>
        </p:grpSp>
        <p:grpSp>
          <p:nvGrpSpPr>
            <p:cNvPr id="34" name="Group 33">
              <a:extLst>
                <a:ext uri="{FF2B5EF4-FFF2-40B4-BE49-F238E27FC236}">
                  <a16:creationId xmlns:a16="http://schemas.microsoft.com/office/drawing/2014/main" id="{DFDC4D39-1747-4FC2-946B-6DD6B33E5548}"/>
                </a:ext>
              </a:extLst>
            </p:cNvPr>
            <p:cNvGrpSpPr/>
            <p:nvPr/>
          </p:nvGrpSpPr>
          <p:grpSpPr>
            <a:xfrm>
              <a:off x="4309654" y="3255870"/>
              <a:ext cx="1068797" cy="1577075"/>
              <a:chOff x="5991621" y="3553770"/>
              <a:chExt cx="1470248" cy="2481033"/>
            </a:xfrm>
          </p:grpSpPr>
          <p:sp>
            <p:nvSpPr>
              <p:cNvPr id="17" name="TextBox 16">
                <a:extLst>
                  <a:ext uri="{FF2B5EF4-FFF2-40B4-BE49-F238E27FC236}">
                    <a16:creationId xmlns:a16="http://schemas.microsoft.com/office/drawing/2014/main" id="{B7BED50F-821D-45C4-B358-03BFA13E53A6}"/>
                  </a:ext>
                </a:extLst>
              </p:cNvPr>
              <p:cNvSpPr txBox="1"/>
              <p:nvPr/>
            </p:nvSpPr>
            <p:spPr>
              <a:xfrm>
                <a:off x="5991621" y="3553770"/>
                <a:ext cx="1195610" cy="399457"/>
              </a:xfrm>
              <a:prstGeom prst="rect">
                <a:avLst/>
              </a:prstGeom>
              <a:noFill/>
            </p:spPr>
            <p:txBody>
              <a:bodyPr wrap="none" rtlCol="0">
                <a:spAutoFit/>
              </a:bodyPr>
              <a:lstStyle/>
              <a:p>
                <a:pPr defTabSz="685800">
                  <a:defRPr/>
                </a:pPr>
                <a:r>
                  <a:rPr lang="en-AU" sz="1050" i="1" dirty="0">
                    <a:solidFill>
                      <a:srgbClr val="360F3C">
                        <a:lumMod val="90000"/>
                        <a:lumOff val="10000"/>
                      </a:srgbClr>
                    </a:solidFill>
                    <a:latin typeface="Segoe UI Semilight"/>
                  </a:rPr>
                  <a:t>26 Feb 2020</a:t>
                </a:r>
              </a:p>
            </p:txBody>
          </p:sp>
          <p:sp>
            <p:nvSpPr>
              <p:cNvPr id="23" name="TextBox 22">
                <a:extLst>
                  <a:ext uri="{FF2B5EF4-FFF2-40B4-BE49-F238E27FC236}">
                    <a16:creationId xmlns:a16="http://schemas.microsoft.com/office/drawing/2014/main" id="{4B3AC23F-BC92-438E-AC7E-4095C40C5BD1}"/>
                  </a:ext>
                </a:extLst>
              </p:cNvPr>
              <p:cNvSpPr txBox="1"/>
              <p:nvPr/>
            </p:nvSpPr>
            <p:spPr>
              <a:xfrm>
                <a:off x="5991621" y="3892263"/>
                <a:ext cx="1470248" cy="2142540"/>
              </a:xfrm>
              <a:prstGeom prst="rect">
                <a:avLst/>
              </a:prstGeom>
              <a:noFill/>
            </p:spPr>
            <p:txBody>
              <a:bodyPr wrap="square" rtlCol="0">
                <a:spAutoFit/>
              </a:bodyPr>
              <a:lstStyle/>
              <a:p>
                <a:pPr marL="128588" indent="-128588" defTabSz="685800">
                  <a:spcBef>
                    <a:spcPts val="450"/>
                  </a:spcBef>
                  <a:buFont typeface="Arial" panose="020B0604020202020204" pitchFamily="34" charset="0"/>
                  <a:buChar char="•"/>
                  <a:defRPr/>
                </a:pPr>
                <a:r>
                  <a:rPr lang="en-AU" sz="825" dirty="0">
                    <a:solidFill>
                      <a:srgbClr val="222324"/>
                    </a:solidFill>
                    <a:latin typeface="Segoe UI Semilight"/>
                  </a:rPr>
                  <a:t>Deployment in pre-PROD with software available for participants to test (note, there is no co-ordinated Market Trial of the software).</a:t>
                </a:r>
              </a:p>
            </p:txBody>
          </p:sp>
        </p:grpSp>
        <p:grpSp>
          <p:nvGrpSpPr>
            <p:cNvPr id="35" name="Group 34">
              <a:extLst>
                <a:ext uri="{FF2B5EF4-FFF2-40B4-BE49-F238E27FC236}">
                  <a16:creationId xmlns:a16="http://schemas.microsoft.com/office/drawing/2014/main" id="{EA6355DF-65D7-4D21-B371-8F69F9558CD4}"/>
                </a:ext>
              </a:extLst>
            </p:cNvPr>
            <p:cNvGrpSpPr/>
            <p:nvPr/>
          </p:nvGrpSpPr>
          <p:grpSpPr>
            <a:xfrm>
              <a:off x="5613094" y="3261004"/>
              <a:ext cx="914707" cy="1301058"/>
              <a:chOff x="7815083" y="3560860"/>
              <a:chExt cx="1258280" cy="2046803"/>
            </a:xfrm>
          </p:grpSpPr>
          <p:sp>
            <p:nvSpPr>
              <p:cNvPr id="18" name="TextBox 17">
                <a:extLst>
                  <a:ext uri="{FF2B5EF4-FFF2-40B4-BE49-F238E27FC236}">
                    <a16:creationId xmlns:a16="http://schemas.microsoft.com/office/drawing/2014/main" id="{815E1AAA-1B4E-4126-8108-F99C176890F9}"/>
                  </a:ext>
                </a:extLst>
              </p:cNvPr>
              <p:cNvSpPr txBox="1"/>
              <p:nvPr/>
            </p:nvSpPr>
            <p:spPr>
              <a:xfrm>
                <a:off x="7815083" y="3560860"/>
                <a:ext cx="1085355" cy="399457"/>
              </a:xfrm>
              <a:prstGeom prst="rect">
                <a:avLst/>
              </a:prstGeom>
              <a:noFill/>
            </p:spPr>
            <p:txBody>
              <a:bodyPr wrap="none" rtlCol="0">
                <a:spAutoFit/>
              </a:bodyPr>
              <a:lstStyle/>
              <a:p>
                <a:pPr defTabSz="685800">
                  <a:defRPr/>
                </a:pPr>
                <a:r>
                  <a:rPr lang="en-AU" sz="1050" i="1" dirty="0">
                    <a:solidFill>
                      <a:srgbClr val="360F3C">
                        <a:lumMod val="90000"/>
                        <a:lumOff val="10000"/>
                      </a:srgbClr>
                    </a:solidFill>
                    <a:latin typeface="Segoe UI Semilight"/>
                  </a:rPr>
                  <a:t>1 Apr 2020</a:t>
                </a:r>
              </a:p>
            </p:txBody>
          </p:sp>
          <p:sp>
            <p:nvSpPr>
              <p:cNvPr id="24" name="TextBox 23">
                <a:extLst>
                  <a:ext uri="{FF2B5EF4-FFF2-40B4-BE49-F238E27FC236}">
                    <a16:creationId xmlns:a16="http://schemas.microsoft.com/office/drawing/2014/main" id="{BB409FD7-7DE5-482F-B3FE-3F2AECB7B2D3}"/>
                  </a:ext>
                </a:extLst>
              </p:cNvPr>
              <p:cNvSpPr txBox="1"/>
              <p:nvPr/>
            </p:nvSpPr>
            <p:spPr>
              <a:xfrm>
                <a:off x="7815084" y="3864582"/>
                <a:ext cx="1258279" cy="1743081"/>
              </a:xfrm>
              <a:prstGeom prst="rect">
                <a:avLst/>
              </a:prstGeom>
              <a:noFill/>
            </p:spPr>
            <p:txBody>
              <a:bodyPr wrap="square" rtlCol="0">
                <a:spAutoFit/>
              </a:bodyPr>
              <a:lstStyle/>
              <a:p>
                <a:pPr marL="128588" indent="-128588" defTabSz="685800">
                  <a:spcBef>
                    <a:spcPts val="450"/>
                  </a:spcBef>
                  <a:buFont typeface="Arial" panose="020B0604020202020204" pitchFamily="34" charset="0"/>
                  <a:buChar char="•"/>
                  <a:defRPr/>
                </a:pPr>
                <a:r>
                  <a:rPr lang="en-AU" sz="825" dirty="0">
                    <a:solidFill>
                      <a:srgbClr val="222324"/>
                    </a:solidFill>
                  </a:rPr>
                  <a:t>Deployment in PROD environment. There is no participant impact as part of the cutover.</a:t>
                </a:r>
              </a:p>
            </p:txBody>
          </p:sp>
        </p:grpSp>
        <p:grpSp>
          <p:nvGrpSpPr>
            <p:cNvPr id="36" name="Group 35">
              <a:extLst>
                <a:ext uri="{FF2B5EF4-FFF2-40B4-BE49-F238E27FC236}">
                  <a16:creationId xmlns:a16="http://schemas.microsoft.com/office/drawing/2014/main" id="{70538ED1-AE2D-4BDD-8F70-A315A9BCFBE1}"/>
                </a:ext>
              </a:extLst>
            </p:cNvPr>
            <p:cNvGrpSpPr/>
            <p:nvPr/>
          </p:nvGrpSpPr>
          <p:grpSpPr>
            <a:xfrm>
              <a:off x="6840334" y="3269391"/>
              <a:ext cx="1224166" cy="1623601"/>
              <a:chOff x="9374442" y="3553769"/>
              <a:chExt cx="1643246" cy="2554223"/>
            </a:xfrm>
          </p:grpSpPr>
          <p:sp>
            <p:nvSpPr>
              <p:cNvPr id="19" name="TextBox 18">
                <a:extLst>
                  <a:ext uri="{FF2B5EF4-FFF2-40B4-BE49-F238E27FC236}">
                    <a16:creationId xmlns:a16="http://schemas.microsoft.com/office/drawing/2014/main" id="{5AB66640-DEF6-4125-BB6D-07E581FD7DCE}"/>
                  </a:ext>
                </a:extLst>
              </p:cNvPr>
              <p:cNvSpPr txBox="1"/>
              <p:nvPr/>
            </p:nvSpPr>
            <p:spPr>
              <a:xfrm>
                <a:off x="9374442" y="3553769"/>
                <a:ext cx="1643246" cy="399457"/>
              </a:xfrm>
              <a:prstGeom prst="rect">
                <a:avLst/>
              </a:prstGeom>
              <a:noFill/>
            </p:spPr>
            <p:txBody>
              <a:bodyPr wrap="none" rtlCol="0">
                <a:spAutoFit/>
              </a:bodyPr>
              <a:lstStyle/>
              <a:p>
                <a:pPr defTabSz="685800">
                  <a:defRPr/>
                </a:pPr>
                <a:r>
                  <a:rPr lang="en-AU" sz="1050" i="1" dirty="0">
                    <a:solidFill>
                      <a:srgbClr val="360F3C">
                        <a:lumMod val="90000"/>
                        <a:lumOff val="10000"/>
                      </a:srgbClr>
                    </a:solidFill>
                    <a:latin typeface="Segoe UI Semilight"/>
                  </a:rPr>
                  <a:t>From 01 Apr 2020</a:t>
                </a:r>
              </a:p>
            </p:txBody>
          </p:sp>
          <p:sp>
            <p:nvSpPr>
              <p:cNvPr id="25" name="TextBox 24">
                <a:extLst>
                  <a:ext uri="{FF2B5EF4-FFF2-40B4-BE49-F238E27FC236}">
                    <a16:creationId xmlns:a16="http://schemas.microsoft.com/office/drawing/2014/main" id="{3F4A43B2-9386-42A9-BE39-9B95CB96601C}"/>
                  </a:ext>
                </a:extLst>
              </p:cNvPr>
              <p:cNvSpPr txBox="1"/>
              <p:nvPr/>
            </p:nvSpPr>
            <p:spPr>
              <a:xfrm>
                <a:off x="9374442" y="3864583"/>
                <a:ext cx="1549484" cy="2243409"/>
              </a:xfrm>
              <a:prstGeom prst="rect">
                <a:avLst/>
              </a:prstGeom>
              <a:noFill/>
            </p:spPr>
            <p:txBody>
              <a:bodyPr wrap="square" rtlCol="0">
                <a:spAutoFit/>
              </a:bodyPr>
              <a:lstStyle/>
              <a:p>
                <a:pPr marL="128588" indent="-128588" defTabSz="685800">
                  <a:spcBef>
                    <a:spcPts val="450"/>
                  </a:spcBef>
                  <a:buFont typeface="Arial" panose="020B0604020202020204" pitchFamily="34" charset="0"/>
                  <a:buChar char="•"/>
                  <a:defRPr/>
                </a:pPr>
                <a:r>
                  <a:rPr lang="en-AU" sz="825" dirty="0">
                    <a:solidFill>
                      <a:srgbClr val="222324"/>
                    </a:solidFill>
                    <a:latin typeface="Segoe UI Semilight"/>
                  </a:rPr>
                  <a:t>Market Participants can submit reallocations with a 5-min cadence for the time period from 00:00:00 01-Jul-2021</a:t>
                </a:r>
              </a:p>
              <a:p>
                <a:pPr defTabSz="685800">
                  <a:spcBef>
                    <a:spcPts val="450"/>
                  </a:spcBef>
                  <a:defRPr/>
                </a:pPr>
                <a:endParaRPr lang="en-AU" sz="825" dirty="0">
                  <a:solidFill>
                    <a:srgbClr val="222324"/>
                  </a:solidFill>
                  <a:latin typeface="Segoe UI Semilight"/>
                </a:endParaRPr>
              </a:p>
            </p:txBody>
          </p:sp>
        </p:grpSp>
        <p:pic>
          <p:nvPicPr>
            <p:cNvPr id="26" name="Graphic 25" descr="Checklist RTL">
              <a:extLst>
                <a:ext uri="{FF2B5EF4-FFF2-40B4-BE49-F238E27FC236}">
                  <a16:creationId xmlns:a16="http://schemas.microsoft.com/office/drawing/2014/main" id="{051287B5-42DE-4A56-9078-95BE03D07DEB}"/>
                </a:ext>
              </a:extLst>
            </p:cNvPr>
            <p:cNvPicPr>
              <a:picLocks noChangeAspect="1"/>
            </p:cNvPicPr>
            <p:nvPr/>
          </p:nvPicPr>
          <p:blipFill>
            <a:blip r:embed="rId6">
              <a:lum bright="70000" contrast="-70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3159" y="2442138"/>
              <a:ext cx="478946" cy="478946"/>
            </a:xfrm>
            <a:prstGeom prst="rect">
              <a:avLst/>
            </a:prstGeom>
          </p:spPr>
        </p:pic>
        <p:pic>
          <p:nvPicPr>
            <p:cNvPr id="27" name="Graphic 26" descr="Meeting">
              <a:extLst>
                <a:ext uri="{FF2B5EF4-FFF2-40B4-BE49-F238E27FC236}">
                  <a16:creationId xmlns:a16="http://schemas.microsoft.com/office/drawing/2014/main" id="{E4E689A7-3A7F-4C0A-8DD1-EBFD2C558D8B}"/>
                </a:ext>
              </a:extLst>
            </p:cNvPr>
            <p:cNvPicPr>
              <a:picLocks noChangeAspect="1"/>
            </p:cNvPicPr>
            <p:nvPr/>
          </p:nvPicPr>
          <p:blipFill>
            <a:blip r:embed="rId8">
              <a:lum bright="70000" contrast="-70000"/>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37182" y="2473311"/>
              <a:ext cx="478946" cy="478946"/>
            </a:xfrm>
            <a:prstGeom prst="rect">
              <a:avLst/>
            </a:prstGeom>
          </p:spPr>
        </p:pic>
        <p:pic>
          <p:nvPicPr>
            <p:cNvPr id="28" name="Graphic 27" descr="Download from cloud">
              <a:extLst>
                <a:ext uri="{FF2B5EF4-FFF2-40B4-BE49-F238E27FC236}">
                  <a16:creationId xmlns:a16="http://schemas.microsoft.com/office/drawing/2014/main" id="{7B6A7804-F60D-4B1D-9F86-84252A5E26B8}"/>
                </a:ext>
              </a:extLst>
            </p:cNvPr>
            <p:cNvPicPr>
              <a:picLocks noChangeAspect="1"/>
            </p:cNvPicPr>
            <p:nvPr/>
          </p:nvPicPr>
          <p:blipFill>
            <a:blip r:embed="rId10">
              <a:lum bright="70000" contrast="-7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38607" y="2470136"/>
              <a:ext cx="478946" cy="478946"/>
            </a:xfrm>
            <a:prstGeom prst="rect">
              <a:avLst/>
            </a:prstGeom>
          </p:spPr>
        </p:pic>
        <p:pic>
          <p:nvPicPr>
            <p:cNvPr id="29" name="Graphic 28" descr="Cloud Computing">
              <a:extLst>
                <a:ext uri="{FF2B5EF4-FFF2-40B4-BE49-F238E27FC236}">
                  <a16:creationId xmlns:a16="http://schemas.microsoft.com/office/drawing/2014/main" id="{A94298C9-C4B4-46F7-8F9C-CB507EA0CF4D}"/>
                </a:ext>
              </a:extLst>
            </p:cNvPr>
            <p:cNvPicPr>
              <a:picLocks noChangeAspect="1"/>
            </p:cNvPicPr>
            <p:nvPr/>
          </p:nvPicPr>
          <p:blipFill>
            <a:blip r:embed="rId12">
              <a:lum bright="70000" contrast="-70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43903" y="2426493"/>
              <a:ext cx="478946" cy="478946"/>
            </a:xfrm>
            <a:prstGeom prst="rect">
              <a:avLst/>
            </a:prstGeom>
          </p:spPr>
        </p:pic>
        <p:pic>
          <p:nvPicPr>
            <p:cNvPr id="30" name="Graphic 29" descr="Circles with arrows">
              <a:extLst>
                <a:ext uri="{FF2B5EF4-FFF2-40B4-BE49-F238E27FC236}">
                  <a16:creationId xmlns:a16="http://schemas.microsoft.com/office/drawing/2014/main" id="{76D2F428-8901-4217-B079-9EBCB9DA4845}"/>
                </a:ext>
              </a:extLst>
            </p:cNvPr>
            <p:cNvPicPr>
              <a:picLocks noChangeAspect="1"/>
            </p:cNvPicPr>
            <p:nvPr/>
          </p:nvPicPr>
          <p:blipFill>
            <a:blip r:embed="rId14">
              <a:lum bright="70000" contrast="-70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07542" y="2432727"/>
              <a:ext cx="478946" cy="478946"/>
            </a:xfrm>
            <a:prstGeom prst="rect">
              <a:avLst/>
            </a:prstGeom>
          </p:spPr>
        </p:pic>
        <p:pic>
          <p:nvPicPr>
            <p:cNvPr id="31" name="Graphic 30" descr="Stopwatch">
              <a:extLst>
                <a:ext uri="{FF2B5EF4-FFF2-40B4-BE49-F238E27FC236}">
                  <a16:creationId xmlns:a16="http://schemas.microsoft.com/office/drawing/2014/main" id="{16F6F0C4-6E6F-4B4B-9FED-884A0346CBB2}"/>
                </a:ext>
              </a:extLst>
            </p:cNvPr>
            <p:cNvPicPr>
              <a:picLocks noChangeAspect="1"/>
            </p:cNvPicPr>
            <p:nvPr/>
          </p:nvPicPr>
          <p:blipFill>
            <a:blip r:embed="rId16">
              <a:lum bright="70000" contrast="-70000"/>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044685" y="2432391"/>
              <a:ext cx="478946" cy="478946"/>
            </a:xfrm>
            <a:prstGeom prst="rect">
              <a:avLst/>
            </a:prstGeom>
          </p:spPr>
        </p:pic>
        <p:sp>
          <p:nvSpPr>
            <p:cNvPr id="43" name="TextBox 42">
              <a:extLst>
                <a:ext uri="{FF2B5EF4-FFF2-40B4-BE49-F238E27FC236}">
                  <a16:creationId xmlns:a16="http://schemas.microsoft.com/office/drawing/2014/main" id="{443624DD-8B32-4817-A924-A9E893015F93}"/>
                </a:ext>
              </a:extLst>
            </p:cNvPr>
            <p:cNvSpPr txBox="1"/>
            <p:nvPr/>
          </p:nvSpPr>
          <p:spPr>
            <a:xfrm>
              <a:off x="4338010" y="1820054"/>
              <a:ext cx="891932" cy="461665"/>
            </a:xfrm>
            <a:prstGeom prst="rect">
              <a:avLst/>
            </a:prstGeom>
            <a:noFill/>
          </p:spPr>
          <p:txBody>
            <a:bodyPr wrap="square" rtlCol="0">
              <a:spAutoFit/>
            </a:bodyPr>
            <a:lstStyle/>
            <a:p>
              <a:pPr algn="ctr" defTabSz="685800">
                <a:defRPr/>
              </a:pPr>
              <a:r>
                <a:rPr lang="en-AU" sz="1200" b="1" dirty="0">
                  <a:solidFill>
                    <a:srgbClr val="360F3C"/>
                  </a:solidFill>
                  <a:latin typeface="Segoe UI Semilight"/>
                </a:rPr>
                <a:t>Industry Test</a:t>
              </a:r>
            </a:p>
          </p:txBody>
        </p:sp>
      </p:grpSp>
    </p:spTree>
    <p:extLst>
      <p:ext uri="{BB962C8B-B14F-4D97-AF65-F5344CB8AC3E}">
        <p14:creationId xmlns:p14="http://schemas.microsoft.com/office/powerpoint/2010/main" val="1920926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5A57-2C93-4E98-B9C0-9517BEEA7FB1}"/>
              </a:ext>
            </a:extLst>
          </p:cNvPr>
          <p:cNvSpPr>
            <a:spLocks noGrp="1"/>
          </p:cNvSpPr>
          <p:nvPr>
            <p:ph type="title"/>
          </p:nvPr>
        </p:nvSpPr>
        <p:spPr>
          <a:xfrm>
            <a:off x="176646" y="198941"/>
            <a:ext cx="8547830" cy="1120951"/>
          </a:xfrm>
        </p:spPr>
        <p:txBody>
          <a:bodyPr vert="horz" lIns="78203" tIns="39101" rIns="78203" bIns="39101" rtlCol="0" anchor="b" anchorCtr="0">
            <a:normAutofit/>
          </a:bodyPr>
          <a:lstStyle/>
          <a:p>
            <a:r>
              <a:rPr lang="en-AU" sz="2737" dirty="0"/>
              <a:t>SWG #18 Update</a:t>
            </a:r>
            <a:endParaRPr lang="en-AU" sz="2395" dirty="0"/>
          </a:p>
        </p:txBody>
      </p:sp>
      <p:sp>
        <p:nvSpPr>
          <p:cNvPr id="11" name="Slide Number Placeholder 5">
            <a:extLst>
              <a:ext uri="{FF2B5EF4-FFF2-40B4-BE49-F238E27FC236}">
                <a16:creationId xmlns:a16="http://schemas.microsoft.com/office/drawing/2014/main" id="{5887695F-01AB-4B49-BA0E-C4163641D776}"/>
              </a:ext>
            </a:extLst>
          </p:cNvPr>
          <p:cNvSpPr txBox="1">
            <a:spLocks/>
          </p:cNvSpPr>
          <p:nvPr/>
        </p:nvSpPr>
        <p:spPr>
          <a:xfrm>
            <a:off x="8645688" y="6319060"/>
            <a:ext cx="432081" cy="344217"/>
          </a:xfrm>
          <a:prstGeom prst="rect">
            <a:avLst/>
          </a:prstGeom>
        </p:spPr>
        <p:txBody>
          <a:bodyPr vert="horz" lIns="78203" tIns="39101" rIns="78203" bIns="39101" rtlCol="0" anchor="ctr"/>
          <a:lstStyle>
            <a:defPPr>
              <a:defRPr lang="en-US"/>
            </a:defPPr>
            <a:lvl1pPr marL="0" algn="r"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C81F68-4976-451A-B2E9-79BCBD2F70CC}" type="slidenum">
              <a:rPr lang="en-AU" sz="900"/>
              <a:pPr/>
              <a:t>24</a:t>
            </a:fld>
            <a:endParaRPr lang="en-AU" sz="900" dirty="0"/>
          </a:p>
        </p:txBody>
      </p:sp>
      <p:sp>
        <p:nvSpPr>
          <p:cNvPr id="3" name="TextBox 2">
            <a:extLst>
              <a:ext uri="{FF2B5EF4-FFF2-40B4-BE49-F238E27FC236}">
                <a16:creationId xmlns:a16="http://schemas.microsoft.com/office/drawing/2014/main" id="{A3292563-B983-4817-936C-69623D014B11}"/>
              </a:ext>
            </a:extLst>
          </p:cNvPr>
          <p:cNvSpPr txBox="1"/>
          <p:nvPr/>
        </p:nvSpPr>
        <p:spPr>
          <a:xfrm>
            <a:off x="331146" y="1407436"/>
            <a:ext cx="8501243" cy="5401479"/>
          </a:xfrm>
          <a:prstGeom prst="rect">
            <a:avLst/>
          </a:prstGeom>
          <a:noFill/>
        </p:spPr>
        <p:txBody>
          <a:bodyPr wrap="square" rtlCol="0">
            <a:spAutoFit/>
          </a:bodyPr>
          <a:lstStyle/>
          <a:p>
            <a:r>
              <a:rPr lang="en-AU" sz="1500" b="1" dirty="0" err="1"/>
              <a:t>aseXML</a:t>
            </a:r>
            <a:r>
              <a:rPr lang="en-AU" sz="1500" b="1" dirty="0"/>
              <a:t> schema changes</a:t>
            </a:r>
          </a:p>
          <a:p>
            <a:pPr marL="635371" lvl="1" indent="-244373">
              <a:buFont typeface="Arial" panose="020B0604020202020204" pitchFamily="34" charset="0"/>
              <a:buChar char="•"/>
            </a:pPr>
            <a:r>
              <a:rPr lang="en-AU" sz="1500" dirty="0"/>
              <a:t>Slides presented, including new RM reports, update to the “Last Sequence Number” field, and additions of second TNI field, X and Y messages and additional details where NMI data streams have multiple uses.</a:t>
            </a:r>
          </a:p>
          <a:p>
            <a:pPr marL="635371" lvl="1" indent="-244373">
              <a:buFont typeface="Arial" panose="020B0604020202020204" pitchFamily="34" charset="0"/>
              <a:buChar char="•"/>
            </a:pPr>
            <a:r>
              <a:rPr lang="en-AU" sz="1500" dirty="0"/>
              <a:t>The slide pack is available </a:t>
            </a:r>
            <a:r>
              <a:rPr lang="en-AU" sz="1500" dirty="0">
                <a:hlinkClick r:id="rId2"/>
              </a:rPr>
              <a:t>here</a:t>
            </a:r>
            <a:r>
              <a:rPr lang="en-AU" sz="1500" dirty="0"/>
              <a:t>. Minutes are to be published shortly.</a:t>
            </a:r>
            <a:endParaRPr lang="en-AU" sz="1500" dirty="0">
              <a:highlight>
                <a:srgbClr val="FFFF00"/>
              </a:highlight>
            </a:endParaRPr>
          </a:p>
          <a:p>
            <a:pPr marL="635371" lvl="1" indent="-244373">
              <a:buFont typeface="Arial" panose="020B0604020202020204" pitchFamily="34" charset="0"/>
              <a:buChar char="•"/>
            </a:pPr>
            <a:r>
              <a:rPr lang="en-AU" sz="1500" dirty="0"/>
              <a:t>Release schedule TBC (Customer Switching timing TBD, provided by March PCF)</a:t>
            </a:r>
          </a:p>
          <a:p>
            <a:pPr marL="635371" lvl="1" indent="-244373">
              <a:buFont typeface="Arial" panose="020B0604020202020204" pitchFamily="34" charset="0"/>
              <a:buChar char="•"/>
            </a:pPr>
            <a:endParaRPr lang="en-AU" sz="1500" dirty="0"/>
          </a:p>
          <a:p>
            <a:r>
              <a:rPr lang="en-AU" sz="1500" b="1" dirty="0"/>
              <a:t>Dispatch Stream updates</a:t>
            </a:r>
          </a:p>
          <a:p>
            <a:pPr marL="635371" lvl="1" indent="-244373">
              <a:buFont typeface="Arial" panose="020B0604020202020204" pitchFamily="34" charset="0"/>
              <a:buChar char="•"/>
            </a:pPr>
            <a:r>
              <a:rPr lang="en-AU" sz="1500" u="sng" dirty="0"/>
              <a:t>Tech Spec</a:t>
            </a:r>
            <a:r>
              <a:rPr lang="en-AU" sz="1500" dirty="0"/>
              <a:t> – a number corrections presented and discussed within a reissue.</a:t>
            </a:r>
          </a:p>
          <a:p>
            <a:pPr marL="635371" lvl="1" indent="-244373">
              <a:buFont typeface="Arial" panose="020B0604020202020204" pitchFamily="34" charset="0"/>
              <a:buChar char="•"/>
            </a:pPr>
            <a:r>
              <a:rPr lang="en-AU" sz="1500" u="sng" dirty="0"/>
              <a:t>Dispatch Data Model v5.0</a:t>
            </a:r>
            <a:r>
              <a:rPr lang="en-AU" sz="1500" dirty="0"/>
              <a:t> – changes to bid transition from 30-min to 5-min highlighted.</a:t>
            </a:r>
          </a:p>
          <a:p>
            <a:pPr marL="635371" lvl="1" indent="-244373">
              <a:buFont typeface="Arial" panose="020B0604020202020204" pitchFamily="34" charset="0"/>
              <a:buChar char="•"/>
            </a:pPr>
            <a:r>
              <a:rPr lang="en-AU" sz="1500" dirty="0"/>
              <a:t>Details available at slides within above link.</a:t>
            </a:r>
          </a:p>
          <a:p>
            <a:pPr marL="635371" lvl="1" indent="-244373">
              <a:buFont typeface="Arial" panose="020B0604020202020204" pitchFamily="34" charset="0"/>
              <a:buChar char="•"/>
            </a:pPr>
            <a:endParaRPr lang="en-AU" sz="1500" dirty="0"/>
          </a:p>
          <a:p>
            <a:r>
              <a:rPr lang="en-AU" sz="1500" b="1" dirty="0"/>
              <a:t>Risk Review</a:t>
            </a:r>
          </a:p>
          <a:p>
            <a:pPr marL="635371" lvl="1" indent="-244373">
              <a:buFont typeface="Arial" panose="020B0604020202020204" pitchFamily="34" charset="0"/>
              <a:buChar char="•"/>
            </a:pPr>
            <a:r>
              <a:rPr lang="en-AU" sz="1500" dirty="0"/>
              <a:t>Discussion held on the risks relevant to the Systems aspects of the delivery. No significant adjustments requested from participants.</a:t>
            </a:r>
          </a:p>
          <a:p>
            <a:pPr marL="635371" lvl="1" indent="-244373">
              <a:buFont typeface="Arial" panose="020B0604020202020204" pitchFamily="34" charset="0"/>
              <a:buChar char="•"/>
            </a:pPr>
            <a:endParaRPr lang="en-AU" sz="1500" dirty="0"/>
          </a:p>
          <a:p>
            <a:r>
              <a:rPr lang="en-AU" sz="1500" b="1" dirty="0"/>
              <a:t>SWG#17 Minutes - Delay</a:t>
            </a:r>
          </a:p>
          <a:p>
            <a:pPr marL="635371" lvl="1" indent="-244373">
              <a:buFont typeface="Arial" panose="020B0604020202020204" pitchFamily="34" charset="0"/>
              <a:buChar char="•"/>
            </a:pPr>
            <a:r>
              <a:rPr lang="en-AU" sz="1500" dirty="0"/>
              <a:t>The minutes of the previous SWG have not yet been finalised. AEMO apologises for the delay and will issue the minutes to the SWG for their review prior to publishing on 5MS website. </a:t>
            </a:r>
          </a:p>
          <a:p>
            <a:endParaRPr lang="en-AU" sz="1500" b="1" dirty="0"/>
          </a:p>
          <a:p>
            <a:r>
              <a:rPr lang="en-AU" sz="1500" b="1" dirty="0"/>
              <a:t>Future Topics</a:t>
            </a:r>
          </a:p>
          <a:p>
            <a:pPr marL="635371" lvl="1" indent="-244373">
              <a:buFont typeface="Arial" panose="020B0604020202020204" pitchFamily="34" charset="0"/>
              <a:buChar char="•"/>
            </a:pPr>
            <a:r>
              <a:rPr lang="en-AU" sz="1500" dirty="0"/>
              <a:t>None received from participants. </a:t>
            </a:r>
          </a:p>
          <a:p>
            <a:pPr marL="635371" lvl="1" indent="-244373">
              <a:buFont typeface="Arial" panose="020B0604020202020204" pitchFamily="34" charset="0"/>
              <a:buChar char="•"/>
            </a:pPr>
            <a:endParaRPr lang="en-AU" sz="1500" dirty="0"/>
          </a:p>
        </p:txBody>
      </p:sp>
    </p:spTree>
    <p:extLst>
      <p:ext uri="{BB962C8B-B14F-4D97-AF65-F5344CB8AC3E}">
        <p14:creationId xmlns:p14="http://schemas.microsoft.com/office/powerpoint/2010/main" val="2946466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EAFB-10FF-402A-9F13-E72E74A88620}"/>
              </a:ext>
            </a:extLst>
          </p:cNvPr>
          <p:cNvSpPr>
            <a:spLocks noGrp="1"/>
          </p:cNvSpPr>
          <p:nvPr>
            <p:ph type="title"/>
          </p:nvPr>
        </p:nvSpPr>
        <p:spPr>
          <a:xfrm>
            <a:off x="176646" y="136526"/>
            <a:ext cx="7225640" cy="1189039"/>
          </a:xfrm>
        </p:spPr>
        <p:txBody>
          <a:bodyPr/>
          <a:lstStyle/>
          <a:p>
            <a:r>
              <a:rPr lang="en-AU" dirty="0"/>
              <a:t>5MS Staging Environment Update</a:t>
            </a:r>
          </a:p>
        </p:txBody>
      </p:sp>
      <p:sp>
        <p:nvSpPr>
          <p:cNvPr id="4" name="Date Placeholder 3">
            <a:extLst>
              <a:ext uri="{FF2B5EF4-FFF2-40B4-BE49-F238E27FC236}">
                <a16:creationId xmlns:a16="http://schemas.microsoft.com/office/drawing/2014/main" id="{BAADAA65-2698-478C-8EBB-CAAA0C88FA61}"/>
              </a:ext>
            </a:extLst>
          </p:cNvPr>
          <p:cNvSpPr>
            <a:spLocks noGrp="1"/>
          </p:cNvSpPr>
          <p:nvPr>
            <p:ph type="dt" sz="half" idx="10"/>
          </p:nvPr>
        </p:nvSpPr>
        <p:spPr/>
        <p:txBody>
          <a:bodyPr/>
          <a:lstStyle/>
          <a:p>
            <a:fld id="{ADE8A7F0-C296-4C64-BBCC-19F7C14BAFD7}" type="datetime1">
              <a:rPr lang="en-AU" smtClean="0"/>
              <a:t>5/02/2020</a:t>
            </a:fld>
            <a:endParaRPr lang="en-AU" dirty="0"/>
          </a:p>
        </p:txBody>
      </p:sp>
      <p:sp>
        <p:nvSpPr>
          <p:cNvPr id="5" name="Slide Number Placeholder 4">
            <a:extLst>
              <a:ext uri="{FF2B5EF4-FFF2-40B4-BE49-F238E27FC236}">
                <a16:creationId xmlns:a16="http://schemas.microsoft.com/office/drawing/2014/main" id="{1AB5D686-899D-4396-AB76-736D5D33FD9D}"/>
              </a:ext>
            </a:extLst>
          </p:cNvPr>
          <p:cNvSpPr>
            <a:spLocks noGrp="1"/>
          </p:cNvSpPr>
          <p:nvPr>
            <p:ph type="sldNum" sz="quarter" idx="12"/>
          </p:nvPr>
        </p:nvSpPr>
        <p:spPr/>
        <p:txBody>
          <a:bodyPr/>
          <a:lstStyle/>
          <a:p>
            <a:fld id="{4EC81F68-4976-451A-B2E9-79BCBD2F70CC}" type="slidenum">
              <a:rPr lang="en-AU" smtClean="0"/>
              <a:t>25</a:t>
            </a:fld>
            <a:endParaRPr lang="en-AU" dirty="0"/>
          </a:p>
        </p:txBody>
      </p:sp>
      <p:graphicFrame>
        <p:nvGraphicFramePr>
          <p:cNvPr id="6" name="Table 7">
            <a:extLst>
              <a:ext uri="{FF2B5EF4-FFF2-40B4-BE49-F238E27FC236}">
                <a16:creationId xmlns:a16="http://schemas.microsoft.com/office/drawing/2014/main" id="{0D0A605D-D638-4748-9A67-0FB806FFCD36}"/>
              </a:ext>
            </a:extLst>
          </p:cNvPr>
          <p:cNvGraphicFramePr>
            <a:graphicFrameLocks noGrp="1"/>
          </p:cNvGraphicFramePr>
          <p:nvPr>
            <p:ph idx="1"/>
            <p:extLst>
              <p:ext uri="{D42A27DB-BD31-4B8C-83A1-F6EECF244321}">
                <p14:modId xmlns:p14="http://schemas.microsoft.com/office/powerpoint/2010/main" val="302266893"/>
              </p:ext>
            </p:extLst>
          </p:nvPr>
        </p:nvGraphicFramePr>
        <p:xfrm>
          <a:off x="248660" y="1349449"/>
          <a:ext cx="8513676" cy="5318760"/>
        </p:xfrm>
        <a:graphic>
          <a:graphicData uri="http://schemas.openxmlformats.org/drawingml/2006/table">
            <a:tbl>
              <a:tblPr firstRow="1" bandRow="1">
                <a:tableStyleId>{5C22544A-7EE6-4342-B048-85BDC9FD1C3A}</a:tableStyleId>
              </a:tblPr>
              <a:tblGrid>
                <a:gridCol w="2760617">
                  <a:extLst>
                    <a:ext uri="{9D8B030D-6E8A-4147-A177-3AD203B41FA5}">
                      <a16:colId xmlns:a16="http://schemas.microsoft.com/office/drawing/2014/main" val="2962012531"/>
                    </a:ext>
                  </a:extLst>
                </a:gridCol>
                <a:gridCol w="2847703">
                  <a:extLst>
                    <a:ext uri="{9D8B030D-6E8A-4147-A177-3AD203B41FA5}">
                      <a16:colId xmlns:a16="http://schemas.microsoft.com/office/drawing/2014/main" val="1850778372"/>
                    </a:ext>
                  </a:extLst>
                </a:gridCol>
                <a:gridCol w="2905356">
                  <a:extLst>
                    <a:ext uri="{9D8B030D-6E8A-4147-A177-3AD203B41FA5}">
                      <a16:colId xmlns:a16="http://schemas.microsoft.com/office/drawing/2014/main" val="29953207"/>
                    </a:ext>
                  </a:extLst>
                </a:gridCol>
              </a:tblGrid>
              <a:tr h="370840">
                <a:tc>
                  <a:txBody>
                    <a:bodyPr/>
                    <a:lstStyle/>
                    <a:p>
                      <a:r>
                        <a:rPr lang="en-AU" sz="1600" dirty="0"/>
                        <a:t>Dispatch</a:t>
                      </a:r>
                    </a:p>
                  </a:txBody>
                  <a:tcPr/>
                </a:tc>
                <a:tc>
                  <a:txBody>
                    <a:bodyPr/>
                    <a:lstStyle/>
                    <a:p>
                      <a:r>
                        <a:rPr lang="en-AU" sz="1600" dirty="0"/>
                        <a:t>Settlements</a:t>
                      </a:r>
                    </a:p>
                  </a:txBody>
                  <a:tcPr/>
                </a:tc>
                <a:tc>
                  <a:txBody>
                    <a:bodyPr/>
                    <a:lstStyle/>
                    <a:p>
                      <a:r>
                        <a:rPr lang="en-AU" sz="1600" dirty="0"/>
                        <a:t>Metering</a:t>
                      </a:r>
                    </a:p>
                  </a:txBody>
                  <a:tcPr/>
                </a:tc>
                <a:extLst>
                  <a:ext uri="{0D108BD9-81ED-4DB2-BD59-A6C34878D82A}">
                    <a16:rowId xmlns:a16="http://schemas.microsoft.com/office/drawing/2014/main" val="3593810063"/>
                  </a:ext>
                </a:extLst>
              </a:tr>
              <a:tr h="370840">
                <a:tc>
                  <a:txBody>
                    <a:bodyPr/>
                    <a:lstStyle/>
                    <a:p>
                      <a:r>
                        <a:rPr lang="en-AU" sz="1200" b="1" u="sng" dirty="0"/>
                        <a:t>DROP ONE – 29 November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Submit 5-Min Bids, via new web interface, API and/or FTP</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Bidding Data Model changes as per technical specifications released July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Case Loaders for PASA, Dispatch, 5-minute Pre-Dispatch &amp; 30-minute Pre-Dispatch data</a:t>
                      </a:r>
                    </a:p>
                  </a:txBody>
                  <a:tcPr/>
                </a:tc>
                <a:tc>
                  <a:txBody>
                    <a:bodyPr/>
                    <a:lstStyle/>
                    <a:p>
                      <a:r>
                        <a:rPr lang="en-AU" sz="1200" b="1" u="sng" dirty="0"/>
                        <a:t>DROP ONE – 1 November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Reallocations: available at both 30 and 5-min intervals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New Web UI</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Calendar selection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Alerts</a:t>
                      </a:r>
                    </a:p>
                    <a:p>
                      <a:endParaRPr lang="en-AU" sz="1200" dirty="0"/>
                    </a:p>
                  </a:txBody>
                  <a:tcPr/>
                </a:tc>
                <a:tc>
                  <a:txBody>
                    <a:bodyPr/>
                    <a:lstStyle/>
                    <a:p>
                      <a:r>
                        <a:rPr lang="en-AU" sz="1200" b="1" u="sng" dirty="0"/>
                        <a:t>DROP ONE – 1 December 2019</a:t>
                      </a:r>
                    </a:p>
                    <a:p>
                      <a:r>
                        <a:rPr lang="en-AU" sz="1200" dirty="0"/>
                        <a:t>Test connection to Staging</a:t>
                      </a:r>
                    </a:p>
                    <a:p>
                      <a:r>
                        <a:rPr lang="en-AU" sz="1200" dirty="0"/>
                        <a:t>Test MDFF validations</a:t>
                      </a:r>
                    </a:p>
                    <a:p>
                      <a:r>
                        <a:rPr lang="en-AU" sz="1200" dirty="0"/>
                        <a:t>Validate data exchange</a:t>
                      </a:r>
                      <a:endParaRPr lang="en-AU" sz="1200" u="sng" dirty="0"/>
                    </a:p>
                  </a:txBody>
                  <a:tcPr/>
                </a:tc>
                <a:extLst>
                  <a:ext uri="{0D108BD9-81ED-4DB2-BD59-A6C34878D82A}">
                    <a16:rowId xmlns:a16="http://schemas.microsoft.com/office/drawing/2014/main" val="1426178028"/>
                  </a:ext>
                </a:extLst>
              </a:tr>
              <a:tr h="370840">
                <a:tc>
                  <a:txBody>
                    <a:bodyPr/>
                    <a:lstStyle/>
                    <a:p>
                      <a:r>
                        <a:rPr lang="en-AU" sz="1200" b="1" dirty="0"/>
                        <a:t>Status: </a:t>
                      </a:r>
                      <a:r>
                        <a:rPr lang="en-AU" sz="1200" dirty="0"/>
                        <a:t>Live</a:t>
                      </a:r>
                    </a:p>
                    <a:p>
                      <a:r>
                        <a:rPr lang="en-AU" sz="1200" b="1" dirty="0"/>
                        <a:t>Participant interaction: </a:t>
                      </a:r>
                      <a:r>
                        <a:rPr lang="en-AU" sz="1200" dirty="0"/>
                        <a:t>at least 6 participants accessing in January</a:t>
                      </a:r>
                    </a:p>
                    <a:p>
                      <a:r>
                        <a:rPr lang="en-AU" sz="1200" b="1" dirty="0"/>
                        <a:t>Issues: </a:t>
                      </a:r>
                      <a:r>
                        <a:rPr lang="en-AU" sz="1200" dirty="0"/>
                        <a:t>issues related to the tech specs, now addressed. </a:t>
                      </a:r>
                    </a:p>
                    <a:p>
                      <a:r>
                        <a:rPr lang="en-AU" sz="1200" dirty="0"/>
                        <a:t>API connectivity issues for some participants. </a:t>
                      </a:r>
                    </a:p>
                  </a:txBody>
                  <a:tcPr/>
                </a:tc>
                <a:tc>
                  <a:txBody>
                    <a:bodyPr/>
                    <a:lstStyle/>
                    <a:p>
                      <a:r>
                        <a:rPr lang="en-AU" sz="1200" b="1" dirty="0"/>
                        <a:t>Status: </a:t>
                      </a:r>
                      <a:r>
                        <a:rPr lang="en-AU" sz="1200" dirty="0"/>
                        <a:t>Live</a:t>
                      </a:r>
                    </a:p>
                    <a:p>
                      <a:r>
                        <a:rPr lang="en-AU" sz="1200" b="1" dirty="0"/>
                        <a:t>Participant interaction: </a:t>
                      </a:r>
                      <a:r>
                        <a:rPr lang="en-AU" sz="1200" dirty="0"/>
                        <a:t>at least 6 participants accessing in January</a:t>
                      </a:r>
                    </a:p>
                    <a:p>
                      <a:r>
                        <a:rPr lang="en-AU" sz="1200" b="1" dirty="0"/>
                        <a:t>Issues: </a:t>
                      </a:r>
                      <a:r>
                        <a:rPr lang="en-AU" sz="1200" dirty="0"/>
                        <a:t>incorrect setup by participants of their user roles.</a:t>
                      </a:r>
                    </a:p>
                    <a:p>
                      <a:endParaRPr lang="en-AU" sz="1200" dirty="0"/>
                    </a:p>
                  </a:txBody>
                  <a:tcPr/>
                </a:tc>
                <a:tc>
                  <a:txBody>
                    <a:bodyPr/>
                    <a:lstStyle/>
                    <a:p>
                      <a:r>
                        <a:rPr lang="en-AU" sz="1200" b="1" dirty="0"/>
                        <a:t>Status: </a:t>
                      </a:r>
                      <a:r>
                        <a:rPr lang="en-AU" sz="1200" dirty="0"/>
                        <a:t>Live</a:t>
                      </a:r>
                    </a:p>
                    <a:p>
                      <a:r>
                        <a:rPr lang="en-AU" sz="1200" b="1" dirty="0"/>
                        <a:t>Participant interaction: </a:t>
                      </a:r>
                      <a:r>
                        <a:rPr lang="en-AU" sz="1200" dirty="0"/>
                        <a:t>2 participants accessing in January</a:t>
                      </a:r>
                    </a:p>
                    <a:p>
                      <a:r>
                        <a:rPr lang="en-AU" sz="1200" b="1" dirty="0"/>
                        <a:t>Issues: </a:t>
                      </a:r>
                      <a:r>
                        <a:rPr lang="en-AU" sz="1200" dirty="0"/>
                        <a:t>None identified  </a:t>
                      </a:r>
                    </a:p>
                  </a:txBody>
                  <a:tcPr/>
                </a:tc>
                <a:extLst>
                  <a:ext uri="{0D108BD9-81ED-4DB2-BD59-A6C34878D82A}">
                    <a16:rowId xmlns:a16="http://schemas.microsoft.com/office/drawing/2014/main" val="2015808847"/>
                  </a:ext>
                </a:extLst>
              </a:tr>
              <a:tr h="140912">
                <a:tc>
                  <a:txBody>
                    <a:bodyPr/>
                    <a:lstStyle/>
                    <a:p>
                      <a:r>
                        <a:rPr lang="en-AU" sz="1200" b="1" u="sng" dirty="0"/>
                        <a:t>DROP TWO – 15 May 2020</a:t>
                      </a:r>
                    </a:p>
                  </a:txBody>
                  <a:tcPr/>
                </a:tc>
                <a:tc>
                  <a:txBody>
                    <a:bodyPr/>
                    <a:lstStyle/>
                    <a:p>
                      <a:r>
                        <a:rPr lang="en-AU" sz="1200" b="1" u="sng" dirty="0"/>
                        <a:t>DROP TWO – 31 Jan 2020</a:t>
                      </a:r>
                    </a:p>
                  </a:txBody>
                  <a:tcPr/>
                </a:tc>
                <a:tc>
                  <a:txBody>
                    <a:bodyPr/>
                    <a:lstStyle/>
                    <a:p>
                      <a:r>
                        <a:rPr lang="en-AU" sz="1200" b="1" u="sng" dirty="0"/>
                        <a:t>DROP TWO – 31 July 2020</a:t>
                      </a:r>
                    </a:p>
                  </a:txBody>
                  <a:tcPr/>
                </a:tc>
                <a:extLst>
                  <a:ext uri="{0D108BD9-81ED-4DB2-BD59-A6C34878D82A}">
                    <a16:rowId xmlns:a16="http://schemas.microsoft.com/office/drawing/2014/main" val="2420811579"/>
                  </a:ext>
                </a:extLst>
              </a:tr>
              <a:tr h="370840">
                <a:tc>
                  <a:txBody>
                    <a:bodyPr/>
                    <a:lstStyle/>
                    <a:p>
                      <a:r>
                        <a:rPr lang="en-AU" sz="1200" dirty="0"/>
                        <a:t>Status: On track</a:t>
                      </a:r>
                    </a:p>
                  </a:txBody>
                  <a:tcPr/>
                </a:tc>
                <a:tc>
                  <a:txBody>
                    <a:bodyPr/>
                    <a:lstStyle/>
                    <a:p>
                      <a:r>
                        <a:rPr lang="en-AU" sz="1200" dirty="0">
                          <a:solidFill>
                            <a:srgbClr val="FF0000"/>
                          </a:solidFill>
                        </a:rPr>
                        <a:t>Status: Data Model finalisation delayed to 20-Feb; UFE tables delivered with DROP THREE (SQL Server v Oracle environment delivery)</a:t>
                      </a:r>
                    </a:p>
                  </a:txBody>
                  <a:tcPr/>
                </a:tc>
                <a:tc>
                  <a:txBody>
                    <a:bodyPr/>
                    <a:lstStyle/>
                    <a:p>
                      <a:r>
                        <a:rPr lang="en-AU" sz="1200" dirty="0"/>
                        <a:t>Status: On track</a:t>
                      </a:r>
                    </a:p>
                  </a:txBody>
                  <a:tcPr/>
                </a:tc>
                <a:extLst>
                  <a:ext uri="{0D108BD9-81ED-4DB2-BD59-A6C34878D82A}">
                    <a16:rowId xmlns:a16="http://schemas.microsoft.com/office/drawing/2014/main" val="2076772976"/>
                  </a:ext>
                </a:extLst>
              </a:tr>
              <a:tr h="370840">
                <a:tc>
                  <a:txBody>
                    <a:bodyPr/>
                    <a:lstStyle/>
                    <a:p>
                      <a:endParaRPr lang="en-AU" sz="1200" dirty="0"/>
                    </a:p>
                  </a:txBody>
                  <a:tcPr/>
                </a:tc>
                <a:tc>
                  <a:txBody>
                    <a:bodyPr/>
                    <a:lstStyle/>
                    <a:p>
                      <a:r>
                        <a:rPr lang="en-AU" sz="1200" b="1" u="sng" dirty="0"/>
                        <a:t>DROP THREE – 16 March 2020</a:t>
                      </a:r>
                    </a:p>
                  </a:txBody>
                  <a:tcPr/>
                </a:tc>
                <a:tc>
                  <a:txBody>
                    <a:bodyPr/>
                    <a:lstStyle/>
                    <a:p>
                      <a:endParaRPr lang="en-AU" sz="1200" dirty="0"/>
                    </a:p>
                  </a:txBody>
                  <a:tcPr/>
                </a:tc>
                <a:extLst>
                  <a:ext uri="{0D108BD9-81ED-4DB2-BD59-A6C34878D82A}">
                    <a16:rowId xmlns:a16="http://schemas.microsoft.com/office/drawing/2014/main" val="2195091637"/>
                  </a:ext>
                </a:extLst>
              </a:tr>
              <a:tr h="370840">
                <a:tc>
                  <a:txBody>
                    <a:bodyPr/>
                    <a:lstStyle/>
                    <a:p>
                      <a:endParaRPr lang="en-AU" sz="1200" dirty="0"/>
                    </a:p>
                  </a:txBody>
                  <a:tcPr/>
                </a:tc>
                <a:tc>
                  <a:txBody>
                    <a:bodyPr/>
                    <a:lstStyle/>
                    <a:p>
                      <a:r>
                        <a:rPr lang="en-AU" sz="1200" dirty="0"/>
                        <a:t>Status: On Track</a:t>
                      </a:r>
                    </a:p>
                  </a:txBody>
                  <a:tcPr/>
                </a:tc>
                <a:tc>
                  <a:txBody>
                    <a:bodyPr/>
                    <a:lstStyle/>
                    <a:p>
                      <a:endParaRPr lang="en-AU" sz="1200" dirty="0"/>
                    </a:p>
                  </a:txBody>
                  <a:tcPr/>
                </a:tc>
                <a:extLst>
                  <a:ext uri="{0D108BD9-81ED-4DB2-BD59-A6C34878D82A}">
                    <a16:rowId xmlns:a16="http://schemas.microsoft.com/office/drawing/2014/main" val="2985081851"/>
                  </a:ext>
                </a:extLst>
              </a:tr>
            </a:tbl>
          </a:graphicData>
        </a:graphic>
      </p:graphicFrame>
    </p:spTree>
    <p:extLst>
      <p:ext uri="{BB962C8B-B14F-4D97-AF65-F5344CB8AC3E}">
        <p14:creationId xmlns:p14="http://schemas.microsoft.com/office/powerpoint/2010/main" val="121988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5A57-2C93-4E98-B9C0-9517BEEA7FB1}"/>
              </a:ext>
            </a:extLst>
          </p:cNvPr>
          <p:cNvSpPr>
            <a:spLocks noGrp="1"/>
          </p:cNvSpPr>
          <p:nvPr>
            <p:ph type="title"/>
          </p:nvPr>
        </p:nvSpPr>
        <p:spPr>
          <a:xfrm>
            <a:off x="176646" y="198941"/>
            <a:ext cx="8547830" cy="1120951"/>
          </a:xfrm>
        </p:spPr>
        <p:txBody>
          <a:bodyPr vert="horz" lIns="78203" tIns="39101" rIns="78203" bIns="39101" rtlCol="0" anchor="b" anchorCtr="0">
            <a:normAutofit/>
          </a:bodyPr>
          <a:lstStyle/>
          <a:p>
            <a:r>
              <a:rPr lang="en-AU" sz="2737" dirty="0"/>
              <a:t>Settlements &amp; Billing Data Model Changes</a:t>
            </a:r>
            <a:endParaRPr lang="en-AU" sz="2395" dirty="0"/>
          </a:p>
        </p:txBody>
      </p:sp>
      <p:sp>
        <p:nvSpPr>
          <p:cNvPr id="11" name="Slide Number Placeholder 5">
            <a:extLst>
              <a:ext uri="{FF2B5EF4-FFF2-40B4-BE49-F238E27FC236}">
                <a16:creationId xmlns:a16="http://schemas.microsoft.com/office/drawing/2014/main" id="{5887695F-01AB-4B49-BA0E-C4163641D776}"/>
              </a:ext>
            </a:extLst>
          </p:cNvPr>
          <p:cNvSpPr txBox="1">
            <a:spLocks/>
          </p:cNvSpPr>
          <p:nvPr/>
        </p:nvSpPr>
        <p:spPr>
          <a:xfrm>
            <a:off x="8645688" y="6319060"/>
            <a:ext cx="432081" cy="344217"/>
          </a:xfrm>
          <a:prstGeom prst="rect">
            <a:avLst/>
          </a:prstGeom>
        </p:spPr>
        <p:txBody>
          <a:bodyPr vert="horz" lIns="78203" tIns="39101" rIns="78203" bIns="39101" rtlCol="0" anchor="ctr"/>
          <a:lstStyle>
            <a:defPPr>
              <a:defRPr lang="en-US"/>
            </a:defPPr>
            <a:lvl1pPr marL="0" algn="r" defTabSz="914400" rtl="0" eaLnBrk="1" latinLnBrk="0" hangingPunct="1">
              <a:defRPr sz="105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C81F68-4976-451A-B2E9-79BCBD2F70CC}" type="slidenum">
              <a:rPr lang="en-AU" sz="900"/>
              <a:pPr/>
              <a:t>26</a:t>
            </a:fld>
            <a:endParaRPr lang="en-AU" sz="900" dirty="0"/>
          </a:p>
        </p:txBody>
      </p:sp>
      <p:sp>
        <p:nvSpPr>
          <p:cNvPr id="3" name="TextBox 2">
            <a:extLst>
              <a:ext uri="{FF2B5EF4-FFF2-40B4-BE49-F238E27FC236}">
                <a16:creationId xmlns:a16="http://schemas.microsoft.com/office/drawing/2014/main" id="{A3292563-B983-4817-936C-69623D014B11}"/>
              </a:ext>
            </a:extLst>
          </p:cNvPr>
          <p:cNvSpPr txBox="1"/>
          <p:nvPr/>
        </p:nvSpPr>
        <p:spPr>
          <a:xfrm>
            <a:off x="331146" y="1407436"/>
            <a:ext cx="8501243" cy="4755148"/>
          </a:xfrm>
          <a:prstGeom prst="rect">
            <a:avLst/>
          </a:prstGeom>
          <a:noFill/>
        </p:spPr>
        <p:txBody>
          <a:bodyPr wrap="square" rtlCol="0">
            <a:spAutoFit/>
          </a:bodyPr>
          <a:lstStyle/>
          <a:p>
            <a:pPr marL="285750" lvl="0" indent="-285750">
              <a:buFont typeface="Arial" panose="020B0604020202020204" pitchFamily="34" charset="0"/>
              <a:buChar char="•"/>
            </a:pPr>
            <a:r>
              <a:rPr lang="en-AU" dirty="0"/>
              <a:t>The below Data Model changes are to be made: </a:t>
            </a:r>
          </a:p>
          <a:p>
            <a:pPr marL="285750" lvl="0" indent="-285750">
              <a:buFont typeface="Arial" panose="020B0604020202020204" pitchFamily="34" charset="0"/>
              <a:buChar char="•"/>
            </a:pPr>
            <a:endParaRPr lang="en-AU" dirty="0"/>
          </a:p>
          <a:p>
            <a:pPr marL="742950" lvl="1" indent="-285750">
              <a:buFont typeface="Arial" panose="020B0604020202020204" pitchFamily="34" charset="0"/>
              <a:buChar char="•"/>
            </a:pPr>
            <a:r>
              <a:rPr lang="en-AU" dirty="0"/>
              <a:t>Adds SETTLEMENTINTERVALLENGTH column to the DAYTRACK table for SETTLEMENT_DATA package</a:t>
            </a:r>
          </a:p>
          <a:p>
            <a:pPr marL="742950" lvl="1" indent="-285750">
              <a:buFont typeface="Arial" panose="020B0604020202020204" pitchFamily="34" charset="0"/>
              <a:buChar char="•"/>
            </a:pPr>
            <a:r>
              <a:rPr lang="en-AU" dirty="0"/>
              <a:t>Adds AGE column, removes UFEADOLLARVALUE column for BILLINGCPDATA table in the BILLING_RUN package</a:t>
            </a:r>
          </a:p>
          <a:p>
            <a:pPr marL="742950" lvl="1" indent="-285750">
              <a:buFont typeface="Arial" panose="020B0604020202020204" pitchFamily="34" charset="0"/>
              <a:buChar char="•"/>
            </a:pPr>
            <a:r>
              <a:rPr lang="en-AU" dirty="0"/>
              <a:t>Adds new tables: BILLRESERVETRADERPAYMENT, BILLRESERVETRADERRECOVERY for RERT calculations</a:t>
            </a:r>
          </a:p>
          <a:p>
            <a:pPr marL="742950" lvl="1" indent="-285750">
              <a:buFont typeface="Arial" panose="020B0604020202020204" pitchFamily="34" charset="0"/>
              <a:buChar char="•"/>
            </a:pPr>
            <a:r>
              <a:rPr lang="en-AU" dirty="0"/>
              <a:t>Discontinues BILLING_RES_TRADER_PAYMENT, BILLING_RES_TRADER_RECOVERY tables</a:t>
            </a:r>
          </a:p>
          <a:p>
            <a:pPr marL="285750" lvl="0" indent="-285750">
              <a:buFont typeface="Arial" panose="020B0604020202020204" pitchFamily="34" charset="0"/>
              <a:buChar char="•"/>
            </a:pPr>
            <a:endParaRPr lang="en-AU" dirty="0"/>
          </a:p>
          <a:p>
            <a:pPr marL="285750" lvl="0" indent="-285750">
              <a:buFont typeface="Arial" panose="020B0604020202020204" pitchFamily="34" charset="0"/>
              <a:buChar char="•"/>
            </a:pPr>
            <a:r>
              <a:rPr lang="en-AU" dirty="0"/>
              <a:t>The retention policy for correspondence on Settlements Direct is increased to 3 years</a:t>
            </a:r>
          </a:p>
          <a:p>
            <a:pPr marL="285750" lvl="0" indent="-285750">
              <a:buFont typeface="Arial" panose="020B0604020202020204" pitchFamily="34" charset="0"/>
              <a:buChar char="•"/>
            </a:pPr>
            <a:endParaRPr lang="en-AU" dirty="0"/>
          </a:p>
          <a:p>
            <a:pPr lvl="0"/>
            <a:r>
              <a:rPr lang="en-AU" dirty="0"/>
              <a:t>The changes will be reflected in a republishing of the Settlements &amp; Billing Tech Spec on 14-Feb-20.</a:t>
            </a:r>
          </a:p>
          <a:p>
            <a:pPr marL="635371" lvl="1" indent="-244373">
              <a:buFont typeface="Arial" panose="020B0604020202020204" pitchFamily="34" charset="0"/>
              <a:buChar char="•"/>
            </a:pPr>
            <a:endParaRPr lang="en-AU" sz="1500" dirty="0"/>
          </a:p>
        </p:txBody>
      </p:sp>
    </p:spTree>
    <p:extLst>
      <p:ext uri="{BB962C8B-B14F-4D97-AF65-F5344CB8AC3E}">
        <p14:creationId xmlns:p14="http://schemas.microsoft.com/office/powerpoint/2010/main" val="4150559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F2C0-924D-4A6E-8416-AB9530629098}"/>
              </a:ext>
            </a:extLst>
          </p:cNvPr>
          <p:cNvSpPr>
            <a:spLocks noGrp="1"/>
          </p:cNvSpPr>
          <p:nvPr>
            <p:ph type="title"/>
          </p:nvPr>
        </p:nvSpPr>
        <p:spPr/>
        <p:txBody>
          <a:bodyPr/>
          <a:lstStyle/>
          <a:p>
            <a:r>
              <a:rPr lang="en-AU" dirty="0"/>
              <a:t>Systems Workstream – Dispatch &amp; Operations</a:t>
            </a:r>
          </a:p>
        </p:txBody>
      </p:sp>
      <p:sp>
        <p:nvSpPr>
          <p:cNvPr id="4" name="Slide Number Placeholder 3">
            <a:extLst>
              <a:ext uri="{FF2B5EF4-FFF2-40B4-BE49-F238E27FC236}">
                <a16:creationId xmlns:a16="http://schemas.microsoft.com/office/drawing/2014/main" id="{57AAC6FE-57BC-4D36-A291-9AE6A92E5F2B}"/>
              </a:ext>
            </a:extLst>
          </p:cNvPr>
          <p:cNvSpPr>
            <a:spLocks noGrp="1"/>
          </p:cNvSpPr>
          <p:nvPr>
            <p:ph type="sldNum" sz="quarter" idx="12"/>
          </p:nvPr>
        </p:nvSpPr>
        <p:spPr/>
        <p:txBody>
          <a:bodyPr/>
          <a:lstStyle/>
          <a:p>
            <a:fld id="{4EC81F68-4976-451A-B2E9-79BCBD2F70CC}" type="slidenum">
              <a:rPr lang="en-AU" smtClean="0"/>
              <a:t>27</a:t>
            </a:fld>
            <a:endParaRPr lang="en-AU" dirty="0"/>
          </a:p>
        </p:txBody>
      </p:sp>
      <p:graphicFrame>
        <p:nvGraphicFramePr>
          <p:cNvPr id="5" name="Table 4">
            <a:extLst>
              <a:ext uri="{FF2B5EF4-FFF2-40B4-BE49-F238E27FC236}">
                <a16:creationId xmlns:a16="http://schemas.microsoft.com/office/drawing/2014/main" id="{F0068E10-BF21-407F-A31F-56F1E3C95837}"/>
              </a:ext>
            </a:extLst>
          </p:cNvPr>
          <p:cNvGraphicFramePr>
            <a:graphicFrameLocks noGrp="1"/>
          </p:cNvGraphicFramePr>
          <p:nvPr/>
        </p:nvGraphicFramePr>
        <p:xfrm>
          <a:off x="0" y="1778924"/>
          <a:ext cx="9143974" cy="4312866"/>
        </p:xfrm>
        <a:graphic>
          <a:graphicData uri="http://schemas.openxmlformats.org/drawingml/2006/table">
            <a:tbl>
              <a:tblPr/>
              <a:tblGrid>
                <a:gridCol w="2150888">
                  <a:extLst>
                    <a:ext uri="{9D8B030D-6E8A-4147-A177-3AD203B41FA5}">
                      <a16:colId xmlns:a16="http://schemas.microsoft.com/office/drawing/2014/main" val="2753517068"/>
                    </a:ext>
                  </a:extLst>
                </a:gridCol>
                <a:gridCol w="859274">
                  <a:extLst>
                    <a:ext uri="{9D8B030D-6E8A-4147-A177-3AD203B41FA5}">
                      <a16:colId xmlns:a16="http://schemas.microsoft.com/office/drawing/2014/main" val="1816529705"/>
                    </a:ext>
                  </a:extLst>
                </a:gridCol>
                <a:gridCol w="705253">
                  <a:extLst>
                    <a:ext uri="{9D8B030D-6E8A-4147-A177-3AD203B41FA5}">
                      <a16:colId xmlns:a16="http://schemas.microsoft.com/office/drawing/2014/main" val="4152914529"/>
                    </a:ext>
                  </a:extLst>
                </a:gridCol>
                <a:gridCol w="680934">
                  <a:extLst>
                    <a:ext uri="{9D8B030D-6E8A-4147-A177-3AD203B41FA5}">
                      <a16:colId xmlns:a16="http://schemas.microsoft.com/office/drawing/2014/main" val="3634353533"/>
                    </a:ext>
                  </a:extLst>
                </a:gridCol>
                <a:gridCol w="583658">
                  <a:extLst>
                    <a:ext uri="{9D8B030D-6E8A-4147-A177-3AD203B41FA5}">
                      <a16:colId xmlns:a16="http://schemas.microsoft.com/office/drawing/2014/main" val="1557756831"/>
                    </a:ext>
                  </a:extLst>
                </a:gridCol>
                <a:gridCol w="583658">
                  <a:extLst>
                    <a:ext uri="{9D8B030D-6E8A-4147-A177-3AD203B41FA5}">
                      <a16:colId xmlns:a16="http://schemas.microsoft.com/office/drawing/2014/main" val="682923064"/>
                    </a:ext>
                  </a:extLst>
                </a:gridCol>
                <a:gridCol w="583658">
                  <a:extLst>
                    <a:ext uri="{9D8B030D-6E8A-4147-A177-3AD203B41FA5}">
                      <a16:colId xmlns:a16="http://schemas.microsoft.com/office/drawing/2014/main" val="2911342083"/>
                    </a:ext>
                  </a:extLst>
                </a:gridCol>
                <a:gridCol w="734977">
                  <a:extLst>
                    <a:ext uri="{9D8B030D-6E8A-4147-A177-3AD203B41FA5}">
                      <a16:colId xmlns:a16="http://schemas.microsoft.com/office/drawing/2014/main" val="4206179401"/>
                    </a:ext>
                  </a:extLst>
                </a:gridCol>
                <a:gridCol w="737678">
                  <a:extLst>
                    <a:ext uri="{9D8B030D-6E8A-4147-A177-3AD203B41FA5}">
                      <a16:colId xmlns:a16="http://schemas.microsoft.com/office/drawing/2014/main" val="1859269275"/>
                    </a:ext>
                  </a:extLst>
                </a:gridCol>
                <a:gridCol w="713359">
                  <a:extLst>
                    <a:ext uri="{9D8B030D-6E8A-4147-A177-3AD203B41FA5}">
                      <a16:colId xmlns:a16="http://schemas.microsoft.com/office/drawing/2014/main" val="1908183758"/>
                    </a:ext>
                  </a:extLst>
                </a:gridCol>
                <a:gridCol w="810637">
                  <a:extLst>
                    <a:ext uri="{9D8B030D-6E8A-4147-A177-3AD203B41FA5}">
                      <a16:colId xmlns:a16="http://schemas.microsoft.com/office/drawing/2014/main" val="1220152084"/>
                    </a:ext>
                  </a:extLst>
                </a:gridCol>
              </a:tblGrid>
              <a:tr h="170807">
                <a:tc rowSpan="2">
                  <a:txBody>
                    <a:bodyPr/>
                    <a:lstStyle/>
                    <a:p>
                      <a:pPr algn="ctr" fontAlgn="t"/>
                      <a:r>
                        <a:rPr lang="en-AU" sz="900" b="1" i="0" u="none" strike="noStrike" dirty="0">
                          <a:solidFill>
                            <a:srgbClr val="000000"/>
                          </a:solidFill>
                          <a:effectLst/>
                          <a:latin typeface="Calibri" panose="020F0502020204030204" pitchFamily="34" charset="0"/>
                        </a:rPr>
                        <a:t>5 MINUTE SETTLEMENT</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SYSTEMS TRACKING</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ctr" fontAlgn="t"/>
                      <a:r>
                        <a:rPr lang="en-AU" sz="900" b="1" i="0" u="none" strike="noStrike" dirty="0">
                          <a:solidFill>
                            <a:srgbClr val="000000"/>
                          </a:solidFill>
                          <a:effectLst/>
                          <a:latin typeface="Calibri" panose="020F0502020204030204" pitchFamily="34" charset="0"/>
                        </a:rPr>
                        <a:t>TIMING</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277844008"/>
                  </a:ext>
                </a:extLst>
              </a:tr>
              <a:tr h="341612">
                <a:tc vMerge="1">
                  <a:txBody>
                    <a:bodyPr/>
                    <a:lstStyle/>
                    <a:p>
                      <a:endParaRPr lang="en-AU"/>
                    </a:p>
                  </a:txBody>
                  <a:tcPr/>
                </a:tc>
                <a:tc>
                  <a:txBody>
                    <a:bodyPr/>
                    <a:lstStyle/>
                    <a:p>
                      <a:pPr algn="ctr" fontAlgn="t"/>
                      <a:r>
                        <a:rPr lang="en-AU" sz="900" b="1" i="0" u="none" strike="noStrike" dirty="0">
                          <a:solidFill>
                            <a:srgbClr val="000000"/>
                          </a:solidFill>
                          <a:effectLst/>
                          <a:latin typeface="Calibri" panose="020F0502020204030204" pitchFamily="34" charset="0"/>
                        </a:rPr>
                        <a:t>Internal</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HLIA</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Focus/Group</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SWG</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Engagement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External</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HLIA</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Draft</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Tech Spec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Final</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Tech Spec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User</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Guides</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5MS Staging</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Preprod</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Production</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885303"/>
                  </a:ext>
                </a:extLst>
              </a:tr>
              <a:tr h="179346">
                <a:tc gridSpan="11">
                  <a:txBody>
                    <a:bodyPr/>
                    <a:lstStyle/>
                    <a:p>
                      <a:pPr algn="l" fontAlgn="t"/>
                      <a:r>
                        <a:rPr lang="en-AU" sz="900" b="1" i="0" u="none" strike="noStrike" dirty="0">
                          <a:solidFill>
                            <a:srgbClr val="000000"/>
                          </a:solidFill>
                          <a:effectLst/>
                          <a:latin typeface="Calibri" panose="020F0502020204030204" pitchFamily="34" charset="0"/>
                        </a:rPr>
                        <a:t>DISPATCH and OPERATIONS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68131294"/>
                  </a:ext>
                </a:extLst>
              </a:tr>
              <a:tr h="239129">
                <a:tc gridSpan="11">
                  <a:txBody>
                    <a:bodyPr/>
                    <a:lstStyle/>
                    <a:p>
                      <a:pPr algn="ctr" fontAlgn="ctr"/>
                      <a:r>
                        <a:rPr lang="en-AU" sz="900" b="1" i="0" u="none" strike="noStrike" dirty="0">
                          <a:solidFill>
                            <a:srgbClr val="000000"/>
                          </a:solidFill>
                          <a:effectLst/>
                          <a:latin typeface="Calibri" panose="020F0502020204030204" pitchFamily="34" charset="0"/>
                        </a:rPr>
                        <a:t>PACKAGE 1 - Bidding FTP and API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97708058"/>
                  </a:ext>
                </a:extLst>
              </a:tr>
              <a:tr h="170807">
                <a:tc>
                  <a:txBody>
                    <a:bodyPr/>
                    <a:lstStyle/>
                    <a:p>
                      <a:pPr algn="l" fontAlgn="t"/>
                      <a:r>
                        <a:rPr lang="en-AU" sz="900" b="0" i="0" u="none" strike="noStrike" dirty="0">
                          <a:solidFill>
                            <a:srgbClr val="000000"/>
                          </a:solidFill>
                          <a:effectLst/>
                          <a:latin typeface="Calibri" panose="020F0502020204030204" pitchFamily="34" charset="0"/>
                        </a:rPr>
                        <a:t>Transition</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2-Apr-19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31-Oct-19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29-Nov-19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Mar-21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1313466"/>
                  </a:ext>
                </a:extLst>
              </a:tr>
              <a:tr h="170807">
                <a:tc>
                  <a:txBody>
                    <a:bodyPr/>
                    <a:lstStyle/>
                    <a:p>
                      <a:pPr algn="l" fontAlgn="t"/>
                      <a:r>
                        <a:rPr lang="en-AU" sz="900" b="0" i="0" u="none" strike="noStrike" dirty="0">
                          <a:solidFill>
                            <a:srgbClr val="000000"/>
                          </a:solidFill>
                          <a:effectLst/>
                          <a:latin typeface="Calibri" panose="020F0502020204030204" pitchFamily="34" charset="0"/>
                        </a:rPr>
                        <a:t>Bidding Data Model</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Sep-18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Mar-19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2-Apr-19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31-Oct-19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29-Nov-19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Mar-21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36858277"/>
                  </a:ext>
                </a:extLst>
              </a:tr>
              <a:tr h="170807">
                <a:tc>
                  <a:txBody>
                    <a:bodyPr/>
                    <a:lstStyle/>
                    <a:p>
                      <a:pPr algn="l" fontAlgn="t"/>
                      <a:r>
                        <a:rPr lang="en-AU" sz="900" b="0" i="0" u="none" strike="noStrike" dirty="0">
                          <a:solidFill>
                            <a:srgbClr val="000000"/>
                          </a:solidFill>
                          <a:effectLst/>
                          <a:latin typeface="Calibri" panose="020F0502020204030204" pitchFamily="34" charset="0"/>
                        </a:rPr>
                        <a:t>Bidding Format</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Sep-18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2-Apr-19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31-Oct-19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29-Nov-19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Mar-21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8049749"/>
                  </a:ext>
                </a:extLst>
              </a:tr>
              <a:tr h="264749">
                <a:tc gridSpan="11">
                  <a:txBody>
                    <a:bodyPr/>
                    <a:lstStyle/>
                    <a:p>
                      <a:pPr algn="ctr" fontAlgn="ctr"/>
                      <a:r>
                        <a:rPr lang="en-AU" sz="900" b="1" i="0" u="none" strike="noStrike" dirty="0">
                          <a:solidFill>
                            <a:srgbClr val="000000"/>
                          </a:solidFill>
                          <a:effectLst/>
                          <a:latin typeface="Calibri" panose="020F0502020204030204" pitchFamily="34" charset="0"/>
                        </a:rPr>
                        <a:t>PACKAGE 2 - Bidding Web UI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798634379"/>
                  </a:ext>
                </a:extLst>
              </a:tr>
              <a:tr h="170807">
                <a:tc>
                  <a:txBody>
                    <a:bodyPr/>
                    <a:lstStyle/>
                    <a:p>
                      <a:pPr algn="l" fontAlgn="t"/>
                      <a:r>
                        <a:rPr lang="en-AU" sz="900" b="0" i="0" u="none" strike="noStrike" dirty="0">
                          <a:solidFill>
                            <a:srgbClr val="000000"/>
                          </a:solidFill>
                          <a:effectLst/>
                          <a:latin typeface="Calibri" panose="020F0502020204030204" pitchFamily="34" charset="0"/>
                        </a:rPr>
                        <a:t>Bidding Web UI and APIs</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Jan-19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Mar-19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31-Jul-19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chemeClr val="tx1"/>
                          </a:solidFill>
                          <a:effectLst/>
                          <a:latin typeface="Calibri" panose="020F0502020204030204" pitchFamily="34" charset="0"/>
                        </a:rPr>
                        <a:t>16-Dec-19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29-Nov-19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Mar-21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305700"/>
                  </a:ext>
                </a:extLst>
              </a:tr>
              <a:tr h="230588">
                <a:tc gridSpan="11">
                  <a:txBody>
                    <a:bodyPr/>
                    <a:lstStyle/>
                    <a:p>
                      <a:pPr algn="ctr" fontAlgn="ctr"/>
                      <a:r>
                        <a:rPr lang="en-AU" sz="900" b="1" i="0" u="none" strike="noStrike" dirty="0">
                          <a:solidFill>
                            <a:srgbClr val="000000"/>
                          </a:solidFill>
                          <a:effectLst/>
                          <a:latin typeface="Calibri" panose="020F0502020204030204" pitchFamily="34" charset="0"/>
                        </a:rPr>
                        <a:t>PACKAGE 3 - Dispatch, Pre-dispatch and PASA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167399325"/>
                  </a:ext>
                </a:extLst>
              </a:tr>
              <a:tr h="170807">
                <a:tc>
                  <a:txBody>
                    <a:bodyPr/>
                    <a:lstStyle/>
                    <a:p>
                      <a:pPr algn="l" fontAlgn="t"/>
                      <a:r>
                        <a:rPr lang="en-AU" sz="900" b="0" i="0" u="none" strike="noStrike" dirty="0">
                          <a:solidFill>
                            <a:srgbClr val="000000"/>
                          </a:solidFill>
                          <a:effectLst/>
                          <a:latin typeface="Calibri" panose="020F0502020204030204" pitchFamily="34" charset="0"/>
                        </a:rPr>
                        <a:t>Dispatch</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2-Apr-19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29-Nov-19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Mar-21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8446229"/>
                  </a:ext>
                </a:extLst>
              </a:tr>
              <a:tr h="170807">
                <a:tc>
                  <a:txBody>
                    <a:bodyPr/>
                    <a:lstStyle/>
                    <a:p>
                      <a:pPr algn="l" fontAlgn="t"/>
                      <a:r>
                        <a:rPr lang="en-AU" sz="900" b="0" i="0" u="none" strike="noStrike" dirty="0">
                          <a:solidFill>
                            <a:srgbClr val="000000"/>
                          </a:solidFill>
                          <a:effectLst/>
                          <a:latin typeface="Calibri" panose="020F0502020204030204" pitchFamily="34" charset="0"/>
                        </a:rPr>
                        <a:t>Predispatch P30/7DAY</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2-Apr-19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29-Nov-19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Mar-21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26994082"/>
                  </a:ext>
                </a:extLst>
              </a:tr>
              <a:tr h="170807">
                <a:tc>
                  <a:txBody>
                    <a:bodyPr/>
                    <a:lstStyle/>
                    <a:p>
                      <a:pPr algn="l" fontAlgn="t"/>
                      <a:r>
                        <a:rPr lang="en-AU" sz="900" b="0" i="0" u="none" strike="noStrike" dirty="0">
                          <a:solidFill>
                            <a:srgbClr val="000000"/>
                          </a:solidFill>
                          <a:effectLst/>
                          <a:latin typeface="Calibri" panose="020F0502020204030204" pitchFamily="34" charset="0"/>
                        </a:rPr>
                        <a:t>Predispatch P5</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TBC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2CC"/>
                    </a:solidFill>
                  </a:tcPr>
                </a:tc>
                <a:tc>
                  <a:txBody>
                    <a:bodyPr/>
                    <a:lstStyle/>
                    <a:p>
                      <a:pPr algn="ctr" fontAlgn="t"/>
                      <a:r>
                        <a:rPr lang="en-AU" sz="900" b="0" i="0" u="none" strike="noStrike" dirty="0">
                          <a:solidFill>
                            <a:srgbClr val="000000"/>
                          </a:solidFill>
                          <a:effectLst/>
                          <a:latin typeface="Calibri" panose="020F0502020204030204" pitchFamily="34" charset="0"/>
                        </a:rPr>
                        <a:t>TBC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2CC"/>
                    </a:solidFill>
                  </a:tcPr>
                </a:tc>
                <a:tc>
                  <a:txBody>
                    <a:bodyPr/>
                    <a:lstStyle/>
                    <a:p>
                      <a:pPr algn="ctr" fontAlgn="t"/>
                      <a:r>
                        <a:rPr lang="en-AU" sz="900" b="0" i="0" u="none" strike="noStrike" dirty="0">
                          <a:solidFill>
                            <a:srgbClr val="000000"/>
                          </a:solidFill>
                          <a:effectLst/>
                          <a:latin typeface="Calibri" panose="020F0502020204030204" pitchFamily="34" charset="0"/>
                        </a:rPr>
                        <a:t>TBC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2CC"/>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TBC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2CC"/>
                    </a:solidFill>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May-21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46122287"/>
                  </a:ext>
                </a:extLst>
              </a:tr>
              <a:tr h="170807">
                <a:tc>
                  <a:txBody>
                    <a:bodyPr/>
                    <a:lstStyle/>
                    <a:p>
                      <a:pPr algn="l" fontAlgn="t"/>
                      <a:r>
                        <a:rPr lang="en-AU" sz="900" b="0" i="0" u="none" strike="noStrike" dirty="0">
                          <a:solidFill>
                            <a:srgbClr val="000000"/>
                          </a:solidFill>
                          <a:effectLst/>
                          <a:latin typeface="Calibri" panose="020F0502020204030204" pitchFamily="34" charset="0"/>
                        </a:rPr>
                        <a:t>ST and PD PASA</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2-Apr-19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31-Oct-19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29-Nov-19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Mar-21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143273"/>
                  </a:ext>
                </a:extLst>
              </a:tr>
              <a:tr h="239129">
                <a:tc gridSpan="11">
                  <a:txBody>
                    <a:bodyPr/>
                    <a:lstStyle/>
                    <a:p>
                      <a:pPr algn="ctr" fontAlgn="ctr"/>
                      <a:r>
                        <a:rPr lang="en-AU" sz="900" b="1" i="0" u="none" strike="noStrike" dirty="0">
                          <a:solidFill>
                            <a:srgbClr val="000000"/>
                          </a:solidFill>
                          <a:effectLst/>
                          <a:latin typeface="Calibri" panose="020F0502020204030204" pitchFamily="34" charset="0"/>
                        </a:rPr>
                        <a:t>PACKAGE 4 - Pricing and Miscellaneous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784848260"/>
                  </a:ext>
                </a:extLst>
              </a:tr>
              <a:tr h="170807">
                <a:tc>
                  <a:txBody>
                    <a:bodyPr/>
                    <a:lstStyle/>
                    <a:p>
                      <a:pPr algn="l" fontAlgn="t"/>
                      <a:r>
                        <a:rPr lang="en-AU" sz="900" b="0" i="0" u="none" strike="noStrike" dirty="0">
                          <a:solidFill>
                            <a:srgbClr val="000000"/>
                          </a:solidFill>
                          <a:effectLst/>
                          <a:latin typeface="Calibri" panose="020F0502020204030204" pitchFamily="34" charset="0"/>
                        </a:rPr>
                        <a:t>Trading Price / Price Revision</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Feb-19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Mar-19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31-Jul-19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15-May-20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May-21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53148491"/>
                  </a:ext>
                </a:extLst>
              </a:tr>
              <a:tr h="170807">
                <a:tc>
                  <a:txBody>
                    <a:bodyPr/>
                    <a:lstStyle/>
                    <a:p>
                      <a:pPr algn="l" fontAlgn="t"/>
                      <a:r>
                        <a:rPr lang="en-AU" sz="900" b="0" i="0" u="none" strike="noStrike" dirty="0">
                          <a:solidFill>
                            <a:srgbClr val="000000"/>
                          </a:solidFill>
                          <a:effectLst/>
                          <a:latin typeface="Calibri" panose="020F0502020204030204" pitchFamily="34" charset="0"/>
                        </a:rPr>
                        <a:t>Administered Pricing and CPT</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Feb-19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Mar-19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31-Jul-19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15-May-20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May-21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93829155"/>
                  </a:ext>
                </a:extLst>
              </a:tr>
              <a:tr h="170807">
                <a:tc>
                  <a:txBody>
                    <a:bodyPr/>
                    <a:lstStyle/>
                    <a:p>
                      <a:pPr algn="l" fontAlgn="t"/>
                      <a:r>
                        <a:rPr lang="en-AU" sz="900" b="0" i="0" u="none" strike="noStrike" dirty="0">
                          <a:solidFill>
                            <a:srgbClr val="000000"/>
                          </a:solidFill>
                          <a:effectLst/>
                          <a:latin typeface="Calibri" panose="020F0502020204030204" pitchFamily="34" charset="0"/>
                        </a:rPr>
                        <a:t>Suspension Pricing</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Sep-18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Feb-19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Mar-19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31-Jul-19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15-May-20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May-21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12766932"/>
                  </a:ext>
                </a:extLst>
              </a:tr>
              <a:tr h="170807">
                <a:tc>
                  <a:txBody>
                    <a:bodyPr/>
                    <a:lstStyle/>
                    <a:p>
                      <a:pPr algn="l" fontAlgn="t"/>
                      <a:r>
                        <a:rPr lang="en-AU" sz="900" b="0" i="0" u="none" strike="noStrike" dirty="0">
                          <a:solidFill>
                            <a:srgbClr val="000000"/>
                          </a:solidFill>
                          <a:effectLst/>
                          <a:latin typeface="Calibri" panose="020F0502020204030204" pitchFamily="34" charset="0"/>
                        </a:rPr>
                        <a:t>Negative Residue Management</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Sep-18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Feb-19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Jun-19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31-Jul-19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15-May-20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May-21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90216860"/>
                  </a:ext>
                </a:extLst>
              </a:tr>
              <a:tr h="170807">
                <a:tc>
                  <a:txBody>
                    <a:bodyPr/>
                    <a:lstStyle/>
                    <a:p>
                      <a:pPr algn="l" fontAlgn="t"/>
                      <a:r>
                        <a:rPr lang="en-AU" sz="900" b="0" i="0" u="none" strike="noStrike" dirty="0">
                          <a:solidFill>
                            <a:srgbClr val="000000"/>
                          </a:solidFill>
                          <a:effectLst/>
                          <a:latin typeface="Calibri" panose="020F0502020204030204" pitchFamily="34" charset="0"/>
                        </a:rPr>
                        <a:t>RERT</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212952"/>
                  </a:ext>
                </a:extLst>
              </a:tr>
              <a:tr h="247669">
                <a:tc gridSpan="11">
                  <a:txBody>
                    <a:bodyPr/>
                    <a:lstStyle/>
                    <a:p>
                      <a:pPr algn="ctr" fontAlgn="ctr"/>
                      <a:r>
                        <a:rPr lang="en-AU" sz="900" b="1" i="0" u="none" strike="noStrike" dirty="0">
                          <a:solidFill>
                            <a:srgbClr val="000000"/>
                          </a:solidFill>
                          <a:effectLst/>
                          <a:latin typeface="Calibri" panose="020F0502020204030204" pitchFamily="34" charset="0"/>
                        </a:rPr>
                        <a:t>PACKAGE 5 - Full Data Model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780466857"/>
                  </a:ext>
                </a:extLst>
              </a:tr>
              <a:tr h="179346">
                <a:tc>
                  <a:txBody>
                    <a:bodyPr/>
                    <a:lstStyle/>
                    <a:p>
                      <a:pPr algn="l" fontAlgn="t"/>
                      <a:r>
                        <a:rPr lang="en-AU" sz="900" b="0" i="0" u="none" strike="noStrike" dirty="0">
                          <a:solidFill>
                            <a:srgbClr val="000000"/>
                          </a:solidFill>
                          <a:effectLst/>
                          <a:latin typeface="Calibri" panose="020F0502020204030204" pitchFamily="34" charset="0"/>
                        </a:rPr>
                        <a:t>Full Data Model</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Sep-18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Ongoing</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Ongoing</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Apr-19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Ongoing</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31-Jan-20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16 Mar 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29-Nov-19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6C0"/>
                    </a:solidFill>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May-21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497347"/>
                  </a:ext>
                </a:extLst>
              </a:tr>
            </a:tbl>
          </a:graphicData>
        </a:graphic>
      </p:graphicFrame>
      <p:sp>
        <p:nvSpPr>
          <p:cNvPr id="9" name="Title 1">
            <a:extLst>
              <a:ext uri="{FF2B5EF4-FFF2-40B4-BE49-F238E27FC236}">
                <a16:creationId xmlns:a16="http://schemas.microsoft.com/office/drawing/2014/main" id="{0E1896DC-0EA7-4894-92D0-65DDA36AA097}"/>
              </a:ext>
            </a:extLst>
          </p:cNvPr>
          <p:cNvSpPr txBox="1">
            <a:spLocks/>
          </p:cNvSpPr>
          <p:nvPr/>
        </p:nvSpPr>
        <p:spPr>
          <a:xfrm>
            <a:off x="7449473" y="1011735"/>
            <a:ext cx="1694503" cy="284963"/>
          </a:xfrm>
          <a:prstGeom prst="rect">
            <a:avLst/>
          </a:prstGeom>
        </p:spPr>
        <p:txBody>
          <a:bodyPr vert="horz" lIns="0" tIns="45720" rIns="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13 Jan 2020</a:t>
            </a:r>
          </a:p>
        </p:txBody>
      </p:sp>
      <p:sp>
        <p:nvSpPr>
          <p:cNvPr id="11" name="Date Placeholder 3">
            <a:extLst>
              <a:ext uri="{FF2B5EF4-FFF2-40B4-BE49-F238E27FC236}">
                <a16:creationId xmlns:a16="http://schemas.microsoft.com/office/drawing/2014/main" id="{602D11F8-A827-4D68-8A11-DD6CA7C94288}"/>
              </a:ext>
            </a:extLst>
          </p:cNvPr>
          <p:cNvSpPr>
            <a:spLocks noGrp="1"/>
          </p:cNvSpPr>
          <p:nvPr>
            <p:ph type="dt" sz="half" idx="10"/>
          </p:nvPr>
        </p:nvSpPr>
        <p:spPr>
          <a:xfrm>
            <a:off x="7122319" y="6356351"/>
            <a:ext cx="1302050" cy="365125"/>
          </a:xfrm>
        </p:spPr>
        <p:txBody>
          <a:bodyPr/>
          <a:lstStyle/>
          <a:p>
            <a:fld id="{7A2107B3-3FE4-4C31-9B4E-A3C583FFA43A}" type="datetime1">
              <a:rPr lang="en-AU" smtClean="0"/>
              <a:t>5/02/2020</a:t>
            </a:fld>
            <a:endParaRPr lang="en-AU" dirty="0"/>
          </a:p>
        </p:txBody>
      </p:sp>
    </p:spTree>
    <p:extLst>
      <p:ext uri="{BB962C8B-B14F-4D97-AF65-F5344CB8AC3E}">
        <p14:creationId xmlns:p14="http://schemas.microsoft.com/office/powerpoint/2010/main" val="3636939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BB7F-E1D8-4A30-9117-3078F792FB68}"/>
              </a:ext>
            </a:extLst>
          </p:cNvPr>
          <p:cNvSpPr>
            <a:spLocks noGrp="1"/>
          </p:cNvSpPr>
          <p:nvPr>
            <p:ph type="title"/>
          </p:nvPr>
        </p:nvSpPr>
        <p:spPr/>
        <p:txBody>
          <a:bodyPr/>
          <a:lstStyle/>
          <a:p>
            <a:r>
              <a:rPr lang="en-AU" dirty="0"/>
              <a:t>Systems Workstream - Metering</a:t>
            </a:r>
          </a:p>
        </p:txBody>
      </p:sp>
      <p:sp>
        <p:nvSpPr>
          <p:cNvPr id="4" name="Slide Number Placeholder 3">
            <a:extLst>
              <a:ext uri="{FF2B5EF4-FFF2-40B4-BE49-F238E27FC236}">
                <a16:creationId xmlns:a16="http://schemas.microsoft.com/office/drawing/2014/main" id="{0D1306E8-64A7-449D-8466-6A2EC9A2C285}"/>
              </a:ext>
            </a:extLst>
          </p:cNvPr>
          <p:cNvSpPr>
            <a:spLocks noGrp="1"/>
          </p:cNvSpPr>
          <p:nvPr>
            <p:ph type="sldNum" sz="quarter" idx="12"/>
          </p:nvPr>
        </p:nvSpPr>
        <p:spPr/>
        <p:txBody>
          <a:bodyPr/>
          <a:lstStyle/>
          <a:p>
            <a:fld id="{4EC81F68-4976-451A-B2E9-79BCBD2F70CC}" type="slidenum">
              <a:rPr lang="en-AU" smtClean="0"/>
              <a:t>28</a:t>
            </a:fld>
            <a:endParaRPr lang="en-AU" dirty="0"/>
          </a:p>
        </p:txBody>
      </p:sp>
      <p:sp>
        <p:nvSpPr>
          <p:cNvPr id="9" name="Title 1">
            <a:extLst>
              <a:ext uri="{FF2B5EF4-FFF2-40B4-BE49-F238E27FC236}">
                <a16:creationId xmlns:a16="http://schemas.microsoft.com/office/drawing/2014/main" id="{FA321966-D258-4A6C-AB8F-DB25E00FE0ED}"/>
              </a:ext>
            </a:extLst>
          </p:cNvPr>
          <p:cNvSpPr txBox="1">
            <a:spLocks/>
          </p:cNvSpPr>
          <p:nvPr/>
        </p:nvSpPr>
        <p:spPr>
          <a:xfrm>
            <a:off x="7449473" y="1011735"/>
            <a:ext cx="1694503" cy="284963"/>
          </a:xfrm>
          <a:prstGeom prst="rect">
            <a:avLst/>
          </a:prstGeom>
        </p:spPr>
        <p:txBody>
          <a:bodyPr vert="horz" lIns="0" tIns="45720" rIns="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13 Jan 2020</a:t>
            </a:r>
          </a:p>
        </p:txBody>
      </p:sp>
      <p:graphicFrame>
        <p:nvGraphicFramePr>
          <p:cNvPr id="12" name="Table 11">
            <a:extLst>
              <a:ext uri="{FF2B5EF4-FFF2-40B4-BE49-F238E27FC236}">
                <a16:creationId xmlns:a16="http://schemas.microsoft.com/office/drawing/2014/main" id="{C4F1F0E6-A38F-4124-AA21-0FDC923921DA}"/>
              </a:ext>
            </a:extLst>
          </p:cNvPr>
          <p:cNvGraphicFramePr>
            <a:graphicFrameLocks noGrp="1"/>
          </p:cNvGraphicFramePr>
          <p:nvPr>
            <p:extLst>
              <p:ext uri="{D42A27DB-BD31-4B8C-83A1-F6EECF244321}">
                <p14:modId xmlns:p14="http://schemas.microsoft.com/office/powerpoint/2010/main" val="3600856418"/>
              </p:ext>
            </p:extLst>
          </p:nvPr>
        </p:nvGraphicFramePr>
        <p:xfrm>
          <a:off x="101398" y="1576184"/>
          <a:ext cx="8959476" cy="3752274"/>
        </p:xfrm>
        <a:graphic>
          <a:graphicData uri="http://schemas.openxmlformats.org/drawingml/2006/table">
            <a:tbl>
              <a:tblPr/>
              <a:tblGrid>
                <a:gridCol w="2087746">
                  <a:extLst>
                    <a:ext uri="{9D8B030D-6E8A-4147-A177-3AD203B41FA5}">
                      <a16:colId xmlns:a16="http://schemas.microsoft.com/office/drawing/2014/main" val="2202378009"/>
                    </a:ext>
                  </a:extLst>
                </a:gridCol>
                <a:gridCol w="834049">
                  <a:extLst>
                    <a:ext uri="{9D8B030D-6E8A-4147-A177-3AD203B41FA5}">
                      <a16:colId xmlns:a16="http://schemas.microsoft.com/office/drawing/2014/main" val="731267046"/>
                    </a:ext>
                  </a:extLst>
                </a:gridCol>
                <a:gridCol w="684550">
                  <a:extLst>
                    <a:ext uri="{9D8B030D-6E8A-4147-A177-3AD203B41FA5}">
                      <a16:colId xmlns:a16="http://schemas.microsoft.com/office/drawing/2014/main" val="795047920"/>
                    </a:ext>
                  </a:extLst>
                </a:gridCol>
                <a:gridCol w="660946">
                  <a:extLst>
                    <a:ext uri="{9D8B030D-6E8A-4147-A177-3AD203B41FA5}">
                      <a16:colId xmlns:a16="http://schemas.microsoft.com/office/drawing/2014/main" val="3362370421"/>
                    </a:ext>
                  </a:extLst>
                </a:gridCol>
                <a:gridCol w="566524">
                  <a:extLst>
                    <a:ext uri="{9D8B030D-6E8A-4147-A177-3AD203B41FA5}">
                      <a16:colId xmlns:a16="http://schemas.microsoft.com/office/drawing/2014/main" val="3342040743"/>
                    </a:ext>
                  </a:extLst>
                </a:gridCol>
                <a:gridCol w="566524">
                  <a:extLst>
                    <a:ext uri="{9D8B030D-6E8A-4147-A177-3AD203B41FA5}">
                      <a16:colId xmlns:a16="http://schemas.microsoft.com/office/drawing/2014/main" val="1895445639"/>
                    </a:ext>
                  </a:extLst>
                </a:gridCol>
                <a:gridCol w="650454">
                  <a:extLst>
                    <a:ext uri="{9D8B030D-6E8A-4147-A177-3AD203B41FA5}">
                      <a16:colId xmlns:a16="http://schemas.microsoft.com/office/drawing/2014/main" val="3593521788"/>
                    </a:ext>
                  </a:extLst>
                </a:gridCol>
                <a:gridCol w="713401">
                  <a:extLst>
                    <a:ext uri="{9D8B030D-6E8A-4147-A177-3AD203B41FA5}">
                      <a16:colId xmlns:a16="http://schemas.microsoft.com/office/drawing/2014/main" val="2907810359"/>
                    </a:ext>
                  </a:extLst>
                </a:gridCol>
                <a:gridCol w="716024">
                  <a:extLst>
                    <a:ext uri="{9D8B030D-6E8A-4147-A177-3AD203B41FA5}">
                      <a16:colId xmlns:a16="http://schemas.microsoft.com/office/drawing/2014/main" val="1023907893"/>
                    </a:ext>
                  </a:extLst>
                </a:gridCol>
                <a:gridCol w="692419">
                  <a:extLst>
                    <a:ext uri="{9D8B030D-6E8A-4147-A177-3AD203B41FA5}">
                      <a16:colId xmlns:a16="http://schemas.microsoft.com/office/drawing/2014/main" val="1461758343"/>
                    </a:ext>
                  </a:extLst>
                </a:gridCol>
                <a:gridCol w="786839">
                  <a:extLst>
                    <a:ext uri="{9D8B030D-6E8A-4147-A177-3AD203B41FA5}">
                      <a16:colId xmlns:a16="http://schemas.microsoft.com/office/drawing/2014/main" val="2031971038"/>
                    </a:ext>
                  </a:extLst>
                </a:gridCol>
              </a:tblGrid>
              <a:tr h="163855">
                <a:tc rowSpan="2">
                  <a:txBody>
                    <a:bodyPr/>
                    <a:lstStyle/>
                    <a:p>
                      <a:pPr algn="ctr" fontAlgn="t"/>
                      <a:r>
                        <a:rPr lang="en-AU" sz="900" b="1" i="0" u="none" strike="noStrike">
                          <a:solidFill>
                            <a:srgbClr val="000000"/>
                          </a:solidFill>
                          <a:effectLst/>
                          <a:latin typeface="Calibri" panose="020F0502020204030204" pitchFamily="34" charset="0"/>
                        </a:rPr>
                        <a:t>5 MINUTE SETTLEMENT</a:t>
                      </a:r>
                      <a:br>
                        <a:rPr lang="en-AU" sz="900" b="1" i="0" u="none" strike="noStrike">
                          <a:solidFill>
                            <a:srgbClr val="000000"/>
                          </a:solidFill>
                          <a:effectLst/>
                          <a:latin typeface="Calibri" panose="020F0502020204030204" pitchFamily="34" charset="0"/>
                        </a:rPr>
                      </a:br>
                      <a:r>
                        <a:rPr lang="en-AU" sz="900" b="1" i="0" u="none" strike="noStrike">
                          <a:solidFill>
                            <a:srgbClr val="000000"/>
                          </a:solidFill>
                          <a:effectLst/>
                          <a:latin typeface="Calibri" panose="020F0502020204030204" pitchFamily="34" charset="0"/>
                        </a:rPr>
                        <a:t>SYSTEMS TRACKING</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ctr" fontAlgn="t"/>
                      <a:r>
                        <a:rPr lang="en-AU" sz="900" b="1" i="0" u="none" strike="noStrike">
                          <a:solidFill>
                            <a:srgbClr val="000000"/>
                          </a:solidFill>
                          <a:effectLst/>
                          <a:latin typeface="Calibri" panose="020F0502020204030204" pitchFamily="34" charset="0"/>
                        </a:rPr>
                        <a:t>TIMING</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947836903"/>
                  </a:ext>
                </a:extLst>
              </a:tr>
              <a:tr h="327710">
                <a:tc vMerge="1">
                  <a:txBody>
                    <a:bodyPr/>
                    <a:lstStyle/>
                    <a:p>
                      <a:endParaRPr lang="en-AU"/>
                    </a:p>
                  </a:txBody>
                  <a:tcPr/>
                </a:tc>
                <a:tc>
                  <a:txBody>
                    <a:bodyPr/>
                    <a:lstStyle/>
                    <a:p>
                      <a:pPr algn="ctr" fontAlgn="t"/>
                      <a:r>
                        <a:rPr lang="en-AU" sz="900" b="1" i="0" u="none" strike="noStrike">
                          <a:solidFill>
                            <a:srgbClr val="000000"/>
                          </a:solidFill>
                          <a:effectLst/>
                          <a:latin typeface="Calibri" panose="020F0502020204030204" pitchFamily="34" charset="0"/>
                        </a:rPr>
                        <a:t>Internal</a:t>
                      </a:r>
                      <a:br>
                        <a:rPr lang="en-AU" sz="900" b="1" i="0" u="none" strike="noStrike">
                          <a:solidFill>
                            <a:srgbClr val="000000"/>
                          </a:solidFill>
                          <a:effectLst/>
                          <a:latin typeface="Calibri" panose="020F0502020204030204" pitchFamily="34" charset="0"/>
                        </a:rPr>
                      </a:br>
                      <a:r>
                        <a:rPr lang="en-AU" sz="900" b="1" i="0" u="none" strike="noStrike">
                          <a:solidFill>
                            <a:srgbClr val="000000"/>
                          </a:solidFill>
                          <a:effectLst/>
                          <a:latin typeface="Calibri" panose="020F0502020204030204" pitchFamily="34" charset="0"/>
                        </a:rPr>
                        <a:t>HLIA</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a:solidFill>
                            <a:srgbClr val="000000"/>
                          </a:solidFill>
                          <a:effectLst/>
                          <a:latin typeface="Calibri" panose="020F0502020204030204" pitchFamily="34" charset="0"/>
                        </a:rPr>
                        <a:t>Focus/Group</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a:solidFill>
                            <a:srgbClr val="000000"/>
                          </a:solidFill>
                          <a:effectLst/>
                          <a:latin typeface="Calibri" panose="020F0502020204030204" pitchFamily="34" charset="0"/>
                        </a:rPr>
                        <a:t>SWG</a:t>
                      </a:r>
                      <a:br>
                        <a:rPr lang="en-AU" sz="900" b="1" i="0" u="none" strike="noStrike">
                          <a:solidFill>
                            <a:srgbClr val="000000"/>
                          </a:solidFill>
                          <a:effectLst/>
                          <a:latin typeface="Calibri" panose="020F0502020204030204" pitchFamily="34" charset="0"/>
                        </a:rPr>
                      </a:br>
                      <a:r>
                        <a:rPr lang="en-AU" sz="900" b="1" i="0" u="none" strike="noStrike">
                          <a:solidFill>
                            <a:srgbClr val="000000"/>
                          </a:solidFill>
                          <a:effectLst/>
                          <a:latin typeface="Calibri" panose="020F0502020204030204" pitchFamily="34" charset="0"/>
                        </a:rPr>
                        <a:t>Engagement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a:solidFill>
                            <a:srgbClr val="000000"/>
                          </a:solidFill>
                          <a:effectLst/>
                          <a:latin typeface="Calibri" panose="020F0502020204030204" pitchFamily="34" charset="0"/>
                        </a:rPr>
                        <a:t>External</a:t>
                      </a:r>
                      <a:br>
                        <a:rPr lang="en-AU" sz="900" b="1" i="0" u="none" strike="noStrike">
                          <a:solidFill>
                            <a:srgbClr val="000000"/>
                          </a:solidFill>
                          <a:effectLst/>
                          <a:latin typeface="Calibri" panose="020F0502020204030204" pitchFamily="34" charset="0"/>
                        </a:rPr>
                      </a:br>
                      <a:r>
                        <a:rPr lang="en-AU" sz="900" b="1" i="0" u="none" strike="noStrike">
                          <a:solidFill>
                            <a:srgbClr val="000000"/>
                          </a:solidFill>
                          <a:effectLst/>
                          <a:latin typeface="Calibri" panose="020F0502020204030204" pitchFamily="34" charset="0"/>
                        </a:rPr>
                        <a:t>HLIA</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a:solidFill>
                            <a:srgbClr val="000000"/>
                          </a:solidFill>
                          <a:effectLst/>
                          <a:latin typeface="Calibri" panose="020F0502020204030204" pitchFamily="34" charset="0"/>
                        </a:rPr>
                        <a:t>Draft</a:t>
                      </a:r>
                      <a:br>
                        <a:rPr lang="en-AU" sz="900" b="1" i="0" u="none" strike="noStrike">
                          <a:solidFill>
                            <a:srgbClr val="000000"/>
                          </a:solidFill>
                          <a:effectLst/>
                          <a:latin typeface="Calibri" panose="020F0502020204030204" pitchFamily="34" charset="0"/>
                        </a:rPr>
                      </a:br>
                      <a:r>
                        <a:rPr lang="en-AU" sz="900" b="1" i="0" u="none" strike="noStrike">
                          <a:solidFill>
                            <a:srgbClr val="000000"/>
                          </a:solidFill>
                          <a:effectLst/>
                          <a:latin typeface="Calibri" panose="020F0502020204030204" pitchFamily="34" charset="0"/>
                        </a:rPr>
                        <a:t>Tech Spec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a:solidFill>
                            <a:srgbClr val="000000"/>
                          </a:solidFill>
                          <a:effectLst/>
                          <a:latin typeface="Calibri" panose="020F0502020204030204" pitchFamily="34" charset="0"/>
                        </a:rPr>
                        <a:t>Final</a:t>
                      </a:r>
                      <a:br>
                        <a:rPr lang="en-AU" sz="900" b="1" i="0" u="none" strike="noStrike">
                          <a:solidFill>
                            <a:srgbClr val="000000"/>
                          </a:solidFill>
                          <a:effectLst/>
                          <a:latin typeface="Calibri" panose="020F0502020204030204" pitchFamily="34" charset="0"/>
                        </a:rPr>
                      </a:br>
                      <a:r>
                        <a:rPr lang="en-AU" sz="900" b="1" i="0" u="none" strike="noStrike">
                          <a:solidFill>
                            <a:srgbClr val="000000"/>
                          </a:solidFill>
                          <a:effectLst/>
                          <a:latin typeface="Calibri" panose="020F0502020204030204" pitchFamily="34" charset="0"/>
                        </a:rPr>
                        <a:t>Tech Spec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a:solidFill>
                            <a:srgbClr val="000000"/>
                          </a:solidFill>
                          <a:effectLst/>
                          <a:latin typeface="Calibri" panose="020F0502020204030204" pitchFamily="34" charset="0"/>
                        </a:rPr>
                        <a:t>User</a:t>
                      </a:r>
                      <a:br>
                        <a:rPr lang="en-AU" sz="900" b="1" i="0" u="none" strike="noStrike">
                          <a:solidFill>
                            <a:srgbClr val="000000"/>
                          </a:solidFill>
                          <a:effectLst/>
                          <a:latin typeface="Calibri" panose="020F0502020204030204" pitchFamily="34" charset="0"/>
                        </a:rPr>
                      </a:br>
                      <a:r>
                        <a:rPr lang="en-AU" sz="900" b="1" i="0" u="none" strike="noStrike">
                          <a:solidFill>
                            <a:srgbClr val="000000"/>
                          </a:solidFill>
                          <a:effectLst/>
                          <a:latin typeface="Calibri" panose="020F0502020204030204" pitchFamily="34" charset="0"/>
                        </a:rPr>
                        <a:t>Guides</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a:solidFill>
                            <a:srgbClr val="000000"/>
                          </a:solidFill>
                          <a:effectLst/>
                          <a:latin typeface="Calibri" panose="020F0502020204030204" pitchFamily="34" charset="0"/>
                        </a:rPr>
                        <a:t>5MS Staging</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a:solidFill>
                            <a:srgbClr val="000000"/>
                          </a:solidFill>
                          <a:effectLst/>
                          <a:latin typeface="Calibri" panose="020F0502020204030204" pitchFamily="34" charset="0"/>
                        </a:rPr>
                        <a:t>Preprod</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a:solidFill>
                            <a:srgbClr val="000000"/>
                          </a:solidFill>
                          <a:effectLst/>
                          <a:latin typeface="Calibri" panose="020F0502020204030204" pitchFamily="34" charset="0"/>
                        </a:rPr>
                        <a:t>Production</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821334"/>
                  </a:ext>
                </a:extLst>
              </a:tr>
              <a:tr h="163855">
                <a:tc gridSpan="11">
                  <a:txBody>
                    <a:bodyPr/>
                    <a:lstStyle/>
                    <a:p>
                      <a:pPr algn="l" fontAlgn="t"/>
                      <a:r>
                        <a:rPr lang="en-AU" sz="900" b="1" i="0" u="none" strike="noStrike">
                          <a:solidFill>
                            <a:srgbClr val="000000"/>
                          </a:solidFill>
                          <a:effectLst/>
                          <a:latin typeface="Calibri" panose="020F0502020204030204" pitchFamily="34" charset="0"/>
                        </a:rPr>
                        <a:t>METERING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251236897"/>
                  </a:ext>
                </a:extLst>
              </a:tr>
              <a:tr h="147469">
                <a:tc gridSpan="11">
                  <a:txBody>
                    <a:bodyPr/>
                    <a:lstStyle/>
                    <a:p>
                      <a:pPr algn="ctr" fontAlgn="t"/>
                      <a:r>
                        <a:rPr lang="en-AU" sz="900" b="1" i="0" u="none" strike="noStrike">
                          <a:solidFill>
                            <a:srgbClr val="000000"/>
                          </a:solidFill>
                          <a:effectLst/>
                          <a:latin typeface="Calibri" panose="020F0502020204030204" pitchFamily="34" charset="0"/>
                        </a:rPr>
                        <a:t>PACKAGE 1 - Metering Data &amp; Metrology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410340754"/>
                  </a:ext>
                </a:extLst>
              </a:tr>
              <a:tr h="262167">
                <a:tc>
                  <a:txBody>
                    <a:bodyPr/>
                    <a:lstStyle/>
                    <a:p>
                      <a:pPr algn="l" fontAlgn="t"/>
                      <a:r>
                        <a:rPr lang="pt-BR" sz="700" b="0" i="0" u="none" strike="noStrike">
                          <a:solidFill>
                            <a:srgbClr val="000000"/>
                          </a:solidFill>
                          <a:effectLst/>
                          <a:latin typeface="Calibri" panose="020F0502020204030204" pitchFamily="34" charset="0"/>
                        </a:rPr>
                        <a:t>MDFF </a:t>
                      </a:r>
                      <a:br>
                        <a:rPr lang="pt-BR" sz="700" b="0" i="0" u="none" strike="noStrike">
                          <a:solidFill>
                            <a:srgbClr val="000000"/>
                          </a:solidFill>
                          <a:effectLst/>
                          <a:latin typeface="Calibri" panose="020F0502020204030204" pitchFamily="34" charset="0"/>
                        </a:rPr>
                      </a:br>
                      <a:r>
                        <a:rPr lang="pt-BR" sz="700" b="0" i="0" u="none" strike="noStrike">
                          <a:solidFill>
                            <a:srgbClr val="000000"/>
                          </a:solidFill>
                          <a:effectLst/>
                          <a:latin typeface="Calibri" panose="020F0502020204030204" pitchFamily="34" charset="0"/>
                        </a:rPr>
                        <a:t>• MDFF Specification NEM12 NEM13 v20</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Aug-18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Oct-18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Oct-18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Nov-18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Jan-19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Apr-19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1 Dec 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Sep-20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Nov-20</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254817"/>
                  </a:ext>
                </a:extLst>
              </a:tr>
              <a:tr h="163855">
                <a:tc gridSpan="11">
                  <a:txBody>
                    <a:bodyPr/>
                    <a:lstStyle/>
                    <a:p>
                      <a:pPr algn="ctr" fontAlgn="t"/>
                      <a:r>
                        <a:rPr lang="en-AU" sz="900" b="1" i="0" u="none" strike="noStrike">
                          <a:solidFill>
                            <a:srgbClr val="000000"/>
                          </a:solidFill>
                          <a:effectLst/>
                          <a:latin typeface="Calibri" panose="020F0502020204030204" pitchFamily="34" charset="0"/>
                        </a:rPr>
                        <a:t>PACKAGE 2 - MSATS &amp; SLPs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376420241"/>
                  </a:ext>
                </a:extLst>
              </a:tr>
              <a:tr h="262167">
                <a:tc>
                  <a:txBody>
                    <a:bodyPr/>
                    <a:lstStyle/>
                    <a:p>
                      <a:pPr algn="l" fontAlgn="t"/>
                      <a:r>
                        <a:rPr lang="en-AU" sz="700" b="0" i="0" u="none" strike="noStrike">
                          <a:solidFill>
                            <a:srgbClr val="000000"/>
                          </a:solidFill>
                          <a:effectLst/>
                          <a:latin typeface="Calibri" panose="020F0502020204030204" pitchFamily="34" charset="0"/>
                        </a:rPr>
                        <a:t>Transition</a:t>
                      </a:r>
                      <a:br>
                        <a:rPr lang="en-AU" sz="700" b="0" i="0" u="none" strike="noStrike">
                          <a:solidFill>
                            <a:srgbClr val="000000"/>
                          </a:solidFill>
                          <a:effectLst/>
                          <a:latin typeface="Calibri" panose="020F0502020204030204" pitchFamily="34" charset="0"/>
                        </a:rPr>
                      </a:br>
                      <a:r>
                        <a:rPr lang="en-AU" sz="700" b="0" i="0" u="none" strike="noStrike">
                          <a:solidFill>
                            <a:srgbClr val="000000"/>
                          </a:solidFill>
                          <a:effectLst/>
                          <a:latin typeface="Calibri" panose="020F0502020204030204" pitchFamily="34" charset="0"/>
                        </a:rPr>
                        <a:t>• MSATS Technical Specification </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Aug-18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Sep-18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Aug-18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Nov-18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31-May-19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30-Sep-19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28997956"/>
                  </a:ext>
                </a:extLst>
              </a:tr>
              <a:tr h="524335">
                <a:tc>
                  <a:txBody>
                    <a:bodyPr/>
                    <a:lstStyle/>
                    <a:p>
                      <a:pPr algn="l" fontAlgn="t"/>
                      <a:r>
                        <a:rPr lang="en-AU" sz="700" b="0" i="0" u="none" strike="noStrike">
                          <a:solidFill>
                            <a:srgbClr val="000000"/>
                          </a:solidFill>
                          <a:effectLst/>
                          <a:latin typeface="Calibri" panose="020F0502020204030204" pitchFamily="34" charset="0"/>
                        </a:rPr>
                        <a:t>Meter Data - MDFF and MDMF</a:t>
                      </a:r>
                      <a:br>
                        <a:rPr lang="en-AU" sz="700" b="0" i="0" u="none" strike="noStrike">
                          <a:solidFill>
                            <a:srgbClr val="000000"/>
                          </a:solidFill>
                          <a:effectLst/>
                          <a:latin typeface="Calibri" panose="020F0502020204030204" pitchFamily="34" charset="0"/>
                        </a:rPr>
                      </a:br>
                      <a:r>
                        <a:rPr lang="en-AU" sz="700" b="0" i="0" u="none" strike="noStrike">
                          <a:solidFill>
                            <a:srgbClr val="000000"/>
                          </a:solidFill>
                          <a:effectLst/>
                          <a:latin typeface="Calibri" panose="020F0502020204030204" pitchFamily="34" charset="0"/>
                        </a:rPr>
                        <a:t>• MDM File Format and Load Process (User Guide)</a:t>
                      </a:r>
                      <a:br>
                        <a:rPr lang="en-AU" sz="700" b="0" i="0" u="none" strike="noStrike">
                          <a:solidFill>
                            <a:srgbClr val="000000"/>
                          </a:solidFill>
                          <a:effectLst/>
                          <a:latin typeface="Calibri" panose="020F0502020204030204" pitchFamily="34" charset="0"/>
                        </a:rPr>
                      </a:br>
                      <a:r>
                        <a:rPr lang="en-AU" sz="700" b="0" i="0" u="none" strike="noStrike">
                          <a:solidFill>
                            <a:srgbClr val="000000"/>
                          </a:solidFill>
                          <a:effectLst/>
                          <a:latin typeface="Calibri" panose="020F0502020204030204" pitchFamily="34" charset="0"/>
                        </a:rPr>
                        <a:t>• MSATS Technical Specification</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Aug-18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Oct-18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Sep-18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Nov-18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31-May-19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30-Sep-19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1 Dec 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Sep-20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Nov-20</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085862"/>
                  </a:ext>
                </a:extLst>
              </a:tr>
              <a:tr h="163855">
                <a:tc gridSpan="11">
                  <a:txBody>
                    <a:bodyPr/>
                    <a:lstStyle/>
                    <a:p>
                      <a:pPr algn="ctr" fontAlgn="t"/>
                      <a:r>
                        <a:rPr lang="en-AU" sz="900" b="1" i="0" u="none" strike="noStrike">
                          <a:solidFill>
                            <a:srgbClr val="000000"/>
                          </a:solidFill>
                          <a:effectLst/>
                          <a:latin typeface="Calibri" panose="020F0502020204030204" pitchFamily="34" charset="0"/>
                        </a:rPr>
                        <a:t>PACKAGE 3 - Miscellaneous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985599096"/>
                  </a:ext>
                </a:extLst>
              </a:tr>
              <a:tr h="491565">
                <a:tc>
                  <a:txBody>
                    <a:bodyPr/>
                    <a:lstStyle/>
                    <a:p>
                      <a:pPr algn="l" fontAlgn="t"/>
                      <a:r>
                        <a:rPr lang="en-AU" sz="700" b="0" i="0" u="none" strike="noStrike">
                          <a:solidFill>
                            <a:srgbClr val="000000"/>
                          </a:solidFill>
                          <a:effectLst/>
                          <a:latin typeface="Calibri" panose="020F0502020204030204" pitchFamily="34" charset="0"/>
                        </a:rPr>
                        <a:t>B2M via API</a:t>
                      </a:r>
                      <a:br>
                        <a:rPr lang="en-AU" sz="700" b="0" i="0" u="none" strike="noStrike">
                          <a:solidFill>
                            <a:srgbClr val="000000"/>
                          </a:solidFill>
                          <a:effectLst/>
                          <a:latin typeface="Calibri" panose="020F0502020204030204" pitchFamily="34" charset="0"/>
                        </a:rPr>
                      </a:br>
                      <a:r>
                        <a:rPr lang="en-AU" sz="700" b="0" i="0" u="none" strike="noStrike">
                          <a:solidFill>
                            <a:srgbClr val="000000"/>
                          </a:solidFill>
                          <a:effectLst/>
                          <a:latin typeface="Calibri" panose="020F0502020204030204" pitchFamily="34" charset="0"/>
                        </a:rPr>
                        <a:t>• MSATS Release Schedule &amp; Technical Specification </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Oct-18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Apr-19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9-May-19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31-May-19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30-Sep-19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FF0000"/>
                          </a:solidFill>
                          <a:effectLst/>
                          <a:latin typeface="Calibri" panose="020F0502020204030204" pitchFamily="34" charset="0"/>
                        </a:rPr>
                        <a:t>TBC</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07-Dec-20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0000"/>
                    </a:solidFill>
                  </a:tcPr>
                </a:tc>
                <a:tc>
                  <a:txBody>
                    <a:bodyPr/>
                    <a:lstStyle/>
                    <a:p>
                      <a:pPr algn="ctr" fontAlgn="ctr"/>
                      <a:r>
                        <a:rPr lang="en-AU" sz="900" b="0" i="0" u="none" strike="noStrike" dirty="0">
                          <a:solidFill>
                            <a:srgbClr val="000000"/>
                          </a:solidFill>
                          <a:effectLst/>
                          <a:latin typeface="Calibri" panose="020F0502020204030204" pitchFamily="34" charset="0"/>
                        </a:rPr>
                        <a:t>07-Dec-20</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0000"/>
                    </a:solidFill>
                  </a:tcPr>
                </a:tc>
                <a:extLst>
                  <a:ext uri="{0D108BD9-81ED-4DB2-BD59-A6C34878D82A}">
                    <a16:rowId xmlns:a16="http://schemas.microsoft.com/office/drawing/2014/main" val="4090819641"/>
                  </a:ext>
                </a:extLst>
              </a:tr>
              <a:tr h="262167">
                <a:tc>
                  <a:txBody>
                    <a:bodyPr/>
                    <a:lstStyle/>
                    <a:p>
                      <a:pPr algn="l" fontAlgn="t"/>
                      <a:r>
                        <a:rPr lang="en-AU" sz="700" b="0" i="0" u="none" strike="noStrike">
                          <a:solidFill>
                            <a:srgbClr val="000000"/>
                          </a:solidFill>
                          <a:effectLst/>
                          <a:latin typeface="Calibri" panose="020F0502020204030204" pitchFamily="34" charset="0"/>
                        </a:rPr>
                        <a:t>MSATS Browser (LVI) changes</a:t>
                      </a:r>
                      <a:br>
                        <a:rPr lang="en-AU" sz="700" b="0" i="0" u="none" strike="noStrike">
                          <a:solidFill>
                            <a:srgbClr val="000000"/>
                          </a:solidFill>
                          <a:effectLst/>
                          <a:latin typeface="Calibri" panose="020F0502020204030204" pitchFamily="34" charset="0"/>
                        </a:rPr>
                      </a:br>
                      <a:r>
                        <a:rPr lang="en-AU" sz="700" b="0" i="0" u="none" strike="noStrike">
                          <a:solidFill>
                            <a:srgbClr val="000000"/>
                          </a:solidFill>
                          <a:effectLst/>
                          <a:latin typeface="Calibri" panose="020F0502020204030204" pitchFamily="34" charset="0"/>
                        </a:rPr>
                        <a:t>• MSATS Technical Specification</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Aug-18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May-19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9-May-19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28-Jun-19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30-Sep-19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31-Jul-20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31-Jul-20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Sep-20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AU" sz="900" b="0" i="0" u="none" strike="noStrike" dirty="0">
                          <a:solidFill>
                            <a:srgbClr val="000000"/>
                          </a:solidFill>
                          <a:effectLst/>
                          <a:latin typeface="Calibri" panose="020F0502020204030204" pitchFamily="34" charset="0"/>
                        </a:rPr>
                        <a:t>Nov-20</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321084027"/>
                  </a:ext>
                </a:extLst>
              </a:tr>
              <a:tr h="819274">
                <a:tc>
                  <a:txBody>
                    <a:bodyPr/>
                    <a:lstStyle/>
                    <a:p>
                      <a:pPr algn="l" fontAlgn="t"/>
                      <a:r>
                        <a:rPr lang="en-AU" sz="700" b="0" i="0" u="none" strike="noStrike">
                          <a:solidFill>
                            <a:srgbClr val="000000"/>
                          </a:solidFill>
                          <a:effectLst/>
                          <a:latin typeface="Calibri" panose="020F0502020204030204" pitchFamily="34" charset="0"/>
                        </a:rPr>
                        <a:t>MSATS Report changes </a:t>
                      </a:r>
                      <a:br>
                        <a:rPr lang="en-AU" sz="700" b="0" i="0" u="none" strike="noStrike">
                          <a:solidFill>
                            <a:srgbClr val="000000"/>
                          </a:solidFill>
                          <a:effectLst/>
                          <a:latin typeface="Calibri" panose="020F0502020204030204" pitchFamily="34" charset="0"/>
                        </a:rPr>
                      </a:br>
                      <a:r>
                        <a:rPr lang="en-AU" sz="700" b="0" i="0" u="none" strike="noStrike">
                          <a:solidFill>
                            <a:srgbClr val="000000"/>
                          </a:solidFill>
                          <a:effectLst/>
                          <a:latin typeface="Calibri" panose="020F0502020204030204" pitchFamily="34" charset="0"/>
                        </a:rPr>
                        <a:t>• MSATS Procedures MDM Procedure</a:t>
                      </a:r>
                      <a:br>
                        <a:rPr lang="en-AU" sz="700" b="0" i="0" u="none" strike="noStrike">
                          <a:solidFill>
                            <a:srgbClr val="000000"/>
                          </a:solidFill>
                          <a:effectLst/>
                          <a:latin typeface="Calibri" panose="020F0502020204030204" pitchFamily="34" charset="0"/>
                        </a:rPr>
                      </a:br>
                      <a:r>
                        <a:rPr lang="en-AU" sz="700" b="0" i="0" u="none" strike="noStrike">
                          <a:solidFill>
                            <a:srgbClr val="000000"/>
                          </a:solidFill>
                          <a:effectLst/>
                          <a:latin typeface="Calibri" panose="020F0502020204030204" pitchFamily="34" charset="0"/>
                        </a:rPr>
                        <a:t>• MDM File Format and Load Process (User Guide)</a:t>
                      </a:r>
                      <a:br>
                        <a:rPr lang="en-AU" sz="700" b="0" i="0" u="none" strike="noStrike">
                          <a:solidFill>
                            <a:srgbClr val="000000"/>
                          </a:solidFill>
                          <a:effectLst/>
                          <a:latin typeface="Calibri" panose="020F0502020204030204" pitchFamily="34" charset="0"/>
                        </a:rPr>
                      </a:br>
                      <a:r>
                        <a:rPr lang="en-AU" sz="700" b="0" i="0" u="none" strike="noStrike">
                          <a:solidFill>
                            <a:srgbClr val="000000"/>
                          </a:solidFill>
                          <a:effectLst/>
                          <a:latin typeface="Calibri" panose="020F0502020204030204" pitchFamily="34" charset="0"/>
                        </a:rPr>
                        <a:t>• MSATS Technical Specification </a:t>
                      </a:r>
                      <a:br>
                        <a:rPr lang="en-AU" sz="700" b="0" i="0" u="none" strike="noStrike">
                          <a:solidFill>
                            <a:srgbClr val="000000"/>
                          </a:solidFill>
                          <a:effectLst/>
                          <a:latin typeface="Calibri" panose="020F0502020204030204" pitchFamily="34" charset="0"/>
                        </a:rPr>
                      </a:br>
                      <a:r>
                        <a:rPr lang="en-AU" sz="700" b="0" i="0" u="none" strike="noStrike">
                          <a:solidFill>
                            <a:srgbClr val="000000"/>
                          </a:solidFill>
                          <a:effectLst/>
                          <a:latin typeface="Calibri" panose="020F0502020204030204" pitchFamily="34" charset="0"/>
                        </a:rPr>
                        <a:t>General Process &amp; Document Clean-up</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Oct-18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Apr-19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Apr-19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28-Jun-19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30-Sep-19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31-Jul-20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900" b="0" i="0" u="none" strike="noStrike">
                          <a:solidFill>
                            <a:srgbClr val="000000"/>
                          </a:solidFill>
                          <a:effectLst/>
                          <a:latin typeface="Calibri" panose="020F0502020204030204" pitchFamily="34" charset="0"/>
                        </a:rPr>
                        <a:t>Sep-20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Nov-20</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32393"/>
                  </a:ext>
                </a:extLst>
              </a:tr>
            </a:tbl>
          </a:graphicData>
        </a:graphic>
      </p:graphicFrame>
      <p:sp>
        <p:nvSpPr>
          <p:cNvPr id="10" name="Date Placeholder 3">
            <a:extLst>
              <a:ext uri="{FF2B5EF4-FFF2-40B4-BE49-F238E27FC236}">
                <a16:creationId xmlns:a16="http://schemas.microsoft.com/office/drawing/2014/main" id="{BF76CD4E-93AD-4E40-8016-8F54BCC3782D}"/>
              </a:ext>
            </a:extLst>
          </p:cNvPr>
          <p:cNvSpPr>
            <a:spLocks noGrp="1"/>
          </p:cNvSpPr>
          <p:nvPr>
            <p:ph type="dt" sz="half" idx="10"/>
          </p:nvPr>
        </p:nvSpPr>
        <p:spPr>
          <a:xfrm>
            <a:off x="7122319" y="6356351"/>
            <a:ext cx="1302050" cy="365125"/>
          </a:xfrm>
        </p:spPr>
        <p:txBody>
          <a:bodyPr/>
          <a:lstStyle/>
          <a:p>
            <a:fld id="{01DA055B-8CA1-4BB8-A8B4-48791720BAEB}" type="datetime1">
              <a:rPr lang="en-AU" smtClean="0"/>
              <a:t>5/02/2020</a:t>
            </a:fld>
            <a:endParaRPr lang="en-AU" dirty="0"/>
          </a:p>
        </p:txBody>
      </p:sp>
      <p:sp>
        <p:nvSpPr>
          <p:cNvPr id="8" name="Speech Bubble: Rectangle 7">
            <a:extLst>
              <a:ext uri="{FF2B5EF4-FFF2-40B4-BE49-F238E27FC236}">
                <a16:creationId xmlns:a16="http://schemas.microsoft.com/office/drawing/2014/main" id="{800115C6-69D4-4E6E-9BDB-2B5489255A95}"/>
              </a:ext>
            </a:extLst>
          </p:cNvPr>
          <p:cNvSpPr/>
          <p:nvPr/>
        </p:nvSpPr>
        <p:spPr>
          <a:xfrm>
            <a:off x="5747656" y="5371697"/>
            <a:ext cx="1299620" cy="436922"/>
          </a:xfrm>
          <a:prstGeom prst="wedgeRectCallout">
            <a:avLst>
              <a:gd name="adj1" fmla="val -8259"/>
              <a:gd name="adj2" fmla="val -363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t>Date to be revisited with new B2M timeline</a:t>
            </a:r>
          </a:p>
        </p:txBody>
      </p:sp>
    </p:spTree>
    <p:extLst>
      <p:ext uri="{BB962C8B-B14F-4D97-AF65-F5344CB8AC3E}">
        <p14:creationId xmlns:p14="http://schemas.microsoft.com/office/powerpoint/2010/main" val="4251890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0B1E-F326-468D-8CC1-81EC92C875AB}"/>
              </a:ext>
            </a:extLst>
          </p:cNvPr>
          <p:cNvSpPr>
            <a:spLocks noGrp="1"/>
          </p:cNvSpPr>
          <p:nvPr>
            <p:ph type="title"/>
          </p:nvPr>
        </p:nvSpPr>
        <p:spPr>
          <a:xfrm>
            <a:off x="176645" y="136526"/>
            <a:ext cx="7272827" cy="1189039"/>
          </a:xfrm>
        </p:spPr>
        <p:txBody>
          <a:bodyPr/>
          <a:lstStyle/>
          <a:p>
            <a:r>
              <a:rPr lang="en-AU" dirty="0"/>
              <a:t>Systems Workstream - Settlements</a:t>
            </a:r>
          </a:p>
        </p:txBody>
      </p:sp>
      <p:sp>
        <p:nvSpPr>
          <p:cNvPr id="4" name="Slide Number Placeholder 3">
            <a:extLst>
              <a:ext uri="{FF2B5EF4-FFF2-40B4-BE49-F238E27FC236}">
                <a16:creationId xmlns:a16="http://schemas.microsoft.com/office/drawing/2014/main" id="{BD8F36EC-21FC-44B5-8FEC-5E646904ABC5}"/>
              </a:ext>
            </a:extLst>
          </p:cNvPr>
          <p:cNvSpPr>
            <a:spLocks noGrp="1"/>
          </p:cNvSpPr>
          <p:nvPr>
            <p:ph type="sldNum" sz="quarter" idx="12"/>
          </p:nvPr>
        </p:nvSpPr>
        <p:spPr/>
        <p:txBody>
          <a:bodyPr/>
          <a:lstStyle/>
          <a:p>
            <a:fld id="{4EC81F68-4976-451A-B2E9-79BCBD2F70CC}" type="slidenum">
              <a:rPr lang="en-AU" smtClean="0"/>
              <a:t>29</a:t>
            </a:fld>
            <a:endParaRPr lang="en-AU"/>
          </a:p>
        </p:txBody>
      </p:sp>
      <p:sp>
        <p:nvSpPr>
          <p:cNvPr id="9" name="Title 1">
            <a:extLst>
              <a:ext uri="{FF2B5EF4-FFF2-40B4-BE49-F238E27FC236}">
                <a16:creationId xmlns:a16="http://schemas.microsoft.com/office/drawing/2014/main" id="{745BA1EC-7A40-4F76-91C1-E316D24B766F}"/>
              </a:ext>
            </a:extLst>
          </p:cNvPr>
          <p:cNvSpPr txBox="1">
            <a:spLocks/>
          </p:cNvSpPr>
          <p:nvPr/>
        </p:nvSpPr>
        <p:spPr>
          <a:xfrm>
            <a:off x="7449473" y="1011735"/>
            <a:ext cx="1694503" cy="284963"/>
          </a:xfrm>
          <a:prstGeom prst="rect">
            <a:avLst/>
          </a:prstGeom>
        </p:spPr>
        <p:txBody>
          <a:bodyPr vert="horz" lIns="0" tIns="45720" rIns="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13 Jan 2020</a:t>
            </a:r>
          </a:p>
        </p:txBody>
      </p:sp>
      <p:sp>
        <p:nvSpPr>
          <p:cNvPr id="10" name="Date Placeholder 3">
            <a:extLst>
              <a:ext uri="{FF2B5EF4-FFF2-40B4-BE49-F238E27FC236}">
                <a16:creationId xmlns:a16="http://schemas.microsoft.com/office/drawing/2014/main" id="{7C35A805-FD6E-461F-820F-76323333DF07}"/>
              </a:ext>
            </a:extLst>
          </p:cNvPr>
          <p:cNvSpPr>
            <a:spLocks noGrp="1"/>
          </p:cNvSpPr>
          <p:nvPr>
            <p:ph type="dt" sz="half" idx="10"/>
          </p:nvPr>
        </p:nvSpPr>
        <p:spPr>
          <a:xfrm>
            <a:off x="7122319" y="6356351"/>
            <a:ext cx="1302050" cy="365125"/>
          </a:xfrm>
        </p:spPr>
        <p:txBody>
          <a:bodyPr/>
          <a:lstStyle/>
          <a:p>
            <a:fld id="{7A2107B3-3FE4-4C31-9B4E-A3C583FFA43A}" type="datetime1">
              <a:rPr lang="en-AU" smtClean="0"/>
              <a:t>5/02/2020</a:t>
            </a:fld>
            <a:endParaRPr lang="en-AU" dirty="0"/>
          </a:p>
        </p:txBody>
      </p:sp>
      <p:pic>
        <p:nvPicPr>
          <p:cNvPr id="6" name="Picture 5">
            <a:extLst>
              <a:ext uri="{FF2B5EF4-FFF2-40B4-BE49-F238E27FC236}">
                <a16:creationId xmlns:a16="http://schemas.microsoft.com/office/drawing/2014/main" id="{E1041C75-FB94-4C4C-BF8F-FD354BE36D6C}"/>
              </a:ext>
            </a:extLst>
          </p:cNvPr>
          <p:cNvPicPr>
            <a:picLocks noChangeAspect="1"/>
          </p:cNvPicPr>
          <p:nvPr/>
        </p:nvPicPr>
        <p:blipFill>
          <a:blip r:embed="rId2"/>
          <a:stretch>
            <a:fillRect/>
          </a:stretch>
        </p:blipFill>
        <p:spPr>
          <a:xfrm>
            <a:off x="0" y="2264624"/>
            <a:ext cx="9144000" cy="2328751"/>
          </a:xfrm>
          <a:prstGeom prst="rect">
            <a:avLst/>
          </a:prstGeom>
        </p:spPr>
      </p:pic>
      <p:sp>
        <p:nvSpPr>
          <p:cNvPr id="7" name="Speech Bubble: Rectangle 6">
            <a:extLst>
              <a:ext uri="{FF2B5EF4-FFF2-40B4-BE49-F238E27FC236}">
                <a16:creationId xmlns:a16="http://schemas.microsoft.com/office/drawing/2014/main" id="{8719DA92-9C34-4721-950F-2E34E679F445}"/>
              </a:ext>
            </a:extLst>
          </p:cNvPr>
          <p:cNvSpPr/>
          <p:nvPr/>
        </p:nvSpPr>
        <p:spPr>
          <a:xfrm>
            <a:off x="4214224" y="4775158"/>
            <a:ext cx="1496288" cy="529129"/>
          </a:xfrm>
          <a:prstGeom prst="wedgeRectCallout">
            <a:avLst>
              <a:gd name="adj1" fmla="val 45355"/>
              <a:gd name="adj2" fmla="val -175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t>The Tech Spec for Prudentials and Estimations are due out 31-Jan-20</a:t>
            </a:r>
          </a:p>
        </p:txBody>
      </p:sp>
      <p:sp>
        <p:nvSpPr>
          <p:cNvPr id="8" name="Speech Bubble: Rectangle 7">
            <a:extLst>
              <a:ext uri="{FF2B5EF4-FFF2-40B4-BE49-F238E27FC236}">
                <a16:creationId xmlns:a16="http://schemas.microsoft.com/office/drawing/2014/main" id="{B0A28D64-1A0B-4C69-ACCA-AD93410E41C3}"/>
              </a:ext>
            </a:extLst>
          </p:cNvPr>
          <p:cNvSpPr/>
          <p:nvPr/>
        </p:nvSpPr>
        <p:spPr>
          <a:xfrm>
            <a:off x="6143172" y="4814347"/>
            <a:ext cx="1496288" cy="529129"/>
          </a:xfrm>
          <a:prstGeom prst="wedgeRectCallout">
            <a:avLst>
              <a:gd name="adj1" fmla="val -48931"/>
              <a:gd name="adj2" fmla="val -261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t>A data model change to be introduced short</a:t>
            </a:r>
          </a:p>
        </p:txBody>
      </p:sp>
    </p:spTree>
    <p:extLst>
      <p:ext uri="{BB962C8B-B14F-4D97-AF65-F5344CB8AC3E}">
        <p14:creationId xmlns:p14="http://schemas.microsoft.com/office/powerpoint/2010/main" val="133935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dirty="0"/>
              <a:t>Welcome and apologies</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body" idx="1"/>
          </p:nvPr>
        </p:nvSpPr>
        <p:spPr/>
        <p:txBody>
          <a:bodyPr/>
          <a:lstStyle/>
          <a:p>
            <a:r>
              <a:rPr lang="en-AU" dirty="0"/>
              <a:t>Peter Carruthers</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t>3</a:t>
            </a:fld>
            <a:endParaRPr lang="en-AU" dirty="0"/>
          </a:p>
        </p:txBody>
      </p:sp>
      <p:sp>
        <p:nvSpPr>
          <p:cNvPr id="2" name="Date Placeholder 1">
            <a:extLst>
              <a:ext uri="{FF2B5EF4-FFF2-40B4-BE49-F238E27FC236}">
                <a16:creationId xmlns:a16="http://schemas.microsoft.com/office/drawing/2014/main" id="{AF6CDDFD-439A-441B-AE74-460F1A1D72BD}"/>
              </a:ext>
            </a:extLst>
          </p:cNvPr>
          <p:cNvSpPr>
            <a:spLocks noGrp="1"/>
          </p:cNvSpPr>
          <p:nvPr>
            <p:ph type="dt" sz="half" idx="10"/>
          </p:nvPr>
        </p:nvSpPr>
        <p:spPr/>
        <p:txBody>
          <a:bodyPr/>
          <a:lstStyle/>
          <a:p>
            <a:fld id="{BC7F62E7-3297-41DF-9DEF-2FF2683F55B8}" type="datetime1">
              <a:rPr lang="en-AU" smtClean="0"/>
              <a:t>5/02/2020</a:t>
            </a:fld>
            <a:endParaRPr lang="en-AU" dirty="0"/>
          </a:p>
        </p:txBody>
      </p:sp>
    </p:spTree>
    <p:extLst>
      <p:ext uri="{BB962C8B-B14F-4D97-AF65-F5344CB8AC3E}">
        <p14:creationId xmlns:p14="http://schemas.microsoft.com/office/powerpoint/2010/main" val="3344941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6448-BF48-4CC4-A6E7-07DC97FFC9F0}"/>
              </a:ext>
            </a:extLst>
          </p:cNvPr>
          <p:cNvSpPr>
            <a:spLocks noGrp="1"/>
          </p:cNvSpPr>
          <p:nvPr>
            <p:ph type="title"/>
          </p:nvPr>
        </p:nvSpPr>
        <p:spPr/>
        <p:txBody>
          <a:bodyPr/>
          <a:lstStyle/>
          <a:p>
            <a:r>
              <a:rPr lang="en-AU" dirty="0"/>
              <a:t>Level 2 Milestones - Dispatch</a:t>
            </a:r>
          </a:p>
        </p:txBody>
      </p:sp>
      <p:graphicFrame>
        <p:nvGraphicFramePr>
          <p:cNvPr id="6" name="Table 5">
            <a:extLst>
              <a:ext uri="{FF2B5EF4-FFF2-40B4-BE49-F238E27FC236}">
                <a16:creationId xmlns:a16="http://schemas.microsoft.com/office/drawing/2014/main" id="{8B954EFD-4E9E-47CE-8F07-1BD2EBA74E02}"/>
              </a:ext>
            </a:extLst>
          </p:cNvPr>
          <p:cNvGraphicFramePr>
            <a:graphicFrameLocks noGrp="1"/>
          </p:cNvGraphicFramePr>
          <p:nvPr/>
        </p:nvGraphicFramePr>
        <p:xfrm>
          <a:off x="0" y="1480448"/>
          <a:ext cx="9143976" cy="1490067"/>
        </p:xfrm>
        <a:graphic>
          <a:graphicData uri="http://schemas.openxmlformats.org/drawingml/2006/table">
            <a:tbl>
              <a:tblPr/>
              <a:tblGrid>
                <a:gridCol w="982266">
                  <a:extLst>
                    <a:ext uri="{9D8B030D-6E8A-4147-A177-3AD203B41FA5}">
                      <a16:colId xmlns:a16="http://schemas.microsoft.com/office/drawing/2014/main" val="138703770"/>
                    </a:ext>
                  </a:extLst>
                </a:gridCol>
                <a:gridCol w="982266">
                  <a:extLst>
                    <a:ext uri="{9D8B030D-6E8A-4147-A177-3AD203B41FA5}">
                      <a16:colId xmlns:a16="http://schemas.microsoft.com/office/drawing/2014/main" val="1848963069"/>
                    </a:ext>
                  </a:extLst>
                </a:gridCol>
                <a:gridCol w="199429">
                  <a:extLst>
                    <a:ext uri="{9D8B030D-6E8A-4147-A177-3AD203B41FA5}">
                      <a16:colId xmlns:a16="http://schemas.microsoft.com/office/drawing/2014/main" val="959256215"/>
                    </a:ext>
                  </a:extLst>
                </a:gridCol>
                <a:gridCol w="199429">
                  <a:extLst>
                    <a:ext uri="{9D8B030D-6E8A-4147-A177-3AD203B41FA5}">
                      <a16:colId xmlns:a16="http://schemas.microsoft.com/office/drawing/2014/main" val="3017760882"/>
                    </a:ext>
                  </a:extLst>
                </a:gridCol>
                <a:gridCol w="199429">
                  <a:extLst>
                    <a:ext uri="{9D8B030D-6E8A-4147-A177-3AD203B41FA5}">
                      <a16:colId xmlns:a16="http://schemas.microsoft.com/office/drawing/2014/main" val="3937380670"/>
                    </a:ext>
                  </a:extLst>
                </a:gridCol>
                <a:gridCol w="199429">
                  <a:extLst>
                    <a:ext uri="{9D8B030D-6E8A-4147-A177-3AD203B41FA5}">
                      <a16:colId xmlns:a16="http://schemas.microsoft.com/office/drawing/2014/main" val="1273203315"/>
                    </a:ext>
                  </a:extLst>
                </a:gridCol>
                <a:gridCol w="199429">
                  <a:extLst>
                    <a:ext uri="{9D8B030D-6E8A-4147-A177-3AD203B41FA5}">
                      <a16:colId xmlns:a16="http://schemas.microsoft.com/office/drawing/2014/main" val="1293610711"/>
                    </a:ext>
                  </a:extLst>
                </a:gridCol>
                <a:gridCol w="199429">
                  <a:extLst>
                    <a:ext uri="{9D8B030D-6E8A-4147-A177-3AD203B41FA5}">
                      <a16:colId xmlns:a16="http://schemas.microsoft.com/office/drawing/2014/main" val="3895376042"/>
                    </a:ext>
                  </a:extLst>
                </a:gridCol>
                <a:gridCol w="199429">
                  <a:extLst>
                    <a:ext uri="{9D8B030D-6E8A-4147-A177-3AD203B41FA5}">
                      <a16:colId xmlns:a16="http://schemas.microsoft.com/office/drawing/2014/main" val="373219328"/>
                    </a:ext>
                  </a:extLst>
                </a:gridCol>
                <a:gridCol w="199429">
                  <a:extLst>
                    <a:ext uri="{9D8B030D-6E8A-4147-A177-3AD203B41FA5}">
                      <a16:colId xmlns:a16="http://schemas.microsoft.com/office/drawing/2014/main" val="2781125027"/>
                    </a:ext>
                  </a:extLst>
                </a:gridCol>
                <a:gridCol w="199429">
                  <a:extLst>
                    <a:ext uri="{9D8B030D-6E8A-4147-A177-3AD203B41FA5}">
                      <a16:colId xmlns:a16="http://schemas.microsoft.com/office/drawing/2014/main" val="2400026306"/>
                    </a:ext>
                  </a:extLst>
                </a:gridCol>
                <a:gridCol w="199429">
                  <a:extLst>
                    <a:ext uri="{9D8B030D-6E8A-4147-A177-3AD203B41FA5}">
                      <a16:colId xmlns:a16="http://schemas.microsoft.com/office/drawing/2014/main" val="3974354082"/>
                    </a:ext>
                  </a:extLst>
                </a:gridCol>
                <a:gridCol w="199429">
                  <a:extLst>
                    <a:ext uri="{9D8B030D-6E8A-4147-A177-3AD203B41FA5}">
                      <a16:colId xmlns:a16="http://schemas.microsoft.com/office/drawing/2014/main" val="3194208563"/>
                    </a:ext>
                  </a:extLst>
                </a:gridCol>
                <a:gridCol w="199429">
                  <a:extLst>
                    <a:ext uri="{9D8B030D-6E8A-4147-A177-3AD203B41FA5}">
                      <a16:colId xmlns:a16="http://schemas.microsoft.com/office/drawing/2014/main" val="4291806613"/>
                    </a:ext>
                  </a:extLst>
                </a:gridCol>
                <a:gridCol w="199429">
                  <a:extLst>
                    <a:ext uri="{9D8B030D-6E8A-4147-A177-3AD203B41FA5}">
                      <a16:colId xmlns:a16="http://schemas.microsoft.com/office/drawing/2014/main" val="2178562656"/>
                    </a:ext>
                  </a:extLst>
                </a:gridCol>
                <a:gridCol w="199429">
                  <a:extLst>
                    <a:ext uri="{9D8B030D-6E8A-4147-A177-3AD203B41FA5}">
                      <a16:colId xmlns:a16="http://schemas.microsoft.com/office/drawing/2014/main" val="4158548608"/>
                    </a:ext>
                  </a:extLst>
                </a:gridCol>
                <a:gridCol w="199429">
                  <a:extLst>
                    <a:ext uri="{9D8B030D-6E8A-4147-A177-3AD203B41FA5}">
                      <a16:colId xmlns:a16="http://schemas.microsoft.com/office/drawing/2014/main" val="3803436155"/>
                    </a:ext>
                  </a:extLst>
                </a:gridCol>
                <a:gridCol w="199429">
                  <a:extLst>
                    <a:ext uri="{9D8B030D-6E8A-4147-A177-3AD203B41FA5}">
                      <a16:colId xmlns:a16="http://schemas.microsoft.com/office/drawing/2014/main" val="1334069915"/>
                    </a:ext>
                  </a:extLst>
                </a:gridCol>
                <a:gridCol w="199429">
                  <a:extLst>
                    <a:ext uri="{9D8B030D-6E8A-4147-A177-3AD203B41FA5}">
                      <a16:colId xmlns:a16="http://schemas.microsoft.com/office/drawing/2014/main" val="2660109712"/>
                    </a:ext>
                  </a:extLst>
                </a:gridCol>
                <a:gridCol w="199429">
                  <a:extLst>
                    <a:ext uri="{9D8B030D-6E8A-4147-A177-3AD203B41FA5}">
                      <a16:colId xmlns:a16="http://schemas.microsoft.com/office/drawing/2014/main" val="2172300027"/>
                    </a:ext>
                  </a:extLst>
                </a:gridCol>
                <a:gridCol w="199429">
                  <a:extLst>
                    <a:ext uri="{9D8B030D-6E8A-4147-A177-3AD203B41FA5}">
                      <a16:colId xmlns:a16="http://schemas.microsoft.com/office/drawing/2014/main" val="114442153"/>
                    </a:ext>
                  </a:extLst>
                </a:gridCol>
                <a:gridCol w="199429">
                  <a:extLst>
                    <a:ext uri="{9D8B030D-6E8A-4147-A177-3AD203B41FA5}">
                      <a16:colId xmlns:a16="http://schemas.microsoft.com/office/drawing/2014/main" val="3185592902"/>
                    </a:ext>
                  </a:extLst>
                </a:gridCol>
                <a:gridCol w="199429">
                  <a:extLst>
                    <a:ext uri="{9D8B030D-6E8A-4147-A177-3AD203B41FA5}">
                      <a16:colId xmlns:a16="http://schemas.microsoft.com/office/drawing/2014/main" val="1242957403"/>
                    </a:ext>
                  </a:extLst>
                </a:gridCol>
                <a:gridCol w="199429">
                  <a:extLst>
                    <a:ext uri="{9D8B030D-6E8A-4147-A177-3AD203B41FA5}">
                      <a16:colId xmlns:a16="http://schemas.microsoft.com/office/drawing/2014/main" val="474492682"/>
                    </a:ext>
                  </a:extLst>
                </a:gridCol>
                <a:gridCol w="199429">
                  <a:extLst>
                    <a:ext uri="{9D8B030D-6E8A-4147-A177-3AD203B41FA5}">
                      <a16:colId xmlns:a16="http://schemas.microsoft.com/office/drawing/2014/main" val="1119088425"/>
                    </a:ext>
                  </a:extLst>
                </a:gridCol>
                <a:gridCol w="199429">
                  <a:extLst>
                    <a:ext uri="{9D8B030D-6E8A-4147-A177-3AD203B41FA5}">
                      <a16:colId xmlns:a16="http://schemas.microsoft.com/office/drawing/2014/main" val="1774524795"/>
                    </a:ext>
                  </a:extLst>
                </a:gridCol>
                <a:gridCol w="199429">
                  <a:extLst>
                    <a:ext uri="{9D8B030D-6E8A-4147-A177-3AD203B41FA5}">
                      <a16:colId xmlns:a16="http://schemas.microsoft.com/office/drawing/2014/main" val="2882800675"/>
                    </a:ext>
                  </a:extLst>
                </a:gridCol>
                <a:gridCol w="199429">
                  <a:extLst>
                    <a:ext uri="{9D8B030D-6E8A-4147-A177-3AD203B41FA5}">
                      <a16:colId xmlns:a16="http://schemas.microsoft.com/office/drawing/2014/main" val="1914399664"/>
                    </a:ext>
                  </a:extLst>
                </a:gridCol>
                <a:gridCol w="199429">
                  <a:extLst>
                    <a:ext uri="{9D8B030D-6E8A-4147-A177-3AD203B41FA5}">
                      <a16:colId xmlns:a16="http://schemas.microsoft.com/office/drawing/2014/main" val="248866445"/>
                    </a:ext>
                  </a:extLst>
                </a:gridCol>
                <a:gridCol w="199429">
                  <a:extLst>
                    <a:ext uri="{9D8B030D-6E8A-4147-A177-3AD203B41FA5}">
                      <a16:colId xmlns:a16="http://schemas.microsoft.com/office/drawing/2014/main" val="2355457473"/>
                    </a:ext>
                  </a:extLst>
                </a:gridCol>
                <a:gridCol w="199429">
                  <a:extLst>
                    <a:ext uri="{9D8B030D-6E8A-4147-A177-3AD203B41FA5}">
                      <a16:colId xmlns:a16="http://schemas.microsoft.com/office/drawing/2014/main" val="3050218196"/>
                    </a:ext>
                  </a:extLst>
                </a:gridCol>
                <a:gridCol w="199429">
                  <a:extLst>
                    <a:ext uri="{9D8B030D-6E8A-4147-A177-3AD203B41FA5}">
                      <a16:colId xmlns:a16="http://schemas.microsoft.com/office/drawing/2014/main" val="3511281532"/>
                    </a:ext>
                  </a:extLst>
                </a:gridCol>
                <a:gridCol w="199429">
                  <a:extLst>
                    <a:ext uri="{9D8B030D-6E8A-4147-A177-3AD203B41FA5}">
                      <a16:colId xmlns:a16="http://schemas.microsoft.com/office/drawing/2014/main" val="3817760037"/>
                    </a:ext>
                  </a:extLst>
                </a:gridCol>
                <a:gridCol w="199429">
                  <a:extLst>
                    <a:ext uri="{9D8B030D-6E8A-4147-A177-3AD203B41FA5}">
                      <a16:colId xmlns:a16="http://schemas.microsoft.com/office/drawing/2014/main" val="2500926729"/>
                    </a:ext>
                  </a:extLst>
                </a:gridCol>
                <a:gridCol w="199429">
                  <a:extLst>
                    <a:ext uri="{9D8B030D-6E8A-4147-A177-3AD203B41FA5}">
                      <a16:colId xmlns:a16="http://schemas.microsoft.com/office/drawing/2014/main" val="3854402498"/>
                    </a:ext>
                  </a:extLst>
                </a:gridCol>
                <a:gridCol w="199429">
                  <a:extLst>
                    <a:ext uri="{9D8B030D-6E8A-4147-A177-3AD203B41FA5}">
                      <a16:colId xmlns:a16="http://schemas.microsoft.com/office/drawing/2014/main" val="786577842"/>
                    </a:ext>
                  </a:extLst>
                </a:gridCol>
                <a:gridCol w="199429">
                  <a:extLst>
                    <a:ext uri="{9D8B030D-6E8A-4147-A177-3AD203B41FA5}">
                      <a16:colId xmlns:a16="http://schemas.microsoft.com/office/drawing/2014/main" val="1767291175"/>
                    </a:ext>
                  </a:extLst>
                </a:gridCol>
                <a:gridCol w="199429">
                  <a:extLst>
                    <a:ext uri="{9D8B030D-6E8A-4147-A177-3AD203B41FA5}">
                      <a16:colId xmlns:a16="http://schemas.microsoft.com/office/drawing/2014/main" val="73061504"/>
                    </a:ext>
                  </a:extLst>
                </a:gridCol>
              </a:tblGrid>
              <a:tr h="305696">
                <a:tc rowSpan="2">
                  <a:txBody>
                    <a:body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Domain</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Initiative</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2019</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2020</a:t>
                      </a:r>
                    </a:p>
                  </a:txBody>
                  <a:tcPr marL="68958" marR="68958" marT="34479" marB="3447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2021</a:t>
                      </a:r>
                    </a:p>
                  </a:txBody>
                  <a:tcPr marL="68958" marR="68958" marT="34479" marB="3447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744224919"/>
                  </a:ext>
                </a:extLst>
              </a:tr>
              <a:tr h="191412">
                <a:tc vMerge="1">
                  <a:txBody>
                    <a:bodyPr/>
                    <a:lstStyle/>
                    <a:p>
                      <a:endParaRPr lang="en-US"/>
                    </a:p>
                  </a:txBody>
                  <a:tcPr/>
                </a:tc>
                <a:tc vMerge="1">
                  <a:txBody>
                    <a:bodyPr/>
                    <a:lstStyle/>
                    <a:p>
                      <a:endParaRPr lang="en-US"/>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chemeClr val="tx1">
                          <a:lumMod val="50000"/>
                          <a:lumOff val="50000"/>
                        </a:scheme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chemeClr val="tx1">
                          <a:lumMod val="50000"/>
                          <a:lumOff val="50000"/>
                        </a:scheme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738612719"/>
                  </a:ext>
                </a:extLst>
              </a:tr>
              <a:tr h="836036">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kern="1200" dirty="0">
                          <a:solidFill>
                            <a:schemeClr val="tx1"/>
                          </a:solidFill>
                          <a:latin typeface="+mn-lt"/>
                          <a:ea typeface="Roboto" panose="02000000000000000000" pitchFamily="2" charset="0"/>
                          <a:cs typeface="+mn-cs"/>
                        </a:rPr>
                        <a:t>Dispatch</a:t>
                      </a:r>
                    </a:p>
                    <a:p>
                      <a:pPr marL="0" marR="0" lvl="0" indent="0" algn="ctr" defTabSz="914400" rtl="0" eaLnBrk="1" fontAlgn="b" latinLnBrk="0" hangingPunct="1">
                        <a:lnSpc>
                          <a:spcPct val="100000"/>
                        </a:lnSpc>
                        <a:spcBef>
                          <a:spcPts val="0"/>
                        </a:spcBef>
                        <a:spcAft>
                          <a:spcPts val="0"/>
                        </a:spcAft>
                        <a:buClrTx/>
                        <a:buSzTx/>
                        <a:buFontTx/>
                        <a:buNone/>
                        <a:tabLst/>
                        <a:defRPr/>
                      </a:pPr>
                      <a:endParaRPr lang="en-AU" sz="900" b="1" kern="1200" dirty="0">
                        <a:solidFill>
                          <a:srgbClr val="FF0000"/>
                        </a:solidFill>
                        <a:latin typeface="+mn-lt"/>
                        <a:ea typeface="Roboto" panose="02000000000000000000" pitchFamily="2" charset="0"/>
                        <a:cs typeface="+mn-cs"/>
                      </a:endParaRPr>
                    </a:p>
                  </a:txBody>
                  <a:tcPr marL="17998" marR="17998" marT="11998" marB="11998"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0" i="0" u="none" strike="noStrike" kern="1200" dirty="0">
                        <a:solidFill>
                          <a:schemeClr val="tx1"/>
                        </a:solidFill>
                        <a:effectLst/>
                        <a:latin typeface="+mn-lt"/>
                        <a:ea typeface="+mn-ea"/>
                        <a:cs typeface="+mn-cs"/>
                      </a:endParaRPr>
                    </a:p>
                  </a:txBody>
                  <a:tcPr marL="17998" marR="17998" marT="11998" marB="1199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21832369"/>
                  </a:ext>
                </a:extLst>
              </a:tr>
              <a:tr h="156923">
                <a:tc vMerge="1">
                  <a:txBody>
                    <a:bodyPr/>
                    <a:lstStyle/>
                    <a:p>
                      <a:endParaRPr lang="en-AU"/>
                    </a:p>
                  </a:txBody>
                  <a:tcPr>
                    <a:lnT w="9525" cap="flat" cmpd="sng" algn="ctr">
                      <a:solidFill>
                        <a:schemeClr val="bg1">
                          <a:lumMod val="50000"/>
                        </a:schemeClr>
                      </a:solidFill>
                      <a:prstDash val="solid"/>
                      <a:round/>
                      <a:headEnd type="none" w="med" len="med"/>
                      <a:tailEnd type="none" w="med" len="med"/>
                    </a:lnT>
                  </a:tcPr>
                </a:tc>
                <a:tc vMerge="1">
                  <a:txBody>
                    <a:bodyPr/>
                    <a:lstStyle/>
                    <a:p>
                      <a:endParaRPr lang="en-AU"/>
                    </a:p>
                  </a:txBody>
                  <a:tcPr>
                    <a:lnT w="9525" cap="flat" cmpd="sng" algn="ctr">
                      <a:solidFill>
                        <a:schemeClr val="bg1">
                          <a:lumMod val="50000"/>
                        </a:schemeClr>
                      </a:solidFill>
                      <a:prstDash val="solid"/>
                      <a:round/>
                      <a:headEnd type="none" w="med" len="med"/>
                      <a:tailEnd type="none" w="med" len="med"/>
                    </a:lnT>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721688880"/>
                  </a:ext>
                </a:extLst>
              </a:tr>
            </a:tbl>
          </a:graphicData>
        </a:graphic>
      </p:graphicFrame>
      <p:graphicFrame>
        <p:nvGraphicFramePr>
          <p:cNvPr id="13" name="Table 12">
            <a:extLst>
              <a:ext uri="{FF2B5EF4-FFF2-40B4-BE49-F238E27FC236}">
                <a16:creationId xmlns:a16="http://schemas.microsoft.com/office/drawing/2014/main" id="{99B0A4B4-E243-4ED6-AF79-658F91AE816B}"/>
              </a:ext>
            </a:extLst>
          </p:cNvPr>
          <p:cNvGraphicFramePr>
            <a:graphicFrameLocks noGrp="1"/>
          </p:cNvGraphicFramePr>
          <p:nvPr/>
        </p:nvGraphicFramePr>
        <p:xfrm>
          <a:off x="1747956" y="3111514"/>
          <a:ext cx="7185609" cy="1944000"/>
        </p:xfrm>
        <a:graphic>
          <a:graphicData uri="http://schemas.openxmlformats.org/drawingml/2006/table">
            <a:tbl>
              <a:tblPr/>
              <a:tblGrid>
                <a:gridCol w="550025">
                  <a:extLst>
                    <a:ext uri="{9D8B030D-6E8A-4147-A177-3AD203B41FA5}">
                      <a16:colId xmlns:a16="http://schemas.microsoft.com/office/drawing/2014/main" val="2629953056"/>
                    </a:ext>
                  </a:extLst>
                </a:gridCol>
                <a:gridCol w="3703808">
                  <a:extLst>
                    <a:ext uri="{9D8B030D-6E8A-4147-A177-3AD203B41FA5}">
                      <a16:colId xmlns:a16="http://schemas.microsoft.com/office/drawing/2014/main" val="2366391826"/>
                    </a:ext>
                  </a:extLst>
                </a:gridCol>
                <a:gridCol w="864524">
                  <a:extLst>
                    <a:ext uri="{9D8B030D-6E8A-4147-A177-3AD203B41FA5}">
                      <a16:colId xmlns:a16="http://schemas.microsoft.com/office/drawing/2014/main" val="3784885309"/>
                    </a:ext>
                  </a:extLst>
                </a:gridCol>
                <a:gridCol w="964276">
                  <a:extLst>
                    <a:ext uri="{9D8B030D-6E8A-4147-A177-3AD203B41FA5}">
                      <a16:colId xmlns:a16="http://schemas.microsoft.com/office/drawing/2014/main" val="1015848270"/>
                    </a:ext>
                  </a:extLst>
                </a:gridCol>
                <a:gridCol w="1102976">
                  <a:extLst>
                    <a:ext uri="{9D8B030D-6E8A-4147-A177-3AD203B41FA5}">
                      <a16:colId xmlns:a16="http://schemas.microsoft.com/office/drawing/2014/main" val="3696501093"/>
                    </a:ext>
                  </a:extLst>
                </a:gridCol>
              </a:tblGrid>
              <a:tr h="216000">
                <a:tc gridSpan="5">
                  <a:txBody>
                    <a:bodyPr/>
                    <a:lstStyle/>
                    <a:p>
                      <a:pPr marL="72000" lvl="0" algn="l" fontAlgn="b"/>
                      <a:r>
                        <a:rPr lang="en-AU" sz="900" b="1" i="0" u="none" strike="noStrike" dirty="0">
                          <a:solidFill>
                            <a:srgbClr val="FFFFFF"/>
                          </a:solidFill>
                          <a:effectLst/>
                          <a:latin typeface="+mj-lt"/>
                        </a:rPr>
                        <a:t>Key Milestones (Program)</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tc hMerge="1">
                  <a:txBody>
                    <a:bodyPr/>
                    <a:lstStyle/>
                    <a:p>
                      <a:pPr marL="72000" lvl="0" algn="l" fontAlgn="b"/>
                      <a:endParaRPr lang="en-AU" sz="1100" b="0" i="0" u="none" strike="noStrike" dirty="0">
                        <a:solidFill>
                          <a:srgbClr val="FFFFFF"/>
                        </a:solidFill>
                        <a:effectLst/>
                        <a:latin typeface="Segoe UI Semibold" panose="020B0702040204020203" pitchFamily="34" charset="0"/>
                      </a:endParaRPr>
                    </a:p>
                  </a:txBody>
                  <a:tcPr marL="7620" marR="7620" marT="762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tc hMerge="1">
                  <a:txBody>
                    <a:bodyPr/>
                    <a:lstStyle/>
                    <a:p>
                      <a:endParaRPr lang="en-AU"/>
                    </a:p>
                  </a:txBody>
                  <a:tcPr/>
                </a:tc>
                <a:tc hMerge="1">
                  <a:txBody>
                    <a:bodyPr/>
                    <a:lstStyle/>
                    <a:p>
                      <a:endParaRPr lang="en-AU"/>
                    </a:p>
                  </a:txBody>
                  <a:tcPr>
                    <a:lnL w="12700" cap="flat" cmpd="sng" algn="ctr">
                      <a:solidFill>
                        <a:schemeClr val="tx1">
                          <a:lumMod val="50000"/>
                          <a:lumOff val="50000"/>
                        </a:schemeClr>
                      </a:solidFill>
                      <a:prstDash val="solid"/>
                      <a:round/>
                      <a:headEnd type="none" w="med" len="med"/>
                      <a:tailEnd type="none" w="med" len="med"/>
                    </a:lnL>
                  </a:tcPr>
                </a:tc>
                <a:tc hMerge="1">
                  <a:txBody>
                    <a:bodyPr/>
                    <a:lstStyle/>
                    <a:p>
                      <a:endParaRPr lang="en-AU"/>
                    </a:p>
                  </a:txBody>
                  <a:tcPr/>
                </a:tc>
                <a:extLst>
                  <a:ext uri="{0D108BD9-81ED-4DB2-BD59-A6C34878D82A}">
                    <a16:rowId xmlns:a16="http://schemas.microsoft.com/office/drawing/2014/main" val="60900573"/>
                  </a:ext>
                </a:extLst>
              </a:tr>
              <a:tr h="216000">
                <a:tc>
                  <a:txBody>
                    <a:bodyPr/>
                    <a:lstStyle/>
                    <a:p>
                      <a:pPr marL="36000" algn="l" fontAlgn="t"/>
                      <a:r>
                        <a:rPr lang="en-AU" sz="900" b="0" i="0" u="none" strike="noStrike" dirty="0">
                          <a:solidFill>
                            <a:srgbClr val="FFFFFF"/>
                          </a:solidFill>
                          <a:effectLst/>
                          <a:latin typeface="+mj-lt"/>
                        </a:rPr>
                        <a:t>ID</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Milestone</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Target Date </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Expected Date</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Status</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999362961"/>
                  </a:ext>
                </a:extLst>
              </a:tr>
              <a:tr h="216000">
                <a:tc>
                  <a:txBody>
                    <a:bodyPr/>
                    <a:lstStyle/>
                    <a:p>
                      <a:pPr marL="0" algn="l" defTabSz="801929" rtl="0" eaLnBrk="1" latinLnBrk="0" hangingPunct="1"/>
                      <a:r>
                        <a:rPr lang="en-AU" sz="900" kern="1200" dirty="0">
                          <a:solidFill>
                            <a:schemeClr val="tx2"/>
                          </a:solidFill>
                          <a:latin typeface="+mj-lt"/>
                          <a:ea typeface="+mn-ea"/>
                          <a:cs typeface="+mn-cs"/>
                        </a:rPr>
                        <a:t>L2-D1</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900" kern="1200" dirty="0">
                          <a:solidFill>
                            <a:schemeClr val="tx2"/>
                          </a:solidFill>
                          <a:latin typeface="+mj-lt"/>
                          <a:ea typeface="+mn-ea"/>
                          <a:cs typeface="+mn-cs"/>
                        </a:rPr>
                        <a:t>Final technical specifications for Package 1 published by AEMO</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2-Apr-2019</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2-Apr-2019</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2"/>
                          </a:solidFill>
                          <a:latin typeface="+mj-lt"/>
                          <a:ea typeface="+mn-ea"/>
                          <a:cs typeface="+mn-cs"/>
                        </a:rPr>
                        <a:t>Complete</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400482000"/>
                  </a:ext>
                </a:extLst>
              </a:tr>
              <a:tr h="21600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1"/>
                          </a:solidFill>
                          <a:latin typeface="+mj-lt"/>
                          <a:ea typeface="+mn-ea"/>
                          <a:cs typeface="+mn-cs"/>
                        </a:rPr>
                        <a:t>L2-D2</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900" kern="1200" dirty="0">
                          <a:solidFill>
                            <a:schemeClr val="tx1"/>
                          </a:solidFill>
                          <a:latin typeface="+mj-lt"/>
                          <a:ea typeface="+mn-ea"/>
                          <a:cs typeface="+mn-cs"/>
                        </a:rPr>
                        <a:t>Final technical specifications for Package 2 published by AEMO</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1"/>
                          </a:solidFill>
                          <a:latin typeface="+mj-lt"/>
                          <a:ea typeface="+mn-ea"/>
                          <a:cs typeface="+mn-cs"/>
                        </a:rPr>
                        <a:t>31-Jul-2019</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1"/>
                          </a:solidFill>
                          <a:latin typeface="+mj-lt"/>
                          <a:ea typeface="+mn-ea"/>
                          <a:cs typeface="+mn-cs"/>
                        </a:rPr>
                        <a:t>31-Jul-2019</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1"/>
                          </a:solidFill>
                          <a:latin typeface="+mj-lt"/>
                          <a:ea typeface="+mn-ea"/>
                          <a:cs typeface="+mn-cs"/>
                        </a:rPr>
                        <a:t>Complete</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413766292"/>
                  </a:ext>
                </a:extLst>
              </a:tr>
              <a:tr h="21600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1"/>
                          </a:solidFill>
                          <a:latin typeface="+mj-lt"/>
                          <a:ea typeface="+mn-ea"/>
                          <a:cs typeface="+mn-cs"/>
                        </a:rPr>
                        <a:t>L2D12</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1"/>
                          </a:solidFill>
                          <a:latin typeface="+mj-lt"/>
                          <a:ea typeface="+mn-ea"/>
                          <a:cs typeface="+mn-cs"/>
                        </a:rPr>
                        <a:t>Final technical specifications for Package 4 published by AEMO</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1"/>
                          </a:solidFill>
                          <a:latin typeface="+mj-lt"/>
                          <a:ea typeface="+mn-ea"/>
                          <a:cs typeface="+mn-cs"/>
                        </a:rPr>
                        <a:t>31-Jul-2019</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1"/>
                          </a:solidFill>
                          <a:latin typeface="+mj-lt"/>
                          <a:ea typeface="+mn-ea"/>
                          <a:cs typeface="+mn-cs"/>
                        </a:rPr>
                        <a:t>31-Jul-2019</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noProof="0" dirty="0">
                          <a:solidFill>
                            <a:schemeClr val="tx1"/>
                          </a:solidFill>
                          <a:latin typeface="+mj-lt"/>
                          <a:ea typeface="+mn-ea"/>
                          <a:cs typeface="+mn-cs"/>
                        </a:rPr>
                        <a:t>Complete</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580196144"/>
                  </a:ext>
                </a:extLst>
              </a:tr>
              <a:tr h="21600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1"/>
                          </a:solidFill>
                          <a:latin typeface="+mj-lt"/>
                          <a:ea typeface="+mn-ea"/>
                          <a:cs typeface="+mn-cs"/>
                        </a:rPr>
                        <a:t>L2-D3</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900" kern="1200" dirty="0">
                          <a:solidFill>
                            <a:schemeClr val="tx1"/>
                          </a:solidFill>
                          <a:latin typeface="+mj-lt"/>
                          <a:ea typeface="+mn-ea"/>
                          <a:cs typeface="+mn-cs"/>
                        </a:rPr>
                        <a:t>Software drop for Packages 1,2 &amp; 3 in 5MS Staging Environment</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1"/>
                          </a:solidFill>
                          <a:latin typeface="+mj-lt"/>
                          <a:ea typeface="+mn-ea"/>
                          <a:cs typeface="+mn-cs"/>
                        </a:rPr>
                        <a:t>29-Nov-2019</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1"/>
                          </a:solidFill>
                          <a:latin typeface="+mj-lt"/>
                          <a:ea typeface="+mn-ea"/>
                          <a:cs typeface="+mn-cs"/>
                        </a:rPr>
                        <a:t>29-Nov-2019</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1"/>
                          </a:solidFill>
                          <a:latin typeface="+mj-lt"/>
                          <a:ea typeface="+mn-ea"/>
                          <a:cs typeface="+mn-cs"/>
                        </a:rPr>
                        <a:t>Complete</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665155406"/>
                  </a:ext>
                </a:extLst>
              </a:tr>
              <a:tr h="21600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1"/>
                          </a:solidFill>
                          <a:latin typeface="+mj-lt"/>
                          <a:ea typeface="+mn-ea"/>
                          <a:cs typeface="+mn-cs"/>
                        </a:rPr>
                        <a:t>L2-D13</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1"/>
                          </a:solidFill>
                          <a:latin typeface="+mj-lt"/>
                          <a:ea typeface="+mn-ea"/>
                          <a:cs typeface="+mn-cs"/>
                        </a:rPr>
                        <a:t>Final technical specifications for Package 5 published by AEMO</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1"/>
                          </a:solidFill>
                          <a:latin typeface="+mj-lt"/>
                          <a:ea typeface="+mn-ea"/>
                          <a:cs typeface="+mn-cs"/>
                        </a:rPr>
                        <a:t>31-Jan-2020</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1"/>
                          </a:solidFill>
                          <a:latin typeface="+mj-lt"/>
                          <a:ea typeface="+mn-ea"/>
                          <a:cs typeface="+mn-cs"/>
                        </a:rPr>
                        <a:t>31-Jan-2020*</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1"/>
                          </a:solidFill>
                          <a:latin typeface="+mj-lt"/>
                          <a:ea typeface="+mn-ea"/>
                          <a:cs typeface="+mn-cs"/>
                        </a:rPr>
                        <a:t>On track</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840191074"/>
                  </a:ext>
                </a:extLst>
              </a:tr>
              <a:tr h="216000">
                <a:tc>
                  <a:txBody>
                    <a:bodyPr/>
                    <a:lstStyle/>
                    <a:p>
                      <a:pPr marL="0" algn="l" defTabSz="801929" rtl="0" eaLnBrk="1" latinLnBrk="0" hangingPunct="1"/>
                      <a:r>
                        <a:rPr lang="en-AU" sz="900" kern="1200" dirty="0">
                          <a:solidFill>
                            <a:schemeClr val="tx2"/>
                          </a:solidFill>
                          <a:latin typeface="+mj-lt"/>
                          <a:ea typeface="+mn-ea"/>
                          <a:cs typeface="+mn-cs"/>
                        </a:rPr>
                        <a:t>L2-D5</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900" kern="1200" dirty="0">
                          <a:solidFill>
                            <a:schemeClr val="tx2"/>
                          </a:solidFill>
                          <a:latin typeface="+mj-lt"/>
                          <a:ea typeface="+mn-ea"/>
                          <a:cs typeface="+mn-cs"/>
                        </a:rPr>
                        <a:t>Software drop for Package 4 in 5MS Staging Environment</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15-May-2020</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1"/>
                          </a:solidFill>
                          <a:latin typeface="+mj-lt"/>
                          <a:ea typeface="+mn-ea"/>
                          <a:cs typeface="+mn-cs"/>
                        </a:rPr>
                        <a:t>15-May-2020</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690433093"/>
                  </a:ext>
                </a:extLst>
              </a:tr>
              <a:tr h="21600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900" kern="1200" dirty="0">
                          <a:solidFill>
                            <a:schemeClr val="tx2"/>
                          </a:solidFill>
                          <a:latin typeface="+mj-lt"/>
                          <a:ea typeface="+mn-ea"/>
                          <a:cs typeface="+mn-cs"/>
                        </a:rPr>
                        <a:t>L2-D4</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900" kern="1200" dirty="0">
                          <a:solidFill>
                            <a:schemeClr val="tx2"/>
                          </a:solidFill>
                          <a:latin typeface="+mj-lt"/>
                          <a:ea typeface="+mn-ea"/>
                          <a:cs typeface="+mn-cs"/>
                        </a:rPr>
                        <a:t>Development completed (internal)</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31-May-2020</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31-May-2020</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382645517"/>
                  </a:ext>
                </a:extLst>
              </a:tr>
            </a:tbl>
          </a:graphicData>
        </a:graphic>
      </p:graphicFrame>
      <p:grpSp>
        <p:nvGrpSpPr>
          <p:cNvPr id="16" name="Group 15">
            <a:extLst>
              <a:ext uri="{FF2B5EF4-FFF2-40B4-BE49-F238E27FC236}">
                <a16:creationId xmlns:a16="http://schemas.microsoft.com/office/drawing/2014/main" id="{76827093-BF43-4A5D-BD34-A1E7C976BFC3}"/>
              </a:ext>
            </a:extLst>
          </p:cNvPr>
          <p:cNvGrpSpPr/>
          <p:nvPr/>
        </p:nvGrpSpPr>
        <p:grpSpPr>
          <a:xfrm>
            <a:off x="211022" y="3771413"/>
            <a:ext cx="1276993" cy="855508"/>
            <a:chOff x="234154" y="6070700"/>
            <a:chExt cx="1804196" cy="843974"/>
          </a:xfrm>
        </p:grpSpPr>
        <p:sp>
          <p:nvSpPr>
            <p:cNvPr id="17" name="Off-page Connector 138">
              <a:extLst>
                <a:ext uri="{FF2B5EF4-FFF2-40B4-BE49-F238E27FC236}">
                  <a16:creationId xmlns:a16="http://schemas.microsoft.com/office/drawing/2014/main" id="{46D8BCC8-63F5-44A0-BE6F-C6AC81C89A25}"/>
                </a:ext>
              </a:extLst>
            </p:cNvPr>
            <p:cNvSpPr/>
            <p:nvPr/>
          </p:nvSpPr>
          <p:spPr>
            <a:xfrm>
              <a:off x="234154" y="6105445"/>
              <a:ext cx="196078" cy="191748"/>
            </a:xfrm>
            <a:prstGeom prst="flowChartOffpageConnector">
              <a:avLst/>
            </a:prstGeom>
            <a:solidFill>
              <a:schemeClr val="bg1">
                <a:lumMod val="85000"/>
              </a:schemeClr>
            </a:solidFill>
            <a:ln w="12700" cap="flat" cmpd="sng" algn="ctr">
              <a:noFill/>
              <a:prstDash val="solid"/>
              <a:miter lim="800000"/>
            </a:ln>
            <a:effectLst/>
          </p:spPr>
          <p:txBody>
            <a:bodyPr rtlCol="0" anchor="ctr"/>
            <a:lstStyle/>
            <a:p>
              <a:pPr algn="ctr" defTabSz="342904">
                <a:defRPr/>
              </a:pPr>
              <a:endParaRPr lang="en-US" sz="600" kern="0">
                <a:ea typeface="Roboto Condensed Light" panose="02000000000000000000" pitchFamily="2" charset="0"/>
              </a:endParaRPr>
            </a:p>
          </p:txBody>
        </p:sp>
        <p:sp>
          <p:nvSpPr>
            <p:cNvPr id="18" name="Off-page Connector 139">
              <a:extLst>
                <a:ext uri="{FF2B5EF4-FFF2-40B4-BE49-F238E27FC236}">
                  <a16:creationId xmlns:a16="http://schemas.microsoft.com/office/drawing/2014/main" id="{D6CBBFB5-AA9E-4483-9A40-B06BA81D8513}"/>
                </a:ext>
              </a:extLst>
            </p:cNvPr>
            <p:cNvSpPr/>
            <p:nvPr/>
          </p:nvSpPr>
          <p:spPr>
            <a:xfrm>
              <a:off x="234154" y="6301473"/>
              <a:ext cx="196078" cy="191748"/>
            </a:xfrm>
            <a:prstGeom prst="flowChartOffpageConnector">
              <a:avLst/>
            </a:prstGeom>
            <a:solidFill>
              <a:srgbClr val="92D050"/>
            </a:solidFill>
            <a:ln w="12700" cap="flat" cmpd="sng" algn="ctr">
              <a:noFill/>
              <a:prstDash val="solid"/>
              <a:miter lim="800000"/>
            </a:ln>
            <a:effectLst/>
          </p:spPr>
          <p:txBody>
            <a:bodyPr rtlCol="0" anchor="ctr"/>
            <a:lstStyle/>
            <a:p>
              <a:pPr algn="ctr" defTabSz="342904">
                <a:defRPr/>
              </a:pPr>
              <a:endParaRPr lang="en-US" sz="600" kern="0">
                <a:ea typeface="Roboto Condensed Light" panose="02000000000000000000" pitchFamily="2" charset="0"/>
              </a:endParaRPr>
            </a:p>
          </p:txBody>
        </p:sp>
        <p:sp>
          <p:nvSpPr>
            <p:cNvPr id="19" name="Off-page Connector 140">
              <a:extLst>
                <a:ext uri="{FF2B5EF4-FFF2-40B4-BE49-F238E27FC236}">
                  <a16:creationId xmlns:a16="http://schemas.microsoft.com/office/drawing/2014/main" id="{9F1A5632-CEE9-436B-A981-D65CA733CFE4}"/>
                </a:ext>
              </a:extLst>
            </p:cNvPr>
            <p:cNvSpPr/>
            <p:nvPr/>
          </p:nvSpPr>
          <p:spPr>
            <a:xfrm>
              <a:off x="234154" y="6722926"/>
              <a:ext cx="196078" cy="191748"/>
            </a:xfrm>
            <a:prstGeom prst="flowChartOffpageConnector">
              <a:avLst/>
            </a:prstGeom>
            <a:solidFill>
              <a:schemeClr val="accent1"/>
            </a:solidFill>
            <a:ln w="12700" cap="flat" cmpd="sng" algn="ctr">
              <a:noFill/>
              <a:prstDash val="solid"/>
              <a:miter lim="800000"/>
            </a:ln>
            <a:effectLst/>
          </p:spPr>
          <p:txBody>
            <a:bodyPr rtlCol="0" anchor="ctr"/>
            <a:lstStyle/>
            <a:p>
              <a:pPr algn="ctr" defTabSz="342904">
                <a:defRPr/>
              </a:pPr>
              <a:endParaRPr lang="en-US" sz="600" kern="0">
                <a:ea typeface="Roboto Condensed Light" panose="02000000000000000000" pitchFamily="2" charset="0"/>
              </a:endParaRPr>
            </a:p>
          </p:txBody>
        </p:sp>
        <p:sp>
          <p:nvSpPr>
            <p:cNvPr id="20" name="TextBox 19">
              <a:extLst>
                <a:ext uri="{FF2B5EF4-FFF2-40B4-BE49-F238E27FC236}">
                  <a16:creationId xmlns:a16="http://schemas.microsoft.com/office/drawing/2014/main" id="{07B81411-CEDC-4310-BD42-6E8F1D6BC6CD}"/>
                </a:ext>
              </a:extLst>
            </p:cNvPr>
            <p:cNvSpPr txBox="1"/>
            <p:nvPr/>
          </p:nvSpPr>
          <p:spPr>
            <a:xfrm>
              <a:off x="531832" y="6070700"/>
              <a:ext cx="1303318" cy="193563"/>
            </a:xfrm>
            <a:prstGeom prst="rect">
              <a:avLst/>
            </a:prstGeom>
            <a:noFill/>
          </p:spPr>
          <p:txBody>
            <a:bodyPr wrap="square" rtlCol="0">
              <a:spAutoFit/>
            </a:bodyPr>
            <a:lstStyle/>
            <a:p>
              <a:pPr defTabSz="342904"/>
              <a:r>
                <a:rPr lang="en-US" sz="675" dirty="0">
                  <a:ea typeface="Roboto Condensed Light" panose="02000000000000000000" pitchFamily="2" charset="0"/>
                </a:rPr>
                <a:t>Milestone complete</a:t>
              </a:r>
            </a:p>
          </p:txBody>
        </p:sp>
        <p:sp>
          <p:nvSpPr>
            <p:cNvPr id="21" name="TextBox 20">
              <a:extLst>
                <a:ext uri="{FF2B5EF4-FFF2-40B4-BE49-F238E27FC236}">
                  <a16:creationId xmlns:a16="http://schemas.microsoft.com/office/drawing/2014/main" id="{380CB873-FC26-4123-9A8A-59B50923D86A}"/>
                </a:ext>
              </a:extLst>
            </p:cNvPr>
            <p:cNvSpPr txBox="1"/>
            <p:nvPr/>
          </p:nvSpPr>
          <p:spPr>
            <a:xfrm>
              <a:off x="531831" y="6268077"/>
              <a:ext cx="1303319" cy="193563"/>
            </a:xfrm>
            <a:prstGeom prst="rect">
              <a:avLst/>
            </a:prstGeom>
            <a:noFill/>
          </p:spPr>
          <p:txBody>
            <a:bodyPr wrap="square" rtlCol="0">
              <a:spAutoFit/>
            </a:bodyPr>
            <a:lstStyle/>
            <a:p>
              <a:pPr defTabSz="342904"/>
              <a:r>
                <a:rPr lang="en-US" sz="675">
                  <a:ea typeface="Roboto Condensed Light" panose="02000000000000000000" pitchFamily="2" charset="0"/>
                </a:rPr>
                <a:t>Milestone on track</a:t>
              </a:r>
            </a:p>
          </p:txBody>
        </p:sp>
        <p:sp>
          <p:nvSpPr>
            <p:cNvPr id="22" name="TextBox 21">
              <a:extLst>
                <a:ext uri="{FF2B5EF4-FFF2-40B4-BE49-F238E27FC236}">
                  <a16:creationId xmlns:a16="http://schemas.microsoft.com/office/drawing/2014/main" id="{4A8EBD7F-2D20-43EA-BBE9-34FBF6E15E3D}"/>
                </a:ext>
              </a:extLst>
            </p:cNvPr>
            <p:cNvSpPr txBox="1"/>
            <p:nvPr/>
          </p:nvSpPr>
          <p:spPr>
            <a:xfrm>
              <a:off x="531831" y="6701361"/>
              <a:ext cx="1506519" cy="193563"/>
            </a:xfrm>
            <a:prstGeom prst="rect">
              <a:avLst/>
            </a:prstGeom>
            <a:noFill/>
          </p:spPr>
          <p:txBody>
            <a:bodyPr wrap="square" rtlCol="0">
              <a:spAutoFit/>
            </a:bodyPr>
            <a:lstStyle/>
            <a:p>
              <a:pPr defTabSz="342904"/>
              <a:r>
                <a:rPr lang="en-US" sz="675" dirty="0">
                  <a:ea typeface="Roboto Condensed Light" panose="02000000000000000000" pitchFamily="2" charset="0"/>
                </a:rPr>
                <a:t>Milestone not achieved</a:t>
              </a:r>
            </a:p>
          </p:txBody>
        </p:sp>
        <p:sp>
          <p:nvSpPr>
            <p:cNvPr id="25" name="Off-page Connector 139">
              <a:extLst>
                <a:ext uri="{FF2B5EF4-FFF2-40B4-BE49-F238E27FC236}">
                  <a16:creationId xmlns:a16="http://schemas.microsoft.com/office/drawing/2014/main" id="{F26DA1B0-1853-40ED-92CD-750EEF240419}"/>
                </a:ext>
              </a:extLst>
            </p:cNvPr>
            <p:cNvSpPr/>
            <p:nvPr/>
          </p:nvSpPr>
          <p:spPr>
            <a:xfrm>
              <a:off x="234154" y="6520423"/>
              <a:ext cx="196078" cy="191748"/>
            </a:xfrm>
            <a:prstGeom prst="flowChartOffpageConnector">
              <a:avLst/>
            </a:prstGeom>
            <a:solidFill>
              <a:srgbClr val="FFC000"/>
            </a:solidFill>
            <a:ln w="12700" cap="flat" cmpd="sng" algn="ctr">
              <a:noFill/>
              <a:prstDash val="solid"/>
              <a:miter lim="800000"/>
            </a:ln>
            <a:effectLst/>
          </p:spPr>
          <p:txBody>
            <a:bodyPr rtlCol="0" anchor="ctr"/>
            <a:lstStyle/>
            <a:p>
              <a:pPr algn="ctr" defTabSz="342904">
                <a:defRPr/>
              </a:pPr>
              <a:endParaRPr lang="en-US" sz="600" kern="0">
                <a:ea typeface="Roboto Condensed Light" panose="02000000000000000000" pitchFamily="2" charset="0"/>
              </a:endParaRPr>
            </a:p>
          </p:txBody>
        </p:sp>
        <p:sp>
          <p:nvSpPr>
            <p:cNvPr id="26" name="TextBox 25">
              <a:extLst>
                <a:ext uri="{FF2B5EF4-FFF2-40B4-BE49-F238E27FC236}">
                  <a16:creationId xmlns:a16="http://schemas.microsoft.com/office/drawing/2014/main" id="{593809F7-2E10-4F1F-8DF1-5EC69ADFE364}"/>
                </a:ext>
              </a:extLst>
            </p:cNvPr>
            <p:cNvSpPr txBox="1"/>
            <p:nvPr/>
          </p:nvSpPr>
          <p:spPr>
            <a:xfrm>
              <a:off x="531831" y="6487027"/>
              <a:ext cx="1303319" cy="193563"/>
            </a:xfrm>
            <a:prstGeom prst="rect">
              <a:avLst/>
            </a:prstGeom>
            <a:noFill/>
          </p:spPr>
          <p:txBody>
            <a:bodyPr wrap="square" rtlCol="0">
              <a:spAutoFit/>
            </a:bodyPr>
            <a:lstStyle/>
            <a:p>
              <a:pPr defTabSz="342904"/>
              <a:r>
                <a:rPr lang="en-US" sz="675">
                  <a:ea typeface="Roboto Condensed Light" panose="02000000000000000000" pitchFamily="2" charset="0"/>
                </a:rPr>
                <a:t>Milestone at risk</a:t>
              </a:r>
            </a:p>
          </p:txBody>
        </p:sp>
      </p:grpSp>
      <p:sp>
        <p:nvSpPr>
          <p:cNvPr id="31" name="Flowchart: Off-page Connector 30">
            <a:extLst>
              <a:ext uri="{FF2B5EF4-FFF2-40B4-BE49-F238E27FC236}">
                <a16:creationId xmlns:a16="http://schemas.microsoft.com/office/drawing/2014/main" id="{A8379F6F-7D46-4DCA-A285-57F54515224D}"/>
              </a:ext>
            </a:extLst>
          </p:cNvPr>
          <p:cNvSpPr/>
          <p:nvPr/>
        </p:nvSpPr>
        <p:spPr>
          <a:xfrm>
            <a:off x="2533925" y="2225482"/>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L2-D1</a:t>
            </a:r>
          </a:p>
        </p:txBody>
      </p:sp>
      <p:sp>
        <p:nvSpPr>
          <p:cNvPr id="29" name="Flowchart: Off-page Connector 28">
            <a:extLst>
              <a:ext uri="{FF2B5EF4-FFF2-40B4-BE49-F238E27FC236}">
                <a16:creationId xmlns:a16="http://schemas.microsoft.com/office/drawing/2014/main" id="{985EC933-BB22-43EC-8C15-4FD5B9EB48FB}"/>
              </a:ext>
            </a:extLst>
          </p:cNvPr>
          <p:cNvSpPr/>
          <p:nvPr/>
        </p:nvSpPr>
        <p:spPr>
          <a:xfrm>
            <a:off x="3233192" y="2227646"/>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L2-D2</a:t>
            </a:r>
          </a:p>
        </p:txBody>
      </p:sp>
      <p:sp>
        <p:nvSpPr>
          <p:cNvPr id="30" name="Flowchart: Off-page Connector 29">
            <a:extLst>
              <a:ext uri="{FF2B5EF4-FFF2-40B4-BE49-F238E27FC236}">
                <a16:creationId xmlns:a16="http://schemas.microsoft.com/office/drawing/2014/main" id="{286A7526-395C-4451-8CB1-E2F9DB9B5A32}"/>
              </a:ext>
            </a:extLst>
          </p:cNvPr>
          <p:cNvSpPr/>
          <p:nvPr/>
        </p:nvSpPr>
        <p:spPr>
          <a:xfrm>
            <a:off x="4038474" y="2225482"/>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L2-D3</a:t>
            </a:r>
          </a:p>
        </p:txBody>
      </p:sp>
      <p:sp>
        <p:nvSpPr>
          <p:cNvPr id="35" name="Flowchart: Off-page Connector 34">
            <a:extLst>
              <a:ext uri="{FF2B5EF4-FFF2-40B4-BE49-F238E27FC236}">
                <a16:creationId xmlns:a16="http://schemas.microsoft.com/office/drawing/2014/main" id="{31C85026-00FE-4E6E-B7C0-BD5776D1FF11}"/>
              </a:ext>
            </a:extLst>
          </p:cNvPr>
          <p:cNvSpPr/>
          <p:nvPr/>
        </p:nvSpPr>
        <p:spPr>
          <a:xfrm>
            <a:off x="5134925" y="2225482"/>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L2-D5</a:t>
            </a:r>
          </a:p>
        </p:txBody>
      </p:sp>
      <p:sp>
        <p:nvSpPr>
          <p:cNvPr id="36" name="Flowchart: Off-page Connector 35">
            <a:extLst>
              <a:ext uri="{FF2B5EF4-FFF2-40B4-BE49-F238E27FC236}">
                <a16:creationId xmlns:a16="http://schemas.microsoft.com/office/drawing/2014/main" id="{DA5C7ADA-9FC7-478A-AFA3-6F4EC91A7F54}"/>
              </a:ext>
            </a:extLst>
          </p:cNvPr>
          <p:cNvSpPr/>
          <p:nvPr/>
        </p:nvSpPr>
        <p:spPr>
          <a:xfrm>
            <a:off x="5256571" y="2037098"/>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L2-D4</a:t>
            </a:r>
          </a:p>
        </p:txBody>
      </p:sp>
      <p:sp>
        <p:nvSpPr>
          <p:cNvPr id="27" name="Flowchart: Off-page Connector 26">
            <a:extLst>
              <a:ext uri="{FF2B5EF4-FFF2-40B4-BE49-F238E27FC236}">
                <a16:creationId xmlns:a16="http://schemas.microsoft.com/office/drawing/2014/main" id="{9117A214-6312-42DA-828B-210B9F029D51}"/>
              </a:ext>
            </a:extLst>
          </p:cNvPr>
          <p:cNvSpPr/>
          <p:nvPr/>
        </p:nvSpPr>
        <p:spPr>
          <a:xfrm>
            <a:off x="3338082" y="2055790"/>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L2-D12</a:t>
            </a:r>
          </a:p>
        </p:txBody>
      </p:sp>
      <p:sp>
        <p:nvSpPr>
          <p:cNvPr id="28" name="Flowchart: Off-page Connector 27">
            <a:extLst>
              <a:ext uri="{FF2B5EF4-FFF2-40B4-BE49-F238E27FC236}">
                <a16:creationId xmlns:a16="http://schemas.microsoft.com/office/drawing/2014/main" id="{738631CB-6105-4B6A-8E77-D8AF81EF1CE3}"/>
              </a:ext>
            </a:extLst>
          </p:cNvPr>
          <p:cNvSpPr/>
          <p:nvPr/>
        </p:nvSpPr>
        <p:spPr>
          <a:xfrm>
            <a:off x="4464242" y="2222824"/>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L2-D13</a:t>
            </a:r>
          </a:p>
        </p:txBody>
      </p:sp>
      <p:sp>
        <p:nvSpPr>
          <p:cNvPr id="3" name="Slide Number Placeholder 2">
            <a:extLst>
              <a:ext uri="{FF2B5EF4-FFF2-40B4-BE49-F238E27FC236}">
                <a16:creationId xmlns:a16="http://schemas.microsoft.com/office/drawing/2014/main" id="{ECD164AF-B3D1-4855-8AF8-E55A869DB718}"/>
              </a:ext>
            </a:extLst>
          </p:cNvPr>
          <p:cNvSpPr>
            <a:spLocks noGrp="1"/>
          </p:cNvSpPr>
          <p:nvPr>
            <p:ph type="sldNum" sz="quarter" idx="12"/>
          </p:nvPr>
        </p:nvSpPr>
        <p:spPr/>
        <p:txBody>
          <a:bodyPr/>
          <a:lstStyle/>
          <a:p>
            <a:fld id="{4EC81F68-4976-451A-B2E9-79BCBD2F70CC}" type="slidenum">
              <a:rPr lang="en-AU" smtClean="0"/>
              <a:t>30</a:t>
            </a:fld>
            <a:endParaRPr lang="en-AU"/>
          </a:p>
        </p:txBody>
      </p:sp>
      <p:sp>
        <p:nvSpPr>
          <p:cNvPr id="32" name="TextBox 31">
            <a:extLst>
              <a:ext uri="{FF2B5EF4-FFF2-40B4-BE49-F238E27FC236}">
                <a16:creationId xmlns:a16="http://schemas.microsoft.com/office/drawing/2014/main" id="{CA2465ED-E94A-4FC5-BCE8-FC07EDBE97E9}"/>
              </a:ext>
            </a:extLst>
          </p:cNvPr>
          <p:cNvSpPr txBox="1"/>
          <p:nvPr/>
        </p:nvSpPr>
        <p:spPr>
          <a:xfrm>
            <a:off x="1747956" y="6434051"/>
            <a:ext cx="5701518" cy="202966"/>
          </a:xfrm>
          <a:prstGeom prst="rect">
            <a:avLst/>
          </a:prstGeom>
          <a:noFill/>
        </p:spPr>
        <p:txBody>
          <a:bodyPr wrap="square" rtlCol="0">
            <a:spAutoFit/>
          </a:bodyPr>
          <a:lstStyle/>
          <a:p>
            <a:pPr defTabSz="342904"/>
            <a:r>
              <a:rPr lang="en-US" sz="675" dirty="0">
                <a:ea typeface="Roboto Condensed Light" panose="02000000000000000000" pitchFamily="2" charset="0"/>
              </a:rPr>
              <a:t>* Data available in Tech Specs now and in 5MS Staging from 29-Nov-2019</a:t>
            </a:r>
          </a:p>
        </p:txBody>
      </p:sp>
      <p:sp>
        <p:nvSpPr>
          <p:cNvPr id="33" name="Title 1">
            <a:extLst>
              <a:ext uri="{FF2B5EF4-FFF2-40B4-BE49-F238E27FC236}">
                <a16:creationId xmlns:a16="http://schemas.microsoft.com/office/drawing/2014/main" id="{19A0F395-4DDD-4A59-B6F3-28F60D07309F}"/>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30-01-2020</a:t>
            </a:r>
          </a:p>
        </p:txBody>
      </p:sp>
    </p:spTree>
    <p:extLst>
      <p:ext uri="{BB962C8B-B14F-4D97-AF65-F5344CB8AC3E}">
        <p14:creationId xmlns:p14="http://schemas.microsoft.com/office/powerpoint/2010/main" val="3487189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6448-BF48-4CC4-A6E7-07DC97FFC9F0}"/>
              </a:ext>
            </a:extLst>
          </p:cNvPr>
          <p:cNvSpPr>
            <a:spLocks noGrp="1"/>
          </p:cNvSpPr>
          <p:nvPr>
            <p:ph type="title"/>
          </p:nvPr>
        </p:nvSpPr>
        <p:spPr/>
        <p:txBody>
          <a:bodyPr/>
          <a:lstStyle/>
          <a:p>
            <a:r>
              <a:rPr lang="en-AU" dirty="0"/>
              <a:t>Level 2 Milestones – Metering</a:t>
            </a:r>
          </a:p>
        </p:txBody>
      </p:sp>
      <p:graphicFrame>
        <p:nvGraphicFramePr>
          <p:cNvPr id="6" name="Table 5">
            <a:extLst>
              <a:ext uri="{FF2B5EF4-FFF2-40B4-BE49-F238E27FC236}">
                <a16:creationId xmlns:a16="http://schemas.microsoft.com/office/drawing/2014/main" id="{8B954EFD-4E9E-47CE-8F07-1BD2EBA74E02}"/>
              </a:ext>
            </a:extLst>
          </p:cNvPr>
          <p:cNvGraphicFramePr>
            <a:graphicFrameLocks noGrp="1"/>
          </p:cNvGraphicFramePr>
          <p:nvPr/>
        </p:nvGraphicFramePr>
        <p:xfrm>
          <a:off x="0" y="1480448"/>
          <a:ext cx="9143976" cy="1490067"/>
        </p:xfrm>
        <a:graphic>
          <a:graphicData uri="http://schemas.openxmlformats.org/drawingml/2006/table">
            <a:tbl>
              <a:tblPr/>
              <a:tblGrid>
                <a:gridCol w="982266">
                  <a:extLst>
                    <a:ext uri="{9D8B030D-6E8A-4147-A177-3AD203B41FA5}">
                      <a16:colId xmlns:a16="http://schemas.microsoft.com/office/drawing/2014/main" val="138703770"/>
                    </a:ext>
                  </a:extLst>
                </a:gridCol>
                <a:gridCol w="982266">
                  <a:extLst>
                    <a:ext uri="{9D8B030D-6E8A-4147-A177-3AD203B41FA5}">
                      <a16:colId xmlns:a16="http://schemas.microsoft.com/office/drawing/2014/main" val="1848963069"/>
                    </a:ext>
                  </a:extLst>
                </a:gridCol>
                <a:gridCol w="199429">
                  <a:extLst>
                    <a:ext uri="{9D8B030D-6E8A-4147-A177-3AD203B41FA5}">
                      <a16:colId xmlns:a16="http://schemas.microsoft.com/office/drawing/2014/main" val="959256215"/>
                    </a:ext>
                  </a:extLst>
                </a:gridCol>
                <a:gridCol w="199429">
                  <a:extLst>
                    <a:ext uri="{9D8B030D-6E8A-4147-A177-3AD203B41FA5}">
                      <a16:colId xmlns:a16="http://schemas.microsoft.com/office/drawing/2014/main" val="3017760882"/>
                    </a:ext>
                  </a:extLst>
                </a:gridCol>
                <a:gridCol w="199429">
                  <a:extLst>
                    <a:ext uri="{9D8B030D-6E8A-4147-A177-3AD203B41FA5}">
                      <a16:colId xmlns:a16="http://schemas.microsoft.com/office/drawing/2014/main" val="3937380670"/>
                    </a:ext>
                  </a:extLst>
                </a:gridCol>
                <a:gridCol w="199429">
                  <a:extLst>
                    <a:ext uri="{9D8B030D-6E8A-4147-A177-3AD203B41FA5}">
                      <a16:colId xmlns:a16="http://schemas.microsoft.com/office/drawing/2014/main" val="1273203315"/>
                    </a:ext>
                  </a:extLst>
                </a:gridCol>
                <a:gridCol w="199429">
                  <a:extLst>
                    <a:ext uri="{9D8B030D-6E8A-4147-A177-3AD203B41FA5}">
                      <a16:colId xmlns:a16="http://schemas.microsoft.com/office/drawing/2014/main" val="1293610711"/>
                    </a:ext>
                  </a:extLst>
                </a:gridCol>
                <a:gridCol w="199429">
                  <a:extLst>
                    <a:ext uri="{9D8B030D-6E8A-4147-A177-3AD203B41FA5}">
                      <a16:colId xmlns:a16="http://schemas.microsoft.com/office/drawing/2014/main" val="3895376042"/>
                    </a:ext>
                  </a:extLst>
                </a:gridCol>
                <a:gridCol w="199429">
                  <a:extLst>
                    <a:ext uri="{9D8B030D-6E8A-4147-A177-3AD203B41FA5}">
                      <a16:colId xmlns:a16="http://schemas.microsoft.com/office/drawing/2014/main" val="373219328"/>
                    </a:ext>
                  </a:extLst>
                </a:gridCol>
                <a:gridCol w="199429">
                  <a:extLst>
                    <a:ext uri="{9D8B030D-6E8A-4147-A177-3AD203B41FA5}">
                      <a16:colId xmlns:a16="http://schemas.microsoft.com/office/drawing/2014/main" val="2781125027"/>
                    </a:ext>
                  </a:extLst>
                </a:gridCol>
                <a:gridCol w="199429">
                  <a:extLst>
                    <a:ext uri="{9D8B030D-6E8A-4147-A177-3AD203B41FA5}">
                      <a16:colId xmlns:a16="http://schemas.microsoft.com/office/drawing/2014/main" val="2400026306"/>
                    </a:ext>
                  </a:extLst>
                </a:gridCol>
                <a:gridCol w="199429">
                  <a:extLst>
                    <a:ext uri="{9D8B030D-6E8A-4147-A177-3AD203B41FA5}">
                      <a16:colId xmlns:a16="http://schemas.microsoft.com/office/drawing/2014/main" val="3974354082"/>
                    </a:ext>
                  </a:extLst>
                </a:gridCol>
                <a:gridCol w="199429">
                  <a:extLst>
                    <a:ext uri="{9D8B030D-6E8A-4147-A177-3AD203B41FA5}">
                      <a16:colId xmlns:a16="http://schemas.microsoft.com/office/drawing/2014/main" val="3194208563"/>
                    </a:ext>
                  </a:extLst>
                </a:gridCol>
                <a:gridCol w="199429">
                  <a:extLst>
                    <a:ext uri="{9D8B030D-6E8A-4147-A177-3AD203B41FA5}">
                      <a16:colId xmlns:a16="http://schemas.microsoft.com/office/drawing/2014/main" val="4291806613"/>
                    </a:ext>
                  </a:extLst>
                </a:gridCol>
                <a:gridCol w="199429">
                  <a:extLst>
                    <a:ext uri="{9D8B030D-6E8A-4147-A177-3AD203B41FA5}">
                      <a16:colId xmlns:a16="http://schemas.microsoft.com/office/drawing/2014/main" val="2178562656"/>
                    </a:ext>
                  </a:extLst>
                </a:gridCol>
                <a:gridCol w="199429">
                  <a:extLst>
                    <a:ext uri="{9D8B030D-6E8A-4147-A177-3AD203B41FA5}">
                      <a16:colId xmlns:a16="http://schemas.microsoft.com/office/drawing/2014/main" val="4158548608"/>
                    </a:ext>
                  </a:extLst>
                </a:gridCol>
                <a:gridCol w="199429">
                  <a:extLst>
                    <a:ext uri="{9D8B030D-6E8A-4147-A177-3AD203B41FA5}">
                      <a16:colId xmlns:a16="http://schemas.microsoft.com/office/drawing/2014/main" val="3803436155"/>
                    </a:ext>
                  </a:extLst>
                </a:gridCol>
                <a:gridCol w="199429">
                  <a:extLst>
                    <a:ext uri="{9D8B030D-6E8A-4147-A177-3AD203B41FA5}">
                      <a16:colId xmlns:a16="http://schemas.microsoft.com/office/drawing/2014/main" val="1334069915"/>
                    </a:ext>
                  </a:extLst>
                </a:gridCol>
                <a:gridCol w="199429">
                  <a:extLst>
                    <a:ext uri="{9D8B030D-6E8A-4147-A177-3AD203B41FA5}">
                      <a16:colId xmlns:a16="http://schemas.microsoft.com/office/drawing/2014/main" val="2660109712"/>
                    </a:ext>
                  </a:extLst>
                </a:gridCol>
                <a:gridCol w="199429">
                  <a:extLst>
                    <a:ext uri="{9D8B030D-6E8A-4147-A177-3AD203B41FA5}">
                      <a16:colId xmlns:a16="http://schemas.microsoft.com/office/drawing/2014/main" val="2172300027"/>
                    </a:ext>
                  </a:extLst>
                </a:gridCol>
                <a:gridCol w="199429">
                  <a:extLst>
                    <a:ext uri="{9D8B030D-6E8A-4147-A177-3AD203B41FA5}">
                      <a16:colId xmlns:a16="http://schemas.microsoft.com/office/drawing/2014/main" val="114442153"/>
                    </a:ext>
                  </a:extLst>
                </a:gridCol>
                <a:gridCol w="199429">
                  <a:extLst>
                    <a:ext uri="{9D8B030D-6E8A-4147-A177-3AD203B41FA5}">
                      <a16:colId xmlns:a16="http://schemas.microsoft.com/office/drawing/2014/main" val="3185592902"/>
                    </a:ext>
                  </a:extLst>
                </a:gridCol>
                <a:gridCol w="199429">
                  <a:extLst>
                    <a:ext uri="{9D8B030D-6E8A-4147-A177-3AD203B41FA5}">
                      <a16:colId xmlns:a16="http://schemas.microsoft.com/office/drawing/2014/main" val="1242957403"/>
                    </a:ext>
                  </a:extLst>
                </a:gridCol>
                <a:gridCol w="199429">
                  <a:extLst>
                    <a:ext uri="{9D8B030D-6E8A-4147-A177-3AD203B41FA5}">
                      <a16:colId xmlns:a16="http://schemas.microsoft.com/office/drawing/2014/main" val="474492682"/>
                    </a:ext>
                  </a:extLst>
                </a:gridCol>
                <a:gridCol w="199429">
                  <a:extLst>
                    <a:ext uri="{9D8B030D-6E8A-4147-A177-3AD203B41FA5}">
                      <a16:colId xmlns:a16="http://schemas.microsoft.com/office/drawing/2014/main" val="1119088425"/>
                    </a:ext>
                  </a:extLst>
                </a:gridCol>
                <a:gridCol w="199429">
                  <a:extLst>
                    <a:ext uri="{9D8B030D-6E8A-4147-A177-3AD203B41FA5}">
                      <a16:colId xmlns:a16="http://schemas.microsoft.com/office/drawing/2014/main" val="1774524795"/>
                    </a:ext>
                  </a:extLst>
                </a:gridCol>
                <a:gridCol w="199429">
                  <a:extLst>
                    <a:ext uri="{9D8B030D-6E8A-4147-A177-3AD203B41FA5}">
                      <a16:colId xmlns:a16="http://schemas.microsoft.com/office/drawing/2014/main" val="2882800675"/>
                    </a:ext>
                  </a:extLst>
                </a:gridCol>
                <a:gridCol w="199429">
                  <a:extLst>
                    <a:ext uri="{9D8B030D-6E8A-4147-A177-3AD203B41FA5}">
                      <a16:colId xmlns:a16="http://schemas.microsoft.com/office/drawing/2014/main" val="1914399664"/>
                    </a:ext>
                  </a:extLst>
                </a:gridCol>
                <a:gridCol w="199429">
                  <a:extLst>
                    <a:ext uri="{9D8B030D-6E8A-4147-A177-3AD203B41FA5}">
                      <a16:colId xmlns:a16="http://schemas.microsoft.com/office/drawing/2014/main" val="248866445"/>
                    </a:ext>
                  </a:extLst>
                </a:gridCol>
                <a:gridCol w="199429">
                  <a:extLst>
                    <a:ext uri="{9D8B030D-6E8A-4147-A177-3AD203B41FA5}">
                      <a16:colId xmlns:a16="http://schemas.microsoft.com/office/drawing/2014/main" val="2355457473"/>
                    </a:ext>
                  </a:extLst>
                </a:gridCol>
                <a:gridCol w="199429">
                  <a:extLst>
                    <a:ext uri="{9D8B030D-6E8A-4147-A177-3AD203B41FA5}">
                      <a16:colId xmlns:a16="http://schemas.microsoft.com/office/drawing/2014/main" val="3050218196"/>
                    </a:ext>
                  </a:extLst>
                </a:gridCol>
                <a:gridCol w="199429">
                  <a:extLst>
                    <a:ext uri="{9D8B030D-6E8A-4147-A177-3AD203B41FA5}">
                      <a16:colId xmlns:a16="http://schemas.microsoft.com/office/drawing/2014/main" val="3511281532"/>
                    </a:ext>
                  </a:extLst>
                </a:gridCol>
                <a:gridCol w="199429">
                  <a:extLst>
                    <a:ext uri="{9D8B030D-6E8A-4147-A177-3AD203B41FA5}">
                      <a16:colId xmlns:a16="http://schemas.microsoft.com/office/drawing/2014/main" val="3817760037"/>
                    </a:ext>
                  </a:extLst>
                </a:gridCol>
                <a:gridCol w="199429">
                  <a:extLst>
                    <a:ext uri="{9D8B030D-6E8A-4147-A177-3AD203B41FA5}">
                      <a16:colId xmlns:a16="http://schemas.microsoft.com/office/drawing/2014/main" val="2500926729"/>
                    </a:ext>
                  </a:extLst>
                </a:gridCol>
                <a:gridCol w="199429">
                  <a:extLst>
                    <a:ext uri="{9D8B030D-6E8A-4147-A177-3AD203B41FA5}">
                      <a16:colId xmlns:a16="http://schemas.microsoft.com/office/drawing/2014/main" val="3854402498"/>
                    </a:ext>
                  </a:extLst>
                </a:gridCol>
                <a:gridCol w="199429">
                  <a:extLst>
                    <a:ext uri="{9D8B030D-6E8A-4147-A177-3AD203B41FA5}">
                      <a16:colId xmlns:a16="http://schemas.microsoft.com/office/drawing/2014/main" val="786577842"/>
                    </a:ext>
                  </a:extLst>
                </a:gridCol>
                <a:gridCol w="199429">
                  <a:extLst>
                    <a:ext uri="{9D8B030D-6E8A-4147-A177-3AD203B41FA5}">
                      <a16:colId xmlns:a16="http://schemas.microsoft.com/office/drawing/2014/main" val="1767291175"/>
                    </a:ext>
                  </a:extLst>
                </a:gridCol>
                <a:gridCol w="199429">
                  <a:extLst>
                    <a:ext uri="{9D8B030D-6E8A-4147-A177-3AD203B41FA5}">
                      <a16:colId xmlns:a16="http://schemas.microsoft.com/office/drawing/2014/main" val="73061504"/>
                    </a:ext>
                  </a:extLst>
                </a:gridCol>
              </a:tblGrid>
              <a:tr h="305696">
                <a:tc rowSpan="2">
                  <a:txBody>
                    <a:body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Domain</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Initiative</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2019</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2020</a:t>
                      </a:r>
                    </a:p>
                  </a:txBody>
                  <a:tcPr marL="68958" marR="68958" marT="34479" marB="3447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2021</a:t>
                      </a:r>
                    </a:p>
                  </a:txBody>
                  <a:tcPr marL="68958" marR="68958" marT="34479" marB="3447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744224919"/>
                  </a:ext>
                </a:extLst>
              </a:tr>
              <a:tr h="191412">
                <a:tc vMerge="1">
                  <a:txBody>
                    <a:bodyPr/>
                    <a:lstStyle/>
                    <a:p>
                      <a:endParaRPr lang="en-US"/>
                    </a:p>
                  </a:txBody>
                  <a:tcPr/>
                </a:tc>
                <a:tc vMerge="1">
                  <a:txBody>
                    <a:bodyPr/>
                    <a:lstStyle/>
                    <a:p>
                      <a:endParaRPr lang="en-US"/>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chemeClr val="tx1">
                          <a:lumMod val="50000"/>
                          <a:lumOff val="50000"/>
                        </a:scheme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chemeClr val="tx1">
                          <a:lumMod val="50000"/>
                          <a:lumOff val="50000"/>
                        </a:scheme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738612719"/>
                  </a:ext>
                </a:extLst>
              </a:tr>
              <a:tr h="836036">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kern="1200" dirty="0">
                          <a:solidFill>
                            <a:schemeClr val="tx1"/>
                          </a:solidFill>
                          <a:latin typeface="+mn-lt"/>
                          <a:ea typeface="Roboto" panose="02000000000000000000" pitchFamily="2" charset="0"/>
                          <a:cs typeface="+mn-cs"/>
                        </a:rPr>
                        <a:t>Metering</a:t>
                      </a:r>
                    </a:p>
                    <a:p>
                      <a:pPr marL="0" marR="0" lvl="0" indent="0" algn="ctr" defTabSz="914400" rtl="0" eaLnBrk="1" fontAlgn="b" latinLnBrk="0" hangingPunct="1">
                        <a:lnSpc>
                          <a:spcPct val="100000"/>
                        </a:lnSpc>
                        <a:spcBef>
                          <a:spcPts val="0"/>
                        </a:spcBef>
                        <a:spcAft>
                          <a:spcPts val="0"/>
                        </a:spcAft>
                        <a:buClrTx/>
                        <a:buSzTx/>
                        <a:buFontTx/>
                        <a:buNone/>
                        <a:tabLst/>
                        <a:defRPr/>
                      </a:pPr>
                      <a:endParaRPr lang="en-AU" sz="900" b="1" kern="1200" dirty="0">
                        <a:solidFill>
                          <a:srgbClr val="FF0000"/>
                        </a:solidFill>
                        <a:latin typeface="+mn-lt"/>
                        <a:ea typeface="Roboto" panose="02000000000000000000" pitchFamily="2" charset="0"/>
                        <a:cs typeface="+mn-cs"/>
                      </a:endParaRPr>
                    </a:p>
                  </a:txBody>
                  <a:tcPr marL="17998" marR="17998" marT="11998" marB="11998"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0" i="0" u="none" strike="noStrike" kern="1200" dirty="0">
                        <a:solidFill>
                          <a:schemeClr val="tx1"/>
                        </a:solidFill>
                        <a:effectLst/>
                        <a:latin typeface="+mn-lt"/>
                        <a:ea typeface="+mn-ea"/>
                        <a:cs typeface="+mn-cs"/>
                      </a:endParaRPr>
                    </a:p>
                  </a:txBody>
                  <a:tcPr marL="17998" marR="17998" marT="11998" marB="1199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21832369"/>
                  </a:ext>
                </a:extLst>
              </a:tr>
              <a:tr h="156923">
                <a:tc vMerge="1">
                  <a:txBody>
                    <a:bodyPr/>
                    <a:lstStyle/>
                    <a:p>
                      <a:endParaRPr lang="en-AU"/>
                    </a:p>
                  </a:txBody>
                  <a:tcPr>
                    <a:lnT w="9525" cap="flat" cmpd="sng" algn="ctr">
                      <a:solidFill>
                        <a:schemeClr val="bg1">
                          <a:lumMod val="50000"/>
                        </a:schemeClr>
                      </a:solidFill>
                      <a:prstDash val="solid"/>
                      <a:round/>
                      <a:headEnd type="none" w="med" len="med"/>
                      <a:tailEnd type="none" w="med" len="med"/>
                    </a:lnT>
                  </a:tcPr>
                </a:tc>
                <a:tc vMerge="1">
                  <a:txBody>
                    <a:bodyPr/>
                    <a:lstStyle/>
                    <a:p>
                      <a:endParaRPr lang="en-AU"/>
                    </a:p>
                  </a:txBody>
                  <a:tcPr>
                    <a:lnT w="9525" cap="flat" cmpd="sng" algn="ctr">
                      <a:solidFill>
                        <a:schemeClr val="bg1">
                          <a:lumMod val="50000"/>
                        </a:schemeClr>
                      </a:solidFill>
                      <a:prstDash val="solid"/>
                      <a:round/>
                      <a:headEnd type="none" w="med" len="med"/>
                      <a:tailEnd type="none" w="med" len="med"/>
                    </a:lnT>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721688880"/>
                  </a:ext>
                </a:extLst>
              </a:tr>
            </a:tbl>
          </a:graphicData>
        </a:graphic>
      </p:graphicFrame>
      <p:graphicFrame>
        <p:nvGraphicFramePr>
          <p:cNvPr id="13" name="Table 12">
            <a:extLst>
              <a:ext uri="{FF2B5EF4-FFF2-40B4-BE49-F238E27FC236}">
                <a16:creationId xmlns:a16="http://schemas.microsoft.com/office/drawing/2014/main" id="{99B0A4B4-E243-4ED6-AF79-658F91AE816B}"/>
              </a:ext>
            </a:extLst>
          </p:cNvPr>
          <p:cNvGraphicFramePr>
            <a:graphicFrameLocks noGrp="1"/>
          </p:cNvGraphicFramePr>
          <p:nvPr/>
        </p:nvGraphicFramePr>
        <p:xfrm>
          <a:off x="1498868" y="3088867"/>
          <a:ext cx="7533952" cy="1944000"/>
        </p:xfrm>
        <a:graphic>
          <a:graphicData uri="http://schemas.openxmlformats.org/drawingml/2006/table">
            <a:tbl>
              <a:tblPr/>
              <a:tblGrid>
                <a:gridCol w="559756">
                  <a:extLst>
                    <a:ext uri="{9D8B030D-6E8A-4147-A177-3AD203B41FA5}">
                      <a16:colId xmlns:a16="http://schemas.microsoft.com/office/drawing/2014/main" val="2629953056"/>
                    </a:ext>
                  </a:extLst>
                </a:gridCol>
                <a:gridCol w="3963455">
                  <a:extLst>
                    <a:ext uri="{9D8B030D-6E8A-4147-A177-3AD203B41FA5}">
                      <a16:colId xmlns:a16="http://schemas.microsoft.com/office/drawing/2014/main" val="2366391826"/>
                    </a:ext>
                  </a:extLst>
                </a:gridCol>
                <a:gridCol w="855625">
                  <a:extLst>
                    <a:ext uri="{9D8B030D-6E8A-4147-A177-3AD203B41FA5}">
                      <a16:colId xmlns:a16="http://schemas.microsoft.com/office/drawing/2014/main" val="3784885309"/>
                    </a:ext>
                  </a:extLst>
                </a:gridCol>
                <a:gridCol w="1077558">
                  <a:extLst>
                    <a:ext uri="{9D8B030D-6E8A-4147-A177-3AD203B41FA5}">
                      <a16:colId xmlns:a16="http://schemas.microsoft.com/office/drawing/2014/main" val="1015848270"/>
                    </a:ext>
                  </a:extLst>
                </a:gridCol>
                <a:gridCol w="1077558">
                  <a:extLst>
                    <a:ext uri="{9D8B030D-6E8A-4147-A177-3AD203B41FA5}">
                      <a16:colId xmlns:a16="http://schemas.microsoft.com/office/drawing/2014/main" val="2921753614"/>
                    </a:ext>
                  </a:extLst>
                </a:gridCol>
              </a:tblGrid>
              <a:tr h="216000">
                <a:tc gridSpan="5">
                  <a:txBody>
                    <a:bodyPr/>
                    <a:lstStyle/>
                    <a:p>
                      <a:pPr marL="72000" lvl="0" algn="l" fontAlgn="b"/>
                      <a:r>
                        <a:rPr lang="en-AU" sz="900" b="1" i="0" u="none" strike="noStrike" dirty="0">
                          <a:solidFill>
                            <a:srgbClr val="FFFFFF"/>
                          </a:solidFill>
                          <a:effectLst/>
                          <a:latin typeface="+mj-lt"/>
                        </a:rPr>
                        <a:t>Key Milestones (Program)</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tc hMerge="1">
                  <a:txBody>
                    <a:bodyPr/>
                    <a:lstStyle/>
                    <a:p>
                      <a:pPr marL="72000" lvl="0" algn="l" fontAlgn="b"/>
                      <a:endParaRPr lang="en-AU" sz="1100" b="0" i="0" u="none" strike="noStrike" dirty="0">
                        <a:solidFill>
                          <a:srgbClr val="FFFFFF"/>
                        </a:solidFill>
                        <a:effectLst/>
                        <a:latin typeface="Segoe UI Semibold" panose="020B0702040204020203" pitchFamily="34" charset="0"/>
                      </a:endParaRPr>
                    </a:p>
                  </a:txBody>
                  <a:tcPr marL="7620" marR="7620" marT="762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tc hMerge="1">
                  <a:txBody>
                    <a:bodyPr/>
                    <a:lstStyle/>
                    <a:p>
                      <a:endParaRPr lang="en-AU"/>
                    </a:p>
                  </a:txBody>
                  <a:tcPr/>
                </a:tc>
                <a:tc hMerge="1">
                  <a:txBody>
                    <a:bodyPr/>
                    <a:lstStyle/>
                    <a:p>
                      <a:endParaRPr lang="en-AU"/>
                    </a:p>
                  </a:txBody>
                  <a:tcPr>
                    <a:lnL w="12700" cap="flat" cmpd="sng" algn="ctr">
                      <a:solidFill>
                        <a:schemeClr val="tx1">
                          <a:lumMod val="50000"/>
                          <a:lumOff val="50000"/>
                        </a:schemeClr>
                      </a:solidFill>
                      <a:prstDash val="solid"/>
                      <a:round/>
                      <a:headEnd type="none" w="med" len="med"/>
                      <a:tailEnd type="none" w="med" len="med"/>
                    </a:lnL>
                  </a:tcPr>
                </a:tc>
                <a:tc hMerge="1">
                  <a:txBody>
                    <a:bodyPr/>
                    <a:lstStyle/>
                    <a:p>
                      <a:endParaRPr lang="en-AU"/>
                    </a:p>
                  </a:txBody>
                  <a:tcPr/>
                </a:tc>
                <a:extLst>
                  <a:ext uri="{0D108BD9-81ED-4DB2-BD59-A6C34878D82A}">
                    <a16:rowId xmlns:a16="http://schemas.microsoft.com/office/drawing/2014/main" val="60900573"/>
                  </a:ext>
                </a:extLst>
              </a:tr>
              <a:tr h="216000">
                <a:tc>
                  <a:txBody>
                    <a:bodyPr/>
                    <a:lstStyle/>
                    <a:p>
                      <a:pPr marL="36000" algn="l" fontAlgn="t"/>
                      <a:r>
                        <a:rPr lang="en-AU" sz="900" b="0" i="0" u="none" strike="noStrike" dirty="0">
                          <a:solidFill>
                            <a:srgbClr val="FFFFFF"/>
                          </a:solidFill>
                          <a:effectLst/>
                          <a:latin typeface="+mj-lt"/>
                        </a:rPr>
                        <a:t>ID</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Milestone</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Target Date </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Expected Date</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Status</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999362961"/>
                  </a:ext>
                </a:extLst>
              </a:tr>
              <a:tr h="216000">
                <a:tc>
                  <a:txBody>
                    <a:bodyPr/>
                    <a:lstStyle/>
                    <a:p>
                      <a:pPr marL="0" algn="l" defTabSz="801929" rtl="0" eaLnBrk="1" latinLnBrk="0" hangingPunct="1"/>
                      <a:r>
                        <a:rPr lang="en-AU" sz="900" kern="1200" dirty="0">
                          <a:solidFill>
                            <a:schemeClr val="tx2"/>
                          </a:solidFill>
                          <a:latin typeface="+mj-lt"/>
                          <a:ea typeface="+mn-ea"/>
                          <a:cs typeface="+mn-cs"/>
                        </a:rPr>
                        <a:t>L2-M1</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900" kern="1200" dirty="0">
                          <a:solidFill>
                            <a:schemeClr val="tx2"/>
                          </a:solidFill>
                          <a:latin typeface="+mj-lt"/>
                          <a:ea typeface="+mn-ea"/>
                          <a:cs typeface="+mn-cs"/>
                        </a:rPr>
                        <a:t>AEMO internal metering solution – solution design complete (internal)</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31-May-2019</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17-Jun-2019</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400482000"/>
                  </a:ext>
                </a:extLst>
              </a:tr>
              <a:tr h="216000">
                <a:tc>
                  <a:txBody>
                    <a:bodyPr/>
                    <a:lstStyle/>
                    <a:p>
                      <a:pPr marL="0" algn="l" defTabSz="801929" rtl="0" eaLnBrk="1" latinLnBrk="0" hangingPunct="1"/>
                      <a:r>
                        <a:rPr lang="en-AU" sz="900" kern="1200" dirty="0">
                          <a:solidFill>
                            <a:schemeClr val="tx2"/>
                          </a:solidFill>
                          <a:latin typeface="+mj-lt"/>
                          <a:ea typeface="+mn-ea"/>
                          <a:cs typeface="+mn-cs"/>
                        </a:rPr>
                        <a:t>L2-M2</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900" kern="1200" dirty="0">
                          <a:solidFill>
                            <a:schemeClr val="tx2"/>
                          </a:solidFill>
                          <a:latin typeface="+mj-lt"/>
                          <a:ea typeface="+mn-ea"/>
                          <a:cs typeface="+mn-cs"/>
                        </a:rPr>
                        <a:t>Final technical specifications for Package 1 published by AEMO</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30-Jun-2019</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30-Apr-2019</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endParaRPr lang="en-AU" sz="900" kern="1200" dirty="0">
                        <a:solidFill>
                          <a:srgbClr val="FFC000"/>
                        </a:solidFill>
                        <a:latin typeface="+mj-lt"/>
                        <a:ea typeface="+mn-ea"/>
                        <a:cs typeface="+mn-cs"/>
                      </a:endParaRP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413766292"/>
                  </a:ext>
                </a:extLst>
              </a:tr>
              <a:tr h="216000">
                <a:tc>
                  <a:txBody>
                    <a:bodyPr/>
                    <a:lstStyle/>
                    <a:p>
                      <a:pPr marL="0" algn="l" defTabSz="801929" rtl="0" eaLnBrk="1" latinLnBrk="0" hangingPunct="1"/>
                      <a:r>
                        <a:rPr lang="en-AU" sz="900" kern="1200" dirty="0">
                          <a:solidFill>
                            <a:schemeClr val="tx2"/>
                          </a:solidFill>
                          <a:latin typeface="+mj-lt"/>
                          <a:ea typeface="+mn-ea"/>
                          <a:cs typeface="+mn-cs"/>
                        </a:rPr>
                        <a:t>L2-M3</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900" kern="1200" dirty="0">
                          <a:solidFill>
                            <a:schemeClr val="tx2"/>
                          </a:solidFill>
                          <a:latin typeface="+mj-lt"/>
                          <a:ea typeface="+mn-ea"/>
                          <a:cs typeface="+mn-cs"/>
                        </a:rPr>
                        <a:t>Final technical specifications for Package 2 published by AEMO</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US" sz="900" strike="noStrike" kern="1200" baseline="0" dirty="0">
                          <a:solidFill>
                            <a:schemeClr val="tx1"/>
                          </a:solidFill>
                          <a:latin typeface="+mj-lt"/>
                          <a:ea typeface="+mn-ea"/>
                          <a:cs typeface="+mn-cs"/>
                        </a:rPr>
                        <a:t>3</a:t>
                      </a:r>
                      <a:r>
                        <a:rPr lang="en-AU" sz="900" strike="noStrike" kern="1200" baseline="0" dirty="0">
                          <a:solidFill>
                            <a:schemeClr val="tx1"/>
                          </a:solidFill>
                          <a:latin typeface="+mj-lt"/>
                          <a:ea typeface="+mn-ea"/>
                          <a:cs typeface="+mn-cs"/>
                        </a:rPr>
                        <a:t>0-Sep-2019</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US" sz="900" strike="noStrike" kern="1200" baseline="0" dirty="0">
                          <a:solidFill>
                            <a:schemeClr val="tx1"/>
                          </a:solidFill>
                          <a:latin typeface="+mj-lt"/>
                          <a:ea typeface="+mn-ea"/>
                          <a:cs typeface="+mn-cs"/>
                        </a:rPr>
                        <a:t>3</a:t>
                      </a:r>
                      <a:r>
                        <a:rPr lang="en-AU" sz="900" strike="noStrike" kern="1200" baseline="0" dirty="0">
                          <a:solidFill>
                            <a:schemeClr val="tx1"/>
                          </a:solidFill>
                          <a:latin typeface="+mj-lt"/>
                          <a:ea typeface="+mn-ea"/>
                          <a:cs typeface="+mn-cs"/>
                        </a:rPr>
                        <a:t>0-Sep-2019</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strike="noStrike" kern="1200" baseline="0" dirty="0">
                          <a:solidFill>
                            <a:schemeClr val="tx1"/>
                          </a:solidFill>
                          <a:latin typeface="+mj-lt"/>
                          <a:ea typeface="+mn-ea"/>
                          <a:cs typeface="+mn-cs"/>
                        </a:rPr>
                        <a:t>Complete</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665155406"/>
                  </a:ext>
                </a:extLst>
              </a:tr>
              <a:tr h="216000">
                <a:tc>
                  <a:txBody>
                    <a:bodyPr/>
                    <a:lstStyle/>
                    <a:p>
                      <a:pPr marL="0" algn="l" defTabSz="801929" rtl="0" eaLnBrk="1" latinLnBrk="0" hangingPunct="1"/>
                      <a:r>
                        <a:rPr lang="en-AU" sz="900" kern="1200" dirty="0">
                          <a:solidFill>
                            <a:schemeClr val="tx2"/>
                          </a:solidFill>
                          <a:latin typeface="+mj-lt"/>
                          <a:ea typeface="+mn-ea"/>
                          <a:cs typeface="+mn-cs"/>
                        </a:rPr>
                        <a:t>L2-M4</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900" kern="1200" dirty="0">
                          <a:solidFill>
                            <a:schemeClr val="tx2"/>
                          </a:solidFill>
                          <a:latin typeface="+mj-lt"/>
                          <a:ea typeface="+mn-ea"/>
                          <a:cs typeface="+mn-cs"/>
                        </a:rPr>
                        <a:t>Final technical specifications for Package 3 published by AEMO</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US" sz="900" strike="noStrike" kern="1200" baseline="0" dirty="0">
                          <a:solidFill>
                            <a:schemeClr val="tx1"/>
                          </a:solidFill>
                          <a:latin typeface="+mj-lt"/>
                          <a:ea typeface="+mn-ea"/>
                          <a:cs typeface="+mn-cs"/>
                        </a:rPr>
                        <a:t>3</a:t>
                      </a:r>
                      <a:r>
                        <a:rPr lang="en-AU" sz="900" strike="noStrike" kern="1200" baseline="0" dirty="0">
                          <a:solidFill>
                            <a:schemeClr val="tx1"/>
                          </a:solidFill>
                          <a:latin typeface="+mj-lt"/>
                          <a:ea typeface="+mn-ea"/>
                          <a:cs typeface="+mn-cs"/>
                        </a:rPr>
                        <a:t>0-Sep-2019</a:t>
                      </a:r>
                      <a:endParaRPr lang="en-AU" sz="900" kern="1200" dirty="0">
                        <a:solidFill>
                          <a:schemeClr val="tx1"/>
                        </a:solidFill>
                        <a:latin typeface="+mj-lt"/>
                        <a:ea typeface="+mn-ea"/>
                        <a:cs typeface="+mn-cs"/>
                      </a:endParaRP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US" sz="900" strike="noStrike" kern="1200" baseline="0" dirty="0">
                          <a:solidFill>
                            <a:schemeClr val="tx1"/>
                          </a:solidFill>
                          <a:latin typeface="+mj-lt"/>
                          <a:ea typeface="+mn-ea"/>
                          <a:cs typeface="+mn-cs"/>
                        </a:rPr>
                        <a:t>3</a:t>
                      </a:r>
                      <a:r>
                        <a:rPr lang="en-AU" sz="900" strike="noStrike" kern="1200" baseline="0" dirty="0">
                          <a:solidFill>
                            <a:schemeClr val="tx1"/>
                          </a:solidFill>
                          <a:latin typeface="+mj-lt"/>
                          <a:ea typeface="+mn-ea"/>
                          <a:cs typeface="+mn-cs"/>
                        </a:rPr>
                        <a:t>0-Sep-2019</a:t>
                      </a:r>
                      <a:endParaRPr lang="en-AU" sz="900" kern="1200" dirty="0">
                        <a:solidFill>
                          <a:schemeClr val="tx1"/>
                        </a:solidFill>
                        <a:latin typeface="+mj-lt"/>
                        <a:ea typeface="+mn-ea"/>
                        <a:cs typeface="+mn-cs"/>
                      </a:endParaRP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690433093"/>
                  </a:ext>
                </a:extLst>
              </a:tr>
              <a:tr h="216000">
                <a:tc>
                  <a:txBody>
                    <a:bodyPr/>
                    <a:lstStyle/>
                    <a:p>
                      <a:pPr marL="0" algn="l" defTabSz="801929" rtl="0" eaLnBrk="1" latinLnBrk="0" hangingPunct="1"/>
                      <a:r>
                        <a:rPr lang="en-AU" sz="900" kern="1200" dirty="0">
                          <a:solidFill>
                            <a:schemeClr val="tx2"/>
                          </a:solidFill>
                          <a:latin typeface="+mj-lt"/>
                          <a:ea typeface="+mn-ea"/>
                          <a:cs typeface="+mn-cs"/>
                        </a:rPr>
                        <a:t>L2-M5</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900" kern="1200" dirty="0">
                          <a:solidFill>
                            <a:schemeClr val="tx2"/>
                          </a:solidFill>
                          <a:latin typeface="+mj-lt"/>
                          <a:ea typeface="+mn-ea"/>
                          <a:cs typeface="+mn-cs"/>
                        </a:rPr>
                        <a:t>Software drop for Packages 1 &amp; 2 in 5MS Staging Environment</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01-Dec-2019</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01-Dec-2019</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382645517"/>
                  </a:ext>
                </a:extLst>
              </a:tr>
              <a:tr h="216000">
                <a:tc>
                  <a:txBody>
                    <a:bodyPr/>
                    <a:lstStyle/>
                    <a:p>
                      <a:pPr marL="0" algn="l" defTabSz="801929" rtl="0" eaLnBrk="1" latinLnBrk="0" hangingPunct="1"/>
                      <a:r>
                        <a:rPr lang="en-AU" sz="900" kern="1200" dirty="0">
                          <a:solidFill>
                            <a:schemeClr val="tx2"/>
                          </a:solidFill>
                          <a:latin typeface="+mj-lt"/>
                          <a:ea typeface="+mn-ea"/>
                          <a:cs typeface="+mn-cs"/>
                        </a:rPr>
                        <a:t>L2-M7</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900" kern="1200" dirty="0">
                          <a:solidFill>
                            <a:schemeClr val="tx2"/>
                          </a:solidFill>
                          <a:latin typeface="+mj-lt"/>
                          <a:ea typeface="+mn-ea"/>
                          <a:cs typeface="+mn-cs"/>
                        </a:rPr>
                        <a:t>AEMO internal metering solution – build complete (internal)</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30-Jun-2020</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30-Jun-2020</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069250155"/>
                  </a:ext>
                </a:extLst>
              </a:tr>
              <a:tr h="216000">
                <a:tc>
                  <a:txBody>
                    <a:bodyPr/>
                    <a:lstStyle/>
                    <a:p>
                      <a:pPr marL="0" algn="l" defTabSz="801929" rtl="0" eaLnBrk="1" latinLnBrk="0" hangingPunct="1"/>
                      <a:r>
                        <a:rPr lang="en-AU" sz="900" kern="1200" dirty="0">
                          <a:solidFill>
                            <a:schemeClr val="tx2"/>
                          </a:solidFill>
                          <a:latin typeface="+mj-lt"/>
                          <a:ea typeface="+mn-ea"/>
                          <a:cs typeface="+mn-cs"/>
                        </a:rPr>
                        <a:t>L2-M8</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900" kern="1200" dirty="0">
                          <a:solidFill>
                            <a:schemeClr val="tx2"/>
                          </a:solidFill>
                          <a:latin typeface="+mj-lt"/>
                          <a:ea typeface="+mn-ea"/>
                          <a:cs typeface="+mn-cs"/>
                        </a:rPr>
                        <a:t>Software drop for Package 3 in 5MS Staging Environment</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31-Jul-2020</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31-Jul-2020</a:t>
                      </a: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49496" marR="49496" marT="24748" marB="2474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4285273250"/>
                  </a:ext>
                </a:extLst>
              </a:tr>
            </a:tbl>
          </a:graphicData>
        </a:graphic>
      </p:graphicFrame>
      <p:grpSp>
        <p:nvGrpSpPr>
          <p:cNvPr id="16" name="Group 15">
            <a:extLst>
              <a:ext uri="{FF2B5EF4-FFF2-40B4-BE49-F238E27FC236}">
                <a16:creationId xmlns:a16="http://schemas.microsoft.com/office/drawing/2014/main" id="{76827093-BF43-4A5D-BD34-A1E7C976BFC3}"/>
              </a:ext>
            </a:extLst>
          </p:cNvPr>
          <p:cNvGrpSpPr/>
          <p:nvPr/>
        </p:nvGrpSpPr>
        <p:grpSpPr>
          <a:xfrm>
            <a:off x="211022" y="3771413"/>
            <a:ext cx="1276993" cy="855508"/>
            <a:chOff x="234154" y="6070700"/>
            <a:chExt cx="1804196" cy="843974"/>
          </a:xfrm>
        </p:grpSpPr>
        <p:sp>
          <p:nvSpPr>
            <p:cNvPr id="17" name="Off-page Connector 138">
              <a:extLst>
                <a:ext uri="{FF2B5EF4-FFF2-40B4-BE49-F238E27FC236}">
                  <a16:creationId xmlns:a16="http://schemas.microsoft.com/office/drawing/2014/main" id="{46D8BCC8-63F5-44A0-BE6F-C6AC81C89A25}"/>
                </a:ext>
              </a:extLst>
            </p:cNvPr>
            <p:cNvSpPr/>
            <p:nvPr/>
          </p:nvSpPr>
          <p:spPr>
            <a:xfrm>
              <a:off x="234154" y="6105445"/>
              <a:ext cx="196078" cy="191748"/>
            </a:xfrm>
            <a:prstGeom prst="flowChartOffpageConnector">
              <a:avLst/>
            </a:prstGeom>
            <a:solidFill>
              <a:schemeClr val="bg1">
                <a:lumMod val="85000"/>
              </a:schemeClr>
            </a:solidFill>
            <a:ln w="12700" cap="flat" cmpd="sng" algn="ctr">
              <a:noFill/>
              <a:prstDash val="solid"/>
              <a:miter lim="800000"/>
            </a:ln>
            <a:effectLst/>
          </p:spPr>
          <p:txBody>
            <a:bodyPr rtlCol="0" anchor="ctr"/>
            <a:lstStyle/>
            <a:p>
              <a:pPr algn="ctr" defTabSz="342904">
                <a:defRPr/>
              </a:pPr>
              <a:endParaRPr lang="en-US" sz="600" kern="0">
                <a:ea typeface="Roboto Condensed Light" panose="02000000000000000000" pitchFamily="2" charset="0"/>
              </a:endParaRPr>
            </a:p>
          </p:txBody>
        </p:sp>
        <p:sp>
          <p:nvSpPr>
            <p:cNvPr id="18" name="Off-page Connector 139">
              <a:extLst>
                <a:ext uri="{FF2B5EF4-FFF2-40B4-BE49-F238E27FC236}">
                  <a16:creationId xmlns:a16="http://schemas.microsoft.com/office/drawing/2014/main" id="{D6CBBFB5-AA9E-4483-9A40-B06BA81D8513}"/>
                </a:ext>
              </a:extLst>
            </p:cNvPr>
            <p:cNvSpPr/>
            <p:nvPr/>
          </p:nvSpPr>
          <p:spPr>
            <a:xfrm>
              <a:off x="234154" y="6301473"/>
              <a:ext cx="196078" cy="191748"/>
            </a:xfrm>
            <a:prstGeom prst="flowChartOffpageConnector">
              <a:avLst/>
            </a:prstGeom>
            <a:solidFill>
              <a:srgbClr val="92D050"/>
            </a:solidFill>
            <a:ln w="12700" cap="flat" cmpd="sng" algn="ctr">
              <a:noFill/>
              <a:prstDash val="solid"/>
              <a:miter lim="800000"/>
            </a:ln>
            <a:effectLst/>
          </p:spPr>
          <p:txBody>
            <a:bodyPr rtlCol="0" anchor="ctr"/>
            <a:lstStyle/>
            <a:p>
              <a:pPr algn="ctr" defTabSz="342904">
                <a:defRPr/>
              </a:pPr>
              <a:endParaRPr lang="en-US" sz="600" kern="0">
                <a:ea typeface="Roboto Condensed Light" panose="02000000000000000000" pitchFamily="2" charset="0"/>
              </a:endParaRPr>
            </a:p>
          </p:txBody>
        </p:sp>
        <p:sp>
          <p:nvSpPr>
            <p:cNvPr id="19" name="Off-page Connector 140">
              <a:extLst>
                <a:ext uri="{FF2B5EF4-FFF2-40B4-BE49-F238E27FC236}">
                  <a16:creationId xmlns:a16="http://schemas.microsoft.com/office/drawing/2014/main" id="{9F1A5632-CEE9-436B-A981-D65CA733CFE4}"/>
                </a:ext>
              </a:extLst>
            </p:cNvPr>
            <p:cNvSpPr/>
            <p:nvPr/>
          </p:nvSpPr>
          <p:spPr>
            <a:xfrm>
              <a:off x="234154" y="6722926"/>
              <a:ext cx="196078" cy="191748"/>
            </a:xfrm>
            <a:prstGeom prst="flowChartOffpageConnector">
              <a:avLst/>
            </a:prstGeom>
            <a:solidFill>
              <a:schemeClr val="accent1"/>
            </a:solidFill>
            <a:ln w="12700" cap="flat" cmpd="sng" algn="ctr">
              <a:noFill/>
              <a:prstDash val="solid"/>
              <a:miter lim="800000"/>
            </a:ln>
            <a:effectLst/>
          </p:spPr>
          <p:txBody>
            <a:bodyPr rtlCol="0" anchor="ctr"/>
            <a:lstStyle/>
            <a:p>
              <a:pPr algn="ctr" defTabSz="342904">
                <a:defRPr/>
              </a:pPr>
              <a:endParaRPr lang="en-US" sz="600" kern="0">
                <a:ea typeface="Roboto Condensed Light" panose="02000000000000000000" pitchFamily="2" charset="0"/>
              </a:endParaRPr>
            </a:p>
          </p:txBody>
        </p:sp>
        <p:sp>
          <p:nvSpPr>
            <p:cNvPr id="20" name="TextBox 19">
              <a:extLst>
                <a:ext uri="{FF2B5EF4-FFF2-40B4-BE49-F238E27FC236}">
                  <a16:creationId xmlns:a16="http://schemas.microsoft.com/office/drawing/2014/main" id="{07B81411-CEDC-4310-BD42-6E8F1D6BC6CD}"/>
                </a:ext>
              </a:extLst>
            </p:cNvPr>
            <p:cNvSpPr txBox="1"/>
            <p:nvPr/>
          </p:nvSpPr>
          <p:spPr>
            <a:xfrm>
              <a:off x="531832" y="6070700"/>
              <a:ext cx="1303318" cy="193563"/>
            </a:xfrm>
            <a:prstGeom prst="rect">
              <a:avLst/>
            </a:prstGeom>
            <a:noFill/>
          </p:spPr>
          <p:txBody>
            <a:bodyPr wrap="square" rtlCol="0">
              <a:spAutoFit/>
            </a:bodyPr>
            <a:lstStyle/>
            <a:p>
              <a:pPr defTabSz="342904"/>
              <a:r>
                <a:rPr lang="en-US" sz="675" dirty="0">
                  <a:ea typeface="Roboto Condensed Light" panose="02000000000000000000" pitchFamily="2" charset="0"/>
                </a:rPr>
                <a:t>Milestone complete</a:t>
              </a:r>
            </a:p>
          </p:txBody>
        </p:sp>
        <p:sp>
          <p:nvSpPr>
            <p:cNvPr id="21" name="TextBox 20">
              <a:extLst>
                <a:ext uri="{FF2B5EF4-FFF2-40B4-BE49-F238E27FC236}">
                  <a16:creationId xmlns:a16="http://schemas.microsoft.com/office/drawing/2014/main" id="{380CB873-FC26-4123-9A8A-59B50923D86A}"/>
                </a:ext>
              </a:extLst>
            </p:cNvPr>
            <p:cNvSpPr txBox="1"/>
            <p:nvPr/>
          </p:nvSpPr>
          <p:spPr>
            <a:xfrm>
              <a:off x="531831" y="6268077"/>
              <a:ext cx="1303319" cy="193563"/>
            </a:xfrm>
            <a:prstGeom prst="rect">
              <a:avLst/>
            </a:prstGeom>
            <a:noFill/>
          </p:spPr>
          <p:txBody>
            <a:bodyPr wrap="square" rtlCol="0">
              <a:spAutoFit/>
            </a:bodyPr>
            <a:lstStyle/>
            <a:p>
              <a:pPr defTabSz="342904"/>
              <a:r>
                <a:rPr lang="en-US" sz="675">
                  <a:ea typeface="Roboto Condensed Light" panose="02000000000000000000" pitchFamily="2" charset="0"/>
                </a:rPr>
                <a:t>Milestone on track</a:t>
              </a:r>
            </a:p>
          </p:txBody>
        </p:sp>
        <p:sp>
          <p:nvSpPr>
            <p:cNvPr id="22" name="TextBox 21">
              <a:extLst>
                <a:ext uri="{FF2B5EF4-FFF2-40B4-BE49-F238E27FC236}">
                  <a16:creationId xmlns:a16="http://schemas.microsoft.com/office/drawing/2014/main" id="{4A8EBD7F-2D20-43EA-BBE9-34FBF6E15E3D}"/>
                </a:ext>
              </a:extLst>
            </p:cNvPr>
            <p:cNvSpPr txBox="1"/>
            <p:nvPr/>
          </p:nvSpPr>
          <p:spPr>
            <a:xfrm>
              <a:off x="531831" y="6701361"/>
              <a:ext cx="1506519" cy="193563"/>
            </a:xfrm>
            <a:prstGeom prst="rect">
              <a:avLst/>
            </a:prstGeom>
            <a:noFill/>
          </p:spPr>
          <p:txBody>
            <a:bodyPr wrap="square" rtlCol="0">
              <a:spAutoFit/>
            </a:bodyPr>
            <a:lstStyle/>
            <a:p>
              <a:pPr defTabSz="342904"/>
              <a:r>
                <a:rPr lang="en-US" sz="675" dirty="0">
                  <a:ea typeface="Roboto Condensed Light" panose="02000000000000000000" pitchFamily="2" charset="0"/>
                </a:rPr>
                <a:t>Milestone not achieved</a:t>
              </a:r>
            </a:p>
          </p:txBody>
        </p:sp>
        <p:sp>
          <p:nvSpPr>
            <p:cNvPr id="25" name="Off-page Connector 139">
              <a:extLst>
                <a:ext uri="{FF2B5EF4-FFF2-40B4-BE49-F238E27FC236}">
                  <a16:creationId xmlns:a16="http://schemas.microsoft.com/office/drawing/2014/main" id="{F26DA1B0-1853-40ED-92CD-750EEF240419}"/>
                </a:ext>
              </a:extLst>
            </p:cNvPr>
            <p:cNvSpPr/>
            <p:nvPr/>
          </p:nvSpPr>
          <p:spPr>
            <a:xfrm>
              <a:off x="234154" y="6520423"/>
              <a:ext cx="196078" cy="191748"/>
            </a:xfrm>
            <a:prstGeom prst="flowChartOffpageConnector">
              <a:avLst/>
            </a:prstGeom>
            <a:solidFill>
              <a:srgbClr val="FFC000"/>
            </a:solidFill>
            <a:ln w="12700" cap="flat" cmpd="sng" algn="ctr">
              <a:noFill/>
              <a:prstDash val="solid"/>
              <a:miter lim="800000"/>
            </a:ln>
            <a:effectLst/>
          </p:spPr>
          <p:txBody>
            <a:bodyPr rtlCol="0" anchor="ctr"/>
            <a:lstStyle/>
            <a:p>
              <a:pPr algn="ctr" defTabSz="342904">
                <a:defRPr/>
              </a:pPr>
              <a:endParaRPr lang="en-US" sz="600" kern="0">
                <a:ea typeface="Roboto Condensed Light" panose="02000000000000000000" pitchFamily="2" charset="0"/>
              </a:endParaRPr>
            </a:p>
          </p:txBody>
        </p:sp>
        <p:sp>
          <p:nvSpPr>
            <p:cNvPr id="26" name="TextBox 25">
              <a:extLst>
                <a:ext uri="{FF2B5EF4-FFF2-40B4-BE49-F238E27FC236}">
                  <a16:creationId xmlns:a16="http://schemas.microsoft.com/office/drawing/2014/main" id="{593809F7-2E10-4F1F-8DF1-5EC69ADFE364}"/>
                </a:ext>
              </a:extLst>
            </p:cNvPr>
            <p:cNvSpPr txBox="1"/>
            <p:nvPr/>
          </p:nvSpPr>
          <p:spPr>
            <a:xfrm>
              <a:off x="531831" y="6487027"/>
              <a:ext cx="1303319" cy="193563"/>
            </a:xfrm>
            <a:prstGeom prst="rect">
              <a:avLst/>
            </a:prstGeom>
            <a:noFill/>
          </p:spPr>
          <p:txBody>
            <a:bodyPr wrap="square" rtlCol="0">
              <a:spAutoFit/>
            </a:bodyPr>
            <a:lstStyle/>
            <a:p>
              <a:pPr defTabSz="342904"/>
              <a:r>
                <a:rPr lang="en-US" sz="675">
                  <a:ea typeface="Roboto Condensed Light" panose="02000000000000000000" pitchFamily="2" charset="0"/>
                </a:rPr>
                <a:t>Milestone at risk</a:t>
              </a:r>
            </a:p>
          </p:txBody>
        </p:sp>
      </p:grpSp>
      <p:sp>
        <p:nvSpPr>
          <p:cNvPr id="29" name="Flowchart: Off-page Connector 28">
            <a:extLst>
              <a:ext uri="{FF2B5EF4-FFF2-40B4-BE49-F238E27FC236}">
                <a16:creationId xmlns:a16="http://schemas.microsoft.com/office/drawing/2014/main" id="{EA0CD78C-463A-4212-9996-6F316782FDA6}"/>
              </a:ext>
            </a:extLst>
          </p:cNvPr>
          <p:cNvSpPr/>
          <p:nvPr/>
        </p:nvSpPr>
        <p:spPr>
          <a:xfrm>
            <a:off x="3004175" y="2171469"/>
            <a:ext cx="144000" cy="612000"/>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L2-M1</a:t>
            </a:r>
          </a:p>
        </p:txBody>
      </p:sp>
      <p:sp>
        <p:nvSpPr>
          <p:cNvPr id="30" name="Flowchart: Off-page Connector 29">
            <a:extLst>
              <a:ext uri="{FF2B5EF4-FFF2-40B4-BE49-F238E27FC236}">
                <a16:creationId xmlns:a16="http://schemas.microsoft.com/office/drawing/2014/main" id="{4670BECF-7B6E-40A5-98EE-0DAFB9AD2C72}"/>
              </a:ext>
            </a:extLst>
          </p:cNvPr>
          <p:cNvSpPr/>
          <p:nvPr/>
        </p:nvSpPr>
        <p:spPr>
          <a:xfrm>
            <a:off x="2684944" y="2171469"/>
            <a:ext cx="144000" cy="612000"/>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L2-M2</a:t>
            </a:r>
          </a:p>
        </p:txBody>
      </p:sp>
      <p:sp>
        <p:nvSpPr>
          <p:cNvPr id="36" name="Flowchart: Off-page Connector 35">
            <a:extLst>
              <a:ext uri="{FF2B5EF4-FFF2-40B4-BE49-F238E27FC236}">
                <a16:creationId xmlns:a16="http://schemas.microsoft.com/office/drawing/2014/main" id="{761FECC2-77D9-4519-8D93-2BF3707C1722}"/>
              </a:ext>
            </a:extLst>
          </p:cNvPr>
          <p:cNvSpPr/>
          <p:nvPr/>
        </p:nvSpPr>
        <p:spPr>
          <a:xfrm>
            <a:off x="3679328" y="1589578"/>
            <a:ext cx="14400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L2-M4</a:t>
            </a:r>
          </a:p>
        </p:txBody>
      </p:sp>
      <p:sp>
        <p:nvSpPr>
          <p:cNvPr id="37" name="Flowchart: Off-page Connector 36">
            <a:extLst>
              <a:ext uri="{FF2B5EF4-FFF2-40B4-BE49-F238E27FC236}">
                <a16:creationId xmlns:a16="http://schemas.microsoft.com/office/drawing/2014/main" id="{476D5A2B-4CCE-4A60-9AFF-1121FB576203}"/>
              </a:ext>
            </a:extLst>
          </p:cNvPr>
          <p:cNvSpPr/>
          <p:nvPr/>
        </p:nvSpPr>
        <p:spPr>
          <a:xfrm>
            <a:off x="4098708" y="2171469"/>
            <a:ext cx="144000" cy="612000"/>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L2-M5</a:t>
            </a:r>
          </a:p>
        </p:txBody>
      </p:sp>
      <p:sp>
        <p:nvSpPr>
          <p:cNvPr id="39" name="Flowchart: Off-page Connector 38">
            <a:extLst>
              <a:ext uri="{FF2B5EF4-FFF2-40B4-BE49-F238E27FC236}">
                <a16:creationId xmlns:a16="http://schemas.microsoft.com/office/drawing/2014/main" id="{E95A0AE9-C0AD-41D7-BCE8-79FFE102ACD0}"/>
              </a:ext>
            </a:extLst>
          </p:cNvPr>
          <p:cNvSpPr/>
          <p:nvPr/>
        </p:nvSpPr>
        <p:spPr>
          <a:xfrm>
            <a:off x="5472029" y="2171469"/>
            <a:ext cx="144000" cy="612000"/>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L2-M7</a:t>
            </a:r>
          </a:p>
        </p:txBody>
      </p:sp>
      <p:sp>
        <p:nvSpPr>
          <p:cNvPr id="49" name="Flowchart: Off-page Connector 48">
            <a:extLst>
              <a:ext uri="{FF2B5EF4-FFF2-40B4-BE49-F238E27FC236}">
                <a16:creationId xmlns:a16="http://schemas.microsoft.com/office/drawing/2014/main" id="{C0E0EFD3-29C2-4954-AB48-CA85429F0491}"/>
              </a:ext>
            </a:extLst>
          </p:cNvPr>
          <p:cNvSpPr/>
          <p:nvPr/>
        </p:nvSpPr>
        <p:spPr>
          <a:xfrm>
            <a:off x="5673124" y="2171469"/>
            <a:ext cx="144000" cy="612000"/>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L2-M8</a:t>
            </a:r>
          </a:p>
        </p:txBody>
      </p:sp>
      <p:sp>
        <p:nvSpPr>
          <p:cNvPr id="35" name="Flowchart: Off-page Connector 34">
            <a:extLst>
              <a:ext uri="{FF2B5EF4-FFF2-40B4-BE49-F238E27FC236}">
                <a16:creationId xmlns:a16="http://schemas.microsoft.com/office/drawing/2014/main" id="{095A8238-7D48-45C7-B426-CC1E53FDBCD0}"/>
              </a:ext>
            </a:extLst>
          </p:cNvPr>
          <p:cNvSpPr/>
          <p:nvPr/>
        </p:nvSpPr>
        <p:spPr>
          <a:xfrm>
            <a:off x="3679328" y="2171469"/>
            <a:ext cx="144000" cy="612000"/>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L2-M3</a:t>
            </a:r>
          </a:p>
        </p:txBody>
      </p:sp>
      <p:sp>
        <p:nvSpPr>
          <p:cNvPr id="3" name="Slide Number Placeholder 2">
            <a:extLst>
              <a:ext uri="{FF2B5EF4-FFF2-40B4-BE49-F238E27FC236}">
                <a16:creationId xmlns:a16="http://schemas.microsoft.com/office/drawing/2014/main" id="{E82DC771-563A-4235-B6BF-A45C39A658EA}"/>
              </a:ext>
            </a:extLst>
          </p:cNvPr>
          <p:cNvSpPr>
            <a:spLocks noGrp="1"/>
          </p:cNvSpPr>
          <p:nvPr>
            <p:ph type="sldNum" sz="quarter" idx="12"/>
          </p:nvPr>
        </p:nvSpPr>
        <p:spPr/>
        <p:txBody>
          <a:bodyPr/>
          <a:lstStyle/>
          <a:p>
            <a:fld id="{4EC81F68-4976-451A-B2E9-79BCBD2F70CC}" type="slidenum">
              <a:rPr lang="en-AU" smtClean="0"/>
              <a:t>31</a:t>
            </a:fld>
            <a:endParaRPr lang="en-AU"/>
          </a:p>
        </p:txBody>
      </p:sp>
      <p:sp>
        <p:nvSpPr>
          <p:cNvPr id="28" name="Title 1">
            <a:extLst>
              <a:ext uri="{FF2B5EF4-FFF2-40B4-BE49-F238E27FC236}">
                <a16:creationId xmlns:a16="http://schemas.microsoft.com/office/drawing/2014/main" id="{C514B6A5-9C16-4E6B-BBCC-23F8FDAA765C}"/>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30-01-2020</a:t>
            </a:r>
          </a:p>
        </p:txBody>
      </p:sp>
    </p:spTree>
    <p:extLst>
      <p:ext uri="{BB962C8B-B14F-4D97-AF65-F5344CB8AC3E}">
        <p14:creationId xmlns:p14="http://schemas.microsoft.com/office/powerpoint/2010/main" val="2861124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6448-BF48-4CC4-A6E7-07DC97FFC9F0}"/>
              </a:ext>
            </a:extLst>
          </p:cNvPr>
          <p:cNvSpPr>
            <a:spLocks noGrp="1"/>
          </p:cNvSpPr>
          <p:nvPr>
            <p:ph type="title"/>
          </p:nvPr>
        </p:nvSpPr>
        <p:spPr/>
        <p:txBody>
          <a:bodyPr/>
          <a:lstStyle/>
          <a:p>
            <a:r>
              <a:rPr lang="en-AU" dirty="0"/>
              <a:t>Level 2 Milestones – Settlements</a:t>
            </a:r>
          </a:p>
        </p:txBody>
      </p:sp>
      <p:graphicFrame>
        <p:nvGraphicFramePr>
          <p:cNvPr id="6" name="Table 5">
            <a:extLst>
              <a:ext uri="{FF2B5EF4-FFF2-40B4-BE49-F238E27FC236}">
                <a16:creationId xmlns:a16="http://schemas.microsoft.com/office/drawing/2014/main" id="{8B954EFD-4E9E-47CE-8F07-1BD2EBA74E02}"/>
              </a:ext>
            </a:extLst>
          </p:cNvPr>
          <p:cNvGraphicFramePr>
            <a:graphicFrameLocks noGrp="1"/>
          </p:cNvGraphicFramePr>
          <p:nvPr/>
        </p:nvGraphicFramePr>
        <p:xfrm>
          <a:off x="0" y="1480448"/>
          <a:ext cx="9143976" cy="1490067"/>
        </p:xfrm>
        <a:graphic>
          <a:graphicData uri="http://schemas.openxmlformats.org/drawingml/2006/table">
            <a:tbl>
              <a:tblPr/>
              <a:tblGrid>
                <a:gridCol w="982266">
                  <a:extLst>
                    <a:ext uri="{9D8B030D-6E8A-4147-A177-3AD203B41FA5}">
                      <a16:colId xmlns:a16="http://schemas.microsoft.com/office/drawing/2014/main" val="138703770"/>
                    </a:ext>
                  </a:extLst>
                </a:gridCol>
                <a:gridCol w="982266">
                  <a:extLst>
                    <a:ext uri="{9D8B030D-6E8A-4147-A177-3AD203B41FA5}">
                      <a16:colId xmlns:a16="http://schemas.microsoft.com/office/drawing/2014/main" val="1848963069"/>
                    </a:ext>
                  </a:extLst>
                </a:gridCol>
                <a:gridCol w="199429">
                  <a:extLst>
                    <a:ext uri="{9D8B030D-6E8A-4147-A177-3AD203B41FA5}">
                      <a16:colId xmlns:a16="http://schemas.microsoft.com/office/drawing/2014/main" val="959256215"/>
                    </a:ext>
                  </a:extLst>
                </a:gridCol>
                <a:gridCol w="199429">
                  <a:extLst>
                    <a:ext uri="{9D8B030D-6E8A-4147-A177-3AD203B41FA5}">
                      <a16:colId xmlns:a16="http://schemas.microsoft.com/office/drawing/2014/main" val="3017760882"/>
                    </a:ext>
                  </a:extLst>
                </a:gridCol>
                <a:gridCol w="199429">
                  <a:extLst>
                    <a:ext uri="{9D8B030D-6E8A-4147-A177-3AD203B41FA5}">
                      <a16:colId xmlns:a16="http://schemas.microsoft.com/office/drawing/2014/main" val="3937380670"/>
                    </a:ext>
                  </a:extLst>
                </a:gridCol>
                <a:gridCol w="199429">
                  <a:extLst>
                    <a:ext uri="{9D8B030D-6E8A-4147-A177-3AD203B41FA5}">
                      <a16:colId xmlns:a16="http://schemas.microsoft.com/office/drawing/2014/main" val="1273203315"/>
                    </a:ext>
                  </a:extLst>
                </a:gridCol>
                <a:gridCol w="199429">
                  <a:extLst>
                    <a:ext uri="{9D8B030D-6E8A-4147-A177-3AD203B41FA5}">
                      <a16:colId xmlns:a16="http://schemas.microsoft.com/office/drawing/2014/main" val="1293610711"/>
                    </a:ext>
                  </a:extLst>
                </a:gridCol>
                <a:gridCol w="199429">
                  <a:extLst>
                    <a:ext uri="{9D8B030D-6E8A-4147-A177-3AD203B41FA5}">
                      <a16:colId xmlns:a16="http://schemas.microsoft.com/office/drawing/2014/main" val="3895376042"/>
                    </a:ext>
                  </a:extLst>
                </a:gridCol>
                <a:gridCol w="199429">
                  <a:extLst>
                    <a:ext uri="{9D8B030D-6E8A-4147-A177-3AD203B41FA5}">
                      <a16:colId xmlns:a16="http://schemas.microsoft.com/office/drawing/2014/main" val="373219328"/>
                    </a:ext>
                  </a:extLst>
                </a:gridCol>
                <a:gridCol w="199429">
                  <a:extLst>
                    <a:ext uri="{9D8B030D-6E8A-4147-A177-3AD203B41FA5}">
                      <a16:colId xmlns:a16="http://schemas.microsoft.com/office/drawing/2014/main" val="2781125027"/>
                    </a:ext>
                  </a:extLst>
                </a:gridCol>
                <a:gridCol w="199429">
                  <a:extLst>
                    <a:ext uri="{9D8B030D-6E8A-4147-A177-3AD203B41FA5}">
                      <a16:colId xmlns:a16="http://schemas.microsoft.com/office/drawing/2014/main" val="2400026306"/>
                    </a:ext>
                  </a:extLst>
                </a:gridCol>
                <a:gridCol w="199429">
                  <a:extLst>
                    <a:ext uri="{9D8B030D-6E8A-4147-A177-3AD203B41FA5}">
                      <a16:colId xmlns:a16="http://schemas.microsoft.com/office/drawing/2014/main" val="3974354082"/>
                    </a:ext>
                  </a:extLst>
                </a:gridCol>
                <a:gridCol w="199429">
                  <a:extLst>
                    <a:ext uri="{9D8B030D-6E8A-4147-A177-3AD203B41FA5}">
                      <a16:colId xmlns:a16="http://schemas.microsoft.com/office/drawing/2014/main" val="3194208563"/>
                    </a:ext>
                  </a:extLst>
                </a:gridCol>
                <a:gridCol w="199429">
                  <a:extLst>
                    <a:ext uri="{9D8B030D-6E8A-4147-A177-3AD203B41FA5}">
                      <a16:colId xmlns:a16="http://schemas.microsoft.com/office/drawing/2014/main" val="4291806613"/>
                    </a:ext>
                  </a:extLst>
                </a:gridCol>
                <a:gridCol w="199429">
                  <a:extLst>
                    <a:ext uri="{9D8B030D-6E8A-4147-A177-3AD203B41FA5}">
                      <a16:colId xmlns:a16="http://schemas.microsoft.com/office/drawing/2014/main" val="2178562656"/>
                    </a:ext>
                  </a:extLst>
                </a:gridCol>
                <a:gridCol w="199429">
                  <a:extLst>
                    <a:ext uri="{9D8B030D-6E8A-4147-A177-3AD203B41FA5}">
                      <a16:colId xmlns:a16="http://schemas.microsoft.com/office/drawing/2014/main" val="4158548608"/>
                    </a:ext>
                  </a:extLst>
                </a:gridCol>
                <a:gridCol w="199429">
                  <a:extLst>
                    <a:ext uri="{9D8B030D-6E8A-4147-A177-3AD203B41FA5}">
                      <a16:colId xmlns:a16="http://schemas.microsoft.com/office/drawing/2014/main" val="3803436155"/>
                    </a:ext>
                  </a:extLst>
                </a:gridCol>
                <a:gridCol w="199429">
                  <a:extLst>
                    <a:ext uri="{9D8B030D-6E8A-4147-A177-3AD203B41FA5}">
                      <a16:colId xmlns:a16="http://schemas.microsoft.com/office/drawing/2014/main" val="1334069915"/>
                    </a:ext>
                  </a:extLst>
                </a:gridCol>
                <a:gridCol w="199429">
                  <a:extLst>
                    <a:ext uri="{9D8B030D-6E8A-4147-A177-3AD203B41FA5}">
                      <a16:colId xmlns:a16="http://schemas.microsoft.com/office/drawing/2014/main" val="2660109712"/>
                    </a:ext>
                  </a:extLst>
                </a:gridCol>
                <a:gridCol w="199429">
                  <a:extLst>
                    <a:ext uri="{9D8B030D-6E8A-4147-A177-3AD203B41FA5}">
                      <a16:colId xmlns:a16="http://schemas.microsoft.com/office/drawing/2014/main" val="2172300027"/>
                    </a:ext>
                  </a:extLst>
                </a:gridCol>
                <a:gridCol w="199429">
                  <a:extLst>
                    <a:ext uri="{9D8B030D-6E8A-4147-A177-3AD203B41FA5}">
                      <a16:colId xmlns:a16="http://schemas.microsoft.com/office/drawing/2014/main" val="114442153"/>
                    </a:ext>
                  </a:extLst>
                </a:gridCol>
                <a:gridCol w="199429">
                  <a:extLst>
                    <a:ext uri="{9D8B030D-6E8A-4147-A177-3AD203B41FA5}">
                      <a16:colId xmlns:a16="http://schemas.microsoft.com/office/drawing/2014/main" val="3185592902"/>
                    </a:ext>
                  </a:extLst>
                </a:gridCol>
                <a:gridCol w="199429">
                  <a:extLst>
                    <a:ext uri="{9D8B030D-6E8A-4147-A177-3AD203B41FA5}">
                      <a16:colId xmlns:a16="http://schemas.microsoft.com/office/drawing/2014/main" val="1242957403"/>
                    </a:ext>
                  </a:extLst>
                </a:gridCol>
                <a:gridCol w="199429">
                  <a:extLst>
                    <a:ext uri="{9D8B030D-6E8A-4147-A177-3AD203B41FA5}">
                      <a16:colId xmlns:a16="http://schemas.microsoft.com/office/drawing/2014/main" val="474492682"/>
                    </a:ext>
                  </a:extLst>
                </a:gridCol>
                <a:gridCol w="199429">
                  <a:extLst>
                    <a:ext uri="{9D8B030D-6E8A-4147-A177-3AD203B41FA5}">
                      <a16:colId xmlns:a16="http://schemas.microsoft.com/office/drawing/2014/main" val="1119088425"/>
                    </a:ext>
                  </a:extLst>
                </a:gridCol>
                <a:gridCol w="199429">
                  <a:extLst>
                    <a:ext uri="{9D8B030D-6E8A-4147-A177-3AD203B41FA5}">
                      <a16:colId xmlns:a16="http://schemas.microsoft.com/office/drawing/2014/main" val="1774524795"/>
                    </a:ext>
                  </a:extLst>
                </a:gridCol>
                <a:gridCol w="199429">
                  <a:extLst>
                    <a:ext uri="{9D8B030D-6E8A-4147-A177-3AD203B41FA5}">
                      <a16:colId xmlns:a16="http://schemas.microsoft.com/office/drawing/2014/main" val="2882800675"/>
                    </a:ext>
                  </a:extLst>
                </a:gridCol>
                <a:gridCol w="199429">
                  <a:extLst>
                    <a:ext uri="{9D8B030D-6E8A-4147-A177-3AD203B41FA5}">
                      <a16:colId xmlns:a16="http://schemas.microsoft.com/office/drawing/2014/main" val="1914399664"/>
                    </a:ext>
                  </a:extLst>
                </a:gridCol>
                <a:gridCol w="199429">
                  <a:extLst>
                    <a:ext uri="{9D8B030D-6E8A-4147-A177-3AD203B41FA5}">
                      <a16:colId xmlns:a16="http://schemas.microsoft.com/office/drawing/2014/main" val="248866445"/>
                    </a:ext>
                  </a:extLst>
                </a:gridCol>
                <a:gridCol w="199429">
                  <a:extLst>
                    <a:ext uri="{9D8B030D-6E8A-4147-A177-3AD203B41FA5}">
                      <a16:colId xmlns:a16="http://schemas.microsoft.com/office/drawing/2014/main" val="2355457473"/>
                    </a:ext>
                  </a:extLst>
                </a:gridCol>
                <a:gridCol w="199429">
                  <a:extLst>
                    <a:ext uri="{9D8B030D-6E8A-4147-A177-3AD203B41FA5}">
                      <a16:colId xmlns:a16="http://schemas.microsoft.com/office/drawing/2014/main" val="3050218196"/>
                    </a:ext>
                  </a:extLst>
                </a:gridCol>
                <a:gridCol w="199429">
                  <a:extLst>
                    <a:ext uri="{9D8B030D-6E8A-4147-A177-3AD203B41FA5}">
                      <a16:colId xmlns:a16="http://schemas.microsoft.com/office/drawing/2014/main" val="3511281532"/>
                    </a:ext>
                  </a:extLst>
                </a:gridCol>
                <a:gridCol w="199429">
                  <a:extLst>
                    <a:ext uri="{9D8B030D-6E8A-4147-A177-3AD203B41FA5}">
                      <a16:colId xmlns:a16="http://schemas.microsoft.com/office/drawing/2014/main" val="3817760037"/>
                    </a:ext>
                  </a:extLst>
                </a:gridCol>
                <a:gridCol w="199429">
                  <a:extLst>
                    <a:ext uri="{9D8B030D-6E8A-4147-A177-3AD203B41FA5}">
                      <a16:colId xmlns:a16="http://schemas.microsoft.com/office/drawing/2014/main" val="2500926729"/>
                    </a:ext>
                  </a:extLst>
                </a:gridCol>
                <a:gridCol w="199429">
                  <a:extLst>
                    <a:ext uri="{9D8B030D-6E8A-4147-A177-3AD203B41FA5}">
                      <a16:colId xmlns:a16="http://schemas.microsoft.com/office/drawing/2014/main" val="3854402498"/>
                    </a:ext>
                  </a:extLst>
                </a:gridCol>
                <a:gridCol w="199429">
                  <a:extLst>
                    <a:ext uri="{9D8B030D-6E8A-4147-A177-3AD203B41FA5}">
                      <a16:colId xmlns:a16="http://schemas.microsoft.com/office/drawing/2014/main" val="786577842"/>
                    </a:ext>
                  </a:extLst>
                </a:gridCol>
                <a:gridCol w="199429">
                  <a:extLst>
                    <a:ext uri="{9D8B030D-6E8A-4147-A177-3AD203B41FA5}">
                      <a16:colId xmlns:a16="http://schemas.microsoft.com/office/drawing/2014/main" val="1767291175"/>
                    </a:ext>
                  </a:extLst>
                </a:gridCol>
                <a:gridCol w="199429">
                  <a:extLst>
                    <a:ext uri="{9D8B030D-6E8A-4147-A177-3AD203B41FA5}">
                      <a16:colId xmlns:a16="http://schemas.microsoft.com/office/drawing/2014/main" val="73061504"/>
                    </a:ext>
                  </a:extLst>
                </a:gridCol>
              </a:tblGrid>
              <a:tr h="305696">
                <a:tc rowSpan="2">
                  <a:txBody>
                    <a:body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Domain</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Initiative</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2019</a:t>
                      </a:r>
                    </a:p>
                  </a:txBody>
                  <a:tcPr marL="68958" marR="68958" marT="34479" marB="34479"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2020</a:t>
                      </a:r>
                    </a:p>
                  </a:txBody>
                  <a:tcPr marL="68958" marR="68958" marT="34479" marB="3447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gridSpan="1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algn="ctr" defTabSz="801929" rtl="0" eaLnBrk="1" fontAlgn="b" latinLnBrk="0" hangingPunct="1">
                        <a:spcBef>
                          <a:spcPts val="0"/>
                        </a:spcBef>
                        <a:spcAft>
                          <a:spcPts val="0"/>
                        </a:spcAft>
                      </a:pPr>
                      <a:r>
                        <a:rPr lang="en-AU" sz="1000" b="1" i="0" u="none" strike="noStrike" kern="1200" dirty="0">
                          <a:solidFill>
                            <a:schemeClr val="bg1"/>
                          </a:solidFill>
                          <a:effectLst/>
                          <a:latin typeface="+mn-lt"/>
                          <a:ea typeface="+mn-ea"/>
                          <a:cs typeface="+mn-cs"/>
                        </a:rPr>
                        <a:t>2021</a:t>
                      </a:r>
                    </a:p>
                  </a:txBody>
                  <a:tcPr marL="68958" marR="68958" marT="34479" marB="34479"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744224919"/>
                  </a:ext>
                </a:extLst>
              </a:tr>
              <a:tr h="191412">
                <a:tc vMerge="1">
                  <a:txBody>
                    <a:bodyPr/>
                    <a:lstStyle/>
                    <a:p>
                      <a:endParaRPr lang="en-US"/>
                    </a:p>
                  </a:txBody>
                  <a:tcPr/>
                </a:tc>
                <a:tc vMerge="1">
                  <a:txBody>
                    <a:bodyPr/>
                    <a:lstStyle/>
                    <a:p>
                      <a:endParaRPr lang="en-US"/>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chemeClr val="tx1">
                          <a:lumMod val="50000"/>
                          <a:lumOff val="50000"/>
                        </a:scheme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Q1</a:t>
                      </a:r>
                    </a:p>
                  </a:txBody>
                  <a:tcPr marL="17998" marR="17998" marT="11998" marB="11998" anchor="ctr">
                    <a:lnL w="12700" cap="flat" cmpd="sng" algn="ctr">
                      <a:solidFill>
                        <a:schemeClr val="tx1">
                          <a:lumMod val="50000"/>
                          <a:lumOff val="50000"/>
                        </a:scheme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Q2</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Q3</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tc gridSpan="3">
                  <a:txBody>
                    <a:bodyPr/>
                    <a:lstStyle/>
                    <a:p>
                      <a:pPr marL="0" algn="ctr" defTabSz="801929" rtl="0" eaLnBrk="1" fontAlgn="b" latinLnBrk="0" hangingPunct="1">
                        <a:spcBef>
                          <a:spcPts val="0"/>
                        </a:spcBef>
                        <a:spcAft>
                          <a:spcPts val="0"/>
                        </a:spcAft>
                      </a:pPr>
                      <a:r>
                        <a:rPr lang="en-AU" sz="800" b="0" i="0" u="none" strike="noStrike" kern="1200" dirty="0">
                          <a:solidFill>
                            <a:schemeClr val="bg1"/>
                          </a:solidFill>
                          <a:effectLst/>
                          <a:latin typeface="+mn-lt"/>
                          <a:ea typeface="+mn-ea"/>
                          <a:cs typeface="+mn-cs"/>
                        </a:rPr>
                        <a:t>Q4</a:t>
                      </a:r>
                    </a:p>
                  </a:txBody>
                  <a:tcPr marL="17998" marR="17998" marT="11998" marB="11998"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738612719"/>
                  </a:ext>
                </a:extLst>
              </a:tr>
              <a:tr h="836036">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kern="1200" dirty="0">
                          <a:solidFill>
                            <a:schemeClr val="tx1"/>
                          </a:solidFill>
                          <a:latin typeface="+mn-lt"/>
                          <a:ea typeface="Roboto" panose="02000000000000000000" pitchFamily="2" charset="0"/>
                          <a:cs typeface="+mn-cs"/>
                        </a:rPr>
                        <a:t>Settlements</a:t>
                      </a:r>
                    </a:p>
                    <a:p>
                      <a:pPr marL="0" marR="0" lvl="0" indent="0" algn="ctr" defTabSz="914400" rtl="0" eaLnBrk="1" fontAlgn="b" latinLnBrk="0" hangingPunct="1">
                        <a:lnSpc>
                          <a:spcPct val="100000"/>
                        </a:lnSpc>
                        <a:spcBef>
                          <a:spcPts val="0"/>
                        </a:spcBef>
                        <a:spcAft>
                          <a:spcPts val="0"/>
                        </a:spcAft>
                        <a:buClrTx/>
                        <a:buSzTx/>
                        <a:buFontTx/>
                        <a:buNone/>
                        <a:tabLst/>
                        <a:defRPr/>
                      </a:pPr>
                      <a:endParaRPr lang="en-AU" sz="900" b="1" kern="1200" dirty="0">
                        <a:solidFill>
                          <a:srgbClr val="FF0000"/>
                        </a:solidFill>
                        <a:latin typeface="+mn-lt"/>
                        <a:ea typeface="Roboto" panose="02000000000000000000" pitchFamily="2" charset="0"/>
                        <a:cs typeface="+mn-cs"/>
                      </a:endParaRPr>
                    </a:p>
                  </a:txBody>
                  <a:tcPr marL="17998" marR="17998" marT="11998" marB="11998"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0" i="0" u="none" strike="noStrike" kern="1200" dirty="0">
                        <a:solidFill>
                          <a:schemeClr val="tx1"/>
                        </a:solidFill>
                        <a:effectLst/>
                        <a:latin typeface="+mn-lt"/>
                        <a:ea typeface="+mn-ea"/>
                        <a:cs typeface="+mn-cs"/>
                      </a:endParaRPr>
                    </a:p>
                  </a:txBody>
                  <a:tcPr marL="17998" marR="17998" marT="11998" marB="1199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tc gridSpan="3">
                  <a:txBody>
                    <a:bodyPr/>
                    <a:lstStyle>
                      <a:lvl1pPr marL="0" algn="l" defTabSz="801929" rtl="0" eaLnBrk="1" latinLnBrk="0" hangingPunct="1">
                        <a:defRPr sz="1579" kern="1200">
                          <a:solidFill>
                            <a:schemeClr val="tx1"/>
                          </a:solidFill>
                          <a:latin typeface="Calibri" panose="020F0502020204030204"/>
                        </a:defRPr>
                      </a:lvl1pPr>
                      <a:lvl2pPr marL="400964" algn="l" defTabSz="801929" rtl="0" eaLnBrk="1" latinLnBrk="0" hangingPunct="1">
                        <a:defRPr sz="1579" kern="1200">
                          <a:solidFill>
                            <a:schemeClr val="tx1"/>
                          </a:solidFill>
                          <a:latin typeface="Calibri" panose="020F0502020204030204"/>
                        </a:defRPr>
                      </a:lvl2pPr>
                      <a:lvl3pPr marL="801929" algn="l" defTabSz="801929" rtl="0" eaLnBrk="1" latinLnBrk="0" hangingPunct="1">
                        <a:defRPr sz="1579" kern="1200">
                          <a:solidFill>
                            <a:schemeClr val="tx1"/>
                          </a:solidFill>
                          <a:latin typeface="Calibri" panose="020F0502020204030204"/>
                        </a:defRPr>
                      </a:lvl3pPr>
                      <a:lvl4pPr marL="1202893" algn="l" defTabSz="801929" rtl="0" eaLnBrk="1" latinLnBrk="0" hangingPunct="1">
                        <a:defRPr sz="1579" kern="1200">
                          <a:solidFill>
                            <a:schemeClr val="tx1"/>
                          </a:solidFill>
                          <a:latin typeface="Calibri" panose="020F0502020204030204"/>
                        </a:defRPr>
                      </a:lvl4pPr>
                      <a:lvl5pPr marL="1603858" algn="l" defTabSz="801929" rtl="0" eaLnBrk="1" latinLnBrk="0" hangingPunct="1">
                        <a:defRPr sz="1579" kern="1200">
                          <a:solidFill>
                            <a:schemeClr val="tx1"/>
                          </a:solidFill>
                          <a:latin typeface="Calibri" panose="020F0502020204030204"/>
                        </a:defRPr>
                      </a:lvl5pPr>
                      <a:lvl6pPr marL="2004822" algn="l" defTabSz="801929" rtl="0" eaLnBrk="1" latinLnBrk="0" hangingPunct="1">
                        <a:defRPr sz="1579" kern="1200">
                          <a:solidFill>
                            <a:schemeClr val="tx1"/>
                          </a:solidFill>
                          <a:latin typeface="Calibri" panose="020F0502020204030204"/>
                        </a:defRPr>
                      </a:lvl6pPr>
                      <a:lvl7pPr marL="2405786" algn="l" defTabSz="801929" rtl="0" eaLnBrk="1" latinLnBrk="0" hangingPunct="1">
                        <a:defRPr sz="1579" kern="1200">
                          <a:solidFill>
                            <a:schemeClr val="tx1"/>
                          </a:solidFill>
                          <a:latin typeface="Calibri" panose="020F0502020204030204"/>
                        </a:defRPr>
                      </a:lvl7pPr>
                      <a:lvl8pPr marL="2806751" algn="l" defTabSz="801929" rtl="0" eaLnBrk="1" latinLnBrk="0" hangingPunct="1">
                        <a:defRPr sz="1579" kern="1200">
                          <a:solidFill>
                            <a:schemeClr val="tx1"/>
                          </a:solidFill>
                          <a:latin typeface="Calibri" panose="020F0502020204030204"/>
                        </a:defRPr>
                      </a:lvl8pPr>
                      <a:lvl9pPr marL="3207715" algn="l" defTabSz="801929" rtl="0" eaLnBrk="1" latinLnBrk="0" hangingPunct="1">
                        <a:defRPr sz="1579" kern="1200">
                          <a:solidFill>
                            <a:schemeClr val="tx1"/>
                          </a:solidFill>
                          <a:latin typeface="Calibri" panose="020F0502020204030204"/>
                        </a:defRPr>
                      </a:lvl9pPr>
                    </a:lstStyle>
                    <a:p>
                      <a:pPr fontAlgn="b"/>
                      <a:endParaRPr lang="en-AU" sz="1100" dirty="0">
                        <a:effectLst/>
                      </a:endParaRPr>
                    </a:p>
                  </a:txBody>
                  <a:tcPr marL="17998" marR="17998" marT="11998" marB="11998"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21832369"/>
                  </a:ext>
                </a:extLst>
              </a:tr>
              <a:tr h="156923">
                <a:tc vMerge="1">
                  <a:txBody>
                    <a:bodyPr/>
                    <a:lstStyle/>
                    <a:p>
                      <a:endParaRPr lang="en-AU"/>
                    </a:p>
                  </a:txBody>
                  <a:tcPr>
                    <a:lnT w="9525" cap="flat" cmpd="sng" algn="ctr">
                      <a:solidFill>
                        <a:schemeClr val="bg1">
                          <a:lumMod val="50000"/>
                        </a:schemeClr>
                      </a:solidFill>
                      <a:prstDash val="solid"/>
                      <a:round/>
                      <a:headEnd type="none" w="med" len="med"/>
                      <a:tailEnd type="none" w="med" len="med"/>
                    </a:lnT>
                  </a:tcPr>
                </a:tc>
                <a:tc vMerge="1">
                  <a:txBody>
                    <a:bodyPr/>
                    <a:lstStyle/>
                    <a:p>
                      <a:endParaRPr lang="en-AU"/>
                    </a:p>
                  </a:txBody>
                  <a:tcPr>
                    <a:lnT w="9525" cap="flat" cmpd="sng" algn="ctr">
                      <a:solidFill>
                        <a:schemeClr val="bg1">
                          <a:lumMod val="50000"/>
                        </a:schemeClr>
                      </a:solidFill>
                      <a:prstDash val="solid"/>
                      <a:round/>
                      <a:headEnd type="none" w="med" len="med"/>
                      <a:tailEnd type="none" w="med" len="med"/>
                    </a:lnT>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Jan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Feb </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Apr</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May</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Jun</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Jul</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Aug</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Sept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Oct</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Nov</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algn="ctr" fontAlgn="b"/>
                      <a:r>
                        <a:rPr lang="en-AU" sz="600" dirty="0">
                          <a:solidFill>
                            <a:schemeClr val="bg1"/>
                          </a:solidFill>
                          <a:effectLst/>
                        </a:rPr>
                        <a:t>Dec</a:t>
                      </a:r>
                    </a:p>
                  </a:txBody>
                  <a:tcPr marL="17998" marR="17998" marT="11998" marB="11998"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721688880"/>
                  </a:ext>
                </a:extLst>
              </a:tr>
            </a:tbl>
          </a:graphicData>
        </a:graphic>
      </p:graphicFrame>
      <p:graphicFrame>
        <p:nvGraphicFramePr>
          <p:cNvPr id="13" name="Table 12">
            <a:extLst>
              <a:ext uri="{FF2B5EF4-FFF2-40B4-BE49-F238E27FC236}">
                <a16:creationId xmlns:a16="http://schemas.microsoft.com/office/drawing/2014/main" id="{99B0A4B4-E243-4ED6-AF79-658F91AE816B}"/>
              </a:ext>
            </a:extLst>
          </p:cNvPr>
          <p:cNvGraphicFramePr>
            <a:graphicFrameLocks noGrp="1"/>
          </p:cNvGraphicFramePr>
          <p:nvPr/>
        </p:nvGraphicFramePr>
        <p:xfrm>
          <a:off x="1637551" y="3066370"/>
          <a:ext cx="7352150" cy="1921249"/>
        </p:xfrm>
        <a:graphic>
          <a:graphicData uri="http://schemas.openxmlformats.org/drawingml/2006/table">
            <a:tbl>
              <a:tblPr/>
              <a:tblGrid>
                <a:gridCol w="487033">
                  <a:extLst>
                    <a:ext uri="{9D8B030D-6E8A-4147-A177-3AD203B41FA5}">
                      <a16:colId xmlns:a16="http://schemas.microsoft.com/office/drawing/2014/main" val="2629953056"/>
                    </a:ext>
                  </a:extLst>
                </a:gridCol>
                <a:gridCol w="3794078">
                  <a:extLst>
                    <a:ext uri="{9D8B030D-6E8A-4147-A177-3AD203B41FA5}">
                      <a16:colId xmlns:a16="http://schemas.microsoft.com/office/drawing/2014/main" val="2366391826"/>
                    </a:ext>
                  </a:extLst>
                </a:gridCol>
                <a:gridCol w="980902">
                  <a:extLst>
                    <a:ext uri="{9D8B030D-6E8A-4147-A177-3AD203B41FA5}">
                      <a16:colId xmlns:a16="http://schemas.microsoft.com/office/drawing/2014/main" val="3784885309"/>
                    </a:ext>
                  </a:extLst>
                </a:gridCol>
                <a:gridCol w="1147156">
                  <a:extLst>
                    <a:ext uri="{9D8B030D-6E8A-4147-A177-3AD203B41FA5}">
                      <a16:colId xmlns:a16="http://schemas.microsoft.com/office/drawing/2014/main" val="1015848270"/>
                    </a:ext>
                  </a:extLst>
                </a:gridCol>
                <a:gridCol w="942981">
                  <a:extLst>
                    <a:ext uri="{9D8B030D-6E8A-4147-A177-3AD203B41FA5}">
                      <a16:colId xmlns:a16="http://schemas.microsoft.com/office/drawing/2014/main" val="1650546999"/>
                    </a:ext>
                  </a:extLst>
                </a:gridCol>
              </a:tblGrid>
              <a:tr h="219273">
                <a:tc gridSpan="4">
                  <a:txBody>
                    <a:bodyPr/>
                    <a:lstStyle/>
                    <a:p>
                      <a:pPr marL="72000" lvl="0" algn="l" fontAlgn="b"/>
                      <a:r>
                        <a:rPr lang="en-AU" sz="900" b="1" i="0" u="none" strike="noStrike" kern="1200" dirty="0">
                          <a:solidFill>
                            <a:srgbClr val="FFFFFF"/>
                          </a:solidFill>
                          <a:effectLst/>
                          <a:latin typeface="+mj-lt"/>
                          <a:ea typeface="+mn-ea"/>
                          <a:cs typeface="+mn-cs"/>
                        </a:rPr>
                        <a:t>Key</a:t>
                      </a:r>
                      <a:r>
                        <a:rPr lang="en-AU" sz="900" b="1" i="0" u="none" strike="noStrike" dirty="0">
                          <a:solidFill>
                            <a:srgbClr val="FFFFFF"/>
                          </a:solidFill>
                          <a:effectLst/>
                          <a:latin typeface="+mj-lt"/>
                        </a:rPr>
                        <a:t> Milestones (Program)</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tc hMerge="1">
                  <a:txBody>
                    <a:bodyPr/>
                    <a:lstStyle/>
                    <a:p>
                      <a:pPr marL="72000" lvl="0" algn="l" fontAlgn="b"/>
                      <a:endParaRPr lang="en-AU" sz="1100" b="0" i="0" u="none" strike="noStrike" dirty="0">
                        <a:solidFill>
                          <a:srgbClr val="FFFFFF"/>
                        </a:solidFill>
                        <a:effectLst/>
                        <a:latin typeface="Segoe UI Semibold" panose="020B0702040204020203" pitchFamily="34" charset="0"/>
                      </a:endParaRPr>
                    </a:p>
                  </a:txBody>
                  <a:tcPr marL="7620" marR="7620" marT="762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tc hMerge="1">
                  <a:txBody>
                    <a:bodyPr/>
                    <a:lstStyle/>
                    <a:p>
                      <a:endParaRPr lang="en-AU"/>
                    </a:p>
                  </a:txBody>
                  <a:tcPr/>
                </a:tc>
                <a:tc hMerge="1">
                  <a:txBody>
                    <a:bodyPr/>
                    <a:lstStyle/>
                    <a:p>
                      <a:endParaRPr lang="en-AU"/>
                    </a:p>
                  </a:txBody>
                  <a:tcPr>
                    <a:lnL w="12700" cap="flat" cmpd="sng" algn="ctr">
                      <a:solidFill>
                        <a:schemeClr val="tx1">
                          <a:lumMod val="50000"/>
                          <a:lumOff val="50000"/>
                        </a:schemeClr>
                      </a:solidFill>
                      <a:prstDash val="solid"/>
                      <a:round/>
                      <a:headEnd type="none" w="med" len="med"/>
                      <a:tailEnd type="none" w="med" len="med"/>
                    </a:lnL>
                  </a:tcPr>
                </a:tc>
                <a:tc>
                  <a:txBody>
                    <a:bodyPr/>
                    <a:lstStyle/>
                    <a:p>
                      <a:pPr marL="72000" lvl="0" algn="l" fontAlgn="b"/>
                      <a:endParaRPr lang="en-AU" sz="900" b="1" i="0" u="none" strike="noStrike" dirty="0">
                        <a:solidFill>
                          <a:srgbClr val="FFFFFF"/>
                        </a:solidFill>
                        <a:effectLst/>
                        <a:latin typeface="+mj-lt"/>
                      </a:endParaRP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5000"/>
                      </a:schemeClr>
                    </a:solidFill>
                  </a:tcPr>
                </a:tc>
                <a:extLst>
                  <a:ext uri="{0D108BD9-81ED-4DB2-BD59-A6C34878D82A}">
                    <a16:rowId xmlns:a16="http://schemas.microsoft.com/office/drawing/2014/main" val="60900573"/>
                  </a:ext>
                </a:extLst>
              </a:tr>
              <a:tr h="155284">
                <a:tc>
                  <a:txBody>
                    <a:bodyPr/>
                    <a:lstStyle/>
                    <a:p>
                      <a:pPr marL="36000" algn="l" fontAlgn="t"/>
                      <a:r>
                        <a:rPr lang="en-AU" sz="900" b="0" i="0" u="none" strike="noStrike" dirty="0">
                          <a:solidFill>
                            <a:srgbClr val="FFFFFF"/>
                          </a:solidFill>
                          <a:effectLst/>
                          <a:latin typeface="+mj-lt"/>
                        </a:rPr>
                        <a:t>ID</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Milestone</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Target Date </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Expected Date</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tc>
                  <a:txBody>
                    <a:bodyPr/>
                    <a:lstStyle/>
                    <a:p>
                      <a:pPr marL="36000" algn="l" fontAlgn="t"/>
                      <a:r>
                        <a:rPr lang="en-AU" sz="900" b="0" i="0" u="none" strike="noStrike" dirty="0">
                          <a:solidFill>
                            <a:srgbClr val="FFFFFF"/>
                          </a:solidFill>
                          <a:effectLst/>
                          <a:latin typeface="+mj-lt"/>
                        </a:rPr>
                        <a:t>Status</a:t>
                      </a:r>
                    </a:p>
                  </a:txBody>
                  <a:tcPr marL="5715" marR="5715" marT="5715"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999362961"/>
                  </a:ext>
                </a:extLst>
              </a:tr>
              <a:tr h="220956">
                <a:tc>
                  <a:txBody>
                    <a:bodyPr/>
                    <a:lstStyle/>
                    <a:p>
                      <a:pPr marL="0" algn="l" defTabSz="801929" rtl="0" eaLnBrk="1" latinLnBrk="0" hangingPunct="1"/>
                      <a:r>
                        <a:rPr lang="en-AU" sz="900" kern="1200" dirty="0">
                          <a:solidFill>
                            <a:schemeClr val="tx2"/>
                          </a:solidFill>
                          <a:latin typeface="+mj-lt"/>
                          <a:ea typeface="+mn-ea"/>
                          <a:cs typeface="+mn-cs"/>
                        </a:rPr>
                        <a:t>L2-S1</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900" kern="1200" dirty="0">
                          <a:solidFill>
                            <a:schemeClr val="tx2"/>
                          </a:solidFill>
                          <a:latin typeface="+mj-lt"/>
                          <a:ea typeface="+mn-ea"/>
                          <a:cs typeface="+mn-cs"/>
                        </a:rPr>
                        <a:t>Final technical specifications for Package 1 published by AEMO</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15-Oct-2019</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15-Oct-2019</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400482000"/>
                  </a:ext>
                </a:extLst>
              </a:tr>
              <a:tr h="220956">
                <a:tc>
                  <a:txBody>
                    <a:bodyPr/>
                    <a:lstStyle/>
                    <a:p>
                      <a:pPr marL="0" algn="l" defTabSz="801929" rtl="0" eaLnBrk="1" latinLnBrk="0" hangingPunct="1"/>
                      <a:r>
                        <a:rPr lang="en-AU" sz="900" kern="1200" dirty="0">
                          <a:solidFill>
                            <a:schemeClr val="tx2"/>
                          </a:solidFill>
                          <a:latin typeface="+mj-lt"/>
                          <a:ea typeface="+mn-ea"/>
                          <a:cs typeface="+mn-cs"/>
                        </a:rPr>
                        <a:t>L2-S2</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900" kern="1200" dirty="0">
                          <a:solidFill>
                            <a:schemeClr val="tx2"/>
                          </a:solidFill>
                          <a:latin typeface="+mj-lt"/>
                          <a:ea typeface="+mn-ea"/>
                          <a:cs typeface="+mn-cs"/>
                        </a:rPr>
                        <a:t>Software drop for Package 1</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01-Nov-2019</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01-Nov-2019</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413766292"/>
                  </a:ext>
                </a:extLst>
              </a:tr>
              <a:tr h="220956">
                <a:tc>
                  <a:txBody>
                    <a:bodyPr/>
                    <a:lstStyle/>
                    <a:p>
                      <a:pPr marL="0" algn="l" defTabSz="801929" rtl="0" eaLnBrk="1" latinLnBrk="0" hangingPunct="1"/>
                      <a:r>
                        <a:rPr lang="en-AU" sz="900" kern="1200" dirty="0">
                          <a:solidFill>
                            <a:schemeClr val="tx2"/>
                          </a:solidFill>
                          <a:latin typeface="+mj-lt"/>
                          <a:ea typeface="+mn-ea"/>
                          <a:cs typeface="+mn-cs"/>
                        </a:rPr>
                        <a:t>L2-S3</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algn="l" defTabSz="801929" rtl="0" eaLnBrk="1" latinLnBrk="0" hangingPunct="1"/>
                      <a:r>
                        <a:rPr lang="en-AU" sz="900" kern="1200" dirty="0">
                          <a:solidFill>
                            <a:schemeClr val="tx2"/>
                          </a:solidFill>
                          <a:latin typeface="+mj-lt"/>
                          <a:ea typeface="+mn-ea"/>
                          <a:cs typeface="+mn-cs"/>
                        </a:rPr>
                        <a:t>Final technical specifications for Package 2 published by AEMO</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15-Dec-2019</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16-Dec-2019</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Complete</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665155406"/>
                  </a:ext>
                </a:extLst>
              </a:tr>
              <a:tr h="220956">
                <a:tc>
                  <a:txBody>
                    <a:bodyPr/>
                    <a:lstStyle/>
                    <a:p>
                      <a:pPr marL="0" algn="l" defTabSz="801929" rtl="0" eaLnBrk="1" latinLnBrk="0" hangingPunct="1"/>
                      <a:r>
                        <a:rPr lang="en-AU" sz="900" kern="1200" dirty="0">
                          <a:solidFill>
                            <a:schemeClr val="tx2"/>
                          </a:solidFill>
                          <a:latin typeface="+mj-lt"/>
                          <a:ea typeface="+mn-ea"/>
                          <a:cs typeface="+mn-cs"/>
                        </a:rPr>
                        <a:t>L2-S4</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900" kern="1200" dirty="0">
                          <a:solidFill>
                            <a:schemeClr val="tx2"/>
                          </a:solidFill>
                          <a:latin typeface="+mj-lt"/>
                          <a:ea typeface="+mn-ea"/>
                          <a:cs typeface="+mn-cs"/>
                        </a:rPr>
                        <a:t>Final technical specifications for Package 3 published by AEMO</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31-Jan-2020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31-Jan-2020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On track</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3690433093"/>
                  </a:ext>
                </a:extLst>
              </a:tr>
              <a:tr h="220956">
                <a:tc>
                  <a:txBody>
                    <a:bodyPr/>
                    <a:lstStyle/>
                    <a:p>
                      <a:pPr marL="0" algn="l" defTabSz="801929" rtl="0" eaLnBrk="1" latinLnBrk="0" hangingPunct="1"/>
                      <a:r>
                        <a:rPr lang="en-AU" sz="900" kern="1200" dirty="0">
                          <a:solidFill>
                            <a:schemeClr val="tx2"/>
                          </a:solidFill>
                          <a:latin typeface="+mj-lt"/>
                          <a:ea typeface="+mn-ea"/>
                          <a:cs typeface="+mn-cs"/>
                        </a:rPr>
                        <a:t>L2-S6</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900" kern="1200" dirty="0">
                          <a:solidFill>
                            <a:schemeClr val="tx2"/>
                          </a:solidFill>
                          <a:latin typeface="+mj-lt"/>
                          <a:ea typeface="+mn-ea"/>
                          <a:cs typeface="+mn-cs"/>
                        </a:rPr>
                        <a:t>Software drop for Package 2 in 5MS Staging Environment</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16-Mar-2020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16-Mar-2020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2405554873"/>
                  </a:ext>
                </a:extLst>
              </a:tr>
              <a:tr h="220956">
                <a:tc>
                  <a:txBody>
                    <a:bodyPr/>
                    <a:lstStyle/>
                    <a:p>
                      <a:pPr marL="0" algn="l" defTabSz="801929" rtl="0" eaLnBrk="1" latinLnBrk="0" hangingPunct="1"/>
                      <a:r>
                        <a:rPr lang="en-AU" sz="900" kern="1200" dirty="0">
                          <a:solidFill>
                            <a:schemeClr val="tx2"/>
                          </a:solidFill>
                          <a:latin typeface="+mj-lt"/>
                          <a:ea typeface="+mn-ea"/>
                          <a:cs typeface="+mn-cs"/>
                        </a:rPr>
                        <a:t>L2-S7</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900" kern="1200" dirty="0">
                          <a:solidFill>
                            <a:schemeClr val="tx2"/>
                          </a:solidFill>
                          <a:latin typeface="+mj-lt"/>
                          <a:ea typeface="+mn-ea"/>
                          <a:cs typeface="+mn-cs"/>
                        </a:rPr>
                        <a:t>Software drop for Package 3 in 5MS Staging Environment</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15-May-2020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15-May-2020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707093661"/>
                  </a:ext>
                </a:extLst>
              </a:tr>
              <a:tr h="220956">
                <a:tc>
                  <a:txBody>
                    <a:bodyPr/>
                    <a:lstStyle/>
                    <a:p>
                      <a:pPr marL="0" algn="l" defTabSz="801929" rtl="0" eaLnBrk="1" latinLnBrk="0" hangingPunct="1"/>
                      <a:r>
                        <a:rPr lang="en-AU" sz="900" kern="1200" dirty="0">
                          <a:solidFill>
                            <a:schemeClr val="tx2"/>
                          </a:solidFill>
                          <a:latin typeface="+mj-lt"/>
                          <a:ea typeface="+mn-ea"/>
                          <a:cs typeface="+mn-cs"/>
                        </a:rPr>
                        <a:t>L2-S5</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2D050"/>
                    </a:solidFill>
                  </a:tcPr>
                </a:tc>
                <a:tc>
                  <a:txBody>
                    <a:bodyPr/>
                    <a:lstStyle/>
                    <a:p>
                      <a:pPr marL="0" algn="l" defTabSz="801929" rtl="0" eaLnBrk="1" latinLnBrk="0" hangingPunct="1"/>
                      <a:r>
                        <a:rPr lang="en-AU" sz="900" kern="1200" dirty="0">
                          <a:solidFill>
                            <a:schemeClr val="tx2"/>
                          </a:solidFill>
                          <a:latin typeface="+mj-lt"/>
                          <a:ea typeface="+mn-ea"/>
                          <a:cs typeface="+mn-cs"/>
                        </a:rPr>
                        <a:t>Development completed (internal)</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31-May-2020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r>
                        <a:rPr lang="en-AU" sz="900" kern="1200" dirty="0">
                          <a:solidFill>
                            <a:schemeClr val="tx2"/>
                          </a:solidFill>
                          <a:latin typeface="+mj-lt"/>
                          <a:ea typeface="+mn-ea"/>
                          <a:cs typeface="+mn-cs"/>
                        </a:rPr>
                        <a:t>31-May-2020</a:t>
                      </a: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tc>
                  <a:txBody>
                    <a:bodyPr/>
                    <a:lstStyle/>
                    <a:p>
                      <a:pPr marL="0" algn="l" defTabSz="801929" rtl="0" eaLnBrk="1" latinLnBrk="0" hangingPunct="1"/>
                      <a:endParaRPr lang="en-AU" sz="900" kern="1200" dirty="0">
                        <a:solidFill>
                          <a:schemeClr val="tx2"/>
                        </a:solidFill>
                        <a:latin typeface="+mj-lt"/>
                        <a:ea typeface="+mn-ea"/>
                        <a:cs typeface="+mn-cs"/>
                      </a:endParaRPr>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EEF0"/>
                    </a:solidFill>
                  </a:tcPr>
                </a:tc>
                <a:extLst>
                  <a:ext uri="{0D108BD9-81ED-4DB2-BD59-A6C34878D82A}">
                    <a16:rowId xmlns:a16="http://schemas.microsoft.com/office/drawing/2014/main" val="1382645517"/>
                  </a:ext>
                </a:extLst>
              </a:tr>
            </a:tbl>
          </a:graphicData>
        </a:graphic>
      </p:graphicFrame>
      <p:grpSp>
        <p:nvGrpSpPr>
          <p:cNvPr id="16" name="Group 15">
            <a:extLst>
              <a:ext uri="{FF2B5EF4-FFF2-40B4-BE49-F238E27FC236}">
                <a16:creationId xmlns:a16="http://schemas.microsoft.com/office/drawing/2014/main" id="{76827093-BF43-4A5D-BD34-A1E7C976BFC3}"/>
              </a:ext>
            </a:extLst>
          </p:cNvPr>
          <p:cNvGrpSpPr/>
          <p:nvPr/>
        </p:nvGrpSpPr>
        <p:grpSpPr>
          <a:xfrm>
            <a:off x="211022" y="3771413"/>
            <a:ext cx="1276993" cy="855508"/>
            <a:chOff x="234154" y="6070700"/>
            <a:chExt cx="1804196" cy="843974"/>
          </a:xfrm>
        </p:grpSpPr>
        <p:sp>
          <p:nvSpPr>
            <p:cNvPr id="17" name="Off-page Connector 138">
              <a:extLst>
                <a:ext uri="{FF2B5EF4-FFF2-40B4-BE49-F238E27FC236}">
                  <a16:creationId xmlns:a16="http://schemas.microsoft.com/office/drawing/2014/main" id="{46D8BCC8-63F5-44A0-BE6F-C6AC81C89A25}"/>
                </a:ext>
              </a:extLst>
            </p:cNvPr>
            <p:cNvSpPr/>
            <p:nvPr/>
          </p:nvSpPr>
          <p:spPr>
            <a:xfrm>
              <a:off x="234154" y="6105445"/>
              <a:ext cx="196078" cy="191748"/>
            </a:xfrm>
            <a:prstGeom prst="flowChartOffpageConnector">
              <a:avLst/>
            </a:prstGeom>
            <a:solidFill>
              <a:schemeClr val="bg1">
                <a:lumMod val="85000"/>
              </a:schemeClr>
            </a:solidFill>
            <a:ln w="12700" cap="flat" cmpd="sng" algn="ctr">
              <a:noFill/>
              <a:prstDash val="solid"/>
              <a:miter lim="800000"/>
            </a:ln>
            <a:effectLst/>
          </p:spPr>
          <p:txBody>
            <a:bodyPr rtlCol="0" anchor="ctr"/>
            <a:lstStyle/>
            <a:p>
              <a:pPr algn="ctr" defTabSz="342904">
                <a:defRPr/>
              </a:pPr>
              <a:endParaRPr lang="en-US" sz="600" kern="0">
                <a:ea typeface="Roboto Condensed Light" panose="02000000000000000000" pitchFamily="2" charset="0"/>
              </a:endParaRPr>
            </a:p>
          </p:txBody>
        </p:sp>
        <p:sp>
          <p:nvSpPr>
            <p:cNvPr id="18" name="Off-page Connector 139">
              <a:extLst>
                <a:ext uri="{FF2B5EF4-FFF2-40B4-BE49-F238E27FC236}">
                  <a16:creationId xmlns:a16="http://schemas.microsoft.com/office/drawing/2014/main" id="{D6CBBFB5-AA9E-4483-9A40-B06BA81D8513}"/>
                </a:ext>
              </a:extLst>
            </p:cNvPr>
            <p:cNvSpPr/>
            <p:nvPr/>
          </p:nvSpPr>
          <p:spPr>
            <a:xfrm>
              <a:off x="234154" y="6301473"/>
              <a:ext cx="196078" cy="191748"/>
            </a:xfrm>
            <a:prstGeom prst="flowChartOffpageConnector">
              <a:avLst/>
            </a:prstGeom>
            <a:solidFill>
              <a:srgbClr val="92D050"/>
            </a:solidFill>
            <a:ln w="12700" cap="flat" cmpd="sng" algn="ctr">
              <a:noFill/>
              <a:prstDash val="solid"/>
              <a:miter lim="800000"/>
            </a:ln>
            <a:effectLst/>
          </p:spPr>
          <p:txBody>
            <a:bodyPr rtlCol="0" anchor="ctr"/>
            <a:lstStyle/>
            <a:p>
              <a:pPr algn="ctr" defTabSz="342904">
                <a:defRPr/>
              </a:pPr>
              <a:endParaRPr lang="en-US" sz="600" kern="0">
                <a:ea typeface="Roboto Condensed Light" panose="02000000000000000000" pitchFamily="2" charset="0"/>
              </a:endParaRPr>
            </a:p>
          </p:txBody>
        </p:sp>
        <p:sp>
          <p:nvSpPr>
            <p:cNvPr id="19" name="Off-page Connector 140">
              <a:extLst>
                <a:ext uri="{FF2B5EF4-FFF2-40B4-BE49-F238E27FC236}">
                  <a16:creationId xmlns:a16="http://schemas.microsoft.com/office/drawing/2014/main" id="{9F1A5632-CEE9-436B-A981-D65CA733CFE4}"/>
                </a:ext>
              </a:extLst>
            </p:cNvPr>
            <p:cNvSpPr/>
            <p:nvPr/>
          </p:nvSpPr>
          <p:spPr>
            <a:xfrm>
              <a:off x="234154" y="6722926"/>
              <a:ext cx="196078" cy="191748"/>
            </a:xfrm>
            <a:prstGeom prst="flowChartOffpageConnector">
              <a:avLst/>
            </a:prstGeom>
            <a:solidFill>
              <a:schemeClr val="accent1"/>
            </a:solidFill>
            <a:ln w="12700" cap="flat" cmpd="sng" algn="ctr">
              <a:noFill/>
              <a:prstDash val="solid"/>
              <a:miter lim="800000"/>
            </a:ln>
            <a:effectLst/>
          </p:spPr>
          <p:txBody>
            <a:bodyPr rtlCol="0" anchor="ctr"/>
            <a:lstStyle/>
            <a:p>
              <a:pPr algn="ctr" defTabSz="342904">
                <a:defRPr/>
              </a:pPr>
              <a:endParaRPr lang="en-US" sz="600" kern="0">
                <a:ea typeface="Roboto Condensed Light" panose="02000000000000000000" pitchFamily="2" charset="0"/>
              </a:endParaRPr>
            </a:p>
          </p:txBody>
        </p:sp>
        <p:sp>
          <p:nvSpPr>
            <p:cNvPr id="20" name="TextBox 19">
              <a:extLst>
                <a:ext uri="{FF2B5EF4-FFF2-40B4-BE49-F238E27FC236}">
                  <a16:creationId xmlns:a16="http://schemas.microsoft.com/office/drawing/2014/main" id="{07B81411-CEDC-4310-BD42-6E8F1D6BC6CD}"/>
                </a:ext>
              </a:extLst>
            </p:cNvPr>
            <p:cNvSpPr txBox="1"/>
            <p:nvPr/>
          </p:nvSpPr>
          <p:spPr>
            <a:xfrm>
              <a:off x="531832" y="6070700"/>
              <a:ext cx="1303318" cy="193563"/>
            </a:xfrm>
            <a:prstGeom prst="rect">
              <a:avLst/>
            </a:prstGeom>
            <a:noFill/>
          </p:spPr>
          <p:txBody>
            <a:bodyPr wrap="square" rtlCol="0">
              <a:spAutoFit/>
            </a:bodyPr>
            <a:lstStyle/>
            <a:p>
              <a:pPr defTabSz="342904"/>
              <a:r>
                <a:rPr lang="en-US" sz="675" dirty="0">
                  <a:ea typeface="Roboto Condensed Light" panose="02000000000000000000" pitchFamily="2" charset="0"/>
                </a:rPr>
                <a:t>Milestone complete</a:t>
              </a:r>
            </a:p>
          </p:txBody>
        </p:sp>
        <p:sp>
          <p:nvSpPr>
            <p:cNvPr id="21" name="TextBox 20">
              <a:extLst>
                <a:ext uri="{FF2B5EF4-FFF2-40B4-BE49-F238E27FC236}">
                  <a16:creationId xmlns:a16="http://schemas.microsoft.com/office/drawing/2014/main" id="{380CB873-FC26-4123-9A8A-59B50923D86A}"/>
                </a:ext>
              </a:extLst>
            </p:cNvPr>
            <p:cNvSpPr txBox="1"/>
            <p:nvPr/>
          </p:nvSpPr>
          <p:spPr>
            <a:xfrm>
              <a:off x="531831" y="6268077"/>
              <a:ext cx="1303319" cy="193563"/>
            </a:xfrm>
            <a:prstGeom prst="rect">
              <a:avLst/>
            </a:prstGeom>
            <a:noFill/>
          </p:spPr>
          <p:txBody>
            <a:bodyPr wrap="square" rtlCol="0">
              <a:spAutoFit/>
            </a:bodyPr>
            <a:lstStyle/>
            <a:p>
              <a:pPr defTabSz="342904"/>
              <a:r>
                <a:rPr lang="en-US" sz="675">
                  <a:ea typeface="Roboto Condensed Light" panose="02000000000000000000" pitchFamily="2" charset="0"/>
                </a:rPr>
                <a:t>Milestone on track</a:t>
              </a:r>
            </a:p>
          </p:txBody>
        </p:sp>
        <p:sp>
          <p:nvSpPr>
            <p:cNvPr id="22" name="TextBox 21">
              <a:extLst>
                <a:ext uri="{FF2B5EF4-FFF2-40B4-BE49-F238E27FC236}">
                  <a16:creationId xmlns:a16="http://schemas.microsoft.com/office/drawing/2014/main" id="{4A8EBD7F-2D20-43EA-BBE9-34FBF6E15E3D}"/>
                </a:ext>
              </a:extLst>
            </p:cNvPr>
            <p:cNvSpPr txBox="1"/>
            <p:nvPr/>
          </p:nvSpPr>
          <p:spPr>
            <a:xfrm>
              <a:off x="531831" y="6701361"/>
              <a:ext cx="1506519" cy="193563"/>
            </a:xfrm>
            <a:prstGeom prst="rect">
              <a:avLst/>
            </a:prstGeom>
            <a:noFill/>
          </p:spPr>
          <p:txBody>
            <a:bodyPr wrap="square" rtlCol="0">
              <a:spAutoFit/>
            </a:bodyPr>
            <a:lstStyle/>
            <a:p>
              <a:pPr defTabSz="342904"/>
              <a:r>
                <a:rPr lang="en-US" sz="675" dirty="0">
                  <a:ea typeface="Roboto Condensed Light" panose="02000000000000000000" pitchFamily="2" charset="0"/>
                </a:rPr>
                <a:t>Milestone not achieved</a:t>
              </a:r>
            </a:p>
          </p:txBody>
        </p:sp>
        <p:sp>
          <p:nvSpPr>
            <p:cNvPr id="25" name="Off-page Connector 139">
              <a:extLst>
                <a:ext uri="{FF2B5EF4-FFF2-40B4-BE49-F238E27FC236}">
                  <a16:creationId xmlns:a16="http://schemas.microsoft.com/office/drawing/2014/main" id="{F26DA1B0-1853-40ED-92CD-750EEF240419}"/>
                </a:ext>
              </a:extLst>
            </p:cNvPr>
            <p:cNvSpPr/>
            <p:nvPr/>
          </p:nvSpPr>
          <p:spPr>
            <a:xfrm>
              <a:off x="234154" y="6520423"/>
              <a:ext cx="196078" cy="191748"/>
            </a:xfrm>
            <a:prstGeom prst="flowChartOffpageConnector">
              <a:avLst/>
            </a:prstGeom>
            <a:solidFill>
              <a:srgbClr val="FFC000"/>
            </a:solidFill>
            <a:ln w="12700" cap="flat" cmpd="sng" algn="ctr">
              <a:noFill/>
              <a:prstDash val="solid"/>
              <a:miter lim="800000"/>
            </a:ln>
            <a:effectLst/>
          </p:spPr>
          <p:txBody>
            <a:bodyPr rtlCol="0" anchor="ctr"/>
            <a:lstStyle/>
            <a:p>
              <a:pPr algn="ctr" defTabSz="342904">
                <a:defRPr/>
              </a:pPr>
              <a:endParaRPr lang="en-US" sz="600" kern="0">
                <a:ea typeface="Roboto Condensed Light" panose="02000000000000000000" pitchFamily="2" charset="0"/>
              </a:endParaRPr>
            </a:p>
          </p:txBody>
        </p:sp>
        <p:sp>
          <p:nvSpPr>
            <p:cNvPr id="26" name="TextBox 25">
              <a:extLst>
                <a:ext uri="{FF2B5EF4-FFF2-40B4-BE49-F238E27FC236}">
                  <a16:creationId xmlns:a16="http://schemas.microsoft.com/office/drawing/2014/main" id="{593809F7-2E10-4F1F-8DF1-5EC69ADFE364}"/>
                </a:ext>
              </a:extLst>
            </p:cNvPr>
            <p:cNvSpPr txBox="1"/>
            <p:nvPr/>
          </p:nvSpPr>
          <p:spPr>
            <a:xfrm>
              <a:off x="531831" y="6487027"/>
              <a:ext cx="1303319" cy="193563"/>
            </a:xfrm>
            <a:prstGeom prst="rect">
              <a:avLst/>
            </a:prstGeom>
            <a:noFill/>
          </p:spPr>
          <p:txBody>
            <a:bodyPr wrap="square" rtlCol="0">
              <a:spAutoFit/>
            </a:bodyPr>
            <a:lstStyle/>
            <a:p>
              <a:pPr defTabSz="342904"/>
              <a:r>
                <a:rPr lang="en-US" sz="675">
                  <a:ea typeface="Roboto Condensed Light" panose="02000000000000000000" pitchFamily="2" charset="0"/>
                </a:rPr>
                <a:t>Milestone at risk</a:t>
              </a:r>
            </a:p>
          </p:txBody>
        </p:sp>
      </p:grpSp>
      <p:sp>
        <p:nvSpPr>
          <p:cNvPr id="29" name="Flowchart: Off-page Connector 28">
            <a:extLst>
              <a:ext uri="{FF2B5EF4-FFF2-40B4-BE49-F238E27FC236}">
                <a16:creationId xmlns:a16="http://schemas.microsoft.com/office/drawing/2014/main" id="{C5EF06FF-6F1E-46A4-8511-EC8C931B3FFD}"/>
              </a:ext>
            </a:extLst>
          </p:cNvPr>
          <p:cNvSpPr/>
          <p:nvPr/>
        </p:nvSpPr>
        <p:spPr>
          <a:xfrm>
            <a:off x="3780586" y="2225482"/>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L2-S1</a:t>
            </a:r>
          </a:p>
        </p:txBody>
      </p:sp>
      <p:sp>
        <p:nvSpPr>
          <p:cNvPr id="30" name="Flowchart: Off-page Connector 29">
            <a:extLst>
              <a:ext uri="{FF2B5EF4-FFF2-40B4-BE49-F238E27FC236}">
                <a16:creationId xmlns:a16="http://schemas.microsoft.com/office/drawing/2014/main" id="{55E67A93-AAE4-4833-B258-EDD6E6104B9E}"/>
              </a:ext>
            </a:extLst>
          </p:cNvPr>
          <p:cNvSpPr/>
          <p:nvPr/>
        </p:nvSpPr>
        <p:spPr>
          <a:xfrm>
            <a:off x="3905105" y="2141785"/>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L2-S2</a:t>
            </a:r>
          </a:p>
        </p:txBody>
      </p:sp>
      <p:sp>
        <p:nvSpPr>
          <p:cNvPr id="35" name="Flowchart: Off-page Connector 34">
            <a:extLst>
              <a:ext uri="{FF2B5EF4-FFF2-40B4-BE49-F238E27FC236}">
                <a16:creationId xmlns:a16="http://schemas.microsoft.com/office/drawing/2014/main" id="{63645F63-B129-485A-8636-D1DACEACA1A2}"/>
              </a:ext>
            </a:extLst>
          </p:cNvPr>
          <p:cNvSpPr/>
          <p:nvPr/>
        </p:nvSpPr>
        <p:spPr>
          <a:xfrm>
            <a:off x="4197666" y="2240566"/>
            <a:ext cx="151530" cy="571012"/>
          </a:xfrm>
          <a:prstGeom prst="flowChartOffpage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L2-S3</a:t>
            </a:r>
          </a:p>
        </p:txBody>
      </p:sp>
      <p:sp>
        <p:nvSpPr>
          <p:cNvPr id="36" name="Flowchart: Off-page Connector 35">
            <a:extLst>
              <a:ext uri="{FF2B5EF4-FFF2-40B4-BE49-F238E27FC236}">
                <a16:creationId xmlns:a16="http://schemas.microsoft.com/office/drawing/2014/main" id="{A819AE62-B47D-4DCB-A10F-714D6E432299}"/>
              </a:ext>
            </a:extLst>
          </p:cNvPr>
          <p:cNvSpPr/>
          <p:nvPr/>
        </p:nvSpPr>
        <p:spPr>
          <a:xfrm>
            <a:off x="4477616" y="223421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L2-S4</a:t>
            </a:r>
          </a:p>
        </p:txBody>
      </p:sp>
      <p:sp>
        <p:nvSpPr>
          <p:cNvPr id="37" name="Flowchart: Off-page Connector 36">
            <a:extLst>
              <a:ext uri="{FF2B5EF4-FFF2-40B4-BE49-F238E27FC236}">
                <a16:creationId xmlns:a16="http://schemas.microsoft.com/office/drawing/2014/main" id="{3454A059-D430-4916-8821-53C637DD7722}"/>
              </a:ext>
            </a:extLst>
          </p:cNvPr>
          <p:cNvSpPr/>
          <p:nvPr/>
        </p:nvSpPr>
        <p:spPr>
          <a:xfrm>
            <a:off x="5295312" y="2097381"/>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L2-S5</a:t>
            </a:r>
          </a:p>
        </p:txBody>
      </p:sp>
      <p:sp>
        <p:nvSpPr>
          <p:cNvPr id="38" name="Flowchart: Off-page Connector 37">
            <a:extLst>
              <a:ext uri="{FF2B5EF4-FFF2-40B4-BE49-F238E27FC236}">
                <a16:creationId xmlns:a16="http://schemas.microsoft.com/office/drawing/2014/main" id="{4270E9AF-1815-4A78-A027-8FB3A0DF35EA}"/>
              </a:ext>
            </a:extLst>
          </p:cNvPr>
          <p:cNvSpPr/>
          <p:nvPr/>
        </p:nvSpPr>
        <p:spPr>
          <a:xfrm>
            <a:off x="4800418" y="2239564"/>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L2-S6</a:t>
            </a:r>
          </a:p>
        </p:txBody>
      </p:sp>
      <p:sp>
        <p:nvSpPr>
          <p:cNvPr id="39" name="Flowchart: Off-page Connector 38">
            <a:extLst>
              <a:ext uri="{FF2B5EF4-FFF2-40B4-BE49-F238E27FC236}">
                <a16:creationId xmlns:a16="http://schemas.microsoft.com/office/drawing/2014/main" id="{E6CF35C0-F2E9-49A1-B8FF-84AAC21FD4A1}"/>
              </a:ext>
            </a:extLst>
          </p:cNvPr>
          <p:cNvSpPr/>
          <p:nvPr/>
        </p:nvSpPr>
        <p:spPr>
          <a:xfrm>
            <a:off x="5162096" y="2240566"/>
            <a:ext cx="151530" cy="571012"/>
          </a:xfrm>
          <a:prstGeom prst="flowChartOffpage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41" dirty="0">
                <a:solidFill>
                  <a:schemeClr val="tx2"/>
                </a:solidFill>
              </a:rPr>
              <a:t>L2-S7</a:t>
            </a:r>
          </a:p>
        </p:txBody>
      </p:sp>
      <p:sp>
        <p:nvSpPr>
          <p:cNvPr id="3" name="Slide Number Placeholder 2">
            <a:extLst>
              <a:ext uri="{FF2B5EF4-FFF2-40B4-BE49-F238E27FC236}">
                <a16:creationId xmlns:a16="http://schemas.microsoft.com/office/drawing/2014/main" id="{1E7FAC1D-2C3F-4D24-8CA1-3DEEBF03B67C}"/>
              </a:ext>
            </a:extLst>
          </p:cNvPr>
          <p:cNvSpPr>
            <a:spLocks noGrp="1"/>
          </p:cNvSpPr>
          <p:nvPr>
            <p:ph type="sldNum" sz="quarter" idx="12"/>
          </p:nvPr>
        </p:nvSpPr>
        <p:spPr/>
        <p:txBody>
          <a:bodyPr/>
          <a:lstStyle/>
          <a:p>
            <a:fld id="{4EC81F68-4976-451A-B2E9-79BCBD2F70CC}" type="slidenum">
              <a:rPr lang="en-AU" smtClean="0"/>
              <a:t>32</a:t>
            </a:fld>
            <a:endParaRPr lang="en-AU"/>
          </a:p>
        </p:txBody>
      </p:sp>
      <p:sp>
        <p:nvSpPr>
          <p:cNvPr id="28" name="Title 1">
            <a:extLst>
              <a:ext uri="{FF2B5EF4-FFF2-40B4-BE49-F238E27FC236}">
                <a16:creationId xmlns:a16="http://schemas.microsoft.com/office/drawing/2014/main" id="{C83B9427-CF6C-4EA9-BA6F-620B6A3BD983}"/>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30-01-2020</a:t>
            </a:r>
          </a:p>
        </p:txBody>
      </p:sp>
    </p:spTree>
    <p:extLst>
      <p:ext uri="{BB962C8B-B14F-4D97-AF65-F5344CB8AC3E}">
        <p14:creationId xmlns:p14="http://schemas.microsoft.com/office/powerpoint/2010/main" val="200791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F271-C53F-448D-B16B-28FB6F164729}"/>
              </a:ext>
            </a:extLst>
          </p:cNvPr>
          <p:cNvSpPr>
            <a:spLocks noGrp="1"/>
          </p:cNvSpPr>
          <p:nvPr>
            <p:ph type="title"/>
          </p:nvPr>
        </p:nvSpPr>
        <p:spPr/>
        <p:txBody>
          <a:bodyPr/>
          <a:lstStyle/>
          <a:p>
            <a:r>
              <a:rPr lang="en-AU" dirty="0"/>
              <a:t>Readiness Workstream Update</a:t>
            </a:r>
          </a:p>
        </p:txBody>
      </p:sp>
      <p:sp>
        <p:nvSpPr>
          <p:cNvPr id="3" name="Text Placeholder 2">
            <a:extLst>
              <a:ext uri="{FF2B5EF4-FFF2-40B4-BE49-F238E27FC236}">
                <a16:creationId xmlns:a16="http://schemas.microsoft.com/office/drawing/2014/main" id="{EA321B20-0013-4A60-9412-2D47CAC94B73}"/>
              </a:ext>
            </a:extLst>
          </p:cNvPr>
          <p:cNvSpPr>
            <a:spLocks noGrp="1"/>
          </p:cNvSpPr>
          <p:nvPr>
            <p:ph type="body" idx="1"/>
          </p:nvPr>
        </p:nvSpPr>
        <p:spPr/>
        <p:txBody>
          <a:bodyPr/>
          <a:lstStyle/>
          <a:p>
            <a:r>
              <a:rPr lang="en-AU" dirty="0"/>
              <a:t>Greg Minney</a:t>
            </a:r>
          </a:p>
        </p:txBody>
      </p:sp>
      <p:sp>
        <p:nvSpPr>
          <p:cNvPr id="6" name="Slide Number Placeholder 5">
            <a:extLst>
              <a:ext uri="{FF2B5EF4-FFF2-40B4-BE49-F238E27FC236}">
                <a16:creationId xmlns:a16="http://schemas.microsoft.com/office/drawing/2014/main" id="{814A1B90-D521-4DD9-83D0-599DFD67F5AC}"/>
              </a:ext>
            </a:extLst>
          </p:cNvPr>
          <p:cNvSpPr>
            <a:spLocks noGrp="1"/>
          </p:cNvSpPr>
          <p:nvPr>
            <p:ph type="sldNum" sz="quarter" idx="12"/>
          </p:nvPr>
        </p:nvSpPr>
        <p:spPr/>
        <p:txBody>
          <a:bodyPr/>
          <a:lstStyle/>
          <a:p>
            <a:fld id="{4EC81F68-4976-451A-B2E9-79BCBD2F70CC}" type="slidenum">
              <a:rPr lang="en-AU" smtClean="0"/>
              <a:pPr/>
              <a:t>33</a:t>
            </a:fld>
            <a:endParaRPr lang="en-AU" dirty="0"/>
          </a:p>
        </p:txBody>
      </p:sp>
      <p:sp>
        <p:nvSpPr>
          <p:cNvPr id="4" name="Date Placeholder 3">
            <a:extLst>
              <a:ext uri="{FF2B5EF4-FFF2-40B4-BE49-F238E27FC236}">
                <a16:creationId xmlns:a16="http://schemas.microsoft.com/office/drawing/2014/main" id="{A99C7713-D5DD-40E7-8505-53F927364A29}"/>
              </a:ext>
            </a:extLst>
          </p:cNvPr>
          <p:cNvSpPr>
            <a:spLocks noGrp="1"/>
          </p:cNvSpPr>
          <p:nvPr>
            <p:ph type="dt" sz="half" idx="10"/>
          </p:nvPr>
        </p:nvSpPr>
        <p:spPr/>
        <p:txBody>
          <a:bodyPr/>
          <a:lstStyle/>
          <a:p>
            <a:fld id="{E7F0407B-BFA8-4EE8-B669-01E4664DBA6B}" type="datetime1">
              <a:rPr lang="en-AU" smtClean="0"/>
              <a:t>5/02/2020</a:t>
            </a:fld>
            <a:endParaRPr lang="en-AU" dirty="0"/>
          </a:p>
        </p:txBody>
      </p:sp>
    </p:spTree>
    <p:extLst>
      <p:ext uri="{BB962C8B-B14F-4D97-AF65-F5344CB8AC3E}">
        <p14:creationId xmlns:p14="http://schemas.microsoft.com/office/powerpoint/2010/main" val="2481151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8E35A-7B32-42B9-837E-6A1A757F7D8F}"/>
              </a:ext>
            </a:extLst>
          </p:cNvPr>
          <p:cNvSpPr>
            <a:spLocks noGrp="1"/>
          </p:cNvSpPr>
          <p:nvPr>
            <p:ph type="title"/>
          </p:nvPr>
        </p:nvSpPr>
        <p:spPr/>
        <p:txBody>
          <a:bodyPr/>
          <a:lstStyle/>
          <a:p>
            <a:r>
              <a:rPr lang="en-AU" dirty="0"/>
              <a:t>Readiness papers - timelines</a:t>
            </a:r>
          </a:p>
        </p:txBody>
      </p:sp>
      <p:sp>
        <p:nvSpPr>
          <p:cNvPr id="4" name="Slide Number Placeholder 3">
            <a:extLst>
              <a:ext uri="{FF2B5EF4-FFF2-40B4-BE49-F238E27FC236}">
                <a16:creationId xmlns:a16="http://schemas.microsoft.com/office/drawing/2014/main" id="{0E8A389F-DC88-43FD-BEEA-AB3347868FAC}"/>
              </a:ext>
            </a:extLst>
          </p:cNvPr>
          <p:cNvSpPr>
            <a:spLocks noGrp="1"/>
          </p:cNvSpPr>
          <p:nvPr>
            <p:ph type="sldNum" sz="quarter" idx="12"/>
          </p:nvPr>
        </p:nvSpPr>
        <p:spPr/>
        <p:txBody>
          <a:bodyPr/>
          <a:lstStyle/>
          <a:p>
            <a:fld id="{4EC81F68-4976-451A-B2E9-79BCBD2F70CC}" type="slidenum">
              <a:rPr lang="en-AU" smtClean="0"/>
              <a:t>34</a:t>
            </a:fld>
            <a:endParaRPr lang="en-AU" dirty="0"/>
          </a:p>
        </p:txBody>
      </p:sp>
      <p:graphicFrame>
        <p:nvGraphicFramePr>
          <p:cNvPr id="5" name="Table 4">
            <a:extLst>
              <a:ext uri="{FF2B5EF4-FFF2-40B4-BE49-F238E27FC236}">
                <a16:creationId xmlns:a16="http://schemas.microsoft.com/office/drawing/2014/main" id="{C34AA9A4-D1EF-4A53-8EA6-B15E292E7BAC}"/>
              </a:ext>
            </a:extLst>
          </p:cNvPr>
          <p:cNvGraphicFramePr>
            <a:graphicFrameLocks noGrp="1"/>
          </p:cNvGraphicFramePr>
          <p:nvPr/>
        </p:nvGraphicFramePr>
        <p:xfrm>
          <a:off x="107117" y="1918994"/>
          <a:ext cx="8869221" cy="2606929"/>
        </p:xfrm>
        <a:graphic>
          <a:graphicData uri="http://schemas.openxmlformats.org/drawingml/2006/table">
            <a:tbl>
              <a:tblPr firstRow="1" bandRow="1">
                <a:tableStyleId>{5C22544A-7EE6-4342-B048-85BDC9FD1C3A}</a:tableStyleId>
              </a:tblPr>
              <a:tblGrid>
                <a:gridCol w="3080402">
                  <a:extLst>
                    <a:ext uri="{9D8B030D-6E8A-4147-A177-3AD203B41FA5}">
                      <a16:colId xmlns:a16="http://schemas.microsoft.com/office/drawing/2014/main" val="2091627644"/>
                    </a:ext>
                  </a:extLst>
                </a:gridCol>
                <a:gridCol w="1271693">
                  <a:extLst>
                    <a:ext uri="{9D8B030D-6E8A-4147-A177-3AD203B41FA5}">
                      <a16:colId xmlns:a16="http://schemas.microsoft.com/office/drawing/2014/main" val="3995025821"/>
                    </a:ext>
                  </a:extLst>
                </a:gridCol>
                <a:gridCol w="888068">
                  <a:extLst>
                    <a:ext uri="{9D8B030D-6E8A-4147-A177-3AD203B41FA5}">
                      <a16:colId xmlns:a16="http://schemas.microsoft.com/office/drawing/2014/main" val="1684045326"/>
                    </a:ext>
                  </a:extLst>
                </a:gridCol>
                <a:gridCol w="1130133">
                  <a:extLst>
                    <a:ext uri="{9D8B030D-6E8A-4147-A177-3AD203B41FA5}">
                      <a16:colId xmlns:a16="http://schemas.microsoft.com/office/drawing/2014/main" val="3380280832"/>
                    </a:ext>
                  </a:extLst>
                </a:gridCol>
                <a:gridCol w="1393894">
                  <a:extLst>
                    <a:ext uri="{9D8B030D-6E8A-4147-A177-3AD203B41FA5}">
                      <a16:colId xmlns:a16="http://schemas.microsoft.com/office/drawing/2014/main" val="189797285"/>
                    </a:ext>
                  </a:extLst>
                </a:gridCol>
                <a:gridCol w="1105031">
                  <a:extLst>
                    <a:ext uri="{9D8B030D-6E8A-4147-A177-3AD203B41FA5}">
                      <a16:colId xmlns:a16="http://schemas.microsoft.com/office/drawing/2014/main" val="2832037519"/>
                    </a:ext>
                  </a:extLst>
                </a:gridCol>
              </a:tblGrid>
              <a:tr h="426109">
                <a:tc>
                  <a:txBody>
                    <a:bodyPr/>
                    <a:lstStyle/>
                    <a:p>
                      <a:pPr algn="ctr" fontAlgn="b"/>
                      <a:r>
                        <a:rPr lang="en-AU" sz="1400" u="none" strike="noStrike" dirty="0">
                          <a:effectLst/>
                        </a:rPr>
                        <a:t>Item</a:t>
                      </a:r>
                      <a:endParaRPr lang="en-AU" sz="1400" b="1" i="0" u="none" strike="noStrike" dirty="0">
                        <a:solidFill>
                          <a:schemeClr val="bg1"/>
                        </a:solidFill>
                        <a:effectLst/>
                        <a:latin typeface="+mj-lt"/>
                      </a:endParaRPr>
                    </a:p>
                  </a:txBody>
                  <a:tcPr marL="9029" marR="9029" marT="9029" marB="0" anchor="ctr"/>
                </a:tc>
                <a:tc>
                  <a:txBody>
                    <a:bodyPr/>
                    <a:lstStyle/>
                    <a:p>
                      <a:pPr algn="ctr" fontAlgn="b"/>
                      <a:r>
                        <a:rPr lang="en-AU" sz="1400" u="none" strike="noStrike" dirty="0">
                          <a:effectLst/>
                        </a:rPr>
                        <a:t>RWG/ITWG/FG engagement</a:t>
                      </a:r>
                      <a:endParaRPr lang="en-AU" sz="1400" b="1" i="0" u="none" strike="noStrike" dirty="0">
                        <a:solidFill>
                          <a:schemeClr val="bg1"/>
                        </a:solidFill>
                        <a:effectLst/>
                        <a:latin typeface="+mj-lt"/>
                      </a:endParaRPr>
                    </a:p>
                  </a:txBody>
                  <a:tcPr marL="9029" marR="9029" marT="9029" marB="0" anchor="ctr"/>
                </a:tc>
                <a:tc>
                  <a:txBody>
                    <a:bodyPr/>
                    <a:lstStyle/>
                    <a:p>
                      <a:pPr algn="ctr" fontAlgn="b"/>
                      <a:r>
                        <a:rPr lang="en-AU" sz="1400" u="none" strike="noStrike" dirty="0">
                          <a:effectLst/>
                        </a:rPr>
                        <a:t>Draft paper</a:t>
                      </a:r>
                      <a:endParaRPr lang="en-AU" sz="1400" b="1" i="0" u="none" strike="noStrike" dirty="0">
                        <a:solidFill>
                          <a:schemeClr val="bg1"/>
                        </a:solidFill>
                        <a:effectLst/>
                        <a:latin typeface="+mj-lt"/>
                      </a:endParaRPr>
                    </a:p>
                  </a:txBody>
                  <a:tcPr marL="9029" marR="9029" marT="9029" marB="0" anchor="ctr"/>
                </a:tc>
                <a:tc>
                  <a:txBody>
                    <a:bodyPr/>
                    <a:lstStyle/>
                    <a:p>
                      <a:pPr algn="ctr" fontAlgn="b"/>
                      <a:r>
                        <a:rPr lang="en-AU" sz="1400" u="none" strike="noStrike" dirty="0">
                          <a:effectLst/>
                        </a:rPr>
                        <a:t>Consultation </a:t>
                      </a:r>
                      <a:endParaRPr lang="en-AU" sz="1400" b="1" i="0" u="none" strike="noStrike" dirty="0">
                        <a:solidFill>
                          <a:schemeClr val="bg1"/>
                        </a:solidFill>
                        <a:effectLst/>
                        <a:latin typeface="+mj-lt"/>
                      </a:endParaRPr>
                    </a:p>
                  </a:txBody>
                  <a:tcPr marL="9029" marR="9029" marT="9029" marB="0" anchor="ctr"/>
                </a:tc>
                <a:tc>
                  <a:txBody>
                    <a:bodyPr/>
                    <a:lstStyle/>
                    <a:p>
                      <a:pPr algn="ctr" fontAlgn="b"/>
                      <a:r>
                        <a:rPr lang="en-AU" sz="1400" u="none" strike="noStrike" dirty="0">
                          <a:effectLst/>
                        </a:rPr>
                        <a:t>Comments due</a:t>
                      </a:r>
                      <a:endParaRPr lang="en-AU" sz="1400" b="1" i="0" u="none" strike="noStrike" dirty="0">
                        <a:solidFill>
                          <a:schemeClr val="bg1"/>
                        </a:solidFill>
                        <a:effectLst/>
                        <a:latin typeface="+mj-lt"/>
                      </a:endParaRPr>
                    </a:p>
                  </a:txBody>
                  <a:tcPr marL="9029" marR="9029" marT="9029" marB="0" anchor="ctr"/>
                </a:tc>
                <a:tc>
                  <a:txBody>
                    <a:bodyPr/>
                    <a:lstStyle/>
                    <a:p>
                      <a:pPr algn="ctr" fontAlgn="b"/>
                      <a:r>
                        <a:rPr lang="en-AU" sz="1400" u="none" strike="noStrike" dirty="0">
                          <a:effectLst/>
                        </a:rPr>
                        <a:t>Final paper </a:t>
                      </a:r>
                      <a:endParaRPr lang="en-AU" sz="1400" b="1" i="0" u="none" strike="noStrike" dirty="0">
                        <a:solidFill>
                          <a:schemeClr val="bg1"/>
                        </a:solidFill>
                        <a:effectLst/>
                        <a:latin typeface="+mj-lt"/>
                      </a:endParaRPr>
                    </a:p>
                  </a:txBody>
                  <a:tcPr marL="9029" marR="9029" marT="9029" marB="0" anchor="ctr"/>
                </a:tc>
                <a:extLst>
                  <a:ext uri="{0D108BD9-81ED-4DB2-BD59-A6C34878D82A}">
                    <a16:rowId xmlns:a16="http://schemas.microsoft.com/office/drawing/2014/main" val="932360931"/>
                  </a:ext>
                </a:extLst>
              </a:tr>
              <a:tr h="351530">
                <a:tc>
                  <a:txBody>
                    <a:bodyPr/>
                    <a:lstStyle/>
                    <a:p>
                      <a:pPr algn="l" fontAlgn="b"/>
                      <a:r>
                        <a:rPr lang="en-AU" sz="1400" u="none" strike="noStrike" dirty="0">
                          <a:effectLst/>
                        </a:rPr>
                        <a:t>Industry test and market trial strategy</a:t>
                      </a:r>
                      <a:endParaRPr lang="en-AU" sz="1400" b="1" i="0" u="none" strike="noStrike" dirty="0">
                        <a:solidFill>
                          <a:srgbClr val="000000"/>
                        </a:solidFill>
                        <a:effectLst/>
                        <a:latin typeface="+mj-lt"/>
                      </a:endParaRPr>
                    </a:p>
                  </a:txBody>
                  <a:tcPr marL="9029" marR="9029" marT="9029" marB="0" anchor="ctr"/>
                </a:tc>
                <a:tc>
                  <a:txBody>
                    <a:bodyPr/>
                    <a:lstStyle/>
                    <a:p>
                      <a:pPr algn="ctr" fontAlgn="b"/>
                      <a:r>
                        <a:rPr lang="en-AU" sz="1400" u="none" strike="noStrike" dirty="0">
                          <a:effectLst/>
                        </a:rPr>
                        <a:t>Jul-19</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tc>
                  <a:txBody>
                    <a:bodyPr/>
                    <a:lstStyle/>
                    <a:p>
                      <a:pPr algn="ctr" fontAlgn="b"/>
                      <a:r>
                        <a:rPr lang="en-AU" sz="1400" u="none" strike="noStrike" dirty="0">
                          <a:effectLst/>
                        </a:rPr>
                        <a:t>30-Sep</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tc>
                  <a:txBody>
                    <a:bodyPr/>
                    <a:lstStyle/>
                    <a:p>
                      <a:pPr algn="ctr" fontAlgn="b"/>
                      <a:r>
                        <a:rPr lang="en-AU" sz="1400" u="none" strike="noStrike" dirty="0">
                          <a:effectLst/>
                        </a:rPr>
                        <a:t>4 weeks</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tc>
                  <a:txBody>
                    <a:bodyPr/>
                    <a:lstStyle/>
                    <a:p>
                      <a:pPr algn="ctr" fontAlgn="b"/>
                      <a:r>
                        <a:rPr lang="en-AU" sz="1400" u="none" strike="noStrike" dirty="0">
                          <a:effectLst/>
                        </a:rPr>
                        <a:t>28-Oct</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tc>
                  <a:txBody>
                    <a:bodyPr/>
                    <a:lstStyle/>
                    <a:p>
                      <a:pPr algn="ctr" fontAlgn="b"/>
                      <a:r>
                        <a:rPr lang="en-AU" sz="1400" u="none" strike="noStrike" dirty="0">
                          <a:effectLst/>
                        </a:rPr>
                        <a:t>29-Nov</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extLst>
                  <a:ext uri="{0D108BD9-81ED-4DB2-BD59-A6C34878D82A}">
                    <a16:rowId xmlns:a16="http://schemas.microsoft.com/office/drawing/2014/main" val="3574277048"/>
                  </a:ext>
                </a:extLst>
              </a:tr>
              <a:tr h="351530">
                <a:tc>
                  <a:txBody>
                    <a:bodyPr/>
                    <a:lstStyle/>
                    <a:p>
                      <a:pPr algn="l" fontAlgn="b"/>
                      <a:r>
                        <a:rPr lang="en-AU" sz="1400" u="none" strike="noStrike" dirty="0">
                          <a:effectLst/>
                        </a:rPr>
                        <a:t>Transition and go-live strategy</a:t>
                      </a:r>
                      <a:endParaRPr lang="en-AU" sz="1400" b="1" i="0" u="none" strike="noStrike" dirty="0">
                        <a:solidFill>
                          <a:srgbClr val="000000"/>
                        </a:solidFill>
                        <a:effectLst/>
                        <a:latin typeface="+mj-lt"/>
                      </a:endParaRPr>
                    </a:p>
                  </a:txBody>
                  <a:tcPr marL="9029" marR="9029" marT="9029" marB="0" anchor="ctr"/>
                </a:tc>
                <a:tc>
                  <a:txBody>
                    <a:bodyPr/>
                    <a:lstStyle/>
                    <a:p>
                      <a:pPr algn="ctr" fontAlgn="b"/>
                      <a:r>
                        <a:rPr lang="en-AU" sz="1400" u="none" strike="noStrike" dirty="0">
                          <a:effectLst/>
                        </a:rPr>
                        <a:t>Jul-19</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tc>
                  <a:txBody>
                    <a:bodyPr/>
                    <a:lstStyle/>
                    <a:p>
                      <a:pPr algn="ctr" fontAlgn="b"/>
                      <a:r>
                        <a:rPr lang="en-AU" sz="1400" u="none" strike="noStrike" dirty="0">
                          <a:effectLst/>
                        </a:rPr>
                        <a:t>30-Sep</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tc>
                  <a:txBody>
                    <a:bodyPr/>
                    <a:lstStyle/>
                    <a:p>
                      <a:pPr algn="ctr" fontAlgn="b"/>
                      <a:r>
                        <a:rPr lang="en-AU" sz="1400" u="none" strike="noStrike" dirty="0">
                          <a:effectLst/>
                        </a:rPr>
                        <a:t>4 weeks</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tc>
                  <a:txBody>
                    <a:bodyPr/>
                    <a:lstStyle/>
                    <a:p>
                      <a:pPr algn="ctr" fontAlgn="b"/>
                      <a:r>
                        <a:rPr lang="en-AU" sz="1400" u="none" strike="noStrike" dirty="0">
                          <a:effectLst/>
                        </a:rPr>
                        <a:t>28-Oct</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tc>
                  <a:txBody>
                    <a:bodyPr/>
                    <a:lstStyle/>
                    <a:p>
                      <a:pPr algn="ctr" fontAlgn="b"/>
                      <a:r>
                        <a:rPr lang="en-AU" sz="1400" u="none" strike="noStrike" dirty="0">
                          <a:effectLst/>
                        </a:rPr>
                        <a:t>29-Nov</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extLst>
                  <a:ext uri="{0D108BD9-81ED-4DB2-BD59-A6C34878D82A}">
                    <a16:rowId xmlns:a16="http://schemas.microsoft.com/office/drawing/2014/main" val="3100498420"/>
                  </a:ext>
                </a:extLst>
              </a:tr>
              <a:tr h="413530">
                <a:tc>
                  <a:txBody>
                    <a:bodyPr/>
                    <a:lstStyle/>
                    <a:p>
                      <a:pPr marL="400965" lvl="2" algn="l" defTabSz="801929" rtl="0" eaLnBrk="1" fontAlgn="b" latinLnBrk="0" hangingPunct="1"/>
                      <a:r>
                        <a:rPr lang="en-AU" sz="1400" u="none" strike="noStrike" kern="1200" dirty="0">
                          <a:effectLst/>
                        </a:rPr>
                        <a:t>Metering transition plan</a:t>
                      </a:r>
                      <a:endParaRPr lang="en-AU" sz="1400" b="1" i="0" u="none" strike="noStrike" kern="1200" dirty="0">
                        <a:solidFill>
                          <a:srgbClr val="000000"/>
                        </a:solidFill>
                        <a:effectLst/>
                        <a:latin typeface="+mj-lt"/>
                        <a:ea typeface="+mn-ea"/>
                        <a:cs typeface="+mn-cs"/>
                      </a:endParaRPr>
                    </a:p>
                  </a:txBody>
                  <a:tcPr marL="9029" marR="9029" marT="9029" marB="0" anchor="ctr"/>
                </a:tc>
                <a:tc>
                  <a:txBody>
                    <a:bodyPr/>
                    <a:lstStyle/>
                    <a:p>
                      <a:pPr marL="0" algn="ctr" defTabSz="801929" rtl="0" eaLnBrk="1" fontAlgn="b" latinLnBrk="0" hangingPunct="1"/>
                      <a:r>
                        <a:rPr lang="en-AU" sz="1400" u="none" strike="noStrike" kern="1200" dirty="0">
                          <a:effectLst/>
                        </a:rPr>
                        <a:t>Aug-19 onwards</a:t>
                      </a:r>
                      <a:endParaRPr lang="en-AU" sz="1400" b="0" i="0" u="none" strike="noStrike" kern="1200" dirty="0">
                        <a:solidFill>
                          <a:srgbClr val="000000"/>
                        </a:solidFill>
                        <a:effectLst/>
                        <a:latin typeface="+mn-lt"/>
                        <a:ea typeface="+mn-ea"/>
                        <a:cs typeface="+mn-cs"/>
                      </a:endParaRPr>
                    </a:p>
                  </a:txBody>
                  <a:tcPr marL="9029" marR="9029" marT="9029" marB="0" anchor="ctr">
                    <a:solidFill>
                      <a:schemeClr val="bg1">
                        <a:lumMod val="75000"/>
                      </a:schemeClr>
                    </a:solidFill>
                  </a:tcPr>
                </a:tc>
                <a:tc>
                  <a:txBody>
                    <a:bodyPr/>
                    <a:lstStyle/>
                    <a:p>
                      <a:pPr algn="ctr" fontAlgn="b"/>
                      <a:r>
                        <a:rPr lang="en-AU" sz="1400" u="none" strike="noStrike" dirty="0">
                          <a:effectLst/>
                        </a:rPr>
                        <a:t>29-Nov</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tc>
                  <a:txBody>
                    <a:bodyPr/>
                    <a:lstStyle/>
                    <a:p>
                      <a:pPr algn="ctr" fontAlgn="b"/>
                      <a:r>
                        <a:rPr lang="en-AU" sz="1400" u="none" strike="noStrike" dirty="0">
                          <a:effectLst/>
                        </a:rPr>
                        <a:t>3 weeks</a:t>
                      </a:r>
                      <a:endParaRPr lang="en-AU" sz="1400" b="0" i="0" u="none" strike="noStrike" dirty="0">
                        <a:solidFill>
                          <a:srgbClr val="000000"/>
                        </a:solidFill>
                        <a:effectLst/>
                        <a:latin typeface="+mn-lt"/>
                      </a:endParaRPr>
                    </a:p>
                  </a:txBody>
                  <a:tcPr marL="9029" marR="9029" marT="9029" marB="0" anchor="ctr"/>
                </a:tc>
                <a:tc>
                  <a:txBody>
                    <a:bodyPr/>
                    <a:lstStyle/>
                    <a:p>
                      <a:pPr algn="ctr" fontAlgn="b"/>
                      <a:r>
                        <a:rPr lang="en-AU" sz="1400" u="none" strike="noStrike" dirty="0">
                          <a:effectLst/>
                        </a:rPr>
                        <a:t>20-Dec</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tc>
                  <a:txBody>
                    <a:bodyPr/>
                    <a:lstStyle/>
                    <a:p>
                      <a:pPr algn="ctr" fontAlgn="b"/>
                      <a:r>
                        <a:rPr lang="en-AU" sz="1400" u="none" strike="noStrike" dirty="0">
                          <a:effectLst/>
                        </a:rPr>
                        <a:t>7-Feb-20</a:t>
                      </a:r>
                      <a:endParaRPr lang="en-AU" sz="1400" b="0" i="0" u="none" strike="noStrike" dirty="0">
                        <a:solidFill>
                          <a:srgbClr val="000000"/>
                        </a:solidFill>
                        <a:effectLst/>
                        <a:latin typeface="+mn-lt"/>
                      </a:endParaRPr>
                    </a:p>
                  </a:txBody>
                  <a:tcPr marL="9029" marR="9029" marT="9029" marB="0" anchor="ctr"/>
                </a:tc>
                <a:extLst>
                  <a:ext uri="{0D108BD9-81ED-4DB2-BD59-A6C34878D82A}">
                    <a16:rowId xmlns:a16="http://schemas.microsoft.com/office/drawing/2014/main" val="1815680687"/>
                  </a:ext>
                </a:extLst>
              </a:tr>
              <a:tr h="351530">
                <a:tc>
                  <a:txBody>
                    <a:bodyPr/>
                    <a:lstStyle/>
                    <a:p>
                      <a:pPr lvl="1" algn="l" fontAlgn="b"/>
                      <a:r>
                        <a:rPr lang="en-AU" sz="1400" u="none" strike="noStrike" dirty="0">
                          <a:effectLst/>
                        </a:rPr>
                        <a:t>Industry contingency plan</a:t>
                      </a:r>
                      <a:endParaRPr lang="en-AU" sz="1400" b="1" i="0" u="none" strike="noStrike" dirty="0">
                        <a:solidFill>
                          <a:srgbClr val="000000"/>
                        </a:solidFill>
                        <a:effectLst/>
                        <a:latin typeface="+mj-lt"/>
                      </a:endParaRPr>
                    </a:p>
                  </a:txBody>
                  <a:tcPr marL="9029" marR="9029" marT="9029" marB="0" anchor="ctr"/>
                </a:tc>
                <a:tc>
                  <a:txBody>
                    <a:bodyPr/>
                    <a:lstStyle/>
                    <a:p>
                      <a:pPr marL="0" algn="ctr" defTabSz="801929" rtl="0" eaLnBrk="1" fontAlgn="b" latinLnBrk="0" hangingPunct="1"/>
                      <a:r>
                        <a:rPr lang="en-AU" sz="1400" u="none" strike="noStrike" kern="1200" dirty="0">
                          <a:effectLst/>
                        </a:rPr>
                        <a:t>Nov-19</a:t>
                      </a:r>
                      <a:endParaRPr lang="en-AU" sz="1400" b="0" i="0" u="none" strike="noStrike" kern="1200" dirty="0">
                        <a:solidFill>
                          <a:srgbClr val="000000"/>
                        </a:solidFill>
                        <a:effectLst/>
                        <a:latin typeface="+mn-lt"/>
                        <a:ea typeface="+mn-ea"/>
                        <a:cs typeface="+mn-cs"/>
                      </a:endParaRPr>
                    </a:p>
                  </a:txBody>
                  <a:tcPr marL="9029" marR="9029" marT="9029" marB="0" anchor="ctr">
                    <a:solidFill>
                      <a:schemeClr val="bg1">
                        <a:lumMod val="75000"/>
                      </a:schemeClr>
                    </a:solidFill>
                  </a:tcPr>
                </a:tc>
                <a:tc>
                  <a:txBody>
                    <a:bodyPr/>
                    <a:lstStyle/>
                    <a:p>
                      <a:pPr marL="0" algn="ctr" defTabSz="801929" rtl="0" eaLnBrk="1" fontAlgn="b" latinLnBrk="0" hangingPunct="1"/>
                      <a:r>
                        <a:rPr lang="en-AU" sz="1400" u="none" strike="noStrike" kern="1200" dirty="0">
                          <a:effectLst/>
                        </a:rPr>
                        <a:t>20-Dec</a:t>
                      </a:r>
                      <a:endParaRPr lang="en-AU" sz="1400" b="0" i="0" u="none" strike="noStrike" kern="1200" dirty="0">
                        <a:solidFill>
                          <a:srgbClr val="000000"/>
                        </a:solidFill>
                        <a:effectLst/>
                        <a:latin typeface="+mn-lt"/>
                        <a:ea typeface="+mn-ea"/>
                        <a:cs typeface="+mn-cs"/>
                      </a:endParaRPr>
                    </a:p>
                  </a:txBody>
                  <a:tcPr marL="9029" marR="9029" marT="9029" marB="0" anchor="ctr">
                    <a:solidFill>
                      <a:schemeClr val="bg1">
                        <a:lumMod val="75000"/>
                      </a:schemeClr>
                    </a:solidFill>
                  </a:tcPr>
                </a:tc>
                <a:tc>
                  <a:txBody>
                    <a:bodyPr/>
                    <a:lstStyle/>
                    <a:p>
                      <a:pPr marL="0" algn="ctr" defTabSz="801929" rtl="0" eaLnBrk="1" fontAlgn="b" latinLnBrk="0" hangingPunct="1"/>
                      <a:r>
                        <a:rPr lang="en-AU" sz="1400" u="none" strike="noStrike" kern="1200" dirty="0">
                          <a:effectLst/>
                        </a:rPr>
                        <a:t>6 weeks</a:t>
                      </a:r>
                      <a:endParaRPr lang="en-AU" sz="1400" b="0" i="0" u="none" strike="noStrike" kern="1200" dirty="0">
                        <a:solidFill>
                          <a:srgbClr val="000000"/>
                        </a:solidFill>
                        <a:effectLst/>
                        <a:latin typeface="+mn-lt"/>
                        <a:ea typeface="+mn-ea"/>
                        <a:cs typeface="+mn-cs"/>
                      </a:endParaRPr>
                    </a:p>
                  </a:txBody>
                  <a:tcPr marL="9029" marR="9029" marT="9029" marB="0" anchor="ctr"/>
                </a:tc>
                <a:tc>
                  <a:txBody>
                    <a:bodyPr/>
                    <a:lstStyle/>
                    <a:p>
                      <a:pPr marL="0" marR="0" lvl="0" indent="0" algn="ctr" defTabSz="801929" rtl="0" eaLnBrk="1" fontAlgn="b" latinLnBrk="0" hangingPunct="1">
                        <a:lnSpc>
                          <a:spcPct val="100000"/>
                        </a:lnSpc>
                        <a:spcBef>
                          <a:spcPts val="0"/>
                        </a:spcBef>
                        <a:spcAft>
                          <a:spcPts val="0"/>
                        </a:spcAft>
                        <a:buClrTx/>
                        <a:buSzTx/>
                        <a:buFontTx/>
                        <a:buNone/>
                        <a:tabLst/>
                        <a:defRPr/>
                      </a:pPr>
                      <a:r>
                        <a:rPr lang="en-AU" sz="1400" u="none" strike="noStrike" kern="1200" dirty="0">
                          <a:effectLst/>
                        </a:rPr>
                        <a:t>31-Jan-20</a:t>
                      </a:r>
                      <a:endParaRPr lang="en-AU" sz="1400" b="0" i="0" u="none" strike="noStrike" kern="1200" dirty="0">
                        <a:solidFill>
                          <a:srgbClr val="000000"/>
                        </a:solidFill>
                        <a:effectLst/>
                        <a:latin typeface="+mn-lt"/>
                        <a:ea typeface="+mn-ea"/>
                        <a:cs typeface="+mn-cs"/>
                      </a:endParaRPr>
                    </a:p>
                  </a:txBody>
                  <a:tcPr marL="9029" marR="9029" marT="9029" marB="0" anchor="ctr"/>
                </a:tc>
                <a:tc>
                  <a:txBody>
                    <a:bodyPr/>
                    <a:lstStyle/>
                    <a:p>
                      <a:pPr algn="ctr" fontAlgn="b"/>
                      <a:r>
                        <a:rPr lang="en-AU" sz="1400" u="none" strike="noStrike" dirty="0">
                          <a:effectLst/>
                        </a:rPr>
                        <a:t>13-Mar-20</a:t>
                      </a:r>
                      <a:endParaRPr lang="en-AU" sz="1400" b="0" i="0" u="none" strike="noStrike" dirty="0">
                        <a:solidFill>
                          <a:srgbClr val="000000"/>
                        </a:solidFill>
                        <a:effectLst/>
                        <a:latin typeface="+mn-lt"/>
                      </a:endParaRPr>
                    </a:p>
                  </a:txBody>
                  <a:tcPr marL="9029" marR="9029" marT="9029" marB="0" anchor="ctr"/>
                </a:tc>
                <a:extLst>
                  <a:ext uri="{0D108BD9-81ED-4DB2-BD59-A6C34878D82A}">
                    <a16:rowId xmlns:a16="http://schemas.microsoft.com/office/drawing/2014/main" val="1335643902"/>
                  </a:ext>
                </a:extLst>
              </a:tr>
              <a:tr h="351530">
                <a:tc>
                  <a:txBody>
                    <a:bodyPr/>
                    <a:lstStyle/>
                    <a:p>
                      <a:pPr algn="l" fontAlgn="b"/>
                      <a:r>
                        <a:rPr lang="en-AU" sz="1400" u="none" strike="noStrike" dirty="0">
                          <a:effectLst/>
                        </a:rPr>
                        <a:t>Industry readiness reporting plan</a:t>
                      </a:r>
                      <a:endParaRPr lang="en-AU" sz="1400" b="1" i="0" u="none" strike="noStrike" dirty="0">
                        <a:solidFill>
                          <a:srgbClr val="000000"/>
                        </a:solidFill>
                        <a:effectLst/>
                        <a:latin typeface="+mj-lt"/>
                      </a:endParaRPr>
                    </a:p>
                  </a:txBody>
                  <a:tcPr marL="9029" marR="9029" marT="9029" marB="0" anchor="ctr"/>
                </a:tc>
                <a:tc>
                  <a:txBody>
                    <a:bodyPr/>
                    <a:lstStyle/>
                    <a:p>
                      <a:pPr algn="ctr" fontAlgn="b"/>
                      <a:r>
                        <a:rPr lang="en-AU" sz="1400" u="none" strike="noStrike" dirty="0">
                          <a:effectLst/>
                        </a:rPr>
                        <a:t>Sep-19</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tc>
                  <a:txBody>
                    <a:bodyPr/>
                    <a:lstStyle/>
                    <a:p>
                      <a:pPr algn="ctr" fontAlgn="b"/>
                      <a:r>
                        <a:rPr lang="en-AU" sz="1400" u="none" strike="noStrike" dirty="0">
                          <a:effectLst/>
                        </a:rPr>
                        <a:t>31-Oct</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tc>
                  <a:txBody>
                    <a:bodyPr/>
                    <a:lstStyle/>
                    <a:p>
                      <a:pPr algn="ctr" fontAlgn="b"/>
                      <a:r>
                        <a:rPr lang="en-AU" sz="1400" u="none" strike="noStrike" dirty="0">
                          <a:effectLst/>
                        </a:rPr>
                        <a:t>3 weeks</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tc>
                  <a:txBody>
                    <a:bodyPr/>
                    <a:lstStyle/>
                    <a:p>
                      <a:pPr algn="ctr" fontAlgn="b"/>
                      <a:r>
                        <a:rPr lang="en-AU" sz="1400" u="none" strike="noStrike" dirty="0">
                          <a:effectLst/>
                        </a:rPr>
                        <a:t>21-Nov</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tc>
                  <a:txBody>
                    <a:bodyPr/>
                    <a:lstStyle/>
                    <a:p>
                      <a:pPr algn="ctr" fontAlgn="b"/>
                      <a:r>
                        <a:rPr lang="en-AU" sz="1400" u="none" strike="noStrike" dirty="0">
                          <a:effectLst/>
                        </a:rPr>
                        <a:t>13-Dec</a:t>
                      </a:r>
                      <a:endParaRPr lang="en-AU" sz="1400" b="0" i="0" u="none" strike="noStrike" dirty="0">
                        <a:solidFill>
                          <a:srgbClr val="000000"/>
                        </a:solidFill>
                        <a:effectLst/>
                        <a:latin typeface="+mn-lt"/>
                      </a:endParaRPr>
                    </a:p>
                  </a:txBody>
                  <a:tcPr marL="9029" marR="9029" marT="9029" marB="0" anchor="ctr">
                    <a:solidFill>
                      <a:schemeClr val="tx1">
                        <a:lumMod val="25000"/>
                        <a:lumOff val="75000"/>
                      </a:schemeClr>
                    </a:solidFill>
                  </a:tcPr>
                </a:tc>
                <a:extLst>
                  <a:ext uri="{0D108BD9-81ED-4DB2-BD59-A6C34878D82A}">
                    <a16:rowId xmlns:a16="http://schemas.microsoft.com/office/drawing/2014/main" val="906117191"/>
                  </a:ext>
                </a:extLst>
              </a:tr>
              <a:tr h="351530">
                <a:tc>
                  <a:txBody>
                    <a:bodyPr/>
                    <a:lstStyle/>
                    <a:p>
                      <a:pPr algn="l" fontAlgn="b"/>
                      <a:r>
                        <a:rPr lang="en-AU" sz="1400" u="none" strike="noStrike" dirty="0">
                          <a:effectLst/>
                        </a:rPr>
                        <a:t>MSP accreditation update plan</a:t>
                      </a:r>
                      <a:endParaRPr lang="en-AU" sz="1400" b="1" i="0" u="none" strike="noStrike" dirty="0">
                        <a:solidFill>
                          <a:srgbClr val="000000"/>
                        </a:solidFill>
                        <a:effectLst/>
                        <a:latin typeface="+mj-lt"/>
                      </a:endParaRPr>
                    </a:p>
                  </a:txBody>
                  <a:tcPr marL="9029" marR="9029" marT="9029" marB="0" anchor="ctr"/>
                </a:tc>
                <a:tc>
                  <a:txBody>
                    <a:bodyPr/>
                    <a:lstStyle/>
                    <a:p>
                      <a:pPr algn="ctr" fontAlgn="b"/>
                      <a:r>
                        <a:rPr lang="en-AU" sz="1400" u="none" strike="noStrike" dirty="0">
                          <a:effectLst/>
                        </a:rPr>
                        <a:t>Oct-19</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tc>
                  <a:txBody>
                    <a:bodyPr/>
                    <a:lstStyle/>
                    <a:p>
                      <a:pPr algn="ctr" fontAlgn="b"/>
                      <a:r>
                        <a:rPr lang="en-AU" sz="1400" u="none" strike="noStrike" dirty="0">
                          <a:effectLst/>
                        </a:rPr>
                        <a:t>29-Nov</a:t>
                      </a:r>
                      <a:endParaRPr lang="en-AU" sz="1400" b="0" i="0" u="none" strike="noStrike" dirty="0">
                        <a:solidFill>
                          <a:srgbClr val="000000"/>
                        </a:solidFill>
                        <a:effectLst/>
                        <a:latin typeface="+mn-lt"/>
                      </a:endParaRPr>
                    </a:p>
                  </a:txBody>
                  <a:tcPr marL="9029" marR="9029" marT="9029" marB="0" anchor="ctr">
                    <a:solidFill>
                      <a:schemeClr val="bg1">
                        <a:lumMod val="75000"/>
                      </a:schemeClr>
                    </a:solidFill>
                  </a:tcPr>
                </a:tc>
                <a:tc>
                  <a:txBody>
                    <a:bodyPr/>
                    <a:lstStyle/>
                    <a:p>
                      <a:pPr algn="ctr" fontAlgn="b"/>
                      <a:r>
                        <a:rPr lang="en-AU" sz="1400" u="none" strike="noStrike" dirty="0">
                          <a:effectLst/>
                        </a:rPr>
                        <a:t>11 weeks</a:t>
                      </a:r>
                      <a:endParaRPr lang="en-AU" sz="1400" b="0" i="0" u="none" strike="noStrike" dirty="0">
                        <a:solidFill>
                          <a:srgbClr val="000000"/>
                        </a:solidFill>
                        <a:effectLst/>
                        <a:latin typeface="+mn-lt"/>
                      </a:endParaRPr>
                    </a:p>
                  </a:txBody>
                  <a:tcPr marL="9029" marR="9029" marT="9029" marB="0" anchor="ctr"/>
                </a:tc>
                <a:tc>
                  <a:txBody>
                    <a:bodyPr/>
                    <a:lstStyle/>
                    <a:p>
                      <a:pPr algn="ctr" fontAlgn="b"/>
                      <a:r>
                        <a:rPr lang="en-AU" sz="1400" u="none" strike="noStrike" dirty="0">
                          <a:effectLst/>
                        </a:rPr>
                        <a:t>31-Jan-20</a:t>
                      </a:r>
                      <a:endParaRPr lang="en-AU" sz="1400" b="0" i="0" u="none" strike="noStrike" dirty="0">
                        <a:solidFill>
                          <a:srgbClr val="000000"/>
                        </a:solidFill>
                        <a:effectLst/>
                        <a:latin typeface="+mn-lt"/>
                      </a:endParaRPr>
                    </a:p>
                  </a:txBody>
                  <a:tcPr marL="9029" marR="9029" marT="9029" marB="0" anchor="ctr"/>
                </a:tc>
                <a:tc>
                  <a:txBody>
                    <a:bodyPr/>
                    <a:lstStyle/>
                    <a:p>
                      <a:pPr algn="ctr" fontAlgn="b"/>
                      <a:r>
                        <a:rPr lang="en-AU" sz="1400" u="none" strike="noStrike" dirty="0">
                          <a:effectLst/>
                        </a:rPr>
                        <a:t>21-Feb-20</a:t>
                      </a:r>
                      <a:endParaRPr lang="en-AU" sz="1400" b="0" i="0" u="none" strike="noStrike" dirty="0">
                        <a:solidFill>
                          <a:srgbClr val="000000"/>
                        </a:solidFill>
                        <a:effectLst/>
                        <a:latin typeface="+mn-lt"/>
                      </a:endParaRPr>
                    </a:p>
                  </a:txBody>
                  <a:tcPr marL="9029" marR="9029" marT="9029" marB="0" anchor="ctr"/>
                </a:tc>
                <a:extLst>
                  <a:ext uri="{0D108BD9-81ED-4DB2-BD59-A6C34878D82A}">
                    <a16:rowId xmlns:a16="http://schemas.microsoft.com/office/drawing/2014/main" val="3587095073"/>
                  </a:ext>
                </a:extLst>
              </a:tr>
            </a:tbl>
          </a:graphicData>
        </a:graphic>
      </p:graphicFrame>
      <p:sp>
        <p:nvSpPr>
          <p:cNvPr id="10" name="Date Placeholder 3">
            <a:extLst>
              <a:ext uri="{FF2B5EF4-FFF2-40B4-BE49-F238E27FC236}">
                <a16:creationId xmlns:a16="http://schemas.microsoft.com/office/drawing/2014/main" id="{5C1ACA51-222C-4EB3-BED4-E555C4DF3D47}"/>
              </a:ext>
            </a:extLst>
          </p:cNvPr>
          <p:cNvSpPr>
            <a:spLocks noGrp="1"/>
          </p:cNvSpPr>
          <p:nvPr>
            <p:ph type="dt" sz="half" idx="10"/>
          </p:nvPr>
        </p:nvSpPr>
        <p:spPr>
          <a:xfrm>
            <a:off x="7122319" y="6356351"/>
            <a:ext cx="1302050" cy="365125"/>
          </a:xfrm>
        </p:spPr>
        <p:txBody>
          <a:bodyPr/>
          <a:lstStyle/>
          <a:p>
            <a:fld id="{7A2107B3-3FE4-4C31-9B4E-A3C583FFA43A}" type="datetime1">
              <a:rPr lang="en-AU" smtClean="0"/>
              <a:t>5/02/2020</a:t>
            </a:fld>
            <a:endParaRPr lang="en-AU" dirty="0"/>
          </a:p>
        </p:txBody>
      </p:sp>
      <p:sp>
        <p:nvSpPr>
          <p:cNvPr id="3" name="TextBox 2">
            <a:extLst>
              <a:ext uri="{FF2B5EF4-FFF2-40B4-BE49-F238E27FC236}">
                <a16:creationId xmlns:a16="http://schemas.microsoft.com/office/drawing/2014/main" id="{37F24118-50B6-48BA-8D41-872C9C290882}"/>
              </a:ext>
            </a:extLst>
          </p:cNvPr>
          <p:cNvSpPr txBox="1"/>
          <p:nvPr/>
        </p:nvSpPr>
        <p:spPr>
          <a:xfrm>
            <a:off x="636104" y="5138530"/>
            <a:ext cx="7971183" cy="646331"/>
          </a:xfrm>
          <a:prstGeom prst="rect">
            <a:avLst/>
          </a:prstGeom>
          <a:noFill/>
        </p:spPr>
        <p:txBody>
          <a:bodyPr wrap="square" rtlCol="0">
            <a:spAutoFit/>
          </a:bodyPr>
          <a:lstStyle/>
          <a:p>
            <a:r>
              <a:rPr lang="en-AU" dirty="0"/>
              <a:t>Major strategy positions established, workstream focus now on implementation of those strategies </a:t>
            </a:r>
          </a:p>
        </p:txBody>
      </p:sp>
    </p:spTree>
    <p:extLst>
      <p:ext uri="{BB962C8B-B14F-4D97-AF65-F5344CB8AC3E}">
        <p14:creationId xmlns:p14="http://schemas.microsoft.com/office/powerpoint/2010/main" val="4208541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AE36-5EE3-40E4-9761-D44456A35980}"/>
              </a:ext>
            </a:extLst>
          </p:cNvPr>
          <p:cNvSpPr>
            <a:spLocks noGrp="1"/>
          </p:cNvSpPr>
          <p:nvPr>
            <p:ph type="title"/>
          </p:nvPr>
        </p:nvSpPr>
        <p:spPr/>
        <p:txBody>
          <a:bodyPr/>
          <a:lstStyle/>
          <a:p>
            <a:r>
              <a:rPr lang="en-AU" dirty="0"/>
              <a:t>Workstream engagement</a:t>
            </a:r>
          </a:p>
        </p:txBody>
      </p:sp>
      <p:sp>
        <p:nvSpPr>
          <p:cNvPr id="3" name="Content Placeholder 2">
            <a:extLst>
              <a:ext uri="{FF2B5EF4-FFF2-40B4-BE49-F238E27FC236}">
                <a16:creationId xmlns:a16="http://schemas.microsoft.com/office/drawing/2014/main" id="{76924295-B06D-45A9-BBC4-90598C1CC7C0}"/>
              </a:ext>
            </a:extLst>
          </p:cNvPr>
          <p:cNvSpPr>
            <a:spLocks noGrp="1"/>
          </p:cNvSpPr>
          <p:nvPr>
            <p:ph idx="1"/>
          </p:nvPr>
        </p:nvSpPr>
        <p:spPr>
          <a:xfrm>
            <a:off x="176645" y="1475714"/>
            <a:ext cx="8967355" cy="5115585"/>
          </a:xfrm>
        </p:spPr>
        <p:txBody>
          <a:bodyPr>
            <a:normAutofit/>
          </a:bodyPr>
          <a:lstStyle/>
          <a:p>
            <a:r>
              <a:rPr lang="en-AU" dirty="0"/>
              <a:t>Contingency Planning</a:t>
            </a:r>
          </a:p>
          <a:p>
            <a:pPr lvl="1"/>
            <a:r>
              <a:rPr lang="en-AU" dirty="0"/>
              <a:t>Draft plan issued on 20</a:t>
            </a:r>
            <a:r>
              <a:rPr lang="en-AU" baseline="30000" dirty="0"/>
              <a:t>th</a:t>
            </a:r>
            <a:r>
              <a:rPr lang="en-AU" dirty="0"/>
              <a:t> Dec</a:t>
            </a:r>
          </a:p>
          <a:p>
            <a:pPr lvl="1"/>
            <a:r>
              <a:rPr lang="en-AU" dirty="0"/>
              <a:t>Consultation in progress with feedback due 31</a:t>
            </a:r>
            <a:r>
              <a:rPr lang="en-AU" baseline="30000" dirty="0"/>
              <a:t>st</a:t>
            </a:r>
            <a:r>
              <a:rPr lang="en-AU" dirty="0"/>
              <a:t> Jan</a:t>
            </a:r>
          </a:p>
          <a:p>
            <a:pPr lvl="1"/>
            <a:r>
              <a:rPr lang="en-AU" dirty="0"/>
              <a:t>Contingency approaches have been aligned with identified Industry Risks</a:t>
            </a:r>
          </a:p>
          <a:p>
            <a:pPr lvl="1"/>
            <a:r>
              <a:rPr lang="en-AU" dirty="0"/>
              <a:t>Utilisation of existing Market exception processes, including across rule commencement dates</a:t>
            </a:r>
          </a:p>
          <a:p>
            <a:pPr marL="342900" lvl="1" indent="0">
              <a:buNone/>
            </a:pPr>
            <a:endParaRPr lang="en-AU" dirty="0"/>
          </a:p>
          <a:p>
            <a:r>
              <a:rPr lang="en-AU" dirty="0"/>
              <a:t>Readiness Reporting</a:t>
            </a:r>
          </a:p>
          <a:p>
            <a:pPr lvl="1"/>
            <a:r>
              <a:rPr lang="en-AU" dirty="0"/>
              <a:t>Initial (full) readiness survey to be distributed 5</a:t>
            </a:r>
            <a:r>
              <a:rPr lang="en-AU" baseline="30000" dirty="0"/>
              <a:t>th</a:t>
            </a:r>
            <a:r>
              <a:rPr lang="en-AU" dirty="0"/>
              <a:t> Feb</a:t>
            </a:r>
          </a:p>
          <a:p>
            <a:pPr lvl="1"/>
            <a:r>
              <a:rPr lang="en-AU" dirty="0"/>
              <a:t>Will be distributed to RWG reps for submission</a:t>
            </a:r>
          </a:p>
          <a:p>
            <a:pPr lvl="1"/>
            <a:r>
              <a:rPr lang="en-AU" dirty="0"/>
              <a:t>Readiness Report available 28</a:t>
            </a:r>
            <a:r>
              <a:rPr lang="en-AU" baseline="30000" dirty="0"/>
              <a:t>th</a:t>
            </a:r>
            <a:r>
              <a:rPr lang="en-AU" dirty="0"/>
              <a:t> Feb for review with RWG/PCF</a:t>
            </a:r>
          </a:p>
          <a:p>
            <a:pPr lvl="1"/>
            <a:r>
              <a:rPr lang="en-AU" dirty="0"/>
              <a:t>Reporting criteria differentiated by Participant type</a:t>
            </a:r>
          </a:p>
          <a:p>
            <a:pPr lvl="1"/>
            <a:endParaRPr lang="en-AU" dirty="0"/>
          </a:p>
          <a:p>
            <a:r>
              <a:rPr lang="en-AU" dirty="0"/>
              <a:t>Metering Transition Plan </a:t>
            </a:r>
          </a:p>
          <a:p>
            <a:pPr lvl="1"/>
            <a:r>
              <a:rPr lang="en-AU" dirty="0"/>
              <a:t>Consultation completed 20</a:t>
            </a:r>
            <a:r>
              <a:rPr lang="en-AU" baseline="30000" dirty="0"/>
              <a:t>th</a:t>
            </a:r>
            <a:r>
              <a:rPr lang="en-AU" dirty="0"/>
              <a:t> December</a:t>
            </a:r>
          </a:p>
          <a:p>
            <a:pPr lvl="1"/>
            <a:r>
              <a:rPr lang="en-AU" dirty="0"/>
              <a:t>Feedback from 7 Participants (MSP,LNSP, Retailer)</a:t>
            </a:r>
          </a:p>
          <a:p>
            <a:pPr lvl="1"/>
            <a:endParaRPr lang="en-AU" dirty="0"/>
          </a:p>
          <a:p>
            <a:endParaRPr lang="en-AU" dirty="0"/>
          </a:p>
        </p:txBody>
      </p:sp>
      <p:sp>
        <p:nvSpPr>
          <p:cNvPr id="4" name="Slide Number Placeholder 3">
            <a:extLst>
              <a:ext uri="{FF2B5EF4-FFF2-40B4-BE49-F238E27FC236}">
                <a16:creationId xmlns:a16="http://schemas.microsoft.com/office/drawing/2014/main" id="{3F92F708-99FD-407B-AD06-3BA01F4A139A}"/>
              </a:ext>
            </a:extLst>
          </p:cNvPr>
          <p:cNvSpPr>
            <a:spLocks noGrp="1"/>
          </p:cNvSpPr>
          <p:nvPr>
            <p:ph type="sldNum" sz="quarter" idx="12"/>
          </p:nvPr>
        </p:nvSpPr>
        <p:spPr/>
        <p:txBody>
          <a:bodyPr/>
          <a:lstStyle/>
          <a:p>
            <a:fld id="{4EC81F68-4976-451A-B2E9-79BCBD2F70CC}" type="slidenum">
              <a:rPr lang="en-AU" smtClean="0"/>
              <a:t>35</a:t>
            </a:fld>
            <a:endParaRPr lang="en-AU" dirty="0"/>
          </a:p>
        </p:txBody>
      </p:sp>
      <p:sp>
        <p:nvSpPr>
          <p:cNvPr id="8" name="Date Placeholder 3">
            <a:extLst>
              <a:ext uri="{FF2B5EF4-FFF2-40B4-BE49-F238E27FC236}">
                <a16:creationId xmlns:a16="http://schemas.microsoft.com/office/drawing/2014/main" id="{61321BC3-CEB4-418F-ADDF-F51759A55490}"/>
              </a:ext>
            </a:extLst>
          </p:cNvPr>
          <p:cNvSpPr>
            <a:spLocks noGrp="1"/>
          </p:cNvSpPr>
          <p:nvPr>
            <p:ph type="dt" sz="half" idx="10"/>
          </p:nvPr>
        </p:nvSpPr>
        <p:spPr>
          <a:xfrm>
            <a:off x="7122319" y="6356351"/>
            <a:ext cx="1302050" cy="365125"/>
          </a:xfrm>
        </p:spPr>
        <p:txBody>
          <a:bodyPr/>
          <a:lstStyle/>
          <a:p>
            <a:fld id="{7A2107B3-3FE4-4C31-9B4E-A3C583FFA43A}" type="datetime1">
              <a:rPr lang="en-AU" smtClean="0"/>
              <a:t>5/02/2020</a:t>
            </a:fld>
            <a:endParaRPr lang="en-AU" dirty="0"/>
          </a:p>
        </p:txBody>
      </p:sp>
    </p:spTree>
    <p:extLst>
      <p:ext uri="{BB962C8B-B14F-4D97-AF65-F5344CB8AC3E}">
        <p14:creationId xmlns:p14="http://schemas.microsoft.com/office/powerpoint/2010/main" val="1655584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AE36-5EE3-40E4-9761-D44456A35980}"/>
              </a:ext>
            </a:extLst>
          </p:cNvPr>
          <p:cNvSpPr>
            <a:spLocks noGrp="1"/>
          </p:cNvSpPr>
          <p:nvPr>
            <p:ph type="title"/>
          </p:nvPr>
        </p:nvSpPr>
        <p:spPr/>
        <p:txBody>
          <a:bodyPr/>
          <a:lstStyle/>
          <a:p>
            <a:r>
              <a:rPr lang="en-AU" dirty="0"/>
              <a:t>Workstream engagement</a:t>
            </a:r>
          </a:p>
        </p:txBody>
      </p:sp>
      <p:sp>
        <p:nvSpPr>
          <p:cNvPr id="3" name="Content Placeholder 2">
            <a:extLst>
              <a:ext uri="{FF2B5EF4-FFF2-40B4-BE49-F238E27FC236}">
                <a16:creationId xmlns:a16="http://schemas.microsoft.com/office/drawing/2014/main" id="{76924295-B06D-45A9-BBC4-90598C1CC7C0}"/>
              </a:ext>
            </a:extLst>
          </p:cNvPr>
          <p:cNvSpPr>
            <a:spLocks noGrp="1"/>
          </p:cNvSpPr>
          <p:nvPr>
            <p:ph idx="1"/>
          </p:nvPr>
        </p:nvSpPr>
        <p:spPr>
          <a:xfrm>
            <a:off x="176645" y="1475714"/>
            <a:ext cx="8967355" cy="5115585"/>
          </a:xfrm>
        </p:spPr>
        <p:txBody>
          <a:bodyPr>
            <a:normAutofit/>
          </a:bodyPr>
          <a:lstStyle/>
          <a:p>
            <a:pPr marL="0" indent="0">
              <a:buNone/>
            </a:pPr>
            <a:r>
              <a:rPr lang="en-AU" dirty="0"/>
              <a:t>ITWG</a:t>
            </a:r>
          </a:p>
          <a:p>
            <a:pPr lvl="1"/>
            <a:r>
              <a:rPr lang="en-AU" dirty="0"/>
              <a:t>Working group established</a:t>
            </a:r>
          </a:p>
          <a:p>
            <a:pPr lvl="1"/>
            <a:r>
              <a:rPr lang="en-AU" dirty="0"/>
              <a:t>Current focus on Test planning for B2M via API release </a:t>
            </a:r>
          </a:p>
          <a:p>
            <a:pPr lvl="1"/>
            <a:r>
              <a:rPr lang="en-AU" dirty="0"/>
              <a:t>Developing position for timing of GS Testing</a:t>
            </a:r>
          </a:p>
          <a:p>
            <a:pPr lvl="1"/>
            <a:endParaRPr lang="en-AU" dirty="0"/>
          </a:p>
          <a:p>
            <a:pPr marL="0" indent="0">
              <a:buNone/>
            </a:pPr>
            <a:r>
              <a:rPr lang="en-AU" dirty="0"/>
              <a:t>Metering Accreditation Update Plan</a:t>
            </a:r>
          </a:p>
          <a:p>
            <a:pPr lvl="1"/>
            <a:r>
              <a:rPr lang="en-AU" dirty="0"/>
              <a:t>Feedback on Draft plan due 31</a:t>
            </a:r>
            <a:r>
              <a:rPr lang="en-AU" baseline="30000" dirty="0"/>
              <a:t>st</a:t>
            </a:r>
            <a:r>
              <a:rPr lang="en-AU" dirty="0"/>
              <a:t> Jan</a:t>
            </a:r>
          </a:p>
          <a:p>
            <a:pPr lvl="1"/>
            <a:r>
              <a:rPr lang="en-AU" dirty="0"/>
              <a:t>Establishing level of change, timing requirements for accreditation updates</a:t>
            </a:r>
          </a:p>
          <a:p>
            <a:pPr lvl="1"/>
            <a:r>
              <a:rPr lang="en-AU" dirty="0"/>
              <a:t>Guidance questions issued to assist assessment of scale of change, and to assist in queue management and timing</a:t>
            </a:r>
          </a:p>
        </p:txBody>
      </p:sp>
      <p:sp>
        <p:nvSpPr>
          <p:cNvPr id="4" name="Slide Number Placeholder 3">
            <a:extLst>
              <a:ext uri="{FF2B5EF4-FFF2-40B4-BE49-F238E27FC236}">
                <a16:creationId xmlns:a16="http://schemas.microsoft.com/office/drawing/2014/main" id="{3F92F708-99FD-407B-AD06-3BA01F4A139A}"/>
              </a:ext>
            </a:extLst>
          </p:cNvPr>
          <p:cNvSpPr>
            <a:spLocks noGrp="1"/>
          </p:cNvSpPr>
          <p:nvPr>
            <p:ph type="sldNum" sz="quarter" idx="12"/>
          </p:nvPr>
        </p:nvSpPr>
        <p:spPr/>
        <p:txBody>
          <a:bodyPr/>
          <a:lstStyle/>
          <a:p>
            <a:fld id="{4EC81F68-4976-451A-B2E9-79BCBD2F70CC}" type="slidenum">
              <a:rPr lang="en-AU" smtClean="0"/>
              <a:t>36</a:t>
            </a:fld>
            <a:endParaRPr lang="en-AU" dirty="0"/>
          </a:p>
        </p:txBody>
      </p:sp>
      <p:sp>
        <p:nvSpPr>
          <p:cNvPr id="8" name="Date Placeholder 3">
            <a:extLst>
              <a:ext uri="{FF2B5EF4-FFF2-40B4-BE49-F238E27FC236}">
                <a16:creationId xmlns:a16="http://schemas.microsoft.com/office/drawing/2014/main" id="{61321BC3-CEB4-418F-ADDF-F51759A55490}"/>
              </a:ext>
            </a:extLst>
          </p:cNvPr>
          <p:cNvSpPr>
            <a:spLocks noGrp="1"/>
          </p:cNvSpPr>
          <p:nvPr>
            <p:ph type="dt" sz="half" idx="10"/>
          </p:nvPr>
        </p:nvSpPr>
        <p:spPr>
          <a:xfrm>
            <a:off x="7122319" y="6356351"/>
            <a:ext cx="1302050" cy="365125"/>
          </a:xfrm>
        </p:spPr>
        <p:txBody>
          <a:bodyPr/>
          <a:lstStyle/>
          <a:p>
            <a:fld id="{7A2107B3-3FE4-4C31-9B4E-A3C583FFA43A}" type="datetime1">
              <a:rPr lang="en-AU" smtClean="0"/>
              <a:t>5/02/2020</a:t>
            </a:fld>
            <a:endParaRPr lang="en-AU" dirty="0"/>
          </a:p>
        </p:txBody>
      </p:sp>
    </p:spTree>
    <p:extLst>
      <p:ext uri="{BB962C8B-B14F-4D97-AF65-F5344CB8AC3E}">
        <p14:creationId xmlns:p14="http://schemas.microsoft.com/office/powerpoint/2010/main" val="424369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638F-1CEF-4E63-8702-4A809801D878}"/>
              </a:ext>
            </a:extLst>
          </p:cNvPr>
          <p:cNvSpPr>
            <a:spLocks noGrp="1"/>
          </p:cNvSpPr>
          <p:nvPr>
            <p:ph type="title"/>
          </p:nvPr>
        </p:nvSpPr>
        <p:spPr/>
        <p:txBody>
          <a:bodyPr/>
          <a:lstStyle/>
          <a:p>
            <a:r>
              <a:rPr lang="en-AU" dirty="0"/>
              <a:t>Change Request Update</a:t>
            </a:r>
          </a:p>
        </p:txBody>
      </p:sp>
      <p:sp>
        <p:nvSpPr>
          <p:cNvPr id="3" name="Text Placeholder 2">
            <a:extLst>
              <a:ext uri="{FF2B5EF4-FFF2-40B4-BE49-F238E27FC236}">
                <a16:creationId xmlns:a16="http://schemas.microsoft.com/office/drawing/2014/main" id="{225939A2-2C92-4DBD-B8E0-BF9AC79A34AD}"/>
              </a:ext>
            </a:extLst>
          </p:cNvPr>
          <p:cNvSpPr>
            <a:spLocks noGrp="1"/>
          </p:cNvSpPr>
          <p:nvPr>
            <p:ph type="body" idx="1"/>
          </p:nvPr>
        </p:nvSpPr>
        <p:spPr/>
        <p:txBody>
          <a:bodyPr/>
          <a:lstStyle/>
          <a:p>
            <a:r>
              <a:rPr lang="en-AU" dirty="0"/>
              <a:t>5MS Team Members</a:t>
            </a:r>
          </a:p>
        </p:txBody>
      </p:sp>
      <p:sp>
        <p:nvSpPr>
          <p:cNvPr id="6" name="Slide Number Placeholder 5">
            <a:extLst>
              <a:ext uri="{FF2B5EF4-FFF2-40B4-BE49-F238E27FC236}">
                <a16:creationId xmlns:a16="http://schemas.microsoft.com/office/drawing/2014/main" id="{B8ABF9E6-BE7E-41EF-B2C0-FD56B71A77B5}"/>
              </a:ext>
            </a:extLst>
          </p:cNvPr>
          <p:cNvSpPr>
            <a:spLocks noGrp="1"/>
          </p:cNvSpPr>
          <p:nvPr>
            <p:ph type="sldNum" sz="quarter" idx="12"/>
          </p:nvPr>
        </p:nvSpPr>
        <p:spPr/>
        <p:txBody>
          <a:bodyPr/>
          <a:lstStyle/>
          <a:p>
            <a:fld id="{4EC81F68-4976-451A-B2E9-79BCBD2F70CC}" type="slidenum">
              <a:rPr lang="en-AU" smtClean="0"/>
              <a:pPr/>
              <a:t>37</a:t>
            </a:fld>
            <a:endParaRPr lang="en-AU" dirty="0"/>
          </a:p>
        </p:txBody>
      </p:sp>
      <p:sp>
        <p:nvSpPr>
          <p:cNvPr id="4" name="Date Placeholder 3">
            <a:extLst>
              <a:ext uri="{FF2B5EF4-FFF2-40B4-BE49-F238E27FC236}">
                <a16:creationId xmlns:a16="http://schemas.microsoft.com/office/drawing/2014/main" id="{7CF55F1D-6CB2-4765-A888-B3BF3D36F930}"/>
              </a:ext>
            </a:extLst>
          </p:cNvPr>
          <p:cNvSpPr>
            <a:spLocks noGrp="1"/>
          </p:cNvSpPr>
          <p:nvPr>
            <p:ph type="dt" sz="half" idx="10"/>
          </p:nvPr>
        </p:nvSpPr>
        <p:spPr/>
        <p:txBody>
          <a:bodyPr/>
          <a:lstStyle/>
          <a:p>
            <a:fld id="{040ABF42-8809-4E99-B8AF-48F18F65E6DD}" type="datetime1">
              <a:rPr lang="en-AU" smtClean="0"/>
              <a:t>5/02/2020</a:t>
            </a:fld>
            <a:endParaRPr lang="en-AU" dirty="0"/>
          </a:p>
        </p:txBody>
      </p:sp>
    </p:spTree>
    <p:extLst>
      <p:ext uri="{BB962C8B-B14F-4D97-AF65-F5344CB8AC3E}">
        <p14:creationId xmlns:p14="http://schemas.microsoft.com/office/powerpoint/2010/main" val="923602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4FE67A-14A4-4D71-9F96-4735B480F3F3}"/>
              </a:ext>
            </a:extLst>
          </p:cNvPr>
          <p:cNvSpPr>
            <a:spLocks noGrp="1"/>
          </p:cNvSpPr>
          <p:nvPr>
            <p:ph type="title"/>
          </p:nvPr>
        </p:nvSpPr>
        <p:spPr/>
        <p:txBody>
          <a:bodyPr/>
          <a:lstStyle/>
          <a:p>
            <a:r>
              <a:rPr lang="en-AU" dirty="0"/>
              <a:t>Change Requests Under Consideration </a:t>
            </a:r>
          </a:p>
        </p:txBody>
      </p:sp>
      <p:graphicFrame>
        <p:nvGraphicFramePr>
          <p:cNvPr id="2" name="Content Placeholder 1">
            <a:extLst>
              <a:ext uri="{FF2B5EF4-FFF2-40B4-BE49-F238E27FC236}">
                <a16:creationId xmlns:a16="http://schemas.microsoft.com/office/drawing/2014/main" id="{A8EA5938-579B-4CC2-9AB9-579AEEC0AC3A}"/>
              </a:ext>
            </a:extLst>
          </p:cNvPr>
          <p:cNvGraphicFramePr>
            <a:graphicFrameLocks noGrp="1"/>
          </p:cNvGraphicFramePr>
          <p:nvPr>
            <p:ph idx="1"/>
            <p:extLst>
              <p:ext uri="{D42A27DB-BD31-4B8C-83A1-F6EECF244321}">
                <p14:modId xmlns:p14="http://schemas.microsoft.com/office/powerpoint/2010/main" val="155649614"/>
              </p:ext>
            </p:extLst>
          </p:nvPr>
        </p:nvGraphicFramePr>
        <p:xfrm>
          <a:off x="176213" y="1825625"/>
          <a:ext cx="8770932" cy="2673006"/>
        </p:xfrm>
        <a:graphic>
          <a:graphicData uri="http://schemas.openxmlformats.org/drawingml/2006/table">
            <a:tbl>
              <a:tblPr firstRow="1" bandRow="1">
                <a:tableStyleId>{5C22544A-7EE6-4342-B048-85BDC9FD1C3A}</a:tableStyleId>
              </a:tblPr>
              <a:tblGrid>
                <a:gridCol w="676043">
                  <a:extLst>
                    <a:ext uri="{9D8B030D-6E8A-4147-A177-3AD203B41FA5}">
                      <a16:colId xmlns:a16="http://schemas.microsoft.com/office/drawing/2014/main" val="217798574"/>
                    </a:ext>
                  </a:extLst>
                </a:gridCol>
                <a:gridCol w="1657480">
                  <a:extLst>
                    <a:ext uri="{9D8B030D-6E8A-4147-A177-3AD203B41FA5}">
                      <a16:colId xmlns:a16="http://schemas.microsoft.com/office/drawing/2014/main" val="2670225382"/>
                    </a:ext>
                  </a:extLst>
                </a:gridCol>
                <a:gridCol w="3287755">
                  <a:extLst>
                    <a:ext uri="{9D8B030D-6E8A-4147-A177-3AD203B41FA5}">
                      <a16:colId xmlns:a16="http://schemas.microsoft.com/office/drawing/2014/main" val="1806806109"/>
                    </a:ext>
                  </a:extLst>
                </a:gridCol>
                <a:gridCol w="3149654">
                  <a:extLst>
                    <a:ext uri="{9D8B030D-6E8A-4147-A177-3AD203B41FA5}">
                      <a16:colId xmlns:a16="http://schemas.microsoft.com/office/drawing/2014/main" val="361151112"/>
                    </a:ext>
                  </a:extLst>
                </a:gridCol>
              </a:tblGrid>
              <a:tr h="317155">
                <a:tc>
                  <a:txBody>
                    <a:bodyPr/>
                    <a:lstStyle/>
                    <a:p>
                      <a:r>
                        <a:rPr lang="en-AU" sz="1600" dirty="0">
                          <a:latin typeface="Segoe UI Semilight (Body)"/>
                        </a:rPr>
                        <a:t>CR#</a:t>
                      </a:r>
                    </a:p>
                  </a:txBody>
                  <a:tcPr marL="78203" marR="78203" marT="39101" marB="39101" anchor="ctr"/>
                </a:tc>
                <a:tc>
                  <a:txBody>
                    <a:bodyPr/>
                    <a:lstStyle/>
                    <a:p>
                      <a:r>
                        <a:rPr lang="en-AU" sz="1600" dirty="0">
                          <a:latin typeface="Segoe UI Semilight (Body)"/>
                        </a:rPr>
                        <a:t>Title</a:t>
                      </a:r>
                    </a:p>
                  </a:txBody>
                  <a:tcPr marL="78203" marR="78203" marT="39101" marB="39101" anchor="ctr"/>
                </a:tc>
                <a:tc>
                  <a:txBody>
                    <a:bodyPr/>
                    <a:lstStyle/>
                    <a:p>
                      <a:r>
                        <a:rPr lang="en-AU" sz="1600" dirty="0">
                          <a:latin typeface="Segoe UI Semilight (Body)"/>
                        </a:rPr>
                        <a:t>Objective</a:t>
                      </a:r>
                    </a:p>
                  </a:txBody>
                  <a:tcPr marL="78203" marR="78203" marT="39101" marB="39101" anchor="ctr"/>
                </a:tc>
                <a:tc>
                  <a:txBody>
                    <a:bodyPr/>
                    <a:lstStyle/>
                    <a:p>
                      <a:r>
                        <a:rPr lang="en-AU" sz="1600" dirty="0">
                          <a:latin typeface="Segoe UI Semilight (Body)"/>
                        </a:rPr>
                        <a:t>Status</a:t>
                      </a:r>
                    </a:p>
                  </a:txBody>
                  <a:tcPr marL="78203" marR="78203" marT="39101" marB="39101" anchor="ctr"/>
                </a:tc>
                <a:extLst>
                  <a:ext uri="{0D108BD9-81ED-4DB2-BD59-A6C34878D82A}">
                    <a16:rowId xmlns:a16="http://schemas.microsoft.com/office/drawing/2014/main" val="2648489216"/>
                  </a:ext>
                </a:extLst>
              </a:tr>
              <a:tr h="862705">
                <a:tc>
                  <a:txBody>
                    <a:bodyPr/>
                    <a:lstStyle/>
                    <a:p>
                      <a:r>
                        <a:rPr lang="en-AU" sz="1600" dirty="0">
                          <a:latin typeface="Segoe UI Semilight (Body)"/>
                        </a:rPr>
                        <a:t>CR19</a:t>
                      </a:r>
                    </a:p>
                  </a:txBody>
                  <a:tcPr marL="78203" marR="78203" marT="39101" marB="39101" anchor="ctr"/>
                </a:tc>
                <a:tc>
                  <a:txBody>
                    <a:bodyPr/>
                    <a:lstStyle/>
                    <a:p>
                      <a:r>
                        <a:rPr lang="en-AU" sz="1600" dirty="0">
                          <a:latin typeface="Segoe UI Semilight (Body)"/>
                        </a:rPr>
                        <a:t>Continuation of 30-minute RM and settlement reports</a:t>
                      </a:r>
                    </a:p>
                  </a:txBody>
                  <a:tcPr marL="78203" marR="78203" marT="39101" marB="39101" anchor="ctr"/>
                </a:tc>
                <a:tc>
                  <a:txBody>
                    <a:bodyPr/>
                    <a:lstStyle/>
                    <a:p>
                      <a:r>
                        <a:rPr lang="en-AU" sz="1600" b="1" dirty="0">
                          <a:latin typeface="Segoe UI Semilight (Body)"/>
                        </a:rPr>
                        <a:t>Reconciliation workshop #2:</a:t>
                      </a:r>
                      <a:r>
                        <a:rPr lang="en-AU" sz="1600" dirty="0">
                          <a:latin typeface="Segoe UI Semilight (Body)"/>
                        </a:rPr>
                        <a:t> Consider continued delivery of reports in simulated 30-minute format to reduce transition impact to participant reconciliation</a:t>
                      </a:r>
                    </a:p>
                  </a:txBody>
                  <a:tcPr marL="78203" marR="78203" marT="39101" marB="39101" anchor="ctr"/>
                </a:tc>
                <a:tc>
                  <a:txBody>
                    <a:bodyPr/>
                    <a:lstStyle/>
                    <a:p>
                      <a:pPr marL="285750" indent="-285750">
                        <a:buFont typeface="Arial" panose="020B0604020202020204" pitchFamily="34" charset="0"/>
                        <a:buChar char="•"/>
                      </a:pPr>
                      <a:r>
                        <a:rPr lang="en-AU" sz="1600" kern="1200" dirty="0">
                          <a:solidFill>
                            <a:schemeClr val="dk1"/>
                          </a:solidFill>
                          <a:effectLst/>
                          <a:latin typeface="Segoe UI Semilight (Body)"/>
                          <a:ea typeface="+mn-ea"/>
                          <a:cs typeface="+mn-cs"/>
                        </a:rPr>
                        <a:t>CR is cancelled due to no requirement from participants and business</a:t>
                      </a:r>
                    </a:p>
                  </a:txBody>
                  <a:tcPr marL="78203" marR="78203" marT="39101" marB="39101" anchor="ctr"/>
                </a:tc>
                <a:extLst>
                  <a:ext uri="{0D108BD9-81ED-4DB2-BD59-A6C34878D82A}">
                    <a16:rowId xmlns:a16="http://schemas.microsoft.com/office/drawing/2014/main" val="1332268300"/>
                  </a:ext>
                </a:extLst>
              </a:tr>
              <a:tr h="862705">
                <a:tc>
                  <a:txBody>
                    <a:bodyPr/>
                    <a:lstStyle/>
                    <a:p>
                      <a:r>
                        <a:rPr lang="en-AU" sz="1600" dirty="0"/>
                        <a:t>CR32</a:t>
                      </a:r>
                    </a:p>
                  </a:txBody>
                  <a:tcPr marL="78203" marR="78203" marT="39101" marB="39101" anchor="ctr"/>
                </a:tc>
                <a:tc>
                  <a:txBody>
                    <a:bodyPr/>
                    <a:lstStyle/>
                    <a:p>
                      <a:r>
                        <a:rPr lang="en-AU" sz="1600" dirty="0"/>
                        <a:t>5MPD Price Sensitivities</a:t>
                      </a:r>
                    </a:p>
                  </a:txBody>
                  <a:tcPr marL="78203" marR="78203" marT="39101" marB="39101" anchor="ctr"/>
                </a:tc>
                <a:tc>
                  <a:txBody>
                    <a:bodyPr/>
                    <a:lstStyle/>
                    <a:p>
                      <a:r>
                        <a:rPr lang="en-AU" sz="1600" dirty="0"/>
                        <a:t>Consider publishing 5-minute price sensitivities as part of 5-minute Predispatch (5MPD)</a:t>
                      </a:r>
                    </a:p>
                  </a:txBody>
                  <a:tcPr marL="78203" marR="78203" marT="39101" marB="39101" anchor="ctr"/>
                </a:tc>
                <a:tc>
                  <a:txBody>
                    <a:bodyPr/>
                    <a:lstStyle/>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t>Steering Committee requested further information. Returning to CAB 31 Jan – update will be provided during PCF#18</a:t>
                      </a:r>
                    </a:p>
                  </a:txBody>
                  <a:tcPr marL="78203" marR="78203" marT="39101" marB="39101" anchor="ctr"/>
                </a:tc>
                <a:extLst>
                  <a:ext uri="{0D108BD9-81ED-4DB2-BD59-A6C34878D82A}">
                    <a16:rowId xmlns:a16="http://schemas.microsoft.com/office/drawing/2014/main" val="439213917"/>
                  </a:ext>
                </a:extLst>
              </a:tr>
            </a:tbl>
          </a:graphicData>
        </a:graphic>
      </p:graphicFrame>
      <p:sp>
        <p:nvSpPr>
          <p:cNvPr id="3" name="Slide Number Placeholder 2">
            <a:extLst>
              <a:ext uri="{FF2B5EF4-FFF2-40B4-BE49-F238E27FC236}">
                <a16:creationId xmlns:a16="http://schemas.microsoft.com/office/drawing/2014/main" id="{7D64BA12-9183-4D46-8554-322A7B8D4357}"/>
              </a:ext>
            </a:extLst>
          </p:cNvPr>
          <p:cNvSpPr>
            <a:spLocks noGrp="1"/>
          </p:cNvSpPr>
          <p:nvPr>
            <p:ph type="sldNum" sz="quarter" idx="12"/>
          </p:nvPr>
        </p:nvSpPr>
        <p:spPr/>
        <p:txBody>
          <a:bodyPr/>
          <a:lstStyle/>
          <a:p>
            <a:fld id="{4EC81F68-4976-451A-B2E9-79BCBD2F70CC}" type="slidenum">
              <a:rPr lang="en-AU" smtClean="0"/>
              <a:pPr/>
              <a:t>38</a:t>
            </a:fld>
            <a:endParaRPr lang="en-AU" dirty="0"/>
          </a:p>
        </p:txBody>
      </p:sp>
      <p:sp>
        <p:nvSpPr>
          <p:cNvPr id="4" name="Date Placeholder 3">
            <a:extLst>
              <a:ext uri="{FF2B5EF4-FFF2-40B4-BE49-F238E27FC236}">
                <a16:creationId xmlns:a16="http://schemas.microsoft.com/office/drawing/2014/main" id="{9842B283-64B1-4683-9B2A-AEDED59F6DE7}"/>
              </a:ext>
            </a:extLst>
          </p:cNvPr>
          <p:cNvSpPr>
            <a:spLocks noGrp="1"/>
          </p:cNvSpPr>
          <p:nvPr>
            <p:ph type="dt" sz="half" idx="10"/>
          </p:nvPr>
        </p:nvSpPr>
        <p:spPr/>
        <p:txBody>
          <a:bodyPr/>
          <a:lstStyle/>
          <a:p>
            <a:fld id="{5656D2B9-0705-4293-A7DA-8EF4A28768D7}" type="datetime1">
              <a:rPr lang="en-AU" smtClean="0"/>
              <a:t>5/02/2020</a:t>
            </a:fld>
            <a:endParaRPr lang="en-AU" dirty="0"/>
          </a:p>
        </p:txBody>
      </p:sp>
    </p:spTree>
    <p:extLst>
      <p:ext uri="{BB962C8B-B14F-4D97-AF65-F5344CB8AC3E}">
        <p14:creationId xmlns:p14="http://schemas.microsoft.com/office/powerpoint/2010/main" val="679234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9887-5B7E-4B2E-8075-7696D9C799B9}"/>
              </a:ext>
            </a:extLst>
          </p:cNvPr>
          <p:cNvSpPr>
            <a:spLocks noGrp="1"/>
          </p:cNvSpPr>
          <p:nvPr>
            <p:ph type="title"/>
          </p:nvPr>
        </p:nvSpPr>
        <p:spPr/>
        <p:txBody>
          <a:bodyPr/>
          <a:lstStyle/>
          <a:p>
            <a:r>
              <a:rPr lang="en-AU" dirty="0"/>
              <a:t>Industry Readiness Strategies Update	</a:t>
            </a:r>
          </a:p>
        </p:txBody>
      </p:sp>
      <p:sp>
        <p:nvSpPr>
          <p:cNvPr id="3" name="Text Placeholder 2">
            <a:extLst>
              <a:ext uri="{FF2B5EF4-FFF2-40B4-BE49-F238E27FC236}">
                <a16:creationId xmlns:a16="http://schemas.microsoft.com/office/drawing/2014/main" id="{16C752F6-E6E8-4270-B945-AFF8C9F59F52}"/>
              </a:ext>
            </a:extLst>
          </p:cNvPr>
          <p:cNvSpPr>
            <a:spLocks noGrp="1"/>
          </p:cNvSpPr>
          <p:nvPr>
            <p:ph type="body" idx="1"/>
          </p:nvPr>
        </p:nvSpPr>
        <p:spPr/>
        <p:txBody>
          <a:bodyPr/>
          <a:lstStyle/>
          <a:p>
            <a:r>
              <a:rPr lang="en-AU" dirty="0"/>
              <a:t>Greg Minney</a:t>
            </a:r>
          </a:p>
        </p:txBody>
      </p:sp>
      <p:sp>
        <p:nvSpPr>
          <p:cNvPr id="4" name="Date Placeholder 3">
            <a:extLst>
              <a:ext uri="{FF2B5EF4-FFF2-40B4-BE49-F238E27FC236}">
                <a16:creationId xmlns:a16="http://schemas.microsoft.com/office/drawing/2014/main" id="{B33311E7-23D0-45B6-A9AE-98DED21CF110}"/>
              </a:ext>
            </a:extLst>
          </p:cNvPr>
          <p:cNvSpPr>
            <a:spLocks noGrp="1"/>
          </p:cNvSpPr>
          <p:nvPr>
            <p:ph type="dt" sz="half" idx="10"/>
          </p:nvPr>
        </p:nvSpPr>
        <p:spPr/>
        <p:txBody>
          <a:bodyPr/>
          <a:lstStyle/>
          <a:p>
            <a:fld id="{2D8D1CD5-0FE3-4B5E-8180-F94A869FDFC7}" type="datetime1">
              <a:rPr lang="en-AU" smtClean="0"/>
              <a:t>5/02/2020</a:t>
            </a:fld>
            <a:endParaRPr lang="en-AU" dirty="0"/>
          </a:p>
        </p:txBody>
      </p:sp>
      <p:sp>
        <p:nvSpPr>
          <p:cNvPr id="6" name="Slide Number Placeholder 5">
            <a:extLst>
              <a:ext uri="{FF2B5EF4-FFF2-40B4-BE49-F238E27FC236}">
                <a16:creationId xmlns:a16="http://schemas.microsoft.com/office/drawing/2014/main" id="{1A580158-56A3-4B9F-AE75-0EA5DBC18EFA}"/>
              </a:ext>
            </a:extLst>
          </p:cNvPr>
          <p:cNvSpPr>
            <a:spLocks noGrp="1"/>
          </p:cNvSpPr>
          <p:nvPr>
            <p:ph type="sldNum" sz="quarter" idx="12"/>
          </p:nvPr>
        </p:nvSpPr>
        <p:spPr/>
        <p:txBody>
          <a:bodyPr/>
          <a:lstStyle/>
          <a:p>
            <a:fld id="{4EC81F68-4976-451A-B2E9-79BCBD2F70CC}" type="slidenum">
              <a:rPr lang="en-AU" smtClean="0"/>
              <a:pPr/>
              <a:t>39</a:t>
            </a:fld>
            <a:endParaRPr lang="en-AU" dirty="0"/>
          </a:p>
        </p:txBody>
      </p:sp>
    </p:spTree>
    <p:extLst>
      <p:ext uri="{BB962C8B-B14F-4D97-AF65-F5344CB8AC3E}">
        <p14:creationId xmlns:p14="http://schemas.microsoft.com/office/powerpoint/2010/main" val="203489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9F7F-6AB3-48B9-A89D-0DF16DE3E725}"/>
              </a:ext>
            </a:extLst>
          </p:cNvPr>
          <p:cNvSpPr>
            <a:spLocks noGrp="1"/>
          </p:cNvSpPr>
          <p:nvPr>
            <p:ph type="title"/>
          </p:nvPr>
        </p:nvSpPr>
        <p:spPr/>
        <p:txBody>
          <a:bodyPr/>
          <a:lstStyle/>
          <a:p>
            <a:r>
              <a:rPr lang="en-AU" dirty="0"/>
              <a:t>Meeting Notes and Actions</a:t>
            </a:r>
          </a:p>
        </p:txBody>
      </p:sp>
      <p:sp>
        <p:nvSpPr>
          <p:cNvPr id="3" name="Text Placeholder 2">
            <a:extLst>
              <a:ext uri="{FF2B5EF4-FFF2-40B4-BE49-F238E27FC236}">
                <a16:creationId xmlns:a16="http://schemas.microsoft.com/office/drawing/2014/main" id="{AEB7D87F-9171-4530-A4D8-0B0FF5B817BB}"/>
              </a:ext>
            </a:extLst>
          </p:cNvPr>
          <p:cNvSpPr>
            <a:spLocks noGrp="1"/>
          </p:cNvSpPr>
          <p:nvPr>
            <p:ph type="body" idx="1"/>
          </p:nvPr>
        </p:nvSpPr>
        <p:spPr/>
        <p:txBody>
          <a:bodyPr/>
          <a:lstStyle/>
          <a:p>
            <a:r>
              <a:rPr lang="en-AU" dirty="0"/>
              <a:t>Peter Carruthers</a:t>
            </a:r>
          </a:p>
        </p:txBody>
      </p:sp>
      <p:sp>
        <p:nvSpPr>
          <p:cNvPr id="6" name="Slide Number Placeholder 5">
            <a:extLst>
              <a:ext uri="{FF2B5EF4-FFF2-40B4-BE49-F238E27FC236}">
                <a16:creationId xmlns:a16="http://schemas.microsoft.com/office/drawing/2014/main" id="{A50C1924-F786-44FA-A0B1-80034333B7A3}"/>
              </a:ext>
            </a:extLst>
          </p:cNvPr>
          <p:cNvSpPr>
            <a:spLocks noGrp="1"/>
          </p:cNvSpPr>
          <p:nvPr>
            <p:ph type="sldNum" sz="quarter" idx="12"/>
          </p:nvPr>
        </p:nvSpPr>
        <p:spPr/>
        <p:txBody>
          <a:bodyPr/>
          <a:lstStyle/>
          <a:p>
            <a:fld id="{4EC81F68-4976-451A-B2E9-79BCBD2F70CC}" type="slidenum">
              <a:rPr lang="en-AU" smtClean="0"/>
              <a:pPr/>
              <a:t>4</a:t>
            </a:fld>
            <a:endParaRPr lang="en-AU" dirty="0"/>
          </a:p>
        </p:txBody>
      </p:sp>
      <p:sp>
        <p:nvSpPr>
          <p:cNvPr id="4" name="Date Placeholder 3">
            <a:extLst>
              <a:ext uri="{FF2B5EF4-FFF2-40B4-BE49-F238E27FC236}">
                <a16:creationId xmlns:a16="http://schemas.microsoft.com/office/drawing/2014/main" id="{6FEE96E3-959C-421D-AF74-7C16C3E266D9}"/>
              </a:ext>
            </a:extLst>
          </p:cNvPr>
          <p:cNvSpPr>
            <a:spLocks noGrp="1"/>
          </p:cNvSpPr>
          <p:nvPr>
            <p:ph type="dt" sz="half" idx="10"/>
          </p:nvPr>
        </p:nvSpPr>
        <p:spPr/>
        <p:txBody>
          <a:bodyPr/>
          <a:lstStyle/>
          <a:p>
            <a:fld id="{DA453D4D-2EAC-4783-932E-AD9781177D36}" type="datetime1">
              <a:rPr lang="en-AU" smtClean="0"/>
              <a:t>5/02/2020</a:t>
            </a:fld>
            <a:endParaRPr lang="en-AU" dirty="0"/>
          </a:p>
        </p:txBody>
      </p:sp>
    </p:spTree>
    <p:extLst>
      <p:ext uri="{BB962C8B-B14F-4D97-AF65-F5344CB8AC3E}">
        <p14:creationId xmlns:p14="http://schemas.microsoft.com/office/powerpoint/2010/main" val="450975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CC956-1845-4ACD-A621-0149E6B65403}"/>
              </a:ext>
            </a:extLst>
          </p:cNvPr>
          <p:cNvSpPr>
            <a:spLocks noGrp="1"/>
          </p:cNvSpPr>
          <p:nvPr>
            <p:ph type="title"/>
          </p:nvPr>
        </p:nvSpPr>
        <p:spPr/>
        <p:txBody>
          <a:bodyPr/>
          <a:lstStyle/>
          <a:p>
            <a:r>
              <a:rPr lang="en-AU" dirty="0"/>
              <a:t>Metering Transition - Draft</a:t>
            </a:r>
          </a:p>
        </p:txBody>
      </p:sp>
      <p:sp>
        <p:nvSpPr>
          <p:cNvPr id="3" name="Slide Number Placeholder 2">
            <a:extLst>
              <a:ext uri="{FF2B5EF4-FFF2-40B4-BE49-F238E27FC236}">
                <a16:creationId xmlns:a16="http://schemas.microsoft.com/office/drawing/2014/main" id="{B0A8C175-2B56-400B-BEE7-2AD7829C1198}"/>
              </a:ext>
            </a:extLst>
          </p:cNvPr>
          <p:cNvSpPr>
            <a:spLocks noGrp="1"/>
          </p:cNvSpPr>
          <p:nvPr>
            <p:ph type="sldNum" sz="quarter" idx="12"/>
          </p:nvPr>
        </p:nvSpPr>
        <p:spPr/>
        <p:txBody>
          <a:bodyPr/>
          <a:lstStyle/>
          <a:p>
            <a:fld id="{4EC81F68-4976-451A-B2E9-79BCBD2F70CC}" type="slidenum">
              <a:rPr lang="en-AU" smtClean="0"/>
              <a:t>40</a:t>
            </a:fld>
            <a:endParaRPr lang="en-AU" dirty="0"/>
          </a:p>
        </p:txBody>
      </p:sp>
      <p:pic>
        <p:nvPicPr>
          <p:cNvPr id="6" name="Picture 5">
            <a:extLst>
              <a:ext uri="{FF2B5EF4-FFF2-40B4-BE49-F238E27FC236}">
                <a16:creationId xmlns:a16="http://schemas.microsoft.com/office/drawing/2014/main" id="{60D092D4-F7F2-416E-88BB-0D868BA80D85}"/>
              </a:ext>
            </a:extLst>
          </p:cNvPr>
          <p:cNvPicPr>
            <a:picLocks noChangeAspect="1"/>
          </p:cNvPicPr>
          <p:nvPr/>
        </p:nvPicPr>
        <p:blipFill>
          <a:blip r:embed="rId2"/>
          <a:stretch>
            <a:fillRect/>
          </a:stretch>
        </p:blipFill>
        <p:spPr>
          <a:xfrm>
            <a:off x="55771" y="1451113"/>
            <a:ext cx="9032457" cy="5270361"/>
          </a:xfrm>
          <a:prstGeom prst="rect">
            <a:avLst/>
          </a:prstGeom>
        </p:spPr>
      </p:pic>
    </p:spTree>
    <p:extLst>
      <p:ext uri="{BB962C8B-B14F-4D97-AF65-F5344CB8AC3E}">
        <p14:creationId xmlns:p14="http://schemas.microsoft.com/office/powerpoint/2010/main" val="1102675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44FF5-5AA9-4948-BEAD-751A88E5257A}"/>
              </a:ext>
            </a:extLst>
          </p:cNvPr>
          <p:cNvSpPr>
            <a:spLocks noGrp="1"/>
          </p:cNvSpPr>
          <p:nvPr>
            <p:ph type="title"/>
          </p:nvPr>
        </p:nvSpPr>
        <p:spPr/>
        <p:txBody>
          <a:bodyPr/>
          <a:lstStyle/>
          <a:p>
            <a:r>
              <a:rPr lang="en-AU" dirty="0"/>
              <a:t>Metering Transition Plan</a:t>
            </a:r>
          </a:p>
        </p:txBody>
      </p:sp>
      <p:sp>
        <p:nvSpPr>
          <p:cNvPr id="3" name="Content Placeholder 2">
            <a:extLst>
              <a:ext uri="{FF2B5EF4-FFF2-40B4-BE49-F238E27FC236}">
                <a16:creationId xmlns:a16="http://schemas.microsoft.com/office/drawing/2014/main" id="{AFD252A1-A0EF-4B0C-B4C9-9756E69A7B62}"/>
              </a:ext>
            </a:extLst>
          </p:cNvPr>
          <p:cNvSpPr>
            <a:spLocks noGrp="1"/>
          </p:cNvSpPr>
          <p:nvPr>
            <p:ph idx="1"/>
          </p:nvPr>
        </p:nvSpPr>
        <p:spPr/>
        <p:txBody>
          <a:bodyPr>
            <a:normAutofit lnSpcReduction="10000"/>
          </a:bodyPr>
          <a:lstStyle/>
          <a:p>
            <a:r>
              <a:rPr lang="en-AU" dirty="0"/>
              <a:t>Responsibilities and expected timeframes for metering activities to support transition to 5MS and GS</a:t>
            </a:r>
          </a:p>
          <a:p>
            <a:r>
              <a:rPr lang="en-AU" dirty="0"/>
              <a:t>Covers requirements for:</a:t>
            </a:r>
          </a:p>
          <a:p>
            <a:pPr lvl="1"/>
            <a:r>
              <a:rPr lang="en-AU" dirty="0"/>
              <a:t>5MS rule commencement</a:t>
            </a:r>
          </a:p>
          <a:p>
            <a:pPr lvl="1"/>
            <a:r>
              <a:rPr lang="en-AU" dirty="0"/>
              <a:t>GS updates to support UFE calculation and rule commencement</a:t>
            </a:r>
          </a:p>
          <a:p>
            <a:pPr lvl="1"/>
            <a:r>
              <a:rPr lang="en-AU" dirty="0"/>
              <a:t>New &amp; replacement rollout completion</a:t>
            </a:r>
          </a:p>
          <a:p>
            <a:r>
              <a:rPr lang="en-AU" dirty="0"/>
              <a:t>Alignment with participant capability and obligation to consume 5 minute metering data</a:t>
            </a:r>
          </a:p>
          <a:p>
            <a:r>
              <a:rPr lang="en-AU" dirty="0"/>
              <a:t>Providing transition start and end dates for key activities</a:t>
            </a:r>
          </a:p>
          <a:p>
            <a:r>
              <a:rPr lang="en-AU" dirty="0"/>
              <a:t>Basis for metering business to provide readiness updates against planned activities</a:t>
            </a:r>
          </a:p>
          <a:p>
            <a:r>
              <a:rPr lang="en-AU" dirty="0"/>
              <a:t>Recognises agreements and alignment necessary to manage transition and rule commencement risks</a:t>
            </a:r>
          </a:p>
        </p:txBody>
      </p:sp>
      <p:sp>
        <p:nvSpPr>
          <p:cNvPr id="4" name="Slide Number Placeholder 3">
            <a:extLst>
              <a:ext uri="{FF2B5EF4-FFF2-40B4-BE49-F238E27FC236}">
                <a16:creationId xmlns:a16="http://schemas.microsoft.com/office/drawing/2014/main" id="{BD70C7AA-2FC4-479E-A729-7B27B6803ACE}"/>
              </a:ext>
            </a:extLst>
          </p:cNvPr>
          <p:cNvSpPr>
            <a:spLocks noGrp="1"/>
          </p:cNvSpPr>
          <p:nvPr>
            <p:ph type="sldNum" sz="quarter" idx="12"/>
          </p:nvPr>
        </p:nvSpPr>
        <p:spPr/>
        <p:txBody>
          <a:bodyPr/>
          <a:lstStyle/>
          <a:p>
            <a:fld id="{4EC81F68-4976-451A-B2E9-79BCBD2F70CC}" type="slidenum">
              <a:rPr lang="en-AU" smtClean="0"/>
              <a:t>41</a:t>
            </a:fld>
            <a:endParaRPr lang="en-AU" dirty="0"/>
          </a:p>
        </p:txBody>
      </p:sp>
    </p:spTree>
    <p:extLst>
      <p:ext uri="{BB962C8B-B14F-4D97-AF65-F5344CB8AC3E}">
        <p14:creationId xmlns:p14="http://schemas.microsoft.com/office/powerpoint/2010/main" val="4248292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4574-84E5-47B6-AD5D-6FCD81C56913}"/>
              </a:ext>
            </a:extLst>
          </p:cNvPr>
          <p:cNvSpPr>
            <a:spLocks noGrp="1"/>
          </p:cNvSpPr>
          <p:nvPr>
            <p:ph type="title"/>
          </p:nvPr>
        </p:nvSpPr>
        <p:spPr/>
        <p:txBody>
          <a:bodyPr/>
          <a:lstStyle/>
          <a:p>
            <a:r>
              <a:rPr lang="en-AU" dirty="0"/>
              <a:t>Cost Recovery Consultation Update</a:t>
            </a:r>
          </a:p>
        </p:txBody>
      </p:sp>
      <p:sp>
        <p:nvSpPr>
          <p:cNvPr id="3" name="Text Placeholder 2">
            <a:extLst>
              <a:ext uri="{FF2B5EF4-FFF2-40B4-BE49-F238E27FC236}">
                <a16:creationId xmlns:a16="http://schemas.microsoft.com/office/drawing/2014/main" id="{FAD6343C-7FF7-400D-BF45-B34A73C2100D}"/>
              </a:ext>
            </a:extLst>
          </p:cNvPr>
          <p:cNvSpPr>
            <a:spLocks noGrp="1"/>
          </p:cNvSpPr>
          <p:nvPr>
            <p:ph type="body" idx="1"/>
          </p:nvPr>
        </p:nvSpPr>
        <p:spPr/>
        <p:txBody>
          <a:bodyPr/>
          <a:lstStyle/>
          <a:p>
            <a:r>
              <a:rPr lang="en-AU" dirty="0"/>
              <a:t>Peter Carruthers</a:t>
            </a:r>
          </a:p>
        </p:txBody>
      </p:sp>
      <p:sp>
        <p:nvSpPr>
          <p:cNvPr id="6" name="Slide Number Placeholder 5">
            <a:extLst>
              <a:ext uri="{FF2B5EF4-FFF2-40B4-BE49-F238E27FC236}">
                <a16:creationId xmlns:a16="http://schemas.microsoft.com/office/drawing/2014/main" id="{7990B81B-F030-434B-84A6-CA8689B1E0AF}"/>
              </a:ext>
            </a:extLst>
          </p:cNvPr>
          <p:cNvSpPr>
            <a:spLocks noGrp="1"/>
          </p:cNvSpPr>
          <p:nvPr>
            <p:ph type="sldNum" sz="quarter" idx="12"/>
          </p:nvPr>
        </p:nvSpPr>
        <p:spPr/>
        <p:txBody>
          <a:bodyPr/>
          <a:lstStyle/>
          <a:p>
            <a:fld id="{4EC81F68-4976-451A-B2E9-79BCBD2F70CC}" type="slidenum">
              <a:rPr lang="en-AU" smtClean="0"/>
              <a:pPr/>
              <a:t>42</a:t>
            </a:fld>
            <a:endParaRPr lang="en-AU" dirty="0"/>
          </a:p>
        </p:txBody>
      </p:sp>
      <p:sp>
        <p:nvSpPr>
          <p:cNvPr id="4" name="Date Placeholder 3">
            <a:extLst>
              <a:ext uri="{FF2B5EF4-FFF2-40B4-BE49-F238E27FC236}">
                <a16:creationId xmlns:a16="http://schemas.microsoft.com/office/drawing/2014/main" id="{825AD3F2-8AA4-4320-8979-A8EF81EF27D9}"/>
              </a:ext>
            </a:extLst>
          </p:cNvPr>
          <p:cNvSpPr>
            <a:spLocks noGrp="1"/>
          </p:cNvSpPr>
          <p:nvPr>
            <p:ph type="dt" sz="half" idx="10"/>
          </p:nvPr>
        </p:nvSpPr>
        <p:spPr/>
        <p:txBody>
          <a:bodyPr/>
          <a:lstStyle/>
          <a:p>
            <a:fld id="{70FC515C-D68A-4333-81DC-BC91A5FCBE5D}" type="datetime1">
              <a:rPr lang="en-AU" smtClean="0"/>
              <a:t>5/02/2020</a:t>
            </a:fld>
            <a:endParaRPr lang="en-AU" dirty="0"/>
          </a:p>
        </p:txBody>
      </p:sp>
    </p:spTree>
    <p:extLst>
      <p:ext uri="{BB962C8B-B14F-4D97-AF65-F5344CB8AC3E}">
        <p14:creationId xmlns:p14="http://schemas.microsoft.com/office/powerpoint/2010/main" val="10652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4263-ABC7-42FF-8B7F-B7E6F5428B8A}"/>
              </a:ext>
            </a:extLst>
          </p:cNvPr>
          <p:cNvSpPr>
            <a:spLocks noGrp="1"/>
          </p:cNvSpPr>
          <p:nvPr>
            <p:ph type="title"/>
          </p:nvPr>
        </p:nvSpPr>
        <p:spPr/>
        <p:txBody>
          <a:bodyPr/>
          <a:lstStyle/>
          <a:p>
            <a:r>
              <a:rPr lang="en-AU" dirty="0"/>
              <a:t>Industry Risks and Issues Register</a:t>
            </a:r>
          </a:p>
        </p:txBody>
      </p:sp>
      <p:sp>
        <p:nvSpPr>
          <p:cNvPr id="3" name="Text Placeholder 2">
            <a:extLst>
              <a:ext uri="{FF2B5EF4-FFF2-40B4-BE49-F238E27FC236}">
                <a16:creationId xmlns:a16="http://schemas.microsoft.com/office/drawing/2014/main" id="{88796715-DA25-4F6C-A3DA-1BC008306586}"/>
              </a:ext>
            </a:extLst>
          </p:cNvPr>
          <p:cNvSpPr>
            <a:spLocks noGrp="1"/>
          </p:cNvSpPr>
          <p:nvPr>
            <p:ph type="body" idx="1"/>
          </p:nvPr>
        </p:nvSpPr>
        <p:spPr/>
        <p:txBody>
          <a:bodyPr/>
          <a:lstStyle/>
          <a:p>
            <a:r>
              <a:rPr lang="en-AU" dirty="0"/>
              <a:t>Anne-Marie McCague</a:t>
            </a:r>
          </a:p>
        </p:txBody>
      </p:sp>
      <p:sp>
        <p:nvSpPr>
          <p:cNvPr id="4" name="Date Placeholder 3">
            <a:extLst>
              <a:ext uri="{FF2B5EF4-FFF2-40B4-BE49-F238E27FC236}">
                <a16:creationId xmlns:a16="http://schemas.microsoft.com/office/drawing/2014/main" id="{B6B7A2F6-EED2-4E5E-BCF2-5D46B6FF9435}"/>
              </a:ext>
            </a:extLst>
          </p:cNvPr>
          <p:cNvSpPr>
            <a:spLocks noGrp="1"/>
          </p:cNvSpPr>
          <p:nvPr>
            <p:ph type="dt" sz="half" idx="10"/>
          </p:nvPr>
        </p:nvSpPr>
        <p:spPr/>
        <p:txBody>
          <a:bodyPr/>
          <a:lstStyle/>
          <a:p>
            <a:fld id="{C14595E4-4621-40B9-A514-15E5E3CC4987}" type="datetime1">
              <a:rPr lang="en-AU" smtClean="0"/>
              <a:t>5/02/2020</a:t>
            </a:fld>
            <a:endParaRPr lang="en-AU" dirty="0"/>
          </a:p>
        </p:txBody>
      </p:sp>
      <p:sp>
        <p:nvSpPr>
          <p:cNvPr id="5" name="Slide Number Placeholder 4">
            <a:extLst>
              <a:ext uri="{FF2B5EF4-FFF2-40B4-BE49-F238E27FC236}">
                <a16:creationId xmlns:a16="http://schemas.microsoft.com/office/drawing/2014/main" id="{B72DAEF2-4ED5-46B6-BCD9-54EFD92F4874}"/>
              </a:ext>
            </a:extLst>
          </p:cNvPr>
          <p:cNvSpPr>
            <a:spLocks noGrp="1"/>
          </p:cNvSpPr>
          <p:nvPr>
            <p:ph type="sldNum" sz="quarter" idx="12"/>
          </p:nvPr>
        </p:nvSpPr>
        <p:spPr/>
        <p:txBody>
          <a:bodyPr/>
          <a:lstStyle/>
          <a:p>
            <a:fld id="{4EC81F68-4976-451A-B2E9-79BCBD2F70CC}" type="slidenum">
              <a:rPr lang="en-AU" smtClean="0"/>
              <a:pPr/>
              <a:t>43</a:t>
            </a:fld>
            <a:endParaRPr lang="en-AU" dirty="0"/>
          </a:p>
        </p:txBody>
      </p:sp>
    </p:spTree>
    <p:extLst>
      <p:ext uri="{BB962C8B-B14F-4D97-AF65-F5344CB8AC3E}">
        <p14:creationId xmlns:p14="http://schemas.microsoft.com/office/powerpoint/2010/main" val="1320262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FE915-19DA-4F8D-B5B3-F40390F37571}"/>
              </a:ext>
            </a:extLst>
          </p:cNvPr>
          <p:cNvSpPr>
            <a:spLocks noGrp="1"/>
          </p:cNvSpPr>
          <p:nvPr>
            <p:ph type="title"/>
          </p:nvPr>
        </p:nvSpPr>
        <p:spPr>
          <a:xfrm>
            <a:off x="199799" y="457200"/>
            <a:ext cx="2856909" cy="1324800"/>
          </a:xfrm>
        </p:spPr>
        <p:txBody>
          <a:bodyPr/>
          <a:lstStyle/>
          <a:p>
            <a:r>
              <a:rPr lang="en-AU" dirty="0"/>
              <a:t>Background</a:t>
            </a:r>
          </a:p>
        </p:txBody>
      </p:sp>
      <p:sp>
        <p:nvSpPr>
          <p:cNvPr id="3" name="Date Placeholder 2">
            <a:extLst>
              <a:ext uri="{FF2B5EF4-FFF2-40B4-BE49-F238E27FC236}">
                <a16:creationId xmlns:a16="http://schemas.microsoft.com/office/drawing/2014/main" id="{050DB1FD-2562-40A8-A1AC-425C5F6249CF}"/>
              </a:ext>
            </a:extLst>
          </p:cNvPr>
          <p:cNvSpPr>
            <a:spLocks noGrp="1"/>
          </p:cNvSpPr>
          <p:nvPr>
            <p:ph type="dt" sz="half" idx="10"/>
          </p:nvPr>
        </p:nvSpPr>
        <p:spPr/>
        <p:txBody>
          <a:bodyPr/>
          <a:lstStyle/>
          <a:p>
            <a:fld id="{C4B239B3-B0FA-4170-B208-4E2BDAB8EE5B}" type="datetime1">
              <a:rPr lang="en-AU" smtClean="0"/>
              <a:t>5/02/2020</a:t>
            </a:fld>
            <a:endParaRPr lang="en-AU" dirty="0"/>
          </a:p>
        </p:txBody>
      </p:sp>
      <p:sp>
        <p:nvSpPr>
          <p:cNvPr id="4" name="Slide Number Placeholder 3">
            <a:extLst>
              <a:ext uri="{FF2B5EF4-FFF2-40B4-BE49-F238E27FC236}">
                <a16:creationId xmlns:a16="http://schemas.microsoft.com/office/drawing/2014/main" id="{C7014A2C-EF01-484E-B9FA-3E03E365DB8B}"/>
              </a:ext>
            </a:extLst>
          </p:cNvPr>
          <p:cNvSpPr>
            <a:spLocks noGrp="1"/>
          </p:cNvSpPr>
          <p:nvPr>
            <p:ph type="sldNum" sz="quarter" idx="12"/>
          </p:nvPr>
        </p:nvSpPr>
        <p:spPr/>
        <p:txBody>
          <a:bodyPr/>
          <a:lstStyle/>
          <a:p>
            <a:fld id="{4EC81F68-4976-451A-B2E9-79BCBD2F70CC}" type="slidenum">
              <a:rPr lang="en-AU" smtClean="0"/>
              <a:t>44</a:t>
            </a:fld>
            <a:endParaRPr lang="en-AU" dirty="0"/>
          </a:p>
        </p:txBody>
      </p:sp>
      <p:sp>
        <p:nvSpPr>
          <p:cNvPr id="5" name="Text Placeholder 4">
            <a:extLst>
              <a:ext uri="{FF2B5EF4-FFF2-40B4-BE49-F238E27FC236}">
                <a16:creationId xmlns:a16="http://schemas.microsoft.com/office/drawing/2014/main" id="{C26BAE98-3900-45A8-9A2D-7FFA2A158A90}"/>
              </a:ext>
            </a:extLst>
          </p:cNvPr>
          <p:cNvSpPr>
            <a:spLocks noGrp="1"/>
          </p:cNvSpPr>
          <p:nvPr>
            <p:ph type="body" sz="quarter" idx="13"/>
          </p:nvPr>
        </p:nvSpPr>
        <p:spPr/>
        <p:txBody>
          <a:bodyPr>
            <a:normAutofit lnSpcReduction="10000"/>
          </a:bodyPr>
          <a:lstStyle/>
          <a:p>
            <a:pPr>
              <a:buFont typeface="Arial" panose="020B0604020202020204" pitchFamily="34" charset="0"/>
              <a:buChar char="•"/>
            </a:pPr>
            <a:r>
              <a:rPr lang="en-AU" dirty="0"/>
              <a:t>The Industry Risks and Issues Register is reviewed by the PCF on a quarterly basis</a:t>
            </a:r>
          </a:p>
          <a:p>
            <a:pPr>
              <a:buFont typeface="Arial" panose="020B0604020202020204" pitchFamily="34" charset="0"/>
              <a:buChar char="•"/>
            </a:pPr>
            <a:r>
              <a:rPr lang="en-AU" dirty="0"/>
              <a:t>In advance, the RWG and SWG have reviewed their relevant risks</a:t>
            </a:r>
          </a:p>
          <a:p>
            <a:pPr>
              <a:buFont typeface="Arial" panose="020B0604020202020204" pitchFamily="34" charset="0"/>
              <a:buChar char="•"/>
            </a:pPr>
            <a:r>
              <a:rPr lang="en-AU" dirty="0"/>
              <a:t>The 5MS Program Team has reviewed the register and provided their view of the trend of each risk</a:t>
            </a:r>
          </a:p>
          <a:p>
            <a:pPr>
              <a:buFont typeface="Arial" panose="020B0604020202020204" pitchFamily="34" charset="0"/>
              <a:buChar char="•"/>
            </a:pPr>
            <a:r>
              <a:rPr lang="en-AU" dirty="0"/>
              <a:t>The review today will focus on changes: new risks added by the working group and changes to risks with a critical or significant residual risk</a:t>
            </a:r>
          </a:p>
          <a:p>
            <a:pPr>
              <a:buFont typeface="Arial" panose="020B0604020202020204" pitchFamily="34" charset="0"/>
              <a:buChar char="•"/>
            </a:pPr>
            <a:r>
              <a:rPr lang="en-AU" dirty="0"/>
              <a:t>The Industry Risks and Issues Register will be published on the 5MS Program website after any updates have been incorporated</a:t>
            </a:r>
          </a:p>
          <a:p>
            <a:pPr>
              <a:buFont typeface="Arial" panose="020B0604020202020204" pitchFamily="34" charset="0"/>
              <a:buChar char="•"/>
            </a:pPr>
            <a:r>
              <a:rPr lang="en-AU" dirty="0"/>
              <a:t>The next review will take place at the PCF in May 2020</a:t>
            </a:r>
          </a:p>
          <a:p>
            <a:pPr>
              <a:buFont typeface="Arial" panose="020B0604020202020204" pitchFamily="34" charset="0"/>
              <a:buChar char="•"/>
            </a:pPr>
            <a:r>
              <a:rPr lang="en-AU" dirty="0"/>
              <a:t>New risks and risks that trend downwards will be reported on in the PCFs between the review cycle</a:t>
            </a:r>
          </a:p>
        </p:txBody>
      </p:sp>
    </p:spTree>
    <p:extLst>
      <p:ext uri="{BB962C8B-B14F-4D97-AF65-F5344CB8AC3E}">
        <p14:creationId xmlns:p14="http://schemas.microsoft.com/office/powerpoint/2010/main" val="668671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262B6-F4A5-4C30-B155-01378AC28D37}"/>
              </a:ext>
            </a:extLst>
          </p:cNvPr>
          <p:cNvSpPr>
            <a:spLocks noGrp="1"/>
          </p:cNvSpPr>
          <p:nvPr>
            <p:ph type="title"/>
          </p:nvPr>
        </p:nvSpPr>
        <p:spPr/>
        <p:txBody>
          <a:bodyPr/>
          <a:lstStyle/>
          <a:p>
            <a:r>
              <a:rPr lang="en-AU" dirty="0"/>
              <a:t>New Risks</a:t>
            </a:r>
          </a:p>
        </p:txBody>
      </p:sp>
      <p:graphicFrame>
        <p:nvGraphicFramePr>
          <p:cNvPr id="7" name="Content Placeholder 6">
            <a:extLst>
              <a:ext uri="{FF2B5EF4-FFF2-40B4-BE49-F238E27FC236}">
                <a16:creationId xmlns:a16="http://schemas.microsoft.com/office/drawing/2014/main" id="{E197C87C-87E4-489F-91BF-E0F18CE5662C}"/>
              </a:ext>
            </a:extLst>
          </p:cNvPr>
          <p:cNvGraphicFramePr>
            <a:graphicFrameLocks noGrp="1"/>
          </p:cNvGraphicFramePr>
          <p:nvPr>
            <p:ph idx="1"/>
            <p:extLst>
              <p:ext uri="{D42A27DB-BD31-4B8C-83A1-F6EECF244321}">
                <p14:modId xmlns:p14="http://schemas.microsoft.com/office/powerpoint/2010/main" val="924806027"/>
              </p:ext>
            </p:extLst>
          </p:nvPr>
        </p:nvGraphicFramePr>
        <p:xfrm>
          <a:off x="653143" y="2030571"/>
          <a:ext cx="7698377" cy="3026388"/>
        </p:xfrm>
        <a:graphic>
          <a:graphicData uri="http://schemas.openxmlformats.org/drawingml/2006/table">
            <a:tbl>
              <a:tblPr>
                <a:tableStyleId>{5C22544A-7EE6-4342-B048-85BDC9FD1C3A}</a:tableStyleId>
              </a:tblPr>
              <a:tblGrid>
                <a:gridCol w="798104">
                  <a:extLst>
                    <a:ext uri="{9D8B030D-6E8A-4147-A177-3AD203B41FA5}">
                      <a16:colId xmlns:a16="http://schemas.microsoft.com/office/drawing/2014/main" val="1622957939"/>
                    </a:ext>
                  </a:extLst>
                </a:gridCol>
                <a:gridCol w="2909753">
                  <a:extLst>
                    <a:ext uri="{9D8B030D-6E8A-4147-A177-3AD203B41FA5}">
                      <a16:colId xmlns:a16="http://schemas.microsoft.com/office/drawing/2014/main" val="3935511053"/>
                    </a:ext>
                  </a:extLst>
                </a:gridCol>
                <a:gridCol w="798104">
                  <a:extLst>
                    <a:ext uri="{9D8B030D-6E8A-4147-A177-3AD203B41FA5}">
                      <a16:colId xmlns:a16="http://schemas.microsoft.com/office/drawing/2014/main" val="1723414473"/>
                    </a:ext>
                  </a:extLst>
                </a:gridCol>
                <a:gridCol w="798104">
                  <a:extLst>
                    <a:ext uri="{9D8B030D-6E8A-4147-A177-3AD203B41FA5}">
                      <a16:colId xmlns:a16="http://schemas.microsoft.com/office/drawing/2014/main" val="3280499914"/>
                    </a:ext>
                  </a:extLst>
                </a:gridCol>
                <a:gridCol w="798104">
                  <a:extLst>
                    <a:ext uri="{9D8B030D-6E8A-4147-A177-3AD203B41FA5}">
                      <a16:colId xmlns:a16="http://schemas.microsoft.com/office/drawing/2014/main" val="4018692388"/>
                    </a:ext>
                  </a:extLst>
                </a:gridCol>
                <a:gridCol w="873397">
                  <a:extLst>
                    <a:ext uri="{9D8B030D-6E8A-4147-A177-3AD203B41FA5}">
                      <a16:colId xmlns:a16="http://schemas.microsoft.com/office/drawing/2014/main" val="2732586483"/>
                    </a:ext>
                  </a:extLst>
                </a:gridCol>
                <a:gridCol w="722811">
                  <a:extLst>
                    <a:ext uri="{9D8B030D-6E8A-4147-A177-3AD203B41FA5}">
                      <a16:colId xmlns:a16="http://schemas.microsoft.com/office/drawing/2014/main" val="958465630"/>
                    </a:ext>
                  </a:extLst>
                </a:gridCol>
              </a:tblGrid>
              <a:tr h="190500">
                <a:tc>
                  <a:txBody>
                    <a:bodyPr/>
                    <a:lstStyle/>
                    <a:p>
                      <a:pPr algn="ctr" fontAlgn="b"/>
                      <a:r>
                        <a:rPr lang="en-AU" sz="1100" b="1" u="none" strike="noStrike" dirty="0">
                          <a:solidFill>
                            <a:schemeClr val="bg1"/>
                          </a:solidFill>
                          <a:effectLst/>
                        </a:rPr>
                        <a:t>Risk No.</a:t>
                      </a:r>
                      <a:endParaRPr lang="en-AU" sz="11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a:solidFill>
                            <a:schemeClr val="bg1"/>
                          </a:solidFill>
                          <a:effectLst/>
                        </a:rPr>
                        <a:t>Title</a:t>
                      </a:r>
                      <a:endParaRPr lang="en-AU" sz="11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a:solidFill>
                            <a:schemeClr val="bg1"/>
                          </a:solidFill>
                          <a:effectLst/>
                        </a:rPr>
                        <a:t>Trend </a:t>
                      </a:r>
                      <a:endParaRPr lang="en-AU" sz="11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a:solidFill>
                            <a:schemeClr val="bg1"/>
                          </a:solidFill>
                          <a:effectLst/>
                        </a:rPr>
                        <a:t>Risk Owner</a:t>
                      </a:r>
                      <a:endParaRPr lang="en-AU" sz="11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a:solidFill>
                            <a:schemeClr val="bg1"/>
                          </a:solidFill>
                          <a:effectLst/>
                        </a:rPr>
                        <a:t>Residual Likelihood</a:t>
                      </a:r>
                      <a:endParaRPr lang="en-AU" sz="11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a:solidFill>
                            <a:schemeClr val="bg1"/>
                          </a:solidFill>
                          <a:effectLst/>
                        </a:rPr>
                        <a:t>Residual Consequence</a:t>
                      </a:r>
                      <a:endParaRPr lang="en-AU" sz="11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dirty="0">
                          <a:solidFill>
                            <a:schemeClr val="bg1"/>
                          </a:solidFill>
                          <a:effectLst/>
                        </a:rPr>
                        <a:t>Residual Risk Rating</a:t>
                      </a:r>
                      <a:endParaRPr lang="en-AU" sz="1100" b="1" i="0" u="none" strike="noStrike" dirty="0">
                        <a:solidFill>
                          <a:schemeClr val="bg1"/>
                        </a:solidFill>
                        <a:effectLst/>
                        <a:latin typeface="Calibri" panose="020F0502020204030204" pitchFamily="34" charset="0"/>
                      </a:endParaRPr>
                    </a:p>
                  </a:txBody>
                  <a:tcPr marL="0" marR="0" marT="0" marB="0" anchor="ctr">
                    <a:solidFill>
                      <a:schemeClr val="accent1"/>
                    </a:solidFill>
                  </a:tcPr>
                </a:tc>
                <a:extLst>
                  <a:ext uri="{0D108BD9-81ED-4DB2-BD59-A6C34878D82A}">
                    <a16:rowId xmlns:a16="http://schemas.microsoft.com/office/drawing/2014/main" val="33066126"/>
                  </a:ext>
                </a:extLst>
              </a:tr>
              <a:tr h="542925">
                <a:tc>
                  <a:txBody>
                    <a:bodyPr/>
                    <a:lstStyle/>
                    <a:p>
                      <a:pPr algn="ctr" fontAlgn="t"/>
                      <a:r>
                        <a:rPr lang="en-AU" sz="1000" u="none" strike="noStrike">
                          <a:effectLst/>
                        </a:rPr>
                        <a:t>R20</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l" fontAlgn="t"/>
                      <a:r>
                        <a:rPr lang="en-AU" sz="1000" u="none" strike="noStrike">
                          <a:effectLst/>
                        </a:rPr>
                        <a:t>Risk of AEMO cutover failure</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l" fontAlgn="t"/>
                      <a:r>
                        <a:rPr lang="en-AU" sz="1000" u="none" strike="noStrike">
                          <a:effectLst/>
                        </a:rPr>
                        <a:t>No Trend</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ctr" fontAlgn="t"/>
                      <a:r>
                        <a:rPr lang="en-AU" sz="1000" u="none" strike="noStrike">
                          <a:effectLst/>
                        </a:rPr>
                        <a:t>Readiness Working Group</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ctr" fontAlgn="t"/>
                      <a:r>
                        <a:rPr lang="en-AU" sz="1000" u="none" strike="noStrike">
                          <a:effectLst/>
                        </a:rPr>
                        <a:t>Unlikely</a:t>
                      </a:r>
                      <a:endParaRPr lang="en-AU" sz="1000" b="0" i="0" u="none" strike="noStrike">
                        <a:solidFill>
                          <a:srgbClr val="FF0000"/>
                        </a:solidFill>
                        <a:effectLst/>
                        <a:latin typeface="Calibri" panose="020F0502020204030204" pitchFamily="34" charset="0"/>
                      </a:endParaRPr>
                    </a:p>
                  </a:txBody>
                  <a:tcPr marL="0" marR="0" marT="0" marB="0" anchor="ctr"/>
                </a:tc>
                <a:tc>
                  <a:txBody>
                    <a:bodyPr/>
                    <a:lstStyle/>
                    <a:p>
                      <a:pPr algn="ctr" fontAlgn="t"/>
                      <a:r>
                        <a:rPr lang="en-AU" sz="1000" u="none" strike="noStrike">
                          <a:effectLst/>
                        </a:rPr>
                        <a:t>Major</a:t>
                      </a:r>
                      <a:endParaRPr lang="en-AU" sz="1000" b="0" i="0" u="none" strike="noStrike">
                        <a:solidFill>
                          <a:srgbClr val="FF0000"/>
                        </a:solidFill>
                        <a:effectLst/>
                        <a:latin typeface="Calibri" panose="020F0502020204030204" pitchFamily="34" charset="0"/>
                      </a:endParaRPr>
                    </a:p>
                  </a:txBody>
                  <a:tcPr marL="0" marR="0" marT="0" marB="0" anchor="ctr"/>
                </a:tc>
                <a:tc>
                  <a:txBody>
                    <a:bodyPr/>
                    <a:lstStyle/>
                    <a:p>
                      <a:pPr algn="ctr" fontAlgn="t"/>
                      <a:r>
                        <a:rPr lang="en-AU" sz="1000" u="none" strike="noStrike" dirty="0">
                          <a:effectLst/>
                        </a:rPr>
                        <a:t>Medium</a:t>
                      </a:r>
                      <a:endParaRPr lang="en-AU" sz="1000" b="0" i="0" u="none" strike="noStrike" dirty="0">
                        <a:solidFill>
                          <a:srgbClr val="000000"/>
                        </a:solidFill>
                        <a:effectLst/>
                        <a:latin typeface="Arial" panose="020B0604020202020204" pitchFamily="34" charset="0"/>
                      </a:endParaRPr>
                    </a:p>
                  </a:txBody>
                  <a:tcPr marL="0" marR="0" marT="0" marB="0" anchor="ctr">
                    <a:solidFill>
                      <a:srgbClr val="FFC000"/>
                    </a:solidFill>
                  </a:tcPr>
                </a:tc>
                <a:extLst>
                  <a:ext uri="{0D108BD9-81ED-4DB2-BD59-A6C34878D82A}">
                    <a16:rowId xmlns:a16="http://schemas.microsoft.com/office/drawing/2014/main" val="1033477449"/>
                  </a:ext>
                </a:extLst>
              </a:tr>
              <a:tr h="513693">
                <a:tc>
                  <a:txBody>
                    <a:bodyPr/>
                    <a:lstStyle/>
                    <a:p>
                      <a:pPr algn="ctr" fontAlgn="t"/>
                      <a:r>
                        <a:rPr lang="en-AU" sz="1000" u="none" strike="noStrike">
                          <a:effectLst/>
                        </a:rPr>
                        <a:t>R21</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l" fontAlgn="t"/>
                      <a:r>
                        <a:rPr lang="en-AU" sz="1000" u="none" strike="noStrike">
                          <a:effectLst/>
                        </a:rPr>
                        <a:t>Risk of degraded operational performance at go-live</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l" fontAlgn="t"/>
                      <a:r>
                        <a:rPr lang="en-AU" sz="1000" u="none" strike="noStrike">
                          <a:effectLst/>
                        </a:rPr>
                        <a:t>No Trend</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ctr" fontAlgn="t"/>
                      <a:r>
                        <a:rPr lang="en-AU" sz="1000" u="none" strike="noStrike">
                          <a:effectLst/>
                        </a:rPr>
                        <a:t>Systems  / Readiness Workstream</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ctr" fontAlgn="t"/>
                      <a:r>
                        <a:rPr lang="en-AU" sz="1000" u="none" strike="noStrike">
                          <a:effectLst/>
                        </a:rPr>
                        <a:t>Unlikely</a:t>
                      </a:r>
                      <a:endParaRPr lang="en-AU" sz="1000" b="0" i="0" u="none" strike="noStrike">
                        <a:solidFill>
                          <a:srgbClr val="FF0000"/>
                        </a:solidFill>
                        <a:effectLst/>
                        <a:latin typeface="Calibri" panose="020F0502020204030204" pitchFamily="34" charset="0"/>
                      </a:endParaRPr>
                    </a:p>
                  </a:txBody>
                  <a:tcPr marL="0" marR="0" marT="0" marB="0" anchor="ctr"/>
                </a:tc>
                <a:tc>
                  <a:txBody>
                    <a:bodyPr/>
                    <a:lstStyle/>
                    <a:p>
                      <a:pPr algn="ctr" fontAlgn="t"/>
                      <a:r>
                        <a:rPr lang="en-AU" sz="1000" u="none" strike="noStrike" dirty="0">
                          <a:effectLst/>
                        </a:rPr>
                        <a:t>Major</a:t>
                      </a:r>
                      <a:endParaRPr lang="en-AU" sz="1000" b="0" i="0" u="none" strike="noStrike" dirty="0">
                        <a:solidFill>
                          <a:srgbClr val="FF0000"/>
                        </a:solidFill>
                        <a:effectLst/>
                        <a:latin typeface="Calibri" panose="020F0502020204030204" pitchFamily="34" charset="0"/>
                      </a:endParaRPr>
                    </a:p>
                  </a:txBody>
                  <a:tcPr marL="0" marR="0" marT="0" marB="0" anchor="ctr"/>
                </a:tc>
                <a:tc>
                  <a:txBody>
                    <a:bodyPr/>
                    <a:lstStyle/>
                    <a:p>
                      <a:pPr algn="ctr" fontAlgn="t"/>
                      <a:r>
                        <a:rPr lang="en-AU" sz="1000" u="none" strike="noStrike" dirty="0">
                          <a:effectLst/>
                        </a:rPr>
                        <a:t>Medium</a:t>
                      </a:r>
                      <a:endParaRPr lang="en-AU" sz="1000" b="0" i="0" u="none" strike="noStrike" dirty="0">
                        <a:solidFill>
                          <a:srgbClr val="000000"/>
                        </a:solidFill>
                        <a:effectLst/>
                        <a:latin typeface="Arial" panose="020B0604020202020204" pitchFamily="34" charset="0"/>
                      </a:endParaRPr>
                    </a:p>
                  </a:txBody>
                  <a:tcPr marL="0" marR="0" marT="0" marB="0" anchor="ctr">
                    <a:solidFill>
                      <a:srgbClr val="FFC000"/>
                    </a:solidFill>
                  </a:tcPr>
                </a:tc>
                <a:extLst>
                  <a:ext uri="{0D108BD9-81ED-4DB2-BD59-A6C34878D82A}">
                    <a16:rowId xmlns:a16="http://schemas.microsoft.com/office/drawing/2014/main" val="3323338043"/>
                  </a:ext>
                </a:extLst>
              </a:tr>
              <a:tr h="548640">
                <a:tc>
                  <a:txBody>
                    <a:bodyPr/>
                    <a:lstStyle/>
                    <a:p>
                      <a:pPr algn="ctr" fontAlgn="t"/>
                      <a:r>
                        <a:rPr lang="en-AU" sz="1000" u="none" strike="noStrike">
                          <a:effectLst/>
                        </a:rPr>
                        <a:t>R22</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l" fontAlgn="t"/>
                      <a:r>
                        <a:rPr lang="en-AU" sz="1000" u="none" strike="noStrike">
                          <a:effectLst/>
                        </a:rPr>
                        <a:t>Introduction of 5MS capability and architecture increases risk of system unavailability post cutover</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l" fontAlgn="t"/>
                      <a:r>
                        <a:rPr lang="en-AU" sz="1000" u="none" strike="noStrike">
                          <a:effectLst/>
                        </a:rPr>
                        <a:t>No Trend</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ctr" fontAlgn="t"/>
                      <a:r>
                        <a:rPr lang="en-AU" sz="1000" u="none" strike="noStrike">
                          <a:effectLst/>
                        </a:rPr>
                        <a:t>Systems  / Readiness Workstream</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ctr" fontAlgn="t"/>
                      <a:r>
                        <a:rPr lang="en-AU" sz="1000" u="none" strike="noStrike">
                          <a:effectLst/>
                        </a:rPr>
                        <a:t>Unlikely</a:t>
                      </a:r>
                      <a:endParaRPr lang="en-AU" sz="1000" b="0" i="0" u="none" strike="noStrike">
                        <a:solidFill>
                          <a:srgbClr val="FF0000"/>
                        </a:solidFill>
                        <a:effectLst/>
                        <a:latin typeface="Calibri" panose="020F0502020204030204" pitchFamily="34" charset="0"/>
                      </a:endParaRPr>
                    </a:p>
                  </a:txBody>
                  <a:tcPr marL="0" marR="0" marT="0" marB="0" anchor="ctr"/>
                </a:tc>
                <a:tc>
                  <a:txBody>
                    <a:bodyPr/>
                    <a:lstStyle/>
                    <a:p>
                      <a:pPr algn="ctr" fontAlgn="t"/>
                      <a:r>
                        <a:rPr lang="en-AU" sz="1000" u="none" strike="noStrike">
                          <a:effectLst/>
                        </a:rPr>
                        <a:t>Major</a:t>
                      </a:r>
                      <a:endParaRPr lang="en-AU" sz="1000" b="0" i="0" u="none" strike="noStrike">
                        <a:solidFill>
                          <a:srgbClr val="FF0000"/>
                        </a:solidFill>
                        <a:effectLst/>
                        <a:latin typeface="Calibri" panose="020F0502020204030204" pitchFamily="34" charset="0"/>
                      </a:endParaRPr>
                    </a:p>
                  </a:txBody>
                  <a:tcPr marL="0" marR="0" marT="0" marB="0" anchor="ctr"/>
                </a:tc>
                <a:tc>
                  <a:txBody>
                    <a:bodyPr/>
                    <a:lstStyle/>
                    <a:p>
                      <a:pPr algn="ctr" fontAlgn="t"/>
                      <a:r>
                        <a:rPr lang="en-AU" sz="1000" u="none" strike="noStrike" dirty="0">
                          <a:effectLst/>
                        </a:rPr>
                        <a:t>Medium</a:t>
                      </a:r>
                      <a:endParaRPr lang="en-AU" sz="1000" b="0" i="0" u="none" strike="noStrike" dirty="0">
                        <a:solidFill>
                          <a:srgbClr val="000000"/>
                        </a:solidFill>
                        <a:effectLst/>
                        <a:latin typeface="Arial" panose="020B0604020202020204" pitchFamily="34" charset="0"/>
                      </a:endParaRPr>
                    </a:p>
                  </a:txBody>
                  <a:tcPr marL="0" marR="0" marT="0" marB="0" anchor="ctr">
                    <a:solidFill>
                      <a:srgbClr val="FFC000"/>
                    </a:solidFill>
                  </a:tcPr>
                </a:tc>
                <a:extLst>
                  <a:ext uri="{0D108BD9-81ED-4DB2-BD59-A6C34878D82A}">
                    <a16:rowId xmlns:a16="http://schemas.microsoft.com/office/drawing/2014/main" val="2240191443"/>
                  </a:ext>
                </a:extLst>
              </a:tr>
              <a:tr h="542925">
                <a:tc>
                  <a:txBody>
                    <a:bodyPr/>
                    <a:lstStyle/>
                    <a:p>
                      <a:pPr algn="ctr" fontAlgn="t"/>
                      <a:r>
                        <a:rPr lang="en-AU" sz="1000" u="none" strike="noStrike">
                          <a:effectLst/>
                        </a:rPr>
                        <a:t>R23</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l" fontAlgn="t"/>
                      <a:r>
                        <a:rPr lang="en-AU" sz="1000" u="none" strike="noStrike">
                          <a:effectLst/>
                        </a:rPr>
                        <a:t>Major event occurs at cutover</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l" fontAlgn="t"/>
                      <a:r>
                        <a:rPr lang="en-AU" sz="1000" u="none" strike="noStrike">
                          <a:effectLst/>
                        </a:rPr>
                        <a:t>No Trend</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ctr" fontAlgn="t"/>
                      <a:r>
                        <a:rPr lang="en-AU" sz="1000" u="none" strike="noStrike">
                          <a:effectLst/>
                        </a:rPr>
                        <a:t>Readiness Working Group</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ctr" fontAlgn="t"/>
                      <a:r>
                        <a:rPr lang="en-AU" sz="1000" u="none" strike="noStrike">
                          <a:effectLst/>
                        </a:rPr>
                        <a:t>Unlikely</a:t>
                      </a:r>
                      <a:endParaRPr lang="en-AU" sz="1000" b="0" i="0" u="none" strike="noStrike">
                        <a:solidFill>
                          <a:srgbClr val="FF0000"/>
                        </a:solidFill>
                        <a:effectLst/>
                        <a:latin typeface="Calibri" panose="020F0502020204030204" pitchFamily="34" charset="0"/>
                      </a:endParaRPr>
                    </a:p>
                  </a:txBody>
                  <a:tcPr marL="0" marR="0" marT="0" marB="0" anchor="ctr"/>
                </a:tc>
                <a:tc>
                  <a:txBody>
                    <a:bodyPr/>
                    <a:lstStyle/>
                    <a:p>
                      <a:pPr algn="ctr" fontAlgn="t"/>
                      <a:r>
                        <a:rPr lang="en-AU" sz="1000" u="none" strike="noStrike">
                          <a:effectLst/>
                        </a:rPr>
                        <a:t>Major</a:t>
                      </a:r>
                      <a:endParaRPr lang="en-AU" sz="1000" b="0" i="0" u="none" strike="noStrike">
                        <a:solidFill>
                          <a:srgbClr val="FF0000"/>
                        </a:solidFill>
                        <a:effectLst/>
                        <a:latin typeface="Calibri" panose="020F0502020204030204" pitchFamily="34" charset="0"/>
                      </a:endParaRPr>
                    </a:p>
                  </a:txBody>
                  <a:tcPr marL="0" marR="0" marT="0" marB="0" anchor="ctr"/>
                </a:tc>
                <a:tc>
                  <a:txBody>
                    <a:bodyPr/>
                    <a:lstStyle/>
                    <a:p>
                      <a:pPr algn="ctr" fontAlgn="t"/>
                      <a:r>
                        <a:rPr lang="en-AU" sz="1000" u="none" strike="noStrike" dirty="0">
                          <a:effectLst/>
                        </a:rPr>
                        <a:t>Medium</a:t>
                      </a:r>
                      <a:endParaRPr lang="en-AU" sz="1000" b="0" i="0" u="none" strike="noStrike" dirty="0">
                        <a:solidFill>
                          <a:srgbClr val="000000"/>
                        </a:solidFill>
                        <a:effectLst/>
                        <a:latin typeface="Arial" panose="020B0604020202020204" pitchFamily="34" charset="0"/>
                      </a:endParaRPr>
                    </a:p>
                  </a:txBody>
                  <a:tcPr marL="0" marR="0" marT="0" marB="0" anchor="ctr">
                    <a:solidFill>
                      <a:srgbClr val="FFC000"/>
                    </a:solidFill>
                  </a:tcPr>
                </a:tc>
                <a:extLst>
                  <a:ext uri="{0D108BD9-81ED-4DB2-BD59-A6C34878D82A}">
                    <a16:rowId xmlns:a16="http://schemas.microsoft.com/office/drawing/2014/main" val="404615104"/>
                  </a:ext>
                </a:extLst>
              </a:tr>
              <a:tr h="542925">
                <a:tc>
                  <a:txBody>
                    <a:bodyPr/>
                    <a:lstStyle/>
                    <a:p>
                      <a:pPr algn="ctr" fontAlgn="t"/>
                      <a:r>
                        <a:rPr lang="en-AU" sz="1000" u="none" strike="noStrike">
                          <a:effectLst/>
                        </a:rPr>
                        <a:t>R24</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l" fontAlgn="t"/>
                      <a:r>
                        <a:rPr lang="en-AU" sz="1000" u="none" strike="noStrike">
                          <a:effectLst/>
                        </a:rPr>
                        <a:t>Not enough participants for Market Trials</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l" fontAlgn="t"/>
                      <a:r>
                        <a:rPr lang="en-AU" sz="1000" u="none" strike="noStrike">
                          <a:effectLst/>
                        </a:rPr>
                        <a:t>No Trend</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ctr" fontAlgn="t"/>
                      <a:r>
                        <a:rPr lang="en-AU" sz="1000" u="none" strike="noStrike">
                          <a:effectLst/>
                        </a:rPr>
                        <a:t>Readiness Working Group</a:t>
                      </a:r>
                      <a:endParaRPr lang="en-AU" sz="1000" b="0" i="0" u="none" strike="noStrike">
                        <a:solidFill>
                          <a:srgbClr val="FF0000"/>
                        </a:solidFill>
                        <a:effectLst/>
                        <a:latin typeface="Segoe UI Semilight" panose="020B0402040204020203" pitchFamily="34" charset="0"/>
                      </a:endParaRPr>
                    </a:p>
                  </a:txBody>
                  <a:tcPr marL="0" marR="0" marT="0" marB="0" anchor="ctr"/>
                </a:tc>
                <a:tc>
                  <a:txBody>
                    <a:bodyPr/>
                    <a:lstStyle/>
                    <a:p>
                      <a:pPr algn="ctr" fontAlgn="t"/>
                      <a:r>
                        <a:rPr lang="en-AU" sz="1000" u="none" strike="noStrike">
                          <a:effectLst/>
                        </a:rPr>
                        <a:t>Unlikely</a:t>
                      </a:r>
                      <a:endParaRPr lang="en-AU" sz="1000" b="0" i="0" u="none" strike="noStrike">
                        <a:solidFill>
                          <a:srgbClr val="FF0000"/>
                        </a:solidFill>
                        <a:effectLst/>
                        <a:latin typeface="Calibri" panose="020F0502020204030204" pitchFamily="34" charset="0"/>
                      </a:endParaRPr>
                    </a:p>
                  </a:txBody>
                  <a:tcPr marL="0" marR="0" marT="0" marB="0" anchor="ctr"/>
                </a:tc>
                <a:tc>
                  <a:txBody>
                    <a:bodyPr/>
                    <a:lstStyle/>
                    <a:p>
                      <a:pPr algn="ctr" fontAlgn="t"/>
                      <a:r>
                        <a:rPr lang="en-AU" sz="1000" u="none" strike="noStrike">
                          <a:effectLst/>
                        </a:rPr>
                        <a:t>Major</a:t>
                      </a:r>
                      <a:endParaRPr lang="en-AU" sz="1000" b="0" i="0" u="none" strike="noStrike">
                        <a:solidFill>
                          <a:srgbClr val="FF0000"/>
                        </a:solidFill>
                        <a:effectLst/>
                        <a:latin typeface="Calibri" panose="020F0502020204030204" pitchFamily="34" charset="0"/>
                      </a:endParaRPr>
                    </a:p>
                  </a:txBody>
                  <a:tcPr marL="0" marR="0" marT="0" marB="0" anchor="ctr"/>
                </a:tc>
                <a:tc>
                  <a:txBody>
                    <a:bodyPr/>
                    <a:lstStyle/>
                    <a:p>
                      <a:pPr algn="ctr" fontAlgn="t"/>
                      <a:r>
                        <a:rPr lang="en-AU" sz="1000" u="none" strike="noStrike" dirty="0">
                          <a:effectLst/>
                        </a:rPr>
                        <a:t>Medium</a:t>
                      </a:r>
                      <a:endParaRPr lang="en-AU" sz="1000" b="0" i="0" u="none" strike="noStrike" dirty="0">
                        <a:solidFill>
                          <a:srgbClr val="000000"/>
                        </a:solidFill>
                        <a:effectLst/>
                        <a:latin typeface="Arial" panose="020B0604020202020204" pitchFamily="34" charset="0"/>
                      </a:endParaRPr>
                    </a:p>
                  </a:txBody>
                  <a:tcPr marL="0" marR="0" marT="0" marB="0" anchor="ctr">
                    <a:solidFill>
                      <a:srgbClr val="FFC000"/>
                    </a:solidFill>
                  </a:tcPr>
                </a:tc>
                <a:extLst>
                  <a:ext uri="{0D108BD9-81ED-4DB2-BD59-A6C34878D82A}">
                    <a16:rowId xmlns:a16="http://schemas.microsoft.com/office/drawing/2014/main" val="292277171"/>
                  </a:ext>
                </a:extLst>
              </a:tr>
            </a:tbl>
          </a:graphicData>
        </a:graphic>
      </p:graphicFrame>
      <p:sp>
        <p:nvSpPr>
          <p:cNvPr id="4" name="Date Placeholder 3">
            <a:extLst>
              <a:ext uri="{FF2B5EF4-FFF2-40B4-BE49-F238E27FC236}">
                <a16:creationId xmlns:a16="http://schemas.microsoft.com/office/drawing/2014/main" id="{1F02E962-EA29-48F9-AFC2-30DF333C2B79}"/>
              </a:ext>
            </a:extLst>
          </p:cNvPr>
          <p:cNvSpPr>
            <a:spLocks noGrp="1"/>
          </p:cNvSpPr>
          <p:nvPr>
            <p:ph type="dt" sz="half" idx="10"/>
          </p:nvPr>
        </p:nvSpPr>
        <p:spPr/>
        <p:txBody>
          <a:bodyPr/>
          <a:lstStyle/>
          <a:p>
            <a:fld id="{ADE8A7F0-C296-4C64-BBCC-19F7C14BAFD7}" type="datetime1">
              <a:rPr lang="en-AU" smtClean="0"/>
              <a:t>5/02/2020</a:t>
            </a:fld>
            <a:endParaRPr lang="en-AU" dirty="0"/>
          </a:p>
        </p:txBody>
      </p:sp>
      <p:sp>
        <p:nvSpPr>
          <p:cNvPr id="5" name="Slide Number Placeholder 4">
            <a:extLst>
              <a:ext uri="{FF2B5EF4-FFF2-40B4-BE49-F238E27FC236}">
                <a16:creationId xmlns:a16="http://schemas.microsoft.com/office/drawing/2014/main" id="{14945D65-6F81-4F6D-B2AE-469D9F7F1B25}"/>
              </a:ext>
            </a:extLst>
          </p:cNvPr>
          <p:cNvSpPr>
            <a:spLocks noGrp="1"/>
          </p:cNvSpPr>
          <p:nvPr>
            <p:ph type="sldNum" sz="quarter" idx="12"/>
          </p:nvPr>
        </p:nvSpPr>
        <p:spPr/>
        <p:txBody>
          <a:bodyPr/>
          <a:lstStyle/>
          <a:p>
            <a:fld id="{4EC81F68-4976-451A-B2E9-79BCBD2F70CC}" type="slidenum">
              <a:rPr lang="en-AU" smtClean="0"/>
              <a:t>45</a:t>
            </a:fld>
            <a:endParaRPr lang="en-AU" dirty="0"/>
          </a:p>
        </p:txBody>
      </p:sp>
      <p:graphicFrame>
        <p:nvGraphicFramePr>
          <p:cNvPr id="6" name="Table 5">
            <a:extLst>
              <a:ext uri="{FF2B5EF4-FFF2-40B4-BE49-F238E27FC236}">
                <a16:creationId xmlns:a16="http://schemas.microsoft.com/office/drawing/2014/main" id="{5614E825-93C8-4568-A299-76359537B05B}"/>
              </a:ext>
            </a:extLst>
          </p:cNvPr>
          <p:cNvGraphicFramePr>
            <a:graphicFrameLocks noGrp="1"/>
          </p:cNvGraphicFramePr>
          <p:nvPr>
            <p:extLst>
              <p:ext uri="{D42A27DB-BD31-4B8C-83A1-F6EECF244321}">
                <p14:modId xmlns:p14="http://schemas.microsoft.com/office/powerpoint/2010/main" val="1219683521"/>
              </p:ext>
            </p:extLst>
          </p:nvPr>
        </p:nvGraphicFramePr>
        <p:xfrm>
          <a:off x="7280365" y="136524"/>
          <a:ext cx="1654628" cy="1112520"/>
        </p:xfrm>
        <a:graphic>
          <a:graphicData uri="http://schemas.openxmlformats.org/drawingml/2006/table">
            <a:tbl>
              <a:tblPr firstRow="1" bandRow="1">
                <a:tableStyleId>{2D5ABB26-0587-4C30-8999-92F81FD0307C}</a:tableStyleId>
              </a:tblPr>
              <a:tblGrid>
                <a:gridCol w="566057">
                  <a:extLst>
                    <a:ext uri="{9D8B030D-6E8A-4147-A177-3AD203B41FA5}">
                      <a16:colId xmlns:a16="http://schemas.microsoft.com/office/drawing/2014/main" val="618072312"/>
                    </a:ext>
                  </a:extLst>
                </a:gridCol>
                <a:gridCol w="1088571">
                  <a:extLst>
                    <a:ext uri="{9D8B030D-6E8A-4147-A177-3AD203B41FA5}">
                      <a16:colId xmlns:a16="http://schemas.microsoft.com/office/drawing/2014/main" val="2120048674"/>
                    </a:ext>
                  </a:extLst>
                </a:gridCol>
              </a:tblGrid>
              <a:tr h="370840">
                <a:tc>
                  <a:txBody>
                    <a:bodyPr/>
                    <a:lstStyle/>
                    <a:p>
                      <a:endParaRPr lang="en-AU" b="1" dirty="0">
                        <a:solidFill>
                          <a:schemeClr val="bg1"/>
                        </a:solidFill>
                      </a:endParaRPr>
                    </a:p>
                  </a:txBody>
                  <a:tcPr/>
                </a:tc>
                <a:tc>
                  <a:txBody>
                    <a:bodyPr/>
                    <a:lstStyle/>
                    <a:p>
                      <a:r>
                        <a:rPr lang="en-AU" b="1" dirty="0">
                          <a:solidFill>
                            <a:schemeClr val="bg1"/>
                          </a:solidFill>
                        </a:rPr>
                        <a:t>Improving</a:t>
                      </a:r>
                    </a:p>
                  </a:txBody>
                  <a:tcPr/>
                </a:tc>
                <a:extLst>
                  <a:ext uri="{0D108BD9-81ED-4DB2-BD59-A6C34878D82A}">
                    <a16:rowId xmlns:a16="http://schemas.microsoft.com/office/drawing/2014/main" val="1711235981"/>
                  </a:ext>
                </a:extLst>
              </a:tr>
              <a:tr h="370840">
                <a:tc>
                  <a:txBody>
                    <a:bodyPr/>
                    <a:lstStyle/>
                    <a:p>
                      <a:endParaRPr lang="en-AU" b="1" dirty="0">
                        <a:solidFill>
                          <a:schemeClr val="bg1"/>
                        </a:solidFill>
                      </a:endParaRPr>
                    </a:p>
                  </a:txBody>
                  <a:tcPr/>
                </a:tc>
                <a:tc>
                  <a:txBody>
                    <a:bodyPr/>
                    <a:lstStyle/>
                    <a:p>
                      <a:r>
                        <a:rPr lang="en-AU" b="1" dirty="0">
                          <a:solidFill>
                            <a:schemeClr val="bg1"/>
                          </a:solidFill>
                        </a:rPr>
                        <a:t>Stable</a:t>
                      </a:r>
                    </a:p>
                  </a:txBody>
                  <a:tcPr/>
                </a:tc>
                <a:extLst>
                  <a:ext uri="{0D108BD9-81ED-4DB2-BD59-A6C34878D82A}">
                    <a16:rowId xmlns:a16="http://schemas.microsoft.com/office/drawing/2014/main" val="463867491"/>
                  </a:ext>
                </a:extLst>
              </a:tr>
              <a:tr h="370840">
                <a:tc>
                  <a:txBody>
                    <a:bodyPr/>
                    <a:lstStyle/>
                    <a:p>
                      <a:endParaRPr lang="en-AU" b="1">
                        <a:solidFill>
                          <a:schemeClr val="bg1"/>
                        </a:solidFill>
                      </a:endParaRPr>
                    </a:p>
                  </a:txBody>
                  <a:tcPr/>
                </a:tc>
                <a:tc>
                  <a:txBody>
                    <a:bodyPr/>
                    <a:lstStyle/>
                    <a:p>
                      <a:r>
                        <a:rPr lang="en-AU" b="1" dirty="0">
                          <a:solidFill>
                            <a:schemeClr val="bg1"/>
                          </a:solidFill>
                        </a:rPr>
                        <a:t>Worsened</a:t>
                      </a:r>
                    </a:p>
                  </a:txBody>
                  <a:tcPr/>
                </a:tc>
                <a:extLst>
                  <a:ext uri="{0D108BD9-81ED-4DB2-BD59-A6C34878D82A}">
                    <a16:rowId xmlns:a16="http://schemas.microsoft.com/office/drawing/2014/main" val="1769386380"/>
                  </a:ext>
                </a:extLst>
              </a:tr>
            </a:tbl>
          </a:graphicData>
        </a:graphic>
      </p:graphicFrame>
      <p:cxnSp>
        <p:nvCxnSpPr>
          <p:cNvPr id="8" name="Straight Arrow Connector 7">
            <a:extLst>
              <a:ext uri="{FF2B5EF4-FFF2-40B4-BE49-F238E27FC236}">
                <a16:creationId xmlns:a16="http://schemas.microsoft.com/office/drawing/2014/main" id="{DF06C1FD-3197-457B-90CC-29A31463EC9F}"/>
              </a:ext>
            </a:extLst>
          </p:cNvPr>
          <p:cNvCxnSpPr/>
          <p:nvPr/>
        </p:nvCxnSpPr>
        <p:spPr>
          <a:xfrm>
            <a:off x="7467596" y="692784"/>
            <a:ext cx="269966" cy="0"/>
          </a:xfrm>
          <a:prstGeom prst="straightConnector1">
            <a:avLst/>
          </a:prstGeom>
          <a:ln w="127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BF07113-7358-466D-BC7C-602ECE204DB8}"/>
              </a:ext>
            </a:extLst>
          </p:cNvPr>
          <p:cNvCxnSpPr>
            <a:cxnSpLocks/>
          </p:cNvCxnSpPr>
          <p:nvPr/>
        </p:nvCxnSpPr>
        <p:spPr>
          <a:xfrm flipV="1">
            <a:off x="7606934" y="208016"/>
            <a:ext cx="0" cy="255805"/>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88B2F90-AE8A-4236-97AF-2344A728E53B}"/>
              </a:ext>
            </a:extLst>
          </p:cNvPr>
          <p:cNvCxnSpPr>
            <a:cxnSpLocks/>
          </p:cNvCxnSpPr>
          <p:nvPr/>
        </p:nvCxnSpPr>
        <p:spPr>
          <a:xfrm>
            <a:off x="7619994" y="925376"/>
            <a:ext cx="0" cy="252548"/>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508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D757-0B20-48EC-BD70-D26C5CBDE167}"/>
              </a:ext>
            </a:extLst>
          </p:cNvPr>
          <p:cNvSpPr>
            <a:spLocks noGrp="1"/>
          </p:cNvSpPr>
          <p:nvPr>
            <p:ph type="title"/>
          </p:nvPr>
        </p:nvSpPr>
        <p:spPr/>
        <p:txBody>
          <a:bodyPr/>
          <a:lstStyle/>
          <a:p>
            <a:r>
              <a:rPr lang="en-AU" dirty="0"/>
              <a:t>Critical Risks</a:t>
            </a:r>
          </a:p>
        </p:txBody>
      </p:sp>
      <p:graphicFrame>
        <p:nvGraphicFramePr>
          <p:cNvPr id="7" name="Content Placeholder 6">
            <a:extLst>
              <a:ext uri="{FF2B5EF4-FFF2-40B4-BE49-F238E27FC236}">
                <a16:creationId xmlns:a16="http://schemas.microsoft.com/office/drawing/2014/main" id="{A3B2085A-F679-4A30-9B78-C6A156E7B7B5}"/>
              </a:ext>
            </a:extLst>
          </p:cNvPr>
          <p:cNvGraphicFramePr>
            <a:graphicFrameLocks noGrp="1"/>
          </p:cNvGraphicFramePr>
          <p:nvPr>
            <p:ph idx="1"/>
            <p:extLst>
              <p:ext uri="{D42A27DB-BD31-4B8C-83A1-F6EECF244321}">
                <p14:modId xmlns:p14="http://schemas.microsoft.com/office/powerpoint/2010/main" val="2508329094"/>
              </p:ext>
            </p:extLst>
          </p:nvPr>
        </p:nvGraphicFramePr>
        <p:xfrm>
          <a:off x="827314" y="2576649"/>
          <a:ext cx="7280365" cy="1407795"/>
        </p:xfrm>
        <a:graphic>
          <a:graphicData uri="http://schemas.openxmlformats.org/drawingml/2006/table">
            <a:tbl>
              <a:tblPr>
                <a:tableStyleId>{5C22544A-7EE6-4342-B048-85BDC9FD1C3A}</a:tableStyleId>
              </a:tblPr>
              <a:tblGrid>
                <a:gridCol w="754768">
                  <a:extLst>
                    <a:ext uri="{9D8B030D-6E8A-4147-A177-3AD203B41FA5}">
                      <a16:colId xmlns:a16="http://schemas.microsoft.com/office/drawing/2014/main" val="2939783506"/>
                    </a:ext>
                  </a:extLst>
                </a:gridCol>
                <a:gridCol w="2751759">
                  <a:extLst>
                    <a:ext uri="{9D8B030D-6E8A-4147-A177-3AD203B41FA5}">
                      <a16:colId xmlns:a16="http://schemas.microsoft.com/office/drawing/2014/main" val="1055492225"/>
                    </a:ext>
                  </a:extLst>
                </a:gridCol>
                <a:gridCol w="582447">
                  <a:extLst>
                    <a:ext uri="{9D8B030D-6E8A-4147-A177-3AD203B41FA5}">
                      <a16:colId xmlns:a16="http://schemas.microsoft.com/office/drawing/2014/main" val="1764684422"/>
                    </a:ext>
                  </a:extLst>
                </a:gridCol>
                <a:gridCol w="927089">
                  <a:extLst>
                    <a:ext uri="{9D8B030D-6E8A-4147-A177-3AD203B41FA5}">
                      <a16:colId xmlns:a16="http://schemas.microsoft.com/office/drawing/2014/main" val="2458270988"/>
                    </a:ext>
                  </a:extLst>
                </a:gridCol>
                <a:gridCol w="754768">
                  <a:extLst>
                    <a:ext uri="{9D8B030D-6E8A-4147-A177-3AD203B41FA5}">
                      <a16:colId xmlns:a16="http://schemas.microsoft.com/office/drawing/2014/main" val="3125762077"/>
                    </a:ext>
                  </a:extLst>
                </a:gridCol>
                <a:gridCol w="873809">
                  <a:extLst>
                    <a:ext uri="{9D8B030D-6E8A-4147-A177-3AD203B41FA5}">
                      <a16:colId xmlns:a16="http://schemas.microsoft.com/office/drawing/2014/main" val="1530053586"/>
                    </a:ext>
                  </a:extLst>
                </a:gridCol>
                <a:gridCol w="635725">
                  <a:extLst>
                    <a:ext uri="{9D8B030D-6E8A-4147-A177-3AD203B41FA5}">
                      <a16:colId xmlns:a16="http://schemas.microsoft.com/office/drawing/2014/main" val="1737651563"/>
                    </a:ext>
                  </a:extLst>
                </a:gridCol>
              </a:tblGrid>
              <a:tr h="169930">
                <a:tc>
                  <a:txBody>
                    <a:bodyPr/>
                    <a:lstStyle/>
                    <a:p>
                      <a:pPr algn="ctr" fontAlgn="b"/>
                      <a:r>
                        <a:rPr lang="en-AU" sz="1100" b="1" u="none" strike="noStrike" dirty="0">
                          <a:solidFill>
                            <a:schemeClr val="bg1"/>
                          </a:solidFill>
                          <a:effectLst/>
                        </a:rPr>
                        <a:t>Risk No.</a:t>
                      </a:r>
                      <a:endParaRPr lang="en-AU" sz="11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kern="1200" dirty="0">
                          <a:solidFill>
                            <a:schemeClr val="bg1"/>
                          </a:solidFill>
                          <a:effectLst/>
                          <a:latin typeface="+mn-lt"/>
                          <a:ea typeface="+mn-ea"/>
                          <a:cs typeface="+mn-cs"/>
                        </a:rPr>
                        <a:t>Title</a:t>
                      </a:r>
                    </a:p>
                  </a:txBody>
                  <a:tcPr marL="0" marR="0" marT="0" marB="0" anchor="ctr">
                    <a:solidFill>
                      <a:schemeClr val="accent1"/>
                    </a:solidFill>
                  </a:tcPr>
                </a:tc>
                <a:tc>
                  <a:txBody>
                    <a:bodyPr/>
                    <a:lstStyle/>
                    <a:p>
                      <a:pPr algn="ctr" fontAlgn="b"/>
                      <a:r>
                        <a:rPr lang="en-AU" sz="1100" b="1" u="none" strike="noStrike">
                          <a:solidFill>
                            <a:schemeClr val="bg1"/>
                          </a:solidFill>
                          <a:effectLst/>
                        </a:rPr>
                        <a:t>Trend </a:t>
                      </a:r>
                      <a:endParaRPr lang="en-AU" sz="11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a:solidFill>
                            <a:schemeClr val="bg1"/>
                          </a:solidFill>
                          <a:effectLst/>
                        </a:rPr>
                        <a:t>Risk Owner</a:t>
                      </a:r>
                      <a:endParaRPr lang="en-AU" sz="11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a:solidFill>
                            <a:schemeClr val="bg1"/>
                          </a:solidFill>
                          <a:effectLst/>
                        </a:rPr>
                        <a:t>Residual Likelihood</a:t>
                      </a:r>
                      <a:endParaRPr lang="en-AU" sz="11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a:solidFill>
                            <a:schemeClr val="bg1"/>
                          </a:solidFill>
                          <a:effectLst/>
                        </a:rPr>
                        <a:t>Residual Consequence</a:t>
                      </a:r>
                      <a:endParaRPr lang="en-AU" sz="11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dirty="0">
                          <a:solidFill>
                            <a:schemeClr val="bg1"/>
                          </a:solidFill>
                          <a:effectLst/>
                        </a:rPr>
                        <a:t>Residual Risk Rating</a:t>
                      </a:r>
                      <a:endParaRPr lang="en-AU" sz="1100" b="1" i="0" u="none" strike="noStrike" dirty="0">
                        <a:solidFill>
                          <a:schemeClr val="bg1"/>
                        </a:solidFill>
                        <a:effectLst/>
                        <a:latin typeface="Calibri" panose="020F0502020204030204" pitchFamily="34" charset="0"/>
                      </a:endParaRPr>
                    </a:p>
                  </a:txBody>
                  <a:tcPr marL="0" marR="0" marT="0" marB="0" anchor="ctr">
                    <a:solidFill>
                      <a:schemeClr val="accent1"/>
                    </a:solidFill>
                  </a:tcPr>
                </a:tc>
                <a:extLst>
                  <a:ext uri="{0D108BD9-81ED-4DB2-BD59-A6C34878D82A}">
                    <a16:rowId xmlns:a16="http://schemas.microsoft.com/office/drawing/2014/main" val="3048620009"/>
                  </a:ext>
                </a:extLst>
              </a:tr>
              <a:tr h="904875">
                <a:tc>
                  <a:txBody>
                    <a:bodyPr/>
                    <a:lstStyle/>
                    <a:p>
                      <a:pPr algn="ctr" fontAlgn="t"/>
                      <a:r>
                        <a:rPr lang="en-AU" sz="1000" u="none" strike="noStrike">
                          <a:effectLst/>
                        </a:rPr>
                        <a:t>R06</a:t>
                      </a:r>
                      <a:endParaRPr lang="en-AU" sz="1000" b="0" i="0" u="none" strike="noStrike">
                        <a:solidFill>
                          <a:srgbClr val="000000"/>
                        </a:solidFill>
                        <a:effectLst/>
                        <a:latin typeface="Segoe UI Semilight" panose="020B0402040204020203" pitchFamily="34" charset="0"/>
                      </a:endParaRPr>
                    </a:p>
                  </a:txBody>
                  <a:tcPr marL="0" marR="0" marT="0" marB="0" anchor="ctr"/>
                </a:tc>
                <a:tc>
                  <a:txBody>
                    <a:bodyPr/>
                    <a:lstStyle/>
                    <a:p>
                      <a:pPr algn="l" fontAlgn="t"/>
                      <a:r>
                        <a:rPr lang="en-AU" sz="1000" u="none" strike="noStrike" dirty="0">
                          <a:effectLst/>
                        </a:rPr>
                        <a:t>Interaction with other industry changes that have already been adopted through rule changes</a:t>
                      </a:r>
                      <a:endParaRPr lang="en-AU" sz="1000" b="0" i="0" u="none" strike="noStrike" dirty="0">
                        <a:solidFill>
                          <a:srgbClr val="000000"/>
                        </a:solidFill>
                        <a:effectLst/>
                        <a:latin typeface="Segoe UI Semilight" panose="020B0402040204020203" pitchFamily="34" charset="0"/>
                      </a:endParaRPr>
                    </a:p>
                  </a:txBody>
                  <a:tcPr marL="0" marR="0" marT="0" marB="0" anchor="ctr"/>
                </a:tc>
                <a:tc>
                  <a:txBody>
                    <a:bodyPr/>
                    <a:lstStyle/>
                    <a:p>
                      <a:pPr algn="ctr" fontAlgn="t"/>
                      <a:endParaRPr lang="en-AU" sz="1400" b="0" i="0" u="none" strike="noStrike" dirty="0">
                        <a:solidFill>
                          <a:srgbClr val="FF0000"/>
                        </a:solidFill>
                        <a:effectLst/>
                        <a:latin typeface="Segoe UI Semilight" panose="020B0402040204020203" pitchFamily="34" charset="0"/>
                      </a:endParaRPr>
                    </a:p>
                  </a:txBody>
                  <a:tcPr marL="0" marR="0" marT="0" marB="0" anchor="ctr"/>
                </a:tc>
                <a:tc>
                  <a:txBody>
                    <a:bodyPr/>
                    <a:lstStyle/>
                    <a:p>
                      <a:pPr algn="ctr" fontAlgn="t"/>
                      <a:r>
                        <a:rPr lang="en-AU" sz="1000" u="none" strike="noStrike" dirty="0">
                          <a:effectLst/>
                        </a:rPr>
                        <a:t>Business Advocate / Program Workstream</a:t>
                      </a:r>
                      <a:endParaRPr lang="en-AU" sz="1000" b="0" i="0" u="none" strike="noStrike" dirty="0">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000" u="none" strike="noStrike" dirty="0">
                          <a:effectLst/>
                        </a:rPr>
                        <a:t>Likely</a:t>
                      </a:r>
                      <a:endParaRPr lang="en-AU" sz="1000" b="0" i="0" u="none" strike="noStrike" dirty="0">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000" u="none" strike="noStrike">
                          <a:effectLst/>
                        </a:rPr>
                        <a:t>Major</a:t>
                      </a:r>
                      <a:endParaRPr lang="en-AU" sz="1000" b="0" i="0" u="none" strike="noStrike">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000" u="none" strike="noStrike" dirty="0">
                          <a:effectLst/>
                        </a:rPr>
                        <a:t>Critical</a:t>
                      </a:r>
                    </a:p>
                  </a:txBody>
                  <a:tcPr marL="0" marR="0" marT="0" marB="0" anchor="ctr">
                    <a:solidFill>
                      <a:srgbClr val="FF0000"/>
                    </a:solidFill>
                  </a:tcPr>
                </a:tc>
                <a:extLst>
                  <a:ext uri="{0D108BD9-81ED-4DB2-BD59-A6C34878D82A}">
                    <a16:rowId xmlns:a16="http://schemas.microsoft.com/office/drawing/2014/main" val="1201324774"/>
                  </a:ext>
                </a:extLst>
              </a:tr>
            </a:tbl>
          </a:graphicData>
        </a:graphic>
      </p:graphicFrame>
      <p:sp>
        <p:nvSpPr>
          <p:cNvPr id="4" name="Date Placeholder 3">
            <a:extLst>
              <a:ext uri="{FF2B5EF4-FFF2-40B4-BE49-F238E27FC236}">
                <a16:creationId xmlns:a16="http://schemas.microsoft.com/office/drawing/2014/main" id="{12C55894-4B94-418D-A10B-BBFA856BF1B3}"/>
              </a:ext>
            </a:extLst>
          </p:cNvPr>
          <p:cNvSpPr>
            <a:spLocks noGrp="1"/>
          </p:cNvSpPr>
          <p:nvPr>
            <p:ph type="dt" sz="half" idx="10"/>
          </p:nvPr>
        </p:nvSpPr>
        <p:spPr/>
        <p:txBody>
          <a:bodyPr/>
          <a:lstStyle/>
          <a:p>
            <a:fld id="{ADE8A7F0-C296-4C64-BBCC-19F7C14BAFD7}" type="datetime1">
              <a:rPr lang="en-AU" smtClean="0"/>
              <a:t>5/02/2020</a:t>
            </a:fld>
            <a:endParaRPr lang="en-AU" dirty="0"/>
          </a:p>
        </p:txBody>
      </p:sp>
      <p:sp>
        <p:nvSpPr>
          <p:cNvPr id="5" name="Slide Number Placeholder 4">
            <a:extLst>
              <a:ext uri="{FF2B5EF4-FFF2-40B4-BE49-F238E27FC236}">
                <a16:creationId xmlns:a16="http://schemas.microsoft.com/office/drawing/2014/main" id="{328A3838-F90C-4DEF-AF08-4C4B29628EE0}"/>
              </a:ext>
            </a:extLst>
          </p:cNvPr>
          <p:cNvSpPr>
            <a:spLocks noGrp="1"/>
          </p:cNvSpPr>
          <p:nvPr>
            <p:ph type="sldNum" sz="quarter" idx="12"/>
          </p:nvPr>
        </p:nvSpPr>
        <p:spPr/>
        <p:txBody>
          <a:bodyPr/>
          <a:lstStyle/>
          <a:p>
            <a:fld id="{4EC81F68-4976-451A-B2E9-79BCBD2F70CC}" type="slidenum">
              <a:rPr lang="en-AU" smtClean="0"/>
              <a:t>46</a:t>
            </a:fld>
            <a:endParaRPr lang="en-AU" dirty="0"/>
          </a:p>
        </p:txBody>
      </p:sp>
      <p:cxnSp>
        <p:nvCxnSpPr>
          <p:cNvPr id="9" name="Straight Arrow Connector 8">
            <a:extLst>
              <a:ext uri="{FF2B5EF4-FFF2-40B4-BE49-F238E27FC236}">
                <a16:creationId xmlns:a16="http://schemas.microsoft.com/office/drawing/2014/main" id="{9C3E4E51-C6E8-47D9-8D9C-6902B96EBC53}"/>
              </a:ext>
            </a:extLst>
          </p:cNvPr>
          <p:cNvCxnSpPr/>
          <p:nvPr/>
        </p:nvCxnSpPr>
        <p:spPr>
          <a:xfrm>
            <a:off x="4467497" y="3518263"/>
            <a:ext cx="2699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E01690C1-5860-4FEF-92C6-628ED507FC96}"/>
              </a:ext>
            </a:extLst>
          </p:cNvPr>
          <p:cNvGraphicFramePr>
            <a:graphicFrameLocks noGrp="1"/>
          </p:cNvGraphicFramePr>
          <p:nvPr>
            <p:extLst>
              <p:ext uri="{D42A27DB-BD31-4B8C-83A1-F6EECF244321}">
                <p14:modId xmlns:p14="http://schemas.microsoft.com/office/powerpoint/2010/main" val="271116501"/>
              </p:ext>
            </p:extLst>
          </p:nvPr>
        </p:nvGraphicFramePr>
        <p:xfrm>
          <a:off x="7280365" y="136524"/>
          <a:ext cx="1654628" cy="1112520"/>
        </p:xfrm>
        <a:graphic>
          <a:graphicData uri="http://schemas.openxmlformats.org/drawingml/2006/table">
            <a:tbl>
              <a:tblPr firstRow="1" bandRow="1">
                <a:tableStyleId>{2D5ABB26-0587-4C30-8999-92F81FD0307C}</a:tableStyleId>
              </a:tblPr>
              <a:tblGrid>
                <a:gridCol w="566057">
                  <a:extLst>
                    <a:ext uri="{9D8B030D-6E8A-4147-A177-3AD203B41FA5}">
                      <a16:colId xmlns:a16="http://schemas.microsoft.com/office/drawing/2014/main" val="618072312"/>
                    </a:ext>
                  </a:extLst>
                </a:gridCol>
                <a:gridCol w="1088571">
                  <a:extLst>
                    <a:ext uri="{9D8B030D-6E8A-4147-A177-3AD203B41FA5}">
                      <a16:colId xmlns:a16="http://schemas.microsoft.com/office/drawing/2014/main" val="2120048674"/>
                    </a:ext>
                  </a:extLst>
                </a:gridCol>
              </a:tblGrid>
              <a:tr h="370840">
                <a:tc>
                  <a:txBody>
                    <a:bodyPr/>
                    <a:lstStyle/>
                    <a:p>
                      <a:endParaRPr lang="en-AU" b="1" dirty="0">
                        <a:solidFill>
                          <a:schemeClr val="bg1"/>
                        </a:solidFill>
                      </a:endParaRPr>
                    </a:p>
                  </a:txBody>
                  <a:tcPr/>
                </a:tc>
                <a:tc>
                  <a:txBody>
                    <a:bodyPr/>
                    <a:lstStyle/>
                    <a:p>
                      <a:r>
                        <a:rPr lang="en-AU" b="1" dirty="0">
                          <a:solidFill>
                            <a:schemeClr val="bg1"/>
                          </a:solidFill>
                        </a:rPr>
                        <a:t>Improving</a:t>
                      </a:r>
                    </a:p>
                  </a:txBody>
                  <a:tcPr/>
                </a:tc>
                <a:extLst>
                  <a:ext uri="{0D108BD9-81ED-4DB2-BD59-A6C34878D82A}">
                    <a16:rowId xmlns:a16="http://schemas.microsoft.com/office/drawing/2014/main" val="1711235981"/>
                  </a:ext>
                </a:extLst>
              </a:tr>
              <a:tr h="370840">
                <a:tc>
                  <a:txBody>
                    <a:bodyPr/>
                    <a:lstStyle/>
                    <a:p>
                      <a:endParaRPr lang="en-AU" b="1" dirty="0">
                        <a:solidFill>
                          <a:schemeClr val="bg1"/>
                        </a:solidFill>
                      </a:endParaRPr>
                    </a:p>
                  </a:txBody>
                  <a:tcPr/>
                </a:tc>
                <a:tc>
                  <a:txBody>
                    <a:bodyPr/>
                    <a:lstStyle/>
                    <a:p>
                      <a:r>
                        <a:rPr lang="en-AU" b="1" dirty="0">
                          <a:solidFill>
                            <a:schemeClr val="bg1"/>
                          </a:solidFill>
                        </a:rPr>
                        <a:t>Stable</a:t>
                      </a:r>
                    </a:p>
                  </a:txBody>
                  <a:tcPr/>
                </a:tc>
                <a:extLst>
                  <a:ext uri="{0D108BD9-81ED-4DB2-BD59-A6C34878D82A}">
                    <a16:rowId xmlns:a16="http://schemas.microsoft.com/office/drawing/2014/main" val="463867491"/>
                  </a:ext>
                </a:extLst>
              </a:tr>
              <a:tr h="370840">
                <a:tc>
                  <a:txBody>
                    <a:bodyPr/>
                    <a:lstStyle/>
                    <a:p>
                      <a:endParaRPr lang="en-AU" b="1">
                        <a:solidFill>
                          <a:schemeClr val="bg1"/>
                        </a:solidFill>
                      </a:endParaRPr>
                    </a:p>
                  </a:txBody>
                  <a:tcPr/>
                </a:tc>
                <a:tc>
                  <a:txBody>
                    <a:bodyPr/>
                    <a:lstStyle/>
                    <a:p>
                      <a:r>
                        <a:rPr lang="en-AU" b="1" dirty="0">
                          <a:solidFill>
                            <a:schemeClr val="bg1"/>
                          </a:solidFill>
                        </a:rPr>
                        <a:t>Worsened</a:t>
                      </a:r>
                    </a:p>
                  </a:txBody>
                  <a:tcPr/>
                </a:tc>
                <a:extLst>
                  <a:ext uri="{0D108BD9-81ED-4DB2-BD59-A6C34878D82A}">
                    <a16:rowId xmlns:a16="http://schemas.microsoft.com/office/drawing/2014/main" val="1769386380"/>
                  </a:ext>
                </a:extLst>
              </a:tr>
            </a:tbl>
          </a:graphicData>
        </a:graphic>
      </p:graphicFrame>
      <p:cxnSp>
        <p:nvCxnSpPr>
          <p:cNvPr id="10" name="Straight Arrow Connector 9">
            <a:extLst>
              <a:ext uri="{FF2B5EF4-FFF2-40B4-BE49-F238E27FC236}">
                <a16:creationId xmlns:a16="http://schemas.microsoft.com/office/drawing/2014/main" id="{5E13B7E7-318E-4B33-A982-2A18555A2ABC}"/>
              </a:ext>
            </a:extLst>
          </p:cNvPr>
          <p:cNvCxnSpPr/>
          <p:nvPr/>
        </p:nvCxnSpPr>
        <p:spPr>
          <a:xfrm>
            <a:off x="7467596" y="692784"/>
            <a:ext cx="269966" cy="0"/>
          </a:xfrm>
          <a:prstGeom prst="straightConnector1">
            <a:avLst/>
          </a:prstGeom>
          <a:ln w="127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B77F617-AA5B-4E1C-9951-3DA6639132D7}"/>
              </a:ext>
            </a:extLst>
          </p:cNvPr>
          <p:cNvCxnSpPr>
            <a:cxnSpLocks/>
          </p:cNvCxnSpPr>
          <p:nvPr/>
        </p:nvCxnSpPr>
        <p:spPr>
          <a:xfrm flipV="1">
            <a:off x="7606934" y="208016"/>
            <a:ext cx="0" cy="255805"/>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A06E9B5-04DA-4606-A41C-F4326580E254}"/>
              </a:ext>
            </a:extLst>
          </p:cNvPr>
          <p:cNvCxnSpPr>
            <a:cxnSpLocks/>
          </p:cNvCxnSpPr>
          <p:nvPr/>
        </p:nvCxnSpPr>
        <p:spPr>
          <a:xfrm>
            <a:off x="7619994" y="925376"/>
            <a:ext cx="0" cy="252548"/>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994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9C72D-C768-4F88-B56F-9045D26AC1F2}"/>
              </a:ext>
            </a:extLst>
          </p:cNvPr>
          <p:cNvSpPr>
            <a:spLocks noGrp="1"/>
          </p:cNvSpPr>
          <p:nvPr>
            <p:ph type="title"/>
          </p:nvPr>
        </p:nvSpPr>
        <p:spPr/>
        <p:txBody>
          <a:bodyPr/>
          <a:lstStyle/>
          <a:p>
            <a:r>
              <a:rPr lang="en-AU" dirty="0"/>
              <a:t>Significant Risks</a:t>
            </a:r>
          </a:p>
        </p:txBody>
      </p:sp>
      <p:graphicFrame>
        <p:nvGraphicFramePr>
          <p:cNvPr id="8" name="Content Placeholder 7">
            <a:extLst>
              <a:ext uri="{FF2B5EF4-FFF2-40B4-BE49-F238E27FC236}">
                <a16:creationId xmlns:a16="http://schemas.microsoft.com/office/drawing/2014/main" id="{77995137-1436-466D-B37D-1D4D20A708E2}"/>
              </a:ext>
            </a:extLst>
          </p:cNvPr>
          <p:cNvGraphicFramePr>
            <a:graphicFrameLocks noGrp="1"/>
          </p:cNvGraphicFramePr>
          <p:nvPr>
            <p:ph idx="1"/>
            <p:extLst>
              <p:ext uri="{D42A27DB-BD31-4B8C-83A1-F6EECF244321}">
                <p14:modId xmlns:p14="http://schemas.microsoft.com/office/powerpoint/2010/main" val="461194951"/>
              </p:ext>
            </p:extLst>
          </p:nvPr>
        </p:nvGraphicFramePr>
        <p:xfrm>
          <a:off x="750396" y="2392521"/>
          <a:ext cx="7764954" cy="3091815"/>
        </p:xfrm>
        <a:graphic>
          <a:graphicData uri="http://schemas.openxmlformats.org/drawingml/2006/table">
            <a:tbl>
              <a:tblPr>
                <a:tableStyleId>{5C22544A-7EE6-4342-B048-85BDC9FD1C3A}</a:tableStyleId>
              </a:tblPr>
              <a:tblGrid>
                <a:gridCol w="805006">
                  <a:extLst>
                    <a:ext uri="{9D8B030D-6E8A-4147-A177-3AD203B41FA5}">
                      <a16:colId xmlns:a16="http://schemas.microsoft.com/office/drawing/2014/main" val="3968415315"/>
                    </a:ext>
                  </a:extLst>
                </a:gridCol>
                <a:gridCol w="2934918">
                  <a:extLst>
                    <a:ext uri="{9D8B030D-6E8A-4147-A177-3AD203B41FA5}">
                      <a16:colId xmlns:a16="http://schemas.microsoft.com/office/drawing/2014/main" val="3957434282"/>
                    </a:ext>
                  </a:extLst>
                </a:gridCol>
                <a:gridCol w="805006">
                  <a:extLst>
                    <a:ext uri="{9D8B030D-6E8A-4147-A177-3AD203B41FA5}">
                      <a16:colId xmlns:a16="http://schemas.microsoft.com/office/drawing/2014/main" val="3383276351"/>
                    </a:ext>
                  </a:extLst>
                </a:gridCol>
                <a:gridCol w="805006">
                  <a:extLst>
                    <a:ext uri="{9D8B030D-6E8A-4147-A177-3AD203B41FA5}">
                      <a16:colId xmlns:a16="http://schemas.microsoft.com/office/drawing/2014/main" val="2039431763"/>
                    </a:ext>
                  </a:extLst>
                </a:gridCol>
                <a:gridCol w="683645">
                  <a:extLst>
                    <a:ext uri="{9D8B030D-6E8A-4147-A177-3AD203B41FA5}">
                      <a16:colId xmlns:a16="http://schemas.microsoft.com/office/drawing/2014/main" val="1188836443"/>
                    </a:ext>
                  </a:extLst>
                </a:gridCol>
                <a:gridCol w="926367">
                  <a:extLst>
                    <a:ext uri="{9D8B030D-6E8A-4147-A177-3AD203B41FA5}">
                      <a16:colId xmlns:a16="http://schemas.microsoft.com/office/drawing/2014/main" val="304696934"/>
                    </a:ext>
                  </a:extLst>
                </a:gridCol>
                <a:gridCol w="805006">
                  <a:extLst>
                    <a:ext uri="{9D8B030D-6E8A-4147-A177-3AD203B41FA5}">
                      <a16:colId xmlns:a16="http://schemas.microsoft.com/office/drawing/2014/main" val="3589320384"/>
                    </a:ext>
                  </a:extLst>
                </a:gridCol>
              </a:tblGrid>
              <a:tr h="190500">
                <a:tc>
                  <a:txBody>
                    <a:bodyPr/>
                    <a:lstStyle/>
                    <a:p>
                      <a:pPr algn="ctr" fontAlgn="b"/>
                      <a:r>
                        <a:rPr lang="en-AU" sz="1200" b="1" u="none" strike="noStrike">
                          <a:solidFill>
                            <a:schemeClr val="bg1"/>
                          </a:solidFill>
                          <a:effectLst/>
                        </a:rPr>
                        <a:t>Risk No.</a:t>
                      </a:r>
                      <a:endParaRPr lang="en-AU" sz="12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200" b="1" u="none" strike="noStrike">
                          <a:solidFill>
                            <a:schemeClr val="bg1"/>
                          </a:solidFill>
                          <a:effectLst/>
                        </a:rPr>
                        <a:t>Title</a:t>
                      </a:r>
                      <a:endParaRPr lang="en-AU" sz="12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200" b="1" u="none" strike="noStrike">
                          <a:solidFill>
                            <a:schemeClr val="bg1"/>
                          </a:solidFill>
                          <a:effectLst/>
                        </a:rPr>
                        <a:t>Trend </a:t>
                      </a:r>
                      <a:endParaRPr lang="en-AU" sz="12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200" b="1" u="none" strike="noStrike">
                          <a:solidFill>
                            <a:schemeClr val="bg1"/>
                          </a:solidFill>
                          <a:effectLst/>
                        </a:rPr>
                        <a:t>Risk Owner</a:t>
                      </a:r>
                      <a:endParaRPr lang="en-AU" sz="12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200" b="1" u="none" strike="noStrike">
                          <a:solidFill>
                            <a:schemeClr val="bg1"/>
                          </a:solidFill>
                          <a:effectLst/>
                        </a:rPr>
                        <a:t>Residual Likelihood</a:t>
                      </a:r>
                      <a:endParaRPr lang="en-AU" sz="12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200" b="1" u="none" strike="noStrike">
                          <a:solidFill>
                            <a:schemeClr val="bg1"/>
                          </a:solidFill>
                          <a:effectLst/>
                        </a:rPr>
                        <a:t>Residual Consequence</a:t>
                      </a:r>
                      <a:endParaRPr lang="en-AU" sz="12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200" b="1" u="none" strike="noStrike" dirty="0">
                          <a:solidFill>
                            <a:schemeClr val="bg1"/>
                          </a:solidFill>
                          <a:effectLst/>
                        </a:rPr>
                        <a:t>Residual Risk Rating</a:t>
                      </a:r>
                      <a:endParaRPr lang="en-AU" sz="1200" b="1" i="0" u="none" strike="noStrike" dirty="0">
                        <a:solidFill>
                          <a:schemeClr val="bg1"/>
                        </a:solidFill>
                        <a:effectLst/>
                        <a:latin typeface="Calibri" panose="020F0502020204030204" pitchFamily="34" charset="0"/>
                      </a:endParaRPr>
                    </a:p>
                  </a:txBody>
                  <a:tcPr marL="0" marR="0" marT="0" marB="0" anchor="ctr">
                    <a:solidFill>
                      <a:schemeClr val="accent1"/>
                    </a:solidFill>
                  </a:tcPr>
                </a:tc>
                <a:extLst>
                  <a:ext uri="{0D108BD9-81ED-4DB2-BD59-A6C34878D82A}">
                    <a16:rowId xmlns:a16="http://schemas.microsoft.com/office/drawing/2014/main" val="1636193576"/>
                  </a:ext>
                </a:extLst>
              </a:tr>
              <a:tr h="723900">
                <a:tc>
                  <a:txBody>
                    <a:bodyPr/>
                    <a:lstStyle/>
                    <a:p>
                      <a:pPr algn="ctr" fontAlgn="t"/>
                      <a:r>
                        <a:rPr lang="en-AU" sz="1200" u="none" strike="noStrike">
                          <a:effectLst/>
                        </a:rPr>
                        <a:t>R02</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l" fontAlgn="t"/>
                      <a:r>
                        <a:rPr lang="en-AU" sz="1200" u="none" strike="noStrike" dirty="0">
                          <a:effectLst/>
                        </a:rPr>
                        <a:t>Risk that there is one or more participants that aren’t ‘ready’ at go-live</a:t>
                      </a:r>
                      <a:endParaRPr lang="en-AU" sz="1200" b="0" i="0" u="none" strike="noStrike" dirty="0">
                        <a:solidFill>
                          <a:srgbClr val="000000"/>
                        </a:solidFill>
                        <a:effectLst/>
                        <a:latin typeface="Segoe UI Semilight" panose="020B0402040204020203" pitchFamily="34" charset="0"/>
                      </a:endParaRPr>
                    </a:p>
                  </a:txBody>
                  <a:tcPr marL="0" marR="0" marT="0" marB="0" anchor="ctr"/>
                </a:tc>
                <a:tc>
                  <a:txBody>
                    <a:bodyPr/>
                    <a:lstStyle/>
                    <a:p>
                      <a:pPr algn="l" fontAlgn="t"/>
                      <a:endParaRPr lang="en-AU" sz="1200" b="0" i="0" u="none" strike="noStrike" dirty="0">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200" u="none" strike="noStrike">
                          <a:effectLst/>
                        </a:rPr>
                        <a:t>Systems / Readiness Workstream</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200" u="none" strike="noStrike">
                          <a:effectLst/>
                        </a:rPr>
                        <a:t>Possible</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200" u="none" strike="noStrike">
                          <a:effectLst/>
                        </a:rPr>
                        <a:t>Major</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200" u="none" strike="noStrike" dirty="0">
                          <a:effectLst/>
                        </a:rPr>
                        <a:t>Significant</a:t>
                      </a:r>
                      <a:endParaRPr lang="en-AU" sz="1200" b="0" i="0" u="none" strike="noStrike" dirty="0">
                        <a:solidFill>
                          <a:srgbClr val="000000"/>
                        </a:solidFill>
                        <a:effectLst/>
                        <a:latin typeface="Segoe UI Semilight" panose="020B0402040204020203" pitchFamily="34" charset="0"/>
                      </a:endParaRPr>
                    </a:p>
                  </a:txBody>
                  <a:tcPr marL="0" marR="0" marT="0" marB="0" anchor="ctr">
                    <a:solidFill>
                      <a:schemeClr val="accent3"/>
                    </a:solidFill>
                  </a:tcPr>
                </a:tc>
                <a:extLst>
                  <a:ext uri="{0D108BD9-81ED-4DB2-BD59-A6C34878D82A}">
                    <a16:rowId xmlns:a16="http://schemas.microsoft.com/office/drawing/2014/main" val="4223764879"/>
                  </a:ext>
                </a:extLst>
              </a:tr>
              <a:tr h="542925">
                <a:tc>
                  <a:txBody>
                    <a:bodyPr/>
                    <a:lstStyle/>
                    <a:p>
                      <a:pPr algn="ctr" fontAlgn="t"/>
                      <a:r>
                        <a:rPr lang="en-AU" sz="1200" u="none" strike="noStrike">
                          <a:effectLst/>
                        </a:rPr>
                        <a:t>R03b</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l" fontAlgn="t"/>
                      <a:r>
                        <a:rPr lang="en-AU" sz="1200" u="none" strike="noStrike">
                          <a:effectLst/>
                        </a:rPr>
                        <a:t>Resource constraints over summer periods</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l" fontAlgn="t"/>
                      <a:endParaRPr lang="en-AU" sz="1200" b="0" i="0" u="none" strike="noStrike" dirty="0">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200" u="none" strike="noStrike">
                          <a:effectLst/>
                        </a:rPr>
                        <a:t>Systems / Readiness Manager</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200" u="none" strike="noStrike">
                          <a:effectLst/>
                        </a:rPr>
                        <a:t>Possible</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200" u="none" strike="noStrike">
                          <a:effectLst/>
                        </a:rPr>
                        <a:t>Moderate</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200" u="none" strike="noStrike" dirty="0">
                          <a:effectLst/>
                        </a:rPr>
                        <a:t>Significant</a:t>
                      </a:r>
                      <a:endParaRPr lang="en-AU" sz="1200" b="0" i="0" u="none" strike="noStrike" dirty="0">
                        <a:solidFill>
                          <a:srgbClr val="000000"/>
                        </a:solidFill>
                        <a:effectLst/>
                        <a:latin typeface="Segoe UI Semilight" panose="020B0402040204020203" pitchFamily="34" charset="0"/>
                      </a:endParaRPr>
                    </a:p>
                  </a:txBody>
                  <a:tcPr marL="0" marR="0" marT="0" marB="0" anchor="ctr">
                    <a:solidFill>
                      <a:schemeClr val="accent3"/>
                    </a:solidFill>
                  </a:tcPr>
                </a:tc>
                <a:extLst>
                  <a:ext uri="{0D108BD9-81ED-4DB2-BD59-A6C34878D82A}">
                    <a16:rowId xmlns:a16="http://schemas.microsoft.com/office/drawing/2014/main" val="314113062"/>
                  </a:ext>
                </a:extLst>
              </a:tr>
              <a:tr h="904875">
                <a:tc>
                  <a:txBody>
                    <a:bodyPr/>
                    <a:lstStyle/>
                    <a:p>
                      <a:pPr algn="ctr" fontAlgn="t"/>
                      <a:r>
                        <a:rPr lang="en-AU" sz="1200" u="none" strike="noStrike">
                          <a:effectLst/>
                        </a:rPr>
                        <a:t>R09</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l" fontAlgn="t"/>
                      <a:r>
                        <a:rPr lang="en-AU" sz="1200" u="none" strike="noStrike">
                          <a:effectLst/>
                        </a:rPr>
                        <a:t>Impact to 5MS from other rule changes that are being considered</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l" fontAlgn="t"/>
                      <a:endParaRPr lang="en-AU" sz="1200" b="0" i="0" u="none" strike="noStrike" dirty="0">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200" u="none" strike="noStrike">
                          <a:effectLst/>
                        </a:rPr>
                        <a:t>Business Advocate / Executive Forum</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200" u="none" strike="noStrike">
                          <a:effectLst/>
                        </a:rPr>
                        <a:t>Possible</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200" u="none" strike="noStrike">
                          <a:effectLst/>
                        </a:rPr>
                        <a:t>Major</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200" u="none" strike="noStrike" dirty="0">
                          <a:effectLst/>
                        </a:rPr>
                        <a:t>Significant</a:t>
                      </a:r>
                      <a:endParaRPr lang="en-AU" sz="1200" b="0" i="0" u="none" strike="noStrike" dirty="0">
                        <a:solidFill>
                          <a:srgbClr val="000000"/>
                        </a:solidFill>
                        <a:effectLst/>
                        <a:latin typeface="Segoe UI Semilight" panose="020B0402040204020203" pitchFamily="34" charset="0"/>
                      </a:endParaRPr>
                    </a:p>
                  </a:txBody>
                  <a:tcPr marL="0" marR="0" marT="0" marB="0" anchor="ctr">
                    <a:solidFill>
                      <a:schemeClr val="accent3"/>
                    </a:solidFill>
                  </a:tcPr>
                </a:tc>
                <a:extLst>
                  <a:ext uri="{0D108BD9-81ED-4DB2-BD59-A6C34878D82A}">
                    <a16:rowId xmlns:a16="http://schemas.microsoft.com/office/drawing/2014/main" val="2402567979"/>
                  </a:ext>
                </a:extLst>
              </a:tr>
              <a:tr h="542925">
                <a:tc>
                  <a:txBody>
                    <a:bodyPr/>
                    <a:lstStyle/>
                    <a:p>
                      <a:pPr algn="ctr" fontAlgn="t"/>
                      <a:r>
                        <a:rPr lang="en-AU" sz="1200" u="none" strike="noStrike">
                          <a:effectLst/>
                        </a:rPr>
                        <a:t>R17</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l" fontAlgn="t"/>
                      <a:r>
                        <a:rPr lang="en-AU" sz="1200" u="none" strike="noStrike">
                          <a:effectLst/>
                        </a:rPr>
                        <a:t>Industry 'big bang' approach</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l" fontAlgn="t"/>
                      <a:endParaRPr lang="en-AU" sz="1200" b="0" i="0" u="none" strike="noStrike" dirty="0">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200" u="none" strike="noStrike">
                          <a:effectLst/>
                        </a:rPr>
                        <a:t>Readiness Working Group </a:t>
                      </a:r>
                      <a:endParaRPr lang="en-AU" sz="1200" b="0" i="0" u="none" strike="noStrike">
                        <a:solidFill>
                          <a:srgbClr val="000000"/>
                        </a:solidFill>
                        <a:effectLst/>
                        <a:latin typeface="Segoe UI Semilight" panose="020B0402040204020203" pitchFamily="34" charset="0"/>
                      </a:endParaRPr>
                    </a:p>
                  </a:txBody>
                  <a:tcPr marL="0" marR="0" marT="0" marB="0" anchor="ctr"/>
                </a:tc>
                <a:tc>
                  <a:txBody>
                    <a:bodyPr/>
                    <a:lstStyle/>
                    <a:p>
                      <a:pPr algn="ctr" fontAlgn="t"/>
                      <a:r>
                        <a:rPr lang="en-AU" sz="1200" u="none" strike="noStrike">
                          <a:effectLst/>
                        </a:rPr>
                        <a:t>Possible</a:t>
                      </a:r>
                      <a:endParaRPr lang="en-AU" sz="1200" b="0" i="0" u="none" strike="noStrike">
                        <a:solidFill>
                          <a:srgbClr val="FF0000"/>
                        </a:solidFill>
                        <a:effectLst/>
                        <a:latin typeface="Calibri" panose="020F0502020204030204" pitchFamily="34" charset="0"/>
                      </a:endParaRPr>
                    </a:p>
                  </a:txBody>
                  <a:tcPr marL="0" marR="0" marT="0" marB="0" anchor="ctr"/>
                </a:tc>
                <a:tc>
                  <a:txBody>
                    <a:bodyPr/>
                    <a:lstStyle/>
                    <a:p>
                      <a:pPr algn="ctr" fontAlgn="t"/>
                      <a:r>
                        <a:rPr lang="en-AU" sz="1200" u="none" strike="noStrike">
                          <a:effectLst/>
                        </a:rPr>
                        <a:t>Major</a:t>
                      </a:r>
                      <a:endParaRPr lang="en-AU" sz="1200" b="0" i="0" u="none" strike="noStrike">
                        <a:solidFill>
                          <a:srgbClr val="FF0000"/>
                        </a:solidFill>
                        <a:effectLst/>
                        <a:latin typeface="Calibri" panose="020F0502020204030204" pitchFamily="34" charset="0"/>
                      </a:endParaRPr>
                    </a:p>
                  </a:txBody>
                  <a:tcPr marL="0" marR="0" marT="0" marB="0" anchor="ctr"/>
                </a:tc>
                <a:tc>
                  <a:txBody>
                    <a:bodyPr/>
                    <a:lstStyle/>
                    <a:p>
                      <a:pPr algn="ctr" fontAlgn="t"/>
                      <a:r>
                        <a:rPr lang="en-AU" sz="1200" u="none" strike="noStrike" dirty="0">
                          <a:effectLst/>
                        </a:rPr>
                        <a:t>Significant</a:t>
                      </a:r>
                      <a:endParaRPr lang="en-AU" sz="1200" b="0" i="0" u="none" strike="noStrike" dirty="0">
                        <a:solidFill>
                          <a:srgbClr val="000000"/>
                        </a:solidFill>
                        <a:effectLst/>
                        <a:latin typeface="Arial" panose="020B0604020202020204" pitchFamily="34" charset="0"/>
                      </a:endParaRPr>
                    </a:p>
                  </a:txBody>
                  <a:tcPr marL="0" marR="0" marT="0" marB="0" anchor="ctr">
                    <a:solidFill>
                      <a:schemeClr val="accent3"/>
                    </a:solidFill>
                  </a:tcPr>
                </a:tc>
                <a:extLst>
                  <a:ext uri="{0D108BD9-81ED-4DB2-BD59-A6C34878D82A}">
                    <a16:rowId xmlns:a16="http://schemas.microsoft.com/office/drawing/2014/main" val="698526594"/>
                  </a:ext>
                </a:extLst>
              </a:tr>
            </a:tbl>
          </a:graphicData>
        </a:graphic>
      </p:graphicFrame>
      <p:sp>
        <p:nvSpPr>
          <p:cNvPr id="4" name="Date Placeholder 3">
            <a:extLst>
              <a:ext uri="{FF2B5EF4-FFF2-40B4-BE49-F238E27FC236}">
                <a16:creationId xmlns:a16="http://schemas.microsoft.com/office/drawing/2014/main" id="{5D1B326E-19E2-45CD-8ED6-B7E9221D4820}"/>
              </a:ext>
            </a:extLst>
          </p:cNvPr>
          <p:cNvSpPr>
            <a:spLocks noGrp="1"/>
          </p:cNvSpPr>
          <p:nvPr>
            <p:ph type="dt" sz="half" idx="10"/>
          </p:nvPr>
        </p:nvSpPr>
        <p:spPr/>
        <p:txBody>
          <a:bodyPr/>
          <a:lstStyle/>
          <a:p>
            <a:fld id="{ADE8A7F0-C296-4C64-BBCC-19F7C14BAFD7}" type="datetime1">
              <a:rPr lang="en-AU" smtClean="0"/>
              <a:t>5/02/2020</a:t>
            </a:fld>
            <a:endParaRPr lang="en-AU" dirty="0"/>
          </a:p>
        </p:txBody>
      </p:sp>
      <p:sp>
        <p:nvSpPr>
          <p:cNvPr id="5" name="Slide Number Placeholder 4">
            <a:extLst>
              <a:ext uri="{FF2B5EF4-FFF2-40B4-BE49-F238E27FC236}">
                <a16:creationId xmlns:a16="http://schemas.microsoft.com/office/drawing/2014/main" id="{23E9E746-8AE5-44CB-8A53-7FF3A8D2C408}"/>
              </a:ext>
            </a:extLst>
          </p:cNvPr>
          <p:cNvSpPr>
            <a:spLocks noGrp="1"/>
          </p:cNvSpPr>
          <p:nvPr>
            <p:ph type="sldNum" sz="quarter" idx="12"/>
          </p:nvPr>
        </p:nvSpPr>
        <p:spPr/>
        <p:txBody>
          <a:bodyPr/>
          <a:lstStyle/>
          <a:p>
            <a:fld id="{4EC81F68-4976-451A-B2E9-79BCBD2F70CC}" type="slidenum">
              <a:rPr lang="en-AU" smtClean="0"/>
              <a:t>47</a:t>
            </a:fld>
            <a:endParaRPr lang="en-AU" dirty="0"/>
          </a:p>
        </p:txBody>
      </p:sp>
      <p:cxnSp>
        <p:nvCxnSpPr>
          <p:cNvPr id="10" name="Straight Arrow Connector 9">
            <a:extLst>
              <a:ext uri="{FF2B5EF4-FFF2-40B4-BE49-F238E27FC236}">
                <a16:creationId xmlns:a16="http://schemas.microsoft.com/office/drawing/2014/main" id="{CBA89306-1F80-402A-8638-746F81486BC3}"/>
              </a:ext>
            </a:extLst>
          </p:cNvPr>
          <p:cNvCxnSpPr/>
          <p:nvPr/>
        </p:nvCxnSpPr>
        <p:spPr>
          <a:xfrm flipV="1">
            <a:off x="4872445" y="2891245"/>
            <a:ext cx="0" cy="31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7E2BC0F-BBA0-46EC-B23F-CC3E35589802}"/>
              </a:ext>
            </a:extLst>
          </p:cNvPr>
          <p:cNvCxnSpPr/>
          <p:nvPr/>
        </p:nvCxnSpPr>
        <p:spPr>
          <a:xfrm flipV="1">
            <a:off x="4872445" y="3592287"/>
            <a:ext cx="0" cy="31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D6F0A7A-6E4F-4096-8D3A-771F13FA04D9}"/>
              </a:ext>
            </a:extLst>
          </p:cNvPr>
          <p:cNvCxnSpPr/>
          <p:nvPr/>
        </p:nvCxnSpPr>
        <p:spPr>
          <a:xfrm flipV="1">
            <a:off x="4872445" y="5011783"/>
            <a:ext cx="0" cy="31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B2BB1BC-298B-414D-AF9F-21727C44E6EC}"/>
              </a:ext>
            </a:extLst>
          </p:cNvPr>
          <p:cNvCxnSpPr/>
          <p:nvPr/>
        </p:nvCxnSpPr>
        <p:spPr>
          <a:xfrm>
            <a:off x="4737462" y="4389120"/>
            <a:ext cx="2699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id="{0AFBBD38-CD5E-40D1-83B3-5B002DD03D26}"/>
              </a:ext>
            </a:extLst>
          </p:cNvPr>
          <p:cNvGraphicFramePr>
            <a:graphicFrameLocks noGrp="1"/>
          </p:cNvGraphicFramePr>
          <p:nvPr>
            <p:extLst>
              <p:ext uri="{D42A27DB-BD31-4B8C-83A1-F6EECF244321}">
                <p14:modId xmlns:p14="http://schemas.microsoft.com/office/powerpoint/2010/main" val="1219683521"/>
              </p:ext>
            </p:extLst>
          </p:nvPr>
        </p:nvGraphicFramePr>
        <p:xfrm>
          <a:off x="7280365" y="136524"/>
          <a:ext cx="1654628" cy="1112520"/>
        </p:xfrm>
        <a:graphic>
          <a:graphicData uri="http://schemas.openxmlformats.org/drawingml/2006/table">
            <a:tbl>
              <a:tblPr firstRow="1" bandRow="1">
                <a:tableStyleId>{2D5ABB26-0587-4C30-8999-92F81FD0307C}</a:tableStyleId>
              </a:tblPr>
              <a:tblGrid>
                <a:gridCol w="566057">
                  <a:extLst>
                    <a:ext uri="{9D8B030D-6E8A-4147-A177-3AD203B41FA5}">
                      <a16:colId xmlns:a16="http://schemas.microsoft.com/office/drawing/2014/main" val="618072312"/>
                    </a:ext>
                  </a:extLst>
                </a:gridCol>
                <a:gridCol w="1088571">
                  <a:extLst>
                    <a:ext uri="{9D8B030D-6E8A-4147-A177-3AD203B41FA5}">
                      <a16:colId xmlns:a16="http://schemas.microsoft.com/office/drawing/2014/main" val="2120048674"/>
                    </a:ext>
                  </a:extLst>
                </a:gridCol>
              </a:tblGrid>
              <a:tr h="370840">
                <a:tc>
                  <a:txBody>
                    <a:bodyPr/>
                    <a:lstStyle/>
                    <a:p>
                      <a:endParaRPr lang="en-AU" b="1" dirty="0">
                        <a:solidFill>
                          <a:schemeClr val="bg1"/>
                        </a:solidFill>
                      </a:endParaRPr>
                    </a:p>
                  </a:txBody>
                  <a:tcPr/>
                </a:tc>
                <a:tc>
                  <a:txBody>
                    <a:bodyPr/>
                    <a:lstStyle/>
                    <a:p>
                      <a:r>
                        <a:rPr lang="en-AU" b="1" dirty="0">
                          <a:solidFill>
                            <a:schemeClr val="bg1"/>
                          </a:solidFill>
                        </a:rPr>
                        <a:t>Improving</a:t>
                      </a:r>
                    </a:p>
                  </a:txBody>
                  <a:tcPr/>
                </a:tc>
                <a:extLst>
                  <a:ext uri="{0D108BD9-81ED-4DB2-BD59-A6C34878D82A}">
                    <a16:rowId xmlns:a16="http://schemas.microsoft.com/office/drawing/2014/main" val="1711235981"/>
                  </a:ext>
                </a:extLst>
              </a:tr>
              <a:tr h="370840">
                <a:tc>
                  <a:txBody>
                    <a:bodyPr/>
                    <a:lstStyle/>
                    <a:p>
                      <a:endParaRPr lang="en-AU" b="1" dirty="0">
                        <a:solidFill>
                          <a:schemeClr val="bg1"/>
                        </a:solidFill>
                      </a:endParaRPr>
                    </a:p>
                  </a:txBody>
                  <a:tcPr/>
                </a:tc>
                <a:tc>
                  <a:txBody>
                    <a:bodyPr/>
                    <a:lstStyle/>
                    <a:p>
                      <a:r>
                        <a:rPr lang="en-AU" b="1" dirty="0">
                          <a:solidFill>
                            <a:schemeClr val="bg1"/>
                          </a:solidFill>
                        </a:rPr>
                        <a:t>Stable</a:t>
                      </a:r>
                    </a:p>
                  </a:txBody>
                  <a:tcPr/>
                </a:tc>
                <a:extLst>
                  <a:ext uri="{0D108BD9-81ED-4DB2-BD59-A6C34878D82A}">
                    <a16:rowId xmlns:a16="http://schemas.microsoft.com/office/drawing/2014/main" val="463867491"/>
                  </a:ext>
                </a:extLst>
              </a:tr>
              <a:tr h="370840">
                <a:tc>
                  <a:txBody>
                    <a:bodyPr/>
                    <a:lstStyle/>
                    <a:p>
                      <a:endParaRPr lang="en-AU" b="1">
                        <a:solidFill>
                          <a:schemeClr val="bg1"/>
                        </a:solidFill>
                      </a:endParaRPr>
                    </a:p>
                  </a:txBody>
                  <a:tcPr/>
                </a:tc>
                <a:tc>
                  <a:txBody>
                    <a:bodyPr/>
                    <a:lstStyle/>
                    <a:p>
                      <a:r>
                        <a:rPr lang="en-AU" b="1" dirty="0">
                          <a:solidFill>
                            <a:schemeClr val="bg1"/>
                          </a:solidFill>
                        </a:rPr>
                        <a:t>Worsened</a:t>
                      </a:r>
                    </a:p>
                  </a:txBody>
                  <a:tcPr/>
                </a:tc>
                <a:extLst>
                  <a:ext uri="{0D108BD9-81ED-4DB2-BD59-A6C34878D82A}">
                    <a16:rowId xmlns:a16="http://schemas.microsoft.com/office/drawing/2014/main" val="1769386380"/>
                  </a:ext>
                </a:extLst>
              </a:tr>
            </a:tbl>
          </a:graphicData>
        </a:graphic>
      </p:graphicFrame>
      <p:cxnSp>
        <p:nvCxnSpPr>
          <p:cNvPr id="15" name="Straight Arrow Connector 14">
            <a:extLst>
              <a:ext uri="{FF2B5EF4-FFF2-40B4-BE49-F238E27FC236}">
                <a16:creationId xmlns:a16="http://schemas.microsoft.com/office/drawing/2014/main" id="{887960EB-CE4A-4BFC-ADC3-ABFED993991A}"/>
              </a:ext>
            </a:extLst>
          </p:cNvPr>
          <p:cNvCxnSpPr/>
          <p:nvPr/>
        </p:nvCxnSpPr>
        <p:spPr>
          <a:xfrm>
            <a:off x="7467596" y="692784"/>
            <a:ext cx="269966" cy="0"/>
          </a:xfrm>
          <a:prstGeom prst="straightConnector1">
            <a:avLst/>
          </a:prstGeom>
          <a:ln w="127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C378191-6429-4A87-B7E1-D41392A997A7}"/>
              </a:ext>
            </a:extLst>
          </p:cNvPr>
          <p:cNvCxnSpPr>
            <a:cxnSpLocks/>
          </p:cNvCxnSpPr>
          <p:nvPr/>
        </p:nvCxnSpPr>
        <p:spPr>
          <a:xfrm flipV="1">
            <a:off x="7606934" y="208016"/>
            <a:ext cx="0" cy="255805"/>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040D97-3EF5-41C4-B339-8B35119ED80E}"/>
              </a:ext>
            </a:extLst>
          </p:cNvPr>
          <p:cNvCxnSpPr>
            <a:cxnSpLocks/>
          </p:cNvCxnSpPr>
          <p:nvPr/>
        </p:nvCxnSpPr>
        <p:spPr>
          <a:xfrm>
            <a:off x="7619994" y="925376"/>
            <a:ext cx="0" cy="252548"/>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099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27E3-F5F5-42B8-A091-7AC6006D5899}"/>
              </a:ext>
            </a:extLst>
          </p:cNvPr>
          <p:cNvSpPr>
            <a:spLocks noGrp="1"/>
          </p:cNvSpPr>
          <p:nvPr>
            <p:ph type="title"/>
          </p:nvPr>
        </p:nvSpPr>
        <p:spPr/>
        <p:txBody>
          <a:bodyPr/>
          <a:lstStyle/>
          <a:p>
            <a:r>
              <a:rPr lang="en-AU" dirty="0"/>
              <a:t>Issues</a:t>
            </a:r>
          </a:p>
        </p:txBody>
      </p:sp>
      <p:graphicFrame>
        <p:nvGraphicFramePr>
          <p:cNvPr id="8" name="Content Placeholder 7">
            <a:extLst>
              <a:ext uri="{FF2B5EF4-FFF2-40B4-BE49-F238E27FC236}">
                <a16:creationId xmlns:a16="http://schemas.microsoft.com/office/drawing/2014/main" id="{C45497DD-4EE9-4959-8E9E-BE0C072D32AC}"/>
              </a:ext>
            </a:extLst>
          </p:cNvPr>
          <p:cNvGraphicFramePr>
            <a:graphicFrameLocks noGrp="1"/>
          </p:cNvGraphicFramePr>
          <p:nvPr>
            <p:ph idx="1"/>
            <p:extLst>
              <p:ext uri="{D42A27DB-BD31-4B8C-83A1-F6EECF244321}">
                <p14:modId xmlns:p14="http://schemas.microsoft.com/office/powerpoint/2010/main" val="647501245"/>
              </p:ext>
            </p:extLst>
          </p:nvPr>
        </p:nvGraphicFramePr>
        <p:xfrm>
          <a:off x="242573" y="1480730"/>
          <a:ext cx="8631462" cy="4808546"/>
        </p:xfrm>
        <a:graphic>
          <a:graphicData uri="http://schemas.openxmlformats.org/drawingml/2006/table">
            <a:tbl>
              <a:tblPr>
                <a:tableStyleId>{5C22544A-7EE6-4342-B048-85BDC9FD1C3A}</a:tableStyleId>
              </a:tblPr>
              <a:tblGrid>
                <a:gridCol w="619066">
                  <a:extLst>
                    <a:ext uri="{9D8B030D-6E8A-4147-A177-3AD203B41FA5}">
                      <a16:colId xmlns:a16="http://schemas.microsoft.com/office/drawing/2014/main" val="2969961044"/>
                    </a:ext>
                  </a:extLst>
                </a:gridCol>
                <a:gridCol w="2012190">
                  <a:extLst>
                    <a:ext uri="{9D8B030D-6E8A-4147-A177-3AD203B41FA5}">
                      <a16:colId xmlns:a16="http://schemas.microsoft.com/office/drawing/2014/main" val="3049220021"/>
                    </a:ext>
                  </a:extLst>
                </a:gridCol>
                <a:gridCol w="609600">
                  <a:extLst>
                    <a:ext uri="{9D8B030D-6E8A-4147-A177-3AD203B41FA5}">
                      <a16:colId xmlns:a16="http://schemas.microsoft.com/office/drawing/2014/main" val="541752496"/>
                    </a:ext>
                  </a:extLst>
                </a:gridCol>
                <a:gridCol w="696685">
                  <a:extLst>
                    <a:ext uri="{9D8B030D-6E8A-4147-A177-3AD203B41FA5}">
                      <a16:colId xmlns:a16="http://schemas.microsoft.com/office/drawing/2014/main" val="1346361723"/>
                    </a:ext>
                  </a:extLst>
                </a:gridCol>
                <a:gridCol w="3879334">
                  <a:extLst>
                    <a:ext uri="{9D8B030D-6E8A-4147-A177-3AD203B41FA5}">
                      <a16:colId xmlns:a16="http://schemas.microsoft.com/office/drawing/2014/main" val="2073064372"/>
                    </a:ext>
                  </a:extLst>
                </a:gridCol>
                <a:gridCol w="814587">
                  <a:extLst>
                    <a:ext uri="{9D8B030D-6E8A-4147-A177-3AD203B41FA5}">
                      <a16:colId xmlns:a16="http://schemas.microsoft.com/office/drawing/2014/main" val="1857124434"/>
                    </a:ext>
                  </a:extLst>
                </a:gridCol>
              </a:tblGrid>
              <a:tr h="519155">
                <a:tc>
                  <a:txBody>
                    <a:bodyPr/>
                    <a:lstStyle/>
                    <a:p>
                      <a:pPr algn="ctr" fontAlgn="b"/>
                      <a:r>
                        <a:rPr lang="en-AU" sz="1100" b="1" u="none" strike="noStrike">
                          <a:solidFill>
                            <a:schemeClr val="bg1"/>
                          </a:solidFill>
                          <a:effectLst/>
                        </a:rPr>
                        <a:t>ID#</a:t>
                      </a:r>
                      <a:endParaRPr lang="en-AU" sz="1100" b="1" i="0" u="none" strike="noStrike">
                        <a:solidFill>
                          <a:schemeClr val="bg1"/>
                        </a:solidFill>
                        <a:effectLst/>
                        <a:latin typeface="Calibri" panose="020F0502020204030204" pitchFamily="34" charset="0"/>
                      </a:endParaRPr>
                    </a:p>
                  </a:txBody>
                  <a:tcPr marL="9223" marR="9223" marT="9223" marB="0" anchor="ctr">
                    <a:solidFill>
                      <a:schemeClr val="accent1"/>
                    </a:solidFill>
                  </a:tcPr>
                </a:tc>
                <a:tc>
                  <a:txBody>
                    <a:bodyPr/>
                    <a:lstStyle/>
                    <a:p>
                      <a:pPr algn="ctr" fontAlgn="b"/>
                      <a:r>
                        <a:rPr lang="en-AU" sz="1100" b="1" u="none" strike="noStrike">
                          <a:solidFill>
                            <a:schemeClr val="bg1"/>
                          </a:solidFill>
                          <a:effectLst/>
                        </a:rPr>
                        <a:t>Title</a:t>
                      </a:r>
                      <a:endParaRPr lang="en-AU" sz="1100" b="1" i="0" u="none" strike="noStrike">
                        <a:solidFill>
                          <a:schemeClr val="bg1"/>
                        </a:solidFill>
                        <a:effectLst/>
                        <a:latin typeface="Calibri" panose="020F0502020204030204" pitchFamily="34" charset="0"/>
                      </a:endParaRPr>
                    </a:p>
                  </a:txBody>
                  <a:tcPr marL="9223" marR="9223" marT="9223" marB="0" anchor="ctr">
                    <a:solidFill>
                      <a:schemeClr val="accent1"/>
                    </a:solidFill>
                  </a:tcPr>
                </a:tc>
                <a:tc>
                  <a:txBody>
                    <a:bodyPr/>
                    <a:lstStyle/>
                    <a:p>
                      <a:pPr algn="ctr" fontAlgn="b"/>
                      <a:r>
                        <a:rPr lang="en-AU" sz="1100" b="1" u="none" strike="noStrike">
                          <a:solidFill>
                            <a:schemeClr val="bg1"/>
                          </a:solidFill>
                          <a:effectLst/>
                        </a:rPr>
                        <a:t>Rating</a:t>
                      </a:r>
                      <a:endParaRPr lang="en-AU" sz="1100" b="1" i="0" u="none" strike="noStrike">
                        <a:solidFill>
                          <a:schemeClr val="bg1"/>
                        </a:solidFill>
                        <a:effectLst/>
                        <a:latin typeface="Calibri" panose="020F0502020204030204" pitchFamily="34" charset="0"/>
                      </a:endParaRPr>
                    </a:p>
                  </a:txBody>
                  <a:tcPr marL="9223" marR="9223" marT="9223" marB="0" anchor="ctr">
                    <a:solidFill>
                      <a:schemeClr val="accent1"/>
                    </a:solidFill>
                  </a:tcPr>
                </a:tc>
                <a:tc>
                  <a:txBody>
                    <a:bodyPr/>
                    <a:lstStyle/>
                    <a:p>
                      <a:pPr algn="ctr" fontAlgn="b"/>
                      <a:r>
                        <a:rPr lang="en-AU" sz="1100" b="1" u="none" strike="noStrike">
                          <a:solidFill>
                            <a:schemeClr val="bg1"/>
                          </a:solidFill>
                          <a:effectLst/>
                        </a:rPr>
                        <a:t>Trend</a:t>
                      </a:r>
                      <a:endParaRPr lang="en-AU" sz="1100" b="1" i="0" u="none" strike="noStrike">
                        <a:solidFill>
                          <a:schemeClr val="bg1"/>
                        </a:solidFill>
                        <a:effectLst/>
                        <a:latin typeface="Calibri" panose="020F0502020204030204" pitchFamily="34" charset="0"/>
                      </a:endParaRPr>
                    </a:p>
                  </a:txBody>
                  <a:tcPr marL="9223" marR="9223" marT="9223" marB="0" anchor="ctr">
                    <a:solidFill>
                      <a:schemeClr val="accent1"/>
                    </a:solidFill>
                  </a:tcPr>
                </a:tc>
                <a:tc>
                  <a:txBody>
                    <a:bodyPr/>
                    <a:lstStyle/>
                    <a:p>
                      <a:pPr algn="ctr" fontAlgn="b"/>
                      <a:r>
                        <a:rPr lang="en-AU" sz="1100" b="1" u="none" strike="noStrike">
                          <a:solidFill>
                            <a:schemeClr val="bg1"/>
                          </a:solidFill>
                          <a:effectLst/>
                        </a:rPr>
                        <a:t>Actions</a:t>
                      </a:r>
                      <a:endParaRPr lang="en-AU" sz="1100" b="1" i="0" u="none" strike="noStrike">
                        <a:solidFill>
                          <a:schemeClr val="bg1"/>
                        </a:solidFill>
                        <a:effectLst/>
                        <a:latin typeface="Calibri" panose="020F0502020204030204" pitchFamily="34" charset="0"/>
                      </a:endParaRPr>
                    </a:p>
                  </a:txBody>
                  <a:tcPr marL="9223" marR="9223" marT="9223" marB="0" anchor="ctr">
                    <a:solidFill>
                      <a:schemeClr val="accent1"/>
                    </a:solidFill>
                  </a:tcPr>
                </a:tc>
                <a:tc>
                  <a:txBody>
                    <a:bodyPr/>
                    <a:lstStyle/>
                    <a:p>
                      <a:pPr algn="ctr" fontAlgn="b"/>
                      <a:r>
                        <a:rPr lang="en-AU" sz="1100" b="1" u="none" strike="noStrike" dirty="0">
                          <a:solidFill>
                            <a:schemeClr val="bg1"/>
                          </a:solidFill>
                          <a:effectLst/>
                        </a:rPr>
                        <a:t>Target Resolution Date</a:t>
                      </a:r>
                      <a:endParaRPr lang="en-AU" sz="1100" b="1" i="0" u="none" strike="noStrike" dirty="0">
                        <a:solidFill>
                          <a:schemeClr val="bg1"/>
                        </a:solidFill>
                        <a:effectLst/>
                        <a:latin typeface="Calibri" panose="020F0502020204030204" pitchFamily="34" charset="0"/>
                      </a:endParaRPr>
                    </a:p>
                  </a:txBody>
                  <a:tcPr marL="9223" marR="9223" marT="9223" marB="0" anchor="ctr">
                    <a:solidFill>
                      <a:schemeClr val="accent1"/>
                    </a:solidFill>
                  </a:tcPr>
                </a:tc>
                <a:extLst>
                  <a:ext uri="{0D108BD9-81ED-4DB2-BD59-A6C34878D82A}">
                    <a16:rowId xmlns:a16="http://schemas.microsoft.com/office/drawing/2014/main" val="1884339965"/>
                  </a:ext>
                </a:extLst>
              </a:tr>
              <a:tr h="1421065">
                <a:tc>
                  <a:txBody>
                    <a:bodyPr/>
                    <a:lstStyle/>
                    <a:p>
                      <a:pPr algn="ctr" fontAlgn="t"/>
                      <a:r>
                        <a:rPr lang="en-AU" sz="1100" u="none" strike="noStrike" dirty="0">
                          <a:effectLst/>
                        </a:rPr>
                        <a:t>I05</a:t>
                      </a:r>
                      <a:endParaRPr lang="en-AU" sz="1100" b="0" i="0" u="none" strike="noStrike" dirty="0">
                        <a:solidFill>
                          <a:srgbClr val="000000"/>
                        </a:solidFill>
                        <a:effectLst/>
                        <a:latin typeface="Calibri" panose="020F0502020204030204" pitchFamily="34" charset="0"/>
                      </a:endParaRPr>
                    </a:p>
                  </a:txBody>
                  <a:tcPr marL="9223" marR="9223" marT="9223" marB="0" anchor="ctr"/>
                </a:tc>
                <a:tc>
                  <a:txBody>
                    <a:bodyPr/>
                    <a:lstStyle/>
                    <a:p>
                      <a:pPr algn="l" fontAlgn="t"/>
                      <a:r>
                        <a:rPr lang="en-AU" sz="1100" u="none" strike="noStrike" dirty="0">
                          <a:effectLst/>
                        </a:rPr>
                        <a:t>Visibility of 5MS implementation costs</a:t>
                      </a:r>
                      <a:endParaRPr lang="en-AU" sz="1100" b="0" i="0" u="none" strike="noStrike" dirty="0">
                        <a:solidFill>
                          <a:srgbClr val="000000"/>
                        </a:solidFill>
                        <a:effectLst/>
                        <a:latin typeface="Calibri" panose="020F0502020204030204" pitchFamily="34" charset="0"/>
                      </a:endParaRPr>
                    </a:p>
                  </a:txBody>
                  <a:tcPr marL="9223" marR="9223" marT="9223" marB="0" anchor="ctr"/>
                </a:tc>
                <a:tc>
                  <a:txBody>
                    <a:bodyPr/>
                    <a:lstStyle/>
                    <a:p>
                      <a:pPr algn="ctr" fontAlgn="t"/>
                      <a:r>
                        <a:rPr lang="en-AU" sz="1100" u="none" strike="noStrike" dirty="0">
                          <a:effectLst/>
                        </a:rPr>
                        <a:t>Medium</a:t>
                      </a:r>
                      <a:endParaRPr lang="en-AU" sz="1100" b="0" i="0" u="none" strike="noStrike" dirty="0">
                        <a:solidFill>
                          <a:srgbClr val="000000"/>
                        </a:solidFill>
                        <a:effectLst/>
                        <a:latin typeface="S"/>
                      </a:endParaRPr>
                    </a:p>
                  </a:txBody>
                  <a:tcPr marL="9223" marR="9223" marT="9223" marB="0" anchor="ctr">
                    <a:solidFill>
                      <a:schemeClr val="accent4"/>
                    </a:solidFill>
                  </a:tcPr>
                </a:tc>
                <a:tc>
                  <a:txBody>
                    <a:bodyPr/>
                    <a:lstStyle/>
                    <a:p>
                      <a:pPr algn="ctr" fontAlgn="t"/>
                      <a:r>
                        <a:rPr lang="en-AU" sz="1100" u="none" strike="noStrike">
                          <a:effectLst/>
                        </a:rPr>
                        <a:t>↔</a:t>
                      </a:r>
                      <a:endParaRPr lang="en-AU" sz="1100" b="0" i="0" u="none" strike="noStrike">
                        <a:solidFill>
                          <a:srgbClr val="000000"/>
                        </a:solidFill>
                        <a:effectLst/>
                        <a:latin typeface="S"/>
                      </a:endParaRPr>
                    </a:p>
                  </a:txBody>
                  <a:tcPr marL="9223" marR="9223" marT="9223" marB="0" anchor="ctr"/>
                </a:tc>
                <a:tc>
                  <a:txBody>
                    <a:bodyPr/>
                    <a:lstStyle/>
                    <a:p>
                      <a:pPr algn="l" fontAlgn="t"/>
                      <a:r>
                        <a:rPr lang="en-AU" sz="1100" u="none" strike="sngStrike" dirty="0">
                          <a:effectLst/>
                        </a:rPr>
                        <a:t>• </a:t>
                      </a:r>
                      <a:r>
                        <a:rPr lang="en-AU" sz="1100" u="none" strike="sngStrike" dirty="0">
                          <a:solidFill>
                            <a:srgbClr val="FF0000"/>
                          </a:solidFill>
                          <a:effectLst/>
                        </a:rPr>
                        <a:t>AEMO has commenced consultation for 5MS and GS are a declared NEM project, under a two stage consultation process.</a:t>
                      </a:r>
                      <a:br>
                        <a:rPr lang="en-AU" sz="1100" u="none" strike="sngStrike" dirty="0">
                          <a:effectLst/>
                        </a:rPr>
                      </a:br>
                      <a:r>
                        <a:rPr lang="en-AU" sz="1100" u="none" strike="noStrike" dirty="0">
                          <a:effectLst/>
                        </a:rPr>
                        <a:t>• </a:t>
                      </a:r>
                      <a:r>
                        <a:rPr lang="en-AU" sz="1100" u="none" strike="noStrike" dirty="0">
                          <a:solidFill>
                            <a:srgbClr val="FF0000"/>
                          </a:solidFill>
                          <a:effectLst/>
                        </a:rPr>
                        <a:t>AEMO has completed the first stage of consultation for 5MS and GS. The result of this consultation is that the 5MS and GS Program meets the criteria to be </a:t>
                      </a:r>
                      <a:r>
                        <a:rPr lang="en-AU" sz="1100" u="none" strike="noStrike">
                          <a:solidFill>
                            <a:srgbClr val="FF0000"/>
                          </a:solidFill>
                          <a:effectLst/>
                        </a:rPr>
                        <a:t>a declared </a:t>
                      </a:r>
                      <a:r>
                        <a:rPr lang="en-AU" sz="1100" u="none" strike="noStrike" dirty="0">
                          <a:solidFill>
                            <a:srgbClr val="FF0000"/>
                          </a:solidFill>
                          <a:effectLst/>
                        </a:rPr>
                        <a:t>NEM project.</a:t>
                      </a:r>
                      <a:br>
                        <a:rPr lang="en-AU" sz="1100" u="none" strike="noStrike" dirty="0">
                          <a:effectLst/>
                        </a:rPr>
                      </a:br>
                      <a:r>
                        <a:rPr lang="en-AU" sz="1100" u="none" strike="noStrike" dirty="0">
                          <a:effectLst/>
                        </a:rPr>
                        <a:t>• The second stage of the process will address the actual fee structure for recovery of the costs of the project including the Registered Participants that will be charged the fees.</a:t>
                      </a:r>
                      <a:endParaRPr lang="en-AU" sz="1100" b="0" i="0" u="none" strike="noStrike" dirty="0">
                        <a:solidFill>
                          <a:srgbClr val="000000"/>
                        </a:solidFill>
                        <a:effectLst/>
                        <a:latin typeface="Segoe UI Semilight" panose="020B0402040204020203" pitchFamily="34" charset="0"/>
                      </a:endParaRPr>
                    </a:p>
                  </a:txBody>
                  <a:tcPr marL="9223" marR="9223" marT="9223" marB="0" anchor="ctr"/>
                </a:tc>
                <a:tc>
                  <a:txBody>
                    <a:bodyPr/>
                    <a:lstStyle/>
                    <a:p>
                      <a:pPr algn="ctr" fontAlgn="t"/>
                      <a:r>
                        <a:rPr lang="en-AU" sz="1100" u="none" strike="noStrike" dirty="0">
                          <a:solidFill>
                            <a:srgbClr val="FF0000"/>
                          </a:solidFill>
                          <a:effectLst/>
                        </a:rPr>
                        <a:t>TBC</a:t>
                      </a:r>
                      <a:endParaRPr lang="en-AU" sz="1100" b="0" i="0" u="none" strike="noStrike" dirty="0">
                        <a:solidFill>
                          <a:srgbClr val="FF0000"/>
                        </a:solidFill>
                        <a:effectLst/>
                        <a:latin typeface="Segoe UI Semilight" panose="020B0402040204020203" pitchFamily="34" charset="0"/>
                      </a:endParaRPr>
                    </a:p>
                  </a:txBody>
                  <a:tcPr marL="9223" marR="9223" marT="9223" marB="0" anchor="ctr"/>
                </a:tc>
                <a:extLst>
                  <a:ext uri="{0D108BD9-81ED-4DB2-BD59-A6C34878D82A}">
                    <a16:rowId xmlns:a16="http://schemas.microsoft.com/office/drawing/2014/main" val="1103590771"/>
                  </a:ext>
                </a:extLst>
              </a:tr>
              <a:tr h="1444867">
                <a:tc>
                  <a:txBody>
                    <a:bodyPr/>
                    <a:lstStyle/>
                    <a:p>
                      <a:pPr algn="ctr" fontAlgn="t"/>
                      <a:r>
                        <a:rPr lang="en-AU" sz="1100" u="none" strike="noStrike">
                          <a:effectLst/>
                        </a:rPr>
                        <a:t>I06</a:t>
                      </a:r>
                      <a:endParaRPr lang="en-AU" sz="1100" b="0" i="0" u="none" strike="noStrike">
                        <a:solidFill>
                          <a:srgbClr val="000000"/>
                        </a:solidFill>
                        <a:effectLst/>
                        <a:latin typeface="Calibri" panose="020F0502020204030204" pitchFamily="34" charset="0"/>
                      </a:endParaRPr>
                    </a:p>
                  </a:txBody>
                  <a:tcPr marL="9223" marR="9223" marT="9223" marB="0" anchor="ctr"/>
                </a:tc>
                <a:tc>
                  <a:txBody>
                    <a:bodyPr/>
                    <a:lstStyle/>
                    <a:p>
                      <a:pPr algn="l" fontAlgn="t"/>
                      <a:r>
                        <a:rPr lang="en-AU" sz="1100" u="none" strike="noStrike">
                          <a:effectLst/>
                        </a:rPr>
                        <a:t>Support for metering transition activities throughout 2022</a:t>
                      </a:r>
                      <a:endParaRPr lang="en-AU" sz="1100" b="0" i="0" u="none" strike="noStrike">
                        <a:solidFill>
                          <a:srgbClr val="000000"/>
                        </a:solidFill>
                        <a:effectLst/>
                        <a:latin typeface="Calibri" panose="020F0502020204030204" pitchFamily="34" charset="0"/>
                      </a:endParaRPr>
                    </a:p>
                  </a:txBody>
                  <a:tcPr marL="9223" marR="9223" marT="9223" marB="0" anchor="ctr"/>
                </a:tc>
                <a:tc>
                  <a:txBody>
                    <a:bodyPr/>
                    <a:lstStyle/>
                    <a:p>
                      <a:pPr algn="ctr" fontAlgn="t"/>
                      <a:r>
                        <a:rPr lang="en-AU" sz="1100" u="none" strike="noStrike" dirty="0">
                          <a:effectLst/>
                        </a:rPr>
                        <a:t>Medium</a:t>
                      </a:r>
                      <a:endParaRPr lang="en-AU" sz="1100" b="0" i="0" u="none" strike="noStrike" dirty="0">
                        <a:solidFill>
                          <a:srgbClr val="000000"/>
                        </a:solidFill>
                        <a:effectLst/>
                        <a:latin typeface="S"/>
                      </a:endParaRPr>
                    </a:p>
                  </a:txBody>
                  <a:tcPr marL="9223" marR="9223" marT="9223" marB="0" anchor="ctr">
                    <a:solidFill>
                      <a:schemeClr val="accent4"/>
                    </a:solidFill>
                  </a:tcPr>
                </a:tc>
                <a:tc>
                  <a:txBody>
                    <a:bodyPr/>
                    <a:lstStyle/>
                    <a:p>
                      <a:pPr algn="ctr" fontAlgn="t"/>
                      <a:r>
                        <a:rPr lang="en-AU" sz="1100" u="none" strike="noStrike" dirty="0">
                          <a:effectLst/>
                        </a:rPr>
                        <a:t>↔</a:t>
                      </a:r>
                      <a:endParaRPr lang="en-AU" sz="1100" b="0" i="0" u="none" strike="noStrike" dirty="0">
                        <a:solidFill>
                          <a:srgbClr val="000000"/>
                        </a:solidFill>
                        <a:effectLst/>
                        <a:latin typeface="S"/>
                      </a:endParaRPr>
                    </a:p>
                  </a:txBody>
                  <a:tcPr marL="9223" marR="9223" marT="9223" marB="0" anchor="ctr"/>
                </a:tc>
                <a:tc>
                  <a:txBody>
                    <a:bodyPr/>
                    <a:lstStyle/>
                    <a:p>
                      <a:pPr algn="l" fontAlgn="t"/>
                      <a:r>
                        <a:rPr lang="en-AU" sz="1100" u="none" strike="noStrike" dirty="0">
                          <a:effectLst/>
                        </a:rPr>
                        <a:t>• This matter has been moved to the Readiness Workstream. </a:t>
                      </a:r>
                      <a:br>
                        <a:rPr lang="en-AU" sz="1100" u="none" strike="noStrike" dirty="0">
                          <a:effectLst/>
                        </a:rPr>
                      </a:br>
                      <a:r>
                        <a:rPr lang="en-AU" sz="1100" u="none" strike="noStrike" dirty="0">
                          <a:effectLst/>
                        </a:rPr>
                        <a:t>• Initial conversations were held at the Transition Focus Group 30 August 2019. </a:t>
                      </a:r>
                      <a:br>
                        <a:rPr lang="en-AU" sz="1100" u="none" strike="noStrike" dirty="0">
                          <a:effectLst/>
                        </a:rPr>
                      </a:br>
                      <a:r>
                        <a:rPr lang="en-AU" sz="1100" u="none" strike="noStrike" dirty="0">
                          <a:effectLst/>
                        </a:rPr>
                        <a:t>• </a:t>
                      </a:r>
                      <a:r>
                        <a:rPr lang="en-AU" sz="1100" u="none" strike="sngStrike" dirty="0">
                          <a:solidFill>
                            <a:srgbClr val="FF0000"/>
                          </a:solidFill>
                          <a:effectLst/>
                        </a:rPr>
                        <a:t>AEMO is seeking views from MDPs and MPs regarding the activities and levels of activities that may require to support the retail metering transition</a:t>
                      </a:r>
                      <a:br>
                        <a:rPr lang="en-AU" sz="1100" u="none" strike="noStrike" dirty="0">
                          <a:solidFill>
                            <a:srgbClr val="FF0000"/>
                          </a:solidFill>
                          <a:effectLst/>
                        </a:rPr>
                      </a:br>
                      <a:r>
                        <a:rPr lang="en-AU" sz="1100" u="none" strike="noStrike" dirty="0">
                          <a:solidFill>
                            <a:srgbClr val="FF0000"/>
                          </a:solidFill>
                          <a:effectLst/>
                        </a:rPr>
                        <a:t>• AEMO has completed the consultation period for the Metering Transition Plan and has reviewed all feedback received. The final Metering Transition Plan will be published on 7 Feb 2020</a:t>
                      </a:r>
                      <a:br>
                        <a:rPr lang="en-AU" sz="1100" u="none" strike="noStrike" dirty="0">
                          <a:effectLst/>
                        </a:rPr>
                      </a:br>
                      <a:endParaRPr lang="en-AU" sz="1100" b="0" i="0" u="none" strike="noStrike" dirty="0">
                        <a:solidFill>
                          <a:srgbClr val="000000"/>
                        </a:solidFill>
                        <a:effectLst/>
                        <a:latin typeface="Segoe UI Semilight" panose="020B0402040204020203" pitchFamily="34" charset="0"/>
                      </a:endParaRPr>
                    </a:p>
                  </a:txBody>
                  <a:tcPr marL="9223" marR="9223" marT="9223" marB="0" anchor="ctr"/>
                </a:tc>
                <a:tc>
                  <a:txBody>
                    <a:bodyPr/>
                    <a:lstStyle/>
                    <a:p>
                      <a:pPr algn="ctr" fontAlgn="t"/>
                      <a:r>
                        <a:rPr lang="en-AU" sz="1100" u="none" strike="noStrike" dirty="0">
                          <a:solidFill>
                            <a:srgbClr val="FF0000"/>
                          </a:solidFill>
                          <a:effectLst/>
                        </a:rPr>
                        <a:t>07-Feb-20</a:t>
                      </a:r>
                      <a:endParaRPr lang="en-AU" sz="1100" b="0" i="0" u="none" strike="noStrike" dirty="0">
                        <a:solidFill>
                          <a:srgbClr val="FF0000"/>
                        </a:solidFill>
                        <a:effectLst/>
                        <a:latin typeface="Segoe UI Semilight" panose="020B0402040204020203" pitchFamily="34" charset="0"/>
                      </a:endParaRPr>
                    </a:p>
                  </a:txBody>
                  <a:tcPr marL="9223" marR="9223" marT="9223" marB="0" anchor="ctr"/>
                </a:tc>
                <a:extLst>
                  <a:ext uri="{0D108BD9-81ED-4DB2-BD59-A6C34878D82A}">
                    <a16:rowId xmlns:a16="http://schemas.microsoft.com/office/drawing/2014/main" val="2024318810"/>
                  </a:ext>
                </a:extLst>
              </a:tr>
              <a:tr h="936268">
                <a:tc>
                  <a:txBody>
                    <a:bodyPr/>
                    <a:lstStyle/>
                    <a:p>
                      <a:pPr algn="ctr" fontAlgn="t"/>
                      <a:r>
                        <a:rPr lang="en-AU" sz="1100" u="none" strike="noStrike">
                          <a:effectLst/>
                        </a:rPr>
                        <a:t>I07</a:t>
                      </a:r>
                      <a:endParaRPr lang="en-AU" sz="1100" b="0" i="0" u="none" strike="noStrike">
                        <a:solidFill>
                          <a:srgbClr val="000000"/>
                        </a:solidFill>
                        <a:effectLst/>
                        <a:latin typeface="Calibri" panose="020F0502020204030204" pitchFamily="34" charset="0"/>
                      </a:endParaRPr>
                    </a:p>
                  </a:txBody>
                  <a:tcPr marL="9223" marR="9223" marT="9223" marB="0" anchor="ctr"/>
                </a:tc>
                <a:tc>
                  <a:txBody>
                    <a:bodyPr/>
                    <a:lstStyle/>
                    <a:p>
                      <a:pPr algn="l" fontAlgn="t"/>
                      <a:r>
                        <a:rPr lang="en-AU" sz="1100" u="none" strike="noStrike" dirty="0">
                          <a:effectLst/>
                        </a:rPr>
                        <a:t>Support for Global Settlement go live</a:t>
                      </a:r>
                      <a:endParaRPr lang="en-AU" sz="1100" b="0" i="0" u="none" strike="noStrike" dirty="0">
                        <a:solidFill>
                          <a:srgbClr val="000000"/>
                        </a:solidFill>
                        <a:effectLst/>
                        <a:latin typeface="Calibri" panose="020F0502020204030204" pitchFamily="34" charset="0"/>
                      </a:endParaRPr>
                    </a:p>
                  </a:txBody>
                  <a:tcPr marL="9223" marR="9223" marT="9223" marB="0" anchor="ctr"/>
                </a:tc>
                <a:tc>
                  <a:txBody>
                    <a:bodyPr/>
                    <a:lstStyle/>
                    <a:p>
                      <a:pPr algn="ctr" fontAlgn="t"/>
                      <a:r>
                        <a:rPr lang="en-AU" sz="1100" u="none" strike="noStrike" dirty="0">
                          <a:effectLst/>
                        </a:rPr>
                        <a:t>Medium</a:t>
                      </a:r>
                      <a:endParaRPr lang="en-AU" sz="1100" b="0" i="0" u="none" strike="noStrike" dirty="0">
                        <a:solidFill>
                          <a:srgbClr val="000000"/>
                        </a:solidFill>
                        <a:effectLst/>
                        <a:latin typeface="S"/>
                      </a:endParaRPr>
                    </a:p>
                  </a:txBody>
                  <a:tcPr marL="9223" marR="9223" marT="9223" marB="0" anchor="ctr">
                    <a:solidFill>
                      <a:schemeClr val="accent4"/>
                    </a:solidFill>
                  </a:tcPr>
                </a:tc>
                <a:tc>
                  <a:txBody>
                    <a:bodyPr/>
                    <a:lstStyle/>
                    <a:p>
                      <a:pPr algn="ctr" fontAlgn="t"/>
                      <a:r>
                        <a:rPr lang="en-AU" sz="1100" u="none" strike="noStrike" dirty="0">
                          <a:effectLst/>
                        </a:rPr>
                        <a:t>↔</a:t>
                      </a:r>
                      <a:endParaRPr lang="en-AU" sz="1100" b="0" i="0" u="none" strike="noStrike" dirty="0">
                        <a:solidFill>
                          <a:srgbClr val="000000"/>
                        </a:solidFill>
                        <a:effectLst/>
                        <a:latin typeface="S"/>
                      </a:endParaRPr>
                    </a:p>
                  </a:txBody>
                  <a:tcPr marL="9223" marR="9223" marT="9223" marB="0" anchor="ctr"/>
                </a:tc>
                <a:tc>
                  <a:txBody>
                    <a:bodyPr/>
                    <a:lstStyle/>
                    <a:p>
                      <a:pPr algn="l" fontAlgn="t"/>
                      <a:r>
                        <a:rPr lang="en-AU" sz="1100" u="none" strike="noStrike" dirty="0">
                          <a:effectLst/>
                        </a:rPr>
                        <a:t>• This matter has been moved to the Readiness Workstream.</a:t>
                      </a:r>
                      <a:br>
                        <a:rPr lang="en-AU" sz="1100" u="none" strike="noStrike" dirty="0">
                          <a:effectLst/>
                        </a:rPr>
                      </a:br>
                      <a:r>
                        <a:rPr lang="en-AU" sz="1100" u="none" strike="noStrike" dirty="0">
                          <a:effectLst/>
                        </a:rPr>
                        <a:t>• </a:t>
                      </a:r>
                      <a:r>
                        <a:rPr lang="en-AU" sz="1100" u="none" strike="sngStrike" dirty="0">
                          <a:solidFill>
                            <a:srgbClr val="FF0000"/>
                          </a:solidFill>
                          <a:effectLst/>
                        </a:rPr>
                        <a:t>AEMO will develop a proposal to align market trials with go live date in the Transition and Go-Live Strategy and Market Trial Strategy.</a:t>
                      </a:r>
                    </a:p>
                    <a:p>
                      <a:pPr algn="l" fontAlgn="t"/>
                      <a:r>
                        <a:rPr lang="en-AU" sz="1100" u="none" strike="noStrike" dirty="0">
                          <a:solidFill>
                            <a:srgbClr val="FF0000"/>
                          </a:solidFill>
                          <a:effectLst/>
                        </a:rPr>
                        <a:t>•  Testing of UFE and GS invoicing has been incorporated into the test strategies.</a:t>
                      </a:r>
                    </a:p>
                    <a:p>
                      <a:pPr algn="l" fontAlgn="t"/>
                      <a:endParaRPr lang="en-AU" sz="1100" b="0" i="0" u="none" strike="sngStrike" dirty="0">
                        <a:solidFill>
                          <a:srgbClr val="FF0000"/>
                        </a:solidFill>
                        <a:effectLst/>
                        <a:latin typeface="Segoe UI Semilight" panose="020B0402040204020203" pitchFamily="34" charset="0"/>
                      </a:endParaRPr>
                    </a:p>
                  </a:txBody>
                  <a:tcPr marL="9223" marR="9223" marT="9223" marB="0" anchor="ctr"/>
                </a:tc>
                <a:tc>
                  <a:txBody>
                    <a:bodyPr/>
                    <a:lstStyle/>
                    <a:p>
                      <a:pPr algn="ctr" fontAlgn="t"/>
                      <a:r>
                        <a:rPr lang="en-AU" sz="1100" u="none" strike="noStrike" dirty="0">
                          <a:solidFill>
                            <a:srgbClr val="FF0000"/>
                          </a:solidFill>
                          <a:effectLst/>
                        </a:rPr>
                        <a:t>29-Apr-20</a:t>
                      </a:r>
                      <a:endParaRPr lang="en-AU" sz="1100" b="0" i="0" u="none" strike="noStrike" dirty="0">
                        <a:solidFill>
                          <a:srgbClr val="FF0000"/>
                        </a:solidFill>
                        <a:effectLst/>
                        <a:latin typeface="Segoe UI Semilight" panose="020B0402040204020203" pitchFamily="34" charset="0"/>
                      </a:endParaRPr>
                    </a:p>
                  </a:txBody>
                  <a:tcPr marL="9223" marR="9223" marT="9223" marB="0" anchor="ctr"/>
                </a:tc>
                <a:extLst>
                  <a:ext uri="{0D108BD9-81ED-4DB2-BD59-A6C34878D82A}">
                    <a16:rowId xmlns:a16="http://schemas.microsoft.com/office/drawing/2014/main" val="1136398318"/>
                  </a:ext>
                </a:extLst>
              </a:tr>
            </a:tbl>
          </a:graphicData>
        </a:graphic>
      </p:graphicFrame>
      <p:sp>
        <p:nvSpPr>
          <p:cNvPr id="4" name="Date Placeholder 3">
            <a:extLst>
              <a:ext uri="{FF2B5EF4-FFF2-40B4-BE49-F238E27FC236}">
                <a16:creationId xmlns:a16="http://schemas.microsoft.com/office/drawing/2014/main" id="{7EFE8390-7023-46F3-9F6F-9E8F82DD9EAE}"/>
              </a:ext>
            </a:extLst>
          </p:cNvPr>
          <p:cNvSpPr>
            <a:spLocks noGrp="1"/>
          </p:cNvSpPr>
          <p:nvPr>
            <p:ph type="dt" sz="half" idx="10"/>
          </p:nvPr>
        </p:nvSpPr>
        <p:spPr/>
        <p:txBody>
          <a:bodyPr/>
          <a:lstStyle/>
          <a:p>
            <a:fld id="{ADE8A7F0-C296-4C64-BBCC-19F7C14BAFD7}" type="datetime1">
              <a:rPr lang="en-AU" smtClean="0"/>
              <a:t>5/02/2020</a:t>
            </a:fld>
            <a:endParaRPr lang="en-AU" dirty="0"/>
          </a:p>
        </p:txBody>
      </p:sp>
      <p:sp>
        <p:nvSpPr>
          <p:cNvPr id="5" name="Slide Number Placeholder 4">
            <a:extLst>
              <a:ext uri="{FF2B5EF4-FFF2-40B4-BE49-F238E27FC236}">
                <a16:creationId xmlns:a16="http://schemas.microsoft.com/office/drawing/2014/main" id="{FD2F87C6-68D5-4F59-B997-3A4CBC2017BB}"/>
              </a:ext>
            </a:extLst>
          </p:cNvPr>
          <p:cNvSpPr>
            <a:spLocks noGrp="1"/>
          </p:cNvSpPr>
          <p:nvPr>
            <p:ph type="sldNum" sz="quarter" idx="12"/>
          </p:nvPr>
        </p:nvSpPr>
        <p:spPr/>
        <p:txBody>
          <a:bodyPr/>
          <a:lstStyle/>
          <a:p>
            <a:fld id="{4EC81F68-4976-451A-B2E9-79BCBD2F70CC}" type="slidenum">
              <a:rPr lang="en-AU" smtClean="0"/>
              <a:t>48</a:t>
            </a:fld>
            <a:endParaRPr lang="en-AU" dirty="0"/>
          </a:p>
        </p:txBody>
      </p:sp>
    </p:spTree>
    <p:extLst>
      <p:ext uri="{BB962C8B-B14F-4D97-AF65-F5344CB8AC3E}">
        <p14:creationId xmlns:p14="http://schemas.microsoft.com/office/powerpoint/2010/main" val="2920972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D810D-F3AC-455E-93E5-34118A15C866}"/>
              </a:ext>
            </a:extLst>
          </p:cNvPr>
          <p:cNvSpPr>
            <a:spLocks noGrp="1"/>
          </p:cNvSpPr>
          <p:nvPr>
            <p:ph type="title"/>
          </p:nvPr>
        </p:nvSpPr>
        <p:spPr/>
        <p:txBody>
          <a:bodyPr/>
          <a:lstStyle/>
          <a:p>
            <a:r>
              <a:rPr lang="en-AU" dirty="0"/>
              <a:t>General Questions</a:t>
            </a:r>
          </a:p>
        </p:txBody>
      </p:sp>
      <p:sp>
        <p:nvSpPr>
          <p:cNvPr id="3" name="Text Placeholder 2">
            <a:extLst>
              <a:ext uri="{FF2B5EF4-FFF2-40B4-BE49-F238E27FC236}">
                <a16:creationId xmlns:a16="http://schemas.microsoft.com/office/drawing/2014/main" id="{5F2B6448-386F-497B-8073-4A71A4A3F585}"/>
              </a:ext>
            </a:extLst>
          </p:cNvPr>
          <p:cNvSpPr>
            <a:spLocks noGrp="1"/>
          </p:cNvSpPr>
          <p:nvPr>
            <p:ph type="body" idx="1"/>
          </p:nvPr>
        </p:nvSpPr>
        <p:spPr/>
        <p:txBody>
          <a:bodyPr/>
          <a:lstStyle/>
          <a:p>
            <a:r>
              <a:rPr lang="en-AU" dirty="0"/>
              <a:t>Peter Carruthers</a:t>
            </a:r>
          </a:p>
        </p:txBody>
      </p:sp>
      <p:sp>
        <p:nvSpPr>
          <p:cNvPr id="4" name="Date Placeholder 3">
            <a:extLst>
              <a:ext uri="{FF2B5EF4-FFF2-40B4-BE49-F238E27FC236}">
                <a16:creationId xmlns:a16="http://schemas.microsoft.com/office/drawing/2014/main" id="{A134545F-411E-4CE9-A480-7A65461AB5AF}"/>
              </a:ext>
            </a:extLst>
          </p:cNvPr>
          <p:cNvSpPr>
            <a:spLocks noGrp="1"/>
          </p:cNvSpPr>
          <p:nvPr>
            <p:ph type="dt" sz="half" idx="10"/>
          </p:nvPr>
        </p:nvSpPr>
        <p:spPr/>
        <p:txBody>
          <a:bodyPr/>
          <a:lstStyle/>
          <a:p>
            <a:fld id="{5099C0EF-5B7D-4F1A-B89D-A67FFBF44A0D}" type="datetime1">
              <a:rPr lang="en-AU" smtClean="0"/>
              <a:t>5/02/2020</a:t>
            </a:fld>
            <a:endParaRPr lang="en-AU" dirty="0"/>
          </a:p>
        </p:txBody>
      </p:sp>
      <p:sp>
        <p:nvSpPr>
          <p:cNvPr id="6" name="Slide Number Placeholder 5">
            <a:extLst>
              <a:ext uri="{FF2B5EF4-FFF2-40B4-BE49-F238E27FC236}">
                <a16:creationId xmlns:a16="http://schemas.microsoft.com/office/drawing/2014/main" id="{E23CF98F-DEA4-4DA9-8EFB-F5D3CAC9A763}"/>
              </a:ext>
            </a:extLst>
          </p:cNvPr>
          <p:cNvSpPr>
            <a:spLocks noGrp="1"/>
          </p:cNvSpPr>
          <p:nvPr>
            <p:ph type="sldNum" sz="quarter" idx="12"/>
          </p:nvPr>
        </p:nvSpPr>
        <p:spPr/>
        <p:txBody>
          <a:bodyPr/>
          <a:lstStyle/>
          <a:p>
            <a:fld id="{4EC81F68-4976-451A-B2E9-79BCBD2F70CC}" type="slidenum">
              <a:rPr lang="en-AU" smtClean="0"/>
              <a:pPr/>
              <a:t>49</a:t>
            </a:fld>
            <a:endParaRPr lang="en-AU" dirty="0"/>
          </a:p>
        </p:txBody>
      </p:sp>
    </p:spTree>
    <p:extLst>
      <p:ext uri="{BB962C8B-B14F-4D97-AF65-F5344CB8AC3E}">
        <p14:creationId xmlns:p14="http://schemas.microsoft.com/office/powerpoint/2010/main" val="34740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AA55-9727-4A8C-ABFE-C7F909E71C77}"/>
              </a:ext>
            </a:extLst>
          </p:cNvPr>
          <p:cNvSpPr>
            <a:spLocks noGrp="1"/>
          </p:cNvSpPr>
          <p:nvPr>
            <p:ph type="title"/>
          </p:nvPr>
        </p:nvSpPr>
        <p:spPr/>
        <p:txBody>
          <a:bodyPr/>
          <a:lstStyle/>
          <a:p>
            <a:r>
              <a:rPr lang="en-AU" dirty="0"/>
              <a:t>Actions </a:t>
            </a:r>
          </a:p>
        </p:txBody>
      </p:sp>
      <p:sp>
        <p:nvSpPr>
          <p:cNvPr id="6" name="Slide Number Placeholder 5">
            <a:extLst>
              <a:ext uri="{FF2B5EF4-FFF2-40B4-BE49-F238E27FC236}">
                <a16:creationId xmlns:a16="http://schemas.microsoft.com/office/drawing/2014/main" id="{6C6DFCBE-B225-4572-A155-FC79E89698B7}"/>
              </a:ext>
            </a:extLst>
          </p:cNvPr>
          <p:cNvSpPr>
            <a:spLocks noGrp="1"/>
          </p:cNvSpPr>
          <p:nvPr>
            <p:ph type="sldNum" sz="quarter" idx="12"/>
          </p:nvPr>
        </p:nvSpPr>
        <p:spPr/>
        <p:txBody>
          <a:bodyPr/>
          <a:lstStyle/>
          <a:p>
            <a:fld id="{4EC81F68-4976-451A-B2E9-79BCBD2F70CC}" type="slidenum">
              <a:rPr lang="en-AU" smtClean="0"/>
              <a:t>5</a:t>
            </a:fld>
            <a:endParaRPr lang="en-AU" dirty="0"/>
          </a:p>
        </p:txBody>
      </p:sp>
      <p:graphicFrame>
        <p:nvGraphicFramePr>
          <p:cNvPr id="8" name="Table 7">
            <a:extLst>
              <a:ext uri="{FF2B5EF4-FFF2-40B4-BE49-F238E27FC236}">
                <a16:creationId xmlns:a16="http://schemas.microsoft.com/office/drawing/2014/main" id="{B725BEF2-9687-4BD6-B937-24EBBA3AE885}"/>
              </a:ext>
            </a:extLst>
          </p:cNvPr>
          <p:cNvGraphicFramePr>
            <a:graphicFrameLocks noGrp="1"/>
          </p:cNvGraphicFramePr>
          <p:nvPr>
            <p:extLst>
              <p:ext uri="{D42A27DB-BD31-4B8C-83A1-F6EECF244321}">
                <p14:modId xmlns:p14="http://schemas.microsoft.com/office/powerpoint/2010/main" val="818944996"/>
              </p:ext>
            </p:extLst>
          </p:nvPr>
        </p:nvGraphicFramePr>
        <p:xfrm>
          <a:off x="209006" y="1397000"/>
          <a:ext cx="8738424" cy="4831715"/>
        </p:xfrm>
        <a:graphic>
          <a:graphicData uri="http://schemas.openxmlformats.org/drawingml/2006/table">
            <a:tbl>
              <a:tblPr firstRow="1" bandRow="1">
                <a:tableStyleId>{5C22544A-7EE6-4342-B048-85BDC9FD1C3A}</a:tableStyleId>
              </a:tblPr>
              <a:tblGrid>
                <a:gridCol w="596752">
                  <a:extLst>
                    <a:ext uri="{9D8B030D-6E8A-4147-A177-3AD203B41FA5}">
                      <a16:colId xmlns:a16="http://schemas.microsoft.com/office/drawing/2014/main" val="4142115392"/>
                    </a:ext>
                  </a:extLst>
                </a:gridCol>
                <a:gridCol w="1394234">
                  <a:extLst>
                    <a:ext uri="{9D8B030D-6E8A-4147-A177-3AD203B41FA5}">
                      <a16:colId xmlns:a16="http://schemas.microsoft.com/office/drawing/2014/main" val="947048378"/>
                    </a:ext>
                  </a:extLst>
                </a:gridCol>
                <a:gridCol w="3974385">
                  <a:extLst>
                    <a:ext uri="{9D8B030D-6E8A-4147-A177-3AD203B41FA5}">
                      <a16:colId xmlns:a16="http://schemas.microsoft.com/office/drawing/2014/main" val="2522711051"/>
                    </a:ext>
                  </a:extLst>
                </a:gridCol>
                <a:gridCol w="722812">
                  <a:extLst>
                    <a:ext uri="{9D8B030D-6E8A-4147-A177-3AD203B41FA5}">
                      <a16:colId xmlns:a16="http://schemas.microsoft.com/office/drawing/2014/main" val="225967097"/>
                    </a:ext>
                  </a:extLst>
                </a:gridCol>
                <a:gridCol w="2050241">
                  <a:extLst>
                    <a:ext uri="{9D8B030D-6E8A-4147-A177-3AD203B41FA5}">
                      <a16:colId xmlns:a16="http://schemas.microsoft.com/office/drawing/2014/main" val="1645301732"/>
                    </a:ext>
                  </a:extLst>
                </a:gridCol>
              </a:tblGrid>
              <a:tr h="370840">
                <a:tc>
                  <a:txBody>
                    <a:bodyPr/>
                    <a:lstStyle/>
                    <a:p>
                      <a:pPr algn="l">
                        <a:spcBef>
                          <a:spcPts val="600"/>
                        </a:spcBef>
                        <a:spcAft>
                          <a:spcPts val="600"/>
                        </a:spcAft>
                      </a:pPr>
                      <a:r>
                        <a:rPr lang="en-AU" sz="1100" kern="1200" dirty="0">
                          <a:solidFill>
                            <a:schemeClr val="bg1"/>
                          </a:solidFill>
                          <a:effectLst/>
                          <a:latin typeface="+mn-lt"/>
                          <a:ea typeface="+mn-ea"/>
                          <a:cs typeface="Arial" panose="020B0604020202020204" pitchFamily="34" charset="0"/>
                        </a:rPr>
                        <a:t>Item</a:t>
                      </a:r>
                    </a:p>
                  </a:txBody>
                  <a:tcPr marL="68580" marR="68580" marT="0" marB="0" anchor="ctr"/>
                </a:tc>
                <a:tc>
                  <a:txBody>
                    <a:bodyPr/>
                    <a:lstStyle/>
                    <a:p>
                      <a:pPr algn="l">
                        <a:spcBef>
                          <a:spcPts val="600"/>
                        </a:spcBef>
                        <a:spcAft>
                          <a:spcPts val="600"/>
                        </a:spcAft>
                      </a:pPr>
                      <a:r>
                        <a:rPr lang="en-AU" sz="1100" kern="1200" dirty="0">
                          <a:solidFill>
                            <a:schemeClr val="bg1"/>
                          </a:solidFill>
                          <a:effectLst/>
                          <a:latin typeface="+mn-lt"/>
                          <a:ea typeface="+mn-ea"/>
                          <a:cs typeface="Arial" panose="020B0604020202020204" pitchFamily="34" charset="0"/>
                        </a:rPr>
                        <a:t>Topic</a:t>
                      </a:r>
                    </a:p>
                  </a:txBody>
                  <a:tcPr marL="68580" marR="68580" marT="0" marB="0" anchor="ctr"/>
                </a:tc>
                <a:tc>
                  <a:txBody>
                    <a:bodyPr/>
                    <a:lstStyle/>
                    <a:p>
                      <a:pPr algn="l">
                        <a:spcBef>
                          <a:spcPts val="600"/>
                        </a:spcBef>
                        <a:spcAft>
                          <a:spcPts val="600"/>
                        </a:spcAft>
                      </a:pPr>
                      <a:r>
                        <a:rPr lang="en-AU" sz="1100" kern="1200" dirty="0">
                          <a:solidFill>
                            <a:schemeClr val="bg1"/>
                          </a:solidFill>
                          <a:effectLst/>
                          <a:latin typeface="+mn-lt"/>
                          <a:ea typeface="+mn-ea"/>
                          <a:cs typeface="Arial" panose="020B0604020202020204" pitchFamily="34" charset="0"/>
                        </a:rPr>
                        <a:t>Action required</a:t>
                      </a:r>
                    </a:p>
                  </a:txBody>
                  <a:tcPr marL="68580" marR="68580" marT="0" marB="0" anchor="ctr"/>
                </a:tc>
                <a:tc>
                  <a:txBody>
                    <a:bodyPr/>
                    <a:lstStyle/>
                    <a:p>
                      <a:pPr algn="l">
                        <a:spcBef>
                          <a:spcPts val="600"/>
                        </a:spcBef>
                        <a:spcAft>
                          <a:spcPts val="600"/>
                        </a:spcAft>
                      </a:pPr>
                      <a:r>
                        <a:rPr lang="en-AU" sz="1100" kern="1200" dirty="0">
                          <a:solidFill>
                            <a:schemeClr val="bg1"/>
                          </a:solidFill>
                          <a:effectLst/>
                          <a:latin typeface="+mn-lt"/>
                          <a:ea typeface="+mn-ea"/>
                          <a:cs typeface="Arial" panose="020B0604020202020204" pitchFamily="34" charset="0"/>
                        </a:rPr>
                        <a:t>Owner</a:t>
                      </a:r>
                    </a:p>
                  </a:txBody>
                  <a:tcPr marL="68580" marR="68580" marT="0" marB="0" anchor="ctr"/>
                </a:tc>
                <a:tc>
                  <a:txBody>
                    <a:bodyPr/>
                    <a:lstStyle/>
                    <a:p>
                      <a:pPr algn="l">
                        <a:spcBef>
                          <a:spcPts val="600"/>
                        </a:spcBef>
                        <a:spcAft>
                          <a:spcPts val="600"/>
                        </a:spcAft>
                      </a:pPr>
                      <a:r>
                        <a:rPr lang="en-AU" sz="1100" kern="1200" dirty="0">
                          <a:solidFill>
                            <a:schemeClr val="bg1"/>
                          </a:solidFill>
                          <a:effectLst/>
                          <a:latin typeface="+mn-lt"/>
                          <a:ea typeface="+mn-ea"/>
                          <a:cs typeface="Arial" panose="020B0604020202020204" pitchFamily="34" charset="0"/>
                        </a:rPr>
                        <a:t>Update</a:t>
                      </a:r>
                    </a:p>
                  </a:txBody>
                  <a:tcPr marL="68580" marR="68580" marT="0" marB="0" anchor="ctr"/>
                </a:tc>
                <a:extLst>
                  <a:ext uri="{0D108BD9-81ED-4DB2-BD59-A6C34878D82A}">
                    <a16:rowId xmlns:a16="http://schemas.microsoft.com/office/drawing/2014/main" val="2972813276"/>
                  </a:ext>
                </a:extLst>
              </a:tr>
              <a:tr h="370840">
                <a:tc>
                  <a:txBody>
                    <a:bodyPr/>
                    <a:lstStyle/>
                    <a:p>
                      <a:pPr algn="l" fontAlgn="b"/>
                      <a:r>
                        <a:rPr lang="en-AU" sz="1100" b="0" i="0" u="none" strike="noStrike">
                          <a:solidFill>
                            <a:srgbClr val="000000"/>
                          </a:solidFill>
                          <a:effectLst/>
                          <a:latin typeface="+mn-lt"/>
                        </a:rPr>
                        <a:t>17.3.1</a:t>
                      </a:r>
                    </a:p>
                  </a:txBody>
                  <a:tcPr marL="9525" marR="9525" marT="9525" marB="0" anchor="ctr"/>
                </a:tc>
                <a:tc>
                  <a:txBody>
                    <a:bodyPr/>
                    <a:lstStyle/>
                    <a:p>
                      <a:pPr algn="l" fontAlgn="b"/>
                      <a:r>
                        <a:rPr lang="en-AU" sz="1100" b="0" i="0" u="none" strike="noStrike">
                          <a:solidFill>
                            <a:srgbClr val="000000"/>
                          </a:solidFill>
                          <a:effectLst/>
                          <a:latin typeface="+mn-lt"/>
                        </a:rPr>
                        <a:t>Program Update</a:t>
                      </a:r>
                    </a:p>
                  </a:txBody>
                  <a:tcPr marL="9525" marR="9525" marT="9525" marB="0" anchor="ctr"/>
                </a:tc>
                <a:tc>
                  <a:txBody>
                    <a:bodyPr/>
                    <a:lstStyle/>
                    <a:p>
                      <a:pPr algn="l" fontAlgn="b"/>
                      <a:r>
                        <a:rPr lang="en-AU" sz="1100" b="0" i="0" u="none" strike="noStrike" dirty="0">
                          <a:solidFill>
                            <a:srgbClr val="000000"/>
                          </a:solidFill>
                          <a:effectLst/>
                          <a:latin typeface="+mn-lt"/>
                        </a:rPr>
                        <a:t>All participants to inform AEMO if a delay to L2-M14 – B2M via API Go Live would cause an impact to participant programs. </a:t>
                      </a:r>
                    </a:p>
                  </a:txBody>
                  <a:tcPr marL="9525" marR="9525" marT="9525" marB="0" anchor="ctr"/>
                </a:tc>
                <a:tc>
                  <a:txBody>
                    <a:bodyPr/>
                    <a:lstStyle/>
                    <a:p>
                      <a:pPr algn="l" fontAlgn="b"/>
                      <a:r>
                        <a:rPr lang="en-AU" sz="1100" b="0" i="0" u="none" strike="noStrike">
                          <a:solidFill>
                            <a:srgbClr val="000000"/>
                          </a:solidFill>
                          <a:effectLst/>
                          <a:latin typeface="+mn-lt"/>
                        </a:rPr>
                        <a:t>Participant</a:t>
                      </a:r>
                    </a:p>
                  </a:txBody>
                  <a:tcPr marL="9525" marR="9525" marT="9525" marB="0" anchor="ctr"/>
                </a:tc>
                <a:tc>
                  <a:txBody>
                    <a:bodyPr/>
                    <a:lstStyle/>
                    <a:p>
                      <a:pPr algn="l" fontAlgn="b"/>
                      <a:r>
                        <a:rPr lang="en-AU" sz="1100" b="0" i="0" u="none" strike="noStrike" dirty="0">
                          <a:solidFill>
                            <a:srgbClr val="000000"/>
                          </a:solidFill>
                          <a:effectLst/>
                          <a:latin typeface="+mn-lt"/>
                        </a:rPr>
                        <a:t>Discussions determined that this functionality was not required and that a delay did not impact participants. - Close</a:t>
                      </a:r>
                    </a:p>
                  </a:txBody>
                  <a:tcPr marL="9525" marR="9525" marT="9525" marB="0" anchor="ctr"/>
                </a:tc>
                <a:extLst>
                  <a:ext uri="{0D108BD9-81ED-4DB2-BD59-A6C34878D82A}">
                    <a16:rowId xmlns:a16="http://schemas.microsoft.com/office/drawing/2014/main" val="2830928331"/>
                  </a:ext>
                </a:extLst>
              </a:tr>
              <a:tr h="370840">
                <a:tc>
                  <a:txBody>
                    <a:bodyPr/>
                    <a:lstStyle/>
                    <a:p>
                      <a:pPr algn="l" fontAlgn="b"/>
                      <a:r>
                        <a:rPr lang="en-AU" sz="1100" b="0" i="0" u="none" strike="noStrike">
                          <a:solidFill>
                            <a:srgbClr val="000000"/>
                          </a:solidFill>
                          <a:effectLst/>
                          <a:latin typeface="+mn-lt"/>
                        </a:rPr>
                        <a:t>17.3.2</a:t>
                      </a:r>
                    </a:p>
                  </a:txBody>
                  <a:tcPr marL="9525" marR="9525" marT="9525" marB="0" anchor="ctr"/>
                </a:tc>
                <a:tc>
                  <a:txBody>
                    <a:bodyPr/>
                    <a:lstStyle/>
                    <a:p>
                      <a:pPr algn="l" fontAlgn="b"/>
                      <a:r>
                        <a:rPr lang="en-AU" sz="1100" b="0" i="0" u="none" strike="noStrike">
                          <a:solidFill>
                            <a:srgbClr val="000000"/>
                          </a:solidFill>
                          <a:effectLst/>
                          <a:latin typeface="+mn-lt"/>
                        </a:rPr>
                        <a:t>Program Update</a:t>
                      </a:r>
                    </a:p>
                  </a:txBody>
                  <a:tcPr marL="9525" marR="9525" marT="9525" marB="0" anchor="ctr"/>
                </a:tc>
                <a:tc>
                  <a:txBody>
                    <a:bodyPr/>
                    <a:lstStyle/>
                    <a:p>
                      <a:pPr algn="l" fontAlgn="b"/>
                      <a:r>
                        <a:rPr lang="en-AU" sz="1100" b="0" i="0" u="none" strike="noStrike">
                          <a:solidFill>
                            <a:srgbClr val="000000"/>
                          </a:solidFill>
                          <a:effectLst/>
                          <a:latin typeface="+mn-lt"/>
                        </a:rPr>
                        <a:t>AEMO to present potential delay to L2-M14 - B2M via API Go Live to the RWG and SWG</a:t>
                      </a:r>
                    </a:p>
                  </a:txBody>
                  <a:tcPr marL="9525" marR="9525" marT="9525" marB="0" anchor="ctr"/>
                </a:tc>
                <a:tc>
                  <a:txBody>
                    <a:bodyPr/>
                    <a:lstStyle/>
                    <a:p>
                      <a:pPr algn="l" fontAlgn="b"/>
                      <a:r>
                        <a:rPr lang="en-AU" sz="1100" b="0" i="0" u="none" strike="noStrike">
                          <a:solidFill>
                            <a:srgbClr val="000000"/>
                          </a:solidFill>
                          <a:effectLst/>
                          <a:latin typeface="+mn-lt"/>
                        </a:rPr>
                        <a:t>AEMO</a:t>
                      </a:r>
                    </a:p>
                  </a:txBody>
                  <a:tcPr marL="9525" marR="9525" marT="9525" marB="0" anchor="ctr"/>
                </a:tc>
                <a:tc>
                  <a:txBody>
                    <a:bodyPr/>
                    <a:lstStyle/>
                    <a:p>
                      <a:pPr algn="l" fontAlgn="b"/>
                      <a:r>
                        <a:rPr lang="en-AU" sz="1100" b="0" i="0" u="none" strike="noStrike" dirty="0">
                          <a:solidFill>
                            <a:srgbClr val="000000"/>
                          </a:solidFill>
                          <a:effectLst/>
                          <a:latin typeface="+mn-lt"/>
                        </a:rPr>
                        <a:t>Completed at SWG#17, SWG #18 and will be communicated to RWG#8 - Close</a:t>
                      </a:r>
                    </a:p>
                  </a:txBody>
                  <a:tcPr marL="9525" marR="9525" marT="9525" marB="0" anchor="ctr"/>
                </a:tc>
                <a:extLst>
                  <a:ext uri="{0D108BD9-81ED-4DB2-BD59-A6C34878D82A}">
                    <a16:rowId xmlns:a16="http://schemas.microsoft.com/office/drawing/2014/main" val="1272971960"/>
                  </a:ext>
                </a:extLst>
              </a:tr>
              <a:tr h="370840">
                <a:tc>
                  <a:txBody>
                    <a:bodyPr/>
                    <a:lstStyle/>
                    <a:p>
                      <a:pPr algn="l" fontAlgn="b"/>
                      <a:r>
                        <a:rPr lang="en-AU" sz="1100" b="0" i="0" u="none" strike="noStrike">
                          <a:solidFill>
                            <a:srgbClr val="000000"/>
                          </a:solidFill>
                          <a:effectLst/>
                          <a:latin typeface="+mn-lt"/>
                        </a:rPr>
                        <a:t>17.4.1</a:t>
                      </a:r>
                    </a:p>
                  </a:txBody>
                  <a:tcPr marL="9525" marR="9525" marT="9525" marB="0" anchor="ctr"/>
                </a:tc>
                <a:tc>
                  <a:txBody>
                    <a:bodyPr/>
                    <a:lstStyle/>
                    <a:p>
                      <a:pPr algn="l" fontAlgn="b"/>
                      <a:r>
                        <a:rPr lang="en-AU" sz="1100" b="0" i="0" u="none" strike="noStrike">
                          <a:solidFill>
                            <a:srgbClr val="000000"/>
                          </a:solidFill>
                          <a:effectLst/>
                          <a:latin typeface="+mn-lt"/>
                        </a:rPr>
                        <a:t>Systems Workstream Update </a:t>
                      </a:r>
                    </a:p>
                  </a:txBody>
                  <a:tcPr marL="9525" marR="9525" marT="9525" marB="0" anchor="ctr"/>
                </a:tc>
                <a:tc>
                  <a:txBody>
                    <a:bodyPr/>
                    <a:lstStyle/>
                    <a:p>
                      <a:pPr algn="l" fontAlgn="b"/>
                      <a:r>
                        <a:rPr lang="en-AU" sz="1100" b="0" i="0" u="none" strike="noStrike">
                          <a:solidFill>
                            <a:srgbClr val="000000"/>
                          </a:solidFill>
                          <a:effectLst/>
                          <a:latin typeface="+mn-lt"/>
                        </a:rPr>
                        <a:t>AEMO to consider whether the addition of the TNI2 field in MSATS will require a procedural change and provide conclusion to the PCF</a:t>
                      </a:r>
                    </a:p>
                  </a:txBody>
                  <a:tcPr marL="9525" marR="9525" marT="9525" marB="0" anchor="ctr"/>
                </a:tc>
                <a:tc>
                  <a:txBody>
                    <a:bodyPr/>
                    <a:lstStyle/>
                    <a:p>
                      <a:pPr algn="l" fontAlgn="b"/>
                      <a:r>
                        <a:rPr lang="en-AU" sz="1100" b="0" i="0" u="none" strike="noStrike">
                          <a:solidFill>
                            <a:srgbClr val="000000"/>
                          </a:solidFill>
                          <a:effectLst/>
                          <a:latin typeface="+mn-lt"/>
                        </a:rPr>
                        <a:t>AEMO</a:t>
                      </a:r>
                    </a:p>
                  </a:txBody>
                  <a:tcPr marL="9525" marR="9525" marT="9525" marB="0" anchor="ctr"/>
                </a:tc>
                <a:tc>
                  <a:txBody>
                    <a:bodyPr/>
                    <a:lstStyle/>
                    <a:p>
                      <a:pPr algn="l" fontAlgn="b"/>
                      <a:r>
                        <a:rPr lang="en-AU" sz="1100" b="0" i="0" u="none" strike="noStrike" dirty="0">
                          <a:solidFill>
                            <a:srgbClr val="000000"/>
                          </a:solidFill>
                          <a:effectLst/>
                          <a:latin typeface="+mn-lt"/>
                        </a:rPr>
                        <a:t>This will require a procedural change. This will be communicated to the SWG and RWG. - Close</a:t>
                      </a:r>
                    </a:p>
                  </a:txBody>
                  <a:tcPr marL="9525" marR="9525" marT="9525" marB="0" anchor="ctr"/>
                </a:tc>
                <a:extLst>
                  <a:ext uri="{0D108BD9-81ED-4DB2-BD59-A6C34878D82A}">
                    <a16:rowId xmlns:a16="http://schemas.microsoft.com/office/drawing/2014/main" val="2757183497"/>
                  </a:ext>
                </a:extLst>
              </a:tr>
              <a:tr h="446314">
                <a:tc>
                  <a:txBody>
                    <a:bodyPr/>
                    <a:lstStyle/>
                    <a:p>
                      <a:pPr algn="l" fontAlgn="b"/>
                      <a:r>
                        <a:rPr lang="en-AU" sz="1100" b="0" i="0" u="none" strike="noStrike">
                          <a:solidFill>
                            <a:srgbClr val="000000"/>
                          </a:solidFill>
                          <a:effectLst/>
                          <a:latin typeface="+mn-lt"/>
                        </a:rPr>
                        <a:t>17.4.2</a:t>
                      </a:r>
                    </a:p>
                  </a:txBody>
                  <a:tcPr marL="9525" marR="9525" marT="9525" marB="0" anchor="ctr"/>
                </a:tc>
                <a:tc>
                  <a:txBody>
                    <a:bodyPr/>
                    <a:lstStyle/>
                    <a:p>
                      <a:pPr algn="l" fontAlgn="b"/>
                      <a:r>
                        <a:rPr lang="en-AU" sz="1100" b="0" i="0" u="none" strike="noStrike">
                          <a:solidFill>
                            <a:srgbClr val="000000"/>
                          </a:solidFill>
                          <a:effectLst/>
                          <a:latin typeface="+mn-lt"/>
                        </a:rPr>
                        <a:t>Systems Workstream Update </a:t>
                      </a:r>
                    </a:p>
                  </a:txBody>
                  <a:tcPr marL="9525" marR="9525" marT="9525" marB="0" anchor="ctr"/>
                </a:tc>
                <a:tc>
                  <a:txBody>
                    <a:bodyPr/>
                    <a:lstStyle/>
                    <a:p>
                      <a:pPr algn="l" fontAlgn="b"/>
                      <a:r>
                        <a:rPr lang="en-AU" sz="1100" b="0" i="0" u="none" strike="noStrike">
                          <a:solidFill>
                            <a:srgbClr val="000000"/>
                          </a:solidFill>
                          <a:effectLst/>
                          <a:latin typeface="+mn-lt"/>
                        </a:rPr>
                        <a:t>AEMO to review the request for sample files for the XML schema changes to be made available to participants</a:t>
                      </a:r>
                    </a:p>
                  </a:txBody>
                  <a:tcPr marL="9525" marR="9525" marT="9525" marB="0" anchor="ctr"/>
                </a:tc>
                <a:tc>
                  <a:txBody>
                    <a:bodyPr/>
                    <a:lstStyle/>
                    <a:p>
                      <a:pPr algn="l" fontAlgn="b"/>
                      <a:r>
                        <a:rPr lang="en-AU" sz="1100" b="0" i="0" u="none" strike="noStrike">
                          <a:solidFill>
                            <a:srgbClr val="000000"/>
                          </a:solidFill>
                          <a:effectLst/>
                          <a:latin typeface="+mn-lt"/>
                        </a:rPr>
                        <a:t>AEMO</a:t>
                      </a:r>
                    </a:p>
                  </a:txBody>
                  <a:tcPr marL="9525" marR="9525" marT="9525" marB="0" anchor="ctr"/>
                </a:tc>
                <a:tc>
                  <a:txBody>
                    <a:bodyPr/>
                    <a:lstStyle/>
                    <a:p>
                      <a:pPr algn="l" fontAlgn="b"/>
                      <a:r>
                        <a:rPr lang="en-AU" sz="1100" b="0" i="0" u="none" strike="noStrike" dirty="0">
                          <a:solidFill>
                            <a:srgbClr val="000000"/>
                          </a:solidFill>
                          <a:effectLst/>
                          <a:latin typeface="+mn-lt"/>
                        </a:rPr>
                        <a:t>Sample files will be made available. This will  be communicated through the SWG. - Close</a:t>
                      </a:r>
                    </a:p>
                  </a:txBody>
                  <a:tcPr marL="9525" marR="9525" marT="9525" marB="0" anchor="ctr"/>
                </a:tc>
                <a:extLst>
                  <a:ext uri="{0D108BD9-81ED-4DB2-BD59-A6C34878D82A}">
                    <a16:rowId xmlns:a16="http://schemas.microsoft.com/office/drawing/2014/main" val="2528940934"/>
                  </a:ext>
                </a:extLst>
              </a:tr>
              <a:tr h="370840">
                <a:tc>
                  <a:txBody>
                    <a:bodyPr/>
                    <a:lstStyle/>
                    <a:p>
                      <a:pPr algn="l" fontAlgn="b"/>
                      <a:r>
                        <a:rPr lang="en-AU" sz="1100" b="0" i="0" u="none" strike="noStrike">
                          <a:solidFill>
                            <a:srgbClr val="000000"/>
                          </a:solidFill>
                          <a:effectLst/>
                          <a:latin typeface="+mn-lt"/>
                        </a:rPr>
                        <a:t>17.5.1</a:t>
                      </a:r>
                    </a:p>
                  </a:txBody>
                  <a:tcPr marL="9525" marR="9525" marT="9525" marB="0" anchor="ctr"/>
                </a:tc>
                <a:tc>
                  <a:txBody>
                    <a:bodyPr/>
                    <a:lstStyle/>
                    <a:p>
                      <a:pPr algn="l" fontAlgn="b"/>
                      <a:r>
                        <a:rPr lang="en-AU" sz="1100" b="0" i="0" u="none" strike="noStrike">
                          <a:solidFill>
                            <a:srgbClr val="000000"/>
                          </a:solidFill>
                          <a:effectLst/>
                          <a:latin typeface="+mn-lt"/>
                        </a:rPr>
                        <a:t>Readiness Workstream Update </a:t>
                      </a:r>
                    </a:p>
                  </a:txBody>
                  <a:tcPr marL="9525" marR="9525" marT="9525" marB="0" anchor="ctr"/>
                </a:tc>
                <a:tc>
                  <a:txBody>
                    <a:bodyPr/>
                    <a:lstStyle/>
                    <a:p>
                      <a:pPr algn="l" fontAlgn="b"/>
                      <a:r>
                        <a:rPr lang="en-AU" sz="1100" b="0" i="0" u="none" strike="noStrike">
                          <a:solidFill>
                            <a:srgbClr val="000000"/>
                          </a:solidFill>
                          <a:effectLst/>
                          <a:latin typeface="+mn-lt"/>
                        </a:rPr>
                        <a:t>AEMO to circulate the output of the Contingency Planning Workshop to the RWG</a:t>
                      </a:r>
                    </a:p>
                  </a:txBody>
                  <a:tcPr marL="9525" marR="9525" marT="9525" marB="0" anchor="ctr"/>
                </a:tc>
                <a:tc>
                  <a:txBody>
                    <a:bodyPr/>
                    <a:lstStyle/>
                    <a:p>
                      <a:pPr algn="l" fontAlgn="b"/>
                      <a:r>
                        <a:rPr lang="en-AU" sz="1100" b="0" i="0" u="none" strike="noStrike">
                          <a:solidFill>
                            <a:srgbClr val="000000"/>
                          </a:solidFill>
                          <a:effectLst/>
                          <a:latin typeface="+mn-lt"/>
                        </a:rPr>
                        <a:t>AEMO</a:t>
                      </a:r>
                    </a:p>
                  </a:txBody>
                  <a:tcPr marL="9525" marR="9525" marT="9525" marB="0" anchor="ctr"/>
                </a:tc>
                <a:tc>
                  <a:txBody>
                    <a:bodyPr/>
                    <a:lstStyle/>
                    <a:p>
                      <a:pPr algn="l" fontAlgn="b"/>
                      <a:r>
                        <a:rPr lang="en-AU" sz="1100" b="0" i="0" u="none" strike="noStrike" dirty="0">
                          <a:solidFill>
                            <a:srgbClr val="000000"/>
                          </a:solidFill>
                          <a:effectLst/>
                          <a:latin typeface="+mn-lt"/>
                        </a:rPr>
                        <a:t>Complete - circulate 20 December 2020 –Close</a:t>
                      </a:r>
                    </a:p>
                  </a:txBody>
                  <a:tcPr marL="9525" marR="9525" marT="9525" marB="0" anchor="ctr"/>
                </a:tc>
                <a:extLst>
                  <a:ext uri="{0D108BD9-81ED-4DB2-BD59-A6C34878D82A}">
                    <a16:rowId xmlns:a16="http://schemas.microsoft.com/office/drawing/2014/main" val="797063489"/>
                  </a:ext>
                </a:extLst>
              </a:tr>
              <a:tr h="370840">
                <a:tc>
                  <a:txBody>
                    <a:bodyPr/>
                    <a:lstStyle/>
                    <a:p>
                      <a:pPr algn="l" fontAlgn="b"/>
                      <a:r>
                        <a:rPr lang="en-AU" sz="1100" b="0" i="0" u="none" strike="noStrike">
                          <a:solidFill>
                            <a:srgbClr val="000000"/>
                          </a:solidFill>
                          <a:effectLst/>
                          <a:latin typeface="+mn-lt"/>
                        </a:rPr>
                        <a:t>17.7.1</a:t>
                      </a:r>
                    </a:p>
                  </a:txBody>
                  <a:tcPr marL="9525" marR="9525" marT="9525" marB="0" anchor="ctr"/>
                </a:tc>
                <a:tc>
                  <a:txBody>
                    <a:bodyPr/>
                    <a:lstStyle/>
                    <a:p>
                      <a:pPr algn="l" fontAlgn="b"/>
                      <a:r>
                        <a:rPr lang="en-AU" sz="1100" b="0" i="0" u="none" strike="noStrike">
                          <a:solidFill>
                            <a:srgbClr val="000000"/>
                          </a:solidFill>
                          <a:effectLst/>
                          <a:latin typeface="+mn-lt"/>
                        </a:rPr>
                        <a:t>Managing Emerging Procedures Issues </a:t>
                      </a:r>
                    </a:p>
                  </a:txBody>
                  <a:tcPr marL="9525" marR="9525" marT="9525" marB="0" anchor="ctr"/>
                </a:tc>
                <a:tc>
                  <a:txBody>
                    <a:bodyPr/>
                    <a:lstStyle/>
                    <a:p>
                      <a:pPr algn="l" fontAlgn="b"/>
                      <a:r>
                        <a:rPr lang="en-AU" sz="1100" b="0" i="0" u="none" strike="noStrike">
                          <a:solidFill>
                            <a:srgbClr val="000000"/>
                          </a:solidFill>
                          <a:effectLst/>
                          <a:latin typeface="+mn-lt"/>
                        </a:rPr>
                        <a:t>AEMO to consider creating a log that tracks all procedure and system changes across the program and making it available to stakeholders. </a:t>
                      </a:r>
                    </a:p>
                  </a:txBody>
                  <a:tcPr marL="9525" marR="9525" marT="9525" marB="0" anchor="ctr"/>
                </a:tc>
                <a:tc>
                  <a:txBody>
                    <a:bodyPr/>
                    <a:lstStyle/>
                    <a:p>
                      <a:pPr algn="l" fontAlgn="b"/>
                      <a:r>
                        <a:rPr lang="en-AU" sz="1100" b="0" i="0" u="none" strike="noStrike">
                          <a:solidFill>
                            <a:srgbClr val="000000"/>
                          </a:solidFill>
                          <a:effectLst/>
                          <a:latin typeface="+mn-lt"/>
                        </a:rPr>
                        <a:t>AEMO</a:t>
                      </a:r>
                    </a:p>
                  </a:txBody>
                  <a:tcPr marL="9525" marR="9525" marT="9525" marB="0" anchor="ctr"/>
                </a:tc>
                <a:tc>
                  <a:txBody>
                    <a:bodyPr/>
                    <a:lstStyle/>
                    <a:p>
                      <a:pPr algn="l" fontAlgn="b"/>
                      <a:r>
                        <a:rPr lang="en-AU" sz="1100" b="0" i="0" u="none" strike="noStrike" dirty="0">
                          <a:solidFill>
                            <a:srgbClr val="000000"/>
                          </a:solidFill>
                          <a:effectLst/>
                          <a:latin typeface="+mn-lt"/>
                        </a:rPr>
                        <a:t>New log will be established and published on 5MS website in February 2020 - Close</a:t>
                      </a:r>
                    </a:p>
                  </a:txBody>
                  <a:tcPr marL="9525" marR="9525" marT="9525" marB="0" anchor="ctr"/>
                </a:tc>
                <a:extLst>
                  <a:ext uri="{0D108BD9-81ED-4DB2-BD59-A6C34878D82A}">
                    <a16:rowId xmlns:a16="http://schemas.microsoft.com/office/drawing/2014/main" val="2921602582"/>
                  </a:ext>
                </a:extLst>
              </a:tr>
              <a:tr h="370840">
                <a:tc>
                  <a:txBody>
                    <a:bodyPr/>
                    <a:lstStyle/>
                    <a:p>
                      <a:pPr algn="l" fontAlgn="b"/>
                      <a:r>
                        <a:rPr lang="en-AU" sz="1100" b="0" i="0" u="none" strike="noStrike">
                          <a:solidFill>
                            <a:srgbClr val="000000"/>
                          </a:solidFill>
                          <a:effectLst/>
                          <a:latin typeface="+mn-lt"/>
                        </a:rPr>
                        <a:t>17.9.1</a:t>
                      </a:r>
                    </a:p>
                  </a:txBody>
                  <a:tcPr marL="9525" marR="9525" marT="9525" marB="0" anchor="ctr"/>
                </a:tc>
                <a:tc>
                  <a:txBody>
                    <a:bodyPr/>
                    <a:lstStyle/>
                    <a:p>
                      <a:pPr algn="l" fontAlgn="b"/>
                      <a:r>
                        <a:rPr lang="en-AU" sz="1100" b="0" i="0" u="none" strike="noStrike">
                          <a:solidFill>
                            <a:srgbClr val="000000"/>
                          </a:solidFill>
                          <a:effectLst/>
                          <a:latin typeface="+mn-lt"/>
                        </a:rPr>
                        <a:t>Cost Recovery </a:t>
                      </a:r>
                    </a:p>
                  </a:txBody>
                  <a:tcPr marL="9525" marR="9525" marT="9525" marB="0" anchor="ctr"/>
                </a:tc>
                <a:tc>
                  <a:txBody>
                    <a:bodyPr/>
                    <a:lstStyle/>
                    <a:p>
                      <a:pPr algn="l" fontAlgn="b"/>
                      <a:r>
                        <a:rPr lang="en-AU" sz="1100" b="0" i="0" u="none" strike="noStrike">
                          <a:solidFill>
                            <a:srgbClr val="000000"/>
                          </a:solidFill>
                          <a:effectLst/>
                          <a:latin typeface="+mn-lt"/>
                        </a:rPr>
                        <a:t>AEMO to provide an update on the timelines for the next steps for the development of the cost recovery process for the 5MS Program.</a:t>
                      </a:r>
                    </a:p>
                  </a:txBody>
                  <a:tcPr marL="9525" marR="9525" marT="9525" marB="0" anchor="ctr"/>
                </a:tc>
                <a:tc>
                  <a:txBody>
                    <a:bodyPr/>
                    <a:lstStyle/>
                    <a:p>
                      <a:pPr algn="l" fontAlgn="b"/>
                      <a:r>
                        <a:rPr lang="en-AU" sz="1100" b="0" i="0" u="none" strike="noStrike">
                          <a:solidFill>
                            <a:srgbClr val="000000"/>
                          </a:solidFill>
                          <a:effectLst/>
                          <a:latin typeface="+mn-lt"/>
                        </a:rPr>
                        <a:t>AEMO</a:t>
                      </a:r>
                    </a:p>
                  </a:txBody>
                  <a:tcPr marL="9525" marR="9525" marT="9525" marB="0" anchor="ctr"/>
                </a:tc>
                <a:tc>
                  <a:txBody>
                    <a:bodyPr/>
                    <a:lstStyle/>
                    <a:p>
                      <a:pPr algn="l" fontAlgn="b"/>
                      <a:r>
                        <a:rPr lang="en-AU" sz="1100" b="0" i="0" u="none" strike="noStrike" dirty="0">
                          <a:solidFill>
                            <a:srgbClr val="000000"/>
                          </a:solidFill>
                          <a:effectLst/>
                          <a:latin typeface="+mn-lt"/>
                        </a:rPr>
                        <a:t>Update to be provided in next EF – Close </a:t>
                      </a:r>
                    </a:p>
                  </a:txBody>
                  <a:tcPr marL="9525" marR="9525" marT="9525" marB="0" anchor="ctr"/>
                </a:tc>
                <a:extLst>
                  <a:ext uri="{0D108BD9-81ED-4DB2-BD59-A6C34878D82A}">
                    <a16:rowId xmlns:a16="http://schemas.microsoft.com/office/drawing/2014/main" val="1847840938"/>
                  </a:ext>
                </a:extLst>
              </a:tr>
              <a:tr h="370840">
                <a:tc>
                  <a:txBody>
                    <a:bodyPr/>
                    <a:lstStyle/>
                    <a:p>
                      <a:pPr algn="l" fontAlgn="b"/>
                      <a:r>
                        <a:rPr lang="en-AU" sz="1100" b="0" i="0" u="none" strike="noStrike" dirty="0">
                          <a:solidFill>
                            <a:srgbClr val="000000"/>
                          </a:solidFill>
                          <a:effectLst/>
                          <a:latin typeface="+mn-lt"/>
                        </a:rPr>
                        <a:t>17.11.1</a:t>
                      </a:r>
                    </a:p>
                  </a:txBody>
                  <a:tcPr marL="9525" marR="9525" marT="9525" marB="0" anchor="ctr"/>
                </a:tc>
                <a:tc>
                  <a:txBody>
                    <a:bodyPr/>
                    <a:lstStyle/>
                    <a:p>
                      <a:pPr algn="l" fontAlgn="b"/>
                      <a:r>
                        <a:rPr lang="en-AU" sz="1100" b="0" i="0" u="none" strike="noStrike" dirty="0">
                          <a:solidFill>
                            <a:srgbClr val="000000"/>
                          </a:solidFill>
                          <a:effectLst/>
                          <a:latin typeface="+mn-lt"/>
                        </a:rPr>
                        <a:t>Forward Meeting Plan </a:t>
                      </a:r>
                    </a:p>
                  </a:txBody>
                  <a:tcPr marL="9525" marR="9525" marT="9525" marB="0" anchor="ctr"/>
                </a:tc>
                <a:tc>
                  <a:txBody>
                    <a:bodyPr/>
                    <a:lstStyle/>
                    <a:p>
                      <a:pPr algn="l" fontAlgn="b"/>
                      <a:r>
                        <a:rPr lang="en-AU" sz="1100" b="0" i="0" u="none" strike="noStrike" dirty="0">
                          <a:solidFill>
                            <a:srgbClr val="000000"/>
                          </a:solidFill>
                          <a:effectLst/>
                          <a:latin typeface="+mn-lt"/>
                        </a:rPr>
                        <a:t>AEMO to consider the status of media in relation to 5MS.</a:t>
                      </a:r>
                    </a:p>
                  </a:txBody>
                  <a:tcPr marL="9525" marR="9525" marT="9525" marB="0" anchor="ctr"/>
                </a:tc>
                <a:tc>
                  <a:txBody>
                    <a:bodyPr/>
                    <a:lstStyle/>
                    <a:p>
                      <a:pPr algn="l" fontAlgn="b"/>
                      <a:r>
                        <a:rPr lang="en-AU" sz="1100" b="0" i="0" u="none" strike="noStrike" dirty="0">
                          <a:solidFill>
                            <a:srgbClr val="000000"/>
                          </a:solidFill>
                          <a:effectLst/>
                          <a:latin typeface="+mn-lt"/>
                        </a:rPr>
                        <a:t>AEMO</a:t>
                      </a:r>
                    </a:p>
                  </a:txBody>
                  <a:tcPr marL="9525" marR="9525" marT="9525" marB="0" anchor="ctr"/>
                </a:tc>
                <a:tc>
                  <a:txBody>
                    <a:bodyPr/>
                    <a:lstStyle/>
                    <a:p>
                      <a:pPr algn="l" fontAlgn="b"/>
                      <a:r>
                        <a:rPr lang="en-AU" sz="1100" b="0" i="0" u="none" strike="noStrike" dirty="0">
                          <a:solidFill>
                            <a:srgbClr val="000000"/>
                          </a:solidFill>
                          <a:effectLst/>
                          <a:latin typeface="+mn-lt"/>
                        </a:rPr>
                        <a:t>AEMO not engaging with Media at this time but will review interaction in Q3 2020 – Close </a:t>
                      </a:r>
                    </a:p>
                  </a:txBody>
                  <a:tcPr marL="9525" marR="9525" marT="9525" marB="0" anchor="ctr"/>
                </a:tc>
                <a:extLst>
                  <a:ext uri="{0D108BD9-81ED-4DB2-BD59-A6C34878D82A}">
                    <a16:rowId xmlns:a16="http://schemas.microsoft.com/office/drawing/2014/main" val="3662718309"/>
                  </a:ext>
                </a:extLst>
              </a:tr>
            </a:tbl>
          </a:graphicData>
        </a:graphic>
      </p:graphicFrame>
      <p:sp>
        <p:nvSpPr>
          <p:cNvPr id="3" name="Date Placeholder 2">
            <a:extLst>
              <a:ext uri="{FF2B5EF4-FFF2-40B4-BE49-F238E27FC236}">
                <a16:creationId xmlns:a16="http://schemas.microsoft.com/office/drawing/2014/main" id="{740EF81E-03E6-4BE9-8F98-BB289039492F}"/>
              </a:ext>
            </a:extLst>
          </p:cNvPr>
          <p:cNvSpPr>
            <a:spLocks noGrp="1"/>
          </p:cNvSpPr>
          <p:nvPr>
            <p:ph type="dt" sz="half" idx="10"/>
          </p:nvPr>
        </p:nvSpPr>
        <p:spPr/>
        <p:txBody>
          <a:bodyPr/>
          <a:lstStyle/>
          <a:p>
            <a:fld id="{530397C2-77E7-4DB0-BDE9-313BBF939C16}" type="datetime1">
              <a:rPr lang="en-AU" smtClean="0"/>
              <a:t>5/02/2020</a:t>
            </a:fld>
            <a:endParaRPr lang="en-AU" dirty="0"/>
          </a:p>
        </p:txBody>
      </p:sp>
    </p:spTree>
    <p:extLst>
      <p:ext uri="{BB962C8B-B14F-4D97-AF65-F5344CB8AC3E}">
        <p14:creationId xmlns:p14="http://schemas.microsoft.com/office/powerpoint/2010/main" val="3348743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0773-3AFC-44F1-83F9-7A4E3A2DAC77}"/>
              </a:ext>
            </a:extLst>
          </p:cNvPr>
          <p:cNvSpPr>
            <a:spLocks noGrp="1"/>
          </p:cNvSpPr>
          <p:nvPr>
            <p:ph type="title"/>
          </p:nvPr>
        </p:nvSpPr>
        <p:spPr/>
        <p:txBody>
          <a:bodyPr/>
          <a:lstStyle/>
          <a:p>
            <a:r>
              <a:rPr lang="en-AU" dirty="0"/>
              <a:t>Forward Meeting Plan</a:t>
            </a:r>
          </a:p>
        </p:txBody>
      </p:sp>
      <p:sp>
        <p:nvSpPr>
          <p:cNvPr id="3" name="Text Placeholder 2">
            <a:extLst>
              <a:ext uri="{FF2B5EF4-FFF2-40B4-BE49-F238E27FC236}">
                <a16:creationId xmlns:a16="http://schemas.microsoft.com/office/drawing/2014/main" id="{3458CDE6-9DC9-4A14-99B5-4F42F7B21FE9}"/>
              </a:ext>
            </a:extLst>
          </p:cNvPr>
          <p:cNvSpPr>
            <a:spLocks noGrp="1"/>
          </p:cNvSpPr>
          <p:nvPr>
            <p:ph type="body" idx="1"/>
          </p:nvPr>
        </p:nvSpPr>
        <p:spPr/>
        <p:txBody>
          <a:bodyPr/>
          <a:lstStyle/>
          <a:p>
            <a:r>
              <a:rPr lang="en-AU" dirty="0"/>
              <a:t>Anne-Marie McCague </a:t>
            </a:r>
          </a:p>
        </p:txBody>
      </p:sp>
      <p:sp>
        <p:nvSpPr>
          <p:cNvPr id="4" name="Date Placeholder 3">
            <a:extLst>
              <a:ext uri="{FF2B5EF4-FFF2-40B4-BE49-F238E27FC236}">
                <a16:creationId xmlns:a16="http://schemas.microsoft.com/office/drawing/2014/main" id="{38A0466B-E7ED-4BB0-A385-4F3FF62AFA22}"/>
              </a:ext>
            </a:extLst>
          </p:cNvPr>
          <p:cNvSpPr>
            <a:spLocks noGrp="1"/>
          </p:cNvSpPr>
          <p:nvPr>
            <p:ph type="dt" sz="half" idx="10"/>
          </p:nvPr>
        </p:nvSpPr>
        <p:spPr/>
        <p:txBody>
          <a:bodyPr/>
          <a:lstStyle/>
          <a:p>
            <a:fld id="{D7E9A1E3-4D38-4A30-8479-46094F661FDD}" type="datetime1">
              <a:rPr lang="en-AU" smtClean="0"/>
              <a:t>5/02/2020</a:t>
            </a:fld>
            <a:endParaRPr lang="en-AU" dirty="0"/>
          </a:p>
        </p:txBody>
      </p:sp>
      <p:sp>
        <p:nvSpPr>
          <p:cNvPr id="6" name="Slide Number Placeholder 5">
            <a:extLst>
              <a:ext uri="{FF2B5EF4-FFF2-40B4-BE49-F238E27FC236}">
                <a16:creationId xmlns:a16="http://schemas.microsoft.com/office/drawing/2014/main" id="{BFDA1877-9B92-44B7-9586-0FAB6CB4BEBB}"/>
              </a:ext>
            </a:extLst>
          </p:cNvPr>
          <p:cNvSpPr>
            <a:spLocks noGrp="1"/>
          </p:cNvSpPr>
          <p:nvPr>
            <p:ph type="sldNum" sz="quarter" idx="12"/>
          </p:nvPr>
        </p:nvSpPr>
        <p:spPr/>
        <p:txBody>
          <a:bodyPr/>
          <a:lstStyle/>
          <a:p>
            <a:fld id="{4EC81F68-4976-451A-B2E9-79BCBD2F70CC}" type="slidenum">
              <a:rPr lang="en-AU" smtClean="0"/>
              <a:pPr/>
              <a:t>50</a:t>
            </a:fld>
            <a:endParaRPr lang="en-AU" dirty="0"/>
          </a:p>
        </p:txBody>
      </p:sp>
    </p:spTree>
    <p:extLst>
      <p:ext uri="{BB962C8B-B14F-4D97-AF65-F5344CB8AC3E}">
        <p14:creationId xmlns:p14="http://schemas.microsoft.com/office/powerpoint/2010/main" val="1233452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FF2A-E942-4128-AD25-46FC558B29C4}"/>
              </a:ext>
            </a:extLst>
          </p:cNvPr>
          <p:cNvSpPr>
            <a:spLocks noGrp="1"/>
          </p:cNvSpPr>
          <p:nvPr>
            <p:ph type="title"/>
          </p:nvPr>
        </p:nvSpPr>
        <p:spPr/>
        <p:txBody>
          <a:bodyPr/>
          <a:lstStyle/>
          <a:p>
            <a:r>
              <a:rPr lang="en-AU" dirty="0"/>
              <a:t>Executive Forum – Change of Dates</a:t>
            </a:r>
          </a:p>
        </p:txBody>
      </p:sp>
      <p:sp>
        <p:nvSpPr>
          <p:cNvPr id="3" name="Content Placeholder 2">
            <a:extLst>
              <a:ext uri="{FF2B5EF4-FFF2-40B4-BE49-F238E27FC236}">
                <a16:creationId xmlns:a16="http://schemas.microsoft.com/office/drawing/2014/main" id="{A5DC665C-D817-4888-AB8D-51BBB2C6B5A4}"/>
              </a:ext>
            </a:extLst>
          </p:cNvPr>
          <p:cNvSpPr>
            <a:spLocks noGrp="1"/>
          </p:cNvSpPr>
          <p:nvPr>
            <p:ph idx="1"/>
          </p:nvPr>
        </p:nvSpPr>
        <p:spPr/>
        <p:txBody>
          <a:bodyPr/>
          <a:lstStyle/>
          <a:p>
            <a:r>
              <a:rPr lang="en-AU" dirty="0"/>
              <a:t>We are proposing to change the Executive Forum dates so that they align with the Readiness Reporting Schedule</a:t>
            </a:r>
          </a:p>
          <a:p>
            <a:r>
              <a:rPr lang="en-AU" dirty="0"/>
              <a:t>This will allow for reporting to be discussed at the RWG and PCF in advance of the Exec Forum </a:t>
            </a:r>
          </a:p>
          <a:p>
            <a:r>
              <a:rPr lang="en-AU" dirty="0"/>
              <a:t>Proposed Executive Forum dates for 2020:</a:t>
            </a:r>
          </a:p>
          <a:p>
            <a:endParaRPr lang="en-AU" dirty="0"/>
          </a:p>
          <a:p>
            <a:endParaRPr lang="en-AU" dirty="0"/>
          </a:p>
        </p:txBody>
      </p:sp>
      <p:sp>
        <p:nvSpPr>
          <p:cNvPr id="4" name="Date Placeholder 3">
            <a:extLst>
              <a:ext uri="{FF2B5EF4-FFF2-40B4-BE49-F238E27FC236}">
                <a16:creationId xmlns:a16="http://schemas.microsoft.com/office/drawing/2014/main" id="{B7B3F96B-0A2B-4796-AA63-57BAC74AC73A}"/>
              </a:ext>
            </a:extLst>
          </p:cNvPr>
          <p:cNvSpPr>
            <a:spLocks noGrp="1"/>
          </p:cNvSpPr>
          <p:nvPr>
            <p:ph type="dt" sz="half" idx="10"/>
          </p:nvPr>
        </p:nvSpPr>
        <p:spPr/>
        <p:txBody>
          <a:bodyPr/>
          <a:lstStyle/>
          <a:p>
            <a:fld id="{ADE8A7F0-C296-4C64-BBCC-19F7C14BAFD7}" type="datetime1">
              <a:rPr lang="en-AU" smtClean="0"/>
              <a:t>5/02/2020</a:t>
            </a:fld>
            <a:endParaRPr lang="en-AU" dirty="0"/>
          </a:p>
        </p:txBody>
      </p:sp>
      <p:sp>
        <p:nvSpPr>
          <p:cNvPr id="5" name="Slide Number Placeholder 4">
            <a:extLst>
              <a:ext uri="{FF2B5EF4-FFF2-40B4-BE49-F238E27FC236}">
                <a16:creationId xmlns:a16="http://schemas.microsoft.com/office/drawing/2014/main" id="{DE82B1DD-F45B-4764-A6A1-21398A553240}"/>
              </a:ext>
            </a:extLst>
          </p:cNvPr>
          <p:cNvSpPr>
            <a:spLocks noGrp="1"/>
          </p:cNvSpPr>
          <p:nvPr>
            <p:ph type="sldNum" sz="quarter" idx="12"/>
          </p:nvPr>
        </p:nvSpPr>
        <p:spPr/>
        <p:txBody>
          <a:bodyPr/>
          <a:lstStyle/>
          <a:p>
            <a:fld id="{4EC81F68-4976-451A-B2E9-79BCBD2F70CC}" type="slidenum">
              <a:rPr lang="en-AU" smtClean="0"/>
              <a:t>51</a:t>
            </a:fld>
            <a:endParaRPr lang="en-AU" dirty="0"/>
          </a:p>
        </p:txBody>
      </p:sp>
      <p:graphicFrame>
        <p:nvGraphicFramePr>
          <p:cNvPr id="7" name="Table 6">
            <a:extLst>
              <a:ext uri="{FF2B5EF4-FFF2-40B4-BE49-F238E27FC236}">
                <a16:creationId xmlns:a16="http://schemas.microsoft.com/office/drawing/2014/main" id="{CBB705D0-550B-415B-8611-DD030CA2756D}"/>
              </a:ext>
            </a:extLst>
          </p:cNvPr>
          <p:cNvGraphicFramePr>
            <a:graphicFrameLocks noGrp="1"/>
          </p:cNvGraphicFramePr>
          <p:nvPr>
            <p:extLst>
              <p:ext uri="{D42A27DB-BD31-4B8C-83A1-F6EECF244321}">
                <p14:modId xmlns:p14="http://schemas.microsoft.com/office/powerpoint/2010/main" val="721664451"/>
              </p:ext>
            </p:extLst>
          </p:nvPr>
        </p:nvGraphicFramePr>
        <p:xfrm>
          <a:off x="719631" y="5281935"/>
          <a:ext cx="7804385" cy="1252572"/>
        </p:xfrm>
        <a:graphic>
          <a:graphicData uri="http://schemas.openxmlformats.org/drawingml/2006/table">
            <a:tbl>
              <a:tblPr>
                <a:tableStyleId>{5C22544A-7EE6-4342-B048-85BDC9FD1C3A}</a:tableStyleId>
              </a:tblPr>
              <a:tblGrid>
                <a:gridCol w="1068833">
                  <a:extLst>
                    <a:ext uri="{9D8B030D-6E8A-4147-A177-3AD203B41FA5}">
                      <a16:colId xmlns:a16="http://schemas.microsoft.com/office/drawing/2014/main" val="2408710380"/>
                    </a:ext>
                  </a:extLst>
                </a:gridCol>
                <a:gridCol w="1082529">
                  <a:extLst>
                    <a:ext uri="{9D8B030D-6E8A-4147-A177-3AD203B41FA5}">
                      <a16:colId xmlns:a16="http://schemas.microsoft.com/office/drawing/2014/main" val="978434204"/>
                    </a:ext>
                  </a:extLst>
                </a:gridCol>
                <a:gridCol w="1286446">
                  <a:extLst>
                    <a:ext uri="{9D8B030D-6E8A-4147-A177-3AD203B41FA5}">
                      <a16:colId xmlns:a16="http://schemas.microsoft.com/office/drawing/2014/main" val="640070336"/>
                    </a:ext>
                  </a:extLst>
                </a:gridCol>
                <a:gridCol w="1024161">
                  <a:extLst>
                    <a:ext uri="{9D8B030D-6E8A-4147-A177-3AD203B41FA5}">
                      <a16:colId xmlns:a16="http://schemas.microsoft.com/office/drawing/2014/main" val="2196089473"/>
                    </a:ext>
                  </a:extLst>
                </a:gridCol>
                <a:gridCol w="1010743">
                  <a:extLst>
                    <a:ext uri="{9D8B030D-6E8A-4147-A177-3AD203B41FA5}">
                      <a16:colId xmlns:a16="http://schemas.microsoft.com/office/drawing/2014/main" val="2359209217"/>
                    </a:ext>
                  </a:extLst>
                </a:gridCol>
                <a:gridCol w="985255">
                  <a:extLst>
                    <a:ext uri="{9D8B030D-6E8A-4147-A177-3AD203B41FA5}">
                      <a16:colId xmlns:a16="http://schemas.microsoft.com/office/drawing/2014/main" val="3968386535"/>
                    </a:ext>
                  </a:extLst>
                </a:gridCol>
                <a:gridCol w="1346418">
                  <a:extLst>
                    <a:ext uri="{9D8B030D-6E8A-4147-A177-3AD203B41FA5}">
                      <a16:colId xmlns:a16="http://schemas.microsoft.com/office/drawing/2014/main" val="727548020"/>
                    </a:ext>
                  </a:extLst>
                </a:gridCol>
              </a:tblGrid>
              <a:tr h="0">
                <a:tc>
                  <a:txBody>
                    <a:bodyPr/>
                    <a:lstStyle/>
                    <a:p>
                      <a:pPr algn="ctr" fontAlgn="b"/>
                      <a:r>
                        <a:rPr lang="en-AU" sz="1100" b="1" u="none" strike="noStrike" dirty="0">
                          <a:solidFill>
                            <a:schemeClr val="bg1"/>
                          </a:solidFill>
                          <a:effectLst/>
                        </a:rPr>
                        <a:t>Readiness reporting</a:t>
                      </a:r>
                      <a:endParaRPr lang="en-AU" sz="11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a:solidFill>
                            <a:schemeClr val="bg1"/>
                          </a:solidFill>
                          <a:effectLst/>
                        </a:rPr>
                        <a:t>Survey released</a:t>
                      </a:r>
                      <a:endParaRPr lang="en-AU" sz="11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a:solidFill>
                            <a:schemeClr val="bg1"/>
                          </a:solidFill>
                          <a:effectLst/>
                        </a:rPr>
                        <a:t>Survey responses due</a:t>
                      </a:r>
                      <a:endParaRPr lang="en-AU" sz="11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a:solidFill>
                            <a:schemeClr val="bg1"/>
                          </a:solidFill>
                          <a:effectLst/>
                        </a:rPr>
                        <a:t>Distribute results</a:t>
                      </a:r>
                      <a:endParaRPr lang="en-AU" sz="11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dirty="0">
                          <a:solidFill>
                            <a:schemeClr val="bg1"/>
                          </a:solidFill>
                          <a:effectLst/>
                        </a:rPr>
                        <a:t>Discuss at RWG</a:t>
                      </a:r>
                      <a:endParaRPr lang="en-AU" sz="11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a:solidFill>
                            <a:schemeClr val="bg1"/>
                          </a:solidFill>
                          <a:effectLst/>
                        </a:rPr>
                        <a:t>Discuss at PCF</a:t>
                      </a:r>
                      <a:endParaRPr lang="en-AU" sz="11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AU" sz="1100" b="1" u="none" strike="noStrike" dirty="0">
                          <a:solidFill>
                            <a:schemeClr val="bg1"/>
                          </a:solidFill>
                          <a:effectLst/>
                        </a:rPr>
                        <a:t>Discuss at EF</a:t>
                      </a:r>
                      <a:endParaRPr lang="en-AU" sz="1100" b="1" i="0" u="none" strike="noStrike" dirty="0">
                        <a:solidFill>
                          <a:schemeClr val="bg1"/>
                        </a:solidFill>
                        <a:effectLst/>
                        <a:latin typeface="Calibri" panose="020F0502020204030204" pitchFamily="34" charset="0"/>
                      </a:endParaRPr>
                    </a:p>
                  </a:txBody>
                  <a:tcPr marL="0" marR="0" marT="0" marB="0" anchor="ctr">
                    <a:solidFill>
                      <a:schemeClr val="accent1"/>
                    </a:solidFill>
                  </a:tcPr>
                </a:tc>
                <a:extLst>
                  <a:ext uri="{0D108BD9-81ED-4DB2-BD59-A6C34878D82A}">
                    <a16:rowId xmlns:a16="http://schemas.microsoft.com/office/drawing/2014/main" val="3363313855"/>
                  </a:ext>
                </a:extLst>
              </a:tr>
              <a:tr h="187413">
                <a:tc>
                  <a:txBody>
                    <a:bodyPr/>
                    <a:lstStyle/>
                    <a:p>
                      <a:pPr algn="ctr" fontAlgn="b"/>
                      <a:r>
                        <a:rPr lang="en-AU" sz="1100" u="none" strike="noStrike">
                          <a:effectLst/>
                        </a:rPr>
                        <a:t>Round #1</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05-Feb-20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14-Feb-20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28-Feb-20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11-Mar-20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dirty="0">
                          <a:effectLst/>
                        </a:rPr>
                        <a:t>05-Mar-20</a:t>
                      </a:r>
                      <a:endParaRPr lang="en-AU" sz="1100" b="0"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685800" rtl="0" eaLnBrk="1" fontAlgn="b" latinLnBrk="0" hangingPunct="1"/>
                      <a:r>
                        <a:rPr lang="en-AU" sz="1100" u="none" strike="noStrike" kern="1200" dirty="0">
                          <a:solidFill>
                            <a:schemeClr val="dk1"/>
                          </a:solidFill>
                          <a:effectLst/>
                          <a:latin typeface="+mn-lt"/>
                          <a:ea typeface="+mn-ea"/>
                          <a:cs typeface="+mn-cs"/>
                        </a:rPr>
                        <a:t>12-Mar-20</a:t>
                      </a:r>
                    </a:p>
                  </a:txBody>
                  <a:tcPr marL="0" marR="0" marT="0" marB="0" anchor="ctr"/>
                </a:tc>
                <a:extLst>
                  <a:ext uri="{0D108BD9-81ED-4DB2-BD59-A6C34878D82A}">
                    <a16:rowId xmlns:a16="http://schemas.microsoft.com/office/drawing/2014/main" val="2437958363"/>
                  </a:ext>
                </a:extLst>
              </a:tr>
              <a:tr h="187413">
                <a:tc>
                  <a:txBody>
                    <a:bodyPr/>
                    <a:lstStyle/>
                    <a:p>
                      <a:pPr algn="ctr" fontAlgn="b"/>
                      <a:r>
                        <a:rPr lang="en-AU" sz="1100" u="none" strike="noStrike">
                          <a:effectLst/>
                        </a:rPr>
                        <a:t>Round #2</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14-Apr-20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23-Apr-20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07-May-20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14-May-20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dirty="0">
                          <a:effectLst/>
                        </a:rPr>
                        <a:t>02-Jun-20</a:t>
                      </a:r>
                      <a:endParaRPr lang="en-AU" sz="1100" b="0"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685800" rtl="0" eaLnBrk="1" fontAlgn="b" latinLnBrk="0" hangingPunct="1"/>
                      <a:r>
                        <a:rPr lang="en-AU" sz="1100" u="none" strike="noStrike" kern="1200" dirty="0">
                          <a:solidFill>
                            <a:schemeClr val="dk1"/>
                          </a:solidFill>
                          <a:effectLst/>
                          <a:latin typeface="+mn-lt"/>
                          <a:ea typeface="+mn-ea"/>
                          <a:cs typeface="+mn-cs"/>
                        </a:rPr>
                        <a:t>11-Jun-20</a:t>
                      </a:r>
                    </a:p>
                  </a:txBody>
                  <a:tcPr marL="0" marR="0" marT="0" marB="0" anchor="ctr"/>
                </a:tc>
                <a:extLst>
                  <a:ext uri="{0D108BD9-81ED-4DB2-BD59-A6C34878D82A}">
                    <a16:rowId xmlns:a16="http://schemas.microsoft.com/office/drawing/2014/main" val="3506517208"/>
                  </a:ext>
                </a:extLst>
              </a:tr>
              <a:tr h="187413">
                <a:tc>
                  <a:txBody>
                    <a:bodyPr/>
                    <a:lstStyle/>
                    <a:p>
                      <a:pPr algn="ctr" fontAlgn="b"/>
                      <a:r>
                        <a:rPr lang="en-AU" sz="1100" u="none" strike="noStrike">
                          <a:effectLst/>
                        </a:rPr>
                        <a:t>Round #3</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07-Jul-20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16-Jul-20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30-Jul-20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13-Aug-20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03-Sep-20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marL="0" algn="ctr" defTabSz="685800" rtl="0" eaLnBrk="1" fontAlgn="b" latinLnBrk="0" hangingPunct="1"/>
                      <a:r>
                        <a:rPr lang="en-AU" sz="1100" u="none" strike="noStrike" kern="1200" dirty="0">
                          <a:solidFill>
                            <a:schemeClr val="dk1"/>
                          </a:solidFill>
                          <a:effectLst/>
                          <a:latin typeface="+mn-lt"/>
                          <a:ea typeface="+mn-ea"/>
                          <a:cs typeface="+mn-cs"/>
                        </a:rPr>
                        <a:t>7-Sep-20</a:t>
                      </a:r>
                    </a:p>
                  </a:txBody>
                  <a:tcPr marL="0" marR="0" marT="0" marB="0" anchor="ctr"/>
                </a:tc>
                <a:extLst>
                  <a:ext uri="{0D108BD9-81ED-4DB2-BD59-A6C34878D82A}">
                    <a16:rowId xmlns:a16="http://schemas.microsoft.com/office/drawing/2014/main" val="2018011137"/>
                  </a:ext>
                </a:extLst>
              </a:tr>
              <a:tr h="0">
                <a:tc>
                  <a:txBody>
                    <a:bodyPr/>
                    <a:lstStyle/>
                    <a:p>
                      <a:pPr algn="ctr" fontAlgn="b"/>
                      <a:r>
                        <a:rPr lang="en-AU" sz="1100" u="none" strike="noStrike">
                          <a:effectLst/>
                        </a:rPr>
                        <a:t>Round #4</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01-Sep-20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10-Sep-20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24-Sep-20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08-Oct-20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dirty="0">
                          <a:effectLst/>
                        </a:rPr>
                        <a:t>05-Nov-20</a:t>
                      </a:r>
                      <a:endParaRPr lang="en-AU" sz="1100" b="0"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685800" rtl="0" eaLnBrk="1" fontAlgn="b" latinLnBrk="0" hangingPunct="1"/>
                      <a:r>
                        <a:rPr lang="en-AU" sz="1100" u="none" strike="noStrike" kern="1200" dirty="0">
                          <a:solidFill>
                            <a:schemeClr val="dk1"/>
                          </a:solidFill>
                          <a:effectLst/>
                          <a:latin typeface="+mn-lt"/>
                          <a:ea typeface="+mn-ea"/>
                          <a:cs typeface="+mn-cs"/>
                        </a:rPr>
                        <a:t>19-Nov-20</a:t>
                      </a:r>
                    </a:p>
                  </a:txBody>
                  <a:tcPr marL="0" marR="0" marT="0" marB="0" anchor="ctr"/>
                </a:tc>
                <a:extLst>
                  <a:ext uri="{0D108BD9-81ED-4DB2-BD59-A6C34878D82A}">
                    <a16:rowId xmlns:a16="http://schemas.microsoft.com/office/drawing/2014/main" val="3609754042"/>
                  </a:ext>
                </a:extLst>
              </a:tr>
              <a:tr h="187413">
                <a:tc>
                  <a:txBody>
                    <a:bodyPr/>
                    <a:lstStyle/>
                    <a:p>
                      <a:pPr algn="ctr" fontAlgn="b"/>
                      <a:r>
                        <a:rPr lang="en-AU" sz="1100" u="none" strike="noStrike">
                          <a:effectLst/>
                        </a:rPr>
                        <a:t>Round #5</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03-Nov-20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12-Nov-20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26-Nov-20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a:effectLst/>
                        </a:rPr>
                        <a:t>09-Dec-20</a:t>
                      </a:r>
                      <a:endParaRPr lang="en-A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AU" sz="1100" u="none" strike="noStrike" dirty="0">
                          <a:effectLst/>
                        </a:rPr>
                        <a:t>tbc</a:t>
                      </a:r>
                      <a:endParaRPr lang="en-AU" sz="1100" b="0"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685800" rtl="0" eaLnBrk="1" fontAlgn="b" latinLnBrk="0" hangingPunct="1"/>
                      <a:r>
                        <a:rPr lang="en-AU" sz="1100" u="none" strike="noStrike" kern="1200" dirty="0">
                          <a:solidFill>
                            <a:schemeClr val="dk1"/>
                          </a:solidFill>
                          <a:effectLst/>
                          <a:latin typeface="+mn-lt"/>
                          <a:ea typeface="+mn-ea"/>
                          <a:cs typeface="+mn-cs"/>
                        </a:rPr>
                        <a:t>tbc</a:t>
                      </a:r>
                    </a:p>
                  </a:txBody>
                  <a:tcPr marL="0" marR="0" marT="0" marB="0" anchor="ctr"/>
                </a:tc>
                <a:extLst>
                  <a:ext uri="{0D108BD9-81ED-4DB2-BD59-A6C34878D82A}">
                    <a16:rowId xmlns:a16="http://schemas.microsoft.com/office/drawing/2014/main" val="3663011538"/>
                  </a:ext>
                </a:extLst>
              </a:tr>
            </a:tbl>
          </a:graphicData>
        </a:graphic>
      </p:graphicFrame>
      <p:graphicFrame>
        <p:nvGraphicFramePr>
          <p:cNvPr id="8" name="Table 7">
            <a:extLst>
              <a:ext uri="{FF2B5EF4-FFF2-40B4-BE49-F238E27FC236}">
                <a16:creationId xmlns:a16="http://schemas.microsoft.com/office/drawing/2014/main" id="{78F46FCC-696B-4DBC-844E-07CD3F2E60FA}"/>
              </a:ext>
            </a:extLst>
          </p:cNvPr>
          <p:cNvGraphicFramePr>
            <a:graphicFrameLocks noGrp="1"/>
          </p:cNvGraphicFramePr>
          <p:nvPr>
            <p:extLst>
              <p:ext uri="{D42A27DB-BD31-4B8C-83A1-F6EECF244321}">
                <p14:modId xmlns:p14="http://schemas.microsoft.com/office/powerpoint/2010/main" val="1797716212"/>
              </p:ext>
            </p:extLst>
          </p:nvPr>
        </p:nvGraphicFramePr>
        <p:xfrm>
          <a:off x="2795451" y="3671821"/>
          <a:ext cx="3042807" cy="1252570"/>
        </p:xfrm>
        <a:graphic>
          <a:graphicData uri="http://schemas.openxmlformats.org/drawingml/2006/table">
            <a:tbl>
              <a:tblPr firstRow="1" firstCol="1" bandRow="1">
                <a:tableStyleId>{5C22544A-7EE6-4342-B048-85BDC9FD1C3A}</a:tableStyleId>
              </a:tblPr>
              <a:tblGrid>
                <a:gridCol w="1255538">
                  <a:extLst>
                    <a:ext uri="{9D8B030D-6E8A-4147-A177-3AD203B41FA5}">
                      <a16:colId xmlns:a16="http://schemas.microsoft.com/office/drawing/2014/main" val="108486033"/>
                    </a:ext>
                  </a:extLst>
                </a:gridCol>
                <a:gridCol w="1787269">
                  <a:extLst>
                    <a:ext uri="{9D8B030D-6E8A-4147-A177-3AD203B41FA5}">
                      <a16:colId xmlns:a16="http://schemas.microsoft.com/office/drawing/2014/main" val="2468343627"/>
                    </a:ext>
                  </a:extLst>
                </a:gridCol>
              </a:tblGrid>
              <a:tr h="250514">
                <a:tc>
                  <a:txBody>
                    <a:bodyPr/>
                    <a:lstStyle/>
                    <a:p>
                      <a:pPr>
                        <a:spcAft>
                          <a:spcPts val="0"/>
                        </a:spcAft>
                      </a:pPr>
                      <a:r>
                        <a:rPr lang="en-AU" sz="1400">
                          <a:effectLst/>
                        </a:rPr>
                        <a:t>Original date</a:t>
                      </a:r>
                      <a:endParaRPr lang="en-AU"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AU" sz="1400">
                          <a:effectLst/>
                        </a:rPr>
                        <a:t>Proposed new date</a:t>
                      </a:r>
                      <a:endParaRPr lang="en-AU"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3745696"/>
                  </a:ext>
                </a:extLst>
              </a:tr>
              <a:tr h="250514">
                <a:tc>
                  <a:txBody>
                    <a:bodyPr/>
                    <a:lstStyle/>
                    <a:p>
                      <a:pPr>
                        <a:spcAft>
                          <a:spcPts val="0"/>
                        </a:spcAft>
                      </a:pPr>
                      <a:r>
                        <a:rPr lang="en-AU" sz="1400" dirty="0">
                          <a:effectLst/>
                        </a:rPr>
                        <a:t>25 Feb</a:t>
                      </a:r>
                      <a:endParaRPr lang="en-AU" sz="14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AU" sz="1400">
                          <a:effectLst/>
                        </a:rPr>
                        <a:t>12 Mar</a:t>
                      </a:r>
                      <a:endParaRPr lang="en-AU"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224862496"/>
                  </a:ext>
                </a:extLst>
              </a:tr>
              <a:tr h="250514">
                <a:tc>
                  <a:txBody>
                    <a:bodyPr/>
                    <a:lstStyle/>
                    <a:p>
                      <a:pPr>
                        <a:spcAft>
                          <a:spcPts val="0"/>
                        </a:spcAft>
                      </a:pPr>
                      <a:r>
                        <a:rPr lang="en-AU" sz="1400">
                          <a:effectLst/>
                        </a:rPr>
                        <a:t>21 May</a:t>
                      </a:r>
                      <a:endParaRPr lang="en-AU" sz="14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AU" sz="1400">
                          <a:effectLst/>
                        </a:rPr>
                        <a:t>11 June</a:t>
                      </a:r>
                      <a:endParaRPr lang="en-AU"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655410205"/>
                  </a:ext>
                </a:extLst>
              </a:tr>
              <a:tr h="250514">
                <a:tc>
                  <a:txBody>
                    <a:bodyPr/>
                    <a:lstStyle/>
                    <a:p>
                      <a:pPr>
                        <a:spcAft>
                          <a:spcPts val="0"/>
                        </a:spcAft>
                      </a:pPr>
                      <a:r>
                        <a:rPr lang="en-AU" sz="1400" dirty="0">
                          <a:effectLst/>
                        </a:rPr>
                        <a:t>20 Aug</a:t>
                      </a:r>
                      <a:endParaRPr lang="en-AU" sz="14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AU" sz="1400">
                          <a:effectLst/>
                        </a:rPr>
                        <a:t>7 Sep</a:t>
                      </a:r>
                      <a:endParaRPr lang="en-AU"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86096792"/>
                  </a:ext>
                </a:extLst>
              </a:tr>
              <a:tr h="250514">
                <a:tc>
                  <a:txBody>
                    <a:bodyPr/>
                    <a:lstStyle/>
                    <a:p>
                      <a:pPr>
                        <a:spcAft>
                          <a:spcPts val="0"/>
                        </a:spcAft>
                      </a:pPr>
                      <a:r>
                        <a:rPr lang="en-AU" sz="1400" dirty="0">
                          <a:effectLst/>
                        </a:rPr>
                        <a:t>19 Nov</a:t>
                      </a:r>
                      <a:endParaRPr lang="en-AU" sz="14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AU" sz="1400" dirty="0">
                          <a:effectLst/>
                        </a:rPr>
                        <a:t>No change</a:t>
                      </a:r>
                      <a:endParaRPr lang="en-AU"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42412137"/>
                  </a:ext>
                </a:extLst>
              </a:tr>
            </a:tbl>
          </a:graphicData>
        </a:graphic>
      </p:graphicFrame>
    </p:spTree>
    <p:extLst>
      <p:ext uri="{BB962C8B-B14F-4D97-AF65-F5344CB8AC3E}">
        <p14:creationId xmlns:p14="http://schemas.microsoft.com/office/powerpoint/2010/main" val="3337311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507E-E706-4155-9979-4C853EF0C84B}"/>
              </a:ext>
            </a:extLst>
          </p:cNvPr>
          <p:cNvSpPr>
            <a:spLocks noGrp="1"/>
          </p:cNvSpPr>
          <p:nvPr>
            <p:ph type="title"/>
          </p:nvPr>
        </p:nvSpPr>
        <p:spPr/>
        <p:txBody>
          <a:bodyPr/>
          <a:lstStyle/>
          <a:p>
            <a:r>
              <a:rPr lang="en-AU" dirty="0"/>
              <a:t>Initial Survey Results</a:t>
            </a:r>
          </a:p>
        </p:txBody>
      </p:sp>
      <p:sp>
        <p:nvSpPr>
          <p:cNvPr id="3" name="Content Placeholder 2">
            <a:extLst>
              <a:ext uri="{FF2B5EF4-FFF2-40B4-BE49-F238E27FC236}">
                <a16:creationId xmlns:a16="http://schemas.microsoft.com/office/drawing/2014/main" id="{F0483CBE-974B-40F9-A8F0-EE260A929B38}"/>
              </a:ext>
            </a:extLst>
          </p:cNvPr>
          <p:cNvSpPr>
            <a:spLocks noGrp="1"/>
          </p:cNvSpPr>
          <p:nvPr>
            <p:ph idx="1"/>
          </p:nvPr>
        </p:nvSpPr>
        <p:spPr>
          <a:xfrm>
            <a:off x="186606" y="1425103"/>
            <a:ext cx="8770787" cy="4351338"/>
          </a:xfrm>
        </p:spPr>
        <p:txBody>
          <a:bodyPr>
            <a:normAutofit/>
          </a:bodyPr>
          <a:lstStyle/>
          <a:p>
            <a:pPr marL="0" indent="0">
              <a:buNone/>
            </a:pPr>
            <a:r>
              <a:rPr lang="en-AU" b="1" dirty="0"/>
              <a:t>Survey Results</a:t>
            </a:r>
          </a:p>
          <a:p>
            <a:r>
              <a:rPr lang="en-AU" dirty="0"/>
              <a:t>Survey closed 10 Jan</a:t>
            </a:r>
          </a:p>
          <a:p>
            <a:r>
              <a:rPr lang="en-AU" dirty="0"/>
              <a:t>Low response rate – 9 responses</a:t>
            </a:r>
          </a:p>
          <a:p>
            <a:r>
              <a:rPr lang="en-AU" dirty="0"/>
              <a:t>Key areas to consider</a:t>
            </a:r>
          </a:p>
          <a:p>
            <a:pPr lvl="1"/>
            <a:r>
              <a:rPr lang="en-AU" dirty="0"/>
              <a:t>Frequency and duration of meetings / Working Groups</a:t>
            </a:r>
          </a:p>
          <a:p>
            <a:pPr lvl="1"/>
            <a:r>
              <a:rPr lang="en-AU" dirty="0"/>
              <a:t>Consistency and clarity of information across the program</a:t>
            </a:r>
          </a:p>
          <a:p>
            <a:r>
              <a:rPr lang="en-AU" dirty="0"/>
              <a:t>Report to be issued by 12 Feb</a:t>
            </a:r>
          </a:p>
          <a:p>
            <a:pPr lvl="1"/>
            <a:endParaRPr lang="en-AU" dirty="0"/>
          </a:p>
          <a:p>
            <a:pPr lvl="1"/>
            <a:endParaRPr lang="en-AU" dirty="0"/>
          </a:p>
          <a:p>
            <a:pPr lvl="1"/>
            <a:r>
              <a:rPr lang="en-AU" dirty="0"/>
              <a:t>Suggested topics for agenda:</a:t>
            </a:r>
          </a:p>
        </p:txBody>
      </p:sp>
      <p:sp>
        <p:nvSpPr>
          <p:cNvPr id="6" name="Slide Number Placeholder 5">
            <a:extLst>
              <a:ext uri="{FF2B5EF4-FFF2-40B4-BE49-F238E27FC236}">
                <a16:creationId xmlns:a16="http://schemas.microsoft.com/office/drawing/2014/main" id="{22C2281E-99E5-45E3-8A69-8C898F63E655}"/>
              </a:ext>
            </a:extLst>
          </p:cNvPr>
          <p:cNvSpPr>
            <a:spLocks noGrp="1"/>
          </p:cNvSpPr>
          <p:nvPr>
            <p:ph type="sldNum" sz="quarter" idx="12"/>
          </p:nvPr>
        </p:nvSpPr>
        <p:spPr/>
        <p:txBody>
          <a:bodyPr/>
          <a:lstStyle/>
          <a:p>
            <a:fld id="{4EC81F68-4976-451A-B2E9-79BCBD2F70CC}" type="slidenum">
              <a:rPr lang="en-AU" smtClean="0"/>
              <a:t>52</a:t>
            </a:fld>
            <a:endParaRPr lang="en-AU" dirty="0"/>
          </a:p>
        </p:txBody>
      </p:sp>
      <p:graphicFrame>
        <p:nvGraphicFramePr>
          <p:cNvPr id="8" name="Diagram 7">
            <a:extLst>
              <a:ext uri="{FF2B5EF4-FFF2-40B4-BE49-F238E27FC236}">
                <a16:creationId xmlns:a16="http://schemas.microsoft.com/office/drawing/2014/main" id="{E0EA5FC1-4CC0-4881-841B-E527EF0AB527}"/>
              </a:ext>
            </a:extLst>
          </p:cNvPr>
          <p:cNvGraphicFramePr/>
          <p:nvPr>
            <p:extLst>
              <p:ext uri="{D42A27DB-BD31-4B8C-83A1-F6EECF244321}">
                <p14:modId xmlns:p14="http://schemas.microsoft.com/office/powerpoint/2010/main" val="349786674"/>
              </p:ext>
            </p:extLst>
          </p:nvPr>
        </p:nvGraphicFramePr>
        <p:xfrm>
          <a:off x="4127863" y="3680550"/>
          <a:ext cx="4206240" cy="2595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2841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BB330-48E2-4A9C-9B27-B3F780ED9A52}"/>
              </a:ext>
            </a:extLst>
          </p:cNvPr>
          <p:cNvSpPr>
            <a:spLocks noGrp="1"/>
          </p:cNvSpPr>
          <p:nvPr>
            <p:ph type="title"/>
          </p:nvPr>
        </p:nvSpPr>
        <p:spPr/>
        <p:txBody>
          <a:bodyPr/>
          <a:lstStyle/>
          <a:p>
            <a:r>
              <a:rPr lang="en-AU" dirty="0"/>
              <a:t>Forward Meeting Agenda</a:t>
            </a:r>
          </a:p>
        </p:txBody>
      </p:sp>
      <p:sp>
        <p:nvSpPr>
          <p:cNvPr id="3" name="Content Placeholder 2">
            <a:extLst>
              <a:ext uri="{FF2B5EF4-FFF2-40B4-BE49-F238E27FC236}">
                <a16:creationId xmlns:a16="http://schemas.microsoft.com/office/drawing/2014/main" id="{4DD31E26-F408-42B1-B80B-AADE1CF0AC5A}"/>
              </a:ext>
            </a:extLst>
          </p:cNvPr>
          <p:cNvSpPr>
            <a:spLocks noGrp="1"/>
          </p:cNvSpPr>
          <p:nvPr>
            <p:ph idx="1"/>
          </p:nvPr>
        </p:nvSpPr>
        <p:spPr/>
        <p:txBody>
          <a:bodyPr/>
          <a:lstStyle/>
          <a:p>
            <a:pPr marL="0" indent="0">
              <a:buNone/>
            </a:pPr>
            <a:r>
              <a:rPr lang="en-AU" b="1" dirty="0"/>
              <a:t>March Agenda</a:t>
            </a:r>
          </a:p>
          <a:p>
            <a:r>
              <a:rPr lang="en-AU" dirty="0"/>
              <a:t>Round #1 Readiness Reporting </a:t>
            </a:r>
          </a:p>
          <a:p>
            <a:endParaRPr lang="en-AU" dirty="0"/>
          </a:p>
          <a:p>
            <a:pPr marL="0" indent="0">
              <a:buNone/>
            </a:pPr>
            <a:endParaRPr lang="en-AU" b="1" dirty="0"/>
          </a:p>
          <a:p>
            <a:pPr marL="0" indent="0">
              <a:buNone/>
            </a:pPr>
            <a:r>
              <a:rPr lang="en-AU" b="1" dirty="0"/>
              <a:t>Next meeting: 5 March 2020</a:t>
            </a:r>
          </a:p>
          <a:p>
            <a:pPr marL="0" indent="0">
              <a:buNone/>
            </a:pPr>
            <a:endParaRPr lang="en-AU" b="1" dirty="0"/>
          </a:p>
          <a:p>
            <a:pPr marL="0" indent="0">
              <a:buNone/>
            </a:pPr>
            <a:r>
              <a:rPr lang="en-AU" b="1" dirty="0"/>
              <a:t>To add items to the agenda, please contact us at 5MS@aemo.com.au</a:t>
            </a:r>
            <a:endParaRPr lang="en-AU" dirty="0"/>
          </a:p>
          <a:p>
            <a:endParaRPr lang="en-AU" dirty="0"/>
          </a:p>
        </p:txBody>
      </p:sp>
      <p:sp>
        <p:nvSpPr>
          <p:cNvPr id="4" name="Date Placeholder 3">
            <a:extLst>
              <a:ext uri="{FF2B5EF4-FFF2-40B4-BE49-F238E27FC236}">
                <a16:creationId xmlns:a16="http://schemas.microsoft.com/office/drawing/2014/main" id="{59096246-B7AF-4DB4-A768-44B758D0C951}"/>
              </a:ext>
            </a:extLst>
          </p:cNvPr>
          <p:cNvSpPr>
            <a:spLocks noGrp="1"/>
          </p:cNvSpPr>
          <p:nvPr>
            <p:ph type="dt" sz="half" idx="10"/>
          </p:nvPr>
        </p:nvSpPr>
        <p:spPr/>
        <p:txBody>
          <a:bodyPr/>
          <a:lstStyle/>
          <a:p>
            <a:fld id="{ADE8A7F0-C296-4C64-BBCC-19F7C14BAFD7}" type="datetime1">
              <a:rPr lang="en-AU" smtClean="0"/>
              <a:t>5/02/2020</a:t>
            </a:fld>
            <a:endParaRPr lang="en-AU" dirty="0"/>
          </a:p>
        </p:txBody>
      </p:sp>
      <p:sp>
        <p:nvSpPr>
          <p:cNvPr id="5" name="Slide Number Placeholder 4">
            <a:extLst>
              <a:ext uri="{FF2B5EF4-FFF2-40B4-BE49-F238E27FC236}">
                <a16:creationId xmlns:a16="http://schemas.microsoft.com/office/drawing/2014/main" id="{82491F9C-3BDF-4899-87DB-F6CC29CE7715}"/>
              </a:ext>
            </a:extLst>
          </p:cNvPr>
          <p:cNvSpPr>
            <a:spLocks noGrp="1"/>
          </p:cNvSpPr>
          <p:nvPr>
            <p:ph type="sldNum" sz="quarter" idx="12"/>
          </p:nvPr>
        </p:nvSpPr>
        <p:spPr/>
        <p:txBody>
          <a:bodyPr/>
          <a:lstStyle/>
          <a:p>
            <a:fld id="{4EC81F68-4976-451A-B2E9-79BCBD2F70CC}" type="slidenum">
              <a:rPr lang="en-AU" smtClean="0"/>
              <a:t>53</a:t>
            </a:fld>
            <a:endParaRPr lang="en-AU" dirty="0"/>
          </a:p>
        </p:txBody>
      </p:sp>
    </p:spTree>
    <p:extLst>
      <p:ext uri="{BB962C8B-B14F-4D97-AF65-F5344CB8AC3E}">
        <p14:creationId xmlns:p14="http://schemas.microsoft.com/office/powerpoint/2010/main" val="4126182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A0469-428F-466B-84E6-9D10200E8FAD}"/>
              </a:ext>
            </a:extLst>
          </p:cNvPr>
          <p:cNvSpPr>
            <a:spLocks noGrp="1"/>
          </p:cNvSpPr>
          <p:nvPr>
            <p:ph type="title"/>
          </p:nvPr>
        </p:nvSpPr>
        <p:spPr>
          <a:xfrm>
            <a:off x="156158" y="1206385"/>
            <a:ext cx="2486700" cy="993600"/>
          </a:xfrm>
        </p:spPr>
        <p:txBody>
          <a:bodyPr/>
          <a:lstStyle/>
          <a:p>
            <a:r>
              <a:rPr lang="en-AU" dirty="0">
                <a:solidFill>
                  <a:schemeClr val="bg1"/>
                </a:solidFill>
              </a:rPr>
              <a:t>Upcoming meetings  </a:t>
            </a:r>
          </a:p>
        </p:txBody>
      </p:sp>
      <p:sp>
        <p:nvSpPr>
          <p:cNvPr id="4" name="Slide Number Placeholder 3">
            <a:extLst>
              <a:ext uri="{FF2B5EF4-FFF2-40B4-BE49-F238E27FC236}">
                <a16:creationId xmlns:a16="http://schemas.microsoft.com/office/drawing/2014/main" id="{EC551AF2-509E-4117-A1B0-83D619C2A517}"/>
              </a:ext>
            </a:extLst>
          </p:cNvPr>
          <p:cNvSpPr>
            <a:spLocks noGrp="1"/>
          </p:cNvSpPr>
          <p:nvPr>
            <p:ph type="sldNum" sz="quarter" idx="12"/>
          </p:nvPr>
        </p:nvSpPr>
        <p:spPr/>
        <p:txBody>
          <a:bodyPr/>
          <a:lstStyle/>
          <a:p>
            <a:fld id="{4EC81F68-4976-451A-B2E9-79BCBD2F70CC}" type="slidenum">
              <a:rPr lang="en-AU" smtClean="0"/>
              <a:t>54</a:t>
            </a:fld>
            <a:endParaRPr lang="en-AU" dirty="0"/>
          </a:p>
        </p:txBody>
      </p:sp>
      <p:sp>
        <p:nvSpPr>
          <p:cNvPr id="11" name="Title 1">
            <a:extLst>
              <a:ext uri="{FF2B5EF4-FFF2-40B4-BE49-F238E27FC236}">
                <a16:creationId xmlns:a16="http://schemas.microsoft.com/office/drawing/2014/main" id="{0C77CB4F-620F-496D-84DA-4D0371110FF9}"/>
              </a:ext>
            </a:extLst>
          </p:cNvPr>
          <p:cNvSpPr txBox="1">
            <a:spLocks/>
          </p:cNvSpPr>
          <p:nvPr/>
        </p:nvSpPr>
        <p:spPr>
          <a:xfrm>
            <a:off x="232866" y="5174704"/>
            <a:ext cx="953158" cy="160292"/>
          </a:xfrm>
          <a:prstGeom prst="rect">
            <a:avLst/>
          </a:prstGeom>
        </p:spPr>
        <p:txBody>
          <a:bodyPr vert="horz" lIns="51435" tIns="25718" rIns="51435" bIns="25718"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563" dirty="0"/>
              <a:t>Current as at 29/01/2020</a:t>
            </a:r>
          </a:p>
        </p:txBody>
      </p:sp>
      <p:sp>
        <p:nvSpPr>
          <p:cNvPr id="5" name="Rectangle 4">
            <a:extLst>
              <a:ext uri="{FF2B5EF4-FFF2-40B4-BE49-F238E27FC236}">
                <a16:creationId xmlns:a16="http://schemas.microsoft.com/office/drawing/2014/main" id="{3F734386-78FF-4244-80B5-99EDFFFCDC2B}"/>
              </a:ext>
            </a:extLst>
          </p:cNvPr>
          <p:cNvSpPr/>
          <p:nvPr/>
        </p:nvSpPr>
        <p:spPr>
          <a:xfrm>
            <a:off x="156159" y="2150923"/>
            <a:ext cx="1444124" cy="1962076"/>
          </a:xfrm>
          <a:prstGeom prst="rect">
            <a:avLst/>
          </a:prstGeom>
        </p:spPr>
        <p:txBody>
          <a:bodyPr wrap="square">
            <a:spAutoFit/>
          </a:bodyPr>
          <a:lstStyle/>
          <a:p>
            <a:r>
              <a:rPr lang="en-AU" sz="1350" dirty="0">
                <a:hlinkClick r:id="rId3"/>
              </a:rPr>
              <a:t>https://aemo.com.au/initiatives/major-programs/nem-five-minute-settlement-program-and-global-settlement</a:t>
            </a:r>
            <a:endParaRPr lang="en-AU" sz="1350" dirty="0"/>
          </a:p>
        </p:txBody>
      </p:sp>
      <p:pic>
        <p:nvPicPr>
          <p:cNvPr id="6" name="Picture 5">
            <a:extLst>
              <a:ext uri="{FF2B5EF4-FFF2-40B4-BE49-F238E27FC236}">
                <a16:creationId xmlns:a16="http://schemas.microsoft.com/office/drawing/2014/main" id="{30779655-C356-4A53-95BE-603F0BF65217}"/>
              </a:ext>
            </a:extLst>
          </p:cNvPr>
          <p:cNvPicPr>
            <a:picLocks noChangeAspect="1"/>
          </p:cNvPicPr>
          <p:nvPr/>
        </p:nvPicPr>
        <p:blipFill>
          <a:blip r:embed="rId4"/>
          <a:stretch>
            <a:fillRect/>
          </a:stretch>
        </p:blipFill>
        <p:spPr>
          <a:xfrm>
            <a:off x="3849938" y="1362799"/>
            <a:ext cx="1444124" cy="1361388"/>
          </a:xfrm>
          <a:prstGeom prst="rect">
            <a:avLst/>
          </a:prstGeom>
        </p:spPr>
      </p:pic>
      <p:pic>
        <p:nvPicPr>
          <p:cNvPr id="7" name="Picture 6">
            <a:extLst>
              <a:ext uri="{FF2B5EF4-FFF2-40B4-BE49-F238E27FC236}">
                <a16:creationId xmlns:a16="http://schemas.microsoft.com/office/drawing/2014/main" id="{D2E30F19-CD66-4C13-8BFA-5A70E9E39DA5}"/>
              </a:ext>
            </a:extLst>
          </p:cNvPr>
          <p:cNvPicPr>
            <a:picLocks noChangeAspect="1"/>
          </p:cNvPicPr>
          <p:nvPr/>
        </p:nvPicPr>
        <p:blipFill>
          <a:blip r:embed="rId5"/>
          <a:stretch>
            <a:fillRect/>
          </a:stretch>
        </p:blipFill>
        <p:spPr>
          <a:xfrm>
            <a:off x="3854274" y="2753409"/>
            <a:ext cx="1410904" cy="1351182"/>
          </a:xfrm>
          <a:prstGeom prst="rect">
            <a:avLst/>
          </a:prstGeom>
        </p:spPr>
      </p:pic>
      <p:pic>
        <p:nvPicPr>
          <p:cNvPr id="8" name="Picture 7">
            <a:extLst>
              <a:ext uri="{FF2B5EF4-FFF2-40B4-BE49-F238E27FC236}">
                <a16:creationId xmlns:a16="http://schemas.microsoft.com/office/drawing/2014/main" id="{6F72D57C-DE13-4F0F-A2E3-039A8C93D24A}"/>
              </a:ext>
            </a:extLst>
          </p:cNvPr>
          <p:cNvPicPr>
            <a:picLocks noChangeAspect="1"/>
          </p:cNvPicPr>
          <p:nvPr/>
        </p:nvPicPr>
        <p:blipFill>
          <a:blip r:embed="rId6"/>
          <a:stretch>
            <a:fillRect/>
          </a:stretch>
        </p:blipFill>
        <p:spPr>
          <a:xfrm>
            <a:off x="3822166" y="4133813"/>
            <a:ext cx="1443012" cy="1261730"/>
          </a:xfrm>
          <a:prstGeom prst="rect">
            <a:avLst/>
          </a:prstGeom>
        </p:spPr>
      </p:pic>
      <p:pic>
        <p:nvPicPr>
          <p:cNvPr id="9" name="Picture 8">
            <a:extLst>
              <a:ext uri="{FF2B5EF4-FFF2-40B4-BE49-F238E27FC236}">
                <a16:creationId xmlns:a16="http://schemas.microsoft.com/office/drawing/2014/main" id="{AE037D5F-8FA4-4FC8-92A6-0AFC7C579BFB}"/>
              </a:ext>
            </a:extLst>
          </p:cNvPr>
          <p:cNvPicPr>
            <a:picLocks noChangeAspect="1"/>
          </p:cNvPicPr>
          <p:nvPr/>
        </p:nvPicPr>
        <p:blipFill>
          <a:blip r:embed="rId7"/>
          <a:stretch>
            <a:fillRect/>
          </a:stretch>
        </p:blipFill>
        <p:spPr>
          <a:xfrm>
            <a:off x="5896673" y="1499467"/>
            <a:ext cx="1208937" cy="4005068"/>
          </a:xfrm>
          <a:prstGeom prst="rect">
            <a:avLst/>
          </a:prstGeom>
        </p:spPr>
      </p:pic>
    </p:spTree>
    <p:extLst>
      <p:ext uri="{BB962C8B-B14F-4D97-AF65-F5344CB8AC3E}">
        <p14:creationId xmlns:p14="http://schemas.microsoft.com/office/powerpoint/2010/main" val="1843683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0773-3AFC-44F1-83F9-7A4E3A2DAC77}"/>
              </a:ext>
            </a:extLst>
          </p:cNvPr>
          <p:cNvSpPr>
            <a:spLocks noGrp="1"/>
          </p:cNvSpPr>
          <p:nvPr>
            <p:ph type="title"/>
          </p:nvPr>
        </p:nvSpPr>
        <p:spPr/>
        <p:txBody>
          <a:bodyPr/>
          <a:lstStyle/>
          <a:p>
            <a:r>
              <a:rPr lang="en-AU" dirty="0"/>
              <a:t>Meeting Close</a:t>
            </a:r>
          </a:p>
        </p:txBody>
      </p:sp>
      <p:sp>
        <p:nvSpPr>
          <p:cNvPr id="3" name="Text Placeholder 2">
            <a:extLst>
              <a:ext uri="{FF2B5EF4-FFF2-40B4-BE49-F238E27FC236}">
                <a16:creationId xmlns:a16="http://schemas.microsoft.com/office/drawing/2014/main" id="{3458CDE6-9DC9-4A14-99B5-4F42F7B21FE9}"/>
              </a:ext>
            </a:extLst>
          </p:cNvPr>
          <p:cNvSpPr>
            <a:spLocks noGrp="1"/>
          </p:cNvSpPr>
          <p:nvPr>
            <p:ph type="body" idx="1"/>
          </p:nvPr>
        </p:nvSpPr>
        <p:spPr/>
        <p:txBody>
          <a:bodyPr/>
          <a:lstStyle/>
          <a:p>
            <a:r>
              <a:rPr lang="en-AU" dirty="0"/>
              <a:t>Peter Carruthers</a:t>
            </a:r>
          </a:p>
        </p:txBody>
      </p:sp>
      <p:sp>
        <p:nvSpPr>
          <p:cNvPr id="4" name="Date Placeholder 3">
            <a:extLst>
              <a:ext uri="{FF2B5EF4-FFF2-40B4-BE49-F238E27FC236}">
                <a16:creationId xmlns:a16="http://schemas.microsoft.com/office/drawing/2014/main" id="{38A0466B-E7ED-4BB0-A385-4F3FF62AFA22}"/>
              </a:ext>
            </a:extLst>
          </p:cNvPr>
          <p:cNvSpPr>
            <a:spLocks noGrp="1"/>
          </p:cNvSpPr>
          <p:nvPr>
            <p:ph type="dt" sz="half" idx="10"/>
          </p:nvPr>
        </p:nvSpPr>
        <p:spPr/>
        <p:txBody>
          <a:bodyPr/>
          <a:lstStyle/>
          <a:p>
            <a:fld id="{D7E9A1E3-4D38-4A30-8479-46094F661FDD}" type="datetime1">
              <a:rPr lang="en-AU" smtClean="0"/>
              <a:t>5/02/2020</a:t>
            </a:fld>
            <a:endParaRPr lang="en-AU" dirty="0"/>
          </a:p>
        </p:txBody>
      </p:sp>
      <p:sp>
        <p:nvSpPr>
          <p:cNvPr id="6" name="Slide Number Placeholder 5">
            <a:extLst>
              <a:ext uri="{FF2B5EF4-FFF2-40B4-BE49-F238E27FC236}">
                <a16:creationId xmlns:a16="http://schemas.microsoft.com/office/drawing/2014/main" id="{BFDA1877-9B92-44B7-9586-0FAB6CB4BEBB}"/>
              </a:ext>
            </a:extLst>
          </p:cNvPr>
          <p:cNvSpPr>
            <a:spLocks noGrp="1"/>
          </p:cNvSpPr>
          <p:nvPr>
            <p:ph type="sldNum" sz="quarter" idx="12"/>
          </p:nvPr>
        </p:nvSpPr>
        <p:spPr/>
        <p:txBody>
          <a:bodyPr/>
          <a:lstStyle/>
          <a:p>
            <a:fld id="{4EC81F68-4976-451A-B2E9-79BCBD2F70CC}" type="slidenum">
              <a:rPr lang="en-AU" smtClean="0"/>
              <a:pPr/>
              <a:t>55</a:t>
            </a:fld>
            <a:endParaRPr lang="en-AU" dirty="0"/>
          </a:p>
        </p:txBody>
      </p:sp>
    </p:spTree>
    <p:extLst>
      <p:ext uri="{BB962C8B-B14F-4D97-AF65-F5344CB8AC3E}">
        <p14:creationId xmlns:p14="http://schemas.microsoft.com/office/powerpoint/2010/main" val="1848546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302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CE-493A-4A26-B045-E109A285EE95}"/>
              </a:ext>
            </a:extLst>
          </p:cNvPr>
          <p:cNvSpPr>
            <a:spLocks noGrp="1"/>
          </p:cNvSpPr>
          <p:nvPr>
            <p:ph type="title"/>
          </p:nvPr>
        </p:nvSpPr>
        <p:spPr/>
        <p:txBody>
          <a:bodyPr/>
          <a:lstStyle/>
          <a:p>
            <a:r>
              <a:rPr lang="en-AU" dirty="0"/>
              <a:t>Program Update	</a:t>
            </a:r>
          </a:p>
        </p:txBody>
      </p:sp>
      <p:sp>
        <p:nvSpPr>
          <p:cNvPr id="3" name="Text Placeholder 2">
            <a:extLst>
              <a:ext uri="{FF2B5EF4-FFF2-40B4-BE49-F238E27FC236}">
                <a16:creationId xmlns:a16="http://schemas.microsoft.com/office/drawing/2014/main" id="{1B22648A-04C0-449F-8D92-775C1E3CEA25}"/>
              </a:ext>
            </a:extLst>
          </p:cNvPr>
          <p:cNvSpPr>
            <a:spLocks noGrp="1"/>
          </p:cNvSpPr>
          <p:nvPr>
            <p:ph type="body" idx="1"/>
          </p:nvPr>
        </p:nvSpPr>
        <p:spPr/>
        <p:txBody>
          <a:bodyPr/>
          <a:lstStyle/>
          <a:p>
            <a:r>
              <a:rPr lang="en-AU" dirty="0"/>
              <a:t>Graeme Windley</a:t>
            </a:r>
          </a:p>
        </p:txBody>
      </p:sp>
      <p:sp>
        <p:nvSpPr>
          <p:cNvPr id="6" name="Slide Number Placeholder 5">
            <a:extLst>
              <a:ext uri="{FF2B5EF4-FFF2-40B4-BE49-F238E27FC236}">
                <a16:creationId xmlns:a16="http://schemas.microsoft.com/office/drawing/2014/main" id="{4D340181-D546-43FF-91D1-31F6E9D1279A}"/>
              </a:ext>
            </a:extLst>
          </p:cNvPr>
          <p:cNvSpPr>
            <a:spLocks noGrp="1"/>
          </p:cNvSpPr>
          <p:nvPr>
            <p:ph type="sldNum" sz="quarter" idx="12"/>
          </p:nvPr>
        </p:nvSpPr>
        <p:spPr/>
        <p:txBody>
          <a:bodyPr/>
          <a:lstStyle/>
          <a:p>
            <a:fld id="{4EC81F68-4976-451A-B2E9-79BCBD2F70CC}" type="slidenum">
              <a:rPr lang="en-AU" smtClean="0"/>
              <a:pPr/>
              <a:t>6</a:t>
            </a:fld>
            <a:endParaRPr lang="en-AU" dirty="0"/>
          </a:p>
        </p:txBody>
      </p:sp>
      <p:sp>
        <p:nvSpPr>
          <p:cNvPr id="4" name="Date Placeholder 3">
            <a:extLst>
              <a:ext uri="{FF2B5EF4-FFF2-40B4-BE49-F238E27FC236}">
                <a16:creationId xmlns:a16="http://schemas.microsoft.com/office/drawing/2014/main" id="{992FFD77-E1A5-4D2A-BFB5-CC61366D812B}"/>
              </a:ext>
            </a:extLst>
          </p:cNvPr>
          <p:cNvSpPr>
            <a:spLocks noGrp="1"/>
          </p:cNvSpPr>
          <p:nvPr>
            <p:ph type="dt" sz="half" idx="10"/>
          </p:nvPr>
        </p:nvSpPr>
        <p:spPr/>
        <p:txBody>
          <a:bodyPr/>
          <a:lstStyle/>
          <a:p>
            <a:fld id="{E41543F1-CB35-450F-8B85-86D093A0F8E9}" type="datetime1">
              <a:rPr lang="en-AU" smtClean="0"/>
              <a:t>5/02/2020</a:t>
            </a:fld>
            <a:endParaRPr lang="en-AU" dirty="0"/>
          </a:p>
        </p:txBody>
      </p:sp>
    </p:spTree>
    <p:extLst>
      <p:ext uri="{BB962C8B-B14F-4D97-AF65-F5344CB8AC3E}">
        <p14:creationId xmlns:p14="http://schemas.microsoft.com/office/powerpoint/2010/main" val="314725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C17C1-E6AE-4C8F-9B4D-946714FC5109}"/>
              </a:ext>
            </a:extLst>
          </p:cNvPr>
          <p:cNvSpPr>
            <a:spLocks noGrp="1"/>
          </p:cNvSpPr>
          <p:nvPr>
            <p:ph type="title"/>
          </p:nvPr>
        </p:nvSpPr>
        <p:spPr>
          <a:xfrm>
            <a:off x="176646" y="136526"/>
            <a:ext cx="8249507" cy="1189039"/>
          </a:xfrm>
        </p:spPr>
        <p:txBody>
          <a:bodyPr/>
          <a:lstStyle/>
          <a:p>
            <a:r>
              <a:rPr lang="en-AU" dirty="0"/>
              <a:t>Program update and current activities </a:t>
            </a:r>
          </a:p>
        </p:txBody>
      </p:sp>
      <p:sp>
        <p:nvSpPr>
          <p:cNvPr id="3" name="Content Placeholder 2">
            <a:extLst>
              <a:ext uri="{FF2B5EF4-FFF2-40B4-BE49-F238E27FC236}">
                <a16:creationId xmlns:a16="http://schemas.microsoft.com/office/drawing/2014/main" id="{BFB328C8-3BAC-4038-B298-21CC46F6F9A8}"/>
              </a:ext>
            </a:extLst>
          </p:cNvPr>
          <p:cNvSpPr>
            <a:spLocks noGrp="1"/>
          </p:cNvSpPr>
          <p:nvPr>
            <p:ph idx="1"/>
          </p:nvPr>
        </p:nvSpPr>
        <p:spPr>
          <a:xfrm>
            <a:off x="1088571" y="2370237"/>
            <a:ext cx="1827436" cy="3516213"/>
          </a:xfrm>
        </p:spPr>
        <p:txBody>
          <a:bodyPr>
            <a:noAutofit/>
          </a:bodyPr>
          <a:lstStyle/>
          <a:p>
            <a:pPr marL="0" lvl="0" indent="0">
              <a:lnSpc>
                <a:spcPct val="100000"/>
              </a:lnSpc>
              <a:buNone/>
            </a:pPr>
            <a:r>
              <a:rPr lang="en-US" sz="1100" b="1" i="1" dirty="0"/>
              <a:t>AEMO program</a:t>
            </a:r>
          </a:p>
          <a:p>
            <a:pPr lvl="0">
              <a:lnSpc>
                <a:spcPct val="100000"/>
              </a:lnSpc>
            </a:pPr>
            <a:r>
              <a:rPr lang="en-US" sz="1100" dirty="0"/>
              <a:t>Overall green. As reported B2M API Go-Live delayed.</a:t>
            </a:r>
          </a:p>
          <a:p>
            <a:pPr lvl="0">
              <a:lnSpc>
                <a:spcPct val="100000"/>
              </a:lnSpc>
            </a:pPr>
            <a:r>
              <a:rPr lang="en-US" sz="1100" dirty="0"/>
              <a:t>Realignment of key milestones post-Readiness work to be reviewed with PCF.</a:t>
            </a:r>
          </a:p>
          <a:p>
            <a:pPr lvl="0">
              <a:lnSpc>
                <a:spcPct val="100000"/>
              </a:lnSpc>
            </a:pPr>
            <a:r>
              <a:rPr lang="en-US" sz="1100" dirty="0"/>
              <a:t>New Program Director joins the program from 10-Feb-20; replacing Sonja Nigmann.</a:t>
            </a:r>
          </a:p>
          <a:p>
            <a:pPr lvl="0">
              <a:lnSpc>
                <a:spcPct val="100000"/>
              </a:lnSpc>
            </a:pPr>
            <a:r>
              <a:rPr lang="en-US" sz="1100" dirty="0"/>
              <a:t>Industry information session held 23-Jan-20, over 80 participants attending via the </a:t>
            </a:r>
            <a:r>
              <a:rPr lang="en-US" sz="1100" dirty="0" err="1"/>
              <a:t>Webex</a:t>
            </a:r>
            <a:r>
              <a:rPr lang="en-US" sz="1100" dirty="0"/>
              <a:t>. </a:t>
            </a:r>
          </a:p>
          <a:p>
            <a:pPr marL="0" lvl="0" indent="0">
              <a:lnSpc>
                <a:spcPct val="100000"/>
              </a:lnSpc>
              <a:buNone/>
            </a:pPr>
            <a:r>
              <a:rPr lang="en-AU" sz="1100" b="1" dirty="0">
                <a:highlight>
                  <a:srgbClr val="00FF00"/>
                </a:highlight>
              </a:rPr>
              <a:t> </a:t>
            </a:r>
            <a:endParaRPr lang="en-AU" sz="1100" dirty="0">
              <a:highlight>
                <a:srgbClr val="00FF00"/>
              </a:highlight>
            </a:endParaRPr>
          </a:p>
          <a:p>
            <a:pPr marL="0" lvl="0" indent="0">
              <a:lnSpc>
                <a:spcPct val="100000"/>
              </a:lnSpc>
              <a:buNone/>
            </a:pPr>
            <a:endParaRPr lang="en-US" sz="1100" dirty="0">
              <a:highlight>
                <a:srgbClr val="FFFF00"/>
              </a:highlight>
            </a:endParaRPr>
          </a:p>
        </p:txBody>
      </p:sp>
      <p:sp>
        <p:nvSpPr>
          <p:cNvPr id="6" name="Slide Number Placeholder 5">
            <a:extLst>
              <a:ext uri="{FF2B5EF4-FFF2-40B4-BE49-F238E27FC236}">
                <a16:creationId xmlns:a16="http://schemas.microsoft.com/office/drawing/2014/main" id="{F5DE7F1D-24C4-414C-98C4-87D8F55C60E2}"/>
              </a:ext>
            </a:extLst>
          </p:cNvPr>
          <p:cNvSpPr>
            <a:spLocks noGrp="1"/>
          </p:cNvSpPr>
          <p:nvPr>
            <p:ph type="sldNum" sz="quarter" idx="12"/>
          </p:nvPr>
        </p:nvSpPr>
        <p:spPr/>
        <p:txBody>
          <a:bodyPr/>
          <a:lstStyle/>
          <a:p>
            <a:fld id="{4EC81F68-4976-451A-B2E9-79BCBD2F70CC}" type="slidenum">
              <a:rPr lang="en-AU" smtClean="0"/>
              <a:t>7</a:t>
            </a:fld>
            <a:endParaRPr lang="en-AU" dirty="0"/>
          </a:p>
        </p:txBody>
      </p:sp>
      <p:sp>
        <p:nvSpPr>
          <p:cNvPr id="8" name="Content Placeholder 2">
            <a:extLst>
              <a:ext uri="{FF2B5EF4-FFF2-40B4-BE49-F238E27FC236}">
                <a16:creationId xmlns:a16="http://schemas.microsoft.com/office/drawing/2014/main" id="{84122F18-13A2-4A6E-A525-0B1EF11AFA96}"/>
              </a:ext>
            </a:extLst>
          </p:cNvPr>
          <p:cNvSpPr txBox="1">
            <a:spLocks/>
          </p:cNvSpPr>
          <p:nvPr/>
        </p:nvSpPr>
        <p:spPr>
          <a:xfrm>
            <a:off x="3299519" y="2370235"/>
            <a:ext cx="1912035" cy="3986115"/>
          </a:xfrm>
          <a:prstGeom prst="rect">
            <a:avLst/>
          </a:prstGeom>
        </p:spPr>
        <p:txBody>
          <a:bodyPr vert="horz" lIns="86204" tIns="43102" rIns="86204" bIns="4310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AU" sz="1100" b="1" i="1" dirty="0"/>
              <a:t>Systems </a:t>
            </a:r>
          </a:p>
          <a:p>
            <a:pPr>
              <a:lnSpc>
                <a:spcPct val="100000"/>
              </a:lnSpc>
            </a:pPr>
            <a:r>
              <a:rPr lang="en-AU" sz="1100" dirty="0"/>
              <a:t>5MS Staging Environment live with updates from all streams. Participant usage has increased since December</a:t>
            </a:r>
          </a:p>
          <a:p>
            <a:pPr>
              <a:lnSpc>
                <a:spcPct val="100000"/>
              </a:lnSpc>
            </a:pPr>
            <a:r>
              <a:rPr lang="en-AU" sz="1100" dirty="0"/>
              <a:t>The Settlements &amp; Billing Tech Spec has been released to participants (20-Jan-20) and the Prudentials and Estimations Tech Spec is to be released to participants (31-Jan-20).</a:t>
            </a:r>
          </a:p>
          <a:p>
            <a:pPr>
              <a:lnSpc>
                <a:spcPct val="100000"/>
              </a:lnSpc>
            </a:pPr>
            <a:r>
              <a:rPr lang="en-AU" sz="1100" dirty="0"/>
              <a:t>Internal retail, dispatch and settlements workstreams systems development on track to meet 30-Jun-20 development completion date.  </a:t>
            </a:r>
          </a:p>
        </p:txBody>
      </p:sp>
      <p:sp>
        <p:nvSpPr>
          <p:cNvPr id="9" name="Content Placeholder 2">
            <a:extLst>
              <a:ext uri="{FF2B5EF4-FFF2-40B4-BE49-F238E27FC236}">
                <a16:creationId xmlns:a16="http://schemas.microsoft.com/office/drawing/2014/main" id="{346ED3A4-F5E0-4F64-8E40-992676310754}"/>
              </a:ext>
            </a:extLst>
          </p:cNvPr>
          <p:cNvSpPr txBox="1">
            <a:spLocks/>
          </p:cNvSpPr>
          <p:nvPr/>
        </p:nvSpPr>
        <p:spPr>
          <a:xfrm>
            <a:off x="5613647" y="2370236"/>
            <a:ext cx="1977863" cy="3554314"/>
          </a:xfrm>
          <a:prstGeom prst="rect">
            <a:avLst/>
          </a:prstGeom>
        </p:spPr>
        <p:txBody>
          <a:bodyPr vert="horz" lIns="86204" tIns="43102" rIns="86204" bIns="4310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AU" sz="1050" b="1" i="1" dirty="0"/>
              <a:t>Readiness </a:t>
            </a:r>
          </a:p>
          <a:p>
            <a:pPr lvl="0"/>
            <a:r>
              <a:rPr lang="en-AU" sz="1100" dirty="0"/>
              <a:t>Transition and Go-Live and Industry Testing and Market Trial strategies  finalised </a:t>
            </a:r>
          </a:p>
          <a:p>
            <a:pPr lvl="0"/>
            <a:r>
              <a:rPr lang="en-AU" sz="1100" dirty="0"/>
              <a:t>Metering Transition Plan (7 Feb) and MSP Accreditation Update Plan (13/3 to be finalised incorporating Industry feedback.</a:t>
            </a:r>
          </a:p>
          <a:p>
            <a:pPr lvl="0"/>
            <a:r>
              <a:rPr lang="en-AU" sz="1100" dirty="0"/>
              <a:t>Draft Industry Contingency plan issued for Review</a:t>
            </a:r>
          </a:p>
          <a:p>
            <a:r>
              <a:rPr lang="en-AU" sz="1100" dirty="0"/>
              <a:t>Initial Readiness Reporting survey to be issued 5 Feb.</a:t>
            </a:r>
            <a:endParaRPr lang="en-US" sz="1100" dirty="0"/>
          </a:p>
        </p:txBody>
      </p:sp>
      <p:sp>
        <p:nvSpPr>
          <p:cNvPr id="11" name="Rectangle 10" descr="Monthly calendar">
            <a:extLst>
              <a:ext uri="{FF2B5EF4-FFF2-40B4-BE49-F238E27FC236}">
                <a16:creationId xmlns:a16="http://schemas.microsoft.com/office/drawing/2014/main" id="{B5EE7971-F58C-4541-A626-6CA8AAA9DD86}"/>
              </a:ext>
            </a:extLst>
          </p:cNvPr>
          <p:cNvSpPr/>
          <p:nvPr/>
        </p:nvSpPr>
        <p:spPr>
          <a:xfrm>
            <a:off x="1731898" y="1550665"/>
            <a:ext cx="648056" cy="68012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2" name="Rectangle 11" descr="Social network">
            <a:extLst>
              <a:ext uri="{FF2B5EF4-FFF2-40B4-BE49-F238E27FC236}">
                <a16:creationId xmlns:a16="http://schemas.microsoft.com/office/drawing/2014/main" id="{FE63A09D-1B77-4021-8146-710A7109C3BA}"/>
              </a:ext>
            </a:extLst>
          </p:cNvPr>
          <p:cNvSpPr/>
          <p:nvPr/>
        </p:nvSpPr>
        <p:spPr>
          <a:xfrm>
            <a:off x="6099277" y="1553450"/>
            <a:ext cx="648055" cy="67455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3" name="Rectangle 12" descr="Gears">
            <a:extLst>
              <a:ext uri="{FF2B5EF4-FFF2-40B4-BE49-F238E27FC236}">
                <a16:creationId xmlns:a16="http://schemas.microsoft.com/office/drawing/2014/main" id="{5CB030D1-4871-40A2-8486-9E663ACB1515}"/>
              </a:ext>
            </a:extLst>
          </p:cNvPr>
          <p:cNvSpPr/>
          <p:nvPr/>
        </p:nvSpPr>
        <p:spPr>
          <a:xfrm>
            <a:off x="3775771" y="1556121"/>
            <a:ext cx="648054" cy="67188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 name="Date Placeholder 3">
            <a:extLst>
              <a:ext uri="{FF2B5EF4-FFF2-40B4-BE49-F238E27FC236}">
                <a16:creationId xmlns:a16="http://schemas.microsoft.com/office/drawing/2014/main" id="{9584BA4F-9219-473E-BEBF-D33AFABE9294}"/>
              </a:ext>
            </a:extLst>
          </p:cNvPr>
          <p:cNvSpPr>
            <a:spLocks noGrp="1"/>
          </p:cNvSpPr>
          <p:nvPr>
            <p:ph type="dt" sz="half" idx="10"/>
          </p:nvPr>
        </p:nvSpPr>
        <p:spPr/>
        <p:txBody>
          <a:bodyPr/>
          <a:lstStyle/>
          <a:p>
            <a:fld id="{FD7379AE-0E0D-41C3-A679-B06627A91BD2}" type="datetime1">
              <a:rPr lang="en-AU" smtClean="0"/>
              <a:t>5/02/2020</a:t>
            </a:fld>
            <a:endParaRPr lang="en-AU" dirty="0"/>
          </a:p>
        </p:txBody>
      </p:sp>
    </p:spTree>
    <p:extLst>
      <p:ext uri="{BB962C8B-B14F-4D97-AF65-F5344CB8AC3E}">
        <p14:creationId xmlns:p14="http://schemas.microsoft.com/office/powerpoint/2010/main" val="18214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3C00-E70B-4B9E-BF64-8E1807C7DE81}"/>
              </a:ext>
            </a:extLst>
          </p:cNvPr>
          <p:cNvSpPr>
            <a:spLocks noGrp="1"/>
          </p:cNvSpPr>
          <p:nvPr>
            <p:ph type="title"/>
          </p:nvPr>
        </p:nvSpPr>
        <p:spPr>
          <a:xfrm>
            <a:off x="176646" y="136526"/>
            <a:ext cx="7561248" cy="1189039"/>
          </a:xfrm>
        </p:spPr>
        <p:txBody>
          <a:bodyPr/>
          <a:lstStyle/>
          <a:p>
            <a:r>
              <a:rPr lang="en-AU" dirty="0"/>
              <a:t>Level 2 Milestones Exceptions </a:t>
            </a:r>
            <a:r>
              <a:rPr lang="en-AU" sz="2000" dirty="0"/>
              <a:t>(External)</a:t>
            </a:r>
          </a:p>
        </p:txBody>
      </p:sp>
      <p:sp>
        <p:nvSpPr>
          <p:cNvPr id="4" name="Slide Number Placeholder 3">
            <a:extLst>
              <a:ext uri="{FF2B5EF4-FFF2-40B4-BE49-F238E27FC236}">
                <a16:creationId xmlns:a16="http://schemas.microsoft.com/office/drawing/2014/main" id="{8C9EEBE1-8E91-47E4-A0A8-828E17088994}"/>
              </a:ext>
            </a:extLst>
          </p:cNvPr>
          <p:cNvSpPr>
            <a:spLocks noGrp="1"/>
          </p:cNvSpPr>
          <p:nvPr>
            <p:ph type="sldNum" sz="quarter" idx="12"/>
          </p:nvPr>
        </p:nvSpPr>
        <p:spPr/>
        <p:txBody>
          <a:bodyPr/>
          <a:lstStyle/>
          <a:p>
            <a:fld id="{4EC81F68-4976-451A-B2E9-79BCBD2F70CC}" type="slidenum">
              <a:rPr lang="en-AU" smtClean="0"/>
              <a:t>8</a:t>
            </a:fld>
            <a:endParaRPr lang="en-AU"/>
          </a:p>
        </p:txBody>
      </p:sp>
      <p:sp>
        <p:nvSpPr>
          <p:cNvPr id="3" name="TextBox 2">
            <a:extLst>
              <a:ext uri="{FF2B5EF4-FFF2-40B4-BE49-F238E27FC236}">
                <a16:creationId xmlns:a16="http://schemas.microsoft.com/office/drawing/2014/main" id="{14B2EEA5-F8B4-4A62-AFCB-6EE09FFCB383}"/>
              </a:ext>
            </a:extLst>
          </p:cNvPr>
          <p:cNvSpPr txBox="1"/>
          <p:nvPr/>
        </p:nvSpPr>
        <p:spPr>
          <a:xfrm>
            <a:off x="49210" y="1778822"/>
            <a:ext cx="8847139" cy="307777"/>
          </a:xfrm>
          <a:prstGeom prst="rect">
            <a:avLst/>
          </a:prstGeom>
          <a:noFill/>
        </p:spPr>
        <p:txBody>
          <a:bodyPr wrap="square" rtlCol="0">
            <a:spAutoFit/>
          </a:bodyPr>
          <a:lstStyle/>
          <a:p>
            <a:r>
              <a:rPr lang="en-AU" sz="1400" b="1" u="sng" dirty="0"/>
              <a:t>Impact Assessment Required:</a:t>
            </a:r>
            <a:r>
              <a:rPr lang="en-AU" sz="1400" dirty="0"/>
              <a:t> Participants to provide feedback by Friday 21 February of internal program impacts </a:t>
            </a:r>
          </a:p>
        </p:txBody>
      </p:sp>
      <p:sp>
        <p:nvSpPr>
          <p:cNvPr id="6" name="Title 1">
            <a:extLst>
              <a:ext uri="{FF2B5EF4-FFF2-40B4-BE49-F238E27FC236}">
                <a16:creationId xmlns:a16="http://schemas.microsoft.com/office/drawing/2014/main" id="{6AA11956-5F35-4FA9-9EE5-28992264A83B}"/>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30-01-2020</a:t>
            </a:r>
          </a:p>
        </p:txBody>
      </p:sp>
      <p:graphicFrame>
        <p:nvGraphicFramePr>
          <p:cNvPr id="8" name="Table 7">
            <a:extLst>
              <a:ext uri="{FF2B5EF4-FFF2-40B4-BE49-F238E27FC236}">
                <a16:creationId xmlns:a16="http://schemas.microsoft.com/office/drawing/2014/main" id="{A6D9FFB4-6DD7-4223-9039-F7026B7074BB}"/>
              </a:ext>
            </a:extLst>
          </p:cNvPr>
          <p:cNvGraphicFramePr>
            <a:graphicFrameLocks noGrp="1"/>
          </p:cNvGraphicFramePr>
          <p:nvPr>
            <p:extLst>
              <p:ext uri="{D42A27DB-BD31-4B8C-83A1-F6EECF244321}">
                <p14:modId xmlns:p14="http://schemas.microsoft.com/office/powerpoint/2010/main" val="1423094792"/>
              </p:ext>
            </p:extLst>
          </p:nvPr>
        </p:nvGraphicFramePr>
        <p:xfrm>
          <a:off x="160429" y="2219144"/>
          <a:ext cx="8706529" cy="3573780"/>
        </p:xfrm>
        <a:graphic>
          <a:graphicData uri="http://schemas.openxmlformats.org/drawingml/2006/table">
            <a:tbl>
              <a:tblPr/>
              <a:tblGrid>
                <a:gridCol w="633684">
                  <a:extLst>
                    <a:ext uri="{9D8B030D-6E8A-4147-A177-3AD203B41FA5}">
                      <a16:colId xmlns:a16="http://schemas.microsoft.com/office/drawing/2014/main" val="1038798171"/>
                    </a:ext>
                  </a:extLst>
                </a:gridCol>
                <a:gridCol w="792480">
                  <a:extLst>
                    <a:ext uri="{9D8B030D-6E8A-4147-A177-3AD203B41FA5}">
                      <a16:colId xmlns:a16="http://schemas.microsoft.com/office/drawing/2014/main" val="2240690144"/>
                    </a:ext>
                  </a:extLst>
                </a:gridCol>
                <a:gridCol w="1463040">
                  <a:extLst>
                    <a:ext uri="{9D8B030D-6E8A-4147-A177-3AD203B41FA5}">
                      <a16:colId xmlns:a16="http://schemas.microsoft.com/office/drawing/2014/main" val="130850319"/>
                    </a:ext>
                  </a:extLst>
                </a:gridCol>
                <a:gridCol w="870857">
                  <a:extLst>
                    <a:ext uri="{9D8B030D-6E8A-4147-A177-3AD203B41FA5}">
                      <a16:colId xmlns:a16="http://schemas.microsoft.com/office/drawing/2014/main" val="859686088"/>
                    </a:ext>
                  </a:extLst>
                </a:gridCol>
                <a:gridCol w="888274">
                  <a:extLst>
                    <a:ext uri="{9D8B030D-6E8A-4147-A177-3AD203B41FA5}">
                      <a16:colId xmlns:a16="http://schemas.microsoft.com/office/drawing/2014/main" val="2257935462"/>
                    </a:ext>
                  </a:extLst>
                </a:gridCol>
                <a:gridCol w="580002">
                  <a:extLst>
                    <a:ext uri="{9D8B030D-6E8A-4147-A177-3AD203B41FA5}">
                      <a16:colId xmlns:a16="http://schemas.microsoft.com/office/drawing/2014/main" val="1477510604"/>
                    </a:ext>
                  </a:extLst>
                </a:gridCol>
                <a:gridCol w="3478192">
                  <a:extLst>
                    <a:ext uri="{9D8B030D-6E8A-4147-A177-3AD203B41FA5}">
                      <a16:colId xmlns:a16="http://schemas.microsoft.com/office/drawing/2014/main" val="2420786687"/>
                    </a:ext>
                  </a:extLst>
                </a:gridCol>
              </a:tblGrid>
              <a:tr h="307595">
                <a:tc>
                  <a:txBody>
                    <a:bodyPr/>
                    <a:lstStyle/>
                    <a:p>
                      <a:pPr marL="36000" algn="l" fontAlgn="t"/>
                      <a:r>
                        <a:rPr lang="en-AU" sz="1200" b="0" i="0" u="none" strike="noStrike" dirty="0">
                          <a:solidFill>
                            <a:srgbClr val="FFFFFF"/>
                          </a:solidFill>
                          <a:effectLst/>
                          <a:latin typeface="Segoe UI Semibold" panose="020B0702040204020203" pitchFamily="34" charset="0"/>
                        </a:rPr>
                        <a:t>ID</a:t>
                      </a:r>
                    </a:p>
                  </a:txBody>
                  <a:tcPr marL="7620" marR="7620" marT="762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2"/>
                    </a:solidFill>
                  </a:tcPr>
                </a:tc>
                <a:tc>
                  <a:txBody>
                    <a:bodyPr/>
                    <a:lstStyle/>
                    <a:p>
                      <a:pPr marL="36000" algn="l" fontAlgn="t"/>
                      <a:r>
                        <a:rPr lang="en-AU" sz="1200" b="0" i="0" u="none" strike="noStrike" dirty="0">
                          <a:solidFill>
                            <a:srgbClr val="FFFFFF"/>
                          </a:solidFill>
                          <a:effectLst/>
                          <a:latin typeface="Segoe UI Semibold" panose="020B0702040204020203" pitchFamily="34" charset="0"/>
                        </a:rPr>
                        <a:t>Stream</a:t>
                      </a:r>
                    </a:p>
                  </a:txBody>
                  <a:tcPr marL="7620" marR="7620" marT="762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2"/>
                    </a:solidFill>
                  </a:tcPr>
                </a:tc>
                <a:tc>
                  <a:txBody>
                    <a:bodyPr/>
                    <a:lstStyle/>
                    <a:p>
                      <a:pPr marL="36000" algn="l" fontAlgn="t"/>
                      <a:r>
                        <a:rPr lang="en-AU" sz="1200" b="0" i="0" u="none" strike="noStrike" dirty="0">
                          <a:solidFill>
                            <a:srgbClr val="FFFFFF"/>
                          </a:solidFill>
                          <a:effectLst/>
                          <a:latin typeface="Segoe UI Semibold" panose="020B0702040204020203" pitchFamily="34" charset="0"/>
                        </a:rPr>
                        <a:t>Milestone</a:t>
                      </a:r>
                    </a:p>
                  </a:txBody>
                  <a:tcPr marL="7620" marR="7620" marT="762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2"/>
                    </a:solidFill>
                  </a:tcPr>
                </a:tc>
                <a:tc>
                  <a:txBody>
                    <a:bodyPr/>
                    <a:lstStyle/>
                    <a:p>
                      <a:pPr marL="36000" algn="ctr" fontAlgn="t"/>
                      <a:r>
                        <a:rPr lang="en-AU" sz="1200" b="0" i="0" u="none" strike="noStrike" dirty="0">
                          <a:solidFill>
                            <a:srgbClr val="FFFFFF"/>
                          </a:solidFill>
                          <a:effectLst/>
                          <a:latin typeface="Segoe UI Semibold" panose="020B0702040204020203" pitchFamily="34" charset="0"/>
                        </a:rPr>
                        <a:t>Planned Date </a:t>
                      </a:r>
                    </a:p>
                  </a:txBody>
                  <a:tcPr marL="7620" marR="7620" marT="762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2"/>
                    </a:solidFill>
                  </a:tcPr>
                </a:tc>
                <a:tc>
                  <a:txBody>
                    <a:bodyPr/>
                    <a:lstStyle/>
                    <a:p>
                      <a:pPr marL="36000" algn="ctr" fontAlgn="t"/>
                      <a:r>
                        <a:rPr lang="en-AU" sz="1200" b="0" i="0" u="none" strike="noStrike" dirty="0">
                          <a:solidFill>
                            <a:srgbClr val="FFFFFF"/>
                          </a:solidFill>
                          <a:effectLst/>
                          <a:latin typeface="Segoe UI Semibold" panose="020B0702040204020203" pitchFamily="34" charset="0"/>
                        </a:rPr>
                        <a:t>Expected Date</a:t>
                      </a:r>
                    </a:p>
                  </a:txBody>
                  <a:tcPr marL="7620" marR="7620" marT="762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2"/>
                    </a:solidFill>
                  </a:tcPr>
                </a:tc>
                <a:tc>
                  <a:txBody>
                    <a:bodyPr/>
                    <a:lstStyle/>
                    <a:p>
                      <a:pPr marL="36000" algn="ctr" fontAlgn="t"/>
                      <a:r>
                        <a:rPr lang="en-AU" sz="1200" b="0" i="0" u="none" strike="noStrike" dirty="0">
                          <a:solidFill>
                            <a:srgbClr val="FFFFFF"/>
                          </a:solidFill>
                          <a:effectLst/>
                          <a:latin typeface="Segoe UI Semibold" panose="020B0702040204020203" pitchFamily="34" charset="0"/>
                        </a:rPr>
                        <a:t>%</a:t>
                      </a:r>
                    </a:p>
                  </a:txBody>
                  <a:tcPr marL="7620" marR="7620" marT="762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2"/>
                    </a:solidFill>
                  </a:tcPr>
                </a:tc>
                <a:tc>
                  <a:txBody>
                    <a:bodyPr/>
                    <a:lstStyle/>
                    <a:p>
                      <a:pPr marL="36000" algn="l" fontAlgn="t"/>
                      <a:r>
                        <a:rPr lang="en-AU" sz="1200" b="0" i="0" u="none" strike="noStrike" dirty="0">
                          <a:solidFill>
                            <a:srgbClr val="FFFFFF"/>
                          </a:solidFill>
                          <a:effectLst/>
                          <a:latin typeface="Segoe UI Semibold" panose="020B0702040204020203" pitchFamily="34" charset="0"/>
                        </a:rPr>
                        <a:t>Comments</a:t>
                      </a:r>
                    </a:p>
                  </a:txBody>
                  <a:tcPr marL="7620" marR="7620" marT="762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560047020"/>
                  </a:ext>
                </a:extLst>
              </a:tr>
              <a:tr h="331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latin typeface="+mn-lt"/>
                          <a:ea typeface="+mn-ea"/>
                          <a:cs typeface="+mn-cs"/>
                        </a:rPr>
                        <a:t>New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L2-M14</a:t>
                      </a:r>
                    </a:p>
                  </a:txBody>
                  <a:tcPr marL="72747" marR="72747" marT="36373" marB="36373"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Metering</a:t>
                      </a:r>
                    </a:p>
                  </a:txBody>
                  <a:tcPr marL="9525" marR="9525" marT="9525" marB="9525"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B2M via API Go Live</a:t>
                      </a:r>
                    </a:p>
                  </a:txBody>
                  <a:tcPr marL="9525" marR="9525" marT="9525" marB="9525"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17-Mar-20</a:t>
                      </a:r>
                    </a:p>
                  </a:txBody>
                  <a:tcPr marL="72747" marR="72747" marT="36373" marB="36373"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07-Dec-20</a:t>
                      </a:r>
                    </a:p>
                  </a:txBody>
                  <a:tcPr marL="72747" marR="72747" marT="36373" marB="36373"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70%</a:t>
                      </a:r>
                    </a:p>
                  </a:txBody>
                  <a:tcPr marL="7620" marR="7620" marT="762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bg1"/>
                    </a:solidFill>
                  </a:tcPr>
                </a:tc>
                <a:tc>
                  <a:txBody>
                    <a:bodyPr/>
                    <a:lstStyle/>
                    <a:p>
                      <a:pPr algn="l"/>
                      <a:r>
                        <a:rPr lang="en-AU" sz="1200" kern="1200" dirty="0">
                          <a:solidFill>
                            <a:schemeClr val="tx1"/>
                          </a:solidFill>
                          <a:effectLst/>
                          <a:latin typeface="+mn-lt"/>
                          <a:ea typeface="+mn-ea"/>
                          <a:cs typeface="+mn-cs"/>
                        </a:rPr>
                        <a:t>AEMO has experienced delays establishing the </a:t>
                      </a:r>
                      <a:r>
                        <a:rPr lang="en-AU" sz="1200" kern="1200" dirty="0" err="1">
                          <a:solidFill>
                            <a:schemeClr val="tx1"/>
                          </a:solidFill>
                          <a:effectLst/>
                          <a:latin typeface="+mn-lt"/>
                          <a:ea typeface="+mn-ea"/>
                          <a:cs typeface="+mn-cs"/>
                        </a:rPr>
                        <a:t>MarketNet</a:t>
                      </a:r>
                      <a:r>
                        <a:rPr lang="en-AU" sz="1200" kern="1200" dirty="0">
                          <a:solidFill>
                            <a:schemeClr val="tx1"/>
                          </a:solidFill>
                          <a:effectLst/>
                          <a:latin typeface="+mn-lt"/>
                          <a:ea typeface="+mn-ea"/>
                          <a:cs typeface="+mn-cs"/>
                        </a:rPr>
                        <a:t> link to AEMOs new API Gateway in conjunction with the legacy SMP e-Hub API Gateway. AEMO proposes a new go-live date of 07-Dec-2020 which will align with the Milestone of the 30-min Metering solution go-live. This will allow time saving on additional testing, deployment and cutover activities required with two separate go-lives. Initially AEMO targeted a phased deployment from this activity, but due to the delay, advantages gained by this approach are minimal.</a:t>
                      </a:r>
                    </a:p>
                    <a:p>
                      <a:pPr algn="l"/>
                      <a:endParaRPr lang="en-AU" sz="1200" kern="1200" dirty="0">
                        <a:solidFill>
                          <a:schemeClr val="tx1"/>
                        </a:solidFill>
                        <a:effectLst/>
                        <a:latin typeface="+mn-lt"/>
                        <a:ea typeface="+mn-ea"/>
                        <a:cs typeface="+mn-cs"/>
                      </a:endParaRPr>
                    </a:p>
                    <a:p>
                      <a:pPr algn="l"/>
                      <a:r>
                        <a:rPr lang="en-AU" sz="1200" kern="1200" dirty="0">
                          <a:solidFill>
                            <a:schemeClr val="tx1"/>
                          </a:solidFill>
                          <a:effectLst/>
                          <a:latin typeface="+mn-lt"/>
                          <a:ea typeface="+mn-ea"/>
                          <a:cs typeface="+mn-cs"/>
                        </a:rPr>
                        <a:t>Feedback received so far from market participants is that there is minimal advantage deploying this early (due to the low number of participants using the software).</a:t>
                      </a:r>
                      <a:endParaRPr lang="en-AU" sz="1200" dirty="0">
                        <a:solidFill>
                          <a:srgbClr val="FF0000"/>
                        </a:solidFill>
                        <a:highlight>
                          <a:srgbClr val="FFFF00"/>
                        </a:highlight>
                        <a:latin typeface="+mn-lt"/>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66019980"/>
                  </a:ext>
                </a:extLst>
              </a:tr>
            </a:tbl>
          </a:graphicData>
        </a:graphic>
      </p:graphicFrame>
    </p:spTree>
    <p:extLst>
      <p:ext uri="{BB962C8B-B14F-4D97-AF65-F5344CB8AC3E}">
        <p14:creationId xmlns:p14="http://schemas.microsoft.com/office/powerpoint/2010/main" val="317862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BB2C-DC3B-4B8C-B521-DC27E8345297}"/>
              </a:ext>
            </a:extLst>
          </p:cNvPr>
          <p:cNvSpPr>
            <a:spLocks noGrp="1"/>
          </p:cNvSpPr>
          <p:nvPr>
            <p:ph type="title"/>
          </p:nvPr>
        </p:nvSpPr>
        <p:spPr/>
        <p:txBody>
          <a:bodyPr/>
          <a:lstStyle/>
          <a:p>
            <a:r>
              <a:rPr lang="en-AU" dirty="0"/>
              <a:t>Milestone Realignment</a:t>
            </a:r>
          </a:p>
        </p:txBody>
      </p:sp>
      <p:sp>
        <p:nvSpPr>
          <p:cNvPr id="3" name="Text Placeholder 2">
            <a:extLst>
              <a:ext uri="{FF2B5EF4-FFF2-40B4-BE49-F238E27FC236}">
                <a16:creationId xmlns:a16="http://schemas.microsoft.com/office/drawing/2014/main" id="{1255F078-1D5B-4F69-B121-B0C199840B79}"/>
              </a:ext>
            </a:extLst>
          </p:cNvPr>
          <p:cNvSpPr>
            <a:spLocks noGrp="1"/>
          </p:cNvSpPr>
          <p:nvPr>
            <p:ph type="body" idx="1"/>
          </p:nvPr>
        </p:nvSpPr>
        <p:spPr/>
        <p:txBody>
          <a:bodyPr/>
          <a:lstStyle/>
          <a:p>
            <a:r>
              <a:rPr lang="en-AU" dirty="0"/>
              <a:t>Greg Minney</a:t>
            </a:r>
          </a:p>
        </p:txBody>
      </p:sp>
      <p:sp>
        <p:nvSpPr>
          <p:cNvPr id="4" name="Date Placeholder 3">
            <a:extLst>
              <a:ext uri="{FF2B5EF4-FFF2-40B4-BE49-F238E27FC236}">
                <a16:creationId xmlns:a16="http://schemas.microsoft.com/office/drawing/2014/main" id="{3B1F8F81-F168-434F-84F6-F49F39CA3A24}"/>
              </a:ext>
            </a:extLst>
          </p:cNvPr>
          <p:cNvSpPr>
            <a:spLocks noGrp="1"/>
          </p:cNvSpPr>
          <p:nvPr>
            <p:ph type="dt" sz="half" idx="10"/>
          </p:nvPr>
        </p:nvSpPr>
        <p:spPr/>
        <p:txBody>
          <a:bodyPr/>
          <a:lstStyle/>
          <a:p>
            <a:fld id="{C14595E4-4621-40B9-A514-15E5E3CC4987}" type="datetime1">
              <a:rPr lang="en-AU" smtClean="0"/>
              <a:t>5/02/2020</a:t>
            </a:fld>
            <a:endParaRPr lang="en-AU" dirty="0"/>
          </a:p>
        </p:txBody>
      </p:sp>
      <p:sp>
        <p:nvSpPr>
          <p:cNvPr id="5" name="Slide Number Placeholder 4">
            <a:extLst>
              <a:ext uri="{FF2B5EF4-FFF2-40B4-BE49-F238E27FC236}">
                <a16:creationId xmlns:a16="http://schemas.microsoft.com/office/drawing/2014/main" id="{C3E24101-4E22-45D9-BAFE-8CC5F89E3192}"/>
              </a:ext>
            </a:extLst>
          </p:cNvPr>
          <p:cNvSpPr>
            <a:spLocks noGrp="1"/>
          </p:cNvSpPr>
          <p:nvPr>
            <p:ph type="sldNum" sz="quarter" idx="12"/>
          </p:nvPr>
        </p:nvSpPr>
        <p:spPr/>
        <p:txBody>
          <a:bodyPr/>
          <a:lstStyle/>
          <a:p>
            <a:fld id="{4EC81F68-4976-451A-B2E9-79BCBD2F70CC}" type="slidenum">
              <a:rPr lang="en-AU" smtClean="0"/>
              <a:pPr/>
              <a:t>9</a:t>
            </a:fld>
            <a:endParaRPr lang="en-AU" dirty="0"/>
          </a:p>
        </p:txBody>
      </p:sp>
    </p:spTree>
    <p:extLst>
      <p:ext uri="{BB962C8B-B14F-4D97-AF65-F5344CB8AC3E}">
        <p14:creationId xmlns:p14="http://schemas.microsoft.com/office/powerpoint/2010/main" val="1441447906"/>
      </p:ext>
    </p:extLst>
  </p:cSld>
  <p:clrMapOvr>
    <a:masterClrMapping/>
  </p:clrMapOvr>
</p:sld>
</file>

<file path=ppt/theme/theme1.xml><?xml version="1.0" encoding="utf-8"?>
<a:theme xmlns:a="http://schemas.openxmlformats.org/drawingml/2006/main" name="Office Theme">
  <a:themeElements>
    <a:clrScheme name="AEMO PPT 2018">
      <a:dk1>
        <a:srgbClr val="222324"/>
      </a:dk1>
      <a:lt1>
        <a:srgbClr val="FFFFFF"/>
      </a:lt1>
      <a:dk2>
        <a:srgbClr val="000000"/>
      </a:dk2>
      <a:lt2>
        <a:srgbClr val="E0E8EA"/>
      </a:lt2>
      <a:accent1>
        <a:srgbClr val="C41230"/>
      </a:accent1>
      <a:accent2>
        <a:srgbClr val="360F3C"/>
      </a:accent2>
      <a:accent3>
        <a:srgbClr val="F37421"/>
      </a:accent3>
      <a:accent4>
        <a:srgbClr val="FFC222"/>
      </a:accent4>
      <a:accent5>
        <a:srgbClr val="82859C"/>
      </a:accent5>
      <a:accent6>
        <a:srgbClr val="B3E0EE"/>
      </a:accent6>
      <a:hlink>
        <a:srgbClr val="C41230"/>
      </a:hlink>
      <a:folHlink>
        <a:srgbClr val="C41230"/>
      </a:folHlink>
    </a:clrScheme>
    <a:fontScheme name="AEMO TW Segoe">
      <a:majorFont>
        <a:latin typeface="Century Gothic"/>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 4-3 v3.potx" id="{C7FD2093-610A-4D61-ACEB-F5994A26DD88}" vid="{C097FF71-F871-4FB0-B620-0BE05792AC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EMOCustodian xmlns="a14523ce-dede-483e-883a-2d83261080bd">
      <UserInfo>
        <DisplayName/>
        <AccountId xsi:nil="true"/>
        <AccountType/>
      </UserInfo>
    </AEMOCustodian>
    <ArchiveDocument xmlns="a14523ce-dede-483e-883a-2d83261080bd">false</ArchiveDocument>
    <AEMODocumentTypeTaxHTField0 xmlns="a14523ce-dede-483e-883a-2d83261080bd">
      <Terms xmlns="http://schemas.microsoft.com/office/infopath/2007/PartnerControls">
        <TermInfo xmlns="http://schemas.microsoft.com/office/infopath/2007/PartnerControls">
          <TermName xmlns="http://schemas.microsoft.com/office/infopath/2007/PartnerControls">Operational Record</TermName>
          <TermId xmlns="http://schemas.microsoft.com/office/infopath/2007/PartnerControls">859762f2-4462-42eb-9744-c955c7e2c540</TermId>
        </TermInfo>
      </Terms>
    </AEMODocumentTypeTaxHTField0>
    <AEMOKeywordsTaxHTField0 xmlns="a14523ce-dede-483e-883a-2d83261080bd">
      <Terms xmlns="http://schemas.microsoft.com/office/infopath/2007/PartnerControls"/>
    </AEMOKeywordsTaxHTField0>
    <TaxCatchAll xmlns="a14523ce-dede-483e-883a-2d83261080bd">
      <Value>1</Value>
    </TaxCatchAll>
    <AEMODescription xmlns="a14523ce-dede-483e-883a-2d83261080bd" xsi:nil="true"/>
    <_dlc_DocId xmlns="a14523ce-dede-483e-883a-2d83261080bd">PROJECT-107690352-7011</_dlc_DocId>
    <_dlc_DocIdUrl xmlns="a14523ce-dede-483e-883a-2d83261080bd">
      <Url>http://sharedocs/projects/5ms/_layouts/15/DocIdRedir.aspx?ID=PROJECT-107690352-7011</Url>
      <Description>PROJECT-107690352-7011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AEMODocument" ma:contentTypeID="0x0101009BE89D58CAF0934CA32A20BCFFD353DC00D090D6681D809D4D8FC2F677DB1CD59F" ma:contentTypeVersion="0" ma:contentTypeDescription="" ma:contentTypeScope="" ma:versionID="5f210c46fef8c3b1101fe9149cdec39d">
  <xsd:schema xmlns:xsd="http://www.w3.org/2001/XMLSchema" xmlns:xs="http://www.w3.org/2001/XMLSchema" xmlns:p="http://schemas.microsoft.com/office/2006/metadata/properties" xmlns:ns2="a14523ce-dede-483e-883a-2d83261080bd" targetNamespace="http://schemas.microsoft.com/office/2006/metadata/properties" ma:root="true" ma:fieldsID="7d74405751bc119387ad193d718cb389" ns2:_="">
    <xsd:import namespace="a14523ce-dede-483e-883a-2d83261080bd"/>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AEMOCustodian" minOccurs="0"/>
                <xsd:element ref="ns2:AEMODescription" minOccurs="0"/>
                <xsd:element ref="ns2:AEMODocumentTypeTaxHTField0" minOccurs="0"/>
                <xsd:element ref="ns2:AEMOKeywordsTaxHTField0" minOccurs="0"/>
                <xsd:element ref="ns2:Archive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523ce-dede-483e-883a-2d8326108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93fb317b-587c-4d3f-8b3e-5de22a86522e}" ma:internalName="TaxCatchAll" ma:showField="CatchAllData" ma:web="dba14153-4303-4379-8f24-de02eb1e2c4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93fb317b-587c-4d3f-8b3e-5de22a86522e}" ma:internalName="TaxCatchAllLabel" ma:readOnly="true" ma:showField="CatchAllDataLabel" ma:web="dba14153-4303-4379-8f24-de02eb1e2c4a">
      <xsd:complexType>
        <xsd:complexContent>
          <xsd:extension base="dms:MultiChoiceLookup">
            <xsd:sequence>
              <xsd:element name="Value" type="dms:Lookup" maxOccurs="unbounded" minOccurs="0" nillable="true"/>
            </xsd:sequence>
          </xsd:extension>
        </xsd:complexContent>
      </xsd:complexType>
    </xsd:element>
    <xsd:element name="AEMOCustodian" ma:index="13" nillable="true" ma:displayName="AEMOCustodian" ma:list="UserInfo" ma:SharePointGroup="0" ma:internalName="AEMOCustodia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EMODescription" ma:index="14" nillable="true" ma:displayName="AEMODescription" ma:internalName="AEMODescription">
      <xsd:simpleType>
        <xsd:restriction base="dms:Note"/>
      </xsd:simpleType>
    </xsd:element>
    <xsd:element name="AEMODocumentTypeTaxHTField0" ma:index="15" nillable="true" ma:taxonomy="true" ma:internalName="AEMODocumentTypeTaxHTField0" ma:taxonomyFieldName="AEMODocumentType" ma:displayName="AEMODocumentType" ma:default="1;#Operational Record|859762f2-4462-42eb-9744-c955c7e2c540" ma:fieldId="{da861434-c661-4929-8c0f-a462c80621ee}" ma:sspId="409ac0fb-07cb-4169-8a26-def2760b5502" ma:termSetId="7d85e329-3a18-4351-8865-4c9585fd1cc0" ma:anchorId="00000000-0000-0000-0000-000000000000" ma:open="false" ma:isKeyword="false">
      <xsd:complexType>
        <xsd:sequence>
          <xsd:element ref="pc:Terms" minOccurs="0" maxOccurs="1"/>
        </xsd:sequence>
      </xsd:complexType>
    </xsd:element>
    <xsd:element name="AEMOKeywordsTaxHTField0" ma:index="17" nillable="true" ma:taxonomy="true" ma:internalName="AEMOKeywordsTaxHTField0" ma:taxonomyFieldName="AEMOKeywords" ma:displayName="AEMOKeywords" ma:default="" ma:fieldId="{443585ba-fce9-427e-bd78-308c17c973aa}" ma:taxonomyMulti="true" ma:sspId="409ac0fb-07cb-4169-8a26-def2760b5502" ma:termSetId="70885f33-8be5-4917-bc67-8833a068ef45" ma:anchorId="00000000-0000-0000-0000-000000000000" ma:open="true" ma:isKeyword="false">
      <xsd:complexType>
        <xsd:sequence>
          <xsd:element ref="pc:Terms" minOccurs="0" maxOccurs="1"/>
        </xsd:sequence>
      </xsd:complexType>
    </xsd:element>
    <xsd:element name="ArchiveDocument" ma:index="19" nillable="true" ma:displayName="ArchiveDocument" ma:default="0" ma:description="Checking this box will send the document to the AEMO Archive and leave a link in its place." ma:internalName="ArchiveDocument">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6.xml><?xml version="1.0" encoding="utf-8"?>
<?mso-contentType ?>
<SharedContentType xmlns="Microsoft.SharePoint.Taxonomy.ContentTypeSync" SourceId="409ac0fb-07cb-4169-8a26-def2760b5502" ContentTypeId="0x0101009BE89D58CAF0934CA32A20BCFFD353DC" PreviousValue="false"/>
</file>

<file path=customXml/itemProps1.xml><?xml version="1.0" encoding="utf-8"?>
<ds:datastoreItem xmlns:ds="http://schemas.openxmlformats.org/officeDocument/2006/customXml" ds:itemID="{BDF71D06-409E-45AC-A967-4C0DBD9974B5}">
  <ds:schemaRefs>
    <ds:schemaRef ds:uri="http://schemas.microsoft.com/sharepoint/v3/contenttype/forms"/>
  </ds:schemaRefs>
</ds:datastoreItem>
</file>

<file path=customXml/itemProps2.xml><?xml version="1.0" encoding="utf-8"?>
<ds:datastoreItem xmlns:ds="http://schemas.openxmlformats.org/officeDocument/2006/customXml" ds:itemID="{982CD16F-FBAB-49BF-991C-71768A220A0E}">
  <ds:schemaRefs>
    <ds:schemaRef ds:uri="http://purl.org/dc/terms/"/>
    <ds:schemaRef ds:uri="http://schemas.microsoft.com/office/2006/documentManagement/types"/>
    <ds:schemaRef ds:uri="http://purl.org/dc/elements/1.1/"/>
    <ds:schemaRef ds:uri="http://schemas.microsoft.com/office/2006/metadata/properties"/>
    <ds:schemaRef ds:uri="a14523ce-dede-483e-883a-2d83261080bd"/>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6F5D67B-F785-44D5-8393-A0F812C05F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523ce-dede-483e-883a-2d83261080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3933CA8-0E5F-48E9-95ED-4FB5374761A0}">
  <ds:schemaRefs>
    <ds:schemaRef ds:uri="http://schemas.microsoft.com/office/2006/metadata/customXsn"/>
  </ds:schemaRefs>
</ds:datastoreItem>
</file>

<file path=customXml/itemProps5.xml><?xml version="1.0" encoding="utf-8"?>
<ds:datastoreItem xmlns:ds="http://schemas.openxmlformats.org/officeDocument/2006/customXml" ds:itemID="{B2045325-B69A-4E4F-81F6-16DD7705A722}">
  <ds:schemaRefs>
    <ds:schemaRef ds:uri="http://schemas.microsoft.com/sharepoint/events"/>
  </ds:schemaRefs>
</ds:datastoreItem>
</file>

<file path=customXml/itemProps6.xml><?xml version="1.0" encoding="utf-8"?>
<ds:datastoreItem xmlns:ds="http://schemas.openxmlformats.org/officeDocument/2006/customXml" ds:itemID="{F735056B-1DB0-40DB-A41E-A2F2FB83124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presentation 4-3 full colour</Template>
  <TotalTime>6743</TotalTime>
  <Words>5537</Words>
  <Application>Microsoft Office PowerPoint</Application>
  <PresentationFormat>On-screen Show (4:3)</PresentationFormat>
  <Paragraphs>2036</Paragraphs>
  <Slides>56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Calibri</vt:lpstr>
      <vt:lpstr>Century Gothic</vt:lpstr>
      <vt:lpstr>Futura Std Light</vt:lpstr>
      <vt:lpstr>S</vt:lpstr>
      <vt:lpstr>Segoe UI Semibold</vt:lpstr>
      <vt:lpstr>Segoe UI Semilight</vt:lpstr>
      <vt:lpstr>Segoe UI Semilight (Body)</vt:lpstr>
      <vt:lpstr>Tw Cen MT</vt:lpstr>
      <vt:lpstr>Office Theme</vt:lpstr>
      <vt:lpstr>5MS &amp; GS Program Consultative Forum #18 </vt:lpstr>
      <vt:lpstr>Agenda</vt:lpstr>
      <vt:lpstr>Welcome and apologies</vt:lpstr>
      <vt:lpstr>Meeting Notes and Actions</vt:lpstr>
      <vt:lpstr>Actions </vt:lpstr>
      <vt:lpstr>Program Update </vt:lpstr>
      <vt:lpstr>Program update and current activities </vt:lpstr>
      <vt:lpstr>Level 2 Milestones Exceptions (External)</vt:lpstr>
      <vt:lpstr>Milestone Realignment</vt:lpstr>
      <vt:lpstr>Milestone Alignment Exercise</vt:lpstr>
      <vt:lpstr>Level 1 Milestone Alignment</vt:lpstr>
      <vt:lpstr>Retail Milestones Alignment</vt:lpstr>
      <vt:lpstr>Dispatch Milestones Alignment</vt:lpstr>
      <vt:lpstr>Settlements Milestones Alignment</vt:lpstr>
      <vt:lpstr>Readiness Milestones Alignment</vt:lpstr>
      <vt:lpstr>5MS &amp; GS Program Timeline</vt:lpstr>
      <vt:lpstr>5MS Program Timeline (Jan ‘20 to Jul ‘21) Level 1 and External Level 2 Milestones</vt:lpstr>
      <vt:lpstr>Level 1 Milestones - Status Report </vt:lpstr>
      <vt:lpstr>Level 2 Milestones – Readiness</vt:lpstr>
      <vt:lpstr>Level 2 Milestones - Readiness</vt:lpstr>
      <vt:lpstr>Level 2 Milestones - Readiness</vt:lpstr>
      <vt:lpstr>Systems Workstream Update</vt:lpstr>
      <vt:lpstr>5MS Release 1: Reallocations </vt:lpstr>
      <vt:lpstr>SWG #18 Update</vt:lpstr>
      <vt:lpstr>5MS Staging Environment Update</vt:lpstr>
      <vt:lpstr>Settlements &amp; Billing Data Model Changes</vt:lpstr>
      <vt:lpstr>Systems Workstream – Dispatch &amp; Operations</vt:lpstr>
      <vt:lpstr>Systems Workstream - Metering</vt:lpstr>
      <vt:lpstr>Systems Workstream - Settlements</vt:lpstr>
      <vt:lpstr>Level 2 Milestones - Dispatch</vt:lpstr>
      <vt:lpstr>Level 2 Milestones – Metering</vt:lpstr>
      <vt:lpstr>Level 2 Milestones – Settlements</vt:lpstr>
      <vt:lpstr>Readiness Workstream Update</vt:lpstr>
      <vt:lpstr>Readiness papers - timelines</vt:lpstr>
      <vt:lpstr>Workstream engagement</vt:lpstr>
      <vt:lpstr>Workstream engagement</vt:lpstr>
      <vt:lpstr>Change Request Update</vt:lpstr>
      <vt:lpstr>Change Requests Under Consideration </vt:lpstr>
      <vt:lpstr>Industry Readiness Strategies Update </vt:lpstr>
      <vt:lpstr>Metering Transition - Draft</vt:lpstr>
      <vt:lpstr>Metering Transition Plan</vt:lpstr>
      <vt:lpstr>Cost Recovery Consultation Update</vt:lpstr>
      <vt:lpstr>Industry Risks and Issues Register</vt:lpstr>
      <vt:lpstr>Background</vt:lpstr>
      <vt:lpstr>New Risks</vt:lpstr>
      <vt:lpstr>Critical Risks</vt:lpstr>
      <vt:lpstr>Significant Risks</vt:lpstr>
      <vt:lpstr>Issues</vt:lpstr>
      <vt:lpstr>General Questions</vt:lpstr>
      <vt:lpstr>Forward Meeting Plan</vt:lpstr>
      <vt:lpstr>Executive Forum – Change of Dates</vt:lpstr>
      <vt:lpstr>Initial Survey Results</vt:lpstr>
      <vt:lpstr>Forward Meeting Agenda</vt:lpstr>
      <vt:lpstr>Upcoming meetings  </vt:lpstr>
      <vt:lpstr>Meeting Close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5MS &amp; GS Program Consultative Forum #17</dc:title>
  <dc:creator>Monica Morona</dc:creator>
  <cp:lastModifiedBy>Felicity Bodger</cp:lastModifiedBy>
  <cp:revision>81</cp:revision>
  <dcterms:created xsi:type="dcterms:W3CDTF">2019-10-21T06:16:40Z</dcterms:created>
  <dcterms:modified xsi:type="dcterms:W3CDTF">2020-02-05T07:04:59Z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0x0101009BE89D58CAF0934CA32A20BCFFD353DC00D090D6681D809D4D8FC2F677DB1CD59F</vt:lpwstr>
  </property>
  <property fmtid="{D5CDD505-2E9C-101B-9397-08002B2CF9AE}" pid="3" name="AEMODocumentType">
    <vt:lpwstr>1;#Operational Record|859762f2-4462-42eb-9744-c955c7e2c540</vt:lpwstr>
  </property>
  <property fmtid="{D5CDD505-2E9C-101B-9397-08002B2CF9AE}" pid="4" name="AEMOKeywords">
    <vt:lpwstr/>
  </property>
  <property fmtid="{D5CDD505-2E9C-101B-9397-08002B2CF9AE}" pid="5" name="_dlc_DocIdItemGuid">
    <vt:lpwstr>d8f9a8c3-140e-4b79-a03a-4f9114a93beb</vt:lpwstr>
  </property>
</Properties>
</file>