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Lst>
  <p:notesMasterIdLst>
    <p:notesMasterId r:id="rId41"/>
  </p:notesMasterIdLst>
  <p:sldIdLst>
    <p:sldId id="263" r:id="rId6"/>
    <p:sldId id="258" r:id="rId7"/>
    <p:sldId id="1052" r:id="rId8"/>
    <p:sldId id="1448" r:id="rId9"/>
    <p:sldId id="1413" r:id="rId10"/>
    <p:sldId id="1414" r:id="rId11"/>
    <p:sldId id="1421" r:id="rId12"/>
    <p:sldId id="3618" r:id="rId13"/>
    <p:sldId id="3619" r:id="rId14"/>
    <p:sldId id="1210" r:id="rId15"/>
    <p:sldId id="3598" r:id="rId16"/>
    <p:sldId id="1544" r:id="rId17"/>
    <p:sldId id="929" r:id="rId18"/>
    <p:sldId id="930" r:id="rId19"/>
    <p:sldId id="1546" r:id="rId20"/>
    <p:sldId id="3603" r:id="rId21"/>
    <p:sldId id="3614" r:id="rId22"/>
    <p:sldId id="3620" r:id="rId23"/>
    <p:sldId id="3621" r:id="rId24"/>
    <p:sldId id="3608" r:id="rId25"/>
    <p:sldId id="3609" r:id="rId26"/>
    <p:sldId id="3610" r:id="rId27"/>
    <p:sldId id="3615" r:id="rId28"/>
    <p:sldId id="3616" r:id="rId29"/>
    <p:sldId id="3611" r:id="rId30"/>
    <p:sldId id="1454" r:id="rId31"/>
    <p:sldId id="3613" r:id="rId32"/>
    <p:sldId id="3617" r:id="rId33"/>
    <p:sldId id="1471" r:id="rId34"/>
    <p:sldId id="3599" r:id="rId35"/>
    <p:sldId id="1173" r:id="rId36"/>
    <p:sldId id="1022" r:id="rId37"/>
    <p:sldId id="1159" r:id="rId38"/>
    <p:sldId id="1023" r:id="rId39"/>
    <p:sldId id="3530" r:id="rId40"/>
  </p:sldIdLst>
  <p:sldSz cx="9144000" cy="6858000" type="screen4x3"/>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g Minney" initials="GM" lastIdx="6" clrIdx="0">
    <p:extLst>
      <p:ext uri="{19B8F6BF-5375-455C-9EA6-DF929625EA0E}">
        <p15:presenceInfo xmlns:p15="http://schemas.microsoft.com/office/powerpoint/2012/main" userId="S::Greg.Minney@aemo.com.au::e657595f-f519-43ef-a5ac-dcb6c666504e" providerId="AD"/>
      </p:ext>
    </p:extLst>
  </p:cmAuthor>
  <p:cmAuthor id="2" name="Emily Brodie" initials="EB" lastIdx="6" clrIdx="1">
    <p:extLst>
      <p:ext uri="{19B8F6BF-5375-455C-9EA6-DF929625EA0E}">
        <p15:presenceInfo xmlns:p15="http://schemas.microsoft.com/office/powerpoint/2012/main" userId="S::Emily.Brodie@aemo.com.au::49ce462e-3502-4f24-a4dc-37209137f68b" providerId="AD"/>
      </p:ext>
    </p:extLst>
  </p:cmAuthor>
  <p:cmAuthor id="3" name="Anne-Marie McCague" initials="AM" lastIdx="1" clrIdx="2">
    <p:extLst>
      <p:ext uri="{19B8F6BF-5375-455C-9EA6-DF929625EA0E}">
        <p15:presenceInfo xmlns:p15="http://schemas.microsoft.com/office/powerpoint/2012/main" userId="S::anne-marie.mccague@aemo.com.au::3580a8e1-7513-45f1-8e90-655e8672d3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ECCCE"/>
    <a:srgbClr val="E8E7E8"/>
    <a:srgbClr val="FFFF99"/>
    <a:srgbClr val="43113B"/>
    <a:srgbClr val="90F0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5836C3-E290-4808-B24B-C2D97F55C6BC}" v="138" dt="2020-11-30T06:20:37.425"/>
    <p1510:client id="{6567DA13-4CD3-4A82-9BFC-2068A6BB1915}" v="195" dt="2020-12-01T01:24:59.2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aemocloud.sharepoint.com/sites/5MS/Shared%20Documents/General/10%20Readiness/03%20Readiness%20Reporting/05%20Round%205%20-%20Nov%2020/Analysis%20-%20Round%205%20DRAF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71056559106583"/>
          <c:y val="7.1564245099411034E-2"/>
          <c:w val="0.49221072632203072"/>
          <c:h val="0.76345795224708379"/>
        </c:manualLayout>
      </c:layout>
      <c:barChart>
        <c:barDir val="col"/>
        <c:grouping val="stacked"/>
        <c:varyColors val="0"/>
        <c:ser>
          <c:idx val="0"/>
          <c:order val="0"/>
          <c:tx>
            <c:strRef>
              <c:f>'C'!$B$4</c:f>
              <c:strCache>
                <c:ptCount val="1"/>
                <c:pt idx="0">
                  <c:v>Generator</c:v>
                </c:pt>
              </c:strCache>
            </c:strRef>
          </c:tx>
          <c:spPr>
            <a:solidFill>
              <a:schemeClr val="accent1"/>
            </a:solidFill>
            <a:ln>
              <a:noFill/>
            </a:ln>
            <a:effectLst/>
          </c:spPr>
          <c:invertIfNegative val="0"/>
          <c:cat>
            <c:strRef>
              <c:f>'C'!$C$3:$G$3</c:f>
              <c:strCache>
                <c:ptCount val="5"/>
                <c:pt idx="0">
                  <c:v>Round 1</c:v>
                </c:pt>
                <c:pt idx="1">
                  <c:v>Round 2</c:v>
                </c:pt>
                <c:pt idx="2">
                  <c:v>Round 3</c:v>
                </c:pt>
                <c:pt idx="3">
                  <c:v>Round 4</c:v>
                </c:pt>
                <c:pt idx="4">
                  <c:v>Round 5</c:v>
                </c:pt>
              </c:strCache>
            </c:strRef>
          </c:cat>
          <c:val>
            <c:numRef>
              <c:f>'C'!$C$4:$G$4</c:f>
              <c:numCache>
                <c:formatCode>General</c:formatCode>
                <c:ptCount val="5"/>
                <c:pt idx="0">
                  <c:v>8</c:v>
                </c:pt>
                <c:pt idx="1">
                  <c:v>12</c:v>
                </c:pt>
                <c:pt idx="2">
                  <c:v>14</c:v>
                </c:pt>
                <c:pt idx="3">
                  <c:v>17</c:v>
                </c:pt>
                <c:pt idx="4">
                  <c:v>17</c:v>
                </c:pt>
              </c:numCache>
            </c:numRef>
          </c:val>
          <c:extLst>
            <c:ext xmlns:c16="http://schemas.microsoft.com/office/drawing/2014/chart" uri="{C3380CC4-5D6E-409C-BE32-E72D297353CC}">
              <c16:uniqueId val="{00000000-00E6-416C-A440-84BCC79D40DA}"/>
            </c:ext>
          </c:extLst>
        </c:ser>
        <c:ser>
          <c:idx val="1"/>
          <c:order val="1"/>
          <c:tx>
            <c:strRef>
              <c:f>'C'!$B$5</c:f>
              <c:strCache>
                <c:ptCount val="1"/>
                <c:pt idx="0">
                  <c:v>Retailer</c:v>
                </c:pt>
              </c:strCache>
            </c:strRef>
          </c:tx>
          <c:spPr>
            <a:solidFill>
              <a:schemeClr val="accent2"/>
            </a:solidFill>
            <a:ln>
              <a:noFill/>
            </a:ln>
            <a:effectLst/>
          </c:spPr>
          <c:invertIfNegative val="0"/>
          <c:cat>
            <c:strRef>
              <c:f>'C'!$C$3:$G$3</c:f>
              <c:strCache>
                <c:ptCount val="5"/>
                <c:pt idx="0">
                  <c:v>Round 1</c:v>
                </c:pt>
                <c:pt idx="1">
                  <c:v>Round 2</c:v>
                </c:pt>
                <c:pt idx="2">
                  <c:v>Round 3</c:v>
                </c:pt>
                <c:pt idx="3">
                  <c:v>Round 4</c:v>
                </c:pt>
                <c:pt idx="4">
                  <c:v>Round 5</c:v>
                </c:pt>
              </c:strCache>
            </c:strRef>
          </c:cat>
          <c:val>
            <c:numRef>
              <c:f>'C'!$C$5:$G$5</c:f>
              <c:numCache>
                <c:formatCode>General</c:formatCode>
                <c:ptCount val="5"/>
                <c:pt idx="0">
                  <c:v>10</c:v>
                </c:pt>
                <c:pt idx="1">
                  <c:v>15</c:v>
                </c:pt>
                <c:pt idx="2">
                  <c:v>16</c:v>
                </c:pt>
                <c:pt idx="3">
                  <c:v>19</c:v>
                </c:pt>
                <c:pt idx="4">
                  <c:v>18</c:v>
                </c:pt>
              </c:numCache>
            </c:numRef>
          </c:val>
          <c:extLst>
            <c:ext xmlns:c16="http://schemas.microsoft.com/office/drawing/2014/chart" uri="{C3380CC4-5D6E-409C-BE32-E72D297353CC}">
              <c16:uniqueId val="{00000001-00E6-416C-A440-84BCC79D40DA}"/>
            </c:ext>
          </c:extLst>
        </c:ser>
        <c:ser>
          <c:idx val="2"/>
          <c:order val="2"/>
          <c:tx>
            <c:strRef>
              <c:f>'C'!$B$6</c:f>
              <c:strCache>
                <c:ptCount val="1"/>
                <c:pt idx="0">
                  <c:v>MP</c:v>
                </c:pt>
              </c:strCache>
            </c:strRef>
          </c:tx>
          <c:spPr>
            <a:solidFill>
              <a:schemeClr val="accent3"/>
            </a:solidFill>
            <a:ln>
              <a:noFill/>
            </a:ln>
            <a:effectLst/>
          </c:spPr>
          <c:invertIfNegative val="0"/>
          <c:cat>
            <c:strRef>
              <c:f>'C'!$C$3:$G$3</c:f>
              <c:strCache>
                <c:ptCount val="5"/>
                <c:pt idx="0">
                  <c:v>Round 1</c:v>
                </c:pt>
                <c:pt idx="1">
                  <c:v>Round 2</c:v>
                </c:pt>
                <c:pt idx="2">
                  <c:v>Round 3</c:v>
                </c:pt>
                <c:pt idx="3">
                  <c:v>Round 4</c:v>
                </c:pt>
                <c:pt idx="4">
                  <c:v>Round 5</c:v>
                </c:pt>
              </c:strCache>
            </c:strRef>
          </c:cat>
          <c:val>
            <c:numRef>
              <c:f>'C'!$C$6:$G$6</c:f>
              <c:numCache>
                <c:formatCode>General</c:formatCode>
                <c:ptCount val="5"/>
                <c:pt idx="0">
                  <c:v>13</c:v>
                </c:pt>
                <c:pt idx="1">
                  <c:v>18</c:v>
                </c:pt>
                <c:pt idx="2">
                  <c:v>17</c:v>
                </c:pt>
                <c:pt idx="3">
                  <c:v>17</c:v>
                </c:pt>
                <c:pt idx="4">
                  <c:v>16</c:v>
                </c:pt>
              </c:numCache>
            </c:numRef>
          </c:val>
          <c:extLst>
            <c:ext xmlns:c16="http://schemas.microsoft.com/office/drawing/2014/chart" uri="{C3380CC4-5D6E-409C-BE32-E72D297353CC}">
              <c16:uniqueId val="{00000002-00E6-416C-A440-84BCC79D40DA}"/>
            </c:ext>
          </c:extLst>
        </c:ser>
        <c:ser>
          <c:idx val="3"/>
          <c:order val="3"/>
          <c:tx>
            <c:strRef>
              <c:f>'C'!$B$7</c:f>
              <c:strCache>
                <c:ptCount val="1"/>
                <c:pt idx="0">
                  <c:v>MDP</c:v>
                </c:pt>
              </c:strCache>
            </c:strRef>
          </c:tx>
          <c:spPr>
            <a:solidFill>
              <a:schemeClr val="accent4"/>
            </a:solidFill>
            <a:ln>
              <a:noFill/>
            </a:ln>
            <a:effectLst/>
          </c:spPr>
          <c:invertIfNegative val="0"/>
          <c:cat>
            <c:strRef>
              <c:f>'C'!$C$3:$G$3</c:f>
              <c:strCache>
                <c:ptCount val="5"/>
                <c:pt idx="0">
                  <c:v>Round 1</c:v>
                </c:pt>
                <c:pt idx="1">
                  <c:v>Round 2</c:v>
                </c:pt>
                <c:pt idx="2">
                  <c:v>Round 3</c:v>
                </c:pt>
                <c:pt idx="3">
                  <c:v>Round 4</c:v>
                </c:pt>
                <c:pt idx="4">
                  <c:v>Round 5</c:v>
                </c:pt>
              </c:strCache>
            </c:strRef>
          </c:cat>
          <c:val>
            <c:numRef>
              <c:f>'C'!$C$7:$G$7</c:f>
              <c:numCache>
                <c:formatCode>General</c:formatCode>
                <c:ptCount val="5"/>
                <c:pt idx="0">
                  <c:v>12</c:v>
                </c:pt>
                <c:pt idx="1">
                  <c:v>17</c:v>
                </c:pt>
                <c:pt idx="2">
                  <c:v>14</c:v>
                </c:pt>
                <c:pt idx="3">
                  <c:v>16</c:v>
                </c:pt>
                <c:pt idx="4">
                  <c:v>15</c:v>
                </c:pt>
              </c:numCache>
            </c:numRef>
          </c:val>
          <c:extLst>
            <c:ext xmlns:c16="http://schemas.microsoft.com/office/drawing/2014/chart" uri="{C3380CC4-5D6E-409C-BE32-E72D297353CC}">
              <c16:uniqueId val="{00000003-00E6-416C-A440-84BCC79D40DA}"/>
            </c:ext>
          </c:extLst>
        </c:ser>
        <c:ser>
          <c:idx val="4"/>
          <c:order val="4"/>
          <c:tx>
            <c:strRef>
              <c:f>'C'!$B$8</c:f>
              <c:strCache>
                <c:ptCount val="1"/>
                <c:pt idx="0">
                  <c:v>MC</c:v>
                </c:pt>
              </c:strCache>
            </c:strRef>
          </c:tx>
          <c:spPr>
            <a:solidFill>
              <a:schemeClr val="accent5"/>
            </a:solidFill>
            <a:ln>
              <a:noFill/>
            </a:ln>
            <a:effectLst/>
          </c:spPr>
          <c:invertIfNegative val="0"/>
          <c:cat>
            <c:strRef>
              <c:f>'C'!$C$3:$G$3</c:f>
              <c:strCache>
                <c:ptCount val="5"/>
                <c:pt idx="0">
                  <c:v>Round 1</c:v>
                </c:pt>
                <c:pt idx="1">
                  <c:v>Round 2</c:v>
                </c:pt>
                <c:pt idx="2">
                  <c:v>Round 3</c:v>
                </c:pt>
                <c:pt idx="3">
                  <c:v>Round 4</c:v>
                </c:pt>
                <c:pt idx="4">
                  <c:v>Round 5</c:v>
                </c:pt>
              </c:strCache>
            </c:strRef>
          </c:cat>
          <c:val>
            <c:numRef>
              <c:f>'C'!$C$8:$G$8</c:f>
              <c:numCache>
                <c:formatCode>General</c:formatCode>
                <c:ptCount val="5"/>
                <c:pt idx="0">
                  <c:v>0</c:v>
                </c:pt>
                <c:pt idx="1">
                  <c:v>17</c:v>
                </c:pt>
                <c:pt idx="2">
                  <c:v>14</c:v>
                </c:pt>
                <c:pt idx="3">
                  <c:v>19</c:v>
                </c:pt>
                <c:pt idx="4">
                  <c:v>16</c:v>
                </c:pt>
              </c:numCache>
            </c:numRef>
          </c:val>
          <c:extLst>
            <c:ext xmlns:c16="http://schemas.microsoft.com/office/drawing/2014/chart" uri="{C3380CC4-5D6E-409C-BE32-E72D297353CC}">
              <c16:uniqueId val="{00000004-00E6-416C-A440-84BCC79D40DA}"/>
            </c:ext>
          </c:extLst>
        </c:ser>
        <c:ser>
          <c:idx val="5"/>
          <c:order val="5"/>
          <c:tx>
            <c:strRef>
              <c:f>'C'!$B$9</c:f>
              <c:strCache>
                <c:ptCount val="1"/>
                <c:pt idx="0">
                  <c:v>DNSP</c:v>
                </c:pt>
              </c:strCache>
            </c:strRef>
          </c:tx>
          <c:spPr>
            <a:solidFill>
              <a:schemeClr val="accent6"/>
            </a:solidFill>
            <a:ln>
              <a:noFill/>
            </a:ln>
            <a:effectLst/>
          </c:spPr>
          <c:invertIfNegative val="0"/>
          <c:cat>
            <c:strRef>
              <c:f>'C'!$C$3:$G$3</c:f>
              <c:strCache>
                <c:ptCount val="5"/>
                <c:pt idx="0">
                  <c:v>Round 1</c:v>
                </c:pt>
                <c:pt idx="1">
                  <c:v>Round 2</c:v>
                </c:pt>
                <c:pt idx="2">
                  <c:v>Round 3</c:v>
                </c:pt>
                <c:pt idx="3">
                  <c:v>Round 4</c:v>
                </c:pt>
                <c:pt idx="4">
                  <c:v>Round 5</c:v>
                </c:pt>
              </c:strCache>
            </c:strRef>
          </c:cat>
          <c:val>
            <c:numRef>
              <c:f>'C'!$C$9:$G$9</c:f>
              <c:numCache>
                <c:formatCode>General</c:formatCode>
                <c:ptCount val="5"/>
                <c:pt idx="0">
                  <c:v>9</c:v>
                </c:pt>
                <c:pt idx="1">
                  <c:v>10</c:v>
                </c:pt>
                <c:pt idx="2">
                  <c:v>10</c:v>
                </c:pt>
                <c:pt idx="3">
                  <c:v>10</c:v>
                </c:pt>
                <c:pt idx="4">
                  <c:v>9</c:v>
                </c:pt>
              </c:numCache>
            </c:numRef>
          </c:val>
          <c:extLst>
            <c:ext xmlns:c16="http://schemas.microsoft.com/office/drawing/2014/chart" uri="{C3380CC4-5D6E-409C-BE32-E72D297353CC}">
              <c16:uniqueId val="{00000005-00E6-416C-A440-84BCC79D40DA}"/>
            </c:ext>
          </c:extLst>
        </c:ser>
        <c:ser>
          <c:idx val="6"/>
          <c:order val="6"/>
          <c:tx>
            <c:strRef>
              <c:f>'C'!$B$10</c:f>
              <c:strCache>
                <c:ptCount val="1"/>
                <c:pt idx="0">
                  <c:v>TNSP</c:v>
                </c:pt>
              </c:strCache>
            </c:strRef>
          </c:tx>
          <c:spPr>
            <a:solidFill>
              <a:schemeClr val="accent1">
                <a:lumMod val="60000"/>
              </a:schemeClr>
            </a:solidFill>
            <a:ln>
              <a:noFill/>
            </a:ln>
            <a:effectLst/>
          </c:spPr>
          <c:invertIfNegative val="0"/>
          <c:cat>
            <c:strRef>
              <c:f>'C'!$C$3:$G$3</c:f>
              <c:strCache>
                <c:ptCount val="5"/>
                <c:pt idx="0">
                  <c:v>Round 1</c:v>
                </c:pt>
                <c:pt idx="1">
                  <c:v>Round 2</c:v>
                </c:pt>
                <c:pt idx="2">
                  <c:v>Round 3</c:v>
                </c:pt>
                <c:pt idx="3">
                  <c:v>Round 4</c:v>
                </c:pt>
                <c:pt idx="4">
                  <c:v>Round 5</c:v>
                </c:pt>
              </c:strCache>
            </c:strRef>
          </c:cat>
          <c:val>
            <c:numRef>
              <c:f>'C'!$C$10:$G$10</c:f>
              <c:numCache>
                <c:formatCode>General</c:formatCode>
                <c:ptCount val="5"/>
                <c:pt idx="0">
                  <c:v>3</c:v>
                </c:pt>
                <c:pt idx="1">
                  <c:v>7</c:v>
                </c:pt>
                <c:pt idx="2">
                  <c:v>7</c:v>
                </c:pt>
                <c:pt idx="3">
                  <c:v>7</c:v>
                </c:pt>
                <c:pt idx="4">
                  <c:v>8</c:v>
                </c:pt>
              </c:numCache>
            </c:numRef>
          </c:val>
          <c:extLst>
            <c:ext xmlns:c16="http://schemas.microsoft.com/office/drawing/2014/chart" uri="{C3380CC4-5D6E-409C-BE32-E72D297353CC}">
              <c16:uniqueId val="{00000006-00E6-416C-A440-84BCC79D40DA}"/>
            </c:ext>
          </c:extLst>
        </c:ser>
        <c:dLbls>
          <c:showLegendKey val="0"/>
          <c:showVal val="0"/>
          <c:showCatName val="0"/>
          <c:showSerName val="0"/>
          <c:showPercent val="0"/>
          <c:showBubbleSize val="0"/>
        </c:dLbls>
        <c:gapWidth val="150"/>
        <c:overlap val="100"/>
        <c:axId val="799912448"/>
        <c:axId val="799912776"/>
      </c:barChart>
      <c:lineChart>
        <c:grouping val="standard"/>
        <c:varyColors val="0"/>
        <c:ser>
          <c:idx val="7"/>
          <c:order val="7"/>
          <c:tx>
            <c:strRef>
              <c:f>'C'!$B$11</c:f>
              <c:strCache>
                <c:ptCount val="1"/>
                <c:pt idx="0">
                  <c:v>Organisations</c:v>
                </c:pt>
              </c:strCache>
            </c:strRef>
          </c:tx>
          <c:spPr>
            <a:ln w="22225" cap="rnd">
              <a:solidFill>
                <a:sysClr val="windowText" lastClr="000000"/>
              </a:solidFill>
              <a:prstDash val="sysDot"/>
              <a:round/>
            </a:ln>
            <a:effectLst/>
          </c:spPr>
          <c:marker>
            <c:symbol val="diamond"/>
            <c:size val="5"/>
            <c:spPr>
              <a:solidFill>
                <a:schemeClr val="tx1"/>
              </a:solidFill>
              <a:ln w="9525">
                <a:solidFill>
                  <a:sysClr val="windowText" lastClr="000000"/>
                </a:solidFill>
              </a:ln>
              <a:effectLst/>
            </c:spPr>
          </c:marker>
          <c:dPt>
            <c:idx val="1"/>
            <c:marker>
              <c:symbol val="diamond"/>
              <c:size val="5"/>
              <c:spPr>
                <a:solidFill>
                  <a:schemeClr val="tx1"/>
                </a:solidFill>
                <a:ln w="9525">
                  <a:solidFill>
                    <a:sysClr val="windowText" lastClr="000000"/>
                  </a:solidFill>
                </a:ln>
                <a:effectLst/>
              </c:spPr>
            </c:marker>
            <c:bubble3D val="0"/>
            <c:spPr>
              <a:ln w="22225" cap="rnd">
                <a:solidFill>
                  <a:sysClr val="windowText" lastClr="000000"/>
                </a:solidFill>
                <a:prstDash val="sysDot"/>
                <a:round/>
              </a:ln>
              <a:effectLst/>
            </c:spPr>
            <c:extLst>
              <c:ext xmlns:c16="http://schemas.microsoft.com/office/drawing/2014/chart" uri="{C3380CC4-5D6E-409C-BE32-E72D297353CC}">
                <c16:uniqueId val="{00000008-00E6-416C-A440-84BCC79D40DA}"/>
              </c:ext>
            </c:extLst>
          </c:dPt>
          <c:dLbls>
            <c:dLbl>
              <c:idx val="1"/>
              <c:layout>
                <c:manualLayout>
                  <c:x val="3.3914726094524347E-3"/>
                  <c:y val="3.90697703035905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0E6-416C-A440-84BCC79D40DA}"/>
                </c:ext>
              </c:extLst>
            </c:dLbl>
            <c:dLbl>
              <c:idx val="2"/>
              <c:layout>
                <c:manualLayout>
                  <c:x val="-1.0174417828357367E-2"/>
                  <c:y val="3.90697703035905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0E6-416C-A440-84BCC79D40D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'C'!$C$3:$G$3</c:f>
              <c:strCache>
                <c:ptCount val="5"/>
                <c:pt idx="0">
                  <c:v>Round 1</c:v>
                </c:pt>
                <c:pt idx="1">
                  <c:v>Round 2</c:v>
                </c:pt>
                <c:pt idx="2">
                  <c:v>Round 3</c:v>
                </c:pt>
                <c:pt idx="3">
                  <c:v>Round 4</c:v>
                </c:pt>
                <c:pt idx="4">
                  <c:v>Round 5</c:v>
                </c:pt>
              </c:strCache>
            </c:strRef>
          </c:cat>
          <c:val>
            <c:numRef>
              <c:f>'C'!$C$11:$G$11</c:f>
              <c:numCache>
                <c:formatCode>General</c:formatCode>
                <c:ptCount val="5"/>
                <c:pt idx="0">
                  <c:v>26</c:v>
                </c:pt>
                <c:pt idx="1">
                  <c:v>40</c:v>
                </c:pt>
                <c:pt idx="2">
                  <c:v>42</c:v>
                </c:pt>
                <c:pt idx="3">
                  <c:v>44</c:v>
                </c:pt>
                <c:pt idx="4">
                  <c:v>43</c:v>
                </c:pt>
              </c:numCache>
            </c:numRef>
          </c:val>
          <c:smooth val="0"/>
          <c:extLst>
            <c:ext xmlns:c16="http://schemas.microsoft.com/office/drawing/2014/chart" uri="{C3380CC4-5D6E-409C-BE32-E72D297353CC}">
              <c16:uniqueId val="{0000000A-00E6-416C-A440-84BCC79D40DA}"/>
            </c:ext>
          </c:extLst>
        </c:ser>
        <c:dLbls>
          <c:showLegendKey val="0"/>
          <c:showVal val="0"/>
          <c:showCatName val="0"/>
          <c:showSerName val="0"/>
          <c:showPercent val="0"/>
          <c:showBubbleSize val="0"/>
        </c:dLbls>
        <c:marker val="1"/>
        <c:smooth val="0"/>
        <c:axId val="1238685304"/>
        <c:axId val="1238690552"/>
      </c:lineChart>
      <c:catAx>
        <c:axId val="799912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799912776"/>
        <c:crosses val="autoZero"/>
        <c:auto val="1"/>
        <c:lblAlgn val="ctr"/>
        <c:lblOffset val="100"/>
        <c:noMultiLvlLbl val="0"/>
      </c:catAx>
      <c:valAx>
        <c:axId val="799912776"/>
        <c:scaling>
          <c:orientation val="minMax"/>
          <c:max val="110"/>
          <c:min val="0"/>
        </c:scaling>
        <c:delete val="0"/>
        <c:axPos val="l"/>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AU" sz="800"/>
                  <a:t>Total participant types</a:t>
                </a:r>
              </a:p>
            </c:rich>
          </c:tx>
          <c:layout>
            <c:manualLayout>
              <c:xMode val="edge"/>
              <c:yMode val="edge"/>
              <c:x val="1.0480240347677318E-2"/>
              <c:y val="0.1451027675627905"/>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9912448"/>
        <c:crosses val="autoZero"/>
        <c:crossBetween val="between"/>
        <c:majorUnit val="10"/>
        <c:minorUnit val="2"/>
      </c:valAx>
      <c:valAx>
        <c:axId val="1238690552"/>
        <c:scaling>
          <c:orientation val="minMax"/>
          <c:max val="45"/>
          <c:min val="0"/>
        </c:scaling>
        <c:delete val="0"/>
        <c:axPos val="r"/>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AU" sz="800"/>
                  <a:t>Total respondents</a:t>
                </a:r>
              </a:p>
            </c:rich>
          </c:tx>
          <c:layout>
            <c:manualLayout>
              <c:xMode val="edge"/>
              <c:yMode val="edge"/>
              <c:x val="0.68291096838832688"/>
              <c:y val="0.19611569659249761"/>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8685304"/>
        <c:crosses val="max"/>
        <c:crossBetween val="between"/>
        <c:majorUnit val="10"/>
        <c:minorUnit val="5"/>
      </c:valAx>
      <c:catAx>
        <c:axId val="1238685304"/>
        <c:scaling>
          <c:orientation val="minMax"/>
        </c:scaling>
        <c:delete val="1"/>
        <c:axPos val="b"/>
        <c:numFmt formatCode="General" sourceLinked="1"/>
        <c:majorTickMark val="out"/>
        <c:minorTickMark val="none"/>
        <c:tickLblPos val="nextTo"/>
        <c:crossAx val="1238690552"/>
        <c:crosses val="autoZero"/>
        <c:auto val="1"/>
        <c:lblAlgn val="ctr"/>
        <c:lblOffset val="100"/>
        <c:noMultiLvlLbl val="0"/>
      </c:catAx>
      <c:spPr>
        <a:noFill/>
        <a:ln>
          <a:noFill/>
        </a:ln>
        <a:effectLst/>
      </c:spPr>
    </c:plotArea>
    <c:legend>
      <c:legendPos val="b"/>
      <c:layout>
        <c:manualLayout>
          <c:xMode val="edge"/>
          <c:yMode val="edge"/>
          <c:x val="0.73086362306093478"/>
          <c:y val="4.8720277278842941E-2"/>
          <c:w val="0.2622985739337122"/>
          <c:h val="0.8797770754013009"/>
        </c:manualLayout>
      </c:layout>
      <c:overlay val="0"/>
      <c:spPr>
        <a:noFill/>
        <a:ln w="9525">
          <a:solidFill>
            <a:sysClr val="windowText" lastClr="000000"/>
          </a:solidFill>
          <a:prstDash val="dash"/>
        </a:ln>
        <a:effectLst/>
      </c:spPr>
      <c:txPr>
        <a:bodyPr rot="0" spcFirstLastPara="1" vertOverflow="ellipsis" vert="horz" wrap="square" anchor="ctr" anchorCtr="1"/>
        <a:lstStyle/>
        <a:p>
          <a:pPr>
            <a:defRPr sz="7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75000"/>
          <a:lumOff val="2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image" Target="../media/image43.emf"/><Relationship Id="rId4" Type="http://schemas.openxmlformats.org/officeDocument/2006/relationships/image" Target="../media/image4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57950368-C231-424B-8EDC-C5EA884CC8D2}" type="datetimeFigureOut">
              <a:rPr lang="en-AU" smtClean="0"/>
              <a:t>3/12/2020</a:t>
            </a:fld>
            <a:endParaRPr lang="en-AU"/>
          </a:p>
        </p:txBody>
      </p:sp>
      <p:sp>
        <p:nvSpPr>
          <p:cNvPr id="4" name="Slide Image Placeholder 3"/>
          <p:cNvSpPr>
            <a:spLocks noGrp="1" noRot="1" noChangeAspect="1"/>
          </p:cNvSpPr>
          <p:nvPr>
            <p:ph type="sldImg" idx="2"/>
          </p:nvPr>
        </p:nvSpPr>
        <p:spPr>
          <a:xfrm>
            <a:off x="1177925" y="1233488"/>
            <a:ext cx="4441825" cy="3332162"/>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439DE090-26EF-450E-97B6-379DF324908B}" type="slidenum">
              <a:rPr lang="en-AU" smtClean="0"/>
              <a:t>‹#›</a:t>
            </a:fld>
            <a:endParaRPr lang="en-AU"/>
          </a:p>
        </p:txBody>
      </p:sp>
    </p:spTree>
    <p:extLst>
      <p:ext uri="{BB962C8B-B14F-4D97-AF65-F5344CB8AC3E}">
        <p14:creationId xmlns:p14="http://schemas.microsoft.com/office/powerpoint/2010/main" val="3741156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10</a:t>
            </a:fld>
            <a:endParaRPr lang="en-AU"/>
          </a:p>
        </p:txBody>
      </p:sp>
    </p:spTree>
    <p:extLst>
      <p:ext uri="{BB962C8B-B14F-4D97-AF65-F5344CB8AC3E}">
        <p14:creationId xmlns:p14="http://schemas.microsoft.com/office/powerpoint/2010/main" val="464027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11</a:t>
            </a:fld>
            <a:endParaRPr lang="en-AU"/>
          </a:p>
        </p:txBody>
      </p:sp>
    </p:spTree>
    <p:extLst>
      <p:ext uri="{BB962C8B-B14F-4D97-AF65-F5344CB8AC3E}">
        <p14:creationId xmlns:p14="http://schemas.microsoft.com/office/powerpoint/2010/main" val="2006882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27</a:t>
            </a:fld>
            <a:endParaRPr lang="en-AU"/>
          </a:p>
        </p:txBody>
      </p:sp>
    </p:spTree>
    <p:extLst>
      <p:ext uri="{BB962C8B-B14F-4D97-AF65-F5344CB8AC3E}">
        <p14:creationId xmlns:p14="http://schemas.microsoft.com/office/powerpoint/2010/main" val="447172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31</a:t>
            </a:fld>
            <a:endParaRPr lang="en-AU"/>
          </a:p>
        </p:txBody>
      </p:sp>
    </p:spTree>
    <p:extLst>
      <p:ext uri="{BB962C8B-B14F-4D97-AF65-F5344CB8AC3E}">
        <p14:creationId xmlns:p14="http://schemas.microsoft.com/office/powerpoint/2010/main" val="1987587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F23C024-FF04-452E-A843-7509EA20A5BF}" type="slidenum">
              <a:rPr lang="en-AU" smtClean="0"/>
              <a:t>35</a:t>
            </a:fld>
            <a:endParaRPr lang="en-AU"/>
          </a:p>
        </p:txBody>
      </p:sp>
    </p:spTree>
    <p:extLst>
      <p:ext uri="{BB962C8B-B14F-4D97-AF65-F5344CB8AC3E}">
        <p14:creationId xmlns:p14="http://schemas.microsoft.com/office/powerpoint/2010/main" val="8020410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55AF0A9-B75F-4CE4-B6F5-9C9C91644E71}"/>
              </a:ext>
            </a:extLst>
          </p:cNvPr>
          <p:cNvGrpSpPr/>
          <p:nvPr userDrawn="1"/>
        </p:nvGrpSpPr>
        <p:grpSpPr>
          <a:xfrm>
            <a:off x="-3171489" y="4738399"/>
            <a:ext cx="12801436" cy="3019357"/>
            <a:chOff x="-2935513" y="4064389"/>
            <a:chExt cx="15659100" cy="3693368"/>
          </a:xfrm>
        </p:grpSpPr>
        <p:sp>
          <p:nvSpPr>
            <p:cNvPr id="14" name="Freeform 15">
              <a:extLst>
                <a:ext uri="{FF2B5EF4-FFF2-40B4-BE49-F238E27FC236}">
                  <a16:creationId xmlns:a16="http://schemas.microsoft.com/office/drawing/2014/main" id="{C472C06F-2F73-4B39-8BAB-A874F77BACE5}"/>
                </a:ext>
              </a:extLst>
            </p:cNvPr>
            <p:cNvSpPr>
              <a:spLocks/>
            </p:cNvSpPr>
            <p:nvPr userDrawn="1"/>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15" name="Freeform 16">
              <a:extLst>
                <a:ext uri="{FF2B5EF4-FFF2-40B4-BE49-F238E27FC236}">
                  <a16:creationId xmlns:a16="http://schemas.microsoft.com/office/drawing/2014/main" id="{2BDC0F06-172D-4ABF-B968-903A61518BDF}"/>
                </a:ext>
              </a:extLst>
            </p:cNvPr>
            <p:cNvSpPr>
              <a:spLocks/>
            </p:cNvSpPr>
            <p:nvPr userDrawn="1"/>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sp>
        <p:nvSpPr>
          <p:cNvPr id="10" name="Freeform: Shape 9">
            <a:extLst>
              <a:ext uri="{FF2B5EF4-FFF2-40B4-BE49-F238E27FC236}">
                <a16:creationId xmlns:a16="http://schemas.microsoft.com/office/drawing/2014/main" id="{7B9E9ED6-D0E9-4818-A55E-FEFC2F0CD672}"/>
              </a:ext>
            </a:extLst>
          </p:cNvPr>
          <p:cNvSpPr/>
          <p:nvPr userDrawn="1"/>
        </p:nvSpPr>
        <p:spPr>
          <a:xfrm>
            <a:off x="0" y="0"/>
            <a:ext cx="9144000" cy="6858000"/>
          </a:xfrm>
          <a:custGeom>
            <a:avLst/>
            <a:gdLst>
              <a:gd name="connsiteX0" fmla="*/ 263525 w 12192000"/>
              <a:gd name="connsiteY0" fmla="*/ 260350 h 6858000"/>
              <a:gd name="connsiteX1" fmla="*/ 263525 w 12192000"/>
              <a:gd name="connsiteY1" fmla="*/ 6597650 h 6858000"/>
              <a:gd name="connsiteX2" fmla="*/ 11928475 w 12192000"/>
              <a:gd name="connsiteY2" fmla="*/ 6597650 h 6858000"/>
              <a:gd name="connsiteX3" fmla="*/ 11928475 w 12192000"/>
              <a:gd name="connsiteY3" fmla="*/ 26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63525" y="260350"/>
                </a:moveTo>
                <a:lnTo>
                  <a:pt x="263525" y="6597650"/>
                </a:lnTo>
                <a:lnTo>
                  <a:pt x="11928475" y="6597650"/>
                </a:lnTo>
                <a:lnTo>
                  <a:pt x="11928475" y="26035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utura Std Light"/>
              <a:ea typeface="+mn-ea"/>
              <a:cs typeface="+mn-cs"/>
              <a:sym typeface="Futura Std Light"/>
            </a:endParaRPr>
          </a:p>
        </p:txBody>
      </p:sp>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629100" y="2350800"/>
            <a:ext cx="6858000" cy="2387600"/>
          </a:xfrm>
        </p:spPr>
        <p:txBody>
          <a:bodyPr anchor="b"/>
          <a:lstStyle>
            <a:lvl1pPr algn="l">
              <a:defRPr sz="4500"/>
            </a:lvl1pPr>
          </a:lstStyle>
          <a:p>
            <a:r>
              <a:rPr lang="en-US"/>
              <a:t>Click to edit Master title style</a:t>
            </a:r>
            <a:endParaRPr lang="en-AU"/>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629100" y="4899600"/>
            <a:ext cx="6858000" cy="626400"/>
          </a:xfrm>
        </p:spPr>
        <p:txBody>
          <a:bodyPr>
            <a:normAutofit/>
          </a:bodyPr>
          <a:lstStyle>
            <a:lvl1pPr marL="0" indent="0" algn="l">
              <a:buNone/>
              <a:defRPr sz="21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8501903" y="6230848"/>
            <a:ext cx="432081" cy="365125"/>
          </a:xfrm>
        </p:spPr>
        <p:txBody>
          <a:bodyPr/>
          <a:lstStyle>
            <a:lvl1pPr>
              <a:defRPr>
                <a:solidFill>
                  <a:schemeClr val="bg1"/>
                </a:solidFill>
              </a:defRPr>
            </a:lvl1pPr>
          </a:lstStyle>
          <a:p>
            <a:fld id="{4EC81F68-4976-451A-B2E9-79BCBD2F70CC}" type="slidenum">
              <a:rPr lang="en-AU" smtClean="0"/>
              <a:pPr/>
              <a:t>‹#›</a:t>
            </a:fld>
            <a:endParaRPr lang="en-AU"/>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7108872" y="6230848"/>
            <a:ext cx="1302050" cy="365125"/>
          </a:xfrm>
        </p:spPr>
        <p:txBody>
          <a:bodyPr/>
          <a:lstStyle>
            <a:lvl1pPr>
              <a:defRPr>
                <a:solidFill>
                  <a:schemeClr val="bg1"/>
                </a:solidFill>
              </a:defRPr>
            </a:lvl1pPr>
          </a:lstStyle>
          <a:p>
            <a:fld id="{F3349B18-5F17-4330-9F7A-A0BF225BF4B4}" type="datetime1">
              <a:rPr lang="en-AU" smtClean="0"/>
              <a:t>3/12/2020</a:t>
            </a:fld>
            <a:endParaRPr lang="en-AU"/>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3015503" y="6230848"/>
            <a:ext cx="4002382" cy="365125"/>
          </a:xfrm>
        </p:spPr>
        <p:txBody>
          <a:bodyPr/>
          <a:lstStyle>
            <a:lvl1pPr>
              <a:defRPr>
                <a:solidFill>
                  <a:schemeClr val="bg1"/>
                </a:solidFill>
              </a:defRPr>
            </a:lvl1pPr>
          </a:lstStyle>
          <a:p>
            <a:r>
              <a:rPr lang="en-AU"/>
              <a:t>Example footer text</a:t>
            </a:r>
          </a:p>
        </p:txBody>
      </p:sp>
      <p:pic>
        <p:nvPicPr>
          <p:cNvPr id="12" name="Picture 11">
            <a:extLst>
              <a:ext uri="{FF2B5EF4-FFF2-40B4-BE49-F238E27FC236}">
                <a16:creationId xmlns:a16="http://schemas.microsoft.com/office/drawing/2014/main" id="{04319888-40C2-4948-8D49-4AD6114010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6440" y="728074"/>
            <a:ext cx="3024336" cy="996252"/>
          </a:xfrm>
          <a:prstGeom prst="rect">
            <a:avLst/>
          </a:prstGeom>
        </p:spPr>
      </p:pic>
    </p:spTree>
    <p:extLst>
      <p:ext uri="{BB962C8B-B14F-4D97-AF65-F5344CB8AC3E}">
        <p14:creationId xmlns:p14="http://schemas.microsoft.com/office/powerpoint/2010/main" val="3191040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userDrawn="1"/>
        </p:nvSpPr>
        <p:spPr>
          <a:xfrm>
            <a:off x="0" y="0"/>
            <a:ext cx="2951560"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199800" y="457200"/>
            <a:ext cx="2486700" cy="1324800"/>
          </a:xfrm>
        </p:spPr>
        <p:txBody>
          <a:bodyPr anchor="t" anchorCtr="0">
            <a:noAutofit/>
          </a:bodyPr>
          <a:lstStyle>
            <a:lvl1pPr>
              <a:defRPr sz="33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3151360" y="457200"/>
            <a:ext cx="5793740" cy="562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AU"/>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199800" y="3117600"/>
            <a:ext cx="2486700" cy="1846800"/>
          </a:xfrm>
        </p:spPr>
        <p:txBody>
          <a:bodyPr/>
          <a:lstStyle>
            <a:lvl1pPr marL="0" indent="0">
              <a:buNone/>
              <a:defRPr sz="2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0E12C75C-E969-48BF-A3F2-6990F8E034DE}" type="datetime1">
              <a:rPr lang="en-AU" smtClean="0"/>
              <a:t>3/12/2020</a:t>
            </a:fld>
            <a:endParaRPr lang="en-AU"/>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097EC157-C339-420E-8E85-22C8809233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438974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omparis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175500" y="136800"/>
            <a:ext cx="6752700" cy="654032"/>
          </a:xfrm>
        </p:spPr>
        <p:txBody>
          <a:bodyPr/>
          <a:lstStyle/>
          <a:p>
            <a:r>
              <a:rPr lang="en-US"/>
              <a:t>Click to edit Master title style</a:t>
            </a:r>
            <a:endParaRPr lang="en-AU"/>
          </a:p>
        </p:txBody>
      </p:sp>
      <p:graphicFrame>
        <p:nvGraphicFramePr>
          <p:cNvPr id="10" name="Table 5">
            <a:extLst>
              <a:ext uri="{FF2B5EF4-FFF2-40B4-BE49-F238E27FC236}">
                <a16:creationId xmlns:a16="http://schemas.microsoft.com/office/drawing/2014/main" id="{EA0688C6-97AC-4E2F-A11C-B99A91715C86}"/>
              </a:ext>
            </a:extLst>
          </p:cNvPr>
          <p:cNvGraphicFramePr>
            <a:graphicFrameLocks noGrp="1"/>
          </p:cNvGraphicFramePr>
          <p:nvPr userDrawn="1">
            <p:extLst>
              <p:ext uri="{D42A27DB-BD31-4B8C-83A1-F6EECF244321}">
                <p14:modId xmlns:p14="http://schemas.microsoft.com/office/powerpoint/2010/main" val="243242673"/>
              </p:ext>
            </p:extLst>
          </p:nvPr>
        </p:nvGraphicFramePr>
        <p:xfrm>
          <a:off x="0" y="972066"/>
          <a:ext cx="9143997" cy="5938349"/>
        </p:xfrm>
        <a:graphic>
          <a:graphicData uri="http://schemas.openxmlformats.org/drawingml/2006/table">
            <a:tbl>
              <a:tblPr firstRow="1" bandRow="1"/>
              <a:tblGrid>
                <a:gridCol w="481263">
                  <a:extLst>
                    <a:ext uri="{9D8B030D-6E8A-4147-A177-3AD203B41FA5}">
                      <a16:colId xmlns:a16="http://schemas.microsoft.com/office/drawing/2014/main" val="2967096317"/>
                    </a:ext>
                  </a:extLst>
                </a:gridCol>
                <a:gridCol w="481263">
                  <a:extLst>
                    <a:ext uri="{9D8B030D-6E8A-4147-A177-3AD203B41FA5}">
                      <a16:colId xmlns:a16="http://schemas.microsoft.com/office/drawing/2014/main" val="181206194"/>
                    </a:ext>
                  </a:extLst>
                </a:gridCol>
                <a:gridCol w="481263">
                  <a:extLst>
                    <a:ext uri="{9D8B030D-6E8A-4147-A177-3AD203B41FA5}">
                      <a16:colId xmlns:a16="http://schemas.microsoft.com/office/drawing/2014/main" val="325037978"/>
                    </a:ext>
                  </a:extLst>
                </a:gridCol>
                <a:gridCol w="481263">
                  <a:extLst>
                    <a:ext uri="{9D8B030D-6E8A-4147-A177-3AD203B41FA5}">
                      <a16:colId xmlns:a16="http://schemas.microsoft.com/office/drawing/2014/main" val="898804780"/>
                    </a:ext>
                  </a:extLst>
                </a:gridCol>
                <a:gridCol w="481263">
                  <a:extLst>
                    <a:ext uri="{9D8B030D-6E8A-4147-A177-3AD203B41FA5}">
                      <a16:colId xmlns:a16="http://schemas.microsoft.com/office/drawing/2014/main" val="4209517546"/>
                    </a:ext>
                  </a:extLst>
                </a:gridCol>
                <a:gridCol w="481263">
                  <a:extLst>
                    <a:ext uri="{9D8B030D-6E8A-4147-A177-3AD203B41FA5}">
                      <a16:colId xmlns:a16="http://schemas.microsoft.com/office/drawing/2014/main" val="3663937226"/>
                    </a:ext>
                  </a:extLst>
                </a:gridCol>
                <a:gridCol w="481263">
                  <a:extLst>
                    <a:ext uri="{9D8B030D-6E8A-4147-A177-3AD203B41FA5}">
                      <a16:colId xmlns:a16="http://schemas.microsoft.com/office/drawing/2014/main" val="2041215087"/>
                    </a:ext>
                  </a:extLst>
                </a:gridCol>
                <a:gridCol w="481263">
                  <a:extLst>
                    <a:ext uri="{9D8B030D-6E8A-4147-A177-3AD203B41FA5}">
                      <a16:colId xmlns:a16="http://schemas.microsoft.com/office/drawing/2014/main" val="3234044462"/>
                    </a:ext>
                  </a:extLst>
                </a:gridCol>
                <a:gridCol w="481263">
                  <a:extLst>
                    <a:ext uri="{9D8B030D-6E8A-4147-A177-3AD203B41FA5}">
                      <a16:colId xmlns:a16="http://schemas.microsoft.com/office/drawing/2014/main" val="2148727319"/>
                    </a:ext>
                  </a:extLst>
                </a:gridCol>
                <a:gridCol w="481263">
                  <a:extLst>
                    <a:ext uri="{9D8B030D-6E8A-4147-A177-3AD203B41FA5}">
                      <a16:colId xmlns:a16="http://schemas.microsoft.com/office/drawing/2014/main" val="3707896382"/>
                    </a:ext>
                  </a:extLst>
                </a:gridCol>
                <a:gridCol w="481263">
                  <a:extLst>
                    <a:ext uri="{9D8B030D-6E8A-4147-A177-3AD203B41FA5}">
                      <a16:colId xmlns:a16="http://schemas.microsoft.com/office/drawing/2014/main" val="187407954"/>
                    </a:ext>
                  </a:extLst>
                </a:gridCol>
                <a:gridCol w="481263">
                  <a:extLst>
                    <a:ext uri="{9D8B030D-6E8A-4147-A177-3AD203B41FA5}">
                      <a16:colId xmlns:a16="http://schemas.microsoft.com/office/drawing/2014/main" val="3235748886"/>
                    </a:ext>
                  </a:extLst>
                </a:gridCol>
                <a:gridCol w="481263">
                  <a:extLst>
                    <a:ext uri="{9D8B030D-6E8A-4147-A177-3AD203B41FA5}">
                      <a16:colId xmlns:a16="http://schemas.microsoft.com/office/drawing/2014/main" val="1170355678"/>
                    </a:ext>
                  </a:extLst>
                </a:gridCol>
                <a:gridCol w="481263">
                  <a:extLst>
                    <a:ext uri="{9D8B030D-6E8A-4147-A177-3AD203B41FA5}">
                      <a16:colId xmlns:a16="http://schemas.microsoft.com/office/drawing/2014/main" val="2703842115"/>
                    </a:ext>
                  </a:extLst>
                </a:gridCol>
                <a:gridCol w="481263">
                  <a:extLst>
                    <a:ext uri="{9D8B030D-6E8A-4147-A177-3AD203B41FA5}">
                      <a16:colId xmlns:a16="http://schemas.microsoft.com/office/drawing/2014/main" val="3346839269"/>
                    </a:ext>
                  </a:extLst>
                </a:gridCol>
                <a:gridCol w="481263">
                  <a:extLst>
                    <a:ext uri="{9D8B030D-6E8A-4147-A177-3AD203B41FA5}">
                      <a16:colId xmlns:a16="http://schemas.microsoft.com/office/drawing/2014/main" val="3277899305"/>
                    </a:ext>
                  </a:extLst>
                </a:gridCol>
                <a:gridCol w="481263">
                  <a:extLst>
                    <a:ext uri="{9D8B030D-6E8A-4147-A177-3AD203B41FA5}">
                      <a16:colId xmlns:a16="http://schemas.microsoft.com/office/drawing/2014/main" val="2654979196"/>
                    </a:ext>
                  </a:extLst>
                </a:gridCol>
                <a:gridCol w="481263">
                  <a:extLst>
                    <a:ext uri="{9D8B030D-6E8A-4147-A177-3AD203B41FA5}">
                      <a16:colId xmlns:a16="http://schemas.microsoft.com/office/drawing/2014/main" val="3077562553"/>
                    </a:ext>
                  </a:extLst>
                </a:gridCol>
                <a:gridCol w="481263">
                  <a:extLst>
                    <a:ext uri="{9D8B030D-6E8A-4147-A177-3AD203B41FA5}">
                      <a16:colId xmlns:a16="http://schemas.microsoft.com/office/drawing/2014/main" val="461807359"/>
                    </a:ext>
                  </a:extLst>
                </a:gridCol>
              </a:tblGrid>
              <a:tr h="162769">
                <a:tc>
                  <a:txBody>
                    <a:bodyPr/>
                    <a:lstStyle/>
                    <a:p>
                      <a:pPr algn="ctr">
                        <a:lnSpc>
                          <a:spcPct val="80000"/>
                        </a:lnSpc>
                      </a:pPr>
                      <a:endParaRPr lang="en-AU" sz="700" b="1">
                        <a:solidFill>
                          <a:schemeClr val="bg1"/>
                        </a:solidFill>
                      </a:endParaRPr>
                    </a:p>
                  </a:txBody>
                  <a:tcPr marL="68580" marR="68580">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660033"/>
                    </a:solidFill>
                  </a:tcPr>
                </a:tc>
                <a:tc gridSpan="6">
                  <a:txBody>
                    <a:bodyPr/>
                    <a:lstStyle/>
                    <a:p>
                      <a:pPr algn="ctr">
                        <a:lnSpc>
                          <a:spcPct val="80000"/>
                        </a:lnSpc>
                      </a:pPr>
                      <a:r>
                        <a:rPr lang="en-AU" sz="800" b="1">
                          <a:solidFill>
                            <a:schemeClr val="bg1"/>
                          </a:solidFill>
                        </a:rPr>
                        <a:t>2020</a:t>
                      </a:r>
                    </a:p>
                  </a:txBody>
                  <a:tcPr marL="68580" marR="6858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660033"/>
                    </a:solidFill>
                  </a:tcPr>
                </a:tc>
                <a:tc hMerge="1">
                  <a:txBody>
                    <a:bodyPr/>
                    <a:lstStyle/>
                    <a:p>
                      <a:pPr algn="ctr">
                        <a:lnSpc>
                          <a:spcPct val="80000"/>
                        </a:lnSpc>
                      </a:pPr>
                      <a:endParaRPr lang="en-AU" sz="1000" b="1">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660033"/>
                    </a:solidFill>
                  </a:tcPr>
                </a:tc>
                <a:tc hMerge="1">
                  <a:txBody>
                    <a:bodyPr/>
                    <a:lstStyle/>
                    <a:p>
                      <a:pPr algn="ctr">
                        <a:lnSpc>
                          <a:spcPct val="80000"/>
                        </a:lnSpc>
                      </a:pPr>
                      <a:endParaRPr lang="en-AU" sz="1000" b="1">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660033"/>
                    </a:solidFill>
                  </a:tcPr>
                </a:tc>
                <a:tc hMerge="1">
                  <a:txBody>
                    <a:bodyPr/>
                    <a:lstStyle/>
                    <a:p>
                      <a:pPr algn="ctr">
                        <a:lnSpc>
                          <a:spcPct val="80000"/>
                        </a:lnSpc>
                      </a:pPr>
                      <a:endParaRPr lang="en-AU" sz="1000" b="1">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660033"/>
                    </a:solidFill>
                  </a:tcPr>
                </a:tc>
                <a:tc hMerge="1">
                  <a:txBody>
                    <a:bodyPr/>
                    <a:lstStyle/>
                    <a:p>
                      <a:pPr algn="ctr">
                        <a:lnSpc>
                          <a:spcPct val="80000"/>
                        </a:lnSpc>
                      </a:pPr>
                      <a:endParaRPr lang="en-AU" sz="1000" b="1">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660033"/>
                    </a:solidFill>
                  </a:tcPr>
                </a:tc>
                <a:tc hMerge="1">
                  <a:txBody>
                    <a:bodyPr/>
                    <a:lstStyle/>
                    <a:p>
                      <a:pPr algn="ctr">
                        <a:lnSpc>
                          <a:spcPct val="80000"/>
                        </a:lnSpc>
                      </a:pPr>
                      <a:endParaRPr lang="en-AU" sz="1000" b="1">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660033"/>
                    </a:solidFill>
                  </a:tcPr>
                </a:tc>
                <a:tc gridSpan="12">
                  <a:txBody>
                    <a:bodyPr/>
                    <a:lstStyle/>
                    <a:p>
                      <a:pPr algn="ctr">
                        <a:lnSpc>
                          <a:spcPct val="80000"/>
                        </a:lnSpc>
                      </a:pPr>
                      <a:r>
                        <a:rPr lang="en-AU" sz="800" b="1">
                          <a:solidFill>
                            <a:schemeClr val="bg1"/>
                          </a:solidFill>
                        </a:rPr>
                        <a:t>2021</a:t>
                      </a:r>
                    </a:p>
                  </a:txBody>
                  <a:tcPr marL="68580" marR="68580">
                    <a:lnL w="6350" cap="flat" cmpd="sng" algn="ctr">
                      <a:solidFill>
                        <a:schemeClr val="bg1"/>
                      </a:solidFill>
                      <a:prstDash val="solid"/>
                      <a:round/>
                      <a:headEnd type="none" w="med" len="med"/>
                      <a:tailEnd type="none" w="med" len="med"/>
                    </a:lnL>
                    <a:lnB w="6350" cap="flat" cmpd="sng" algn="ctr">
                      <a:solidFill>
                        <a:schemeClr val="bg1"/>
                      </a:solidFill>
                      <a:prstDash val="solid"/>
                      <a:round/>
                      <a:headEnd type="none" w="med" len="med"/>
                      <a:tailEnd type="none" w="med" len="med"/>
                    </a:lnB>
                    <a:solidFill>
                      <a:srgbClr val="660033"/>
                    </a:solidFill>
                  </a:tcPr>
                </a:tc>
                <a:tc hMerge="1">
                  <a:txBody>
                    <a:bodyPr/>
                    <a:lstStyle/>
                    <a:p>
                      <a:pPr algn="ctr">
                        <a:lnSpc>
                          <a:spcPct val="80000"/>
                        </a:lnSpc>
                      </a:pPr>
                      <a:endParaRPr lang="en-AU" sz="1000" b="1">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660033"/>
                    </a:solidFill>
                  </a:tcPr>
                </a:tc>
                <a:tc hMerge="1">
                  <a:txBody>
                    <a:bodyPr/>
                    <a:lstStyle/>
                    <a:p>
                      <a:pPr algn="ctr">
                        <a:lnSpc>
                          <a:spcPct val="80000"/>
                        </a:lnSpc>
                      </a:pPr>
                      <a:endParaRPr lang="en-AU" sz="1000" b="1">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660033"/>
                    </a:solidFill>
                  </a:tcPr>
                </a:tc>
                <a:tc hMerge="1">
                  <a:txBody>
                    <a:bodyPr/>
                    <a:lstStyle/>
                    <a:p>
                      <a:pPr algn="ctr">
                        <a:lnSpc>
                          <a:spcPct val="80000"/>
                        </a:lnSpc>
                      </a:pPr>
                      <a:endParaRPr lang="en-AU" sz="1000" b="1">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660033"/>
                    </a:solidFill>
                  </a:tcPr>
                </a:tc>
                <a:tc hMerge="1">
                  <a:txBody>
                    <a:bodyPr/>
                    <a:lstStyle/>
                    <a:p>
                      <a:pPr algn="ctr">
                        <a:lnSpc>
                          <a:spcPct val="80000"/>
                        </a:lnSpc>
                      </a:pPr>
                      <a:endParaRPr lang="en-AU" sz="1000" b="1">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660033"/>
                    </a:solidFill>
                  </a:tcPr>
                </a:tc>
                <a:tc hMerge="1">
                  <a:txBody>
                    <a:bodyPr/>
                    <a:lstStyle/>
                    <a:p>
                      <a:pPr algn="ctr">
                        <a:lnSpc>
                          <a:spcPct val="80000"/>
                        </a:lnSpc>
                      </a:pPr>
                      <a:endParaRPr lang="en-AU" sz="1000" b="1">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660033"/>
                    </a:solidFill>
                  </a:tcPr>
                </a:tc>
                <a:tc hMerge="1">
                  <a:txBody>
                    <a:bodyPr/>
                    <a:lstStyle/>
                    <a:p>
                      <a:pPr algn="ctr">
                        <a:lnSpc>
                          <a:spcPct val="80000"/>
                        </a:lnSpc>
                      </a:pPr>
                      <a:endParaRPr lang="en-AU" sz="1000" b="1">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660033"/>
                    </a:solidFill>
                  </a:tcPr>
                </a:tc>
                <a:tc hMerge="1">
                  <a:txBody>
                    <a:bodyPr/>
                    <a:lstStyle/>
                    <a:p>
                      <a:pPr algn="ctr">
                        <a:lnSpc>
                          <a:spcPct val="80000"/>
                        </a:lnSpc>
                      </a:pPr>
                      <a:endParaRPr lang="en-AU" sz="1000" b="1">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660033"/>
                    </a:solidFill>
                  </a:tcPr>
                </a:tc>
                <a:tc hMerge="1">
                  <a:txBody>
                    <a:bodyPr/>
                    <a:lstStyle/>
                    <a:p>
                      <a:pPr algn="ctr">
                        <a:lnSpc>
                          <a:spcPct val="80000"/>
                        </a:lnSpc>
                      </a:pPr>
                      <a:endParaRPr lang="en-AU" sz="1000" b="1">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660033"/>
                    </a:solidFill>
                  </a:tcPr>
                </a:tc>
                <a:tc hMerge="1">
                  <a:txBody>
                    <a:bodyPr/>
                    <a:lstStyle/>
                    <a:p>
                      <a:pPr algn="ctr">
                        <a:lnSpc>
                          <a:spcPct val="80000"/>
                        </a:lnSpc>
                      </a:pPr>
                      <a:endParaRPr lang="en-AU" sz="1000" b="1">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660033"/>
                    </a:solidFill>
                  </a:tcPr>
                </a:tc>
                <a:tc hMerge="1">
                  <a:txBody>
                    <a:bodyPr/>
                    <a:lstStyle/>
                    <a:p>
                      <a:pPr algn="ctr">
                        <a:lnSpc>
                          <a:spcPct val="80000"/>
                        </a:lnSpc>
                      </a:pPr>
                      <a:endParaRPr lang="en-AU" sz="1000" b="1">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660033"/>
                    </a:solidFill>
                  </a:tcPr>
                </a:tc>
                <a:tc hMerge="1">
                  <a:txBody>
                    <a:bodyPr/>
                    <a:lstStyle/>
                    <a:p>
                      <a:pPr algn="ctr">
                        <a:lnSpc>
                          <a:spcPct val="80000"/>
                        </a:lnSpc>
                      </a:pPr>
                      <a:endParaRPr lang="en-AU" sz="1000" b="1">
                        <a:solidFill>
                          <a:schemeClr val="bg1"/>
                        </a:solidFill>
                      </a:endParaRPr>
                    </a:p>
                  </a:txBody>
                  <a:tcPr>
                    <a:lnL w="6350" cap="flat" cmpd="sng" algn="ctr">
                      <a:solidFill>
                        <a:schemeClr val="bg1"/>
                      </a:solidFill>
                      <a:prstDash val="solid"/>
                      <a:round/>
                      <a:headEnd type="none" w="med" len="med"/>
                      <a:tailEnd type="none" w="med" len="med"/>
                    </a:lnL>
                    <a:lnB w="6350" cap="flat" cmpd="sng" algn="ctr">
                      <a:solidFill>
                        <a:schemeClr val="bg1"/>
                      </a:solidFill>
                      <a:prstDash val="solid"/>
                      <a:round/>
                      <a:headEnd type="none" w="med" len="med"/>
                      <a:tailEnd type="none" w="med" len="med"/>
                    </a:lnB>
                    <a:solidFill>
                      <a:srgbClr val="660033"/>
                    </a:solidFill>
                  </a:tcPr>
                </a:tc>
                <a:extLst>
                  <a:ext uri="{0D108BD9-81ED-4DB2-BD59-A6C34878D82A}">
                    <a16:rowId xmlns:a16="http://schemas.microsoft.com/office/drawing/2014/main" val="3980585978"/>
                  </a:ext>
                </a:extLst>
              </a:tr>
              <a:tr h="162769">
                <a:tc>
                  <a:txBody>
                    <a:bodyPr/>
                    <a:lstStyle/>
                    <a:p>
                      <a:pPr algn="ctr">
                        <a:lnSpc>
                          <a:spcPct val="80000"/>
                        </a:lnSpc>
                      </a:pPr>
                      <a:endParaRPr lang="en-AU" sz="800" b="1">
                        <a:solidFill>
                          <a:schemeClr val="bg1"/>
                        </a:solidFill>
                      </a:endParaRPr>
                    </a:p>
                  </a:txBody>
                  <a:tcPr marL="68580" marR="68580">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660033"/>
                    </a:solidFill>
                  </a:tcPr>
                </a:tc>
                <a:tc>
                  <a:txBody>
                    <a:bodyPr/>
                    <a:lstStyle/>
                    <a:p>
                      <a:pPr algn="ctr">
                        <a:lnSpc>
                          <a:spcPct val="80000"/>
                        </a:lnSpc>
                      </a:pPr>
                      <a:r>
                        <a:rPr lang="en-AU" sz="800" b="1">
                          <a:solidFill>
                            <a:schemeClr val="bg1"/>
                          </a:solidFill>
                        </a:rPr>
                        <a:t>Jul</a:t>
                      </a:r>
                    </a:p>
                  </a:txBody>
                  <a:tcPr marL="68580" marR="6858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0033"/>
                    </a:solidFill>
                  </a:tcPr>
                </a:tc>
                <a:tc>
                  <a:txBody>
                    <a:bodyPr/>
                    <a:lstStyle/>
                    <a:p>
                      <a:pPr algn="ctr">
                        <a:lnSpc>
                          <a:spcPct val="80000"/>
                        </a:lnSpc>
                      </a:pPr>
                      <a:r>
                        <a:rPr lang="en-AU" sz="800" b="1">
                          <a:solidFill>
                            <a:schemeClr val="bg1"/>
                          </a:solidFill>
                        </a:rPr>
                        <a:t>Aug</a:t>
                      </a:r>
                    </a:p>
                  </a:txBody>
                  <a:tcPr marL="68580" marR="6858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660033"/>
                    </a:solidFill>
                  </a:tcPr>
                </a:tc>
                <a:tc>
                  <a:txBody>
                    <a:bodyPr/>
                    <a:lstStyle/>
                    <a:p>
                      <a:pPr algn="ctr">
                        <a:lnSpc>
                          <a:spcPct val="80000"/>
                        </a:lnSpc>
                      </a:pPr>
                      <a:r>
                        <a:rPr lang="en-AU" sz="800" b="1">
                          <a:solidFill>
                            <a:schemeClr val="bg1"/>
                          </a:solidFill>
                        </a:rPr>
                        <a:t>Sep</a:t>
                      </a:r>
                    </a:p>
                  </a:txBody>
                  <a:tcPr marL="68580" marR="6858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660033"/>
                    </a:solidFill>
                  </a:tcPr>
                </a:tc>
                <a:tc>
                  <a:txBody>
                    <a:bodyPr/>
                    <a:lstStyle/>
                    <a:p>
                      <a:pPr algn="ctr">
                        <a:lnSpc>
                          <a:spcPct val="80000"/>
                        </a:lnSpc>
                      </a:pPr>
                      <a:r>
                        <a:rPr lang="en-AU" sz="800" b="1">
                          <a:solidFill>
                            <a:schemeClr val="bg1"/>
                          </a:solidFill>
                        </a:rPr>
                        <a:t>Oct</a:t>
                      </a:r>
                    </a:p>
                  </a:txBody>
                  <a:tcPr marL="68580" marR="6858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660033"/>
                    </a:solidFill>
                  </a:tcPr>
                </a:tc>
                <a:tc>
                  <a:txBody>
                    <a:bodyPr/>
                    <a:lstStyle/>
                    <a:p>
                      <a:pPr algn="ctr">
                        <a:lnSpc>
                          <a:spcPct val="80000"/>
                        </a:lnSpc>
                      </a:pPr>
                      <a:r>
                        <a:rPr lang="en-AU" sz="800" b="1">
                          <a:solidFill>
                            <a:schemeClr val="bg1"/>
                          </a:solidFill>
                        </a:rPr>
                        <a:t>Nov</a:t>
                      </a:r>
                    </a:p>
                  </a:txBody>
                  <a:tcPr marL="68580" marR="6858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660033"/>
                    </a:solidFill>
                  </a:tcPr>
                </a:tc>
                <a:tc>
                  <a:txBody>
                    <a:bodyPr/>
                    <a:lstStyle/>
                    <a:p>
                      <a:pPr algn="ctr">
                        <a:lnSpc>
                          <a:spcPct val="80000"/>
                        </a:lnSpc>
                      </a:pPr>
                      <a:r>
                        <a:rPr lang="en-AU" sz="800" b="1">
                          <a:solidFill>
                            <a:schemeClr val="bg1"/>
                          </a:solidFill>
                        </a:rPr>
                        <a:t>Dec</a:t>
                      </a:r>
                    </a:p>
                  </a:txBody>
                  <a:tcPr marL="68580" marR="6858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660033"/>
                    </a:solidFill>
                  </a:tcPr>
                </a:tc>
                <a:tc>
                  <a:txBody>
                    <a:bodyPr/>
                    <a:lstStyle/>
                    <a:p>
                      <a:pPr algn="ctr">
                        <a:lnSpc>
                          <a:spcPct val="80000"/>
                        </a:lnSpc>
                      </a:pPr>
                      <a:r>
                        <a:rPr lang="en-AU" sz="800" b="1">
                          <a:solidFill>
                            <a:schemeClr val="bg1"/>
                          </a:solidFill>
                        </a:rPr>
                        <a:t>Jan</a:t>
                      </a:r>
                    </a:p>
                  </a:txBody>
                  <a:tcPr marL="68580" marR="6858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660033"/>
                    </a:solidFill>
                  </a:tcPr>
                </a:tc>
                <a:tc>
                  <a:txBody>
                    <a:bodyPr/>
                    <a:lstStyle/>
                    <a:p>
                      <a:pPr algn="ctr">
                        <a:lnSpc>
                          <a:spcPct val="80000"/>
                        </a:lnSpc>
                      </a:pPr>
                      <a:r>
                        <a:rPr lang="en-AU" sz="800" b="1">
                          <a:solidFill>
                            <a:schemeClr val="bg1"/>
                          </a:solidFill>
                        </a:rPr>
                        <a:t>Feb</a:t>
                      </a:r>
                    </a:p>
                  </a:txBody>
                  <a:tcPr marL="68580" marR="6858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660033"/>
                    </a:solidFill>
                  </a:tcPr>
                </a:tc>
                <a:tc>
                  <a:txBody>
                    <a:bodyPr/>
                    <a:lstStyle/>
                    <a:p>
                      <a:pPr algn="ctr">
                        <a:lnSpc>
                          <a:spcPct val="80000"/>
                        </a:lnSpc>
                      </a:pPr>
                      <a:r>
                        <a:rPr lang="en-AU" sz="800" b="1">
                          <a:solidFill>
                            <a:schemeClr val="bg1"/>
                          </a:solidFill>
                        </a:rPr>
                        <a:t>Mar</a:t>
                      </a:r>
                    </a:p>
                  </a:txBody>
                  <a:tcPr marL="68580" marR="6858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660033"/>
                    </a:solidFill>
                  </a:tcPr>
                </a:tc>
                <a:tc>
                  <a:txBody>
                    <a:bodyPr/>
                    <a:lstStyle/>
                    <a:p>
                      <a:pPr algn="ctr">
                        <a:lnSpc>
                          <a:spcPct val="80000"/>
                        </a:lnSpc>
                      </a:pPr>
                      <a:r>
                        <a:rPr lang="en-AU" sz="800" b="1">
                          <a:solidFill>
                            <a:schemeClr val="bg1"/>
                          </a:solidFill>
                        </a:rPr>
                        <a:t>Apr</a:t>
                      </a:r>
                    </a:p>
                  </a:txBody>
                  <a:tcPr marL="68580" marR="6858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660033"/>
                    </a:solidFill>
                  </a:tcPr>
                </a:tc>
                <a:tc>
                  <a:txBody>
                    <a:bodyPr/>
                    <a:lstStyle/>
                    <a:p>
                      <a:pPr algn="ctr">
                        <a:lnSpc>
                          <a:spcPct val="80000"/>
                        </a:lnSpc>
                      </a:pPr>
                      <a:r>
                        <a:rPr lang="en-AU" sz="800" b="1">
                          <a:solidFill>
                            <a:schemeClr val="bg1"/>
                          </a:solidFill>
                        </a:rPr>
                        <a:t>May</a:t>
                      </a:r>
                    </a:p>
                  </a:txBody>
                  <a:tcPr marL="68580" marR="6858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660033"/>
                    </a:solidFill>
                  </a:tcPr>
                </a:tc>
                <a:tc>
                  <a:txBody>
                    <a:bodyPr/>
                    <a:lstStyle/>
                    <a:p>
                      <a:pPr algn="ctr">
                        <a:lnSpc>
                          <a:spcPct val="80000"/>
                        </a:lnSpc>
                      </a:pPr>
                      <a:r>
                        <a:rPr lang="en-AU" sz="800" b="1">
                          <a:solidFill>
                            <a:schemeClr val="bg1"/>
                          </a:solidFill>
                        </a:rPr>
                        <a:t>Jun</a:t>
                      </a:r>
                    </a:p>
                  </a:txBody>
                  <a:tcPr marL="68580" marR="6858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660033"/>
                    </a:solidFill>
                  </a:tcPr>
                </a:tc>
                <a:tc>
                  <a:txBody>
                    <a:bodyPr/>
                    <a:lstStyle/>
                    <a:p>
                      <a:pPr algn="ctr">
                        <a:lnSpc>
                          <a:spcPct val="80000"/>
                        </a:lnSpc>
                      </a:pPr>
                      <a:r>
                        <a:rPr lang="en-AU" sz="800" b="1">
                          <a:solidFill>
                            <a:schemeClr val="bg1"/>
                          </a:solidFill>
                        </a:rPr>
                        <a:t>Jul</a:t>
                      </a:r>
                    </a:p>
                  </a:txBody>
                  <a:tcPr marL="68580" marR="6858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660033"/>
                    </a:solidFill>
                  </a:tcPr>
                </a:tc>
                <a:tc>
                  <a:txBody>
                    <a:bodyPr/>
                    <a:lstStyle/>
                    <a:p>
                      <a:pPr algn="ctr">
                        <a:lnSpc>
                          <a:spcPct val="80000"/>
                        </a:lnSpc>
                      </a:pPr>
                      <a:r>
                        <a:rPr lang="en-AU" sz="800" b="1">
                          <a:solidFill>
                            <a:schemeClr val="bg1"/>
                          </a:solidFill>
                        </a:rPr>
                        <a:t>Aug</a:t>
                      </a:r>
                    </a:p>
                  </a:txBody>
                  <a:tcPr marL="68580" marR="6858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660033"/>
                    </a:solidFill>
                  </a:tcPr>
                </a:tc>
                <a:tc>
                  <a:txBody>
                    <a:bodyPr/>
                    <a:lstStyle/>
                    <a:p>
                      <a:pPr algn="ctr">
                        <a:lnSpc>
                          <a:spcPct val="80000"/>
                        </a:lnSpc>
                      </a:pPr>
                      <a:r>
                        <a:rPr lang="en-AU" sz="800" b="1">
                          <a:solidFill>
                            <a:schemeClr val="bg1"/>
                          </a:solidFill>
                        </a:rPr>
                        <a:t>Sep</a:t>
                      </a:r>
                    </a:p>
                  </a:txBody>
                  <a:tcPr marL="68580" marR="6858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660033"/>
                    </a:solidFill>
                  </a:tcPr>
                </a:tc>
                <a:tc>
                  <a:txBody>
                    <a:bodyPr/>
                    <a:lstStyle/>
                    <a:p>
                      <a:pPr algn="ctr">
                        <a:lnSpc>
                          <a:spcPct val="80000"/>
                        </a:lnSpc>
                      </a:pPr>
                      <a:r>
                        <a:rPr lang="en-AU" sz="800" b="1">
                          <a:solidFill>
                            <a:schemeClr val="bg1"/>
                          </a:solidFill>
                        </a:rPr>
                        <a:t>Oct</a:t>
                      </a:r>
                    </a:p>
                  </a:txBody>
                  <a:tcPr marL="68580" marR="6858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660033"/>
                    </a:solidFill>
                  </a:tcPr>
                </a:tc>
                <a:tc>
                  <a:txBody>
                    <a:bodyPr/>
                    <a:lstStyle/>
                    <a:p>
                      <a:pPr algn="ctr">
                        <a:lnSpc>
                          <a:spcPct val="80000"/>
                        </a:lnSpc>
                      </a:pPr>
                      <a:r>
                        <a:rPr lang="en-AU" sz="800" b="1">
                          <a:solidFill>
                            <a:schemeClr val="bg1"/>
                          </a:solidFill>
                        </a:rPr>
                        <a:t>Nov</a:t>
                      </a:r>
                    </a:p>
                  </a:txBody>
                  <a:tcPr marL="68580" marR="6858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660033"/>
                    </a:solidFill>
                  </a:tcPr>
                </a:tc>
                <a:tc>
                  <a:txBody>
                    <a:bodyPr/>
                    <a:lstStyle/>
                    <a:p>
                      <a:pPr algn="ctr">
                        <a:lnSpc>
                          <a:spcPct val="80000"/>
                        </a:lnSpc>
                      </a:pPr>
                      <a:r>
                        <a:rPr lang="en-AU" sz="800" b="1">
                          <a:solidFill>
                            <a:schemeClr val="bg1"/>
                          </a:solidFill>
                        </a:rPr>
                        <a:t>Dec</a:t>
                      </a:r>
                    </a:p>
                  </a:txBody>
                  <a:tcPr marL="68580" marR="68580">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solidFill>
                      <a:srgbClr val="660033"/>
                    </a:solidFill>
                  </a:tcPr>
                </a:tc>
                <a:extLst>
                  <a:ext uri="{0D108BD9-81ED-4DB2-BD59-A6C34878D82A}">
                    <a16:rowId xmlns:a16="http://schemas.microsoft.com/office/drawing/2014/main" val="136769129"/>
                  </a:ext>
                </a:extLst>
              </a:tr>
              <a:tr h="5560397">
                <a:tc>
                  <a:txBody>
                    <a:bodyPr/>
                    <a:lstStyle/>
                    <a:p>
                      <a:pPr>
                        <a:lnSpc>
                          <a:spcPct val="80000"/>
                        </a:lnSpc>
                      </a:pPr>
                      <a:endParaRPr lang="en-AU"/>
                    </a:p>
                    <a:p>
                      <a:pPr>
                        <a:lnSpc>
                          <a:spcPct val="80000"/>
                        </a:lnSpc>
                      </a:pPr>
                      <a:endParaRPr lang="en-AU"/>
                    </a:p>
                    <a:p>
                      <a:pPr>
                        <a:lnSpc>
                          <a:spcPct val="80000"/>
                        </a:lnSpc>
                      </a:pPr>
                      <a:endParaRPr lang="en-AU"/>
                    </a:p>
                    <a:p>
                      <a:pPr>
                        <a:lnSpc>
                          <a:spcPct val="80000"/>
                        </a:lnSpc>
                      </a:pPr>
                      <a:endParaRPr lang="en-AU"/>
                    </a:p>
                    <a:p>
                      <a:pPr>
                        <a:lnSpc>
                          <a:spcPct val="80000"/>
                        </a:lnSpc>
                      </a:pPr>
                      <a:endParaRPr lang="en-AU"/>
                    </a:p>
                    <a:p>
                      <a:pPr>
                        <a:lnSpc>
                          <a:spcPct val="80000"/>
                        </a:lnSpc>
                      </a:pPr>
                      <a:endParaRPr lang="en-AU"/>
                    </a:p>
                    <a:p>
                      <a:pPr>
                        <a:lnSpc>
                          <a:spcPct val="80000"/>
                        </a:lnSpc>
                      </a:pPr>
                      <a:endParaRPr lang="en-AU"/>
                    </a:p>
                    <a:p>
                      <a:pPr>
                        <a:lnSpc>
                          <a:spcPct val="80000"/>
                        </a:lnSpc>
                      </a:pPr>
                      <a:endParaRPr lang="en-AU"/>
                    </a:p>
                    <a:p>
                      <a:pPr>
                        <a:lnSpc>
                          <a:spcPct val="80000"/>
                        </a:lnSpc>
                      </a:pPr>
                      <a:endParaRPr lang="en-AU"/>
                    </a:p>
                    <a:p>
                      <a:pPr>
                        <a:lnSpc>
                          <a:spcPct val="80000"/>
                        </a:lnSpc>
                      </a:pPr>
                      <a:endParaRPr lang="en-AU"/>
                    </a:p>
                    <a:p>
                      <a:pPr>
                        <a:lnSpc>
                          <a:spcPct val="80000"/>
                        </a:lnSpc>
                      </a:pPr>
                      <a:endParaRPr lang="en-AU"/>
                    </a:p>
                    <a:p>
                      <a:pPr>
                        <a:lnSpc>
                          <a:spcPct val="80000"/>
                        </a:lnSpc>
                      </a:pPr>
                      <a:endParaRPr lang="en-AU"/>
                    </a:p>
                    <a:p>
                      <a:pPr>
                        <a:lnSpc>
                          <a:spcPct val="80000"/>
                        </a:lnSpc>
                      </a:pPr>
                      <a:endParaRPr lang="en-AU"/>
                    </a:p>
                  </a:txBody>
                  <a:tcPr marL="68580" marR="68580">
                    <a:lnR w="6350" cap="flat" cmpd="sng" algn="ctr">
                      <a:solidFill>
                        <a:schemeClr val="bg1">
                          <a:lumMod val="65000"/>
                        </a:schemeClr>
                      </a:solidFill>
                      <a:prstDash val="solid"/>
                      <a:round/>
                      <a:headEnd type="none" w="med" len="med"/>
                      <a:tailEnd type="none" w="med" len="med"/>
                    </a:lnR>
                  </a:tcPr>
                </a:tc>
                <a:tc>
                  <a:txBody>
                    <a:bodyPr/>
                    <a:lstStyle/>
                    <a:p>
                      <a:pPr>
                        <a:lnSpc>
                          <a:spcPct val="80000"/>
                        </a:lnSpc>
                      </a:pPr>
                      <a:endParaRPr lang="en-AU"/>
                    </a:p>
                  </a:txBody>
                  <a:tcPr marL="68580" marR="6858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nSpc>
                          <a:spcPct val="80000"/>
                        </a:lnSpc>
                      </a:pPr>
                      <a:endParaRPr lang="en-AU"/>
                    </a:p>
                  </a:txBody>
                  <a:tcPr marL="68580" marR="6858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a:lnSpc>
                          <a:spcPct val="80000"/>
                        </a:lnSpc>
                      </a:pPr>
                      <a:endParaRPr lang="en-AU"/>
                    </a:p>
                  </a:txBody>
                  <a:tcPr marL="68580" marR="6858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a:lnSpc>
                          <a:spcPct val="80000"/>
                        </a:lnSpc>
                      </a:pPr>
                      <a:endParaRPr lang="en-AU"/>
                    </a:p>
                  </a:txBody>
                  <a:tcPr marL="68580" marR="6858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a:lnSpc>
                          <a:spcPct val="80000"/>
                        </a:lnSpc>
                      </a:pPr>
                      <a:endParaRPr lang="en-AU"/>
                    </a:p>
                  </a:txBody>
                  <a:tcPr marL="68580" marR="6858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a:lnSpc>
                          <a:spcPct val="80000"/>
                        </a:lnSpc>
                      </a:pPr>
                      <a:endParaRPr lang="en-AU"/>
                    </a:p>
                  </a:txBody>
                  <a:tcPr marL="68580" marR="6858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a:lnSpc>
                          <a:spcPct val="80000"/>
                        </a:lnSpc>
                      </a:pPr>
                      <a:endParaRPr lang="en-AU"/>
                    </a:p>
                  </a:txBody>
                  <a:tcPr marL="68580" marR="6858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a:lnSpc>
                          <a:spcPct val="80000"/>
                        </a:lnSpc>
                      </a:pPr>
                      <a:endParaRPr lang="en-AU"/>
                    </a:p>
                  </a:txBody>
                  <a:tcPr marL="68580" marR="6858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a:lnSpc>
                          <a:spcPct val="80000"/>
                        </a:lnSpc>
                      </a:pPr>
                      <a:endParaRPr lang="en-AU"/>
                    </a:p>
                  </a:txBody>
                  <a:tcPr marL="68580" marR="6858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a:lnSpc>
                          <a:spcPct val="80000"/>
                        </a:lnSpc>
                      </a:pPr>
                      <a:endParaRPr lang="en-AU"/>
                    </a:p>
                  </a:txBody>
                  <a:tcPr marL="68580" marR="6858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a:lnSpc>
                          <a:spcPct val="80000"/>
                        </a:lnSpc>
                      </a:pPr>
                      <a:endParaRPr lang="en-AU"/>
                    </a:p>
                  </a:txBody>
                  <a:tcPr marL="68580" marR="6858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a:lnSpc>
                          <a:spcPct val="80000"/>
                        </a:lnSpc>
                      </a:pPr>
                      <a:endParaRPr lang="en-AU"/>
                    </a:p>
                  </a:txBody>
                  <a:tcPr marL="68580" marR="6858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a:lnSpc>
                          <a:spcPct val="80000"/>
                        </a:lnSpc>
                      </a:pPr>
                      <a:endParaRPr lang="en-AU"/>
                    </a:p>
                  </a:txBody>
                  <a:tcPr marL="68580" marR="6858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a:lnSpc>
                          <a:spcPct val="80000"/>
                        </a:lnSpc>
                      </a:pPr>
                      <a:endParaRPr lang="en-AU"/>
                    </a:p>
                  </a:txBody>
                  <a:tcPr marL="68580" marR="6858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a:lnSpc>
                          <a:spcPct val="80000"/>
                        </a:lnSpc>
                      </a:pPr>
                      <a:endParaRPr lang="en-AU"/>
                    </a:p>
                  </a:txBody>
                  <a:tcPr marL="68580" marR="6858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a:lnSpc>
                          <a:spcPct val="80000"/>
                        </a:lnSpc>
                      </a:pPr>
                      <a:endParaRPr lang="en-AU"/>
                    </a:p>
                  </a:txBody>
                  <a:tcPr marL="68580" marR="6858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a:lnSpc>
                          <a:spcPct val="80000"/>
                        </a:lnSpc>
                      </a:pPr>
                      <a:endParaRPr lang="en-AU"/>
                    </a:p>
                  </a:txBody>
                  <a:tcPr marL="68580" marR="6858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tcPr>
                </a:tc>
                <a:tc>
                  <a:txBody>
                    <a:bodyPr/>
                    <a:lstStyle/>
                    <a:p>
                      <a:pPr>
                        <a:lnSpc>
                          <a:spcPct val="80000"/>
                        </a:lnSpc>
                      </a:pPr>
                      <a:endParaRPr lang="en-AU"/>
                    </a:p>
                  </a:txBody>
                  <a:tcPr marL="68580" marR="68580">
                    <a:lnL w="6350" cap="flat" cmpd="sng" algn="ctr">
                      <a:solidFill>
                        <a:schemeClr val="bg1">
                          <a:lumMod val="65000"/>
                        </a:schemeClr>
                      </a:solidFill>
                      <a:prstDash val="solid"/>
                      <a:round/>
                      <a:headEnd type="none" w="med" len="med"/>
                      <a:tailEnd type="none" w="med" len="med"/>
                    </a:lnL>
                  </a:tcPr>
                </a:tc>
                <a:extLst>
                  <a:ext uri="{0D108BD9-81ED-4DB2-BD59-A6C34878D82A}">
                    <a16:rowId xmlns:a16="http://schemas.microsoft.com/office/drawing/2014/main" val="4262014765"/>
                  </a:ext>
                </a:extLst>
              </a:tr>
            </a:tbl>
          </a:graphicData>
        </a:graphic>
      </p:graphicFrame>
    </p:spTree>
    <p:extLst>
      <p:ext uri="{BB962C8B-B14F-4D97-AF65-F5344CB8AC3E}">
        <p14:creationId xmlns:p14="http://schemas.microsoft.com/office/powerpoint/2010/main" val="253073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inal Slide">
    <p:bg>
      <p:bgPr>
        <a:solidFill>
          <a:schemeClr val="accent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963E6EB-8CED-4108-B6F2-E6D13942F327}"/>
              </a:ext>
            </a:extLst>
          </p:cNvPr>
          <p:cNvGrpSpPr/>
          <p:nvPr userDrawn="1"/>
        </p:nvGrpSpPr>
        <p:grpSpPr>
          <a:xfrm>
            <a:off x="-3171489" y="4738399"/>
            <a:ext cx="12801436" cy="3019357"/>
            <a:chOff x="-2935513" y="4064389"/>
            <a:chExt cx="15659100" cy="3693368"/>
          </a:xfrm>
        </p:grpSpPr>
        <p:sp>
          <p:nvSpPr>
            <p:cNvPr id="6" name="Freeform 15">
              <a:extLst>
                <a:ext uri="{FF2B5EF4-FFF2-40B4-BE49-F238E27FC236}">
                  <a16:creationId xmlns:a16="http://schemas.microsoft.com/office/drawing/2014/main" id="{666E238F-C6F1-48EE-9384-92F4A10A7D10}"/>
                </a:ext>
              </a:extLst>
            </p:cNvPr>
            <p:cNvSpPr>
              <a:spLocks/>
            </p:cNvSpPr>
            <p:nvPr userDrawn="1"/>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CB2B2F3D-67A7-4D54-903D-159DD3309EF1}"/>
                </a:ext>
              </a:extLst>
            </p:cNvPr>
            <p:cNvSpPr>
              <a:spLocks/>
            </p:cNvSpPr>
            <p:nvPr userDrawn="1"/>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pic>
        <p:nvPicPr>
          <p:cNvPr id="11" name="Picture 10">
            <a:extLst>
              <a:ext uri="{FF2B5EF4-FFF2-40B4-BE49-F238E27FC236}">
                <a16:creationId xmlns:a16="http://schemas.microsoft.com/office/drawing/2014/main" id="{911649FD-DC19-4DB8-B570-D760644130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6416" y="2824337"/>
            <a:ext cx="3671168" cy="1209326"/>
          </a:xfrm>
          <a:prstGeom prst="rect">
            <a:avLst/>
          </a:prstGeom>
        </p:spPr>
      </p:pic>
    </p:spTree>
    <p:extLst>
      <p:ext uri="{BB962C8B-B14F-4D97-AF65-F5344CB8AC3E}">
        <p14:creationId xmlns:p14="http://schemas.microsoft.com/office/powerpoint/2010/main" val="1029808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EMC Title Slide v0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B6882CA-16B8-1844-AB10-4CD58872312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1320000"/>
          </a:xfrm>
        </p:spPr>
        <p:txBody>
          <a:bodyPr anchor="t" anchorCtr="0"/>
          <a:lstStyle>
            <a:lvl1pPr algn="l">
              <a:lnSpc>
                <a:spcPts val="4000"/>
              </a:lnSpc>
              <a:defRPr sz="4000"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2032072"/>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619336"/>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06000" y="2763945"/>
            <a:ext cx="3600000" cy="528000"/>
          </a:xfrm>
        </p:spPr>
        <p:txBody>
          <a:bodyPr/>
          <a:lstStyle>
            <a:lvl1pPr marL="0" indent="0">
              <a:lnSpc>
                <a:spcPts val="1500"/>
              </a:lnSpc>
              <a:spcAft>
                <a:spcPts val="0"/>
              </a:spcAft>
              <a:buNone/>
              <a:defRPr sz="1300" cap="all" baseline="0">
                <a:solidFill>
                  <a:schemeClr val="tx1"/>
                </a:solidFill>
              </a:defRPr>
            </a:lvl1pPr>
            <a:lvl2pPr marL="360000" indent="0">
              <a:buNone/>
              <a:defRPr cap="all" baseline="0">
                <a:solidFill>
                  <a:schemeClr val="tx1"/>
                </a:solidFill>
              </a:defRPr>
            </a:lvl2pPr>
            <a:lvl3pPr marL="720000" indent="0">
              <a:buNone/>
              <a:defRPr cap="all" baseline="0">
                <a:solidFill>
                  <a:schemeClr val="tx1"/>
                </a:solidFill>
              </a:defRPr>
            </a:lvl3pPr>
            <a:lvl4pPr marL="1080000" indent="0">
              <a:buNone/>
              <a:defRPr cap="all" baseline="0">
                <a:solidFill>
                  <a:schemeClr val="tx1"/>
                </a:solidFill>
              </a:defRPr>
            </a:lvl4pPr>
            <a:lvl5pPr marL="1440000" indent="0">
              <a:buNone/>
              <a:defRPr cap="all" baseline="0">
                <a:solidFill>
                  <a:schemeClr val="tx1"/>
                </a:solidFill>
              </a:defRPr>
            </a:lvl5pPr>
          </a:lstStyle>
          <a:p>
            <a:pPr lvl="0"/>
            <a:r>
              <a:rPr lang="en-US"/>
              <a:t>NAME</a:t>
            </a:r>
          </a:p>
          <a:p>
            <a:pPr lvl="0"/>
            <a:r>
              <a:rPr lang="en-US"/>
              <a:t>DATE</a:t>
            </a:r>
          </a:p>
        </p:txBody>
      </p:sp>
      <p:pic>
        <p:nvPicPr>
          <p:cNvPr id="8" name="Picture 7">
            <a:extLst>
              <a:ext uri="{FF2B5EF4-FFF2-40B4-BE49-F238E27FC236}">
                <a16:creationId xmlns:a16="http://schemas.microsoft.com/office/drawing/2014/main" id="{566833E7-48A8-FD44-9BF0-C94FBC2239EA}"/>
              </a:ext>
            </a:extLst>
          </p:cNvPr>
          <p:cNvPicPr>
            <a:picLocks noChangeAspect="1"/>
          </p:cNvPicPr>
          <p:nvPr userDrawn="1"/>
        </p:nvPicPr>
        <p:blipFill>
          <a:blip r:embed="rId3"/>
          <a:stretch>
            <a:fillRect/>
          </a:stretch>
        </p:blipFill>
        <p:spPr>
          <a:xfrm>
            <a:off x="7830000" y="6168000"/>
            <a:ext cx="1080000" cy="340920"/>
          </a:xfrm>
          <a:prstGeom prst="rect">
            <a:avLst/>
          </a:prstGeom>
        </p:spPr>
      </p:pic>
    </p:spTree>
    <p:extLst>
      <p:ext uri="{BB962C8B-B14F-4D97-AF65-F5344CB8AC3E}">
        <p14:creationId xmlns:p14="http://schemas.microsoft.com/office/powerpoint/2010/main" val="588947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EMC Title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A24CD5-D651-DC40-873A-5341FDBC1928}"/>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1320000"/>
          </a:xfrm>
        </p:spPr>
        <p:txBody>
          <a:bodyPr anchor="t" anchorCtr="0"/>
          <a:lstStyle>
            <a:lvl1pPr algn="l">
              <a:lnSpc>
                <a:spcPts val="4000"/>
              </a:lnSpc>
              <a:defRPr sz="4000"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2032072"/>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ONE LINE SUBTITLE GOES HERE</a:t>
            </a:r>
          </a:p>
        </p:txBody>
      </p:sp>
      <p:pic>
        <p:nvPicPr>
          <p:cNvPr id="10" name="Picture 9">
            <a:extLst>
              <a:ext uri="{FF2B5EF4-FFF2-40B4-BE49-F238E27FC236}">
                <a16:creationId xmlns:a16="http://schemas.microsoft.com/office/drawing/2014/main" id="{CDF6C559-0A2C-D44D-89DE-CF1E8FD11297}"/>
              </a:ext>
            </a:extLst>
          </p:cNvPr>
          <p:cNvPicPr>
            <a:picLocks noChangeAspect="1"/>
          </p:cNvPicPr>
          <p:nvPr userDrawn="1"/>
        </p:nvPicPr>
        <p:blipFill>
          <a:blip r:embed="rId3"/>
          <a:stretch>
            <a:fillRect/>
          </a:stretch>
        </p:blipFill>
        <p:spPr>
          <a:xfrm>
            <a:off x="7830000" y="6168000"/>
            <a:ext cx="1080000" cy="340920"/>
          </a:xfrm>
          <a:prstGeom prst="rect">
            <a:avLst/>
          </a:prstGeom>
        </p:spPr>
      </p:pic>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619336"/>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06000" y="2763945"/>
            <a:ext cx="3600000" cy="528000"/>
          </a:xfrm>
        </p:spPr>
        <p:txBody>
          <a:bodyPr/>
          <a:lstStyle>
            <a:lvl1pPr marL="0" indent="0">
              <a:lnSpc>
                <a:spcPts val="1500"/>
              </a:lnSpc>
              <a:spcAft>
                <a:spcPts val="0"/>
              </a:spcAft>
              <a:buNone/>
              <a:defRPr sz="1300" cap="all" baseline="0">
                <a:solidFill>
                  <a:schemeClr val="tx1"/>
                </a:solidFill>
              </a:defRPr>
            </a:lvl1pPr>
            <a:lvl2pPr marL="360000" indent="0">
              <a:buNone/>
              <a:defRPr cap="all" baseline="0">
                <a:solidFill>
                  <a:schemeClr val="tx1"/>
                </a:solidFill>
              </a:defRPr>
            </a:lvl2pPr>
            <a:lvl3pPr marL="720000" indent="0">
              <a:buNone/>
              <a:defRPr cap="all" baseline="0">
                <a:solidFill>
                  <a:schemeClr val="tx1"/>
                </a:solidFill>
              </a:defRPr>
            </a:lvl3pPr>
            <a:lvl4pPr marL="1080000" indent="0">
              <a:buNone/>
              <a:defRPr cap="all" baseline="0">
                <a:solidFill>
                  <a:schemeClr val="tx1"/>
                </a:solidFill>
              </a:defRPr>
            </a:lvl4pPr>
            <a:lvl5pPr marL="1440000" indent="0">
              <a:buNone/>
              <a:defRPr cap="all" baseline="0">
                <a:solidFill>
                  <a:schemeClr val="tx1"/>
                </a:solidFill>
              </a:defRPr>
            </a:lvl5pPr>
          </a:lstStyle>
          <a:p>
            <a:pPr lvl="0"/>
            <a:r>
              <a:rPr lang="en-US"/>
              <a:t>NAME</a:t>
            </a:r>
          </a:p>
          <a:p>
            <a:pPr lvl="0"/>
            <a:r>
              <a:rPr lang="en-US"/>
              <a:t>DATE</a:t>
            </a:r>
          </a:p>
        </p:txBody>
      </p:sp>
    </p:spTree>
    <p:extLst>
      <p:ext uri="{BB962C8B-B14F-4D97-AF65-F5344CB8AC3E}">
        <p14:creationId xmlns:p14="http://schemas.microsoft.com/office/powerpoint/2010/main" val="505368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EMC Title Slide v0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107040-69F2-B14E-873F-FCC9C48053F9}"/>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1320000"/>
          </a:xfrm>
        </p:spPr>
        <p:txBody>
          <a:bodyPr anchor="t" anchorCtr="0"/>
          <a:lstStyle>
            <a:lvl1pPr algn="l">
              <a:lnSpc>
                <a:spcPts val="4000"/>
              </a:lnSpc>
              <a:defRPr sz="4000"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2032072"/>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619336"/>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06000" y="2763945"/>
            <a:ext cx="3600000" cy="528000"/>
          </a:xfrm>
        </p:spPr>
        <p:txBody>
          <a:bodyPr/>
          <a:lstStyle>
            <a:lvl1pPr marL="0" indent="0">
              <a:lnSpc>
                <a:spcPts val="1500"/>
              </a:lnSpc>
              <a:spcAft>
                <a:spcPts val="0"/>
              </a:spcAft>
              <a:buNone/>
              <a:defRPr sz="1300" cap="all" baseline="0">
                <a:solidFill>
                  <a:schemeClr val="tx1"/>
                </a:solidFill>
              </a:defRPr>
            </a:lvl1pPr>
            <a:lvl2pPr marL="360000" indent="0">
              <a:buNone/>
              <a:defRPr cap="all" baseline="0">
                <a:solidFill>
                  <a:schemeClr val="tx1"/>
                </a:solidFill>
              </a:defRPr>
            </a:lvl2pPr>
            <a:lvl3pPr marL="720000" indent="0">
              <a:buNone/>
              <a:defRPr cap="all" baseline="0">
                <a:solidFill>
                  <a:schemeClr val="tx1"/>
                </a:solidFill>
              </a:defRPr>
            </a:lvl3pPr>
            <a:lvl4pPr marL="1080000" indent="0">
              <a:buNone/>
              <a:defRPr cap="all" baseline="0">
                <a:solidFill>
                  <a:schemeClr val="tx1"/>
                </a:solidFill>
              </a:defRPr>
            </a:lvl4pPr>
            <a:lvl5pPr marL="1440000" indent="0">
              <a:buNone/>
              <a:defRPr cap="all" baseline="0">
                <a:solidFill>
                  <a:schemeClr val="tx1"/>
                </a:solidFill>
              </a:defRPr>
            </a:lvl5pPr>
          </a:lstStyle>
          <a:p>
            <a:pPr lvl="0"/>
            <a:r>
              <a:rPr lang="en-US"/>
              <a:t>NAME</a:t>
            </a:r>
          </a:p>
          <a:p>
            <a:pPr lvl="0"/>
            <a:r>
              <a:rPr lang="en-US"/>
              <a:t>DATE</a:t>
            </a:r>
          </a:p>
        </p:txBody>
      </p:sp>
      <p:pic>
        <p:nvPicPr>
          <p:cNvPr id="12" name="Picture 11">
            <a:extLst>
              <a:ext uri="{FF2B5EF4-FFF2-40B4-BE49-F238E27FC236}">
                <a16:creationId xmlns:a16="http://schemas.microsoft.com/office/drawing/2014/main" id="{C7C1BCC5-E97F-6A44-BE6D-C68FB7BF971F}"/>
              </a:ext>
            </a:extLst>
          </p:cNvPr>
          <p:cNvPicPr>
            <a:picLocks noChangeAspect="1"/>
          </p:cNvPicPr>
          <p:nvPr userDrawn="1"/>
        </p:nvPicPr>
        <p:blipFill>
          <a:blip r:embed="rId3"/>
          <a:stretch>
            <a:fillRect/>
          </a:stretch>
        </p:blipFill>
        <p:spPr>
          <a:xfrm>
            <a:off x="7830000" y="6168000"/>
            <a:ext cx="1080000" cy="340920"/>
          </a:xfrm>
          <a:prstGeom prst="rect">
            <a:avLst/>
          </a:prstGeom>
        </p:spPr>
      </p:pic>
    </p:spTree>
    <p:extLst>
      <p:ext uri="{BB962C8B-B14F-4D97-AF65-F5344CB8AC3E}">
        <p14:creationId xmlns:p14="http://schemas.microsoft.com/office/powerpoint/2010/main" val="3466719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EMC Divider Slide v01">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74554D6-74C7-7F48-9311-A0F9600B0CC6}"/>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Slide Number Placeholder 21">
            <a:extLst>
              <a:ext uri="{FF2B5EF4-FFF2-40B4-BE49-F238E27FC236}">
                <a16:creationId xmlns:a16="http://schemas.microsoft.com/office/drawing/2014/main" id="{85E3EA8C-D7FA-E541-8B18-79F24430CD8E}"/>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23" name="Straight Connector 22">
            <a:extLst>
              <a:ext uri="{FF2B5EF4-FFF2-40B4-BE49-F238E27FC236}">
                <a16:creationId xmlns:a16="http://schemas.microsoft.com/office/drawing/2014/main" id="{6D058CBC-B9C7-5E49-980D-70BA234DF55E}"/>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5464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EMC Divider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959F6E-7BC2-5843-AB30-D7BB06590084}"/>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7535FA84-0AE2-114D-AB60-A25BA0A9933A}"/>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3" name="Straight Connector 12">
            <a:extLst>
              <a:ext uri="{FF2B5EF4-FFF2-40B4-BE49-F238E27FC236}">
                <a16:creationId xmlns:a16="http://schemas.microsoft.com/office/drawing/2014/main" id="{872FEDDB-E6D9-D846-99F7-B2F1E45C8E59}"/>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4626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EMC Divider Slide v0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C7E76A-3109-DA49-95C0-6BB58D4B062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9EA24F53-9E5A-6F42-8274-94924D121078}"/>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3F9D1629-74F5-0B44-8787-ABA9EB2C83BB}"/>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7074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EMC Divider Slide v0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7C5571-7D59-C940-AA36-5B1AC0C4BEA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4F20A432-27E5-7049-A574-AA536ED1C685}"/>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C716B783-64A2-CE46-B486-A5B5F09FA9E6}"/>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951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2951560"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199800" y="457200"/>
            <a:ext cx="2486700" cy="1324800"/>
          </a:xfrm>
        </p:spPr>
        <p:txBody>
          <a:bodyPr anchor="t" anchorCtr="0">
            <a:noAutofit/>
          </a:bodyPr>
          <a:lstStyle>
            <a:lvl1pPr>
              <a:defRPr sz="3300"/>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A1BCD5CE-50B2-4AD0-AF69-20801E4E8051}" type="datetime1">
              <a:rPr lang="en-AU" smtClean="0"/>
              <a:t>3/12/2020</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
        <p:nvSpPr>
          <p:cNvPr id="9" name="Text Placeholder 8">
            <a:extLst>
              <a:ext uri="{FF2B5EF4-FFF2-40B4-BE49-F238E27FC236}">
                <a16:creationId xmlns:a16="http://schemas.microsoft.com/office/drawing/2014/main" id="{8E5A8E53-6B2A-4241-96AC-8D49FD25DC61}"/>
              </a:ext>
            </a:extLst>
          </p:cNvPr>
          <p:cNvSpPr>
            <a:spLocks noGrp="1"/>
          </p:cNvSpPr>
          <p:nvPr>
            <p:ph type="body" sz="quarter" idx="13"/>
          </p:nvPr>
        </p:nvSpPr>
        <p:spPr>
          <a:xfrm>
            <a:off x="3150000" y="457199"/>
            <a:ext cx="5792400" cy="5626800"/>
          </a:xfrm>
        </p:spPr>
        <p:txBody>
          <a:bodyPr/>
          <a:lstStyle>
            <a:lvl1pPr marL="361950" indent="-361950">
              <a:buFont typeface="+mj-lt"/>
              <a:buAutoNum type="arabicPeriod"/>
              <a:defRPr/>
            </a:lvl1pPr>
            <a:lvl2pPr marL="685800" indent="-342900">
              <a:buFont typeface="+mj-lt"/>
              <a:buAutoNum type="arabicPeriod"/>
              <a:defRPr/>
            </a:lvl2pPr>
            <a:lvl3pPr marL="1028700" indent="-342900">
              <a:buFont typeface="+mj-lt"/>
              <a:buAutoNum type="arabicPeriod"/>
              <a:defRPr/>
            </a:lvl3pPr>
            <a:lvl4pPr marL="1371600" indent="-342900">
              <a:buFont typeface="+mj-lt"/>
              <a:buAutoNum type="arabicPeriod"/>
              <a:defRPr/>
            </a:lvl4pPr>
            <a:lvl5pPr marL="1714500" indent="-342900">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0" name="Picture 9">
            <a:extLst>
              <a:ext uri="{FF2B5EF4-FFF2-40B4-BE49-F238E27FC236}">
                <a16:creationId xmlns:a16="http://schemas.microsoft.com/office/drawing/2014/main" id="{AF2188CD-9EED-4AB1-AD8C-73C0F80DE0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1613455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EMC Divider Slide v05">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FFC0BE-1B9D-484C-8D4F-CD97B5154516}"/>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6C72046A-AE55-4C48-AB00-6B80128964A1}"/>
              </a:ext>
            </a:extLst>
          </p:cNvPr>
          <p:cNvSpPr>
            <a:spLocks noGrp="1"/>
          </p:cNvSpPr>
          <p:nvPr>
            <p:ph type="sldNum" sz="quarter" idx="10"/>
          </p:nvPr>
        </p:nvSpPr>
        <p:spPr/>
        <p:txBody>
          <a:body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43AEF03E-415A-7648-87B5-2B8AE1CB3DB0}"/>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10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EMC Divider Slide v06">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FDBF443-D40F-6046-B171-7C79EBDA088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3709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EMC Divider Slide v07">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4E8C5-16B0-FD4D-8BBE-10B4D517272C}"/>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06158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EMC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2187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AEMC Title &amp; Content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05999" y="1680000"/>
            <a:ext cx="8100000" cy="3840000"/>
          </a:xfrm>
        </p:spPr>
        <p:txBody>
          <a:bodyPr/>
          <a:lstStyle>
            <a:lvl1pPr marL="0" indent="0">
              <a:lnSpc>
                <a:spcPts val="4400"/>
              </a:lnSpc>
              <a:spcAft>
                <a:spcPts val="750"/>
              </a:spcAft>
              <a:buNone/>
              <a:defRPr sz="4200">
                <a:solidFill>
                  <a:schemeClr val="bg1"/>
                </a:solidFill>
              </a:defRPr>
            </a:lvl1pPr>
            <a:lvl2pPr marL="360000" indent="0">
              <a:buNone/>
              <a:defRPr>
                <a:solidFill>
                  <a:srgbClr val="FF0000"/>
                </a:solidFill>
              </a:defRPr>
            </a:lvl2pPr>
            <a:lvl3pPr marL="720000" indent="0">
              <a:buNone/>
              <a:defRPr>
                <a:solidFill>
                  <a:srgbClr val="FF0000"/>
                </a:solidFill>
              </a:defRPr>
            </a:lvl3pPr>
            <a:lvl4pPr marL="1080000" indent="0">
              <a:buNone/>
              <a:defRPr>
                <a:solidFill>
                  <a:srgbClr val="FF0000"/>
                </a:solidFill>
              </a:defRPr>
            </a:lvl4pPr>
            <a:lvl5pPr marL="1440000" indent="0">
              <a:buNone/>
              <a:defRPr>
                <a:solidFill>
                  <a:srgbClr val="FF0000"/>
                </a:solidFill>
              </a:defRPr>
            </a:lvl5pPr>
          </a:lstStyle>
          <a:p>
            <a:pPr lvl="0"/>
            <a:r>
              <a:rPr lang="en-US"/>
              <a:t>“</a:t>
            </a:r>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oditinnus</a:t>
            </a:r>
            <a:r>
              <a:rPr lang="en-US"/>
              <a:t> sit que </a:t>
            </a:r>
            <a:r>
              <a:rPr lang="en-US" err="1"/>
              <a:t>dolutemolum</a:t>
            </a:r>
            <a:r>
              <a:rPr lang="en-US"/>
              <a:t> 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06000" y="5760000"/>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457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AEMC Title and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05999" y="1680000"/>
            <a:ext cx="8100000" cy="3360000"/>
          </a:xfrm>
        </p:spPr>
        <p:txBody>
          <a:bodyPr/>
          <a:lstStyle>
            <a:lvl1pPr marL="0" indent="0">
              <a:lnSpc>
                <a:spcPts val="3200"/>
              </a:lnSpc>
              <a:spcAft>
                <a:spcPts val="750"/>
              </a:spcAft>
              <a:buNone/>
              <a:defRPr sz="3000">
                <a:solidFill>
                  <a:schemeClr val="bg1"/>
                </a:solidFill>
              </a:defRPr>
            </a:lvl1pPr>
            <a:lvl2pPr marL="360000" indent="0">
              <a:buNone/>
              <a:defRPr>
                <a:solidFill>
                  <a:srgbClr val="FF0000"/>
                </a:solidFill>
              </a:defRPr>
            </a:lvl2pPr>
            <a:lvl3pPr marL="720000" indent="0">
              <a:buNone/>
              <a:defRPr>
                <a:solidFill>
                  <a:srgbClr val="FF0000"/>
                </a:solidFill>
              </a:defRPr>
            </a:lvl3pPr>
            <a:lvl4pPr marL="1080000" indent="0">
              <a:buNone/>
              <a:defRPr>
                <a:solidFill>
                  <a:srgbClr val="FF0000"/>
                </a:solidFill>
              </a:defRPr>
            </a:lvl4pPr>
            <a:lvl5pPr marL="1440000" indent="0">
              <a:buNone/>
              <a:defRPr>
                <a:solidFill>
                  <a:srgbClr val="FF0000"/>
                </a:solidFill>
              </a:defRPr>
            </a:lvl5pPr>
          </a:lstStyle>
          <a:p>
            <a:pPr lvl="0"/>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a:t>
            </a:r>
            <a:r>
              <a:rPr lang="en-US"/>
              <a:t> nus, sit que </a:t>
            </a:r>
            <a:r>
              <a:rPr lang="en-US" err="1"/>
              <a:t>dolutemolum</a:t>
            </a:r>
            <a:r>
              <a:rPr lang="en-US"/>
              <a:t> re, </a:t>
            </a:r>
            <a:r>
              <a:rPr lang="en-US" err="1"/>
              <a:t>volut</a:t>
            </a:r>
            <a:r>
              <a:rPr lang="en-US"/>
              <a:t> maxim </a:t>
            </a:r>
            <a:r>
              <a:rPr lang="en-US" err="1"/>
              <a:t>harchil</a:t>
            </a:r>
            <a:r>
              <a:rPr lang="en-US"/>
              <a:t> </a:t>
            </a:r>
            <a:r>
              <a:rPr lang="en-US" err="1"/>
              <a:t>laudit</a:t>
            </a:r>
            <a:r>
              <a:rPr lang="en-US"/>
              <a:t> </a:t>
            </a:r>
            <a:r>
              <a:rPr lang="en-US" err="1"/>
              <a:t>pratem</a:t>
            </a:r>
            <a:r>
              <a:rPr lang="en-US"/>
              <a:t> </a:t>
            </a:r>
            <a:r>
              <a:rPr lang="en-US" err="1"/>
              <a:t>nient</a:t>
            </a:r>
            <a:r>
              <a:rPr lang="en-US"/>
              <a:t>, </a:t>
            </a:r>
            <a:r>
              <a:rPr lang="en-US" err="1"/>
              <a:t>ebistia</a:t>
            </a:r>
            <a:r>
              <a:rPr lang="en-US"/>
              <a:t> </a:t>
            </a:r>
            <a:r>
              <a:rPr lang="en-US" err="1"/>
              <a:t>cuptibus</a:t>
            </a:r>
            <a:r>
              <a:rPr lang="en-US"/>
              <a:t> </a:t>
            </a:r>
            <a:r>
              <a:rPr lang="en-US" err="1"/>
              <a:t>maximpo</a:t>
            </a:r>
            <a:r>
              <a:rPr lang="en-US"/>
              <a:t> </a:t>
            </a:r>
            <a:r>
              <a:rPr lang="en-US" err="1"/>
              <a:t>restiant</a:t>
            </a:r>
            <a:r>
              <a:rPr lang="en-US"/>
              <a:t> </a:t>
            </a:r>
            <a:r>
              <a:rPr lang="en-US" err="1"/>
              <a:t>accus</a:t>
            </a:r>
            <a:r>
              <a:rPr lang="en-US"/>
              <a:t> </a:t>
            </a:r>
            <a:r>
              <a:rPr lang="en-US" err="1"/>
              <a:t>maio</a:t>
            </a:r>
            <a:r>
              <a:rPr lang="en-US"/>
              <a:t> tat </a:t>
            </a:r>
            <a:r>
              <a:rPr lang="en-US" err="1"/>
              <a:t>verumquod</a:t>
            </a:r>
            <a:r>
              <a:rPr lang="en-US"/>
              <a:t> </a:t>
            </a:r>
            <a:r>
              <a:rPr lang="en-US" err="1"/>
              <a:t>molorep</a:t>
            </a:r>
            <a:r>
              <a:rPr lang="en-US"/>
              <a:t> </a:t>
            </a:r>
            <a:r>
              <a:rPr lang="en-US" err="1"/>
              <a:t>erent</a:t>
            </a:r>
            <a:r>
              <a:rPr lang="en-US"/>
              <a:t>.</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06000" y="5208000"/>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5898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EMC 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06000" y="408000"/>
            <a:ext cx="8460000" cy="360000"/>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06387" y="1680000"/>
            <a:ext cx="5760000" cy="40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3884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EMC Title &amp; Content (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06387" y="1680000"/>
            <a:ext cx="8460000" cy="4440000"/>
          </a:xfrm>
        </p:spPr>
        <p:txBody>
          <a:bodyPr numCol="2" spcCol="540000"/>
          <a:lstStyle>
            <a:lvl1pPr marL="0" indent="0">
              <a:lnSpc>
                <a:spcPts val="1600"/>
              </a:lnSpc>
              <a:buNone/>
              <a:defRPr sz="14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a:t>
            </a:r>
          </a:p>
        </p:txBody>
      </p:sp>
    </p:spTree>
    <p:extLst>
      <p:ext uri="{BB962C8B-B14F-4D97-AF65-F5344CB8AC3E}">
        <p14:creationId xmlns:p14="http://schemas.microsoft.com/office/powerpoint/2010/main" val="24364117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EMC Title &amp; Content (2 Col w Pu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06387" y="1680000"/>
            <a:ext cx="8460000" cy="4440000"/>
          </a:xfrm>
        </p:spPr>
        <p:txBody>
          <a:bodyPr numCol="2" spcCol="540000"/>
          <a:lstStyle>
            <a:lvl1pPr marL="0" indent="0">
              <a:lnSpc>
                <a:spcPts val="1600"/>
              </a:lnSpc>
              <a:buNone/>
              <a:defRPr sz="14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p:txBody>
      </p:sp>
      <p:cxnSp>
        <p:nvCxnSpPr>
          <p:cNvPr id="13" name="Straight Connector 12">
            <a:extLst>
              <a:ext uri="{FF2B5EF4-FFF2-40B4-BE49-F238E27FC236}">
                <a16:creationId xmlns:a16="http://schemas.microsoft.com/office/drawing/2014/main" id="{8FFE32B6-2F77-FC4B-8320-5CD4B36D8619}"/>
              </a:ext>
            </a:extLst>
          </p:cNvPr>
          <p:cNvCxnSpPr/>
          <p:nvPr userDrawn="1"/>
        </p:nvCxnSpPr>
        <p:spPr>
          <a:xfrm>
            <a:off x="4824000" y="432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B479C3-95F5-F249-AB54-98FE329AEC94}"/>
              </a:ext>
            </a:extLst>
          </p:cNvPr>
          <p:cNvCxnSpPr/>
          <p:nvPr userDrawn="1"/>
        </p:nvCxnSpPr>
        <p:spPr>
          <a:xfrm>
            <a:off x="4824000" y="600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8">
            <a:extLst>
              <a:ext uri="{FF2B5EF4-FFF2-40B4-BE49-F238E27FC236}">
                <a16:creationId xmlns:a16="http://schemas.microsoft.com/office/drawing/2014/main" id="{91F2159A-A782-1644-A8CD-34A685ED01AD}"/>
              </a:ext>
            </a:extLst>
          </p:cNvPr>
          <p:cNvSpPr>
            <a:spLocks noGrp="1"/>
          </p:cNvSpPr>
          <p:nvPr>
            <p:ph type="body" sz="quarter" idx="14" hasCustomPrompt="1"/>
          </p:nvPr>
        </p:nvSpPr>
        <p:spPr>
          <a:xfrm>
            <a:off x="4824000" y="4502400"/>
            <a:ext cx="3294000" cy="1320000"/>
          </a:xfrm>
        </p:spPr>
        <p:txBody>
          <a:bodyPr/>
          <a:lstStyle>
            <a:lvl1pPr marL="0" indent="0" algn="l">
              <a:lnSpc>
                <a:spcPts val="2500"/>
              </a:lnSpc>
              <a:spcAft>
                <a:spcPts val="0"/>
              </a:spcAft>
              <a:buNone/>
              <a:defRPr sz="2300">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18487232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EMC Title Content &amp; Icon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442B7E-A07A-0843-9E8B-A7816244D5E8}"/>
              </a:ext>
            </a:extLst>
          </p:cNvPr>
          <p:cNvSpPr>
            <a:spLocks noGrp="1"/>
          </p:cNvSpPr>
          <p:nvPr>
            <p:ph type="body" sz="quarter" idx="18" hasCustomPrompt="1"/>
          </p:nvPr>
        </p:nvSpPr>
        <p:spPr>
          <a:xfrm>
            <a:off x="1080000" y="2162243"/>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5" name="Text Placeholder 4">
            <a:extLst>
              <a:ext uri="{FF2B5EF4-FFF2-40B4-BE49-F238E27FC236}">
                <a16:creationId xmlns:a16="http://schemas.microsoft.com/office/drawing/2014/main" id="{232A7126-64B9-3C42-B4FC-1F6998A4C60E}"/>
              </a:ext>
            </a:extLst>
          </p:cNvPr>
          <p:cNvSpPr>
            <a:spLocks noGrp="1"/>
          </p:cNvSpPr>
          <p:nvPr>
            <p:ph type="body" sz="quarter" idx="19" hasCustomPrompt="1"/>
          </p:nvPr>
        </p:nvSpPr>
        <p:spPr>
          <a:xfrm>
            <a:off x="1078761" y="3434615"/>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6" name="Text Placeholder 4">
            <a:extLst>
              <a:ext uri="{FF2B5EF4-FFF2-40B4-BE49-F238E27FC236}">
                <a16:creationId xmlns:a16="http://schemas.microsoft.com/office/drawing/2014/main" id="{C5E08FC6-980E-4942-A9E5-7F9A3A9D2D8D}"/>
              </a:ext>
            </a:extLst>
          </p:cNvPr>
          <p:cNvSpPr>
            <a:spLocks noGrp="1"/>
          </p:cNvSpPr>
          <p:nvPr>
            <p:ph type="body" sz="quarter" idx="20" hasCustomPrompt="1"/>
          </p:nvPr>
        </p:nvSpPr>
        <p:spPr>
          <a:xfrm>
            <a:off x="1078761" y="4684773"/>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8" name="Text Placeholder 4">
            <a:extLst>
              <a:ext uri="{FF2B5EF4-FFF2-40B4-BE49-F238E27FC236}">
                <a16:creationId xmlns:a16="http://schemas.microsoft.com/office/drawing/2014/main" id="{F0AF514E-C668-D944-A58A-A2ED2A6615EF}"/>
              </a:ext>
            </a:extLst>
          </p:cNvPr>
          <p:cNvSpPr>
            <a:spLocks noGrp="1"/>
          </p:cNvSpPr>
          <p:nvPr>
            <p:ph type="body" sz="quarter" idx="21" hasCustomPrompt="1"/>
          </p:nvPr>
        </p:nvSpPr>
        <p:spPr>
          <a:xfrm>
            <a:off x="5221239" y="2160002"/>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9" name="Text Placeholder 4">
            <a:extLst>
              <a:ext uri="{FF2B5EF4-FFF2-40B4-BE49-F238E27FC236}">
                <a16:creationId xmlns:a16="http://schemas.microsoft.com/office/drawing/2014/main" id="{1EC137A1-9D8B-3143-9B6B-3EE85A538B5D}"/>
              </a:ext>
            </a:extLst>
          </p:cNvPr>
          <p:cNvSpPr>
            <a:spLocks noGrp="1"/>
          </p:cNvSpPr>
          <p:nvPr>
            <p:ph type="body" sz="quarter" idx="22" hasCustomPrompt="1"/>
          </p:nvPr>
        </p:nvSpPr>
        <p:spPr>
          <a:xfrm>
            <a:off x="5220000" y="3432374"/>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0" name="Text Placeholder 4">
            <a:extLst>
              <a:ext uri="{FF2B5EF4-FFF2-40B4-BE49-F238E27FC236}">
                <a16:creationId xmlns:a16="http://schemas.microsoft.com/office/drawing/2014/main" id="{7B2E12E3-CF26-764B-ACBC-133BFDFB9E26}"/>
              </a:ext>
            </a:extLst>
          </p:cNvPr>
          <p:cNvSpPr>
            <a:spLocks noGrp="1"/>
          </p:cNvSpPr>
          <p:nvPr>
            <p:ph type="body" sz="quarter" idx="23" hasCustomPrompt="1"/>
          </p:nvPr>
        </p:nvSpPr>
        <p:spPr>
          <a:xfrm>
            <a:off x="5220000" y="4682531"/>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67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8D73-741E-4A3A-B8C4-124CE6BAC49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FDEF3A66-B67E-4569-919D-CB6E78FCED42}" type="datetime1">
              <a:rPr lang="en-AU" smtClean="0"/>
              <a:t>3/12/2020</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r>
              <a:rPr lang="en-AU"/>
              <a:t>Example footer text</a:t>
            </a:r>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046279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EMC Title Content Icons &amp;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A3BF3E-1E59-5E44-8D38-10B3DB7C7CC5}"/>
              </a:ext>
            </a:extLst>
          </p:cNvPr>
          <p:cNvSpPr>
            <a:spLocks noGrp="1"/>
          </p:cNvSpPr>
          <p:nvPr>
            <p:ph type="body" sz="quarter" idx="16" hasCustomPrompt="1"/>
          </p:nvPr>
        </p:nvSpPr>
        <p:spPr>
          <a:xfrm>
            <a:off x="1080000" y="2159035"/>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3" name="Text Placeholder 4">
            <a:extLst>
              <a:ext uri="{FF2B5EF4-FFF2-40B4-BE49-F238E27FC236}">
                <a16:creationId xmlns:a16="http://schemas.microsoft.com/office/drawing/2014/main" id="{423D9D4D-016C-224A-AEA8-31A4F212CBC8}"/>
              </a:ext>
            </a:extLst>
          </p:cNvPr>
          <p:cNvSpPr>
            <a:spLocks noGrp="1"/>
          </p:cNvSpPr>
          <p:nvPr>
            <p:ph type="body" sz="quarter" idx="17" hasCustomPrompt="1"/>
          </p:nvPr>
        </p:nvSpPr>
        <p:spPr>
          <a:xfrm>
            <a:off x="1080000" y="3433054"/>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4" name="Text Placeholder 4">
            <a:extLst>
              <a:ext uri="{FF2B5EF4-FFF2-40B4-BE49-F238E27FC236}">
                <a16:creationId xmlns:a16="http://schemas.microsoft.com/office/drawing/2014/main" id="{FB1E91EF-9E01-6843-8409-95567B92FCB5}"/>
              </a:ext>
            </a:extLst>
          </p:cNvPr>
          <p:cNvSpPr>
            <a:spLocks noGrp="1"/>
          </p:cNvSpPr>
          <p:nvPr>
            <p:ph type="body" sz="quarter" idx="18" hasCustomPrompt="1"/>
          </p:nvPr>
        </p:nvSpPr>
        <p:spPr>
          <a:xfrm>
            <a:off x="1080000" y="4677983"/>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06000" y="408000"/>
            <a:ext cx="3960000" cy="360000"/>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0" name="Picture Placeholder 59">
            <a:extLst>
              <a:ext uri="{FF2B5EF4-FFF2-40B4-BE49-F238E27FC236}">
                <a16:creationId xmlns:a16="http://schemas.microsoft.com/office/drawing/2014/main" id="{F73D7F61-2BCF-3248-94E8-077AC7526667}"/>
              </a:ext>
            </a:extLst>
          </p:cNvPr>
          <p:cNvSpPr>
            <a:spLocks noGrp="1"/>
          </p:cNvSpPr>
          <p:nvPr>
            <p:ph type="pic" sz="quarter" idx="15"/>
          </p:nvPr>
        </p:nvSpPr>
        <p:spPr>
          <a:xfrm>
            <a:off x="4589466" y="2"/>
            <a:ext cx="4554537" cy="5746751"/>
          </a:xfrm>
        </p:spPr>
        <p:txBody>
          <a:bodyPr/>
          <a:lstStyle>
            <a:lvl1pPr marL="0" indent="0">
              <a:lnSpc>
                <a:spcPct val="100000"/>
              </a:lnSpc>
              <a:spcAft>
                <a:spcPts val="0"/>
              </a:spcAft>
              <a:buNone/>
              <a:defRPr sz="1000"/>
            </a:lvl1pPr>
          </a:lstStyle>
          <a:p>
            <a:r>
              <a:rPr lang="en-US"/>
              <a:t>Click icon to add picture</a:t>
            </a:r>
          </a:p>
        </p:txBody>
      </p:sp>
      <p:cxnSp>
        <p:nvCxnSpPr>
          <p:cNvPr id="62" name="Straight Connector 61">
            <a:extLst>
              <a:ext uri="{FF2B5EF4-FFF2-40B4-BE49-F238E27FC236}">
                <a16:creationId xmlns:a16="http://schemas.microsoft.com/office/drawing/2014/main" id="{179B9315-77AD-5146-ACA8-C38B271193DC}"/>
              </a:ext>
            </a:extLst>
          </p:cNvPr>
          <p:cNvCxnSpPr/>
          <p:nvPr userDrawn="1"/>
        </p:nvCxnSpPr>
        <p:spPr>
          <a:xfrm>
            <a:off x="4588933" y="6001068"/>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31071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EMC Title Content &amp; Pullou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p:nvPr>
        </p:nvSpPr>
        <p:spPr>
          <a:xfrm>
            <a:off x="306000" y="1680000"/>
            <a:ext cx="3960000" cy="40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0959DE-2E97-A542-9713-93CBA067A5E3}"/>
              </a:ext>
            </a:extLst>
          </p:cNvPr>
          <p:cNvCxnSpPr/>
          <p:nvPr userDrawn="1"/>
        </p:nvCxnSpPr>
        <p:spPr>
          <a:xfrm>
            <a:off x="5165867" y="396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69AA80E-DE9A-9848-964D-5CA65F08A981}"/>
              </a:ext>
            </a:extLst>
          </p:cNvPr>
          <p:cNvCxnSpPr/>
          <p:nvPr userDrawn="1"/>
        </p:nvCxnSpPr>
        <p:spPr>
          <a:xfrm>
            <a:off x="5165867" y="564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38">
            <a:extLst>
              <a:ext uri="{FF2B5EF4-FFF2-40B4-BE49-F238E27FC236}">
                <a16:creationId xmlns:a16="http://schemas.microsoft.com/office/drawing/2014/main" id="{E7676428-008D-9B46-8F6D-D80B21698BBD}"/>
              </a:ext>
            </a:extLst>
          </p:cNvPr>
          <p:cNvSpPr>
            <a:spLocks noGrp="1"/>
          </p:cNvSpPr>
          <p:nvPr>
            <p:ph type="body" sz="quarter" idx="13" hasCustomPrompt="1"/>
          </p:nvPr>
        </p:nvSpPr>
        <p:spPr>
          <a:xfrm>
            <a:off x="5165867" y="4143023"/>
            <a:ext cx="3294000" cy="1320000"/>
          </a:xfrm>
        </p:spPr>
        <p:txBody>
          <a:bodyPr/>
          <a:lstStyle>
            <a:lvl1pPr marL="0" indent="0" algn="l">
              <a:lnSpc>
                <a:spcPts val="2500"/>
              </a:lnSpc>
              <a:spcAft>
                <a:spcPts val="0"/>
              </a:spcAft>
              <a:buNone/>
              <a:defRPr sz="2300">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36253173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EMC Full Bleed Image &amp; Pull-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E23A1C-A544-2B4E-AAB3-678FC566362A}"/>
              </a:ext>
            </a:extLst>
          </p:cNvPr>
          <p:cNvSpPr>
            <a:spLocks noGrp="1"/>
          </p:cNvSpPr>
          <p:nvPr>
            <p:ph type="pic" sz="quarter" idx="17"/>
          </p:nvPr>
        </p:nvSpPr>
        <p:spPr>
          <a:xfrm>
            <a:off x="0" y="0"/>
            <a:ext cx="9144000" cy="6858000"/>
          </a:xfrm>
        </p:spPr>
        <p:txBody>
          <a:bodyPr/>
          <a:lstStyle>
            <a:lvl1pPr marL="0" indent="0">
              <a:lnSpc>
                <a:spcPct val="100000"/>
              </a:lnSpc>
              <a:spcAft>
                <a:spcPts val="0"/>
              </a:spcAft>
              <a:buNone/>
              <a:defRPr sz="1000"/>
            </a:lvl1pPr>
          </a:lstStyle>
          <a:p>
            <a:r>
              <a:rPr lang="en-US"/>
              <a:t>Click icon to add picture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4860000" y="2641602"/>
            <a:ext cx="3294000" cy="1749777"/>
          </a:xfrm>
        </p:spPr>
        <p:txBody>
          <a:bodyPr/>
          <a:lstStyle>
            <a:lvl1pPr marL="0" indent="0" algn="l">
              <a:lnSpc>
                <a:spcPts val="2500"/>
              </a:lnSpc>
              <a:spcAft>
                <a:spcPts val="0"/>
              </a:spcAft>
              <a:buNone/>
              <a:defRPr sz="2300">
                <a:solidFill>
                  <a:schemeClr val="tx1"/>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endParaRPr lang="en-US"/>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4860000" y="936000"/>
            <a:ext cx="3294000" cy="1320000"/>
          </a:xfrm>
        </p:spPr>
        <p:txBody>
          <a:bodyPr/>
          <a:lstStyle>
            <a:lvl1pPr marL="0" indent="0" algn="l">
              <a:lnSpc>
                <a:spcPts val="10000"/>
              </a:lnSpc>
              <a:spcAft>
                <a:spcPts val="0"/>
              </a:spcAft>
              <a:buNone/>
              <a:defRPr sz="10000">
                <a:solidFill>
                  <a:schemeClr val="tx1"/>
                </a:solidFill>
              </a:defRPr>
            </a:lvl1pPr>
          </a:lstStyle>
          <a:p>
            <a:pPr lvl="0"/>
            <a:r>
              <a:rPr lang="en-US"/>
              <a:t>52m</a:t>
            </a:r>
          </a:p>
        </p:txBody>
      </p:sp>
    </p:spTree>
    <p:extLst>
      <p:ext uri="{BB962C8B-B14F-4D97-AF65-F5344CB8AC3E}">
        <p14:creationId xmlns:p14="http://schemas.microsoft.com/office/powerpoint/2010/main" val="9076841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EMC Content &amp; Chart v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720003" y="4273421"/>
            <a:ext cx="2968133" cy="1800000"/>
          </a:xfrm>
        </p:spPr>
        <p:txBody>
          <a:bodyPr/>
          <a:lstStyle>
            <a:lvl1pPr marL="0" indent="0" algn="l">
              <a:lnSpc>
                <a:spcPts val="2100"/>
              </a:lnSpc>
              <a:spcAft>
                <a:spcPts val="0"/>
              </a:spcAft>
              <a:buNone/>
              <a:defRPr sz="20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key takeaway from chart is to go here</a:t>
            </a:r>
          </a:p>
        </p:txBody>
      </p:sp>
      <p:sp>
        <p:nvSpPr>
          <p:cNvPr id="33" name="Text Placeholder 3">
            <a:extLst>
              <a:ext uri="{FF2B5EF4-FFF2-40B4-BE49-F238E27FC236}">
                <a16:creationId xmlns:a16="http://schemas.microsoft.com/office/drawing/2014/main" id="{7F1A51B3-0A04-DB4D-A887-50BCC1D1A7FE}"/>
              </a:ext>
            </a:extLst>
          </p:cNvPr>
          <p:cNvSpPr>
            <a:spLocks noGrp="1"/>
          </p:cNvSpPr>
          <p:nvPr>
            <p:ph type="body" sz="quarter" idx="14" hasCustomPrompt="1"/>
          </p:nvPr>
        </p:nvSpPr>
        <p:spPr>
          <a:xfrm>
            <a:off x="720002" y="1749777"/>
            <a:ext cx="2968133" cy="2427643"/>
          </a:xfrm>
        </p:spPr>
        <p:txBody>
          <a:bodyPr/>
          <a:lstStyle>
            <a:lvl1pPr marL="0" indent="0" algn="l">
              <a:lnSpc>
                <a:spcPct val="100000"/>
              </a:lnSpc>
              <a:spcAft>
                <a:spcPts val="0"/>
              </a:spcAft>
              <a:buNone/>
              <a:defRPr sz="10000">
                <a:solidFill>
                  <a:schemeClr val="accent3"/>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85%</a:t>
            </a:r>
          </a:p>
        </p:txBody>
      </p:sp>
    </p:spTree>
    <p:extLst>
      <p:ext uri="{BB962C8B-B14F-4D97-AF65-F5344CB8AC3E}">
        <p14:creationId xmlns:p14="http://schemas.microsoft.com/office/powerpoint/2010/main" val="24434774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EMC Content &amp; Char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447810"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Key takeaway from chart is to go here</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3555625"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Key takeaway from chart is to go here</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6663441"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Key takeaway from chart is to go here</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447810" y="3840000"/>
            <a:ext cx="1852612" cy="1080000"/>
          </a:xfrm>
        </p:spPr>
        <p:txBody>
          <a:bodyPr/>
          <a:lstStyle>
            <a:lvl1pPr marL="0" indent="0" algn="ctr">
              <a:lnSpc>
                <a:spcPct val="100000"/>
              </a:lnSpc>
              <a:spcAft>
                <a:spcPts val="0"/>
              </a:spcAft>
              <a:buNone/>
              <a:defRPr sz="6500">
                <a:solidFill>
                  <a:schemeClr val="accent3"/>
                </a:solidFill>
              </a:defRPr>
            </a:lvl1pPr>
          </a:lstStyle>
          <a:p>
            <a:pPr lvl="0"/>
            <a:r>
              <a:rPr lang="en-US"/>
              <a:t>74%</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3555625" y="3840000"/>
            <a:ext cx="1852612" cy="1080000"/>
          </a:xfrm>
        </p:spPr>
        <p:txBody>
          <a:bodyPr/>
          <a:lstStyle>
            <a:lvl1pPr marL="0" indent="0" algn="ctr">
              <a:lnSpc>
                <a:spcPct val="100000"/>
              </a:lnSpc>
              <a:spcAft>
                <a:spcPts val="0"/>
              </a:spcAft>
              <a:buNone/>
              <a:defRPr sz="6500">
                <a:solidFill>
                  <a:schemeClr val="accent3"/>
                </a:solidFill>
              </a:defRPr>
            </a:lvl1pPr>
          </a:lstStyle>
          <a:p>
            <a:pPr lvl="0"/>
            <a:r>
              <a:rPr lang="en-US"/>
              <a:t>74%</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6663441" y="3840000"/>
            <a:ext cx="1852612" cy="1080000"/>
          </a:xfrm>
        </p:spPr>
        <p:txBody>
          <a:bodyPr/>
          <a:lstStyle>
            <a:lvl1pPr marL="0" indent="0" algn="ctr">
              <a:lnSpc>
                <a:spcPct val="100000"/>
              </a:lnSpc>
              <a:spcAft>
                <a:spcPts val="0"/>
              </a:spcAft>
              <a:buNone/>
              <a:defRPr sz="6500">
                <a:solidFill>
                  <a:schemeClr val="accent3"/>
                </a:solidFill>
              </a:defRPr>
            </a:lvl1pPr>
          </a:lstStyle>
          <a:p>
            <a:pPr lvl="0"/>
            <a:r>
              <a:rPr lang="en-US"/>
              <a:t>74%</a:t>
            </a:r>
          </a:p>
        </p:txBody>
      </p:sp>
    </p:spTree>
    <p:extLst>
      <p:ext uri="{BB962C8B-B14F-4D97-AF65-F5344CB8AC3E}">
        <p14:creationId xmlns:p14="http://schemas.microsoft.com/office/powerpoint/2010/main" val="35802047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EMC Content &amp;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447810"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3555625"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6663441"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447810" y="3960000"/>
            <a:ext cx="1852612" cy="1080000"/>
          </a:xfrm>
        </p:spPr>
        <p:txBody>
          <a:bodyPr/>
          <a:lstStyle>
            <a:lvl1pPr marL="0" indent="0" algn="ctr">
              <a:lnSpc>
                <a:spcPts val="7500"/>
              </a:lnSpc>
              <a:spcAft>
                <a:spcPts val="0"/>
              </a:spcAft>
              <a:buNone/>
              <a:defRPr sz="7500">
                <a:solidFill>
                  <a:schemeClr val="bg1"/>
                </a:solidFill>
              </a:defRPr>
            </a:lvl1pPr>
          </a:lstStyle>
          <a:p>
            <a:pPr lvl="0"/>
            <a:r>
              <a:rPr lang="en-US"/>
              <a:t>XXX</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3555625" y="3960000"/>
            <a:ext cx="1852612" cy="1080000"/>
          </a:xfrm>
        </p:spPr>
        <p:txBody>
          <a:bodyPr/>
          <a:lstStyle>
            <a:lvl1pPr marL="0" indent="0" algn="ctr">
              <a:lnSpc>
                <a:spcPts val="7500"/>
              </a:lnSpc>
              <a:spcAft>
                <a:spcPts val="0"/>
              </a:spcAft>
              <a:buNone/>
              <a:defRPr sz="7500">
                <a:solidFill>
                  <a:schemeClr val="bg1"/>
                </a:solidFill>
              </a:defRPr>
            </a:lvl1pPr>
          </a:lstStyle>
          <a:p>
            <a:pPr lvl="0"/>
            <a:r>
              <a:rPr lang="en-US"/>
              <a:t>XXX</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6663441" y="3960000"/>
            <a:ext cx="1852612" cy="1080000"/>
          </a:xfrm>
        </p:spPr>
        <p:txBody>
          <a:bodyPr/>
          <a:lstStyle>
            <a:lvl1pPr marL="0" indent="0" algn="ctr">
              <a:lnSpc>
                <a:spcPts val="7500"/>
              </a:lnSpc>
              <a:spcAft>
                <a:spcPts val="0"/>
              </a:spcAft>
              <a:buNone/>
              <a:defRPr sz="7500">
                <a:solidFill>
                  <a:schemeClr val="bg1"/>
                </a:solidFill>
              </a:defRPr>
            </a:lvl1pPr>
          </a:lstStyle>
          <a:p>
            <a:pPr lvl="0"/>
            <a:r>
              <a:rPr lang="en-US"/>
              <a:t>XXX</a:t>
            </a:r>
          </a:p>
        </p:txBody>
      </p:sp>
    </p:spTree>
    <p:extLst>
      <p:ext uri="{BB962C8B-B14F-4D97-AF65-F5344CB8AC3E}">
        <p14:creationId xmlns:p14="http://schemas.microsoft.com/office/powerpoint/2010/main" val="15046920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EMC Who We Are">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C35BB38-947B-2D40-BAD6-FC5A012609D5}"/>
              </a:ext>
            </a:extLst>
          </p:cNvPr>
          <p:cNvPicPr>
            <a:picLocks noChangeAspect="1"/>
          </p:cNvPicPr>
          <p:nvPr userDrawn="1"/>
        </p:nvPicPr>
        <p:blipFill>
          <a:blip r:embed="rId2"/>
          <a:stretch>
            <a:fillRect/>
          </a:stretch>
        </p:blipFill>
        <p:spPr>
          <a:xfrm>
            <a:off x="3778899" y="1386740"/>
            <a:ext cx="1392933" cy="2400000"/>
          </a:xfrm>
          <a:prstGeom prst="rect">
            <a:avLst/>
          </a:prstGeom>
        </p:spPr>
      </p:pic>
      <p:sp>
        <p:nvSpPr>
          <p:cNvPr id="2" name="Title 1">
            <a:extLst>
              <a:ext uri="{FF2B5EF4-FFF2-40B4-BE49-F238E27FC236}">
                <a16:creationId xmlns:a16="http://schemas.microsoft.com/office/drawing/2014/main" id="{29AF8DFD-FBB1-3041-BF49-A40D9A5EB647}"/>
              </a:ext>
            </a:extLst>
          </p:cNvPr>
          <p:cNvSpPr>
            <a:spLocks noGrp="1"/>
          </p:cNvSpPr>
          <p:nvPr>
            <p:ph type="title" hasCustomPrompt="1"/>
          </p:nvPr>
        </p:nvSpPr>
        <p:spPr/>
        <p:txBody>
          <a:bodyPr/>
          <a:lstStyle/>
          <a:p>
            <a:r>
              <a:rPr lang="en-US"/>
              <a:t>Who we are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2205000" y="4200000"/>
            <a:ext cx="4734000" cy="1800000"/>
          </a:xfrm>
        </p:spPr>
        <p:txBody>
          <a:bodyPr/>
          <a:lstStyle>
            <a:lvl1pPr marL="0" indent="0" algn="ctr">
              <a:lnSpc>
                <a:spcPts val="3200"/>
              </a:lnSpc>
              <a:spcAft>
                <a:spcPts val="0"/>
              </a:spcAft>
              <a:buNone/>
              <a:defRPr sz="30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We are the rule maker</a:t>
            </a:r>
            <a:br>
              <a:rPr lang="en-US"/>
            </a:br>
            <a:r>
              <a:rPr lang="en-US"/>
              <a:t>for Australian electricity and gas markets</a:t>
            </a:r>
          </a:p>
        </p:txBody>
      </p:sp>
      <p:grpSp>
        <p:nvGrpSpPr>
          <p:cNvPr id="5" name="Group 4">
            <a:extLst>
              <a:ext uri="{FF2B5EF4-FFF2-40B4-BE49-F238E27FC236}">
                <a16:creationId xmlns:a16="http://schemas.microsoft.com/office/drawing/2014/main" id="{8114645D-0533-1E44-99F4-1D50CB7CBE29}"/>
              </a:ext>
            </a:extLst>
          </p:cNvPr>
          <p:cNvGrpSpPr/>
          <p:nvPr userDrawn="1"/>
        </p:nvGrpSpPr>
        <p:grpSpPr>
          <a:xfrm>
            <a:off x="4710830" y="2536356"/>
            <a:ext cx="768586" cy="1017504"/>
            <a:chOff x="4710830" y="1902267"/>
            <a:chExt cx="768586" cy="763128"/>
          </a:xfrm>
        </p:grpSpPr>
        <p:sp>
          <p:nvSpPr>
            <p:cNvPr id="17" name="Freeform 7">
              <a:extLst>
                <a:ext uri="{FF2B5EF4-FFF2-40B4-BE49-F238E27FC236}">
                  <a16:creationId xmlns:a16="http://schemas.microsoft.com/office/drawing/2014/main" id="{10123C44-15E2-FD48-895F-315EBB905755}"/>
                </a:ext>
              </a:extLst>
            </p:cNvPr>
            <p:cNvSpPr>
              <a:spLocks noChangeArrowheads="1"/>
            </p:cNvSpPr>
            <p:nvPr userDrawn="1"/>
          </p:nvSpPr>
          <p:spPr bwMode="auto">
            <a:xfrm>
              <a:off x="4710830" y="1902267"/>
              <a:ext cx="768586" cy="763128"/>
            </a:xfrm>
            <a:custGeom>
              <a:avLst/>
              <a:gdLst>
                <a:gd name="T0" fmla="*/ 1878 w 3726"/>
                <a:gd name="T1" fmla="*/ 3697 h 3698"/>
                <a:gd name="T2" fmla="*/ 1878 w 3726"/>
                <a:gd name="T3" fmla="*/ 3697 h 3698"/>
                <a:gd name="T4" fmla="*/ 3725 w 3726"/>
                <a:gd name="T5" fmla="*/ 1848 h 3698"/>
                <a:gd name="T6" fmla="*/ 1878 w 3726"/>
                <a:gd name="T7" fmla="*/ 0 h 3698"/>
                <a:gd name="T8" fmla="*/ 0 w 3726"/>
                <a:gd name="T9" fmla="*/ 1848 h 3698"/>
                <a:gd name="T10" fmla="*/ 1878 w 3726"/>
                <a:gd name="T11" fmla="*/ 3697 h 3698"/>
              </a:gdLst>
              <a:ahLst/>
              <a:cxnLst>
                <a:cxn ang="0">
                  <a:pos x="T0" y="T1"/>
                </a:cxn>
                <a:cxn ang="0">
                  <a:pos x="T2" y="T3"/>
                </a:cxn>
                <a:cxn ang="0">
                  <a:pos x="T4" y="T5"/>
                </a:cxn>
                <a:cxn ang="0">
                  <a:pos x="T6" y="T7"/>
                </a:cxn>
                <a:cxn ang="0">
                  <a:pos x="T8" y="T9"/>
                </a:cxn>
                <a:cxn ang="0">
                  <a:pos x="T10" y="T11"/>
                </a:cxn>
              </a:cxnLst>
              <a:rect l="0" t="0" r="r" b="b"/>
              <a:pathLst>
                <a:path w="3726" h="3698">
                  <a:moveTo>
                    <a:pt x="1878" y="3697"/>
                  </a:moveTo>
                  <a:lnTo>
                    <a:pt x="1878" y="3697"/>
                  </a:lnTo>
                  <a:cubicBezTo>
                    <a:pt x="2880" y="3697"/>
                    <a:pt x="3725" y="2882"/>
                    <a:pt x="3725" y="1848"/>
                  </a:cubicBezTo>
                  <a:cubicBezTo>
                    <a:pt x="3725" y="815"/>
                    <a:pt x="2880" y="0"/>
                    <a:pt x="1878" y="0"/>
                  </a:cubicBezTo>
                  <a:cubicBezTo>
                    <a:pt x="845" y="0"/>
                    <a:pt x="0" y="815"/>
                    <a:pt x="0" y="1848"/>
                  </a:cubicBezTo>
                  <a:cubicBezTo>
                    <a:pt x="0" y="2882"/>
                    <a:pt x="845" y="3697"/>
                    <a:pt x="1878" y="3697"/>
                  </a:cubicBezTo>
                </a:path>
              </a:pathLst>
            </a:custGeom>
            <a:solidFill>
              <a:schemeClr val="accent1"/>
            </a:solidFill>
            <a:ln>
              <a:noFill/>
            </a:ln>
            <a:effectLst/>
          </p:spPr>
          <p:txBody>
            <a:bodyPr wrap="none" anchor="ctr"/>
            <a:lstStyle/>
            <a:p>
              <a:endParaRPr lang="en-US" sz="1800"/>
            </a:p>
          </p:txBody>
        </p:sp>
        <p:pic>
          <p:nvPicPr>
            <p:cNvPr id="34" name="Picture 33">
              <a:extLst>
                <a:ext uri="{FF2B5EF4-FFF2-40B4-BE49-F238E27FC236}">
                  <a16:creationId xmlns:a16="http://schemas.microsoft.com/office/drawing/2014/main" id="{16AEACBE-C8C2-E544-87A7-7E84017C501E}"/>
                </a:ext>
              </a:extLst>
            </p:cNvPr>
            <p:cNvPicPr>
              <a:picLocks noChangeAspect="1"/>
            </p:cNvPicPr>
            <p:nvPr userDrawn="1"/>
          </p:nvPicPr>
          <p:blipFill>
            <a:blip r:embed="rId3"/>
            <a:stretch>
              <a:fillRect/>
            </a:stretch>
          </p:blipFill>
          <p:spPr>
            <a:xfrm>
              <a:off x="4880112" y="2058831"/>
              <a:ext cx="432509" cy="450000"/>
            </a:xfrm>
            <a:prstGeom prst="rect">
              <a:avLst/>
            </a:prstGeom>
          </p:spPr>
        </p:pic>
      </p:grpSp>
      <p:grpSp>
        <p:nvGrpSpPr>
          <p:cNvPr id="3" name="Group 2">
            <a:extLst>
              <a:ext uri="{FF2B5EF4-FFF2-40B4-BE49-F238E27FC236}">
                <a16:creationId xmlns:a16="http://schemas.microsoft.com/office/drawing/2014/main" id="{81E1BC75-C84B-5641-90F7-1B069570C858}"/>
              </a:ext>
            </a:extLst>
          </p:cNvPr>
          <p:cNvGrpSpPr/>
          <p:nvPr userDrawn="1"/>
        </p:nvGrpSpPr>
        <p:grpSpPr>
          <a:xfrm>
            <a:off x="5520598" y="2563660"/>
            <a:ext cx="755983" cy="1017600"/>
            <a:chOff x="5520595" y="1922745"/>
            <a:chExt cx="755983" cy="763200"/>
          </a:xfrm>
        </p:grpSpPr>
        <p:sp>
          <p:nvSpPr>
            <p:cNvPr id="30" name="Freeform 5">
              <a:extLst>
                <a:ext uri="{FF2B5EF4-FFF2-40B4-BE49-F238E27FC236}">
                  <a16:creationId xmlns:a16="http://schemas.microsoft.com/office/drawing/2014/main" id="{7E262233-C20A-5C41-8412-250DA6D9D12A}"/>
                </a:ext>
              </a:extLst>
            </p:cNvPr>
            <p:cNvSpPr>
              <a:spLocks noChangeArrowheads="1"/>
            </p:cNvSpPr>
            <p:nvPr userDrawn="1"/>
          </p:nvSpPr>
          <p:spPr bwMode="auto">
            <a:xfrm>
              <a:off x="5520595" y="1922745"/>
              <a:ext cx="755983" cy="763200"/>
            </a:xfrm>
            <a:custGeom>
              <a:avLst/>
              <a:gdLst>
                <a:gd name="T0" fmla="*/ 1846 w 3694"/>
                <a:gd name="T1" fmla="*/ 3730 h 3731"/>
                <a:gd name="T2" fmla="*/ 1846 w 3694"/>
                <a:gd name="T3" fmla="*/ 3730 h 3731"/>
                <a:gd name="T4" fmla="*/ 3693 w 3694"/>
                <a:gd name="T5" fmla="*/ 1849 h 3731"/>
                <a:gd name="T6" fmla="*/ 1846 w 3694"/>
                <a:gd name="T7" fmla="*/ 0 h 3731"/>
                <a:gd name="T8" fmla="*/ 0 w 3694"/>
                <a:gd name="T9" fmla="*/ 1849 h 3731"/>
                <a:gd name="T10" fmla="*/ 1846 w 3694"/>
                <a:gd name="T11" fmla="*/ 3730 h 3731"/>
              </a:gdLst>
              <a:ahLst/>
              <a:cxnLst>
                <a:cxn ang="0">
                  <a:pos x="T0" y="T1"/>
                </a:cxn>
                <a:cxn ang="0">
                  <a:pos x="T2" y="T3"/>
                </a:cxn>
                <a:cxn ang="0">
                  <a:pos x="T4" y="T5"/>
                </a:cxn>
                <a:cxn ang="0">
                  <a:pos x="T6" y="T7"/>
                </a:cxn>
                <a:cxn ang="0">
                  <a:pos x="T8" y="T9"/>
                </a:cxn>
                <a:cxn ang="0">
                  <a:pos x="T10" y="T11"/>
                </a:cxn>
              </a:cxnLst>
              <a:rect l="0" t="0" r="r" b="b"/>
              <a:pathLst>
                <a:path w="3694" h="3731">
                  <a:moveTo>
                    <a:pt x="1846" y="3730"/>
                  </a:moveTo>
                  <a:lnTo>
                    <a:pt x="1846" y="3730"/>
                  </a:lnTo>
                  <a:cubicBezTo>
                    <a:pt x="2880" y="3730"/>
                    <a:pt x="3693" y="2884"/>
                    <a:pt x="3693" y="1849"/>
                  </a:cubicBezTo>
                  <a:cubicBezTo>
                    <a:pt x="3693" y="847"/>
                    <a:pt x="2880" y="0"/>
                    <a:pt x="1846" y="0"/>
                  </a:cubicBezTo>
                  <a:cubicBezTo>
                    <a:pt x="844" y="0"/>
                    <a:pt x="0" y="847"/>
                    <a:pt x="0" y="1849"/>
                  </a:cubicBezTo>
                  <a:cubicBezTo>
                    <a:pt x="0" y="2884"/>
                    <a:pt x="844" y="3730"/>
                    <a:pt x="1846" y="3730"/>
                  </a:cubicBezTo>
                </a:path>
              </a:pathLst>
            </a:custGeom>
            <a:solidFill>
              <a:schemeClr val="accent5"/>
            </a:solidFill>
            <a:ln>
              <a:noFill/>
            </a:ln>
            <a:effectLst/>
          </p:spPr>
          <p:txBody>
            <a:bodyPr wrap="none" anchor="ctr"/>
            <a:lstStyle/>
            <a:p>
              <a:endParaRPr lang="en-US" sz="1800"/>
            </a:p>
          </p:txBody>
        </p:sp>
        <p:pic>
          <p:nvPicPr>
            <p:cNvPr id="35" name="Picture 34">
              <a:extLst>
                <a:ext uri="{FF2B5EF4-FFF2-40B4-BE49-F238E27FC236}">
                  <a16:creationId xmlns:a16="http://schemas.microsoft.com/office/drawing/2014/main" id="{D0EE5F60-006A-B341-A5D6-D449FE4B520E}"/>
                </a:ext>
              </a:extLst>
            </p:cNvPr>
            <p:cNvPicPr>
              <a:picLocks noChangeAspect="1"/>
            </p:cNvPicPr>
            <p:nvPr userDrawn="1"/>
          </p:nvPicPr>
          <p:blipFill>
            <a:blip r:embed="rId4"/>
            <a:stretch>
              <a:fillRect/>
            </a:stretch>
          </p:blipFill>
          <p:spPr>
            <a:xfrm>
              <a:off x="5703003" y="2058831"/>
              <a:ext cx="391166" cy="450000"/>
            </a:xfrm>
            <a:prstGeom prst="rect">
              <a:avLst/>
            </a:prstGeom>
          </p:spPr>
        </p:pic>
      </p:grpSp>
    </p:spTree>
    <p:extLst>
      <p:ext uri="{BB962C8B-B14F-4D97-AF65-F5344CB8AC3E}">
        <p14:creationId xmlns:p14="http://schemas.microsoft.com/office/powerpoint/2010/main" val="16163715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EMC What We D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pPr lvl="0"/>
            <a:r>
              <a:rPr lang="en-US"/>
              <a:t>We make and amend the:</a:t>
            </a:r>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Freeform 23">
            <a:extLst>
              <a:ext uri="{FF2B5EF4-FFF2-40B4-BE49-F238E27FC236}">
                <a16:creationId xmlns:a16="http://schemas.microsoft.com/office/drawing/2014/main" id="{9986D46D-6B22-0149-9071-0F00BEAA0DFE}"/>
              </a:ext>
            </a:extLst>
          </p:cNvPr>
          <p:cNvSpPr>
            <a:spLocks noChangeArrowheads="1"/>
          </p:cNvSpPr>
          <p:nvPr userDrawn="1"/>
        </p:nvSpPr>
        <p:spPr bwMode="auto">
          <a:xfrm>
            <a:off x="5149593" y="2579671"/>
            <a:ext cx="487214" cy="1218036"/>
          </a:xfrm>
          <a:custGeom>
            <a:avLst/>
            <a:gdLst>
              <a:gd name="T0" fmla="*/ 1014 w 2291"/>
              <a:gd name="T1" fmla="*/ 4299 h 4300"/>
              <a:gd name="T2" fmla="*/ 1014 w 2291"/>
              <a:gd name="T3" fmla="*/ 4299 h 4300"/>
              <a:gd name="T4" fmla="*/ 1014 w 2291"/>
              <a:gd name="T5" fmla="*/ 3863 h 4300"/>
              <a:gd name="T6" fmla="*/ 492 w 2291"/>
              <a:gd name="T7" fmla="*/ 3718 h 4300"/>
              <a:gd name="T8" fmla="*/ 173 w 2291"/>
              <a:gd name="T9" fmla="*/ 3398 h 4300"/>
              <a:gd name="T10" fmla="*/ 0 w 2291"/>
              <a:gd name="T11" fmla="*/ 2847 h 4300"/>
              <a:gd name="T12" fmla="*/ 405 w 2291"/>
              <a:gd name="T13" fmla="*/ 2759 h 4300"/>
              <a:gd name="T14" fmla="*/ 580 w 2291"/>
              <a:gd name="T15" fmla="*/ 3253 h 4300"/>
              <a:gd name="T16" fmla="*/ 1014 w 2291"/>
              <a:gd name="T17" fmla="*/ 3514 h 4300"/>
              <a:gd name="T18" fmla="*/ 1014 w 2291"/>
              <a:gd name="T19" fmla="*/ 2148 h 4300"/>
              <a:gd name="T20" fmla="*/ 492 w 2291"/>
              <a:gd name="T21" fmla="*/ 1947 h 4300"/>
              <a:gd name="T22" fmla="*/ 173 w 2291"/>
              <a:gd name="T23" fmla="*/ 1627 h 4300"/>
              <a:gd name="T24" fmla="*/ 57 w 2291"/>
              <a:gd name="T25" fmla="*/ 1191 h 4300"/>
              <a:gd name="T26" fmla="*/ 376 w 2291"/>
              <a:gd name="T27" fmla="*/ 436 h 4300"/>
              <a:gd name="T28" fmla="*/ 1014 w 2291"/>
              <a:gd name="T29" fmla="*/ 203 h 4300"/>
              <a:gd name="T30" fmla="*/ 1014 w 2291"/>
              <a:gd name="T31" fmla="*/ 0 h 4300"/>
              <a:gd name="T32" fmla="*/ 1276 w 2291"/>
              <a:gd name="T33" fmla="*/ 0 h 4300"/>
              <a:gd name="T34" fmla="*/ 1276 w 2291"/>
              <a:gd name="T35" fmla="*/ 203 h 4300"/>
              <a:gd name="T36" fmla="*/ 1856 w 2291"/>
              <a:gd name="T37" fmla="*/ 436 h 4300"/>
              <a:gd name="T38" fmla="*/ 2204 w 2291"/>
              <a:gd name="T39" fmla="*/ 1075 h 4300"/>
              <a:gd name="T40" fmla="*/ 1768 w 2291"/>
              <a:gd name="T41" fmla="*/ 1133 h 4300"/>
              <a:gd name="T42" fmla="*/ 1594 w 2291"/>
              <a:gd name="T43" fmla="*/ 756 h 4300"/>
              <a:gd name="T44" fmla="*/ 1276 w 2291"/>
              <a:gd name="T45" fmla="*/ 581 h 4300"/>
              <a:gd name="T46" fmla="*/ 1276 w 2291"/>
              <a:gd name="T47" fmla="*/ 1802 h 4300"/>
              <a:gd name="T48" fmla="*/ 1681 w 2291"/>
              <a:gd name="T49" fmla="*/ 1918 h 4300"/>
              <a:gd name="T50" fmla="*/ 2029 w 2291"/>
              <a:gd name="T51" fmla="*/ 2148 h 4300"/>
              <a:gd name="T52" fmla="*/ 2204 w 2291"/>
              <a:gd name="T53" fmla="*/ 2439 h 4300"/>
              <a:gd name="T54" fmla="*/ 2290 w 2291"/>
              <a:gd name="T55" fmla="*/ 2817 h 4300"/>
              <a:gd name="T56" fmla="*/ 2000 w 2291"/>
              <a:gd name="T57" fmla="*/ 3544 h 4300"/>
              <a:gd name="T58" fmla="*/ 1276 w 2291"/>
              <a:gd name="T59" fmla="*/ 3863 h 4300"/>
              <a:gd name="T60" fmla="*/ 1276 w 2291"/>
              <a:gd name="T61" fmla="*/ 4299 h 4300"/>
              <a:gd name="T62" fmla="*/ 1014 w 2291"/>
              <a:gd name="T63" fmla="*/ 4299 h 4300"/>
              <a:gd name="T64" fmla="*/ 1014 w 2291"/>
              <a:gd name="T65" fmla="*/ 581 h 4300"/>
              <a:gd name="T66" fmla="*/ 1014 w 2291"/>
              <a:gd name="T67" fmla="*/ 581 h 4300"/>
              <a:gd name="T68" fmla="*/ 637 w 2291"/>
              <a:gd name="T69" fmla="*/ 784 h 4300"/>
              <a:gd name="T70" fmla="*/ 492 w 2291"/>
              <a:gd name="T71" fmla="*/ 1162 h 4300"/>
              <a:gd name="T72" fmla="*/ 608 w 2291"/>
              <a:gd name="T73" fmla="*/ 1511 h 4300"/>
              <a:gd name="T74" fmla="*/ 1014 w 2291"/>
              <a:gd name="T75" fmla="*/ 1743 h 4300"/>
              <a:gd name="T76" fmla="*/ 1014 w 2291"/>
              <a:gd name="T77" fmla="*/ 581 h 4300"/>
              <a:gd name="T78" fmla="*/ 1276 w 2291"/>
              <a:gd name="T79" fmla="*/ 3514 h 4300"/>
              <a:gd name="T80" fmla="*/ 1276 w 2291"/>
              <a:gd name="T81" fmla="*/ 3514 h 4300"/>
              <a:gd name="T82" fmla="*/ 1681 w 2291"/>
              <a:gd name="T83" fmla="*/ 3282 h 4300"/>
              <a:gd name="T84" fmla="*/ 1856 w 2291"/>
              <a:gd name="T85" fmla="*/ 2847 h 4300"/>
              <a:gd name="T86" fmla="*/ 1740 w 2291"/>
              <a:gd name="T87" fmla="*/ 2468 h 4300"/>
              <a:gd name="T88" fmla="*/ 1276 w 2291"/>
              <a:gd name="T89" fmla="*/ 2207 h 4300"/>
              <a:gd name="T90" fmla="*/ 1276 w 2291"/>
              <a:gd name="T91" fmla="*/ 3514 h 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91" h="4300">
                <a:moveTo>
                  <a:pt x="1014" y="4299"/>
                </a:moveTo>
                <a:lnTo>
                  <a:pt x="1014" y="4299"/>
                </a:lnTo>
                <a:cubicBezTo>
                  <a:pt x="1014" y="3863"/>
                  <a:pt x="1014" y="3863"/>
                  <a:pt x="1014" y="3863"/>
                </a:cubicBezTo>
                <a:cubicBezTo>
                  <a:pt x="812" y="3834"/>
                  <a:pt x="637" y="3805"/>
                  <a:pt x="492" y="3718"/>
                </a:cubicBezTo>
                <a:cubicBezTo>
                  <a:pt x="376" y="3660"/>
                  <a:pt x="260" y="3544"/>
                  <a:pt x="173" y="3398"/>
                </a:cubicBezTo>
                <a:cubicBezTo>
                  <a:pt x="57" y="3253"/>
                  <a:pt x="0" y="3049"/>
                  <a:pt x="0" y="2847"/>
                </a:cubicBezTo>
                <a:cubicBezTo>
                  <a:pt x="405" y="2759"/>
                  <a:pt x="405" y="2759"/>
                  <a:pt x="405" y="2759"/>
                </a:cubicBezTo>
                <a:cubicBezTo>
                  <a:pt x="464" y="2992"/>
                  <a:pt x="521" y="3137"/>
                  <a:pt x="580" y="3253"/>
                </a:cubicBezTo>
                <a:cubicBezTo>
                  <a:pt x="724" y="3398"/>
                  <a:pt x="840" y="3485"/>
                  <a:pt x="1014" y="3514"/>
                </a:cubicBezTo>
                <a:cubicBezTo>
                  <a:pt x="1014" y="2148"/>
                  <a:pt x="1014" y="2148"/>
                  <a:pt x="1014" y="2148"/>
                </a:cubicBezTo>
                <a:cubicBezTo>
                  <a:pt x="840" y="2120"/>
                  <a:pt x="666" y="2062"/>
                  <a:pt x="492" y="1947"/>
                </a:cubicBezTo>
                <a:cubicBezTo>
                  <a:pt x="348" y="1888"/>
                  <a:pt x="260" y="1772"/>
                  <a:pt x="173" y="1627"/>
                </a:cubicBezTo>
                <a:cubicBezTo>
                  <a:pt x="86" y="1511"/>
                  <a:pt x="57" y="1366"/>
                  <a:pt x="57" y="1191"/>
                </a:cubicBezTo>
                <a:cubicBezTo>
                  <a:pt x="57" y="871"/>
                  <a:pt x="173" y="639"/>
                  <a:pt x="376" y="436"/>
                </a:cubicBezTo>
                <a:cubicBezTo>
                  <a:pt x="521" y="320"/>
                  <a:pt x="753" y="232"/>
                  <a:pt x="1014" y="203"/>
                </a:cubicBezTo>
                <a:cubicBezTo>
                  <a:pt x="1014" y="0"/>
                  <a:pt x="1014" y="0"/>
                  <a:pt x="1014" y="0"/>
                </a:cubicBezTo>
                <a:cubicBezTo>
                  <a:pt x="1276" y="0"/>
                  <a:pt x="1276" y="0"/>
                  <a:pt x="1276" y="0"/>
                </a:cubicBezTo>
                <a:cubicBezTo>
                  <a:pt x="1276" y="203"/>
                  <a:pt x="1276" y="203"/>
                  <a:pt x="1276" y="203"/>
                </a:cubicBezTo>
                <a:cubicBezTo>
                  <a:pt x="1508" y="232"/>
                  <a:pt x="1710" y="320"/>
                  <a:pt x="1856" y="436"/>
                </a:cubicBezTo>
                <a:cubicBezTo>
                  <a:pt x="2029" y="581"/>
                  <a:pt x="2145" y="813"/>
                  <a:pt x="2204" y="1075"/>
                </a:cubicBezTo>
                <a:cubicBezTo>
                  <a:pt x="1768" y="1133"/>
                  <a:pt x="1768" y="1133"/>
                  <a:pt x="1768" y="1133"/>
                </a:cubicBezTo>
                <a:cubicBezTo>
                  <a:pt x="1740" y="958"/>
                  <a:pt x="1681" y="842"/>
                  <a:pt x="1594" y="756"/>
                </a:cubicBezTo>
                <a:cubicBezTo>
                  <a:pt x="1508" y="668"/>
                  <a:pt x="1420" y="610"/>
                  <a:pt x="1276" y="581"/>
                </a:cubicBezTo>
                <a:cubicBezTo>
                  <a:pt x="1276" y="1802"/>
                  <a:pt x="1276" y="1802"/>
                  <a:pt x="1276" y="1802"/>
                </a:cubicBezTo>
                <a:cubicBezTo>
                  <a:pt x="1478" y="1859"/>
                  <a:pt x="1624" y="1888"/>
                  <a:pt x="1681" y="1918"/>
                </a:cubicBezTo>
                <a:cubicBezTo>
                  <a:pt x="1826" y="1976"/>
                  <a:pt x="1942" y="2062"/>
                  <a:pt x="2029" y="2148"/>
                </a:cubicBezTo>
                <a:cubicBezTo>
                  <a:pt x="2116" y="2236"/>
                  <a:pt x="2174" y="2323"/>
                  <a:pt x="2204" y="2439"/>
                </a:cubicBezTo>
                <a:cubicBezTo>
                  <a:pt x="2261" y="2556"/>
                  <a:pt x="2290" y="2672"/>
                  <a:pt x="2290" y="2817"/>
                </a:cubicBezTo>
                <a:cubicBezTo>
                  <a:pt x="2290" y="3108"/>
                  <a:pt x="2174" y="3340"/>
                  <a:pt x="2000" y="3544"/>
                </a:cubicBezTo>
                <a:cubicBezTo>
                  <a:pt x="1797" y="3747"/>
                  <a:pt x="1565" y="3834"/>
                  <a:pt x="1276" y="3863"/>
                </a:cubicBezTo>
                <a:cubicBezTo>
                  <a:pt x="1276" y="4299"/>
                  <a:pt x="1276" y="4299"/>
                  <a:pt x="1276" y="4299"/>
                </a:cubicBezTo>
                <a:cubicBezTo>
                  <a:pt x="1014" y="4299"/>
                  <a:pt x="1014" y="4299"/>
                  <a:pt x="1014" y="4299"/>
                </a:cubicBezTo>
                <a:close/>
                <a:moveTo>
                  <a:pt x="1014" y="581"/>
                </a:moveTo>
                <a:lnTo>
                  <a:pt x="1014" y="581"/>
                </a:lnTo>
                <a:cubicBezTo>
                  <a:pt x="869" y="610"/>
                  <a:pt x="724" y="668"/>
                  <a:pt x="637" y="784"/>
                </a:cubicBezTo>
                <a:cubicBezTo>
                  <a:pt x="550" y="871"/>
                  <a:pt x="492" y="1017"/>
                  <a:pt x="492" y="1162"/>
                </a:cubicBezTo>
                <a:cubicBezTo>
                  <a:pt x="492" y="1307"/>
                  <a:pt x="521" y="1423"/>
                  <a:pt x="608" y="1511"/>
                </a:cubicBezTo>
                <a:cubicBezTo>
                  <a:pt x="696" y="1598"/>
                  <a:pt x="840" y="1685"/>
                  <a:pt x="1014" y="1743"/>
                </a:cubicBezTo>
                <a:cubicBezTo>
                  <a:pt x="1014" y="581"/>
                  <a:pt x="1014" y="581"/>
                  <a:pt x="1014" y="581"/>
                </a:cubicBezTo>
                <a:close/>
                <a:moveTo>
                  <a:pt x="1276" y="3514"/>
                </a:moveTo>
                <a:lnTo>
                  <a:pt x="1276" y="3514"/>
                </a:lnTo>
                <a:cubicBezTo>
                  <a:pt x="1449" y="3485"/>
                  <a:pt x="1565" y="3427"/>
                  <a:pt x="1681" y="3282"/>
                </a:cubicBezTo>
                <a:cubicBezTo>
                  <a:pt x="1797" y="3166"/>
                  <a:pt x="1856" y="3021"/>
                  <a:pt x="1856" y="2847"/>
                </a:cubicBezTo>
                <a:cubicBezTo>
                  <a:pt x="1856" y="2672"/>
                  <a:pt x="1797" y="2556"/>
                  <a:pt x="1740" y="2468"/>
                </a:cubicBezTo>
                <a:cubicBezTo>
                  <a:pt x="1652" y="2382"/>
                  <a:pt x="1508" y="2294"/>
                  <a:pt x="1276" y="2207"/>
                </a:cubicBezTo>
                <a:cubicBezTo>
                  <a:pt x="1276" y="3514"/>
                  <a:pt x="1276" y="3514"/>
                  <a:pt x="1276" y="3514"/>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9" name="Text Placeholder 38">
            <a:extLst>
              <a:ext uri="{FF2B5EF4-FFF2-40B4-BE49-F238E27FC236}">
                <a16:creationId xmlns:a16="http://schemas.microsoft.com/office/drawing/2014/main" id="{3604AA8B-EC83-0849-A8AD-F5CABD646071}"/>
              </a:ext>
            </a:extLst>
          </p:cNvPr>
          <p:cNvSpPr>
            <a:spLocks noGrp="1"/>
          </p:cNvSpPr>
          <p:nvPr userDrawn="1">
            <p:ph type="body" sz="quarter" idx="13" hasCustomPrompt="1"/>
          </p:nvPr>
        </p:nvSpPr>
        <p:spPr>
          <a:xfrm>
            <a:off x="320810" y="4423589"/>
            <a:ext cx="1852612" cy="720000"/>
          </a:xfrm>
        </p:spPr>
        <p:txBody>
          <a:bodyPr/>
          <a:lstStyle>
            <a:lvl1pPr marL="0" indent="0" algn="ctr">
              <a:spcAft>
                <a:spcPts val="0"/>
              </a:spcAft>
              <a:buNone/>
              <a:defRPr>
                <a:solidFill>
                  <a:schemeClr val="accent3"/>
                </a:solidFill>
              </a:defRPr>
            </a:lvl1pPr>
          </a:lstStyle>
          <a:p>
            <a:pPr lvl="0"/>
            <a:r>
              <a:rPr lang="en-US"/>
              <a:t>National Electricity Rules</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userDrawn="1">
            <p:ph type="body" sz="quarter" idx="14" hasCustomPrompt="1"/>
          </p:nvPr>
        </p:nvSpPr>
        <p:spPr>
          <a:xfrm>
            <a:off x="2396662" y="4423589"/>
            <a:ext cx="1852612" cy="720000"/>
          </a:xfrm>
        </p:spPr>
        <p:txBody>
          <a:bodyPr/>
          <a:lstStyle>
            <a:lvl1pPr marL="0" indent="0" algn="ctr">
              <a:spcAft>
                <a:spcPts val="0"/>
              </a:spcAft>
              <a:buNone/>
              <a:defRPr>
                <a:solidFill>
                  <a:schemeClr val="accent6"/>
                </a:solidFill>
              </a:defRPr>
            </a:lvl1pPr>
          </a:lstStyle>
          <a:p>
            <a:pPr lvl="0"/>
            <a:r>
              <a:rPr lang="en-US"/>
              <a:t>National Gas</a:t>
            </a:r>
            <a:br>
              <a:rPr lang="en-US"/>
            </a:br>
            <a:r>
              <a:rPr lang="en-US"/>
              <a:t>Rules</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userDrawn="1">
            <p:ph type="body" sz="quarter" idx="15" hasCustomPrompt="1"/>
          </p:nvPr>
        </p:nvSpPr>
        <p:spPr>
          <a:xfrm>
            <a:off x="4472514" y="4423589"/>
            <a:ext cx="1852612" cy="720000"/>
          </a:xfrm>
        </p:spPr>
        <p:txBody>
          <a:bodyPr/>
          <a:lstStyle>
            <a:lvl1pPr marL="0" indent="0" algn="ctr">
              <a:spcAft>
                <a:spcPts val="0"/>
              </a:spcAft>
              <a:buNone/>
              <a:defRPr>
                <a:solidFill>
                  <a:schemeClr val="accent1"/>
                </a:solidFill>
              </a:defRPr>
            </a:lvl1pPr>
          </a:lstStyle>
          <a:p>
            <a:pPr lvl="0"/>
            <a:r>
              <a:rPr lang="en-US"/>
              <a:t>National Energy</a:t>
            </a:r>
            <a:br>
              <a:rPr lang="en-US"/>
            </a:br>
            <a:r>
              <a:rPr lang="en-US"/>
              <a:t>Retail Rules</a:t>
            </a:r>
          </a:p>
        </p:txBody>
      </p:sp>
      <p:cxnSp>
        <p:nvCxnSpPr>
          <p:cNvPr id="42" name="Straight Connector 41">
            <a:extLst>
              <a:ext uri="{FF2B5EF4-FFF2-40B4-BE49-F238E27FC236}">
                <a16:creationId xmlns:a16="http://schemas.microsoft.com/office/drawing/2014/main" id="{13FCB979-7ECD-B54B-9D19-E3090CCD313F}"/>
              </a:ext>
            </a:extLst>
          </p:cNvPr>
          <p:cNvCxnSpPr/>
          <p:nvPr userDrawn="1"/>
        </p:nvCxnSpPr>
        <p:spPr>
          <a:xfrm>
            <a:off x="6722820" y="4251101"/>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3" name="Text Placeholder 38">
            <a:extLst>
              <a:ext uri="{FF2B5EF4-FFF2-40B4-BE49-F238E27FC236}">
                <a16:creationId xmlns:a16="http://schemas.microsoft.com/office/drawing/2014/main" id="{B80F7321-228D-AC4E-89AF-48CBBE42C998}"/>
              </a:ext>
            </a:extLst>
          </p:cNvPr>
          <p:cNvSpPr>
            <a:spLocks noGrp="1"/>
          </p:cNvSpPr>
          <p:nvPr userDrawn="1">
            <p:ph type="body" sz="quarter" idx="16" hasCustomPrompt="1"/>
          </p:nvPr>
        </p:nvSpPr>
        <p:spPr>
          <a:xfrm>
            <a:off x="6739048" y="4423589"/>
            <a:ext cx="1440000" cy="1680000"/>
          </a:xfrm>
        </p:spPr>
        <p:txBody>
          <a:bodyPr/>
          <a:lstStyle>
            <a:lvl1pPr marL="0" indent="0" algn="l">
              <a:spcAft>
                <a:spcPts val="0"/>
              </a:spcAft>
              <a:buNone/>
              <a:defRPr>
                <a:solidFill>
                  <a:schemeClr val="bg1"/>
                </a:solidFill>
              </a:defRPr>
            </a:lvl1pPr>
          </a:lstStyle>
          <a:p>
            <a:pPr lvl="0"/>
            <a:r>
              <a:rPr lang="en-US"/>
              <a:t>We also</a:t>
            </a:r>
            <a:br>
              <a:rPr lang="en-US"/>
            </a:br>
            <a:r>
              <a:rPr lang="en-US"/>
              <a:t>provide market development advice to governments</a:t>
            </a:r>
          </a:p>
        </p:txBody>
      </p:sp>
      <p:grpSp>
        <p:nvGrpSpPr>
          <p:cNvPr id="5" name="Group 4">
            <a:extLst>
              <a:ext uri="{FF2B5EF4-FFF2-40B4-BE49-F238E27FC236}">
                <a16:creationId xmlns:a16="http://schemas.microsoft.com/office/drawing/2014/main" id="{4E3EAE22-E072-924C-BD4A-5868B6917CE8}"/>
              </a:ext>
            </a:extLst>
          </p:cNvPr>
          <p:cNvGrpSpPr/>
          <p:nvPr userDrawn="1"/>
        </p:nvGrpSpPr>
        <p:grpSpPr>
          <a:xfrm>
            <a:off x="609053" y="2339811"/>
            <a:ext cx="1276126" cy="1704000"/>
            <a:chOff x="609053" y="1754858"/>
            <a:chExt cx="1276126" cy="1278000"/>
          </a:xfrm>
        </p:grpSpPr>
        <p:sp>
          <p:nvSpPr>
            <p:cNvPr id="10" name="Freeform 8">
              <a:extLst>
                <a:ext uri="{FF2B5EF4-FFF2-40B4-BE49-F238E27FC236}">
                  <a16:creationId xmlns:a16="http://schemas.microsoft.com/office/drawing/2014/main" id="{3711AC07-BA0E-A546-916D-A105275F6058}"/>
                </a:ext>
              </a:extLst>
            </p:cNvPr>
            <p:cNvSpPr>
              <a:spLocks noChangeArrowheads="1"/>
            </p:cNvSpPr>
            <p:nvPr userDrawn="1"/>
          </p:nvSpPr>
          <p:spPr bwMode="auto">
            <a:xfrm>
              <a:off x="609053" y="1754858"/>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3"/>
            </a:solidFill>
            <a:ln>
              <a:noFill/>
            </a:ln>
            <a:effectLst/>
          </p:spPr>
          <p:txBody>
            <a:bodyPr wrap="none" anchor="ctr"/>
            <a:lstStyle/>
            <a:p>
              <a:endParaRPr lang="en-US" sz="1800"/>
            </a:p>
          </p:txBody>
        </p:sp>
        <p:pic>
          <p:nvPicPr>
            <p:cNvPr id="44" name="Picture 43">
              <a:extLst>
                <a:ext uri="{FF2B5EF4-FFF2-40B4-BE49-F238E27FC236}">
                  <a16:creationId xmlns:a16="http://schemas.microsoft.com/office/drawing/2014/main" id="{4C171FD2-31F1-3742-ADF2-FDD6DE53D0A8}"/>
                </a:ext>
              </a:extLst>
            </p:cNvPr>
            <p:cNvPicPr>
              <a:picLocks noChangeAspect="1"/>
            </p:cNvPicPr>
            <p:nvPr userDrawn="1"/>
          </p:nvPicPr>
          <p:blipFill>
            <a:blip r:embed="rId2"/>
            <a:stretch>
              <a:fillRect/>
            </a:stretch>
          </p:blipFill>
          <p:spPr>
            <a:xfrm>
              <a:off x="814607" y="1941516"/>
              <a:ext cx="865018" cy="900000"/>
            </a:xfrm>
            <a:prstGeom prst="rect">
              <a:avLst/>
            </a:prstGeom>
          </p:spPr>
        </p:pic>
      </p:grpSp>
      <p:grpSp>
        <p:nvGrpSpPr>
          <p:cNvPr id="4" name="Group 3">
            <a:extLst>
              <a:ext uri="{FF2B5EF4-FFF2-40B4-BE49-F238E27FC236}">
                <a16:creationId xmlns:a16="http://schemas.microsoft.com/office/drawing/2014/main" id="{9EA55FDF-8235-8748-864C-DFDD94B15D17}"/>
              </a:ext>
            </a:extLst>
          </p:cNvPr>
          <p:cNvGrpSpPr/>
          <p:nvPr userDrawn="1"/>
        </p:nvGrpSpPr>
        <p:grpSpPr>
          <a:xfrm>
            <a:off x="2685377" y="2368856"/>
            <a:ext cx="1275189" cy="1704000"/>
            <a:chOff x="2685374" y="1798426"/>
            <a:chExt cx="1275189" cy="1278000"/>
          </a:xfrm>
        </p:grpSpPr>
        <p:sp>
          <p:nvSpPr>
            <p:cNvPr id="22" name="Freeform 20">
              <a:extLst>
                <a:ext uri="{FF2B5EF4-FFF2-40B4-BE49-F238E27FC236}">
                  <a16:creationId xmlns:a16="http://schemas.microsoft.com/office/drawing/2014/main" id="{5F9F583C-7A34-FF4D-A4BD-21A912BD553A}"/>
                </a:ext>
              </a:extLst>
            </p:cNvPr>
            <p:cNvSpPr>
              <a:spLocks noChangeArrowheads="1"/>
            </p:cNvSpPr>
            <p:nvPr userDrawn="1"/>
          </p:nvSpPr>
          <p:spPr bwMode="auto">
            <a:xfrm>
              <a:off x="2685374" y="1798426"/>
              <a:ext cx="1275189" cy="1278000"/>
            </a:xfrm>
            <a:custGeom>
              <a:avLst/>
              <a:gdLst>
                <a:gd name="T0" fmla="*/ 2986 w 6003"/>
                <a:gd name="T1" fmla="*/ 6014 h 6015"/>
                <a:gd name="T2" fmla="*/ 2986 w 6003"/>
                <a:gd name="T3" fmla="*/ 6014 h 6015"/>
                <a:gd name="T4" fmla="*/ 6002 w 6003"/>
                <a:gd name="T5" fmla="*/ 2993 h 6015"/>
                <a:gd name="T6" fmla="*/ 2986 w 6003"/>
                <a:gd name="T7" fmla="*/ 0 h 6015"/>
                <a:gd name="T8" fmla="*/ 0 w 6003"/>
                <a:gd name="T9" fmla="*/ 2993 h 6015"/>
                <a:gd name="T10" fmla="*/ 2986 w 6003"/>
                <a:gd name="T11" fmla="*/ 6014 h 6015"/>
              </a:gdLst>
              <a:ahLst/>
              <a:cxnLst>
                <a:cxn ang="0">
                  <a:pos x="T0" y="T1"/>
                </a:cxn>
                <a:cxn ang="0">
                  <a:pos x="T2" y="T3"/>
                </a:cxn>
                <a:cxn ang="0">
                  <a:pos x="T4" y="T5"/>
                </a:cxn>
                <a:cxn ang="0">
                  <a:pos x="T6" y="T7"/>
                </a:cxn>
                <a:cxn ang="0">
                  <a:pos x="T8" y="T9"/>
                </a:cxn>
                <a:cxn ang="0">
                  <a:pos x="T10" y="T11"/>
                </a:cxn>
              </a:cxnLst>
              <a:rect l="0" t="0" r="r" b="b"/>
              <a:pathLst>
                <a:path w="6003" h="6015">
                  <a:moveTo>
                    <a:pt x="2986" y="6014"/>
                  </a:moveTo>
                  <a:lnTo>
                    <a:pt x="2986" y="6014"/>
                  </a:lnTo>
                  <a:cubicBezTo>
                    <a:pt x="4669" y="6014"/>
                    <a:pt x="6002" y="4648"/>
                    <a:pt x="6002" y="2993"/>
                  </a:cubicBezTo>
                  <a:cubicBezTo>
                    <a:pt x="6002" y="1336"/>
                    <a:pt x="4669" y="0"/>
                    <a:pt x="2986" y="0"/>
                  </a:cubicBezTo>
                  <a:cubicBezTo>
                    <a:pt x="1333" y="0"/>
                    <a:pt x="0" y="1336"/>
                    <a:pt x="0" y="2993"/>
                  </a:cubicBezTo>
                  <a:cubicBezTo>
                    <a:pt x="0" y="4648"/>
                    <a:pt x="1333" y="6014"/>
                    <a:pt x="2986" y="6014"/>
                  </a:cubicBezTo>
                </a:path>
              </a:pathLst>
            </a:custGeom>
            <a:solidFill>
              <a:schemeClr val="accent6"/>
            </a:solidFill>
            <a:ln>
              <a:noFill/>
            </a:ln>
            <a:effectLst/>
          </p:spPr>
          <p:txBody>
            <a:bodyPr wrap="none" anchor="ctr"/>
            <a:lstStyle/>
            <a:p>
              <a:endParaRPr lang="en-US" sz="1800"/>
            </a:p>
          </p:txBody>
        </p:sp>
        <p:pic>
          <p:nvPicPr>
            <p:cNvPr id="45" name="Picture 44">
              <a:extLst>
                <a:ext uri="{FF2B5EF4-FFF2-40B4-BE49-F238E27FC236}">
                  <a16:creationId xmlns:a16="http://schemas.microsoft.com/office/drawing/2014/main" id="{D60C1456-83C8-9B40-A61F-48BBF7273C3B}"/>
                </a:ext>
              </a:extLst>
            </p:cNvPr>
            <p:cNvPicPr>
              <a:picLocks noChangeAspect="1"/>
            </p:cNvPicPr>
            <p:nvPr userDrawn="1"/>
          </p:nvPicPr>
          <p:blipFill>
            <a:blip r:embed="rId3"/>
            <a:stretch>
              <a:fillRect/>
            </a:stretch>
          </p:blipFill>
          <p:spPr>
            <a:xfrm>
              <a:off x="2931802" y="1987426"/>
              <a:ext cx="782332" cy="900000"/>
            </a:xfrm>
            <a:prstGeom prst="rect">
              <a:avLst/>
            </a:prstGeom>
          </p:spPr>
        </p:pic>
      </p:grpSp>
      <p:grpSp>
        <p:nvGrpSpPr>
          <p:cNvPr id="36" name="Group 35">
            <a:extLst>
              <a:ext uri="{FF2B5EF4-FFF2-40B4-BE49-F238E27FC236}">
                <a16:creationId xmlns:a16="http://schemas.microsoft.com/office/drawing/2014/main" id="{C040F90F-7CFF-244B-9101-0B5919B76481}"/>
              </a:ext>
            </a:extLst>
          </p:cNvPr>
          <p:cNvGrpSpPr/>
          <p:nvPr userDrawn="1"/>
        </p:nvGrpSpPr>
        <p:grpSpPr>
          <a:xfrm>
            <a:off x="4751010" y="2397901"/>
            <a:ext cx="1276126" cy="1704000"/>
            <a:chOff x="4751010" y="1798426"/>
            <a:chExt cx="1276126" cy="1278000"/>
          </a:xfrm>
        </p:grpSpPr>
        <p:sp>
          <p:nvSpPr>
            <p:cNvPr id="46" name="Freeform 8">
              <a:extLst>
                <a:ext uri="{FF2B5EF4-FFF2-40B4-BE49-F238E27FC236}">
                  <a16:creationId xmlns:a16="http://schemas.microsoft.com/office/drawing/2014/main" id="{AF83044B-7FC5-3A46-8631-F8961BA0079B}"/>
                </a:ext>
              </a:extLst>
            </p:cNvPr>
            <p:cNvSpPr>
              <a:spLocks noChangeArrowheads="1"/>
            </p:cNvSpPr>
            <p:nvPr userDrawn="1"/>
          </p:nvSpPr>
          <p:spPr bwMode="auto">
            <a:xfrm>
              <a:off x="4751010" y="1798426"/>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1"/>
            </a:solidFill>
            <a:ln>
              <a:noFill/>
            </a:ln>
            <a:effectLst/>
          </p:spPr>
          <p:txBody>
            <a:bodyPr wrap="none" anchor="ctr"/>
            <a:lstStyle/>
            <a:p>
              <a:endParaRPr lang="en-US" sz="1800"/>
            </a:p>
          </p:txBody>
        </p:sp>
        <p:pic>
          <p:nvPicPr>
            <p:cNvPr id="47" name="Picture 46">
              <a:extLst>
                <a:ext uri="{FF2B5EF4-FFF2-40B4-BE49-F238E27FC236}">
                  <a16:creationId xmlns:a16="http://schemas.microsoft.com/office/drawing/2014/main" id="{703F78FB-6257-7546-9E70-73F67726F5CC}"/>
                </a:ext>
              </a:extLst>
            </p:cNvPr>
            <p:cNvPicPr>
              <a:picLocks noChangeAspect="1"/>
            </p:cNvPicPr>
            <p:nvPr userDrawn="1"/>
          </p:nvPicPr>
          <p:blipFill>
            <a:blip r:embed="rId4"/>
            <a:stretch>
              <a:fillRect/>
            </a:stretch>
          </p:blipFill>
          <p:spPr>
            <a:xfrm>
              <a:off x="5148780" y="1987426"/>
              <a:ext cx="480212" cy="900000"/>
            </a:xfrm>
            <a:prstGeom prst="rect">
              <a:avLst/>
            </a:prstGeom>
          </p:spPr>
        </p:pic>
      </p:grpSp>
      <p:pic>
        <p:nvPicPr>
          <p:cNvPr id="48" name="Picture 47">
            <a:extLst>
              <a:ext uri="{FF2B5EF4-FFF2-40B4-BE49-F238E27FC236}">
                <a16:creationId xmlns:a16="http://schemas.microsoft.com/office/drawing/2014/main" id="{394FD55B-364D-FC4F-92FA-6C4B246D9B4B}"/>
              </a:ext>
            </a:extLst>
          </p:cNvPr>
          <p:cNvPicPr>
            <a:picLocks noChangeAspect="1"/>
          </p:cNvPicPr>
          <p:nvPr userDrawn="1"/>
        </p:nvPicPr>
        <p:blipFill>
          <a:blip r:embed="rId5"/>
          <a:stretch>
            <a:fillRect/>
          </a:stretch>
        </p:blipFill>
        <p:spPr>
          <a:xfrm>
            <a:off x="6817586" y="2368856"/>
            <a:ext cx="1255421" cy="1704000"/>
          </a:xfrm>
          <a:prstGeom prst="rect">
            <a:avLst/>
          </a:prstGeom>
        </p:spPr>
      </p:pic>
    </p:spTree>
    <p:extLst>
      <p:ext uri="{BB962C8B-B14F-4D97-AF65-F5344CB8AC3E}">
        <p14:creationId xmlns:p14="http://schemas.microsoft.com/office/powerpoint/2010/main" val="1639064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overn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National governments and energy policy development</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9258" y="1382354"/>
            <a:ext cx="2720319" cy="3627092"/>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9043" y="1382352"/>
            <a:ext cx="2655426" cy="3540568"/>
          </a:xfrm>
          <a:prstGeom prst="rect">
            <a:avLst/>
          </a:prstGeom>
        </p:spPr>
      </p:pic>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1580210" y="4430223"/>
            <a:ext cx="2241786" cy="180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7E4182"/>
                </a:solidFill>
                <a:effectLst/>
                <a:uLnTx/>
                <a:uFillTx/>
                <a:latin typeface="Tahoma"/>
              </a:rPr>
              <a:t>Council of Australian </a:t>
            </a:r>
            <a:br>
              <a:rPr kumimoji="0" lang="en-US" sz="1400" b="1" i="0" u="none" strike="noStrike" kern="1200" cap="none" spc="0" normalizeH="0" baseline="0" noProof="0">
                <a:ln>
                  <a:noFill/>
                </a:ln>
                <a:solidFill>
                  <a:srgbClr val="7E4182"/>
                </a:solidFill>
                <a:effectLst/>
                <a:uLnTx/>
                <a:uFillTx/>
                <a:latin typeface="Tahoma"/>
              </a:rPr>
            </a:br>
            <a:r>
              <a:rPr kumimoji="0" lang="en-US" sz="1400" b="1" i="0" u="none" strike="noStrike" kern="1200" cap="none" spc="0" normalizeH="0" baseline="0" noProof="0">
                <a:ln>
                  <a:noFill/>
                </a:ln>
                <a:solidFill>
                  <a:srgbClr val="7E4182"/>
                </a:solidFill>
                <a:effectLst/>
                <a:uLnTx/>
                <a:uFillTx/>
                <a:latin typeface="Tahoma"/>
              </a:rPr>
              <a:t>Governments (COAG) </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implements policy reforms of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national significance that require cooperative action by federal,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state and territory governments</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5036471" y="4430223"/>
            <a:ext cx="2225578" cy="180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7E4182"/>
                </a:solidFill>
                <a:effectLst/>
                <a:uLnTx/>
                <a:uFillTx/>
                <a:latin typeface="Tahoma"/>
              </a:rPr>
              <a:t>COAG Energy Council </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 is made up of the nation’s energy ministers. They provide national leadership on energy market development which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is so important for the health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of the national economy</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2888224" y="3307289"/>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CC5EA"/>
                </a:solidFill>
                <a:effectLst/>
                <a:uLnTx/>
                <a:uFillTx/>
                <a:latin typeface="Tahoma"/>
              </a:rPr>
              <a:t>COAG</a:t>
            </a:r>
          </a:p>
        </p:txBody>
      </p:sp>
      <p:sp>
        <p:nvSpPr>
          <p:cNvPr id="23" name="Text Placeholder 3">
            <a:extLst>
              <a:ext uri="{FF2B5EF4-FFF2-40B4-BE49-F238E27FC236}">
                <a16:creationId xmlns:a16="http://schemas.microsoft.com/office/drawing/2014/main" id="{5D5461FE-9BC4-B64D-9C56-900CF04D3C51}"/>
              </a:ext>
            </a:extLst>
          </p:cNvPr>
          <p:cNvSpPr txBox="1">
            <a:spLocks/>
          </p:cNvSpPr>
          <p:nvPr userDrawn="1"/>
        </p:nvSpPr>
        <p:spPr>
          <a:xfrm>
            <a:off x="6537622" y="3082095"/>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CC5EA"/>
                </a:solidFill>
                <a:effectLst/>
                <a:uLnTx/>
                <a:uFillTx/>
                <a:latin typeface="Tahoma"/>
              </a:rPr>
              <a:t>COAG</a:t>
            </a:r>
            <a:br>
              <a:rPr kumimoji="0" lang="en-US" sz="1400" b="1" i="0" u="none" strike="noStrike" kern="1200" cap="none" spc="0" normalizeH="0" baseline="0" noProof="0">
                <a:ln>
                  <a:noFill/>
                </a:ln>
                <a:solidFill>
                  <a:srgbClr val="6CC5EA"/>
                </a:solidFill>
                <a:effectLst/>
                <a:uLnTx/>
                <a:uFillTx/>
                <a:latin typeface="Tahoma"/>
              </a:rPr>
            </a:br>
            <a:r>
              <a:rPr kumimoji="0" lang="en-US" sz="1200" b="1" i="0" u="none" strike="noStrike" kern="1200" cap="none" spc="0" normalizeH="0" baseline="0" noProof="0">
                <a:ln>
                  <a:noFill/>
                </a:ln>
                <a:solidFill>
                  <a:srgbClr val="6CC5EA"/>
                </a:solidFill>
                <a:effectLst/>
                <a:uLnTx/>
                <a:uFillTx/>
                <a:latin typeface="Tahoma"/>
              </a:rPr>
              <a:t>Energy Council</a:t>
            </a:r>
          </a:p>
        </p:txBody>
      </p:sp>
    </p:spTree>
    <p:extLst>
      <p:ext uri="{BB962C8B-B14F-4D97-AF65-F5344CB8AC3E}">
        <p14:creationId xmlns:p14="http://schemas.microsoft.com/office/powerpoint/2010/main" val="25911176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Market body ro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Market body roles</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153" y="635482"/>
            <a:ext cx="2907665" cy="3876887"/>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28087" y="608978"/>
            <a:ext cx="2907665" cy="3876887"/>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58965" y="635482"/>
            <a:ext cx="2907665" cy="3876887"/>
          </a:xfrm>
          <a:prstGeom prst="rect">
            <a:avLst/>
          </a:prstGeom>
        </p:spPr>
      </p:pic>
      <p:sp>
        <p:nvSpPr>
          <p:cNvPr id="17" name="Text Placeholder 3">
            <a:extLst>
              <a:ext uri="{FF2B5EF4-FFF2-40B4-BE49-F238E27FC236}">
                <a16:creationId xmlns:a16="http://schemas.microsoft.com/office/drawing/2014/main" id="{5D5461FE-9BC4-B64D-9C56-900CF04D3C51}"/>
              </a:ext>
            </a:extLst>
          </p:cNvPr>
          <p:cNvSpPr txBox="1">
            <a:spLocks/>
          </p:cNvSpPr>
          <p:nvPr userDrawn="1"/>
        </p:nvSpPr>
        <p:spPr>
          <a:xfrm>
            <a:off x="833981" y="3962031"/>
            <a:ext cx="2103546" cy="2199024"/>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5883"/>
                </a:solidFill>
                <a:effectLst/>
                <a:uLnTx/>
                <a:uFillTx/>
                <a:latin typeface="Tahoma"/>
              </a:rPr>
              <a:t>Australian Energy </a:t>
            </a:r>
            <a:br>
              <a:rPr kumimoji="0" lang="en-US" sz="1400" b="1" i="0" u="none" strike="noStrike" kern="1200" cap="none" spc="0" normalizeH="0" baseline="0" noProof="0">
                <a:ln>
                  <a:noFill/>
                </a:ln>
                <a:solidFill>
                  <a:srgbClr val="005883"/>
                </a:solidFill>
                <a:effectLst/>
                <a:uLnTx/>
                <a:uFillTx/>
                <a:latin typeface="Tahoma"/>
              </a:rPr>
            </a:br>
            <a:r>
              <a:rPr kumimoji="0" lang="en-US" sz="1400" b="1" i="0" u="none" strike="noStrike" kern="1200" cap="none" spc="0" normalizeH="0" baseline="0" noProof="0">
                <a:ln>
                  <a:noFill/>
                </a:ln>
                <a:solidFill>
                  <a:srgbClr val="005883"/>
                </a:solidFill>
                <a:effectLst/>
                <a:uLnTx/>
                <a:uFillTx/>
                <a:latin typeface="Tahoma"/>
              </a:rPr>
              <a:t>Market Commission </a:t>
            </a:r>
            <a:br>
              <a:rPr kumimoji="0" lang="en-US" sz="1200" b="1" i="0" u="none" strike="noStrike" kern="1200" cap="none" spc="0" normalizeH="0" baseline="0" noProof="0">
                <a:ln>
                  <a:noFill/>
                </a:ln>
                <a:solidFill>
                  <a:srgbClr val="005883"/>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Rule maker, market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developer and expert adviser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to governments</a:t>
            </a:r>
          </a:p>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7E4182"/>
                </a:solidFill>
                <a:effectLst/>
                <a:uLnTx/>
                <a:uFillTx/>
                <a:latin typeface="Tahoma"/>
              </a:rPr>
              <a:t>Protects consumers and achieves the right trade-off between cost, reliability and security.</a:t>
            </a:r>
          </a:p>
        </p:txBody>
      </p:sp>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3684442" y="3962031"/>
            <a:ext cx="1878389" cy="180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5883"/>
                </a:solidFill>
                <a:effectLst/>
                <a:uLnTx/>
                <a:uFillTx/>
                <a:latin typeface="Tahoma"/>
              </a:rPr>
              <a:t>Australian Energy </a:t>
            </a:r>
            <a:br>
              <a:rPr kumimoji="0" lang="en-US" sz="1400" b="1" i="0" u="none" strike="noStrike" kern="1200" cap="none" spc="0" normalizeH="0" baseline="0" noProof="0">
                <a:ln>
                  <a:noFill/>
                </a:ln>
                <a:solidFill>
                  <a:srgbClr val="005883"/>
                </a:solidFill>
                <a:effectLst/>
                <a:uLnTx/>
                <a:uFillTx/>
                <a:latin typeface="Tahoma"/>
              </a:rPr>
            </a:br>
            <a:r>
              <a:rPr kumimoji="0" lang="en-US" sz="1400" b="1" i="0" u="none" strike="noStrike" kern="1200" cap="none" spc="0" normalizeH="0" baseline="0" noProof="0">
                <a:ln>
                  <a:noFill/>
                </a:ln>
                <a:solidFill>
                  <a:srgbClr val="005883"/>
                </a:solidFill>
                <a:effectLst/>
                <a:uLnTx/>
                <a:uFillTx/>
                <a:latin typeface="Tahoma"/>
              </a:rPr>
              <a:t>Regulator</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Economic regulation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and rules compliance</a:t>
            </a:r>
          </a:p>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7E4182"/>
                </a:solidFill>
                <a:effectLst/>
                <a:uLnTx/>
                <a:uFillTx/>
                <a:latin typeface="Tahoma"/>
              </a:rPr>
              <a:t>Polices the system and </a:t>
            </a:r>
            <a:br>
              <a:rPr kumimoji="0" lang="en-US" sz="1100" b="0" i="1" u="none" strike="noStrike" kern="1200" cap="none" spc="0" normalizeH="0" baseline="0" noProof="0">
                <a:ln>
                  <a:noFill/>
                </a:ln>
                <a:solidFill>
                  <a:srgbClr val="7E4182"/>
                </a:solidFill>
                <a:effectLst/>
                <a:uLnTx/>
                <a:uFillTx/>
                <a:latin typeface="Tahoma"/>
              </a:rPr>
            </a:br>
            <a:r>
              <a:rPr kumimoji="0" lang="en-US" sz="1100" b="0" i="1" u="none" strike="noStrike" kern="1200" cap="none" spc="0" normalizeH="0" baseline="0" noProof="0">
                <a:ln>
                  <a:noFill/>
                </a:ln>
                <a:solidFill>
                  <a:srgbClr val="7E4182"/>
                </a:solidFill>
                <a:effectLst/>
                <a:uLnTx/>
                <a:uFillTx/>
                <a:latin typeface="Tahoma"/>
              </a:rPr>
              <a:t>monitors the market.</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6155318" y="3962031"/>
            <a:ext cx="2181247" cy="180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5883"/>
                </a:solidFill>
                <a:effectLst/>
                <a:uLnTx/>
                <a:uFillTx/>
                <a:latin typeface="Tahoma"/>
              </a:rPr>
              <a:t>Australian Energy </a:t>
            </a:r>
            <a:br>
              <a:rPr kumimoji="0" lang="en-US" sz="1400" b="1" i="0" u="none" strike="noStrike" kern="1200" cap="none" spc="0" normalizeH="0" baseline="0" noProof="0">
                <a:ln>
                  <a:noFill/>
                </a:ln>
                <a:solidFill>
                  <a:srgbClr val="005883"/>
                </a:solidFill>
                <a:effectLst/>
                <a:uLnTx/>
                <a:uFillTx/>
                <a:latin typeface="Tahoma"/>
              </a:rPr>
            </a:br>
            <a:r>
              <a:rPr kumimoji="0" lang="en-US" sz="1400" b="1" i="0" u="none" strike="noStrike" kern="1200" cap="none" spc="0" normalizeH="0" baseline="0" noProof="0">
                <a:ln>
                  <a:noFill/>
                </a:ln>
                <a:solidFill>
                  <a:srgbClr val="005883"/>
                </a:solidFill>
                <a:effectLst/>
                <a:uLnTx/>
                <a:uFillTx/>
                <a:latin typeface="Tahoma"/>
              </a:rPr>
              <a:t>Market Operator </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 Electricity and gas systems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and market operator</a:t>
            </a:r>
          </a:p>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7E4182"/>
                </a:solidFill>
                <a:effectLst/>
                <a:uLnTx/>
                <a:uFillTx/>
                <a:latin typeface="Tahoma"/>
              </a:rPr>
              <a:t>Works with industry </a:t>
            </a:r>
            <a:br>
              <a:rPr kumimoji="0" lang="en-US" sz="1100" b="0" i="1" u="none" strike="noStrike" kern="1200" cap="none" spc="0" normalizeH="0" baseline="0" noProof="0">
                <a:ln>
                  <a:noFill/>
                </a:ln>
                <a:solidFill>
                  <a:srgbClr val="7E4182"/>
                </a:solidFill>
                <a:effectLst/>
                <a:uLnTx/>
                <a:uFillTx/>
                <a:latin typeface="Tahoma"/>
              </a:rPr>
            </a:br>
            <a:r>
              <a:rPr kumimoji="0" lang="en-US" sz="1100" b="0" i="1" u="none" strike="noStrike" kern="1200" cap="none" spc="0" normalizeH="0" baseline="0" noProof="0">
                <a:ln>
                  <a:noFill/>
                </a:ln>
                <a:solidFill>
                  <a:srgbClr val="7E4182"/>
                </a:solidFill>
                <a:effectLst/>
                <a:uLnTx/>
                <a:uFillTx/>
                <a:latin typeface="Tahoma"/>
              </a:rPr>
              <a:t>to keep the lights on.</a:t>
            </a:r>
          </a:p>
        </p:txBody>
      </p:sp>
      <p:sp>
        <p:nvSpPr>
          <p:cNvPr id="20" name="Text Placeholder 3">
            <a:extLst>
              <a:ext uri="{FF2B5EF4-FFF2-40B4-BE49-F238E27FC236}">
                <a16:creationId xmlns:a16="http://schemas.microsoft.com/office/drawing/2014/main" id="{5D5461FE-9BC4-B64D-9C56-900CF04D3C51}"/>
              </a:ext>
            </a:extLst>
          </p:cNvPr>
          <p:cNvSpPr txBox="1">
            <a:spLocks/>
          </p:cNvSpPr>
          <p:nvPr userDrawn="1"/>
        </p:nvSpPr>
        <p:spPr>
          <a:xfrm>
            <a:off x="1870270" y="2744766"/>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CC5EA"/>
                </a:solidFill>
                <a:effectLst/>
                <a:uLnTx/>
                <a:uFillTx/>
                <a:latin typeface="Tahoma"/>
              </a:rPr>
              <a:t>AEMC</a:t>
            </a:r>
          </a:p>
        </p:txBody>
      </p:sp>
      <p:sp>
        <p:nvSpPr>
          <p:cNvPr id="21" name="Text Placeholder 3">
            <a:extLst>
              <a:ext uri="{FF2B5EF4-FFF2-40B4-BE49-F238E27FC236}">
                <a16:creationId xmlns:a16="http://schemas.microsoft.com/office/drawing/2014/main" id="{5D5461FE-9BC4-B64D-9C56-900CF04D3C51}"/>
              </a:ext>
            </a:extLst>
          </p:cNvPr>
          <p:cNvSpPr txBox="1">
            <a:spLocks/>
          </p:cNvSpPr>
          <p:nvPr userDrawn="1"/>
        </p:nvSpPr>
        <p:spPr>
          <a:xfrm>
            <a:off x="4790072" y="2729525"/>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CC5EA"/>
                </a:solidFill>
                <a:effectLst/>
                <a:uLnTx/>
                <a:uFillTx/>
                <a:latin typeface="Tahoma"/>
              </a:rPr>
              <a:t>AER</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7342325" y="2760006"/>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6CC5EA"/>
                </a:solidFill>
                <a:effectLst/>
                <a:uLnTx/>
                <a:uFillTx/>
                <a:latin typeface="Tahoma"/>
              </a:rPr>
              <a:t>AEMO</a:t>
            </a:r>
          </a:p>
        </p:txBody>
      </p:sp>
    </p:spTree>
    <p:extLst>
      <p:ext uri="{BB962C8B-B14F-4D97-AF65-F5344CB8AC3E}">
        <p14:creationId xmlns:p14="http://schemas.microsoft.com/office/powerpoint/2010/main" val="453260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623888" y="4589464"/>
            <a:ext cx="7886700" cy="1500187"/>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681D5AC9-D7BA-485E-B465-DE82470048ED}" type="datetime1">
              <a:rPr lang="en-AU" smtClean="0"/>
              <a:t>3/12/2020</a:t>
            </a:fld>
            <a:endParaRPr lang="en-AU"/>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r>
              <a:rPr lang="en-AU"/>
              <a:t>Example footer text</a:t>
            </a:r>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a:p>
        </p:txBody>
      </p:sp>
      <p:pic>
        <p:nvPicPr>
          <p:cNvPr id="7" name="Picture 6">
            <a:extLst>
              <a:ext uri="{FF2B5EF4-FFF2-40B4-BE49-F238E27FC236}">
                <a16:creationId xmlns:a16="http://schemas.microsoft.com/office/drawing/2014/main" id="{85656308-505F-4C9D-B9BF-1868F7BF86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2570968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2_AEMC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6153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EMC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99665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EMC Title &amp; Content M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06387" y="1680000"/>
            <a:ext cx="8460000" cy="40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2534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EMC Contact Details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26AD4A-EEEC-5C42-8AC5-805DC39A3270}"/>
              </a:ext>
            </a:extLst>
          </p:cNvPr>
          <p:cNvPicPr>
            <a:picLocks noChangeAspect="1"/>
          </p:cNvPicPr>
          <p:nvPr userDrawn="1"/>
        </p:nvPicPr>
        <p:blipFill>
          <a:blip r:embed="rId2"/>
          <a:stretch>
            <a:fillRect/>
          </a:stretch>
        </p:blipFill>
        <p:spPr>
          <a:xfrm>
            <a:off x="306000" y="2461008"/>
            <a:ext cx="792000" cy="1366765"/>
          </a:xfrm>
          <a:prstGeom prst="rect">
            <a:avLst/>
          </a:prstGeom>
        </p:spPr>
      </p:pic>
      <p:sp>
        <p:nvSpPr>
          <p:cNvPr id="10" name="Text Placeholder 9">
            <a:extLst>
              <a:ext uri="{FF2B5EF4-FFF2-40B4-BE49-F238E27FC236}">
                <a16:creationId xmlns:a16="http://schemas.microsoft.com/office/drawing/2014/main" id="{9B1C3B7B-4327-E44B-9BCA-4FD52D8FB870}"/>
              </a:ext>
            </a:extLst>
          </p:cNvPr>
          <p:cNvSpPr>
            <a:spLocks noGrp="1"/>
          </p:cNvSpPr>
          <p:nvPr>
            <p:ph type="body" sz="quarter" idx="10" hasCustomPrompt="1"/>
          </p:nvPr>
        </p:nvSpPr>
        <p:spPr>
          <a:xfrm>
            <a:off x="306000" y="4168875"/>
            <a:ext cx="3600000" cy="1992000"/>
          </a:xfrm>
        </p:spPr>
        <p:txBody>
          <a:bodyPr/>
          <a:lstStyle>
            <a:lvl1pPr marL="0" indent="0">
              <a:lnSpc>
                <a:spcPts val="1000"/>
              </a:lnSpc>
              <a:spcAft>
                <a:spcPts val="750"/>
              </a:spcAft>
              <a:buNone/>
              <a:defRPr sz="850"/>
            </a:lvl1pPr>
            <a:lvl2pPr marL="360000" indent="0">
              <a:buNone/>
              <a:defRPr/>
            </a:lvl2pPr>
            <a:lvl3pPr marL="720000" indent="0">
              <a:buNone/>
              <a:defRPr/>
            </a:lvl3pPr>
            <a:lvl4pPr marL="1080000" indent="0">
              <a:buNone/>
              <a:defRPr/>
            </a:lvl4pPr>
            <a:lvl5pPr marL="1440000" indent="0">
              <a:buNone/>
              <a:defRPr/>
            </a:lvl5pPr>
          </a:lstStyle>
          <a:p>
            <a:pPr lvl="0"/>
            <a:r>
              <a:rPr lang="en-US"/>
              <a:t>Office address</a:t>
            </a:r>
            <a:br>
              <a:rPr lang="en-US"/>
            </a:br>
            <a:r>
              <a:rPr lang="en-US"/>
              <a:t>Level 6, 201 Elizabeth Street</a:t>
            </a:r>
            <a:br>
              <a:rPr lang="en-US"/>
            </a:br>
            <a:r>
              <a:rPr lang="en-US"/>
              <a:t>Sydney NSW 2000</a:t>
            </a:r>
          </a:p>
          <a:p>
            <a:pPr lvl="0"/>
            <a:r>
              <a:rPr lang="en-US"/>
              <a:t>ABN: 49 236 270 144</a:t>
            </a:r>
          </a:p>
          <a:p>
            <a:pPr lvl="0"/>
            <a:r>
              <a:rPr lang="en-US"/>
              <a:t>Postal address</a:t>
            </a:r>
            <a:br>
              <a:rPr lang="en-US"/>
            </a:br>
            <a:r>
              <a:rPr lang="en-US"/>
              <a:t>PO Box A2449</a:t>
            </a:r>
            <a:br>
              <a:rPr lang="en-US"/>
            </a:br>
            <a:r>
              <a:rPr lang="en-US"/>
              <a:t>Sydney South NSW 1235</a:t>
            </a:r>
          </a:p>
          <a:p>
            <a:pPr lvl="0"/>
            <a:r>
              <a:rPr lang="en-US"/>
              <a:t>T (02) 8296 7800</a:t>
            </a:r>
            <a:br>
              <a:rPr lang="en-US"/>
            </a:br>
            <a:r>
              <a:rPr lang="en-US"/>
              <a:t>F (02) 8296 7899</a:t>
            </a:r>
          </a:p>
        </p:txBody>
      </p:sp>
    </p:spTree>
    <p:extLst>
      <p:ext uri="{BB962C8B-B14F-4D97-AF65-F5344CB8AC3E}">
        <p14:creationId xmlns:p14="http://schemas.microsoft.com/office/powerpoint/2010/main" val="32677345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structional Slide">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1332000" y="2229000"/>
            <a:ext cx="6480000" cy="2400000"/>
          </a:xfrm>
        </p:spPr>
        <p:txBody>
          <a:bodyPr anchor="ctr" anchorCtr="0"/>
          <a:lstStyle>
            <a:lvl1pPr algn="ctr">
              <a:lnSpc>
                <a:spcPts val="4200"/>
              </a:lnSpc>
              <a:defRPr sz="4000" cap="all" baseline="0">
                <a:solidFill>
                  <a:srgbClr val="FF0000"/>
                </a:solidFill>
              </a:defRPr>
            </a:lvl1pPr>
          </a:lstStyle>
          <a:p>
            <a:r>
              <a:rPr lang="en-US"/>
              <a:t>ADDITIONAL SLIDES</a:t>
            </a:r>
          </a:p>
        </p:txBody>
      </p:sp>
    </p:spTree>
    <p:extLst>
      <p:ext uri="{BB962C8B-B14F-4D97-AF65-F5344CB8AC3E}">
        <p14:creationId xmlns:p14="http://schemas.microsoft.com/office/powerpoint/2010/main" val="2848173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176646" y="1825625"/>
            <a:ext cx="43173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4629150" y="1825625"/>
            <a:ext cx="43182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AFC39633-2930-45EC-84E3-81882872B149}" type="datetime1">
              <a:rPr lang="en-AU" smtClean="0"/>
              <a:t>3/12/2020</a:t>
            </a:fld>
            <a:endParaRPr lang="en-AU"/>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55438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175500" y="136800"/>
            <a:ext cx="6752700" cy="1188000"/>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175501" y="1681163"/>
            <a:ext cx="432268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175501" y="2505075"/>
            <a:ext cx="432268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4629150" y="1681163"/>
            <a:ext cx="432270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4629150" y="2505075"/>
            <a:ext cx="43227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B83F76AA-FEFB-4B7F-A241-B7D5C39B5DB2}" type="datetime1">
              <a:rPr lang="en-AU" smtClean="0"/>
              <a:t>3/12/2020</a:t>
            </a:fld>
            <a:endParaRPr lang="en-AU"/>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r>
              <a:rPr lang="en-AU"/>
              <a:t>Example footer text</a:t>
            </a:r>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365575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361B27D2-0EC4-4053-8C82-3A04EF401119}" type="datetime1">
              <a:rPr lang="en-AU" smtClean="0"/>
              <a:t>3/12/2020</a:t>
            </a:fld>
            <a:endParaRPr lang="en-AU"/>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r>
              <a:rPr lang="en-AU"/>
              <a:t>Example footer text</a:t>
            </a:r>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857413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1B8F8879-5CF9-42C4-8DCE-22447CDD699B}" type="datetime1">
              <a:rPr lang="en-AU" smtClean="0"/>
              <a:t>3/12/2020</a:t>
            </a:fld>
            <a:endParaRPr lang="en-AU"/>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r>
              <a:rPr lang="en-AU"/>
              <a:t>Example footer text</a:t>
            </a:r>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78137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2951560"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199800" y="457200"/>
            <a:ext cx="2486700" cy="1324800"/>
          </a:xfrm>
        </p:spPr>
        <p:txBody>
          <a:bodyPr anchor="t" anchorCtr="0">
            <a:noAutofit/>
          </a:bodyPr>
          <a:lstStyle>
            <a:lvl1pPr>
              <a:defRPr sz="33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3151360" y="457200"/>
            <a:ext cx="5793740" cy="562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199800" y="3117600"/>
            <a:ext cx="2486700" cy="1846800"/>
          </a:xfrm>
        </p:spPr>
        <p:txBody>
          <a:bodyPr>
            <a:normAutofit/>
          </a:bodyPr>
          <a:lstStyle>
            <a:lvl1pPr marL="0" indent="0">
              <a:buNone/>
              <a:defRPr sz="2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6D5AD2C3-C4A0-4B3F-ADEC-D6135EED3EA2}" type="datetime1">
              <a:rPr lang="en-AU" smtClean="0"/>
              <a:t>3/12/2020</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41E11E4B-3A96-4BA8-A032-67B5456BA8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4035369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userDrawn="1"/>
        </p:nvSpPr>
        <p:spPr>
          <a:xfrm>
            <a:off x="0" y="1"/>
            <a:ext cx="9144000" cy="1325563"/>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176646" y="136526"/>
            <a:ext cx="6751334" cy="1189039"/>
          </a:xfrm>
          <a:prstGeom prst="rect">
            <a:avLst/>
          </a:prstGeom>
        </p:spPr>
        <p:txBody>
          <a:bodyPr vert="horz" lIns="91440" tIns="45720" rIns="91440" bIns="4572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176645" y="1825625"/>
            <a:ext cx="877078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7122319" y="6356351"/>
            <a:ext cx="130205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B130C62-9B47-4189-AE29-F80B4AC02F59}" type="datetime1">
              <a:rPr lang="en-AU" smtClean="0"/>
              <a:t>3/12/2020</a:t>
            </a:fld>
            <a:endParaRPr lang="en-AU"/>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3028950" y="6356351"/>
            <a:ext cx="4002382"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AU"/>
              <a:t>Example footer text</a:t>
            </a:r>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8515350" y="6356351"/>
            <a:ext cx="43208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EC81F68-4976-451A-B2E9-79BCBD2F70CC}" type="slidenum">
              <a:rPr lang="en-AU" smtClean="0"/>
              <a:t>‹#›</a:t>
            </a:fld>
            <a:endParaRPr lang="en-AU"/>
          </a:p>
        </p:txBody>
      </p:sp>
      <p:pic>
        <p:nvPicPr>
          <p:cNvPr id="8" name="Picture 7">
            <a:extLst>
              <a:ext uri="{FF2B5EF4-FFF2-40B4-BE49-F238E27FC236}">
                <a16:creationId xmlns:a16="http://schemas.microsoft.com/office/drawing/2014/main" id="{97C1AA2C-3FFA-48E8-B036-2C5DC3A52F9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343749320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93" r:id="rId11"/>
    <p:sldLayoutId id="2147483659" r:id="rId12"/>
  </p:sldLayoutIdLst>
  <p:hf hdr="0"/>
  <p:txStyles>
    <p:title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9A6FBB-AB70-D642-9D67-F86F3A4F7B71}"/>
              </a:ext>
            </a:extLst>
          </p:cNvPr>
          <p:cNvSpPr>
            <a:spLocks noGrp="1"/>
          </p:cNvSpPr>
          <p:nvPr>
            <p:ph type="title"/>
          </p:nvPr>
        </p:nvSpPr>
        <p:spPr>
          <a:xfrm>
            <a:off x="306000" y="408000"/>
            <a:ext cx="8460000" cy="360000"/>
          </a:xfrm>
          <a:prstGeom prst="rect">
            <a:avLst/>
          </a:prstGeom>
        </p:spPr>
        <p:txBody>
          <a:bodyPr vert="horz" lIns="0" tIns="0" rIns="0" bIns="0" rtlCol="0" anchor="t" anchorCtr="0">
            <a:noAutofit/>
          </a:bodyPr>
          <a:lstStyle/>
          <a:p>
            <a:r>
              <a:rPr lang="en-US"/>
              <a:t>Text page with large paragraph</a:t>
            </a:r>
          </a:p>
        </p:txBody>
      </p:sp>
      <p:sp>
        <p:nvSpPr>
          <p:cNvPr id="3" name="Text Placeholder 2">
            <a:extLst>
              <a:ext uri="{FF2B5EF4-FFF2-40B4-BE49-F238E27FC236}">
                <a16:creationId xmlns:a16="http://schemas.microsoft.com/office/drawing/2014/main" id="{E1ACB82A-5CCE-0B4B-A0C4-58B2E13960D7}"/>
              </a:ext>
            </a:extLst>
          </p:cNvPr>
          <p:cNvSpPr>
            <a:spLocks noGrp="1"/>
          </p:cNvSpPr>
          <p:nvPr>
            <p:ph type="body" idx="1"/>
          </p:nvPr>
        </p:nvSpPr>
        <p:spPr>
          <a:xfrm>
            <a:off x="306000" y="1680000"/>
            <a:ext cx="8460000" cy="40800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ABFB7E-6370-3540-BD4A-B45117A6D12A}"/>
              </a:ext>
            </a:extLst>
          </p:cNvPr>
          <p:cNvSpPr>
            <a:spLocks noGrp="1"/>
          </p:cNvSpPr>
          <p:nvPr>
            <p:ph type="sldNum" sz="quarter" idx="4"/>
          </p:nvPr>
        </p:nvSpPr>
        <p:spPr>
          <a:xfrm>
            <a:off x="8550000" y="6408000"/>
            <a:ext cx="216000" cy="240000"/>
          </a:xfrm>
          <a:prstGeom prst="rect">
            <a:avLst/>
          </a:prstGeom>
        </p:spPr>
        <p:txBody>
          <a:bodyPr vert="horz" lIns="0" tIns="0" rIns="0" bIns="0" rtlCol="0" anchor="t" anchorCtr="0"/>
          <a:lstStyle>
            <a:lvl1pPr algn="r">
              <a:defRPr sz="800" b="1">
                <a:solidFill>
                  <a:schemeClr val="bg1"/>
                </a:solidFill>
              </a:defRPr>
            </a:lvl1pPr>
          </a:lstStyle>
          <a:p>
            <a:fld id="{73A9E820-FCDC-9D4F-B422-DEB35CEB4BD2}" type="slidenum">
              <a:rPr lang="en-US" smtClean="0"/>
              <a:pPr/>
              <a:t>‹#›</a:t>
            </a:fld>
            <a:endParaRPr lang="en-US"/>
          </a:p>
        </p:txBody>
      </p:sp>
    </p:spTree>
    <p:extLst>
      <p:ext uri="{BB962C8B-B14F-4D97-AF65-F5344CB8AC3E}">
        <p14:creationId xmlns:p14="http://schemas.microsoft.com/office/powerpoint/2010/main" val="39310853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p:hf hdr="0" ftr="0" dt="0"/>
  <p:txStyles>
    <p:titleStyle>
      <a:lvl1pPr algn="l" defTabSz="914400" rtl="0" eaLnBrk="1" latinLnBrk="0" hangingPunct="1">
        <a:lnSpc>
          <a:spcPts val="1800"/>
        </a:lnSpc>
        <a:spcBef>
          <a:spcPct val="0"/>
        </a:spcBef>
        <a:buNone/>
        <a:defRPr sz="1800" kern="1200">
          <a:solidFill>
            <a:schemeClr val="accent3"/>
          </a:solidFill>
          <a:latin typeface="+mj-lt"/>
          <a:ea typeface="+mj-ea"/>
          <a:cs typeface="+mj-cs"/>
        </a:defRPr>
      </a:lvl1pPr>
    </p:titleStyle>
    <p:body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image" Target="../media/image41.emf"/></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Excel_Worksheet_51DA5BA4.xls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hyperlink" Target="https://www.aemo.com.au/initiatives/major-programs/nem-five-minute-settlement-program-and-global-settlement/program-management"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notesSlide" Target="../notesSlides/notesSlide4.xml"/><Relationship Id="rId7" Type="http://schemas.openxmlformats.org/officeDocument/2006/relationships/package" Target="../embeddings/Microsoft_Excel_Worksheet_9C883055.xlsx"/><Relationship Id="rId12" Type="http://schemas.openxmlformats.org/officeDocument/2006/relationships/image" Target="../media/image46.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3.emf"/><Relationship Id="rId11" Type="http://schemas.openxmlformats.org/officeDocument/2006/relationships/package" Target="../embeddings/Microsoft_Excel_Worksheet_682DC205.xlsx"/><Relationship Id="rId5" Type="http://schemas.openxmlformats.org/officeDocument/2006/relationships/package" Target="../embeddings/Microsoft_Excel_Worksheet_1B2CA215.xlsx"/><Relationship Id="rId10" Type="http://schemas.openxmlformats.org/officeDocument/2006/relationships/image" Target="../media/image45.emf"/><Relationship Id="rId4" Type="http://schemas.openxmlformats.org/officeDocument/2006/relationships/hyperlink" Target="https://aemo.com.au/initiatives/major-programs/nem-five-minute-settlement-program-and-global-settlement" TargetMode="External"/><Relationship Id="rId9" Type="http://schemas.openxmlformats.org/officeDocument/2006/relationships/package" Target="../embeddings/Microsoft_Excel_Worksheet_76C636CC.xlsx"/></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001B86-1443-47EC-B6DC-846CE4E471CE}"/>
              </a:ext>
            </a:extLst>
          </p:cNvPr>
          <p:cNvSpPr>
            <a:spLocks noGrp="1"/>
          </p:cNvSpPr>
          <p:nvPr>
            <p:ph type="ctrTitle"/>
          </p:nvPr>
        </p:nvSpPr>
        <p:spPr/>
        <p:txBody>
          <a:bodyPr/>
          <a:lstStyle/>
          <a:p>
            <a:r>
              <a:rPr lang="en-AU"/>
              <a:t>5MS &amp; GS Program Consultative Forum #28 </a:t>
            </a:r>
          </a:p>
        </p:txBody>
      </p:sp>
      <p:sp>
        <p:nvSpPr>
          <p:cNvPr id="5" name="Subtitle 4">
            <a:extLst>
              <a:ext uri="{FF2B5EF4-FFF2-40B4-BE49-F238E27FC236}">
                <a16:creationId xmlns:a16="http://schemas.microsoft.com/office/drawing/2014/main" id="{8C1BF767-69BB-4556-9D40-83E020974227}"/>
              </a:ext>
            </a:extLst>
          </p:cNvPr>
          <p:cNvSpPr>
            <a:spLocks noGrp="1"/>
          </p:cNvSpPr>
          <p:nvPr>
            <p:ph type="subTitle" idx="1"/>
          </p:nvPr>
        </p:nvSpPr>
        <p:spPr/>
        <p:txBody>
          <a:bodyPr>
            <a:normAutofit fontScale="92500" lnSpcReduction="20000"/>
          </a:bodyPr>
          <a:lstStyle/>
          <a:p>
            <a:r>
              <a:rPr lang="en-AU"/>
              <a:t>Tuesday, 1 December 2020</a:t>
            </a:r>
          </a:p>
          <a:p>
            <a:r>
              <a:rPr lang="en-AU"/>
              <a:t>This meeting is recorded for the purpose of minute taking.</a:t>
            </a:r>
          </a:p>
          <a:p>
            <a:endParaRPr lang="en-AU"/>
          </a:p>
        </p:txBody>
      </p:sp>
    </p:spTree>
    <p:extLst>
      <p:ext uri="{BB962C8B-B14F-4D97-AF65-F5344CB8AC3E}">
        <p14:creationId xmlns:p14="http://schemas.microsoft.com/office/powerpoint/2010/main" val="2887289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C17C1-E6AE-4C8F-9B4D-946714FC5109}"/>
              </a:ext>
            </a:extLst>
          </p:cNvPr>
          <p:cNvSpPr>
            <a:spLocks noGrp="1"/>
          </p:cNvSpPr>
          <p:nvPr>
            <p:ph type="title"/>
          </p:nvPr>
        </p:nvSpPr>
        <p:spPr>
          <a:xfrm>
            <a:off x="176646" y="136526"/>
            <a:ext cx="8249507" cy="1189039"/>
          </a:xfrm>
        </p:spPr>
        <p:txBody>
          <a:bodyPr/>
          <a:lstStyle/>
          <a:p>
            <a:r>
              <a:rPr lang="en-AU"/>
              <a:t>Program update and current activities </a:t>
            </a:r>
          </a:p>
        </p:txBody>
      </p:sp>
      <p:sp>
        <p:nvSpPr>
          <p:cNvPr id="3" name="Content Placeholder 2">
            <a:extLst>
              <a:ext uri="{FF2B5EF4-FFF2-40B4-BE49-F238E27FC236}">
                <a16:creationId xmlns:a16="http://schemas.microsoft.com/office/drawing/2014/main" id="{BFB328C8-3BAC-4038-B298-21CC46F6F9A8}"/>
              </a:ext>
            </a:extLst>
          </p:cNvPr>
          <p:cNvSpPr>
            <a:spLocks noGrp="1"/>
          </p:cNvSpPr>
          <p:nvPr>
            <p:ph idx="1"/>
          </p:nvPr>
        </p:nvSpPr>
        <p:spPr>
          <a:xfrm>
            <a:off x="553975" y="2370237"/>
            <a:ext cx="2480170" cy="3831058"/>
          </a:xfrm>
        </p:spPr>
        <p:txBody>
          <a:bodyPr vert="horz" lIns="91440" tIns="45720" rIns="91440" bIns="45720" rtlCol="0" anchor="t">
            <a:noAutofit/>
          </a:bodyPr>
          <a:lstStyle/>
          <a:p>
            <a:pPr marL="0" lvl="0" indent="0">
              <a:lnSpc>
                <a:spcPct val="100000"/>
              </a:lnSpc>
              <a:buNone/>
            </a:pPr>
            <a:r>
              <a:rPr lang="en-US" sz="1050" b="1" i="1"/>
              <a:t>AEMO program</a:t>
            </a:r>
          </a:p>
          <a:p>
            <a:r>
              <a:rPr lang="en-US" sz="1100">
                <a:ea typeface="+mn-lt"/>
                <a:cs typeface="+mn-lt"/>
              </a:rPr>
              <a:t>Overall Program remains Green trending down.  Delivery pressures remain particularly with the Retail workstream. </a:t>
            </a:r>
          </a:p>
          <a:p>
            <a:r>
              <a:rPr lang="en-US" sz="1100">
                <a:ea typeface="+mn-lt"/>
                <a:cs typeface="+mn-lt"/>
              </a:rPr>
              <a:t>L2 Internal milestones have been re-baselined with no impact to external milestones. </a:t>
            </a:r>
          </a:p>
          <a:p>
            <a:r>
              <a:rPr lang="en-US" sz="1100">
                <a:ea typeface="+mn-lt"/>
                <a:cs typeface="+mn-lt"/>
              </a:rPr>
              <a:t>Build is complete for all 5MS and GS functionality across all 3 releases, however development for non-critical items continue for the Retail release.</a:t>
            </a:r>
            <a:endParaRPr lang="en-US"/>
          </a:p>
          <a:p>
            <a:r>
              <a:rPr lang="en-US" sz="1100">
                <a:ea typeface="+mn-lt"/>
                <a:cs typeface="+mn-lt"/>
              </a:rPr>
              <a:t>Full focus of the program will be on completing the Testing program for quality, function and performance.   </a:t>
            </a:r>
            <a:endParaRPr lang="en-US"/>
          </a:p>
          <a:p>
            <a:r>
              <a:rPr lang="en-US" sz="1100">
                <a:ea typeface="+mn-lt"/>
                <a:cs typeface="+mn-lt"/>
              </a:rPr>
              <a:t>AEMO internal readiness preparation activities for go-live continue. </a:t>
            </a:r>
            <a:endParaRPr lang="en-US"/>
          </a:p>
          <a:p>
            <a:pPr>
              <a:lnSpc>
                <a:spcPct val="100000"/>
              </a:lnSpc>
            </a:pPr>
            <a:endParaRPr lang="en-US" sz="1100">
              <a:cs typeface="Segoe UI Semilight"/>
            </a:endParaRPr>
          </a:p>
        </p:txBody>
      </p:sp>
      <p:sp>
        <p:nvSpPr>
          <p:cNvPr id="6" name="Slide Number Placeholder 5">
            <a:extLst>
              <a:ext uri="{FF2B5EF4-FFF2-40B4-BE49-F238E27FC236}">
                <a16:creationId xmlns:a16="http://schemas.microsoft.com/office/drawing/2014/main" id="{F5DE7F1D-24C4-414C-98C4-87D8F55C60E2}"/>
              </a:ext>
            </a:extLst>
          </p:cNvPr>
          <p:cNvSpPr>
            <a:spLocks noGrp="1"/>
          </p:cNvSpPr>
          <p:nvPr>
            <p:ph type="sldNum" sz="quarter" idx="12"/>
          </p:nvPr>
        </p:nvSpPr>
        <p:spPr/>
        <p:txBody>
          <a:bodyPr/>
          <a:lstStyle/>
          <a:p>
            <a:fld id="{4EC81F68-4976-451A-B2E9-79BCBD2F70CC}" type="slidenum">
              <a:rPr lang="en-AU" smtClean="0"/>
              <a:t>10</a:t>
            </a:fld>
            <a:endParaRPr lang="en-AU"/>
          </a:p>
        </p:txBody>
      </p:sp>
      <p:sp>
        <p:nvSpPr>
          <p:cNvPr id="8" name="Content Placeholder 2">
            <a:extLst>
              <a:ext uri="{FF2B5EF4-FFF2-40B4-BE49-F238E27FC236}">
                <a16:creationId xmlns:a16="http://schemas.microsoft.com/office/drawing/2014/main" id="{84122F18-13A2-4A6E-A525-0B1EF11AFA96}"/>
              </a:ext>
            </a:extLst>
          </p:cNvPr>
          <p:cNvSpPr txBox="1">
            <a:spLocks/>
          </p:cNvSpPr>
          <p:nvPr/>
        </p:nvSpPr>
        <p:spPr>
          <a:xfrm>
            <a:off x="3138854" y="2370236"/>
            <a:ext cx="2435469" cy="3916264"/>
          </a:xfrm>
          <a:prstGeom prst="rect">
            <a:avLst/>
          </a:prstGeom>
        </p:spPr>
        <p:txBody>
          <a:bodyPr vert="horz" lIns="86204" tIns="43102" rIns="86204" bIns="43102" rtlCol="0" anchor="t">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AU" sz="1100" b="1" i="1"/>
              <a:t>Systems </a:t>
            </a:r>
          </a:p>
          <a:p>
            <a:pPr>
              <a:lnSpc>
                <a:spcPct val="100000"/>
              </a:lnSpc>
            </a:pPr>
            <a:r>
              <a:rPr lang="en-US" sz="1100">
                <a:ea typeface="+mn-lt"/>
                <a:cs typeface="+mn-lt"/>
              </a:rPr>
              <a:t>Testing and deployment work continues across all streams - no change to any upcoming Staging deployment, Pre-Production or Production deliveries.</a:t>
            </a:r>
            <a:endParaRPr lang="en-US" sz="1100">
              <a:cs typeface="Segoe UI Semilight"/>
            </a:endParaRPr>
          </a:p>
          <a:p>
            <a:pPr>
              <a:lnSpc>
                <a:spcPct val="100000"/>
              </a:lnSpc>
            </a:pPr>
            <a:r>
              <a:rPr lang="en-AU" sz="1100">
                <a:cs typeface="Segoe UI Semilight"/>
              </a:rPr>
              <a:t>Dispatch Pre-Prod deployment on schedule, to complete by 30-Nov-2020. </a:t>
            </a:r>
          </a:p>
          <a:p>
            <a:pPr>
              <a:lnSpc>
                <a:spcPct val="100000"/>
              </a:lnSpc>
            </a:pPr>
            <a:r>
              <a:rPr lang="en-US" sz="1100">
                <a:ea typeface="+mn-lt"/>
                <a:cs typeface="+mn-lt"/>
              </a:rPr>
              <a:t>Issues with performance testing of running &gt;3 high-frequency RM reports now resolved. Some performance issues continue with some RM reports (in Databricks), the program continues to work through options.</a:t>
            </a:r>
          </a:p>
          <a:p>
            <a:pPr>
              <a:lnSpc>
                <a:spcPct val="100000"/>
              </a:lnSpc>
            </a:pPr>
            <a:r>
              <a:rPr lang="en-AU" sz="1100">
                <a:cs typeface="Segoe UI Semilight"/>
              </a:rPr>
              <a:t>UAT for Retail Day 1 due to complete early January, PCF to be informed via mail if significant issues are outstanding post-Christmas. </a:t>
            </a:r>
            <a:endParaRPr lang="en-AU" sz="1100">
              <a:ea typeface="+mn-lt"/>
              <a:cs typeface="+mn-lt"/>
            </a:endParaRPr>
          </a:p>
          <a:p>
            <a:pPr>
              <a:lnSpc>
                <a:spcPct val="100000"/>
              </a:lnSpc>
            </a:pPr>
            <a:endParaRPr lang="en-AU" sz="1100">
              <a:cs typeface="Segoe UI Semilight"/>
            </a:endParaRPr>
          </a:p>
        </p:txBody>
      </p:sp>
      <p:sp>
        <p:nvSpPr>
          <p:cNvPr id="9" name="Content Placeholder 2">
            <a:extLst>
              <a:ext uri="{FF2B5EF4-FFF2-40B4-BE49-F238E27FC236}">
                <a16:creationId xmlns:a16="http://schemas.microsoft.com/office/drawing/2014/main" id="{346ED3A4-F5E0-4F64-8E40-992676310754}"/>
              </a:ext>
            </a:extLst>
          </p:cNvPr>
          <p:cNvSpPr txBox="1">
            <a:spLocks/>
          </p:cNvSpPr>
          <p:nvPr/>
        </p:nvSpPr>
        <p:spPr>
          <a:xfrm>
            <a:off x="5613647" y="2370236"/>
            <a:ext cx="2377414" cy="3554314"/>
          </a:xfrm>
          <a:prstGeom prst="rect">
            <a:avLst/>
          </a:prstGeom>
        </p:spPr>
        <p:txBody>
          <a:bodyPr vert="horz" lIns="86204" tIns="43102" rIns="86204" bIns="43102"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pPr>
            <a:r>
              <a:rPr lang="en-AU" sz="1050" b="1" i="1"/>
              <a:t>Readiness </a:t>
            </a:r>
          </a:p>
          <a:p>
            <a:r>
              <a:rPr lang="en-AU" sz="1100">
                <a:cs typeface="Segoe UI Semilight"/>
              </a:rPr>
              <a:t>Readiness Survey #5 issued 17th Nov, with surveys due 26th. Survey #4 trend indicates essential capability on Track   </a:t>
            </a:r>
            <a:endParaRPr lang="en-AU"/>
          </a:p>
          <a:p>
            <a:r>
              <a:rPr lang="en-AU" sz="1100">
                <a:cs typeface="Segoe UI Semilight"/>
              </a:rPr>
              <a:t>Metering Transition tasks reported on track, upcoming activity includes assessment of NCOUML profiles </a:t>
            </a:r>
          </a:p>
          <a:p>
            <a:r>
              <a:rPr lang="en-AU" sz="1100">
                <a:cs typeface="Segoe UI Semilight"/>
              </a:rPr>
              <a:t>Drafting of Industry Go-live plan for retail, with reissue of plan following confirmation of detailed timings in AEMO Dress Rehearsal</a:t>
            </a:r>
          </a:p>
        </p:txBody>
      </p:sp>
      <p:sp>
        <p:nvSpPr>
          <p:cNvPr id="11" name="Rectangle 10" descr="Monthly calendar">
            <a:extLst>
              <a:ext uri="{FF2B5EF4-FFF2-40B4-BE49-F238E27FC236}">
                <a16:creationId xmlns:a16="http://schemas.microsoft.com/office/drawing/2014/main" id="{B5EE7971-F58C-4541-A626-6CA8AAA9DD86}"/>
              </a:ext>
            </a:extLst>
          </p:cNvPr>
          <p:cNvSpPr/>
          <p:nvPr/>
        </p:nvSpPr>
        <p:spPr>
          <a:xfrm>
            <a:off x="1731898" y="1550665"/>
            <a:ext cx="648056" cy="680129"/>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2" name="Rectangle 11" descr="Social network">
            <a:extLst>
              <a:ext uri="{FF2B5EF4-FFF2-40B4-BE49-F238E27FC236}">
                <a16:creationId xmlns:a16="http://schemas.microsoft.com/office/drawing/2014/main" id="{FE63A09D-1B77-4021-8146-710A7109C3BA}"/>
              </a:ext>
            </a:extLst>
          </p:cNvPr>
          <p:cNvSpPr/>
          <p:nvPr/>
        </p:nvSpPr>
        <p:spPr>
          <a:xfrm>
            <a:off x="6099277" y="1553450"/>
            <a:ext cx="648055" cy="674559"/>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3" name="Rectangle 12" descr="Gears">
            <a:extLst>
              <a:ext uri="{FF2B5EF4-FFF2-40B4-BE49-F238E27FC236}">
                <a16:creationId xmlns:a16="http://schemas.microsoft.com/office/drawing/2014/main" id="{5CB030D1-4871-40A2-8486-9E663ACB1515}"/>
              </a:ext>
            </a:extLst>
          </p:cNvPr>
          <p:cNvSpPr/>
          <p:nvPr/>
        </p:nvSpPr>
        <p:spPr>
          <a:xfrm>
            <a:off x="3775771" y="1556121"/>
            <a:ext cx="648054" cy="671889"/>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4" name="Date Placeholder 3">
            <a:extLst>
              <a:ext uri="{FF2B5EF4-FFF2-40B4-BE49-F238E27FC236}">
                <a16:creationId xmlns:a16="http://schemas.microsoft.com/office/drawing/2014/main" id="{9584BA4F-9219-473E-BEBF-D33AFABE9294}"/>
              </a:ext>
            </a:extLst>
          </p:cNvPr>
          <p:cNvSpPr>
            <a:spLocks noGrp="1"/>
          </p:cNvSpPr>
          <p:nvPr>
            <p:ph type="dt" sz="half" idx="10"/>
          </p:nvPr>
        </p:nvSpPr>
        <p:spPr/>
        <p:txBody>
          <a:bodyPr/>
          <a:lstStyle/>
          <a:p>
            <a:fld id="{FD7379AE-0E0D-41C3-A679-B06627A91BD2}" type="datetime1">
              <a:rPr lang="en-AU" smtClean="0"/>
              <a:t>3/12/2020</a:t>
            </a:fld>
            <a:endParaRPr lang="en-AU"/>
          </a:p>
        </p:txBody>
      </p:sp>
    </p:spTree>
    <p:extLst>
      <p:ext uri="{BB962C8B-B14F-4D97-AF65-F5344CB8AC3E}">
        <p14:creationId xmlns:p14="http://schemas.microsoft.com/office/powerpoint/2010/main" val="4061444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F49BD-C529-4DA7-AA62-9268B7E8D99C}"/>
              </a:ext>
            </a:extLst>
          </p:cNvPr>
          <p:cNvSpPr>
            <a:spLocks noGrp="1"/>
          </p:cNvSpPr>
          <p:nvPr>
            <p:ph type="title"/>
          </p:nvPr>
        </p:nvSpPr>
        <p:spPr>
          <a:xfrm>
            <a:off x="204920" y="338250"/>
            <a:ext cx="6751334" cy="891779"/>
          </a:xfrm>
        </p:spPr>
        <p:txBody>
          <a:bodyPr>
            <a:normAutofit fontScale="90000"/>
          </a:bodyPr>
          <a:lstStyle/>
          <a:p>
            <a:r>
              <a:rPr lang="en-AU"/>
              <a:t>AEMO IT Platform Deployment Status</a:t>
            </a:r>
          </a:p>
        </p:txBody>
      </p:sp>
      <p:sp>
        <p:nvSpPr>
          <p:cNvPr id="3" name="Slide Number Placeholder 2">
            <a:extLst>
              <a:ext uri="{FF2B5EF4-FFF2-40B4-BE49-F238E27FC236}">
                <a16:creationId xmlns:a16="http://schemas.microsoft.com/office/drawing/2014/main" id="{3724312A-4497-4F2D-9D28-0ECE9DD1FE64}"/>
              </a:ext>
            </a:extLst>
          </p:cNvPr>
          <p:cNvSpPr>
            <a:spLocks noGrp="1"/>
          </p:cNvSpPr>
          <p:nvPr>
            <p:ph type="sldNum" sz="quarter" idx="12"/>
          </p:nvPr>
        </p:nvSpPr>
        <p:spPr>
          <a:xfrm>
            <a:off x="8515350" y="6246623"/>
            <a:ext cx="432081" cy="365125"/>
          </a:xfrm>
        </p:spPr>
        <p:txBody>
          <a:bodyPr/>
          <a:lstStyle/>
          <a:p>
            <a:fld id="{4EC81F68-4976-451A-B2E9-79BCBD2F70CC}" type="slidenum">
              <a:rPr lang="en-AU" smtClean="0"/>
              <a:t>11</a:t>
            </a:fld>
            <a:endParaRPr lang="en-AU"/>
          </a:p>
        </p:txBody>
      </p:sp>
      <p:graphicFrame>
        <p:nvGraphicFramePr>
          <p:cNvPr id="4" name="Table 5">
            <a:extLst>
              <a:ext uri="{FF2B5EF4-FFF2-40B4-BE49-F238E27FC236}">
                <a16:creationId xmlns:a16="http://schemas.microsoft.com/office/drawing/2014/main" id="{15C9E039-7642-4B14-9842-8E13F85B67F9}"/>
              </a:ext>
            </a:extLst>
          </p:cNvPr>
          <p:cNvGraphicFramePr>
            <a:graphicFrameLocks noGrp="1"/>
          </p:cNvGraphicFramePr>
          <p:nvPr>
            <p:extLst>
              <p:ext uri="{D42A27DB-BD31-4B8C-83A1-F6EECF244321}">
                <p14:modId xmlns:p14="http://schemas.microsoft.com/office/powerpoint/2010/main" val="329959279"/>
              </p:ext>
            </p:extLst>
          </p:nvPr>
        </p:nvGraphicFramePr>
        <p:xfrm>
          <a:off x="0" y="1342447"/>
          <a:ext cx="9144000" cy="5492242"/>
        </p:xfrm>
        <a:graphic>
          <a:graphicData uri="http://schemas.openxmlformats.org/drawingml/2006/table">
            <a:tbl>
              <a:tblPr firstRow="1" bandRow="1">
                <a:tableStyleId>{21E4AEA4-8DFA-4A89-87EB-49C32662AFE0}</a:tableStyleId>
              </a:tblPr>
              <a:tblGrid>
                <a:gridCol w="822960">
                  <a:extLst>
                    <a:ext uri="{9D8B030D-6E8A-4147-A177-3AD203B41FA5}">
                      <a16:colId xmlns:a16="http://schemas.microsoft.com/office/drawing/2014/main" val="1872688485"/>
                    </a:ext>
                  </a:extLst>
                </a:gridCol>
                <a:gridCol w="877824">
                  <a:extLst>
                    <a:ext uri="{9D8B030D-6E8A-4147-A177-3AD203B41FA5}">
                      <a16:colId xmlns:a16="http://schemas.microsoft.com/office/drawing/2014/main" val="471903377"/>
                    </a:ext>
                  </a:extLst>
                </a:gridCol>
                <a:gridCol w="1824931">
                  <a:extLst>
                    <a:ext uri="{9D8B030D-6E8A-4147-A177-3AD203B41FA5}">
                      <a16:colId xmlns:a16="http://schemas.microsoft.com/office/drawing/2014/main" val="2943177687"/>
                    </a:ext>
                  </a:extLst>
                </a:gridCol>
                <a:gridCol w="1458661">
                  <a:extLst>
                    <a:ext uri="{9D8B030D-6E8A-4147-A177-3AD203B41FA5}">
                      <a16:colId xmlns:a16="http://schemas.microsoft.com/office/drawing/2014/main" val="219338633"/>
                    </a:ext>
                  </a:extLst>
                </a:gridCol>
                <a:gridCol w="1391412">
                  <a:extLst>
                    <a:ext uri="{9D8B030D-6E8A-4147-A177-3AD203B41FA5}">
                      <a16:colId xmlns:a16="http://schemas.microsoft.com/office/drawing/2014/main" val="2437538814"/>
                    </a:ext>
                  </a:extLst>
                </a:gridCol>
                <a:gridCol w="2768212">
                  <a:extLst>
                    <a:ext uri="{9D8B030D-6E8A-4147-A177-3AD203B41FA5}">
                      <a16:colId xmlns:a16="http://schemas.microsoft.com/office/drawing/2014/main" val="1132200289"/>
                    </a:ext>
                  </a:extLst>
                </a:gridCol>
              </a:tblGrid>
              <a:tr h="239465">
                <a:tc>
                  <a:txBody>
                    <a:bodyPr/>
                    <a:lstStyle/>
                    <a:p>
                      <a:r>
                        <a:rPr lang="en-AU" sz="1100"/>
                        <a:t>Stream</a:t>
                      </a:r>
                    </a:p>
                  </a:txBody>
                  <a:tcPr marL="68580" marR="68580" marT="34290" marB="34290" anchor="ctr"/>
                </a:tc>
                <a:tc>
                  <a:txBody>
                    <a:bodyPr/>
                    <a:lstStyle/>
                    <a:p>
                      <a:r>
                        <a:rPr lang="en-AU" sz="1100"/>
                        <a:t>Build</a:t>
                      </a:r>
                    </a:p>
                  </a:txBody>
                  <a:tcPr marL="68580" marR="68580" marT="34290" marB="34290" anchor="ctr"/>
                </a:tc>
                <a:tc>
                  <a:txBody>
                    <a:bodyPr/>
                    <a:lstStyle/>
                    <a:p>
                      <a:r>
                        <a:rPr lang="en-AU" sz="1100"/>
                        <a:t>AEMO Testing</a:t>
                      </a:r>
                    </a:p>
                  </a:txBody>
                  <a:tcPr marL="68580" marR="68580" marT="34290" marB="34290" anchor="ctr"/>
                </a:tc>
                <a:tc>
                  <a:txBody>
                    <a:bodyPr/>
                    <a:lstStyle/>
                    <a:p>
                      <a:r>
                        <a:rPr lang="en-AU" sz="1100"/>
                        <a:t>Pre-prod</a:t>
                      </a:r>
                    </a:p>
                  </a:txBody>
                  <a:tcPr marL="68580" marR="68580" marT="34290" marB="34290" anchor="ctr"/>
                </a:tc>
                <a:tc>
                  <a:txBody>
                    <a:bodyPr/>
                    <a:lstStyle/>
                    <a:p>
                      <a:r>
                        <a:rPr lang="en-AU" sz="1100"/>
                        <a:t>Cutover</a:t>
                      </a:r>
                    </a:p>
                  </a:txBody>
                  <a:tcPr marL="68580" marR="68580" marT="34290" marB="34290" anchor="ctr"/>
                </a:tc>
                <a:tc>
                  <a:txBody>
                    <a:bodyPr/>
                    <a:lstStyle/>
                    <a:p>
                      <a:r>
                        <a:rPr lang="en-AU" sz="1100"/>
                        <a:t>Commentary</a:t>
                      </a:r>
                    </a:p>
                  </a:txBody>
                  <a:tcPr marL="68580" marR="68580" marT="34290" marB="34290"/>
                </a:tc>
                <a:extLst>
                  <a:ext uri="{0D108BD9-81ED-4DB2-BD59-A6C34878D82A}">
                    <a16:rowId xmlns:a16="http://schemas.microsoft.com/office/drawing/2014/main" val="3006173975"/>
                  </a:ext>
                </a:extLst>
              </a:tr>
              <a:tr h="2875337">
                <a:tc>
                  <a:txBody>
                    <a:bodyPr/>
                    <a:lstStyle/>
                    <a:p>
                      <a:r>
                        <a:rPr lang="en-AU" sz="1100" b="1"/>
                        <a:t>Retail</a:t>
                      </a:r>
                    </a:p>
                  </a:txBody>
                  <a:tcPr marL="27000" marR="27000" marT="27000" marB="27000"/>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kern="1200"/>
                        <a:t>Non-critical build items in progress</a:t>
                      </a:r>
                      <a:endParaRPr lang="en-AU" sz="1050" kern="1200">
                        <a:solidFill>
                          <a:schemeClr val="tx1"/>
                        </a:solidFill>
                        <a:latin typeface="+mn-lt"/>
                        <a:ea typeface="+mn-ea"/>
                        <a:cs typeface="+mn-cs"/>
                      </a:endParaRPr>
                    </a:p>
                  </a:txBody>
                  <a:tcPr marL="40500" marR="27000" marT="54000" marB="54000"/>
                </a:tc>
                <a:tc>
                  <a:txBody>
                    <a:bodyPr/>
                    <a:lstStyle/>
                    <a:p>
                      <a:pPr marL="85725" marR="0" lvl="0" indent="-85725"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AU" sz="1050" kern="1200"/>
                        <a:t>SIT completed for Day 1 Go Live</a:t>
                      </a:r>
                    </a:p>
                    <a:p>
                      <a:pPr marL="85725" marR="0" lvl="0" indent="-85725" algn="l" defTabSz="914400" rtl="0" eaLnBrk="1" fontAlgn="auto" latinLnBrk="0" hangingPunct="1">
                        <a:lnSpc>
                          <a:spcPct val="100000"/>
                        </a:lnSpc>
                        <a:spcBef>
                          <a:spcPts val="400"/>
                        </a:spcBef>
                        <a:spcAft>
                          <a:spcPts val="200"/>
                        </a:spcAft>
                        <a:buClrTx/>
                        <a:buSzTx/>
                        <a:buFont typeface="Arial" panose="020B0604020202020204" pitchFamily="34" charset="0"/>
                        <a:buChar char="•"/>
                        <a:tabLst/>
                        <a:defRPr/>
                      </a:pPr>
                      <a:r>
                        <a:rPr lang="en-AU" sz="1050" kern="1200" noProof="0"/>
                        <a:t>UAT for metering data  ingestion completed</a:t>
                      </a:r>
                    </a:p>
                    <a:p>
                      <a:pPr marL="85725" marR="0" lvl="0" indent="-85725" algn="l" defTabSz="914400" rtl="0" eaLnBrk="1" fontAlgn="auto" latinLnBrk="0" hangingPunct="1">
                        <a:lnSpc>
                          <a:spcPct val="100000"/>
                        </a:lnSpc>
                        <a:spcBef>
                          <a:spcPts val="400"/>
                        </a:spcBef>
                        <a:spcAft>
                          <a:spcPts val="200"/>
                        </a:spcAft>
                        <a:buClrTx/>
                        <a:buSzTx/>
                        <a:buFont typeface="Arial" panose="020B0604020202020204" pitchFamily="34" charset="0"/>
                        <a:buChar char="•"/>
                        <a:tabLst/>
                        <a:defRPr/>
                      </a:pPr>
                      <a:r>
                        <a:rPr lang="en-AU" sz="1050" kern="1200" noProof="0"/>
                        <a:t>UAT for profiling &amp; Reporting in progress, target completion early January 2021.</a:t>
                      </a:r>
                    </a:p>
                    <a:p>
                      <a:pPr marL="85725" marR="0" lvl="0" indent="-85725" algn="l" defTabSz="914400" rtl="0" eaLnBrk="1" fontAlgn="auto" latinLnBrk="0" hangingPunct="1">
                        <a:lnSpc>
                          <a:spcPct val="100000"/>
                        </a:lnSpc>
                        <a:spcBef>
                          <a:spcPts val="400"/>
                        </a:spcBef>
                        <a:spcAft>
                          <a:spcPts val="200"/>
                        </a:spcAft>
                        <a:buClrTx/>
                        <a:buSzTx/>
                        <a:buFont typeface="Arial" panose="020B0604020202020204" pitchFamily="34" charset="0"/>
                        <a:buChar char="•"/>
                        <a:tabLst/>
                        <a:defRPr/>
                      </a:pPr>
                      <a:r>
                        <a:rPr lang="en-AU" sz="1050" kern="1200" noProof="0"/>
                        <a:t>Good Performance Testing results from initial re-writes, some poor performance from a few Databricks continues, considering options.</a:t>
                      </a:r>
                      <a:endParaRPr lang="en-AU" sz="1050">
                        <a:solidFill>
                          <a:schemeClr val="tx1"/>
                        </a:solidFill>
                      </a:endParaRPr>
                    </a:p>
                  </a:txBody>
                  <a:tcPr marL="40500" marR="27000" marT="54000" marB="54000"/>
                </a:tc>
                <a:tc>
                  <a:txBody>
                    <a:bodyPr/>
                    <a:lstStyle/>
                    <a:p>
                      <a:pPr marL="85725" marR="0" lvl="0" indent="-85725"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AU" sz="1050"/>
                        <a:t>On track for industry testing commencing 01-Feb-21</a:t>
                      </a:r>
                    </a:p>
                    <a:p>
                      <a:pPr marL="85725" indent="-85725">
                        <a:buFont typeface="Arial" panose="020B0604020202020204" pitchFamily="34" charset="0"/>
                        <a:buChar char="•"/>
                      </a:pPr>
                      <a:r>
                        <a:rPr lang="en-AU" sz="1050"/>
                        <a:t>Invitation test planning underway</a:t>
                      </a:r>
                      <a:endParaRPr lang="en-AU" sz="1050">
                        <a:solidFill>
                          <a:schemeClr val="tx1"/>
                        </a:solidFill>
                      </a:endParaRPr>
                    </a:p>
                  </a:txBody>
                  <a:tcPr marL="40500" marR="27000" marT="54000" marB="54000"/>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kern="1200"/>
                        <a:t>Dress Rehearsal 1 learnings</a:t>
                      </a:r>
                    </a:p>
                    <a:p>
                      <a:pPr marL="85725" marR="0" lvl="0" indent="-857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AU" sz="1050" kern="1200"/>
                        <a:t>Planning Dress Rehearsal 2</a:t>
                      </a:r>
                    </a:p>
                    <a:p>
                      <a:endParaRPr lang="en-AU" sz="1050">
                        <a:solidFill>
                          <a:schemeClr val="tx1"/>
                        </a:solidFill>
                      </a:endParaRPr>
                    </a:p>
                  </a:txBody>
                  <a:tcPr marL="40500" marR="27000" marT="54000" marB="54000"/>
                </a:tc>
                <a:tc>
                  <a:txBody>
                    <a:bodyPr/>
                    <a:lstStyle/>
                    <a:p>
                      <a:pPr marL="0" indent="0">
                        <a:spcAft>
                          <a:spcPts val="600"/>
                        </a:spcAft>
                        <a:buFont typeface="Arial" panose="020B0604020202020204" pitchFamily="34" charset="0"/>
                        <a:buNone/>
                      </a:pPr>
                      <a:r>
                        <a:rPr lang="en-AU" sz="1050" kern="1200"/>
                        <a:t>Pressure</a:t>
                      </a:r>
                      <a:r>
                        <a:rPr lang="en-AU" sz="1050"/>
                        <a:t> remains on Retail delivery</a:t>
                      </a:r>
                    </a:p>
                    <a:p>
                      <a:pPr marL="92075" indent="-92075">
                        <a:spcBef>
                          <a:spcPts val="0"/>
                        </a:spcBef>
                        <a:spcAft>
                          <a:spcPts val="400"/>
                        </a:spcAft>
                        <a:buFont typeface="Arial" panose="020B0604020202020204" pitchFamily="34" charset="0"/>
                        <a:buChar char="•"/>
                      </a:pPr>
                      <a:r>
                        <a:rPr lang="en-AU" sz="1050"/>
                        <a:t>Major issues encountered during perf testing amended, UAT &amp; Performance testing is now continuing</a:t>
                      </a:r>
                    </a:p>
                    <a:p>
                      <a:pPr marL="92075" indent="-92075">
                        <a:spcBef>
                          <a:spcPts val="0"/>
                        </a:spcBef>
                        <a:spcAft>
                          <a:spcPts val="400"/>
                        </a:spcAft>
                        <a:buFont typeface="Arial" panose="020B0604020202020204" pitchFamily="34" charset="0"/>
                        <a:buChar char="•"/>
                      </a:pPr>
                      <a:r>
                        <a:rPr lang="en-AU" sz="1050"/>
                        <a:t>Still, no timeline contingency remains for Retail stream</a:t>
                      </a:r>
                    </a:p>
                    <a:p>
                      <a:pPr marL="92075" marR="0" lvl="0" indent="-92075" algn="l" defTabSz="6858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AU" sz="1050"/>
                        <a:t>If contingency is needed AEMO will deprioritise non-critical items and introduce </a:t>
                      </a:r>
                      <a:br>
                        <a:rPr lang="en-AU" sz="1050"/>
                      </a:br>
                      <a:r>
                        <a:rPr lang="en-AU" sz="1050"/>
                        <a:t>a secondary drop in advance of Market Trials.</a:t>
                      </a:r>
                    </a:p>
                    <a:p>
                      <a:pPr marL="92075" indent="-92075">
                        <a:spcBef>
                          <a:spcPts val="0"/>
                        </a:spcBef>
                        <a:spcAft>
                          <a:spcPts val="400"/>
                        </a:spcAft>
                        <a:buFont typeface="Arial" panose="020B0604020202020204" pitchFamily="34" charset="0"/>
                        <a:buChar char="•"/>
                      </a:pPr>
                      <a:r>
                        <a:rPr lang="en-AU" sz="1050"/>
                        <a:t>This will maintain 09-Mar-21 Go-Live and 01-Oct-21 5-min market start</a:t>
                      </a:r>
                    </a:p>
                  </a:txBody>
                  <a:tcPr marL="36000" marR="36000" marT="54000" marB="54000"/>
                </a:tc>
                <a:extLst>
                  <a:ext uri="{0D108BD9-81ED-4DB2-BD59-A6C34878D82A}">
                    <a16:rowId xmlns:a16="http://schemas.microsoft.com/office/drawing/2014/main" val="2151429277"/>
                  </a:ext>
                </a:extLst>
              </a:tr>
              <a:tr h="940016">
                <a:tc>
                  <a:txBody>
                    <a:bodyPr/>
                    <a:lstStyle/>
                    <a:p>
                      <a:r>
                        <a:rPr lang="en-AU" sz="1100" b="1"/>
                        <a:t>Dispatch</a:t>
                      </a:r>
                    </a:p>
                  </a:txBody>
                  <a:tcPr marL="27000" marR="27000" marT="54000" marB="27000"/>
                </a:tc>
                <a:tc>
                  <a:txBody>
                    <a:bodyPr/>
                    <a:lstStyle/>
                    <a:p>
                      <a:pPr marL="171450" indent="-171450">
                        <a:buClr>
                          <a:srgbClr val="00B050"/>
                        </a:buClr>
                        <a:buFont typeface="Wingdings" panose="05000000000000000000" pitchFamily="2" charset="2"/>
                        <a:buChar char="ü"/>
                      </a:pPr>
                      <a:r>
                        <a:rPr lang="en-AU" sz="1050"/>
                        <a:t>Complete</a:t>
                      </a:r>
                    </a:p>
                  </a:txBody>
                  <a:tcPr marL="40500" marR="27000" marT="54000" marB="54000"/>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kern="1200"/>
                        <a:t>SIT completed for Day 1 Go Live</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kern="1200"/>
                        <a:t>UAT in progress</a:t>
                      </a:r>
                    </a:p>
                    <a:p>
                      <a:endParaRPr lang="en-AU" sz="1050">
                        <a:solidFill>
                          <a:schemeClr val="tx1"/>
                        </a:solidFill>
                      </a:endParaRPr>
                    </a:p>
                  </a:txBody>
                  <a:tcPr marL="40500" marR="27000" marT="54000" marB="54000"/>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kern="1200"/>
                        <a:t>On track for industry testing commencing 30-Nov-20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050"/>
                        <a:t> </a:t>
                      </a:r>
                      <a:endParaRPr lang="en-AU" sz="1050">
                        <a:solidFill>
                          <a:schemeClr val="tx1"/>
                        </a:solidFill>
                      </a:endParaRPr>
                    </a:p>
                  </a:txBody>
                  <a:tcPr marL="40500" marR="27000" marT="54000" marB="54000"/>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kern="1200"/>
                        <a:t>Cutover Planning in progress</a:t>
                      </a:r>
                    </a:p>
                    <a:p>
                      <a:endParaRPr lang="en-AU" sz="1050">
                        <a:solidFill>
                          <a:schemeClr val="tx1"/>
                        </a:solidFill>
                      </a:endParaRPr>
                    </a:p>
                  </a:txBody>
                  <a:tcPr marL="40500" marR="27000" marT="54000" marB="54000"/>
                </a:tc>
                <a:tc>
                  <a:txBody>
                    <a:bodyPr/>
                    <a:lstStyle/>
                    <a:p>
                      <a:pPr marL="0" indent="0" algn="l" rtl="0" eaLnBrk="1" latinLnBrk="0" hangingPunct="1">
                        <a:spcAft>
                          <a:spcPts val="600"/>
                        </a:spcAft>
                        <a:buFont typeface="Arial" panose="020B0604020202020204" pitchFamily="34" charset="0"/>
                        <a:buNone/>
                      </a:pPr>
                      <a:r>
                        <a:rPr lang="en-AU" sz="1050" kern="1200"/>
                        <a:t>Tracking towards deployment dates</a:t>
                      </a:r>
                    </a:p>
                    <a:p>
                      <a:pPr marL="92075" indent="-92075" algn="l" rtl="0" eaLnBrk="1" latinLnBrk="0" hangingPunct="1">
                        <a:buFont typeface="Arial" panose="020B0604020202020204" pitchFamily="34" charset="0"/>
                        <a:buChar char="•"/>
                      </a:pPr>
                      <a:r>
                        <a:rPr lang="en-AU" sz="1050" kern="1200">
                          <a:solidFill>
                            <a:schemeClr val="dk1"/>
                          </a:solidFill>
                          <a:latin typeface="+mn-lt"/>
                          <a:ea typeface="+mn-ea"/>
                          <a:cs typeface="+mn-cs"/>
                        </a:rPr>
                        <a:t>AEMO to conduct performance testing in Pre-Prod over summer period</a:t>
                      </a:r>
                    </a:p>
                  </a:txBody>
                  <a:tcPr marL="54000" marR="27000" marT="54000" marB="54000"/>
                </a:tc>
                <a:extLst>
                  <a:ext uri="{0D108BD9-81ED-4DB2-BD59-A6C34878D82A}">
                    <a16:rowId xmlns:a16="http://schemas.microsoft.com/office/drawing/2014/main" val="1984825409"/>
                  </a:ext>
                </a:extLst>
              </a:tr>
              <a:tr h="1437424">
                <a:tc>
                  <a:txBody>
                    <a:bodyPr/>
                    <a:lstStyle/>
                    <a:p>
                      <a:r>
                        <a:rPr lang="en-AU" sz="1100" b="1"/>
                        <a:t>Settlements</a:t>
                      </a:r>
                    </a:p>
                  </a:txBody>
                  <a:tcPr marL="27000" marR="27000" marT="54000" marB="27000"/>
                </a:tc>
                <a:tc>
                  <a:txBody>
                    <a:bodyPr/>
                    <a:lstStyle/>
                    <a:p>
                      <a:pPr marL="171450" indent="-171450">
                        <a:buClr>
                          <a:srgbClr val="00B050"/>
                        </a:buClr>
                        <a:buFont typeface="Wingdings" panose="05000000000000000000" pitchFamily="2" charset="2"/>
                        <a:buChar char="ü"/>
                      </a:pPr>
                      <a:r>
                        <a:rPr lang="en-AU" sz="1050"/>
                        <a:t>Complete</a:t>
                      </a:r>
                    </a:p>
                  </a:txBody>
                  <a:tcPr marL="40500" marR="27000" marT="54000" marB="54000"/>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kern="1200"/>
                        <a:t>SIT completed for Day 1 Go Live</a:t>
                      </a:r>
                    </a:p>
                    <a:p>
                      <a:pPr marL="85725" marR="0" lvl="0" indent="-85725"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AU" sz="1050" kern="1200"/>
                        <a:t>UAT in progress</a:t>
                      </a:r>
                    </a:p>
                    <a:p>
                      <a:endParaRPr lang="en-AU" sz="1050">
                        <a:solidFill>
                          <a:schemeClr val="tx1"/>
                        </a:solidFill>
                      </a:endParaRPr>
                    </a:p>
                  </a:txBody>
                  <a:tcPr marL="40500" marR="27000" marT="54000" marB="54000"/>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kern="1200"/>
                        <a:t>On track for industry testing commencing 17-Feb-21</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050" kern="1200">
                        <a:solidFill>
                          <a:schemeClr val="tx1"/>
                        </a:solidFill>
                        <a:latin typeface="+mn-lt"/>
                        <a:ea typeface="+mn-ea"/>
                        <a:cs typeface="+mn-cs"/>
                      </a:endParaRPr>
                    </a:p>
                  </a:txBody>
                  <a:tcPr marL="40500" marR="27000" marT="54000" marB="54000"/>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kern="1200"/>
                        <a:t>Cutover Planning in progress</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050" kern="1200">
                        <a:solidFill>
                          <a:schemeClr val="tx1"/>
                        </a:solidFill>
                        <a:latin typeface="+mn-lt"/>
                        <a:ea typeface="+mn-ea"/>
                        <a:cs typeface="+mn-cs"/>
                      </a:endParaRPr>
                    </a:p>
                  </a:txBody>
                  <a:tcPr marL="40500" marR="27000" marT="54000" marB="54000"/>
                </a:tc>
                <a:tc>
                  <a:txBody>
                    <a:bodyPr/>
                    <a:lstStyle/>
                    <a:p>
                      <a:pPr marL="0" indent="0" algn="l" rtl="0" eaLnBrk="1" latinLnBrk="0" hangingPunct="1">
                        <a:buFont typeface="Arial" panose="020B0604020202020204" pitchFamily="34" charset="0"/>
                        <a:buNone/>
                      </a:pPr>
                      <a:r>
                        <a:rPr lang="en-AU" sz="1050" kern="1200"/>
                        <a:t>Tracking towards deployment dates</a:t>
                      </a:r>
                    </a:p>
                    <a:p>
                      <a:pPr marL="92075" indent="-92075" algn="l" defTabSz="685800" rtl="0" eaLnBrk="1" latinLnBrk="0" hangingPunct="1">
                        <a:spcBef>
                          <a:spcPts val="600"/>
                        </a:spcBef>
                        <a:spcAft>
                          <a:spcPts val="200"/>
                        </a:spcAft>
                        <a:buFont typeface="Arial" panose="020B0604020202020204" pitchFamily="34" charset="0"/>
                        <a:buChar char="•"/>
                      </a:pPr>
                      <a:r>
                        <a:rPr lang="en-AU" sz="1050" kern="1200">
                          <a:solidFill>
                            <a:schemeClr val="dk1"/>
                          </a:solidFill>
                          <a:latin typeface="+mn-lt"/>
                          <a:ea typeface="+mn-ea"/>
                          <a:cs typeface="+mn-cs"/>
                        </a:rPr>
                        <a:t>AEMO to conduct performance testing &amp; parallel run in Pre-Prod over summer period (not noticeable to industry, date of 17-Feb-21 remains for Pre-Prod deployment).</a:t>
                      </a:r>
                    </a:p>
                    <a:p>
                      <a:pPr algn="l" rtl="0" eaLnBrk="1" latinLnBrk="0" hangingPunct="1"/>
                      <a:endParaRPr lang="en-AU" sz="1050" kern="1200">
                        <a:solidFill>
                          <a:schemeClr val="tx1"/>
                        </a:solidFill>
                        <a:latin typeface="+mn-lt"/>
                        <a:ea typeface="+mn-ea"/>
                        <a:cs typeface="+mn-cs"/>
                      </a:endParaRPr>
                    </a:p>
                  </a:txBody>
                  <a:tcPr marL="54000" marR="27000" marT="54000" marB="54000"/>
                </a:tc>
                <a:extLst>
                  <a:ext uri="{0D108BD9-81ED-4DB2-BD59-A6C34878D82A}">
                    <a16:rowId xmlns:a16="http://schemas.microsoft.com/office/drawing/2014/main" val="1811143537"/>
                  </a:ext>
                </a:extLst>
              </a:tr>
            </a:tbl>
          </a:graphicData>
        </a:graphic>
      </p:graphicFrame>
      <p:sp>
        <p:nvSpPr>
          <p:cNvPr id="8" name="Oval 7">
            <a:extLst>
              <a:ext uri="{FF2B5EF4-FFF2-40B4-BE49-F238E27FC236}">
                <a16:creationId xmlns:a16="http://schemas.microsoft.com/office/drawing/2014/main" id="{0A0B4166-FD5D-4F34-A313-1EA462F2FE17}"/>
              </a:ext>
            </a:extLst>
          </p:cNvPr>
          <p:cNvSpPr/>
          <p:nvPr/>
        </p:nvSpPr>
        <p:spPr>
          <a:xfrm>
            <a:off x="1478451" y="4187729"/>
            <a:ext cx="174276" cy="1775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sp>
        <p:nvSpPr>
          <p:cNvPr id="9" name="Oval 8">
            <a:extLst>
              <a:ext uri="{FF2B5EF4-FFF2-40B4-BE49-F238E27FC236}">
                <a16:creationId xmlns:a16="http://schemas.microsoft.com/office/drawing/2014/main" id="{66C54BB6-05BC-42EA-B155-1B387572DA2A}"/>
              </a:ext>
            </a:extLst>
          </p:cNvPr>
          <p:cNvSpPr/>
          <p:nvPr/>
        </p:nvSpPr>
        <p:spPr>
          <a:xfrm>
            <a:off x="1478451" y="5112799"/>
            <a:ext cx="174276" cy="1775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sp>
        <p:nvSpPr>
          <p:cNvPr id="10" name="Oval 9">
            <a:extLst>
              <a:ext uri="{FF2B5EF4-FFF2-40B4-BE49-F238E27FC236}">
                <a16:creationId xmlns:a16="http://schemas.microsoft.com/office/drawing/2014/main" id="{B408D903-C4B8-41A4-BA2D-7C6AAD3AAC8E}"/>
              </a:ext>
            </a:extLst>
          </p:cNvPr>
          <p:cNvSpPr/>
          <p:nvPr/>
        </p:nvSpPr>
        <p:spPr>
          <a:xfrm>
            <a:off x="1478451" y="6586171"/>
            <a:ext cx="174276" cy="1775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sp>
        <p:nvSpPr>
          <p:cNvPr id="11" name="Oval 10">
            <a:extLst>
              <a:ext uri="{FF2B5EF4-FFF2-40B4-BE49-F238E27FC236}">
                <a16:creationId xmlns:a16="http://schemas.microsoft.com/office/drawing/2014/main" id="{F659530D-719C-4864-B698-53476DA246DF}"/>
              </a:ext>
            </a:extLst>
          </p:cNvPr>
          <p:cNvSpPr/>
          <p:nvPr/>
        </p:nvSpPr>
        <p:spPr>
          <a:xfrm>
            <a:off x="3236064" y="4187729"/>
            <a:ext cx="174276" cy="1775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a:endParaRPr lang="en-AU" sz="1154"/>
          </a:p>
        </p:txBody>
      </p:sp>
      <p:sp>
        <p:nvSpPr>
          <p:cNvPr id="12" name="Oval 11">
            <a:extLst>
              <a:ext uri="{FF2B5EF4-FFF2-40B4-BE49-F238E27FC236}">
                <a16:creationId xmlns:a16="http://schemas.microsoft.com/office/drawing/2014/main" id="{CF746C61-D45A-4778-A088-6D567A85C459}"/>
              </a:ext>
            </a:extLst>
          </p:cNvPr>
          <p:cNvSpPr/>
          <p:nvPr/>
        </p:nvSpPr>
        <p:spPr>
          <a:xfrm>
            <a:off x="3236064" y="5108350"/>
            <a:ext cx="174276" cy="1775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sp>
        <p:nvSpPr>
          <p:cNvPr id="13" name="Oval 12">
            <a:extLst>
              <a:ext uri="{FF2B5EF4-FFF2-40B4-BE49-F238E27FC236}">
                <a16:creationId xmlns:a16="http://schemas.microsoft.com/office/drawing/2014/main" id="{8B2C2A3A-420D-4258-80C0-65E8E06F2DF7}"/>
              </a:ext>
            </a:extLst>
          </p:cNvPr>
          <p:cNvSpPr/>
          <p:nvPr/>
        </p:nvSpPr>
        <p:spPr>
          <a:xfrm>
            <a:off x="3230922" y="6586171"/>
            <a:ext cx="174276" cy="1775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sp>
        <p:nvSpPr>
          <p:cNvPr id="14" name="Oval 13">
            <a:extLst>
              <a:ext uri="{FF2B5EF4-FFF2-40B4-BE49-F238E27FC236}">
                <a16:creationId xmlns:a16="http://schemas.microsoft.com/office/drawing/2014/main" id="{7ABAB4A5-E634-473A-8E14-DE98080067EE}"/>
              </a:ext>
            </a:extLst>
          </p:cNvPr>
          <p:cNvSpPr/>
          <p:nvPr/>
        </p:nvSpPr>
        <p:spPr>
          <a:xfrm>
            <a:off x="4695845" y="4187729"/>
            <a:ext cx="174276" cy="1775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sp>
        <p:nvSpPr>
          <p:cNvPr id="15" name="Oval 14">
            <a:extLst>
              <a:ext uri="{FF2B5EF4-FFF2-40B4-BE49-F238E27FC236}">
                <a16:creationId xmlns:a16="http://schemas.microsoft.com/office/drawing/2014/main" id="{148E8479-E79F-4A1A-8111-AE9B7E8FD7F1}"/>
              </a:ext>
            </a:extLst>
          </p:cNvPr>
          <p:cNvSpPr/>
          <p:nvPr/>
        </p:nvSpPr>
        <p:spPr>
          <a:xfrm>
            <a:off x="4695845" y="5108350"/>
            <a:ext cx="174276" cy="1775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sp>
        <p:nvSpPr>
          <p:cNvPr id="16" name="Oval 15">
            <a:extLst>
              <a:ext uri="{FF2B5EF4-FFF2-40B4-BE49-F238E27FC236}">
                <a16:creationId xmlns:a16="http://schemas.microsoft.com/office/drawing/2014/main" id="{89A91C1A-9215-4DB2-A570-D5FC17AEB180}"/>
              </a:ext>
            </a:extLst>
          </p:cNvPr>
          <p:cNvSpPr/>
          <p:nvPr/>
        </p:nvSpPr>
        <p:spPr>
          <a:xfrm>
            <a:off x="4695845" y="6586171"/>
            <a:ext cx="174276" cy="1775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sp>
        <p:nvSpPr>
          <p:cNvPr id="17" name="Oval 16">
            <a:extLst>
              <a:ext uri="{FF2B5EF4-FFF2-40B4-BE49-F238E27FC236}">
                <a16:creationId xmlns:a16="http://schemas.microsoft.com/office/drawing/2014/main" id="{8519F0AB-06C9-4739-A46F-52CF680A810B}"/>
              </a:ext>
            </a:extLst>
          </p:cNvPr>
          <p:cNvSpPr/>
          <p:nvPr/>
        </p:nvSpPr>
        <p:spPr>
          <a:xfrm>
            <a:off x="6147745" y="4187729"/>
            <a:ext cx="174276" cy="1775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sp>
        <p:nvSpPr>
          <p:cNvPr id="18" name="Oval 17">
            <a:extLst>
              <a:ext uri="{FF2B5EF4-FFF2-40B4-BE49-F238E27FC236}">
                <a16:creationId xmlns:a16="http://schemas.microsoft.com/office/drawing/2014/main" id="{B6A75089-30EE-464E-AB9A-1E88DD260434}"/>
              </a:ext>
            </a:extLst>
          </p:cNvPr>
          <p:cNvSpPr/>
          <p:nvPr/>
        </p:nvSpPr>
        <p:spPr>
          <a:xfrm>
            <a:off x="6142574" y="5144926"/>
            <a:ext cx="174276" cy="1775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sp>
        <p:nvSpPr>
          <p:cNvPr id="19" name="Oval 18">
            <a:extLst>
              <a:ext uri="{FF2B5EF4-FFF2-40B4-BE49-F238E27FC236}">
                <a16:creationId xmlns:a16="http://schemas.microsoft.com/office/drawing/2014/main" id="{69BC1A3D-5FDE-40F9-BF5D-65B27027694C}"/>
              </a:ext>
            </a:extLst>
          </p:cNvPr>
          <p:cNvSpPr/>
          <p:nvPr/>
        </p:nvSpPr>
        <p:spPr>
          <a:xfrm>
            <a:off x="6137403" y="6595690"/>
            <a:ext cx="174276" cy="1775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pic>
        <p:nvPicPr>
          <p:cNvPr id="24" name="Graphic 23" descr="Traffic light">
            <a:extLst>
              <a:ext uri="{FF2B5EF4-FFF2-40B4-BE49-F238E27FC236}">
                <a16:creationId xmlns:a16="http://schemas.microsoft.com/office/drawing/2014/main" id="{92E31140-9C69-4A72-AB25-30DC5C8C96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64" y="2817483"/>
            <a:ext cx="540000" cy="540000"/>
          </a:xfrm>
          <a:prstGeom prst="rect">
            <a:avLst/>
          </a:prstGeom>
        </p:spPr>
      </p:pic>
      <p:pic>
        <p:nvPicPr>
          <p:cNvPr id="26" name="Graphic 25" descr="Traffic light">
            <a:extLst>
              <a:ext uri="{FF2B5EF4-FFF2-40B4-BE49-F238E27FC236}">
                <a16:creationId xmlns:a16="http://schemas.microsoft.com/office/drawing/2014/main" id="{8B86817F-8E4E-4820-8BAC-D0B660B620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935" y="4819069"/>
            <a:ext cx="540000" cy="540000"/>
          </a:xfrm>
          <a:prstGeom prst="rect">
            <a:avLst/>
          </a:prstGeom>
        </p:spPr>
      </p:pic>
      <p:pic>
        <p:nvPicPr>
          <p:cNvPr id="27" name="Graphic 26" descr="Traffic light">
            <a:extLst>
              <a:ext uri="{FF2B5EF4-FFF2-40B4-BE49-F238E27FC236}">
                <a16:creationId xmlns:a16="http://schemas.microsoft.com/office/drawing/2014/main" id="{77B62BB8-99B6-4795-A757-87CF64C70F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64" y="5971474"/>
            <a:ext cx="540000" cy="540000"/>
          </a:xfrm>
          <a:prstGeom prst="rect">
            <a:avLst/>
          </a:prstGeom>
        </p:spPr>
      </p:pic>
      <p:sp>
        <p:nvSpPr>
          <p:cNvPr id="28" name="Oval 27">
            <a:extLst>
              <a:ext uri="{FF2B5EF4-FFF2-40B4-BE49-F238E27FC236}">
                <a16:creationId xmlns:a16="http://schemas.microsoft.com/office/drawing/2014/main" id="{2D833376-068A-476D-854F-B1A7ED283194}"/>
              </a:ext>
            </a:extLst>
          </p:cNvPr>
          <p:cNvSpPr/>
          <p:nvPr/>
        </p:nvSpPr>
        <p:spPr>
          <a:xfrm>
            <a:off x="323464" y="3161951"/>
            <a:ext cx="113400" cy="11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sp>
        <p:nvSpPr>
          <p:cNvPr id="29" name="Oval 28">
            <a:extLst>
              <a:ext uri="{FF2B5EF4-FFF2-40B4-BE49-F238E27FC236}">
                <a16:creationId xmlns:a16="http://schemas.microsoft.com/office/drawing/2014/main" id="{871BAD8F-AC02-4D7E-8042-217C3AF9D837}"/>
              </a:ext>
            </a:extLst>
          </p:cNvPr>
          <p:cNvSpPr/>
          <p:nvPr/>
        </p:nvSpPr>
        <p:spPr>
          <a:xfrm>
            <a:off x="301678" y="5156891"/>
            <a:ext cx="113400" cy="11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sp>
        <p:nvSpPr>
          <p:cNvPr id="30" name="Oval 29">
            <a:extLst>
              <a:ext uri="{FF2B5EF4-FFF2-40B4-BE49-F238E27FC236}">
                <a16:creationId xmlns:a16="http://schemas.microsoft.com/office/drawing/2014/main" id="{CB0EF977-CCF7-4C05-999A-BA1018044683}"/>
              </a:ext>
            </a:extLst>
          </p:cNvPr>
          <p:cNvSpPr/>
          <p:nvPr/>
        </p:nvSpPr>
        <p:spPr>
          <a:xfrm>
            <a:off x="317208" y="6306624"/>
            <a:ext cx="113400" cy="11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graphicFrame>
        <p:nvGraphicFramePr>
          <p:cNvPr id="40" name="Table 40">
            <a:extLst>
              <a:ext uri="{FF2B5EF4-FFF2-40B4-BE49-F238E27FC236}">
                <a16:creationId xmlns:a16="http://schemas.microsoft.com/office/drawing/2014/main" id="{7BBB43F5-8445-4590-9801-91AE86077989}"/>
              </a:ext>
            </a:extLst>
          </p:cNvPr>
          <p:cNvGraphicFramePr>
            <a:graphicFrameLocks noGrp="1"/>
          </p:cNvGraphicFramePr>
          <p:nvPr>
            <p:extLst>
              <p:ext uri="{D42A27DB-BD31-4B8C-83A1-F6EECF244321}">
                <p14:modId xmlns:p14="http://schemas.microsoft.com/office/powerpoint/2010/main" val="3136193935"/>
              </p:ext>
            </p:extLst>
          </p:nvPr>
        </p:nvGraphicFramePr>
        <p:xfrm>
          <a:off x="6747656" y="271173"/>
          <a:ext cx="2248707" cy="929640"/>
        </p:xfrm>
        <a:graphic>
          <a:graphicData uri="http://schemas.openxmlformats.org/drawingml/2006/table">
            <a:tbl>
              <a:tblPr firstRow="1" bandRow="1">
                <a:tableStyleId>{5C22544A-7EE6-4342-B048-85BDC9FD1C3A}</a:tableStyleId>
              </a:tblPr>
              <a:tblGrid>
                <a:gridCol w="598501">
                  <a:extLst>
                    <a:ext uri="{9D8B030D-6E8A-4147-A177-3AD203B41FA5}">
                      <a16:colId xmlns:a16="http://schemas.microsoft.com/office/drawing/2014/main" val="991271154"/>
                    </a:ext>
                  </a:extLst>
                </a:gridCol>
                <a:gridCol w="1650206">
                  <a:extLst>
                    <a:ext uri="{9D8B030D-6E8A-4147-A177-3AD203B41FA5}">
                      <a16:colId xmlns:a16="http://schemas.microsoft.com/office/drawing/2014/main" val="3563264659"/>
                    </a:ext>
                  </a:extLst>
                </a:gridCol>
              </a:tblGrid>
              <a:tr h="278130">
                <a:tc>
                  <a:txBody>
                    <a:bodyPr/>
                    <a:lstStyle/>
                    <a:p>
                      <a:endParaRPr lang="en-AU" sz="1000"/>
                    </a:p>
                  </a:txBody>
                  <a:tcPr marL="68580" marR="68580" marT="34290" marB="3429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l" defTabSz="685800" rtl="0" eaLnBrk="1" latinLnBrk="0" hangingPunct="1"/>
                      <a:r>
                        <a:rPr lang="en-AU" sz="1000" b="0" kern="1200">
                          <a:solidFill>
                            <a:schemeClr val="dk1"/>
                          </a:solidFill>
                          <a:latin typeface="+mn-lt"/>
                          <a:ea typeface="+mn-ea"/>
                          <a:cs typeface="+mn-cs"/>
                        </a:rPr>
                        <a:t>Go-Live date will be impacted</a:t>
                      </a:r>
                    </a:p>
                  </a:txBody>
                  <a:tcPr marL="68580" marR="68580" marT="34290" marB="3429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04392051"/>
                  </a:ext>
                </a:extLst>
              </a:tr>
              <a:tr h="278130">
                <a:tc>
                  <a:txBody>
                    <a:bodyPr/>
                    <a:lstStyle/>
                    <a:p>
                      <a:endParaRPr lang="en-AU" sz="1000"/>
                    </a:p>
                  </a:txBody>
                  <a:tcPr marL="68580" marR="68580" marT="34290" marB="3429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AU" sz="1000"/>
                        <a:t>At risk</a:t>
                      </a:r>
                    </a:p>
                  </a:txBody>
                  <a:tcPr marL="68580" marR="68580" marT="34290" marB="3429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77829974"/>
                  </a:ext>
                </a:extLst>
              </a:tr>
              <a:tr h="278130">
                <a:tc>
                  <a:txBody>
                    <a:bodyPr/>
                    <a:lstStyle/>
                    <a:p>
                      <a:endParaRPr lang="en-AU" sz="1000"/>
                    </a:p>
                  </a:txBody>
                  <a:tcPr marL="68580" marR="68580" marT="34290" marB="3429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AU" sz="1000"/>
                        <a:t>On schedule</a:t>
                      </a:r>
                    </a:p>
                  </a:txBody>
                  <a:tcPr marL="68580" marR="68580" marT="34290" marB="3429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85000288"/>
                  </a:ext>
                </a:extLst>
              </a:tr>
            </a:tbl>
          </a:graphicData>
        </a:graphic>
      </p:graphicFrame>
      <p:pic>
        <p:nvPicPr>
          <p:cNvPr id="43" name="Picture 42">
            <a:extLst>
              <a:ext uri="{FF2B5EF4-FFF2-40B4-BE49-F238E27FC236}">
                <a16:creationId xmlns:a16="http://schemas.microsoft.com/office/drawing/2014/main" id="{62E1338E-E2DD-4DC4-8645-8BDC9DEAB1DE}"/>
              </a:ext>
            </a:extLst>
          </p:cNvPr>
          <p:cNvPicPr>
            <a:picLocks noChangeAspect="1"/>
          </p:cNvPicPr>
          <p:nvPr/>
        </p:nvPicPr>
        <p:blipFill>
          <a:blip r:embed="rId5"/>
          <a:stretch>
            <a:fillRect/>
          </a:stretch>
        </p:blipFill>
        <p:spPr>
          <a:xfrm>
            <a:off x="6952447" y="939656"/>
            <a:ext cx="275765" cy="275765"/>
          </a:xfrm>
          <a:prstGeom prst="rect">
            <a:avLst/>
          </a:prstGeom>
        </p:spPr>
      </p:pic>
      <p:pic>
        <p:nvPicPr>
          <p:cNvPr id="38" name="Picture 37">
            <a:extLst>
              <a:ext uri="{FF2B5EF4-FFF2-40B4-BE49-F238E27FC236}">
                <a16:creationId xmlns:a16="http://schemas.microsoft.com/office/drawing/2014/main" id="{7DE20F2E-3A57-49FC-9A8D-D26F0E87C194}"/>
              </a:ext>
            </a:extLst>
          </p:cNvPr>
          <p:cNvPicPr>
            <a:picLocks noChangeAspect="1"/>
          </p:cNvPicPr>
          <p:nvPr/>
        </p:nvPicPr>
        <p:blipFill>
          <a:blip r:embed="rId6"/>
          <a:stretch>
            <a:fillRect/>
          </a:stretch>
        </p:blipFill>
        <p:spPr>
          <a:xfrm>
            <a:off x="6952447" y="650822"/>
            <a:ext cx="271958" cy="275400"/>
          </a:xfrm>
          <a:prstGeom prst="rect">
            <a:avLst/>
          </a:prstGeom>
        </p:spPr>
      </p:pic>
      <p:pic>
        <p:nvPicPr>
          <p:cNvPr id="39" name="Picture 38">
            <a:extLst>
              <a:ext uri="{FF2B5EF4-FFF2-40B4-BE49-F238E27FC236}">
                <a16:creationId xmlns:a16="http://schemas.microsoft.com/office/drawing/2014/main" id="{A3E044A4-A5BE-435A-933B-7357F7E10D1C}"/>
              </a:ext>
            </a:extLst>
          </p:cNvPr>
          <p:cNvPicPr>
            <a:picLocks noChangeAspect="1"/>
          </p:cNvPicPr>
          <p:nvPr/>
        </p:nvPicPr>
        <p:blipFill>
          <a:blip r:embed="rId7"/>
          <a:stretch>
            <a:fillRect/>
          </a:stretch>
        </p:blipFill>
        <p:spPr>
          <a:xfrm>
            <a:off x="6934807" y="330489"/>
            <a:ext cx="271958" cy="275400"/>
          </a:xfrm>
          <a:prstGeom prst="rect">
            <a:avLst/>
          </a:prstGeom>
        </p:spPr>
      </p:pic>
    </p:spTree>
    <p:extLst>
      <p:ext uri="{BB962C8B-B14F-4D97-AF65-F5344CB8AC3E}">
        <p14:creationId xmlns:p14="http://schemas.microsoft.com/office/powerpoint/2010/main" val="541653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926F5-FD30-4360-8E7C-4714549FC9A6}"/>
              </a:ext>
            </a:extLst>
          </p:cNvPr>
          <p:cNvSpPr>
            <a:spLocks noGrp="1"/>
          </p:cNvSpPr>
          <p:nvPr>
            <p:ph type="title"/>
          </p:nvPr>
        </p:nvSpPr>
        <p:spPr/>
        <p:txBody>
          <a:bodyPr/>
          <a:lstStyle/>
          <a:p>
            <a:r>
              <a:rPr lang="en-AU"/>
              <a:t>Readiness Working Group Update</a:t>
            </a:r>
          </a:p>
        </p:txBody>
      </p:sp>
      <p:sp>
        <p:nvSpPr>
          <p:cNvPr id="3" name="Text Placeholder 2">
            <a:extLst>
              <a:ext uri="{FF2B5EF4-FFF2-40B4-BE49-F238E27FC236}">
                <a16:creationId xmlns:a16="http://schemas.microsoft.com/office/drawing/2014/main" id="{DCA4DE14-D0AD-44E0-92A1-D47456F07DF8}"/>
              </a:ext>
            </a:extLst>
          </p:cNvPr>
          <p:cNvSpPr>
            <a:spLocks noGrp="1"/>
          </p:cNvSpPr>
          <p:nvPr>
            <p:ph type="body" idx="1"/>
          </p:nvPr>
        </p:nvSpPr>
        <p:spPr/>
        <p:txBody>
          <a:bodyPr/>
          <a:lstStyle/>
          <a:p>
            <a:r>
              <a:rPr lang="en-AU"/>
              <a:t>Greg Minney </a:t>
            </a:r>
          </a:p>
        </p:txBody>
      </p:sp>
      <p:sp>
        <p:nvSpPr>
          <p:cNvPr id="4" name="Date Placeholder 3">
            <a:extLst>
              <a:ext uri="{FF2B5EF4-FFF2-40B4-BE49-F238E27FC236}">
                <a16:creationId xmlns:a16="http://schemas.microsoft.com/office/drawing/2014/main" id="{B6605B5A-EC6A-4B8D-A266-01D254EC3647}"/>
              </a:ext>
            </a:extLst>
          </p:cNvPr>
          <p:cNvSpPr>
            <a:spLocks noGrp="1"/>
          </p:cNvSpPr>
          <p:nvPr>
            <p:ph type="dt" sz="half" idx="10"/>
          </p:nvPr>
        </p:nvSpPr>
        <p:spPr/>
        <p:txBody>
          <a:bodyPr/>
          <a:lstStyle/>
          <a:p>
            <a:fld id="{681D5AC9-D7BA-485E-B465-DE82470048ED}" type="datetime1">
              <a:rPr lang="en-AU" smtClean="0"/>
              <a:t>3/12/2020</a:t>
            </a:fld>
            <a:endParaRPr lang="en-AU"/>
          </a:p>
        </p:txBody>
      </p:sp>
      <p:sp>
        <p:nvSpPr>
          <p:cNvPr id="6" name="Slide Number Placeholder 5">
            <a:extLst>
              <a:ext uri="{FF2B5EF4-FFF2-40B4-BE49-F238E27FC236}">
                <a16:creationId xmlns:a16="http://schemas.microsoft.com/office/drawing/2014/main" id="{9B85E354-A4A2-4607-81DC-D49B54BEB967}"/>
              </a:ext>
            </a:extLst>
          </p:cNvPr>
          <p:cNvSpPr>
            <a:spLocks noGrp="1"/>
          </p:cNvSpPr>
          <p:nvPr>
            <p:ph type="sldNum" sz="quarter" idx="12"/>
          </p:nvPr>
        </p:nvSpPr>
        <p:spPr/>
        <p:txBody>
          <a:bodyPr/>
          <a:lstStyle/>
          <a:p>
            <a:fld id="{4EC81F68-4976-451A-B2E9-79BCBD2F70CC}" type="slidenum">
              <a:rPr lang="en-AU" smtClean="0"/>
              <a:pPr/>
              <a:t>12</a:t>
            </a:fld>
            <a:endParaRPr lang="en-AU"/>
          </a:p>
        </p:txBody>
      </p:sp>
    </p:spTree>
    <p:extLst>
      <p:ext uri="{BB962C8B-B14F-4D97-AF65-F5344CB8AC3E}">
        <p14:creationId xmlns:p14="http://schemas.microsoft.com/office/powerpoint/2010/main" val="2870600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B6448-BF48-4CC4-A6E7-07DC97FFC9F0}"/>
              </a:ext>
            </a:extLst>
          </p:cNvPr>
          <p:cNvSpPr>
            <a:spLocks noGrp="1"/>
          </p:cNvSpPr>
          <p:nvPr>
            <p:ph type="title"/>
          </p:nvPr>
        </p:nvSpPr>
        <p:spPr/>
        <p:txBody>
          <a:bodyPr/>
          <a:lstStyle/>
          <a:p>
            <a:r>
              <a:rPr lang="en-AU"/>
              <a:t>Level 2 Milestones – Readiness</a:t>
            </a:r>
          </a:p>
        </p:txBody>
      </p:sp>
      <p:graphicFrame>
        <p:nvGraphicFramePr>
          <p:cNvPr id="13" name="Table 12">
            <a:extLst>
              <a:ext uri="{FF2B5EF4-FFF2-40B4-BE49-F238E27FC236}">
                <a16:creationId xmlns:a16="http://schemas.microsoft.com/office/drawing/2014/main" id="{99B0A4B4-E243-4ED6-AF79-658F91AE816B}"/>
              </a:ext>
            </a:extLst>
          </p:cNvPr>
          <p:cNvGraphicFramePr>
            <a:graphicFrameLocks noGrp="1"/>
          </p:cNvGraphicFramePr>
          <p:nvPr/>
        </p:nvGraphicFramePr>
        <p:xfrm>
          <a:off x="1704055" y="2854397"/>
          <a:ext cx="7353681" cy="3734404"/>
        </p:xfrm>
        <a:graphic>
          <a:graphicData uri="http://schemas.openxmlformats.org/drawingml/2006/table">
            <a:tbl>
              <a:tblPr/>
              <a:tblGrid>
                <a:gridCol w="612803">
                  <a:extLst>
                    <a:ext uri="{9D8B030D-6E8A-4147-A177-3AD203B41FA5}">
                      <a16:colId xmlns:a16="http://schemas.microsoft.com/office/drawing/2014/main" val="2629953056"/>
                    </a:ext>
                  </a:extLst>
                </a:gridCol>
                <a:gridCol w="3522653">
                  <a:extLst>
                    <a:ext uri="{9D8B030D-6E8A-4147-A177-3AD203B41FA5}">
                      <a16:colId xmlns:a16="http://schemas.microsoft.com/office/drawing/2014/main" val="2366391826"/>
                    </a:ext>
                  </a:extLst>
                </a:gridCol>
                <a:gridCol w="818918">
                  <a:extLst>
                    <a:ext uri="{9D8B030D-6E8A-4147-A177-3AD203B41FA5}">
                      <a16:colId xmlns:a16="http://schemas.microsoft.com/office/drawing/2014/main" val="3784885309"/>
                    </a:ext>
                  </a:extLst>
                </a:gridCol>
                <a:gridCol w="911655">
                  <a:extLst>
                    <a:ext uri="{9D8B030D-6E8A-4147-A177-3AD203B41FA5}">
                      <a16:colId xmlns:a16="http://schemas.microsoft.com/office/drawing/2014/main" val="1015848270"/>
                    </a:ext>
                  </a:extLst>
                </a:gridCol>
                <a:gridCol w="743061">
                  <a:extLst>
                    <a:ext uri="{9D8B030D-6E8A-4147-A177-3AD203B41FA5}">
                      <a16:colId xmlns:a16="http://schemas.microsoft.com/office/drawing/2014/main" val="223712236"/>
                    </a:ext>
                  </a:extLst>
                </a:gridCol>
                <a:gridCol w="744591">
                  <a:extLst>
                    <a:ext uri="{9D8B030D-6E8A-4147-A177-3AD203B41FA5}">
                      <a16:colId xmlns:a16="http://schemas.microsoft.com/office/drawing/2014/main" val="1650546999"/>
                    </a:ext>
                  </a:extLst>
                </a:gridCol>
              </a:tblGrid>
              <a:tr h="213459">
                <a:tc gridSpan="4">
                  <a:txBody>
                    <a:bodyPr/>
                    <a:lstStyle/>
                    <a:p>
                      <a:pPr marL="72000" lvl="0" algn="l" fontAlgn="b"/>
                      <a:r>
                        <a:rPr lang="en-AU" sz="900" b="1" i="0" u="none" strike="noStrike" kern="1200">
                          <a:solidFill>
                            <a:srgbClr val="FFFFFF"/>
                          </a:solidFill>
                          <a:effectLst/>
                          <a:latin typeface="+mj-lt"/>
                          <a:ea typeface="+mn-ea"/>
                          <a:cs typeface="+mn-cs"/>
                        </a:rPr>
                        <a:t>Key</a:t>
                      </a:r>
                      <a:r>
                        <a:rPr lang="en-AU" sz="900" b="1" i="0" u="none" strike="noStrike">
                          <a:solidFill>
                            <a:srgbClr val="FFFFFF"/>
                          </a:solidFill>
                          <a:effectLst/>
                          <a:latin typeface="+mj-lt"/>
                        </a:rPr>
                        <a:t> Milestones (Program)</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hMerge="1">
                  <a:txBody>
                    <a:bodyPr/>
                    <a:lstStyle/>
                    <a:p>
                      <a:pPr marL="72000" lvl="0" algn="l" fontAlgn="b"/>
                      <a:endParaRPr lang="en-AU" sz="1100" b="0" i="0" u="none" strike="noStrike">
                        <a:solidFill>
                          <a:srgbClr val="FFFFFF"/>
                        </a:solidFill>
                        <a:effectLst/>
                        <a:latin typeface="Segoe UI Semibold" panose="020B0702040204020203" pitchFamily="34" charset="0"/>
                      </a:endParaRPr>
                    </a:p>
                  </a:txBody>
                  <a:tcPr marL="7620" marR="7620" marT="7620" marB="0"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hMerge="1">
                  <a:txBody>
                    <a:bodyPr/>
                    <a:lstStyle/>
                    <a:p>
                      <a:endParaRPr lang="en-AU"/>
                    </a:p>
                  </a:txBody>
                  <a:tcPr/>
                </a:tc>
                <a:tc hMerge="1">
                  <a:txBody>
                    <a:bodyPr/>
                    <a:lstStyle/>
                    <a:p>
                      <a:endParaRPr lang="en-AU"/>
                    </a:p>
                  </a:txBody>
                  <a:tcPr>
                    <a:lnL w="12700" cap="flat" cmpd="sng" algn="ctr">
                      <a:solidFill>
                        <a:schemeClr val="tx1">
                          <a:lumMod val="50000"/>
                          <a:lumOff val="50000"/>
                        </a:schemeClr>
                      </a:solidFill>
                      <a:prstDash val="solid"/>
                      <a:round/>
                      <a:headEnd type="none" w="med" len="med"/>
                      <a:tailEnd type="none" w="med" len="med"/>
                    </a:lnL>
                  </a:tcPr>
                </a:tc>
                <a:tc>
                  <a:txBody>
                    <a:bodyPr/>
                    <a:lstStyle/>
                    <a:p>
                      <a:pPr marL="72000" lvl="0" algn="l" fontAlgn="b"/>
                      <a:endParaRPr lang="en-AU" sz="900" b="1" i="0" u="none" strike="noStrike">
                        <a:solidFill>
                          <a:srgbClr val="FFFFFF"/>
                        </a:solidFill>
                        <a:effectLst/>
                        <a:latin typeface="+mj-lt"/>
                      </a:endParaRP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a:txBody>
                    <a:bodyPr/>
                    <a:lstStyle/>
                    <a:p>
                      <a:pPr marL="72000" lvl="0" algn="l" fontAlgn="b"/>
                      <a:endParaRPr lang="en-AU" sz="900" b="1" i="0" u="none" strike="noStrike">
                        <a:solidFill>
                          <a:srgbClr val="FFFFFF"/>
                        </a:solidFill>
                        <a:effectLst/>
                        <a:latin typeface="+mj-lt"/>
                      </a:endParaRP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extLst>
                  <a:ext uri="{0D108BD9-81ED-4DB2-BD59-A6C34878D82A}">
                    <a16:rowId xmlns:a16="http://schemas.microsoft.com/office/drawing/2014/main" val="60900573"/>
                  </a:ext>
                </a:extLst>
              </a:tr>
              <a:tr h="151167">
                <a:tc>
                  <a:txBody>
                    <a:bodyPr/>
                    <a:lstStyle/>
                    <a:p>
                      <a:pPr marL="36000" algn="l" fontAlgn="t"/>
                      <a:r>
                        <a:rPr lang="en-AU" sz="900" b="0" i="0" u="none" strike="noStrike">
                          <a:solidFill>
                            <a:srgbClr val="FFFFFF"/>
                          </a:solidFill>
                          <a:effectLst/>
                          <a:latin typeface="+mj-lt"/>
                        </a:rPr>
                        <a:t>ID</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900" b="0" i="0" u="none" strike="noStrike">
                          <a:solidFill>
                            <a:srgbClr val="FFFFFF"/>
                          </a:solidFill>
                          <a:effectLst/>
                          <a:latin typeface="+mj-lt"/>
                        </a:rPr>
                        <a:t>Milestone</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900" b="0" i="0" u="none" strike="noStrike">
                          <a:solidFill>
                            <a:srgbClr val="FFFFFF"/>
                          </a:solidFill>
                          <a:effectLst/>
                          <a:latin typeface="+mj-lt"/>
                        </a:rPr>
                        <a:t>Target Date </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900" b="0" i="0" u="none" strike="noStrike">
                          <a:solidFill>
                            <a:srgbClr val="FFFFFF"/>
                          </a:solidFill>
                          <a:effectLst/>
                          <a:latin typeface="+mj-lt"/>
                        </a:rPr>
                        <a:t>Expected Date</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900" b="0" i="0" u="none" strike="noStrike">
                          <a:solidFill>
                            <a:srgbClr val="FFFFFF"/>
                          </a:solidFill>
                          <a:effectLst/>
                          <a:latin typeface="+mj-lt"/>
                        </a:rPr>
                        <a:t>Owner</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900" b="0" i="0" u="none" strike="noStrike">
                          <a:solidFill>
                            <a:srgbClr val="FFFFFF"/>
                          </a:solidFill>
                          <a:effectLst/>
                          <a:latin typeface="+mj-lt"/>
                        </a:rPr>
                        <a:t>Status</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999362961"/>
                  </a:ext>
                </a:extLst>
              </a:tr>
              <a:tr h="215098">
                <a:tc>
                  <a:txBody>
                    <a:bodyPr/>
                    <a:lstStyle/>
                    <a:p>
                      <a:pPr marL="0" algn="l" defTabSz="801929" rtl="0" eaLnBrk="1" latinLnBrk="0" hangingPunct="1"/>
                      <a:r>
                        <a:rPr lang="en-AU" sz="900" kern="1200">
                          <a:solidFill>
                            <a:schemeClr val="tx2"/>
                          </a:solidFill>
                          <a:latin typeface="+mj-lt"/>
                          <a:ea typeface="+mn-ea"/>
                          <a:cs typeface="+mn-cs"/>
                        </a:rPr>
                        <a:t>L2-RE11</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Metering Service Provider Accreditation Plan Finalised</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13-Mar-2020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18-Feb-2020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840" kern="1200">
                          <a:solidFill>
                            <a:schemeClr val="tx2"/>
                          </a:solidFill>
                          <a:latin typeface="+mj-lt"/>
                          <a:ea typeface="+mn-ea"/>
                          <a:cs typeface="+mn-cs"/>
                        </a:rPr>
                        <a:t>Complete</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480079336"/>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j-lt"/>
                          <a:ea typeface="+mn-ea"/>
                          <a:cs typeface="+mn-cs"/>
                        </a:rPr>
                        <a:t>L2-S12</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Reallocations Go-Live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01-Apr-2020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01-Apr-2020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840" kern="1200">
                          <a:solidFill>
                            <a:schemeClr val="tx2"/>
                          </a:solidFill>
                          <a:latin typeface="+mj-lt"/>
                          <a:ea typeface="+mn-ea"/>
                          <a:cs typeface="+mn-cs"/>
                        </a:rPr>
                        <a:t>Complete</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835025560"/>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j-lt"/>
                          <a:ea typeface="+mn-ea"/>
                          <a:cs typeface="+mn-cs"/>
                        </a:rPr>
                        <a:t>L2-RE32</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Industry Test for Reallocations Concludes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31-Mar-2020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n-lt"/>
                          <a:ea typeface="+mn-ea"/>
                          <a:cs typeface="+mn-cs"/>
                        </a:rPr>
                        <a:t>31-Mar-2020</a:t>
                      </a:r>
                      <a:endParaRPr lang="en-AU" sz="900" kern="1200">
                        <a:solidFill>
                          <a:schemeClr val="tx2"/>
                        </a:solidFill>
                        <a:latin typeface="+mj-lt"/>
                        <a:ea typeface="+mn-ea"/>
                        <a:cs typeface="+mn-cs"/>
                      </a:endParaRP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840" kern="1200">
                          <a:solidFill>
                            <a:schemeClr val="tx2"/>
                          </a:solidFill>
                          <a:latin typeface="+mj-lt"/>
                          <a:ea typeface="+mn-ea"/>
                          <a:cs typeface="+mn-cs"/>
                        </a:rPr>
                        <a:t>Complete</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582350607"/>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L2-RE22</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Industry Transition Plan – Dispatch​ final complete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28-Aug-2020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28-Aug-2020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840" kern="1200">
                          <a:solidFill>
                            <a:schemeClr val="tx2"/>
                          </a:solidFill>
                          <a:latin typeface="+mj-lt"/>
                          <a:ea typeface="+mn-ea"/>
                          <a:cs typeface="+mn-cs"/>
                        </a:rPr>
                        <a:t>Complete</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280582933"/>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L2-M11</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Industry Test preparation completed by participants for MDM and B2M Go-Live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01-Feb-2021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01-Feb-2021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Participants</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185042537"/>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L2-M12</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Industry Test preparation completed by AEMO for MDM and B2M Go-Live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01-Feb-2021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01-Feb-2021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2275626839"/>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L2-RE29</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Retail MDM (incl. B2M) Industry Test Commences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01-Feb-2021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01-Feb-2021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58669020"/>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L2-RE30</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Retail MDM (incl. B2M) Industry Test Concludes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03-Mar-2021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03-Mar-2021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824761971"/>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L2-RE18</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Industry Go-Live Plan Retail MDM finalised</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20-Nov-2020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20-Nov-2020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971794164"/>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L2-M24</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B2M Go-Live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09-Mar-2021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09-Mar-2021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606780769"/>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L2-M10</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5 minute files in MDFF accepted by AEMO</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01-Apr-2021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01-Apr-2021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51845693"/>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L2-D7</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Dispatch Industry Test preparation completed by participants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29-Nov-2020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29-Nov-2020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Participants</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966261940"/>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L2-D8</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Dispatch Industry Test preparation completed by AEMO</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29-Nov-2020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29-Nov-2020</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2499261195"/>
                  </a:ext>
                </a:extLst>
              </a:tr>
            </a:tbl>
          </a:graphicData>
        </a:graphic>
      </p:graphicFrame>
      <p:grpSp>
        <p:nvGrpSpPr>
          <p:cNvPr id="16" name="Group 15">
            <a:extLst>
              <a:ext uri="{FF2B5EF4-FFF2-40B4-BE49-F238E27FC236}">
                <a16:creationId xmlns:a16="http://schemas.microsoft.com/office/drawing/2014/main" id="{76827093-BF43-4A5D-BD34-A1E7C976BFC3}"/>
              </a:ext>
            </a:extLst>
          </p:cNvPr>
          <p:cNvGrpSpPr/>
          <p:nvPr/>
        </p:nvGrpSpPr>
        <p:grpSpPr>
          <a:xfrm>
            <a:off x="211022" y="3203378"/>
            <a:ext cx="1276993" cy="855508"/>
            <a:chOff x="234154" y="6070700"/>
            <a:chExt cx="1804196" cy="843974"/>
          </a:xfrm>
        </p:grpSpPr>
        <p:sp>
          <p:nvSpPr>
            <p:cNvPr id="17" name="Off-page Connector 138">
              <a:extLst>
                <a:ext uri="{FF2B5EF4-FFF2-40B4-BE49-F238E27FC236}">
                  <a16:creationId xmlns:a16="http://schemas.microsoft.com/office/drawing/2014/main" id="{46D8BCC8-63F5-44A0-BE6F-C6AC81C89A25}"/>
                </a:ext>
              </a:extLst>
            </p:cNvPr>
            <p:cNvSpPr/>
            <p:nvPr/>
          </p:nvSpPr>
          <p:spPr>
            <a:xfrm>
              <a:off x="234154" y="6105445"/>
              <a:ext cx="196078" cy="191748"/>
            </a:xfrm>
            <a:prstGeom prst="flowChartOffpageConnector">
              <a:avLst/>
            </a:prstGeom>
            <a:solidFill>
              <a:schemeClr val="bg1">
                <a:lumMod val="85000"/>
              </a:schemeClr>
            </a:solidFill>
            <a:ln w="12700" cap="flat" cmpd="sng" algn="ctr">
              <a:noFill/>
              <a:prstDash val="solid"/>
              <a:miter lim="800000"/>
            </a:ln>
            <a:effectLst/>
          </p:spPr>
          <p:txBody>
            <a:bodyPr rtlCol="0" anchor="ctr"/>
            <a:lstStyle/>
            <a:p>
              <a:pPr marL="0" marR="0" lvl="0" indent="0" algn="ctr" defTabSz="342904"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222324"/>
                </a:solidFill>
                <a:effectLst/>
                <a:uLnTx/>
                <a:uFillTx/>
                <a:latin typeface="Segoe UI Semilight"/>
                <a:ea typeface="Roboto Condensed Light" panose="02000000000000000000" pitchFamily="2" charset="0"/>
                <a:cs typeface="+mn-cs"/>
              </a:endParaRPr>
            </a:p>
          </p:txBody>
        </p:sp>
        <p:sp>
          <p:nvSpPr>
            <p:cNvPr id="18" name="Off-page Connector 139">
              <a:extLst>
                <a:ext uri="{FF2B5EF4-FFF2-40B4-BE49-F238E27FC236}">
                  <a16:creationId xmlns:a16="http://schemas.microsoft.com/office/drawing/2014/main" id="{D6CBBFB5-AA9E-4483-9A40-B06BA81D8513}"/>
                </a:ext>
              </a:extLst>
            </p:cNvPr>
            <p:cNvSpPr/>
            <p:nvPr/>
          </p:nvSpPr>
          <p:spPr>
            <a:xfrm>
              <a:off x="234154" y="6301473"/>
              <a:ext cx="196078" cy="191748"/>
            </a:xfrm>
            <a:prstGeom prst="flowChartOffpageConnector">
              <a:avLst/>
            </a:prstGeom>
            <a:solidFill>
              <a:srgbClr val="92D050"/>
            </a:solidFill>
            <a:ln w="12700" cap="flat" cmpd="sng" algn="ctr">
              <a:noFill/>
              <a:prstDash val="solid"/>
              <a:miter lim="800000"/>
            </a:ln>
            <a:effectLst/>
          </p:spPr>
          <p:txBody>
            <a:bodyPr rtlCol="0" anchor="ctr"/>
            <a:lstStyle/>
            <a:p>
              <a:pPr marL="0" marR="0" lvl="0" indent="0" algn="ctr" defTabSz="342904"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222324"/>
                </a:solidFill>
                <a:effectLst/>
                <a:uLnTx/>
                <a:uFillTx/>
                <a:latin typeface="Segoe UI Semilight"/>
                <a:ea typeface="Roboto Condensed Light" panose="02000000000000000000" pitchFamily="2" charset="0"/>
                <a:cs typeface="+mn-cs"/>
              </a:endParaRPr>
            </a:p>
          </p:txBody>
        </p:sp>
        <p:sp>
          <p:nvSpPr>
            <p:cNvPr id="19" name="Off-page Connector 140">
              <a:extLst>
                <a:ext uri="{FF2B5EF4-FFF2-40B4-BE49-F238E27FC236}">
                  <a16:creationId xmlns:a16="http://schemas.microsoft.com/office/drawing/2014/main" id="{9F1A5632-CEE9-436B-A981-D65CA733CFE4}"/>
                </a:ext>
              </a:extLst>
            </p:cNvPr>
            <p:cNvSpPr/>
            <p:nvPr/>
          </p:nvSpPr>
          <p:spPr>
            <a:xfrm>
              <a:off x="234154" y="6722926"/>
              <a:ext cx="196078" cy="191748"/>
            </a:xfrm>
            <a:prstGeom prst="flowChartOffpageConnector">
              <a:avLst/>
            </a:prstGeom>
            <a:solidFill>
              <a:schemeClr val="accent1"/>
            </a:solidFill>
            <a:ln w="12700" cap="flat" cmpd="sng" algn="ctr">
              <a:noFill/>
              <a:prstDash val="solid"/>
              <a:miter lim="800000"/>
            </a:ln>
            <a:effectLst/>
          </p:spPr>
          <p:txBody>
            <a:bodyPr rtlCol="0" anchor="ctr"/>
            <a:lstStyle/>
            <a:p>
              <a:pPr marL="0" marR="0" lvl="0" indent="0" algn="ctr" defTabSz="342904"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222324"/>
                </a:solidFill>
                <a:effectLst/>
                <a:uLnTx/>
                <a:uFillTx/>
                <a:latin typeface="Segoe UI Semilight"/>
                <a:ea typeface="Roboto Condensed Light" panose="02000000000000000000" pitchFamily="2" charset="0"/>
                <a:cs typeface="+mn-cs"/>
              </a:endParaRPr>
            </a:p>
          </p:txBody>
        </p:sp>
        <p:sp>
          <p:nvSpPr>
            <p:cNvPr id="20" name="TextBox 19">
              <a:extLst>
                <a:ext uri="{FF2B5EF4-FFF2-40B4-BE49-F238E27FC236}">
                  <a16:creationId xmlns:a16="http://schemas.microsoft.com/office/drawing/2014/main" id="{07B81411-CEDC-4310-BD42-6E8F1D6BC6CD}"/>
                </a:ext>
              </a:extLst>
            </p:cNvPr>
            <p:cNvSpPr txBox="1"/>
            <p:nvPr/>
          </p:nvSpPr>
          <p:spPr>
            <a:xfrm>
              <a:off x="531832" y="6070700"/>
              <a:ext cx="1303318" cy="193563"/>
            </a:xfrm>
            <a:prstGeom prst="rect">
              <a:avLst/>
            </a:prstGeom>
            <a:noFill/>
          </p:spPr>
          <p:txBody>
            <a:bodyPr wrap="square" rtlCol="0">
              <a:spAutoFit/>
            </a:bodyPr>
            <a:lstStyle/>
            <a:p>
              <a:pPr marL="0" marR="0" lvl="0" indent="0" algn="l" defTabSz="342904"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srgbClr val="222324"/>
                  </a:solidFill>
                  <a:effectLst/>
                  <a:uLnTx/>
                  <a:uFillTx/>
                  <a:latin typeface="Segoe UI Semilight"/>
                  <a:ea typeface="Roboto Condensed Light" panose="02000000000000000000" pitchFamily="2" charset="0"/>
                  <a:cs typeface="+mn-cs"/>
                </a:rPr>
                <a:t>Milestone complete</a:t>
              </a:r>
            </a:p>
          </p:txBody>
        </p:sp>
        <p:sp>
          <p:nvSpPr>
            <p:cNvPr id="21" name="TextBox 20">
              <a:extLst>
                <a:ext uri="{FF2B5EF4-FFF2-40B4-BE49-F238E27FC236}">
                  <a16:creationId xmlns:a16="http://schemas.microsoft.com/office/drawing/2014/main" id="{380CB873-FC26-4123-9A8A-59B50923D86A}"/>
                </a:ext>
              </a:extLst>
            </p:cNvPr>
            <p:cNvSpPr txBox="1"/>
            <p:nvPr/>
          </p:nvSpPr>
          <p:spPr>
            <a:xfrm>
              <a:off x="531831" y="6268077"/>
              <a:ext cx="1303319" cy="193563"/>
            </a:xfrm>
            <a:prstGeom prst="rect">
              <a:avLst/>
            </a:prstGeom>
            <a:noFill/>
          </p:spPr>
          <p:txBody>
            <a:bodyPr wrap="square" rtlCol="0">
              <a:spAutoFit/>
            </a:bodyPr>
            <a:lstStyle/>
            <a:p>
              <a:pPr marL="0" marR="0" lvl="0" indent="0" algn="l" defTabSz="342904"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srgbClr val="222324"/>
                  </a:solidFill>
                  <a:effectLst/>
                  <a:uLnTx/>
                  <a:uFillTx/>
                  <a:latin typeface="Segoe UI Semilight"/>
                  <a:ea typeface="Roboto Condensed Light" panose="02000000000000000000" pitchFamily="2" charset="0"/>
                  <a:cs typeface="+mn-cs"/>
                </a:rPr>
                <a:t>Milestone on track</a:t>
              </a:r>
            </a:p>
          </p:txBody>
        </p:sp>
        <p:sp>
          <p:nvSpPr>
            <p:cNvPr id="22" name="TextBox 21">
              <a:extLst>
                <a:ext uri="{FF2B5EF4-FFF2-40B4-BE49-F238E27FC236}">
                  <a16:creationId xmlns:a16="http://schemas.microsoft.com/office/drawing/2014/main" id="{4A8EBD7F-2D20-43EA-BBE9-34FBF6E15E3D}"/>
                </a:ext>
              </a:extLst>
            </p:cNvPr>
            <p:cNvSpPr txBox="1"/>
            <p:nvPr/>
          </p:nvSpPr>
          <p:spPr>
            <a:xfrm>
              <a:off x="531831" y="6701361"/>
              <a:ext cx="1506519" cy="193563"/>
            </a:xfrm>
            <a:prstGeom prst="rect">
              <a:avLst/>
            </a:prstGeom>
            <a:noFill/>
          </p:spPr>
          <p:txBody>
            <a:bodyPr wrap="square" rtlCol="0">
              <a:spAutoFit/>
            </a:bodyPr>
            <a:lstStyle/>
            <a:p>
              <a:pPr marL="0" marR="0" lvl="0" indent="0" algn="l" defTabSz="342904"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srgbClr val="222324"/>
                  </a:solidFill>
                  <a:effectLst/>
                  <a:uLnTx/>
                  <a:uFillTx/>
                  <a:latin typeface="Segoe UI Semilight"/>
                  <a:ea typeface="Roboto Condensed Light" panose="02000000000000000000" pitchFamily="2" charset="0"/>
                  <a:cs typeface="+mn-cs"/>
                </a:rPr>
                <a:t>Milestone not achieved</a:t>
              </a:r>
            </a:p>
          </p:txBody>
        </p:sp>
        <p:sp>
          <p:nvSpPr>
            <p:cNvPr id="25" name="Off-page Connector 139">
              <a:extLst>
                <a:ext uri="{FF2B5EF4-FFF2-40B4-BE49-F238E27FC236}">
                  <a16:creationId xmlns:a16="http://schemas.microsoft.com/office/drawing/2014/main" id="{F26DA1B0-1853-40ED-92CD-750EEF240419}"/>
                </a:ext>
              </a:extLst>
            </p:cNvPr>
            <p:cNvSpPr/>
            <p:nvPr/>
          </p:nvSpPr>
          <p:spPr>
            <a:xfrm>
              <a:off x="234154" y="6520423"/>
              <a:ext cx="196078" cy="191748"/>
            </a:xfrm>
            <a:prstGeom prst="flowChartOffpageConnector">
              <a:avLst/>
            </a:prstGeom>
            <a:solidFill>
              <a:srgbClr val="FFC000"/>
            </a:solidFill>
            <a:ln w="12700" cap="flat" cmpd="sng" algn="ctr">
              <a:noFill/>
              <a:prstDash val="solid"/>
              <a:miter lim="800000"/>
            </a:ln>
            <a:effectLst/>
          </p:spPr>
          <p:txBody>
            <a:bodyPr rtlCol="0" anchor="ctr"/>
            <a:lstStyle/>
            <a:p>
              <a:pPr marL="0" marR="0" lvl="0" indent="0" algn="ctr" defTabSz="342904"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222324"/>
                </a:solidFill>
                <a:effectLst/>
                <a:uLnTx/>
                <a:uFillTx/>
                <a:latin typeface="Segoe UI Semilight"/>
                <a:ea typeface="Roboto Condensed Light" panose="02000000000000000000" pitchFamily="2" charset="0"/>
                <a:cs typeface="+mn-cs"/>
              </a:endParaRPr>
            </a:p>
          </p:txBody>
        </p:sp>
        <p:sp>
          <p:nvSpPr>
            <p:cNvPr id="26" name="TextBox 25">
              <a:extLst>
                <a:ext uri="{FF2B5EF4-FFF2-40B4-BE49-F238E27FC236}">
                  <a16:creationId xmlns:a16="http://schemas.microsoft.com/office/drawing/2014/main" id="{593809F7-2E10-4F1F-8DF1-5EC69ADFE364}"/>
                </a:ext>
              </a:extLst>
            </p:cNvPr>
            <p:cNvSpPr txBox="1"/>
            <p:nvPr/>
          </p:nvSpPr>
          <p:spPr>
            <a:xfrm>
              <a:off x="531831" y="6487027"/>
              <a:ext cx="1303319" cy="193563"/>
            </a:xfrm>
            <a:prstGeom prst="rect">
              <a:avLst/>
            </a:prstGeom>
            <a:noFill/>
          </p:spPr>
          <p:txBody>
            <a:bodyPr wrap="square" rtlCol="0">
              <a:spAutoFit/>
            </a:bodyPr>
            <a:lstStyle/>
            <a:p>
              <a:pPr marL="0" marR="0" lvl="0" indent="0" algn="l" defTabSz="342904"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srgbClr val="222324"/>
                  </a:solidFill>
                  <a:effectLst/>
                  <a:uLnTx/>
                  <a:uFillTx/>
                  <a:latin typeface="Segoe UI Semilight"/>
                  <a:ea typeface="Roboto Condensed Light" panose="02000000000000000000" pitchFamily="2" charset="0"/>
                  <a:cs typeface="+mn-cs"/>
                </a:rPr>
                <a:t>Milestone at risk</a:t>
              </a:r>
            </a:p>
          </p:txBody>
        </p:sp>
      </p:grpSp>
      <p:sp>
        <p:nvSpPr>
          <p:cNvPr id="3" name="Slide Number Placeholder 2">
            <a:extLst>
              <a:ext uri="{FF2B5EF4-FFF2-40B4-BE49-F238E27FC236}">
                <a16:creationId xmlns:a16="http://schemas.microsoft.com/office/drawing/2014/main" id="{1E7FAC1D-2C3F-4D24-8CA1-3DEEBF03B6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C81F68-4976-451A-B2E9-79BCBD2F70CC}" type="slidenum">
              <a:rPr kumimoji="0" lang="en-AU" sz="900" b="0" i="0" u="none" strike="noStrike" kern="1200" cap="none" spc="0" normalizeH="0" baseline="0" noProof="0" smtClean="0">
                <a:ln>
                  <a:noFill/>
                </a:ln>
                <a:solidFill>
                  <a:srgbClr val="222324">
                    <a:tint val="75000"/>
                  </a:srgbClr>
                </a:solidFill>
                <a:effectLst/>
                <a:uLnTx/>
                <a:uFillTx/>
                <a:latin typeface="Segoe UI Semi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900" b="0" i="0" u="none" strike="noStrike" kern="1200" cap="none" spc="0" normalizeH="0" baseline="0" noProof="0">
              <a:ln>
                <a:noFill/>
              </a:ln>
              <a:solidFill>
                <a:srgbClr val="222324">
                  <a:tint val="75000"/>
                </a:srgbClr>
              </a:solidFill>
              <a:effectLst/>
              <a:uLnTx/>
              <a:uFillTx/>
              <a:latin typeface="Segoe UI Semilight"/>
              <a:ea typeface="+mn-ea"/>
              <a:cs typeface="+mn-cs"/>
            </a:endParaRPr>
          </a:p>
        </p:txBody>
      </p:sp>
      <p:graphicFrame>
        <p:nvGraphicFramePr>
          <p:cNvPr id="32" name="Table 31">
            <a:extLst>
              <a:ext uri="{FF2B5EF4-FFF2-40B4-BE49-F238E27FC236}">
                <a16:creationId xmlns:a16="http://schemas.microsoft.com/office/drawing/2014/main" id="{1B7E80E0-2D50-4924-BE89-BE03B0B140B3}"/>
              </a:ext>
            </a:extLst>
          </p:cNvPr>
          <p:cNvGraphicFramePr>
            <a:graphicFrameLocks noGrp="1"/>
          </p:cNvGraphicFramePr>
          <p:nvPr/>
        </p:nvGraphicFramePr>
        <p:xfrm>
          <a:off x="0" y="1343288"/>
          <a:ext cx="9143976" cy="1490067"/>
        </p:xfrm>
        <a:graphic>
          <a:graphicData uri="http://schemas.openxmlformats.org/drawingml/2006/table">
            <a:tbl>
              <a:tblPr/>
              <a:tblGrid>
                <a:gridCol w="982266">
                  <a:extLst>
                    <a:ext uri="{9D8B030D-6E8A-4147-A177-3AD203B41FA5}">
                      <a16:colId xmlns:a16="http://schemas.microsoft.com/office/drawing/2014/main" val="138703770"/>
                    </a:ext>
                  </a:extLst>
                </a:gridCol>
                <a:gridCol w="982266">
                  <a:extLst>
                    <a:ext uri="{9D8B030D-6E8A-4147-A177-3AD203B41FA5}">
                      <a16:colId xmlns:a16="http://schemas.microsoft.com/office/drawing/2014/main" val="1848963069"/>
                    </a:ext>
                  </a:extLst>
                </a:gridCol>
                <a:gridCol w="199429">
                  <a:extLst>
                    <a:ext uri="{9D8B030D-6E8A-4147-A177-3AD203B41FA5}">
                      <a16:colId xmlns:a16="http://schemas.microsoft.com/office/drawing/2014/main" val="959256215"/>
                    </a:ext>
                  </a:extLst>
                </a:gridCol>
                <a:gridCol w="199429">
                  <a:extLst>
                    <a:ext uri="{9D8B030D-6E8A-4147-A177-3AD203B41FA5}">
                      <a16:colId xmlns:a16="http://schemas.microsoft.com/office/drawing/2014/main" val="3017760882"/>
                    </a:ext>
                  </a:extLst>
                </a:gridCol>
                <a:gridCol w="199429">
                  <a:extLst>
                    <a:ext uri="{9D8B030D-6E8A-4147-A177-3AD203B41FA5}">
                      <a16:colId xmlns:a16="http://schemas.microsoft.com/office/drawing/2014/main" val="3937380670"/>
                    </a:ext>
                  </a:extLst>
                </a:gridCol>
                <a:gridCol w="199429">
                  <a:extLst>
                    <a:ext uri="{9D8B030D-6E8A-4147-A177-3AD203B41FA5}">
                      <a16:colId xmlns:a16="http://schemas.microsoft.com/office/drawing/2014/main" val="1273203315"/>
                    </a:ext>
                  </a:extLst>
                </a:gridCol>
                <a:gridCol w="199429">
                  <a:extLst>
                    <a:ext uri="{9D8B030D-6E8A-4147-A177-3AD203B41FA5}">
                      <a16:colId xmlns:a16="http://schemas.microsoft.com/office/drawing/2014/main" val="1293610711"/>
                    </a:ext>
                  </a:extLst>
                </a:gridCol>
                <a:gridCol w="199429">
                  <a:extLst>
                    <a:ext uri="{9D8B030D-6E8A-4147-A177-3AD203B41FA5}">
                      <a16:colId xmlns:a16="http://schemas.microsoft.com/office/drawing/2014/main" val="3895376042"/>
                    </a:ext>
                  </a:extLst>
                </a:gridCol>
                <a:gridCol w="199429">
                  <a:extLst>
                    <a:ext uri="{9D8B030D-6E8A-4147-A177-3AD203B41FA5}">
                      <a16:colId xmlns:a16="http://schemas.microsoft.com/office/drawing/2014/main" val="373219328"/>
                    </a:ext>
                  </a:extLst>
                </a:gridCol>
                <a:gridCol w="199429">
                  <a:extLst>
                    <a:ext uri="{9D8B030D-6E8A-4147-A177-3AD203B41FA5}">
                      <a16:colId xmlns:a16="http://schemas.microsoft.com/office/drawing/2014/main" val="2781125027"/>
                    </a:ext>
                  </a:extLst>
                </a:gridCol>
                <a:gridCol w="199429">
                  <a:extLst>
                    <a:ext uri="{9D8B030D-6E8A-4147-A177-3AD203B41FA5}">
                      <a16:colId xmlns:a16="http://schemas.microsoft.com/office/drawing/2014/main" val="2400026306"/>
                    </a:ext>
                  </a:extLst>
                </a:gridCol>
                <a:gridCol w="199429">
                  <a:extLst>
                    <a:ext uri="{9D8B030D-6E8A-4147-A177-3AD203B41FA5}">
                      <a16:colId xmlns:a16="http://schemas.microsoft.com/office/drawing/2014/main" val="3974354082"/>
                    </a:ext>
                  </a:extLst>
                </a:gridCol>
                <a:gridCol w="199429">
                  <a:extLst>
                    <a:ext uri="{9D8B030D-6E8A-4147-A177-3AD203B41FA5}">
                      <a16:colId xmlns:a16="http://schemas.microsoft.com/office/drawing/2014/main" val="3194208563"/>
                    </a:ext>
                  </a:extLst>
                </a:gridCol>
                <a:gridCol w="199429">
                  <a:extLst>
                    <a:ext uri="{9D8B030D-6E8A-4147-A177-3AD203B41FA5}">
                      <a16:colId xmlns:a16="http://schemas.microsoft.com/office/drawing/2014/main" val="4291806613"/>
                    </a:ext>
                  </a:extLst>
                </a:gridCol>
                <a:gridCol w="199429">
                  <a:extLst>
                    <a:ext uri="{9D8B030D-6E8A-4147-A177-3AD203B41FA5}">
                      <a16:colId xmlns:a16="http://schemas.microsoft.com/office/drawing/2014/main" val="2178562656"/>
                    </a:ext>
                  </a:extLst>
                </a:gridCol>
                <a:gridCol w="199429">
                  <a:extLst>
                    <a:ext uri="{9D8B030D-6E8A-4147-A177-3AD203B41FA5}">
                      <a16:colId xmlns:a16="http://schemas.microsoft.com/office/drawing/2014/main" val="4158548608"/>
                    </a:ext>
                  </a:extLst>
                </a:gridCol>
                <a:gridCol w="199429">
                  <a:extLst>
                    <a:ext uri="{9D8B030D-6E8A-4147-A177-3AD203B41FA5}">
                      <a16:colId xmlns:a16="http://schemas.microsoft.com/office/drawing/2014/main" val="3803436155"/>
                    </a:ext>
                  </a:extLst>
                </a:gridCol>
                <a:gridCol w="199429">
                  <a:extLst>
                    <a:ext uri="{9D8B030D-6E8A-4147-A177-3AD203B41FA5}">
                      <a16:colId xmlns:a16="http://schemas.microsoft.com/office/drawing/2014/main" val="1334069915"/>
                    </a:ext>
                  </a:extLst>
                </a:gridCol>
                <a:gridCol w="199429">
                  <a:extLst>
                    <a:ext uri="{9D8B030D-6E8A-4147-A177-3AD203B41FA5}">
                      <a16:colId xmlns:a16="http://schemas.microsoft.com/office/drawing/2014/main" val="2660109712"/>
                    </a:ext>
                  </a:extLst>
                </a:gridCol>
                <a:gridCol w="199429">
                  <a:extLst>
                    <a:ext uri="{9D8B030D-6E8A-4147-A177-3AD203B41FA5}">
                      <a16:colId xmlns:a16="http://schemas.microsoft.com/office/drawing/2014/main" val="2172300027"/>
                    </a:ext>
                  </a:extLst>
                </a:gridCol>
                <a:gridCol w="199429">
                  <a:extLst>
                    <a:ext uri="{9D8B030D-6E8A-4147-A177-3AD203B41FA5}">
                      <a16:colId xmlns:a16="http://schemas.microsoft.com/office/drawing/2014/main" val="114442153"/>
                    </a:ext>
                  </a:extLst>
                </a:gridCol>
                <a:gridCol w="199429">
                  <a:extLst>
                    <a:ext uri="{9D8B030D-6E8A-4147-A177-3AD203B41FA5}">
                      <a16:colId xmlns:a16="http://schemas.microsoft.com/office/drawing/2014/main" val="3185592902"/>
                    </a:ext>
                  </a:extLst>
                </a:gridCol>
                <a:gridCol w="199429">
                  <a:extLst>
                    <a:ext uri="{9D8B030D-6E8A-4147-A177-3AD203B41FA5}">
                      <a16:colId xmlns:a16="http://schemas.microsoft.com/office/drawing/2014/main" val="1242957403"/>
                    </a:ext>
                  </a:extLst>
                </a:gridCol>
                <a:gridCol w="199429">
                  <a:extLst>
                    <a:ext uri="{9D8B030D-6E8A-4147-A177-3AD203B41FA5}">
                      <a16:colId xmlns:a16="http://schemas.microsoft.com/office/drawing/2014/main" val="474492682"/>
                    </a:ext>
                  </a:extLst>
                </a:gridCol>
                <a:gridCol w="199429">
                  <a:extLst>
                    <a:ext uri="{9D8B030D-6E8A-4147-A177-3AD203B41FA5}">
                      <a16:colId xmlns:a16="http://schemas.microsoft.com/office/drawing/2014/main" val="1119088425"/>
                    </a:ext>
                  </a:extLst>
                </a:gridCol>
                <a:gridCol w="199429">
                  <a:extLst>
                    <a:ext uri="{9D8B030D-6E8A-4147-A177-3AD203B41FA5}">
                      <a16:colId xmlns:a16="http://schemas.microsoft.com/office/drawing/2014/main" val="1774524795"/>
                    </a:ext>
                  </a:extLst>
                </a:gridCol>
                <a:gridCol w="199429">
                  <a:extLst>
                    <a:ext uri="{9D8B030D-6E8A-4147-A177-3AD203B41FA5}">
                      <a16:colId xmlns:a16="http://schemas.microsoft.com/office/drawing/2014/main" val="2882800675"/>
                    </a:ext>
                  </a:extLst>
                </a:gridCol>
                <a:gridCol w="199429">
                  <a:extLst>
                    <a:ext uri="{9D8B030D-6E8A-4147-A177-3AD203B41FA5}">
                      <a16:colId xmlns:a16="http://schemas.microsoft.com/office/drawing/2014/main" val="1914399664"/>
                    </a:ext>
                  </a:extLst>
                </a:gridCol>
                <a:gridCol w="199429">
                  <a:extLst>
                    <a:ext uri="{9D8B030D-6E8A-4147-A177-3AD203B41FA5}">
                      <a16:colId xmlns:a16="http://schemas.microsoft.com/office/drawing/2014/main" val="248866445"/>
                    </a:ext>
                  </a:extLst>
                </a:gridCol>
                <a:gridCol w="199429">
                  <a:extLst>
                    <a:ext uri="{9D8B030D-6E8A-4147-A177-3AD203B41FA5}">
                      <a16:colId xmlns:a16="http://schemas.microsoft.com/office/drawing/2014/main" val="2355457473"/>
                    </a:ext>
                  </a:extLst>
                </a:gridCol>
                <a:gridCol w="199429">
                  <a:extLst>
                    <a:ext uri="{9D8B030D-6E8A-4147-A177-3AD203B41FA5}">
                      <a16:colId xmlns:a16="http://schemas.microsoft.com/office/drawing/2014/main" val="3050218196"/>
                    </a:ext>
                  </a:extLst>
                </a:gridCol>
                <a:gridCol w="199429">
                  <a:extLst>
                    <a:ext uri="{9D8B030D-6E8A-4147-A177-3AD203B41FA5}">
                      <a16:colId xmlns:a16="http://schemas.microsoft.com/office/drawing/2014/main" val="3511281532"/>
                    </a:ext>
                  </a:extLst>
                </a:gridCol>
                <a:gridCol w="199429">
                  <a:extLst>
                    <a:ext uri="{9D8B030D-6E8A-4147-A177-3AD203B41FA5}">
                      <a16:colId xmlns:a16="http://schemas.microsoft.com/office/drawing/2014/main" val="3817760037"/>
                    </a:ext>
                  </a:extLst>
                </a:gridCol>
                <a:gridCol w="199429">
                  <a:extLst>
                    <a:ext uri="{9D8B030D-6E8A-4147-A177-3AD203B41FA5}">
                      <a16:colId xmlns:a16="http://schemas.microsoft.com/office/drawing/2014/main" val="2500926729"/>
                    </a:ext>
                  </a:extLst>
                </a:gridCol>
                <a:gridCol w="199429">
                  <a:extLst>
                    <a:ext uri="{9D8B030D-6E8A-4147-A177-3AD203B41FA5}">
                      <a16:colId xmlns:a16="http://schemas.microsoft.com/office/drawing/2014/main" val="3854402498"/>
                    </a:ext>
                  </a:extLst>
                </a:gridCol>
                <a:gridCol w="199429">
                  <a:extLst>
                    <a:ext uri="{9D8B030D-6E8A-4147-A177-3AD203B41FA5}">
                      <a16:colId xmlns:a16="http://schemas.microsoft.com/office/drawing/2014/main" val="786577842"/>
                    </a:ext>
                  </a:extLst>
                </a:gridCol>
                <a:gridCol w="199429">
                  <a:extLst>
                    <a:ext uri="{9D8B030D-6E8A-4147-A177-3AD203B41FA5}">
                      <a16:colId xmlns:a16="http://schemas.microsoft.com/office/drawing/2014/main" val="1767291175"/>
                    </a:ext>
                  </a:extLst>
                </a:gridCol>
                <a:gridCol w="199429">
                  <a:extLst>
                    <a:ext uri="{9D8B030D-6E8A-4147-A177-3AD203B41FA5}">
                      <a16:colId xmlns:a16="http://schemas.microsoft.com/office/drawing/2014/main" val="73061504"/>
                    </a:ext>
                  </a:extLst>
                </a:gridCol>
              </a:tblGrid>
              <a:tr h="305696">
                <a:tc rowSpan="2">
                  <a:txBody>
                    <a:bodyPr/>
                    <a:lstStyle/>
                    <a:p>
                      <a:pPr marL="0" algn="ctr" defTabSz="801929" rtl="0" eaLnBrk="1" fontAlgn="b" latinLnBrk="0" hangingPunct="1">
                        <a:spcBef>
                          <a:spcPts val="0"/>
                        </a:spcBef>
                        <a:spcAft>
                          <a:spcPts val="0"/>
                        </a:spcAft>
                      </a:pPr>
                      <a:r>
                        <a:rPr lang="en-AU" sz="1000" b="1" i="0" u="none" strike="noStrike" kern="1200">
                          <a:solidFill>
                            <a:schemeClr val="bg1"/>
                          </a:solidFill>
                          <a:effectLst/>
                          <a:latin typeface="+mn-lt"/>
                          <a:ea typeface="+mn-ea"/>
                          <a:cs typeface="+mn-cs"/>
                        </a:rPr>
                        <a:t>Domain</a:t>
                      </a:r>
                    </a:p>
                  </a:txBody>
                  <a:tcPr marL="68958" marR="68958" marT="34479" marB="34479"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rowSpan="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000" b="1" i="0" u="none" strike="noStrike" kern="1200">
                          <a:solidFill>
                            <a:schemeClr val="bg1"/>
                          </a:solidFill>
                          <a:effectLst/>
                          <a:latin typeface="+mn-lt"/>
                          <a:ea typeface="+mn-ea"/>
                          <a:cs typeface="+mn-cs"/>
                        </a:rPr>
                        <a:t>Initiative</a:t>
                      </a:r>
                    </a:p>
                  </a:txBody>
                  <a:tcPr marL="68958" marR="68958" marT="34479" marB="34479"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gridSpan="1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000" b="1" i="0" u="none" strike="noStrike" kern="1200">
                          <a:solidFill>
                            <a:schemeClr val="bg1"/>
                          </a:solidFill>
                          <a:effectLst/>
                          <a:latin typeface="+mn-lt"/>
                          <a:ea typeface="+mn-ea"/>
                          <a:cs typeface="+mn-cs"/>
                        </a:rPr>
                        <a:t>2019</a:t>
                      </a:r>
                    </a:p>
                  </a:txBody>
                  <a:tcPr marL="68958" marR="68958" marT="34479" marB="34479" anchor="ctr">
                    <a:lnL w="12700" cap="flat" cmpd="sng" algn="ctr">
                      <a:solidFill>
                        <a:sysClr val="window" lastClr="FFFFFF">
                          <a:lumMod val="75000"/>
                        </a:sys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gridSpan="1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000" b="1" i="0" u="none" strike="noStrike" kern="1200">
                          <a:solidFill>
                            <a:schemeClr val="bg1"/>
                          </a:solidFill>
                          <a:effectLst/>
                          <a:latin typeface="+mn-lt"/>
                          <a:ea typeface="+mn-ea"/>
                          <a:cs typeface="+mn-cs"/>
                        </a:rPr>
                        <a:t>2020</a:t>
                      </a:r>
                    </a:p>
                  </a:txBody>
                  <a:tcPr marL="68958" marR="68958" marT="34479" marB="34479"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gridSpan="1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000" b="1" i="0" u="none" strike="noStrike" kern="1200">
                          <a:solidFill>
                            <a:schemeClr val="bg1"/>
                          </a:solidFill>
                          <a:effectLst/>
                          <a:latin typeface="+mn-lt"/>
                          <a:ea typeface="+mn-ea"/>
                          <a:cs typeface="+mn-cs"/>
                        </a:rPr>
                        <a:t>2021</a:t>
                      </a:r>
                    </a:p>
                  </a:txBody>
                  <a:tcPr marL="68958" marR="68958" marT="34479" marB="34479"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744224919"/>
                  </a:ext>
                </a:extLst>
              </a:tr>
              <a:tr h="191412">
                <a:tc vMerge="1">
                  <a:txBody>
                    <a:bodyPr/>
                    <a:lstStyle/>
                    <a:p>
                      <a:endParaRPr lang="en-US"/>
                    </a:p>
                  </a:txBody>
                  <a:tcPr/>
                </a:tc>
                <a:tc vMerge="1">
                  <a:txBody>
                    <a:bodyPr/>
                    <a:lstStyle/>
                    <a:p>
                      <a:endParaRPr lang="en-US"/>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Q1</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Q2</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Q3</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Q4</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Q1</a:t>
                      </a:r>
                    </a:p>
                  </a:txBody>
                  <a:tcPr marL="17998" marR="17998" marT="11998" marB="11998" anchor="ctr">
                    <a:lnL w="12700" cap="flat" cmpd="sng" algn="ctr">
                      <a:solidFill>
                        <a:schemeClr val="tx1">
                          <a:lumMod val="50000"/>
                          <a:lumOff val="50000"/>
                        </a:scheme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Q2</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Q3</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Q4</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Q1</a:t>
                      </a:r>
                    </a:p>
                  </a:txBody>
                  <a:tcPr marL="17998" marR="17998" marT="11998" marB="11998" anchor="ctr">
                    <a:lnL w="12700" cap="flat" cmpd="sng" algn="ctr">
                      <a:solidFill>
                        <a:schemeClr val="tx1">
                          <a:lumMod val="50000"/>
                          <a:lumOff val="50000"/>
                        </a:scheme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Q2</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Q3</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Q4</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738612719"/>
                  </a:ext>
                </a:extLst>
              </a:tr>
              <a:tr h="836036">
                <a:tc rowSpan="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AU" sz="900" b="1" kern="1200">
                          <a:solidFill>
                            <a:schemeClr val="tx1"/>
                          </a:solidFill>
                          <a:latin typeface="+mn-lt"/>
                          <a:ea typeface="Roboto" panose="02000000000000000000" pitchFamily="2" charset="0"/>
                          <a:cs typeface="+mn-cs"/>
                        </a:rPr>
                        <a:t>Readiness</a:t>
                      </a:r>
                    </a:p>
                    <a:p>
                      <a:pPr marL="0" marR="0" lvl="0" indent="0" algn="ctr" defTabSz="914400" rtl="0" eaLnBrk="1" fontAlgn="b" latinLnBrk="0" hangingPunct="1">
                        <a:lnSpc>
                          <a:spcPct val="100000"/>
                        </a:lnSpc>
                        <a:spcBef>
                          <a:spcPts val="0"/>
                        </a:spcBef>
                        <a:spcAft>
                          <a:spcPts val="0"/>
                        </a:spcAft>
                        <a:buClrTx/>
                        <a:buSzTx/>
                        <a:buFontTx/>
                        <a:buNone/>
                        <a:tabLst/>
                        <a:defRPr/>
                      </a:pPr>
                      <a:endParaRPr lang="en-AU" sz="900" b="1" kern="1200">
                        <a:solidFill>
                          <a:srgbClr val="FF0000"/>
                        </a:solidFill>
                        <a:latin typeface="+mn-lt"/>
                        <a:ea typeface="Roboto" panose="02000000000000000000" pitchFamily="2" charset="0"/>
                        <a:cs typeface="+mn-cs"/>
                      </a:endParaRPr>
                    </a:p>
                  </a:txBody>
                  <a:tcPr marL="17998" marR="17998" marT="11998" marB="11998"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rowSpan="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700" b="0" i="0" u="none" strike="noStrike" kern="1200">
                        <a:solidFill>
                          <a:schemeClr val="tx1"/>
                        </a:solidFill>
                        <a:effectLst/>
                        <a:latin typeface="+mn-lt"/>
                        <a:ea typeface="+mn-ea"/>
                        <a:cs typeface="+mn-cs"/>
                      </a:endParaRPr>
                    </a:p>
                  </a:txBody>
                  <a:tcPr marL="17998" marR="17998" marT="11998" marB="11998"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021832369"/>
                  </a:ext>
                </a:extLst>
              </a:tr>
              <a:tr h="156923">
                <a:tc vMerge="1">
                  <a:txBody>
                    <a:bodyPr/>
                    <a:lstStyle/>
                    <a:p>
                      <a:endParaRPr lang="en-AU"/>
                    </a:p>
                  </a:txBody>
                  <a:tcPr>
                    <a:lnT w="9525" cap="flat" cmpd="sng" algn="ctr">
                      <a:solidFill>
                        <a:schemeClr val="bg1">
                          <a:lumMod val="50000"/>
                        </a:schemeClr>
                      </a:solidFill>
                      <a:prstDash val="solid"/>
                      <a:round/>
                      <a:headEnd type="none" w="med" len="med"/>
                      <a:tailEnd type="none" w="med" len="med"/>
                    </a:lnT>
                  </a:tcPr>
                </a:tc>
                <a:tc vMerge="1">
                  <a:txBody>
                    <a:bodyPr/>
                    <a:lstStyle/>
                    <a:p>
                      <a:endParaRPr lang="en-AU"/>
                    </a:p>
                  </a:txBody>
                  <a:tcPr>
                    <a:lnT w="9525" cap="flat" cmpd="sng" algn="ctr">
                      <a:solidFill>
                        <a:schemeClr val="bg1">
                          <a:lumMod val="50000"/>
                        </a:schemeClr>
                      </a:solidFill>
                      <a:prstDash val="solid"/>
                      <a:round/>
                      <a:headEnd type="none" w="med" len="med"/>
                      <a:tailEnd type="none" w="med" len="med"/>
                    </a:lnT>
                  </a:tcPr>
                </a:tc>
                <a:tc>
                  <a:txBody>
                    <a:bodyPr/>
                    <a:lstStyle/>
                    <a:p>
                      <a:pPr algn="ctr" fontAlgn="b"/>
                      <a:r>
                        <a:rPr lang="en-AU" sz="600">
                          <a:solidFill>
                            <a:schemeClr val="bg1"/>
                          </a:solidFill>
                          <a:effectLst/>
                        </a:rPr>
                        <a:t>Jan</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600">
                          <a:solidFill>
                            <a:schemeClr val="bg1"/>
                          </a:solidFill>
                          <a:effectLst/>
                        </a:rPr>
                        <a:t>Feb </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600">
                          <a:solidFill>
                            <a:schemeClr val="bg1"/>
                          </a:solidFill>
                          <a:effectLst/>
                        </a:rPr>
                        <a:t>Mar</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600">
                          <a:solidFill>
                            <a:schemeClr val="bg1"/>
                          </a:solidFill>
                          <a:effectLst/>
                        </a:rPr>
                        <a:t>Apr</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600">
                          <a:solidFill>
                            <a:schemeClr val="bg1"/>
                          </a:solidFill>
                          <a:effectLst/>
                        </a:rPr>
                        <a:t>May</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600">
                          <a:solidFill>
                            <a:schemeClr val="bg1"/>
                          </a:solidFill>
                          <a:effectLst/>
                        </a:rPr>
                        <a:t>Jun</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600">
                          <a:solidFill>
                            <a:schemeClr val="bg1"/>
                          </a:solidFill>
                          <a:effectLst/>
                        </a:rPr>
                        <a:t>Jul</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Aug</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Sept</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Oct</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Nov</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Dec</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Jan</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Feb </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Mar</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Apr</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May</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Jun</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Jul</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Aug</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Sept</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Oct</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Nov</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Dec</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Jan</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Feb </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Mar</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Apr</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May</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Jun</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Jul</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Aug</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Sept</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Oct</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Nov</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Dec</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2721688880"/>
                  </a:ext>
                </a:extLst>
              </a:tr>
            </a:tbl>
          </a:graphicData>
        </a:graphic>
      </p:graphicFrame>
      <p:sp>
        <p:nvSpPr>
          <p:cNvPr id="34" name="Flowchart: Off-page Connector 33">
            <a:extLst>
              <a:ext uri="{FF2B5EF4-FFF2-40B4-BE49-F238E27FC236}">
                <a16:creationId xmlns:a16="http://schemas.microsoft.com/office/drawing/2014/main" id="{1785B5CC-3880-4F4C-9CD4-277F86CA2A03}"/>
              </a:ext>
            </a:extLst>
          </p:cNvPr>
          <p:cNvSpPr/>
          <p:nvPr/>
        </p:nvSpPr>
        <p:spPr>
          <a:xfrm>
            <a:off x="4593207" y="2095786"/>
            <a:ext cx="151530" cy="571012"/>
          </a:xfrm>
          <a:prstGeom prst="flowChartOffpage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40" b="0" i="0" u="none" strike="noStrike" kern="1200" cap="none" spc="0" normalizeH="0" baseline="0" noProof="0">
                <a:ln>
                  <a:noFill/>
                </a:ln>
                <a:solidFill>
                  <a:srgbClr val="000000"/>
                </a:solidFill>
                <a:effectLst/>
                <a:uLnTx/>
                <a:uFillTx/>
                <a:latin typeface="Segoe UI Semilight"/>
                <a:ea typeface="+mn-ea"/>
                <a:cs typeface="+mn-cs"/>
              </a:rPr>
              <a:t>L2-RE11</a:t>
            </a:r>
          </a:p>
        </p:txBody>
      </p:sp>
      <p:sp>
        <p:nvSpPr>
          <p:cNvPr id="40" name="Flowchart: Off-page Connector 39">
            <a:extLst>
              <a:ext uri="{FF2B5EF4-FFF2-40B4-BE49-F238E27FC236}">
                <a16:creationId xmlns:a16="http://schemas.microsoft.com/office/drawing/2014/main" id="{7D95F5F8-FFCE-4CFA-BEE2-90957A616E62}"/>
              </a:ext>
            </a:extLst>
          </p:cNvPr>
          <p:cNvSpPr/>
          <p:nvPr/>
        </p:nvSpPr>
        <p:spPr>
          <a:xfrm>
            <a:off x="4875153" y="1539526"/>
            <a:ext cx="151530" cy="571012"/>
          </a:xfrm>
          <a:prstGeom prst="flowChartOffpage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L2-RE32</a:t>
            </a:r>
          </a:p>
        </p:txBody>
      </p:sp>
      <p:sp>
        <p:nvSpPr>
          <p:cNvPr id="41" name="Flowchart: Off-page Connector 40">
            <a:extLst>
              <a:ext uri="{FF2B5EF4-FFF2-40B4-BE49-F238E27FC236}">
                <a16:creationId xmlns:a16="http://schemas.microsoft.com/office/drawing/2014/main" id="{EB889002-12C2-4006-8BA3-F3A078EC34F1}"/>
              </a:ext>
            </a:extLst>
          </p:cNvPr>
          <p:cNvSpPr/>
          <p:nvPr/>
        </p:nvSpPr>
        <p:spPr>
          <a:xfrm>
            <a:off x="4882773" y="2103406"/>
            <a:ext cx="151530" cy="571012"/>
          </a:xfrm>
          <a:prstGeom prst="flowChartOffpage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40" b="0" i="0" u="none" strike="noStrike" kern="1200" cap="none" spc="0" normalizeH="0" baseline="0" noProof="0">
                <a:ln>
                  <a:noFill/>
                </a:ln>
                <a:solidFill>
                  <a:srgbClr val="000000"/>
                </a:solidFill>
                <a:effectLst/>
                <a:uLnTx/>
                <a:uFillTx/>
                <a:latin typeface="Segoe UI Semilight"/>
                <a:ea typeface="+mn-ea"/>
                <a:cs typeface="+mn-cs"/>
              </a:rPr>
              <a:t>L2-S12</a:t>
            </a:r>
          </a:p>
        </p:txBody>
      </p:sp>
      <p:sp>
        <p:nvSpPr>
          <p:cNvPr id="42" name="Flowchart: Off-page Connector 41">
            <a:extLst>
              <a:ext uri="{FF2B5EF4-FFF2-40B4-BE49-F238E27FC236}">
                <a16:creationId xmlns:a16="http://schemas.microsoft.com/office/drawing/2014/main" id="{B2EAE524-1479-4B4D-A887-6C7585CC06B5}"/>
              </a:ext>
            </a:extLst>
          </p:cNvPr>
          <p:cNvSpPr/>
          <p:nvPr/>
        </p:nvSpPr>
        <p:spPr>
          <a:xfrm>
            <a:off x="5835273" y="2095786"/>
            <a:ext cx="151530" cy="571012"/>
          </a:xfrm>
          <a:prstGeom prst="flowChartOffpage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L2-RE22</a:t>
            </a:r>
          </a:p>
        </p:txBody>
      </p:sp>
      <p:sp>
        <p:nvSpPr>
          <p:cNvPr id="43" name="Flowchart: Off-page Connector 42">
            <a:extLst>
              <a:ext uri="{FF2B5EF4-FFF2-40B4-BE49-F238E27FC236}">
                <a16:creationId xmlns:a16="http://schemas.microsoft.com/office/drawing/2014/main" id="{52B944A3-6AAD-4B20-A40E-4B1FA3A520C6}"/>
              </a:ext>
            </a:extLst>
          </p:cNvPr>
          <p:cNvSpPr/>
          <p:nvPr/>
        </p:nvSpPr>
        <p:spPr>
          <a:xfrm>
            <a:off x="6865878" y="208816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40" b="0" i="0" u="none" strike="noStrike" kern="1200" cap="none" spc="0" normalizeH="0" baseline="0" noProof="0">
                <a:ln>
                  <a:noFill/>
                </a:ln>
                <a:solidFill>
                  <a:srgbClr val="000000"/>
                </a:solidFill>
                <a:effectLst/>
                <a:uLnTx/>
                <a:uFillTx/>
                <a:latin typeface="Segoe UI Semilight"/>
                <a:ea typeface="+mn-ea"/>
                <a:cs typeface="+mn-cs"/>
              </a:rPr>
              <a:t>L2-M11</a:t>
            </a:r>
          </a:p>
        </p:txBody>
      </p:sp>
      <p:sp>
        <p:nvSpPr>
          <p:cNvPr id="44" name="Flowchart: Off-page Connector 43">
            <a:extLst>
              <a:ext uri="{FF2B5EF4-FFF2-40B4-BE49-F238E27FC236}">
                <a16:creationId xmlns:a16="http://schemas.microsoft.com/office/drawing/2014/main" id="{197A17AF-F6CD-4FF2-B4DA-E34F4DDFC2BA}"/>
              </a:ext>
            </a:extLst>
          </p:cNvPr>
          <p:cNvSpPr/>
          <p:nvPr/>
        </p:nvSpPr>
        <p:spPr>
          <a:xfrm>
            <a:off x="6780153" y="153952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40" b="0" i="0" u="none" strike="noStrike" kern="1200" cap="none" spc="0" normalizeH="0" baseline="0" noProof="0">
                <a:ln>
                  <a:noFill/>
                </a:ln>
                <a:solidFill>
                  <a:srgbClr val="000000"/>
                </a:solidFill>
                <a:effectLst/>
                <a:uLnTx/>
                <a:uFillTx/>
                <a:latin typeface="Segoe UI Semilight"/>
                <a:ea typeface="+mn-ea"/>
                <a:cs typeface="+mn-cs"/>
              </a:rPr>
              <a:t>L2-M12</a:t>
            </a:r>
          </a:p>
        </p:txBody>
      </p:sp>
      <p:sp>
        <p:nvSpPr>
          <p:cNvPr id="46" name="Flowchart: Off-page Connector 45">
            <a:extLst>
              <a:ext uri="{FF2B5EF4-FFF2-40B4-BE49-F238E27FC236}">
                <a16:creationId xmlns:a16="http://schemas.microsoft.com/office/drawing/2014/main" id="{D93BB528-89ED-4470-B21A-BBDE6140B74D}"/>
              </a:ext>
            </a:extLst>
          </p:cNvPr>
          <p:cNvSpPr/>
          <p:nvPr/>
        </p:nvSpPr>
        <p:spPr>
          <a:xfrm>
            <a:off x="6372589" y="2114730"/>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40" b="0" i="0" u="none" strike="noStrike" kern="1200" cap="none" spc="0" normalizeH="0" baseline="0" noProof="0">
                <a:ln>
                  <a:noFill/>
                </a:ln>
                <a:solidFill>
                  <a:srgbClr val="000000"/>
                </a:solidFill>
                <a:effectLst/>
                <a:uLnTx/>
                <a:uFillTx/>
                <a:latin typeface="Segoe UI Semilight"/>
                <a:ea typeface="+mn-ea"/>
                <a:cs typeface="+mn-cs"/>
              </a:rPr>
              <a:t>L2-RE18</a:t>
            </a:r>
          </a:p>
        </p:txBody>
      </p:sp>
      <p:sp>
        <p:nvSpPr>
          <p:cNvPr id="48" name="Flowchart: Off-page Connector 47">
            <a:extLst>
              <a:ext uri="{FF2B5EF4-FFF2-40B4-BE49-F238E27FC236}">
                <a16:creationId xmlns:a16="http://schemas.microsoft.com/office/drawing/2014/main" id="{80AEF270-7211-4474-AAE9-3DA449CB93EF}"/>
              </a:ext>
            </a:extLst>
          </p:cNvPr>
          <p:cNvSpPr/>
          <p:nvPr/>
        </p:nvSpPr>
        <p:spPr>
          <a:xfrm>
            <a:off x="7126863" y="209197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40" b="0" i="0" u="none" strike="noStrike" kern="1200" cap="none" spc="0" normalizeH="0" baseline="0" noProof="0">
                <a:ln>
                  <a:noFill/>
                </a:ln>
                <a:solidFill>
                  <a:srgbClr val="000000"/>
                </a:solidFill>
                <a:effectLst/>
                <a:uLnTx/>
                <a:uFillTx/>
                <a:latin typeface="Segoe UI Semilight"/>
                <a:ea typeface="+mn-ea"/>
                <a:cs typeface="+mn-cs"/>
              </a:rPr>
              <a:t>L2-M24</a:t>
            </a:r>
          </a:p>
        </p:txBody>
      </p:sp>
      <p:sp>
        <p:nvSpPr>
          <p:cNvPr id="54" name="Flowchart: Off-page Connector 53">
            <a:extLst>
              <a:ext uri="{FF2B5EF4-FFF2-40B4-BE49-F238E27FC236}">
                <a16:creationId xmlns:a16="http://schemas.microsoft.com/office/drawing/2014/main" id="{CEC8534E-9E57-41E2-9538-F0C38C807E62}"/>
              </a:ext>
            </a:extLst>
          </p:cNvPr>
          <p:cNvSpPr/>
          <p:nvPr/>
        </p:nvSpPr>
        <p:spPr>
          <a:xfrm>
            <a:off x="7267833" y="210340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40" b="0" i="0" u="none" strike="noStrike" kern="1200" cap="none" spc="0" normalizeH="0" baseline="0" noProof="0">
                <a:ln>
                  <a:noFill/>
                </a:ln>
                <a:solidFill>
                  <a:srgbClr val="000000"/>
                </a:solidFill>
                <a:effectLst/>
                <a:uLnTx/>
                <a:uFillTx/>
                <a:latin typeface="Segoe UI Semilight"/>
                <a:ea typeface="+mn-ea"/>
                <a:cs typeface="+mn-cs"/>
              </a:rPr>
              <a:t>L2-M10</a:t>
            </a:r>
          </a:p>
        </p:txBody>
      </p:sp>
      <p:sp>
        <p:nvSpPr>
          <p:cNvPr id="55" name="Flowchart: Off-page Connector 54">
            <a:extLst>
              <a:ext uri="{FF2B5EF4-FFF2-40B4-BE49-F238E27FC236}">
                <a16:creationId xmlns:a16="http://schemas.microsoft.com/office/drawing/2014/main" id="{4F407037-634E-4712-93C8-0D6EEDBAE308}"/>
              </a:ext>
            </a:extLst>
          </p:cNvPr>
          <p:cNvSpPr/>
          <p:nvPr/>
        </p:nvSpPr>
        <p:spPr>
          <a:xfrm>
            <a:off x="6476133" y="210340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40" b="0" i="0" u="none" strike="noStrike" kern="1200" cap="none" spc="0" normalizeH="0" baseline="0" noProof="0">
                <a:ln>
                  <a:noFill/>
                </a:ln>
                <a:solidFill>
                  <a:srgbClr val="000000"/>
                </a:solidFill>
                <a:effectLst/>
                <a:uLnTx/>
                <a:uFillTx/>
                <a:latin typeface="Segoe UI Semilight"/>
                <a:ea typeface="+mn-ea"/>
                <a:cs typeface="+mn-cs"/>
              </a:rPr>
              <a:t>L2-D7</a:t>
            </a:r>
          </a:p>
        </p:txBody>
      </p:sp>
      <p:sp>
        <p:nvSpPr>
          <p:cNvPr id="56" name="Flowchart: Off-page Connector 55">
            <a:extLst>
              <a:ext uri="{FF2B5EF4-FFF2-40B4-BE49-F238E27FC236}">
                <a16:creationId xmlns:a16="http://schemas.microsoft.com/office/drawing/2014/main" id="{9A0CEA0F-E7CB-4D54-8BB8-E419A2B99B06}"/>
              </a:ext>
            </a:extLst>
          </p:cNvPr>
          <p:cNvSpPr/>
          <p:nvPr/>
        </p:nvSpPr>
        <p:spPr>
          <a:xfrm>
            <a:off x="6468513" y="153952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40" b="0" i="0" u="none" strike="noStrike" kern="1200" cap="none" spc="0" normalizeH="0" baseline="0" noProof="0">
                <a:ln>
                  <a:noFill/>
                </a:ln>
                <a:solidFill>
                  <a:srgbClr val="000000"/>
                </a:solidFill>
                <a:effectLst/>
                <a:uLnTx/>
                <a:uFillTx/>
                <a:latin typeface="Segoe UI Semilight"/>
                <a:ea typeface="+mn-ea"/>
                <a:cs typeface="+mn-cs"/>
              </a:rPr>
              <a:t>L2-D8</a:t>
            </a:r>
          </a:p>
        </p:txBody>
      </p:sp>
      <p:sp>
        <p:nvSpPr>
          <p:cNvPr id="28" name="Flowchart: Off-page Connector 27">
            <a:extLst>
              <a:ext uri="{FF2B5EF4-FFF2-40B4-BE49-F238E27FC236}">
                <a16:creationId xmlns:a16="http://schemas.microsoft.com/office/drawing/2014/main" id="{8EF7ACCF-C7E5-4881-9C00-CD2AED32C8E0}"/>
              </a:ext>
            </a:extLst>
          </p:cNvPr>
          <p:cNvSpPr/>
          <p:nvPr/>
        </p:nvSpPr>
        <p:spPr>
          <a:xfrm>
            <a:off x="6893583" y="1536712"/>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L2-RE29</a:t>
            </a:r>
          </a:p>
        </p:txBody>
      </p:sp>
      <p:sp>
        <p:nvSpPr>
          <p:cNvPr id="29" name="Flowchart: Off-page Connector 28">
            <a:extLst>
              <a:ext uri="{FF2B5EF4-FFF2-40B4-BE49-F238E27FC236}">
                <a16:creationId xmlns:a16="http://schemas.microsoft.com/office/drawing/2014/main" id="{1E8B420A-9E38-4852-ACD1-1B260FB1FF15}"/>
              </a:ext>
            </a:extLst>
          </p:cNvPr>
          <p:cNvSpPr/>
          <p:nvPr/>
        </p:nvSpPr>
        <p:spPr>
          <a:xfrm>
            <a:off x="7149288" y="153952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L2-RE30</a:t>
            </a:r>
          </a:p>
        </p:txBody>
      </p:sp>
      <p:sp>
        <p:nvSpPr>
          <p:cNvPr id="30" name="Title 1">
            <a:extLst>
              <a:ext uri="{FF2B5EF4-FFF2-40B4-BE49-F238E27FC236}">
                <a16:creationId xmlns:a16="http://schemas.microsoft.com/office/drawing/2014/main" id="{7EF34C73-7E8B-4CE7-BE3D-845D34F1447C}"/>
              </a:ext>
            </a:extLst>
          </p:cNvPr>
          <p:cNvSpPr txBox="1">
            <a:spLocks/>
          </p:cNvSpPr>
          <p:nvPr/>
        </p:nvSpPr>
        <p:spPr>
          <a:xfrm>
            <a:off x="7449473" y="22516"/>
            <a:ext cx="1694503" cy="284963"/>
          </a:xfrm>
          <a:prstGeom prst="rect">
            <a:avLst/>
          </a:prstGeom>
        </p:spPr>
        <p:txBody>
          <a:bodyPr vert="horz" lIns="91440" tIns="45720" rIns="91440" bIns="45720"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000"/>
              <a:t>Current as at 20-11-2020</a:t>
            </a:r>
          </a:p>
        </p:txBody>
      </p:sp>
    </p:spTree>
    <p:extLst>
      <p:ext uri="{BB962C8B-B14F-4D97-AF65-F5344CB8AC3E}">
        <p14:creationId xmlns:p14="http://schemas.microsoft.com/office/powerpoint/2010/main" val="1534879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B6448-BF48-4CC4-A6E7-07DC97FFC9F0}"/>
              </a:ext>
            </a:extLst>
          </p:cNvPr>
          <p:cNvSpPr>
            <a:spLocks noGrp="1"/>
          </p:cNvSpPr>
          <p:nvPr>
            <p:ph type="title"/>
          </p:nvPr>
        </p:nvSpPr>
        <p:spPr/>
        <p:txBody>
          <a:bodyPr/>
          <a:lstStyle/>
          <a:p>
            <a:r>
              <a:rPr lang="en-AU"/>
              <a:t>Level 2 Milestones – Readiness</a:t>
            </a:r>
          </a:p>
        </p:txBody>
      </p:sp>
      <p:graphicFrame>
        <p:nvGraphicFramePr>
          <p:cNvPr id="13" name="Table 12">
            <a:extLst>
              <a:ext uri="{FF2B5EF4-FFF2-40B4-BE49-F238E27FC236}">
                <a16:creationId xmlns:a16="http://schemas.microsoft.com/office/drawing/2014/main" id="{99B0A4B4-E243-4ED6-AF79-658F91AE816B}"/>
              </a:ext>
            </a:extLst>
          </p:cNvPr>
          <p:cNvGraphicFramePr>
            <a:graphicFrameLocks noGrp="1"/>
          </p:cNvGraphicFramePr>
          <p:nvPr/>
        </p:nvGraphicFramePr>
        <p:xfrm>
          <a:off x="1310943" y="2854397"/>
          <a:ext cx="7795139" cy="3922494"/>
        </p:xfrm>
        <a:graphic>
          <a:graphicData uri="http://schemas.openxmlformats.org/drawingml/2006/table">
            <a:tbl>
              <a:tblPr/>
              <a:tblGrid>
                <a:gridCol w="649726">
                  <a:extLst>
                    <a:ext uri="{9D8B030D-6E8A-4147-A177-3AD203B41FA5}">
                      <a16:colId xmlns:a16="http://schemas.microsoft.com/office/drawing/2014/main" val="2629953056"/>
                    </a:ext>
                  </a:extLst>
                </a:gridCol>
                <a:gridCol w="3734902">
                  <a:extLst>
                    <a:ext uri="{9D8B030D-6E8A-4147-A177-3AD203B41FA5}">
                      <a16:colId xmlns:a16="http://schemas.microsoft.com/office/drawing/2014/main" val="2366391826"/>
                    </a:ext>
                  </a:extLst>
                </a:gridCol>
                <a:gridCol w="996176">
                  <a:extLst>
                    <a:ext uri="{9D8B030D-6E8A-4147-A177-3AD203B41FA5}">
                      <a16:colId xmlns:a16="http://schemas.microsoft.com/office/drawing/2014/main" val="3784885309"/>
                    </a:ext>
                  </a:extLst>
                </a:gridCol>
                <a:gridCol w="914400">
                  <a:extLst>
                    <a:ext uri="{9D8B030D-6E8A-4147-A177-3AD203B41FA5}">
                      <a16:colId xmlns:a16="http://schemas.microsoft.com/office/drawing/2014/main" val="1015848270"/>
                    </a:ext>
                  </a:extLst>
                </a:gridCol>
                <a:gridCol w="781397">
                  <a:extLst>
                    <a:ext uri="{9D8B030D-6E8A-4147-A177-3AD203B41FA5}">
                      <a16:colId xmlns:a16="http://schemas.microsoft.com/office/drawing/2014/main" val="565200464"/>
                    </a:ext>
                  </a:extLst>
                </a:gridCol>
                <a:gridCol w="718538">
                  <a:extLst>
                    <a:ext uri="{9D8B030D-6E8A-4147-A177-3AD203B41FA5}">
                      <a16:colId xmlns:a16="http://schemas.microsoft.com/office/drawing/2014/main" val="1650546999"/>
                    </a:ext>
                  </a:extLst>
                </a:gridCol>
              </a:tblGrid>
              <a:tr h="213459">
                <a:tc gridSpan="4">
                  <a:txBody>
                    <a:bodyPr/>
                    <a:lstStyle/>
                    <a:p>
                      <a:pPr marL="72000" lvl="0" algn="l" fontAlgn="b"/>
                      <a:r>
                        <a:rPr lang="en-AU" sz="900" b="1" i="0" u="none" strike="noStrike" kern="1200">
                          <a:solidFill>
                            <a:srgbClr val="FFFFFF"/>
                          </a:solidFill>
                          <a:effectLst/>
                          <a:latin typeface="+mj-lt"/>
                          <a:ea typeface="+mn-ea"/>
                          <a:cs typeface="+mn-cs"/>
                        </a:rPr>
                        <a:t>Key</a:t>
                      </a:r>
                      <a:r>
                        <a:rPr lang="en-AU" sz="900" b="1" i="0" u="none" strike="noStrike">
                          <a:solidFill>
                            <a:srgbClr val="FFFFFF"/>
                          </a:solidFill>
                          <a:effectLst/>
                          <a:latin typeface="+mj-lt"/>
                        </a:rPr>
                        <a:t> Milestones (Program)</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hMerge="1">
                  <a:txBody>
                    <a:bodyPr/>
                    <a:lstStyle/>
                    <a:p>
                      <a:pPr marL="72000" lvl="0" algn="l" fontAlgn="b"/>
                      <a:endParaRPr lang="en-AU" sz="1100" b="0" i="0" u="none" strike="noStrike">
                        <a:solidFill>
                          <a:srgbClr val="FFFFFF"/>
                        </a:solidFill>
                        <a:effectLst/>
                        <a:latin typeface="Segoe UI Semibold" panose="020B0702040204020203" pitchFamily="34" charset="0"/>
                      </a:endParaRPr>
                    </a:p>
                  </a:txBody>
                  <a:tcPr marL="7620" marR="7620" marT="7620" marB="0"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hMerge="1">
                  <a:txBody>
                    <a:bodyPr/>
                    <a:lstStyle/>
                    <a:p>
                      <a:endParaRPr lang="en-AU"/>
                    </a:p>
                  </a:txBody>
                  <a:tcPr/>
                </a:tc>
                <a:tc hMerge="1">
                  <a:txBody>
                    <a:bodyPr/>
                    <a:lstStyle/>
                    <a:p>
                      <a:endParaRPr lang="en-AU"/>
                    </a:p>
                  </a:txBody>
                  <a:tcPr>
                    <a:lnL w="12700" cap="flat" cmpd="sng" algn="ctr">
                      <a:solidFill>
                        <a:schemeClr val="tx1">
                          <a:lumMod val="50000"/>
                          <a:lumOff val="50000"/>
                        </a:schemeClr>
                      </a:solidFill>
                      <a:prstDash val="solid"/>
                      <a:round/>
                      <a:headEnd type="none" w="med" len="med"/>
                      <a:tailEnd type="none" w="med" len="med"/>
                    </a:lnL>
                  </a:tcPr>
                </a:tc>
                <a:tc>
                  <a:txBody>
                    <a:bodyPr/>
                    <a:lstStyle/>
                    <a:p>
                      <a:pPr marL="72000" lvl="0" algn="l" fontAlgn="b"/>
                      <a:endParaRPr lang="en-AU" sz="900" b="1" i="0" u="none" strike="noStrike">
                        <a:solidFill>
                          <a:srgbClr val="FFFFFF"/>
                        </a:solidFill>
                        <a:effectLst/>
                        <a:latin typeface="+mj-lt"/>
                      </a:endParaRP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a:txBody>
                    <a:bodyPr/>
                    <a:lstStyle/>
                    <a:p>
                      <a:pPr marL="72000" lvl="0" algn="l" fontAlgn="b"/>
                      <a:endParaRPr lang="en-AU" sz="900" b="1" i="0" u="none" strike="noStrike">
                        <a:solidFill>
                          <a:srgbClr val="FFFFFF"/>
                        </a:solidFill>
                        <a:effectLst/>
                        <a:latin typeface="+mj-lt"/>
                      </a:endParaRP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extLst>
                  <a:ext uri="{0D108BD9-81ED-4DB2-BD59-A6C34878D82A}">
                    <a16:rowId xmlns:a16="http://schemas.microsoft.com/office/drawing/2014/main" val="60900573"/>
                  </a:ext>
                </a:extLst>
              </a:tr>
              <a:tr h="0">
                <a:tc>
                  <a:txBody>
                    <a:bodyPr/>
                    <a:lstStyle/>
                    <a:p>
                      <a:pPr marL="36000" algn="l" fontAlgn="t"/>
                      <a:r>
                        <a:rPr lang="en-AU" sz="900" b="0" i="0" u="none" strike="noStrike">
                          <a:solidFill>
                            <a:srgbClr val="FFFFFF"/>
                          </a:solidFill>
                          <a:effectLst/>
                          <a:latin typeface="+mj-lt"/>
                        </a:rPr>
                        <a:t>ID</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900" b="0" i="0" u="none" strike="noStrike">
                          <a:solidFill>
                            <a:srgbClr val="FFFFFF"/>
                          </a:solidFill>
                          <a:effectLst/>
                          <a:latin typeface="+mj-lt"/>
                        </a:rPr>
                        <a:t>Milestone</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900" b="0" i="0" u="none" strike="noStrike">
                          <a:solidFill>
                            <a:srgbClr val="FFFFFF"/>
                          </a:solidFill>
                          <a:effectLst/>
                          <a:latin typeface="+mj-lt"/>
                        </a:rPr>
                        <a:t>Target Date </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900" b="0" i="0" u="none" strike="noStrike">
                          <a:solidFill>
                            <a:srgbClr val="FFFFFF"/>
                          </a:solidFill>
                          <a:effectLst/>
                          <a:latin typeface="+mj-lt"/>
                        </a:rPr>
                        <a:t>Expected Date</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900" b="0" i="0" u="none" strike="noStrike">
                          <a:solidFill>
                            <a:srgbClr val="FFFFFF"/>
                          </a:solidFill>
                          <a:effectLst/>
                          <a:latin typeface="+mj-lt"/>
                        </a:rPr>
                        <a:t>Owner</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900" b="0" i="0" u="none" strike="noStrike">
                          <a:solidFill>
                            <a:srgbClr val="FFFFFF"/>
                          </a:solidFill>
                          <a:effectLst/>
                          <a:latin typeface="+mj-lt"/>
                        </a:rPr>
                        <a:t>Status</a:t>
                      </a:r>
                    </a:p>
                  </a:txBody>
                  <a:tcPr marL="5715" marR="5715" marT="5715"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999362961"/>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L2-S10</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900" b="0" i="0" u="none" strike="noStrike">
                          <a:solidFill>
                            <a:srgbClr val="222324"/>
                          </a:solidFill>
                          <a:effectLst/>
                          <a:latin typeface="+mj-lt"/>
                        </a:rPr>
                        <a:t>Settlements Industry Test preparation completed by participants</a:t>
                      </a:r>
                      <a:endParaRPr lang="en-AU" sz="900" b="0" i="0">
                        <a:solidFill>
                          <a:srgbClr val="222324"/>
                        </a:solidFill>
                        <a:effectLst/>
                        <a:latin typeface="+mj-lt"/>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17-Feb-2021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n-lt"/>
                          <a:ea typeface="+mn-ea"/>
                          <a:cs typeface="+mn-cs"/>
                        </a:rPr>
                        <a:t>17-Feb-2021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Participants</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2761197664"/>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L2-S11</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900" b="0" i="0" u="none" strike="noStrike">
                          <a:solidFill>
                            <a:srgbClr val="222324"/>
                          </a:solidFill>
                          <a:effectLst/>
                          <a:latin typeface="+mj-lt"/>
                        </a:rPr>
                        <a:t>Settlements Industry Test preparation completed by AEMO</a:t>
                      </a:r>
                      <a:endParaRPr lang="en-AU" sz="900" b="0" i="0">
                        <a:solidFill>
                          <a:srgbClr val="222324"/>
                        </a:solidFill>
                        <a:effectLst/>
                        <a:latin typeface="+mj-lt"/>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17-Feb-2021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n-lt"/>
                          <a:ea typeface="+mn-ea"/>
                          <a:cs typeface="+mn-cs"/>
                        </a:rPr>
                        <a:t>17-Feb-2021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50919426"/>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L2-RE28</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900" b="0" i="0">
                          <a:solidFill>
                            <a:srgbClr val="222324"/>
                          </a:solidFill>
                          <a:effectLst/>
                          <a:latin typeface="+mj-lt"/>
                        </a:rPr>
                        <a:t>Dispatch Industry Test concludes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15-Mar-2021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n-lt"/>
                          <a:ea typeface="+mn-ea"/>
                          <a:cs typeface="+mn-cs"/>
                        </a:rPr>
                        <a:t>15-Mar-2021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105170824"/>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L2-RE32</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lang="en-AU" sz="900" b="0" i="0" kern="1200">
                          <a:solidFill>
                            <a:srgbClr val="222324"/>
                          </a:solidFill>
                          <a:effectLst/>
                          <a:latin typeface="+mj-lt"/>
                          <a:ea typeface="+mn-ea"/>
                          <a:cs typeface="+mn-cs"/>
                        </a:rPr>
                        <a:t>Settlements Industry Test concludes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685800" rtl="0" eaLnBrk="1" fontAlgn="base" latinLnBrk="0" hangingPunct="1"/>
                      <a:r>
                        <a:rPr lang="en-AU" sz="900" b="0" i="0" kern="1200">
                          <a:solidFill>
                            <a:srgbClr val="222324"/>
                          </a:solidFill>
                          <a:effectLst/>
                          <a:latin typeface="+mj-lt"/>
                          <a:ea typeface="+mn-ea"/>
                          <a:cs typeface="+mn-cs"/>
                        </a:rPr>
                        <a:t>14-Apr-2021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lang="en-AU" sz="900" b="0" i="0" kern="1200">
                          <a:solidFill>
                            <a:srgbClr val="222324"/>
                          </a:solidFill>
                          <a:effectLst/>
                          <a:latin typeface="+mj-lt"/>
                          <a:ea typeface="+mn-ea"/>
                          <a:cs typeface="+mn-cs"/>
                        </a:rPr>
                        <a:t>14-Apr-2021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685800" rtl="0" eaLnBrk="1" fontAlgn="base" latinLnBrk="0" hangingPunct="1"/>
                      <a:r>
                        <a:rPr lang="en-AU" sz="900" b="0" i="0" kern="1200">
                          <a:solidFill>
                            <a:srgbClr val="222324"/>
                          </a:solidFill>
                          <a:effectLst/>
                          <a:latin typeface="+mj-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685800" rtl="0" eaLnBrk="1" fontAlgn="base" latinLnBrk="0" hangingPunct="1"/>
                      <a:endParaRPr lang="en-AU" sz="900" b="0" i="0" kern="1200">
                        <a:solidFill>
                          <a:srgbClr val="222324"/>
                        </a:solidFill>
                        <a:effectLst/>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2765143436"/>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L2-RE19</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900" b="0" i="0">
                          <a:solidFill>
                            <a:srgbClr val="222324"/>
                          </a:solidFill>
                          <a:effectLst/>
                          <a:latin typeface="+mj-lt"/>
                        </a:rPr>
                        <a:t>Industry Go-Live Plan Settlements, Dispatch &amp; Bidding finalised</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19-Mar-2021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n-lt"/>
                          <a:ea typeface="+mn-ea"/>
                          <a:cs typeface="+mn-cs"/>
                        </a:rPr>
                        <a:t>19-Mar-2021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34394695"/>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L2-RE23</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900" b="0" i="0">
                          <a:solidFill>
                            <a:srgbClr val="222324"/>
                          </a:solidFill>
                          <a:effectLst/>
                          <a:latin typeface="+mj-lt"/>
                        </a:rPr>
                        <a:t>5MS Capability Market Trial preparation completed by participants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05-Jul-2021</a:t>
                      </a:r>
                    </a:p>
                  </a:txBody>
                  <a:tcPr marL="57875" marR="57875" marT="28937" marB="2893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05-Jul-2021</a:t>
                      </a:r>
                    </a:p>
                  </a:txBody>
                  <a:tcPr marL="57875" marR="57875" marT="28937" marB="2893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Participants</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430510829"/>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L2-RE24</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900" b="0" i="0">
                          <a:solidFill>
                            <a:srgbClr val="222324"/>
                          </a:solidFill>
                          <a:effectLst/>
                          <a:latin typeface="+mj-lt"/>
                        </a:rPr>
                        <a:t>5MS Capability Market Trial preparation completed by AEMO</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05-Jul-2021</a:t>
                      </a:r>
                    </a:p>
                  </a:txBody>
                  <a:tcPr marL="57875" marR="57875" marT="28937" marB="2893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05-Jul-2021</a:t>
                      </a:r>
                    </a:p>
                  </a:txBody>
                  <a:tcPr marL="57875" marR="57875" marT="28937" marB="2893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574146917"/>
                  </a:ext>
                </a:extLst>
              </a:tr>
              <a:tr h="0">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L2-RE31</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lang="en-AU" sz="900" b="0" i="0" kern="1200">
                          <a:solidFill>
                            <a:srgbClr val="222324"/>
                          </a:solidFill>
                          <a:effectLst/>
                          <a:latin typeface="+mj-lt"/>
                          <a:ea typeface="+mn-ea"/>
                          <a:cs typeface="+mn-cs"/>
                        </a:rPr>
                        <a:t>5MS Capability Market Trial commences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05-Jul-2021</a:t>
                      </a:r>
                    </a:p>
                  </a:txBody>
                  <a:tcPr marL="57875" marR="57875" marT="28937" marB="2893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05-Jul-2021</a:t>
                      </a:r>
                    </a:p>
                  </a:txBody>
                  <a:tcPr marL="57875" marR="57875" marT="28937" marB="2893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837195438"/>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L2-RE20</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900" b="0" i="0">
                          <a:solidFill>
                            <a:srgbClr val="222324"/>
                          </a:solidFill>
                          <a:effectLst/>
                          <a:latin typeface="+mj-lt"/>
                        </a:rPr>
                        <a:t>Industry Go-Live Plan – 5MS Capability final complete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01-Aug-2021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01-Aug-2021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375136292"/>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L2-D10</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900" b="0" i="0">
                          <a:solidFill>
                            <a:srgbClr val="222324"/>
                          </a:solidFill>
                          <a:effectLst/>
                          <a:latin typeface="+mj-lt"/>
                        </a:rPr>
                        <a:t>5MS Capability Market Trial concludes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27-Aug-2021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27-Aug-2021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298472007"/>
                  </a:ext>
                </a:extLst>
              </a:tr>
              <a:tr h="215098">
                <a:tc>
                  <a:txBody>
                    <a:bodyPr/>
                    <a:lstStyle/>
                    <a:p>
                      <a:pPr marL="0" algn="l" defTabSz="801929" rtl="0" eaLnBrk="1" latinLnBrk="0" hangingPunct="1"/>
                      <a:r>
                        <a:rPr lang="en-AU" sz="900" kern="1200">
                          <a:solidFill>
                            <a:schemeClr val="tx2"/>
                          </a:solidFill>
                          <a:latin typeface="+mj-lt"/>
                          <a:ea typeface="+mn-ea"/>
                          <a:cs typeface="+mn-cs"/>
                        </a:rPr>
                        <a:t>L2-D11</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900" b="0" i="0">
                          <a:solidFill>
                            <a:srgbClr val="222324"/>
                          </a:solidFill>
                          <a:effectLst/>
                          <a:latin typeface="+mj-lt"/>
                        </a:rPr>
                        <a:t>30-min Bidding no longer accepted by AEMO</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01-Oct-2021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01-Oct-2021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159038232"/>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L2-RE25</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900" b="0" i="0">
                          <a:solidFill>
                            <a:srgbClr val="222324"/>
                          </a:solidFill>
                          <a:effectLst/>
                          <a:latin typeface="+mj-lt"/>
                        </a:rPr>
                        <a:t>MDMT format no longer accepted by AEMO for interval meters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01-Oct-2021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01-Oct-2021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530666858"/>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L2-RE26</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900" b="0" i="0">
                          <a:solidFill>
                            <a:srgbClr val="222324"/>
                          </a:solidFill>
                          <a:effectLst/>
                          <a:latin typeface="+mj-lt"/>
                        </a:rPr>
                        <a:t>GS Market Trial preparation completed by participants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01-Feb-2022</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01-Feb-2022</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Participants</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80727699"/>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L2-RE27</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lang="en-AU" sz="900" b="0" i="0" kern="1200">
                          <a:solidFill>
                            <a:srgbClr val="222324"/>
                          </a:solidFill>
                          <a:effectLst/>
                          <a:latin typeface="+mj-lt"/>
                          <a:ea typeface="+mn-ea"/>
                          <a:cs typeface="+mn-cs"/>
                        </a:rPr>
                        <a:t>GS Market Trial preparation completed by AEMO</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01-Feb-2022</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01-Feb-2022</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383975232"/>
                  </a:ext>
                </a:extLst>
              </a:tr>
              <a:tr h="21509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noProof="0">
                          <a:solidFill>
                            <a:schemeClr val="tx2"/>
                          </a:solidFill>
                          <a:latin typeface="+mn-lt"/>
                          <a:ea typeface="+mn-ea"/>
                          <a:cs typeface="+mn-cs"/>
                        </a:rPr>
                        <a:t>L2-RE21</a:t>
                      </a: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900" b="0" i="0">
                          <a:solidFill>
                            <a:srgbClr val="222324"/>
                          </a:solidFill>
                          <a:effectLst/>
                          <a:latin typeface="+mj-lt"/>
                        </a:rPr>
                        <a:t>Industry Go-Live Plan – GS Capability final complete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21-Dec-2021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21-Dec-2021</a:t>
                      </a:r>
                    </a:p>
                  </a:txBody>
                  <a:tcPr marL="57875" marR="57875" marT="28937" marB="28937">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900" kern="1200">
                          <a:solidFill>
                            <a:schemeClr val="tx2"/>
                          </a:solidFill>
                          <a:latin typeface="+mn-lt"/>
                          <a:ea typeface="+mn-ea"/>
                          <a:cs typeface="+mn-cs"/>
                        </a:rPr>
                        <a:t>AEMO</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900" kern="1200">
                        <a:solidFill>
                          <a:schemeClr val="tx2"/>
                        </a:solidFill>
                        <a:latin typeface="+mj-lt"/>
                        <a:ea typeface="+mn-ea"/>
                        <a:cs typeface="+mn-cs"/>
                      </a:endParaRPr>
                    </a:p>
                  </a:txBody>
                  <a:tcPr marL="68580" marR="68580" marT="34290" marB="3429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2256303601"/>
                  </a:ext>
                </a:extLst>
              </a:tr>
            </a:tbl>
          </a:graphicData>
        </a:graphic>
      </p:graphicFrame>
      <p:sp>
        <p:nvSpPr>
          <p:cNvPr id="3" name="Slide Number Placeholder 2">
            <a:extLst>
              <a:ext uri="{FF2B5EF4-FFF2-40B4-BE49-F238E27FC236}">
                <a16:creationId xmlns:a16="http://schemas.microsoft.com/office/drawing/2014/main" id="{1E7FAC1D-2C3F-4D24-8CA1-3DEEBF03B6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C81F68-4976-451A-B2E9-79BCBD2F70CC}" type="slidenum">
              <a:rPr kumimoji="0" lang="en-AU" sz="900" b="0" i="0" u="none" strike="noStrike" kern="1200" cap="none" spc="0" normalizeH="0" baseline="0" noProof="0" smtClean="0">
                <a:ln>
                  <a:noFill/>
                </a:ln>
                <a:solidFill>
                  <a:srgbClr val="222324">
                    <a:tint val="75000"/>
                  </a:srgbClr>
                </a:solidFill>
                <a:effectLst/>
                <a:uLnTx/>
                <a:uFillTx/>
                <a:latin typeface="Segoe UI Semi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900" b="0" i="0" u="none" strike="noStrike" kern="1200" cap="none" spc="0" normalizeH="0" baseline="0" noProof="0">
              <a:ln>
                <a:noFill/>
              </a:ln>
              <a:solidFill>
                <a:srgbClr val="222324">
                  <a:tint val="75000"/>
                </a:srgbClr>
              </a:solidFill>
              <a:effectLst/>
              <a:uLnTx/>
              <a:uFillTx/>
              <a:latin typeface="Segoe UI Semilight"/>
              <a:ea typeface="+mn-ea"/>
              <a:cs typeface="+mn-cs"/>
            </a:endParaRPr>
          </a:p>
        </p:txBody>
      </p:sp>
      <p:graphicFrame>
        <p:nvGraphicFramePr>
          <p:cNvPr id="15" name="Table 14">
            <a:extLst>
              <a:ext uri="{FF2B5EF4-FFF2-40B4-BE49-F238E27FC236}">
                <a16:creationId xmlns:a16="http://schemas.microsoft.com/office/drawing/2014/main" id="{462AF604-3E81-48DE-8F7E-7D68663D93A1}"/>
              </a:ext>
            </a:extLst>
          </p:cNvPr>
          <p:cNvGraphicFramePr>
            <a:graphicFrameLocks noGrp="1"/>
          </p:cNvGraphicFramePr>
          <p:nvPr/>
        </p:nvGraphicFramePr>
        <p:xfrm>
          <a:off x="0" y="1343288"/>
          <a:ext cx="9143976" cy="1490067"/>
        </p:xfrm>
        <a:graphic>
          <a:graphicData uri="http://schemas.openxmlformats.org/drawingml/2006/table">
            <a:tbl>
              <a:tblPr/>
              <a:tblGrid>
                <a:gridCol w="982266">
                  <a:extLst>
                    <a:ext uri="{9D8B030D-6E8A-4147-A177-3AD203B41FA5}">
                      <a16:colId xmlns:a16="http://schemas.microsoft.com/office/drawing/2014/main" val="138703770"/>
                    </a:ext>
                  </a:extLst>
                </a:gridCol>
                <a:gridCol w="982266">
                  <a:extLst>
                    <a:ext uri="{9D8B030D-6E8A-4147-A177-3AD203B41FA5}">
                      <a16:colId xmlns:a16="http://schemas.microsoft.com/office/drawing/2014/main" val="1848963069"/>
                    </a:ext>
                  </a:extLst>
                </a:gridCol>
                <a:gridCol w="199429">
                  <a:extLst>
                    <a:ext uri="{9D8B030D-6E8A-4147-A177-3AD203B41FA5}">
                      <a16:colId xmlns:a16="http://schemas.microsoft.com/office/drawing/2014/main" val="959256215"/>
                    </a:ext>
                  </a:extLst>
                </a:gridCol>
                <a:gridCol w="199429">
                  <a:extLst>
                    <a:ext uri="{9D8B030D-6E8A-4147-A177-3AD203B41FA5}">
                      <a16:colId xmlns:a16="http://schemas.microsoft.com/office/drawing/2014/main" val="3017760882"/>
                    </a:ext>
                  </a:extLst>
                </a:gridCol>
                <a:gridCol w="199429">
                  <a:extLst>
                    <a:ext uri="{9D8B030D-6E8A-4147-A177-3AD203B41FA5}">
                      <a16:colId xmlns:a16="http://schemas.microsoft.com/office/drawing/2014/main" val="3937380670"/>
                    </a:ext>
                  </a:extLst>
                </a:gridCol>
                <a:gridCol w="199429">
                  <a:extLst>
                    <a:ext uri="{9D8B030D-6E8A-4147-A177-3AD203B41FA5}">
                      <a16:colId xmlns:a16="http://schemas.microsoft.com/office/drawing/2014/main" val="1273203315"/>
                    </a:ext>
                  </a:extLst>
                </a:gridCol>
                <a:gridCol w="199429">
                  <a:extLst>
                    <a:ext uri="{9D8B030D-6E8A-4147-A177-3AD203B41FA5}">
                      <a16:colId xmlns:a16="http://schemas.microsoft.com/office/drawing/2014/main" val="1293610711"/>
                    </a:ext>
                  </a:extLst>
                </a:gridCol>
                <a:gridCol w="199429">
                  <a:extLst>
                    <a:ext uri="{9D8B030D-6E8A-4147-A177-3AD203B41FA5}">
                      <a16:colId xmlns:a16="http://schemas.microsoft.com/office/drawing/2014/main" val="3895376042"/>
                    </a:ext>
                  </a:extLst>
                </a:gridCol>
                <a:gridCol w="199429">
                  <a:extLst>
                    <a:ext uri="{9D8B030D-6E8A-4147-A177-3AD203B41FA5}">
                      <a16:colId xmlns:a16="http://schemas.microsoft.com/office/drawing/2014/main" val="373219328"/>
                    </a:ext>
                  </a:extLst>
                </a:gridCol>
                <a:gridCol w="199429">
                  <a:extLst>
                    <a:ext uri="{9D8B030D-6E8A-4147-A177-3AD203B41FA5}">
                      <a16:colId xmlns:a16="http://schemas.microsoft.com/office/drawing/2014/main" val="2781125027"/>
                    </a:ext>
                  </a:extLst>
                </a:gridCol>
                <a:gridCol w="199429">
                  <a:extLst>
                    <a:ext uri="{9D8B030D-6E8A-4147-A177-3AD203B41FA5}">
                      <a16:colId xmlns:a16="http://schemas.microsoft.com/office/drawing/2014/main" val="2400026306"/>
                    </a:ext>
                  </a:extLst>
                </a:gridCol>
                <a:gridCol w="199429">
                  <a:extLst>
                    <a:ext uri="{9D8B030D-6E8A-4147-A177-3AD203B41FA5}">
                      <a16:colId xmlns:a16="http://schemas.microsoft.com/office/drawing/2014/main" val="3974354082"/>
                    </a:ext>
                  </a:extLst>
                </a:gridCol>
                <a:gridCol w="199429">
                  <a:extLst>
                    <a:ext uri="{9D8B030D-6E8A-4147-A177-3AD203B41FA5}">
                      <a16:colId xmlns:a16="http://schemas.microsoft.com/office/drawing/2014/main" val="3194208563"/>
                    </a:ext>
                  </a:extLst>
                </a:gridCol>
                <a:gridCol w="199429">
                  <a:extLst>
                    <a:ext uri="{9D8B030D-6E8A-4147-A177-3AD203B41FA5}">
                      <a16:colId xmlns:a16="http://schemas.microsoft.com/office/drawing/2014/main" val="4291806613"/>
                    </a:ext>
                  </a:extLst>
                </a:gridCol>
                <a:gridCol w="199429">
                  <a:extLst>
                    <a:ext uri="{9D8B030D-6E8A-4147-A177-3AD203B41FA5}">
                      <a16:colId xmlns:a16="http://schemas.microsoft.com/office/drawing/2014/main" val="2178562656"/>
                    </a:ext>
                  </a:extLst>
                </a:gridCol>
                <a:gridCol w="199429">
                  <a:extLst>
                    <a:ext uri="{9D8B030D-6E8A-4147-A177-3AD203B41FA5}">
                      <a16:colId xmlns:a16="http://schemas.microsoft.com/office/drawing/2014/main" val="4158548608"/>
                    </a:ext>
                  </a:extLst>
                </a:gridCol>
                <a:gridCol w="199429">
                  <a:extLst>
                    <a:ext uri="{9D8B030D-6E8A-4147-A177-3AD203B41FA5}">
                      <a16:colId xmlns:a16="http://schemas.microsoft.com/office/drawing/2014/main" val="3803436155"/>
                    </a:ext>
                  </a:extLst>
                </a:gridCol>
                <a:gridCol w="199429">
                  <a:extLst>
                    <a:ext uri="{9D8B030D-6E8A-4147-A177-3AD203B41FA5}">
                      <a16:colId xmlns:a16="http://schemas.microsoft.com/office/drawing/2014/main" val="1334069915"/>
                    </a:ext>
                  </a:extLst>
                </a:gridCol>
                <a:gridCol w="199429">
                  <a:extLst>
                    <a:ext uri="{9D8B030D-6E8A-4147-A177-3AD203B41FA5}">
                      <a16:colId xmlns:a16="http://schemas.microsoft.com/office/drawing/2014/main" val="2660109712"/>
                    </a:ext>
                  </a:extLst>
                </a:gridCol>
                <a:gridCol w="199429">
                  <a:extLst>
                    <a:ext uri="{9D8B030D-6E8A-4147-A177-3AD203B41FA5}">
                      <a16:colId xmlns:a16="http://schemas.microsoft.com/office/drawing/2014/main" val="2172300027"/>
                    </a:ext>
                  </a:extLst>
                </a:gridCol>
                <a:gridCol w="199429">
                  <a:extLst>
                    <a:ext uri="{9D8B030D-6E8A-4147-A177-3AD203B41FA5}">
                      <a16:colId xmlns:a16="http://schemas.microsoft.com/office/drawing/2014/main" val="114442153"/>
                    </a:ext>
                  </a:extLst>
                </a:gridCol>
                <a:gridCol w="199429">
                  <a:extLst>
                    <a:ext uri="{9D8B030D-6E8A-4147-A177-3AD203B41FA5}">
                      <a16:colId xmlns:a16="http://schemas.microsoft.com/office/drawing/2014/main" val="3185592902"/>
                    </a:ext>
                  </a:extLst>
                </a:gridCol>
                <a:gridCol w="199429">
                  <a:extLst>
                    <a:ext uri="{9D8B030D-6E8A-4147-A177-3AD203B41FA5}">
                      <a16:colId xmlns:a16="http://schemas.microsoft.com/office/drawing/2014/main" val="1242957403"/>
                    </a:ext>
                  </a:extLst>
                </a:gridCol>
                <a:gridCol w="199429">
                  <a:extLst>
                    <a:ext uri="{9D8B030D-6E8A-4147-A177-3AD203B41FA5}">
                      <a16:colId xmlns:a16="http://schemas.microsoft.com/office/drawing/2014/main" val="474492682"/>
                    </a:ext>
                  </a:extLst>
                </a:gridCol>
                <a:gridCol w="199429">
                  <a:extLst>
                    <a:ext uri="{9D8B030D-6E8A-4147-A177-3AD203B41FA5}">
                      <a16:colId xmlns:a16="http://schemas.microsoft.com/office/drawing/2014/main" val="1119088425"/>
                    </a:ext>
                  </a:extLst>
                </a:gridCol>
                <a:gridCol w="199429">
                  <a:extLst>
                    <a:ext uri="{9D8B030D-6E8A-4147-A177-3AD203B41FA5}">
                      <a16:colId xmlns:a16="http://schemas.microsoft.com/office/drawing/2014/main" val="1774524795"/>
                    </a:ext>
                  </a:extLst>
                </a:gridCol>
                <a:gridCol w="199429">
                  <a:extLst>
                    <a:ext uri="{9D8B030D-6E8A-4147-A177-3AD203B41FA5}">
                      <a16:colId xmlns:a16="http://schemas.microsoft.com/office/drawing/2014/main" val="2882800675"/>
                    </a:ext>
                  </a:extLst>
                </a:gridCol>
                <a:gridCol w="199429">
                  <a:extLst>
                    <a:ext uri="{9D8B030D-6E8A-4147-A177-3AD203B41FA5}">
                      <a16:colId xmlns:a16="http://schemas.microsoft.com/office/drawing/2014/main" val="1914399664"/>
                    </a:ext>
                  </a:extLst>
                </a:gridCol>
                <a:gridCol w="199429">
                  <a:extLst>
                    <a:ext uri="{9D8B030D-6E8A-4147-A177-3AD203B41FA5}">
                      <a16:colId xmlns:a16="http://schemas.microsoft.com/office/drawing/2014/main" val="248866445"/>
                    </a:ext>
                  </a:extLst>
                </a:gridCol>
                <a:gridCol w="199429">
                  <a:extLst>
                    <a:ext uri="{9D8B030D-6E8A-4147-A177-3AD203B41FA5}">
                      <a16:colId xmlns:a16="http://schemas.microsoft.com/office/drawing/2014/main" val="2355457473"/>
                    </a:ext>
                  </a:extLst>
                </a:gridCol>
                <a:gridCol w="199429">
                  <a:extLst>
                    <a:ext uri="{9D8B030D-6E8A-4147-A177-3AD203B41FA5}">
                      <a16:colId xmlns:a16="http://schemas.microsoft.com/office/drawing/2014/main" val="3050218196"/>
                    </a:ext>
                  </a:extLst>
                </a:gridCol>
                <a:gridCol w="199429">
                  <a:extLst>
                    <a:ext uri="{9D8B030D-6E8A-4147-A177-3AD203B41FA5}">
                      <a16:colId xmlns:a16="http://schemas.microsoft.com/office/drawing/2014/main" val="3511281532"/>
                    </a:ext>
                  </a:extLst>
                </a:gridCol>
                <a:gridCol w="199429">
                  <a:extLst>
                    <a:ext uri="{9D8B030D-6E8A-4147-A177-3AD203B41FA5}">
                      <a16:colId xmlns:a16="http://schemas.microsoft.com/office/drawing/2014/main" val="3817760037"/>
                    </a:ext>
                  </a:extLst>
                </a:gridCol>
                <a:gridCol w="199429">
                  <a:extLst>
                    <a:ext uri="{9D8B030D-6E8A-4147-A177-3AD203B41FA5}">
                      <a16:colId xmlns:a16="http://schemas.microsoft.com/office/drawing/2014/main" val="2500926729"/>
                    </a:ext>
                  </a:extLst>
                </a:gridCol>
                <a:gridCol w="199429">
                  <a:extLst>
                    <a:ext uri="{9D8B030D-6E8A-4147-A177-3AD203B41FA5}">
                      <a16:colId xmlns:a16="http://schemas.microsoft.com/office/drawing/2014/main" val="3854402498"/>
                    </a:ext>
                  </a:extLst>
                </a:gridCol>
                <a:gridCol w="199429">
                  <a:extLst>
                    <a:ext uri="{9D8B030D-6E8A-4147-A177-3AD203B41FA5}">
                      <a16:colId xmlns:a16="http://schemas.microsoft.com/office/drawing/2014/main" val="786577842"/>
                    </a:ext>
                  </a:extLst>
                </a:gridCol>
                <a:gridCol w="199429">
                  <a:extLst>
                    <a:ext uri="{9D8B030D-6E8A-4147-A177-3AD203B41FA5}">
                      <a16:colId xmlns:a16="http://schemas.microsoft.com/office/drawing/2014/main" val="1767291175"/>
                    </a:ext>
                  </a:extLst>
                </a:gridCol>
                <a:gridCol w="199429">
                  <a:extLst>
                    <a:ext uri="{9D8B030D-6E8A-4147-A177-3AD203B41FA5}">
                      <a16:colId xmlns:a16="http://schemas.microsoft.com/office/drawing/2014/main" val="73061504"/>
                    </a:ext>
                  </a:extLst>
                </a:gridCol>
              </a:tblGrid>
              <a:tr h="305696">
                <a:tc rowSpan="2">
                  <a:txBody>
                    <a:bodyPr/>
                    <a:lstStyle/>
                    <a:p>
                      <a:pPr marL="0" algn="ctr" defTabSz="801929" rtl="0" eaLnBrk="1" fontAlgn="b" latinLnBrk="0" hangingPunct="1">
                        <a:spcBef>
                          <a:spcPts val="0"/>
                        </a:spcBef>
                        <a:spcAft>
                          <a:spcPts val="0"/>
                        </a:spcAft>
                      </a:pPr>
                      <a:r>
                        <a:rPr lang="en-AU" sz="1000" b="1" i="0" u="none" strike="noStrike" kern="1200">
                          <a:solidFill>
                            <a:schemeClr val="bg1"/>
                          </a:solidFill>
                          <a:effectLst/>
                          <a:latin typeface="+mn-lt"/>
                          <a:ea typeface="+mn-ea"/>
                          <a:cs typeface="+mn-cs"/>
                        </a:rPr>
                        <a:t>Domain</a:t>
                      </a:r>
                    </a:p>
                  </a:txBody>
                  <a:tcPr marL="68958" marR="68958" marT="34479" marB="34479"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rowSpan="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000" b="1" i="0" u="none" strike="noStrike" kern="1200">
                          <a:solidFill>
                            <a:schemeClr val="bg1"/>
                          </a:solidFill>
                          <a:effectLst/>
                          <a:latin typeface="+mn-lt"/>
                          <a:ea typeface="+mn-ea"/>
                          <a:cs typeface="+mn-cs"/>
                        </a:rPr>
                        <a:t>Initiative</a:t>
                      </a:r>
                    </a:p>
                  </a:txBody>
                  <a:tcPr marL="68958" marR="68958" marT="34479" marB="34479"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gridSpan="1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000" b="1" i="0" u="none" strike="noStrike" kern="1200">
                          <a:solidFill>
                            <a:schemeClr val="bg1"/>
                          </a:solidFill>
                          <a:effectLst/>
                          <a:latin typeface="+mn-lt"/>
                          <a:ea typeface="+mn-ea"/>
                          <a:cs typeface="+mn-cs"/>
                        </a:rPr>
                        <a:t>2019</a:t>
                      </a:r>
                    </a:p>
                  </a:txBody>
                  <a:tcPr marL="68958" marR="68958" marT="34479" marB="34479" anchor="ctr">
                    <a:lnL w="12700" cap="flat" cmpd="sng" algn="ctr">
                      <a:solidFill>
                        <a:sysClr val="window" lastClr="FFFFFF">
                          <a:lumMod val="75000"/>
                        </a:sys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gridSpan="1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000" b="1" i="0" u="none" strike="noStrike" kern="1200">
                          <a:solidFill>
                            <a:schemeClr val="bg1"/>
                          </a:solidFill>
                          <a:effectLst/>
                          <a:latin typeface="+mn-lt"/>
                          <a:ea typeface="+mn-ea"/>
                          <a:cs typeface="+mn-cs"/>
                        </a:rPr>
                        <a:t>2020</a:t>
                      </a:r>
                    </a:p>
                  </a:txBody>
                  <a:tcPr marL="68958" marR="68958" marT="34479" marB="34479"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gridSpan="1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000" b="1" i="0" u="none" strike="noStrike" kern="1200">
                          <a:solidFill>
                            <a:schemeClr val="bg1"/>
                          </a:solidFill>
                          <a:effectLst/>
                          <a:latin typeface="+mn-lt"/>
                          <a:ea typeface="+mn-ea"/>
                          <a:cs typeface="+mn-cs"/>
                        </a:rPr>
                        <a:t>2021</a:t>
                      </a:r>
                    </a:p>
                  </a:txBody>
                  <a:tcPr marL="68958" marR="68958" marT="34479" marB="34479"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744224919"/>
                  </a:ext>
                </a:extLst>
              </a:tr>
              <a:tr h="191412">
                <a:tc vMerge="1">
                  <a:txBody>
                    <a:bodyPr/>
                    <a:lstStyle/>
                    <a:p>
                      <a:endParaRPr lang="en-US"/>
                    </a:p>
                  </a:txBody>
                  <a:tcPr/>
                </a:tc>
                <a:tc vMerge="1">
                  <a:txBody>
                    <a:bodyPr/>
                    <a:lstStyle/>
                    <a:p>
                      <a:endParaRPr lang="en-US"/>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Q1</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Q2</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Q3</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Q4</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Q1</a:t>
                      </a:r>
                    </a:p>
                  </a:txBody>
                  <a:tcPr marL="17998" marR="17998" marT="11998" marB="11998" anchor="ctr">
                    <a:lnL w="12700" cap="flat" cmpd="sng" algn="ctr">
                      <a:solidFill>
                        <a:schemeClr val="tx1">
                          <a:lumMod val="50000"/>
                          <a:lumOff val="50000"/>
                        </a:scheme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Q2</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Q3</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Q4</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Q1</a:t>
                      </a:r>
                    </a:p>
                  </a:txBody>
                  <a:tcPr marL="17998" marR="17998" marT="11998" marB="11998" anchor="ctr">
                    <a:lnL w="12700" cap="flat" cmpd="sng" algn="ctr">
                      <a:solidFill>
                        <a:schemeClr val="tx1">
                          <a:lumMod val="50000"/>
                          <a:lumOff val="50000"/>
                        </a:scheme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Q2</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Q3</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800" b="0" i="0" u="none" strike="noStrike" kern="1200">
                          <a:solidFill>
                            <a:schemeClr val="bg1"/>
                          </a:solidFill>
                          <a:effectLst/>
                          <a:latin typeface="+mn-lt"/>
                          <a:ea typeface="+mn-ea"/>
                          <a:cs typeface="+mn-cs"/>
                        </a:rPr>
                        <a:t>Q4</a:t>
                      </a:r>
                    </a:p>
                  </a:txBody>
                  <a:tcPr marL="17998" marR="17998" marT="11998" marB="11998"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738612719"/>
                  </a:ext>
                </a:extLst>
              </a:tr>
              <a:tr h="836036">
                <a:tc rowSpan="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AU" sz="900" b="1" kern="1200">
                          <a:solidFill>
                            <a:schemeClr val="tx1"/>
                          </a:solidFill>
                          <a:latin typeface="+mn-lt"/>
                          <a:ea typeface="Roboto" panose="02000000000000000000" pitchFamily="2" charset="0"/>
                          <a:cs typeface="+mn-cs"/>
                        </a:rPr>
                        <a:t>Readiness</a:t>
                      </a:r>
                    </a:p>
                    <a:p>
                      <a:pPr marL="0" marR="0" lvl="0" indent="0" algn="ctr" defTabSz="914400" rtl="0" eaLnBrk="1" fontAlgn="b" latinLnBrk="0" hangingPunct="1">
                        <a:lnSpc>
                          <a:spcPct val="100000"/>
                        </a:lnSpc>
                        <a:spcBef>
                          <a:spcPts val="0"/>
                        </a:spcBef>
                        <a:spcAft>
                          <a:spcPts val="0"/>
                        </a:spcAft>
                        <a:buClrTx/>
                        <a:buSzTx/>
                        <a:buFontTx/>
                        <a:buNone/>
                        <a:tabLst/>
                        <a:defRPr/>
                      </a:pPr>
                      <a:endParaRPr lang="en-AU" sz="900" b="1" kern="1200">
                        <a:solidFill>
                          <a:srgbClr val="FF0000"/>
                        </a:solidFill>
                        <a:latin typeface="+mn-lt"/>
                        <a:ea typeface="Roboto" panose="02000000000000000000" pitchFamily="2" charset="0"/>
                        <a:cs typeface="+mn-cs"/>
                      </a:endParaRPr>
                    </a:p>
                  </a:txBody>
                  <a:tcPr marL="17998" marR="17998" marT="11998" marB="11998"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rowSpan="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700" b="0" i="0" u="none" strike="noStrike" kern="1200">
                        <a:solidFill>
                          <a:schemeClr val="tx1"/>
                        </a:solidFill>
                        <a:effectLst/>
                        <a:latin typeface="+mn-lt"/>
                        <a:ea typeface="+mn-ea"/>
                        <a:cs typeface="+mn-cs"/>
                      </a:endParaRPr>
                    </a:p>
                  </a:txBody>
                  <a:tcPr marL="17998" marR="17998" marT="11998" marB="11998"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100">
                        <a:effectLst/>
                      </a:endParaRPr>
                    </a:p>
                  </a:txBody>
                  <a:tcPr marL="17998" marR="17998" marT="11998" marB="11998"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021832369"/>
                  </a:ext>
                </a:extLst>
              </a:tr>
              <a:tr h="156923">
                <a:tc vMerge="1">
                  <a:txBody>
                    <a:bodyPr/>
                    <a:lstStyle/>
                    <a:p>
                      <a:endParaRPr lang="en-AU"/>
                    </a:p>
                  </a:txBody>
                  <a:tcPr>
                    <a:lnT w="9525" cap="flat" cmpd="sng" algn="ctr">
                      <a:solidFill>
                        <a:schemeClr val="bg1">
                          <a:lumMod val="50000"/>
                        </a:schemeClr>
                      </a:solidFill>
                      <a:prstDash val="solid"/>
                      <a:round/>
                      <a:headEnd type="none" w="med" len="med"/>
                      <a:tailEnd type="none" w="med" len="med"/>
                    </a:lnT>
                  </a:tcPr>
                </a:tc>
                <a:tc vMerge="1">
                  <a:txBody>
                    <a:bodyPr/>
                    <a:lstStyle/>
                    <a:p>
                      <a:endParaRPr lang="en-AU"/>
                    </a:p>
                  </a:txBody>
                  <a:tcPr>
                    <a:lnT w="9525" cap="flat" cmpd="sng" algn="ctr">
                      <a:solidFill>
                        <a:schemeClr val="bg1">
                          <a:lumMod val="50000"/>
                        </a:schemeClr>
                      </a:solidFill>
                      <a:prstDash val="solid"/>
                      <a:round/>
                      <a:headEnd type="none" w="med" len="med"/>
                      <a:tailEnd type="none" w="med" len="med"/>
                    </a:lnT>
                  </a:tcPr>
                </a:tc>
                <a:tc>
                  <a:txBody>
                    <a:bodyPr/>
                    <a:lstStyle/>
                    <a:p>
                      <a:pPr algn="ctr" fontAlgn="b"/>
                      <a:r>
                        <a:rPr lang="en-AU" sz="600">
                          <a:solidFill>
                            <a:schemeClr val="bg1"/>
                          </a:solidFill>
                          <a:effectLst/>
                        </a:rPr>
                        <a:t>Jan</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600">
                          <a:solidFill>
                            <a:schemeClr val="bg1"/>
                          </a:solidFill>
                          <a:effectLst/>
                        </a:rPr>
                        <a:t>Feb </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600">
                          <a:solidFill>
                            <a:schemeClr val="bg1"/>
                          </a:solidFill>
                          <a:effectLst/>
                        </a:rPr>
                        <a:t>Mar</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600">
                          <a:solidFill>
                            <a:schemeClr val="bg1"/>
                          </a:solidFill>
                          <a:effectLst/>
                        </a:rPr>
                        <a:t>Apr</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600">
                          <a:solidFill>
                            <a:schemeClr val="bg1"/>
                          </a:solidFill>
                          <a:effectLst/>
                        </a:rPr>
                        <a:t>May</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600">
                          <a:solidFill>
                            <a:schemeClr val="bg1"/>
                          </a:solidFill>
                          <a:effectLst/>
                        </a:rPr>
                        <a:t>Jun</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600">
                          <a:solidFill>
                            <a:schemeClr val="bg1"/>
                          </a:solidFill>
                          <a:effectLst/>
                        </a:rPr>
                        <a:t>Jul</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Aug</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Sept</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Oct</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Nov</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Dec</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Jan</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Feb </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Mar</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Apr</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May</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Jun</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Jul</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Aug</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Sept</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Oct</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Nov</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Dec</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Jan</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Feb </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Mar</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Apr</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May</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Jun</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Jul</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Aug</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Sept</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Oct</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Nov</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600">
                          <a:solidFill>
                            <a:schemeClr val="bg1"/>
                          </a:solidFill>
                          <a:effectLst/>
                        </a:rPr>
                        <a:t>Dec</a:t>
                      </a:r>
                    </a:p>
                  </a:txBody>
                  <a:tcPr marL="17998" marR="17998" marT="11998" marB="11998"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2721688880"/>
                  </a:ext>
                </a:extLst>
              </a:tr>
            </a:tbl>
          </a:graphicData>
        </a:graphic>
      </p:graphicFrame>
      <p:sp>
        <p:nvSpPr>
          <p:cNvPr id="23" name="Flowchart: Off-page Connector 22">
            <a:extLst>
              <a:ext uri="{FF2B5EF4-FFF2-40B4-BE49-F238E27FC236}">
                <a16:creationId xmlns:a16="http://schemas.microsoft.com/office/drawing/2014/main" id="{D4206A10-DE02-4D2F-AC3A-5BF7F68017E8}"/>
              </a:ext>
            </a:extLst>
          </p:cNvPr>
          <p:cNvSpPr/>
          <p:nvPr/>
        </p:nvSpPr>
        <p:spPr>
          <a:xfrm>
            <a:off x="7008753" y="210340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40" b="0" i="0" u="none" strike="noStrike" kern="1200" cap="none" spc="0" normalizeH="0" baseline="0" noProof="0">
                <a:ln>
                  <a:noFill/>
                </a:ln>
                <a:solidFill>
                  <a:srgbClr val="000000"/>
                </a:solidFill>
                <a:effectLst/>
                <a:uLnTx/>
                <a:uFillTx/>
                <a:latin typeface="Segoe UI Semilight"/>
                <a:ea typeface="+mn-ea"/>
                <a:cs typeface="+mn-cs"/>
              </a:rPr>
              <a:t>L2-S10</a:t>
            </a:r>
          </a:p>
        </p:txBody>
      </p:sp>
      <p:sp>
        <p:nvSpPr>
          <p:cNvPr id="24" name="Flowchart: Off-page Connector 23">
            <a:extLst>
              <a:ext uri="{FF2B5EF4-FFF2-40B4-BE49-F238E27FC236}">
                <a16:creationId xmlns:a16="http://schemas.microsoft.com/office/drawing/2014/main" id="{E981D779-EA5A-4485-A09C-C1AE392A4E3A}"/>
              </a:ext>
            </a:extLst>
          </p:cNvPr>
          <p:cNvSpPr/>
          <p:nvPr/>
        </p:nvSpPr>
        <p:spPr>
          <a:xfrm>
            <a:off x="7008753" y="153952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40" b="0" i="0" u="none" strike="noStrike" kern="1200" cap="none" spc="0" normalizeH="0" baseline="0" noProof="0">
                <a:ln>
                  <a:noFill/>
                </a:ln>
                <a:solidFill>
                  <a:srgbClr val="000000"/>
                </a:solidFill>
                <a:effectLst/>
                <a:uLnTx/>
                <a:uFillTx/>
                <a:latin typeface="Segoe UI Semilight"/>
                <a:ea typeface="+mn-ea"/>
                <a:cs typeface="+mn-cs"/>
              </a:rPr>
              <a:t>L2-S11</a:t>
            </a:r>
          </a:p>
        </p:txBody>
      </p:sp>
      <p:sp>
        <p:nvSpPr>
          <p:cNvPr id="27" name="Flowchart: Off-page Connector 26">
            <a:extLst>
              <a:ext uri="{FF2B5EF4-FFF2-40B4-BE49-F238E27FC236}">
                <a16:creationId xmlns:a16="http://schemas.microsoft.com/office/drawing/2014/main" id="{63D70B99-E974-4E41-B19C-7CA5C6B1E810}"/>
              </a:ext>
            </a:extLst>
          </p:cNvPr>
          <p:cNvSpPr/>
          <p:nvPr/>
        </p:nvSpPr>
        <p:spPr>
          <a:xfrm>
            <a:off x="7396836" y="210340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L2-RE32</a:t>
            </a:r>
          </a:p>
        </p:txBody>
      </p:sp>
      <p:sp>
        <p:nvSpPr>
          <p:cNvPr id="29" name="Flowchart: Off-page Connector 28">
            <a:extLst>
              <a:ext uri="{FF2B5EF4-FFF2-40B4-BE49-F238E27FC236}">
                <a16:creationId xmlns:a16="http://schemas.microsoft.com/office/drawing/2014/main" id="{847B9D29-DAB7-4003-8220-E7F494BCFDE0}"/>
              </a:ext>
            </a:extLst>
          </p:cNvPr>
          <p:cNvSpPr/>
          <p:nvPr/>
        </p:nvSpPr>
        <p:spPr>
          <a:xfrm>
            <a:off x="7900988" y="210340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L2-RE23</a:t>
            </a:r>
          </a:p>
        </p:txBody>
      </p:sp>
      <p:sp>
        <p:nvSpPr>
          <p:cNvPr id="30" name="Flowchart: Off-page Connector 29">
            <a:extLst>
              <a:ext uri="{FF2B5EF4-FFF2-40B4-BE49-F238E27FC236}">
                <a16:creationId xmlns:a16="http://schemas.microsoft.com/office/drawing/2014/main" id="{0DEB87C3-0627-4102-9F78-D103D10AC5C5}"/>
              </a:ext>
            </a:extLst>
          </p:cNvPr>
          <p:cNvSpPr/>
          <p:nvPr/>
        </p:nvSpPr>
        <p:spPr>
          <a:xfrm>
            <a:off x="7903060" y="925077"/>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L2-RE24</a:t>
            </a:r>
          </a:p>
        </p:txBody>
      </p:sp>
      <p:sp>
        <p:nvSpPr>
          <p:cNvPr id="31" name="Flowchart: Off-page Connector 30">
            <a:extLst>
              <a:ext uri="{FF2B5EF4-FFF2-40B4-BE49-F238E27FC236}">
                <a16:creationId xmlns:a16="http://schemas.microsoft.com/office/drawing/2014/main" id="{2A8638E1-846D-40EE-8C54-86FDD4AF3958}"/>
              </a:ext>
            </a:extLst>
          </p:cNvPr>
          <p:cNvSpPr/>
          <p:nvPr/>
        </p:nvSpPr>
        <p:spPr>
          <a:xfrm>
            <a:off x="8067240" y="210340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L2-RE20</a:t>
            </a:r>
          </a:p>
        </p:txBody>
      </p:sp>
      <p:sp>
        <p:nvSpPr>
          <p:cNvPr id="32" name="Flowchart: Off-page Connector 31">
            <a:extLst>
              <a:ext uri="{FF2B5EF4-FFF2-40B4-BE49-F238E27FC236}">
                <a16:creationId xmlns:a16="http://schemas.microsoft.com/office/drawing/2014/main" id="{4C620DEE-DB9D-42C8-A892-D000C03982C7}"/>
              </a:ext>
            </a:extLst>
          </p:cNvPr>
          <p:cNvSpPr/>
          <p:nvPr/>
        </p:nvSpPr>
        <p:spPr>
          <a:xfrm>
            <a:off x="8230032" y="209578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L2-D10</a:t>
            </a:r>
          </a:p>
        </p:txBody>
      </p:sp>
      <p:sp>
        <p:nvSpPr>
          <p:cNvPr id="34" name="Flowchart: Off-page Connector 33">
            <a:extLst>
              <a:ext uri="{FF2B5EF4-FFF2-40B4-BE49-F238E27FC236}">
                <a16:creationId xmlns:a16="http://schemas.microsoft.com/office/drawing/2014/main" id="{1F685F70-625F-47D6-910E-084B5D0D289B}"/>
              </a:ext>
            </a:extLst>
          </p:cNvPr>
          <p:cNvSpPr/>
          <p:nvPr/>
        </p:nvSpPr>
        <p:spPr>
          <a:xfrm>
            <a:off x="8475955" y="209578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L2-D11</a:t>
            </a:r>
          </a:p>
        </p:txBody>
      </p:sp>
      <p:sp>
        <p:nvSpPr>
          <p:cNvPr id="35" name="Flowchart: Off-page Connector 34">
            <a:extLst>
              <a:ext uri="{FF2B5EF4-FFF2-40B4-BE49-F238E27FC236}">
                <a16:creationId xmlns:a16="http://schemas.microsoft.com/office/drawing/2014/main" id="{E2EA2C78-27EC-48DD-AF5C-CB2192AEDAC7}"/>
              </a:ext>
            </a:extLst>
          </p:cNvPr>
          <p:cNvSpPr/>
          <p:nvPr/>
        </p:nvSpPr>
        <p:spPr>
          <a:xfrm>
            <a:off x="8483575" y="153190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L2-RE25</a:t>
            </a:r>
          </a:p>
        </p:txBody>
      </p:sp>
      <p:sp>
        <p:nvSpPr>
          <p:cNvPr id="39" name="Flowchart: Off-page Connector 38">
            <a:extLst>
              <a:ext uri="{FF2B5EF4-FFF2-40B4-BE49-F238E27FC236}">
                <a16:creationId xmlns:a16="http://schemas.microsoft.com/office/drawing/2014/main" id="{63C3B7A0-DA64-4002-BF04-94B3C160851D}"/>
              </a:ext>
            </a:extLst>
          </p:cNvPr>
          <p:cNvSpPr/>
          <p:nvPr/>
        </p:nvSpPr>
        <p:spPr>
          <a:xfrm>
            <a:off x="8989953" y="209578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L2-RE21</a:t>
            </a:r>
          </a:p>
        </p:txBody>
      </p:sp>
      <p:sp>
        <p:nvSpPr>
          <p:cNvPr id="40" name="Flowchart: Off-page Connector 39">
            <a:extLst>
              <a:ext uri="{FF2B5EF4-FFF2-40B4-BE49-F238E27FC236}">
                <a16:creationId xmlns:a16="http://schemas.microsoft.com/office/drawing/2014/main" id="{DA77A5ED-EA96-4659-9538-CE2C735B442F}"/>
              </a:ext>
            </a:extLst>
          </p:cNvPr>
          <p:cNvSpPr/>
          <p:nvPr/>
        </p:nvSpPr>
        <p:spPr>
          <a:xfrm>
            <a:off x="7905834" y="1531906"/>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L2-RE31</a:t>
            </a:r>
          </a:p>
        </p:txBody>
      </p:sp>
      <p:sp>
        <p:nvSpPr>
          <p:cNvPr id="38" name="Flowchart: Off-page Connector 37">
            <a:extLst>
              <a:ext uri="{FF2B5EF4-FFF2-40B4-BE49-F238E27FC236}">
                <a16:creationId xmlns:a16="http://schemas.microsoft.com/office/drawing/2014/main" id="{2C7BE35F-90F0-42C7-85F1-337034968642}"/>
              </a:ext>
            </a:extLst>
          </p:cNvPr>
          <p:cNvSpPr/>
          <p:nvPr/>
        </p:nvSpPr>
        <p:spPr>
          <a:xfrm>
            <a:off x="7185395" y="2106235"/>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000000"/>
                </a:solidFill>
                <a:effectLst/>
                <a:uLnTx/>
                <a:uFillTx/>
                <a:latin typeface="Segoe UI Semilight"/>
                <a:ea typeface="+mn-ea"/>
                <a:cs typeface="+mn-cs"/>
              </a:rPr>
              <a:t>L2-RE328</a:t>
            </a:r>
          </a:p>
        </p:txBody>
      </p:sp>
      <p:sp>
        <p:nvSpPr>
          <p:cNvPr id="41" name="Title 1">
            <a:extLst>
              <a:ext uri="{FF2B5EF4-FFF2-40B4-BE49-F238E27FC236}">
                <a16:creationId xmlns:a16="http://schemas.microsoft.com/office/drawing/2014/main" id="{A678B466-62FC-429F-B365-A6B944EB56C4}"/>
              </a:ext>
            </a:extLst>
          </p:cNvPr>
          <p:cNvSpPr txBox="1">
            <a:spLocks/>
          </p:cNvSpPr>
          <p:nvPr/>
        </p:nvSpPr>
        <p:spPr>
          <a:xfrm>
            <a:off x="7449473" y="39139"/>
            <a:ext cx="1694503" cy="284963"/>
          </a:xfrm>
          <a:prstGeom prst="rect">
            <a:avLst/>
          </a:prstGeom>
        </p:spPr>
        <p:txBody>
          <a:bodyPr vert="horz" lIns="91440" tIns="45720" rIns="91440" bIns="45720"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000"/>
              <a:t>Current as at 20-11-2020</a:t>
            </a:r>
          </a:p>
        </p:txBody>
      </p:sp>
      <p:grpSp>
        <p:nvGrpSpPr>
          <p:cNvPr id="33" name="Group 32">
            <a:extLst>
              <a:ext uri="{FF2B5EF4-FFF2-40B4-BE49-F238E27FC236}">
                <a16:creationId xmlns:a16="http://schemas.microsoft.com/office/drawing/2014/main" id="{D3A00368-1E92-4D23-9239-568B707B1532}"/>
              </a:ext>
            </a:extLst>
          </p:cNvPr>
          <p:cNvGrpSpPr/>
          <p:nvPr/>
        </p:nvGrpSpPr>
        <p:grpSpPr>
          <a:xfrm>
            <a:off x="101835" y="3500486"/>
            <a:ext cx="1236559" cy="1305115"/>
            <a:chOff x="234154" y="6070700"/>
            <a:chExt cx="1804196" cy="1287522"/>
          </a:xfrm>
        </p:grpSpPr>
        <p:sp>
          <p:nvSpPr>
            <p:cNvPr id="42" name="Off-page Connector 138">
              <a:extLst>
                <a:ext uri="{FF2B5EF4-FFF2-40B4-BE49-F238E27FC236}">
                  <a16:creationId xmlns:a16="http://schemas.microsoft.com/office/drawing/2014/main" id="{B9DB1160-9A12-4E1A-B06D-4F4C968C7FF4}"/>
                </a:ext>
              </a:extLst>
            </p:cNvPr>
            <p:cNvSpPr/>
            <p:nvPr/>
          </p:nvSpPr>
          <p:spPr>
            <a:xfrm>
              <a:off x="234154" y="6105445"/>
              <a:ext cx="196078" cy="191748"/>
            </a:xfrm>
            <a:prstGeom prst="flowChartOffpageConnector">
              <a:avLst/>
            </a:prstGeom>
            <a:solidFill>
              <a:schemeClr val="bg1">
                <a:lumMod val="85000"/>
              </a:schemeClr>
            </a:solidFill>
            <a:ln w="12700" cap="flat" cmpd="sng" algn="ctr">
              <a:noFill/>
              <a:prstDash val="solid"/>
              <a:miter lim="800000"/>
            </a:ln>
            <a:effectLst/>
          </p:spPr>
          <p:txBody>
            <a:bodyPr rtlCol="0" anchor="ctr"/>
            <a:lstStyle/>
            <a:p>
              <a:pPr algn="ctr" defTabSz="342904">
                <a:defRPr/>
              </a:pPr>
              <a:endParaRPr lang="en-US" sz="600" kern="0">
                <a:ea typeface="Roboto Condensed Light" panose="02000000000000000000" pitchFamily="2" charset="0"/>
              </a:endParaRPr>
            </a:p>
          </p:txBody>
        </p:sp>
        <p:sp>
          <p:nvSpPr>
            <p:cNvPr id="43" name="Off-page Connector 139">
              <a:extLst>
                <a:ext uri="{FF2B5EF4-FFF2-40B4-BE49-F238E27FC236}">
                  <a16:creationId xmlns:a16="http://schemas.microsoft.com/office/drawing/2014/main" id="{6269E18B-9285-4C27-83A9-E26B8D4377A3}"/>
                </a:ext>
              </a:extLst>
            </p:cNvPr>
            <p:cNvSpPr/>
            <p:nvPr/>
          </p:nvSpPr>
          <p:spPr>
            <a:xfrm>
              <a:off x="234154" y="6342477"/>
              <a:ext cx="196078" cy="191748"/>
            </a:xfrm>
            <a:prstGeom prst="flowChartOffpageConnector">
              <a:avLst/>
            </a:prstGeom>
            <a:solidFill>
              <a:srgbClr val="92D050"/>
            </a:solidFill>
            <a:ln w="12700" cap="flat" cmpd="sng" algn="ctr">
              <a:noFill/>
              <a:prstDash val="solid"/>
              <a:miter lim="800000"/>
            </a:ln>
            <a:effectLst/>
          </p:spPr>
          <p:txBody>
            <a:bodyPr rtlCol="0" anchor="ctr"/>
            <a:lstStyle/>
            <a:p>
              <a:pPr algn="ctr" defTabSz="342904">
                <a:defRPr/>
              </a:pPr>
              <a:endParaRPr lang="en-US" sz="600" kern="0">
                <a:ea typeface="Roboto Condensed Light" panose="02000000000000000000" pitchFamily="2" charset="0"/>
              </a:endParaRPr>
            </a:p>
          </p:txBody>
        </p:sp>
        <p:sp>
          <p:nvSpPr>
            <p:cNvPr id="44" name="Off-page Connector 140">
              <a:extLst>
                <a:ext uri="{FF2B5EF4-FFF2-40B4-BE49-F238E27FC236}">
                  <a16:creationId xmlns:a16="http://schemas.microsoft.com/office/drawing/2014/main" id="{F40A1B59-AA65-4D6B-A42B-DD47E9A2E589}"/>
                </a:ext>
              </a:extLst>
            </p:cNvPr>
            <p:cNvSpPr/>
            <p:nvPr/>
          </p:nvSpPr>
          <p:spPr>
            <a:xfrm>
              <a:off x="234154" y="7083755"/>
              <a:ext cx="196078" cy="191748"/>
            </a:xfrm>
            <a:prstGeom prst="flowChartOffpageConnector">
              <a:avLst/>
            </a:prstGeom>
            <a:solidFill>
              <a:schemeClr val="accent1"/>
            </a:solidFill>
            <a:ln w="12700" cap="flat" cmpd="sng" algn="ctr">
              <a:noFill/>
              <a:prstDash val="solid"/>
              <a:miter lim="800000"/>
            </a:ln>
            <a:effectLst/>
          </p:spPr>
          <p:txBody>
            <a:bodyPr rtlCol="0" anchor="ctr"/>
            <a:lstStyle/>
            <a:p>
              <a:pPr algn="ctr" defTabSz="342904">
                <a:defRPr/>
              </a:pPr>
              <a:endParaRPr lang="en-US" sz="600" kern="0">
                <a:ea typeface="Roboto Condensed Light" panose="02000000000000000000" pitchFamily="2" charset="0"/>
              </a:endParaRPr>
            </a:p>
          </p:txBody>
        </p:sp>
        <p:sp>
          <p:nvSpPr>
            <p:cNvPr id="45" name="TextBox 44">
              <a:extLst>
                <a:ext uri="{FF2B5EF4-FFF2-40B4-BE49-F238E27FC236}">
                  <a16:creationId xmlns:a16="http://schemas.microsoft.com/office/drawing/2014/main" id="{47828376-3665-4285-A42E-B912FB96BA83}"/>
                </a:ext>
              </a:extLst>
            </p:cNvPr>
            <p:cNvSpPr txBox="1"/>
            <p:nvPr/>
          </p:nvSpPr>
          <p:spPr>
            <a:xfrm>
              <a:off x="531833" y="6070700"/>
              <a:ext cx="1303317" cy="296036"/>
            </a:xfrm>
            <a:prstGeom prst="rect">
              <a:avLst/>
            </a:prstGeom>
            <a:noFill/>
          </p:spPr>
          <p:txBody>
            <a:bodyPr wrap="square" rtlCol="0">
              <a:spAutoFit/>
            </a:bodyPr>
            <a:lstStyle/>
            <a:p>
              <a:pPr defTabSz="342904"/>
              <a:r>
                <a:rPr lang="en-US" sz="675">
                  <a:ea typeface="Roboto Condensed Light" panose="02000000000000000000" pitchFamily="2" charset="0"/>
                </a:rPr>
                <a:t>Milestone complete</a:t>
              </a:r>
            </a:p>
          </p:txBody>
        </p:sp>
        <p:sp>
          <p:nvSpPr>
            <p:cNvPr id="46" name="TextBox 45">
              <a:extLst>
                <a:ext uri="{FF2B5EF4-FFF2-40B4-BE49-F238E27FC236}">
                  <a16:creationId xmlns:a16="http://schemas.microsoft.com/office/drawing/2014/main" id="{D470A444-601A-4D68-A38C-6020C7A49A13}"/>
                </a:ext>
              </a:extLst>
            </p:cNvPr>
            <p:cNvSpPr txBox="1"/>
            <p:nvPr/>
          </p:nvSpPr>
          <p:spPr>
            <a:xfrm>
              <a:off x="531831" y="6309082"/>
              <a:ext cx="1303319" cy="193563"/>
            </a:xfrm>
            <a:prstGeom prst="rect">
              <a:avLst/>
            </a:prstGeom>
            <a:noFill/>
          </p:spPr>
          <p:txBody>
            <a:bodyPr wrap="square" rtlCol="0">
              <a:spAutoFit/>
            </a:bodyPr>
            <a:lstStyle/>
            <a:p>
              <a:pPr defTabSz="342904"/>
              <a:r>
                <a:rPr lang="en-US" sz="675">
                  <a:ea typeface="Roboto Condensed Light" panose="02000000000000000000" pitchFamily="2" charset="0"/>
                </a:rPr>
                <a:t>Milestone on track</a:t>
              </a:r>
            </a:p>
          </p:txBody>
        </p:sp>
        <p:sp>
          <p:nvSpPr>
            <p:cNvPr id="47" name="TextBox 46">
              <a:extLst>
                <a:ext uri="{FF2B5EF4-FFF2-40B4-BE49-F238E27FC236}">
                  <a16:creationId xmlns:a16="http://schemas.microsoft.com/office/drawing/2014/main" id="{CAF17319-67FC-493A-9BFA-8B737D3ED8AD}"/>
                </a:ext>
              </a:extLst>
            </p:cNvPr>
            <p:cNvSpPr txBox="1"/>
            <p:nvPr/>
          </p:nvSpPr>
          <p:spPr>
            <a:xfrm>
              <a:off x="531831" y="7062186"/>
              <a:ext cx="1506519" cy="296036"/>
            </a:xfrm>
            <a:prstGeom prst="rect">
              <a:avLst/>
            </a:prstGeom>
            <a:noFill/>
          </p:spPr>
          <p:txBody>
            <a:bodyPr wrap="square" rtlCol="0">
              <a:spAutoFit/>
            </a:bodyPr>
            <a:lstStyle/>
            <a:p>
              <a:pPr defTabSz="342904"/>
              <a:r>
                <a:rPr lang="en-US" sz="675">
                  <a:ea typeface="Roboto Condensed Light" panose="02000000000000000000" pitchFamily="2" charset="0"/>
                </a:rPr>
                <a:t>Milestone not achieved</a:t>
              </a:r>
            </a:p>
          </p:txBody>
        </p:sp>
        <p:sp>
          <p:nvSpPr>
            <p:cNvPr id="48" name="Off-page Connector 139">
              <a:extLst>
                <a:ext uri="{FF2B5EF4-FFF2-40B4-BE49-F238E27FC236}">
                  <a16:creationId xmlns:a16="http://schemas.microsoft.com/office/drawing/2014/main" id="{D1AF6D6D-174F-4CE5-BC9B-7875A3C95B97}"/>
                </a:ext>
              </a:extLst>
            </p:cNvPr>
            <p:cNvSpPr/>
            <p:nvPr/>
          </p:nvSpPr>
          <p:spPr>
            <a:xfrm>
              <a:off x="234154" y="6840245"/>
              <a:ext cx="196078" cy="191748"/>
            </a:xfrm>
            <a:prstGeom prst="flowChartOffpageConnector">
              <a:avLst/>
            </a:prstGeom>
            <a:solidFill>
              <a:srgbClr val="FFC000"/>
            </a:solidFill>
            <a:ln w="12700" cap="flat" cmpd="sng" algn="ctr">
              <a:noFill/>
              <a:prstDash val="solid"/>
              <a:miter lim="800000"/>
            </a:ln>
            <a:effectLst/>
          </p:spPr>
          <p:txBody>
            <a:bodyPr rtlCol="0" anchor="ctr"/>
            <a:lstStyle/>
            <a:p>
              <a:pPr algn="ctr" defTabSz="342904">
                <a:defRPr/>
              </a:pPr>
              <a:endParaRPr lang="en-US" sz="600" kern="0">
                <a:ea typeface="Roboto Condensed Light" panose="02000000000000000000" pitchFamily="2" charset="0"/>
              </a:endParaRPr>
            </a:p>
          </p:txBody>
        </p:sp>
        <p:sp>
          <p:nvSpPr>
            <p:cNvPr id="49" name="TextBox 48">
              <a:extLst>
                <a:ext uri="{FF2B5EF4-FFF2-40B4-BE49-F238E27FC236}">
                  <a16:creationId xmlns:a16="http://schemas.microsoft.com/office/drawing/2014/main" id="{C487B2A4-353E-4BA1-A461-E01654569E1D}"/>
                </a:ext>
              </a:extLst>
            </p:cNvPr>
            <p:cNvSpPr txBox="1"/>
            <p:nvPr/>
          </p:nvSpPr>
          <p:spPr>
            <a:xfrm>
              <a:off x="531831" y="6806868"/>
              <a:ext cx="1303319" cy="193563"/>
            </a:xfrm>
            <a:prstGeom prst="rect">
              <a:avLst/>
            </a:prstGeom>
            <a:noFill/>
          </p:spPr>
          <p:txBody>
            <a:bodyPr wrap="square" rtlCol="0">
              <a:spAutoFit/>
            </a:bodyPr>
            <a:lstStyle/>
            <a:p>
              <a:pPr defTabSz="342904"/>
              <a:r>
                <a:rPr lang="en-US" sz="675">
                  <a:ea typeface="Roboto Condensed Light" panose="02000000000000000000" pitchFamily="2" charset="0"/>
                </a:rPr>
                <a:t>Milestone at risk</a:t>
              </a:r>
            </a:p>
          </p:txBody>
        </p:sp>
        <p:sp>
          <p:nvSpPr>
            <p:cNvPr id="50" name="Off-page Connector 139">
              <a:extLst>
                <a:ext uri="{FF2B5EF4-FFF2-40B4-BE49-F238E27FC236}">
                  <a16:creationId xmlns:a16="http://schemas.microsoft.com/office/drawing/2014/main" id="{10D04ACE-B3DB-45C5-9770-5796BD12DC20}"/>
                </a:ext>
              </a:extLst>
            </p:cNvPr>
            <p:cNvSpPr/>
            <p:nvPr/>
          </p:nvSpPr>
          <p:spPr>
            <a:xfrm>
              <a:off x="234154" y="6587195"/>
              <a:ext cx="196078" cy="191748"/>
            </a:xfrm>
            <a:prstGeom prst="flowChartOffpageConnector">
              <a:avLst/>
            </a:prstGeom>
            <a:solidFill>
              <a:srgbClr val="CCFF99"/>
            </a:solidFill>
            <a:ln w="12700" cap="flat" cmpd="sng" algn="ctr">
              <a:noFill/>
              <a:prstDash val="solid"/>
              <a:miter lim="800000"/>
            </a:ln>
            <a:effectLst/>
          </p:spPr>
          <p:txBody>
            <a:bodyPr rtlCol="0" anchor="ctr"/>
            <a:lstStyle/>
            <a:p>
              <a:pPr algn="ctr" defTabSz="342904">
                <a:defRPr/>
              </a:pPr>
              <a:endParaRPr lang="en-US" sz="600" kern="0">
                <a:ea typeface="Roboto Condensed Light" panose="02000000000000000000" pitchFamily="2" charset="0"/>
              </a:endParaRPr>
            </a:p>
          </p:txBody>
        </p:sp>
        <p:sp>
          <p:nvSpPr>
            <p:cNvPr id="51" name="TextBox 50">
              <a:extLst>
                <a:ext uri="{FF2B5EF4-FFF2-40B4-BE49-F238E27FC236}">
                  <a16:creationId xmlns:a16="http://schemas.microsoft.com/office/drawing/2014/main" id="{DAE2A5C7-4A2C-4614-9D27-5C148940C394}"/>
                </a:ext>
              </a:extLst>
            </p:cNvPr>
            <p:cNvSpPr txBox="1"/>
            <p:nvPr/>
          </p:nvSpPr>
          <p:spPr>
            <a:xfrm>
              <a:off x="531831" y="6553800"/>
              <a:ext cx="1303319" cy="193563"/>
            </a:xfrm>
            <a:prstGeom prst="rect">
              <a:avLst/>
            </a:prstGeom>
            <a:noFill/>
          </p:spPr>
          <p:txBody>
            <a:bodyPr wrap="square" rtlCol="0">
              <a:spAutoFit/>
            </a:bodyPr>
            <a:lstStyle/>
            <a:p>
              <a:pPr defTabSz="342904"/>
              <a:r>
                <a:rPr lang="en-US" sz="675">
                  <a:ea typeface="Roboto Condensed Light" panose="02000000000000000000" pitchFamily="2" charset="0"/>
                </a:rPr>
                <a:t>Milestone deferred</a:t>
              </a:r>
            </a:p>
          </p:txBody>
        </p:sp>
      </p:grpSp>
      <p:sp>
        <p:nvSpPr>
          <p:cNvPr id="36" name="Flowchart: Off-page Connector 35">
            <a:extLst>
              <a:ext uri="{FF2B5EF4-FFF2-40B4-BE49-F238E27FC236}">
                <a16:creationId xmlns:a16="http://schemas.microsoft.com/office/drawing/2014/main" id="{8F9DCB5E-4B02-4116-9A62-DB6F81066C01}"/>
              </a:ext>
            </a:extLst>
          </p:cNvPr>
          <p:cNvSpPr/>
          <p:nvPr/>
        </p:nvSpPr>
        <p:spPr>
          <a:xfrm>
            <a:off x="7197988" y="1523677"/>
            <a:ext cx="151530" cy="57101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Semilight"/>
                <a:ea typeface="+mn-ea"/>
                <a:cs typeface="+mn-cs"/>
              </a:rPr>
              <a:t>L2-RE19</a:t>
            </a:r>
          </a:p>
        </p:txBody>
      </p:sp>
    </p:spTree>
    <p:extLst>
      <p:ext uri="{BB962C8B-B14F-4D97-AF65-F5344CB8AC3E}">
        <p14:creationId xmlns:p14="http://schemas.microsoft.com/office/powerpoint/2010/main" val="2103098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A174F5B-6AA6-404A-9E6D-B433B5629089}"/>
              </a:ext>
            </a:extLst>
          </p:cNvPr>
          <p:cNvSpPr txBox="1"/>
          <p:nvPr/>
        </p:nvSpPr>
        <p:spPr>
          <a:xfrm>
            <a:off x="82296" y="6089904"/>
            <a:ext cx="1819656" cy="631570"/>
          </a:xfrm>
          <a:prstGeom prst="rect">
            <a:avLst/>
          </a:prstGeom>
          <a:solidFill>
            <a:schemeClr val="bg2"/>
          </a:solidFill>
        </p:spPr>
        <p:txBody>
          <a:bodyPr wrap="square" rtlCol="0">
            <a:spAutoFit/>
          </a:bodyPr>
          <a:lstStyle/>
          <a:p>
            <a:endParaRPr lang="en-AU"/>
          </a:p>
        </p:txBody>
      </p:sp>
      <p:sp>
        <p:nvSpPr>
          <p:cNvPr id="2" name="Title 1">
            <a:extLst>
              <a:ext uri="{FF2B5EF4-FFF2-40B4-BE49-F238E27FC236}">
                <a16:creationId xmlns:a16="http://schemas.microsoft.com/office/drawing/2014/main" id="{6EE09442-5930-48DA-A795-65A2644F33FD}"/>
              </a:ext>
            </a:extLst>
          </p:cNvPr>
          <p:cNvSpPr>
            <a:spLocks noGrp="1"/>
          </p:cNvSpPr>
          <p:nvPr>
            <p:ph type="title"/>
          </p:nvPr>
        </p:nvSpPr>
        <p:spPr/>
        <p:txBody>
          <a:bodyPr/>
          <a:lstStyle/>
          <a:p>
            <a:r>
              <a:rPr lang="en-AU"/>
              <a:t>Readiness Working Group Update</a:t>
            </a:r>
          </a:p>
        </p:txBody>
      </p:sp>
      <p:sp>
        <p:nvSpPr>
          <p:cNvPr id="3" name="Content Placeholder 2">
            <a:extLst>
              <a:ext uri="{FF2B5EF4-FFF2-40B4-BE49-F238E27FC236}">
                <a16:creationId xmlns:a16="http://schemas.microsoft.com/office/drawing/2014/main" id="{2BDA8C7F-FA11-4208-B0E2-464B0F0FA45D}"/>
              </a:ext>
            </a:extLst>
          </p:cNvPr>
          <p:cNvSpPr>
            <a:spLocks noGrp="1"/>
          </p:cNvSpPr>
          <p:nvPr>
            <p:ph idx="1"/>
          </p:nvPr>
        </p:nvSpPr>
        <p:spPr>
          <a:xfrm>
            <a:off x="125025" y="1419767"/>
            <a:ext cx="7422019" cy="2403734"/>
          </a:xfrm>
        </p:spPr>
        <p:txBody>
          <a:bodyPr vert="horz" lIns="91440" tIns="45720" rIns="91440" bIns="45720" rtlCol="0" anchor="t">
            <a:normAutofit/>
          </a:bodyPr>
          <a:lstStyle/>
          <a:p>
            <a:pPr marL="0" indent="0">
              <a:buNone/>
            </a:pPr>
            <a:r>
              <a:rPr lang="en-AU" sz="1400" b="1"/>
              <a:t>Retail Go-Live Plan</a:t>
            </a:r>
            <a:r>
              <a:rPr lang="en-AU" sz="1400"/>
              <a:t>:</a:t>
            </a:r>
          </a:p>
          <a:p>
            <a:pPr>
              <a:lnSpc>
                <a:spcPct val="120000"/>
              </a:lnSpc>
              <a:spcBef>
                <a:spcPts val="400"/>
              </a:spcBef>
            </a:pPr>
            <a:r>
              <a:rPr lang="en-AU" sz="1400">
                <a:cs typeface="Segoe UI Semilight"/>
              </a:rPr>
              <a:t>Updated draft of </a:t>
            </a:r>
            <a:r>
              <a:rPr lang="en-AU" sz="1400" b="1">
                <a:cs typeface="Segoe UI Semilight"/>
              </a:rPr>
              <a:t>Retail Go-live plan issued 20 November </a:t>
            </a:r>
            <a:r>
              <a:rPr lang="en-AU" sz="1400">
                <a:cs typeface="Segoe UI Semilight"/>
              </a:rPr>
              <a:t>to incorporate Industry Feedback </a:t>
            </a:r>
          </a:p>
          <a:p>
            <a:pPr>
              <a:lnSpc>
                <a:spcPct val="120000"/>
              </a:lnSpc>
              <a:spcBef>
                <a:spcPts val="400"/>
              </a:spcBef>
            </a:pPr>
            <a:r>
              <a:rPr lang="en-AU" sz="1400">
                <a:cs typeface="Segoe UI Semilight"/>
              </a:rPr>
              <a:t>Further </a:t>
            </a:r>
            <a:r>
              <a:rPr lang="en-AU" sz="1400" b="1">
                <a:cs typeface="Segoe UI Semilight"/>
              </a:rPr>
              <a:t>Feedback due 27 November</a:t>
            </a:r>
          </a:p>
          <a:p>
            <a:pPr>
              <a:lnSpc>
                <a:spcPct val="120000"/>
              </a:lnSpc>
              <a:spcBef>
                <a:spcPts val="400"/>
              </a:spcBef>
            </a:pPr>
            <a:r>
              <a:rPr lang="en-AU" sz="1400">
                <a:cs typeface="Segoe UI Semilight"/>
              </a:rPr>
              <a:t>Confirmation of process timing and technical approach to rollback plans, holding of B2B and B2M transactions and PVM detailed approach is dependent on </a:t>
            </a:r>
            <a:r>
              <a:rPr lang="en-AU" sz="1400" b="1">
                <a:cs typeface="Segoe UI Semilight"/>
              </a:rPr>
              <a:t>outcomes of AEMO Dress Rehearsal </a:t>
            </a:r>
          </a:p>
          <a:p>
            <a:pPr>
              <a:lnSpc>
                <a:spcPct val="120000"/>
              </a:lnSpc>
              <a:spcBef>
                <a:spcPts val="400"/>
              </a:spcBef>
            </a:pPr>
            <a:r>
              <a:rPr lang="en-AU" sz="1400">
                <a:cs typeface="Segoe UI Semilight"/>
              </a:rPr>
              <a:t>An </a:t>
            </a:r>
            <a:r>
              <a:rPr lang="en-AU" sz="1400" b="1">
                <a:cs typeface="Segoe UI Semilight"/>
              </a:rPr>
              <a:t>updated plan will be issued on 22 January </a:t>
            </a:r>
            <a:r>
              <a:rPr lang="en-AU" sz="1400">
                <a:cs typeface="Segoe UI Semilight"/>
              </a:rPr>
              <a:t>to confirm timings and PVM approach.</a:t>
            </a:r>
          </a:p>
          <a:p>
            <a:pPr marL="0" indent="0">
              <a:lnSpc>
                <a:spcPct val="120000"/>
              </a:lnSpc>
              <a:spcBef>
                <a:spcPts val="0"/>
              </a:spcBef>
              <a:buNone/>
            </a:pPr>
            <a:endParaRPr lang="en-AU" sz="1400" b="1">
              <a:cs typeface="Segoe UI Semilight"/>
            </a:endParaRPr>
          </a:p>
          <a:p>
            <a:endParaRPr lang="en-AU">
              <a:cs typeface="Segoe UI Semilight"/>
            </a:endParaRPr>
          </a:p>
        </p:txBody>
      </p:sp>
      <p:sp>
        <p:nvSpPr>
          <p:cNvPr id="4" name="Date Placeholder 3">
            <a:extLst>
              <a:ext uri="{FF2B5EF4-FFF2-40B4-BE49-F238E27FC236}">
                <a16:creationId xmlns:a16="http://schemas.microsoft.com/office/drawing/2014/main" id="{4FE6EC85-8F04-4EC6-A4DC-1F07EFD01386}"/>
              </a:ext>
            </a:extLst>
          </p:cNvPr>
          <p:cNvSpPr>
            <a:spLocks noGrp="1"/>
          </p:cNvSpPr>
          <p:nvPr>
            <p:ph type="dt" sz="half" idx="10"/>
          </p:nvPr>
        </p:nvSpPr>
        <p:spPr/>
        <p:txBody>
          <a:bodyPr/>
          <a:lstStyle/>
          <a:p>
            <a:fld id="{FDEF3A66-B67E-4569-919D-CB6E78FCED42}" type="datetime1">
              <a:rPr lang="en-AU" smtClean="0"/>
              <a:t>3/12/2020</a:t>
            </a:fld>
            <a:endParaRPr lang="en-AU"/>
          </a:p>
        </p:txBody>
      </p:sp>
      <p:sp>
        <p:nvSpPr>
          <p:cNvPr id="6" name="Slide Number Placeholder 5">
            <a:extLst>
              <a:ext uri="{FF2B5EF4-FFF2-40B4-BE49-F238E27FC236}">
                <a16:creationId xmlns:a16="http://schemas.microsoft.com/office/drawing/2014/main" id="{9412A474-3BF6-4BA2-8079-762D4C53AF81}"/>
              </a:ext>
            </a:extLst>
          </p:cNvPr>
          <p:cNvSpPr>
            <a:spLocks noGrp="1"/>
          </p:cNvSpPr>
          <p:nvPr>
            <p:ph type="sldNum" sz="quarter" idx="12"/>
          </p:nvPr>
        </p:nvSpPr>
        <p:spPr/>
        <p:txBody>
          <a:bodyPr/>
          <a:lstStyle/>
          <a:p>
            <a:fld id="{4EC81F68-4976-451A-B2E9-79BCBD2F70CC}" type="slidenum">
              <a:rPr lang="en-AU" smtClean="0"/>
              <a:t>15</a:t>
            </a:fld>
            <a:endParaRPr lang="en-AU"/>
          </a:p>
        </p:txBody>
      </p:sp>
      <p:pic>
        <p:nvPicPr>
          <p:cNvPr id="8" name="Graphic 7" descr="Bullseye">
            <a:extLst>
              <a:ext uri="{FF2B5EF4-FFF2-40B4-BE49-F238E27FC236}">
                <a16:creationId xmlns:a16="http://schemas.microsoft.com/office/drawing/2014/main" id="{E204A3F0-AEB6-4F5F-A009-E808F05579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95422" y="1520350"/>
            <a:ext cx="1302050" cy="1302050"/>
          </a:xfrm>
          <a:prstGeom prst="rect">
            <a:avLst/>
          </a:prstGeom>
        </p:spPr>
      </p:pic>
      <p:sp>
        <p:nvSpPr>
          <p:cNvPr id="10" name="Rectangle 9">
            <a:extLst>
              <a:ext uri="{FF2B5EF4-FFF2-40B4-BE49-F238E27FC236}">
                <a16:creationId xmlns:a16="http://schemas.microsoft.com/office/drawing/2014/main" id="{2800D18F-9D73-4D5E-B1E0-01C3DAC2330B}"/>
              </a:ext>
            </a:extLst>
          </p:cNvPr>
          <p:cNvSpPr/>
          <p:nvPr/>
        </p:nvSpPr>
        <p:spPr>
          <a:xfrm>
            <a:off x="128016" y="3606106"/>
            <a:ext cx="8933688" cy="2658805"/>
          </a:xfrm>
          <a:prstGeom prst="rect">
            <a:avLst/>
          </a:prstGeom>
        </p:spPr>
        <p:txBody>
          <a:bodyPr wrap="square" lIns="91440" tIns="45720" rIns="91440" bIns="45720" anchor="t">
            <a:spAutoFit/>
          </a:bodyPr>
          <a:lstStyle/>
          <a:p>
            <a:pPr>
              <a:lnSpc>
                <a:spcPct val="120000"/>
              </a:lnSpc>
            </a:pPr>
            <a:r>
              <a:rPr lang="en-AU" sz="1400" b="1"/>
              <a:t>Transition Focus Group</a:t>
            </a:r>
            <a:endParaRPr lang="en-AU" sz="1400" b="1">
              <a:cs typeface="Segoe UI Semilight"/>
            </a:endParaRPr>
          </a:p>
          <a:p>
            <a:pPr marL="171450" indent="-171450" defTabSz="685800">
              <a:lnSpc>
                <a:spcPct val="120000"/>
              </a:lnSpc>
              <a:spcBef>
                <a:spcPts val="400"/>
              </a:spcBef>
              <a:buFont typeface="Arial" panose="020B0604020202020204" pitchFamily="34" charset="0"/>
              <a:buChar char="•"/>
            </a:pPr>
            <a:r>
              <a:rPr lang="en-AU" sz="1400">
                <a:cs typeface="Segoe UI Semilight"/>
              </a:rPr>
              <a:t>Transition Focus group held on 26 November with a focus on:</a:t>
            </a:r>
          </a:p>
          <a:p>
            <a:pPr lvl="1" indent="-274638">
              <a:spcBef>
                <a:spcPts val="300"/>
              </a:spcBef>
              <a:buFont typeface="Courier New" panose="02070309020205020404" pitchFamily="49" charset="0"/>
              <a:buChar char="o"/>
            </a:pPr>
            <a:r>
              <a:rPr lang="en-AU" sz="1400">
                <a:cs typeface="Segoe UI Semilight"/>
              </a:rPr>
              <a:t>Implementation guidelines for Cross-Boundary meters </a:t>
            </a:r>
          </a:p>
          <a:p>
            <a:pPr lvl="1" indent="-274638">
              <a:spcBef>
                <a:spcPts val="300"/>
              </a:spcBef>
              <a:buFont typeface="Courier New" panose="02070309020205020404" pitchFamily="49" charset="0"/>
              <a:buChar char="o"/>
            </a:pPr>
            <a:r>
              <a:rPr lang="en-AU" sz="1400"/>
              <a:t>Volume implications and management related to the 5MS metering rollout</a:t>
            </a:r>
            <a:endParaRPr lang="en-AU" sz="1400">
              <a:cs typeface="Segoe UI Semilight"/>
            </a:endParaRPr>
          </a:p>
          <a:p>
            <a:pPr lvl="1" indent="-274638">
              <a:spcBef>
                <a:spcPts val="300"/>
              </a:spcBef>
              <a:buFont typeface="Courier New" panose="02070309020205020404" pitchFamily="49" charset="0"/>
              <a:buChar char="o"/>
            </a:pPr>
            <a:r>
              <a:rPr lang="en-AU" sz="1400">
                <a:cs typeface="Segoe UI Semilight"/>
              </a:rPr>
              <a:t>Clarification of responsibilities for the agreement of NCOUML profiles</a:t>
            </a:r>
          </a:p>
          <a:p>
            <a:pPr>
              <a:spcBef>
                <a:spcPts val="1200"/>
              </a:spcBef>
            </a:pPr>
            <a:r>
              <a:rPr lang="en-AU" sz="1400" b="1"/>
              <a:t>Invitation Industry Test planning - Retail</a:t>
            </a:r>
            <a:endParaRPr lang="en-AU" sz="1400" b="1">
              <a:cs typeface="Segoe UI Semilight"/>
            </a:endParaRPr>
          </a:p>
          <a:p>
            <a:pPr lvl="1" indent="-274638">
              <a:lnSpc>
                <a:spcPct val="120000"/>
              </a:lnSpc>
              <a:spcBef>
                <a:spcPts val="300"/>
              </a:spcBef>
              <a:buFont typeface="Courier New" panose="02070309020205020404" pitchFamily="49" charset="0"/>
              <a:buChar char="o"/>
            </a:pPr>
            <a:r>
              <a:rPr lang="en-AU" sz="1400">
                <a:cs typeface="Segoe UI Semilight"/>
              </a:rPr>
              <a:t>Scenarios distributed for consideration by participants</a:t>
            </a:r>
          </a:p>
          <a:p>
            <a:pPr lvl="1" indent="-274320">
              <a:lnSpc>
                <a:spcPct val="120000"/>
              </a:lnSpc>
              <a:spcBef>
                <a:spcPts val="300"/>
              </a:spcBef>
              <a:buFont typeface="Courier New" panose="02070309020205020404" pitchFamily="49" charset="0"/>
              <a:buChar char="o"/>
            </a:pPr>
            <a:r>
              <a:rPr lang="en-AU" sz="1400">
                <a:cs typeface="Segoe UI Semilight"/>
              </a:rPr>
              <a:t>Planned data refresh of pre-prod as at 14th December</a:t>
            </a:r>
          </a:p>
          <a:p>
            <a:pPr lvl="1" indent="-274638">
              <a:lnSpc>
                <a:spcPct val="120000"/>
              </a:lnSpc>
              <a:spcBef>
                <a:spcPts val="300"/>
              </a:spcBef>
              <a:buFont typeface="Courier New" panose="02070309020205020404" pitchFamily="49" charset="0"/>
              <a:buChar char="o"/>
            </a:pPr>
            <a:r>
              <a:rPr lang="en-AU" sz="1400">
                <a:cs typeface="Segoe UI Semilight"/>
              </a:rPr>
              <a:t>Planning for conduct will take place in ITWG </a:t>
            </a:r>
          </a:p>
        </p:txBody>
      </p:sp>
    </p:spTree>
    <p:extLst>
      <p:ext uri="{BB962C8B-B14F-4D97-AF65-F5344CB8AC3E}">
        <p14:creationId xmlns:p14="http://schemas.microsoft.com/office/powerpoint/2010/main" val="1499828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09442-5930-48DA-A795-65A2644F33FD}"/>
              </a:ext>
            </a:extLst>
          </p:cNvPr>
          <p:cNvSpPr>
            <a:spLocks noGrp="1"/>
          </p:cNvSpPr>
          <p:nvPr>
            <p:ph type="title"/>
          </p:nvPr>
        </p:nvSpPr>
        <p:spPr/>
        <p:txBody>
          <a:bodyPr/>
          <a:lstStyle/>
          <a:p>
            <a:r>
              <a:rPr lang="en-AU"/>
              <a:t>Readiness Working Group Update</a:t>
            </a:r>
          </a:p>
        </p:txBody>
      </p:sp>
      <p:sp>
        <p:nvSpPr>
          <p:cNvPr id="3" name="Content Placeholder 2">
            <a:extLst>
              <a:ext uri="{FF2B5EF4-FFF2-40B4-BE49-F238E27FC236}">
                <a16:creationId xmlns:a16="http://schemas.microsoft.com/office/drawing/2014/main" id="{2BDA8C7F-FA11-4208-B0E2-464B0F0FA45D}"/>
              </a:ext>
            </a:extLst>
          </p:cNvPr>
          <p:cNvSpPr>
            <a:spLocks noGrp="1"/>
          </p:cNvSpPr>
          <p:nvPr>
            <p:ph idx="1"/>
          </p:nvPr>
        </p:nvSpPr>
        <p:spPr>
          <a:xfrm>
            <a:off x="176645" y="1474630"/>
            <a:ext cx="8770787" cy="5017609"/>
          </a:xfrm>
        </p:spPr>
        <p:txBody>
          <a:bodyPr vert="horz" lIns="91440" tIns="45720" rIns="91440" bIns="45720" rtlCol="0" anchor="t">
            <a:normAutofit/>
          </a:bodyPr>
          <a:lstStyle/>
          <a:p>
            <a:pPr marL="0" indent="0">
              <a:buNone/>
            </a:pPr>
            <a:r>
              <a:rPr lang="en-AU" sz="1400" b="1">
                <a:cs typeface="Segoe UI Semilight"/>
              </a:rPr>
              <a:t>Staging Environment </a:t>
            </a:r>
            <a:endParaRPr lang="en-AU" sz="1400" b="1"/>
          </a:p>
          <a:p>
            <a:pPr marL="285750" indent="-285750"/>
            <a:r>
              <a:rPr lang="en-AU" sz="1400">
                <a:cs typeface="Segoe UI Semilight"/>
              </a:rPr>
              <a:t>Retail environment has had a 5-min PAE run completed (100 days used for any read that needed estimation) </a:t>
            </a:r>
          </a:p>
          <a:p>
            <a:pPr marL="285750" indent="-285750"/>
            <a:r>
              <a:rPr lang="en-AU" sz="1400">
                <a:cs typeface="Segoe UI Semilight"/>
              </a:rPr>
              <a:t>Some interruption to the Retail environment around 19 – 23 November 2020 due to an environment change.</a:t>
            </a:r>
          </a:p>
          <a:p>
            <a:pPr marL="285750" indent="-285750"/>
            <a:r>
              <a:rPr lang="en-AU" sz="1400">
                <a:cs typeface="Segoe UI Semilight"/>
              </a:rPr>
              <a:t>Current MSATS defects will be fixed with r39 P1 deployment, targeting 11 December 2020. </a:t>
            </a:r>
          </a:p>
          <a:p>
            <a:pPr marL="0" indent="0">
              <a:lnSpc>
                <a:spcPct val="100000"/>
              </a:lnSpc>
              <a:buNone/>
            </a:pPr>
            <a:r>
              <a:rPr lang="en-AU" sz="1400" b="1"/>
              <a:t>Dispatch</a:t>
            </a:r>
            <a:r>
              <a:rPr lang="en-AU" sz="1400" b="1">
                <a:cs typeface="Segoe UI Semilight"/>
              </a:rPr>
              <a:t> Industry Test </a:t>
            </a:r>
            <a:endParaRPr lang="en-AU" sz="1400">
              <a:cs typeface="Segoe UI Semilight"/>
            </a:endParaRPr>
          </a:p>
          <a:p>
            <a:r>
              <a:rPr lang="en-AU" sz="1400">
                <a:cs typeface="Segoe UI Semilight"/>
              </a:rPr>
              <a:t>Following pre-prod deployment available for Industry test – 13:00 AEST 30-Nov</a:t>
            </a:r>
          </a:p>
          <a:p>
            <a:r>
              <a:rPr lang="en-AU" sz="1400">
                <a:cs typeface="Segoe UI Semilight"/>
              </a:rPr>
              <a:t>Q&amp;A sessions have been scheduled 01-Dec to 04-Dec, may be extended if needed</a:t>
            </a:r>
            <a:endParaRPr lang="en-AU" sz="1400" b="1"/>
          </a:p>
          <a:p>
            <a:pPr marL="0" indent="0">
              <a:lnSpc>
                <a:spcPct val="100000"/>
              </a:lnSpc>
              <a:buNone/>
            </a:pPr>
            <a:r>
              <a:rPr lang="en-AU" sz="1400" b="1"/>
              <a:t>Upcoming activity</a:t>
            </a:r>
            <a:endParaRPr lang="en-AU" sz="1400" b="1">
              <a:cs typeface="Segoe UI Semilight"/>
            </a:endParaRPr>
          </a:p>
          <a:p>
            <a:r>
              <a:rPr lang="en-AU" sz="1600">
                <a:cs typeface="Segoe UI Semilight"/>
              </a:rPr>
              <a:t>RWG:</a:t>
            </a:r>
          </a:p>
          <a:p>
            <a:pPr lvl="1">
              <a:lnSpc>
                <a:spcPct val="100000"/>
              </a:lnSpc>
              <a:buFont typeface="Courier New" panose="02070309020205020404" pitchFamily="49" charset="0"/>
              <a:buChar char="o"/>
            </a:pPr>
            <a:r>
              <a:rPr lang="en-AU" sz="1300">
                <a:cs typeface="Segoe UI Semilight"/>
              </a:rPr>
              <a:t>C</a:t>
            </a:r>
            <a:r>
              <a:rPr lang="en-AU" sz="1400">
                <a:cs typeface="Segoe UI Semilight"/>
              </a:rPr>
              <a:t>onsideration of readiness report #5</a:t>
            </a:r>
          </a:p>
          <a:p>
            <a:pPr lvl="1">
              <a:lnSpc>
                <a:spcPct val="100000"/>
              </a:lnSpc>
              <a:buFont typeface="Courier New" panose="02070309020205020404" pitchFamily="49" charset="0"/>
              <a:buChar char="o"/>
            </a:pPr>
            <a:r>
              <a:rPr lang="en-AU" sz="1400">
                <a:cs typeface="Segoe UI Semilight"/>
              </a:rPr>
              <a:t>Initial engagement for Settlement and Dispatch industry Go-Live Plans</a:t>
            </a:r>
          </a:p>
          <a:p>
            <a:pPr lvl="1">
              <a:lnSpc>
                <a:spcPct val="100000"/>
              </a:lnSpc>
              <a:buFont typeface="Courier New" panose="02070309020205020404" pitchFamily="49" charset="0"/>
              <a:buChar char="o"/>
            </a:pPr>
            <a:r>
              <a:rPr lang="en-AU" sz="1400">
                <a:cs typeface="Segoe UI Semilight"/>
              </a:rPr>
              <a:t>Updates Retail Industry go-live plan and response to industry feedback</a:t>
            </a:r>
          </a:p>
          <a:p>
            <a:pPr>
              <a:lnSpc>
                <a:spcPct val="110000"/>
              </a:lnSpc>
            </a:pPr>
            <a:r>
              <a:rPr lang="en-AU" sz="1600">
                <a:cs typeface="Segoe UI Semilight"/>
              </a:rPr>
              <a:t>ITWG </a:t>
            </a:r>
          </a:p>
          <a:p>
            <a:pPr lvl="1">
              <a:lnSpc>
                <a:spcPct val="100000"/>
              </a:lnSpc>
              <a:buFont typeface="Courier New" panose="02070309020205020404" pitchFamily="49" charset="0"/>
              <a:buChar char="o"/>
            </a:pPr>
            <a:r>
              <a:rPr lang="en-AU" sz="1400">
                <a:cs typeface="Segoe UI Semilight"/>
              </a:rPr>
              <a:t>Planning for Invitation Industry Test – Retail</a:t>
            </a:r>
          </a:p>
          <a:p>
            <a:pPr lvl="1">
              <a:lnSpc>
                <a:spcPct val="100000"/>
              </a:lnSpc>
              <a:buFont typeface="Courier New" panose="02070309020205020404" pitchFamily="49" charset="0"/>
              <a:buChar char="o"/>
            </a:pPr>
            <a:r>
              <a:rPr lang="en-AU" sz="1400">
                <a:cs typeface="Segoe UI Semilight"/>
              </a:rPr>
              <a:t>Data availability for Settlements Industry Test</a:t>
            </a:r>
          </a:p>
          <a:p>
            <a:endParaRPr lang="en-AU" sz="1600">
              <a:cs typeface="Segoe UI Semilight"/>
            </a:endParaRPr>
          </a:p>
          <a:p>
            <a:pPr lvl="1"/>
            <a:endParaRPr lang="en-AU" sz="1600">
              <a:cs typeface="Segoe UI Semilight"/>
            </a:endParaRPr>
          </a:p>
          <a:p>
            <a:endParaRPr lang="en-AU" sz="1600">
              <a:cs typeface="Segoe UI Semilight"/>
            </a:endParaRPr>
          </a:p>
        </p:txBody>
      </p:sp>
      <p:sp>
        <p:nvSpPr>
          <p:cNvPr id="4" name="Date Placeholder 3">
            <a:extLst>
              <a:ext uri="{FF2B5EF4-FFF2-40B4-BE49-F238E27FC236}">
                <a16:creationId xmlns:a16="http://schemas.microsoft.com/office/drawing/2014/main" id="{4FE6EC85-8F04-4EC6-A4DC-1F07EFD01386}"/>
              </a:ext>
            </a:extLst>
          </p:cNvPr>
          <p:cNvSpPr>
            <a:spLocks noGrp="1"/>
          </p:cNvSpPr>
          <p:nvPr>
            <p:ph type="dt" sz="half" idx="10"/>
          </p:nvPr>
        </p:nvSpPr>
        <p:spPr/>
        <p:txBody>
          <a:bodyPr/>
          <a:lstStyle/>
          <a:p>
            <a:fld id="{FDEF3A66-B67E-4569-919D-CB6E78FCED42}" type="datetime1">
              <a:rPr lang="en-AU" smtClean="0"/>
              <a:t>3/12/2020</a:t>
            </a:fld>
            <a:endParaRPr lang="en-AU"/>
          </a:p>
        </p:txBody>
      </p:sp>
      <p:sp>
        <p:nvSpPr>
          <p:cNvPr id="6" name="Slide Number Placeholder 5">
            <a:extLst>
              <a:ext uri="{FF2B5EF4-FFF2-40B4-BE49-F238E27FC236}">
                <a16:creationId xmlns:a16="http://schemas.microsoft.com/office/drawing/2014/main" id="{9412A474-3BF6-4BA2-8079-762D4C53AF81}"/>
              </a:ext>
            </a:extLst>
          </p:cNvPr>
          <p:cNvSpPr>
            <a:spLocks noGrp="1"/>
          </p:cNvSpPr>
          <p:nvPr>
            <p:ph type="sldNum" sz="quarter" idx="12"/>
          </p:nvPr>
        </p:nvSpPr>
        <p:spPr/>
        <p:txBody>
          <a:bodyPr/>
          <a:lstStyle/>
          <a:p>
            <a:fld id="{4EC81F68-4976-451A-B2E9-79BCBD2F70CC}" type="slidenum">
              <a:rPr lang="en-AU" smtClean="0"/>
              <a:t>16</a:t>
            </a:fld>
            <a:endParaRPr lang="en-AU"/>
          </a:p>
        </p:txBody>
      </p:sp>
      <p:pic>
        <p:nvPicPr>
          <p:cNvPr id="7" name="Graphic 6" descr="Bullseye">
            <a:extLst>
              <a:ext uri="{FF2B5EF4-FFF2-40B4-BE49-F238E27FC236}">
                <a16:creationId xmlns:a16="http://schemas.microsoft.com/office/drawing/2014/main" id="{C4935EF4-93B4-488B-B116-29616227F6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56968" y="2812819"/>
            <a:ext cx="1302050" cy="1302050"/>
          </a:xfrm>
          <a:prstGeom prst="rect">
            <a:avLst/>
          </a:prstGeom>
        </p:spPr>
      </p:pic>
    </p:spTree>
    <p:extLst>
      <p:ext uri="{BB962C8B-B14F-4D97-AF65-F5344CB8AC3E}">
        <p14:creationId xmlns:p14="http://schemas.microsoft.com/office/powerpoint/2010/main" val="3052466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DEAFA-0ECD-4F51-BAF7-3624FC38896B}"/>
              </a:ext>
            </a:extLst>
          </p:cNvPr>
          <p:cNvSpPr>
            <a:spLocks noGrp="1"/>
          </p:cNvSpPr>
          <p:nvPr>
            <p:ph type="title"/>
          </p:nvPr>
        </p:nvSpPr>
        <p:spPr>
          <a:xfrm>
            <a:off x="176646" y="136526"/>
            <a:ext cx="8897016" cy="1189039"/>
          </a:xfrm>
        </p:spPr>
        <p:txBody>
          <a:bodyPr/>
          <a:lstStyle/>
          <a:p>
            <a:r>
              <a:rPr lang="en-AU"/>
              <a:t>Readiness Reporting #5 </a:t>
            </a:r>
          </a:p>
        </p:txBody>
      </p:sp>
      <p:sp>
        <p:nvSpPr>
          <p:cNvPr id="3" name="Content Placeholder 2">
            <a:extLst>
              <a:ext uri="{FF2B5EF4-FFF2-40B4-BE49-F238E27FC236}">
                <a16:creationId xmlns:a16="http://schemas.microsoft.com/office/drawing/2014/main" id="{C12154FF-DD13-49C8-BF46-16368E81AB5C}"/>
              </a:ext>
            </a:extLst>
          </p:cNvPr>
          <p:cNvSpPr>
            <a:spLocks noGrp="1"/>
          </p:cNvSpPr>
          <p:nvPr>
            <p:ph idx="1"/>
          </p:nvPr>
        </p:nvSpPr>
        <p:spPr/>
        <p:txBody>
          <a:bodyPr vert="horz" lIns="91440" tIns="45720" rIns="91440" bIns="45720" rtlCol="0" anchor="t">
            <a:normAutofit/>
          </a:bodyPr>
          <a:lstStyle/>
          <a:p>
            <a:pPr>
              <a:lnSpc>
                <a:spcPct val="100000"/>
              </a:lnSpc>
              <a:spcAft>
                <a:spcPts val="600"/>
              </a:spcAft>
            </a:pPr>
            <a:r>
              <a:rPr lang="en-AU" sz="1800">
                <a:cs typeface="Segoe UI Semilight"/>
              </a:rPr>
              <a:t>Initial results for Readiness Survey # 5 will be provided at the </a:t>
            </a:r>
            <a:r>
              <a:rPr lang="en-AU" sz="1800" b="1">
                <a:cs typeface="Segoe UI Semilight"/>
              </a:rPr>
              <a:t>PCF meeting </a:t>
            </a:r>
            <a:endParaRPr lang="en-US" sz="1800" b="1">
              <a:cs typeface="Segoe UI Semilight"/>
            </a:endParaRPr>
          </a:p>
          <a:p>
            <a:pPr>
              <a:lnSpc>
                <a:spcPct val="100000"/>
              </a:lnSpc>
              <a:spcAft>
                <a:spcPts val="600"/>
              </a:spcAft>
            </a:pPr>
            <a:r>
              <a:rPr lang="en-AU" sz="1800">
                <a:cs typeface="Segoe UI Semilight"/>
              </a:rPr>
              <a:t>Survey </a:t>
            </a:r>
            <a:r>
              <a:rPr lang="en-AU" sz="1800" b="1">
                <a:cs typeface="Segoe UI Semilight"/>
              </a:rPr>
              <a:t>responses expected by 26 November</a:t>
            </a:r>
          </a:p>
          <a:p>
            <a:pPr>
              <a:lnSpc>
                <a:spcPct val="100000"/>
              </a:lnSpc>
              <a:spcAft>
                <a:spcPts val="600"/>
              </a:spcAft>
            </a:pPr>
            <a:r>
              <a:rPr lang="en-AU" sz="1800">
                <a:cs typeface="Segoe UI Semilight"/>
              </a:rPr>
              <a:t>Summary and key items consistent with PCF summary to be presented at </a:t>
            </a:r>
            <a:r>
              <a:rPr lang="en-AU" sz="1800" b="1">
                <a:cs typeface="Segoe UI Semilight"/>
              </a:rPr>
              <a:t>Executive Forum. </a:t>
            </a:r>
          </a:p>
        </p:txBody>
      </p:sp>
      <p:sp>
        <p:nvSpPr>
          <p:cNvPr id="4" name="Date Placeholder 3">
            <a:extLst>
              <a:ext uri="{FF2B5EF4-FFF2-40B4-BE49-F238E27FC236}">
                <a16:creationId xmlns:a16="http://schemas.microsoft.com/office/drawing/2014/main" id="{9DF230D7-DB03-44F8-A1AA-BD91258D8AD4}"/>
              </a:ext>
            </a:extLst>
          </p:cNvPr>
          <p:cNvSpPr>
            <a:spLocks noGrp="1"/>
          </p:cNvSpPr>
          <p:nvPr>
            <p:ph type="dt" sz="half" idx="10"/>
          </p:nvPr>
        </p:nvSpPr>
        <p:spPr/>
        <p:txBody>
          <a:bodyPr/>
          <a:lstStyle/>
          <a:p>
            <a:fld id="{FDEF3A66-B67E-4569-919D-CB6E78FCED42}" type="datetime1">
              <a:rPr lang="en-AU" smtClean="0"/>
              <a:t>3/12/2020</a:t>
            </a:fld>
            <a:endParaRPr lang="en-AU"/>
          </a:p>
        </p:txBody>
      </p:sp>
      <p:sp>
        <p:nvSpPr>
          <p:cNvPr id="6" name="Slide Number Placeholder 5">
            <a:extLst>
              <a:ext uri="{FF2B5EF4-FFF2-40B4-BE49-F238E27FC236}">
                <a16:creationId xmlns:a16="http://schemas.microsoft.com/office/drawing/2014/main" id="{BD0C01AC-EEE0-4E0A-9F22-3D1382130D96}"/>
              </a:ext>
            </a:extLst>
          </p:cNvPr>
          <p:cNvSpPr>
            <a:spLocks noGrp="1"/>
          </p:cNvSpPr>
          <p:nvPr>
            <p:ph type="sldNum" sz="quarter" idx="12"/>
          </p:nvPr>
        </p:nvSpPr>
        <p:spPr/>
        <p:txBody>
          <a:bodyPr/>
          <a:lstStyle/>
          <a:p>
            <a:fld id="{4EC81F68-4976-451A-B2E9-79BCBD2F70CC}" type="slidenum">
              <a:rPr lang="en-AU" smtClean="0"/>
              <a:t>17</a:t>
            </a:fld>
            <a:endParaRPr lang="en-AU"/>
          </a:p>
        </p:txBody>
      </p:sp>
    </p:spTree>
    <p:extLst>
      <p:ext uri="{BB962C8B-B14F-4D97-AF65-F5344CB8AC3E}">
        <p14:creationId xmlns:p14="http://schemas.microsoft.com/office/powerpoint/2010/main" val="1468326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5CF20-9A5F-4E3D-BB1F-8D65FD858011}"/>
              </a:ext>
            </a:extLst>
          </p:cNvPr>
          <p:cNvSpPr>
            <a:spLocks noGrp="1"/>
          </p:cNvSpPr>
          <p:nvPr>
            <p:ph type="title"/>
          </p:nvPr>
        </p:nvSpPr>
        <p:spPr/>
        <p:txBody>
          <a:bodyPr/>
          <a:lstStyle/>
          <a:p>
            <a:r>
              <a:rPr lang="en-AU"/>
              <a:t>Readiness Report #5 – Preliminary results</a:t>
            </a:r>
          </a:p>
        </p:txBody>
      </p:sp>
      <p:sp>
        <p:nvSpPr>
          <p:cNvPr id="3" name="Date Placeholder 2">
            <a:extLst>
              <a:ext uri="{FF2B5EF4-FFF2-40B4-BE49-F238E27FC236}">
                <a16:creationId xmlns:a16="http://schemas.microsoft.com/office/drawing/2014/main" id="{F34C9D76-938F-4BCB-979E-C0EA8D89C91E}"/>
              </a:ext>
            </a:extLst>
          </p:cNvPr>
          <p:cNvSpPr>
            <a:spLocks noGrp="1"/>
          </p:cNvSpPr>
          <p:nvPr>
            <p:ph type="dt" sz="half" idx="10"/>
          </p:nvPr>
        </p:nvSpPr>
        <p:spPr/>
        <p:txBody>
          <a:bodyPr/>
          <a:lstStyle/>
          <a:p>
            <a:fld id="{361B27D2-0EC4-4053-8C82-3A04EF401119}" type="datetime1">
              <a:rPr lang="en-AU" smtClean="0"/>
              <a:t>3/12/2020</a:t>
            </a:fld>
            <a:endParaRPr lang="en-AU"/>
          </a:p>
        </p:txBody>
      </p:sp>
      <p:sp>
        <p:nvSpPr>
          <p:cNvPr id="4" name="Footer Placeholder 3">
            <a:extLst>
              <a:ext uri="{FF2B5EF4-FFF2-40B4-BE49-F238E27FC236}">
                <a16:creationId xmlns:a16="http://schemas.microsoft.com/office/drawing/2014/main" id="{58199B2F-7151-4880-B0E8-7AD6195D2328}"/>
              </a:ext>
            </a:extLst>
          </p:cNvPr>
          <p:cNvSpPr>
            <a:spLocks noGrp="1"/>
          </p:cNvSpPr>
          <p:nvPr>
            <p:ph type="ftr" sz="quarter" idx="11"/>
          </p:nvPr>
        </p:nvSpPr>
        <p:spPr/>
        <p:txBody>
          <a:bodyPr/>
          <a:lstStyle/>
          <a:p>
            <a:r>
              <a:rPr lang="en-AU"/>
              <a:t>Example footer text</a:t>
            </a:r>
          </a:p>
        </p:txBody>
      </p:sp>
      <p:sp>
        <p:nvSpPr>
          <p:cNvPr id="5" name="Slide Number Placeholder 4">
            <a:extLst>
              <a:ext uri="{FF2B5EF4-FFF2-40B4-BE49-F238E27FC236}">
                <a16:creationId xmlns:a16="http://schemas.microsoft.com/office/drawing/2014/main" id="{6D46FA6F-53A8-4AF4-BBA7-F44C0771B8FE}"/>
              </a:ext>
            </a:extLst>
          </p:cNvPr>
          <p:cNvSpPr>
            <a:spLocks noGrp="1"/>
          </p:cNvSpPr>
          <p:nvPr>
            <p:ph type="sldNum" sz="quarter" idx="12"/>
          </p:nvPr>
        </p:nvSpPr>
        <p:spPr/>
        <p:txBody>
          <a:bodyPr/>
          <a:lstStyle/>
          <a:p>
            <a:fld id="{4EC81F68-4976-451A-B2E9-79BCBD2F70CC}" type="slidenum">
              <a:rPr lang="en-AU" smtClean="0"/>
              <a:t>18</a:t>
            </a:fld>
            <a:endParaRPr lang="en-AU"/>
          </a:p>
        </p:txBody>
      </p:sp>
      <p:graphicFrame>
        <p:nvGraphicFramePr>
          <p:cNvPr id="6" name="Chart 5">
            <a:extLst>
              <a:ext uri="{FF2B5EF4-FFF2-40B4-BE49-F238E27FC236}">
                <a16:creationId xmlns:a16="http://schemas.microsoft.com/office/drawing/2014/main" id="{C9A848D5-5203-4050-9C14-F94974AA3DE3}"/>
              </a:ext>
            </a:extLst>
          </p:cNvPr>
          <p:cNvGraphicFramePr>
            <a:graphicFrameLocks/>
          </p:cNvGraphicFramePr>
          <p:nvPr>
            <p:extLst>
              <p:ext uri="{D42A27DB-BD31-4B8C-83A1-F6EECF244321}">
                <p14:modId xmlns:p14="http://schemas.microsoft.com/office/powerpoint/2010/main" val="3239481351"/>
              </p:ext>
            </p:extLst>
          </p:nvPr>
        </p:nvGraphicFramePr>
        <p:xfrm>
          <a:off x="226072" y="1441295"/>
          <a:ext cx="4002381" cy="2294444"/>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8">
            <a:extLst>
              <a:ext uri="{FF2B5EF4-FFF2-40B4-BE49-F238E27FC236}">
                <a16:creationId xmlns:a16="http://schemas.microsoft.com/office/drawing/2014/main" id="{64590D64-0FCF-434E-A347-38A9171B6A5D}"/>
              </a:ext>
            </a:extLst>
          </p:cNvPr>
          <p:cNvPicPr>
            <a:picLocks noChangeAspect="1"/>
          </p:cNvPicPr>
          <p:nvPr/>
        </p:nvPicPr>
        <p:blipFill>
          <a:blip r:embed="rId3"/>
          <a:stretch>
            <a:fillRect/>
          </a:stretch>
        </p:blipFill>
        <p:spPr>
          <a:xfrm>
            <a:off x="4915549" y="1461734"/>
            <a:ext cx="3850764" cy="2274005"/>
          </a:xfrm>
          <a:prstGeom prst="rect">
            <a:avLst/>
          </a:prstGeom>
        </p:spPr>
      </p:pic>
      <p:pic>
        <p:nvPicPr>
          <p:cNvPr id="10" name="Picture 9">
            <a:extLst>
              <a:ext uri="{FF2B5EF4-FFF2-40B4-BE49-F238E27FC236}">
                <a16:creationId xmlns:a16="http://schemas.microsoft.com/office/drawing/2014/main" id="{7D1C350E-A730-46C0-8DDE-D678EC37830D}"/>
              </a:ext>
            </a:extLst>
          </p:cNvPr>
          <p:cNvPicPr>
            <a:picLocks noChangeAspect="1"/>
          </p:cNvPicPr>
          <p:nvPr/>
        </p:nvPicPr>
        <p:blipFill>
          <a:blip r:embed="rId4"/>
          <a:stretch>
            <a:fillRect/>
          </a:stretch>
        </p:blipFill>
        <p:spPr>
          <a:xfrm>
            <a:off x="226072" y="3851469"/>
            <a:ext cx="4002381" cy="2504882"/>
          </a:xfrm>
          <a:prstGeom prst="rect">
            <a:avLst/>
          </a:prstGeom>
        </p:spPr>
      </p:pic>
      <p:sp>
        <p:nvSpPr>
          <p:cNvPr id="11" name="TextBox 10">
            <a:extLst>
              <a:ext uri="{FF2B5EF4-FFF2-40B4-BE49-F238E27FC236}">
                <a16:creationId xmlns:a16="http://schemas.microsoft.com/office/drawing/2014/main" id="{BA1A68E0-28FF-45E5-9F1C-8DA61838066D}"/>
              </a:ext>
            </a:extLst>
          </p:cNvPr>
          <p:cNvSpPr txBox="1"/>
          <p:nvPr/>
        </p:nvSpPr>
        <p:spPr>
          <a:xfrm>
            <a:off x="4333461" y="3955776"/>
            <a:ext cx="4721087" cy="2893100"/>
          </a:xfrm>
          <a:prstGeom prst="rect">
            <a:avLst/>
          </a:prstGeom>
          <a:noFill/>
          <a:ln w="38100">
            <a:solidFill>
              <a:schemeClr val="accent6">
                <a:lumMod val="75000"/>
              </a:schemeClr>
            </a:solidFill>
          </a:ln>
        </p:spPr>
        <p:txBody>
          <a:bodyPr wrap="square" rtlCol="0">
            <a:spAutoFit/>
          </a:bodyPr>
          <a:lstStyle/>
          <a:p>
            <a:r>
              <a:rPr lang="en-AU" sz="1400"/>
              <a:t>Preliminary Analysis based on current survey responses, with noted responses outstanding</a:t>
            </a:r>
          </a:p>
          <a:p>
            <a:r>
              <a:rPr lang="en-AU" sz="1400"/>
              <a:t>42/ 43 overall reported programs on track</a:t>
            </a:r>
          </a:p>
          <a:p>
            <a:pPr marL="285750" indent="-285750">
              <a:buFont typeface="Arial" panose="020B0604020202020204" pitchFamily="34" charset="0"/>
              <a:buChar char="•"/>
            </a:pPr>
            <a:r>
              <a:rPr lang="en-AU" sz="1400"/>
              <a:t>“late” response not critical to market share and same participant as previous survey</a:t>
            </a:r>
          </a:p>
          <a:p>
            <a:r>
              <a:rPr lang="en-AU" sz="1400"/>
              <a:t>94% of respondents to participant in Market Trial </a:t>
            </a:r>
          </a:p>
          <a:p>
            <a:pPr marL="285750" indent="-285750">
              <a:buFont typeface="Arial" panose="020B0604020202020204" pitchFamily="34" charset="0"/>
              <a:buChar char="•"/>
            </a:pPr>
            <a:r>
              <a:rPr lang="en-AU" sz="1400"/>
              <a:t>3 at Risk/Late, 5 not relevant</a:t>
            </a:r>
          </a:p>
          <a:p>
            <a:r>
              <a:rPr lang="en-AU" sz="1400"/>
              <a:t>No further adverse impact to programs due to Covid-19 response noted</a:t>
            </a:r>
          </a:p>
          <a:p>
            <a:r>
              <a:rPr lang="en-AU" sz="1400"/>
              <a:t>No new systemic risk escalations reported, single participant reported risks will be verified against broader participant category</a:t>
            </a:r>
          </a:p>
          <a:p>
            <a:endParaRPr lang="en-AU" sz="1400"/>
          </a:p>
        </p:txBody>
      </p:sp>
    </p:spTree>
    <p:extLst>
      <p:ext uri="{BB962C8B-B14F-4D97-AF65-F5344CB8AC3E}">
        <p14:creationId xmlns:p14="http://schemas.microsoft.com/office/powerpoint/2010/main" val="325289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44167-4A5F-4144-B0D2-C0BDC4B32D0D}"/>
              </a:ext>
            </a:extLst>
          </p:cNvPr>
          <p:cNvSpPr>
            <a:spLocks noGrp="1"/>
          </p:cNvSpPr>
          <p:nvPr>
            <p:ph type="title"/>
          </p:nvPr>
        </p:nvSpPr>
        <p:spPr/>
        <p:txBody>
          <a:bodyPr/>
          <a:lstStyle/>
          <a:p>
            <a:r>
              <a:rPr lang="en-AU"/>
              <a:t>Essential Criteria – Leading Indicators</a:t>
            </a:r>
          </a:p>
        </p:txBody>
      </p:sp>
      <p:sp>
        <p:nvSpPr>
          <p:cNvPr id="3" name="Date Placeholder 2">
            <a:extLst>
              <a:ext uri="{FF2B5EF4-FFF2-40B4-BE49-F238E27FC236}">
                <a16:creationId xmlns:a16="http://schemas.microsoft.com/office/drawing/2014/main" id="{4F6A653B-94B1-40B7-990D-0C347E48EF55}"/>
              </a:ext>
            </a:extLst>
          </p:cNvPr>
          <p:cNvSpPr>
            <a:spLocks noGrp="1"/>
          </p:cNvSpPr>
          <p:nvPr>
            <p:ph type="dt" sz="half" idx="10"/>
          </p:nvPr>
        </p:nvSpPr>
        <p:spPr/>
        <p:txBody>
          <a:bodyPr/>
          <a:lstStyle/>
          <a:p>
            <a:fld id="{361B27D2-0EC4-4053-8C82-3A04EF401119}" type="datetime1">
              <a:rPr lang="en-AU" smtClean="0"/>
              <a:t>3/12/2020</a:t>
            </a:fld>
            <a:endParaRPr lang="en-AU"/>
          </a:p>
        </p:txBody>
      </p:sp>
      <p:sp>
        <p:nvSpPr>
          <p:cNvPr id="4" name="Footer Placeholder 3">
            <a:extLst>
              <a:ext uri="{FF2B5EF4-FFF2-40B4-BE49-F238E27FC236}">
                <a16:creationId xmlns:a16="http://schemas.microsoft.com/office/drawing/2014/main" id="{5F7D7E86-C85C-4EEF-8205-48C2B97CF602}"/>
              </a:ext>
            </a:extLst>
          </p:cNvPr>
          <p:cNvSpPr>
            <a:spLocks noGrp="1"/>
          </p:cNvSpPr>
          <p:nvPr>
            <p:ph type="ftr" sz="quarter" idx="11"/>
          </p:nvPr>
        </p:nvSpPr>
        <p:spPr/>
        <p:txBody>
          <a:bodyPr/>
          <a:lstStyle/>
          <a:p>
            <a:r>
              <a:rPr lang="en-AU"/>
              <a:t>Example footer text</a:t>
            </a:r>
          </a:p>
        </p:txBody>
      </p:sp>
      <p:sp>
        <p:nvSpPr>
          <p:cNvPr id="5" name="Slide Number Placeholder 4">
            <a:extLst>
              <a:ext uri="{FF2B5EF4-FFF2-40B4-BE49-F238E27FC236}">
                <a16:creationId xmlns:a16="http://schemas.microsoft.com/office/drawing/2014/main" id="{A0653174-E57B-4FC9-98BD-8D6D27F1A3F6}"/>
              </a:ext>
            </a:extLst>
          </p:cNvPr>
          <p:cNvSpPr>
            <a:spLocks noGrp="1"/>
          </p:cNvSpPr>
          <p:nvPr>
            <p:ph type="sldNum" sz="quarter" idx="12"/>
          </p:nvPr>
        </p:nvSpPr>
        <p:spPr/>
        <p:txBody>
          <a:bodyPr/>
          <a:lstStyle/>
          <a:p>
            <a:fld id="{4EC81F68-4976-451A-B2E9-79BCBD2F70CC}" type="slidenum">
              <a:rPr lang="en-AU" smtClean="0"/>
              <a:t>19</a:t>
            </a:fld>
            <a:endParaRPr lang="en-AU"/>
          </a:p>
        </p:txBody>
      </p:sp>
      <p:graphicFrame>
        <p:nvGraphicFramePr>
          <p:cNvPr id="6" name="Object 5">
            <a:extLst>
              <a:ext uri="{FF2B5EF4-FFF2-40B4-BE49-F238E27FC236}">
                <a16:creationId xmlns:a16="http://schemas.microsoft.com/office/drawing/2014/main" id="{F4D78E67-DA08-4879-94E7-90C9FB5FCDB9}"/>
              </a:ext>
            </a:extLst>
          </p:cNvPr>
          <p:cNvGraphicFramePr>
            <a:graphicFrameLocks noChangeAspect="1"/>
          </p:cNvGraphicFramePr>
          <p:nvPr>
            <p:extLst>
              <p:ext uri="{D42A27DB-BD31-4B8C-83A1-F6EECF244321}">
                <p14:modId xmlns:p14="http://schemas.microsoft.com/office/powerpoint/2010/main" val="2476443548"/>
              </p:ext>
            </p:extLst>
          </p:nvPr>
        </p:nvGraphicFramePr>
        <p:xfrm>
          <a:off x="457200" y="1436086"/>
          <a:ext cx="8229600" cy="3801216"/>
        </p:xfrm>
        <a:graphic>
          <a:graphicData uri="http://schemas.openxmlformats.org/presentationml/2006/ole">
            <mc:AlternateContent xmlns:mc="http://schemas.openxmlformats.org/markup-compatibility/2006">
              <mc:Choice xmlns:v="urn:schemas-microsoft-com:vml" Requires="v">
                <p:oleObj spid="_x0000_s69633" name="Worksheet" r:id="rId3" imgW="6500008" imgH="3002171" progId="Excel.Sheet.12">
                  <p:embed/>
                </p:oleObj>
              </mc:Choice>
              <mc:Fallback>
                <p:oleObj name="Worksheet" r:id="rId3" imgW="6500008" imgH="3002171" progId="Excel.Sheet.12">
                  <p:embed/>
                  <p:pic>
                    <p:nvPicPr>
                      <p:cNvPr id="6" name="Object 5">
                        <a:extLst>
                          <a:ext uri="{FF2B5EF4-FFF2-40B4-BE49-F238E27FC236}">
                            <a16:creationId xmlns:a16="http://schemas.microsoft.com/office/drawing/2014/main" id="{F4D78E67-DA08-4879-94E7-90C9FB5FCDB9}"/>
                          </a:ext>
                        </a:extLst>
                      </p:cNvPr>
                      <p:cNvPicPr/>
                      <p:nvPr/>
                    </p:nvPicPr>
                    <p:blipFill>
                      <a:blip r:embed="rId4"/>
                      <a:stretch>
                        <a:fillRect/>
                      </a:stretch>
                    </p:blipFill>
                    <p:spPr>
                      <a:xfrm>
                        <a:off x="457200" y="1436086"/>
                        <a:ext cx="8229600" cy="3801216"/>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2A8F5001-B4E5-4D3C-8195-D9EC5A90FF67}"/>
              </a:ext>
            </a:extLst>
          </p:cNvPr>
          <p:cNvSpPr txBox="1"/>
          <p:nvPr/>
        </p:nvSpPr>
        <p:spPr>
          <a:xfrm>
            <a:off x="457199" y="5297561"/>
            <a:ext cx="8229599" cy="1169551"/>
          </a:xfrm>
          <a:prstGeom prst="rect">
            <a:avLst/>
          </a:prstGeom>
          <a:noFill/>
          <a:ln w="38100">
            <a:solidFill>
              <a:schemeClr val="accent6">
                <a:lumMod val="75000"/>
              </a:schemeClr>
            </a:solidFill>
          </a:ln>
        </p:spPr>
        <p:txBody>
          <a:bodyPr wrap="square" rtlCol="0">
            <a:spAutoFit/>
          </a:bodyPr>
          <a:lstStyle/>
          <a:p>
            <a:r>
              <a:rPr lang="en-AU" sz="1400"/>
              <a:t>MP response for outstanding MP to be updated in final report- </a:t>
            </a:r>
          </a:p>
          <a:p>
            <a:r>
              <a:rPr lang="en-AU" sz="1400"/>
              <a:t>MC/ MP response coverage for all essential meters</a:t>
            </a:r>
          </a:p>
          <a:p>
            <a:r>
              <a:rPr lang="en-AU" sz="1400"/>
              <a:t>Expect critical generator coverage to be met in all regions – subject to delayed response </a:t>
            </a:r>
          </a:p>
          <a:p>
            <a:r>
              <a:rPr lang="en-AU" sz="1400"/>
              <a:t>AEMO criteria – on track for rule commencement criteria</a:t>
            </a:r>
          </a:p>
          <a:p>
            <a:r>
              <a:rPr lang="en-AU" sz="1400"/>
              <a:t>No further escalation currently required</a:t>
            </a:r>
          </a:p>
        </p:txBody>
      </p:sp>
    </p:spTree>
    <p:extLst>
      <p:ext uri="{BB962C8B-B14F-4D97-AF65-F5344CB8AC3E}">
        <p14:creationId xmlns:p14="http://schemas.microsoft.com/office/powerpoint/2010/main" val="2822553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1FD31EA-0B02-4F5E-9F04-B0BD413AB60D}"/>
              </a:ext>
            </a:extLst>
          </p:cNvPr>
          <p:cNvSpPr>
            <a:spLocks noGrp="1"/>
          </p:cNvSpPr>
          <p:nvPr>
            <p:ph type="title"/>
          </p:nvPr>
        </p:nvSpPr>
        <p:spPr>
          <a:xfrm>
            <a:off x="199800" y="1200150"/>
            <a:ext cx="2486700" cy="1882833"/>
          </a:xfrm>
        </p:spPr>
        <p:txBody>
          <a:bodyPr/>
          <a:lstStyle/>
          <a:p>
            <a:r>
              <a:rPr lang="en-AU">
                <a:latin typeface="Calibri" panose="020F0502020204030204" pitchFamily="34" charset="0"/>
                <a:cs typeface="Calibri" panose="020F0502020204030204" pitchFamily="34" charset="0"/>
              </a:rPr>
              <a:t>AEMO Competition Law </a:t>
            </a:r>
            <a:br>
              <a:rPr lang="en-AU">
                <a:latin typeface="Calibri" panose="020F0502020204030204" pitchFamily="34" charset="0"/>
                <a:cs typeface="Calibri" panose="020F0502020204030204" pitchFamily="34" charset="0"/>
              </a:rPr>
            </a:br>
            <a:r>
              <a:rPr lang="en-AU">
                <a:latin typeface="Calibri" panose="020F0502020204030204" pitchFamily="34" charset="0"/>
                <a:cs typeface="Calibri" panose="020F0502020204030204" pitchFamily="34" charset="0"/>
              </a:rPr>
              <a:t>Meeting Protocol</a:t>
            </a:r>
            <a:endParaRPr lang="en-AU"/>
          </a:p>
        </p:txBody>
      </p:sp>
      <p:sp>
        <p:nvSpPr>
          <p:cNvPr id="6" name="Slide Number Placeholder 5">
            <a:extLst>
              <a:ext uri="{FF2B5EF4-FFF2-40B4-BE49-F238E27FC236}">
                <a16:creationId xmlns:a16="http://schemas.microsoft.com/office/drawing/2014/main" id="{962C179C-7C0B-4C6E-984B-3E659C1C1E7C}"/>
              </a:ext>
            </a:extLst>
          </p:cNvPr>
          <p:cNvSpPr>
            <a:spLocks noGrp="1"/>
          </p:cNvSpPr>
          <p:nvPr>
            <p:ph type="sldNum" sz="quarter" idx="12"/>
          </p:nvPr>
        </p:nvSpPr>
        <p:spPr/>
        <p:txBody>
          <a:bodyPr/>
          <a:lstStyle/>
          <a:p>
            <a:fld id="{4EC81F68-4976-451A-B2E9-79BCBD2F70CC}" type="slidenum">
              <a:rPr lang="en-AU" smtClean="0"/>
              <a:pPr/>
              <a:t>2</a:t>
            </a:fld>
            <a:endParaRPr lang="en-AU"/>
          </a:p>
        </p:txBody>
      </p:sp>
      <p:sp>
        <p:nvSpPr>
          <p:cNvPr id="13" name="Text Placeholder 12">
            <a:extLst>
              <a:ext uri="{FF2B5EF4-FFF2-40B4-BE49-F238E27FC236}">
                <a16:creationId xmlns:a16="http://schemas.microsoft.com/office/drawing/2014/main" id="{1E0A56E1-88E5-44F7-A23A-29E717150844}"/>
              </a:ext>
            </a:extLst>
          </p:cNvPr>
          <p:cNvSpPr>
            <a:spLocks noGrp="1"/>
          </p:cNvSpPr>
          <p:nvPr>
            <p:ph type="body" sz="quarter" idx="13"/>
          </p:nvPr>
        </p:nvSpPr>
        <p:spPr>
          <a:xfrm>
            <a:off x="3150000" y="239020"/>
            <a:ext cx="5794200" cy="4698207"/>
          </a:xfrm>
        </p:spPr>
        <p:txBody>
          <a:bodyPr>
            <a:noAutofit/>
          </a:bodyPr>
          <a:lstStyle/>
          <a:p>
            <a:pPr marL="0" indent="0">
              <a:buNone/>
            </a:pPr>
            <a:r>
              <a:rPr lang="en-AU" sz="1200">
                <a:latin typeface="Calibri" panose="020F0502020204030204" pitchFamily="34" charset="0"/>
                <a:cs typeface="Calibri" panose="020F0502020204030204" pitchFamily="34" charset="0"/>
              </a:rPr>
              <a:t>AEMO is committed to complying with all applicable laws, including the Competition and Consumer Act 2010 (CCA). In any dealings with AEMO regarding proposed reforms or other initiatives, all participants agree to adhere to the CCA at all times and to comply with this Protocol. Participants must arrange for their representatives to be briefed on competition law risks and obligations.</a:t>
            </a:r>
          </a:p>
          <a:p>
            <a:pPr marL="0" indent="0">
              <a:buNone/>
            </a:pPr>
            <a:r>
              <a:rPr lang="en-AU" sz="1200">
                <a:latin typeface="Calibri" panose="020F0502020204030204" pitchFamily="34" charset="0"/>
                <a:cs typeface="Calibri" panose="020F0502020204030204" pitchFamily="34" charset="0"/>
              </a:rPr>
              <a:t>Participants in AEMO discussions </a:t>
            </a:r>
            <a:r>
              <a:rPr lang="en-AU" sz="1200" b="1">
                <a:latin typeface="Calibri" panose="020F0502020204030204" pitchFamily="34" charset="0"/>
                <a:cs typeface="Calibri" panose="020F0502020204030204" pitchFamily="34" charset="0"/>
              </a:rPr>
              <a:t>must</a:t>
            </a:r>
            <a:r>
              <a:rPr lang="en-AU" sz="1200">
                <a:latin typeface="Calibri" panose="020F0502020204030204" pitchFamily="34" charset="0"/>
                <a:cs typeface="Calibri" panose="020F0502020204030204" pitchFamily="34" charset="0"/>
              </a:rPr>
              <a:t>: </a:t>
            </a:r>
          </a:p>
          <a:p>
            <a:pPr lvl="0"/>
            <a:r>
              <a:rPr lang="en-AU" sz="1200">
                <a:latin typeface="Calibri" panose="020F0502020204030204" pitchFamily="34" charset="0"/>
                <a:cs typeface="Calibri" panose="020F0502020204030204" pitchFamily="34" charset="0"/>
              </a:rPr>
              <a:t>Ensure that discussions are limited to the matters contemplated by the agenda for the discussion  </a:t>
            </a:r>
          </a:p>
          <a:p>
            <a:pPr lvl="0"/>
            <a:r>
              <a:rPr lang="en-AU" sz="1200">
                <a:latin typeface="Calibri" panose="020F0502020204030204" pitchFamily="34" charset="0"/>
                <a:cs typeface="Calibri" panose="020F0502020204030204" pitchFamily="34" charset="0"/>
              </a:rPr>
              <a:t>Make independent and unilateral decisions about their commercial positions and approach in relation to the matters under discussion with AEMO</a:t>
            </a:r>
          </a:p>
          <a:p>
            <a:pPr lvl="0"/>
            <a:r>
              <a:rPr lang="en-AU" sz="1200">
                <a:latin typeface="Calibri" panose="020F0502020204030204" pitchFamily="34" charset="0"/>
                <a:cs typeface="Calibri" panose="020F0502020204030204" pitchFamily="34" charset="0"/>
              </a:rPr>
              <a:t>Immediately and clearly raise an objection with AEMO or the Chair of the meeting if a matter is discussed that the participant is concerned may give rise to competition law risks or a breach of this Protocol</a:t>
            </a:r>
          </a:p>
          <a:p>
            <a:pPr marL="0" indent="0">
              <a:buNone/>
            </a:pPr>
            <a:r>
              <a:rPr lang="en-AU" sz="1200">
                <a:latin typeface="Calibri" panose="020F0502020204030204" pitchFamily="34" charset="0"/>
                <a:cs typeface="Calibri" panose="020F0502020204030204" pitchFamily="34" charset="0"/>
              </a:rPr>
              <a:t>Participants in AEMO meetings </a:t>
            </a:r>
            <a:r>
              <a:rPr lang="en-AU" sz="1200" b="1">
                <a:latin typeface="Calibri" panose="020F0502020204030204" pitchFamily="34" charset="0"/>
                <a:cs typeface="Calibri" panose="020F0502020204030204" pitchFamily="34" charset="0"/>
              </a:rPr>
              <a:t>must not</a:t>
            </a:r>
            <a:r>
              <a:rPr lang="en-AU" sz="1200">
                <a:latin typeface="Calibri" panose="020F0502020204030204" pitchFamily="34" charset="0"/>
                <a:cs typeface="Calibri" panose="020F0502020204030204" pitchFamily="34" charset="0"/>
              </a:rPr>
              <a:t> discuss or agree on the following topics:</a:t>
            </a:r>
          </a:p>
          <a:p>
            <a:pPr lvl="0"/>
            <a:r>
              <a:rPr lang="en-AU" sz="1200">
                <a:latin typeface="Calibri" panose="020F0502020204030204" pitchFamily="34" charset="0"/>
                <a:cs typeface="Calibri" panose="020F0502020204030204" pitchFamily="34" charset="0"/>
              </a:rPr>
              <a:t>Which customers they will supply or market to</a:t>
            </a:r>
          </a:p>
          <a:p>
            <a:pPr lvl="0"/>
            <a:r>
              <a:rPr lang="en-AU" sz="1200">
                <a:latin typeface="Calibri" panose="020F0502020204030204" pitchFamily="34" charset="0"/>
                <a:cs typeface="Calibri" panose="020F0502020204030204" pitchFamily="34" charset="0"/>
              </a:rPr>
              <a:t>The price or other terms at which Participants will supply</a:t>
            </a:r>
          </a:p>
          <a:p>
            <a:pPr lvl="0"/>
            <a:r>
              <a:rPr lang="en-AU" sz="1200">
                <a:latin typeface="Calibri" panose="020F0502020204030204" pitchFamily="34" charset="0"/>
                <a:cs typeface="Calibri" panose="020F0502020204030204" pitchFamily="34" charset="0"/>
              </a:rPr>
              <a:t>Bids or tenders, including the nature of a bid that a Participant intends to make or whether the Participant will participate in the bid</a:t>
            </a:r>
          </a:p>
          <a:p>
            <a:pPr lvl="0"/>
            <a:r>
              <a:rPr lang="en-AU" sz="1200">
                <a:latin typeface="Calibri" panose="020F0502020204030204" pitchFamily="34" charset="0"/>
                <a:cs typeface="Calibri" panose="020F0502020204030204" pitchFamily="34" charset="0"/>
              </a:rPr>
              <a:t>Which suppliers Participants will acquire from (or the price or other terms on which they acquire goods or services)</a:t>
            </a:r>
          </a:p>
          <a:p>
            <a:pPr lvl="0"/>
            <a:r>
              <a:rPr lang="en-AU" sz="1200">
                <a:latin typeface="Calibri" panose="020F0502020204030204" pitchFamily="34" charset="0"/>
                <a:cs typeface="Calibri" panose="020F0502020204030204" pitchFamily="34" charset="0"/>
              </a:rPr>
              <a:t>Refusing to supply a person or company access to any products, services or inputs they require</a:t>
            </a:r>
          </a:p>
          <a:p>
            <a:pPr marL="0" indent="0">
              <a:buNone/>
            </a:pPr>
            <a:endParaRPr lang="en-AU" sz="900">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7F94023E-1F92-498A-8E20-5E4284B09741}"/>
              </a:ext>
            </a:extLst>
          </p:cNvPr>
          <p:cNvSpPr/>
          <p:nvPr/>
        </p:nvSpPr>
        <p:spPr>
          <a:xfrm>
            <a:off x="3150000" y="5156022"/>
            <a:ext cx="5794200" cy="1200329"/>
          </a:xfrm>
          <a:prstGeom prst="rect">
            <a:avLst/>
          </a:prstGeom>
          <a:solidFill>
            <a:schemeClr val="bg1">
              <a:lumMod val="95000"/>
            </a:schemeClr>
          </a:solidFill>
          <a:ln>
            <a:solidFill>
              <a:schemeClr val="bg1">
                <a:lumMod val="95000"/>
              </a:schemeClr>
            </a:solidFill>
          </a:ln>
          <a:effectLst>
            <a:outerShdw blurRad="50800" dist="38100" dir="5400000" algn="t" rotWithShape="0">
              <a:prstClr val="black">
                <a:alpha val="40000"/>
              </a:prstClr>
            </a:outerShdw>
          </a:effectLst>
        </p:spPr>
        <p:txBody>
          <a:bodyPr wrap="square">
            <a:spAutoFit/>
          </a:bodyPr>
          <a:lstStyle/>
          <a:p>
            <a:pPr defTabSz="685800">
              <a:spcBef>
                <a:spcPts val="600"/>
              </a:spcBef>
              <a:spcAft>
                <a:spcPts val="600"/>
              </a:spcAft>
            </a:pPr>
            <a:r>
              <a:rPr lang="en-AU" sz="1200">
                <a:latin typeface="Calibri" panose="020F0502020204030204" pitchFamily="34" charset="0"/>
                <a:cs typeface="Calibri" panose="020F0502020204030204" pitchFamily="34" charset="0"/>
              </a:rPr>
              <a:t>Under no circumstances must Participants share Competitively Sensitive Information. Competitively Sensitive Information means confidential information relating to a Participant which if disclosed to a competitor could affect its current or future commercial strategies, such as pricing information, customer terms and conditions, supply terms and conditions, sales, marketing or procurement strategies, product development, margins, costs, capacity or production planning.</a:t>
            </a:r>
          </a:p>
        </p:txBody>
      </p:sp>
    </p:spTree>
    <p:extLst>
      <p:ext uri="{BB962C8B-B14F-4D97-AF65-F5344CB8AC3E}">
        <p14:creationId xmlns:p14="http://schemas.microsoft.com/office/powerpoint/2010/main" val="800341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A8889-B1AB-4FCD-B485-1628EC513A20}"/>
              </a:ext>
            </a:extLst>
          </p:cNvPr>
          <p:cNvSpPr>
            <a:spLocks noGrp="1"/>
          </p:cNvSpPr>
          <p:nvPr>
            <p:ph type="title"/>
          </p:nvPr>
        </p:nvSpPr>
        <p:spPr/>
        <p:txBody>
          <a:bodyPr/>
          <a:lstStyle/>
          <a:p>
            <a:r>
              <a:rPr lang="en-AU"/>
              <a:t>Industry Risks and Issues</a:t>
            </a:r>
          </a:p>
        </p:txBody>
      </p:sp>
      <p:sp>
        <p:nvSpPr>
          <p:cNvPr id="3" name="Text Placeholder 2">
            <a:extLst>
              <a:ext uri="{FF2B5EF4-FFF2-40B4-BE49-F238E27FC236}">
                <a16:creationId xmlns:a16="http://schemas.microsoft.com/office/drawing/2014/main" id="{98D7A42B-E01F-4054-98DE-E1CE47753D68}"/>
              </a:ext>
            </a:extLst>
          </p:cNvPr>
          <p:cNvSpPr>
            <a:spLocks noGrp="1"/>
          </p:cNvSpPr>
          <p:nvPr>
            <p:ph type="body" idx="1"/>
          </p:nvPr>
        </p:nvSpPr>
        <p:spPr/>
        <p:txBody>
          <a:bodyPr/>
          <a:lstStyle/>
          <a:p>
            <a:r>
              <a:rPr lang="en-AU"/>
              <a:t>Anne-Marie McCague</a:t>
            </a:r>
          </a:p>
        </p:txBody>
      </p:sp>
      <p:sp>
        <p:nvSpPr>
          <p:cNvPr id="4" name="Date Placeholder 3">
            <a:extLst>
              <a:ext uri="{FF2B5EF4-FFF2-40B4-BE49-F238E27FC236}">
                <a16:creationId xmlns:a16="http://schemas.microsoft.com/office/drawing/2014/main" id="{33F2849A-6123-4D9F-8833-73112627C6B2}"/>
              </a:ext>
            </a:extLst>
          </p:cNvPr>
          <p:cNvSpPr>
            <a:spLocks noGrp="1"/>
          </p:cNvSpPr>
          <p:nvPr>
            <p:ph type="dt" sz="half" idx="10"/>
          </p:nvPr>
        </p:nvSpPr>
        <p:spPr/>
        <p:txBody>
          <a:bodyPr/>
          <a:lstStyle/>
          <a:p>
            <a:fld id="{681D5AC9-D7BA-485E-B465-DE82470048ED}" type="datetime1">
              <a:rPr lang="en-AU" smtClean="0"/>
              <a:t>3/12/2020</a:t>
            </a:fld>
            <a:endParaRPr lang="en-AU"/>
          </a:p>
        </p:txBody>
      </p:sp>
      <p:sp>
        <p:nvSpPr>
          <p:cNvPr id="6" name="Slide Number Placeholder 5">
            <a:extLst>
              <a:ext uri="{FF2B5EF4-FFF2-40B4-BE49-F238E27FC236}">
                <a16:creationId xmlns:a16="http://schemas.microsoft.com/office/drawing/2014/main" id="{6E77638C-DDF5-4B9F-A122-3AD3D42BF0C4}"/>
              </a:ext>
            </a:extLst>
          </p:cNvPr>
          <p:cNvSpPr>
            <a:spLocks noGrp="1"/>
          </p:cNvSpPr>
          <p:nvPr>
            <p:ph type="sldNum" sz="quarter" idx="12"/>
          </p:nvPr>
        </p:nvSpPr>
        <p:spPr/>
        <p:txBody>
          <a:bodyPr/>
          <a:lstStyle/>
          <a:p>
            <a:fld id="{4EC81F68-4976-451A-B2E9-79BCBD2F70CC}" type="slidenum">
              <a:rPr lang="en-AU" smtClean="0"/>
              <a:pPr/>
              <a:t>20</a:t>
            </a:fld>
            <a:endParaRPr lang="en-AU"/>
          </a:p>
        </p:txBody>
      </p:sp>
    </p:spTree>
    <p:extLst>
      <p:ext uri="{BB962C8B-B14F-4D97-AF65-F5344CB8AC3E}">
        <p14:creationId xmlns:p14="http://schemas.microsoft.com/office/powerpoint/2010/main" val="991806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59D44-E469-4768-A622-B96AE992D52B}"/>
              </a:ext>
            </a:extLst>
          </p:cNvPr>
          <p:cNvSpPr>
            <a:spLocks noGrp="1"/>
          </p:cNvSpPr>
          <p:nvPr>
            <p:ph type="title"/>
          </p:nvPr>
        </p:nvSpPr>
        <p:spPr/>
        <p:txBody>
          <a:bodyPr/>
          <a:lstStyle/>
          <a:p>
            <a:r>
              <a:rPr lang="en-AU"/>
              <a:t>Purpose of this session</a:t>
            </a:r>
          </a:p>
        </p:txBody>
      </p:sp>
      <p:sp>
        <p:nvSpPr>
          <p:cNvPr id="3" name="Content Placeholder 2">
            <a:extLst>
              <a:ext uri="{FF2B5EF4-FFF2-40B4-BE49-F238E27FC236}">
                <a16:creationId xmlns:a16="http://schemas.microsoft.com/office/drawing/2014/main" id="{2A70A830-D313-40CB-B99B-1084B96F1B46}"/>
              </a:ext>
            </a:extLst>
          </p:cNvPr>
          <p:cNvSpPr>
            <a:spLocks noGrp="1"/>
          </p:cNvSpPr>
          <p:nvPr>
            <p:ph idx="1"/>
          </p:nvPr>
        </p:nvSpPr>
        <p:spPr>
          <a:xfrm>
            <a:off x="176646" y="1569593"/>
            <a:ext cx="8770787" cy="4351338"/>
          </a:xfrm>
        </p:spPr>
        <p:txBody>
          <a:bodyPr/>
          <a:lstStyle/>
          <a:p>
            <a:pPr>
              <a:lnSpc>
                <a:spcPct val="100000"/>
              </a:lnSpc>
              <a:spcBef>
                <a:spcPts val="600"/>
              </a:spcBef>
              <a:spcAft>
                <a:spcPts val="600"/>
              </a:spcAft>
            </a:pPr>
            <a:r>
              <a:rPr lang="en-AU" sz="1600"/>
              <a:t>Identify the </a:t>
            </a:r>
            <a:r>
              <a:rPr lang="en-AU" sz="1600" b="1"/>
              <a:t>existing risks and issues </a:t>
            </a:r>
            <a:r>
              <a:rPr lang="en-AU" sz="1600"/>
              <a:t>that should be presented at the Executive Forum on 10-Dec</a:t>
            </a:r>
          </a:p>
          <a:p>
            <a:pPr>
              <a:lnSpc>
                <a:spcPct val="100000"/>
              </a:lnSpc>
              <a:spcBef>
                <a:spcPts val="600"/>
              </a:spcBef>
              <a:spcAft>
                <a:spcPts val="600"/>
              </a:spcAft>
            </a:pPr>
            <a:r>
              <a:rPr lang="en-AU" sz="1600"/>
              <a:t>Identify any </a:t>
            </a:r>
            <a:r>
              <a:rPr lang="en-AU" sz="1600" b="1"/>
              <a:t>new risks or issues </a:t>
            </a:r>
            <a:r>
              <a:rPr lang="en-AU" sz="1600"/>
              <a:t>that should be included in the Industry Risks and Issues Register and determine whether they should be escalated to the Executive Forum. </a:t>
            </a:r>
          </a:p>
          <a:p>
            <a:pPr marL="0" indent="0">
              <a:lnSpc>
                <a:spcPct val="100000"/>
              </a:lnSpc>
              <a:spcBef>
                <a:spcPts val="600"/>
              </a:spcBef>
              <a:spcAft>
                <a:spcPts val="600"/>
              </a:spcAft>
              <a:buNone/>
            </a:pPr>
            <a:r>
              <a:rPr lang="en-AU" sz="1600" b="1"/>
              <a:t>Other Notes:</a:t>
            </a:r>
          </a:p>
          <a:p>
            <a:pPr>
              <a:lnSpc>
                <a:spcPct val="100000"/>
              </a:lnSpc>
              <a:spcBef>
                <a:spcPts val="600"/>
              </a:spcBef>
              <a:spcAft>
                <a:spcPts val="600"/>
              </a:spcAft>
            </a:pPr>
            <a:r>
              <a:rPr lang="en-AU" sz="1600"/>
              <a:t>The Industry Risks and Issues Register will be updated on the website after the Exec Forum.</a:t>
            </a:r>
          </a:p>
          <a:p>
            <a:pPr>
              <a:lnSpc>
                <a:spcPct val="100000"/>
              </a:lnSpc>
              <a:spcBef>
                <a:spcPts val="600"/>
              </a:spcBef>
              <a:spcAft>
                <a:spcPts val="600"/>
              </a:spcAft>
            </a:pPr>
            <a:r>
              <a:rPr lang="en-AU" sz="1600"/>
              <a:t>The slides for the Executive Forum will be circulated by Friday 4 December.</a:t>
            </a:r>
          </a:p>
          <a:p>
            <a:pPr>
              <a:lnSpc>
                <a:spcPct val="100000"/>
              </a:lnSpc>
              <a:spcBef>
                <a:spcPts val="600"/>
              </a:spcBef>
              <a:spcAft>
                <a:spcPts val="600"/>
              </a:spcAft>
            </a:pPr>
            <a:r>
              <a:rPr lang="en-AU" sz="1600"/>
              <a:t>The current version of the Industry Risks and Issues Register is the September update available on the </a:t>
            </a:r>
            <a:r>
              <a:rPr lang="en-AU" sz="1600">
                <a:hlinkClick r:id="rId2"/>
              </a:rPr>
              <a:t>5MS website</a:t>
            </a:r>
            <a:r>
              <a:rPr lang="en-AU" sz="1600"/>
              <a:t>.</a:t>
            </a:r>
          </a:p>
          <a:p>
            <a:endParaRPr lang="en-AU"/>
          </a:p>
        </p:txBody>
      </p:sp>
      <p:sp>
        <p:nvSpPr>
          <p:cNvPr id="4" name="Date Placeholder 3">
            <a:extLst>
              <a:ext uri="{FF2B5EF4-FFF2-40B4-BE49-F238E27FC236}">
                <a16:creationId xmlns:a16="http://schemas.microsoft.com/office/drawing/2014/main" id="{55C5C893-01BC-4843-9BBD-B53C4C266530}"/>
              </a:ext>
            </a:extLst>
          </p:cNvPr>
          <p:cNvSpPr>
            <a:spLocks noGrp="1"/>
          </p:cNvSpPr>
          <p:nvPr>
            <p:ph type="dt" sz="half" idx="10"/>
          </p:nvPr>
        </p:nvSpPr>
        <p:spPr/>
        <p:txBody>
          <a:bodyPr/>
          <a:lstStyle/>
          <a:p>
            <a:fld id="{FDEF3A66-B67E-4569-919D-CB6E78FCED42}" type="datetime1">
              <a:rPr lang="en-AU" smtClean="0"/>
              <a:t>3/12/2020</a:t>
            </a:fld>
            <a:endParaRPr lang="en-AU"/>
          </a:p>
        </p:txBody>
      </p:sp>
      <p:sp>
        <p:nvSpPr>
          <p:cNvPr id="6" name="Slide Number Placeholder 5">
            <a:extLst>
              <a:ext uri="{FF2B5EF4-FFF2-40B4-BE49-F238E27FC236}">
                <a16:creationId xmlns:a16="http://schemas.microsoft.com/office/drawing/2014/main" id="{1CD22AB5-CAD2-4A95-82F9-CC4810634B52}"/>
              </a:ext>
            </a:extLst>
          </p:cNvPr>
          <p:cNvSpPr>
            <a:spLocks noGrp="1"/>
          </p:cNvSpPr>
          <p:nvPr>
            <p:ph type="sldNum" sz="quarter" idx="12"/>
          </p:nvPr>
        </p:nvSpPr>
        <p:spPr/>
        <p:txBody>
          <a:bodyPr/>
          <a:lstStyle/>
          <a:p>
            <a:fld id="{4EC81F68-4976-451A-B2E9-79BCBD2F70CC}" type="slidenum">
              <a:rPr lang="en-AU" smtClean="0"/>
              <a:t>21</a:t>
            </a:fld>
            <a:endParaRPr lang="en-AU"/>
          </a:p>
        </p:txBody>
      </p:sp>
    </p:spTree>
    <p:extLst>
      <p:ext uri="{BB962C8B-B14F-4D97-AF65-F5344CB8AC3E}">
        <p14:creationId xmlns:p14="http://schemas.microsoft.com/office/powerpoint/2010/main" val="268904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0ABF5-E776-4FF4-B2D4-AC187968D10F}"/>
              </a:ext>
            </a:extLst>
          </p:cNvPr>
          <p:cNvSpPr>
            <a:spLocks noGrp="1"/>
          </p:cNvSpPr>
          <p:nvPr>
            <p:ph type="title"/>
          </p:nvPr>
        </p:nvSpPr>
        <p:spPr/>
        <p:txBody>
          <a:bodyPr/>
          <a:lstStyle/>
          <a:p>
            <a:r>
              <a:rPr lang="en-AU"/>
              <a:t>Overview </a:t>
            </a:r>
          </a:p>
        </p:txBody>
      </p:sp>
      <p:sp>
        <p:nvSpPr>
          <p:cNvPr id="3" name="Content Placeholder 2">
            <a:extLst>
              <a:ext uri="{FF2B5EF4-FFF2-40B4-BE49-F238E27FC236}">
                <a16:creationId xmlns:a16="http://schemas.microsoft.com/office/drawing/2014/main" id="{CA42A032-B033-4AB2-AAFE-E300CB44E941}"/>
              </a:ext>
            </a:extLst>
          </p:cNvPr>
          <p:cNvSpPr>
            <a:spLocks noGrp="1"/>
          </p:cNvSpPr>
          <p:nvPr>
            <p:ph idx="1"/>
          </p:nvPr>
        </p:nvSpPr>
        <p:spPr>
          <a:xfrm>
            <a:off x="186606" y="1661385"/>
            <a:ext cx="8770787" cy="4351338"/>
          </a:xfrm>
        </p:spPr>
        <p:txBody>
          <a:bodyPr/>
          <a:lstStyle/>
          <a:p>
            <a:r>
              <a:rPr lang="en-AU" sz="1600" b="1"/>
              <a:t>At the last Executive Forum (30-Jul) we identified three overarching risks and the associated risks from the register:</a:t>
            </a:r>
          </a:p>
          <a:p>
            <a:pPr lvl="1">
              <a:lnSpc>
                <a:spcPct val="100000"/>
              </a:lnSpc>
              <a:spcBef>
                <a:spcPts val="600"/>
              </a:spcBef>
              <a:spcAft>
                <a:spcPts val="600"/>
              </a:spcAft>
            </a:pPr>
            <a:r>
              <a:rPr lang="en-AU" sz="1600"/>
              <a:t>The proposed deferral of the 5MS and GS go-live dates</a:t>
            </a:r>
          </a:p>
          <a:p>
            <a:pPr lvl="1">
              <a:lnSpc>
                <a:spcPct val="100000"/>
              </a:lnSpc>
              <a:spcBef>
                <a:spcPts val="600"/>
              </a:spcBef>
              <a:spcAft>
                <a:spcPts val="600"/>
              </a:spcAft>
            </a:pPr>
            <a:r>
              <a:rPr lang="en-AU" sz="1600"/>
              <a:t>The impacts of moving the Metering Solution release to 09-Mar-21</a:t>
            </a:r>
          </a:p>
          <a:p>
            <a:pPr lvl="1">
              <a:lnSpc>
                <a:spcPct val="100000"/>
              </a:lnSpc>
              <a:spcBef>
                <a:spcPts val="600"/>
              </a:spcBef>
              <a:spcAft>
                <a:spcPts val="600"/>
              </a:spcAft>
            </a:pPr>
            <a:r>
              <a:rPr lang="en-AU" sz="1600"/>
              <a:t>The impacts of Covid-19.</a:t>
            </a:r>
          </a:p>
          <a:p>
            <a:pPr lvl="1"/>
            <a:endParaRPr lang="en-AU"/>
          </a:p>
          <a:p>
            <a:r>
              <a:rPr lang="en-AU" sz="1600" b="1"/>
              <a:t>AEMO is proposing that the three key risks for discussion at the next Executive Forum (10-Dec) be:</a:t>
            </a:r>
          </a:p>
          <a:p>
            <a:pPr lvl="1">
              <a:lnSpc>
                <a:spcPct val="100000"/>
              </a:lnSpc>
              <a:spcBef>
                <a:spcPts val="600"/>
              </a:spcBef>
              <a:spcAft>
                <a:spcPts val="600"/>
              </a:spcAft>
            </a:pPr>
            <a:r>
              <a:rPr lang="en-AU" sz="1600"/>
              <a:t>No remaining contingency for Retail Solution deployment</a:t>
            </a:r>
          </a:p>
          <a:p>
            <a:pPr lvl="1">
              <a:lnSpc>
                <a:spcPct val="100000"/>
              </a:lnSpc>
              <a:spcBef>
                <a:spcPts val="600"/>
              </a:spcBef>
              <a:spcAft>
                <a:spcPts val="600"/>
              </a:spcAft>
            </a:pPr>
            <a:r>
              <a:rPr lang="en-AU" sz="1600"/>
              <a:t>Volume of regulatory change </a:t>
            </a:r>
          </a:p>
          <a:p>
            <a:pPr lvl="1">
              <a:lnSpc>
                <a:spcPct val="100000"/>
              </a:lnSpc>
              <a:spcBef>
                <a:spcPts val="600"/>
              </a:spcBef>
              <a:spcAft>
                <a:spcPts val="600"/>
              </a:spcAft>
            </a:pPr>
            <a:r>
              <a:rPr lang="en-AU" sz="1600"/>
              <a:t>Participant and AEMO readiness</a:t>
            </a:r>
            <a:endParaRPr lang="en-AU" sz="1600">
              <a:highlight>
                <a:srgbClr val="00FFFF"/>
              </a:highlight>
            </a:endParaRPr>
          </a:p>
          <a:p>
            <a:pPr lvl="1"/>
            <a:endParaRPr lang="en-AU"/>
          </a:p>
          <a:p>
            <a:endParaRPr lang="en-AU"/>
          </a:p>
        </p:txBody>
      </p:sp>
      <p:sp>
        <p:nvSpPr>
          <p:cNvPr id="4" name="Date Placeholder 3">
            <a:extLst>
              <a:ext uri="{FF2B5EF4-FFF2-40B4-BE49-F238E27FC236}">
                <a16:creationId xmlns:a16="http://schemas.microsoft.com/office/drawing/2014/main" id="{3AE2E932-2753-4E26-AC98-5375DBEE72CD}"/>
              </a:ext>
            </a:extLst>
          </p:cNvPr>
          <p:cNvSpPr>
            <a:spLocks noGrp="1"/>
          </p:cNvSpPr>
          <p:nvPr>
            <p:ph type="dt" sz="half" idx="10"/>
          </p:nvPr>
        </p:nvSpPr>
        <p:spPr/>
        <p:txBody>
          <a:bodyPr/>
          <a:lstStyle/>
          <a:p>
            <a:fld id="{FDEF3A66-B67E-4569-919D-CB6E78FCED42}" type="datetime1">
              <a:rPr lang="en-AU" smtClean="0"/>
              <a:t>3/12/2020</a:t>
            </a:fld>
            <a:endParaRPr lang="en-AU"/>
          </a:p>
        </p:txBody>
      </p:sp>
      <p:sp>
        <p:nvSpPr>
          <p:cNvPr id="6" name="Slide Number Placeholder 5">
            <a:extLst>
              <a:ext uri="{FF2B5EF4-FFF2-40B4-BE49-F238E27FC236}">
                <a16:creationId xmlns:a16="http://schemas.microsoft.com/office/drawing/2014/main" id="{FB3CA42C-24EA-4B6B-B126-4D0E1FBA956E}"/>
              </a:ext>
            </a:extLst>
          </p:cNvPr>
          <p:cNvSpPr>
            <a:spLocks noGrp="1"/>
          </p:cNvSpPr>
          <p:nvPr>
            <p:ph type="sldNum" sz="quarter" idx="12"/>
          </p:nvPr>
        </p:nvSpPr>
        <p:spPr/>
        <p:txBody>
          <a:bodyPr/>
          <a:lstStyle/>
          <a:p>
            <a:fld id="{4EC81F68-4976-451A-B2E9-79BCBD2F70CC}" type="slidenum">
              <a:rPr lang="en-AU" smtClean="0"/>
              <a:t>22</a:t>
            </a:fld>
            <a:endParaRPr lang="en-AU"/>
          </a:p>
        </p:txBody>
      </p:sp>
    </p:spTree>
    <p:extLst>
      <p:ext uri="{BB962C8B-B14F-4D97-AF65-F5344CB8AC3E}">
        <p14:creationId xmlns:p14="http://schemas.microsoft.com/office/powerpoint/2010/main" val="70159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B2BCC-8079-4FE5-884B-895E692E7891}"/>
              </a:ext>
            </a:extLst>
          </p:cNvPr>
          <p:cNvSpPr>
            <a:spLocks noGrp="1"/>
          </p:cNvSpPr>
          <p:nvPr>
            <p:ph type="title"/>
          </p:nvPr>
        </p:nvSpPr>
        <p:spPr>
          <a:xfrm>
            <a:off x="176645" y="136526"/>
            <a:ext cx="6804447" cy="1189039"/>
          </a:xfrm>
        </p:spPr>
        <p:txBody>
          <a:bodyPr/>
          <a:lstStyle/>
          <a:p>
            <a:r>
              <a:rPr lang="en-AU"/>
              <a:t>No Remaining Contingency for Retail Solution Deployment</a:t>
            </a:r>
          </a:p>
        </p:txBody>
      </p:sp>
      <p:sp>
        <p:nvSpPr>
          <p:cNvPr id="4" name="Date Placeholder 3">
            <a:extLst>
              <a:ext uri="{FF2B5EF4-FFF2-40B4-BE49-F238E27FC236}">
                <a16:creationId xmlns:a16="http://schemas.microsoft.com/office/drawing/2014/main" id="{A946DD89-9F2A-46A7-BE4B-AC67592BCB9B}"/>
              </a:ext>
            </a:extLst>
          </p:cNvPr>
          <p:cNvSpPr>
            <a:spLocks noGrp="1"/>
          </p:cNvSpPr>
          <p:nvPr>
            <p:ph type="dt" sz="half" idx="10"/>
          </p:nvPr>
        </p:nvSpPr>
        <p:spPr/>
        <p:txBody>
          <a:bodyPr/>
          <a:lstStyle/>
          <a:p>
            <a:fld id="{FDEF3A66-B67E-4569-919D-CB6E78FCED42}" type="datetime1">
              <a:rPr lang="en-AU" smtClean="0"/>
              <a:t>3/12/2020</a:t>
            </a:fld>
            <a:endParaRPr lang="en-AU"/>
          </a:p>
        </p:txBody>
      </p:sp>
      <p:sp>
        <p:nvSpPr>
          <p:cNvPr id="6" name="Slide Number Placeholder 5">
            <a:extLst>
              <a:ext uri="{FF2B5EF4-FFF2-40B4-BE49-F238E27FC236}">
                <a16:creationId xmlns:a16="http://schemas.microsoft.com/office/drawing/2014/main" id="{896AE680-DAAD-493D-80C7-15A7D1247415}"/>
              </a:ext>
            </a:extLst>
          </p:cNvPr>
          <p:cNvSpPr>
            <a:spLocks noGrp="1"/>
          </p:cNvSpPr>
          <p:nvPr>
            <p:ph type="sldNum" sz="quarter" idx="12"/>
          </p:nvPr>
        </p:nvSpPr>
        <p:spPr/>
        <p:txBody>
          <a:bodyPr/>
          <a:lstStyle/>
          <a:p>
            <a:fld id="{4EC81F68-4976-451A-B2E9-79BCBD2F70CC}" type="slidenum">
              <a:rPr lang="en-AU" smtClean="0"/>
              <a:t>23</a:t>
            </a:fld>
            <a:endParaRPr lang="en-AU"/>
          </a:p>
        </p:txBody>
      </p:sp>
      <p:graphicFrame>
        <p:nvGraphicFramePr>
          <p:cNvPr id="7" name="Table 6">
            <a:extLst>
              <a:ext uri="{FF2B5EF4-FFF2-40B4-BE49-F238E27FC236}">
                <a16:creationId xmlns:a16="http://schemas.microsoft.com/office/drawing/2014/main" id="{4A5887DF-5997-4193-B5A7-DDD92B39666A}"/>
              </a:ext>
            </a:extLst>
          </p:cNvPr>
          <p:cNvGraphicFramePr>
            <a:graphicFrameLocks noGrp="1"/>
          </p:cNvGraphicFramePr>
          <p:nvPr>
            <p:extLst>
              <p:ext uri="{D42A27DB-BD31-4B8C-83A1-F6EECF244321}">
                <p14:modId xmlns:p14="http://schemas.microsoft.com/office/powerpoint/2010/main" val="1363191746"/>
              </p:ext>
            </p:extLst>
          </p:nvPr>
        </p:nvGraphicFramePr>
        <p:xfrm>
          <a:off x="126351" y="1802209"/>
          <a:ext cx="8891298" cy="1965960"/>
        </p:xfrm>
        <a:graphic>
          <a:graphicData uri="http://schemas.openxmlformats.org/drawingml/2006/table">
            <a:tbl>
              <a:tblPr firstRow="1" bandRow="1">
                <a:tableStyleId>{21E4AEA4-8DFA-4A89-87EB-49C32662AFE0}</a:tableStyleId>
              </a:tblPr>
              <a:tblGrid>
                <a:gridCol w="770464">
                  <a:extLst>
                    <a:ext uri="{9D8B030D-6E8A-4147-A177-3AD203B41FA5}">
                      <a16:colId xmlns:a16="http://schemas.microsoft.com/office/drawing/2014/main" val="2545833798"/>
                    </a:ext>
                  </a:extLst>
                </a:gridCol>
                <a:gridCol w="3490547">
                  <a:extLst>
                    <a:ext uri="{9D8B030D-6E8A-4147-A177-3AD203B41FA5}">
                      <a16:colId xmlns:a16="http://schemas.microsoft.com/office/drawing/2014/main" val="1391838440"/>
                    </a:ext>
                  </a:extLst>
                </a:gridCol>
                <a:gridCol w="1257300">
                  <a:extLst>
                    <a:ext uri="{9D8B030D-6E8A-4147-A177-3AD203B41FA5}">
                      <a16:colId xmlns:a16="http://schemas.microsoft.com/office/drawing/2014/main" val="2523357595"/>
                    </a:ext>
                  </a:extLst>
                </a:gridCol>
                <a:gridCol w="1011115">
                  <a:extLst>
                    <a:ext uri="{9D8B030D-6E8A-4147-A177-3AD203B41FA5}">
                      <a16:colId xmlns:a16="http://schemas.microsoft.com/office/drawing/2014/main" val="4174039640"/>
                    </a:ext>
                  </a:extLst>
                </a:gridCol>
                <a:gridCol w="1330405">
                  <a:extLst>
                    <a:ext uri="{9D8B030D-6E8A-4147-A177-3AD203B41FA5}">
                      <a16:colId xmlns:a16="http://schemas.microsoft.com/office/drawing/2014/main" val="2828452488"/>
                    </a:ext>
                  </a:extLst>
                </a:gridCol>
                <a:gridCol w="1031467">
                  <a:extLst>
                    <a:ext uri="{9D8B030D-6E8A-4147-A177-3AD203B41FA5}">
                      <a16:colId xmlns:a16="http://schemas.microsoft.com/office/drawing/2014/main" val="326588583"/>
                    </a:ext>
                  </a:extLst>
                </a:gridCol>
              </a:tblGrid>
              <a:tr h="370840">
                <a:tc>
                  <a:txBody>
                    <a:bodyPr/>
                    <a:lstStyle/>
                    <a:p>
                      <a:r>
                        <a:rPr lang="en-US"/>
                        <a:t>Risk ID</a:t>
                      </a:r>
                    </a:p>
                  </a:txBody>
                  <a:tcPr/>
                </a:tc>
                <a:tc>
                  <a:txBody>
                    <a:bodyPr/>
                    <a:lstStyle/>
                    <a:p>
                      <a:r>
                        <a:rPr lang="en-US"/>
                        <a:t>Description</a:t>
                      </a:r>
                    </a:p>
                  </a:txBody>
                  <a:tcPr/>
                </a:tc>
                <a:tc gridSpan="2">
                  <a:txBody>
                    <a:bodyPr/>
                    <a:lstStyle/>
                    <a:p>
                      <a:r>
                        <a:rPr lang="en-US"/>
                        <a:t>Inherent Risk Rating</a:t>
                      </a:r>
                    </a:p>
                  </a:txBody>
                  <a:tcPr/>
                </a:tc>
                <a:tc hMerge="1">
                  <a:txBody>
                    <a:bodyPr/>
                    <a:lstStyle/>
                    <a:p>
                      <a:endParaRPr lang="en-AU"/>
                    </a:p>
                  </a:txBody>
                  <a:tcPr/>
                </a:tc>
                <a:tc gridSpan="2">
                  <a:txBody>
                    <a:bodyPr/>
                    <a:lstStyle/>
                    <a:p>
                      <a:r>
                        <a:rPr lang="en-US"/>
                        <a:t>Residual Risk Rating</a:t>
                      </a:r>
                    </a:p>
                  </a:txBody>
                  <a:tcPr/>
                </a:tc>
                <a:tc hMerge="1">
                  <a:txBody>
                    <a:bodyPr/>
                    <a:lstStyle/>
                    <a:p>
                      <a:endParaRPr lang="en-AU"/>
                    </a:p>
                  </a:txBody>
                  <a:tcPr/>
                </a:tc>
                <a:extLst>
                  <a:ext uri="{0D108BD9-81ED-4DB2-BD59-A6C34878D82A}">
                    <a16:rowId xmlns:a16="http://schemas.microsoft.com/office/drawing/2014/main" val="407668883"/>
                  </a:ext>
                </a:extLst>
              </a:tr>
              <a:tr h="521618">
                <a:tc rowSpan="3">
                  <a:txBody>
                    <a:bodyPr/>
                    <a:lstStyle/>
                    <a:p>
                      <a:r>
                        <a:rPr lang="en-US"/>
                        <a:t>NEW</a:t>
                      </a:r>
                    </a:p>
                  </a:txBody>
                  <a:tcPr/>
                </a:tc>
                <a:tc rowSpan="3">
                  <a:txBody>
                    <a:bodyPr/>
                    <a:lstStyle/>
                    <a:p>
                      <a:pPr lvl="0" algn="l">
                        <a:lnSpc>
                          <a:spcPct val="100000"/>
                        </a:lnSpc>
                        <a:spcBef>
                          <a:spcPts val="0"/>
                        </a:spcBef>
                        <a:spcAft>
                          <a:spcPts val="0"/>
                        </a:spcAft>
                        <a:buNone/>
                      </a:pPr>
                      <a:r>
                        <a:rPr lang="en-AU" b="1"/>
                        <a:t>No Remaining Contingency for Retail Deployment</a:t>
                      </a:r>
                    </a:p>
                    <a:p>
                      <a:pPr lvl="0" algn="l">
                        <a:lnSpc>
                          <a:spcPct val="100000"/>
                        </a:lnSpc>
                        <a:spcBef>
                          <a:spcPts val="0"/>
                        </a:spcBef>
                        <a:spcAft>
                          <a:spcPts val="0"/>
                        </a:spcAft>
                        <a:buNone/>
                      </a:pPr>
                      <a:r>
                        <a:rPr lang="en-AU" sz="1350" b="0" i="0" u="none" strike="noStrike" noProof="0">
                          <a:latin typeface="Segoe UI Semilight"/>
                        </a:rPr>
                        <a:t>There is a risk that an issue may be identified through the remaining scheduled testing of the Retail IT Solution which could result in a delay to the release as there is no remaining contingency.</a:t>
                      </a:r>
                    </a:p>
                  </a:txBody>
                  <a:tcPr/>
                </a:tc>
                <a:tc>
                  <a:txBody>
                    <a:bodyPr/>
                    <a:lstStyle/>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sz="1350" kern="1200">
                          <a:solidFill>
                            <a:schemeClr val="dk1"/>
                          </a:solidFill>
                          <a:latin typeface="+mn-lt"/>
                          <a:ea typeface="+mn-ea"/>
                          <a:cs typeface="+mn-cs"/>
                        </a:rPr>
                        <a:t>Inherent Likelihood</a:t>
                      </a:r>
                    </a:p>
                  </a:txBody>
                  <a:tcPr>
                    <a:solidFill>
                      <a:srgbClr val="CECCCE"/>
                    </a:solidFill>
                  </a:tcPr>
                </a:tc>
                <a:tc>
                  <a:txBody>
                    <a:bodyPr/>
                    <a:lstStyle/>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sz="1350" kern="1200">
                          <a:solidFill>
                            <a:schemeClr val="dk1"/>
                          </a:solidFill>
                          <a:latin typeface="+mn-lt"/>
                          <a:ea typeface="+mn-ea"/>
                          <a:cs typeface="+mn-cs"/>
                        </a:rPr>
                        <a:t>Possible</a:t>
                      </a:r>
                    </a:p>
                  </a:txBody>
                  <a:tcPr>
                    <a:solidFill>
                      <a:srgbClr val="CECCCE"/>
                    </a:solidFill>
                  </a:tcPr>
                </a:tc>
                <a:tc>
                  <a:txBody>
                    <a:bodyPr/>
                    <a:lstStyle/>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a:t>Residual Likelihood</a:t>
                      </a:r>
                    </a:p>
                  </a:txBody>
                  <a:tcPr/>
                </a:tc>
                <a:tc>
                  <a:txBody>
                    <a:bodyPr/>
                    <a:lstStyle/>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a:t>Possible</a:t>
                      </a:r>
                    </a:p>
                  </a:txBody>
                  <a:tcPr/>
                </a:tc>
                <a:extLst>
                  <a:ext uri="{0D108BD9-81ED-4DB2-BD59-A6C34878D82A}">
                    <a16:rowId xmlns:a16="http://schemas.microsoft.com/office/drawing/2014/main" val="808961550"/>
                  </a:ext>
                </a:extLst>
              </a:tr>
              <a:tr h="570582">
                <a:tc vMerge="1">
                  <a:txBody>
                    <a:bodyPr/>
                    <a:lstStyle/>
                    <a:p>
                      <a:endParaRPr lang="en-AU"/>
                    </a:p>
                  </a:txBody>
                  <a:tcPr/>
                </a:tc>
                <a:tc vMerge="1">
                  <a:txBody>
                    <a:bodyPr/>
                    <a:lstStyle/>
                    <a:p>
                      <a:endParaRPr lang="en-AU"/>
                    </a:p>
                  </a:txBody>
                  <a:tcPr/>
                </a:tc>
                <a:tc>
                  <a:txBody>
                    <a:bodyPr/>
                    <a:lstStyle/>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sz="1350" kern="1200">
                          <a:solidFill>
                            <a:schemeClr val="dk1"/>
                          </a:solidFill>
                          <a:latin typeface="+mn-lt"/>
                          <a:ea typeface="+mn-ea"/>
                          <a:cs typeface="+mn-cs"/>
                        </a:rPr>
                        <a:t>Inherent Consequence</a:t>
                      </a:r>
                      <a:endParaRPr lang="en-AU" sz="1350" kern="1200">
                        <a:solidFill>
                          <a:schemeClr val="dk1"/>
                        </a:solidFill>
                        <a:latin typeface="+mn-lt"/>
                        <a:ea typeface="+mn-ea"/>
                        <a:cs typeface="+mn-cs"/>
                      </a:endParaRPr>
                    </a:p>
                  </a:txBody>
                  <a:tcPr>
                    <a:solidFill>
                      <a:srgbClr val="E8E7E8"/>
                    </a:solidFill>
                  </a:tcPr>
                </a:tc>
                <a:tc>
                  <a:txBody>
                    <a:bodyPr/>
                    <a:lstStyle/>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AU" sz="1350" kern="1200">
                          <a:solidFill>
                            <a:schemeClr val="dk1"/>
                          </a:solidFill>
                          <a:latin typeface="+mn-lt"/>
                          <a:ea typeface="+mn-ea"/>
                          <a:cs typeface="+mn-cs"/>
                        </a:rPr>
                        <a:t>Major</a:t>
                      </a:r>
                    </a:p>
                  </a:txBody>
                  <a:tcPr>
                    <a:solidFill>
                      <a:srgbClr val="E8E7E8"/>
                    </a:solidFill>
                  </a:tcPr>
                </a:tc>
                <a:tc>
                  <a:txBody>
                    <a:bodyPr/>
                    <a:lstStyle/>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a:t>Residual Consequence</a:t>
                      </a:r>
                    </a:p>
                  </a:txBody>
                  <a:tcPr/>
                </a:tc>
                <a:tc>
                  <a:txBody>
                    <a:bodyPr/>
                    <a:lstStyle/>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a:t>Minor</a:t>
                      </a:r>
                    </a:p>
                  </a:txBody>
                  <a:tcPr/>
                </a:tc>
                <a:extLst>
                  <a:ext uri="{0D108BD9-81ED-4DB2-BD59-A6C34878D82A}">
                    <a16:rowId xmlns:a16="http://schemas.microsoft.com/office/drawing/2014/main" val="2927668486"/>
                  </a:ext>
                </a:extLst>
              </a:tr>
              <a:tr h="497840">
                <a:tc vMerge="1">
                  <a:txBody>
                    <a:bodyPr/>
                    <a:lstStyle/>
                    <a:p>
                      <a:endParaRPr lang="en-AU"/>
                    </a:p>
                  </a:txBody>
                  <a:tcPr/>
                </a:tc>
                <a:tc vMerge="1">
                  <a:txBody>
                    <a:bodyPr/>
                    <a:lstStyle/>
                    <a:p>
                      <a:endParaRPr lang="en-AU"/>
                    </a:p>
                  </a:txBody>
                  <a:tcPr/>
                </a:tc>
                <a:tc>
                  <a:txBody>
                    <a:bodyPr/>
                    <a:lstStyle/>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sz="1350" kern="1200">
                          <a:solidFill>
                            <a:schemeClr val="dk1"/>
                          </a:solidFill>
                          <a:latin typeface="+mn-lt"/>
                          <a:ea typeface="+mn-ea"/>
                          <a:cs typeface="+mn-cs"/>
                        </a:rPr>
                        <a:t>Inherent Rating</a:t>
                      </a:r>
                      <a:endParaRPr lang="en-AU" sz="1350" kern="1200">
                        <a:solidFill>
                          <a:schemeClr val="dk1"/>
                        </a:solidFill>
                        <a:latin typeface="+mn-lt"/>
                        <a:ea typeface="+mn-ea"/>
                        <a:cs typeface="+mn-cs"/>
                      </a:endParaRPr>
                    </a:p>
                  </a:txBody>
                  <a:tcPr>
                    <a:solidFill>
                      <a:srgbClr val="CECCCE"/>
                    </a:solidFill>
                  </a:tcPr>
                </a:tc>
                <a:tc>
                  <a:txBody>
                    <a:bodyPr/>
                    <a:lstStyle/>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AU" sz="1350" kern="1200">
                          <a:solidFill>
                            <a:schemeClr val="dk1"/>
                          </a:solidFill>
                          <a:latin typeface="+mn-lt"/>
                          <a:ea typeface="+mn-ea"/>
                          <a:cs typeface="+mn-cs"/>
                        </a:rPr>
                        <a:t>Significant</a:t>
                      </a:r>
                    </a:p>
                  </a:txBody>
                  <a:tcPr>
                    <a:solidFill>
                      <a:schemeClr val="accent4"/>
                    </a:solidFill>
                  </a:tcPr>
                </a:tc>
                <a:tc>
                  <a:txBody>
                    <a:bodyPr/>
                    <a:lstStyle/>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a:t>Residual Rating</a:t>
                      </a:r>
                    </a:p>
                  </a:txBody>
                  <a:tcPr/>
                </a:tc>
                <a:tc>
                  <a:txBody>
                    <a:bodyPr/>
                    <a:lstStyle/>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a:t>Medium</a:t>
                      </a:r>
                    </a:p>
                  </a:txBody>
                  <a:tcPr>
                    <a:solidFill>
                      <a:srgbClr val="FFFF99"/>
                    </a:solidFill>
                  </a:tcPr>
                </a:tc>
                <a:extLst>
                  <a:ext uri="{0D108BD9-81ED-4DB2-BD59-A6C34878D82A}">
                    <a16:rowId xmlns:a16="http://schemas.microsoft.com/office/drawing/2014/main" val="2087692177"/>
                  </a:ext>
                </a:extLst>
              </a:tr>
            </a:tbl>
          </a:graphicData>
        </a:graphic>
      </p:graphicFrame>
      <p:sp>
        <p:nvSpPr>
          <p:cNvPr id="8" name="TextBox 7">
            <a:extLst>
              <a:ext uri="{FF2B5EF4-FFF2-40B4-BE49-F238E27FC236}">
                <a16:creationId xmlns:a16="http://schemas.microsoft.com/office/drawing/2014/main" id="{023FE5AC-C7A2-4DC6-8BD8-A2C88A036303}"/>
              </a:ext>
            </a:extLst>
          </p:cNvPr>
          <p:cNvSpPr txBox="1"/>
          <p:nvPr/>
        </p:nvSpPr>
        <p:spPr>
          <a:xfrm>
            <a:off x="176645" y="4114800"/>
            <a:ext cx="8650832" cy="2246769"/>
          </a:xfrm>
          <a:prstGeom prst="rect">
            <a:avLst/>
          </a:prstGeom>
          <a:noFill/>
        </p:spPr>
        <p:txBody>
          <a:bodyPr wrap="square" rtlCol="0">
            <a:spAutoFit/>
          </a:bodyPr>
          <a:lstStyle/>
          <a:p>
            <a:r>
              <a:rPr lang="en-AU" b="1"/>
              <a:t>Mitigation Actions:</a:t>
            </a:r>
          </a:p>
          <a:p>
            <a:pPr marL="285750" indent="-285750">
              <a:spcBef>
                <a:spcPts val="600"/>
              </a:spcBef>
              <a:buFont typeface="Arial" panose="020B0604020202020204" pitchFamily="34" charset="0"/>
              <a:buChar char="•"/>
            </a:pPr>
            <a:r>
              <a:rPr lang="en-AU" sz="1600"/>
              <a:t>AEMO has identified the functionality of the Retail IT Solution that is not participant facing. To ensure that the necessary functionality is available to participants on 09-Mar-21, AEMO is prioritising testing of participant facing functionality. </a:t>
            </a:r>
          </a:p>
          <a:p>
            <a:pPr marL="285750" indent="-285750">
              <a:spcBef>
                <a:spcPts val="600"/>
              </a:spcBef>
              <a:buFont typeface="Arial" panose="020B0604020202020204" pitchFamily="34" charset="0"/>
              <a:buChar char="•"/>
            </a:pPr>
            <a:r>
              <a:rPr lang="en-AU" sz="1600"/>
              <a:t>Currently the schedule allows for all functionality to be deployed, however, should this risk materialise, AEMO will deploy the participant facing functionality by 09-Mar-21 and will deploy the remaining aspects in a post go-live drop prior to market trial. This would not impact participants.</a:t>
            </a:r>
          </a:p>
        </p:txBody>
      </p:sp>
      <p:graphicFrame>
        <p:nvGraphicFramePr>
          <p:cNvPr id="9" name="Table 8">
            <a:extLst>
              <a:ext uri="{FF2B5EF4-FFF2-40B4-BE49-F238E27FC236}">
                <a16:creationId xmlns:a16="http://schemas.microsoft.com/office/drawing/2014/main" id="{8B22C7C6-A798-4C18-A1BE-2AC9F5AF2EDE}"/>
              </a:ext>
            </a:extLst>
          </p:cNvPr>
          <p:cNvGraphicFramePr>
            <a:graphicFrameLocks noGrp="1"/>
          </p:cNvGraphicFramePr>
          <p:nvPr>
            <p:extLst>
              <p:ext uri="{D42A27DB-BD31-4B8C-83A1-F6EECF244321}">
                <p14:modId xmlns:p14="http://schemas.microsoft.com/office/powerpoint/2010/main" val="918325432"/>
              </p:ext>
            </p:extLst>
          </p:nvPr>
        </p:nvGraphicFramePr>
        <p:xfrm>
          <a:off x="6845877" y="136524"/>
          <a:ext cx="2152650" cy="1314450"/>
        </p:xfrm>
        <a:graphic>
          <a:graphicData uri="http://schemas.openxmlformats.org/drawingml/2006/table">
            <a:tbl>
              <a:tblPr/>
              <a:tblGrid>
                <a:gridCol w="1076325">
                  <a:extLst>
                    <a:ext uri="{9D8B030D-6E8A-4147-A177-3AD203B41FA5}">
                      <a16:colId xmlns:a16="http://schemas.microsoft.com/office/drawing/2014/main" val="1671886493"/>
                    </a:ext>
                  </a:extLst>
                </a:gridCol>
                <a:gridCol w="1076325">
                  <a:extLst>
                    <a:ext uri="{9D8B030D-6E8A-4147-A177-3AD203B41FA5}">
                      <a16:colId xmlns:a16="http://schemas.microsoft.com/office/drawing/2014/main" val="612221339"/>
                    </a:ext>
                  </a:extLst>
                </a:gridCol>
              </a:tblGrid>
              <a:tr h="1314450">
                <a:tc>
                  <a:txBody>
                    <a:bodyPr/>
                    <a:lstStyle/>
                    <a:p>
                      <a:pPr algn="l" fontAlgn="base"/>
                      <a:r>
                        <a:rPr lang="en-AU" sz="1000" b="0" i="0" u="none" strike="noStrike">
                          <a:solidFill>
                            <a:srgbClr val="222324"/>
                          </a:solidFill>
                          <a:effectLst/>
                          <a:latin typeface="Segoe UI Semilight" panose="020B0402040204020203" pitchFamily="34" charset="0"/>
                        </a:rPr>
                        <a:t> </a:t>
                      </a:r>
                      <a:r>
                        <a:rPr lang="en-AU" sz="1000" b="0" i="0">
                          <a:solidFill>
                            <a:srgbClr val="222324"/>
                          </a:solidFill>
                          <a:effectLst/>
                          <a:latin typeface="Segoe UI Semilight" panose="020B0402040204020203" pitchFamily="34" charset="0"/>
                        </a:rPr>
                        <a:t>​</a:t>
                      </a:r>
                      <a:r>
                        <a:rPr lang="en-AU" sz="1350" b="0" i="0" kern="1200">
                          <a:solidFill>
                            <a:schemeClr val="tx1"/>
                          </a:solidFill>
                          <a:effectLst/>
                          <a:latin typeface="+mn-lt"/>
                          <a:ea typeface="+mn-ea"/>
                          <a:cs typeface="+mn-cs"/>
                        </a:rPr>
                        <a:t> </a:t>
                      </a:r>
                      <a:endParaRPr lang="en-AU" b="0" i="0">
                        <a:solidFill>
                          <a:srgbClr val="222324"/>
                        </a:solidFill>
                        <a:effectLst/>
                      </a:endParaRPr>
                    </a:p>
                  </a:txBody>
                  <a:tcPr>
                    <a:lnL>
                      <a:noFill/>
                    </a:lnL>
                    <a:lnR>
                      <a:noFill/>
                    </a:lnR>
                    <a:lnT>
                      <a:noFill/>
                    </a:lnT>
                    <a:lnB>
                      <a:noFill/>
                    </a:lnB>
                  </a:tcPr>
                </a:tc>
                <a:tc>
                  <a:txBody>
                    <a:bodyPr/>
                    <a:lstStyle/>
                    <a:p>
                      <a:pPr algn="l" fontAlgn="base"/>
                      <a:r>
                        <a:rPr lang="en-AU" sz="1050" b="1" i="0" u="none" strike="noStrike">
                          <a:solidFill>
                            <a:srgbClr val="FFFFFF"/>
                          </a:solidFill>
                          <a:effectLst/>
                          <a:latin typeface="Segoe UI Semilight" panose="020B0402040204020203" pitchFamily="34" charset="0"/>
                        </a:rPr>
                        <a:t>Improving</a:t>
                      </a: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1" i="0" u="none" strike="noStrike">
                          <a:solidFill>
                            <a:srgbClr val="FFFFFF"/>
                          </a:solidFill>
                          <a:effectLst/>
                          <a:latin typeface="Segoe UI Semilight" panose="020B0402040204020203" pitchFamily="34" charset="0"/>
                        </a:rPr>
                        <a:t>No Change /Stable</a:t>
                      </a: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1" i="0" u="none" strike="noStrike">
                          <a:solidFill>
                            <a:srgbClr val="FFFFFF"/>
                          </a:solidFill>
                          <a:effectLst/>
                          <a:latin typeface="Segoe UI Semilight" panose="020B0402040204020203" pitchFamily="34" charset="0"/>
                        </a:rPr>
                        <a:t>Worsened </a:t>
                      </a:r>
                      <a:r>
                        <a:rPr lang="en-AU" sz="1050" b="0" i="0">
                          <a:solidFill>
                            <a:srgbClr val="222324"/>
                          </a:solidFill>
                          <a:effectLst/>
                          <a:latin typeface="Segoe UI Semilight" panose="020B0402040204020203" pitchFamily="34" charset="0"/>
                        </a:rPr>
                        <a:t>​</a:t>
                      </a:r>
                      <a:endParaRPr lang="en-AU" b="0" i="0">
                        <a:solidFill>
                          <a:srgbClr val="222324"/>
                        </a:solidFill>
                        <a:effectLst/>
                      </a:endParaRPr>
                    </a:p>
                  </a:txBody>
                  <a:tcPr>
                    <a:lnL>
                      <a:noFill/>
                    </a:lnL>
                    <a:lnR>
                      <a:noFill/>
                    </a:lnR>
                    <a:lnT>
                      <a:noFill/>
                    </a:lnT>
                    <a:lnB>
                      <a:noFill/>
                    </a:lnB>
                  </a:tcPr>
                </a:tc>
                <a:extLst>
                  <a:ext uri="{0D108BD9-81ED-4DB2-BD59-A6C34878D82A}">
                    <a16:rowId xmlns:a16="http://schemas.microsoft.com/office/drawing/2014/main" val="185449407"/>
                  </a:ext>
                </a:extLst>
              </a:tr>
            </a:tbl>
          </a:graphicData>
        </a:graphic>
      </p:graphicFrame>
      <p:grpSp>
        <p:nvGrpSpPr>
          <p:cNvPr id="10" name="Group 9">
            <a:extLst>
              <a:ext uri="{FF2B5EF4-FFF2-40B4-BE49-F238E27FC236}">
                <a16:creationId xmlns:a16="http://schemas.microsoft.com/office/drawing/2014/main" id="{515E4E02-E7D9-460C-A5A4-AAFD01825BDD}"/>
              </a:ext>
            </a:extLst>
          </p:cNvPr>
          <p:cNvGrpSpPr/>
          <p:nvPr/>
        </p:nvGrpSpPr>
        <p:grpSpPr>
          <a:xfrm>
            <a:off x="7318541" y="136524"/>
            <a:ext cx="395654" cy="1056883"/>
            <a:chOff x="7318541" y="136524"/>
            <a:chExt cx="395654" cy="1056883"/>
          </a:xfrm>
        </p:grpSpPr>
        <p:cxnSp>
          <p:nvCxnSpPr>
            <p:cNvPr id="11" name="Straight Arrow Connector 10">
              <a:extLst>
                <a:ext uri="{FF2B5EF4-FFF2-40B4-BE49-F238E27FC236}">
                  <a16:creationId xmlns:a16="http://schemas.microsoft.com/office/drawing/2014/main" id="{7B9EE343-7B0B-45CA-A660-8275EA074593}"/>
                </a:ext>
              </a:extLst>
            </p:cNvPr>
            <p:cNvCxnSpPr/>
            <p:nvPr/>
          </p:nvCxnSpPr>
          <p:spPr>
            <a:xfrm flipV="1">
              <a:off x="7516368" y="136524"/>
              <a:ext cx="0" cy="272562"/>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6DCCBC10-87BA-458D-A24A-A243BC9A2B6D}"/>
                </a:ext>
              </a:extLst>
            </p:cNvPr>
            <p:cNvCxnSpPr/>
            <p:nvPr/>
          </p:nvCxnSpPr>
          <p:spPr>
            <a:xfrm>
              <a:off x="7318541" y="662355"/>
              <a:ext cx="395654" cy="0"/>
            </a:xfrm>
            <a:prstGeom prst="straightConnector1">
              <a:avLst/>
            </a:prstGeom>
            <a:ln w="28575">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302B6849-CB3D-4D64-9359-28F2647C0623}"/>
                </a:ext>
              </a:extLst>
            </p:cNvPr>
            <p:cNvCxnSpPr>
              <a:cxnSpLocks/>
            </p:cNvCxnSpPr>
            <p:nvPr/>
          </p:nvCxnSpPr>
          <p:spPr>
            <a:xfrm>
              <a:off x="7516368" y="848064"/>
              <a:ext cx="938" cy="345343"/>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050854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20C70-79C7-4996-BFB6-E0E4BA633DA9}"/>
              </a:ext>
            </a:extLst>
          </p:cNvPr>
          <p:cNvSpPr>
            <a:spLocks noGrp="1"/>
          </p:cNvSpPr>
          <p:nvPr>
            <p:ph type="title"/>
          </p:nvPr>
        </p:nvSpPr>
        <p:spPr/>
        <p:txBody>
          <a:bodyPr/>
          <a:lstStyle/>
          <a:p>
            <a:r>
              <a:rPr lang="en-AU"/>
              <a:t>Volume of Regulatory Change</a:t>
            </a:r>
          </a:p>
        </p:txBody>
      </p:sp>
      <p:sp>
        <p:nvSpPr>
          <p:cNvPr id="4" name="Date Placeholder 3">
            <a:extLst>
              <a:ext uri="{FF2B5EF4-FFF2-40B4-BE49-F238E27FC236}">
                <a16:creationId xmlns:a16="http://schemas.microsoft.com/office/drawing/2014/main" id="{E532886E-7E14-4FF4-BCF7-133385D09F3B}"/>
              </a:ext>
            </a:extLst>
          </p:cNvPr>
          <p:cNvSpPr>
            <a:spLocks noGrp="1"/>
          </p:cNvSpPr>
          <p:nvPr>
            <p:ph type="dt" sz="half" idx="10"/>
          </p:nvPr>
        </p:nvSpPr>
        <p:spPr/>
        <p:txBody>
          <a:bodyPr/>
          <a:lstStyle/>
          <a:p>
            <a:fld id="{FDEF3A66-B67E-4569-919D-CB6E78FCED42}" type="datetime1">
              <a:rPr lang="en-AU" smtClean="0"/>
              <a:t>3/12/2020</a:t>
            </a:fld>
            <a:endParaRPr lang="en-AU"/>
          </a:p>
        </p:txBody>
      </p:sp>
      <p:sp>
        <p:nvSpPr>
          <p:cNvPr id="6" name="Slide Number Placeholder 5">
            <a:extLst>
              <a:ext uri="{FF2B5EF4-FFF2-40B4-BE49-F238E27FC236}">
                <a16:creationId xmlns:a16="http://schemas.microsoft.com/office/drawing/2014/main" id="{B6D6EBD0-1EE2-440B-8414-918D28674DF2}"/>
              </a:ext>
            </a:extLst>
          </p:cNvPr>
          <p:cNvSpPr>
            <a:spLocks noGrp="1"/>
          </p:cNvSpPr>
          <p:nvPr>
            <p:ph type="sldNum" sz="quarter" idx="12"/>
          </p:nvPr>
        </p:nvSpPr>
        <p:spPr/>
        <p:txBody>
          <a:bodyPr/>
          <a:lstStyle/>
          <a:p>
            <a:fld id="{4EC81F68-4976-451A-B2E9-79BCBD2F70CC}" type="slidenum">
              <a:rPr lang="en-AU" smtClean="0"/>
              <a:t>24</a:t>
            </a:fld>
            <a:endParaRPr lang="en-AU"/>
          </a:p>
        </p:txBody>
      </p:sp>
      <p:graphicFrame>
        <p:nvGraphicFramePr>
          <p:cNvPr id="7" name="Table 6">
            <a:extLst>
              <a:ext uri="{FF2B5EF4-FFF2-40B4-BE49-F238E27FC236}">
                <a16:creationId xmlns:a16="http://schemas.microsoft.com/office/drawing/2014/main" id="{EE2FBA87-C724-4F48-99DC-DF1AA7FBBB00}"/>
              </a:ext>
            </a:extLst>
          </p:cNvPr>
          <p:cNvGraphicFramePr>
            <a:graphicFrameLocks noGrp="1"/>
          </p:cNvGraphicFramePr>
          <p:nvPr>
            <p:extLst>
              <p:ext uri="{D42A27DB-BD31-4B8C-83A1-F6EECF244321}">
                <p14:modId xmlns:p14="http://schemas.microsoft.com/office/powerpoint/2010/main" val="3140541411"/>
              </p:ext>
            </p:extLst>
          </p:nvPr>
        </p:nvGraphicFramePr>
        <p:xfrm>
          <a:off x="70069" y="2996109"/>
          <a:ext cx="8891297" cy="3383280"/>
        </p:xfrm>
        <a:graphic>
          <a:graphicData uri="http://schemas.openxmlformats.org/drawingml/2006/table">
            <a:tbl>
              <a:tblPr firstRow="1" bandRow="1">
                <a:tableStyleId>{21E4AEA4-8DFA-4A89-87EB-49C32662AFE0}</a:tableStyleId>
              </a:tblPr>
              <a:tblGrid>
                <a:gridCol w="615731">
                  <a:extLst>
                    <a:ext uri="{9D8B030D-6E8A-4147-A177-3AD203B41FA5}">
                      <a16:colId xmlns:a16="http://schemas.microsoft.com/office/drawing/2014/main" val="1172097240"/>
                    </a:ext>
                  </a:extLst>
                </a:gridCol>
                <a:gridCol w="3200400">
                  <a:extLst>
                    <a:ext uri="{9D8B030D-6E8A-4147-A177-3AD203B41FA5}">
                      <a16:colId xmlns:a16="http://schemas.microsoft.com/office/drawing/2014/main" val="3319107231"/>
                    </a:ext>
                  </a:extLst>
                </a:gridCol>
                <a:gridCol w="826477">
                  <a:extLst>
                    <a:ext uri="{9D8B030D-6E8A-4147-A177-3AD203B41FA5}">
                      <a16:colId xmlns:a16="http://schemas.microsoft.com/office/drawing/2014/main" val="2832367002"/>
                    </a:ext>
                  </a:extLst>
                </a:gridCol>
                <a:gridCol w="4248689">
                  <a:extLst>
                    <a:ext uri="{9D8B030D-6E8A-4147-A177-3AD203B41FA5}">
                      <a16:colId xmlns:a16="http://schemas.microsoft.com/office/drawing/2014/main" val="902862149"/>
                    </a:ext>
                  </a:extLst>
                </a:gridCol>
              </a:tblGrid>
              <a:tr h="370840">
                <a:tc>
                  <a:txBody>
                    <a:bodyPr/>
                    <a:lstStyle/>
                    <a:p>
                      <a:r>
                        <a:rPr lang="en-US" sz="1100"/>
                        <a:t>Risk ID</a:t>
                      </a:r>
                    </a:p>
                  </a:txBody>
                  <a:tcPr/>
                </a:tc>
                <a:tc>
                  <a:txBody>
                    <a:bodyPr/>
                    <a:lstStyle/>
                    <a:p>
                      <a:r>
                        <a:rPr lang="en-US" sz="1100"/>
                        <a:t>Description</a:t>
                      </a:r>
                    </a:p>
                  </a:txBody>
                  <a:tcPr/>
                </a:tc>
                <a:tc>
                  <a:txBody>
                    <a:bodyPr/>
                    <a:lstStyle/>
                    <a:p>
                      <a:r>
                        <a:rPr lang="en-US" sz="1100"/>
                        <a:t>Residual Rating (Current)</a:t>
                      </a:r>
                    </a:p>
                  </a:txBody>
                  <a:tcPr/>
                </a:tc>
                <a:tc>
                  <a:txBody>
                    <a:bodyPr/>
                    <a:lstStyle/>
                    <a:p>
                      <a:r>
                        <a:rPr lang="en-US" sz="1100"/>
                        <a:t>Comments </a:t>
                      </a:r>
                    </a:p>
                  </a:txBody>
                  <a:tcPr/>
                </a:tc>
                <a:extLst>
                  <a:ext uri="{0D108BD9-81ED-4DB2-BD59-A6C34878D82A}">
                    <a16:rowId xmlns:a16="http://schemas.microsoft.com/office/drawing/2014/main" val="383693094"/>
                  </a:ext>
                </a:extLst>
              </a:tr>
              <a:tr h="370840">
                <a:tc>
                  <a:txBody>
                    <a:bodyPr/>
                    <a:lstStyle/>
                    <a:p>
                      <a:r>
                        <a:rPr lang="en-US" sz="1100"/>
                        <a:t>R06</a:t>
                      </a:r>
                    </a:p>
                  </a:txBody>
                  <a:tcPr/>
                </a:tc>
                <a:tc>
                  <a:txBody>
                    <a:bodyPr/>
                    <a:lstStyle/>
                    <a:p>
                      <a:pPr lvl="0" algn="l">
                        <a:lnSpc>
                          <a:spcPct val="100000"/>
                        </a:lnSpc>
                        <a:spcBef>
                          <a:spcPts val="0"/>
                        </a:spcBef>
                        <a:spcAft>
                          <a:spcPts val="0"/>
                        </a:spcAft>
                        <a:buNone/>
                      </a:pPr>
                      <a:r>
                        <a:rPr lang="en-AU" sz="1100" u="none" strike="noStrike" noProof="0"/>
                        <a:t>Interaction with other industry changes that have already been adopted through rule changes</a:t>
                      </a:r>
                    </a:p>
                  </a:txBody>
                  <a:tcPr/>
                </a:tc>
                <a:tc>
                  <a:txBody>
                    <a:bodyPr/>
                    <a:lstStyle/>
                    <a:p>
                      <a:r>
                        <a:rPr lang="en-US" sz="1100"/>
                        <a:t>Significant</a:t>
                      </a:r>
                    </a:p>
                  </a:txBody>
                  <a:tcPr>
                    <a:solidFill>
                      <a:schemeClr val="accent4"/>
                    </a:solidFill>
                  </a:tcPr>
                </a:tc>
                <a:tc>
                  <a:txBody>
                    <a:bodyPr/>
                    <a:lstStyle/>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100"/>
                        <a:t>This risk focuses on the demand on industry resources as a result of change programs such as WDR and Customer Switching. </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100"/>
                        <a:t>This risk is still present in working group discussions and further work is progressing on </a:t>
                      </a:r>
                      <a:r>
                        <a:rPr lang="en-US" sz="1100" err="1"/>
                        <a:t>finalising</a:t>
                      </a:r>
                      <a:r>
                        <a:rPr lang="en-US" sz="1100"/>
                        <a:t> details of the joint timeline.</a:t>
                      </a:r>
                      <a:endParaRPr lang="en-US" sz="1100">
                        <a:highlight>
                          <a:srgbClr val="FFFF00"/>
                        </a:highlight>
                      </a:endParaRPr>
                    </a:p>
                  </a:txBody>
                  <a:tcPr/>
                </a:tc>
                <a:extLst>
                  <a:ext uri="{0D108BD9-81ED-4DB2-BD59-A6C34878D82A}">
                    <a16:rowId xmlns:a16="http://schemas.microsoft.com/office/drawing/2014/main" val="1060396950"/>
                  </a:ext>
                </a:extLst>
              </a:tr>
              <a:tr h="370840">
                <a:tc>
                  <a:txBody>
                    <a:bodyPr/>
                    <a:lstStyle/>
                    <a:p>
                      <a:r>
                        <a:rPr lang="en-US" sz="1100"/>
                        <a:t>R09</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100" u="none" strike="noStrike" noProof="0"/>
                        <a:t>Impact to 5MS from other rule changes that are being considered</a:t>
                      </a:r>
                    </a:p>
                  </a:txBody>
                  <a:tcPr/>
                </a:tc>
                <a:tc>
                  <a:txBody>
                    <a:bodyPr/>
                    <a:lstStyle/>
                    <a:p>
                      <a:r>
                        <a:rPr lang="en-US" sz="1100"/>
                        <a:t>Critical</a:t>
                      </a:r>
                    </a:p>
                  </a:txBody>
                  <a:tcPr>
                    <a:solidFill>
                      <a:srgbClr val="FF0000"/>
                    </a:solidFill>
                  </a:tcPr>
                </a:tc>
                <a:tc>
                  <a:txBody>
                    <a:bodyPr/>
                    <a:lstStyle/>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100"/>
                        <a:t>Currently there are no further rule changes being considered that would impact 5MS. Given there are 10 </a:t>
                      </a:r>
                      <a:r>
                        <a:rPr lang="en-US" sz="1100" err="1"/>
                        <a:t>mths</a:t>
                      </a:r>
                      <a:r>
                        <a:rPr lang="en-US" sz="1100"/>
                        <a:t> until 5MS rule commencement, AEMO is proposing to reduce the likelihood of this risk from “likely” to “possible” and to keep the trend as improving. This results in a residual risk rating of “Significant”</a:t>
                      </a:r>
                    </a:p>
                  </a:txBody>
                  <a:tcPr/>
                </a:tc>
                <a:extLst>
                  <a:ext uri="{0D108BD9-81ED-4DB2-BD59-A6C34878D82A}">
                    <a16:rowId xmlns:a16="http://schemas.microsoft.com/office/drawing/2014/main" val="3718332069"/>
                  </a:ext>
                </a:extLst>
              </a:tr>
              <a:tr h="370840">
                <a:tc>
                  <a:txBody>
                    <a:bodyPr/>
                    <a:lstStyle/>
                    <a:p>
                      <a:r>
                        <a:rPr lang="en-US" sz="1100"/>
                        <a:t>R30</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100" u="none" strike="noStrike" noProof="0"/>
                        <a:t>Risk that new 5MS and GS Go-Live dates could impact other industry change programs</a:t>
                      </a:r>
                    </a:p>
                  </a:txBody>
                  <a:tcPr/>
                </a:tc>
                <a:tc>
                  <a:txBody>
                    <a:bodyPr/>
                    <a:lstStyle/>
                    <a:p>
                      <a:r>
                        <a:rPr lang="en-US" sz="1100"/>
                        <a:t>Significant</a:t>
                      </a:r>
                    </a:p>
                  </a:txBody>
                  <a:tcPr>
                    <a:solidFill>
                      <a:schemeClr val="accent4"/>
                    </a:solidFill>
                  </a:tcPr>
                </a:tc>
                <a:tc>
                  <a:txBody>
                    <a:bodyPr/>
                    <a:lstStyle/>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100"/>
                        <a:t>Similar risk to R06 with the inclusion of risk to system stability. </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100"/>
                        <a:t>AEMO will continue to review this risk internally to identify the risks involved within the interactions between 5MS, WDR and Customer Switching. </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100"/>
                        <a:t>Proposing no change to the risk rating and to change trend to “neutral”. </a:t>
                      </a:r>
                      <a:endParaRPr lang="en-US" sz="1100">
                        <a:highlight>
                          <a:srgbClr val="FFFF00"/>
                        </a:highlight>
                      </a:endParaRPr>
                    </a:p>
                  </a:txBody>
                  <a:tcPr/>
                </a:tc>
                <a:extLst>
                  <a:ext uri="{0D108BD9-81ED-4DB2-BD59-A6C34878D82A}">
                    <a16:rowId xmlns:a16="http://schemas.microsoft.com/office/drawing/2014/main" val="1109141424"/>
                  </a:ext>
                </a:extLst>
              </a:tr>
            </a:tbl>
          </a:graphicData>
        </a:graphic>
      </p:graphicFrame>
      <p:sp>
        <p:nvSpPr>
          <p:cNvPr id="8" name="TextBox 7">
            <a:extLst>
              <a:ext uri="{FF2B5EF4-FFF2-40B4-BE49-F238E27FC236}">
                <a16:creationId xmlns:a16="http://schemas.microsoft.com/office/drawing/2014/main" id="{17340812-5E41-474D-AF32-EA3E135079D0}"/>
              </a:ext>
            </a:extLst>
          </p:cNvPr>
          <p:cNvSpPr txBox="1"/>
          <p:nvPr/>
        </p:nvSpPr>
        <p:spPr>
          <a:xfrm>
            <a:off x="145473" y="1360618"/>
            <a:ext cx="8853054" cy="1600438"/>
          </a:xfrm>
          <a:prstGeom prst="rect">
            <a:avLst/>
          </a:prstGeom>
          <a:noFill/>
        </p:spPr>
        <p:txBody>
          <a:bodyPr wrap="square" rtlCol="0">
            <a:spAutoFit/>
          </a:bodyPr>
          <a:lstStyle/>
          <a:p>
            <a:pPr marL="182563" indent="-182563">
              <a:buFont typeface="Arial" panose="020B0604020202020204" pitchFamily="34" charset="0"/>
              <a:buChar char="•"/>
            </a:pPr>
            <a:r>
              <a:rPr lang="en-AU" sz="1400"/>
              <a:t>AEMO has continued to work with industry to understand the impacts of other market changes on participants’  5MS Programs</a:t>
            </a:r>
          </a:p>
          <a:p>
            <a:pPr marL="182563" indent="-182563">
              <a:buFont typeface="Arial" panose="020B0604020202020204" pitchFamily="34" charset="0"/>
              <a:buChar char="•"/>
            </a:pPr>
            <a:r>
              <a:rPr lang="en-AU" sz="1400"/>
              <a:t>AEMO understands that while this risk is still present it is more understood as a result of the Regulatory Change Roadmap, the joint 5MS, WDR and Customer Switching program timelines and the establishment of the WDR stakeholder engagement framework.</a:t>
            </a:r>
          </a:p>
          <a:p>
            <a:pPr marL="182563" indent="-182563">
              <a:buFont typeface="Arial" panose="020B0604020202020204" pitchFamily="34" charset="0"/>
              <a:buChar char="•"/>
            </a:pPr>
            <a:r>
              <a:rPr lang="en-AU" sz="1400"/>
              <a:t>AEMO considers that the appropriate mitigation measures are in place and that this risk and its associated risks should continue to be monitored.</a:t>
            </a:r>
          </a:p>
        </p:txBody>
      </p:sp>
      <p:cxnSp>
        <p:nvCxnSpPr>
          <p:cNvPr id="10" name="Straight Arrow Connector 9">
            <a:extLst>
              <a:ext uri="{FF2B5EF4-FFF2-40B4-BE49-F238E27FC236}">
                <a16:creationId xmlns:a16="http://schemas.microsoft.com/office/drawing/2014/main" id="{375E0253-AC33-4373-9614-77E96B061ACC}"/>
              </a:ext>
            </a:extLst>
          </p:cNvPr>
          <p:cNvCxnSpPr/>
          <p:nvPr/>
        </p:nvCxnSpPr>
        <p:spPr>
          <a:xfrm>
            <a:off x="4104016" y="3974124"/>
            <a:ext cx="395654"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3D41742C-A3F5-4AEE-B414-B29502DE066D}"/>
              </a:ext>
            </a:extLst>
          </p:cNvPr>
          <p:cNvCxnSpPr/>
          <p:nvPr/>
        </p:nvCxnSpPr>
        <p:spPr>
          <a:xfrm flipV="1">
            <a:off x="4277868" y="4818186"/>
            <a:ext cx="0" cy="27256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5422D254-C668-46D9-9389-3C2E4FF5E717}"/>
              </a:ext>
            </a:extLst>
          </p:cNvPr>
          <p:cNvCxnSpPr/>
          <p:nvPr/>
        </p:nvCxnSpPr>
        <p:spPr>
          <a:xfrm flipV="1">
            <a:off x="4277868" y="5740889"/>
            <a:ext cx="0" cy="27256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aphicFrame>
        <p:nvGraphicFramePr>
          <p:cNvPr id="3" name="Table 2">
            <a:extLst>
              <a:ext uri="{FF2B5EF4-FFF2-40B4-BE49-F238E27FC236}">
                <a16:creationId xmlns:a16="http://schemas.microsoft.com/office/drawing/2014/main" id="{AAA4E3BA-51B3-4435-BC15-97F5B1E2E22B}"/>
              </a:ext>
            </a:extLst>
          </p:cNvPr>
          <p:cNvGraphicFramePr>
            <a:graphicFrameLocks noGrp="1"/>
          </p:cNvGraphicFramePr>
          <p:nvPr>
            <p:extLst>
              <p:ext uri="{D42A27DB-BD31-4B8C-83A1-F6EECF244321}">
                <p14:modId xmlns:p14="http://schemas.microsoft.com/office/powerpoint/2010/main" val="847584875"/>
              </p:ext>
            </p:extLst>
          </p:nvPr>
        </p:nvGraphicFramePr>
        <p:xfrm>
          <a:off x="6845877" y="136524"/>
          <a:ext cx="2152650" cy="1314450"/>
        </p:xfrm>
        <a:graphic>
          <a:graphicData uri="http://schemas.openxmlformats.org/drawingml/2006/table">
            <a:tbl>
              <a:tblPr/>
              <a:tblGrid>
                <a:gridCol w="1076325">
                  <a:extLst>
                    <a:ext uri="{9D8B030D-6E8A-4147-A177-3AD203B41FA5}">
                      <a16:colId xmlns:a16="http://schemas.microsoft.com/office/drawing/2014/main" val="1671886493"/>
                    </a:ext>
                  </a:extLst>
                </a:gridCol>
                <a:gridCol w="1076325">
                  <a:extLst>
                    <a:ext uri="{9D8B030D-6E8A-4147-A177-3AD203B41FA5}">
                      <a16:colId xmlns:a16="http://schemas.microsoft.com/office/drawing/2014/main" val="612221339"/>
                    </a:ext>
                  </a:extLst>
                </a:gridCol>
              </a:tblGrid>
              <a:tr h="1314450">
                <a:tc>
                  <a:txBody>
                    <a:bodyPr/>
                    <a:lstStyle/>
                    <a:p>
                      <a:pPr algn="l" fontAlgn="base"/>
                      <a:r>
                        <a:rPr lang="en-AU" sz="1000" b="0" i="0" u="none" strike="noStrike">
                          <a:solidFill>
                            <a:srgbClr val="222324"/>
                          </a:solidFill>
                          <a:effectLst/>
                          <a:latin typeface="Segoe UI Semilight" panose="020B0402040204020203" pitchFamily="34" charset="0"/>
                        </a:rPr>
                        <a:t> </a:t>
                      </a:r>
                      <a:r>
                        <a:rPr lang="en-AU" sz="1000" b="0" i="0">
                          <a:solidFill>
                            <a:srgbClr val="222324"/>
                          </a:solidFill>
                          <a:effectLst/>
                          <a:latin typeface="Segoe UI Semilight" panose="020B0402040204020203" pitchFamily="34" charset="0"/>
                        </a:rPr>
                        <a:t>​</a:t>
                      </a:r>
                      <a:r>
                        <a:rPr lang="en-AU" sz="1350" b="0" i="0" kern="1200">
                          <a:solidFill>
                            <a:schemeClr val="tx1"/>
                          </a:solidFill>
                          <a:effectLst/>
                          <a:latin typeface="+mn-lt"/>
                          <a:ea typeface="+mn-ea"/>
                          <a:cs typeface="+mn-cs"/>
                        </a:rPr>
                        <a:t> </a:t>
                      </a:r>
                      <a:endParaRPr lang="en-AU" b="0" i="0">
                        <a:solidFill>
                          <a:srgbClr val="222324"/>
                        </a:solidFill>
                        <a:effectLst/>
                      </a:endParaRPr>
                    </a:p>
                  </a:txBody>
                  <a:tcPr>
                    <a:lnL>
                      <a:noFill/>
                    </a:lnL>
                    <a:lnR>
                      <a:noFill/>
                    </a:lnR>
                    <a:lnT>
                      <a:noFill/>
                    </a:lnT>
                    <a:lnB>
                      <a:noFill/>
                    </a:lnB>
                  </a:tcPr>
                </a:tc>
                <a:tc>
                  <a:txBody>
                    <a:bodyPr/>
                    <a:lstStyle/>
                    <a:p>
                      <a:pPr algn="l" fontAlgn="base"/>
                      <a:r>
                        <a:rPr lang="en-AU" sz="1050" b="1" i="0" u="none" strike="noStrike">
                          <a:solidFill>
                            <a:srgbClr val="FFFFFF"/>
                          </a:solidFill>
                          <a:effectLst/>
                          <a:latin typeface="Segoe UI Semilight" panose="020B0402040204020203" pitchFamily="34" charset="0"/>
                        </a:rPr>
                        <a:t>Improving</a:t>
                      </a: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1" i="0" u="none" strike="noStrike">
                          <a:solidFill>
                            <a:srgbClr val="FFFFFF"/>
                          </a:solidFill>
                          <a:effectLst/>
                          <a:latin typeface="Segoe UI Semilight" panose="020B0402040204020203" pitchFamily="34" charset="0"/>
                        </a:rPr>
                        <a:t>No Change /Stable</a:t>
                      </a: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1" i="0" u="none" strike="noStrike">
                          <a:solidFill>
                            <a:srgbClr val="FFFFFF"/>
                          </a:solidFill>
                          <a:effectLst/>
                          <a:latin typeface="Segoe UI Semilight" panose="020B0402040204020203" pitchFamily="34" charset="0"/>
                        </a:rPr>
                        <a:t>Worsened </a:t>
                      </a:r>
                      <a:r>
                        <a:rPr lang="en-AU" sz="1050" b="0" i="0">
                          <a:solidFill>
                            <a:srgbClr val="222324"/>
                          </a:solidFill>
                          <a:effectLst/>
                          <a:latin typeface="Segoe UI Semilight" panose="020B0402040204020203" pitchFamily="34" charset="0"/>
                        </a:rPr>
                        <a:t>​</a:t>
                      </a:r>
                      <a:endParaRPr lang="en-AU" b="0" i="0">
                        <a:solidFill>
                          <a:srgbClr val="222324"/>
                        </a:solidFill>
                        <a:effectLst/>
                      </a:endParaRPr>
                    </a:p>
                  </a:txBody>
                  <a:tcPr>
                    <a:lnL>
                      <a:noFill/>
                    </a:lnL>
                    <a:lnR>
                      <a:noFill/>
                    </a:lnR>
                    <a:lnT>
                      <a:noFill/>
                    </a:lnT>
                    <a:lnB>
                      <a:noFill/>
                    </a:lnB>
                  </a:tcPr>
                </a:tc>
                <a:extLst>
                  <a:ext uri="{0D108BD9-81ED-4DB2-BD59-A6C34878D82A}">
                    <a16:rowId xmlns:a16="http://schemas.microsoft.com/office/drawing/2014/main" val="185449407"/>
                  </a:ext>
                </a:extLst>
              </a:tr>
            </a:tbl>
          </a:graphicData>
        </a:graphic>
      </p:graphicFrame>
      <p:sp>
        <p:nvSpPr>
          <p:cNvPr id="5" name="Rectangle 1">
            <a:extLst>
              <a:ext uri="{FF2B5EF4-FFF2-40B4-BE49-F238E27FC236}">
                <a16:creationId xmlns:a16="http://schemas.microsoft.com/office/drawing/2014/main" id="{EB666528-239F-4E5C-A394-FEEBB6BE1C82}"/>
              </a:ext>
            </a:extLst>
          </p:cNvPr>
          <p:cNvSpPr>
            <a:spLocks noChangeArrowheads="1"/>
          </p:cNvSpPr>
          <p:nvPr/>
        </p:nvSpPr>
        <p:spPr bwMode="auto">
          <a:xfrm>
            <a:off x="6845084" y="13731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A6D3BF1D-EA69-4EB0-81C5-0F65BEC26B9C}"/>
              </a:ext>
            </a:extLst>
          </p:cNvPr>
          <p:cNvSpPr/>
          <p:nvPr/>
        </p:nvSpPr>
        <p:spPr>
          <a:xfrm>
            <a:off x="4450813" y="3244334"/>
            <a:ext cx="242374" cy="369332"/>
          </a:xfrm>
          <a:prstGeom prst="rect">
            <a:avLst/>
          </a:prstGeom>
        </p:spPr>
        <p:txBody>
          <a:bodyPr wrap="none">
            <a:spAutoFit/>
          </a:bodyPr>
          <a:lstStyle/>
          <a:p>
            <a:r>
              <a:rPr lang="en-AU">
                <a:solidFill>
                  <a:srgbClr val="000000"/>
                </a:solidFill>
                <a:latin typeface="Times New Roman" panose="02020603050405020304" pitchFamily="18" charset="0"/>
              </a:rPr>
              <a:t> </a:t>
            </a:r>
            <a:endParaRPr lang="en-AU"/>
          </a:p>
        </p:txBody>
      </p:sp>
      <p:grpSp>
        <p:nvGrpSpPr>
          <p:cNvPr id="17" name="Group 16">
            <a:extLst>
              <a:ext uri="{FF2B5EF4-FFF2-40B4-BE49-F238E27FC236}">
                <a16:creationId xmlns:a16="http://schemas.microsoft.com/office/drawing/2014/main" id="{5DCE4DC9-D9F6-4E12-B99B-40E21D8C997C}"/>
              </a:ext>
            </a:extLst>
          </p:cNvPr>
          <p:cNvGrpSpPr/>
          <p:nvPr/>
        </p:nvGrpSpPr>
        <p:grpSpPr>
          <a:xfrm>
            <a:off x="7318541" y="136524"/>
            <a:ext cx="395654" cy="1056883"/>
            <a:chOff x="7318541" y="136524"/>
            <a:chExt cx="395654" cy="1056883"/>
          </a:xfrm>
        </p:grpSpPr>
        <p:cxnSp>
          <p:nvCxnSpPr>
            <p:cNvPr id="14" name="Straight Arrow Connector 13">
              <a:extLst>
                <a:ext uri="{FF2B5EF4-FFF2-40B4-BE49-F238E27FC236}">
                  <a16:creationId xmlns:a16="http://schemas.microsoft.com/office/drawing/2014/main" id="{101E702E-0598-49FA-A9EC-A2FA9A7C6C78}"/>
                </a:ext>
              </a:extLst>
            </p:cNvPr>
            <p:cNvCxnSpPr/>
            <p:nvPr/>
          </p:nvCxnSpPr>
          <p:spPr>
            <a:xfrm flipV="1">
              <a:off x="7516368" y="136524"/>
              <a:ext cx="0" cy="272562"/>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1182F5D1-E7CC-4426-9774-D2581DCD2197}"/>
                </a:ext>
              </a:extLst>
            </p:cNvPr>
            <p:cNvCxnSpPr/>
            <p:nvPr/>
          </p:nvCxnSpPr>
          <p:spPr>
            <a:xfrm>
              <a:off x="7318541" y="662355"/>
              <a:ext cx="395654" cy="0"/>
            </a:xfrm>
            <a:prstGeom prst="straightConnector1">
              <a:avLst/>
            </a:prstGeom>
            <a:ln w="28575">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53D66440-D4D6-4332-A51D-0069096F5AA3}"/>
                </a:ext>
              </a:extLst>
            </p:cNvPr>
            <p:cNvCxnSpPr>
              <a:cxnSpLocks/>
            </p:cNvCxnSpPr>
            <p:nvPr/>
          </p:nvCxnSpPr>
          <p:spPr>
            <a:xfrm>
              <a:off x="7516368" y="848064"/>
              <a:ext cx="938" cy="345343"/>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2831553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A341C-A4B2-4712-B817-07B2F13D8F97}"/>
              </a:ext>
            </a:extLst>
          </p:cNvPr>
          <p:cNvSpPr>
            <a:spLocks noGrp="1"/>
          </p:cNvSpPr>
          <p:nvPr>
            <p:ph type="title"/>
          </p:nvPr>
        </p:nvSpPr>
        <p:spPr/>
        <p:txBody>
          <a:bodyPr/>
          <a:lstStyle/>
          <a:p>
            <a:r>
              <a:rPr lang="en-AU"/>
              <a:t>Participant and AEMO Readiness</a:t>
            </a:r>
          </a:p>
        </p:txBody>
      </p:sp>
      <p:sp>
        <p:nvSpPr>
          <p:cNvPr id="4" name="Date Placeholder 3">
            <a:extLst>
              <a:ext uri="{FF2B5EF4-FFF2-40B4-BE49-F238E27FC236}">
                <a16:creationId xmlns:a16="http://schemas.microsoft.com/office/drawing/2014/main" id="{FAFB92D4-19D7-4AB1-ACA4-54C1A08839DA}"/>
              </a:ext>
            </a:extLst>
          </p:cNvPr>
          <p:cNvSpPr>
            <a:spLocks noGrp="1"/>
          </p:cNvSpPr>
          <p:nvPr>
            <p:ph type="dt" sz="half" idx="10"/>
          </p:nvPr>
        </p:nvSpPr>
        <p:spPr/>
        <p:txBody>
          <a:bodyPr/>
          <a:lstStyle/>
          <a:p>
            <a:fld id="{FDEF3A66-B67E-4569-919D-CB6E78FCED42}" type="datetime1">
              <a:rPr lang="en-AU" smtClean="0"/>
              <a:t>3/12/2020</a:t>
            </a:fld>
            <a:endParaRPr lang="en-AU"/>
          </a:p>
        </p:txBody>
      </p:sp>
      <p:sp>
        <p:nvSpPr>
          <p:cNvPr id="6" name="Slide Number Placeholder 5">
            <a:extLst>
              <a:ext uri="{FF2B5EF4-FFF2-40B4-BE49-F238E27FC236}">
                <a16:creationId xmlns:a16="http://schemas.microsoft.com/office/drawing/2014/main" id="{60BAA3C2-EDBE-4B4D-901D-3EDA2252D8CA}"/>
              </a:ext>
            </a:extLst>
          </p:cNvPr>
          <p:cNvSpPr>
            <a:spLocks noGrp="1"/>
          </p:cNvSpPr>
          <p:nvPr>
            <p:ph type="sldNum" sz="quarter" idx="12"/>
          </p:nvPr>
        </p:nvSpPr>
        <p:spPr/>
        <p:txBody>
          <a:bodyPr/>
          <a:lstStyle/>
          <a:p>
            <a:fld id="{4EC81F68-4976-451A-B2E9-79BCBD2F70CC}" type="slidenum">
              <a:rPr lang="en-AU" smtClean="0"/>
              <a:t>25</a:t>
            </a:fld>
            <a:endParaRPr lang="en-AU"/>
          </a:p>
        </p:txBody>
      </p:sp>
      <p:graphicFrame>
        <p:nvGraphicFramePr>
          <p:cNvPr id="7" name="Table 6">
            <a:extLst>
              <a:ext uri="{FF2B5EF4-FFF2-40B4-BE49-F238E27FC236}">
                <a16:creationId xmlns:a16="http://schemas.microsoft.com/office/drawing/2014/main" id="{70221C44-53D0-4B58-AC27-5766801909DA}"/>
              </a:ext>
            </a:extLst>
          </p:cNvPr>
          <p:cNvGraphicFramePr>
            <a:graphicFrameLocks noGrp="1"/>
          </p:cNvGraphicFramePr>
          <p:nvPr>
            <p:extLst>
              <p:ext uri="{D42A27DB-BD31-4B8C-83A1-F6EECF244321}">
                <p14:modId xmlns:p14="http://schemas.microsoft.com/office/powerpoint/2010/main" val="1275988731"/>
              </p:ext>
            </p:extLst>
          </p:nvPr>
        </p:nvGraphicFramePr>
        <p:xfrm>
          <a:off x="252150" y="3464606"/>
          <a:ext cx="8695276" cy="2904289"/>
        </p:xfrm>
        <a:graphic>
          <a:graphicData uri="http://schemas.openxmlformats.org/drawingml/2006/table">
            <a:tbl>
              <a:tblPr firstRow="1" bandRow="1">
                <a:tableStyleId>{21E4AEA4-8DFA-4A89-87EB-49C32662AFE0}</a:tableStyleId>
              </a:tblPr>
              <a:tblGrid>
                <a:gridCol w="715004">
                  <a:extLst>
                    <a:ext uri="{9D8B030D-6E8A-4147-A177-3AD203B41FA5}">
                      <a16:colId xmlns:a16="http://schemas.microsoft.com/office/drawing/2014/main" val="2545833798"/>
                    </a:ext>
                  </a:extLst>
                </a:gridCol>
                <a:gridCol w="4422531">
                  <a:extLst>
                    <a:ext uri="{9D8B030D-6E8A-4147-A177-3AD203B41FA5}">
                      <a16:colId xmlns:a16="http://schemas.microsoft.com/office/drawing/2014/main" val="1391838440"/>
                    </a:ext>
                  </a:extLst>
                </a:gridCol>
                <a:gridCol w="896815">
                  <a:extLst>
                    <a:ext uri="{9D8B030D-6E8A-4147-A177-3AD203B41FA5}">
                      <a16:colId xmlns:a16="http://schemas.microsoft.com/office/drawing/2014/main" val="2523357595"/>
                    </a:ext>
                  </a:extLst>
                </a:gridCol>
                <a:gridCol w="2660926">
                  <a:extLst>
                    <a:ext uri="{9D8B030D-6E8A-4147-A177-3AD203B41FA5}">
                      <a16:colId xmlns:a16="http://schemas.microsoft.com/office/drawing/2014/main" val="2978408763"/>
                    </a:ext>
                  </a:extLst>
                </a:gridCol>
              </a:tblGrid>
              <a:tr h="459465">
                <a:tc>
                  <a:txBody>
                    <a:bodyPr/>
                    <a:lstStyle/>
                    <a:p>
                      <a:r>
                        <a:rPr lang="en-US" sz="1200"/>
                        <a:t>Risk ID</a:t>
                      </a:r>
                    </a:p>
                  </a:txBody>
                  <a:tcPr anchor="ctr"/>
                </a:tc>
                <a:tc>
                  <a:txBody>
                    <a:bodyPr/>
                    <a:lstStyle/>
                    <a:p>
                      <a:r>
                        <a:rPr lang="en-US" sz="1200"/>
                        <a:t>Description</a:t>
                      </a:r>
                    </a:p>
                  </a:txBody>
                  <a:tcPr anchor="ctr"/>
                </a:tc>
                <a:tc>
                  <a:txBody>
                    <a:bodyPr/>
                    <a:lstStyle/>
                    <a:p>
                      <a:r>
                        <a:rPr lang="en-US" sz="1200"/>
                        <a:t>Residual Rating (Current)</a:t>
                      </a:r>
                    </a:p>
                  </a:txBody>
                  <a:tcPr anchor="ctr"/>
                </a:tc>
                <a:tc>
                  <a:txBody>
                    <a:bodyPr/>
                    <a:lstStyle/>
                    <a:p>
                      <a:endParaRPr lang="en-US" sz="1200"/>
                    </a:p>
                  </a:txBody>
                  <a:tcPr anchor="ctr"/>
                </a:tc>
                <a:extLst>
                  <a:ext uri="{0D108BD9-81ED-4DB2-BD59-A6C34878D82A}">
                    <a16:rowId xmlns:a16="http://schemas.microsoft.com/office/drawing/2014/main" val="407668883"/>
                  </a:ext>
                </a:extLst>
              </a:tr>
              <a:tr h="459465">
                <a:tc>
                  <a:txBody>
                    <a:bodyPr/>
                    <a:lstStyle/>
                    <a:p>
                      <a:r>
                        <a:rPr lang="en-US"/>
                        <a:t>R11</a:t>
                      </a:r>
                    </a:p>
                  </a:txBody>
                  <a:tcPr anchor="ctr"/>
                </a:tc>
                <a:tc>
                  <a:txBody>
                    <a:bodyPr/>
                    <a:lstStyle/>
                    <a:p>
                      <a:pPr lvl="0" algn="l">
                        <a:lnSpc>
                          <a:spcPct val="100000"/>
                        </a:lnSpc>
                        <a:spcBef>
                          <a:spcPts val="0"/>
                        </a:spcBef>
                        <a:spcAft>
                          <a:spcPts val="0"/>
                        </a:spcAft>
                        <a:buNone/>
                      </a:pPr>
                      <a:r>
                        <a:rPr lang="en-AU" sz="1350" b="0" i="0" u="none" strike="noStrike" noProof="0">
                          <a:latin typeface="+mn-lt"/>
                        </a:rPr>
                        <a:t>The AEMO internal project is not ready for 5MS Go Live</a:t>
                      </a:r>
                      <a:endParaRPr lang="en-US" sz="1350" b="0" i="0" u="none" strike="noStrike" noProof="0">
                        <a:latin typeface="Segoe UI Semilight"/>
                      </a:endParaRPr>
                    </a:p>
                  </a:txBody>
                  <a:tcPr anchor="ctr"/>
                </a:tc>
                <a:tc>
                  <a:txBody>
                    <a:bodyPr/>
                    <a:lstStyle/>
                    <a:p>
                      <a:r>
                        <a:rPr lang="en-US" sz="1100"/>
                        <a:t>Medium</a:t>
                      </a:r>
                    </a:p>
                  </a:txBody>
                  <a:tcPr>
                    <a:solidFill>
                      <a:srgbClr val="FFFF99"/>
                    </a:solidFill>
                  </a:tcPr>
                </a:tc>
                <a:tc>
                  <a:txBody>
                    <a:bodyPr/>
                    <a:lstStyle/>
                    <a:p>
                      <a:r>
                        <a:rPr lang="en-US" sz="1100"/>
                        <a:t>Proposing to change trend to “neutral”</a:t>
                      </a:r>
                    </a:p>
                  </a:txBody>
                  <a:tcPr>
                    <a:solidFill>
                      <a:srgbClr val="CECCCE"/>
                    </a:solidFill>
                  </a:tcPr>
                </a:tc>
                <a:extLst>
                  <a:ext uri="{0D108BD9-81ED-4DB2-BD59-A6C34878D82A}">
                    <a16:rowId xmlns:a16="http://schemas.microsoft.com/office/drawing/2014/main" val="262217271"/>
                  </a:ext>
                </a:extLst>
              </a:tr>
              <a:tr h="459465">
                <a:tc>
                  <a:txBody>
                    <a:bodyPr/>
                    <a:lstStyle/>
                    <a:p>
                      <a:r>
                        <a:rPr lang="en-US"/>
                        <a:t>R16</a:t>
                      </a:r>
                    </a:p>
                  </a:txBody>
                  <a:tcPr anchor="ctr"/>
                </a:tc>
                <a:tc>
                  <a:txBody>
                    <a:bodyPr/>
                    <a:lstStyle/>
                    <a:p>
                      <a:pPr lvl="0" algn="l">
                        <a:lnSpc>
                          <a:spcPct val="100000"/>
                        </a:lnSpc>
                        <a:spcBef>
                          <a:spcPts val="0"/>
                        </a:spcBef>
                        <a:spcAft>
                          <a:spcPts val="0"/>
                        </a:spcAft>
                        <a:buNone/>
                      </a:pPr>
                      <a:r>
                        <a:rPr lang="en-AU" sz="1350" b="0" i="0" u="none" strike="noStrike" noProof="0">
                          <a:latin typeface="+mn-lt"/>
                        </a:rPr>
                        <a:t>Potential impacts from MSP accreditation resource and timing constraints</a:t>
                      </a:r>
                      <a:endParaRPr lang="en-US" sz="1350" b="0" i="0" u="none" strike="noStrike" noProof="0">
                        <a:latin typeface="Segoe UI Semilight"/>
                      </a:endParaRPr>
                    </a:p>
                  </a:txBody>
                  <a:tcPr anchor="ctr"/>
                </a:tc>
                <a:tc>
                  <a:txBody>
                    <a:bodyPr/>
                    <a:lstStyle/>
                    <a:p>
                      <a:r>
                        <a:rPr lang="en-US" sz="1100"/>
                        <a:t>Medium</a:t>
                      </a:r>
                    </a:p>
                  </a:txBody>
                  <a:tcPr>
                    <a:solidFill>
                      <a:srgbClr val="FFFF99"/>
                    </a:solidFill>
                  </a:tcPr>
                </a:tc>
                <a:tc>
                  <a:txBody>
                    <a:bodyPr/>
                    <a:lstStyle/>
                    <a:p>
                      <a:r>
                        <a:rPr lang="en-US" sz="1100"/>
                        <a:t>No change proposed.</a:t>
                      </a:r>
                    </a:p>
                  </a:txBody>
                  <a:tcPr>
                    <a:solidFill>
                      <a:srgbClr val="E8E7E8"/>
                    </a:solidFill>
                  </a:tcPr>
                </a:tc>
                <a:extLst>
                  <a:ext uri="{0D108BD9-81ED-4DB2-BD59-A6C34878D82A}">
                    <a16:rowId xmlns:a16="http://schemas.microsoft.com/office/drawing/2014/main" val="3770531219"/>
                  </a:ext>
                </a:extLst>
              </a:tr>
              <a:tr h="650912">
                <a:tc>
                  <a:txBody>
                    <a:bodyPr/>
                    <a:lstStyle/>
                    <a:p>
                      <a:r>
                        <a:rPr lang="en-US"/>
                        <a:t>R19</a:t>
                      </a:r>
                    </a:p>
                  </a:txBody>
                  <a:tcPr anchor="ctr"/>
                </a:tc>
                <a:tc>
                  <a:txBody>
                    <a:bodyPr/>
                    <a:lstStyle/>
                    <a:p>
                      <a:pPr lvl="0" algn="l">
                        <a:lnSpc>
                          <a:spcPct val="100000"/>
                        </a:lnSpc>
                        <a:spcBef>
                          <a:spcPts val="0"/>
                        </a:spcBef>
                        <a:spcAft>
                          <a:spcPts val="0"/>
                        </a:spcAft>
                        <a:buNone/>
                      </a:pPr>
                      <a:r>
                        <a:rPr lang="en-AU" sz="1350" b="0" i="0" u="none" strike="noStrike" noProof="0">
                          <a:latin typeface="+mn-lt"/>
                        </a:rPr>
                        <a:t>Risk of a critical capability of participants not being ready at identified critical path milestones</a:t>
                      </a:r>
                      <a:endParaRPr lang="en-US" sz="1350" b="0" i="0" u="none" strike="noStrike" noProof="0">
                        <a:latin typeface="Segoe UI Semilight"/>
                      </a:endParaRPr>
                    </a:p>
                  </a:txBody>
                  <a:tcPr anchor="ctr"/>
                </a:tc>
                <a:tc>
                  <a:txBody>
                    <a:bodyPr/>
                    <a:lstStyle/>
                    <a:p>
                      <a:r>
                        <a:rPr lang="en-US" sz="1100"/>
                        <a:t>Medium</a:t>
                      </a:r>
                    </a:p>
                  </a:txBody>
                  <a:tcPr>
                    <a:solidFill>
                      <a:srgbClr val="FFFF99"/>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a:t>No change proposed.</a:t>
                      </a:r>
                    </a:p>
                  </a:txBody>
                  <a:tcPr>
                    <a:solidFill>
                      <a:srgbClr val="CECCCE"/>
                    </a:solidFill>
                  </a:tcPr>
                </a:tc>
                <a:extLst>
                  <a:ext uri="{0D108BD9-81ED-4DB2-BD59-A6C34878D82A}">
                    <a16:rowId xmlns:a16="http://schemas.microsoft.com/office/drawing/2014/main" val="107437426"/>
                  </a:ext>
                </a:extLst>
              </a:tr>
              <a:tr h="650912">
                <a:tc>
                  <a:txBody>
                    <a:bodyPr/>
                    <a:lstStyle/>
                    <a:p>
                      <a:r>
                        <a:rPr lang="en-US"/>
                        <a:t>R26</a:t>
                      </a:r>
                    </a:p>
                  </a:txBody>
                  <a:tcPr anchor="ctr"/>
                </a:tc>
                <a:tc>
                  <a:txBody>
                    <a:bodyPr/>
                    <a:lstStyle/>
                    <a:p>
                      <a:pPr lvl="0" algn="l">
                        <a:lnSpc>
                          <a:spcPct val="100000"/>
                        </a:lnSpc>
                        <a:spcBef>
                          <a:spcPts val="0"/>
                        </a:spcBef>
                        <a:spcAft>
                          <a:spcPts val="0"/>
                        </a:spcAft>
                        <a:buNone/>
                      </a:pPr>
                      <a:r>
                        <a:rPr lang="en-AU" sz="1350" u="none" strike="noStrike" noProof="0"/>
                        <a:t>Impact of Covid-19 resulting in participants and / or AEMO being unable to meet 5MS Program timelines</a:t>
                      </a:r>
                      <a:endParaRPr lang="en-US" sz="1350" b="0" i="0" u="none" strike="noStrike" noProof="0">
                        <a:latin typeface="Segoe UI Semilight"/>
                      </a:endParaRPr>
                    </a:p>
                  </a:txBody>
                  <a:tcPr anchor="ctr"/>
                </a:tc>
                <a:tc>
                  <a:txBody>
                    <a:bodyPr/>
                    <a:lstStyle/>
                    <a:p>
                      <a:r>
                        <a:rPr lang="en-US" sz="1100"/>
                        <a:t>Medium</a:t>
                      </a:r>
                    </a:p>
                  </a:txBody>
                  <a:tcPr>
                    <a:solidFill>
                      <a:srgbClr val="FFFF99"/>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a:t>Proposing to change trend to “neutral”</a:t>
                      </a:r>
                    </a:p>
                  </a:txBody>
                  <a:tcPr>
                    <a:solidFill>
                      <a:srgbClr val="E8E7E8"/>
                    </a:solidFill>
                  </a:tcPr>
                </a:tc>
                <a:extLst>
                  <a:ext uri="{0D108BD9-81ED-4DB2-BD59-A6C34878D82A}">
                    <a16:rowId xmlns:a16="http://schemas.microsoft.com/office/drawing/2014/main" val="808961550"/>
                  </a:ext>
                </a:extLst>
              </a:tr>
            </a:tbl>
          </a:graphicData>
        </a:graphic>
      </p:graphicFrame>
      <p:sp>
        <p:nvSpPr>
          <p:cNvPr id="3" name="TextBox 2">
            <a:extLst>
              <a:ext uri="{FF2B5EF4-FFF2-40B4-BE49-F238E27FC236}">
                <a16:creationId xmlns:a16="http://schemas.microsoft.com/office/drawing/2014/main" id="{E2D51886-FEDD-4764-A9D0-37DE05D23AB9}"/>
              </a:ext>
            </a:extLst>
          </p:cNvPr>
          <p:cNvSpPr txBox="1"/>
          <p:nvPr/>
        </p:nvSpPr>
        <p:spPr>
          <a:xfrm>
            <a:off x="252150" y="1385066"/>
            <a:ext cx="8695281" cy="1969770"/>
          </a:xfrm>
          <a:prstGeom prst="rect">
            <a:avLst/>
          </a:prstGeom>
          <a:noFill/>
        </p:spPr>
        <p:txBody>
          <a:bodyPr wrap="square" lIns="91440" tIns="45720" rIns="91440" bIns="45720" rtlCol="0" anchor="t">
            <a:spAutoFit/>
          </a:bodyPr>
          <a:lstStyle/>
          <a:p>
            <a:pPr marL="182563" indent="-182563">
              <a:spcBef>
                <a:spcPts val="600"/>
              </a:spcBef>
              <a:buFont typeface="Arial" panose="020B0604020202020204" pitchFamily="34" charset="0"/>
              <a:buChar char="•"/>
            </a:pPr>
            <a:r>
              <a:rPr lang="en-AU" sz="1400"/>
              <a:t>Overall, the risk that participants or AEMO would not be ready for 5MS Rule commencement is considered Medium. This risk is managed through Readiness Reporting.  Essential capability indicators are reflecting on track delivery, all major participant groups have majority of programs on schedule, 95% of survey respondents indicate intention to participate in Market Trials.</a:t>
            </a:r>
          </a:p>
          <a:p>
            <a:pPr marL="182563" indent="-182563">
              <a:spcBef>
                <a:spcPts val="600"/>
              </a:spcBef>
              <a:buFont typeface="Arial" panose="020B0604020202020204" pitchFamily="34" charset="0"/>
              <a:buChar char="•"/>
            </a:pPr>
            <a:r>
              <a:rPr lang="en-AU" sz="1400">
                <a:cs typeface="Segoe UI Semilight"/>
              </a:rPr>
              <a:t>Participants are not indicating any further impact on program readiness as a result of Covid-19 responses, although remains on risk list for a number of participants</a:t>
            </a:r>
          </a:p>
          <a:p>
            <a:pPr marL="182563" indent="-182563">
              <a:spcBef>
                <a:spcPts val="600"/>
              </a:spcBef>
              <a:buFont typeface="Arial" panose="020B0604020202020204" pitchFamily="34" charset="0"/>
              <a:buChar char="•"/>
            </a:pPr>
            <a:r>
              <a:rPr lang="en-AU" sz="1400"/>
              <a:t>AEMO is proposing that the risks as set in the register represent the current state and that these risks should be continued to be monitored through the existing mechanisms</a:t>
            </a:r>
            <a:endParaRPr lang="en-AU" sz="1400">
              <a:cs typeface="Segoe UI Semilight"/>
            </a:endParaRPr>
          </a:p>
        </p:txBody>
      </p:sp>
      <p:cxnSp>
        <p:nvCxnSpPr>
          <p:cNvPr id="8" name="Straight Arrow Connector 7">
            <a:extLst>
              <a:ext uri="{FF2B5EF4-FFF2-40B4-BE49-F238E27FC236}">
                <a16:creationId xmlns:a16="http://schemas.microsoft.com/office/drawing/2014/main" id="{F1D9007B-664A-4630-9DEC-BA17683DBEE7}"/>
              </a:ext>
            </a:extLst>
          </p:cNvPr>
          <p:cNvCxnSpPr/>
          <p:nvPr/>
        </p:nvCxnSpPr>
        <p:spPr>
          <a:xfrm flipV="1">
            <a:off x="5781009" y="4286426"/>
            <a:ext cx="0" cy="27256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2FA1B958-60CA-4C55-83F1-9ADB7AD1EF75}"/>
              </a:ext>
            </a:extLst>
          </p:cNvPr>
          <p:cNvCxnSpPr/>
          <p:nvPr/>
        </p:nvCxnSpPr>
        <p:spPr>
          <a:xfrm>
            <a:off x="5583182" y="4892478"/>
            <a:ext cx="395654"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26496E0F-6204-4AB7-89FA-5076985D0EFC}"/>
              </a:ext>
            </a:extLst>
          </p:cNvPr>
          <p:cNvCxnSpPr/>
          <p:nvPr/>
        </p:nvCxnSpPr>
        <p:spPr>
          <a:xfrm>
            <a:off x="5583182" y="5490971"/>
            <a:ext cx="395654"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8E32F629-5436-48E4-8A67-78264743D593}"/>
              </a:ext>
            </a:extLst>
          </p:cNvPr>
          <p:cNvCxnSpPr/>
          <p:nvPr/>
        </p:nvCxnSpPr>
        <p:spPr>
          <a:xfrm flipV="1">
            <a:off x="5781009" y="5973886"/>
            <a:ext cx="0" cy="27256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aphicFrame>
        <p:nvGraphicFramePr>
          <p:cNvPr id="13" name="Table 12">
            <a:extLst>
              <a:ext uri="{FF2B5EF4-FFF2-40B4-BE49-F238E27FC236}">
                <a16:creationId xmlns:a16="http://schemas.microsoft.com/office/drawing/2014/main" id="{30095CE5-E7B6-4D3C-8062-4A844A8059C9}"/>
              </a:ext>
            </a:extLst>
          </p:cNvPr>
          <p:cNvGraphicFramePr>
            <a:graphicFrameLocks noGrp="1"/>
          </p:cNvGraphicFramePr>
          <p:nvPr>
            <p:extLst>
              <p:ext uri="{D42A27DB-BD31-4B8C-83A1-F6EECF244321}">
                <p14:modId xmlns:p14="http://schemas.microsoft.com/office/powerpoint/2010/main" val="918325432"/>
              </p:ext>
            </p:extLst>
          </p:nvPr>
        </p:nvGraphicFramePr>
        <p:xfrm>
          <a:off x="6845877" y="136524"/>
          <a:ext cx="2152650" cy="1314450"/>
        </p:xfrm>
        <a:graphic>
          <a:graphicData uri="http://schemas.openxmlformats.org/drawingml/2006/table">
            <a:tbl>
              <a:tblPr/>
              <a:tblGrid>
                <a:gridCol w="1076325">
                  <a:extLst>
                    <a:ext uri="{9D8B030D-6E8A-4147-A177-3AD203B41FA5}">
                      <a16:colId xmlns:a16="http://schemas.microsoft.com/office/drawing/2014/main" val="1671886493"/>
                    </a:ext>
                  </a:extLst>
                </a:gridCol>
                <a:gridCol w="1076325">
                  <a:extLst>
                    <a:ext uri="{9D8B030D-6E8A-4147-A177-3AD203B41FA5}">
                      <a16:colId xmlns:a16="http://schemas.microsoft.com/office/drawing/2014/main" val="612221339"/>
                    </a:ext>
                  </a:extLst>
                </a:gridCol>
              </a:tblGrid>
              <a:tr h="1314450">
                <a:tc>
                  <a:txBody>
                    <a:bodyPr/>
                    <a:lstStyle/>
                    <a:p>
                      <a:pPr algn="l" fontAlgn="base"/>
                      <a:r>
                        <a:rPr lang="en-AU" sz="1000" b="0" i="0" u="none" strike="noStrike">
                          <a:solidFill>
                            <a:srgbClr val="222324"/>
                          </a:solidFill>
                          <a:effectLst/>
                          <a:latin typeface="Segoe UI Semilight" panose="020B0402040204020203" pitchFamily="34" charset="0"/>
                        </a:rPr>
                        <a:t> </a:t>
                      </a:r>
                      <a:r>
                        <a:rPr lang="en-AU" sz="1000" b="0" i="0">
                          <a:solidFill>
                            <a:srgbClr val="222324"/>
                          </a:solidFill>
                          <a:effectLst/>
                          <a:latin typeface="Segoe UI Semilight" panose="020B0402040204020203" pitchFamily="34" charset="0"/>
                        </a:rPr>
                        <a:t>​</a:t>
                      </a:r>
                      <a:r>
                        <a:rPr lang="en-AU" sz="1350" b="0" i="0" kern="1200">
                          <a:solidFill>
                            <a:schemeClr val="tx1"/>
                          </a:solidFill>
                          <a:effectLst/>
                          <a:latin typeface="+mn-lt"/>
                          <a:ea typeface="+mn-ea"/>
                          <a:cs typeface="+mn-cs"/>
                        </a:rPr>
                        <a:t> </a:t>
                      </a:r>
                      <a:endParaRPr lang="en-AU" b="0" i="0">
                        <a:solidFill>
                          <a:srgbClr val="222324"/>
                        </a:solidFill>
                        <a:effectLst/>
                      </a:endParaRPr>
                    </a:p>
                  </a:txBody>
                  <a:tcPr>
                    <a:lnL>
                      <a:noFill/>
                    </a:lnL>
                    <a:lnR>
                      <a:noFill/>
                    </a:lnR>
                    <a:lnT>
                      <a:noFill/>
                    </a:lnT>
                    <a:lnB>
                      <a:noFill/>
                    </a:lnB>
                  </a:tcPr>
                </a:tc>
                <a:tc>
                  <a:txBody>
                    <a:bodyPr/>
                    <a:lstStyle/>
                    <a:p>
                      <a:pPr algn="l" fontAlgn="base"/>
                      <a:r>
                        <a:rPr lang="en-AU" sz="1050" b="1" i="0" u="none" strike="noStrike">
                          <a:solidFill>
                            <a:srgbClr val="FFFFFF"/>
                          </a:solidFill>
                          <a:effectLst/>
                          <a:latin typeface="Segoe UI Semilight" panose="020B0402040204020203" pitchFamily="34" charset="0"/>
                        </a:rPr>
                        <a:t>Improving</a:t>
                      </a: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1" i="0" u="none" strike="noStrike">
                          <a:solidFill>
                            <a:srgbClr val="FFFFFF"/>
                          </a:solidFill>
                          <a:effectLst/>
                          <a:latin typeface="Segoe UI Semilight" panose="020B0402040204020203" pitchFamily="34" charset="0"/>
                        </a:rPr>
                        <a:t>No Change /Stable</a:t>
                      </a: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1" i="0" u="none" strike="noStrike">
                          <a:solidFill>
                            <a:srgbClr val="FFFFFF"/>
                          </a:solidFill>
                          <a:effectLst/>
                          <a:latin typeface="Segoe UI Semilight" panose="020B0402040204020203" pitchFamily="34" charset="0"/>
                        </a:rPr>
                        <a:t>Worsened </a:t>
                      </a:r>
                      <a:r>
                        <a:rPr lang="en-AU" sz="1050" b="0" i="0">
                          <a:solidFill>
                            <a:srgbClr val="222324"/>
                          </a:solidFill>
                          <a:effectLst/>
                          <a:latin typeface="Segoe UI Semilight" panose="020B0402040204020203" pitchFamily="34" charset="0"/>
                        </a:rPr>
                        <a:t>​</a:t>
                      </a:r>
                      <a:endParaRPr lang="en-AU" b="0" i="0">
                        <a:solidFill>
                          <a:srgbClr val="222324"/>
                        </a:solidFill>
                        <a:effectLst/>
                      </a:endParaRPr>
                    </a:p>
                  </a:txBody>
                  <a:tcPr>
                    <a:lnL>
                      <a:noFill/>
                    </a:lnL>
                    <a:lnR>
                      <a:noFill/>
                    </a:lnR>
                    <a:lnT>
                      <a:noFill/>
                    </a:lnT>
                    <a:lnB>
                      <a:noFill/>
                    </a:lnB>
                  </a:tcPr>
                </a:tc>
                <a:extLst>
                  <a:ext uri="{0D108BD9-81ED-4DB2-BD59-A6C34878D82A}">
                    <a16:rowId xmlns:a16="http://schemas.microsoft.com/office/drawing/2014/main" val="185449407"/>
                  </a:ext>
                </a:extLst>
              </a:tr>
            </a:tbl>
          </a:graphicData>
        </a:graphic>
      </p:graphicFrame>
      <p:grpSp>
        <p:nvGrpSpPr>
          <p:cNvPr id="14" name="Group 13">
            <a:extLst>
              <a:ext uri="{FF2B5EF4-FFF2-40B4-BE49-F238E27FC236}">
                <a16:creationId xmlns:a16="http://schemas.microsoft.com/office/drawing/2014/main" id="{DC095D2A-3CAA-41EB-BA0A-CC208374A388}"/>
              </a:ext>
            </a:extLst>
          </p:cNvPr>
          <p:cNvGrpSpPr/>
          <p:nvPr/>
        </p:nvGrpSpPr>
        <p:grpSpPr>
          <a:xfrm>
            <a:off x="7318541" y="136524"/>
            <a:ext cx="395654" cy="1056883"/>
            <a:chOff x="7318541" y="136524"/>
            <a:chExt cx="395654" cy="1056883"/>
          </a:xfrm>
        </p:grpSpPr>
        <p:cxnSp>
          <p:nvCxnSpPr>
            <p:cNvPr id="15" name="Straight Arrow Connector 14">
              <a:extLst>
                <a:ext uri="{FF2B5EF4-FFF2-40B4-BE49-F238E27FC236}">
                  <a16:creationId xmlns:a16="http://schemas.microsoft.com/office/drawing/2014/main" id="{B45265AA-72FF-4E11-9ABD-BDF1EB13C452}"/>
                </a:ext>
              </a:extLst>
            </p:cNvPr>
            <p:cNvCxnSpPr/>
            <p:nvPr/>
          </p:nvCxnSpPr>
          <p:spPr>
            <a:xfrm flipV="1">
              <a:off x="7516368" y="136524"/>
              <a:ext cx="0" cy="272562"/>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9414BA5E-1656-4929-838B-89CB67394259}"/>
                </a:ext>
              </a:extLst>
            </p:cNvPr>
            <p:cNvCxnSpPr/>
            <p:nvPr/>
          </p:nvCxnSpPr>
          <p:spPr>
            <a:xfrm>
              <a:off x="7318541" y="662355"/>
              <a:ext cx="395654" cy="0"/>
            </a:xfrm>
            <a:prstGeom prst="straightConnector1">
              <a:avLst/>
            </a:prstGeom>
            <a:ln w="28575">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D43F1543-5C2A-451E-AD4E-97A4599C3A72}"/>
                </a:ext>
              </a:extLst>
            </p:cNvPr>
            <p:cNvCxnSpPr>
              <a:cxnSpLocks/>
            </p:cNvCxnSpPr>
            <p:nvPr/>
          </p:nvCxnSpPr>
          <p:spPr>
            <a:xfrm>
              <a:off x="7516368" y="848064"/>
              <a:ext cx="938" cy="345343"/>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816114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9DB5817-0F41-4E8A-AB6E-1B6851A45D2D}"/>
              </a:ext>
            </a:extLst>
          </p:cNvPr>
          <p:cNvSpPr>
            <a:spLocks noGrp="1"/>
          </p:cNvSpPr>
          <p:nvPr>
            <p:ph type="title"/>
          </p:nvPr>
        </p:nvSpPr>
        <p:spPr/>
        <p:txBody>
          <a:bodyPr/>
          <a:lstStyle/>
          <a:p>
            <a:r>
              <a:rPr lang="en-AU"/>
              <a:t>Forward Meeting Plan</a:t>
            </a:r>
          </a:p>
        </p:txBody>
      </p:sp>
      <p:sp>
        <p:nvSpPr>
          <p:cNvPr id="8" name="Text Placeholder 7">
            <a:extLst>
              <a:ext uri="{FF2B5EF4-FFF2-40B4-BE49-F238E27FC236}">
                <a16:creationId xmlns:a16="http://schemas.microsoft.com/office/drawing/2014/main" id="{4F4219A2-5D79-4E54-A0BA-051ECF115A0E}"/>
              </a:ext>
            </a:extLst>
          </p:cNvPr>
          <p:cNvSpPr>
            <a:spLocks noGrp="1"/>
          </p:cNvSpPr>
          <p:nvPr>
            <p:ph type="body" idx="1"/>
          </p:nvPr>
        </p:nvSpPr>
        <p:spPr/>
        <p:txBody>
          <a:bodyPr/>
          <a:lstStyle/>
          <a:p>
            <a:r>
              <a:rPr lang="en-AU"/>
              <a:t>Anne-Marie McCague</a:t>
            </a:r>
          </a:p>
        </p:txBody>
      </p:sp>
      <p:sp>
        <p:nvSpPr>
          <p:cNvPr id="6" name="Slide Number Placeholder 5">
            <a:extLst>
              <a:ext uri="{FF2B5EF4-FFF2-40B4-BE49-F238E27FC236}">
                <a16:creationId xmlns:a16="http://schemas.microsoft.com/office/drawing/2014/main" id="{40F80E16-043C-4A42-961A-F292EDF45635}"/>
              </a:ext>
            </a:extLst>
          </p:cNvPr>
          <p:cNvSpPr>
            <a:spLocks noGrp="1"/>
          </p:cNvSpPr>
          <p:nvPr>
            <p:ph type="sldNum" sz="quarter" idx="12"/>
          </p:nvPr>
        </p:nvSpPr>
        <p:spPr/>
        <p:txBody>
          <a:bodyPr/>
          <a:lstStyle/>
          <a:p>
            <a:fld id="{4EC81F68-4976-451A-B2E9-79BCBD2F70CC}" type="slidenum">
              <a:rPr lang="en-AU" smtClean="0"/>
              <a:t>26</a:t>
            </a:fld>
            <a:endParaRPr lang="en-AU"/>
          </a:p>
        </p:txBody>
      </p:sp>
      <p:sp>
        <p:nvSpPr>
          <p:cNvPr id="2" name="Date Placeholder 1">
            <a:extLst>
              <a:ext uri="{FF2B5EF4-FFF2-40B4-BE49-F238E27FC236}">
                <a16:creationId xmlns:a16="http://schemas.microsoft.com/office/drawing/2014/main" id="{AF6CDDFD-439A-441B-AE74-460F1A1D72BD}"/>
              </a:ext>
            </a:extLst>
          </p:cNvPr>
          <p:cNvSpPr>
            <a:spLocks noGrp="1"/>
          </p:cNvSpPr>
          <p:nvPr>
            <p:ph type="dt" sz="half" idx="10"/>
          </p:nvPr>
        </p:nvSpPr>
        <p:spPr/>
        <p:txBody>
          <a:bodyPr/>
          <a:lstStyle/>
          <a:p>
            <a:fld id="{BC7F62E7-3297-41DF-9DEF-2FF2683F55B8}" type="datetime1">
              <a:rPr lang="en-AU" smtClean="0"/>
              <a:t>3/12/2020</a:t>
            </a:fld>
            <a:endParaRPr lang="en-AU"/>
          </a:p>
        </p:txBody>
      </p:sp>
    </p:spTree>
    <p:extLst>
      <p:ext uri="{BB962C8B-B14F-4D97-AF65-F5344CB8AC3E}">
        <p14:creationId xmlns:p14="http://schemas.microsoft.com/office/powerpoint/2010/main" val="1831895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E890D7F-50C8-47E0-AFEE-A81E60510C27}"/>
              </a:ext>
            </a:extLst>
          </p:cNvPr>
          <p:cNvSpPr>
            <a:spLocks noGrp="1"/>
          </p:cNvSpPr>
          <p:nvPr>
            <p:ph type="title"/>
          </p:nvPr>
        </p:nvSpPr>
        <p:spPr>
          <a:xfrm>
            <a:off x="176646" y="136526"/>
            <a:ext cx="8554744" cy="1189039"/>
          </a:xfrm>
        </p:spPr>
        <p:txBody>
          <a:bodyPr/>
          <a:lstStyle/>
          <a:p>
            <a:r>
              <a:rPr lang="en-AU"/>
              <a:t>Indicative PCF Plan for 2021</a:t>
            </a:r>
          </a:p>
        </p:txBody>
      </p:sp>
      <p:graphicFrame>
        <p:nvGraphicFramePr>
          <p:cNvPr id="9" name="Content Placeholder 8">
            <a:extLst>
              <a:ext uri="{FF2B5EF4-FFF2-40B4-BE49-F238E27FC236}">
                <a16:creationId xmlns:a16="http://schemas.microsoft.com/office/drawing/2014/main" id="{1EB0938C-5466-4754-A8D3-06566529019B}"/>
              </a:ext>
            </a:extLst>
          </p:cNvPr>
          <p:cNvGraphicFramePr>
            <a:graphicFrameLocks noGrp="1"/>
          </p:cNvGraphicFramePr>
          <p:nvPr>
            <p:ph idx="1"/>
            <p:extLst>
              <p:ext uri="{D42A27DB-BD31-4B8C-83A1-F6EECF244321}">
                <p14:modId xmlns:p14="http://schemas.microsoft.com/office/powerpoint/2010/main" val="3116227879"/>
              </p:ext>
            </p:extLst>
          </p:nvPr>
        </p:nvGraphicFramePr>
        <p:xfrm>
          <a:off x="410734" y="1624390"/>
          <a:ext cx="8301895" cy="3802283"/>
        </p:xfrm>
        <a:graphic>
          <a:graphicData uri="http://schemas.openxmlformats.org/drawingml/2006/table">
            <a:tbl>
              <a:tblPr firstRow="1" firstCol="1" bandRow="1">
                <a:tableStyleId>{9DCAF9ED-07DC-4A11-8D7F-57B35C25682E}</a:tableStyleId>
              </a:tblPr>
              <a:tblGrid>
                <a:gridCol w="1009690">
                  <a:extLst>
                    <a:ext uri="{9D8B030D-6E8A-4147-A177-3AD203B41FA5}">
                      <a16:colId xmlns:a16="http://schemas.microsoft.com/office/drawing/2014/main" val="341257948"/>
                    </a:ext>
                  </a:extLst>
                </a:gridCol>
                <a:gridCol w="2916882">
                  <a:extLst>
                    <a:ext uri="{9D8B030D-6E8A-4147-A177-3AD203B41FA5}">
                      <a16:colId xmlns:a16="http://schemas.microsoft.com/office/drawing/2014/main" val="3440049146"/>
                    </a:ext>
                  </a:extLst>
                </a:gridCol>
                <a:gridCol w="1009690">
                  <a:extLst>
                    <a:ext uri="{9D8B030D-6E8A-4147-A177-3AD203B41FA5}">
                      <a16:colId xmlns:a16="http://schemas.microsoft.com/office/drawing/2014/main" val="1481604260"/>
                    </a:ext>
                  </a:extLst>
                </a:gridCol>
                <a:gridCol w="3365633">
                  <a:extLst>
                    <a:ext uri="{9D8B030D-6E8A-4147-A177-3AD203B41FA5}">
                      <a16:colId xmlns:a16="http://schemas.microsoft.com/office/drawing/2014/main" val="2989831260"/>
                    </a:ext>
                  </a:extLst>
                </a:gridCol>
              </a:tblGrid>
              <a:tr h="363441">
                <a:tc>
                  <a:txBody>
                    <a:bodyPr/>
                    <a:lstStyle/>
                    <a:p>
                      <a:pPr>
                        <a:spcAft>
                          <a:spcPts val="0"/>
                        </a:spcAft>
                      </a:pPr>
                      <a:r>
                        <a:rPr lang="en-AU" sz="1100">
                          <a:effectLst/>
                        </a:rPr>
                        <a:t>Month</a:t>
                      </a:r>
                      <a:endParaRPr lang="en-AU" sz="1100">
                        <a:effectLst/>
                        <a:latin typeface="Calibri" panose="020F0502020204030204" pitchFamily="34" charset="0"/>
                        <a:ea typeface="Calibri" panose="020F0502020204030204" pitchFamily="34" charset="0"/>
                      </a:endParaRPr>
                    </a:p>
                  </a:txBody>
                  <a:tcPr marL="89616" marR="89616" marT="44808" marB="44808"/>
                </a:tc>
                <a:tc>
                  <a:txBody>
                    <a:bodyPr/>
                    <a:lstStyle/>
                    <a:p>
                      <a:pPr>
                        <a:spcAft>
                          <a:spcPts val="0"/>
                        </a:spcAft>
                      </a:pPr>
                      <a:r>
                        <a:rPr lang="en-AU" sz="1100">
                          <a:effectLst/>
                        </a:rPr>
                        <a:t>Topics</a:t>
                      </a:r>
                      <a:endParaRPr lang="en-AU" sz="1100">
                        <a:effectLst/>
                        <a:latin typeface="Calibri" panose="020F0502020204030204" pitchFamily="34" charset="0"/>
                        <a:ea typeface="Calibri" panose="020F0502020204030204" pitchFamily="34" charset="0"/>
                      </a:endParaRPr>
                    </a:p>
                  </a:txBody>
                  <a:tcPr marL="89616" marR="89616" marT="44808" marB="44808"/>
                </a:tc>
                <a:tc>
                  <a:txBody>
                    <a:bodyPr/>
                    <a:lstStyle/>
                    <a:p>
                      <a:pPr>
                        <a:spcAft>
                          <a:spcPts val="0"/>
                        </a:spcAft>
                      </a:pPr>
                      <a:r>
                        <a:rPr lang="en-AU" sz="1100" b="1">
                          <a:effectLst/>
                        </a:rPr>
                        <a:t>Month</a:t>
                      </a:r>
                      <a:endParaRPr lang="en-AU" sz="1100" b="1">
                        <a:effectLst/>
                        <a:latin typeface="Calibri" panose="020F0502020204030204" pitchFamily="34" charset="0"/>
                        <a:ea typeface="Calibri" panose="020F0502020204030204" pitchFamily="34" charset="0"/>
                      </a:endParaRPr>
                    </a:p>
                  </a:txBody>
                  <a:tcPr marL="89616" marR="89616" marT="44808" marB="44808"/>
                </a:tc>
                <a:tc>
                  <a:txBody>
                    <a:bodyPr/>
                    <a:lstStyle/>
                    <a:p>
                      <a:pPr>
                        <a:spcAft>
                          <a:spcPts val="0"/>
                        </a:spcAft>
                      </a:pPr>
                      <a:r>
                        <a:rPr lang="en-AU" sz="1100">
                          <a:effectLst/>
                        </a:rPr>
                        <a:t>Topics</a:t>
                      </a:r>
                      <a:endParaRPr lang="en-AU" sz="1100">
                        <a:effectLst/>
                        <a:latin typeface="Calibri" panose="020F0502020204030204" pitchFamily="34" charset="0"/>
                        <a:ea typeface="Calibri" panose="020F0502020204030204" pitchFamily="34" charset="0"/>
                      </a:endParaRPr>
                    </a:p>
                  </a:txBody>
                  <a:tcPr marL="89616" marR="89616" marT="44808" marB="44808"/>
                </a:tc>
                <a:extLst>
                  <a:ext uri="{0D108BD9-81ED-4DB2-BD59-A6C34878D82A}">
                    <a16:rowId xmlns:a16="http://schemas.microsoft.com/office/drawing/2014/main" val="1508076738"/>
                  </a:ext>
                </a:extLst>
              </a:tr>
              <a:tr h="418206">
                <a:tc>
                  <a:txBody>
                    <a:bodyPr/>
                    <a:lstStyle/>
                    <a:p>
                      <a:pPr>
                        <a:spcAft>
                          <a:spcPts val="0"/>
                        </a:spcAft>
                      </a:pPr>
                      <a:r>
                        <a:rPr lang="en-AU" sz="1100">
                          <a:effectLst/>
                        </a:rPr>
                        <a:t>January</a:t>
                      </a:r>
                      <a:endParaRPr lang="en-AU" sz="1100">
                        <a:effectLst/>
                        <a:latin typeface="Calibri" panose="020F0502020204030204" pitchFamily="34" charset="0"/>
                        <a:ea typeface="Calibri" panose="020F0502020204030204" pitchFamily="34" charset="0"/>
                      </a:endParaRPr>
                    </a:p>
                  </a:txBody>
                  <a:tcPr marL="89616" marR="89616" marT="44808" marB="44808"/>
                </a:tc>
                <a:tc>
                  <a:txBody>
                    <a:bodyPr/>
                    <a:lstStyle/>
                    <a:p>
                      <a:pPr marL="342900" lvl="0" indent="-342900">
                        <a:spcAft>
                          <a:spcPts val="0"/>
                        </a:spcAft>
                        <a:buFont typeface="+mj-lt"/>
                        <a:buAutoNum type="arabicPeriod"/>
                        <a:tabLst>
                          <a:tab pos="457200" algn="l"/>
                        </a:tabLst>
                      </a:pPr>
                      <a:r>
                        <a:rPr lang="en-AU" sz="1100">
                          <a:effectLst/>
                        </a:rPr>
                        <a:t>AEMO go-live decision making process</a:t>
                      </a:r>
                    </a:p>
                    <a:p>
                      <a:pPr marL="342900" lvl="0" indent="-342900">
                        <a:spcAft>
                          <a:spcPts val="0"/>
                        </a:spcAft>
                        <a:buFont typeface="+mj-lt"/>
                        <a:buAutoNum type="arabicPeriod"/>
                        <a:tabLst>
                          <a:tab pos="457200" algn="l"/>
                        </a:tabLst>
                      </a:pPr>
                      <a:r>
                        <a:rPr lang="en-AU" sz="1100">
                          <a:effectLst/>
                        </a:rPr>
                        <a:t>Risk Review </a:t>
                      </a:r>
                    </a:p>
                  </a:txBody>
                  <a:tcPr marL="89616" marR="89616" marT="44808" marB="44808"/>
                </a:tc>
                <a:tc>
                  <a:txBody>
                    <a:bodyPr/>
                    <a:lstStyle/>
                    <a:p>
                      <a:pPr>
                        <a:spcAft>
                          <a:spcPts val="0"/>
                        </a:spcAft>
                      </a:pPr>
                      <a:r>
                        <a:rPr lang="en-AU" sz="1100" b="1">
                          <a:effectLst/>
                        </a:rPr>
                        <a:t>June</a:t>
                      </a:r>
                      <a:endParaRPr lang="en-AU" sz="1100" b="1">
                        <a:effectLst/>
                        <a:latin typeface="Calibri" panose="020F0502020204030204" pitchFamily="34" charset="0"/>
                        <a:ea typeface="Calibri" panose="020F0502020204030204" pitchFamily="34" charset="0"/>
                      </a:endParaRPr>
                    </a:p>
                  </a:txBody>
                  <a:tcPr marL="89616" marR="89616" marT="44808" marB="44808"/>
                </a:tc>
                <a:tc>
                  <a:txBody>
                    <a:bodyPr/>
                    <a:lstStyle/>
                    <a:p>
                      <a:pPr marL="342900" lvl="0" indent="-342900">
                        <a:spcAft>
                          <a:spcPts val="0"/>
                        </a:spcAft>
                        <a:buFont typeface="+mj-lt"/>
                        <a:buAutoNum type="arabicPeriod"/>
                        <a:tabLst>
                          <a:tab pos="457200" algn="l"/>
                        </a:tabLst>
                      </a:pPr>
                      <a:r>
                        <a:rPr lang="en-AU" sz="1100">
                          <a:effectLst/>
                        </a:rPr>
                        <a:t>Market Trial prep status</a:t>
                      </a:r>
                      <a:endParaRPr lang="en-AU" sz="1100">
                        <a:effectLst/>
                        <a:latin typeface="Calibri" panose="020F0502020204030204" pitchFamily="34" charset="0"/>
                        <a:ea typeface="Calibri" panose="020F0502020204030204" pitchFamily="34" charset="0"/>
                      </a:endParaRPr>
                    </a:p>
                  </a:txBody>
                  <a:tcPr marL="89616" marR="89616" marT="44808" marB="44808"/>
                </a:tc>
                <a:extLst>
                  <a:ext uri="{0D108BD9-81ED-4DB2-BD59-A6C34878D82A}">
                    <a16:rowId xmlns:a16="http://schemas.microsoft.com/office/drawing/2014/main" val="3985374831"/>
                  </a:ext>
                </a:extLst>
              </a:tr>
              <a:tr h="582502">
                <a:tc>
                  <a:txBody>
                    <a:bodyPr/>
                    <a:lstStyle/>
                    <a:p>
                      <a:pPr>
                        <a:spcAft>
                          <a:spcPts val="0"/>
                        </a:spcAft>
                      </a:pPr>
                      <a:r>
                        <a:rPr lang="en-AU" sz="1100">
                          <a:effectLst/>
                        </a:rPr>
                        <a:t>February</a:t>
                      </a:r>
                      <a:endParaRPr lang="en-AU" sz="1100">
                        <a:effectLst/>
                        <a:latin typeface="Calibri" panose="020F0502020204030204" pitchFamily="34" charset="0"/>
                        <a:ea typeface="Calibri" panose="020F0502020204030204" pitchFamily="34" charset="0"/>
                      </a:endParaRPr>
                    </a:p>
                  </a:txBody>
                  <a:tcPr marL="89616" marR="89616" marT="44808" marB="44808"/>
                </a:tc>
                <a:tc>
                  <a:txBody>
                    <a:bodyPr/>
                    <a:lstStyle/>
                    <a:p>
                      <a:pPr marL="342900" lvl="0" indent="-342900">
                        <a:spcAft>
                          <a:spcPts val="0"/>
                        </a:spcAft>
                        <a:buFont typeface="+mj-lt"/>
                        <a:buAutoNum type="arabicPeriod"/>
                        <a:tabLst>
                          <a:tab pos="457200" algn="l"/>
                        </a:tabLst>
                      </a:pPr>
                      <a:r>
                        <a:rPr lang="en-AU" sz="1100">
                          <a:effectLst/>
                        </a:rPr>
                        <a:t>Retail Cutover Status</a:t>
                      </a:r>
                    </a:p>
                    <a:p>
                      <a:pPr marL="342900" lvl="0" indent="-342900">
                        <a:spcAft>
                          <a:spcPts val="0"/>
                        </a:spcAft>
                        <a:buFont typeface="+mj-lt"/>
                        <a:buAutoNum type="arabicPeriod"/>
                        <a:tabLst>
                          <a:tab pos="457200" algn="l"/>
                        </a:tabLst>
                      </a:pPr>
                      <a:r>
                        <a:rPr lang="en-AU" sz="1100">
                          <a:effectLst/>
                        </a:rPr>
                        <a:t>Exec Forum Agenda</a:t>
                      </a:r>
                      <a:endParaRPr lang="en-AU" sz="1100">
                        <a:effectLst/>
                        <a:latin typeface="Calibri" panose="020F0502020204030204" pitchFamily="34" charset="0"/>
                        <a:ea typeface="Calibri" panose="020F0502020204030204" pitchFamily="34" charset="0"/>
                      </a:endParaRPr>
                    </a:p>
                  </a:txBody>
                  <a:tcPr marL="89616" marR="89616" marT="44808" marB="44808"/>
                </a:tc>
                <a:tc>
                  <a:txBody>
                    <a:bodyPr/>
                    <a:lstStyle/>
                    <a:p>
                      <a:pPr>
                        <a:spcAft>
                          <a:spcPts val="0"/>
                        </a:spcAft>
                      </a:pPr>
                      <a:r>
                        <a:rPr lang="en-AU" sz="1100" b="1">
                          <a:effectLst/>
                        </a:rPr>
                        <a:t>July</a:t>
                      </a:r>
                      <a:endParaRPr lang="en-AU" sz="1100" b="1">
                        <a:effectLst/>
                        <a:latin typeface="Calibri" panose="020F0502020204030204" pitchFamily="34" charset="0"/>
                        <a:ea typeface="Calibri" panose="020F0502020204030204" pitchFamily="34" charset="0"/>
                      </a:endParaRPr>
                    </a:p>
                  </a:txBody>
                  <a:tcPr marL="89616" marR="89616" marT="44808" marB="44808"/>
                </a:tc>
                <a:tc>
                  <a:txBody>
                    <a:bodyPr/>
                    <a:lstStyle/>
                    <a:p>
                      <a:pPr marL="342900" lvl="0" indent="-342900">
                        <a:spcAft>
                          <a:spcPts val="0"/>
                        </a:spcAft>
                        <a:buFont typeface="+mj-lt"/>
                        <a:buAutoNum type="arabicPeriod"/>
                        <a:tabLst>
                          <a:tab pos="457200" algn="l"/>
                        </a:tabLst>
                      </a:pPr>
                      <a:r>
                        <a:rPr lang="en-AU" sz="1100">
                          <a:effectLst/>
                        </a:rPr>
                        <a:t>Market Trial progress</a:t>
                      </a:r>
                    </a:p>
                    <a:p>
                      <a:pPr marL="342900" lvl="0" indent="-342900">
                        <a:spcAft>
                          <a:spcPts val="0"/>
                        </a:spcAft>
                        <a:buFont typeface="+mj-lt"/>
                        <a:buAutoNum type="arabicPeriod"/>
                        <a:tabLst>
                          <a:tab pos="457200" algn="l"/>
                        </a:tabLst>
                      </a:pPr>
                      <a:r>
                        <a:rPr lang="en-AU" sz="1100">
                          <a:effectLst/>
                        </a:rPr>
                        <a:t>Readiness Reporting #8</a:t>
                      </a:r>
                      <a:endParaRPr lang="en-AU" sz="1100">
                        <a:effectLst/>
                        <a:latin typeface="Calibri" panose="020F0502020204030204" pitchFamily="34" charset="0"/>
                        <a:ea typeface="Calibri" panose="020F0502020204030204" pitchFamily="34" charset="0"/>
                      </a:endParaRPr>
                    </a:p>
                  </a:txBody>
                  <a:tcPr marL="89616" marR="89616" marT="44808" marB="44808"/>
                </a:tc>
                <a:extLst>
                  <a:ext uri="{0D108BD9-81ED-4DB2-BD59-A6C34878D82A}">
                    <a16:rowId xmlns:a16="http://schemas.microsoft.com/office/drawing/2014/main" val="1804033403"/>
                  </a:ext>
                </a:extLst>
              </a:tr>
              <a:tr h="746797">
                <a:tc>
                  <a:txBody>
                    <a:bodyPr/>
                    <a:lstStyle/>
                    <a:p>
                      <a:pPr>
                        <a:spcAft>
                          <a:spcPts val="0"/>
                        </a:spcAft>
                      </a:pPr>
                      <a:r>
                        <a:rPr lang="en-AU" sz="1100">
                          <a:effectLst/>
                        </a:rPr>
                        <a:t>March</a:t>
                      </a:r>
                      <a:endParaRPr lang="en-AU" sz="1100">
                        <a:effectLst/>
                        <a:latin typeface="Calibri" panose="020F0502020204030204" pitchFamily="34" charset="0"/>
                        <a:ea typeface="Calibri" panose="020F0502020204030204" pitchFamily="34" charset="0"/>
                      </a:endParaRPr>
                    </a:p>
                  </a:txBody>
                  <a:tcPr marL="89616" marR="89616" marT="44808" marB="44808"/>
                </a:tc>
                <a:tc>
                  <a:txBody>
                    <a:bodyPr/>
                    <a:lstStyle/>
                    <a:p>
                      <a:pPr marL="342900" lvl="0" indent="-342900">
                        <a:spcAft>
                          <a:spcPts val="0"/>
                        </a:spcAft>
                        <a:buFont typeface="+mj-lt"/>
                        <a:buAutoNum type="arabicPeriod"/>
                        <a:tabLst>
                          <a:tab pos="457200" algn="l"/>
                        </a:tabLst>
                      </a:pPr>
                      <a:r>
                        <a:rPr lang="en-AU" sz="1100">
                          <a:effectLst/>
                        </a:rPr>
                        <a:t>Debrief of Retail Go-Live</a:t>
                      </a:r>
                    </a:p>
                    <a:p>
                      <a:pPr marL="342900" lvl="0" indent="-342900">
                        <a:spcAft>
                          <a:spcPts val="0"/>
                        </a:spcAft>
                        <a:buFont typeface="+mj-lt"/>
                        <a:buAutoNum type="arabicPeriod"/>
                        <a:tabLst>
                          <a:tab pos="457200" algn="l"/>
                        </a:tabLst>
                      </a:pPr>
                      <a:r>
                        <a:rPr lang="en-AU" sz="1100">
                          <a:effectLst/>
                        </a:rPr>
                        <a:t>Dispatch and Settlements Cutovers Preparation Status</a:t>
                      </a:r>
                    </a:p>
                    <a:p>
                      <a:pPr marL="342900" lvl="0" indent="-342900">
                        <a:spcAft>
                          <a:spcPts val="0"/>
                        </a:spcAft>
                        <a:buFont typeface="+mj-lt"/>
                        <a:buAutoNum type="arabicPeriod"/>
                        <a:tabLst>
                          <a:tab pos="457200" algn="l"/>
                        </a:tabLst>
                      </a:pPr>
                      <a:r>
                        <a:rPr lang="en-AU" sz="1100">
                          <a:effectLst/>
                        </a:rPr>
                        <a:t>Readiness Reporting #6</a:t>
                      </a:r>
                    </a:p>
                    <a:p>
                      <a:pPr marL="342900" lvl="0" indent="-342900">
                        <a:spcAft>
                          <a:spcPts val="0"/>
                        </a:spcAft>
                        <a:buFont typeface="+mj-lt"/>
                        <a:buAutoNum type="arabicPeriod"/>
                        <a:tabLst>
                          <a:tab pos="457200" algn="l"/>
                        </a:tabLst>
                      </a:pPr>
                      <a:r>
                        <a:rPr lang="en-AU" sz="1100">
                          <a:effectLst/>
                        </a:rPr>
                        <a:t>5MS Rule Commencement check point</a:t>
                      </a:r>
                      <a:endParaRPr lang="en-AU" sz="1100">
                        <a:effectLst/>
                        <a:latin typeface="Calibri" panose="020F0502020204030204" pitchFamily="34" charset="0"/>
                        <a:ea typeface="Calibri" panose="020F0502020204030204" pitchFamily="34" charset="0"/>
                      </a:endParaRPr>
                    </a:p>
                  </a:txBody>
                  <a:tcPr marL="89616" marR="89616" marT="44808" marB="44808"/>
                </a:tc>
                <a:tc>
                  <a:txBody>
                    <a:bodyPr/>
                    <a:lstStyle/>
                    <a:p>
                      <a:pPr>
                        <a:spcAft>
                          <a:spcPts val="0"/>
                        </a:spcAft>
                      </a:pPr>
                      <a:r>
                        <a:rPr lang="en-AU" sz="1100" b="1">
                          <a:effectLst/>
                        </a:rPr>
                        <a:t>August</a:t>
                      </a:r>
                      <a:endParaRPr lang="en-AU" sz="1100" b="1">
                        <a:effectLst/>
                        <a:latin typeface="Calibri" panose="020F0502020204030204" pitchFamily="34" charset="0"/>
                        <a:ea typeface="Calibri" panose="020F0502020204030204" pitchFamily="34" charset="0"/>
                      </a:endParaRPr>
                    </a:p>
                  </a:txBody>
                  <a:tcPr marL="89616" marR="89616" marT="44808" marB="44808"/>
                </a:tc>
                <a:tc>
                  <a:txBody>
                    <a:bodyPr/>
                    <a:lstStyle/>
                    <a:p>
                      <a:pPr marL="342900" lvl="0" indent="-342900">
                        <a:spcAft>
                          <a:spcPts val="0"/>
                        </a:spcAft>
                        <a:buFont typeface="+mj-lt"/>
                        <a:buAutoNum type="arabicPeriod"/>
                        <a:tabLst>
                          <a:tab pos="457200" algn="l"/>
                        </a:tabLst>
                      </a:pPr>
                      <a:r>
                        <a:rPr lang="en-AU" sz="1100">
                          <a:effectLst/>
                        </a:rPr>
                        <a:t>Market Trial progress</a:t>
                      </a:r>
                    </a:p>
                    <a:p>
                      <a:pPr marL="342900" lvl="0" indent="-342900">
                        <a:spcAft>
                          <a:spcPts val="0"/>
                        </a:spcAft>
                        <a:buFont typeface="+mj-lt"/>
                        <a:buAutoNum type="arabicPeriod"/>
                        <a:tabLst>
                          <a:tab pos="457200" algn="l"/>
                        </a:tabLst>
                      </a:pPr>
                      <a:r>
                        <a:rPr lang="en-AU" sz="1100">
                          <a:effectLst/>
                        </a:rPr>
                        <a:t>Risk Review – focus on rule commencement</a:t>
                      </a:r>
                    </a:p>
                    <a:p>
                      <a:pPr marL="342900" lvl="0" indent="-342900">
                        <a:spcAft>
                          <a:spcPts val="0"/>
                        </a:spcAft>
                        <a:buFont typeface="+mj-lt"/>
                        <a:buAutoNum type="arabicPeriod"/>
                        <a:tabLst>
                          <a:tab pos="457200" algn="l"/>
                        </a:tabLst>
                      </a:pPr>
                      <a:r>
                        <a:rPr lang="en-AU" sz="1100">
                          <a:effectLst/>
                        </a:rPr>
                        <a:t>Exec Forum Agenda</a:t>
                      </a:r>
                      <a:endParaRPr lang="en-AU" sz="1100">
                        <a:effectLst/>
                        <a:latin typeface="Calibri" panose="020F0502020204030204" pitchFamily="34" charset="0"/>
                        <a:ea typeface="Calibri" panose="020F0502020204030204" pitchFamily="34" charset="0"/>
                      </a:endParaRPr>
                    </a:p>
                  </a:txBody>
                  <a:tcPr marL="89616" marR="89616" marT="44808" marB="44808"/>
                </a:tc>
                <a:extLst>
                  <a:ext uri="{0D108BD9-81ED-4DB2-BD59-A6C34878D82A}">
                    <a16:rowId xmlns:a16="http://schemas.microsoft.com/office/drawing/2014/main" val="3009335575"/>
                  </a:ext>
                </a:extLst>
              </a:tr>
              <a:tr h="582502">
                <a:tc>
                  <a:txBody>
                    <a:bodyPr/>
                    <a:lstStyle/>
                    <a:p>
                      <a:pPr>
                        <a:spcAft>
                          <a:spcPts val="0"/>
                        </a:spcAft>
                      </a:pPr>
                      <a:r>
                        <a:rPr lang="en-AU" sz="1100">
                          <a:effectLst/>
                        </a:rPr>
                        <a:t>April</a:t>
                      </a:r>
                      <a:endParaRPr lang="en-AU" sz="1100">
                        <a:effectLst/>
                        <a:latin typeface="Calibri" panose="020F0502020204030204" pitchFamily="34" charset="0"/>
                        <a:ea typeface="Calibri" panose="020F0502020204030204" pitchFamily="34" charset="0"/>
                      </a:endParaRPr>
                    </a:p>
                  </a:txBody>
                  <a:tcPr marL="89616" marR="89616" marT="44808" marB="44808"/>
                </a:tc>
                <a:tc>
                  <a:txBody>
                    <a:bodyPr/>
                    <a:lstStyle/>
                    <a:p>
                      <a:pPr marL="342900" lvl="0" indent="-342900">
                        <a:spcAft>
                          <a:spcPts val="0"/>
                        </a:spcAft>
                        <a:buFont typeface="+mj-lt"/>
                        <a:buAutoNum type="arabicPeriod"/>
                        <a:tabLst>
                          <a:tab pos="457200" algn="l"/>
                        </a:tabLst>
                      </a:pPr>
                      <a:r>
                        <a:rPr lang="en-AU" sz="1100">
                          <a:effectLst/>
                        </a:rPr>
                        <a:t>Debrief on Dispatch &amp; Settlements go-live</a:t>
                      </a:r>
                    </a:p>
                    <a:p>
                      <a:pPr marL="342900" lvl="0" indent="-342900">
                        <a:spcAft>
                          <a:spcPts val="0"/>
                        </a:spcAft>
                        <a:buFont typeface="+mj-lt"/>
                        <a:buAutoNum type="arabicPeriod"/>
                        <a:tabLst>
                          <a:tab pos="457200" algn="l"/>
                        </a:tabLst>
                      </a:pPr>
                      <a:r>
                        <a:rPr lang="en-AU" sz="1100">
                          <a:effectLst/>
                        </a:rPr>
                        <a:t>Risk Review</a:t>
                      </a:r>
                    </a:p>
                  </a:txBody>
                  <a:tcPr marL="89616" marR="89616" marT="44808" marB="44808"/>
                </a:tc>
                <a:tc>
                  <a:txBody>
                    <a:bodyPr/>
                    <a:lstStyle/>
                    <a:p>
                      <a:pPr>
                        <a:spcAft>
                          <a:spcPts val="0"/>
                        </a:spcAft>
                      </a:pPr>
                      <a:r>
                        <a:rPr lang="en-AU" sz="1100" b="1">
                          <a:effectLst/>
                        </a:rPr>
                        <a:t>September</a:t>
                      </a:r>
                      <a:endParaRPr lang="en-AU" sz="1100" b="1">
                        <a:effectLst/>
                        <a:latin typeface="Calibri" panose="020F0502020204030204" pitchFamily="34" charset="0"/>
                        <a:ea typeface="Calibri" panose="020F0502020204030204" pitchFamily="34" charset="0"/>
                      </a:endParaRPr>
                    </a:p>
                  </a:txBody>
                  <a:tcPr marL="89616" marR="89616" marT="44808" marB="44808"/>
                </a:tc>
                <a:tc>
                  <a:txBody>
                    <a:bodyPr/>
                    <a:lstStyle/>
                    <a:p>
                      <a:pPr marL="342900" lvl="0" indent="-342900">
                        <a:spcAft>
                          <a:spcPts val="0"/>
                        </a:spcAft>
                        <a:buFont typeface="+mj-lt"/>
                        <a:buAutoNum type="arabicPeriod"/>
                        <a:tabLst>
                          <a:tab pos="457200" algn="l"/>
                        </a:tabLst>
                      </a:pPr>
                      <a:r>
                        <a:rPr lang="en-AU" sz="1100">
                          <a:effectLst/>
                        </a:rPr>
                        <a:t>Results of Market Trial </a:t>
                      </a:r>
                    </a:p>
                    <a:p>
                      <a:pPr marL="342900" lvl="0" indent="-342900">
                        <a:spcAft>
                          <a:spcPts val="0"/>
                        </a:spcAft>
                        <a:buFont typeface="+mj-lt"/>
                        <a:buAutoNum type="arabicPeriod"/>
                        <a:tabLst>
                          <a:tab pos="457200" algn="l"/>
                        </a:tabLst>
                      </a:pPr>
                      <a:r>
                        <a:rPr lang="en-AU" sz="1100">
                          <a:effectLst/>
                        </a:rPr>
                        <a:t>Preparing for 1 Oct – Ind Go-Live Plan review</a:t>
                      </a:r>
                    </a:p>
                    <a:p>
                      <a:pPr marL="342900" lvl="0" indent="-342900">
                        <a:spcAft>
                          <a:spcPts val="0"/>
                        </a:spcAft>
                        <a:buFont typeface="+mj-lt"/>
                        <a:buAutoNum type="arabicPeriod"/>
                        <a:tabLst>
                          <a:tab pos="457200" algn="l"/>
                        </a:tabLst>
                      </a:pPr>
                      <a:r>
                        <a:rPr lang="en-AU" sz="1100">
                          <a:effectLst/>
                        </a:rPr>
                        <a:t>Readiness Reporting #9</a:t>
                      </a:r>
                      <a:endParaRPr lang="en-AU" sz="1100">
                        <a:effectLst/>
                        <a:latin typeface="Calibri" panose="020F0502020204030204" pitchFamily="34" charset="0"/>
                        <a:ea typeface="Calibri" panose="020F0502020204030204" pitchFamily="34" charset="0"/>
                      </a:endParaRPr>
                    </a:p>
                  </a:txBody>
                  <a:tcPr marL="89616" marR="89616" marT="44808" marB="44808"/>
                </a:tc>
                <a:extLst>
                  <a:ext uri="{0D108BD9-81ED-4DB2-BD59-A6C34878D82A}">
                    <a16:rowId xmlns:a16="http://schemas.microsoft.com/office/drawing/2014/main" val="742869260"/>
                  </a:ext>
                </a:extLst>
              </a:tr>
              <a:tr h="911092">
                <a:tc>
                  <a:txBody>
                    <a:bodyPr/>
                    <a:lstStyle/>
                    <a:p>
                      <a:pPr>
                        <a:spcAft>
                          <a:spcPts val="0"/>
                        </a:spcAft>
                      </a:pPr>
                      <a:r>
                        <a:rPr lang="en-AU" sz="1100" b="1">
                          <a:effectLst/>
                        </a:rPr>
                        <a:t>May</a:t>
                      </a:r>
                      <a:endParaRPr lang="en-AU" sz="1100" b="1">
                        <a:effectLst/>
                        <a:latin typeface="Calibri" panose="020F0502020204030204" pitchFamily="34" charset="0"/>
                        <a:ea typeface="Calibri" panose="020F0502020204030204" pitchFamily="34" charset="0"/>
                      </a:endParaRPr>
                    </a:p>
                  </a:txBody>
                  <a:tcPr marL="89616" marR="89616" marT="44808" marB="44808"/>
                </a:tc>
                <a:tc>
                  <a:txBody>
                    <a:bodyPr/>
                    <a:lstStyle/>
                    <a:p>
                      <a:pPr marL="342900" lvl="0" indent="-342900">
                        <a:spcAft>
                          <a:spcPts val="0"/>
                        </a:spcAft>
                        <a:buFont typeface="+mj-lt"/>
                        <a:buAutoNum type="arabicPeriod"/>
                        <a:tabLst>
                          <a:tab pos="457200" algn="l"/>
                        </a:tabLst>
                      </a:pPr>
                      <a:r>
                        <a:rPr lang="en-AU" sz="1100">
                          <a:effectLst/>
                        </a:rPr>
                        <a:t>Readiness Reporting #7</a:t>
                      </a:r>
                    </a:p>
                    <a:p>
                      <a:pPr marL="342900" lvl="0" indent="-342900">
                        <a:spcAft>
                          <a:spcPts val="0"/>
                        </a:spcAft>
                        <a:buFont typeface="+mj-lt"/>
                        <a:buAutoNum type="arabicPeriod"/>
                        <a:tabLst>
                          <a:tab pos="457200" algn="l"/>
                        </a:tabLst>
                      </a:pPr>
                      <a:r>
                        <a:rPr lang="en-AU" sz="1100">
                          <a:effectLst/>
                        </a:rPr>
                        <a:t>Exec Forum Agenda</a:t>
                      </a:r>
                    </a:p>
                    <a:p>
                      <a:pPr marL="342900" marR="0" lvl="0" indent="-342900" algn="l" defTabSz="685800" rtl="0" eaLnBrk="1" fontAlgn="auto" latinLnBrk="0" hangingPunct="1">
                        <a:lnSpc>
                          <a:spcPct val="100000"/>
                        </a:lnSpc>
                        <a:spcBef>
                          <a:spcPts val="0"/>
                        </a:spcBef>
                        <a:spcAft>
                          <a:spcPts val="0"/>
                        </a:spcAft>
                        <a:buClrTx/>
                        <a:buSzTx/>
                        <a:buFont typeface="+mj-lt"/>
                        <a:buAutoNum type="arabicPeriod"/>
                        <a:tabLst>
                          <a:tab pos="457200" algn="l"/>
                        </a:tabLst>
                        <a:defRPr/>
                      </a:pPr>
                      <a:r>
                        <a:rPr lang="en-AU" sz="1100">
                          <a:effectLst/>
                        </a:rPr>
                        <a:t>Approach to Global Settlements engagement </a:t>
                      </a:r>
                      <a:endParaRPr lang="en-AU" sz="1100">
                        <a:effectLst/>
                        <a:latin typeface="Calibri" panose="020F0502020204030204" pitchFamily="34" charset="0"/>
                        <a:ea typeface="Calibri" panose="020F0502020204030204" pitchFamily="34" charset="0"/>
                      </a:endParaRPr>
                    </a:p>
                  </a:txBody>
                  <a:tcPr marL="89616" marR="89616" marT="44808" marB="44808"/>
                </a:tc>
                <a:tc>
                  <a:txBody>
                    <a:bodyPr/>
                    <a:lstStyle/>
                    <a:p>
                      <a:pPr>
                        <a:spcAft>
                          <a:spcPts val="0"/>
                        </a:spcAft>
                      </a:pPr>
                      <a:r>
                        <a:rPr lang="en-AU" sz="1100" b="1">
                          <a:effectLst/>
                        </a:rPr>
                        <a:t>October</a:t>
                      </a:r>
                      <a:endParaRPr lang="en-AU" sz="1100" b="1">
                        <a:effectLst/>
                        <a:latin typeface="Calibri" panose="020F0502020204030204" pitchFamily="34" charset="0"/>
                        <a:ea typeface="Calibri" panose="020F0502020204030204" pitchFamily="34" charset="0"/>
                      </a:endParaRPr>
                    </a:p>
                  </a:txBody>
                  <a:tcPr marL="89616" marR="89616" marT="44808" marB="44808"/>
                </a:tc>
                <a:tc>
                  <a:txBody>
                    <a:bodyPr/>
                    <a:lstStyle/>
                    <a:p>
                      <a:pPr marL="342900" lvl="0" indent="-342900">
                        <a:spcAft>
                          <a:spcPts val="0"/>
                        </a:spcAft>
                        <a:buFont typeface="+mj-lt"/>
                        <a:buAutoNum type="arabicPeriod"/>
                        <a:tabLst>
                          <a:tab pos="457200" algn="l"/>
                        </a:tabLst>
                      </a:pPr>
                      <a:r>
                        <a:rPr lang="en-AU" sz="1100">
                          <a:effectLst/>
                        </a:rPr>
                        <a:t>Debrief and reconfirmation of approach for Global Settlements</a:t>
                      </a:r>
                      <a:endParaRPr lang="en-AU" sz="1100">
                        <a:effectLst/>
                        <a:latin typeface="Calibri" panose="020F0502020204030204" pitchFamily="34" charset="0"/>
                        <a:ea typeface="Calibri" panose="020F0502020204030204" pitchFamily="34" charset="0"/>
                      </a:endParaRPr>
                    </a:p>
                  </a:txBody>
                  <a:tcPr marL="89616" marR="89616" marT="44808" marB="44808"/>
                </a:tc>
                <a:extLst>
                  <a:ext uri="{0D108BD9-81ED-4DB2-BD59-A6C34878D82A}">
                    <a16:rowId xmlns:a16="http://schemas.microsoft.com/office/drawing/2014/main" val="3615950699"/>
                  </a:ext>
                </a:extLst>
              </a:tr>
            </a:tbl>
          </a:graphicData>
        </a:graphic>
      </p:graphicFrame>
      <p:sp>
        <p:nvSpPr>
          <p:cNvPr id="4" name="Date Placeholder 3">
            <a:extLst>
              <a:ext uri="{FF2B5EF4-FFF2-40B4-BE49-F238E27FC236}">
                <a16:creationId xmlns:a16="http://schemas.microsoft.com/office/drawing/2014/main" id="{09F67B29-7655-4822-86A5-428350C3CD28}"/>
              </a:ext>
            </a:extLst>
          </p:cNvPr>
          <p:cNvSpPr>
            <a:spLocks noGrp="1"/>
          </p:cNvSpPr>
          <p:nvPr>
            <p:ph type="dt" sz="half" idx="10"/>
          </p:nvPr>
        </p:nvSpPr>
        <p:spPr/>
        <p:txBody>
          <a:bodyPr/>
          <a:lstStyle/>
          <a:p>
            <a:fld id="{681D5AC9-D7BA-485E-B465-DE82470048ED}" type="datetime1">
              <a:rPr lang="en-AU" smtClean="0"/>
              <a:t>3/12/2020</a:t>
            </a:fld>
            <a:endParaRPr lang="en-AU"/>
          </a:p>
        </p:txBody>
      </p:sp>
      <p:sp>
        <p:nvSpPr>
          <p:cNvPr id="6" name="Slide Number Placeholder 5">
            <a:extLst>
              <a:ext uri="{FF2B5EF4-FFF2-40B4-BE49-F238E27FC236}">
                <a16:creationId xmlns:a16="http://schemas.microsoft.com/office/drawing/2014/main" id="{9F2884AC-5EC3-48A4-944A-0C8E6D45DC43}"/>
              </a:ext>
            </a:extLst>
          </p:cNvPr>
          <p:cNvSpPr>
            <a:spLocks noGrp="1"/>
          </p:cNvSpPr>
          <p:nvPr>
            <p:ph type="sldNum" sz="quarter" idx="12"/>
          </p:nvPr>
        </p:nvSpPr>
        <p:spPr/>
        <p:txBody>
          <a:bodyPr/>
          <a:lstStyle/>
          <a:p>
            <a:fld id="{4EC81F68-4976-451A-B2E9-79BCBD2F70CC}" type="slidenum">
              <a:rPr lang="en-AU" smtClean="0"/>
              <a:pPr/>
              <a:t>27</a:t>
            </a:fld>
            <a:endParaRPr lang="en-AU"/>
          </a:p>
        </p:txBody>
      </p:sp>
      <p:sp>
        <p:nvSpPr>
          <p:cNvPr id="10" name="TextBox 9">
            <a:extLst>
              <a:ext uri="{FF2B5EF4-FFF2-40B4-BE49-F238E27FC236}">
                <a16:creationId xmlns:a16="http://schemas.microsoft.com/office/drawing/2014/main" id="{D9507E20-939A-4529-8D06-922E2A3999DE}"/>
              </a:ext>
            </a:extLst>
          </p:cNvPr>
          <p:cNvSpPr txBox="1"/>
          <p:nvPr/>
        </p:nvSpPr>
        <p:spPr>
          <a:xfrm>
            <a:off x="429495" y="5552519"/>
            <a:ext cx="8301895" cy="523220"/>
          </a:xfrm>
          <a:prstGeom prst="rect">
            <a:avLst/>
          </a:prstGeom>
          <a:noFill/>
        </p:spPr>
        <p:txBody>
          <a:bodyPr wrap="square" rtlCol="0">
            <a:spAutoFit/>
          </a:bodyPr>
          <a:lstStyle/>
          <a:p>
            <a:r>
              <a:rPr lang="en-AU" sz="1400"/>
              <a:t>This table provides a list of key topics. The normal updates will also be provided at each PCF. This table will evolve as the year progresses.</a:t>
            </a:r>
          </a:p>
        </p:txBody>
      </p:sp>
    </p:spTree>
    <p:extLst>
      <p:ext uri="{BB962C8B-B14F-4D97-AF65-F5344CB8AC3E}">
        <p14:creationId xmlns:p14="http://schemas.microsoft.com/office/powerpoint/2010/main" val="26306638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82806-E790-4CAC-91AB-E502D36B800E}"/>
              </a:ext>
            </a:extLst>
          </p:cNvPr>
          <p:cNvSpPr>
            <a:spLocks noGrp="1"/>
          </p:cNvSpPr>
          <p:nvPr>
            <p:ph type="title"/>
          </p:nvPr>
        </p:nvSpPr>
        <p:spPr>
          <a:xfrm>
            <a:off x="176645" y="136526"/>
            <a:ext cx="8770503" cy="1189039"/>
          </a:xfrm>
        </p:spPr>
        <p:txBody>
          <a:bodyPr/>
          <a:lstStyle/>
          <a:p>
            <a:r>
              <a:rPr lang="en-AU"/>
              <a:t>Indicative Executive Forum Plan for 2021</a:t>
            </a:r>
          </a:p>
        </p:txBody>
      </p:sp>
      <p:graphicFrame>
        <p:nvGraphicFramePr>
          <p:cNvPr id="7" name="Table 7">
            <a:extLst>
              <a:ext uri="{FF2B5EF4-FFF2-40B4-BE49-F238E27FC236}">
                <a16:creationId xmlns:a16="http://schemas.microsoft.com/office/drawing/2014/main" id="{A6736B25-C664-4014-8C04-F78C2CACEDDA}"/>
              </a:ext>
            </a:extLst>
          </p:cNvPr>
          <p:cNvGraphicFramePr>
            <a:graphicFrameLocks noGrp="1"/>
          </p:cNvGraphicFramePr>
          <p:nvPr>
            <p:ph idx="1"/>
            <p:extLst>
              <p:ext uri="{D42A27DB-BD31-4B8C-83A1-F6EECF244321}">
                <p14:modId xmlns:p14="http://schemas.microsoft.com/office/powerpoint/2010/main" val="4017236865"/>
              </p:ext>
            </p:extLst>
          </p:nvPr>
        </p:nvGraphicFramePr>
        <p:xfrm>
          <a:off x="176213" y="1825625"/>
          <a:ext cx="8770936" cy="2725420"/>
        </p:xfrm>
        <a:graphic>
          <a:graphicData uri="http://schemas.openxmlformats.org/drawingml/2006/table">
            <a:tbl>
              <a:tblPr firstRow="1" bandRow="1">
                <a:tableStyleId>{21E4AEA4-8DFA-4A89-87EB-49C32662AFE0}</a:tableStyleId>
              </a:tblPr>
              <a:tblGrid>
                <a:gridCol w="1555872">
                  <a:extLst>
                    <a:ext uri="{9D8B030D-6E8A-4147-A177-3AD203B41FA5}">
                      <a16:colId xmlns:a16="http://schemas.microsoft.com/office/drawing/2014/main" val="1437578140"/>
                    </a:ext>
                  </a:extLst>
                </a:gridCol>
                <a:gridCol w="7215064">
                  <a:extLst>
                    <a:ext uri="{9D8B030D-6E8A-4147-A177-3AD203B41FA5}">
                      <a16:colId xmlns:a16="http://schemas.microsoft.com/office/drawing/2014/main" val="3733998493"/>
                    </a:ext>
                  </a:extLst>
                </a:gridCol>
              </a:tblGrid>
              <a:tr h="370840">
                <a:tc>
                  <a:txBody>
                    <a:bodyPr/>
                    <a:lstStyle/>
                    <a:p>
                      <a:r>
                        <a:rPr lang="en-AU"/>
                        <a:t>Month</a:t>
                      </a:r>
                    </a:p>
                  </a:txBody>
                  <a:tcPr/>
                </a:tc>
                <a:tc>
                  <a:txBody>
                    <a:bodyPr/>
                    <a:lstStyle/>
                    <a:p>
                      <a:r>
                        <a:rPr lang="en-AU"/>
                        <a:t>Topics</a:t>
                      </a:r>
                    </a:p>
                  </a:txBody>
                  <a:tcPr/>
                </a:tc>
                <a:extLst>
                  <a:ext uri="{0D108BD9-81ED-4DB2-BD59-A6C34878D82A}">
                    <a16:rowId xmlns:a16="http://schemas.microsoft.com/office/drawing/2014/main" val="2691803324"/>
                  </a:ext>
                </a:extLst>
              </a:tr>
              <a:tr h="370840">
                <a:tc>
                  <a:txBody>
                    <a:bodyPr/>
                    <a:lstStyle/>
                    <a:p>
                      <a:r>
                        <a:rPr lang="en-AU"/>
                        <a:t>25 March</a:t>
                      </a:r>
                    </a:p>
                  </a:txBody>
                  <a:tcPr/>
                </a:tc>
                <a:tc>
                  <a:txBody>
                    <a:bodyPr/>
                    <a:lstStyle/>
                    <a:p>
                      <a:pPr marL="342900" indent="-342900">
                        <a:buFont typeface="+mj-lt"/>
                        <a:buAutoNum type="arabicPeriod"/>
                      </a:pPr>
                      <a:r>
                        <a:rPr lang="en-AU"/>
                        <a:t>Rule commencement decision making process</a:t>
                      </a:r>
                    </a:p>
                    <a:p>
                      <a:pPr marL="342900" indent="-342900">
                        <a:buFont typeface="+mj-lt"/>
                        <a:buAutoNum type="arabicPeriod"/>
                      </a:pPr>
                      <a:r>
                        <a:rPr lang="en-AU"/>
                        <a:t>Retail go-live debrief </a:t>
                      </a:r>
                    </a:p>
                    <a:p>
                      <a:pPr marL="342900" indent="-342900">
                        <a:buFont typeface="+mj-lt"/>
                        <a:buAutoNum type="arabicPeriod"/>
                      </a:pPr>
                      <a:r>
                        <a:rPr lang="en-AU"/>
                        <a:t>Settlements and Dispatch Go-Live update</a:t>
                      </a:r>
                    </a:p>
                    <a:p>
                      <a:pPr marL="342900" indent="-342900">
                        <a:buFont typeface="+mj-lt"/>
                        <a:buAutoNum type="arabicPeriod"/>
                      </a:pPr>
                      <a:r>
                        <a:rPr lang="en-AU"/>
                        <a:t>Readiness Reporting # 6</a:t>
                      </a:r>
                    </a:p>
                  </a:txBody>
                  <a:tcPr/>
                </a:tc>
                <a:extLst>
                  <a:ext uri="{0D108BD9-81ED-4DB2-BD59-A6C34878D82A}">
                    <a16:rowId xmlns:a16="http://schemas.microsoft.com/office/drawing/2014/main" val="2928163776"/>
                  </a:ext>
                </a:extLst>
              </a:tr>
              <a:tr h="370840">
                <a:tc>
                  <a:txBody>
                    <a:bodyPr/>
                    <a:lstStyle/>
                    <a:p>
                      <a:r>
                        <a:rPr lang="en-AU"/>
                        <a:t>24 June TBC</a:t>
                      </a:r>
                    </a:p>
                  </a:txBody>
                  <a:tcPr/>
                </a:tc>
                <a:tc>
                  <a:txBody>
                    <a:bodyPr/>
                    <a:lstStyle/>
                    <a:p>
                      <a:pPr marL="342900" indent="-342900">
                        <a:buAutoNum type="arabicPeriod"/>
                      </a:pPr>
                      <a:r>
                        <a:rPr lang="en-AU" sz="1400">
                          <a:effectLst/>
                        </a:rPr>
                        <a:t>Readiness Reporting #7</a:t>
                      </a:r>
                    </a:p>
                    <a:p>
                      <a:pPr marL="342900" indent="-342900">
                        <a:buAutoNum type="arabicPeriod"/>
                      </a:pPr>
                      <a:r>
                        <a:rPr lang="en-AU" sz="1400">
                          <a:effectLst/>
                        </a:rPr>
                        <a:t>Market Trial Preparation </a:t>
                      </a:r>
                    </a:p>
                    <a:p>
                      <a:pPr marL="342900" indent="-342900">
                        <a:buAutoNum type="arabicPeriod"/>
                      </a:pPr>
                      <a:r>
                        <a:rPr lang="en-AU" sz="1400">
                          <a:effectLst/>
                        </a:rPr>
                        <a:t>Update against Rule Commencement criteria</a:t>
                      </a:r>
                    </a:p>
                  </a:txBody>
                  <a:tcPr/>
                </a:tc>
                <a:extLst>
                  <a:ext uri="{0D108BD9-81ED-4DB2-BD59-A6C34878D82A}">
                    <a16:rowId xmlns:a16="http://schemas.microsoft.com/office/drawing/2014/main" val="878567357"/>
                  </a:ext>
                </a:extLst>
              </a:tr>
              <a:tr h="370840">
                <a:tc>
                  <a:txBody>
                    <a:bodyPr/>
                    <a:lstStyle/>
                    <a:p>
                      <a:r>
                        <a:rPr lang="en-AU"/>
                        <a:t>02 September</a:t>
                      </a:r>
                    </a:p>
                  </a:txBody>
                  <a:tcPr/>
                </a:tc>
                <a:tc>
                  <a:txBody>
                    <a:bodyPr/>
                    <a:lstStyle/>
                    <a:p>
                      <a:pPr marL="342900" indent="-342900">
                        <a:buAutoNum type="arabicPeriod"/>
                      </a:pPr>
                      <a:r>
                        <a:rPr lang="en-AU"/>
                        <a:t>Rule Commencement review</a:t>
                      </a:r>
                    </a:p>
                    <a:p>
                      <a:pPr marL="342900" indent="-342900">
                        <a:buAutoNum type="arabicPeriod"/>
                      </a:pPr>
                      <a:r>
                        <a:rPr lang="en-AU"/>
                        <a:t>Market Trial Results Summary</a:t>
                      </a:r>
                    </a:p>
                    <a:p>
                      <a:pPr marL="342900" indent="-342900">
                        <a:buAutoNum type="arabicPeriod"/>
                      </a:pPr>
                      <a:r>
                        <a:rPr lang="en-AU"/>
                        <a:t>Preparing for 1 Oct - Industry Go-Live Plan</a:t>
                      </a:r>
                    </a:p>
                  </a:txBody>
                  <a:tcPr/>
                </a:tc>
                <a:extLst>
                  <a:ext uri="{0D108BD9-81ED-4DB2-BD59-A6C34878D82A}">
                    <a16:rowId xmlns:a16="http://schemas.microsoft.com/office/drawing/2014/main" val="3980975354"/>
                  </a:ext>
                </a:extLst>
              </a:tr>
            </a:tbl>
          </a:graphicData>
        </a:graphic>
      </p:graphicFrame>
      <p:sp>
        <p:nvSpPr>
          <p:cNvPr id="4" name="Date Placeholder 3">
            <a:extLst>
              <a:ext uri="{FF2B5EF4-FFF2-40B4-BE49-F238E27FC236}">
                <a16:creationId xmlns:a16="http://schemas.microsoft.com/office/drawing/2014/main" id="{B452C031-75AD-4742-8D52-FDAC4DF1E95E}"/>
              </a:ext>
            </a:extLst>
          </p:cNvPr>
          <p:cNvSpPr>
            <a:spLocks noGrp="1"/>
          </p:cNvSpPr>
          <p:nvPr>
            <p:ph type="dt" sz="half" idx="10"/>
          </p:nvPr>
        </p:nvSpPr>
        <p:spPr/>
        <p:txBody>
          <a:bodyPr/>
          <a:lstStyle/>
          <a:p>
            <a:fld id="{FDEF3A66-B67E-4569-919D-CB6E78FCED42}" type="datetime1">
              <a:rPr lang="en-AU" smtClean="0"/>
              <a:t>3/12/2020</a:t>
            </a:fld>
            <a:endParaRPr lang="en-AU"/>
          </a:p>
        </p:txBody>
      </p:sp>
      <p:sp>
        <p:nvSpPr>
          <p:cNvPr id="6" name="Slide Number Placeholder 5">
            <a:extLst>
              <a:ext uri="{FF2B5EF4-FFF2-40B4-BE49-F238E27FC236}">
                <a16:creationId xmlns:a16="http://schemas.microsoft.com/office/drawing/2014/main" id="{5DE4E321-B131-4FAF-B0A4-E081F28329B8}"/>
              </a:ext>
            </a:extLst>
          </p:cNvPr>
          <p:cNvSpPr>
            <a:spLocks noGrp="1"/>
          </p:cNvSpPr>
          <p:nvPr>
            <p:ph type="sldNum" sz="quarter" idx="12"/>
          </p:nvPr>
        </p:nvSpPr>
        <p:spPr/>
        <p:txBody>
          <a:bodyPr/>
          <a:lstStyle/>
          <a:p>
            <a:fld id="{4EC81F68-4976-451A-B2E9-79BCBD2F70CC}" type="slidenum">
              <a:rPr lang="en-AU" smtClean="0"/>
              <a:t>28</a:t>
            </a:fld>
            <a:endParaRPr lang="en-AU"/>
          </a:p>
        </p:txBody>
      </p:sp>
    </p:spTree>
    <p:extLst>
      <p:ext uri="{BB962C8B-B14F-4D97-AF65-F5344CB8AC3E}">
        <p14:creationId xmlns:p14="http://schemas.microsoft.com/office/powerpoint/2010/main" val="561711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76B81-5E48-4E7B-B211-68F1F00E378E}"/>
              </a:ext>
            </a:extLst>
          </p:cNvPr>
          <p:cNvSpPr>
            <a:spLocks noGrp="1"/>
          </p:cNvSpPr>
          <p:nvPr>
            <p:ph type="title"/>
          </p:nvPr>
        </p:nvSpPr>
        <p:spPr/>
        <p:txBody>
          <a:bodyPr/>
          <a:lstStyle/>
          <a:p>
            <a:r>
              <a:rPr lang="en-AU"/>
              <a:t>Forward Meeting Plan</a:t>
            </a:r>
          </a:p>
        </p:txBody>
      </p:sp>
      <p:sp>
        <p:nvSpPr>
          <p:cNvPr id="3" name="Content Placeholder 2">
            <a:extLst>
              <a:ext uri="{FF2B5EF4-FFF2-40B4-BE49-F238E27FC236}">
                <a16:creationId xmlns:a16="http://schemas.microsoft.com/office/drawing/2014/main" id="{F2E0744D-0A10-41FD-AA38-7CFF040E32B3}"/>
              </a:ext>
            </a:extLst>
          </p:cNvPr>
          <p:cNvSpPr>
            <a:spLocks noGrp="1"/>
          </p:cNvSpPr>
          <p:nvPr>
            <p:ph idx="1"/>
          </p:nvPr>
        </p:nvSpPr>
        <p:spPr/>
        <p:txBody>
          <a:bodyPr/>
          <a:lstStyle/>
          <a:p>
            <a:r>
              <a:rPr lang="en-AU"/>
              <a:t>Next PCF: 20-Jan-21 </a:t>
            </a:r>
          </a:p>
          <a:p>
            <a:r>
              <a:rPr lang="en-AU"/>
              <a:t>Agenda topics:</a:t>
            </a:r>
          </a:p>
          <a:p>
            <a:pPr lvl="1"/>
            <a:r>
              <a:rPr lang="en-AU"/>
              <a:t>Go-live and rule commencement decision making timeline</a:t>
            </a:r>
          </a:p>
          <a:p>
            <a:pPr lvl="1"/>
            <a:r>
              <a:rPr lang="en-AU"/>
              <a:t>Risk Review with a focus on system deployment </a:t>
            </a:r>
          </a:p>
          <a:p>
            <a:pPr lvl="1"/>
            <a:endParaRPr lang="en-AU"/>
          </a:p>
          <a:p>
            <a:r>
              <a:rPr lang="en-AU"/>
              <a:t>Note: General Information Session on 21-Jan-20</a:t>
            </a:r>
          </a:p>
          <a:p>
            <a:pPr lvl="1"/>
            <a:r>
              <a:rPr lang="en-AU"/>
              <a:t>Please forward invite to anyone in your organisation that may be interested</a:t>
            </a:r>
          </a:p>
          <a:p>
            <a:pPr lvl="1"/>
            <a:r>
              <a:rPr lang="en-AU"/>
              <a:t>Agenda to be circulated by 18-Dec-20</a:t>
            </a:r>
          </a:p>
          <a:p>
            <a:pPr lvl="1"/>
            <a:endParaRPr lang="en-AU"/>
          </a:p>
          <a:p>
            <a:pPr lvl="1"/>
            <a:endParaRPr lang="en-AU"/>
          </a:p>
        </p:txBody>
      </p:sp>
      <p:sp>
        <p:nvSpPr>
          <p:cNvPr id="6" name="Slide Number Placeholder 5">
            <a:extLst>
              <a:ext uri="{FF2B5EF4-FFF2-40B4-BE49-F238E27FC236}">
                <a16:creationId xmlns:a16="http://schemas.microsoft.com/office/drawing/2014/main" id="{4F104A35-E002-451F-9547-A2A10596DAB7}"/>
              </a:ext>
            </a:extLst>
          </p:cNvPr>
          <p:cNvSpPr>
            <a:spLocks noGrp="1"/>
          </p:cNvSpPr>
          <p:nvPr>
            <p:ph type="sldNum" sz="quarter" idx="12"/>
          </p:nvPr>
        </p:nvSpPr>
        <p:spPr/>
        <p:txBody>
          <a:bodyPr/>
          <a:lstStyle/>
          <a:p>
            <a:fld id="{4EC81F68-4976-451A-B2E9-79BCBD2F70CC}" type="slidenum">
              <a:rPr lang="en-AU" smtClean="0"/>
              <a:t>29</a:t>
            </a:fld>
            <a:endParaRPr lang="en-AU"/>
          </a:p>
        </p:txBody>
      </p:sp>
    </p:spTree>
    <p:extLst>
      <p:ext uri="{BB962C8B-B14F-4D97-AF65-F5344CB8AC3E}">
        <p14:creationId xmlns:p14="http://schemas.microsoft.com/office/powerpoint/2010/main" val="1409517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7AA55-9727-4A8C-ABFE-C7F909E71C77}"/>
              </a:ext>
            </a:extLst>
          </p:cNvPr>
          <p:cNvSpPr>
            <a:spLocks noGrp="1"/>
          </p:cNvSpPr>
          <p:nvPr>
            <p:ph type="title"/>
          </p:nvPr>
        </p:nvSpPr>
        <p:spPr/>
        <p:txBody>
          <a:bodyPr/>
          <a:lstStyle/>
          <a:p>
            <a:r>
              <a:rPr lang="en-AU"/>
              <a:t>Agenda</a:t>
            </a:r>
          </a:p>
        </p:txBody>
      </p:sp>
      <p:sp>
        <p:nvSpPr>
          <p:cNvPr id="3" name="Date Placeholder 2">
            <a:extLst>
              <a:ext uri="{FF2B5EF4-FFF2-40B4-BE49-F238E27FC236}">
                <a16:creationId xmlns:a16="http://schemas.microsoft.com/office/drawing/2014/main" id="{740EF81E-03E6-4BE9-8F98-BB289039492F}"/>
              </a:ext>
            </a:extLst>
          </p:cNvPr>
          <p:cNvSpPr>
            <a:spLocks noGrp="1"/>
          </p:cNvSpPr>
          <p:nvPr>
            <p:ph type="dt" sz="half" idx="10"/>
          </p:nvPr>
        </p:nvSpPr>
        <p:spPr/>
        <p:txBody>
          <a:bodyPr/>
          <a:lstStyle/>
          <a:p>
            <a:fld id="{530397C2-77E7-4DB0-BDE9-313BBF939C16}" type="datetime1">
              <a:rPr lang="en-AU" smtClean="0"/>
              <a:t>3/12/2020</a:t>
            </a:fld>
            <a:endParaRPr lang="en-AU"/>
          </a:p>
        </p:txBody>
      </p:sp>
      <p:sp>
        <p:nvSpPr>
          <p:cNvPr id="6" name="Slide Number Placeholder 5">
            <a:extLst>
              <a:ext uri="{FF2B5EF4-FFF2-40B4-BE49-F238E27FC236}">
                <a16:creationId xmlns:a16="http://schemas.microsoft.com/office/drawing/2014/main" id="{6C6DFCBE-B225-4572-A155-FC79E89698B7}"/>
              </a:ext>
            </a:extLst>
          </p:cNvPr>
          <p:cNvSpPr>
            <a:spLocks noGrp="1"/>
          </p:cNvSpPr>
          <p:nvPr>
            <p:ph type="sldNum" sz="quarter" idx="12"/>
          </p:nvPr>
        </p:nvSpPr>
        <p:spPr/>
        <p:txBody>
          <a:bodyPr/>
          <a:lstStyle/>
          <a:p>
            <a:fld id="{4EC81F68-4976-451A-B2E9-79BCBD2F70CC}" type="slidenum">
              <a:rPr lang="en-AU" smtClean="0"/>
              <a:t>3</a:t>
            </a:fld>
            <a:endParaRPr lang="en-AU"/>
          </a:p>
        </p:txBody>
      </p:sp>
      <p:graphicFrame>
        <p:nvGraphicFramePr>
          <p:cNvPr id="8" name="Table 6">
            <a:extLst>
              <a:ext uri="{FF2B5EF4-FFF2-40B4-BE49-F238E27FC236}">
                <a16:creationId xmlns:a16="http://schemas.microsoft.com/office/drawing/2014/main" id="{A71263B4-93FB-4FF2-BE2C-2298A6BF36AB}"/>
              </a:ext>
            </a:extLst>
          </p:cNvPr>
          <p:cNvGraphicFramePr>
            <a:graphicFrameLocks noGrp="1"/>
          </p:cNvGraphicFramePr>
          <p:nvPr>
            <p:extLst>
              <p:ext uri="{D42A27DB-BD31-4B8C-83A1-F6EECF244321}">
                <p14:modId xmlns:p14="http://schemas.microsoft.com/office/powerpoint/2010/main" val="4259151249"/>
              </p:ext>
            </p:extLst>
          </p:nvPr>
        </p:nvGraphicFramePr>
        <p:xfrm>
          <a:off x="772762" y="2121616"/>
          <a:ext cx="7742588" cy="3449178"/>
        </p:xfrm>
        <a:graphic>
          <a:graphicData uri="http://schemas.openxmlformats.org/drawingml/2006/table">
            <a:tbl>
              <a:tblPr firstRow="1" bandRow="1">
                <a:tableStyleId>{21E4AEA4-8DFA-4A89-87EB-49C32662AFE0}</a:tableStyleId>
              </a:tblPr>
              <a:tblGrid>
                <a:gridCol w="418436">
                  <a:extLst>
                    <a:ext uri="{9D8B030D-6E8A-4147-A177-3AD203B41FA5}">
                      <a16:colId xmlns:a16="http://schemas.microsoft.com/office/drawing/2014/main" val="2065778566"/>
                    </a:ext>
                  </a:extLst>
                </a:gridCol>
                <a:gridCol w="1084617">
                  <a:extLst>
                    <a:ext uri="{9D8B030D-6E8A-4147-A177-3AD203B41FA5}">
                      <a16:colId xmlns:a16="http://schemas.microsoft.com/office/drawing/2014/main" val="260998244"/>
                    </a:ext>
                  </a:extLst>
                </a:gridCol>
                <a:gridCol w="3973910">
                  <a:extLst>
                    <a:ext uri="{9D8B030D-6E8A-4147-A177-3AD203B41FA5}">
                      <a16:colId xmlns:a16="http://schemas.microsoft.com/office/drawing/2014/main" val="139867044"/>
                    </a:ext>
                  </a:extLst>
                </a:gridCol>
                <a:gridCol w="2265625">
                  <a:extLst>
                    <a:ext uri="{9D8B030D-6E8A-4147-A177-3AD203B41FA5}">
                      <a16:colId xmlns:a16="http://schemas.microsoft.com/office/drawing/2014/main" val="3541543033"/>
                    </a:ext>
                  </a:extLst>
                </a:gridCol>
              </a:tblGrid>
              <a:tr h="325394">
                <a:tc>
                  <a:txBody>
                    <a:bodyPr/>
                    <a:lstStyle/>
                    <a:p>
                      <a:r>
                        <a:rPr lang="en-AU" sz="1100"/>
                        <a:t>#</a:t>
                      </a:r>
                    </a:p>
                  </a:txBody>
                  <a:tcPr marT="0" marB="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100"/>
                        <a:t>Time</a:t>
                      </a:r>
                    </a:p>
                  </a:txBody>
                  <a:tcPr marT="0" marB="0" anchor="ctr"/>
                </a:tc>
                <a:tc>
                  <a:txBody>
                    <a:bodyPr/>
                    <a:lstStyle/>
                    <a:p>
                      <a:r>
                        <a:rPr lang="en-AU" sz="1100"/>
                        <a:t>Topic</a:t>
                      </a:r>
                    </a:p>
                  </a:txBody>
                  <a:tcPr marT="0" marB="0" anchor="ctr"/>
                </a:tc>
                <a:tc>
                  <a:txBody>
                    <a:bodyPr/>
                    <a:lstStyle/>
                    <a:p>
                      <a:r>
                        <a:rPr lang="en-AU" sz="1100"/>
                        <a:t>Presenter</a:t>
                      </a:r>
                    </a:p>
                  </a:txBody>
                  <a:tcPr marT="0" marB="0" anchor="ctr"/>
                </a:tc>
                <a:extLst>
                  <a:ext uri="{0D108BD9-81ED-4DB2-BD59-A6C34878D82A}">
                    <a16:rowId xmlns:a16="http://schemas.microsoft.com/office/drawing/2014/main" val="1961970631"/>
                  </a:ext>
                </a:extLst>
              </a:tr>
              <a:tr h="390473">
                <a:tc>
                  <a:txBody>
                    <a:bodyPr/>
                    <a:lstStyle/>
                    <a:p>
                      <a:r>
                        <a:rPr lang="en-AU" sz="1200"/>
                        <a:t>1</a:t>
                      </a:r>
                    </a:p>
                  </a:txBody>
                  <a:tcPr marT="0" marB="0" anchor="ctr"/>
                </a:tc>
                <a:tc>
                  <a:txBody>
                    <a:bodyPr/>
                    <a:lstStyle/>
                    <a:p>
                      <a:r>
                        <a:rPr lang="en-AU" sz="1200"/>
                        <a:t>10:00 – 10:05</a:t>
                      </a:r>
                    </a:p>
                  </a:txBody>
                  <a:tcPr marT="0" marB="0" anchor="ctr"/>
                </a:tc>
                <a:tc>
                  <a:txBody>
                    <a:bodyPr/>
                    <a:lstStyle/>
                    <a:p>
                      <a:r>
                        <a:rPr lang="en-AU" sz="1200"/>
                        <a:t>Welcome</a:t>
                      </a:r>
                    </a:p>
                  </a:txBody>
                  <a:tcPr marT="0" marB="0" anchor="ctr"/>
                </a:tc>
                <a:tc>
                  <a:txBody>
                    <a:bodyPr/>
                    <a:lstStyle/>
                    <a:p>
                      <a:r>
                        <a:rPr lang="en-AU" sz="1200"/>
                        <a:t>Peter Carruthers</a:t>
                      </a:r>
                    </a:p>
                  </a:txBody>
                  <a:tcPr marT="0" marB="0" anchor="ctr"/>
                </a:tc>
                <a:extLst>
                  <a:ext uri="{0D108BD9-81ED-4DB2-BD59-A6C34878D82A}">
                    <a16:rowId xmlns:a16="http://schemas.microsoft.com/office/drawing/2014/main" val="3632721138"/>
                  </a:ext>
                </a:extLst>
              </a:tr>
              <a:tr h="390473">
                <a:tc>
                  <a:txBody>
                    <a:bodyPr/>
                    <a:lstStyle/>
                    <a:p>
                      <a:r>
                        <a:rPr lang="en-AU" sz="1200"/>
                        <a:t>2</a:t>
                      </a:r>
                    </a:p>
                  </a:txBody>
                  <a:tcPr marT="0" marB="0" anchor="ctr"/>
                </a:tc>
                <a:tc>
                  <a:txBody>
                    <a:bodyPr/>
                    <a:lstStyle/>
                    <a:p>
                      <a:r>
                        <a:rPr lang="en-AU" sz="1200"/>
                        <a:t>10:05 – 10:10</a:t>
                      </a:r>
                    </a:p>
                  </a:txBody>
                  <a:tcPr marT="0" marB="0" anchor="ctr"/>
                </a:tc>
                <a:tc>
                  <a:txBody>
                    <a:bodyPr/>
                    <a:lstStyle/>
                    <a:p>
                      <a:r>
                        <a:rPr lang="en-AU" sz="1200"/>
                        <a:t>Actions from previous meetings</a:t>
                      </a:r>
                    </a:p>
                  </a:txBody>
                  <a:tcPr marT="0" marB="0" anchor="ctr"/>
                </a:tc>
                <a:tc>
                  <a:txBody>
                    <a:bodyPr/>
                    <a:lstStyle/>
                    <a:p>
                      <a:r>
                        <a:rPr lang="en-AU" sz="1200"/>
                        <a:t>Anne-Marie McCague</a:t>
                      </a:r>
                    </a:p>
                  </a:txBody>
                  <a:tcPr marT="0" marB="0" anchor="ctr"/>
                </a:tc>
                <a:extLst>
                  <a:ext uri="{0D108BD9-81ED-4DB2-BD59-A6C34878D82A}">
                    <a16:rowId xmlns:a16="http://schemas.microsoft.com/office/drawing/2014/main" val="2809332103"/>
                  </a:ext>
                </a:extLst>
              </a:tr>
              <a:tr h="390473">
                <a:tc>
                  <a:txBody>
                    <a:bodyPr/>
                    <a:lstStyle/>
                    <a:p>
                      <a:pPr lvl="0">
                        <a:buNone/>
                      </a:pPr>
                      <a:r>
                        <a:rPr lang="en-AU" sz="1200"/>
                        <a:t>3</a:t>
                      </a:r>
                      <a:endParaRPr lang="en-US" sz="1200"/>
                    </a:p>
                  </a:txBody>
                  <a:tcPr marT="0" marB="0" anchor="ctr"/>
                </a:tc>
                <a:tc>
                  <a:txBody>
                    <a:bodyPr/>
                    <a:lstStyle/>
                    <a:p>
                      <a:r>
                        <a:rPr lang="en-AU" sz="1200"/>
                        <a:t>10:10 – 10:20</a:t>
                      </a:r>
                    </a:p>
                  </a:txBody>
                  <a:tcPr marT="0" marB="0" anchor="ctr"/>
                </a:tc>
                <a:tc>
                  <a:txBody>
                    <a:bodyPr/>
                    <a:lstStyle/>
                    <a:p>
                      <a:r>
                        <a:rPr lang="en-AU" sz="1200"/>
                        <a:t>Program Update</a:t>
                      </a:r>
                    </a:p>
                  </a:txBody>
                  <a:tcPr marT="0" marB="0" anchor="ctr"/>
                </a:tc>
                <a:tc>
                  <a:txBody>
                    <a:bodyPr/>
                    <a:lstStyle/>
                    <a:p>
                      <a:r>
                        <a:rPr lang="en-AU" sz="1200"/>
                        <a:t>Rowena Leung</a:t>
                      </a:r>
                    </a:p>
                  </a:txBody>
                  <a:tcPr marT="0" marB="0" anchor="ctr"/>
                </a:tc>
                <a:extLst>
                  <a:ext uri="{0D108BD9-81ED-4DB2-BD59-A6C34878D82A}">
                    <a16:rowId xmlns:a16="http://schemas.microsoft.com/office/drawing/2014/main" val="4245262086"/>
                  </a:ext>
                </a:extLst>
              </a:tr>
              <a:tr h="390473">
                <a:tc>
                  <a:txBody>
                    <a:bodyPr/>
                    <a:lstStyle/>
                    <a:p>
                      <a:pPr lvl="0">
                        <a:buNone/>
                      </a:pPr>
                      <a:r>
                        <a:rPr lang="en-US" sz="1200"/>
                        <a:t>4</a:t>
                      </a:r>
                    </a:p>
                  </a:txBody>
                  <a:tcPr marT="0" marB="0" anchor="ctr"/>
                </a:tc>
                <a:tc>
                  <a:txBody>
                    <a:bodyPr/>
                    <a:lstStyle/>
                    <a:p>
                      <a:pPr lvl="0">
                        <a:buNone/>
                      </a:pPr>
                      <a:r>
                        <a:rPr lang="en-AU" sz="1200"/>
                        <a:t>10:20 – 10:30</a:t>
                      </a:r>
                    </a:p>
                  </a:txBody>
                  <a:tcPr marT="0" marB="0" anchor="ctr"/>
                </a:tc>
                <a:tc>
                  <a:txBody>
                    <a:bodyPr/>
                    <a:lstStyle/>
                    <a:p>
                      <a:pPr lvl="0">
                        <a:buNone/>
                      </a:pPr>
                      <a:r>
                        <a:rPr lang="en-US" sz="1200" kern="1200">
                          <a:solidFill>
                            <a:schemeClr val="dk1"/>
                          </a:solidFill>
                          <a:latin typeface="+mn-lt"/>
                          <a:ea typeface="+mn-ea"/>
                          <a:cs typeface="+mn-cs"/>
                        </a:rPr>
                        <a:t>Readiness Working Group Update</a:t>
                      </a:r>
                    </a:p>
                  </a:txBody>
                  <a:tcPr marT="0" marB="0" anchor="ctr"/>
                </a:tc>
                <a:tc>
                  <a:txBody>
                    <a:bodyPr/>
                    <a:lstStyle/>
                    <a:p>
                      <a:pPr lvl="0">
                        <a:buNone/>
                      </a:pPr>
                      <a:r>
                        <a:rPr lang="en-US" sz="1200"/>
                        <a:t>Greg Minney</a:t>
                      </a:r>
                    </a:p>
                  </a:txBody>
                  <a:tcPr marT="0" marB="0" anchor="ctr"/>
                </a:tc>
                <a:extLst>
                  <a:ext uri="{0D108BD9-81ED-4DB2-BD59-A6C34878D82A}">
                    <a16:rowId xmlns:a16="http://schemas.microsoft.com/office/drawing/2014/main" val="1201073557"/>
                  </a:ext>
                </a:extLst>
              </a:tr>
              <a:tr h="390473">
                <a:tc>
                  <a:txBody>
                    <a:bodyPr/>
                    <a:lstStyle/>
                    <a:p>
                      <a:pPr lvl="0">
                        <a:buNone/>
                      </a:pPr>
                      <a:r>
                        <a:rPr lang="en-US" sz="1200"/>
                        <a:t>5</a:t>
                      </a:r>
                    </a:p>
                  </a:txBody>
                  <a:tcPr marT="0" marB="0" anchor="ctr"/>
                </a:tc>
                <a:tc>
                  <a:txBody>
                    <a:bodyPr/>
                    <a:lstStyle/>
                    <a:p>
                      <a:r>
                        <a:rPr lang="en-AU" sz="1200"/>
                        <a:t>10:30 – 10:45</a:t>
                      </a:r>
                    </a:p>
                  </a:txBody>
                  <a:tcPr marT="0" marB="0" anchor="ctr"/>
                </a:tc>
                <a:tc>
                  <a:txBody>
                    <a:bodyPr/>
                    <a:lstStyle/>
                    <a:p>
                      <a:pPr marL="0" marR="0" lvl="0" indent="0" algn="l" rtl="0">
                        <a:lnSpc>
                          <a:spcPct val="100000"/>
                        </a:lnSpc>
                        <a:spcBef>
                          <a:spcPts val="0"/>
                        </a:spcBef>
                        <a:spcAft>
                          <a:spcPts val="0"/>
                        </a:spcAft>
                        <a:buFontTx/>
                        <a:buNone/>
                      </a:pPr>
                      <a:r>
                        <a:rPr lang="en-AU" sz="1200"/>
                        <a:t>Industry Risks and Issues</a:t>
                      </a:r>
                      <a:endParaRPr lang="en-US" sz="1200"/>
                    </a:p>
                  </a:txBody>
                  <a:tcPr marT="0" marB="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200"/>
                        <a:t>Anne-Marie McCague</a:t>
                      </a:r>
                    </a:p>
                  </a:txBody>
                  <a:tcPr marT="0" marB="0" anchor="ctr"/>
                </a:tc>
                <a:extLst>
                  <a:ext uri="{0D108BD9-81ED-4DB2-BD59-A6C34878D82A}">
                    <a16:rowId xmlns:a16="http://schemas.microsoft.com/office/drawing/2014/main" val="2186690090"/>
                  </a:ext>
                </a:extLst>
              </a:tr>
              <a:tr h="390473">
                <a:tc>
                  <a:txBody>
                    <a:bodyPr/>
                    <a:lstStyle/>
                    <a:p>
                      <a:pPr lvl="0">
                        <a:buNone/>
                      </a:pPr>
                      <a:r>
                        <a:rPr lang="en-AU" sz="1200"/>
                        <a:t>6</a:t>
                      </a:r>
                    </a:p>
                  </a:txBody>
                  <a:tcPr marT="0" marB="0" anchor="ctr"/>
                </a:tc>
                <a:tc>
                  <a:txBody>
                    <a:bodyPr/>
                    <a:lstStyle/>
                    <a:p>
                      <a:pPr lvl="0">
                        <a:buNone/>
                      </a:pPr>
                      <a:r>
                        <a:rPr lang="en-AU" sz="1200"/>
                        <a:t>10:45 – 10:55</a:t>
                      </a:r>
                    </a:p>
                  </a:txBody>
                  <a:tcPr marT="0" marB="0" anchor="ctr"/>
                </a:tc>
                <a:tc>
                  <a:txBody>
                    <a:bodyPr/>
                    <a:lstStyle/>
                    <a:p>
                      <a:pPr marL="0" marR="0" lvl="0" indent="0" algn="l" rtl="0">
                        <a:lnSpc>
                          <a:spcPct val="100000"/>
                        </a:lnSpc>
                        <a:spcBef>
                          <a:spcPts val="0"/>
                        </a:spcBef>
                        <a:spcAft>
                          <a:spcPts val="0"/>
                        </a:spcAft>
                        <a:buFontTx/>
                        <a:buNone/>
                      </a:pPr>
                      <a:r>
                        <a:rPr lang="en-US" sz="1200"/>
                        <a:t>Forward meeting plan</a:t>
                      </a:r>
                    </a:p>
                  </a:txBody>
                  <a:tcPr marT="0" marB="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200"/>
                        <a:t>Anne-Marie McCague</a:t>
                      </a:r>
                      <a:endParaRPr lang="en-US" sz="1200"/>
                    </a:p>
                  </a:txBody>
                  <a:tcPr marT="0" marB="0" anchor="ctr"/>
                </a:tc>
                <a:extLst>
                  <a:ext uri="{0D108BD9-81ED-4DB2-BD59-A6C34878D82A}">
                    <a16:rowId xmlns:a16="http://schemas.microsoft.com/office/drawing/2014/main" val="3859798869"/>
                  </a:ext>
                </a:extLst>
              </a:tr>
              <a:tr h="390473">
                <a:tc>
                  <a:txBody>
                    <a:bodyPr/>
                    <a:lstStyle/>
                    <a:p>
                      <a:pPr lvl="0">
                        <a:buNone/>
                      </a:pPr>
                      <a:r>
                        <a:rPr lang="en-AU" sz="1200"/>
                        <a:t>7</a:t>
                      </a:r>
                    </a:p>
                  </a:txBody>
                  <a:tcPr marT="0" marB="0" anchor="ctr"/>
                </a:tc>
                <a:tc>
                  <a:txBody>
                    <a:bodyPr/>
                    <a:lstStyle/>
                    <a:p>
                      <a:pPr lvl="0">
                        <a:buNone/>
                      </a:pPr>
                      <a:r>
                        <a:rPr lang="en-AU" sz="1200"/>
                        <a:t>10:55 – 11:05</a:t>
                      </a:r>
                    </a:p>
                  </a:txBody>
                  <a:tcPr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General Questions</a:t>
                      </a:r>
                    </a:p>
                  </a:txBody>
                  <a:tcPr marT="0" marB="0" anchor="ctr"/>
                </a:tc>
                <a:tc>
                  <a:txBody>
                    <a:bodyPr/>
                    <a:lstStyle/>
                    <a:p>
                      <a:pPr lvl="0" algn="l">
                        <a:buNone/>
                      </a:pPr>
                      <a:r>
                        <a:rPr lang="en-US" sz="1200"/>
                        <a:t>Peter Carruthers</a:t>
                      </a:r>
                    </a:p>
                  </a:txBody>
                  <a:tcPr marT="0" marB="0" anchor="ctr"/>
                </a:tc>
                <a:extLst>
                  <a:ext uri="{0D108BD9-81ED-4DB2-BD59-A6C34878D82A}">
                    <a16:rowId xmlns:a16="http://schemas.microsoft.com/office/drawing/2014/main" val="181794929"/>
                  </a:ext>
                </a:extLst>
              </a:tr>
              <a:tr h="390473">
                <a:tc>
                  <a:txBody>
                    <a:bodyPr/>
                    <a:lstStyle/>
                    <a:p>
                      <a:pPr lvl="0">
                        <a:buNone/>
                      </a:pPr>
                      <a:r>
                        <a:rPr lang="en-AU" sz="1200"/>
                        <a:t>8</a:t>
                      </a:r>
                    </a:p>
                  </a:txBody>
                  <a:tcPr marT="0" marB="0" anchor="ctr"/>
                </a:tc>
                <a:tc>
                  <a:txBody>
                    <a:bodyPr/>
                    <a:lstStyle/>
                    <a:p>
                      <a:pPr lvl="0">
                        <a:buNone/>
                      </a:pPr>
                      <a:r>
                        <a:rPr lang="en-AU" sz="1200"/>
                        <a:t>11:05</a:t>
                      </a:r>
                    </a:p>
                  </a:txBody>
                  <a:tcPr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Meeting Close</a:t>
                      </a:r>
                    </a:p>
                  </a:txBody>
                  <a:tcPr marT="0" marB="0" anchor="ctr"/>
                </a:tc>
                <a:tc>
                  <a:txBody>
                    <a:bodyPr/>
                    <a:lstStyle/>
                    <a:p>
                      <a:pPr lvl="0">
                        <a:buNone/>
                      </a:pPr>
                      <a:r>
                        <a:rPr lang="en-US" sz="1200"/>
                        <a:t>Peter Carruthers</a:t>
                      </a:r>
                    </a:p>
                  </a:txBody>
                  <a:tcPr marT="0" marB="0" anchor="ctr"/>
                </a:tc>
                <a:extLst>
                  <a:ext uri="{0D108BD9-81ED-4DB2-BD59-A6C34878D82A}">
                    <a16:rowId xmlns:a16="http://schemas.microsoft.com/office/drawing/2014/main" val="2759706374"/>
                  </a:ext>
                </a:extLst>
              </a:tr>
            </a:tbl>
          </a:graphicData>
        </a:graphic>
      </p:graphicFrame>
    </p:spTree>
    <p:extLst>
      <p:ext uri="{BB962C8B-B14F-4D97-AF65-F5344CB8AC3E}">
        <p14:creationId xmlns:p14="http://schemas.microsoft.com/office/powerpoint/2010/main" val="33487439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8765E-D2A0-4E92-A45A-F810859C6C80}"/>
              </a:ext>
            </a:extLst>
          </p:cNvPr>
          <p:cNvSpPr>
            <a:spLocks noGrp="1"/>
          </p:cNvSpPr>
          <p:nvPr>
            <p:ph type="title"/>
          </p:nvPr>
        </p:nvSpPr>
        <p:spPr>
          <a:xfrm>
            <a:off x="176645" y="136526"/>
            <a:ext cx="8184839" cy="1189039"/>
          </a:xfrm>
        </p:spPr>
        <p:txBody>
          <a:bodyPr/>
          <a:lstStyle/>
          <a:p>
            <a:r>
              <a:rPr lang="en-AU"/>
              <a:t>Proposed Executive Forum Agenda</a:t>
            </a:r>
          </a:p>
        </p:txBody>
      </p:sp>
      <p:sp>
        <p:nvSpPr>
          <p:cNvPr id="3" name="Content Placeholder 2">
            <a:extLst>
              <a:ext uri="{FF2B5EF4-FFF2-40B4-BE49-F238E27FC236}">
                <a16:creationId xmlns:a16="http://schemas.microsoft.com/office/drawing/2014/main" id="{BEF8ACEE-980F-40B2-B818-FEB090A3646A}"/>
              </a:ext>
            </a:extLst>
          </p:cNvPr>
          <p:cNvSpPr>
            <a:spLocks noGrp="1"/>
          </p:cNvSpPr>
          <p:nvPr>
            <p:ph idx="1"/>
          </p:nvPr>
        </p:nvSpPr>
        <p:spPr/>
        <p:txBody>
          <a:bodyPr/>
          <a:lstStyle/>
          <a:p>
            <a:r>
              <a:rPr lang="en-AU"/>
              <a:t>Scheduled 10-Dec-20</a:t>
            </a:r>
          </a:p>
          <a:p>
            <a:r>
              <a:rPr lang="en-AU"/>
              <a:t>Propose Agenda:</a:t>
            </a:r>
          </a:p>
          <a:p>
            <a:pPr lvl="1"/>
            <a:r>
              <a:rPr lang="en-AU"/>
              <a:t>Readiness Reporting Round 4</a:t>
            </a:r>
          </a:p>
          <a:p>
            <a:pPr lvl="1"/>
            <a:r>
              <a:rPr lang="en-AU"/>
              <a:t>AEMO Readiness including systems go-live updates</a:t>
            </a:r>
          </a:p>
          <a:p>
            <a:pPr lvl="1"/>
            <a:r>
              <a:rPr lang="en-AU"/>
              <a:t>Review of Critical Risks and Issues</a:t>
            </a:r>
          </a:p>
          <a:p>
            <a:pPr lvl="1"/>
            <a:r>
              <a:rPr lang="en-AU"/>
              <a:t>Regulatory Roadmap Update</a:t>
            </a:r>
          </a:p>
          <a:p>
            <a:pPr lvl="1"/>
            <a:r>
              <a:rPr lang="en-AU"/>
              <a:t>Exec Forum schedule for 2021</a:t>
            </a:r>
          </a:p>
        </p:txBody>
      </p:sp>
      <p:sp>
        <p:nvSpPr>
          <p:cNvPr id="4" name="Date Placeholder 3">
            <a:extLst>
              <a:ext uri="{FF2B5EF4-FFF2-40B4-BE49-F238E27FC236}">
                <a16:creationId xmlns:a16="http://schemas.microsoft.com/office/drawing/2014/main" id="{41D2EBCB-A9D4-4A37-B334-D39D4C9491CE}"/>
              </a:ext>
            </a:extLst>
          </p:cNvPr>
          <p:cNvSpPr>
            <a:spLocks noGrp="1"/>
          </p:cNvSpPr>
          <p:nvPr>
            <p:ph type="dt" sz="half" idx="10"/>
          </p:nvPr>
        </p:nvSpPr>
        <p:spPr/>
        <p:txBody>
          <a:bodyPr/>
          <a:lstStyle/>
          <a:p>
            <a:fld id="{FDEF3A66-B67E-4569-919D-CB6E78FCED42}" type="datetime1">
              <a:rPr lang="en-AU" smtClean="0"/>
              <a:t>3/12/2020</a:t>
            </a:fld>
            <a:endParaRPr lang="en-AU"/>
          </a:p>
        </p:txBody>
      </p:sp>
      <p:sp>
        <p:nvSpPr>
          <p:cNvPr id="6" name="Slide Number Placeholder 5">
            <a:extLst>
              <a:ext uri="{FF2B5EF4-FFF2-40B4-BE49-F238E27FC236}">
                <a16:creationId xmlns:a16="http://schemas.microsoft.com/office/drawing/2014/main" id="{BC77219D-F37E-40E2-8C4F-FAF1A3707E19}"/>
              </a:ext>
            </a:extLst>
          </p:cNvPr>
          <p:cNvSpPr>
            <a:spLocks noGrp="1"/>
          </p:cNvSpPr>
          <p:nvPr>
            <p:ph type="sldNum" sz="quarter" idx="12"/>
          </p:nvPr>
        </p:nvSpPr>
        <p:spPr/>
        <p:txBody>
          <a:bodyPr/>
          <a:lstStyle/>
          <a:p>
            <a:fld id="{4EC81F68-4976-451A-B2E9-79BCBD2F70CC}" type="slidenum">
              <a:rPr lang="en-AU" smtClean="0"/>
              <a:t>30</a:t>
            </a:fld>
            <a:endParaRPr lang="en-AU"/>
          </a:p>
        </p:txBody>
      </p:sp>
    </p:spTree>
    <p:extLst>
      <p:ext uri="{BB962C8B-B14F-4D97-AF65-F5344CB8AC3E}">
        <p14:creationId xmlns:p14="http://schemas.microsoft.com/office/powerpoint/2010/main" val="20461704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A0469-428F-466B-84E6-9D10200E8FAD}"/>
              </a:ext>
            </a:extLst>
          </p:cNvPr>
          <p:cNvSpPr>
            <a:spLocks noGrp="1"/>
          </p:cNvSpPr>
          <p:nvPr>
            <p:ph type="title"/>
          </p:nvPr>
        </p:nvSpPr>
        <p:spPr>
          <a:xfrm>
            <a:off x="156159" y="227561"/>
            <a:ext cx="2486700" cy="993600"/>
          </a:xfrm>
        </p:spPr>
        <p:txBody>
          <a:bodyPr/>
          <a:lstStyle/>
          <a:p>
            <a:r>
              <a:rPr lang="en-AU">
                <a:solidFill>
                  <a:schemeClr val="bg1"/>
                </a:solidFill>
              </a:rPr>
              <a:t>Upcoming meetings with draft 2021 dates  </a:t>
            </a:r>
          </a:p>
        </p:txBody>
      </p:sp>
      <p:sp>
        <p:nvSpPr>
          <p:cNvPr id="4" name="Slide Number Placeholder 3">
            <a:extLst>
              <a:ext uri="{FF2B5EF4-FFF2-40B4-BE49-F238E27FC236}">
                <a16:creationId xmlns:a16="http://schemas.microsoft.com/office/drawing/2014/main" id="{EC551AF2-509E-4117-A1B0-83D619C2A517}"/>
              </a:ext>
            </a:extLst>
          </p:cNvPr>
          <p:cNvSpPr>
            <a:spLocks noGrp="1"/>
          </p:cNvSpPr>
          <p:nvPr>
            <p:ph type="sldNum" sz="quarter" idx="12"/>
          </p:nvPr>
        </p:nvSpPr>
        <p:spPr/>
        <p:txBody>
          <a:bodyPr/>
          <a:lstStyle/>
          <a:p>
            <a:fld id="{4EC81F68-4976-451A-B2E9-79BCBD2F70CC}" type="slidenum">
              <a:rPr lang="en-AU" smtClean="0"/>
              <a:t>31</a:t>
            </a:fld>
            <a:endParaRPr lang="en-AU"/>
          </a:p>
        </p:txBody>
      </p:sp>
      <p:sp>
        <p:nvSpPr>
          <p:cNvPr id="11" name="Title 1">
            <a:extLst>
              <a:ext uri="{FF2B5EF4-FFF2-40B4-BE49-F238E27FC236}">
                <a16:creationId xmlns:a16="http://schemas.microsoft.com/office/drawing/2014/main" id="{0C77CB4F-620F-496D-84DA-4D0371110FF9}"/>
              </a:ext>
            </a:extLst>
          </p:cNvPr>
          <p:cNvSpPr txBox="1">
            <a:spLocks/>
          </p:cNvSpPr>
          <p:nvPr/>
        </p:nvSpPr>
        <p:spPr>
          <a:xfrm>
            <a:off x="232864" y="4976445"/>
            <a:ext cx="2624635" cy="483577"/>
          </a:xfrm>
          <a:prstGeom prst="rect">
            <a:avLst/>
          </a:prstGeom>
        </p:spPr>
        <p:txBody>
          <a:bodyPr vert="horz" lIns="51435" tIns="25718" rIns="51435" bIns="2571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200"/>
              <a:t>Current as at 24/11/2020</a:t>
            </a:r>
          </a:p>
        </p:txBody>
      </p:sp>
      <p:sp>
        <p:nvSpPr>
          <p:cNvPr id="5" name="Rectangle 4">
            <a:extLst>
              <a:ext uri="{FF2B5EF4-FFF2-40B4-BE49-F238E27FC236}">
                <a16:creationId xmlns:a16="http://schemas.microsoft.com/office/drawing/2014/main" id="{3F734386-78FF-4244-80B5-99EDFFFCDC2B}"/>
              </a:ext>
            </a:extLst>
          </p:cNvPr>
          <p:cNvSpPr/>
          <p:nvPr/>
        </p:nvSpPr>
        <p:spPr>
          <a:xfrm>
            <a:off x="156159" y="2150923"/>
            <a:ext cx="1444124" cy="1962076"/>
          </a:xfrm>
          <a:prstGeom prst="rect">
            <a:avLst/>
          </a:prstGeom>
        </p:spPr>
        <p:txBody>
          <a:bodyPr wrap="square">
            <a:spAutoFit/>
          </a:bodyPr>
          <a:lstStyle/>
          <a:p>
            <a:r>
              <a:rPr lang="en-AU" sz="1350">
                <a:hlinkClick r:id="rId4"/>
              </a:rPr>
              <a:t>https://aemo.com.au/initiatives/major-programs/nem-five-minute-settlement-program-and-global-settlement</a:t>
            </a:r>
            <a:endParaRPr lang="en-AU" sz="1350"/>
          </a:p>
        </p:txBody>
      </p:sp>
      <p:grpSp>
        <p:nvGrpSpPr>
          <p:cNvPr id="9" name="Group 8">
            <a:extLst>
              <a:ext uri="{FF2B5EF4-FFF2-40B4-BE49-F238E27FC236}">
                <a16:creationId xmlns:a16="http://schemas.microsoft.com/office/drawing/2014/main" id="{DB6B784F-DC78-49EC-B315-735B2B521455}"/>
              </a:ext>
            </a:extLst>
          </p:cNvPr>
          <p:cNvGrpSpPr/>
          <p:nvPr/>
        </p:nvGrpSpPr>
        <p:grpSpPr>
          <a:xfrm>
            <a:off x="4231885" y="355436"/>
            <a:ext cx="2283460" cy="6194509"/>
            <a:chOff x="4231885" y="355436"/>
            <a:chExt cx="2283460" cy="6194509"/>
          </a:xfrm>
        </p:grpSpPr>
        <p:graphicFrame>
          <p:nvGraphicFramePr>
            <p:cNvPr id="7" name="Object 6">
              <a:extLst>
                <a:ext uri="{FF2B5EF4-FFF2-40B4-BE49-F238E27FC236}">
                  <a16:creationId xmlns:a16="http://schemas.microsoft.com/office/drawing/2014/main" id="{39984034-0497-4E26-BD53-88CC5A5BCB25}"/>
                </a:ext>
              </a:extLst>
            </p:cNvPr>
            <p:cNvGraphicFramePr>
              <a:graphicFrameLocks noChangeAspect="1"/>
            </p:cNvGraphicFramePr>
            <p:nvPr>
              <p:extLst>
                <p:ext uri="{D42A27DB-BD31-4B8C-83A1-F6EECF244321}">
                  <p14:modId xmlns:p14="http://schemas.microsoft.com/office/powerpoint/2010/main" val="1522762203"/>
                </p:ext>
              </p:extLst>
            </p:nvPr>
          </p:nvGraphicFramePr>
          <p:xfrm>
            <a:off x="4231885" y="355436"/>
            <a:ext cx="2283460" cy="1838044"/>
          </p:xfrm>
          <a:graphic>
            <a:graphicData uri="http://schemas.openxmlformats.org/presentationml/2006/ole">
              <mc:AlternateContent xmlns:mc="http://schemas.openxmlformats.org/markup-compatibility/2006">
                <mc:Choice xmlns:v="urn:schemas-microsoft-com:vml" Requires="v">
                  <p:oleObj spid="_x0000_s82945" name="Worksheet" r:id="rId5" imgW="2006748" imgH="1777956" progId="Excel.Sheet.12">
                    <p:embed/>
                  </p:oleObj>
                </mc:Choice>
                <mc:Fallback>
                  <p:oleObj name="Worksheet" r:id="rId5" imgW="2006748" imgH="1777956" progId="Excel.Sheet.12">
                    <p:embed/>
                    <p:pic>
                      <p:nvPicPr>
                        <p:cNvPr id="7" name="Object 6">
                          <a:extLst>
                            <a:ext uri="{FF2B5EF4-FFF2-40B4-BE49-F238E27FC236}">
                              <a16:creationId xmlns:a16="http://schemas.microsoft.com/office/drawing/2014/main" id="{39984034-0497-4E26-BD53-88CC5A5BCB25}"/>
                            </a:ext>
                          </a:extLst>
                        </p:cNvPr>
                        <p:cNvPicPr/>
                        <p:nvPr/>
                      </p:nvPicPr>
                      <p:blipFill>
                        <a:blip r:embed="rId6"/>
                        <a:stretch>
                          <a:fillRect/>
                        </a:stretch>
                      </p:blipFill>
                      <p:spPr>
                        <a:xfrm>
                          <a:off x="4231885" y="355436"/>
                          <a:ext cx="2283460" cy="1838044"/>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CE4FCCAE-3507-4408-9DE9-B764354DAA89}"/>
                </a:ext>
              </a:extLst>
            </p:cNvPr>
            <p:cNvGraphicFramePr>
              <a:graphicFrameLocks noChangeAspect="1"/>
            </p:cNvGraphicFramePr>
            <p:nvPr>
              <p:extLst>
                <p:ext uri="{D42A27DB-BD31-4B8C-83A1-F6EECF244321}">
                  <p14:modId xmlns:p14="http://schemas.microsoft.com/office/powerpoint/2010/main" val="3934979110"/>
                </p:ext>
              </p:extLst>
            </p:nvPr>
          </p:nvGraphicFramePr>
          <p:xfrm>
            <a:off x="4232415" y="2387229"/>
            <a:ext cx="2282400" cy="2130722"/>
          </p:xfrm>
          <a:graphic>
            <a:graphicData uri="http://schemas.openxmlformats.org/presentationml/2006/ole">
              <mc:AlternateContent xmlns:mc="http://schemas.openxmlformats.org/markup-compatibility/2006">
                <mc:Choice xmlns:v="urn:schemas-microsoft-com:vml" Requires="v">
                  <p:oleObj spid="_x0000_s82946" name="Worksheet" r:id="rId7" imgW="2006748" imgH="1873338" progId="Excel.Sheet.12">
                    <p:embed/>
                  </p:oleObj>
                </mc:Choice>
                <mc:Fallback>
                  <p:oleObj name="Worksheet" r:id="rId7" imgW="2006748" imgH="1873338" progId="Excel.Sheet.12">
                    <p:embed/>
                    <p:pic>
                      <p:nvPicPr>
                        <p:cNvPr id="3" name="Object 2">
                          <a:extLst>
                            <a:ext uri="{FF2B5EF4-FFF2-40B4-BE49-F238E27FC236}">
                              <a16:creationId xmlns:a16="http://schemas.microsoft.com/office/drawing/2014/main" id="{CE4FCCAE-3507-4408-9DE9-B764354DAA89}"/>
                            </a:ext>
                          </a:extLst>
                        </p:cNvPr>
                        <p:cNvPicPr/>
                        <p:nvPr/>
                      </p:nvPicPr>
                      <p:blipFill>
                        <a:blip r:embed="rId8"/>
                        <a:stretch>
                          <a:fillRect/>
                        </a:stretch>
                      </p:blipFill>
                      <p:spPr>
                        <a:xfrm>
                          <a:off x="4232415" y="2387229"/>
                          <a:ext cx="2282400" cy="2130722"/>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0304BE19-CC27-4581-87A6-C4F5C45617F8}"/>
                </a:ext>
              </a:extLst>
            </p:cNvPr>
            <p:cNvGraphicFramePr>
              <a:graphicFrameLocks noChangeAspect="1"/>
            </p:cNvGraphicFramePr>
            <p:nvPr>
              <p:extLst>
                <p:ext uri="{D42A27DB-BD31-4B8C-83A1-F6EECF244321}">
                  <p14:modId xmlns:p14="http://schemas.microsoft.com/office/powerpoint/2010/main" val="846806003"/>
                </p:ext>
              </p:extLst>
            </p:nvPr>
          </p:nvGraphicFramePr>
          <p:xfrm>
            <a:off x="4252215" y="4711701"/>
            <a:ext cx="2242800" cy="1838244"/>
          </p:xfrm>
          <a:graphic>
            <a:graphicData uri="http://schemas.openxmlformats.org/presentationml/2006/ole">
              <mc:AlternateContent xmlns:mc="http://schemas.openxmlformats.org/markup-compatibility/2006">
                <mc:Choice xmlns:v="urn:schemas-microsoft-com:vml" Requires="v">
                  <p:oleObj spid="_x0000_s82947" name="Worksheet" r:id="rId9" imgW="2006748" imgH="1644738" progId="Excel.Sheet.12">
                    <p:embed/>
                  </p:oleObj>
                </mc:Choice>
                <mc:Fallback>
                  <p:oleObj name="Worksheet" r:id="rId9" imgW="2006748" imgH="1644738" progId="Excel.Sheet.12">
                    <p:embed/>
                    <p:pic>
                      <p:nvPicPr>
                        <p:cNvPr id="6" name="Object 5">
                          <a:extLst>
                            <a:ext uri="{FF2B5EF4-FFF2-40B4-BE49-F238E27FC236}">
                              <a16:creationId xmlns:a16="http://schemas.microsoft.com/office/drawing/2014/main" id="{0304BE19-CC27-4581-87A6-C4F5C45617F8}"/>
                            </a:ext>
                          </a:extLst>
                        </p:cNvPr>
                        <p:cNvPicPr/>
                        <p:nvPr/>
                      </p:nvPicPr>
                      <p:blipFill>
                        <a:blip r:embed="rId10"/>
                        <a:stretch>
                          <a:fillRect/>
                        </a:stretch>
                      </p:blipFill>
                      <p:spPr>
                        <a:xfrm>
                          <a:off x="4252215" y="4711701"/>
                          <a:ext cx="2242800" cy="1838244"/>
                        </a:xfrm>
                        <a:prstGeom prst="rect">
                          <a:avLst/>
                        </a:prstGeom>
                      </p:spPr>
                    </p:pic>
                  </p:oleObj>
                </mc:Fallback>
              </mc:AlternateContent>
            </a:graphicData>
          </a:graphic>
        </p:graphicFrame>
      </p:grpSp>
      <p:graphicFrame>
        <p:nvGraphicFramePr>
          <p:cNvPr id="8" name="Object 7">
            <a:extLst>
              <a:ext uri="{FF2B5EF4-FFF2-40B4-BE49-F238E27FC236}">
                <a16:creationId xmlns:a16="http://schemas.microsoft.com/office/drawing/2014/main" id="{1B2169D7-43FA-46A4-BDBC-B591DC218B64}"/>
              </a:ext>
            </a:extLst>
          </p:cNvPr>
          <p:cNvGraphicFramePr>
            <a:graphicFrameLocks noChangeAspect="1"/>
          </p:cNvGraphicFramePr>
          <p:nvPr>
            <p:extLst>
              <p:ext uri="{D42A27DB-BD31-4B8C-83A1-F6EECF244321}">
                <p14:modId xmlns:p14="http://schemas.microsoft.com/office/powerpoint/2010/main" val="1606980737"/>
              </p:ext>
            </p:extLst>
          </p:nvPr>
        </p:nvGraphicFramePr>
        <p:xfrm>
          <a:off x="6851254" y="679091"/>
          <a:ext cx="1917841" cy="6178909"/>
        </p:xfrm>
        <a:graphic>
          <a:graphicData uri="http://schemas.openxmlformats.org/presentationml/2006/ole">
            <mc:AlternateContent xmlns:mc="http://schemas.openxmlformats.org/markup-compatibility/2006">
              <mc:Choice xmlns:v="urn:schemas-microsoft-com:vml" Requires="v">
                <p:oleObj spid="_x0000_s82948" name="Worksheet" r:id="rId11" imgW="1689125" imgH="5441862" progId="Excel.Sheet.12">
                  <p:embed/>
                </p:oleObj>
              </mc:Choice>
              <mc:Fallback>
                <p:oleObj name="Worksheet" r:id="rId11" imgW="1689125" imgH="5441862" progId="Excel.Sheet.12">
                  <p:embed/>
                  <p:pic>
                    <p:nvPicPr>
                      <p:cNvPr id="8" name="Object 7">
                        <a:extLst>
                          <a:ext uri="{FF2B5EF4-FFF2-40B4-BE49-F238E27FC236}">
                            <a16:creationId xmlns:a16="http://schemas.microsoft.com/office/drawing/2014/main" id="{1B2169D7-43FA-46A4-BDBC-B591DC218B64}"/>
                          </a:ext>
                        </a:extLst>
                      </p:cNvPr>
                      <p:cNvPicPr/>
                      <p:nvPr/>
                    </p:nvPicPr>
                    <p:blipFill>
                      <a:blip r:embed="rId12"/>
                      <a:stretch>
                        <a:fillRect/>
                      </a:stretch>
                    </p:blipFill>
                    <p:spPr>
                      <a:xfrm>
                        <a:off x="6851254" y="679091"/>
                        <a:ext cx="1917841" cy="6178909"/>
                      </a:xfrm>
                      <a:prstGeom prst="rect">
                        <a:avLst/>
                      </a:prstGeom>
                    </p:spPr>
                  </p:pic>
                </p:oleObj>
              </mc:Fallback>
            </mc:AlternateContent>
          </a:graphicData>
        </a:graphic>
      </p:graphicFrame>
      <p:sp>
        <p:nvSpPr>
          <p:cNvPr id="13" name="Speech Bubble: Rectangle with Corners Rounded 12">
            <a:extLst>
              <a:ext uri="{FF2B5EF4-FFF2-40B4-BE49-F238E27FC236}">
                <a16:creationId xmlns:a16="http://schemas.microsoft.com/office/drawing/2014/main" id="{BA061050-201D-4FF9-BE9E-8A42EC2C6B79}"/>
              </a:ext>
            </a:extLst>
          </p:cNvPr>
          <p:cNvSpPr/>
          <p:nvPr/>
        </p:nvSpPr>
        <p:spPr>
          <a:xfrm>
            <a:off x="2329200" y="3253154"/>
            <a:ext cx="2242800" cy="1640805"/>
          </a:xfrm>
          <a:prstGeom prst="wedgeRoundRectCallout">
            <a:avLst>
              <a:gd name="adj1" fmla="val 94104"/>
              <a:gd name="adj2" fmla="val -14995"/>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a:t>Gen Info Session may move from 22-Jan to 21-Jan to avoid clash with ERCF. Will confirm at PCF.</a:t>
            </a:r>
          </a:p>
        </p:txBody>
      </p:sp>
    </p:spTree>
    <p:extLst>
      <p:ext uri="{BB962C8B-B14F-4D97-AF65-F5344CB8AC3E}">
        <p14:creationId xmlns:p14="http://schemas.microsoft.com/office/powerpoint/2010/main" val="3892663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D810D-F3AC-455E-93E5-34118A15C866}"/>
              </a:ext>
            </a:extLst>
          </p:cNvPr>
          <p:cNvSpPr>
            <a:spLocks noGrp="1"/>
          </p:cNvSpPr>
          <p:nvPr>
            <p:ph type="title"/>
          </p:nvPr>
        </p:nvSpPr>
        <p:spPr/>
        <p:txBody>
          <a:bodyPr/>
          <a:lstStyle/>
          <a:p>
            <a:r>
              <a:rPr lang="en-AU"/>
              <a:t>General Questions</a:t>
            </a:r>
          </a:p>
        </p:txBody>
      </p:sp>
      <p:sp>
        <p:nvSpPr>
          <p:cNvPr id="3" name="Text Placeholder 2">
            <a:extLst>
              <a:ext uri="{FF2B5EF4-FFF2-40B4-BE49-F238E27FC236}">
                <a16:creationId xmlns:a16="http://schemas.microsoft.com/office/drawing/2014/main" id="{5F2B6448-386F-497B-8073-4A71A4A3F585}"/>
              </a:ext>
            </a:extLst>
          </p:cNvPr>
          <p:cNvSpPr>
            <a:spLocks noGrp="1"/>
          </p:cNvSpPr>
          <p:nvPr>
            <p:ph type="body" idx="1"/>
          </p:nvPr>
        </p:nvSpPr>
        <p:spPr/>
        <p:txBody>
          <a:bodyPr/>
          <a:lstStyle/>
          <a:p>
            <a:r>
              <a:rPr lang="en-AU"/>
              <a:t>Peter Carruthers</a:t>
            </a:r>
          </a:p>
        </p:txBody>
      </p:sp>
      <p:sp>
        <p:nvSpPr>
          <p:cNvPr id="4" name="Date Placeholder 3">
            <a:extLst>
              <a:ext uri="{FF2B5EF4-FFF2-40B4-BE49-F238E27FC236}">
                <a16:creationId xmlns:a16="http://schemas.microsoft.com/office/drawing/2014/main" id="{A134545F-411E-4CE9-A480-7A65461AB5AF}"/>
              </a:ext>
            </a:extLst>
          </p:cNvPr>
          <p:cNvSpPr>
            <a:spLocks noGrp="1"/>
          </p:cNvSpPr>
          <p:nvPr>
            <p:ph type="dt" sz="half" idx="10"/>
          </p:nvPr>
        </p:nvSpPr>
        <p:spPr/>
        <p:txBody>
          <a:bodyPr/>
          <a:lstStyle/>
          <a:p>
            <a:fld id="{5099C0EF-5B7D-4F1A-B89D-A67FFBF44A0D}" type="datetime1">
              <a:rPr lang="en-AU" smtClean="0"/>
              <a:t>3/12/2020</a:t>
            </a:fld>
            <a:endParaRPr lang="en-AU"/>
          </a:p>
        </p:txBody>
      </p:sp>
      <p:sp>
        <p:nvSpPr>
          <p:cNvPr id="6" name="Slide Number Placeholder 5">
            <a:extLst>
              <a:ext uri="{FF2B5EF4-FFF2-40B4-BE49-F238E27FC236}">
                <a16:creationId xmlns:a16="http://schemas.microsoft.com/office/drawing/2014/main" id="{E23CF98F-DEA4-4DA9-8EFB-F5D3CAC9A763}"/>
              </a:ext>
            </a:extLst>
          </p:cNvPr>
          <p:cNvSpPr>
            <a:spLocks noGrp="1"/>
          </p:cNvSpPr>
          <p:nvPr>
            <p:ph type="sldNum" sz="quarter" idx="12"/>
          </p:nvPr>
        </p:nvSpPr>
        <p:spPr/>
        <p:txBody>
          <a:bodyPr/>
          <a:lstStyle/>
          <a:p>
            <a:fld id="{4EC81F68-4976-451A-B2E9-79BCBD2F70CC}" type="slidenum">
              <a:rPr lang="en-AU" smtClean="0"/>
              <a:pPr/>
              <a:t>32</a:t>
            </a:fld>
            <a:endParaRPr lang="en-AU"/>
          </a:p>
        </p:txBody>
      </p:sp>
    </p:spTree>
    <p:extLst>
      <p:ext uri="{BB962C8B-B14F-4D97-AF65-F5344CB8AC3E}">
        <p14:creationId xmlns:p14="http://schemas.microsoft.com/office/powerpoint/2010/main" val="4008070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A0773-3AFC-44F1-83F9-7A4E3A2DAC77}"/>
              </a:ext>
            </a:extLst>
          </p:cNvPr>
          <p:cNvSpPr>
            <a:spLocks noGrp="1"/>
          </p:cNvSpPr>
          <p:nvPr>
            <p:ph type="title"/>
          </p:nvPr>
        </p:nvSpPr>
        <p:spPr/>
        <p:txBody>
          <a:bodyPr/>
          <a:lstStyle/>
          <a:p>
            <a:r>
              <a:rPr lang="en-AU"/>
              <a:t>Meeting Close</a:t>
            </a:r>
          </a:p>
        </p:txBody>
      </p:sp>
      <p:sp>
        <p:nvSpPr>
          <p:cNvPr id="3" name="Text Placeholder 2">
            <a:extLst>
              <a:ext uri="{FF2B5EF4-FFF2-40B4-BE49-F238E27FC236}">
                <a16:creationId xmlns:a16="http://schemas.microsoft.com/office/drawing/2014/main" id="{3458CDE6-9DC9-4A14-99B5-4F42F7B21FE9}"/>
              </a:ext>
            </a:extLst>
          </p:cNvPr>
          <p:cNvSpPr>
            <a:spLocks noGrp="1"/>
          </p:cNvSpPr>
          <p:nvPr>
            <p:ph type="body" idx="1"/>
          </p:nvPr>
        </p:nvSpPr>
        <p:spPr/>
        <p:txBody>
          <a:bodyPr/>
          <a:lstStyle/>
          <a:p>
            <a:r>
              <a:rPr lang="en-AU"/>
              <a:t>Peter Carruthers</a:t>
            </a:r>
          </a:p>
        </p:txBody>
      </p:sp>
      <p:sp>
        <p:nvSpPr>
          <p:cNvPr id="4" name="Date Placeholder 3">
            <a:extLst>
              <a:ext uri="{FF2B5EF4-FFF2-40B4-BE49-F238E27FC236}">
                <a16:creationId xmlns:a16="http://schemas.microsoft.com/office/drawing/2014/main" id="{38A0466B-E7ED-4BB0-A385-4F3FF62AFA22}"/>
              </a:ext>
            </a:extLst>
          </p:cNvPr>
          <p:cNvSpPr>
            <a:spLocks noGrp="1"/>
          </p:cNvSpPr>
          <p:nvPr>
            <p:ph type="dt" sz="half" idx="10"/>
          </p:nvPr>
        </p:nvSpPr>
        <p:spPr/>
        <p:txBody>
          <a:bodyPr/>
          <a:lstStyle/>
          <a:p>
            <a:fld id="{D7E9A1E3-4D38-4A30-8479-46094F661FDD}" type="datetime1">
              <a:rPr lang="en-AU" smtClean="0"/>
              <a:t>3/12/2020</a:t>
            </a:fld>
            <a:endParaRPr lang="en-AU"/>
          </a:p>
        </p:txBody>
      </p:sp>
      <p:sp>
        <p:nvSpPr>
          <p:cNvPr id="6" name="Slide Number Placeholder 5">
            <a:extLst>
              <a:ext uri="{FF2B5EF4-FFF2-40B4-BE49-F238E27FC236}">
                <a16:creationId xmlns:a16="http://schemas.microsoft.com/office/drawing/2014/main" id="{BFDA1877-9B92-44B7-9586-0FAB6CB4BEBB}"/>
              </a:ext>
            </a:extLst>
          </p:cNvPr>
          <p:cNvSpPr>
            <a:spLocks noGrp="1"/>
          </p:cNvSpPr>
          <p:nvPr>
            <p:ph type="sldNum" sz="quarter" idx="12"/>
          </p:nvPr>
        </p:nvSpPr>
        <p:spPr/>
        <p:txBody>
          <a:bodyPr/>
          <a:lstStyle/>
          <a:p>
            <a:fld id="{4EC81F68-4976-451A-B2E9-79BCBD2F70CC}" type="slidenum">
              <a:rPr lang="en-AU" smtClean="0"/>
              <a:pPr/>
              <a:t>33</a:t>
            </a:fld>
            <a:endParaRPr lang="en-AU"/>
          </a:p>
        </p:txBody>
      </p:sp>
    </p:spTree>
    <p:extLst>
      <p:ext uri="{BB962C8B-B14F-4D97-AF65-F5344CB8AC3E}">
        <p14:creationId xmlns:p14="http://schemas.microsoft.com/office/powerpoint/2010/main" val="1848546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302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5E5A0-FDF7-41DE-BB35-0D76FD2EDF77}"/>
              </a:ext>
            </a:extLst>
          </p:cNvPr>
          <p:cNvSpPr>
            <a:spLocks noGrp="1"/>
          </p:cNvSpPr>
          <p:nvPr>
            <p:ph type="title"/>
          </p:nvPr>
        </p:nvSpPr>
        <p:spPr>
          <a:xfrm>
            <a:off x="122748" y="361970"/>
            <a:ext cx="5534515" cy="490524"/>
          </a:xfrm>
        </p:spPr>
        <p:txBody>
          <a:bodyPr>
            <a:noAutofit/>
          </a:bodyPr>
          <a:lstStyle/>
          <a:p>
            <a:r>
              <a:rPr lang="en-AU" sz="2800"/>
              <a:t>Wholesale Demand Response: </a:t>
            </a:r>
            <a:br>
              <a:rPr lang="en-AU" sz="2800"/>
            </a:br>
            <a:r>
              <a:rPr lang="en-AU" sz="2800"/>
              <a:t>Industry View</a:t>
            </a:r>
          </a:p>
        </p:txBody>
      </p:sp>
      <p:sp>
        <p:nvSpPr>
          <p:cNvPr id="3" name="TextBox 2">
            <a:extLst>
              <a:ext uri="{FF2B5EF4-FFF2-40B4-BE49-F238E27FC236}">
                <a16:creationId xmlns:a16="http://schemas.microsoft.com/office/drawing/2014/main" id="{C58AE4A3-65EC-4934-AC72-43ED3B7601B6}"/>
              </a:ext>
            </a:extLst>
          </p:cNvPr>
          <p:cNvSpPr txBox="1"/>
          <p:nvPr/>
        </p:nvSpPr>
        <p:spPr>
          <a:xfrm>
            <a:off x="117561" y="1973571"/>
            <a:ext cx="1268948" cy="138499"/>
          </a:xfrm>
          <a:prstGeom prst="rect">
            <a:avLst/>
          </a:prstGeom>
          <a:solidFill>
            <a:schemeClr val="bg1"/>
          </a:solidFill>
        </p:spPr>
        <p:txBody>
          <a:bodyPr wrap="square" lIns="0" tIns="0" rIns="0" bIns="0" rtlCol="0">
            <a:spAutoFit/>
          </a:bodyPr>
          <a:lstStyle/>
          <a:p>
            <a:pPr defTabSz="685800">
              <a:spcBef>
                <a:spcPts val="225"/>
              </a:spcBef>
              <a:spcAft>
                <a:spcPts val="225"/>
              </a:spcAft>
            </a:pPr>
            <a:r>
              <a:rPr lang="en-AU" sz="900" b="1">
                <a:solidFill>
                  <a:srgbClr val="222324"/>
                </a:solidFill>
                <a:latin typeface="Segoe UI Semilight"/>
              </a:rPr>
              <a:t>REGULATORY &amp; GO-LIVE</a:t>
            </a:r>
          </a:p>
        </p:txBody>
      </p:sp>
      <p:sp>
        <p:nvSpPr>
          <p:cNvPr id="14" name="Rectangle 13">
            <a:extLst>
              <a:ext uri="{FF2B5EF4-FFF2-40B4-BE49-F238E27FC236}">
                <a16:creationId xmlns:a16="http://schemas.microsoft.com/office/drawing/2014/main" id="{B4349449-B9E6-4BB1-90FC-84D073E44200}"/>
              </a:ext>
            </a:extLst>
          </p:cNvPr>
          <p:cNvSpPr/>
          <p:nvPr/>
        </p:nvSpPr>
        <p:spPr>
          <a:xfrm>
            <a:off x="3719213" y="5241749"/>
            <a:ext cx="530559" cy="121500"/>
          </a:xfrm>
          <a:prstGeom prst="rect">
            <a:avLst/>
          </a:prstGeom>
          <a:gradFill>
            <a:gsLst>
              <a:gs pos="0">
                <a:srgbClr val="C8DFBA"/>
              </a:gs>
              <a:gs pos="50000">
                <a:srgbClr val="BCD3AE"/>
              </a:gs>
              <a:gs pos="100000">
                <a:srgbClr val="BCD3AE"/>
              </a:gs>
            </a:gsLst>
          </a:gradFill>
        </p:spPr>
        <p:style>
          <a:lnRef idx="0">
            <a:schemeClr val="accent6"/>
          </a:lnRef>
          <a:fillRef idx="3">
            <a:schemeClr val="accent6"/>
          </a:fillRef>
          <a:effectRef idx="3">
            <a:schemeClr val="accent6"/>
          </a:effectRef>
          <a:fontRef idx="minor">
            <a:schemeClr val="lt1"/>
          </a:fontRef>
        </p:style>
        <p:txBody>
          <a:bodyPr wrap="none" lIns="0" tIns="0" rIns="0" bIns="0" rtlCol="0" anchor="ctr"/>
          <a:lstStyle/>
          <a:p>
            <a:pPr algn="ctr" defTabSz="685800"/>
            <a:r>
              <a:rPr lang="en-AU" sz="750" b="1">
                <a:solidFill>
                  <a:srgbClr val="222324"/>
                </a:solidFill>
                <a:latin typeface="Segoe UI Semilight"/>
              </a:rPr>
              <a:t>Retail</a:t>
            </a:r>
          </a:p>
          <a:p>
            <a:pPr algn="ctr" defTabSz="685800"/>
            <a:r>
              <a:rPr lang="en-AU" sz="750" b="1">
                <a:solidFill>
                  <a:srgbClr val="222324"/>
                </a:solidFill>
                <a:latin typeface="Segoe UI Semilight"/>
              </a:rPr>
              <a:t>Industry Test</a:t>
            </a:r>
          </a:p>
          <a:p>
            <a:pPr algn="ctr" defTabSz="685800"/>
            <a:endParaRPr lang="en-AU" sz="750" b="1">
              <a:solidFill>
                <a:srgbClr val="222324"/>
              </a:solidFill>
              <a:latin typeface="Segoe UI Semilight"/>
            </a:endParaRPr>
          </a:p>
        </p:txBody>
      </p:sp>
      <p:sp>
        <p:nvSpPr>
          <p:cNvPr id="15" name="TextBox 14">
            <a:extLst>
              <a:ext uri="{FF2B5EF4-FFF2-40B4-BE49-F238E27FC236}">
                <a16:creationId xmlns:a16="http://schemas.microsoft.com/office/drawing/2014/main" id="{0AA70BEA-C6F0-4E2E-AB89-CE4DBA8B7190}"/>
              </a:ext>
            </a:extLst>
          </p:cNvPr>
          <p:cNvSpPr txBox="1"/>
          <p:nvPr/>
        </p:nvSpPr>
        <p:spPr>
          <a:xfrm>
            <a:off x="4269861" y="5274799"/>
            <a:ext cx="256824" cy="73866"/>
          </a:xfrm>
          <a:prstGeom prst="rect">
            <a:avLst/>
          </a:prstGeom>
          <a:noFill/>
        </p:spPr>
        <p:txBody>
          <a:bodyPr wrap="square" lIns="0" tIns="0" rIns="0" bIns="0" rtlCol="0">
            <a:spAutoFit/>
          </a:bodyPr>
          <a:lstStyle/>
          <a:p>
            <a:pPr defTabSz="685800">
              <a:lnSpc>
                <a:spcPct val="80000"/>
              </a:lnSpc>
            </a:pPr>
            <a:r>
              <a:rPr lang="en-AU" sz="600" b="1">
                <a:solidFill>
                  <a:srgbClr val="222324"/>
                </a:solidFill>
                <a:latin typeface="Segoe UI Semilight"/>
              </a:rPr>
              <a:t>3/3</a:t>
            </a:r>
          </a:p>
        </p:txBody>
      </p:sp>
      <p:sp>
        <p:nvSpPr>
          <p:cNvPr id="16" name="TextBox 15">
            <a:extLst>
              <a:ext uri="{FF2B5EF4-FFF2-40B4-BE49-F238E27FC236}">
                <a16:creationId xmlns:a16="http://schemas.microsoft.com/office/drawing/2014/main" id="{3737DDBE-2348-4F53-9141-3E715ACAA580}"/>
              </a:ext>
            </a:extLst>
          </p:cNvPr>
          <p:cNvSpPr txBox="1"/>
          <p:nvPr/>
        </p:nvSpPr>
        <p:spPr>
          <a:xfrm>
            <a:off x="3555777" y="5274799"/>
            <a:ext cx="130493" cy="73866"/>
          </a:xfrm>
          <a:prstGeom prst="rect">
            <a:avLst/>
          </a:prstGeom>
          <a:noFill/>
        </p:spPr>
        <p:txBody>
          <a:bodyPr wrap="square" lIns="0" tIns="0" rIns="0" bIns="0" rtlCol="0">
            <a:spAutoFit/>
          </a:bodyPr>
          <a:lstStyle/>
          <a:p>
            <a:pPr algn="r" defTabSz="685800">
              <a:lnSpc>
                <a:spcPct val="80000"/>
              </a:lnSpc>
            </a:pPr>
            <a:r>
              <a:rPr lang="en-AU" sz="600" b="1">
                <a:solidFill>
                  <a:srgbClr val="222324"/>
                </a:solidFill>
                <a:latin typeface="Segoe UI Semilight"/>
              </a:rPr>
              <a:t>1/2</a:t>
            </a:r>
          </a:p>
        </p:txBody>
      </p:sp>
      <p:sp>
        <p:nvSpPr>
          <p:cNvPr id="17" name="TextBox 16">
            <a:extLst>
              <a:ext uri="{FF2B5EF4-FFF2-40B4-BE49-F238E27FC236}">
                <a16:creationId xmlns:a16="http://schemas.microsoft.com/office/drawing/2014/main" id="{2C0BD451-07A4-43BB-942C-EBF30CD3D4FF}"/>
              </a:ext>
            </a:extLst>
          </p:cNvPr>
          <p:cNvSpPr txBox="1"/>
          <p:nvPr/>
        </p:nvSpPr>
        <p:spPr>
          <a:xfrm>
            <a:off x="4517698" y="3154586"/>
            <a:ext cx="869701" cy="184666"/>
          </a:xfrm>
          <a:prstGeom prst="rect">
            <a:avLst/>
          </a:prstGeom>
          <a:noFill/>
        </p:spPr>
        <p:txBody>
          <a:bodyPr wrap="square" lIns="0" tIns="0" rIns="0" bIns="0" rtlCol="0">
            <a:spAutoFit/>
          </a:bodyPr>
          <a:lstStyle/>
          <a:p>
            <a:pPr defTabSz="685800">
              <a:lnSpc>
                <a:spcPct val="80000"/>
              </a:lnSpc>
            </a:pPr>
            <a:r>
              <a:rPr lang="en-AU" sz="750" b="1">
                <a:solidFill>
                  <a:srgbClr val="222324"/>
                </a:solidFill>
                <a:latin typeface="Segoe UI Semilight"/>
              </a:rPr>
              <a:t>9/3 AEMO Metering</a:t>
            </a:r>
          </a:p>
          <a:p>
            <a:pPr defTabSz="685800">
              <a:lnSpc>
                <a:spcPct val="80000"/>
              </a:lnSpc>
            </a:pPr>
            <a:r>
              <a:rPr lang="en-AU" sz="750" b="1">
                <a:solidFill>
                  <a:srgbClr val="222324"/>
                </a:solidFill>
                <a:latin typeface="Segoe UI Semilight"/>
              </a:rPr>
              <a:t>   Solution Go-Live</a:t>
            </a:r>
          </a:p>
        </p:txBody>
      </p:sp>
      <p:sp>
        <p:nvSpPr>
          <p:cNvPr id="19" name="Rectangle 18">
            <a:extLst>
              <a:ext uri="{FF2B5EF4-FFF2-40B4-BE49-F238E27FC236}">
                <a16:creationId xmlns:a16="http://schemas.microsoft.com/office/drawing/2014/main" id="{22188FE0-3CBA-447C-98DA-452A5C00526D}"/>
              </a:ext>
            </a:extLst>
          </p:cNvPr>
          <p:cNvSpPr/>
          <p:nvPr/>
        </p:nvSpPr>
        <p:spPr>
          <a:xfrm>
            <a:off x="6389577" y="5291727"/>
            <a:ext cx="797908" cy="121500"/>
          </a:xfrm>
          <a:prstGeom prst="rect">
            <a:avLst/>
          </a:prstGeom>
          <a:gradFill>
            <a:gsLst>
              <a:gs pos="0">
                <a:srgbClr val="C8DFBA"/>
              </a:gs>
              <a:gs pos="50000">
                <a:srgbClr val="BCD3AE"/>
              </a:gs>
              <a:gs pos="100000">
                <a:srgbClr val="BCD3AE"/>
              </a:gs>
            </a:gsLst>
          </a:gradFill>
        </p:spPr>
        <p:style>
          <a:lnRef idx="0">
            <a:schemeClr val="accent6"/>
          </a:lnRef>
          <a:fillRef idx="3">
            <a:schemeClr val="accent6"/>
          </a:fillRef>
          <a:effectRef idx="3">
            <a:schemeClr val="accent6"/>
          </a:effectRef>
          <a:fontRef idx="minor">
            <a:schemeClr val="lt1"/>
          </a:fontRef>
        </p:style>
        <p:txBody>
          <a:bodyPr wrap="none" lIns="0" tIns="0" rIns="0" bIns="0" rtlCol="0" anchor="ctr"/>
          <a:lstStyle/>
          <a:p>
            <a:pPr algn="ctr" defTabSz="685800"/>
            <a:r>
              <a:rPr lang="en-AU" sz="750" b="1">
                <a:solidFill>
                  <a:srgbClr val="222324"/>
                </a:solidFill>
                <a:latin typeface="Segoe UI Semilight"/>
              </a:rPr>
              <a:t>5MS Market Trial</a:t>
            </a:r>
          </a:p>
        </p:txBody>
      </p:sp>
      <p:sp>
        <p:nvSpPr>
          <p:cNvPr id="20" name="TextBox 19">
            <a:extLst>
              <a:ext uri="{FF2B5EF4-FFF2-40B4-BE49-F238E27FC236}">
                <a16:creationId xmlns:a16="http://schemas.microsoft.com/office/drawing/2014/main" id="{F54601B8-A44B-417C-AB32-12BD78331BC4}"/>
              </a:ext>
            </a:extLst>
          </p:cNvPr>
          <p:cNvSpPr txBox="1"/>
          <p:nvPr/>
        </p:nvSpPr>
        <p:spPr>
          <a:xfrm>
            <a:off x="7244380" y="5314584"/>
            <a:ext cx="256824" cy="73866"/>
          </a:xfrm>
          <a:prstGeom prst="rect">
            <a:avLst/>
          </a:prstGeom>
          <a:noFill/>
        </p:spPr>
        <p:txBody>
          <a:bodyPr wrap="square" lIns="0" tIns="0" rIns="0" bIns="0" rtlCol="0">
            <a:spAutoFit/>
          </a:bodyPr>
          <a:lstStyle/>
          <a:p>
            <a:pPr defTabSz="685800">
              <a:lnSpc>
                <a:spcPct val="80000"/>
              </a:lnSpc>
            </a:pPr>
            <a:r>
              <a:rPr lang="en-AU" sz="600" b="1">
                <a:solidFill>
                  <a:srgbClr val="222324"/>
                </a:solidFill>
                <a:latin typeface="Segoe UI Semilight"/>
              </a:rPr>
              <a:t>27/8</a:t>
            </a:r>
          </a:p>
        </p:txBody>
      </p:sp>
      <p:sp>
        <p:nvSpPr>
          <p:cNvPr id="21" name="TextBox 20">
            <a:extLst>
              <a:ext uri="{FF2B5EF4-FFF2-40B4-BE49-F238E27FC236}">
                <a16:creationId xmlns:a16="http://schemas.microsoft.com/office/drawing/2014/main" id="{E8947B74-647E-4B32-97CE-FA16C1A3395B}"/>
              </a:ext>
            </a:extLst>
          </p:cNvPr>
          <p:cNvSpPr txBox="1"/>
          <p:nvPr/>
        </p:nvSpPr>
        <p:spPr>
          <a:xfrm>
            <a:off x="6216503" y="5314358"/>
            <a:ext cx="129442" cy="73866"/>
          </a:xfrm>
          <a:prstGeom prst="rect">
            <a:avLst/>
          </a:prstGeom>
          <a:noFill/>
        </p:spPr>
        <p:txBody>
          <a:bodyPr wrap="square" lIns="0" tIns="0" rIns="0" bIns="0" rtlCol="0">
            <a:spAutoFit/>
          </a:bodyPr>
          <a:lstStyle/>
          <a:p>
            <a:pPr algn="r" defTabSz="685800">
              <a:lnSpc>
                <a:spcPct val="80000"/>
              </a:lnSpc>
            </a:pPr>
            <a:r>
              <a:rPr lang="en-AU" sz="600" b="1">
                <a:solidFill>
                  <a:srgbClr val="222324"/>
                </a:solidFill>
                <a:latin typeface="Segoe UI Semilight"/>
              </a:rPr>
              <a:t>5/7</a:t>
            </a:r>
          </a:p>
        </p:txBody>
      </p:sp>
      <p:sp>
        <p:nvSpPr>
          <p:cNvPr id="23" name="TextBox 22">
            <a:extLst>
              <a:ext uri="{FF2B5EF4-FFF2-40B4-BE49-F238E27FC236}">
                <a16:creationId xmlns:a16="http://schemas.microsoft.com/office/drawing/2014/main" id="{8022D0B8-58E1-4770-99A7-F49E9398DD53}"/>
              </a:ext>
            </a:extLst>
          </p:cNvPr>
          <p:cNvSpPr txBox="1"/>
          <p:nvPr/>
        </p:nvSpPr>
        <p:spPr>
          <a:xfrm>
            <a:off x="6200782" y="2836810"/>
            <a:ext cx="1351886" cy="184666"/>
          </a:xfrm>
          <a:prstGeom prst="rect">
            <a:avLst/>
          </a:prstGeom>
          <a:noFill/>
        </p:spPr>
        <p:txBody>
          <a:bodyPr wrap="square" lIns="0" tIns="0" rIns="0" bIns="0" rtlCol="0">
            <a:spAutoFit/>
          </a:bodyPr>
          <a:lstStyle/>
          <a:p>
            <a:pPr defTabSz="685800">
              <a:lnSpc>
                <a:spcPct val="80000"/>
              </a:lnSpc>
            </a:pPr>
            <a:r>
              <a:rPr lang="en-AU" sz="750" b="1" i="1">
                <a:solidFill>
                  <a:srgbClr val="222324"/>
                </a:solidFill>
                <a:latin typeface="Segoe UI Semilight"/>
              </a:rPr>
              <a:t>24/6 Open for </a:t>
            </a:r>
          </a:p>
          <a:p>
            <a:pPr defTabSz="685800">
              <a:lnSpc>
                <a:spcPct val="80000"/>
              </a:lnSpc>
            </a:pPr>
            <a:r>
              <a:rPr lang="en-AU" sz="750" b="1" i="1">
                <a:solidFill>
                  <a:srgbClr val="222324"/>
                </a:solidFill>
                <a:latin typeface="Segoe UI Semilight"/>
              </a:rPr>
              <a:t>     Registration</a:t>
            </a:r>
          </a:p>
        </p:txBody>
      </p:sp>
      <p:sp>
        <p:nvSpPr>
          <p:cNvPr id="24" name="Diamond 23">
            <a:extLst>
              <a:ext uri="{FF2B5EF4-FFF2-40B4-BE49-F238E27FC236}">
                <a16:creationId xmlns:a16="http://schemas.microsoft.com/office/drawing/2014/main" id="{AEC64411-2B43-462E-8935-6D4A7B6E8AC3}"/>
              </a:ext>
            </a:extLst>
          </p:cNvPr>
          <p:cNvSpPr/>
          <p:nvPr/>
        </p:nvSpPr>
        <p:spPr>
          <a:xfrm>
            <a:off x="6061469" y="2873006"/>
            <a:ext cx="162000" cy="121500"/>
          </a:xfrm>
          <a:prstGeom prst="diamond">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85800"/>
            <a:endParaRPr lang="en-AU" sz="750">
              <a:solidFill>
                <a:srgbClr val="FFFFFF"/>
              </a:solidFill>
              <a:latin typeface="Segoe UI Semilight"/>
            </a:endParaRPr>
          </a:p>
        </p:txBody>
      </p:sp>
      <p:sp>
        <p:nvSpPr>
          <p:cNvPr id="25" name="TextBox 24">
            <a:extLst>
              <a:ext uri="{FF2B5EF4-FFF2-40B4-BE49-F238E27FC236}">
                <a16:creationId xmlns:a16="http://schemas.microsoft.com/office/drawing/2014/main" id="{3D074CF0-F138-42E4-9F00-5EC823CB6EE5}"/>
              </a:ext>
            </a:extLst>
          </p:cNvPr>
          <p:cNvSpPr txBox="1"/>
          <p:nvPr/>
        </p:nvSpPr>
        <p:spPr>
          <a:xfrm>
            <a:off x="8154966" y="2836810"/>
            <a:ext cx="974134" cy="184666"/>
          </a:xfrm>
          <a:prstGeom prst="rect">
            <a:avLst/>
          </a:prstGeom>
          <a:noFill/>
        </p:spPr>
        <p:txBody>
          <a:bodyPr wrap="square" lIns="0" tIns="0" rIns="0" bIns="0" rtlCol="0">
            <a:spAutoFit/>
          </a:bodyPr>
          <a:lstStyle/>
          <a:p>
            <a:pPr defTabSz="685800">
              <a:lnSpc>
                <a:spcPct val="80000"/>
              </a:lnSpc>
            </a:pPr>
            <a:r>
              <a:rPr lang="en-AU" sz="750" b="1">
                <a:solidFill>
                  <a:srgbClr val="222324"/>
                </a:solidFill>
                <a:latin typeface="Segoe UI Semilight"/>
              </a:rPr>
              <a:t>24/10  WDR Rule</a:t>
            </a:r>
          </a:p>
          <a:p>
            <a:pPr defTabSz="685800">
              <a:lnSpc>
                <a:spcPct val="80000"/>
              </a:lnSpc>
            </a:pPr>
            <a:r>
              <a:rPr lang="en-AU" sz="750" b="1">
                <a:solidFill>
                  <a:srgbClr val="222324"/>
                </a:solidFill>
                <a:latin typeface="Segoe UI Semilight"/>
              </a:rPr>
              <a:t>    Commencement</a:t>
            </a:r>
          </a:p>
        </p:txBody>
      </p:sp>
      <p:sp>
        <p:nvSpPr>
          <p:cNvPr id="26" name="Diamond 25">
            <a:extLst>
              <a:ext uri="{FF2B5EF4-FFF2-40B4-BE49-F238E27FC236}">
                <a16:creationId xmlns:a16="http://schemas.microsoft.com/office/drawing/2014/main" id="{B1074632-D3CC-4B0B-8830-DD5E1DCA4B67}"/>
              </a:ext>
            </a:extLst>
          </p:cNvPr>
          <p:cNvSpPr/>
          <p:nvPr/>
        </p:nvSpPr>
        <p:spPr>
          <a:xfrm>
            <a:off x="8013036" y="2873006"/>
            <a:ext cx="162000" cy="121500"/>
          </a:xfrm>
          <a:prstGeom prst="diamond">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85800"/>
            <a:endParaRPr lang="en-AU" sz="750">
              <a:solidFill>
                <a:srgbClr val="FFFFFF"/>
              </a:solidFill>
              <a:latin typeface="Segoe UI Semilight"/>
            </a:endParaRPr>
          </a:p>
        </p:txBody>
      </p:sp>
      <p:sp>
        <p:nvSpPr>
          <p:cNvPr id="27" name="TextBox 26">
            <a:extLst>
              <a:ext uri="{FF2B5EF4-FFF2-40B4-BE49-F238E27FC236}">
                <a16:creationId xmlns:a16="http://schemas.microsoft.com/office/drawing/2014/main" id="{AEE40273-1BDA-4E7D-9183-E691E453FA4D}"/>
              </a:ext>
            </a:extLst>
          </p:cNvPr>
          <p:cNvSpPr txBox="1"/>
          <p:nvPr/>
        </p:nvSpPr>
        <p:spPr>
          <a:xfrm>
            <a:off x="7808007" y="3108642"/>
            <a:ext cx="1289145" cy="184666"/>
          </a:xfrm>
          <a:prstGeom prst="rect">
            <a:avLst/>
          </a:prstGeom>
          <a:noFill/>
        </p:spPr>
        <p:txBody>
          <a:bodyPr wrap="square" lIns="0" tIns="0" rIns="0" bIns="0" rtlCol="0" anchor="t">
            <a:spAutoFit/>
          </a:bodyPr>
          <a:lstStyle/>
          <a:p>
            <a:pPr defTabSz="685800">
              <a:lnSpc>
                <a:spcPct val="80000"/>
              </a:lnSpc>
            </a:pPr>
            <a:r>
              <a:rPr lang="en-AU" sz="750" b="1">
                <a:solidFill>
                  <a:srgbClr val="222324"/>
                </a:solidFill>
                <a:latin typeface="Segoe UI Semilight"/>
              </a:rPr>
              <a:t>1/10 5MS Rule Commencement   </a:t>
            </a:r>
          </a:p>
          <a:p>
            <a:pPr defTabSz="685800">
              <a:lnSpc>
                <a:spcPct val="80000"/>
              </a:lnSpc>
            </a:pPr>
            <a:r>
              <a:rPr lang="en-AU" sz="750" b="1">
                <a:solidFill>
                  <a:srgbClr val="222324"/>
                </a:solidFill>
                <a:latin typeface="Segoe UI Semilight"/>
              </a:rPr>
              <a:t>   &amp; UFE soft start</a:t>
            </a:r>
          </a:p>
        </p:txBody>
      </p:sp>
      <p:sp>
        <p:nvSpPr>
          <p:cNvPr id="42" name="Rectangle 41">
            <a:extLst>
              <a:ext uri="{FF2B5EF4-FFF2-40B4-BE49-F238E27FC236}">
                <a16:creationId xmlns:a16="http://schemas.microsoft.com/office/drawing/2014/main" id="{FC9C8384-7456-441B-B865-DE8A6C4DC41F}"/>
              </a:ext>
            </a:extLst>
          </p:cNvPr>
          <p:cNvSpPr/>
          <p:nvPr/>
        </p:nvSpPr>
        <p:spPr>
          <a:xfrm>
            <a:off x="6389577" y="5524926"/>
            <a:ext cx="1228076" cy="145599"/>
          </a:xfrm>
          <a:prstGeom prst="rect">
            <a:avLst/>
          </a:prstGeom>
          <a:gradFill>
            <a:gsLst>
              <a:gs pos="0">
                <a:schemeClr val="accent2">
                  <a:lumMod val="50000"/>
                  <a:lumOff val="50000"/>
                </a:schemeClr>
              </a:gs>
              <a:gs pos="50000">
                <a:schemeClr val="accent2">
                  <a:lumMod val="75000"/>
                  <a:lumOff val="25000"/>
                </a:schemeClr>
              </a:gs>
              <a:gs pos="100000">
                <a:schemeClr val="accent2">
                  <a:lumMod val="90000"/>
                  <a:lumOff val="10000"/>
                </a:schemeClr>
              </a:gs>
            </a:gsLst>
          </a:gradFill>
        </p:spPr>
        <p:style>
          <a:lnRef idx="0">
            <a:schemeClr val="accent2"/>
          </a:lnRef>
          <a:fillRef idx="3">
            <a:schemeClr val="accent2"/>
          </a:fillRef>
          <a:effectRef idx="3">
            <a:schemeClr val="accent2"/>
          </a:effectRef>
          <a:fontRef idx="minor">
            <a:schemeClr val="lt1"/>
          </a:fontRef>
        </p:style>
        <p:txBody>
          <a:bodyPr wrap="none" rtlCol="0" anchor="ctr"/>
          <a:lstStyle/>
          <a:p>
            <a:pPr algn="ctr" defTabSz="685800"/>
            <a:r>
              <a:rPr lang="en-AU" sz="750" b="1" i="1">
                <a:solidFill>
                  <a:srgbClr val="222324"/>
                </a:solidFill>
                <a:latin typeface="Segoe UI Semilight"/>
              </a:rPr>
              <a:t>Informal CS </a:t>
            </a:r>
          </a:p>
          <a:p>
            <a:pPr algn="ctr" defTabSz="685800"/>
            <a:r>
              <a:rPr lang="en-AU" sz="750" b="1" i="1">
                <a:solidFill>
                  <a:srgbClr val="FFFFFF"/>
                </a:solidFill>
                <a:latin typeface="Segoe UI Semilight"/>
              </a:rPr>
              <a:t>Industry Test</a:t>
            </a:r>
          </a:p>
          <a:p>
            <a:pPr algn="ctr" defTabSz="685800"/>
            <a:endParaRPr lang="en-AU" sz="788" b="1" i="1">
              <a:solidFill>
                <a:srgbClr val="FFFFFF"/>
              </a:solidFill>
              <a:latin typeface="Segoe UI Semilight"/>
            </a:endParaRPr>
          </a:p>
        </p:txBody>
      </p:sp>
      <p:sp>
        <p:nvSpPr>
          <p:cNvPr id="43" name="TextBox 42">
            <a:extLst>
              <a:ext uri="{FF2B5EF4-FFF2-40B4-BE49-F238E27FC236}">
                <a16:creationId xmlns:a16="http://schemas.microsoft.com/office/drawing/2014/main" id="{AC9FBBE3-4562-4AB7-AEF9-DA00225838AF}"/>
              </a:ext>
            </a:extLst>
          </p:cNvPr>
          <p:cNvSpPr txBox="1"/>
          <p:nvPr/>
        </p:nvSpPr>
        <p:spPr>
          <a:xfrm>
            <a:off x="7806539" y="3326954"/>
            <a:ext cx="1170606" cy="184666"/>
          </a:xfrm>
          <a:prstGeom prst="rect">
            <a:avLst/>
          </a:prstGeom>
          <a:noFill/>
        </p:spPr>
        <p:txBody>
          <a:bodyPr wrap="square" lIns="0" tIns="0" rIns="0" bIns="0" rtlCol="0">
            <a:spAutoFit/>
          </a:bodyPr>
          <a:lstStyle/>
          <a:p>
            <a:pPr defTabSz="685800">
              <a:lnSpc>
                <a:spcPct val="80000"/>
              </a:lnSpc>
            </a:pPr>
            <a:r>
              <a:rPr lang="en-AU" sz="750" b="1">
                <a:solidFill>
                  <a:srgbClr val="222324"/>
                </a:solidFill>
                <a:latin typeface="Segoe UI Semilight"/>
              </a:rPr>
              <a:t>1/10 Customer Switching</a:t>
            </a:r>
          </a:p>
          <a:p>
            <a:pPr defTabSz="685800">
              <a:lnSpc>
                <a:spcPct val="80000"/>
              </a:lnSpc>
            </a:pPr>
            <a:r>
              <a:rPr lang="en-AU" sz="750" b="1">
                <a:solidFill>
                  <a:srgbClr val="222324"/>
                </a:solidFill>
                <a:latin typeface="Segoe UI Semilight"/>
              </a:rPr>
              <a:t>   Go-Live</a:t>
            </a:r>
          </a:p>
        </p:txBody>
      </p:sp>
      <p:sp>
        <p:nvSpPr>
          <p:cNvPr id="44" name="Diamond 43">
            <a:extLst>
              <a:ext uri="{FF2B5EF4-FFF2-40B4-BE49-F238E27FC236}">
                <a16:creationId xmlns:a16="http://schemas.microsoft.com/office/drawing/2014/main" id="{E3F0B6EF-FC2B-4D32-A3F8-28735B240868}"/>
              </a:ext>
            </a:extLst>
          </p:cNvPr>
          <p:cNvSpPr/>
          <p:nvPr/>
        </p:nvSpPr>
        <p:spPr>
          <a:xfrm>
            <a:off x="7677417" y="3389297"/>
            <a:ext cx="162000" cy="121500"/>
          </a:xfrm>
          <a:prstGeom prst="diamond">
            <a:avLst/>
          </a:prstGeom>
          <a:gradFill>
            <a:gsLst>
              <a:gs pos="0">
                <a:schemeClr val="accent2">
                  <a:lumMod val="50000"/>
                  <a:lumOff val="50000"/>
                </a:schemeClr>
              </a:gs>
              <a:gs pos="50000">
                <a:schemeClr val="accent2">
                  <a:lumMod val="75000"/>
                  <a:lumOff val="25000"/>
                </a:schemeClr>
              </a:gs>
              <a:gs pos="100000">
                <a:schemeClr val="accent2">
                  <a:lumMod val="90000"/>
                  <a:lumOff val="10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defTabSz="685800"/>
            <a:endParaRPr lang="en-AU" sz="750">
              <a:solidFill>
                <a:srgbClr val="FFFFFF"/>
              </a:solidFill>
              <a:latin typeface="Segoe UI Semilight"/>
            </a:endParaRPr>
          </a:p>
        </p:txBody>
      </p:sp>
      <p:sp>
        <p:nvSpPr>
          <p:cNvPr id="50" name="Rectangle 49">
            <a:extLst>
              <a:ext uri="{FF2B5EF4-FFF2-40B4-BE49-F238E27FC236}">
                <a16:creationId xmlns:a16="http://schemas.microsoft.com/office/drawing/2014/main" id="{ED852FEC-1B1A-464C-A150-40A7397DF2D3}"/>
              </a:ext>
            </a:extLst>
          </p:cNvPr>
          <p:cNvSpPr/>
          <p:nvPr/>
        </p:nvSpPr>
        <p:spPr>
          <a:xfrm>
            <a:off x="7305472" y="5005619"/>
            <a:ext cx="543938" cy="145600"/>
          </a:xfrm>
          <a:prstGeom prst="rect">
            <a:avLst/>
          </a:prstGeom>
        </p:spPr>
        <p:style>
          <a:lnRef idx="0">
            <a:schemeClr val="accent4"/>
          </a:lnRef>
          <a:fillRef idx="3">
            <a:schemeClr val="accent4"/>
          </a:fillRef>
          <a:effectRef idx="3">
            <a:schemeClr val="accent4"/>
          </a:effectRef>
          <a:fontRef idx="minor">
            <a:schemeClr val="lt1"/>
          </a:fontRef>
        </p:style>
        <p:txBody>
          <a:bodyPr wrap="none" lIns="0" tIns="0" rIns="0" bIns="0" rtlCol="0" anchor="ctr"/>
          <a:lstStyle/>
          <a:p>
            <a:pPr algn="ctr" defTabSz="685800"/>
            <a:r>
              <a:rPr lang="en-AU" sz="750" b="1" i="1">
                <a:solidFill>
                  <a:srgbClr val="222324"/>
                </a:solidFill>
                <a:latin typeface="Segoe UI Semilight"/>
              </a:rPr>
              <a:t>Industry Test</a:t>
            </a:r>
          </a:p>
        </p:txBody>
      </p:sp>
      <p:sp>
        <p:nvSpPr>
          <p:cNvPr id="52" name="TextBox 51">
            <a:extLst>
              <a:ext uri="{FF2B5EF4-FFF2-40B4-BE49-F238E27FC236}">
                <a16:creationId xmlns:a16="http://schemas.microsoft.com/office/drawing/2014/main" id="{6CE59D0D-9D93-47EE-AD0D-832F07453D98}"/>
              </a:ext>
            </a:extLst>
          </p:cNvPr>
          <p:cNvSpPr txBox="1"/>
          <p:nvPr/>
        </p:nvSpPr>
        <p:spPr>
          <a:xfrm>
            <a:off x="3587120" y="1890856"/>
            <a:ext cx="985923" cy="184666"/>
          </a:xfrm>
          <a:prstGeom prst="rect">
            <a:avLst/>
          </a:prstGeom>
          <a:noFill/>
        </p:spPr>
        <p:txBody>
          <a:bodyPr wrap="square" lIns="0" tIns="0" rIns="0" bIns="0" rtlCol="0">
            <a:spAutoFit/>
          </a:bodyPr>
          <a:lstStyle/>
          <a:p>
            <a:pPr defTabSz="685800">
              <a:lnSpc>
                <a:spcPct val="80000"/>
              </a:lnSpc>
            </a:pPr>
            <a:r>
              <a:rPr lang="en-AU" sz="750" b="1">
                <a:solidFill>
                  <a:srgbClr val="222324"/>
                </a:solidFill>
                <a:latin typeface="Segoe UI Semilight"/>
              </a:rPr>
              <a:t>Draft WDR Guidelines</a:t>
            </a:r>
          </a:p>
          <a:p>
            <a:pPr defTabSz="685800">
              <a:lnSpc>
                <a:spcPct val="80000"/>
              </a:lnSpc>
            </a:pPr>
            <a:r>
              <a:rPr lang="en-AU" sz="750" b="1">
                <a:solidFill>
                  <a:srgbClr val="222324"/>
                </a:solidFill>
                <a:latin typeface="Segoe UI Semilight"/>
              </a:rPr>
              <a:t>   and Procedures</a:t>
            </a:r>
          </a:p>
        </p:txBody>
      </p:sp>
      <p:sp>
        <p:nvSpPr>
          <p:cNvPr id="53" name="Diamond 52">
            <a:extLst>
              <a:ext uri="{FF2B5EF4-FFF2-40B4-BE49-F238E27FC236}">
                <a16:creationId xmlns:a16="http://schemas.microsoft.com/office/drawing/2014/main" id="{1A5BB139-757A-4393-842A-BA766D8CC004}"/>
              </a:ext>
            </a:extLst>
          </p:cNvPr>
          <p:cNvSpPr/>
          <p:nvPr/>
        </p:nvSpPr>
        <p:spPr>
          <a:xfrm>
            <a:off x="3468875" y="1948832"/>
            <a:ext cx="162000" cy="121500"/>
          </a:xfrm>
          <a:prstGeom prst="diamond">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85800"/>
            <a:endParaRPr lang="en-AU" sz="750">
              <a:solidFill>
                <a:srgbClr val="FFFFFF"/>
              </a:solidFill>
              <a:latin typeface="Segoe UI Semilight"/>
            </a:endParaRPr>
          </a:p>
        </p:txBody>
      </p:sp>
      <p:sp>
        <p:nvSpPr>
          <p:cNvPr id="54" name="TextBox 53">
            <a:extLst>
              <a:ext uri="{FF2B5EF4-FFF2-40B4-BE49-F238E27FC236}">
                <a16:creationId xmlns:a16="http://schemas.microsoft.com/office/drawing/2014/main" id="{AC1B7068-3936-4B3F-84A8-03CC2ED0E93C}"/>
              </a:ext>
            </a:extLst>
          </p:cNvPr>
          <p:cNvSpPr txBox="1"/>
          <p:nvPr/>
        </p:nvSpPr>
        <p:spPr>
          <a:xfrm>
            <a:off x="4748187" y="1899648"/>
            <a:ext cx="1122281" cy="184666"/>
          </a:xfrm>
          <a:prstGeom prst="rect">
            <a:avLst/>
          </a:prstGeom>
          <a:noFill/>
        </p:spPr>
        <p:txBody>
          <a:bodyPr wrap="square" lIns="0" tIns="0" rIns="0" bIns="0" rtlCol="0">
            <a:spAutoFit/>
          </a:bodyPr>
          <a:lstStyle/>
          <a:p>
            <a:pPr defTabSz="685800">
              <a:lnSpc>
                <a:spcPct val="80000"/>
              </a:lnSpc>
            </a:pPr>
            <a:r>
              <a:rPr lang="en-AU" sz="750" b="1">
                <a:solidFill>
                  <a:srgbClr val="222324"/>
                </a:solidFill>
                <a:latin typeface="Segoe UI Semilight"/>
              </a:rPr>
              <a:t>Publish WDR Guidelines</a:t>
            </a:r>
          </a:p>
          <a:p>
            <a:pPr defTabSz="685800">
              <a:lnSpc>
                <a:spcPct val="80000"/>
              </a:lnSpc>
            </a:pPr>
            <a:r>
              <a:rPr lang="en-AU" sz="750" b="1">
                <a:solidFill>
                  <a:srgbClr val="222324"/>
                </a:solidFill>
                <a:latin typeface="Segoe UI Semilight"/>
              </a:rPr>
              <a:t>   and Procedures</a:t>
            </a:r>
          </a:p>
        </p:txBody>
      </p:sp>
      <p:sp>
        <p:nvSpPr>
          <p:cNvPr id="55" name="Diamond 54">
            <a:extLst>
              <a:ext uri="{FF2B5EF4-FFF2-40B4-BE49-F238E27FC236}">
                <a16:creationId xmlns:a16="http://schemas.microsoft.com/office/drawing/2014/main" id="{CD878733-8A31-4C37-BBF1-055BBA68C5C7}"/>
              </a:ext>
            </a:extLst>
          </p:cNvPr>
          <p:cNvSpPr/>
          <p:nvPr/>
        </p:nvSpPr>
        <p:spPr>
          <a:xfrm>
            <a:off x="4622024" y="1948832"/>
            <a:ext cx="162000" cy="121500"/>
          </a:xfrm>
          <a:prstGeom prst="diamond">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85800"/>
            <a:endParaRPr lang="en-AU" sz="750">
              <a:solidFill>
                <a:srgbClr val="FFFFFF"/>
              </a:solidFill>
              <a:latin typeface="Segoe UI Semilight"/>
            </a:endParaRPr>
          </a:p>
        </p:txBody>
      </p:sp>
      <p:sp>
        <p:nvSpPr>
          <p:cNvPr id="57" name="TextBox 56">
            <a:extLst>
              <a:ext uri="{FF2B5EF4-FFF2-40B4-BE49-F238E27FC236}">
                <a16:creationId xmlns:a16="http://schemas.microsoft.com/office/drawing/2014/main" id="{9E3BE9CD-FEAB-491B-9CD8-5108C96266C2}"/>
              </a:ext>
            </a:extLst>
          </p:cNvPr>
          <p:cNvSpPr txBox="1"/>
          <p:nvPr/>
        </p:nvSpPr>
        <p:spPr>
          <a:xfrm>
            <a:off x="2649671" y="5672010"/>
            <a:ext cx="256824" cy="73866"/>
          </a:xfrm>
          <a:prstGeom prst="rect">
            <a:avLst/>
          </a:prstGeom>
          <a:noFill/>
        </p:spPr>
        <p:txBody>
          <a:bodyPr wrap="square" lIns="0" tIns="0" rIns="0" bIns="0" rtlCol="0">
            <a:spAutoFit/>
          </a:bodyPr>
          <a:lstStyle/>
          <a:p>
            <a:pPr defTabSz="685800">
              <a:lnSpc>
                <a:spcPct val="80000"/>
              </a:lnSpc>
            </a:pPr>
            <a:r>
              <a:rPr lang="en-AU" sz="600" b="1">
                <a:solidFill>
                  <a:srgbClr val="222324"/>
                </a:solidFill>
                <a:latin typeface="Segoe UI Semilight"/>
              </a:rPr>
              <a:t>29/11</a:t>
            </a:r>
          </a:p>
        </p:txBody>
      </p:sp>
      <p:sp>
        <p:nvSpPr>
          <p:cNvPr id="58" name="Rectangle 57">
            <a:extLst>
              <a:ext uri="{FF2B5EF4-FFF2-40B4-BE49-F238E27FC236}">
                <a16:creationId xmlns:a16="http://schemas.microsoft.com/office/drawing/2014/main" id="{56F98C27-A04D-42EF-884F-62C283AD3AF2}"/>
              </a:ext>
            </a:extLst>
          </p:cNvPr>
          <p:cNvSpPr/>
          <p:nvPr/>
        </p:nvSpPr>
        <p:spPr>
          <a:xfrm>
            <a:off x="2849882" y="5633158"/>
            <a:ext cx="1722653" cy="121500"/>
          </a:xfrm>
          <a:prstGeom prst="rect">
            <a:avLst/>
          </a:prstGeom>
          <a:gradFill>
            <a:gsLst>
              <a:gs pos="0">
                <a:srgbClr val="C8DFBA"/>
              </a:gs>
              <a:gs pos="50000">
                <a:srgbClr val="BCD3AE"/>
              </a:gs>
              <a:gs pos="100000">
                <a:srgbClr val="BCD3AE"/>
              </a:gs>
            </a:gsLst>
          </a:gradFill>
        </p:spPr>
        <p:style>
          <a:lnRef idx="0">
            <a:schemeClr val="accent6"/>
          </a:lnRef>
          <a:fillRef idx="3">
            <a:schemeClr val="accent6"/>
          </a:fillRef>
          <a:effectRef idx="3">
            <a:schemeClr val="accent6"/>
          </a:effectRef>
          <a:fontRef idx="minor">
            <a:schemeClr val="lt1"/>
          </a:fontRef>
        </p:style>
        <p:txBody>
          <a:bodyPr wrap="none" lIns="0" tIns="0" rIns="0" bIns="0" rtlCol="0" anchor="ctr"/>
          <a:lstStyle/>
          <a:p>
            <a:pPr algn="ctr" defTabSz="685800"/>
            <a:r>
              <a:rPr lang="en-AU" sz="750" b="1">
                <a:solidFill>
                  <a:srgbClr val="222324"/>
                </a:solidFill>
                <a:latin typeface="Segoe UI Semilight"/>
              </a:rPr>
              <a:t>Dispatch Industry Test</a:t>
            </a:r>
          </a:p>
        </p:txBody>
      </p:sp>
      <p:sp>
        <p:nvSpPr>
          <p:cNvPr id="59" name="TextBox 58">
            <a:extLst>
              <a:ext uri="{FF2B5EF4-FFF2-40B4-BE49-F238E27FC236}">
                <a16:creationId xmlns:a16="http://schemas.microsoft.com/office/drawing/2014/main" id="{ABB4774B-06E3-48B2-A456-81B5A23C1DB5}"/>
              </a:ext>
            </a:extLst>
          </p:cNvPr>
          <p:cNvSpPr txBox="1"/>
          <p:nvPr/>
        </p:nvSpPr>
        <p:spPr>
          <a:xfrm>
            <a:off x="4605131" y="5650762"/>
            <a:ext cx="321633" cy="73866"/>
          </a:xfrm>
          <a:prstGeom prst="rect">
            <a:avLst/>
          </a:prstGeom>
          <a:noFill/>
        </p:spPr>
        <p:txBody>
          <a:bodyPr wrap="square" lIns="0" tIns="0" rIns="0" bIns="0" rtlCol="0">
            <a:spAutoFit/>
          </a:bodyPr>
          <a:lstStyle/>
          <a:p>
            <a:pPr defTabSz="685800">
              <a:lnSpc>
                <a:spcPct val="80000"/>
              </a:lnSpc>
            </a:pPr>
            <a:r>
              <a:rPr lang="en-AU" sz="600" b="1">
                <a:solidFill>
                  <a:srgbClr val="222324"/>
                </a:solidFill>
                <a:latin typeface="Segoe UI Semilight"/>
              </a:rPr>
              <a:t>15/3</a:t>
            </a:r>
          </a:p>
        </p:txBody>
      </p:sp>
      <p:sp>
        <p:nvSpPr>
          <p:cNvPr id="74" name="Rectangle 73">
            <a:extLst>
              <a:ext uri="{FF2B5EF4-FFF2-40B4-BE49-F238E27FC236}">
                <a16:creationId xmlns:a16="http://schemas.microsoft.com/office/drawing/2014/main" id="{756765CA-2595-469B-A7E8-060E4C020831}"/>
              </a:ext>
            </a:extLst>
          </p:cNvPr>
          <p:cNvSpPr/>
          <p:nvPr/>
        </p:nvSpPr>
        <p:spPr>
          <a:xfrm>
            <a:off x="4114293" y="5477052"/>
            <a:ext cx="457032" cy="121500"/>
          </a:xfrm>
          <a:prstGeom prst="rect">
            <a:avLst/>
          </a:prstGeom>
          <a:gradFill>
            <a:gsLst>
              <a:gs pos="0">
                <a:srgbClr val="C8DFBA"/>
              </a:gs>
              <a:gs pos="50000">
                <a:srgbClr val="BCD3AE"/>
              </a:gs>
              <a:gs pos="100000">
                <a:srgbClr val="BCD3AE"/>
              </a:gs>
            </a:gsLst>
          </a:gradFill>
        </p:spPr>
        <p:style>
          <a:lnRef idx="0">
            <a:schemeClr val="accent6"/>
          </a:lnRef>
          <a:fillRef idx="3">
            <a:schemeClr val="accent6"/>
          </a:fillRef>
          <a:effectRef idx="3">
            <a:schemeClr val="accent6"/>
          </a:effectRef>
          <a:fontRef idx="minor">
            <a:schemeClr val="lt1"/>
          </a:fontRef>
        </p:style>
        <p:txBody>
          <a:bodyPr wrap="none" lIns="0" tIns="0" rIns="0" bIns="0" rtlCol="0" anchor="ctr"/>
          <a:lstStyle/>
          <a:p>
            <a:pPr algn="ctr" defTabSz="685800"/>
            <a:r>
              <a:rPr lang="en-AU" sz="750" b="1">
                <a:solidFill>
                  <a:srgbClr val="222324"/>
                </a:solidFill>
                <a:latin typeface="Segoe UI Semilight"/>
              </a:rPr>
              <a:t>Settlement</a:t>
            </a:r>
          </a:p>
          <a:p>
            <a:pPr algn="ctr" defTabSz="685800"/>
            <a:r>
              <a:rPr lang="en-AU" sz="750" b="1">
                <a:solidFill>
                  <a:srgbClr val="222324"/>
                </a:solidFill>
                <a:latin typeface="Segoe UI Semilight"/>
              </a:rPr>
              <a:t>Industry Test</a:t>
            </a:r>
          </a:p>
          <a:p>
            <a:pPr algn="ctr" defTabSz="685800"/>
            <a:endParaRPr lang="en-AU" sz="750" b="1">
              <a:solidFill>
                <a:srgbClr val="222324"/>
              </a:solidFill>
              <a:latin typeface="Segoe UI Semilight"/>
            </a:endParaRPr>
          </a:p>
        </p:txBody>
      </p:sp>
      <p:sp>
        <p:nvSpPr>
          <p:cNvPr id="75" name="TextBox 74">
            <a:extLst>
              <a:ext uri="{FF2B5EF4-FFF2-40B4-BE49-F238E27FC236}">
                <a16:creationId xmlns:a16="http://schemas.microsoft.com/office/drawing/2014/main" id="{59E5D295-B731-480E-A6A5-2BF5018E78CD}"/>
              </a:ext>
            </a:extLst>
          </p:cNvPr>
          <p:cNvSpPr txBox="1"/>
          <p:nvPr/>
        </p:nvSpPr>
        <p:spPr>
          <a:xfrm>
            <a:off x="4622865" y="5506797"/>
            <a:ext cx="321633" cy="73866"/>
          </a:xfrm>
          <a:prstGeom prst="rect">
            <a:avLst/>
          </a:prstGeom>
          <a:noFill/>
        </p:spPr>
        <p:txBody>
          <a:bodyPr wrap="square" lIns="0" tIns="0" rIns="0" bIns="0" rtlCol="0">
            <a:spAutoFit/>
          </a:bodyPr>
          <a:lstStyle/>
          <a:p>
            <a:pPr defTabSz="685800">
              <a:lnSpc>
                <a:spcPct val="80000"/>
              </a:lnSpc>
            </a:pPr>
            <a:r>
              <a:rPr lang="en-AU" sz="600" b="1">
                <a:solidFill>
                  <a:srgbClr val="222324"/>
                </a:solidFill>
                <a:latin typeface="Segoe UI Semilight"/>
              </a:rPr>
              <a:t>15/3</a:t>
            </a:r>
          </a:p>
        </p:txBody>
      </p:sp>
      <p:sp>
        <p:nvSpPr>
          <p:cNvPr id="81" name="TextBox 80">
            <a:extLst>
              <a:ext uri="{FF2B5EF4-FFF2-40B4-BE49-F238E27FC236}">
                <a16:creationId xmlns:a16="http://schemas.microsoft.com/office/drawing/2014/main" id="{1E9E71FB-4AAC-41DC-8045-AB29A0DC4FB1}"/>
              </a:ext>
            </a:extLst>
          </p:cNvPr>
          <p:cNvSpPr txBox="1"/>
          <p:nvPr/>
        </p:nvSpPr>
        <p:spPr>
          <a:xfrm>
            <a:off x="3704306" y="5489764"/>
            <a:ext cx="358158" cy="73866"/>
          </a:xfrm>
          <a:prstGeom prst="rect">
            <a:avLst/>
          </a:prstGeom>
          <a:noFill/>
        </p:spPr>
        <p:txBody>
          <a:bodyPr wrap="square" lIns="0" tIns="0" rIns="0" bIns="0" rtlCol="0">
            <a:spAutoFit/>
          </a:bodyPr>
          <a:lstStyle/>
          <a:p>
            <a:pPr algn="r" defTabSz="685800">
              <a:lnSpc>
                <a:spcPct val="80000"/>
              </a:lnSpc>
            </a:pPr>
            <a:r>
              <a:rPr lang="en-AU" sz="600" b="1">
                <a:solidFill>
                  <a:srgbClr val="222324"/>
                </a:solidFill>
                <a:latin typeface="Segoe UI Semilight"/>
              </a:rPr>
              <a:t>17/2</a:t>
            </a:r>
          </a:p>
        </p:txBody>
      </p:sp>
      <p:sp>
        <p:nvSpPr>
          <p:cNvPr id="142" name="TextBox 141">
            <a:extLst>
              <a:ext uri="{FF2B5EF4-FFF2-40B4-BE49-F238E27FC236}">
                <a16:creationId xmlns:a16="http://schemas.microsoft.com/office/drawing/2014/main" id="{2493E6CA-A066-433C-B5CA-496783A141A7}"/>
              </a:ext>
            </a:extLst>
          </p:cNvPr>
          <p:cNvSpPr txBox="1"/>
          <p:nvPr/>
        </p:nvSpPr>
        <p:spPr>
          <a:xfrm>
            <a:off x="1801831" y="3268355"/>
            <a:ext cx="1032391" cy="184666"/>
          </a:xfrm>
          <a:prstGeom prst="rect">
            <a:avLst/>
          </a:prstGeom>
          <a:noFill/>
        </p:spPr>
        <p:txBody>
          <a:bodyPr wrap="square" lIns="0" tIns="0" rIns="0" bIns="0" rtlCol="0">
            <a:spAutoFit/>
          </a:bodyPr>
          <a:lstStyle/>
          <a:p>
            <a:pPr defTabSz="685800">
              <a:lnSpc>
                <a:spcPct val="80000"/>
              </a:lnSpc>
            </a:pPr>
            <a:r>
              <a:rPr lang="en-AU" sz="750" b="1">
                <a:solidFill>
                  <a:srgbClr val="222324"/>
                </a:solidFill>
                <a:latin typeface="Segoe UI Semilight"/>
              </a:rPr>
              <a:t>CS Procedures published    </a:t>
            </a:r>
          </a:p>
          <a:p>
            <a:pPr defTabSz="685800">
              <a:lnSpc>
                <a:spcPct val="80000"/>
              </a:lnSpc>
            </a:pPr>
            <a:r>
              <a:rPr lang="en-AU" sz="750" b="1">
                <a:solidFill>
                  <a:srgbClr val="222324"/>
                </a:solidFill>
                <a:latin typeface="Segoe UI Semilight"/>
              </a:rPr>
              <a:t>   with Effective Date</a:t>
            </a:r>
          </a:p>
        </p:txBody>
      </p:sp>
      <p:sp>
        <p:nvSpPr>
          <p:cNvPr id="143" name="Diamond 142">
            <a:extLst>
              <a:ext uri="{FF2B5EF4-FFF2-40B4-BE49-F238E27FC236}">
                <a16:creationId xmlns:a16="http://schemas.microsoft.com/office/drawing/2014/main" id="{8E4B10E1-C0C9-48D1-B9B5-662491303495}"/>
              </a:ext>
            </a:extLst>
          </p:cNvPr>
          <p:cNvSpPr/>
          <p:nvPr/>
        </p:nvSpPr>
        <p:spPr>
          <a:xfrm>
            <a:off x="1655415" y="3317048"/>
            <a:ext cx="162000" cy="121500"/>
          </a:xfrm>
          <a:prstGeom prst="diamond">
            <a:avLst/>
          </a:prstGeom>
        </p:spPr>
        <p:style>
          <a:lnRef idx="1">
            <a:schemeClr val="accent5"/>
          </a:lnRef>
          <a:fillRef idx="3">
            <a:schemeClr val="accent5"/>
          </a:fillRef>
          <a:effectRef idx="2">
            <a:schemeClr val="accent5"/>
          </a:effectRef>
          <a:fontRef idx="minor">
            <a:schemeClr val="lt1"/>
          </a:fontRef>
        </p:style>
        <p:txBody>
          <a:bodyPr rtlCol="0" anchor="ctr"/>
          <a:lstStyle/>
          <a:p>
            <a:pPr algn="ctr" defTabSz="685800"/>
            <a:endParaRPr lang="en-AU" sz="750">
              <a:solidFill>
                <a:srgbClr val="FFFFFF"/>
              </a:solidFill>
              <a:latin typeface="Segoe UI Semilight"/>
            </a:endParaRPr>
          </a:p>
        </p:txBody>
      </p:sp>
      <p:sp>
        <p:nvSpPr>
          <p:cNvPr id="382" name="TextBox 381">
            <a:extLst>
              <a:ext uri="{FF2B5EF4-FFF2-40B4-BE49-F238E27FC236}">
                <a16:creationId xmlns:a16="http://schemas.microsoft.com/office/drawing/2014/main" id="{8E1C3BA6-CABA-4340-B21D-E6BF27172526}"/>
              </a:ext>
            </a:extLst>
          </p:cNvPr>
          <p:cNvSpPr txBox="1"/>
          <p:nvPr/>
        </p:nvSpPr>
        <p:spPr>
          <a:xfrm>
            <a:off x="4927844" y="2836810"/>
            <a:ext cx="670640" cy="184666"/>
          </a:xfrm>
          <a:prstGeom prst="rect">
            <a:avLst/>
          </a:prstGeom>
          <a:noFill/>
        </p:spPr>
        <p:txBody>
          <a:bodyPr wrap="square" lIns="0" tIns="0" rIns="0" bIns="0" rtlCol="0">
            <a:spAutoFit/>
          </a:bodyPr>
          <a:lstStyle/>
          <a:p>
            <a:pPr defTabSz="685800">
              <a:lnSpc>
                <a:spcPct val="80000"/>
              </a:lnSpc>
            </a:pPr>
            <a:r>
              <a:rPr lang="en-AU" sz="750" b="1" i="1">
                <a:solidFill>
                  <a:srgbClr val="222324"/>
                </a:solidFill>
                <a:latin typeface="Segoe UI Semilight"/>
              </a:rPr>
              <a:t>1/4 DSP</a:t>
            </a:r>
          </a:p>
          <a:p>
            <a:pPr defTabSz="685800">
              <a:lnSpc>
                <a:spcPct val="80000"/>
              </a:lnSpc>
            </a:pPr>
            <a:r>
              <a:rPr lang="en-AU" sz="750" b="1" i="1">
                <a:solidFill>
                  <a:srgbClr val="222324"/>
                </a:solidFill>
                <a:latin typeface="Segoe UI Semilight"/>
              </a:rPr>
              <a:t>   Portal Open</a:t>
            </a:r>
          </a:p>
        </p:txBody>
      </p:sp>
      <p:sp>
        <p:nvSpPr>
          <p:cNvPr id="383" name="Diamond 382">
            <a:extLst>
              <a:ext uri="{FF2B5EF4-FFF2-40B4-BE49-F238E27FC236}">
                <a16:creationId xmlns:a16="http://schemas.microsoft.com/office/drawing/2014/main" id="{C4E632ED-923E-48C9-B438-0088F1062538}"/>
              </a:ext>
            </a:extLst>
          </p:cNvPr>
          <p:cNvSpPr/>
          <p:nvPr/>
        </p:nvSpPr>
        <p:spPr>
          <a:xfrm>
            <a:off x="4787580" y="2873006"/>
            <a:ext cx="162000" cy="121500"/>
          </a:xfrm>
          <a:prstGeom prst="diamond">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85800"/>
            <a:endParaRPr lang="en-AU" sz="750" i="1">
              <a:solidFill>
                <a:srgbClr val="FFFFFF"/>
              </a:solidFill>
              <a:latin typeface="Segoe UI Semilight"/>
            </a:endParaRPr>
          </a:p>
        </p:txBody>
      </p:sp>
      <p:sp>
        <p:nvSpPr>
          <p:cNvPr id="121" name="Diamond 120">
            <a:extLst>
              <a:ext uri="{FF2B5EF4-FFF2-40B4-BE49-F238E27FC236}">
                <a16:creationId xmlns:a16="http://schemas.microsoft.com/office/drawing/2014/main" id="{6142C283-D1C6-47B2-B894-2D75BDDFCDD7}"/>
              </a:ext>
            </a:extLst>
          </p:cNvPr>
          <p:cNvSpPr/>
          <p:nvPr/>
        </p:nvSpPr>
        <p:spPr>
          <a:xfrm>
            <a:off x="4764123" y="3418637"/>
            <a:ext cx="162000" cy="121500"/>
          </a:xfrm>
          <a:prstGeom prst="diamond">
            <a:avLst/>
          </a:prstGeom>
          <a:gradFill>
            <a:gsLst>
              <a:gs pos="0">
                <a:srgbClr val="BCD3AE"/>
              </a:gs>
              <a:gs pos="53000">
                <a:srgbClr val="508031"/>
              </a:gs>
              <a:gs pos="100000">
                <a:srgbClr val="508031"/>
              </a:gs>
            </a:gsLst>
          </a:gradFill>
          <a:ln>
            <a:solidFill>
              <a:srgbClr val="538135"/>
            </a:solidFill>
          </a:ln>
        </p:spPr>
        <p:style>
          <a:lnRef idx="0">
            <a:schemeClr val="accent6"/>
          </a:lnRef>
          <a:fillRef idx="3">
            <a:schemeClr val="accent6"/>
          </a:fillRef>
          <a:effectRef idx="3">
            <a:schemeClr val="accent6"/>
          </a:effectRef>
          <a:fontRef idx="minor">
            <a:schemeClr val="lt1"/>
          </a:fontRef>
        </p:style>
        <p:txBody>
          <a:bodyPr rtlCol="0" anchor="ctr"/>
          <a:lstStyle/>
          <a:p>
            <a:pPr algn="ctr" defTabSz="685800"/>
            <a:endParaRPr lang="en-AU" sz="750">
              <a:solidFill>
                <a:srgbClr val="FFFFFF"/>
              </a:solidFill>
              <a:latin typeface="Segoe UI Semilight"/>
            </a:endParaRPr>
          </a:p>
        </p:txBody>
      </p:sp>
      <p:sp>
        <p:nvSpPr>
          <p:cNvPr id="122" name="TextBox 121">
            <a:extLst>
              <a:ext uri="{FF2B5EF4-FFF2-40B4-BE49-F238E27FC236}">
                <a16:creationId xmlns:a16="http://schemas.microsoft.com/office/drawing/2014/main" id="{C41780E0-223F-440C-A11A-2111D60B0132}"/>
              </a:ext>
            </a:extLst>
          </p:cNvPr>
          <p:cNvSpPr txBox="1"/>
          <p:nvPr/>
        </p:nvSpPr>
        <p:spPr>
          <a:xfrm>
            <a:off x="4947467" y="3382406"/>
            <a:ext cx="956305" cy="184666"/>
          </a:xfrm>
          <a:prstGeom prst="rect">
            <a:avLst/>
          </a:prstGeom>
          <a:noFill/>
        </p:spPr>
        <p:txBody>
          <a:bodyPr wrap="square" lIns="0" tIns="0" rIns="0" bIns="0" rtlCol="0">
            <a:spAutoFit/>
          </a:bodyPr>
          <a:lstStyle/>
          <a:p>
            <a:pPr defTabSz="685800">
              <a:lnSpc>
                <a:spcPct val="80000"/>
              </a:lnSpc>
            </a:pPr>
            <a:r>
              <a:rPr lang="en-AU" sz="750" b="1" i="1">
                <a:solidFill>
                  <a:srgbClr val="222324"/>
                </a:solidFill>
                <a:latin typeface="Segoe UI Semilight"/>
              </a:rPr>
              <a:t>1/4  5-min Bidding</a:t>
            </a:r>
            <a:br>
              <a:rPr lang="en-AU" sz="750" b="1" i="1">
                <a:solidFill>
                  <a:srgbClr val="222324"/>
                </a:solidFill>
                <a:latin typeface="Segoe UI Semilight"/>
              </a:rPr>
            </a:br>
            <a:r>
              <a:rPr lang="en-AU" sz="750" b="1" i="1">
                <a:solidFill>
                  <a:srgbClr val="222324"/>
                </a:solidFill>
                <a:latin typeface="Segoe UI Semilight"/>
              </a:rPr>
              <a:t>   Phase Go-Live begins</a:t>
            </a:r>
          </a:p>
        </p:txBody>
      </p:sp>
      <p:sp>
        <p:nvSpPr>
          <p:cNvPr id="123" name="Diamond 122">
            <a:extLst>
              <a:ext uri="{FF2B5EF4-FFF2-40B4-BE49-F238E27FC236}">
                <a16:creationId xmlns:a16="http://schemas.microsoft.com/office/drawing/2014/main" id="{7F4F5605-1FD9-438D-899F-C5CDF466EF9F}"/>
              </a:ext>
            </a:extLst>
          </p:cNvPr>
          <p:cNvSpPr/>
          <p:nvPr/>
        </p:nvSpPr>
        <p:spPr>
          <a:xfrm>
            <a:off x="5009948" y="3596510"/>
            <a:ext cx="162000" cy="121500"/>
          </a:xfrm>
          <a:prstGeom prst="diamond">
            <a:avLst/>
          </a:prstGeom>
          <a:gradFill>
            <a:gsLst>
              <a:gs pos="0">
                <a:srgbClr val="BCD3AE"/>
              </a:gs>
              <a:gs pos="53000">
                <a:srgbClr val="508031"/>
              </a:gs>
              <a:gs pos="100000">
                <a:srgbClr val="508031"/>
              </a:gs>
            </a:gsLst>
          </a:gradFill>
          <a:ln>
            <a:solidFill>
              <a:srgbClr val="508031"/>
            </a:solidFill>
          </a:ln>
        </p:spPr>
        <p:style>
          <a:lnRef idx="0">
            <a:schemeClr val="accent6"/>
          </a:lnRef>
          <a:fillRef idx="3">
            <a:schemeClr val="accent6"/>
          </a:fillRef>
          <a:effectRef idx="3">
            <a:schemeClr val="accent6"/>
          </a:effectRef>
          <a:fontRef idx="minor">
            <a:schemeClr val="lt1"/>
          </a:fontRef>
        </p:style>
        <p:txBody>
          <a:bodyPr rtlCol="0" anchor="ctr"/>
          <a:lstStyle/>
          <a:p>
            <a:pPr algn="ctr" defTabSz="685800"/>
            <a:endParaRPr lang="en-AU" sz="750">
              <a:solidFill>
                <a:srgbClr val="FFFFFF"/>
              </a:solidFill>
              <a:latin typeface="Segoe UI Semilight"/>
            </a:endParaRPr>
          </a:p>
        </p:txBody>
      </p:sp>
      <p:sp>
        <p:nvSpPr>
          <p:cNvPr id="124" name="TextBox 123">
            <a:extLst>
              <a:ext uri="{FF2B5EF4-FFF2-40B4-BE49-F238E27FC236}">
                <a16:creationId xmlns:a16="http://schemas.microsoft.com/office/drawing/2014/main" id="{E43F2E36-58AE-4B00-9DE0-6DBA37960246}"/>
              </a:ext>
            </a:extLst>
          </p:cNvPr>
          <p:cNvSpPr txBox="1"/>
          <p:nvPr/>
        </p:nvSpPr>
        <p:spPr>
          <a:xfrm>
            <a:off x="5207452" y="3592275"/>
            <a:ext cx="1225589" cy="184666"/>
          </a:xfrm>
          <a:prstGeom prst="rect">
            <a:avLst/>
          </a:prstGeom>
          <a:noFill/>
        </p:spPr>
        <p:txBody>
          <a:bodyPr wrap="square" lIns="0" tIns="0" rIns="0" bIns="0" rtlCol="0" anchor="t">
            <a:spAutoFit/>
          </a:bodyPr>
          <a:lstStyle/>
          <a:p>
            <a:pPr defTabSz="685800">
              <a:lnSpc>
                <a:spcPct val="80000"/>
              </a:lnSpc>
            </a:pPr>
            <a:r>
              <a:rPr lang="en-AU" sz="750" b="1" i="1">
                <a:solidFill>
                  <a:srgbClr val="222324"/>
                </a:solidFill>
                <a:latin typeface="Segoe UI Semilight"/>
              </a:rPr>
              <a:t>19/4 Settlements</a:t>
            </a:r>
          </a:p>
          <a:p>
            <a:pPr defTabSz="685800">
              <a:lnSpc>
                <a:spcPct val="80000"/>
              </a:lnSpc>
            </a:pPr>
            <a:r>
              <a:rPr lang="en-AU" sz="750" b="1" i="1">
                <a:solidFill>
                  <a:srgbClr val="222324"/>
                </a:solidFill>
                <a:latin typeface="Segoe UI Semilight"/>
              </a:rPr>
              <a:t>   Platform Go-Live</a:t>
            </a:r>
          </a:p>
        </p:txBody>
      </p:sp>
      <p:sp>
        <p:nvSpPr>
          <p:cNvPr id="202" name="Diamond 201">
            <a:extLst>
              <a:ext uri="{FF2B5EF4-FFF2-40B4-BE49-F238E27FC236}">
                <a16:creationId xmlns:a16="http://schemas.microsoft.com/office/drawing/2014/main" id="{E22E35F1-4F7D-4946-82B7-E4E4DDB8BE83}"/>
              </a:ext>
            </a:extLst>
          </p:cNvPr>
          <p:cNvSpPr/>
          <p:nvPr/>
        </p:nvSpPr>
        <p:spPr>
          <a:xfrm>
            <a:off x="8329250" y="3509994"/>
            <a:ext cx="162000" cy="121500"/>
          </a:xfrm>
          <a:prstGeom prst="diamond">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defTabSz="685800"/>
            <a:endParaRPr lang="en-AU" sz="750">
              <a:solidFill>
                <a:srgbClr val="FFFFFF"/>
              </a:solidFill>
              <a:latin typeface="Segoe UI Semilight"/>
            </a:endParaRPr>
          </a:p>
        </p:txBody>
      </p:sp>
      <p:sp>
        <p:nvSpPr>
          <p:cNvPr id="203" name="TextBox 202">
            <a:extLst>
              <a:ext uri="{FF2B5EF4-FFF2-40B4-BE49-F238E27FC236}">
                <a16:creationId xmlns:a16="http://schemas.microsoft.com/office/drawing/2014/main" id="{354FB48B-D9DF-4E14-82E7-1FE797B8D930}"/>
              </a:ext>
            </a:extLst>
          </p:cNvPr>
          <p:cNvSpPr txBox="1"/>
          <p:nvPr/>
        </p:nvSpPr>
        <p:spPr>
          <a:xfrm>
            <a:off x="8479153" y="3477364"/>
            <a:ext cx="869701" cy="184666"/>
          </a:xfrm>
          <a:prstGeom prst="rect">
            <a:avLst/>
          </a:prstGeom>
          <a:noFill/>
        </p:spPr>
        <p:txBody>
          <a:bodyPr wrap="square" lIns="0" tIns="0" rIns="0" bIns="0" rtlCol="0">
            <a:spAutoFit/>
          </a:bodyPr>
          <a:lstStyle/>
          <a:p>
            <a:pPr defTabSz="685800">
              <a:lnSpc>
                <a:spcPct val="80000"/>
              </a:lnSpc>
            </a:pPr>
            <a:r>
              <a:rPr lang="en-AU" sz="750" b="1" i="1">
                <a:solidFill>
                  <a:srgbClr val="222324"/>
                </a:solidFill>
                <a:latin typeface="Segoe UI Semilight"/>
              </a:rPr>
              <a:t>10/11 B2B </a:t>
            </a:r>
            <a:br>
              <a:rPr lang="en-AU" sz="750" b="1" i="1">
                <a:solidFill>
                  <a:srgbClr val="222324"/>
                </a:solidFill>
                <a:latin typeface="Segoe UI Semilight"/>
              </a:rPr>
            </a:br>
            <a:r>
              <a:rPr lang="en-AU" sz="750" b="1" i="1">
                <a:solidFill>
                  <a:srgbClr val="222324"/>
                </a:solidFill>
                <a:latin typeface="Segoe UI Semilight"/>
              </a:rPr>
              <a:t>   Prod Release</a:t>
            </a:r>
          </a:p>
        </p:txBody>
      </p:sp>
      <p:sp>
        <p:nvSpPr>
          <p:cNvPr id="207" name="Diamond 206">
            <a:extLst>
              <a:ext uri="{FF2B5EF4-FFF2-40B4-BE49-F238E27FC236}">
                <a16:creationId xmlns:a16="http://schemas.microsoft.com/office/drawing/2014/main" id="{043BE35E-E111-4A03-A835-468EF0EDB670}"/>
              </a:ext>
            </a:extLst>
          </p:cNvPr>
          <p:cNvSpPr/>
          <p:nvPr/>
        </p:nvSpPr>
        <p:spPr>
          <a:xfrm>
            <a:off x="7386217" y="5795423"/>
            <a:ext cx="162000" cy="121500"/>
          </a:xfrm>
          <a:prstGeom prst="diamond">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defTabSz="685800"/>
            <a:endParaRPr lang="en-AU" sz="750">
              <a:solidFill>
                <a:srgbClr val="FFFFFF"/>
              </a:solidFill>
              <a:latin typeface="Segoe UI Semilight"/>
            </a:endParaRPr>
          </a:p>
        </p:txBody>
      </p:sp>
      <p:sp>
        <p:nvSpPr>
          <p:cNvPr id="209" name="TextBox 208">
            <a:extLst>
              <a:ext uri="{FF2B5EF4-FFF2-40B4-BE49-F238E27FC236}">
                <a16:creationId xmlns:a16="http://schemas.microsoft.com/office/drawing/2014/main" id="{FD44BD0E-93A2-47FA-AE41-3F342830EEBB}"/>
              </a:ext>
            </a:extLst>
          </p:cNvPr>
          <p:cNvSpPr txBox="1"/>
          <p:nvPr/>
        </p:nvSpPr>
        <p:spPr>
          <a:xfrm>
            <a:off x="7550501" y="5783575"/>
            <a:ext cx="869701" cy="184666"/>
          </a:xfrm>
          <a:prstGeom prst="rect">
            <a:avLst/>
          </a:prstGeom>
          <a:noFill/>
        </p:spPr>
        <p:txBody>
          <a:bodyPr wrap="square" lIns="0" tIns="0" rIns="0" bIns="0" rtlCol="0">
            <a:spAutoFit/>
          </a:bodyPr>
          <a:lstStyle/>
          <a:p>
            <a:pPr defTabSz="685800">
              <a:lnSpc>
                <a:spcPct val="80000"/>
              </a:lnSpc>
            </a:pPr>
            <a:r>
              <a:rPr lang="en-AU" sz="750" b="1" i="1">
                <a:solidFill>
                  <a:srgbClr val="222324"/>
                </a:solidFill>
                <a:latin typeface="Segoe UI Semilight"/>
              </a:rPr>
              <a:t>B2B Pre-Prod </a:t>
            </a:r>
          </a:p>
          <a:p>
            <a:pPr defTabSz="685800">
              <a:lnSpc>
                <a:spcPct val="80000"/>
              </a:lnSpc>
            </a:pPr>
            <a:r>
              <a:rPr lang="en-AU" sz="750" b="1" i="1">
                <a:solidFill>
                  <a:srgbClr val="222324"/>
                </a:solidFill>
                <a:latin typeface="Segoe UI Semilight"/>
              </a:rPr>
              <a:t>   Release</a:t>
            </a:r>
          </a:p>
        </p:txBody>
      </p:sp>
      <p:sp>
        <p:nvSpPr>
          <p:cNvPr id="156" name="Diamond 155">
            <a:extLst>
              <a:ext uri="{FF2B5EF4-FFF2-40B4-BE49-F238E27FC236}">
                <a16:creationId xmlns:a16="http://schemas.microsoft.com/office/drawing/2014/main" id="{EEAEF15C-6938-4C2A-8521-F58CF0B44155}"/>
              </a:ext>
            </a:extLst>
          </p:cNvPr>
          <p:cNvSpPr/>
          <p:nvPr/>
        </p:nvSpPr>
        <p:spPr>
          <a:xfrm>
            <a:off x="7674346" y="3208655"/>
            <a:ext cx="162000" cy="121500"/>
          </a:xfrm>
          <a:prstGeom prst="diamond">
            <a:avLst/>
          </a:prstGeom>
          <a:gradFill>
            <a:gsLst>
              <a:gs pos="0">
                <a:srgbClr val="BCD3AE"/>
              </a:gs>
              <a:gs pos="53000">
                <a:srgbClr val="508031"/>
              </a:gs>
              <a:gs pos="100000">
                <a:srgbClr val="508031"/>
              </a:gs>
            </a:gsLst>
          </a:gradFill>
          <a:ln>
            <a:solidFill>
              <a:srgbClr val="508031"/>
            </a:solidFill>
          </a:ln>
        </p:spPr>
        <p:style>
          <a:lnRef idx="0">
            <a:schemeClr val="accent6"/>
          </a:lnRef>
          <a:fillRef idx="3">
            <a:schemeClr val="accent6"/>
          </a:fillRef>
          <a:effectRef idx="3">
            <a:schemeClr val="accent6"/>
          </a:effectRef>
          <a:fontRef idx="minor">
            <a:schemeClr val="lt1"/>
          </a:fontRef>
        </p:style>
        <p:txBody>
          <a:bodyPr rtlCol="0" anchor="ctr"/>
          <a:lstStyle/>
          <a:p>
            <a:pPr algn="ctr" defTabSz="685800"/>
            <a:endParaRPr lang="en-AU" sz="750">
              <a:solidFill>
                <a:srgbClr val="FFFFFF"/>
              </a:solidFill>
              <a:latin typeface="Segoe UI Semilight"/>
            </a:endParaRPr>
          </a:p>
        </p:txBody>
      </p:sp>
      <p:sp>
        <p:nvSpPr>
          <p:cNvPr id="171" name="TextBox 170">
            <a:extLst>
              <a:ext uri="{FF2B5EF4-FFF2-40B4-BE49-F238E27FC236}">
                <a16:creationId xmlns:a16="http://schemas.microsoft.com/office/drawing/2014/main" id="{28075616-5A42-40A1-B332-040E8AFCFA90}"/>
              </a:ext>
            </a:extLst>
          </p:cNvPr>
          <p:cNvSpPr txBox="1"/>
          <p:nvPr/>
        </p:nvSpPr>
        <p:spPr>
          <a:xfrm>
            <a:off x="117561" y="3910852"/>
            <a:ext cx="2082301" cy="138499"/>
          </a:xfrm>
          <a:prstGeom prst="rect">
            <a:avLst/>
          </a:prstGeom>
          <a:solidFill>
            <a:schemeClr val="bg1"/>
          </a:solidFill>
        </p:spPr>
        <p:txBody>
          <a:bodyPr wrap="none" lIns="0" tIns="0" rIns="0" bIns="0" rtlCol="0">
            <a:spAutoFit/>
          </a:bodyPr>
          <a:lstStyle/>
          <a:p>
            <a:pPr defTabSz="685800">
              <a:spcBef>
                <a:spcPts val="225"/>
              </a:spcBef>
              <a:spcAft>
                <a:spcPts val="225"/>
              </a:spcAft>
            </a:pPr>
            <a:r>
              <a:rPr lang="en-AU" sz="900" b="1">
                <a:solidFill>
                  <a:srgbClr val="222324"/>
                </a:solidFill>
                <a:latin typeface="Segoe UI Semilight"/>
              </a:rPr>
              <a:t>WDR SYSTEMS DEVELOPMENT AND TEST</a:t>
            </a:r>
          </a:p>
        </p:txBody>
      </p:sp>
      <p:sp>
        <p:nvSpPr>
          <p:cNvPr id="172" name="Rectangle 171">
            <a:extLst>
              <a:ext uri="{FF2B5EF4-FFF2-40B4-BE49-F238E27FC236}">
                <a16:creationId xmlns:a16="http://schemas.microsoft.com/office/drawing/2014/main" id="{F027A0A1-7C52-47EE-B34F-1FC4AC031B10}"/>
              </a:ext>
            </a:extLst>
          </p:cNvPr>
          <p:cNvSpPr/>
          <p:nvPr/>
        </p:nvSpPr>
        <p:spPr>
          <a:xfrm>
            <a:off x="537946" y="4122408"/>
            <a:ext cx="5119317" cy="131455"/>
          </a:xfrm>
          <a:prstGeom prst="rect">
            <a:avLst/>
          </a:prstGeom>
        </p:spPr>
        <p:style>
          <a:lnRef idx="0">
            <a:schemeClr val="accent3"/>
          </a:lnRef>
          <a:fillRef idx="3">
            <a:schemeClr val="accent3"/>
          </a:fillRef>
          <a:effectRef idx="3">
            <a:schemeClr val="accent3"/>
          </a:effectRef>
          <a:fontRef idx="minor">
            <a:schemeClr val="lt1"/>
          </a:fontRef>
        </p:style>
        <p:txBody>
          <a:bodyPr wrap="none" lIns="0" tIns="0" rIns="0" bIns="0" rtlCol="0" anchor="ctr"/>
          <a:lstStyle/>
          <a:p>
            <a:pPr algn="ctr" defTabSz="685800"/>
            <a:r>
              <a:rPr lang="en-AU" sz="750" b="1">
                <a:solidFill>
                  <a:srgbClr val="222324"/>
                </a:solidFill>
                <a:latin typeface="Segoe UI Semilight"/>
              </a:rPr>
              <a:t>RELEASE 1 Requirements, Design, Development &amp; Test [</a:t>
            </a:r>
            <a:r>
              <a:rPr lang="en-AU" sz="750" b="1" i="1">
                <a:solidFill>
                  <a:srgbClr val="222324"/>
                </a:solidFill>
                <a:latin typeface="Segoe UI Semilight"/>
              </a:rPr>
              <a:t>RMC, MDM, PAE, PoL Baseline, Portfolio Management</a:t>
            </a:r>
            <a:r>
              <a:rPr lang="en-AU" sz="750" b="1">
                <a:solidFill>
                  <a:srgbClr val="222324"/>
                </a:solidFill>
                <a:latin typeface="Segoe UI Semilight"/>
              </a:rPr>
              <a:t>]</a:t>
            </a:r>
          </a:p>
        </p:txBody>
      </p:sp>
      <p:sp>
        <p:nvSpPr>
          <p:cNvPr id="173" name="Rectangle 172">
            <a:extLst>
              <a:ext uri="{FF2B5EF4-FFF2-40B4-BE49-F238E27FC236}">
                <a16:creationId xmlns:a16="http://schemas.microsoft.com/office/drawing/2014/main" id="{74EF763E-51ED-4305-A473-E7DF216ADEF4}"/>
              </a:ext>
            </a:extLst>
          </p:cNvPr>
          <p:cNvSpPr/>
          <p:nvPr/>
        </p:nvSpPr>
        <p:spPr>
          <a:xfrm>
            <a:off x="946052" y="4318759"/>
            <a:ext cx="6240846" cy="127466"/>
          </a:xfrm>
          <a:prstGeom prst="rect">
            <a:avLst/>
          </a:prstGeom>
        </p:spPr>
        <p:style>
          <a:lnRef idx="0">
            <a:schemeClr val="accent3"/>
          </a:lnRef>
          <a:fillRef idx="3">
            <a:schemeClr val="accent3"/>
          </a:fillRef>
          <a:effectRef idx="3">
            <a:schemeClr val="accent3"/>
          </a:effectRef>
          <a:fontRef idx="minor">
            <a:schemeClr val="lt1"/>
          </a:fontRef>
        </p:style>
        <p:txBody>
          <a:bodyPr wrap="none" lIns="0" tIns="0" rIns="0" bIns="0" rtlCol="0" anchor="ctr"/>
          <a:lstStyle/>
          <a:p>
            <a:pPr algn="ctr" defTabSz="685800"/>
            <a:r>
              <a:rPr lang="en-AU" sz="750" b="1">
                <a:solidFill>
                  <a:srgbClr val="222324"/>
                </a:solidFill>
                <a:latin typeface="Segoe UI Semilight"/>
              </a:rPr>
              <a:t>RELEASE 2 Requirements, Design, Development &amp; Test [</a:t>
            </a:r>
            <a:r>
              <a:rPr lang="en-AU" sz="750" b="1" i="1">
                <a:solidFill>
                  <a:srgbClr val="222324"/>
                </a:solidFill>
                <a:latin typeface="Segoe UI Semilight"/>
              </a:rPr>
              <a:t>Dispatch, Settlements, Settlement Baseline</a:t>
            </a:r>
            <a:r>
              <a:rPr lang="en-AU" sz="750" b="1">
                <a:solidFill>
                  <a:srgbClr val="222324"/>
                </a:solidFill>
                <a:latin typeface="Segoe UI Semilight"/>
              </a:rPr>
              <a:t>]</a:t>
            </a:r>
          </a:p>
        </p:txBody>
      </p:sp>
      <p:sp>
        <p:nvSpPr>
          <p:cNvPr id="174" name="TextBox 173">
            <a:extLst>
              <a:ext uri="{FF2B5EF4-FFF2-40B4-BE49-F238E27FC236}">
                <a16:creationId xmlns:a16="http://schemas.microsoft.com/office/drawing/2014/main" id="{004120A8-5BB3-47C5-99F4-79414930EB67}"/>
              </a:ext>
            </a:extLst>
          </p:cNvPr>
          <p:cNvSpPr txBox="1"/>
          <p:nvPr/>
        </p:nvSpPr>
        <p:spPr>
          <a:xfrm>
            <a:off x="86866" y="4748797"/>
            <a:ext cx="2422138" cy="138499"/>
          </a:xfrm>
          <a:prstGeom prst="rect">
            <a:avLst/>
          </a:prstGeom>
          <a:solidFill>
            <a:schemeClr val="bg1"/>
          </a:solidFill>
        </p:spPr>
        <p:txBody>
          <a:bodyPr wrap="none" lIns="0" tIns="0" rIns="0" bIns="0" rtlCol="0">
            <a:spAutoFit/>
          </a:bodyPr>
          <a:lstStyle/>
          <a:p>
            <a:pPr defTabSz="685800">
              <a:spcBef>
                <a:spcPts val="225"/>
              </a:spcBef>
              <a:spcAft>
                <a:spcPts val="225"/>
              </a:spcAft>
            </a:pPr>
            <a:r>
              <a:rPr lang="en-AU" sz="900" b="1">
                <a:solidFill>
                  <a:srgbClr val="222324"/>
                </a:solidFill>
                <a:latin typeface="Segoe UI Semilight"/>
              </a:rPr>
              <a:t>INDUSTRY TESTING (PRE-PROD ENVIRONMENT)</a:t>
            </a:r>
          </a:p>
        </p:txBody>
      </p:sp>
      <p:sp>
        <p:nvSpPr>
          <p:cNvPr id="175" name="Diamond 174">
            <a:extLst>
              <a:ext uri="{FF2B5EF4-FFF2-40B4-BE49-F238E27FC236}">
                <a16:creationId xmlns:a16="http://schemas.microsoft.com/office/drawing/2014/main" id="{95227703-92C9-4DDE-BB86-EF18186A5D4E}"/>
              </a:ext>
            </a:extLst>
          </p:cNvPr>
          <p:cNvSpPr/>
          <p:nvPr/>
        </p:nvSpPr>
        <p:spPr>
          <a:xfrm>
            <a:off x="4349504" y="3193684"/>
            <a:ext cx="162000" cy="121500"/>
          </a:xfrm>
          <a:prstGeom prst="diamond">
            <a:avLst/>
          </a:prstGeom>
          <a:gradFill>
            <a:gsLst>
              <a:gs pos="0">
                <a:srgbClr val="BCD3AE"/>
              </a:gs>
              <a:gs pos="53000">
                <a:srgbClr val="508031"/>
              </a:gs>
              <a:gs pos="100000">
                <a:srgbClr val="508031"/>
              </a:gs>
            </a:gsLst>
          </a:gradFill>
          <a:ln>
            <a:solidFill>
              <a:srgbClr val="538135"/>
            </a:solidFill>
          </a:ln>
        </p:spPr>
        <p:style>
          <a:lnRef idx="0">
            <a:schemeClr val="accent6"/>
          </a:lnRef>
          <a:fillRef idx="3">
            <a:schemeClr val="accent6"/>
          </a:fillRef>
          <a:effectRef idx="3">
            <a:schemeClr val="accent6"/>
          </a:effectRef>
          <a:fontRef idx="minor">
            <a:schemeClr val="lt1"/>
          </a:fontRef>
        </p:style>
        <p:txBody>
          <a:bodyPr rtlCol="0" anchor="ctr"/>
          <a:lstStyle/>
          <a:p>
            <a:pPr algn="ctr" defTabSz="685800"/>
            <a:endParaRPr lang="en-AU" sz="750">
              <a:solidFill>
                <a:srgbClr val="FFFFFF"/>
              </a:solidFill>
              <a:latin typeface="Segoe UI Semilight"/>
            </a:endParaRPr>
          </a:p>
        </p:txBody>
      </p:sp>
      <p:cxnSp>
        <p:nvCxnSpPr>
          <p:cNvPr id="11" name="Straight Connector 10">
            <a:extLst>
              <a:ext uri="{FF2B5EF4-FFF2-40B4-BE49-F238E27FC236}">
                <a16:creationId xmlns:a16="http://schemas.microsoft.com/office/drawing/2014/main" id="{332D3340-5256-45FA-BE43-116AC863E261}"/>
              </a:ext>
            </a:extLst>
          </p:cNvPr>
          <p:cNvCxnSpPr/>
          <p:nvPr/>
        </p:nvCxnSpPr>
        <p:spPr>
          <a:xfrm flipV="1">
            <a:off x="0" y="3827840"/>
            <a:ext cx="9144000" cy="14384"/>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E70102FD-1177-40D3-AA6C-B92FA7469EFC}"/>
              </a:ext>
            </a:extLst>
          </p:cNvPr>
          <p:cNvCxnSpPr/>
          <p:nvPr/>
        </p:nvCxnSpPr>
        <p:spPr>
          <a:xfrm flipV="1">
            <a:off x="-23786" y="4635642"/>
            <a:ext cx="9144000" cy="14384"/>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A07839B-2224-4EC0-B7F4-FAF0D4207A30}"/>
              </a:ext>
            </a:extLst>
          </p:cNvPr>
          <p:cNvGrpSpPr/>
          <p:nvPr/>
        </p:nvGrpSpPr>
        <p:grpSpPr>
          <a:xfrm>
            <a:off x="81872" y="4953556"/>
            <a:ext cx="1268951" cy="922352"/>
            <a:chOff x="156746" y="1754761"/>
            <a:chExt cx="1691934" cy="1229803"/>
          </a:xfrm>
        </p:grpSpPr>
        <p:sp>
          <p:nvSpPr>
            <p:cNvPr id="4" name="Rectangle: Rounded Corners 3">
              <a:extLst>
                <a:ext uri="{FF2B5EF4-FFF2-40B4-BE49-F238E27FC236}">
                  <a16:creationId xmlns:a16="http://schemas.microsoft.com/office/drawing/2014/main" id="{D719FABD-4FB6-4D8F-990D-24E1FD1B273F}"/>
                </a:ext>
              </a:extLst>
            </p:cNvPr>
            <p:cNvSpPr/>
            <p:nvPr/>
          </p:nvSpPr>
          <p:spPr>
            <a:xfrm>
              <a:off x="156746" y="1754761"/>
              <a:ext cx="1622057" cy="12298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srgbClr val="FFFFFF"/>
                </a:solidFill>
                <a:latin typeface="Segoe UI Semilight"/>
              </a:endParaRPr>
            </a:p>
          </p:txBody>
        </p:sp>
        <p:sp>
          <p:nvSpPr>
            <p:cNvPr id="66" name="TextBox 65">
              <a:extLst>
                <a:ext uri="{FF2B5EF4-FFF2-40B4-BE49-F238E27FC236}">
                  <a16:creationId xmlns:a16="http://schemas.microsoft.com/office/drawing/2014/main" id="{BE4A6398-6CF0-4C9C-B997-D9B0EB9E2C41}"/>
                </a:ext>
              </a:extLst>
            </p:cNvPr>
            <p:cNvSpPr txBox="1"/>
            <p:nvPr/>
          </p:nvSpPr>
          <p:spPr>
            <a:xfrm>
              <a:off x="540329" y="1995518"/>
              <a:ext cx="1308351" cy="942738"/>
            </a:xfrm>
            <a:prstGeom prst="rect">
              <a:avLst/>
            </a:prstGeom>
            <a:noFill/>
          </p:spPr>
          <p:txBody>
            <a:bodyPr wrap="square" lIns="0" tIns="0" rIns="0" bIns="0" rtlCol="0">
              <a:spAutoFit/>
            </a:bodyPr>
            <a:lstStyle/>
            <a:p>
              <a:pPr defTabSz="685800">
                <a:lnSpc>
                  <a:spcPct val="125000"/>
                </a:lnSpc>
              </a:pPr>
              <a:r>
                <a:rPr lang="en-AU" sz="750" b="1">
                  <a:solidFill>
                    <a:srgbClr val="222324"/>
                  </a:solidFill>
                  <a:latin typeface="Segoe UI Semilight"/>
                </a:rPr>
                <a:t>WDR (Indicative)</a:t>
              </a:r>
            </a:p>
            <a:p>
              <a:pPr defTabSz="685800">
                <a:lnSpc>
                  <a:spcPct val="125000"/>
                </a:lnSpc>
              </a:pPr>
              <a:r>
                <a:rPr lang="en-AU" sz="750" b="1">
                  <a:solidFill>
                    <a:srgbClr val="222324"/>
                  </a:solidFill>
                  <a:latin typeface="Segoe UI Semilight"/>
                </a:rPr>
                <a:t>WDR (Confirmed)</a:t>
              </a:r>
            </a:p>
            <a:p>
              <a:pPr defTabSz="685800">
                <a:lnSpc>
                  <a:spcPct val="125000"/>
                </a:lnSpc>
              </a:pPr>
              <a:r>
                <a:rPr lang="en-AU" sz="750" b="1">
                  <a:solidFill>
                    <a:srgbClr val="222324"/>
                  </a:solidFill>
                  <a:latin typeface="Segoe UI Semilight"/>
                </a:rPr>
                <a:t>5MS</a:t>
              </a:r>
            </a:p>
            <a:p>
              <a:pPr defTabSz="685800">
                <a:lnSpc>
                  <a:spcPct val="125000"/>
                </a:lnSpc>
              </a:pPr>
              <a:r>
                <a:rPr lang="en-AU" sz="750" b="1">
                  <a:solidFill>
                    <a:srgbClr val="222324"/>
                  </a:solidFill>
                  <a:latin typeface="Segoe UI Semilight"/>
                </a:rPr>
                <a:t>Customer Switching</a:t>
              </a:r>
            </a:p>
            <a:p>
              <a:pPr defTabSz="685800">
                <a:lnSpc>
                  <a:spcPct val="125000"/>
                </a:lnSpc>
              </a:pPr>
              <a:r>
                <a:rPr lang="en-AU" sz="750" b="1">
                  <a:solidFill>
                    <a:srgbClr val="222324"/>
                  </a:solidFill>
                  <a:latin typeface="Segoe UI Semilight"/>
                </a:rPr>
                <a:t>Electricity Retail B2B</a:t>
              </a:r>
            </a:p>
          </p:txBody>
        </p:sp>
        <p:sp>
          <p:nvSpPr>
            <p:cNvPr id="68" name="TextBox 67">
              <a:extLst>
                <a:ext uri="{FF2B5EF4-FFF2-40B4-BE49-F238E27FC236}">
                  <a16:creationId xmlns:a16="http://schemas.microsoft.com/office/drawing/2014/main" id="{E3D4F529-FBC5-4AB4-9AFB-6B5F36FCB59F}"/>
                </a:ext>
              </a:extLst>
            </p:cNvPr>
            <p:cNvSpPr txBox="1"/>
            <p:nvPr/>
          </p:nvSpPr>
          <p:spPr>
            <a:xfrm>
              <a:off x="540329" y="1823134"/>
              <a:ext cx="1308350" cy="135421"/>
            </a:xfrm>
            <a:prstGeom prst="rect">
              <a:avLst/>
            </a:prstGeom>
            <a:noFill/>
          </p:spPr>
          <p:txBody>
            <a:bodyPr wrap="square" lIns="0" tIns="0" rIns="0" bIns="0" rtlCol="0">
              <a:spAutoFit/>
            </a:bodyPr>
            <a:lstStyle/>
            <a:p>
              <a:pPr defTabSz="685800">
                <a:lnSpc>
                  <a:spcPct val="80000"/>
                </a:lnSpc>
              </a:pPr>
              <a:r>
                <a:rPr lang="en-AU" sz="825" b="1">
                  <a:solidFill>
                    <a:srgbClr val="222324"/>
                  </a:solidFill>
                  <a:latin typeface="Segoe UI Semilight"/>
                </a:rPr>
                <a:t>LEGEND</a:t>
              </a:r>
              <a:endParaRPr lang="en-AU" sz="750" b="1">
                <a:solidFill>
                  <a:srgbClr val="222324"/>
                </a:solidFill>
                <a:latin typeface="Segoe UI Semilight"/>
              </a:endParaRPr>
            </a:p>
          </p:txBody>
        </p:sp>
        <p:sp>
          <p:nvSpPr>
            <p:cNvPr id="69" name="Diamond 68">
              <a:extLst>
                <a:ext uri="{FF2B5EF4-FFF2-40B4-BE49-F238E27FC236}">
                  <a16:creationId xmlns:a16="http://schemas.microsoft.com/office/drawing/2014/main" id="{399DC058-E9DF-49B2-B566-27CD1E74C637}"/>
                </a:ext>
              </a:extLst>
            </p:cNvPr>
            <p:cNvSpPr/>
            <p:nvPr/>
          </p:nvSpPr>
          <p:spPr>
            <a:xfrm>
              <a:off x="276999" y="1977078"/>
              <a:ext cx="216000" cy="162000"/>
            </a:xfrm>
            <a:prstGeom prst="diamond">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85800"/>
              <a:endParaRPr lang="en-AU" sz="750">
                <a:solidFill>
                  <a:srgbClr val="FFFFFF"/>
                </a:solidFill>
                <a:latin typeface="Segoe UI Semilight"/>
              </a:endParaRPr>
            </a:p>
          </p:txBody>
        </p:sp>
        <p:sp>
          <p:nvSpPr>
            <p:cNvPr id="70" name="Diamond 69">
              <a:extLst>
                <a:ext uri="{FF2B5EF4-FFF2-40B4-BE49-F238E27FC236}">
                  <a16:creationId xmlns:a16="http://schemas.microsoft.com/office/drawing/2014/main" id="{484D3DF7-CEF7-434D-A353-6870976F975B}"/>
                </a:ext>
              </a:extLst>
            </p:cNvPr>
            <p:cNvSpPr/>
            <p:nvPr/>
          </p:nvSpPr>
          <p:spPr>
            <a:xfrm>
              <a:off x="276999" y="2173754"/>
              <a:ext cx="216000" cy="162000"/>
            </a:xfrm>
            <a:prstGeom prst="diamond">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85800"/>
              <a:endParaRPr lang="en-AU" sz="750">
                <a:solidFill>
                  <a:srgbClr val="FFFFFF"/>
                </a:solidFill>
                <a:latin typeface="Segoe UI Semilight"/>
              </a:endParaRPr>
            </a:p>
          </p:txBody>
        </p:sp>
        <p:sp>
          <p:nvSpPr>
            <p:cNvPr id="71" name="Diamond 70">
              <a:extLst>
                <a:ext uri="{FF2B5EF4-FFF2-40B4-BE49-F238E27FC236}">
                  <a16:creationId xmlns:a16="http://schemas.microsoft.com/office/drawing/2014/main" id="{E3960A74-42B9-4BE9-B313-9731B2AF5A60}"/>
                </a:ext>
              </a:extLst>
            </p:cNvPr>
            <p:cNvSpPr/>
            <p:nvPr/>
          </p:nvSpPr>
          <p:spPr>
            <a:xfrm>
              <a:off x="276999" y="2362194"/>
              <a:ext cx="216000" cy="162000"/>
            </a:xfrm>
            <a:prstGeom prst="diamond">
              <a:avLst/>
            </a:prstGeom>
            <a:gradFill>
              <a:gsLst>
                <a:gs pos="0">
                  <a:srgbClr val="BCD3AE"/>
                </a:gs>
                <a:gs pos="53000">
                  <a:srgbClr val="508031"/>
                </a:gs>
                <a:gs pos="100000">
                  <a:srgbClr val="508031"/>
                </a:gs>
              </a:gsLst>
            </a:gradFill>
            <a:ln>
              <a:solidFill>
                <a:srgbClr val="508031"/>
              </a:solidFill>
            </a:ln>
          </p:spPr>
          <p:style>
            <a:lnRef idx="0">
              <a:schemeClr val="accent6"/>
            </a:lnRef>
            <a:fillRef idx="3">
              <a:schemeClr val="accent6"/>
            </a:fillRef>
            <a:effectRef idx="3">
              <a:schemeClr val="accent6"/>
            </a:effectRef>
            <a:fontRef idx="minor">
              <a:schemeClr val="lt1"/>
            </a:fontRef>
          </p:style>
          <p:txBody>
            <a:bodyPr rtlCol="0" anchor="ctr"/>
            <a:lstStyle/>
            <a:p>
              <a:pPr algn="ctr" defTabSz="685800"/>
              <a:endParaRPr lang="en-AU" sz="750">
                <a:solidFill>
                  <a:srgbClr val="FFFFFF"/>
                </a:solidFill>
                <a:latin typeface="Segoe UI Semilight"/>
              </a:endParaRPr>
            </a:p>
          </p:txBody>
        </p:sp>
        <p:sp>
          <p:nvSpPr>
            <p:cNvPr id="72" name="Diamond 71">
              <a:extLst>
                <a:ext uri="{FF2B5EF4-FFF2-40B4-BE49-F238E27FC236}">
                  <a16:creationId xmlns:a16="http://schemas.microsoft.com/office/drawing/2014/main" id="{A2EEA382-2BBE-4F3C-A6E1-04BFD0E31D20}"/>
                </a:ext>
              </a:extLst>
            </p:cNvPr>
            <p:cNvSpPr/>
            <p:nvPr/>
          </p:nvSpPr>
          <p:spPr>
            <a:xfrm>
              <a:off x="276999" y="2565248"/>
              <a:ext cx="216000" cy="162000"/>
            </a:xfrm>
            <a:prstGeom prst="diamond">
              <a:avLst/>
            </a:prstGeom>
            <a:gradFill>
              <a:gsLst>
                <a:gs pos="0">
                  <a:schemeClr val="accent2">
                    <a:lumMod val="50000"/>
                    <a:lumOff val="50000"/>
                  </a:schemeClr>
                </a:gs>
                <a:gs pos="50000">
                  <a:schemeClr val="accent2">
                    <a:lumMod val="75000"/>
                    <a:lumOff val="25000"/>
                  </a:schemeClr>
                </a:gs>
                <a:gs pos="100000">
                  <a:schemeClr val="accent2">
                    <a:lumMod val="90000"/>
                    <a:lumOff val="10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defTabSz="685800"/>
              <a:endParaRPr lang="en-AU" sz="750">
                <a:solidFill>
                  <a:srgbClr val="FFFFFF"/>
                </a:solidFill>
                <a:latin typeface="Segoe UI Semilight"/>
              </a:endParaRPr>
            </a:p>
          </p:txBody>
        </p:sp>
        <p:sp>
          <p:nvSpPr>
            <p:cNvPr id="73" name="Diamond 72">
              <a:extLst>
                <a:ext uri="{FF2B5EF4-FFF2-40B4-BE49-F238E27FC236}">
                  <a16:creationId xmlns:a16="http://schemas.microsoft.com/office/drawing/2014/main" id="{320D1F11-7FD0-4613-A032-4141D9474090}"/>
                </a:ext>
              </a:extLst>
            </p:cNvPr>
            <p:cNvSpPr/>
            <p:nvPr/>
          </p:nvSpPr>
          <p:spPr>
            <a:xfrm>
              <a:off x="276999" y="2755726"/>
              <a:ext cx="216000" cy="162000"/>
            </a:xfrm>
            <a:prstGeom prst="diamond">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defTabSz="685800"/>
              <a:endParaRPr lang="en-AU" sz="750">
                <a:solidFill>
                  <a:srgbClr val="FFFFFF"/>
                </a:solidFill>
                <a:latin typeface="Segoe UI Semilight"/>
              </a:endParaRPr>
            </a:p>
          </p:txBody>
        </p:sp>
      </p:grpSp>
      <p:sp>
        <p:nvSpPr>
          <p:cNvPr id="5" name="TextBox 4">
            <a:extLst>
              <a:ext uri="{FF2B5EF4-FFF2-40B4-BE49-F238E27FC236}">
                <a16:creationId xmlns:a16="http://schemas.microsoft.com/office/drawing/2014/main" id="{AAF8D7F1-71C7-4125-9576-6977DFD90D68}"/>
              </a:ext>
            </a:extLst>
          </p:cNvPr>
          <p:cNvSpPr txBox="1"/>
          <p:nvPr/>
        </p:nvSpPr>
        <p:spPr>
          <a:xfrm>
            <a:off x="6761285" y="298938"/>
            <a:ext cx="2039815" cy="307777"/>
          </a:xfrm>
          <a:prstGeom prst="rect">
            <a:avLst/>
          </a:prstGeom>
          <a:noFill/>
          <a:ln>
            <a:solidFill>
              <a:schemeClr val="bg1"/>
            </a:solidFill>
          </a:ln>
        </p:spPr>
        <p:txBody>
          <a:bodyPr wrap="square" rtlCol="0">
            <a:spAutoFit/>
          </a:bodyPr>
          <a:lstStyle/>
          <a:p>
            <a:pPr algn="ctr"/>
            <a:r>
              <a:rPr lang="en-AU" sz="1400">
                <a:solidFill>
                  <a:schemeClr val="bg1"/>
                </a:solidFill>
              </a:rPr>
              <a:t>Current as of 16 Nov 20</a:t>
            </a:r>
          </a:p>
        </p:txBody>
      </p:sp>
      <p:cxnSp>
        <p:nvCxnSpPr>
          <p:cNvPr id="10" name="Straight Connector 9">
            <a:extLst>
              <a:ext uri="{FF2B5EF4-FFF2-40B4-BE49-F238E27FC236}">
                <a16:creationId xmlns:a16="http://schemas.microsoft.com/office/drawing/2014/main" id="{EFB919CC-841D-42ED-A2A6-5A92E85568A6}"/>
              </a:ext>
            </a:extLst>
          </p:cNvPr>
          <p:cNvCxnSpPr/>
          <p:nvPr/>
        </p:nvCxnSpPr>
        <p:spPr>
          <a:xfrm>
            <a:off x="2597303" y="1348373"/>
            <a:ext cx="0" cy="5495192"/>
          </a:xfrm>
          <a:prstGeom prst="line">
            <a:avLst/>
          </a:prstGeom>
          <a:ln w="22225">
            <a:prstDash val="dashDot"/>
          </a:ln>
        </p:spPr>
        <p:style>
          <a:lnRef idx="2">
            <a:schemeClr val="accent3"/>
          </a:lnRef>
          <a:fillRef idx="0">
            <a:schemeClr val="accent3"/>
          </a:fillRef>
          <a:effectRef idx="1">
            <a:schemeClr val="accent3"/>
          </a:effectRef>
          <a:fontRef idx="minor">
            <a:schemeClr val="tx1"/>
          </a:fontRef>
        </p:style>
      </p:cxnSp>
      <p:sp>
        <p:nvSpPr>
          <p:cNvPr id="12" name="TextBox 11">
            <a:extLst>
              <a:ext uri="{FF2B5EF4-FFF2-40B4-BE49-F238E27FC236}">
                <a16:creationId xmlns:a16="http://schemas.microsoft.com/office/drawing/2014/main" id="{8764DB6C-B7BE-40E5-B28B-28619617F2FF}"/>
              </a:ext>
            </a:extLst>
          </p:cNvPr>
          <p:cNvSpPr txBox="1"/>
          <p:nvPr/>
        </p:nvSpPr>
        <p:spPr>
          <a:xfrm>
            <a:off x="2616083" y="1367683"/>
            <a:ext cx="634351" cy="261610"/>
          </a:xfrm>
          <a:prstGeom prst="rect">
            <a:avLst/>
          </a:prstGeom>
          <a:noFill/>
          <a:ln w="25400">
            <a:solidFill>
              <a:schemeClr val="accent3"/>
            </a:solidFill>
            <a:prstDash val="solid"/>
          </a:ln>
        </p:spPr>
        <p:txBody>
          <a:bodyPr wrap="square" rtlCol="0">
            <a:spAutoFit/>
          </a:bodyPr>
          <a:lstStyle/>
          <a:p>
            <a:r>
              <a:rPr lang="en-AU" sz="1100" b="1">
                <a:solidFill>
                  <a:schemeClr val="accent3"/>
                </a:solidFill>
              </a:rPr>
              <a:t>TODAY</a:t>
            </a:r>
          </a:p>
        </p:txBody>
      </p:sp>
      <p:sp>
        <p:nvSpPr>
          <p:cNvPr id="76" name="Diamond 75">
            <a:extLst>
              <a:ext uri="{FF2B5EF4-FFF2-40B4-BE49-F238E27FC236}">
                <a16:creationId xmlns:a16="http://schemas.microsoft.com/office/drawing/2014/main" id="{C068DF6D-F3BC-4264-9912-26D6A1105808}"/>
              </a:ext>
            </a:extLst>
          </p:cNvPr>
          <p:cNvSpPr/>
          <p:nvPr/>
        </p:nvSpPr>
        <p:spPr>
          <a:xfrm>
            <a:off x="4002927" y="4820576"/>
            <a:ext cx="162000" cy="121500"/>
          </a:xfrm>
          <a:prstGeom prst="diamond">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85800"/>
            <a:endParaRPr lang="en-AU" sz="750" i="1">
              <a:solidFill>
                <a:srgbClr val="FFFFFF"/>
              </a:solidFill>
              <a:latin typeface="Segoe UI Semilight"/>
            </a:endParaRPr>
          </a:p>
        </p:txBody>
      </p:sp>
      <p:sp>
        <p:nvSpPr>
          <p:cNvPr id="77" name="Diamond 76">
            <a:extLst>
              <a:ext uri="{FF2B5EF4-FFF2-40B4-BE49-F238E27FC236}">
                <a16:creationId xmlns:a16="http://schemas.microsoft.com/office/drawing/2014/main" id="{EC956E6C-5568-453C-B1EA-2C75936E3AED}"/>
              </a:ext>
            </a:extLst>
          </p:cNvPr>
          <p:cNvSpPr/>
          <p:nvPr/>
        </p:nvSpPr>
        <p:spPr>
          <a:xfrm>
            <a:off x="4524131" y="4824394"/>
            <a:ext cx="162000" cy="121500"/>
          </a:xfrm>
          <a:prstGeom prst="diamond">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85800"/>
            <a:endParaRPr lang="en-AU" sz="750" i="1">
              <a:solidFill>
                <a:srgbClr val="FFFFFF"/>
              </a:solidFill>
              <a:latin typeface="Segoe UI Semilight"/>
            </a:endParaRPr>
          </a:p>
        </p:txBody>
      </p:sp>
      <p:sp>
        <p:nvSpPr>
          <p:cNvPr id="78" name="Diamond 77">
            <a:extLst>
              <a:ext uri="{FF2B5EF4-FFF2-40B4-BE49-F238E27FC236}">
                <a16:creationId xmlns:a16="http://schemas.microsoft.com/office/drawing/2014/main" id="{D57AB581-340D-48A9-A2A9-B303A7ACE57C}"/>
              </a:ext>
            </a:extLst>
          </p:cNvPr>
          <p:cNvSpPr/>
          <p:nvPr/>
        </p:nvSpPr>
        <p:spPr>
          <a:xfrm>
            <a:off x="6050770" y="4833919"/>
            <a:ext cx="162000" cy="121500"/>
          </a:xfrm>
          <a:prstGeom prst="diamond">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85800"/>
            <a:endParaRPr lang="en-AU" sz="750" i="1">
              <a:solidFill>
                <a:srgbClr val="FFFFFF"/>
              </a:solidFill>
              <a:latin typeface="Segoe UI Semilight"/>
            </a:endParaRPr>
          </a:p>
        </p:txBody>
      </p:sp>
      <p:sp>
        <p:nvSpPr>
          <p:cNvPr id="79" name="Diamond 78">
            <a:extLst>
              <a:ext uri="{FF2B5EF4-FFF2-40B4-BE49-F238E27FC236}">
                <a16:creationId xmlns:a16="http://schemas.microsoft.com/office/drawing/2014/main" id="{A406A8F2-DBC7-41D0-B0D3-E32085451794}"/>
              </a:ext>
            </a:extLst>
          </p:cNvPr>
          <p:cNvSpPr/>
          <p:nvPr/>
        </p:nvSpPr>
        <p:spPr>
          <a:xfrm>
            <a:off x="6571974" y="4832910"/>
            <a:ext cx="162000" cy="121500"/>
          </a:xfrm>
          <a:prstGeom prst="diamond">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85800"/>
            <a:endParaRPr lang="en-AU" sz="750" i="1">
              <a:solidFill>
                <a:srgbClr val="FFFFFF"/>
              </a:solidFill>
              <a:latin typeface="Segoe UI Semilight"/>
            </a:endParaRPr>
          </a:p>
        </p:txBody>
      </p:sp>
      <p:sp>
        <p:nvSpPr>
          <p:cNvPr id="80" name="TextBox 79">
            <a:extLst>
              <a:ext uri="{FF2B5EF4-FFF2-40B4-BE49-F238E27FC236}">
                <a16:creationId xmlns:a16="http://schemas.microsoft.com/office/drawing/2014/main" id="{F9B0C75D-7399-4FC5-8933-DEE201E15237}"/>
              </a:ext>
            </a:extLst>
          </p:cNvPr>
          <p:cNvSpPr txBox="1"/>
          <p:nvPr/>
        </p:nvSpPr>
        <p:spPr>
          <a:xfrm>
            <a:off x="4083927" y="4712842"/>
            <a:ext cx="1216543" cy="92333"/>
          </a:xfrm>
          <a:prstGeom prst="rect">
            <a:avLst/>
          </a:prstGeom>
          <a:noFill/>
        </p:spPr>
        <p:txBody>
          <a:bodyPr wrap="square" lIns="0" tIns="0" rIns="0" bIns="0" rtlCol="0">
            <a:spAutoFit/>
          </a:bodyPr>
          <a:lstStyle/>
          <a:p>
            <a:pPr defTabSz="685800">
              <a:lnSpc>
                <a:spcPct val="80000"/>
              </a:lnSpc>
            </a:pPr>
            <a:r>
              <a:rPr lang="en-AU" sz="750" b="1" i="1">
                <a:solidFill>
                  <a:srgbClr val="222324"/>
                </a:solidFill>
                <a:latin typeface="Segoe UI Semilight"/>
              </a:rPr>
              <a:t>Draft WDR Test Strategy</a:t>
            </a:r>
          </a:p>
        </p:txBody>
      </p:sp>
      <p:sp>
        <p:nvSpPr>
          <p:cNvPr id="87" name="TextBox 86">
            <a:extLst>
              <a:ext uri="{FF2B5EF4-FFF2-40B4-BE49-F238E27FC236}">
                <a16:creationId xmlns:a16="http://schemas.microsoft.com/office/drawing/2014/main" id="{3A3B7D82-E499-4A55-B095-DA2AA8A7F37B}"/>
              </a:ext>
            </a:extLst>
          </p:cNvPr>
          <p:cNvSpPr txBox="1"/>
          <p:nvPr/>
        </p:nvSpPr>
        <p:spPr>
          <a:xfrm>
            <a:off x="4702572" y="4834556"/>
            <a:ext cx="1216543" cy="92333"/>
          </a:xfrm>
          <a:prstGeom prst="rect">
            <a:avLst/>
          </a:prstGeom>
          <a:noFill/>
        </p:spPr>
        <p:txBody>
          <a:bodyPr wrap="square" lIns="0" tIns="0" rIns="0" bIns="0" rtlCol="0">
            <a:spAutoFit/>
          </a:bodyPr>
          <a:lstStyle/>
          <a:p>
            <a:pPr defTabSz="685800">
              <a:lnSpc>
                <a:spcPct val="80000"/>
              </a:lnSpc>
            </a:pPr>
            <a:r>
              <a:rPr lang="en-AU" sz="750" b="1" i="1">
                <a:solidFill>
                  <a:srgbClr val="222324"/>
                </a:solidFill>
                <a:latin typeface="Segoe UI Semilight"/>
              </a:rPr>
              <a:t>Final WDR Test Strategy</a:t>
            </a:r>
          </a:p>
        </p:txBody>
      </p:sp>
      <p:sp>
        <p:nvSpPr>
          <p:cNvPr id="88" name="TextBox 87">
            <a:extLst>
              <a:ext uri="{FF2B5EF4-FFF2-40B4-BE49-F238E27FC236}">
                <a16:creationId xmlns:a16="http://schemas.microsoft.com/office/drawing/2014/main" id="{B4DD54E8-886E-4FA2-8B62-8F41250F87D5}"/>
              </a:ext>
            </a:extLst>
          </p:cNvPr>
          <p:cNvSpPr txBox="1"/>
          <p:nvPr/>
        </p:nvSpPr>
        <p:spPr>
          <a:xfrm>
            <a:off x="6103227" y="4712842"/>
            <a:ext cx="1216543" cy="92333"/>
          </a:xfrm>
          <a:prstGeom prst="rect">
            <a:avLst/>
          </a:prstGeom>
          <a:noFill/>
        </p:spPr>
        <p:txBody>
          <a:bodyPr wrap="square" lIns="0" tIns="0" rIns="0" bIns="0" rtlCol="0">
            <a:spAutoFit/>
          </a:bodyPr>
          <a:lstStyle/>
          <a:p>
            <a:pPr defTabSz="685800">
              <a:lnSpc>
                <a:spcPct val="80000"/>
              </a:lnSpc>
            </a:pPr>
            <a:r>
              <a:rPr lang="en-AU" sz="750" b="1" i="1">
                <a:solidFill>
                  <a:srgbClr val="222324"/>
                </a:solidFill>
                <a:latin typeface="Segoe UI Semilight"/>
              </a:rPr>
              <a:t>Draft WDR Test Plan</a:t>
            </a:r>
          </a:p>
        </p:txBody>
      </p:sp>
      <p:sp>
        <p:nvSpPr>
          <p:cNvPr id="89" name="TextBox 88">
            <a:extLst>
              <a:ext uri="{FF2B5EF4-FFF2-40B4-BE49-F238E27FC236}">
                <a16:creationId xmlns:a16="http://schemas.microsoft.com/office/drawing/2014/main" id="{4B56958E-C79E-48D7-BE6C-FCE929553938}"/>
              </a:ext>
            </a:extLst>
          </p:cNvPr>
          <p:cNvSpPr txBox="1"/>
          <p:nvPr/>
        </p:nvSpPr>
        <p:spPr>
          <a:xfrm>
            <a:off x="6779502" y="4846192"/>
            <a:ext cx="1216543" cy="92333"/>
          </a:xfrm>
          <a:prstGeom prst="rect">
            <a:avLst/>
          </a:prstGeom>
          <a:noFill/>
        </p:spPr>
        <p:txBody>
          <a:bodyPr wrap="square" lIns="0" tIns="0" rIns="0" bIns="0" rtlCol="0">
            <a:spAutoFit/>
          </a:bodyPr>
          <a:lstStyle/>
          <a:p>
            <a:pPr defTabSz="685800">
              <a:lnSpc>
                <a:spcPct val="80000"/>
              </a:lnSpc>
            </a:pPr>
            <a:r>
              <a:rPr lang="en-AU" sz="750" b="1" i="1">
                <a:solidFill>
                  <a:srgbClr val="222324"/>
                </a:solidFill>
                <a:latin typeface="Segoe UI Semilight"/>
              </a:rPr>
              <a:t>Final WDR Test Plan</a:t>
            </a:r>
          </a:p>
        </p:txBody>
      </p:sp>
      <p:sp>
        <p:nvSpPr>
          <p:cNvPr id="90" name="Rectangle 89">
            <a:extLst>
              <a:ext uri="{FF2B5EF4-FFF2-40B4-BE49-F238E27FC236}">
                <a16:creationId xmlns:a16="http://schemas.microsoft.com/office/drawing/2014/main" id="{8A923069-E85D-47DC-A2A7-2E998512185D}"/>
              </a:ext>
            </a:extLst>
          </p:cNvPr>
          <p:cNvSpPr/>
          <p:nvPr/>
        </p:nvSpPr>
        <p:spPr>
          <a:xfrm>
            <a:off x="4349504" y="2417433"/>
            <a:ext cx="3336584" cy="145430"/>
          </a:xfrm>
          <a:prstGeom prst="rect">
            <a:avLst/>
          </a:prstGeom>
        </p:spPr>
        <p:style>
          <a:lnRef idx="0">
            <a:schemeClr val="accent4"/>
          </a:lnRef>
          <a:fillRef idx="3">
            <a:schemeClr val="accent4"/>
          </a:fillRef>
          <a:effectRef idx="3">
            <a:schemeClr val="accent4"/>
          </a:effectRef>
          <a:fontRef idx="minor">
            <a:schemeClr val="lt1"/>
          </a:fontRef>
        </p:style>
        <p:txBody>
          <a:bodyPr wrap="none" lIns="0" tIns="0" rIns="0" bIns="0" rtlCol="0" anchor="ctr"/>
          <a:lstStyle/>
          <a:p>
            <a:pPr algn="ctr" defTabSz="685800"/>
            <a:r>
              <a:rPr lang="en-AU" sz="750" b="1">
                <a:solidFill>
                  <a:srgbClr val="222324"/>
                </a:solidFill>
                <a:latin typeface="Segoe UI Semilight"/>
              </a:rPr>
              <a:t>ENGAGEMENT ON WDR SYSTEM DOCUMENTATION CHANGES</a:t>
            </a:r>
          </a:p>
        </p:txBody>
      </p:sp>
      <p:sp>
        <p:nvSpPr>
          <p:cNvPr id="91" name="Diamond 90">
            <a:extLst>
              <a:ext uri="{FF2B5EF4-FFF2-40B4-BE49-F238E27FC236}">
                <a16:creationId xmlns:a16="http://schemas.microsoft.com/office/drawing/2014/main" id="{13BD0038-CBEB-4DD8-A49C-F8B645E60253}"/>
              </a:ext>
            </a:extLst>
          </p:cNvPr>
          <p:cNvSpPr/>
          <p:nvPr/>
        </p:nvSpPr>
        <p:spPr>
          <a:xfrm>
            <a:off x="5484109" y="2681352"/>
            <a:ext cx="162000" cy="121500"/>
          </a:xfrm>
          <a:prstGeom prst="diamond">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85800"/>
            <a:endParaRPr lang="en-AU" sz="750">
              <a:solidFill>
                <a:srgbClr val="FFFFFF"/>
              </a:solidFill>
              <a:latin typeface="Segoe UI Semilight"/>
            </a:endParaRPr>
          </a:p>
        </p:txBody>
      </p:sp>
      <p:sp>
        <p:nvSpPr>
          <p:cNvPr id="93" name="TextBox 92">
            <a:extLst>
              <a:ext uri="{FF2B5EF4-FFF2-40B4-BE49-F238E27FC236}">
                <a16:creationId xmlns:a16="http://schemas.microsoft.com/office/drawing/2014/main" id="{960C0DAF-1230-4188-B9EF-E7803762CD2D}"/>
              </a:ext>
            </a:extLst>
          </p:cNvPr>
          <p:cNvSpPr txBox="1"/>
          <p:nvPr/>
        </p:nvSpPr>
        <p:spPr>
          <a:xfrm>
            <a:off x="5646109" y="2654423"/>
            <a:ext cx="1351886" cy="92333"/>
          </a:xfrm>
          <a:prstGeom prst="rect">
            <a:avLst/>
          </a:prstGeom>
          <a:noFill/>
        </p:spPr>
        <p:txBody>
          <a:bodyPr wrap="square" lIns="0" tIns="0" rIns="0" bIns="0" rtlCol="0">
            <a:spAutoFit/>
          </a:bodyPr>
          <a:lstStyle/>
          <a:p>
            <a:pPr defTabSz="685800">
              <a:lnSpc>
                <a:spcPct val="80000"/>
              </a:lnSpc>
            </a:pPr>
            <a:r>
              <a:rPr lang="en-AU" sz="750" b="1" i="1">
                <a:solidFill>
                  <a:srgbClr val="222324"/>
                </a:solidFill>
                <a:latin typeface="Segoe UI Semilight"/>
              </a:rPr>
              <a:t>Registration Workshop</a:t>
            </a:r>
          </a:p>
        </p:txBody>
      </p:sp>
      <p:sp>
        <p:nvSpPr>
          <p:cNvPr id="94" name="Diamond 93">
            <a:extLst>
              <a:ext uri="{FF2B5EF4-FFF2-40B4-BE49-F238E27FC236}">
                <a16:creationId xmlns:a16="http://schemas.microsoft.com/office/drawing/2014/main" id="{B27356B8-BDCC-4B6B-A988-6FF8C958939F}"/>
              </a:ext>
            </a:extLst>
          </p:cNvPr>
          <p:cNvSpPr/>
          <p:nvPr/>
        </p:nvSpPr>
        <p:spPr>
          <a:xfrm>
            <a:off x="7617653" y="2692352"/>
            <a:ext cx="162000" cy="121500"/>
          </a:xfrm>
          <a:prstGeom prst="diamond">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85800"/>
            <a:endParaRPr lang="en-AU" sz="750">
              <a:solidFill>
                <a:srgbClr val="FFFFFF"/>
              </a:solidFill>
              <a:latin typeface="Segoe UI Semilight"/>
            </a:endParaRPr>
          </a:p>
        </p:txBody>
      </p:sp>
      <p:sp>
        <p:nvSpPr>
          <p:cNvPr id="95" name="TextBox 94">
            <a:extLst>
              <a:ext uri="{FF2B5EF4-FFF2-40B4-BE49-F238E27FC236}">
                <a16:creationId xmlns:a16="http://schemas.microsoft.com/office/drawing/2014/main" id="{D76080E4-20B6-4D4D-90AB-C6A965F32A49}"/>
              </a:ext>
            </a:extLst>
          </p:cNvPr>
          <p:cNvSpPr txBox="1"/>
          <p:nvPr/>
        </p:nvSpPr>
        <p:spPr>
          <a:xfrm>
            <a:off x="7762069" y="2630943"/>
            <a:ext cx="1351886" cy="92333"/>
          </a:xfrm>
          <a:prstGeom prst="rect">
            <a:avLst/>
          </a:prstGeom>
          <a:noFill/>
        </p:spPr>
        <p:txBody>
          <a:bodyPr wrap="square" lIns="0" tIns="0" rIns="0" bIns="0" rtlCol="0">
            <a:spAutoFit/>
          </a:bodyPr>
          <a:lstStyle/>
          <a:p>
            <a:pPr defTabSz="685800">
              <a:lnSpc>
                <a:spcPct val="80000"/>
              </a:lnSpc>
            </a:pPr>
            <a:r>
              <a:rPr lang="en-AU" sz="750" b="1" i="1">
                <a:solidFill>
                  <a:srgbClr val="222324"/>
                </a:solidFill>
                <a:latin typeface="Segoe UI Semilight"/>
              </a:rPr>
              <a:t>Portfolio </a:t>
            </a:r>
            <a:r>
              <a:rPr lang="en-AU" sz="750" b="1" i="1" err="1">
                <a:solidFill>
                  <a:srgbClr val="222324"/>
                </a:solidFill>
                <a:latin typeface="Segoe UI Semilight"/>
              </a:rPr>
              <a:t>Mgmt</a:t>
            </a:r>
            <a:r>
              <a:rPr lang="en-AU" sz="750" b="1" i="1">
                <a:solidFill>
                  <a:srgbClr val="222324"/>
                </a:solidFill>
                <a:latin typeface="Segoe UI Semilight"/>
              </a:rPr>
              <a:t> Workshop</a:t>
            </a:r>
          </a:p>
        </p:txBody>
      </p:sp>
      <p:sp>
        <p:nvSpPr>
          <p:cNvPr id="82" name="Diamond 81">
            <a:extLst>
              <a:ext uri="{FF2B5EF4-FFF2-40B4-BE49-F238E27FC236}">
                <a16:creationId xmlns:a16="http://schemas.microsoft.com/office/drawing/2014/main" id="{BC1C9328-74A4-4D19-A23E-1F06A5890E75}"/>
              </a:ext>
            </a:extLst>
          </p:cNvPr>
          <p:cNvSpPr/>
          <p:nvPr/>
        </p:nvSpPr>
        <p:spPr>
          <a:xfrm>
            <a:off x="2616083" y="1680192"/>
            <a:ext cx="162000" cy="121500"/>
          </a:xfrm>
          <a:prstGeom prst="diamond">
            <a:avLst/>
          </a:prstGeom>
          <a:gradFill>
            <a:gsLst>
              <a:gs pos="0">
                <a:schemeClr val="accent2">
                  <a:lumMod val="50000"/>
                  <a:lumOff val="50000"/>
                </a:schemeClr>
              </a:gs>
              <a:gs pos="50000">
                <a:schemeClr val="accent2">
                  <a:lumMod val="75000"/>
                  <a:lumOff val="25000"/>
                </a:schemeClr>
              </a:gs>
              <a:gs pos="100000">
                <a:schemeClr val="accent2">
                  <a:lumMod val="90000"/>
                  <a:lumOff val="10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defTabSz="685800"/>
            <a:endParaRPr lang="en-AU" sz="750">
              <a:solidFill>
                <a:srgbClr val="FFFFFF"/>
              </a:solidFill>
              <a:latin typeface="Segoe UI Semilight"/>
            </a:endParaRPr>
          </a:p>
        </p:txBody>
      </p:sp>
      <p:sp>
        <p:nvSpPr>
          <p:cNvPr id="83" name="TextBox 82">
            <a:extLst>
              <a:ext uri="{FF2B5EF4-FFF2-40B4-BE49-F238E27FC236}">
                <a16:creationId xmlns:a16="http://schemas.microsoft.com/office/drawing/2014/main" id="{9234F0F4-36C7-4E0E-AC86-5B3C917D2CEE}"/>
              </a:ext>
            </a:extLst>
          </p:cNvPr>
          <p:cNvSpPr txBox="1"/>
          <p:nvPr/>
        </p:nvSpPr>
        <p:spPr>
          <a:xfrm>
            <a:off x="2822802" y="1688097"/>
            <a:ext cx="985923" cy="184666"/>
          </a:xfrm>
          <a:prstGeom prst="rect">
            <a:avLst/>
          </a:prstGeom>
          <a:noFill/>
        </p:spPr>
        <p:txBody>
          <a:bodyPr wrap="square" lIns="0" tIns="0" rIns="0" bIns="0" rtlCol="0">
            <a:spAutoFit/>
          </a:bodyPr>
          <a:lstStyle/>
          <a:p>
            <a:pPr defTabSz="685800">
              <a:lnSpc>
                <a:spcPct val="80000"/>
              </a:lnSpc>
            </a:pPr>
            <a:r>
              <a:rPr lang="en-AU" sz="750" b="1">
                <a:solidFill>
                  <a:srgbClr val="222324"/>
                </a:solidFill>
                <a:latin typeface="Segoe UI Semilight"/>
              </a:rPr>
              <a:t>Draft CS Tech Spec &amp; workshop</a:t>
            </a:r>
          </a:p>
        </p:txBody>
      </p:sp>
      <p:sp>
        <p:nvSpPr>
          <p:cNvPr id="84" name="Diamond 83">
            <a:extLst>
              <a:ext uri="{FF2B5EF4-FFF2-40B4-BE49-F238E27FC236}">
                <a16:creationId xmlns:a16="http://schemas.microsoft.com/office/drawing/2014/main" id="{CB377C9C-6DEC-4741-AA69-A92953B73B83}"/>
              </a:ext>
            </a:extLst>
          </p:cNvPr>
          <p:cNvSpPr/>
          <p:nvPr/>
        </p:nvSpPr>
        <p:spPr>
          <a:xfrm>
            <a:off x="4667187" y="1693185"/>
            <a:ext cx="162000" cy="121500"/>
          </a:xfrm>
          <a:prstGeom prst="diamond">
            <a:avLst/>
          </a:prstGeom>
          <a:gradFill>
            <a:gsLst>
              <a:gs pos="0">
                <a:schemeClr val="accent2">
                  <a:lumMod val="50000"/>
                  <a:lumOff val="50000"/>
                </a:schemeClr>
              </a:gs>
              <a:gs pos="50000">
                <a:schemeClr val="accent2">
                  <a:lumMod val="75000"/>
                  <a:lumOff val="25000"/>
                </a:schemeClr>
              </a:gs>
              <a:gs pos="100000">
                <a:schemeClr val="accent2">
                  <a:lumMod val="90000"/>
                  <a:lumOff val="10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defTabSz="685800"/>
            <a:endParaRPr lang="en-AU" sz="750">
              <a:solidFill>
                <a:srgbClr val="FFFFFF"/>
              </a:solidFill>
              <a:latin typeface="Segoe UI Semilight"/>
            </a:endParaRPr>
          </a:p>
        </p:txBody>
      </p:sp>
      <p:sp>
        <p:nvSpPr>
          <p:cNvPr id="85" name="TextBox 84">
            <a:extLst>
              <a:ext uri="{FF2B5EF4-FFF2-40B4-BE49-F238E27FC236}">
                <a16:creationId xmlns:a16="http://schemas.microsoft.com/office/drawing/2014/main" id="{9D379FE8-EF8E-47A2-9121-75B7779E30DE}"/>
              </a:ext>
            </a:extLst>
          </p:cNvPr>
          <p:cNvSpPr txBox="1"/>
          <p:nvPr/>
        </p:nvSpPr>
        <p:spPr>
          <a:xfrm>
            <a:off x="4879995" y="1671828"/>
            <a:ext cx="1436977" cy="184666"/>
          </a:xfrm>
          <a:prstGeom prst="rect">
            <a:avLst/>
          </a:prstGeom>
          <a:noFill/>
        </p:spPr>
        <p:txBody>
          <a:bodyPr wrap="square" lIns="0" tIns="0" rIns="0" bIns="0" rtlCol="0">
            <a:spAutoFit/>
          </a:bodyPr>
          <a:lstStyle/>
          <a:p>
            <a:pPr defTabSz="685800">
              <a:lnSpc>
                <a:spcPct val="80000"/>
              </a:lnSpc>
            </a:pPr>
            <a:r>
              <a:rPr lang="en-AU" sz="750" b="1">
                <a:solidFill>
                  <a:srgbClr val="222324"/>
                </a:solidFill>
                <a:latin typeface="Segoe UI Semilight"/>
              </a:rPr>
              <a:t>Final  MSATS 46.99 Tech Spec (indicative)</a:t>
            </a:r>
          </a:p>
        </p:txBody>
      </p:sp>
    </p:spTree>
    <p:extLst>
      <p:ext uri="{BB962C8B-B14F-4D97-AF65-F5344CB8AC3E}">
        <p14:creationId xmlns:p14="http://schemas.microsoft.com/office/powerpoint/2010/main" val="3672665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7729C3-E179-4EAA-BBF9-DBE460154BB2}"/>
              </a:ext>
            </a:extLst>
          </p:cNvPr>
          <p:cNvSpPr>
            <a:spLocks noGrp="1"/>
          </p:cNvSpPr>
          <p:nvPr>
            <p:ph type="title"/>
          </p:nvPr>
        </p:nvSpPr>
        <p:spPr/>
        <p:txBody>
          <a:bodyPr/>
          <a:lstStyle/>
          <a:p>
            <a:r>
              <a:rPr lang="en-AU"/>
              <a:t>Welcome	</a:t>
            </a:r>
          </a:p>
        </p:txBody>
      </p:sp>
      <p:sp>
        <p:nvSpPr>
          <p:cNvPr id="8" name="Text Placeholder 7">
            <a:extLst>
              <a:ext uri="{FF2B5EF4-FFF2-40B4-BE49-F238E27FC236}">
                <a16:creationId xmlns:a16="http://schemas.microsoft.com/office/drawing/2014/main" id="{ABF66CC2-2BFD-4075-84BC-0F017BD2A24D}"/>
              </a:ext>
            </a:extLst>
          </p:cNvPr>
          <p:cNvSpPr>
            <a:spLocks noGrp="1"/>
          </p:cNvSpPr>
          <p:nvPr>
            <p:ph type="body" idx="1"/>
          </p:nvPr>
        </p:nvSpPr>
        <p:spPr/>
        <p:txBody>
          <a:bodyPr/>
          <a:lstStyle/>
          <a:p>
            <a:r>
              <a:rPr lang="en-AU"/>
              <a:t>Peter Carruthers</a:t>
            </a:r>
          </a:p>
        </p:txBody>
      </p:sp>
      <p:sp>
        <p:nvSpPr>
          <p:cNvPr id="4" name="Date Placeholder 3">
            <a:extLst>
              <a:ext uri="{FF2B5EF4-FFF2-40B4-BE49-F238E27FC236}">
                <a16:creationId xmlns:a16="http://schemas.microsoft.com/office/drawing/2014/main" id="{BD571846-98F9-4D2D-81B5-8FB30DFADCAE}"/>
              </a:ext>
            </a:extLst>
          </p:cNvPr>
          <p:cNvSpPr>
            <a:spLocks noGrp="1"/>
          </p:cNvSpPr>
          <p:nvPr>
            <p:ph type="dt" sz="half" idx="10"/>
          </p:nvPr>
        </p:nvSpPr>
        <p:spPr/>
        <p:txBody>
          <a:bodyPr/>
          <a:lstStyle/>
          <a:p>
            <a:fld id="{FDEF3A66-B67E-4569-919D-CB6E78FCED42}" type="datetime1">
              <a:rPr lang="en-AU" smtClean="0"/>
              <a:t>3/12/2020</a:t>
            </a:fld>
            <a:endParaRPr lang="en-AU"/>
          </a:p>
        </p:txBody>
      </p:sp>
      <p:sp>
        <p:nvSpPr>
          <p:cNvPr id="6" name="Slide Number Placeholder 5">
            <a:extLst>
              <a:ext uri="{FF2B5EF4-FFF2-40B4-BE49-F238E27FC236}">
                <a16:creationId xmlns:a16="http://schemas.microsoft.com/office/drawing/2014/main" id="{9EA9FC0A-EF8E-4980-A30B-AA0D3EADD31F}"/>
              </a:ext>
            </a:extLst>
          </p:cNvPr>
          <p:cNvSpPr>
            <a:spLocks noGrp="1"/>
          </p:cNvSpPr>
          <p:nvPr>
            <p:ph type="sldNum" sz="quarter" idx="12"/>
          </p:nvPr>
        </p:nvSpPr>
        <p:spPr/>
        <p:txBody>
          <a:bodyPr/>
          <a:lstStyle/>
          <a:p>
            <a:fld id="{4EC81F68-4976-451A-B2E9-79BCBD2F70CC}" type="slidenum">
              <a:rPr lang="en-AU" smtClean="0"/>
              <a:t>4</a:t>
            </a:fld>
            <a:endParaRPr lang="en-AU"/>
          </a:p>
        </p:txBody>
      </p:sp>
    </p:spTree>
    <p:extLst>
      <p:ext uri="{BB962C8B-B14F-4D97-AF65-F5344CB8AC3E}">
        <p14:creationId xmlns:p14="http://schemas.microsoft.com/office/powerpoint/2010/main" val="1061728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3647D-FC28-487C-8BC0-2E3185CE2C0F}"/>
              </a:ext>
            </a:extLst>
          </p:cNvPr>
          <p:cNvSpPr>
            <a:spLocks noGrp="1"/>
          </p:cNvSpPr>
          <p:nvPr>
            <p:ph type="title"/>
          </p:nvPr>
        </p:nvSpPr>
        <p:spPr/>
        <p:txBody>
          <a:bodyPr/>
          <a:lstStyle/>
          <a:p>
            <a:r>
              <a:rPr lang="en-US"/>
              <a:t>Actions from Previous Meetings</a:t>
            </a:r>
          </a:p>
        </p:txBody>
      </p:sp>
      <p:sp>
        <p:nvSpPr>
          <p:cNvPr id="3" name="Text Placeholder 2">
            <a:extLst>
              <a:ext uri="{FF2B5EF4-FFF2-40B4-BE49-F238E27FC236}">
                <a16:creationId xmlns:a16="http://schemas.microsoft.com/office/drawing/2014/main" id="{AA55563F-3DE1-4EE9-8BFF-113C2949CE14}"/>
              </a:ext>
            </a:extLst>
          </p:cNvPr>
          <p:cNvSpPr>
            <a:spLocks noGrp="1"/>
          </p:cNvSpPr>
          <p:nvPr>
            <p:ph type="body" idx="1"/>
          </p:nvPr>
        </p:nvSpPr>
        <p:spPr/>
        <p:txBody>
          <a:bodyPr vert="horz" lIns="91440" tIns="45720" rIns="91440" bIns="45720" rtlCol="0" anchor="t">
            <a:normAutofit/>
          </a:bodyPr>
          <a:lstStyle/>
          <a:p>
            <a:r>
              <a:rPr lang="en-US">
                <a:cs typeface="Segoe UI Semilight"/>
              </a:rPr>
              <a:t>Anne-Marie </a:t>
            </a:r>
            <a:r>
              <a:rPr lang="en-US" err="1">
                <a:cs typeface="Segoe UI Semilight"/>
              </a:rPr>
              <a:t>McCague</a:t>
            </a:r>
            <a:endParaRPr lang="en-US" err="1"/>
          </a:p>
        </p:txBody>
      </p:sp>
      <p:sp>
        <p:nvSpPr>
          <p:cNvPr id="4" name="Date Placeholder 3">
            <a:extLst>
              <a:ext uri="{FF2B5EF4-FFF2-40B4-BE49-F238E27FC236}">
                <a16:creationId xmlns:a16="http://schemas.microsoft.com/office/drawing/2014/main" id="{EDFC3B8F-1D9B-48CD-8E54-014103B95F57}"/>
              </a:ext>
            </a:extLst>
          </p:cNvPr>
          <p:cNvSpPr>
            <a:spLocks noGrp="1"/>
          </p:cNvSpPr>
          <p:nvPr>
            <p:ph type="dt" sz="half" idx="10"/>
          </p:nvPr>
        </p:nvSpPr>
        <p:spPr/>
        <p:txBody>
          <a:bodyPr/>
          <a:lstStyle/>
          <a:p>
            <a:fld id="{681D5AC9-D7BA-485E-B465-DE82470048ED}" type="datetime1">
              <a:rPr lang="en-AU" smtClean="0"/>
              <a:t>3/12/2020</a:t>
            </a:fld>
            <a:endParaRPr lang="en-AU"/>
          </a:p>
        </p:txBody>
      </p:sp>
      <p:sp>
        <p:nvSpPr>
          <p:cNvPr id="6" name="Slide Number Placeholder 5">
            <a:extLst>
              <a:ext uri="{FF2B5EF4-FFF2-40B4-BE49-F238E27FC236}">
                <a16:creationId xmlns:a16="http://schemas.microsoft.com/office/drawing/2014/main" id="{5EF98970-5D12-4848-92B2-2E9F5DFDDB62}"/>
              </a:ext>
            </a:extLst>
          </p:cNvPr>
          <p:cNvSpPr>
            <a:spLocks noGrp="1"/>
          </p:cNvSpPr>
          <p:nvPr>
            <p:ph type="sldNum" sz="quarter" idx="12"/>
          </p:nvPr>
        </p:nvSpPr>
        <p:spPr/>
        <p:txBody>
          <a:bodyPr/>
          <a:lstStyle/>
          <a:p>
            <a:fld id="{4EC81F68-4976-451A-B2E9-79BCBD2F70CC}" type="slidenum">
              <a:rPr lang="en-AU" smtClean="0"/>
              <a:pPr/>
              <a:t>5</a:t>
            </a:fld>
            <a:endParaRPr lang="en-AU"/>
          </a:p>
        </p:txBody>
      </p:sp>
    </p:spTree>
    <p:extLst>
      <p:ext uri="{BB962C8B-B14F-4D97-AF65-F5344CB8AC3E}">
        <p14:creationId xmlns:p14="http://schemas.microsoft.com/office/powerpoint/2010/main" val="3483254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F1101-73DB-4699-98AD-5A57F00F0AFA}"/>
              </a:ext>
            </a:extLst>
          </p:cNvPr>
          <p:cNvSpPr>
            <a:spLocks noGrp="1"/>
          </p:cNvSpPr>
          <p:nvPr>
            <p:ph type="title"/>
          </p:nvPr>
        </p:nvSpPr>
        <p:spPr/>
        <p:txBody>
          <a:bodyPr/>
          <a:lstStyle/>
          <a:p>
            <a:r>
              <a:rPr lang="en-US"/>
              <a:t>PCF Actions</a:t>
            </a:r>
          </a:p>
        </p:txBody>
      </p:sp>
      <p:sp>
        <p:nvSpPr>
          <p:cNvPr id="4" name="Date Placeholder 3">
            <a:extLst>
              <a:ext uri="{FF2B5EF4-FFF2-40B4-BE49-F238E27FC236}">
                <a16:creationId xmlns:a16="http://schemas.microsoft.com/office/drawing/2014/main" id="{E5DB416C-654B-4BBA-9E97-A6A2BA499F44}"/>
              </a:ext>
            </a:extLst>
          </p:cNvPr>
          <p:cNvSpPr>
            <a:spLocks noGrp="1"/>
          </p:cNvSpPr>
          <p:nvPr>
            <p:ph type="dt" sz="half" idx="10"/>
          </p:nvPr>
        </p:nvSpPr>
        <p:spPr/>
        <p:txBody>
          <a:bodyPr/>
          <a:lstStyle/>
          <a:p>
            <a:fld id="{FDEF3A66-B67E-4569-919D-CB6E78FCED42}" type="datetime1">
              <a:rPr lang="en-AU" smtClean="0"/>
              <a:t>3/12/2020</a:t>
            </a:fld>
            <a:endParaRPr lang="en-AU"/>
          </a:p>
        </p:txBody>
      </p:sp>
      <p:sp>
        <p:nvSpPr>
          <p:cNvPr id="6" name="Slide Number Placeholder 5">
            <a:extLst>
              <a:ext uri="{FF2B5EF4-FFF2-40B4-BE49-F238E27FC236}">
                <a16:creationId xmlns:a16="http://schemas.microsoft.com/office/drawing/2014/main" id="{05B30F88-6844-4095-9409-379A06BB7B58}"/>
              </a:ext>
            </a:extLst>
          </p:cNvPr>
          <p:cNvSpPr>
            <a:spLocks noGrp="1"/>
          </p:cNvSpPr>
          <p:nvPr>
            <p:ph type="sldNum" sz="quarter" idx="12"/>
          </p:nvPr>
        </p:nvSpPr>
        <p:spPr/>
        <p:txBody>
          <a:bodyPr/>
          <a:lstStyle/>
          <a:p>
            <a:fld id="{4EC81F68-4976-451A-B2E9-79BCBD2F70CC}" type="slidenum">
              <a:rPr lang="en-AU" smtClean="0"/>
              <a:t>6</a:t>
            </a:fld>
            <a:endParaRPr lang="en-AU"/>
          </a:p>
        </p:txBody>
      </p:sp>
      <p:graphicFrame>
        <p:nvGraphicFramePr>
          <p:cNvPr id="3" name="Table 2">
            <a:extLst>
              <a:ext uri="{FF2B5EF4-FFF2-40B4-BE49-F238E27FC236}">
                <a16:creationId xmlns:a16="http://schemas.microsoft.com/office/drawing/2014/main" id="{DD0EE248-2FC5-4BA3-BE90-E2B444725601}"/>
              </a:ext>
            </a:extLst>
          </p:cNvPr>
          <p:cNvGraphicFramePr>
            <a:graphicFrameLocks noGrp="1"/>
          </p:cNvGraphicFramePr>
          <p:nvPr>
            <p:extLst>
              <p:ext uri="{D42A27DB-BD31-4B8C-83A1-F6EECF244321}">
                <p14:modId xmlns:p14="http://schemas.microsoft.com/office/powerpoint/2010/main" val="1738208914"/>
              </p:ext>
            </p:extLst>
          </p:nvPr>
        </p:nvGraphicFramePr>
        <p:xfrm>
          <a:off x="256032" y="1612158"/>
          <a:ext cx="8691398" cy="4532885"/>
        </p:xfrm>
        <a:graphic>
          <a:graphicData uri="http://schemas.openxmlformats.org/drawingml/2006/table">
            <a:tbl>
              <a:tblPr firstRow="1" firstCol="1" bandRow="1">
                <a:tableStyleId>{5202B0CA-FC54-4496-8BCA-5EF66A818D29}</a:tableStyleId>
              </a:tblPr>
              <a:tblGrid>
                <a:gridCol w="658368">
                  <a:extLst>
                    <a:ext uri="{9D8B030D-6E8A-4147-A177-3AD203B41FA5}">
                      <a16:colId xmlns:a16="http://schemas.microsoft.com/office/drawing/2014/main" val="1706764894"/>
                    </a:ext>
                  </a:extLst>
                </a:gridCol>
                <a:gridCol w="776726">
                  <a:extLst>
                    <a:ext uri="{9D8B030D-6E8A-4147-A177-3AD203B41FA5}">
                      <a16:colId xmlns:a16="http://schemas.microsoft.com/office/drawing/2014/main" val="2252173719"/>
                    </a:ext>
                  </a:extLst>
                </a:gridCol>
                <a:gridCol w="3420369">
                  <a:extLst>
                    <a:ext uri="{9D8B030D-6E8A-4147-A177-3AD203B41FA5}">
                      <a16:colId xmlns:a16="http://schemas.microsoft.com/office/drawing/2014/main" val="3369292029"/>
                    </a:ext>
                  </a:extLst>
                </a:gridCol>
                <a:gridCol w="3835935">
                  <a:extLst>
                    <a:ext uri="{9D8B030D-6E8A-4147-A177-3AD203B41FA5}">
                      <a16:colId xmlns:a16="http://schemas.microsoft.com/office/drawing/2014/main" val="2318996415"/>
                    </a:ext>
                  </a:extLst>
                </a:gridCol>
              </a:tblGrid>
              <a:tr h="390043">
                <a:tc>
                  <a:txBody>
                    <a:bodyPr/>
                    <a:lstStyle/>
                    <a:p>
                      <a:pPr>
                        <a:spcAft>
                          <a:spcPts val="0"/>
                        </a:spcAft>
                      </a:pPr>
                      <a:r>
                        <a:rPr lang="en-AU" sz="1400">
                          <a:effectLst/>
                        </a:rPr>
                        <a:t>No.</a:t>
                      </a:r>
                      <a:endParaRPr lang="en-AU" sz="1400">
                        <a:effectLst/>
                        <a:latin typeface="+mn-lt"/>
                        <a:ea typeface="Times New Roman" panose="02020603050405020304" pitchFamily="18" charset="0"/>
                        <a:cs typeface="Times New Roman" panose="02020603050405020304" pitchFamily="18" charset="0"/>
                      </a:endParaRP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a:txBody>
                    <a:bodyPr/>
                    <a:lstStyle/>
                    <a:p>
                      <a:pPr>
                        <a:spcAft>
                          <a:spcPts val="0"/>
                        </a:spcAft>
                      </a:pPr>
                      <a:r>
                        <a:rPr lang="en-AU" sz="1400">
                          <a:effectLst/>
                        </a:rPr>
                        <a:t>Status </a:t>
                      </a:r>
                      <a:endParaRPr lang="en-AU" sz="1400">
                        <a:effectLst/>
                        <a:latin typeface="+mn-lt"/>
                        <a:ea typeface="Times New Roman" panose="02020603050405020304" pitchFamily="18" charset="0"/>
                        <a:cs typeface="Times New Roman" panose="02020603050405020304" pitchFamily="18" charset="0"/>
                      </a:endParaRP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a:txBody>
                    <a:bodyPr/>
                    <a:lstStyle/>
                    <a:p>
                      <a:pPr>
                        <a:spcAft>
                          <a:spcPts val="0"/>
                        </a:spcAft>
                      </a:pPr>
                      <a:r>
                        <a:rPr lang="en-AU" sz="1400">
                          <a:effectLst/>
                        </a:rPr>
                        <a:t>Action</a:t>
                      </a:r>
                      <a:endParaRPr lang="en-AU" sz="1400">
                        <a:effectLst/>
                        <a:latin typeface="+mn-lt"/>
                        <a:ea typeface="Times New Roman" panose="02020603050405020304" pitchFamily="18" charset="0"/>
                        <a:cs typeface="Times New Roman" panose="02020603050405020304" pitchFamily="18" charset="0"/>
                      </a:endParaRP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a:txBody>
                    <a:bodyPr/>
                    <a:lstStyle/>
                    <a:p>
                      <a:pPr>
                        <a:spcAft>
                          <a:spcPts val="0"/>
                        </a:spcAft>
                      </a:pPr>
                      <a:r>
                        <a:rPr lang="en-AU" sz="1400">
                          <a:effectLst/>
                        </a:rPr>
                        <a:t>Comment</a:t>
                      </a:r>
                      <a:endParaRPr lang="en-AU" sz="1400">
                        <a:effectLst/>
                        <a:latin typeface="+mn-lt"/>
                        <a:ea typeface="Times New Roman" panose="02020603050405020304" pitchFamily="18" charset="0"/>
                        <a:cs typeface="Times New Roman" panose="02020603050405020304" pitchFamily="18" charset="0"/>
                      </a:endParaRP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2721923422"/>
                  </a:ext>
                </a:extLst>
              </a:tr>
              <a:tr h="1057522">
                <a:tc>
                  <a:txBody>
                    <a:bodyPr/>
                    <a:lstStyle/>
                    <a:p>
                      <a:pPr marL="0" algn="l" defTabSz="685800" rtl="0" eaLnBrk="1" fontAlgn="base" latinLnBrk="0" hangingPunct="1">
                        <a:spcAft>
                          <a:spcPts val="0"/>
                        </a:spcAft>
                      </a:pPr>
                      <a:r>
                        <a:rPr lang="en-AU" sz="1400" kern="1200">
                          <a:effectLst/>
                        </a:rPr>
                        <a:t>27.5.1 </a:t>
                      </a:r>
                      <a:endParaRPr lang="en-AU" sz="1400" kern="1200">
                        <a:solidFill>
                          <a:schemeClr val="dk1"/>
                        </a:solidFill>
                        <a:effectLst/>
                        <a:latin typeface="+mn-lt"/>
                        <a:ea typeface="+mn-ea"/>
                        <a:cs typeface="Times New Roman" panose="02020603050405020304" pitchFamily="18"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algn="l" defTabSz="685800" rtl="0" eaLnBrk="1" latinLnBrk="0" hangingPunct="1">
                        <a:spcAft>
                          <a:spcPts val="0"/>
                        </a:spcAft>
                      </a:pPr>
                      <a:r>
                        <a:rPr lang="en-AU" sz="1400" kern="1200">
                          <a:effectLst/>
                        </a:rPr>
                        <a:t>Closed</a:t>
                      </a:r>
                      <a:endParaRPr lang="en-AU" sz="1400" kern="1200">
                        <a:solidFill>
                          <a:schemeClr val="dk1"/>
                        </a:solidFill>
                        <a:effectLst/>
                        <a:latin typeface="+mn-lt"/>
                        <a:ea typeface="Times New Roman" panose="02020603050405020304" pitchFamily="18" charset="0"/>
                        <a:cs typeface="Times New Roman" panose="02020603050405020304" pitchFamily="18" charset="0"/>
                      </a:endParaRP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algn="l" defTabSz="685800" rtl="0" eaLnBrk="1" fontAlgn="base" latinLnBrk="0" hangingPunct="1">
                        <a:spcAft>
                          <a:spcPts val="0"/>
                        </a:spcAft>
                      </a:pPr>
                      <a:r>
                        <a:rPr lang="en-AU" sz="1400" kern="1200">
                          <a:effectLst/>
                        </a:rPr>
                        <a:t>AEMO to confirm when the Cross Boundary Supply Guideline will be released. </a:t>
                      </a:r>
                      <a:endParaRPr lang="en-AU" sz="1400" kern="1200">
                        <a:solidFill>
                          <a:schemeClr val="dk1"/>
                        </a:solidFill>
                        <a:effectLst/>
                        <a:latin typeface="+mn-lt"/>
                        <a:cs typeface="Times New Roman" panose="02020603050405020304" pitchFamily="18"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spcAft>
                          <a:spcPts val="0"/>
                        </a:spcAft>
                      </a:pPr>
                      <a:r>
                        <a:rPr lang="en-AU" sz="1400">
                          <a:effectLst/>
                        </a:rPr>
                        <a:t>Update provided during meeting – Document in in AEMO review process and is expected to be published by the end of the week.</a:t>
                      </a: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211272"/>
                  </a:ext>
                </a:extLst>
              </a:tr>
              <a:tr h="871737">
                <a:tc>
                  <a:txBody>
                    <a:bodyPr/>
                    <a:lstStyle/>
                    <a:p>
                      <a:pPr marL="0" algn="l" defTabSz="685800" rtl="0" eaLnBrk="1" fontAlgn="base" latinLnBrk="0" hangingPunct="1">
                        <a:spcAft>
                          <a:spcPts val="0"/>
                        </a:spcAft>
                      </a:pPr>
                      <a:r>
                        <a:rPr lang="en-AU" sz="1400" kern="1200">
                          <a:effectLst/>
                        </a:rPr>
                        <a:t>27.6.1 </a:t>
                      </a:r>
                      <a:endParaRPr lang="en-AU" sz="1400" kern="1200">
                        <a:solidFill>
                          <a:schemeClr val="dk1"/>
                        </a:solidFill>
                        <a:effectLst/>
                        <a:latin typeface="+mn-lt"/>
                        <a:ea typeface="+mn-ea"/>
                        <a:cs typeface="Times New Roman" panose="02020603050405020304" pitchFamily="18"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algn="l" defTabSz="685800" rtl="0" eaLnBrk="1" latinLnBrk="0" hangingPunct="1">
                        <a:spcAft>
                          <a:spcPts val="0"/>
                        </a:spcAft>
                      </a:pPr>
                      <a:r>
                        <a:rPr lang="en-AU" sz="1400" kern="1200">
                          <a:effectLst/>
                        </a:rPr>
                        <a:t>Closed</a:t>
                      </a:r>
                      <a:endParaRPr lang="en-AU" sz="1400" kern="1200">
                        <a:solidFill>
                          <a:schemeClr val="dk1"/>
                        </a:solidFill>
                        <a:effectLst/>
                        <a:latin typeface="+mn-lt"/>
                        <a:ea typeface="Times New Roman" panose="02020603050405020304" pitchFamily="18" charset="0"/>
                        <a:cs typeface="Times New Roman" panose="02020603050405020304" pitchFamily="18" charset="0"/>
                      </a:endParaRP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algn="l" defTabSz="685800" rtl="0" eaLnBrk="1" fontAlgn="base" latinLnBrk="0" hangingPunct="1">
                        <a:spcAft>
                          <a:spcPts val="0"/>
                        </a:spcAft>
                      </a:pPr>
                      <a:r>
                        <a:rPr lang="en-AU" sz="1400" kern="1200">
                          <a:effectLst/>
                        </a:rPr>
                        <a:t>Customers Switching to update integrated Customer Switching, 5MS and WDR timeline slide with revised industry test dates. </a:t>
                      </a:r>
                      <a:endParaRPr lang="en-AU" sz="1400" kern="1200">
                        <a:solidFill>
                          <a:schemeClr val="dk1"/>
                        </a:solidFill>
                        <a:effectLst/>
                        <a:latin typeface="+mn-lt"/>
                        <a:cs typeface="Times New Roman" panose="02020603050405020304" pitchFamily="18"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spcAft>
                          <a:spcPts val="0"/>
                        </a:spcAft>
                      </a:pPr>
                      <a:r>
                        <a:rPr lang="en-AU" sz="1400">
                          <a:effectLst/>
                        </a:rPr>
                        <a:t>This is complete and the updated timeline is at the end of this pack. This will be maintained in the WDR webpage.</a:t>
                      </a:r>
                      <a:endParaRPr lang="en-AU" sz="1400">
                        <a:effectLst/>
                        <a:latin typeface="+mn-lt"/>
                        <a:ea typeface="Times New Roman" panose="02020603050405020304" pitchFamily="18" charset="0"/>
                        <a:cs typeface="Times New Roman" panose="02020603050405020304" pitchFamily="18" charset="0"/>
                      </a:endParaRP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90584615"/>
                  </a:ext>
                </a:extLst>
              </a:tr>
              <a:tr h="1966997">
                <a:tc>
                  <a:txBody>
                    <a:bodyPr/>
                    <a:lstStyle/>
                    <a:p>
                      <a:pPr marL="0" algn="l" defTabSz="685800" rtl="0" eaLnBrk="1" fontAlgn="base" latinLnBrk="0" hangingPunct="1">
                        <a:spcAft>
                          <a:spcPts val="0"/>
                        </a:spcAft>
                      </a:pPr>
                      <a:r>
                        <a:rPr lang="en-AU" sz="1400" kern="1200">
                          <a:effectLst/>
                        </a:rPr>
                        <a:t>N/A</a:t>
                      </a:r>
                      <a:endParaRPr lang="en-AU" sz="1400" kern="1200">
                        <a:solidFill>
                          <a:schemeClr val="dk1"/>
                        </a:solidFill>
                        <a:effectLst/>
                        <a:latin typeface="+mn-lt"/>
                        <a:ea typeface="+mn-ea"/>
                        <a:cs typeface="Times New Roman" panose="02020603050405020304" pitchFamily="18"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algn="l" rtl="0" eaLnBrk="1" latinLnBrk="0" hangingPunct="1">
                        <a:spcAft>
                          <a:spcPts val="0"/>
                        </a:spcAft>
                      </a:pPr>
                      <a:r>
                        <a:rPr lang="en-AU" sz="1400" kern="1200">
                          <a:effectLst/>
                        </a:rPr>
                        <a:t>Closed </a:t>
                      </a:r>
                      <a:endParaRPr lang="en-AU" sz="1400" kern="1200">
                        <a:solidFill>
                          <a:schemeClr val="dk1"/>
                        </a:solidFill>
                        <a:effectLst/>
                        <a:latin typeface="+mn-lt"/>
                        <a:ea typeface="Times New Roman" panose="02020603050405020304" pitchFamily="18" charset="0"/>
                        <a:cs typeface="Times New Roman" panose="02020603050405020304" pitchFamily="18" charset="0"/>
                      </a:endParaRP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algn="l" defTabSz="685800" rtl="0" eaLnBrk="1" fontAlgn="base" latinLnBrk="0" hangingPunct="1">
                        <a:spcAft>
                          <a:spcPts val="0"/>
                        </a:spcAft>
                      </a:pPr>
                      <a:r>
                        <a:rPr lang="en-AU" sz="1400" kern="1200">
                          <a:effectLst/>
                        </a:rPr>
                        <a:t>AEMO to provide update on Readiness Reporting for Customer Switching and WDR</a:t>
                      </a:r>
                      <a:endParaRPr lang="en-AU" sz="1400" kern="1200">
                        <a:solidFill>
                          <a:schemeClr val="dk1"/>
                        </a:solidFill>
                        <a:effectLst/>
                        <a:latin typeface="+mn-lt"/>
                        <a:cs typeface="Times New Roman" panose="02020603050405020304" pitchFamily="18"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spcAft>
                          <a:spcPts val="600"/>
                        </a:spcAft>
                      </a:pPr>
                      <a:r>
                        <a:rPr lang="en-AU" sz="1400">
                          <a:effectLst/>
                        </a:rPr>
                        <a:t>WDR: Approach to Readiness Reporting will be discussed at </a:t>
                      </a:r>
                      <a:r>
                        <a:rPr lang="en-AU" sz="1400"/>
                        <a:t>WDR CG on 15-Dec</a:t>
                      </a:r>
                    </a:p>
                    <a:p>
                      <a:pPr>
                        <a:spcAft>
                          <a:spcPts val="600"/>
                        </a:spcAft>
                      </a:pPr>
                      <a:r>
                        <a:rPr lang="en-AU" sz="1400">
                          <a:effectLst/>
                        </a:rPr>
                        <a:t>Cust. Switch.: Readiness reporting will not be used for CS. All relevant market participants must be compliant with the rule by 01-Oct-21. The impact of a participant not being ready is on participant and the customer requesting the change and would be a compliance matter for AER.  </a:t>
                      </a:r>
                      <a:endParaRPr lang="en-AU" sz="1400">
                        <a:effectLst/>
                        <a:latin typeface="+mn-lt"/>
                        <a:ea typeface="Times New Roman" panose="02020603050405020304" pitchFamily="18" charset="0"/>
                        <a:cs typeface="Times New Roman" panose="02020603050405020304" pitchFamily="18" charset="0"/>
                      </a:endParaRPr>
                    </a:p>
                  </a:txBody>
                  <a:tcPr marL="63643" marR="63643"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86764929"/>
                  </a:ext>
                </a:extLst>
              </a:tr>
            </a:tbl>
          </a:graphicData>
        </a:graphic>
      </p:graphicFrame>
    </p:spTree>
    <p:extLst>
      <p:ext uri="{BB962C8B-B14F-4D97-AF65-F5344CB8AC3E}">
        <p14:creationId xmlns:p14="http://schemas.microsoft.com/office/powerpoint/2010/main" val="2247445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1EBEF-CAE4-4CEA-B8CE-9F4D28965675}"/>
              </a:ext>
            </a:extLst>
          </p:cNvPr>
          <p:cNvSpPr>
            <a:spLocks noGrp="1"/>
          </p:cNvSpPr>
          <p:nvPr>
            <p:ph type="title"/>
          </p:nvPr>
        </p:nvSpPr>
        <p:spPr/>
        <p:txBody>
          <a:bodyPr/>
          <a:lstStyle/>
          <a:p>
            <a:r>
              <a:rPr lang="en-US"/>
              <a:t>Program Update</a:t>
            </a:r>
          </a:p>
        </p:txBody>
      </p:sp>
      <p:sp>
        <p:nvSpPr>
          <p:cNvPr id="3" name="Text Placeholder 2">
            <a:extLst>
              <a:ext uri="{FF2B5EF4-FFF2-40B4-BE49-F238E27FC236}">
                <a16:creationId xmlns:a16="http://schemas.microsoft.com/office/drawing/2014/main" id="{59CC6461-4F7B-45CC-9342-4198F0CD5A19}"/>
              </a:ext>
            </a:extLst>
          </p:cNvPr>
          <p:cNvSpPr>
            <a:spLocks noGrp="1"/>
          </p:cNvSpPr>
          <p:nvPr>
            <p:ph type="body" idx="1"/>
          </p:nvPr>
        </p:nvSpPr>
        <p:spPr/>
        <p:txBody>
          <a:bodyPr vert="horz" lIns="91440" tIns="45720" rIns="91440" bIns="45720" rtlCol="0" anchor="t">
            <a:normAutofit/>
          </a:bodyPr>
          <a:lstStyle/>
          <a:p>
            <a:r>
              <a:rPr lang="en-US">
                <a:cs typeface="Segoe UI Semilight"/>
              </a:rPr>
              <a:t>Rowena Leung</a:t>
            </a:r>
            <a:endParaRPr lang="en-US"/>
          </a:p>
        </p:txBody>
      </p:sp>
      <p:sp>
        <p:nvSpPr>
          <p:cNvPr id="4" name="Date Placeholder 3">
            <a:extLst>
              <a:ext uri="{FF2B5EF4-FFF2-40B4-BE49-F238E27FC236}">
                <a16:creationId xmlns:a16="http://schemas.microsoft.com/office/drawing/2014/main" id="{6ABF214F-306A-456D-B91F-2149523C66FB}"/>
              </a:ext>
            </a:extLst>
          </p:cNvPr>
          <p:cNvSpPr>
            <a:spLocks noGrp="1"/>
          </p:cNvSpPr>
          <p:nvPr>
            <p:ph type="dt" sz="half" idx="10"/>
          </p:nvPr>
        </p:nvSpPr>
        <p:spPr/>
        <p:txBody>
          <a:bodyPr/>
          <a:lstStyle/>
          <a:p>
            <a:fld id="{681D5AC9-D7BA-485E-B465-DE82470048ED}" type="datetime1">
              <a:rPr lang="en-AU" smtClean="0"/>
              <a:t>3/12/2020</a:t>
            </a:fld>
            <a:endParaRPr lang="en-AU"/>
          </a:p>
        </p:txBody>
      </p:sp>
      <p:sp>
        <p:nvSpPr>
          <p:cNvPr id="6" name="Slide Number Placeholder 5">
            <a:extLst>
              <a:ext uri="{FF2B5EF4-FFF2-40B4-BE49-F238E27FC236}">
                <a16:creationId xmlns:a16="http://schemas.microsoft.com/office/drawing/2014/main" id="{1951B901-DBB6-4895-A8D7-3C2520BA3F9F}"/>
              </a:ext>
            </a:extLst>
          </p:cNvPr>
          <p:cNvSpPr>
            <a:spLocks noGrp="1"/>
          </p:cNvSpPr>
          <p:nvPr>
            <p:ph type="sldNum" sz="quarter" idx="12"/>
          </p:nvPr>
        </p:nvSpPr>
        <p:spPr/>
        <p:txBody>
          <a:bodyPr/>
          <a:lstStyle/>
          <a:p>
            <a:fld id="{4EC81F68-4976-451A-B2E9-79BCBD2F70CC}" type="slidenum">
              <a:rPr lang="en-AU" smtClean="0"/>
              <a:pPr/>
              <a:t>7</a:t>
            </a:fld>
            <a:endParaRPr lang="en-AU"/>
          </a:p>
        </p:txBody>
      </p:sp>
    </p:spTree>
    <p:extLst>
      <p:ext uri="{BB962C8B-B14F-4D97-AF65-F5344CB8AC3E}">
        <p14:creationId xmlns:p14="http://schemas.microsoft.com/office/powerpoint/2010/main" val="2688254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41E8C-71A7-4957-85A0-CD1C0FDDADF2}"/>
              </a:ext>
            </a:extLst>
          </p:cNvPr>
          <p:cNvSpPr>
            <a:spLocks noGrp="1"/>
          </p:cNvSpPr>
          <p:nvPr>
            <p:ph type="title"/>
          </p:nvPr>
        </p:nvSpPr>
        <p:spPr>
          <a:xfrm>
            <a:off x="0" y="124691"/>
            <a:ext cx="9144000" cy="1200874"/>
          </a:xfrm>
        </p:spPr>
        <p:txBody>
          <a:bodyPr>
            <a:normAutofit fontScale="90000"/>
          </a:bodyPr>
          <a:lstStyle/>
          <a:p>
            <a:r>
              <a:rPr lang="en-US" sz="4900">
                <a:latin typeface="Tw Cen MT"/>
              </a:rPr>
              <a:t>5MS Program Timeline</a:t>
            </a:r>
            <a:br>
              <a:rPr lang="en-US">
                <a:latin typeface="Tw Cen MT"/>
              </a:rPr>
            </a:br>
            <a:r>
              <a:rPr lang="en-US" sz="3700">
                <a:latin typeface="Tw Cen MT"/>
              </a:rPr>
              <a:t>Level 1 and External Level 2 Milestones 1/2</a:t>
            </a:r>
            <a:endParaRPr lang="en-AU"/>
          </a:p>
        </p:txBody>
      </p:sp>
      <p:sp>
        <p:nvSpPr>
          <p:cNvPr id="4" name="Slide Number Placeholder 3">
            <a:extLst>
              <a:ext uri="{FF2B5EF4-FFF2-40B4-BE49-F238E27FC236}">
                <a16:creationId xmlns:a16="http://schemas.microsoft.com/office/drawing/2014/main" id="{BC599DA0-D255-40FF-8DA5-9F27185379DF}"/>
              </a:ext>
            </a:extLst>
          </p:cNvPr>
          <p:cNvSpPr>
            <a:spLocks noGrp="1"/>
          </p:cNvSpPr>
          <p:nvPr>
            <p:ph type="sldNum" sz="quarter" idx="12"/>
          </p:nvPr>
        </p:nvSpPr>
        <p:spPr/>
        <p:txBody>
          <a:bodyPr/>
          <a:lstStyle/>
          <a:p>
            <a:fld id="{4EC81F68-4976-451A-B2E9-79BCBD2F70CC}" type="slidenum">
              <a:rPr lang="en-AU" smtClean="0"/>
              <a:t>8</a:t>
            </a:fld>
            <a:endParaRPr lang="en-AU"/>
          </a:p>
        </p:txBody>
      </p:sp>
      <p:sp>
        <p:nvSpPr>
          <p:cNvPr id="6" name="Title 1">
            <a:extLst>
              <a:ext uri="{FF2B5EF4-FFF2-40B4-BE49-F238E27FC236}">
                <a16:creationId xmlns:a16="http://schemas.microsoft.com/office/drawing/2014/main" id="{4624C42B-1ECB-4E48-B078-FF3E239278A6}"/>
              </a:ext>
            </a:extLst>
          </p:cNvPr>
          <p:cNvSpPr txBox="1">
            <a:spLocks/>
          </p:cNvSpPr>
          <p:nvPr/>
        </p:nvSpPr>
        <p:spPr>
          <a:xfrm>
            <a:off x="7449473" y="5894"/>
            <a:ext cx="1694503" cy="284963"/>
          </a:xfrm>
          <a:prstGeom prst="rect">
            <a:avLst/>
          </a:prstGeom>
        </p:spPr>
        <p:txBody>
          <a:bodyPr vert="horz" lIns="91440" tIns="45720" rIns="91440" bIns="45720"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000"/>
              <a:t>Current as at 20-11-2020</a:t>
            </a:r>
          </a:p>
        </p:txBody>
      </p:sp>
      <p:pic>
        <p:nvPicPr>
          <p:cNvPr id="3" name="Picture 2">
            <a:extLst>
              <a:ext uri="{FF2B5EF4-FFF2-40B4-BE49-F238E27FC236}">
                <a16:creationId xmlns:a16="http://schemas.microsoft.com/office/drawing/2014/main" id="{2FEFDE4E-A07E-4B1B-9126-8A3A2FF19DEA}"/>
              </a:ext>
            </a:extLst>
          </p:cNvPr>
          <p:cNvPicPr>
            <a:picLocks noChangeAspect="1"/>
          </p:cNvPicPr>
          <p:nvPr/>
        </p:nvPicPr>
        <p:blipFill>
          <a:blip r:embed="rId2"/>
          <a:stretch>
            <a:fillRect/>
          </a:stretch>
        </p:blipFill>
        <p:spPr>
          <a:xfrm>
            <a:off x="-3041" y="1325565"/>
            <a:ext cx="7138780" cy="5516340"/>
          </a:xfrm>
          <a:prstGeom prst="rect">
            <a:avLst/>
          </a:prstGeom>
        </p:spPr>
      </p:pic>
      <p:sp>
        <p:nvSpPr>
          <p:cNvPr id="7" name="Title 1">
            <a:extLst>
              <a:ext uri="{FF2B5EF4-FFF2-40B4-BE49-F238E27FC236}">
                <a16:creationId xmlns:a16="http://schemas.microsoft.com/office/drawing/2014/main" id="{D4682556-131F-4D67-9A5D-546FEEB9A830}"/>
              </a:ext>
            </a:extLst>
          </p:cNvPr>
          <p:cNvSpPr txBox="1">
            <a:spLocks/>
          </p:cNvSpPr>
          <p:nvPr/>
        </p:nvSpPr>
        <p:spPr>
          <a:xfrm>
            <a:off x="7135739" y="1790154"/>
            <a:ext cx="2009615" cy="1200874"/>
          </a:xfrm>
          <a:prstGeom prst="rect">
            <a:avLst/>
          </a:prstGeom>
        </p:spPr>
        <p:txBody>
          <a:bodyPr vert="horz" lIns="91440" tIns="45720" rIns="91440" bIns="45720" rtlCol="0" anchor="b" anchorCtr="0">
            <a:normAutofit fontScale="92500" lnSpcReduction="10000"/>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000" b="1">
                <a:solidFill>
                  <a:schemeClr val="tx1"/>
                </a:solidFill>
              </a:rPr>
              <a:t>Callouts:</a:t>
            </a:r>
          </a:p>
          <a:p>
            <a:endParaRPr lang="en-AU" sz="1000">
              <a:solidFill>
                <a:schemeClr val="tx1"/>
              </a:solidFill>
            </a:endParaRPr>
          </a:p>
          <a:p>
            <a:pPr marL="171450" indent="-171450">
              <a:buFont typeface="Arial" panose="020B0604020202020204" pitchFamily="34" charset="0"/>
              <a:buChar char="•"/>
            </a:pPr>
            <a:r>
              <a:rPr lang="en-AU" sz="1000">
                <a:solidFill>
                  <a:schemeClr val="tx1"/>
                </a:solidFill>
              </a:rPr>
              <a:t>Industry Test period extended to 14/04/21</a:t>
            </a:r>
          </a:p>
          <a:p>
            <a:pPr marL="171450" indent="-171450">
              <a:buFont typeface="Arial" panose="020B0604020202020204" pitchFamily="34" charset="0"/>
              <a:buChar char="•"/>
            </a:pPr>
            <a:endParaRPr lang="en-AU" sz="1000">
              <a:solidFill>
                <a:schemeClr val="tx1"/>
              </a:solidFill>
            </a:endParaRPr>
          </a:p>
          <a:p>
            <a:pPr marL="171450" indent="-171450">
              <a:buFont typeface="Arial" panose="020B0604020202020204" pitchFamily="34" charset="0"/>
              <a:buChar char="•"/>
            </a:pPr>
            <a:r>
              <a:rPr lang="en-AU" sz="1000" b="1">
                <a:solidFill>
                  <a:schemeClr val="tx1"/>
                </a:solidFill>
              </a:rPr>
              <a:t>Industry Go-Live Plan – Retail MDM: </a:t>
            </a:r>
            <a:r>
              <a:rPr lang="en-AU" sz="1000">
                <a:solidFill>
                  <a:schemeClr val="tx1"/>
                </a:solidFill>
              </a:rPr>
              <a:t>Interim version available 11/12/20 and Final version 25/01/21</a:t>
            </a:r>
          </a:p>
          <a:p>
            <a:pPr marL="171450" indent="-171450">
              <a:buFont typeface="Arial" panose="020B0604020202020204" pitchFamily="34" charset="0"/>
              <a:buChar char="•"/>
            </a:pPr>
            <a:endParaRPr lang="en-AU" sz="1000" b="1">
              <a:solidFill>
                <a:schemeClr val="tx1"/>
              </a:solidFill>
            </a:endParaRPr>
          </a:p>
        </p:txBody>
      </p:sp>
    </p:spTree>
    <p:extLst>
      <p:ext uri="{BB962C8B-B14F-4D97-AF65-F5344CB8AC3E}">
        <p14:creationId xmlns:p14="http://schemas.microsoft.com/office/powerpoint/2010/main" val="2858700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41E8C-71A7-4957-85A0-CD1C0FDDADF2}"/>
              </a:ext>
            </a:extLst>
          </p:cNvPr>
          <p:cNvSpPr>
            <a:spLocks noGrp="1"/>
          </p:cNvSpPr>
          <p:nvPr>
            <p:ph type="title"/>
          </p:nvPr>
        </p:nvSpPr>
        <p:spPr>
          <a:xfrm>
            <a:off x="0" y="124691"/>
            <a:ext cx="9144000" cy="1200874"/>
          </a:xfrm>
        </p:spPr>
        <p:txBody>
          <a:bodyPr>
            <a:normAutofit fontScale="90000"/>
          </a:bodyPr>
          <a:lstStyle/>
          <a:p>
            <a:r>
              <a:rPr lang="en-US" sz="4900">
                <a:latin typeface="Tw Cen MT"/>
              </a:rPr>
              <a:t>5MS Program Timeline</a:t>
            </a:r>
            <a:br>
              <a:rPr lang="en-US">
                <a:latin typeface="Tw Cen MT"/>
              </a:rPr>
            </a:br>
            <a:r>
              <a:rPr lang="en-US" sz="3700">
                <a:latin typeface="Tw Cen MT"/>
              </a:rPr>
              <a:t>Level 1 and External Level 2 Milestones 2/2</a:t>
            </a:r>
            <a:endParaRPr lang="en-AU"/>
          </a:p>
        </p:txBody>
      </p:sp>
      <p:sp>
        <p:nvSpPr>
          <p:cNvPr id="4" name="Slide Number Placeholder 3">
            <a:extLst>
              <a:ext uri="{FF2B5EF4-FFF2-40B4-BE49-F238E27FC236}">
                <a16:creationId xmlns:a16="http://schemas.microsoft.com/office/drawing/2014/main" id="{BC599DA0-D255-40FF-8DA5-9F27185379DF}"/>
              </a:ext>
            </a:extLst>
          </p:cNvPr>
          <p:cNvSpPr>
            <a:spLocks noGrp="1"/>
          </p:cNvSpPr>
          <p:nvPr>
            <p:ph type="sldNum" sz="quarter" idx="12"/>
          </p:nvPr>
        </p:nvSpPr>
        <p:spPr/>
        <p:txBody>
          <a:bodyPr/>
          <a:lstStyle/>
          <a:p>
            <a:fld id="{4EC81F68-4976-451A-B2E9-79BCBD2F70CC}" type="slidenum">
              <a:rPr lang="en-AU" smtClean="0"/>
              <a:t>9</a:t>
            </a:fld>
            <a:endParaRPr lang="en-AU"/>
          </a:p>
        </p:txBody>
      </p:sp>
      <p:sp>
        <p:nvSpPr>
          <p:cNvPr id="6" name="Title 1">
            <a:extLst>
              <a:ext uri="{FF2B5EF4-FFF2-40B4-BE49-F238E27FC236}">
                <a16:creationId xmlns:a16="http://schemas.microsoft.com/office/drawing/2014/main" id="{4624C42B-1ECB-4E48-B078-FF3E239278A6}"/>
              </a:ext>
            </a:extLst>
          </p:cNvPr>
          <p:cNvSpPr txBox="1">
            <a:spLocks/>
          </p:cNvSpPr>
          <p:nvPr/>
        </p:nvSpPr>
        <p:spPr>
          <a:xfrm>
            <a:off x="7449473" y="14204"/>
            <a:ext cx="1694503" cy="284963"/>
          </a:xfrm>
          <a:prstGeom prst="rect">
            <a:avLst/>
          </a:prstGeom>
        </p:spPr>
        <p:txBody>
          <a:bodyPr vert="horz" lIns="91440" tIns="45720" rIns="91440" bIns="45720"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000"/>
              <a:t>Current as at 20-11-2020</a:t>
            </a:r>
          </a:p>
        </p:txBody>
      </p:sp>
      <p:pic>
        <p:nvPicPr>
          <p:cNvPr id="3" name="Picture 2">
            <a:extLst>
              <a:ext uri="{FF2B5EF4-FFF2-40B4-BE49-F238E27FC236}">
                <a16:creationId xmlns:a16="http://schemas.microsoft.com/office/drawing/2014/main" id="{3A64CCBF-1EA4-48C2-96D6-FD30B697C251}"/>
              </a:ext>
            </a:extLst>
          </p:cNvPr>
          <p:cNvPicPr>
            <a:picLocks noChangeAspect="1"/>
          </p:cNvPicPr>
          <p:nvPr/>
        </p:nvPicPr>
        <p:blipFill>
          <a:blip r:embed="rId2"/>
          <a:stretch>
            <a:fillRect/>
          </a:stretch>
        </p:blipFill>
        <p:spPr>
          <a:xfrm>
            <a:off x="817649" y="1325565"/>
            <a:ext cx="7508701" cy="5486365"/>
          </a:xfrm>
          <a:prstGeom prst="rect">
            <a:avLst/>
          </a:prstGeom>
        </p:spPr>
      </p:pic>
    </p:spTree>
    <p:extLst>
      <p:ext uri="{BB962C8B-B14F-4D97-AF65-F5344CB8AC3E}">
        <p14:creationId xmlns:p14="http://schemas.microsoft.com/office/powerpoint/2010/main" val="283438811"/>
      </p:ext>
    </p:extLst>
  </p:cSld>
  <p:clrMapOvr>
    <a:masterClrMapping/>
  </p:clrMapOvr>
</p:sld>
</file>

<file path=ppt/theme/theme1.xml><?xml version="1.0" encoding="utf-8"?>
<a:theme xmlns:a="http://schemas.openxmlformats.org/drawingml/2006/main" name="Office Theme">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2018 4-3 v3.potx" id="{C7FD2093-610A-4D61-ACEB-F5994A26DD88}" vid="{C097FF71-F871-4FB0-B620-0BE05792ACAF}"/>
    </a:ext>
  </a:extLst>
</a:theme>
</file>

<file path=ppt/theme/theme2.xml><?xml version="1.0" encoding="utf-8"?>
<a:theme xmlns:a="http://schemas.openxmlformats.org/drawingml/2006/main" name="AEMC Primary Presentation Template 16x9">
  <a:themeElements>
    <a:clrScheme name="AEMC3">
      <a:dk1>
        <a:srgbClr val="FFFFFF"/>
      </a:dk1>
      <a:lt1>
        <a:srgbClr val="58595B"/>
      </a:lt1>
      <a:dk2>
        <a:srgbClr val="FFFFFF"/>
      </a:dk2>
      <a:lt2>
        <a:srgbClr val="E6E6E6"/>
      </a:lt2>
      <a:accent1>
        <a:srgbClr val="7E4182"/>
      </a:accent1>
      <a:accent2>
        <a:srgbClr val="005983"/>
      </a:accent2>
      <a:accent3>
        <a:srgbClr val="00A8E5"/>
      </a:accent3>
      <a:accent4>
        <a:srgbClr val="96D2F0"/>
      </a:accent4>
      <a:accent5>
        <a:srgbClr val="BDCC2A"/>
      </a:accent5>
      <a:accent6>
        <a:srgbClr val="E58E1A"/>
      </a:accent6>
      <a:hlink>
        <a:srgbClr val="58595B"/>
      </a:hlink>
      <a:folHlink>
        <a:srgbClr val="58595B"/>
      </a:folHlink>
    </a:clrScheme>
    <a:fontScheme name="AEMC">
      <a:majorFont>
        <a:latin typeface="Tahoma"/>
        <a:ea typeface=""/>
        <a:cs typeface=""/>
      </a:majorFont>
      <a:minorFont>
        <a:latin typeface="Tahom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MC Primary Presentation Template 16x9" id="{788AD36A-9F0C-FE4D-84C9-6EA20F40E2E6}" vid="{A2364C76-5967-9C42-8051-0107DA99B6F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687123BBF4A1B43A2A83636EAC29EC7" ma:contentTypeVersion="6" ma:contentTypeDescription="Create a new document." ma:contentTypeScope="" ma:versionID="559e8cff3645ed725d302ae481878737">
  <xsd:schema xmlns:xsd="http://www.w3.org/2001/XMLSchema" xmlns:xs="http://www.w3.org/2001/XMLSchema" xmlns:p="http://schemas.microsoft.com/office/2006/metadata/properties" xmlns:ns2="a17413d4-6e57-4186-8402-5590e2fd3036" xmlns:ns3="0c127cf3-9ebe-442f-8385-cdcccdc20a5d" targetNamespace="http://schemas.microsoft.com/office/2006/metadata/properties" ma:root="true" ma:fieldsID="84453cdb6cc2f69cbf91b1757b92711a" ns2:_="" ns3:_="">
    <xsd:import namespace="a17413d4-6e57-4186-8402-5590e2fd3036"/>
    <xsd:import namespace="0c127cf3-9ebe-442f-8385-cdcccdc20a5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7413d4-6e57-4186-8402-5590e2fd30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c127cf3-9ebe-442f-8385-cdcccdc20a5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0c127cf3-9ebe-442f-8385-cdcccdc20a5d">
      <UserInfo>
        <DisplayName>Jordan Daly</DisplayName>
        <AccountId>164</AccountId>
        <AccountType/>
      </UserInfo>
      <UserInfo>
        <DisplayName>Meghan Bibby</DisplayName>
        <AccountId>165</AccountId>
        <AccountType/>
      </UserInfo>
    </SharedWithUsers>
  </documentManagement>
</p:properties>
</file>

<file path=customXml/itemProps1.xml><?xml version="1.0" encoding="utf-8"?>
<ds:datastoreItem xmlns:ds="http://schemas.openxmlformats.org/officeDocument/2006/customXml" ds:itemID="{916869FF-F387-49FE-AADC-251455620C48}">
  <ds:schemaRefs>
    <ds:schemaRef ds:uri="http://schemas.microsoft.com/sharepoint/v3/contenttype/forms"/>
  </ds:schemaRefs>
</ds:datastoreItem>
</file>

<file path=customXml/itemProps2.xml><?xml version="1.0" encoding="utf-8"?>
<ds:datastoreItem xmlns:ds="http://schemas.openxmlformats.org/officeDocument/2006/customXml" ds:itemID="{79E5B004-5692-4621-8CDC-3B13E49A0F33}">
  <ds:schemaRefs>
    <ds:schemaRef ds:uri="0c127cf3-9ebe-442f-8385-cdcccdc20a5d"/>
    <ds:schemaRef ds:uri="a17413d4-6e57-4186-8402-5590e2fd303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128D646-3DF9-4337-ABEF-B255BCF65A96}">
  <ds:schemaRefs>
    <ds:schemaRef ds:uri="0c127cf3-9ebe-442f-8385-cdcccdc20a5d"/>
    <ds:schemaRef ds:uri="a17413d4-6e57-4186-8402-5590e2fd303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35</Slides>
  <Notes>5</Notes>
  <HiddenSlides>0</HiddenSlide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Office Theme</vt:lpstr>
      <vt:lpstr>AEMC Primary Presentation Template 16x9</vt:lpstr>
      <vt:lpstr>5MS &amp; GS Program Consultative Forum #28 </vt:lpstr>
      <vt:lpstr>AEMO Competition Law  Meeting Protocol</vt:lpstr>
      <vt:lpstr>Agenda</vt:lpstr>
      <vt:lpstr>Welcome </vt:lpstr>
      <vt:lpstr>Actions from Previous Meetings</vt:lpstr>
      <vt:lpstr>PCF Actions</vt:lpstr>
      <vt:lpstr>Program Update</vt:lpstr>
      <vt:lpstr>5MS Program Timeline Level 1 and External Level 2 Milestones 1/2</vt:lpstr>
      <vt:lpstr>5MS Program Timeline Level 1 and External Level 2 Milestones 2/2</vt:lpstr>
      <vt:lpstr>Program update and current activities </vt:lpstr>
      <vt:lpstr>AEMO IT Platform Deployment Status</vt:lpstr>
      <vt:lpstr>Readiness Working Group Update</vt:lpstr>
      <vt:lpstr>Level 2 Milestones – Readiness</vt:lpstr>
      <vt:lpstr>Level 2 Milestones – Readiness</vt:lpstr>
      <vt:lpstr>Readiness Working Group Update</vt:lpstr>
      <vt:lpstr>Readiness Working Group Update</vt:lpstr>
      <vt:lpstr>Readiness Reporting #5 </vt:lpstr>
      <vt:lpstr>Readiness Report #5 – Preliminary results</vt:lpstr>
      <vt:lpstr>Essential Criteria – Leading Indicators</vt:lpstr>
      <vt:lpstr>Industry Risks and Issues</vt:lpstr>
      <vt:lpstr>Purpose of this session</vt:lpstr>
      <vt:lpstr>Overview </vt:lpstr>
      <vt:lpstr>No Remaining Contingency for Retail Solution Deployment</vt:lpstr>
      <vt:lpstr>Volume of Regulatory Change</vt:lpstr>
      <vt:lpstr>Participant and AEMO Readiness</vt:lpstr>
      <vt:lpstr>Forward Meeting Plan</vt:lpstr>
      <vt:lpstr>Indicative PCF Plan for 2021</vt:lpstr>
      <vt:lpstr>Indicative Executive Forum Plan for 2021</vt:lpstr>
      <vt:lpstr>Forward Meeting Plan</vt:lpstr>
      <vt:lpstr>Proposed Executive Forum Agenda</vt:lpstr>
      <vt:lpstr>Upcoming meetings with draft 2021 dates  </vt:lpstr>
      <vt:lpstr>General Questions</vt:lpstr>
      <vt:lpstr>Meeting Close</vt:lpstr>
      <vt:lpstr>PowerPoint Presentation</vt:lpstr>
      <vt:lpstr>Wholesale Demand Response:  Industry 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5MS &amp; GS Program Impact of AEMC Decision</dc:title>
  <dc:creator>Anne-Marie McCague</dc:creator>
  <cp:revision>3</cp:revision>
  <dcterms:created xsi:type="dcterms:W3CDTF">2020-07-08T07:54:35Z</dcterms:created>
  <dcterms:modified xsi:type="dcterms:W3CDTF">2020-12-04T00:50:39Z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0x010100E687123BBF4A1B43A2A83636EAC29EC7</vt:lpwstr>
  </property>
  <property fmtid="{D5CDD505-2E9C-101B-9397-08002B2CF9AE}" pid="3" name="_dlc_DocIdItemGuid">
    <vt:lpwstr>87617c4c-4b0c-4533-8afb-4255b070d876</vt:lpwstr>
  </property>
  <property fmtid="{D5CDD505-2E9C-101B-9397-08002B2CF9AE}" pid="4" name="AEMODocumentType">
    <vt:lpwstr>1;#Operational Record|859762f2-4462-42eb-9744-c955c7e2c540</vt:lpwstr>
  </property>
  <property fmtid="{D5CDD505-2E9C-101B-9397-08002B2CF9AE}" pid="5" name="AEMOKeywords">
    <vt:lpwstr/>
  </property>
</Properties>
</file>