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39"/>
  </p:notesMasterIdLst>
  <p:sldIdLst>
    <p:sldId id="263" r:id="rId6"/>
    <p:sldId id="258" r:id="rId7"/>
    <p:sldId id="1052" r:id="rId8"/>
    <p:sldId id="1448" r:id="rId9"/>
    <p:sldId id="1413" r:id="rId10"/>
    <p:sldId id="1414" r:id="rId11"/>
    <p:sldId id="1421" r:id="rId12"/>
    <p:sldId id="928" r:id="rId13"/>
    <p:sldId id="1091" r:id="rId14"/>
    <p:sldId id="1210" r:id="rId15"/>
    <p:sldId id="3598" r:id="rId16"/>
    <p:sldId id="1466" r:id="rId17"/>
    <p:sldId id="3604" r:id="rId18"/>
    <p:sldId id="1544" r:id="rId19"/>
    <p:sldId id="3605" r:id="rId20"/>
    <p:sldId id="3606" r:id="rId21"/>
    <p:sldId id="1546" r:id="rId22"/>
    <p:sldId id="3603" r:id="rId23"/>
    <p:sldId id="1574" r:id="rId24"/>
    <p:sldId id="1575" r:id="rId25"/>
    <p:sldId id="3600" r:id="rId26"/>
    <p:sldId id="3601" r:id="rId27"/>
    <p:sldId id="1576" r:id="rId28"/>
    <p:sldId id="1567" r:id="rId29"/>
    <p:sldId id="1569" r:id="rId30"/>
    <p:sldId id="1568" r:id="rId31"/>
    <p:sldId id="1454" r:id="rId32"/>
    <p:sldId id="1471" r:id="rId33"/>
    <p:sldId id="3599" r:id="rId34"/>
    <p:sldId id="1173" r:id="rId35"/>
    <p:sldId id="1022" r:id="rId36"/>
    <p:sldId id="1159" r:id="rId37"/>
    <p:sldId id="1023" r:id="rId38"/>
  </p:sldIdLst>
  <p:sldSz cx="9144000" cy="6858000" type="screen4x3"/>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 Minney" initials="GM" lastIdx="6" clrIdx="0">
    <p:extLst>
      <p:ext uri="{19B8F6BF-5375-455C-9EA6-DF929625EA0E}">
        <p15:presenceInfo xmlns:p15="http://schemas.microsoft.com/office/powerpoint/2012/main" userId="S::Greg.Minney@aemo.com.au::e657595f-f519-43ef-a5ac-dcb6c666504e" providerId="AD"/>
      </p:ext>
    </p:extLst>
  </p:cmAuthor>
  <p:cmAuthor id="2" name="Emily Brodie" initials="EB" lastIdx="6" clrIdx="1">
    <p:extLst>
      <p:ext uri="{19B8F6BF-5375-455C-9EA6-DF929625EA0E}">
        <p15:presenceInfo xmlns:p15="http://schemas.microsoft.com/office/powerpoint/2012/main" userId="S::Emily.Brodie@aemo.com.au::49ce462e-3502-4f24-a4dc-37209137f68b" providerId="AD"/>
      </p:ext>
    </p:extLst>
  </p:cmAuthor>
  <p:cmAuthor id="3" name="Anne-Marie McCague" initials="AM" lastIdx="1" clrIdx="2">
    <p:extLst>
      <p:ext uri="{19B8F6BF-5375-455C-9EA6-DF929625EA0E}">
        <p15:presenceInfo xmlns:p15="http://schemas.microsoft.com/office/powerpoint/2012/main" userId="S::anne-marie.mccague@aemo.com.au::3580a8e1-7513-45f1-8e90-655e8672d3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ECCCE"/>
    <a:srgbClr val="E8E7E8"/>
    <a:srgbClr val="43113B"/>
    <a:srgbClr val="90F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54" autoAdjust="0"/>
  </p:normalViewPr>
  <p:slideViewPr>
    <p:cSldViewPr snapToGrid="0">
      <p:cViewPr varScale="1">
        <p:scale>
          <a:sx n="90" d="100"/>
          <a:sy n="90" d="100"/>
        </p:scale>
        <p:origin x="25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https://aemocloud.sharepoint.com/sites/5MS/Shared%20Documents/General/10%20Readiness/03%20Readiness%20Reporting/04%20Round%204%20-%20Oct%2020/Analysis%20-%20Round%204%20DRAF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sz="1000" b="0" i="0" u="none" strike="noStrike" kern="1200" spc="0" baseline="0">
                <a:solidFill>
                  <a:sysClr val="windowText" lastClr="000000">
                    <a:lumMod val="65000"/>
                    <a:lumOff val="35000"/>
                  </a:sysClr>
                </a:solidFill>
                <a:latin typeface="+mn-lt"/>
                <a:ea typeface="+mn-ea"/>
                <a:cs typeface="+mn-cs"/>
              </a:defRPr>
            </a:pPr>
            <a:r>
              <a:rPr lang="en-AU" sz="1000" b="0" i="0" u="none" strike="noStrike" kern="1200" spc="0" baseline="0">
                <a:solidFill>
                  <a:sysClr val="windowText" lastClr="000000">
                    <a:lumMod val="65000"/>
                    <a:lumOff val="35000"/>
                  </a:sysClr>
                </a:solidFill>
                <a:latin typeface="+mn-lt"/>
                <a:ea typeface="+mn-ea"/>
                <a:cs typeface="+mn-cs"/>
              </a:rPr>
              <a:t>Compared to your response in the previous reporting round (August 2020), have recent developments in the COVID-19 situation or your program's response changed your ability to implement 5MS and GS?</a:t>
            </a:r>
            <a:endParaRPr lang="en-AU" sz="1000"/>
          </a:p>
        </c:rich>
      </c:tx>
      <c:layout>
        <c:manualLayout>
          <c:xMode val="edge"/>
          <c:yMode val="edge"/>
          <c:x val="1.0339027440331019E-2"/>
          <c:y val="2.0816490641087319E-2"/>
        </c:manualLayout>
      </c:layout>
      <c:overlay val="0"/>
      <c:spPr>
        <a:noFill/>
        <a:ln>
          <a:noFill/>
        </a:ln>
        <a:effectLst/>
      </c:spPr>
      <c:txPr>
        <a:bodyPr rot="0" spcFirstLastPara="1" vertOverflow="ellipsis" vert="horz" wrap="square"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sz="10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4.3777144873693762E-3"/>
          <c:y val="0.30714761776759841"/>
          <c:w val="0.75526231105592001"/>
          <c:h val="0.62852297733481521"/>
        </c:manualLayout>
      </c:layout>
      <c:barChart>
        <c:barDir val="bar"/>
        <c:grouping val="percentStacked"/>
        <c:varyColors val="0"/>
        <c:ser>
          <c:idx val="0"/>
          <c:order val="0"/>
          <c:tx>
            <c:strRef>
              <c:f>'C4'!$CW$55</c:f>
              <c:strCache>
                <c:ptCount val="1"/>
                <c:pt idx="0">
                  <c:v>No change</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'C4'!$CX$55</c:f>
              <c:numCache>
                <c:formatCode>General</c:formatCode>
                <c:ptCount val="1"/>
                <c:pt idx="0">
                  <c:v>39</c:v>
                </c:pt>
              </c:numCache>
            </c:numRef>
          </c:val>
          <c:extLst>
            <c:ext xmlns:c16="http://schemas.microsoft.com/office/drawing/2014/chart" uri="{C3380CC4-5D6E-409C-BE32-E72D297353CC}">
              <c16:uniqueId val="{00000000-F3E5-4E0F-A01E-5A3D79DEA561}"/>
            </c:ext>
          </c:extLst>
        </c:ser>
        <c:ser>
          <c:idx val="1"/>
          <c:order val="1"/>
          <c:tx>
            <c:strRef>
              <c:f>'C4'!$CW$56</c:f>
              <c:strCache>
                <c:ptCount val="1"/>
                <c:pt idx="0">
                  <c:v>Minor change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'C4'!$CX$56</c:f>
              <c:numCache>
                <c:formatCode>General</c:formatCode>
                <c:ptCount val="1"/>
                <c:pt idx="0">
                  <c:v>5</c:v>
                </c:pt>
              </c:numCache>
            </c:numRef>
          </c:val>
          <c:extLst>
            <c:ext xmlns:c16="http://schemas.microsoft.com/office/drawing/2014/chart" uri="{C3380CC4-5D6E-409C-BE32-E72D297353CC}">
              <c16:uniqueId val="{00000001-F3E5-4E0F-A01E-5A3D79DEA561}"/>
            </c:ext>
          </c:extLst>
        </c:ser>
        <c:ser>
          <c:idx val="2"/>
          <c:order val="2"/>
          <c:tx>
            <c:strRef>
              <c:f>'C4'!$CW$57</c:f>
              <c:strCache>
                <c:ptCount val="1"/>
                <c:pt idx="0">
                  <c:v>Major change</c:v>
                </c:pt>
              </c:strCache>
            </c:strRef>
          </c:tx>
          <c:spPr>
            <a:solidFill>
              <a:schemeClr val="accent3"/>
            </a:solidFill>
            <a:ln>
              <a:noFill/>
            </a:ln>
            <a:effectLst/>
          </c:spPr>
          <c:invertIfNegative val="0"/>
          <c:dLbls>
            <c:delete val="1"/>
          </c:dLbls>
          <c:val>
            <c:numRef>
              <c:f>'C4'!$CX$57</c:f>
              <c:numCache>
                <c:formatCode>General</c:formatCode>
                <c:ptCount val="1"/>
                <c:pt idx="0">
                  <c:v>0</c:v>
                </c:pt>
              </c:numCache>
            </c:numRef>
          </c:val>
          <c:extLst>
            <c:ext xmlns:c16="http://schemas.microsoft.com/office/drawing/2014/chart" uri="{C3380CC4-5D6E-409C-BE32-E72D297353CC}">
              <c16:uniqueId val="{00000002-F3E5-4E0F-A01E-5A3D79DEA561}"/>
            </c:ext>
          </c:extLst>
        </c:ser>
        <c:dLbls>
          <c:dLblPos val="ctr"/>
          <c:showLegendKey val="0"/>
          <c:showVal val="1"/>
          <c:showCatName val="0"/>
          <c:showSerName val="0"/>
          <c:showPercent val="0"/>
          <c:showBubbleSize val="0"/>
        </c:dLbls>
        <c:gapWidth val="150"/>
        <c:overlap val="100"/>
        <c:axId val="735875760"/>
        <c:axId val="735870184"/>
      </c:barChart>
      <c:catAx>
        <c:axId val="735875760"/>
        <c:scaling>
          <c:orientation val="minMax"/>
        </c:scaling>
        <c:delete val="1"/>
        <c:axPos val="l"/>
        <c:numFmt formatCode="General" sourceLinked="1"/>
        <c:majorTickMark val="none"/>
        <c:minorTickMark val="none"/>
        <c:tickLblPos val="nextTo"/>
        <c:crossAx val="735870184"/>
        <c:crosses val="autoZero"/>
        <c:auto val="1"/>
        <c:lblAlgn val="ctr"/>
        <c:lblOffset val="100"/>
        <c:noMultiLvlLbl val="0"/>
      </c:catAx>
      <c:valAx>
        <c:axId val="735870184"/>
        <c:scaling>
          <c:orientation val="minMax"/>
          <c:min val="0"/>
        </c:scaling>
        <c:delete val="1"/>
        <c:axPos val="b"/>
        <c:numFmt formatCode="0%" sourceLinked="1"/>
        <c:majorTickMark val="out"/>
        <c:minorTickMark val="none"/>
        <c:tickLblPos val="nextTo"/>
        <c:crossAx val="735875760"/>
        <c:crosses val="autoZero"/>
        <c:crossBetween val="between"/>
      </c:valAx>
      <c:spPr>
        <a:noFill/>
        <a:ln>
          <a:noFill/>
        </a:ln>
        <a:effectLst/>
      </c:spPr>
    </c:plotArea>
    <c:legend>
      <c:legendPos val="b"/>
      <c:layout>
        <c:manualLayout>
          <c:xMode val="edge"/>
          <c:yMode val="edge"/>
          <c:x val="0.74632729732312875"/>
          <c:y val="0.31367471047322287"/>
          <c:w val="0.22379408456295904"/>
          <c:h val="0.5577330394388242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image" Target="../media/image41.emf"/><Relationship Id="rId4"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7950368-C231-424B-8EDC-C5EA884CC8D2}" type="datetimeFigureOut">
              <a:rPr lang="en-AU" smtClean="0"/>
              <a:t>16/11/2020</a:t>
            </a:fld>
            <a:endParaRPr lang="en-AU"/>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439DE090-26EF-450E-97B6-379DF324908B}" type="slidenum">
              <a:rPr lang="en-AU" smtClean="0"/>
              <a:t>‹#›</a:t>
            </a:fld>
            <a:endParaRPr lang="en-AU"/>
          </a:p>
        </p:txBody>
      </p:sp>
    </p:spTree>
    <p:extLst>
      <p:ext uri="{BB962C8B-B14F-4D97-AF65-F5344CB8AC3E}">
        <p14:creationId xmlns:p14="http://schemas.microsoft.com/office/powerpoint/2010/main" val="3741156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10</a:t>
            </a:fld>
            <a:endParaRPr lang="en-AU"/>
          </a:p>
        </p:txBody>
      </p:sp>
    </p:spTree>
    <p:extLst>
      <p:ext uri="{BB962C8B-B14F-4D97-AF65-F5344CB8AC3E}">
        <p14:creationId xmlns:p14="http://schemas.microsoft.com/office/powerpoint/2010/main" val="464027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30</a:t>
            </a:fld>
            <a:endParaRPr lang="en-AU"/>
          </a:p>
        </p:txBody>
      </p:sp>
    </p:spTree>
    <p:extLst>
      <p:ext uri="{BB962C8B-B14F-4D97-AF65-F5344CB8AC3E}">
        <p14:creationId xmlns:p14="http://schemas.microsoft.com/office/powerpoint/2010/main" val="198758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12</a:t>
            </a:fld>
            <a:endParaRPr lang="en-AU"/>
          </a:p>
        </p:txBody>
      </p:sp>
    </p:spTree>
    <p:extLst>
      <p:ext uri="{BB962C8B-B14F-4D97-AF65-F5344CB8AC3E}">
        <p14:creationId xmlns:p14="http://schemas.microsoft.com/office/powerpoint/2010/main" val="79625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Highlight Availability for the commencement of testing for Industry Access</a:t>
            </a:r>
          </a:p>
          <a:p>
            <a:endParaRPr lang="en-AU" dirty="0"/>
          </a:p>
          <a:p>
            <a:r>
              <a:rPr lang="en-AU" dirty="0"/>
              <a:t>Updates and Support</a:t>
            </a:r>
          </a:p>
        </p:txBody>
      </p:sp>
      <p:sp>
        <p:nvSpPr>
          <p:cNvPr id="4" name="Slide Number Placeholder 3"/>
          <p:cNvSpPr>
            <a:spLocks noGrp="1"/>
          </p:cNvSpPr>
          <p:nvPr>
            <p:ph type="sldNum" sz="quarter" idx="5"/>
          </p:nvPr>
        </p:nvSpPr>
        <p:spPr/>
        <p:txBody>
          <a:bodyPr/>
          <a:lstStyle/>
          <a:p>
            <a:fld id="{439DE090-26EF-450E-97B6-379DF324908B}" type="slidenum">
              <a:rPr lang="en-AU" smtClean="0"/>
              <a:t>13</a:t>
            </a:fld>
            <a:endParaRPr lang="en-AU"/>
          </a:p>
        </p:txBody>
      </p:sp>
    </p:spTree>
    <p:extLst>
      <p:ext uri="{BB962C8B-B14F-4D97-AF65-F5344CB8AC3E}">
        <p14:creationId xmlns:p14="http://schemas.microsoft.com/office/powerpoint/2010/main" val="244978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Upcoming – Commencement of Industry Test,</a:t>
            </a:r>
          </a:p>
          <a:p>
            <a:r>
              <a:rPr lang="en-AU" dirty="0"/>
              <a:t>Industry Go-live plan for retail – mid </a:t>
            </a:r>
            <a:r>
              <a:rPr lang="en-AU" dirty="0" err="1"/>
              <a:t>decemeber</a:t>
            </a:r>
            <a:r>
              <a:rPr lang="en-AU" dirty="0"/>
              <a:t> – may require some updates to timings as dress </a:t>
            </a:r>
            <a:r>
              <a:rPr lang="en-AU" dirty="0" err="1"/>
              <a:t>rehersals</a:t>
            </a:r>
            <a:r>
              <a:rPr lang="en-AU" dirty="0"/>
              <a:t> are finalised</a:t>
            </a:r>
          </a:p>
          <a:p>
            <a:endParaRPr lang="en-AU" dirty="0"/>
          </a:p>
        </p:txBody>
      </p:sp>
      <p:sp>
        <p:nvSpPr>
          <p:cNvPr id="4" name="Slide Number Placeholder 3"/>
          <p:cNvSpPr>
            <a:spLocks noGrp="1"/>
          </p:cNvSpPr>
          <p:nvPr>
            <p:ph type="sldNum" sz="quarter" idx="5"/>
          </p:nvPr>
        </p:nvSpPr>
        <p:spPr/>
        <p:txBody>
          <a:bodyPr/>
          <a:lstStyle/>
          <a:p>
            <a:fld id="{439DE090-26EF-450E-97B6-379DF324908B}" type="slidenum">
              <a:rPr lang="en-AU" smtClean="0"/>
              <a:t>15</a:t>
            </a:fld>
            <a:endParaRPr lang="en-AU"/>
          </a:p>
        </p:txBody>
      </p:sp>
    </p:spTree>
    <p:extLst>
      <p:ext uri="{BB962C8B-B14F-4D97-AF65-F5344CB8AC3E}">
        <p14:creationId xmlns:p14="http://schemas.microsoft.com/office/powerpoint/2010/main" val="3596600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Working through Feedback – confirming next draft release as work through technical approach to holding transactions </a:t>
            </a:r>
          </a:p>
          <a:p>
            <a:r>
              <a:rPr lang="en-AU" dirty="0"/>
              <a:t>Will look to </a:t>
            </a:r>
            <a:r>
              <a:rPr lang="en-AU" dirty="0" err="1"/>
              <a:t>engange</a:t>
            </a:r>
            <a:r>
              <a:rPr lang="en-AU" dirty="0"/>
              <a:t> with those </a:t>
            </a:r>
            <a:r>
              <a:rPr lang="en-AU" dirty="0" err="1"/>
              <a:t>particpants</a:t>
            </a:r>
            <a:r>
              <a:rPr lang="en-AU" dirty="0"/>
              <a:t> regarding PVM</a:t>
            </a:r>
          </a:p>
          <a:p>
            <a:endParaRPr lang="en-AU" dirty="0"/>
          </a:p>
          <a:p>
            <a:r>
              <a:rPr lang="en-AU" dirty="0"/>
              <a:t>TFG – </a:t>
            </a:r>
            <a:r>
              <a:rPr lang="en-AU" dirty="0" err="1"/>
              <a:t>intinial</a:t>
            </a:r>
            <a:r>
              <a:rPr lang="en-AU" dirty="0"/>
              <a:t> transaction volumes – identification of areas where there are significant volume peaks ,  and potential overlaps with volumes from MSDR</a:t>
            </a:r>
          </a:p>
          <a:p>
            <a:r>
              <a:rPr lang="en-AU" dirty="0"/>
              <a:t>Requested updates from a number of MDPS </a:t>
            </a:r>
            <a:r>
              <a:rPr lang="en-AU" dirty="0" err="1"/>
              <a:t>wher</a:t>
            </a:r>
            <a:r>
              <a:rPr lang="en-AU" dirty="0"/>
              <a:t> </a:t>
            </a:r>
            <a:r>
              <a:rPr lang="en-AU" dirty="0" err="1"/>
              <a:t>ethere</a:t>
            </a:r>
            <a:r>
              <a:rPr lang="en-AU" dirty="0"/>
              <a:t> are large volumes of tier 1 basic meters that require </a:t>
            </a:r>
            <a:r>
              <a:rPr lang="en-AU" dirty="0" err="1"/>
              <a:t>activiation</a:t>
            </a:r>
            <a:r>
              <a:rPr lang="en-AU" dirty="0"/>
              <a:t> – to refine likely volumes</a:t>
            </a:r>
          </a:p>
          <a:p>
            <a:r>
              <a:rPr lang="en-AU" dirty="0" err="1"/>
              <a:t>Particpants</a:t>
            </a:r>
            <a:r>
              <a:rPr lang="en-AU" dirty="0"/>
              <a:t> considering their impacts</a:t>
            </a:r>
          </a:p>
          <a:p>
            <a:endParaRPr lang="en-AU" dirty="0"/>
          </a:p>
          <a:p>
            <a:r>
              <a:rPr lang="en-AU" dirty="0"/>
              <a:t>Invitation Industry Test – NB scenarios proposed – will be looking to confirm data timings in December</a:t>
            </a:r>
          </a:p>
          <a:p>
            <a:endParaRPr lang="en-AU" dirty="0"/>
          </a:p>
          <a:p>
            <a:endParaRPr lang="en-AU" dirty="0"/>
          </a:p>
        </p:txBody>
      </p:sp>
      <p:sp>
        <p:nvSpPr>
          <p:cNvPr id="4" name="Slide Number Placeholder 3"/>
          <p:cNvSpPr>
            <a:spLocks noGrp="1"/>
          </p:cNvSpPr>
          <p:nvPr>
            <p:ph type="sldNum" sz="quarter" idx="5"/>
          </p:nvPr>
        </p:nvSpPr>
        <p:spPr/>
        <p:txBody>
          <a:bodyPr/>
          <a:lstStyle/>
          <a:p>
            <a:fld id="{439DE090-26EF-450E-97B6-379DF324908B}" type="slidenum">
              <a:rPr lang="en-AU" smtClean="0"/>
              <a:t>17</a:t>
            </a:fld>
            <a:endParaRPr lang="en-AU"/>
          </a:p>
        </p:txBody>
      </p:sp>
    </p:spTree>
    <p:extLst>
      <p:ext uri="{BB962C8B-B14F-4D97-AF65-F5344CB8AC3E}">
        <p14:creationId xmlns:p14="http://schemas.microsoft.com/office/powerpoint/2010/main" val="303310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Will consider with RWG how results are presented – given the level of establishment of programs - </a:t>
            </a:r>
          </a:p>
        </p:txBody>
      </p:sp>
      <p:sp>
        <p:nvSpPr>
          <p:cNvPr id="4" name="Slide Number Placeholder 3"/>
          <p:cNvSpPr>
            <a:spLocks noGrp="1"/>
          </p:cNvSpPr>
          <p:nvPr>
            <p:ph type="sldNum" sz="quarter" idx="5"/>
          </p:nvPr>
        </p:nvSpPr>
        <p:spPr/>
        <p:txBody>
          <a:bodyPr/>
          <a:lstStyle/>
          <a:p>
            <a:fld id="{439DE090-26EF-450E-97B6-379DF324908B}" type="slidenum">
              <a:rPr lang="en-AU" smtClean="0"/>
              <a:t>20</a:t>
            </a:fld>
            <a:endParaRPr lang="en-AU"/>
          </a:p>
        </p:txBody>
      </p:sp>
    </p:spTree>
    <p:extLst>
      <p:ext uri="{BB962C8B-B14F-4D97-AF65-F5344CB8AC3E}">
        <p14:creationId xmlns:p14="http://schemas.microsoft.com/office/powerpoint/2010/main" val="1751178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Essential Capability No red flags </a:t>
            </a:r>
          </a:p>
          <a:p>
            <a:endParaRPr lang="en-AU" dirty="0"/>
          </a:p>
          <a:p>
            <a:r>
              <a:rPr lang="en-AU" dirty="0"/>
              <a:t>Generations leading indicators met – although noted a number of no response , at risk and late are </a:t>
            </a:r>
            <a:r>
              <a:rPr lang="en-AU" dirty="0" err="1"/>
              <a:t>beinig</a:t>
            </a:r>
            <a:r>
              <a:rPr lang="en-AU" dirty="0"/>
              <a:t> worked through – determine escalation or remediation plans</a:t>
            </a:r>
          </a:p>
          <a:p>
            <a:endParaRPr lang="en-AU" dirty="0"/>
          </a:p>
          <a:p>
            <a:endParaRPr lang="en-AU" dirty="0"/>
          </a:p>
          <a:p>
            <a:endParaRPr lang="en-AU" dirty="0"/>
          </a:p>
          <a:p>
            <a:r>
              <a:rPr lang="en-AU" dirty="0"/>
              <a:t>No red flags </a:t>
            </a:r>
          </a:p>
          <a:p>
            <a:r>
              <a:rPr lang="en-AU" dirty="0"/>
              <a:t>Follow up in progress </a:t>
            </a:r>
          </a:p>
          <a:p>
            <a:r>
              <a:rPr lang="en-AU" dirty="0"/>
              <a:t>MP responses – some inconsistencies of the 4 MP’s 1 has small number , 1 responded on track as MC / not MP, 1 previous response on track – 1 N/A – confirming addressed by other responses</a:t>
            </a:r>
          </a:p>
        </p:txBody>
      </p:sp>
      <p:sp>
        <p:nvSpPr>
          <p:cNvPr id="4" name="Slide Number Placeholder 3"/>
          <p:cNvSpPr>
            <a:spLocks noGrp="1"/>
          </p:cNvSpPr>
          <p:nvPr>
            <p:ph type="sldNum" sz="quarter" idx="5"/>
          </p:nvPr>
        </p:nvSpPr>
        <p:spPr/>
        <p:txBody>
          <a:bodyPr/>
          <a:lstStyle/>
          <a:p>
            <a:fld id="{439DE090-26EF-450E-97B6-379DF324908B}" type="slidenum">
              <a:rPr lang="en-AU" smtClean="0"/>
              <a:t>21</a:t>
            </a:fld>
            <a:endParaRPr lang="en-AU"/>
          </a:p>
        </p:txBody>
      </p:sp>
    </p:spTree>
    <p:extLst>
      <p:ext uri="{BB962C8B-B14F-4D97-AF65-F5344CB8AC3E}">
        <p14:creationId xmlns:p14="http://schemas.microsoft.com/office/powerpoint/2010/main" val="3147518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Industry </a:t>
            </a:r>
            <a:r>
              <a:rPr lang="en-AU" dirty="0" err="1"/>
              <a:t>reisks</a:t>
            </a:r>
            <a:r>
              <a:rPr lang="en-AU" dirty="0"/>
              <a:t> – flagged and will be evaluated with the RWG</a:t>
            </a:r>
          </a:p>
          <a:p>
            <a:endParaRPr lang="en-AU" dirty="0"/>
          </a:p>
        </p:txBody>
      </p:sp>
      <p:sp>
        <p:nvSpPr>
          <p:cNvPr id="4" name="Slide Number Placeholder 3"/>
          <p:cNvSpPr>
            <a:spLocks noGrp="1"/>
          </p:cNvSpPr>
          <p:nvPr>
            <p:ph type="sldNum" sz="quarter" idx="5"/>
          </p:nvPr>
        </p:nvSpPr>
        <p:spPr/>
        <p:txBody>
          <a:bodyPr/>
          <a:lstStyle/>
          <a:p>
            <a:fld id="{439DE090-26EF-450E-97B6-379DF324908B}" type="slidenum">
              <a:rPr lang="en-AU" smtClean="0"/>
              <a:t>22</a:t>
            </a:fld>
            <a:endParaRPr lang="en-AU"/>
          </a:p>
        </p:txBody>
      </p:sp>
    </p:spTree>
    <p:extLst>
      <p:ext uri="{BB962C8B-B14F-4D97-AF65-F5344CB8AC3E}">
        <p14:creationId xmlns:p14="http://schemas.microsoft.com/office/powerpoint/2010/main" val="3774723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26</a:t>
            </a:fld>
            <a:endParaRPr lang="en-AU"/>
          </a:p>
        </p:txBody>
      </p:sp>
    </p:spTree>
    <p:extLst>
      <p:ext uri="{BB962C8B-B14F-4D97-AF65-F5344CB8AC3E}">
        <p14:creationId xmlns:p14="http://schemas.microsoft.com/office/powerpoint/2010/main" val="1315855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55AF0A9-B75F-4CE4-B6F5-9C9C91644E71}"/>
              </a:ext>
            </a:extLst>
          </p:cNvPr>
          <p:cNvGrpSpPr/>
          <p:nvPr userDrawn="1"/>
        </p:nvGrpSpPr>
        <p:grpSpPr>
          <a:xfrm>
            <a:off x="-3171489" y="4738399"/>
            <a:ext cx="12801436" cy="3019357"/>
            <a:chOff x="-2935513" y="4064389"/>
            <a:chExt cx="15659100" cy="3693368"/>
          </a:xfrm>
        </p:grpSpPr>
        <p:sp>
          <p:nvSpPr>
            <p:cNvPr id="14" name="Freeform 15">
              <a:extLst>
                <a:ext uri="{FF2B5EF4-FFF2-40B4-BE49-F238E27FC236}">
                  <a16:creationId xmlns:a16="http://schemas.microsoft.com/office/drawing/2014/main" id="{C472C06F-2F73-4B39-8BAB-A874F77BACE5}"/>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2BDC0F06-172D-4ABF-B968-903A61518BDF}"/>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userDrawn="1"/>
        </p:nvSpPr>
        <p:spPr>
          <a:xfrm>
            <a:off x="0" y="0"/>
            <a:ext cx="9144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629100" y="2350800"/>
            <a:ext cx="6858000" cy="2387600"/>
          </a:xfrm>
        </p:spPr>
        <p:txBody>
          <a:bodyPr anchor="b"/>
          <a:lstStyle>
            <a:lvl1pPr algn="l">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629100" y="4899600"/>
            <a:ext cx="6858000" cy="626400"/>
          </a:xfrm>
        </p:spPr>
        <p:txBody>
          <a:bodyPr>
            <a:normAutofit/>
          </a:bodyPr>
          <a:lstStyle>
            <a:lvl1pPr marL="0" indent="0" algn="l">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8501903" y="6230848"/>
            <a:ext cx="432081"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7108872" y="6230848"/>
            <a:ext cx="1302050" cy="365125"/>
          </a:xfrm>
        </p:spPr>
        <p:txBody>
          <a:bodyPr/>
          <a:lstStyle>
            <a:lvl1pPr>
              <a:defRPr>
                <a:solidFill>
                  <a:schemeClr val="bg1"/>
                </a:solidFill>
              </a:defRPr>
            </a:lvl1pPr>
          </a:lstStyle>
          <a:p>
            <a:fld id="{F3349B18-5F17-4330-9F7A-A0BF225BF4B4}" type="datetime1">
              <a:rPr lang="en-AU" smtClean="0"/>
              <a:t>16/11/2020</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015503" y="6230848"/>
            <a:ext cx="4002382" cy="365125"/>
          </a:xfrm>
        </p:spPr>
        <p:txBody>
          <a:bodyPr/>
          <a:lstStyle>
            <a:lvl1pPr>
              <a:defRPr>
                <a:solidFill>
                  <a:schemeClr val="bg1"/>
                </a:solidFill>
              </a:defRPr>
            </a:lvl1pPr>
          </a:lstStyle>
          <a:p>
            <a:r>
              <a:rPr lang="en-AU"/>
              <a:t>Example footer text</a:t>
            </a:r>
          </a:p>
        </p:txBody>
      </p:sp>
      <p:pic>
        <p:nvPicPr>
          <p:cNvPr id="12" name="Picture 11">
            <a:extLst>
              <a:ext uri="{FF2B5EF4-FFF2-40B4-BE49-F238E27FC236}">
                <a16:creationId xmlns:a16="http://schemas.microsoft.com/office/drawing/2014/main" id="{04319888-40C2-4948-8D49-4AD6114010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6440" y="728074"/>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151360" y="457200"/>
            <a:ext cx="5793740" cy="562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199800" y="3117600"/>
            <a:ext cx="2486700" cy="1846800"/>
          </a:xfrm>
        </p:spPr>
        <p:txBody>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0E12C75C-E969-48BF-A3F2-6990F8E034DE}" type="datetime1">
              <a:rPr lang="en-AU" smtClean="0"/>
              <a:t>16/11/2020</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097EC157-C339-420E-8E85-22C880923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963E6EB-8CED-4108-B6F2-E6D13942F327}"/>
              </a:ext>
            </a:extLst>
          </p:cNvPr>
          <p:cNvGrpSpPr/>
          <p:nvPr userDrawn="1"/>
        </p:nvGrpSpPr>
        <p:grpSpPr>
          <a:xfrm>
            <a:off x="-3171489" y="4738399"/>
            <a:ext cx="12801436" cy="3019357"/>
            <a:chOff x="-2935513" y="4064389"/>
            <a:chExt cx="15659100" cy="3693368"/>
          </a:xfrm>
        </p:grpSpPr>
        <p:sp>
          <p:nvSpPr>
            <p:cNvPr id="6" name="Freeform 15">
              <a:extLst>
                <a:ext uri="{FF2B5EF4-FFF2-40B4-BE49-F238E27FC236}">
                  <a16:creationId xmlns:a16="http://schemas.microsoft.com/office/drawing/2014/main" id="{666E238F-C6F1-48EE-9384-92F4A10A7D10}"/>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CB2B2F3D-67A7-4D54-903D-159DD3309EF1}"/>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911649FD-DC19-4DB8-B570-D760644130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6416" y="2824337"/>
            <a:ext cx="3671168" cy="1209326"/>
          </a:xfrm>
          <a:prstGeom prst="rect">
            <a:avLst/>
          </a:prstGeom>
        </p:spPr>
      </p:pic>
    </p:spTree>
    <p:extLst>
      <p:ext uri="{BB962C8B-B14F-4D97-AF65-F5344CB8AC3E}">
        <p14:creationId xmlns:p14="http://schemas.microsoft.com/office/powerpoint/2010/main" val="1029808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7830000" y="6168000"/>
            <a:ext cx="1080000" cy="340920"/>
          </a:xfrm>
          <a:prstGeom prst="rect">
            <a:avLst/>
          </a:prstGeom>
        </p:spPr>
      </p:pic>
    </p:spTree>
    <p:extLst>
      <p:ext uri="{BB962C8B-B14F-4D97-AF65-F5344CB8AC3E}">
        <p14:creationId xmlns:p14="http://schemas.microsoft.com/office/powerpoint/2010/main" val="588947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7830000" y="6168000"/>
            <a:ext cx="1080000" cy="340920"/>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505368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7830000" y="6168000"/>
            <a:ext cx="1080000" cy="340920"/>
          </a:xfrm>
          <a:prstGeom prst="rect">
            <a:avLst/>
          </a:prstGeom>
        </p:spPr>
      </p:pic>
    </p:spTree>
    <p:extLst>
      <p:ext uri="{BB962C8B-B14F-4D97-AF65-F5344CB8AC3E}">
        <p14:creationId xmlns:p14="http://schemas.microsoft.com/office/powerpoint/2010/main" val="3466719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464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626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074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951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10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A1BCD5CE-50B2-4AD0-AF69-20801E4E8051}" type="datetime1">
              <a:rPr lang="en-AU" smtClean="0"/>
              <a:t>16/11/2020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8E5A8E53-6B2A-4241-96AC-8D49FD25DC61}"/>
              </a:ext>
            </a:extLst>
          </p:cNvPr>
          <p:cNvSpPr>
            <a:spLocks noGrp="1"/>
          </p:cNvSpPr>
          <p:nvPr>
            <p:ph type="body" sz="quarter" idx="13"/>
          </p:nvPr>
        </p:nvSpPr>
        <p:spPr>
          <a:xfrm>
            <a:off x="3150000" y="457199"/>
            <a:ext cx="5792400" cy="5626800"/>
          </a:xfrm>
        </p:spPr>
        <p:txBody>
          <a:bodyPr/>
          <a:lstStyle>
            <a:lvl1pPr marL="361950" indent="-361950">
              <a:buFont typeface="+mj-lt"/>
              <a:buAutoNum type="arabicPeriod"/>
              <a:defRPr/>
            </a:lvl1pPr>
            <a:lvl2pPr marL="685800" indent="-342900">
              <a:buFont typeface="+mj-lt"/>
              <a:buAutoNum type="arabicPeriod"/>
              <a:defRPr/>
            </a:lvl2pPr>
            <a:lvl3pPr marL="1028700" indent="-342900">
              <a:buFont typeface="+mj-lt"/>
              <a:buAutoNum type="arabicPeriod"/>
              <a:defRPr/>
            </a:lvl3pPr>
            <a:lvl4pPr marL="1371600" indent="-342900">
              <a:buFont typeface="+mj-lt"/>
              <a:buAutoNum type="arabicPeriod"/>
              <a:defRPr/>
            </a:lvl4pPr>
            <a:lvl5pPr marL="17145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AF2188CD-9EED-4AB1-AD8C-73C0F80DE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370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615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187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680000"/>
            <a:ext cx="8100000" cy="3840000"/>
          </a:xfrm>
        </p:spPr>
        <p:txBody>
          <a:bodyPr/>
          <a:lstStyle>
            <a:lvl1pPr marL="0" indent="0">
              <a:lnSpc>
                <a:spcPts val="4400"/>
              </a:lnSpc>
              <a:spcAft>
                <a:spcPts val="750"/>
              </a:spcAft>
              <a:buNone/>
              <a:defRPr sz="42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5760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457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680000"/>
            <a:ext cx="8100000" cy="3360000"/>
          </a:xfrm>
        </p:spPr>
        <p:txBody>
          <a:bodyPr/>
          <a:lstStyle>
            <a:lvl1pPr marL="0" indent="0">
              <a:lnSpc>
                <a:spcPts val="3200"/>
              </a:lnSpc>
              <a:spcAft>
                <a:spcPts val="750"/>
              </a:spcAft>
              <a:buNone/>
              <a:defRPr sz="30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5208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589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408000"/>
            <a:ext cx="8460000" cy="36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680000"/>
            <a:ext cx="57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884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680000"/>
            <a:ext cx="8460000" cy="444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2436411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680000"/>
            <a:ext cx="8460000" cy="444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4824000" y="432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4824000" y="600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4824000" y="4502400"/>
            <a:ext cx="3294000" cy="132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1848723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080000" y="216224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078761" y="3434615"/>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078761" y="468477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5221239" y="2160002"/>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5220000" y="3432374"/>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5220000" y="4682531"/>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67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080000" y="2159035"/>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080000" y="3433054"/>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080000" y="467798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408000"/>
            <a:ext cx="3960000" cy="36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4589466" y="2"/>
            <a:ext cx="4554537" cy="5746751"/>
          </a:xfrm>
        </p:spPr>
        <p:txBody>
          <a:bodyPr/>
          <a:lstStyle>
            <a:lvl1pPr marL="0" indent="0">
              <a:lnSpc>
                <a:spcPct val="100000"/>
              </a:lnSpc>
              <a:spcAft>
                <a:spcPts val="0"/>
              </a:spcAft>
              <a:buNone/>
              <a:defRPr sz="1000"/>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4588933" y="6001068"/>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10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06000" y="1680000"/>
            <a:ext cx="39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5165867" y="396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5165867" y="564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5165867" y="4143023"/>
            <a:ext cx="3294000" cy="132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3625317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9144000" cy="6858000"/>
          </a:xfrm>
        </p:spPr>
        <p:txBody>
          <a:bodyPr/>
          <a:lstStyle>
            <a:lvl1pPr marL="0" indent="0">
              <a:lnSpc>
                <a:spcPct val="100000"/>
              </a:lnSpc>
              <a:spcAft>
                <a:spcPts val="0"/>
              </a:spcAft>
              <a:buNone/>
              <a:defRPr sz="1000"/>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860000" y="2641602"/>
            <a:ext cx="3294000" cy="1749777"/>
          </a:xfrm>
        </p:spPr>
        <p:txBody>
          <a:bodyPr/>
          <a:lstStyle>
            <a:lvl1pPr marL="0" indent="0" algn="l">
              <a:lnSpc>
                <a:spcPts val="2500"/>
              </a:lnSpc>
              <a:spcAft>
                <a:spcPts val="0"/>
              </a:spcAft>
              <a:buNone/>
              <a:defRPr sz="2300">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860000" y="936000"/>
            <a:ext cx="3294000" cy="1320000"/>
          </a:xfrm>
        </p:spPr>
        <p:txBody>
          <a:bodyPr/>
          <a:lstStyle>
            <a:lvl1pPr marL="0" indent="0" algn="l">
              <a:lnSpc>
                <a:spcPts val="10000"/>
              </a:lnSpc>
              <a:spcAft>
                <a:spcPts val="0"/>
              </a:spcAft>
              <a:buNone/>
              <a:defRPr sz="10000">
                <a:solidFill>
                  <a:schemeClr val="tx1"/>
                </a:solidFill>
              </a:defRPr>
            </a:lvl1pPr>
          </a:lstStyle>
          <a:p>
            <a:pPr lvl="0"/>
            <a:r>
              <a:rPr lang="en-US"/>
              <a:t>52m</a:t>
            </a:r>
          </a:p>
        </p:txBody>
      </p:sp>
    </p:spTree>
    <p:extLst>
      <p:ext uri="{BB962C8B-B14F-4D97-AF65-F5344CB8AC3E}">
        <p14:creationId xmlns:p14="http://schemas.microsoft.com/office/powerpoint/2010/main" val="907684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720003" y="4273421"/>
            <a:ext cx="2968133" cy="1800000"/>
          </a:xfrm>
        </p:spPr>
        <p:txBody>
          <a:bodyPr/>
          <a:lstStyle>
            <a:lvl1pPr marL="0" indent="0" algn="l">
              <a:lnSpc>
                <a:spcPts val="2100"/>
              </a:lnSpc>
              <a:spcAft>
                <a:spcPts val="0"/>
              </a:spcAft>
              <a:buNone/>
              <a:defRPr sz="2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720002" y="1749777"/>
            <a:ext cx="2968133" cy="2427643"/>
          </a:xfrm>
        </p:spPr>
        <p:txBody>
          <a:bodyPr/>
          <a:lstStyle>
            <a:lvl1pPr marL="0" indent="0" algn="l">
              <a:lnSpc>
                <a:spcPct val="100000"/>
              </a:lnSpc>
              <a:spcAft>
                <a:spcPts val="0"/>
              </a:spcAft>
              <a:buNone/>
              <a:defRPr sz="10000">
                <a:solidFill>
                  <a:schemeClr val="accent3"/>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85%</a:t>
            </a:r>
          </a:p>
        </p:txBody>
      </p:sp>
    </p:spTree>
    <p:extLst>
      <p:ext uri="{BB962C8B-B14F-4D97-AF65-F5344CB8AC3E}">
        <p14:creationId xmlns:p14="http://schemas.microsoft.com/office/powerpoint/2010/main" val="2443477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Tree>
    <p:extLst>
      <p:ext uri="{BB962C8B-B14F-4D97-AF65-F5344CB8AC3E}">
        <p14:creationId xmlns:p14="http://schemas.microsoft.com/office/powerpoint/2010/main" val="3580204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Tree>
    <p:extLst>
      <p:ext uri="{BB962C8B-B14F-4D97-AF65-F5344CB8AC3E}">
        <p14:creationId xmlns:p14="http://schemas.microsoft.com/office/powerpoint/2010/main" val="1504692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3778899" y="1386740"/>
            <a:ext cx="1392933" cy="2400000"/>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205000" y="4200000"/>
            <a:ext cx="4734000" cy="1800000"/>
          </a:xfrm>
        </p:spPr>
        <p:txBody>
          <a:bodyPr/>
          <a:lstStyle>
            <a:lvl1pPr marL="0" indent="0" algn="ctr">
              <a:lnSpc>
                <a:spcPts val="3200"/>
              </a:lnSpc>
              <a:spcAft>
                <a:spcPts val="0"/>
              </a:spcAft>
              <a:buNone/>
              <a:defRPr sz="3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4710830" y="2536356"/>
            <a:ext cx="768586" cy="1017504"/>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1800"/>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5520598" y="2563660"/>
            <a:ext cx="755983" cy="1017600"/>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1800"/>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616371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5149593" y="2579671"/>
            <a:ext cx="487214" cy="1218036"/>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20810" y="4423589"/>
            <a:ext cx="1852612" cy="720000"/>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396662" y="4423589"/>
            <a:ext cx="1852612" cy="720000"/>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4472514" y="4423589"/>
            <a:ext cx="1852612" cy="720000"/>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6722820" y="4251101"/>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6739048" y="4423589"/>
            <a:ext cx="1440000" cy="1680000"/>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609053" y="2339811"/>
            <a:ext cx="1276126" cy="1704000"/>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1800"/>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2685377" y="2368856"/>
            <a:ext cx="1275189" cy="1704000"/>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1800"/>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4751010" y="2397901"/>
            <a:ext cx="1276126" cy="1704000"/>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1800"/>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6817586" y="2368856"/>
            <a:ext cx="1255421" cy="1704000"/>
          </a:xfrm>
          <a:prstGeom prst="rect">
            <a:avLst/>
          </a:prstGeom>
        </p:spPr>
      </p:pic>
    </p:spTree>
    <p:extLst>
      <p:ext uri="{BB962C8B-B14F-4D97-AF65-F5344CB8AC3E}">
        <p14:creationId xmlns:p14="http://schemas.microsoft.com/office/powerpoint/2010/main" val="163906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9258" y="1382354"/>
            <a:ext cx="2720319" cy="362709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9043" y="1382352"/>
            <a:ext cx="2655426" cy="3540568"/>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580210" y="4430223"/>
            <a:ext cx="2241786"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Council of Australian </a:t>
            </a:r>
            <a:br>
              <a:rPr kumimoji="0" lang="en-US" sz="1400" b="1" i="0" u="none" strike="noStrike" kern="1200" cap="none" spc="0" normalizeH="0" baseline="0" noProof="0">
                <a:ln>
                  <a:noFill/>
                </a:ln>
                <a:solidFill>
                  <a:srgbClr val="7E4182"/>
                </a:solidFill>
                <a:effectLst/>
                <a:uLnTx/>
                <a:uFillTx/>
                <a:latin typeface="Tahoma"/>
              </a:rPr>
            </a:br>
            <a:r>
              <a:rPr kumimoji="0" lang="en-US" sz="1400" b="1" i="0" u="none" strike="noStrike" kern="1200" cap="none" spc="0" normalizeH="0" baseline="0" noProof="0">
                <a:ln>
                  <a:noFill/>
                </a:ln>
                <a:solidFill>
                  <a:srgbClr val="7E4182"/>
                </a:solidFill>
                <a:effectLst/>
                <a:uLnTx/>
                <a:uFillTx/>
                <a:latin typeface="Tahoma"/>
              </a:rPr>
              <a:t>Governments (COAG)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implements policy reforms of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036471" y="4430223"/>
            <a:ext cx="2225578"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COAG Energy Council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is so important for the health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2888224" y="3307289"/>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6537622" y="3082095"/>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br>
              <a:rPr kumimoji="0" lang="en-US" sz="1400" b="1" i="0" u="none" strike="noStrike" kern="1200" cap="none" spc="0" normalizeH="0" baseline="0" noProof="0">
                <a:ln>
                  <a:noFill/>
                </a:ln>
                <a:solidFill>
                  <a:srgbClr val="6CC5EA"/>
                </a:solidFill>
                <a:effectLst/>
                <a:uLnTx/>
                <a:uFillTx/>
                <a:latin typeface="Tahoma"/>
              </a:rPr>
            </a:br>
            <a:r>
              <a:rPr kumimoji="0" lang="en-US" sz="1200"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591117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153" y="635482"/>
            <a:ext cx="2907665" cy="3876887"/>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8087" y="608978"/>
            <a:ext cx="2907665" cy="3876887"/>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58965" y="635482"/>
            <a:ext cx="2907665" cy="3876887"/>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833981" y="3962031"/>
            <a:ext cx="2103546" cy="2199024"/>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Commission </a:t>
            </a:r>
            <a:br>
              <a:rPr kumimoji="0" lang="en-US" sz="1200" b="1" i="0" u="none" strike="noStrike" kern="1200" cap="none" spc="0" normalizeH="0" baseline="0" noProof="0">
                <a:ln>
                  <a:noFill/>
                </a:ln>
                <a:solidFill>
                  <a:srgbClr val="005883"/>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Rule maker, market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developer and expert adviser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to governments</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3684442" y="3962031"/>
            <a:ext cx="1878389"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Regulator</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Economic regulation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rules compliance</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Polices the system and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6155318" y="3962031"/>
            <a:ext cx="2181247"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Operator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Electricity and gas systems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market operator</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Works with industry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1870270" y="2744766"/>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4790072" y="2729525"/>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7342325" y="2760006"/>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453260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615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623888" y="4589464"/>
            <a:ext cx="78867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681D5AC9-D7BA-485E-B465-DE82470048ED}" type="datetime1">
              <a:rPr lang="en-AU" smtClean="0"/>
              <a:t>16/11/2020</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r>
              <a:rPr lang="en-AU"/>
              <a:t>Example footer text</a:t>
            </a:r>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85656308-505F-4C9D-B9BF-1868F7BF8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9665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680000"/>
            <a:ext cx="84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2534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06000" y="2461008"/>
            <a:ext cx="792000" cy="1366765"/>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06000" y="4168875"/>
            <a:ext cx="3600000" cy="1992000"/>
          </a:xfrm>
        </p:spPr>
        <p:txBody>
          <a:bodyPr/>
          <a:lstStyle>
            <a:lvl1pPr marL="0" indent="0">
              <a:lnSpc>
                <a:spcPts val="1000"/>
              </a:lnSpc>
              <a:spcAft>
                <a:spcPts val="750"/>
              </a:spcAft>
              <a:buNone/>
              <a:defRPr sz="850"/>
            </a:lvl1pPr>
            <a:lvl2pPr marL="360000" indent="0">
              <a:buNone/>
              <a:defRPr/>
            </a:lvl2pPr>
            <a:lvl3pPr marL="720000" indent="0">
              <a:buNone/>
              <a:defRPr/>
            </a:lvl3pPr>
            <a:lvl4pPr marL="1080000" indent="0">
              <a:buNone/>
              <a:defRPr/>
            </a:lvl4pPr>
            <a:lvl5pPr marL="1440000"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2677345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332000" y="2229000"/>
            <a:ext cx="6480000" cy="2400000"/>
          </a:xfrm>
        </p:spPr>
        <p:txBody>
          <a:bodyPr anchor="ctr" anchorCtr="0"/>
          <a:lstStyle>
            <a:lvl1pPr algn="ctr">
              <a:lnSpc>
                <a:spcPts val="4200"/>
              </a:lnSpc>
              <a:defRPr sz="4000" cap="all" baseline="0">
                <a:solidFill>
                  <a:srgbClr val="FF0000"/>
                </a:solidFill>
              </a:defRPr>
            </a:lvl1pPr>
          </a:lstStyle>
          <a:p>
            <a:r>
              <a:rPr lang="en-US"/>
              <a:t>ADDITIONAL SLIDES</a:t>
            </a:r>
          </a:p>
        </p:txBody>
      </p:sp>
    </p:spTree>
    <p:extLst>
      <p:ext uri="{BB962C8B-B14F-4D97-AF65-F5344CB8AC3E}">
        <p14:creationId xmlns:p14="http://schemas.microsoft.com/office/powerpoint/2010/main" val="2848173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176646" y="1825625"/>
            <a:ext cx="43173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4629150" y="1825625"/>
            <a:ext cx="43182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AFC39633-2930-45EC-84E3-81882872B149}" type="datetime1">
              <a:rPr lang="en-AU" smtClean="0"/>
              <a:t>16/11/2020</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175500" y="136800"/>
            <a:ext cx="67527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175501" y="1681163"/>
            <a:ext cx="432268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175501" y="2505075"/>
            <a:ext cx="432268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4629150" y="1681163"/>
            <a:ext cx="43227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4629150" y="2505075"/>
            <a:ext cx="43227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B83F76AA-FEFB-4B7F-A241-B7D5C39B5DB2}" type="datetime1">
              <a:rPr lang="en-AU" smtClean="0"/>
              <a:t>16/11/2020</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r>
              <a:rPr lang="en-AU"/>
              <a:t>Example footer text</a:t>
            </a:r>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361B27D2-0EC4-4053-8C82-3A04EF401119}" type="datetime1">
              <a:rPr lang="en-AU" smtClean="0"/>
              <a:t>16/11/2020</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1B8F8879-5CF9-42C4-8DCE-22447CDD699B}" type="datetime1">
              <a:rPr lang="en-AU" smtClean="0"/>
              <a:t>16/11/2020</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r>
              <a:rPr lang="en-AU"/>
              <a:t>Example footer text</a:t>
            </a:r>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151360" y="457200"/>
            <a:ext cx="5793740" cy="562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199800" y="3117600"/>
            <a:ext cx="2486700" cy="1846800"/>
          </a:xfrm>
        </p:spPr>
        <p:txBody>
          <a:bodyPr>
            <a:normAutofit/>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D5AD2C3-C4A0-4B3F-ADEC-D6135EED3EA2}" type="datetime1">
              <a:rPr lang="en-AU" smtClean="0"/>
              <a:t>16/11/2020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1E11E4B-3A96-4BA8-A032-67B5456BA8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1"/>
            <a:ext cx="9144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176646" y="136526"/>
            <a:ext cx="6751334"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176645" y="1825625"/>
            <a:ext cx="87707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7122319" y="6356351"/>
            <a:ext cx="13020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B130C62-9B47-4189-AE29-F80B4AC02F59}" type="datetime1">
              <a:rPr lang="en-AU" smtClean="0"/>
              <a:t>16/11/2020</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028950" y="6356351"/>
            <a:ext cx="4002382"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AU"/>
              <a:t>Example footer text</a:t>
            </a:r>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8515350" y="6356351"/>
            <a:ext cx="43208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hf hdr="0"/>
  <p:txStyles>
    <p:title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06000" y="408000"/>
            <a:ext cx="8460000" cy="360000"/>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06000" y="1680000"/>
            <a:ext cx="8460000" cy="4080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8550000" y="6408000"/>
            <a:ext cx="216000" cy="240000"/>
          </a:xfrm>
          <a:prstGeom prst="rect">
            <a:avLst/>
          </a:prstGeom>
        </p:spPr>
        <p:txBody>
          <a:bodyPr vert="horz" lIns="0" tIns="0" rIns="0" bIns="0" rtlCol="0" anchor="t" anchorCtr="0"/>
          <a:lstStyle>
            <a:lvl1pPr algn="r">
              <a:defRPr sz="800"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931085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hf hdr="0" ftr="0" dt="0"/>
  <p:txStyles>
    <p:titleStyle>
      <a:lvl1pPr algn="l" defTabSz="914400" rtl="0" eaLnBrk="1" latinLnBrk="0" hangingPunct="1">
        <a:lnSpc>
          <a:spcPts val="1800"/>
        </a:lnSpc>
        <a:spcBef>
          <a:spcPct val="0"/>
        </a:spcBef>
        <a:buNone/>
        <a:defRPr sz="1800" kern="1200">
          <a:solidFill>
            <a:schemeClr val="accent3"/>
          </a:solidFill>
          <a:latin typeface="+mj-lt"/>
          <a:ea typeface="+mj-ea"/>
          <a:cs typeface="+mj-cs"/>
        </a:defRPr>
      </a:lvl1pPr>
    </p:titleStyle>
    <p:body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aemo.com.au/initiatives/major-programs/nem-five-minute-settlement-program-and-global-settlement/systems-workstream/participant-testin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aemo.com.au/en/contact-us" TargetMode="External"/><Relationship Id="rId4" Type="http://schemas.openxmlformats.org/officeDocument/2006/relationships/hyperlink" Target="https://www.aemo.com.au/initiatives/major-programs/nem-five-minute-settlement-program-and-global-settlement/program-managemen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notesSlide" Target="../notesSlides/notesSlide10.xml"/><Relationship Id="rId7" Type="http://schemas.openxmlformats.org/officeDocument/2006/relationships/package" Target="../embeddings/Microsoft_Excel_Worksheet1.xlsx"/><Relationship Id="rId12" Type="http://schemas.openxmlformats.org/officeDocument/2006/relationships/image" Target="../media/image44.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1.emf"/><Relationship Id="rId11" Type="http://schemas.openxmlformats.org/officeDocument/2006/relationships/package" Target="../embeddings/Microsoft_Excel_Worksheet3.xlsx"/><Relationship Id="rId5" Type="http://schemas.openxmlformats.org/officeDocument/2006/relationships/package" Target="../embeddings/Microsoft_Excel_Worksheet.xlsx"/><Relationship Id="rId10" Type="http://schemas.openxmlformats.org/officeDocument/2006/relationships/image" Target="../media/image43.emf"/><Relationship Id="rId4" Type="http://schemas.openxmlformats.org/officeDocument/2006/relationships/hyperlink" Target="https://aemo.com.au/initiatives/major-programs/nem-five-minute-settlement-program-and-global-settlement" TargetMode="External"/><Relationship Id="rId9" Type="http://schemas.openxmlformats.org/officeDocument/2006/relationships/package" Target="../embeddings/Microsoft_Excel_Worksheet2.xlsx"/></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mailto:ERCF@aemo.com.au" TargetMode="External"/><Relationship Id="rId2" Type="http://schemas.openxmlformats.org/officeDocument/2006/relationships/hyperlink" Target="mailto:5MS@aemo.com.au"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p:txBody>
          <a:bodyPr/>
          <a:lstStyle/>
          <a:p>
            <a:r>
              <a:rPr lang="en-AU"/>
              <a:t>5MS &amp; GS Program Consultative Forum #27 </a:t>
            </a:r>
          </a:p>
        </p:txBody>
      </p:sp>
      <p:sp>
        <p:nvSpPr>
          <p:cNvPr id="5" name="Subtitle 4">
            <a:extLst>
              <a:ext uri="{FF2B5EF4-FFF2-40B4-BE49-F238E27FC236}">
                <a16:creationId xmlns:a16="http://schemas.microsoft.com/office/drawing/2014/main" id="{8C1BF767-69BB-4556-9D40-83E020974227}"/>
              </a:ext>
            </a:extLst>
          </p:cNvPr>
          <p:cNvSpPr>
            <a:spLocks noGrp="1"/>
          </p:cNvSpPr>
          <p:nvPr>
            <p:ph type="subTitle" idx="1"/>
          </p:nvPr>
        </p:nvSpPr>
        <p:spPr/>
        <p:txBody>
          <a:bodyPr>
            <a:normAutofit fontScale="92500" lnSpcReduction="20000"/>
          </a:bodyPr>
          <a:lstStyle/>
          <a:p>
            <a:r>
              <a:rPr lang="en-AU"/>
              <a:t>Thursday, 5 November 2020</a:t>
            </a:r>
          </a:p>
          <a:p>
            <a:r>
              <a:rPr lang="en-AU"/>
              <a:t>This meeting is recorded for the purpose of minute taking.</a:t>
            </a:r>
          </a:p>
          <a:p>
            <a:endParaRPr lang="en-AU"/>
          </a:p>
        </p:txBody>
      </p:sp>
    </p:spTree>
    <p:extLst>
      <p:ext uri="{BB962C8B-B14F-4D97-AF65-F5344CB8AC3E}">
        <p14:creationId xmlns:p14="http://schemas.microsoft.com/office/powerpoint/2010/main" val="2887289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17C1-E6AE-4C8F-9B4D-946714FC5109}"/>
              </a:ext>
            </a:extLst>
          </p:cNvPr>
          <p:cNvSpPr>
            <a:spLocks noGrp="1"/>
          </p:cNvSpPr>
          <p:nvPr>
            <p:ph type="title"/>
          </p:nvPr>
        </p:nvSpPr>
        <p:spPr>
          <a:xfrm>
            <a:off x="176646" y="136526"/>
            <a:ext cx="8249507" cy="1189039"/>
          </a:xfrm>
        </p:spPr>
        <p:txBody>
          <a:bodyPr/>
          <a:lstStyle/>
          <a:p>
            <a:r>
              <a:rPr lang="en-AU"/>
              <a:t>Program update and current activities </a:t>
            </a:r>
          </a:p>
        </p:txBody>
      </p:sp>
      <p:sp>
        <p:nvSpPr>
          <p:cNvPr id="3" name="Content Placeholder 2">
            <a:extLst>
              <a:ext uri="{FF2B5EF4-FFF2-40B4-BE49-F238E27FC236}">
                <a16:creationId xmlns:a16="http://schemas.microsoft.com/office/drawing/2014/main" id="{BFB328C8-3BAC-4038-B298-21CC46F6F9A8}"/>
              </a:ext>
            </a:extLst>
          </p:cNvPr>
          <p:cNvSpPr>
            <a:spLocks noGrp="1"/>
          </p:cNvSpPr>
          <p:nvPr>
            <p:ph idx="1"/>
          </p:nvPr>
        </p:nvSpPr>
        <p:spPr>
          <a:xfrm>
            <a:off x="997527" y="2370237"/>
            <a:ext cx="2036618" cy="3831058"/>
          </a:xfrm>
        </p:spPr>
        <p:txBody>
          <a:bodyPr vert="horz" lIns="91440" tIns="45720" rIns="91440" bIns="45720" rtlCol="0" anchor="t">
            <a:noAutofit/>
          </a:bodyPr>
          <a:lstStyle/>
          <a:p>
            <a:pPr marL="0" lvl="0" indent="0">
              <a:lnSpc>
                <a:spcPct val="100000"/>
              </a:lnSpc>
              <a:buNone/>
            </a:pPr>
            <a:r>
              <a:rPr lang="en-US" sz="1050" b="1" i="1"/>
              <a:t>AEMO program</a:t>
            </a:r>
          </a:p>
          <a:p>
            <a:pPr>
              <a:lnSpc>
                <a:spcPct val="100000"/>
              </a:lnSpc>
            </a:pPr>
            <a:r>
              <a:rPr lang="en-US" sz="1100"/>
              <a:t>Overall Program remains Green trending down.  Delivery pressures remain.</a:t>
            </a:r>
          </a:p>
          <a:p>
            <a:pPr>
              <a:lnSpc>
                <a:spcPct val="100000"/>
              </a:lnSpc>
            </a:pPr>
            <a:r>
              <a:rPr lang="en-US" sz="1050"/>
              <a:t>The program continues to be  in an intense period of delivery focusing on:</a:t>
            </a:r>
            <a:endParaRPr lang="en-US" sz="1050">
              <a:cs typeface="Segoe UI Semilight"/>
            </a:endParaRPr>
          </a:p>
          <a:p>
            <a:pPr lvl="1">
              <a:lnSpc>
                <a:spcPct val="100000"/>
              </a:lnSpc>
            </a:pPr>
            <a:r>
              <a:rPr lang="en-US" sz="1000">
                <a:cs typeface="Segoe UI Semilight"/>
              </a:rPr>
              <a:t>Non-critical build items</a:t>
            </a:r>
          </a:p>
          <a:p>
            <a:pPr lvl="1">
              <a:lnSpc>
                <a:spcPct val="100000"/>
              </a:lnSpc>
            </a:pPr>
            <a:r>
              <a:rPr lang="en-US" sz="1000">
                <a:cs typeface="Segoe UI Semilight"/>
              </a:rPr>
              <a:t>Testing</a:t>
            </a:r>
            <a:endParaRPr lang="en-US" sz="1000"/>
          </a:p>
          <a:p>
            <a:pPr lvl="1">
              <a:lnSpc>
                <a:spcPct val="100000"/>
              </a:lnSpc>
            </a:pPr>
            <a:r>
              <a:rPr lang="en-US" sz="1000">
                <a:cs typeface="Segoe UI Semilight"/>
              </a:rPr>
              <a:t>Dress Rehearsal</a:t>
            </a:r>
            <a:endParaRPr lang="en-US" sz="1000"/>
          </a:p>
          <a:p>
            <a:pPr lvl="1">
              <a:lnSpc>
                <a:spcPct val="100000"/>
              </a:lnSpc>
            </a:pPr>
            <a:r>
              <a:rPr lang="en-US" sz="1000">
                <a:cs typeface="Segoe UI Semilight"/>
              </a:rPr>
              <a:t>Certification</a:t>
            </a:r>
          </a:p>
          <a:p>
            <a:pPr>
              <a:lnSpc>
                <a:spcPct val="100000"/>
              </a:lnSpc>
            </a:pPr>
            <a:r>
              <a:rPr lang="en-US" sz="1050">
                <a:cs typeface="Segoe UI Semilight"/>
              </a:rPr>
              <a:t>The Testing program remains in full flight, we have progressed further into the test program, with concurrent testing phases across all 3 releases.   </a:t>
            </a:r>
            <a:endParaRPr lang="en-US" sz="1050"/>
          </a:p>
          <a:p>
            <a:pPr>
              <a:lnSpc>
                <a:spcPct val="100000"/>
              </a:lnSpc>
            </a:pPr>
            <a:r>
              <a:rPr lang="en-US" sz="1050"/>
              <a:t>AEMO internal readiness preparation activities for go-live also continue.</a:t>
            </a:r>
          </a:p>
        </p:txBody>
      </p:sp>
      <p:sp>
        <p:nvSpPr>
          <p:cNvPr id="6" name="Slide Number Placeholder 5">
            <a:extLst>
              <a:ext uri="{FF2B5EF4-FFF2-40B4-BE49-F238E27FC236}">
                <a16:creationId xmlns:a16="http://schemas.microsoft.com/office/drawing/2014/main" id="{F5DE7F1D-24C4-414C-98C4-87D8F55C60E2}"/>
              </a:ext>
            </a:extLst>
          </p:cNvPr>
          <p:cNvSpPr>
            <a:spLocks noGrp="1"/>
          </p:cNvSpPr>
          <p:nvPr>
            <p:ph type="sldNum" sz="quarter" idx="12"/>
          </p:nvPr>
        </p:nvSpPr>
        <p:spPr/>
        <p:txBody>
          <a:bodyPr/>
          <a:lstStyle/>
          <a:p>
            <a:fld id="{4EC81F68-4976-451A-B2E9-79BCBD2F70CC}" type="slidenum">
              <a:rPr lang="en-AU" smtClean="0"/>
              <a:t>10</a:t>
            </a:fld>
            <a:endParaRPr lang="en-AU"/>
          </a:p>
        </p:txBody>
      </p:sp>
      <p:sp>
        <p:nvSpPr>
          <p:cNvPr id="8" name="Content Placeholder 2">
            <a:extLst>
              <a:ext uri="{FF2B5EF4-FFF2-40B4-BE49-F238E27FC236}">
                <a16:creationId xmlns:a16="http://schemas.microsoft.com/office/drawing/2014/main" id="{84122F18-13A2-4A6E-A525-0B1EF11AFA96}"/>
              </a:ext>
            </a:extLst>
          </p:cNvPr>
          <p:cNvSpPr txBox="1">
            <a:spLocks/>
          </p:cNvSpPr>
          <p:nvPr/>
        </p:nvSpPr>
        <p:spPr>
          <a:xfrm>
            <a:off x="3138854" y="2370236"/>
            <a:ext cx="2435469" cy="3916264"/>
          </a:xfrm>
          <a:prstGeom prst="rect">
            <a:avLst/>
          </a:prstGeom>
        </p:spPr>
        <p:txBody>
          <a:bodyPr vert="horz" lIns="86204" tIns="43102" rIns="86204" bIns="43102"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AU" sz="1100" b="1" i="1"/>
              <a:t>Systems </a:t>
            </a:r>
          </a:p>
          <a:p>
            <a:pPr>
              <a:lnSpc>
                <a:spcPct val="100000"/>
              </a:lnSpc>
            </a:pPr>
            <a:r>
              <a:rPr lang="en-US" sz="1100">
                <a:ea typeface="+mn-lt"/>
                <a:cs typeface="+mn-lt"/>
              </a:rPr>
              <a:t>Testing and deployment work continues across all streams - no change to any upcoming Staging deployment, Pre-Production or Production deliveries.</a:t>
            </a:r>
            <a:endParaRPr lang="en-US" sz="1100">
              <a:cs typeface="Segoe UI Semilight"/>
            </a:endParaRPr>
          </a:p>
          <a:p>
            <a:pPr>
              <a:lnSpc>
                <a:spcPct val="100000"/>
              </a:lnSpc>
            </a:pPr>
            <a:r>
              <a:rPr lang="en-US" sz="1100">
                <a:ea typeface="+mn-lt"/>
                <a:cs typeface="+mn-lt"/>
              </a:rPr>
              <a:t>Issues with performance testing of running &gt;3 high-frequency RM reports (as reported at the PCF in October) not resolved, resolution work is continuing in November. Update to be provided to the December PCF.</a:t>
            </a:r>
          </a:p>
          <a:p>
            <a:pPr>
              <a:lnSpc>
                <a:spcPct val="100000"/>
              </a:lnSpc>
            </a:pPr>
            <a:r>
              <a:rPr lang="en-AU" sz="1100">
                <a:cs typeface="Segoe UI Semilight"/>
              </a:rPr>
              <a:t>Dispatch Pre-Prod deployment moved one day to complete by 30-Nov-2020 (was on a Sunday).</a:t>
            </a:r>
          </a:p>
          <a:p>
            <a:pPr>
              <a:lnSpc>
                <a:spcPct val="100000"/>
              </a:lnSpc>
            </a:pPr>
            <a:r>
              <a:rPr lang="en-AU" sz="1100">
                <a:cs typeface="Segoe UI Semilight"/>
              </a:rPr>
              <a:t>Upcoming SWG scheduled for 26-Nov-2020 focusing on system implications of volume of GLOPOOL. Combined with ITWG. </a:t>
            </a:r>
            <a:endParaRPr lang="en-AU" sz="1100">
              <a:ea typeface="+mn-lt"/>
              <a:cs typeface="+mn-lt"/>
            </a:endParaRPr>
          </a:p>
          <a:p>
            <a:pPr>
              <a:lnSpc>
                <a:spcPct val="100000"/>
              </a:lnSpc>
            </a:pPr>
            <a:endParaRPr lang="en-AU" sz="1100">
              <a:cs typeface="Segoe UI Semilight"/>
            </a:endParaRPr>
          </a:p>
        </p:txBody>
      </p:sp>
      <p:sp>
        <p:nvSpPr>
          <p:cNvPr id="9" name="Content Placeholder 2">
            <a:extLst>
              <a:ext uri="{FF2B5EF4-FFF2-40B4-BE49-F238E27FC236}">
                <a16:creationId xmlns:a16="http://schemas.microsoft.com/office/drawing/2014/main" id="{346ED3A4-F5E0-4F64-8E40-992676310754}"/>
              </a:ext>
            </a:extLst>
          </p:cNvPr>
          <p:cNvSpPr txBox="1">
            <a:spLocks/>
          </p:cNvSpPr>
          <p:nvPr/>
        </p:nvSpPr>
        <p:spPr>
          <a:xfrm>
            <a:off x="5613647" y="2370236"/>
            <a:ext cx="2377414" cy="3554314"/>
          </a:xfrm>
          <a:prstGeom prst="rect">
            <a:avLst/>
          </a:prstGeom>
        </p:spPr>
        <p:txBody>
          <a:bodyPr vert="horz" lIns="86204" tIns="43102" rIns="86204" bIns="43102"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AU" sz="1050" b="1" i="1"/>
              <a:t>Readiness </a:t>
            </a:r>
          </a:p>
          <a:p>
            <a:r>
              <a:rPr lang="en-AU" sz="1100">
                <a:cs typeface="Segoe UI Semilight"/>
              </a:rPr>
              <a:t>Readiness Survey #4 conducted.  Strong response from 44 participants.  Essential Capability indicators stable.  </a:t>
            </a:r>
            <a:endParaRPr lang="en-AU"/>
          </a:p>
          <a:p>
            <a:r>
              <a:rPr lang="en-AU" sz="1100">
                <a:cs typeface="Segoe UI Semilight"/>
              </a:rPr>
              <a:t>Retail Platform go-live preparation in progress with invitation industry test planning and draft go-live plan</a:t>
            </a:r>
            <a:endParaRPr lang="en-AU"/>
          </a:p>
          <a:p>
            <a:r>
              <a:rPr lang="en-AU" sz="1100">
                <a:cs typeface="Segoe UI Semilight"/>
              </a:rPr>
              <a:t>Consolidation of industry plans for metering activation indicate likely peak transactions 3rd quarter 2022.  TFG to consider volume implications</a:t>
            </a:r>
            <a:endParaRPr lang="en-AU">
              <a:cs typeface="Segoe UI Semilight"/>
            </a:endParaRPr>
          </a:p>
        </p:txBody>
      </p:sp>
      <p:sp>
        <p:nvSpPr>
          <p:cNvPr id="11" name="Rectangle 10" descr="Monthly calendar">
            <a:extLst>
              <a:ext uri="{FF2B5EF4-FFF2-40B4-BE49-F238E27FC236}">
                <a16:creationId xmlns:a16="http://schemas.microsoft.com/office/drawing/2014/main" id="{B5EE7971-F58C-4541-A626-6CA8AAA9DD86}"/>
              </a:ext>
            </a:extLst>
          </p:cNvPr>
          <p:cNvSpPr/>
          <p:nvPr/>
        </p:nvSpPr>
        <p:spPr>
          <a:xfrm>
            <a:off x="1731898" y="1550665"/>
            <a:ext cx="648056" cy="68012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2" name="Rectangle 11" descr="Social network">
            <a:extLst>
              <a:ext uri="{FF2B5EF4-FFF2-40B4-BE49-F238E27FC236}">
                <a16:creationId xmlns:a16="http://schemas.microsoft.com/office/drawing/2014/main" id="{FE63A09D-1B77-4021-8146-710A7109C3BA}"/>
              </a:ext>
            </a:extLst>
          </p:cNvPr>
          <p:cNvSpPr/>
          <p:nvPr/>
        </p:nvSpPr>
        <p:spPr>
          <a:xfrm>
            <a:off x="6099277" y="1553450"/>
            <a:ext cx="648055" cy="67455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3" name="Rectangle 12" descr="Gears">
            <a:extLst>
              <a:ext uri="{FF2B5EF4-FFF2-40B4-BE49-F238E27FC236}">
                <a16:creationId xmlns:a16="http://schemas.microsoft.com/office/drawing/2014/main" id="{5CB030D1-4871-40A2-8486-9E663ACB1515}"/>
              </a:ext>
            </a:extLst>
          </p:cNvPr>
          <p:cNvSpPr/>
          <p:nvPr/>
        </p:nvSpPr>
        <p:spPr>
          <a:xfrm>
            <a:off x="3775771" y="1556121"/>
            <a:ext cx="648054" cy="671889"/>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4" name="Date Placeholder 3">
            <a:extLst>
              <a:ext uri="{FF2B5EF4-FFF2-40B4-BE49-F238E27FC236}">
                <a16:creationId xmlns:a16="http://schemas.microsoft.com/office/drawing/2014/main" id="{9584BA4F-9219-473E-BEBF-D33AFABE9294}"/>
              </a:ext>
            </a:extLst>
          </p:cNvPr>
          <p:cNvSpPr>
            <a:spLocks noGrp="1"/>
          </p:cNvSpPr>
          <p:nvPr>
            <p:ph type="dt" sz="half" idx="10"/>
          </p:nvPr>
        </p:nvSpPr>
        <p:spPr/>
        <p:txBody>
          <a:bodyPr/>
          <a:lstStyle/>
          <a:p>
            <a:fld id="{FD7379AE-0E0D-41C3-A679-B06627A91BD2}" type="datetime1">
              <a:rPr lang="en-AU" smtClean="0"/>
              <a:t>16/11/2020</a:t>
            </a:fld>
            <a:endParaRPr lang="en-AU"/>
          </a:p>
        </p:txBody>
      </p:sp>
    </p:spTree>
    <p:extLst>
      <p:ext uri="{BB962C8B-B14F-4D97-AF65-F5344CB8AC3E}">
        <p14:creationId xmlns:p14="http://schemas.microsoft.com/office/powerpoint/2010/main" val="4061444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F49BD-C529-4DA7-AA62-9268B7E8D99C}"/>
              </a:ext>
            </a:extLst>
          </p:cNvPr>
          <p:cNvSpPr>
            <a:spLocks noGrp="1"/>
          </p:cNvSpPr>
          <p:nvPr>
            <p:ph type="title"/>
          </p:nvPr>
        </p:nvSpPr>
        <p:spPr>
          <a:xfrm>
            <a:off x="204920" y="338250"/>
            <a:ext cx="6751334" cy="891779"/>
          </a:xfrm>
        </p:spPr>
        <p:txBody>
          <a:bodyPr>
            <a:normAutofit fontScale="90000"/>
          </a:bodyPr>
          <a:lstStyle/>
          <a:p>
            <a:r>
              <a:rPr lang="en-AU"/>
              <a:t>AEMO IT Platform Deployment Status</a:t>
            </a:r>
          </a:p>
        </p:txBody>
      </p:sp>
      <p:sp>
        <p:nvSpPr>
          <p:cNvPr id="3" name="Slide Number Placeholder 2">
            <a:extLst>
              <a:ext uri="{FF2B5EF4-FFF2-40B4-BE49-F238E27FC236}">
                <a16:creationId xmlns:a16="http://schemas.microsoft.com/office/drawing/2014/main" id="{3724312A-4497-4F2D-9D28-0ECE9DD1FE64}"/>
              </a:ext>
            </a:extLst>
          </p:cNvPr>
          <p:cNvSpPr>
            <a:spLocks noGrp="1"/>
          </p:cNvSpPr>
          <p:nvPr>
            <p:ph type="sldNum" sz="quarter" idx="12"/>
          </p:nvPr>
        </p:nvSpPr>
        <p:spPr/>
        <p:txBody>
          <a:bodyPr/>
          <a:lstStyle/>
          <a:p>
            <a:fld id="{4EC81F68-4976-451A-B2E9-79BCBD2F70CC}" type="slidenum">
              <a:rPr lang="en-AU" smtClean="0"/>
              <a:t>11</a:t>
            </a:fld>
            <a:endParaRPr lang="en-AU"/>
          </a:p>
        </p:txBody>
      </p:sp>
      <p:graphicFrame>
        <p:nvGraphicFramePr>
          <p:cNvPr id="4" name="Table 5">
            <a:extLst>
              <a:ext uri="{FF2B5EF4-FFF2-40B4-BE49-F238E27FC236}">
                <a16:creationId xmlns:a16="http://schemas.microsoft.com/office/drawing/2014/main" id="{15C9E039-7642-4B14-9842-8E13F85B67F9}"/>
              </a:ext>
            </a:extLst>
          </p:cNvPr>
          <p:cNvGraphicFramePr>
            <a:graphicFrameLocks noGrp="1"/>
          </p:cNvGraphicFramePr>
          <p:nvPr>
            <p:extLst>
              <p:ext uri="{D42A27DB-BD31-4B8C-83A1-F6EECF244321}">
                <p14:modId xmlns:p14="http://schemas.microsoft.com/office/powerpoint/2010/main" val="637000525"/>
              </p:ext>
            </p:extLst>
          </p:nvPr>
        </p:nvGraphicFramePr>
        <p:xfrm>
          <a:off x="0" y="1457065"/>
          <a:ext cx="9144000" cy="5147460"/>
        </p:xfrm>
        <a:graphic>
          <a:graphicData uri="http://schemas.openxmlformats.org/drawingml/2006/table">
            <a:tbl>
              <a:tblPr firstRow="1" bandRow="1">
                <a:tableStyleId>{21E4AEA4-8DFA-4A89-87EB-49C32662AFE0}</a:tableStyleId>
              </a:tblPr>
              <a:tblGrid>
                <a:gridCol w="918961">
                  <a:extLst>
                    <a:ext uri="{9D8B030D-6E8A-4147-A177-3AD203B41FA5}">
                      <a16:colId xmlns:a16="http://schemas.microsoft.com/office/drawing/2014/main" val="1872688485"/>
                    </a:ext>
                  </a:extLst>
                </a:gridCol>
                <a:gridCol w="900874">
                  <a:extLst>
                    <a:ext uri="{9D8B030D-6E8A-4147-A177-3AD203B41FA5}">
                      <a16:colId xmlns:a16="http://schemas.microsoft.com/office/drawing/2014/main" val="471903377"/>
                    </a:ext>
                  </a:extLst>
                </a:gridCol>
                <a:gridCol w="1705880">
                  <a:extLst>
                    <a:ext uri="{9D8B030D-6E8A-4147-A177-3AD203B41FA5}">
                      <a16:colId xmlns:a16="http://schemas.microsoft.com/office/drawing/2014/main" val="2943177687"/>
                    </a:ext>
                  </a:extLst>
                </a:gridCol>
                <a:gridCol w="1458661">
                  <a:extLst>
                    <a:ext uri="{9D8B030D-6E8A-4147-A177-3AD203B41FA5}">
                      <a16:colId xmlns:a16="http://schemas.microsoft.com/office/drawing/2014/main" val="219338633"/>
                    </a:ext>
                  </a:extLst>
                </a:gridCol>
                <a:gridCol w="1391412">
                  <a:extLst>
                    <a:ext uri="{9D8B030D-6E8A-4147-A177-3AD203B41FA5}">
                      <a16:colId xmlns:a16="http://schemas.microsoft.com/office/drawing/2014/main" val="2437538814"/>
                    </a:ext>
                  </a:extLst>
                </a:gridCol>
                <a:gridCol w="2768212">
                  <a:extLst>
                    <a:ext uri="{9D8B030D-6E8A-4147-A177-3AD203B41FA5}">
                      <a16:colId xmlns:a16="http://schemas.microsoft.com/office/drawing/2014/main" val="1132200289"/>
                    </a:ext>
                  </a:extLst>
                </a:gridCol>
              </a:tblGrid>
              <a:tr h="228600">
                <a:tc>
                  <a:txBody>
                    <a:bodyPr/>
                    <a:lstStyle/>
                    <a:p>
                      <a:r>
                        <a:rPr lang="en-AU" sz="1200"/>
                        <a:t>Stream</a:t>
                      </a:r>
                    </a:p>
                  </a:txBody>
                  <a:tcPr marL="68580" marR="68580" marT="34290" marB="34290" anchor="ctr"/>
                </a:tc>
                <a:tc>
                  <a:txBody>
                    <a:bodyPr/>
                    <a:lstStyle/>
                    <a:p>
                      <a:r>
                        <a:rPr lang="en-AU" sz="1200"/>
                        <a:t>Build</a:t>
                      </a:r>
                    </a:p>
                  </a:txBody>
                  <a:tcPr marL="68580" marR="68580" marT="34290" marB="34290" anchor="ctr"/>
                </a:tc>
                <a:tc>
                  <a:txBody>
                    <a:bodyPr/>
                    <a:lstStyle/>
                    <a:p>
                      <a:r>
                        <a:rPr lang="en-AU" sz="1200"/>
                        <a:t>AEMO Testing</a:t>
                      </a:r>
                    </a:p>
                  </a:txBody>
                  <a:tcPr marL="68580" marR="68580" marT="34290" marB="34290" anchor="ctr"/>
                </a:tc>
                <a:tc>
                  <a:txBody>
                    <a:bodyPr/>
                    <a:lstStyle/>
                    <a:p>
                      <a:r>
                        <a:rPr lang="en-AU" sz="1200"/>
                        <a:t>Pre-prod</a:t>
                      </a:r>
                    </a:p>
                  </a:txBody>
                  <a:tcPr marL="68580" marR="68580" marT="34290" marB="34290" anchor="ctr"/>
                </a:tc>
                <a:tc>
                  <a:txBody>
                    <a:bodyPr/>
                    <a:lstStyle/>
                    <a:p>
                      <a:r>
                        <a:rPr lang="en-AU" sz="1200"/>
                        <a:t>Cutover</a:t>
                      </a:r>
                    </a:p>
                  </a:txBody>
                  <a:tcPr marL="68580" marR="68580" marT="34290" marB="34290" anchor="ctr"/>
                </a:tc>
                <a:tc>
                  <a:txBody>
                    <a:bodyPr/>
                    <a:lstStyle/>
                    <a:p>
                      <a:r>
                        <a:rPr lang="en-AU" sz="1200"/>
                        <a:t>Commentary</a:t>
                      </a:r>
                    </a:p>
                  </a:txBody>
                  <a:tcPr marL="68580" marR="68580" marT="34290" marB="34290"/>
                </a:tc>
                <a:extLst>
                  <a:ext uri="{0D108BD9-81ED-4DB2-BD59-A6C34878D82A}">
                    <a16:rowId xmlns:a16="http://schemas.microsoft.com/office/drawing/2014/main" val="3006173975"/>
                  </a:ext>
                </a:extLst>
              </a:tr>
              <a:tr h="790809">
                <a:tc>
                  <a:txBody>
                    <a:bodyPr/>
                    <a:lstStyle/>
                    <a:p>
                      <a:r>
                        <a:rPr lang="en-AU" sz="1200"/>
                        <a:t>Retail</a:t>
                      </a:r>
                      <a:endParaRPr lang="en-AU" sz="1200" b="1"/>
                    </a:p>
                  </a:txBody>
                  <a:tcPr marL="27000" marR="27000" marT="27000" marB="27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t>Non-critical build items in progress</a:t>
                      </a:r>
                      <a:endParaRPr lang="en-AU" sz="1200" kern="1200">
                        <a:solidFill>
                          <a:schemeClr val="tx1"/>
                        </a:solidFill>
                        <a:latin typeface="+mn-lt"/>
                        <a:ea typeface="+mn-ea"/>
                        <a:cs typeface="+mn-cs"/>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t>SIT completed for Day 1 Go Live</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noProof="0"/>
                        <a:t>UAT for metering data  ingestion completed</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noProof="0"/>
                        <a:t>UAT for profiling &amp; Reporting in progress</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noProof="0"/>
                        <a:t>Performance Testing for Reporting in progress</a:t>
                      </a:r>
                    </a:p>
                    <a:p>
                      <a:endParaRPr lang="en-AU" sz="1200">
                        <a:solidFill>
                          <a:schemeClr val="tx1"/>
                        </a:solidFill>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AU" sz="1200"/>
                        <a:t>On track for industry testing commencing 01-Feb-21</a:t>
                      </a:r>
                    </a:p>
                    <a:p>
                      <a:pPr marL="85725" indent="-85725">
                        <a:buFont typeface="Arial" panose="020B0604020202020204" pitchFamily="34" charset="0"/>
                        <a:buChar char="•"/>
                      </a:pPr>
                      <a:r>
                        <a:rPr lang="en-AU" sz="1200"/>
                        <a:t>Invitation test planning underway</a:t>
                      </a:r>
                      <a:endParaRPr lang="en-AU" sz="1200">
                        <a:solidFill>
                          <a:schemeClr val="tx1"/>
                        </a:solidFill>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t>Dress Rehearsal 1 learnings</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t>Planning Dress Rehearsal 2</a:t>
                      </a:r>
                    </a:p>
                    <a:p>
                      <a:endParaRPr lang="en-AU" sz="1200">
                        <a:solidFill>
                          <a:schemeClr val="tx1"/>
                        </a:solidFill>
                      </a:endParaRPr>
                    </a:p>
                  </a:txBody>
                  <a:tcPr marL="40500" marR="27000" marT="54000" marB="54000"/>
                </a:tc>
                <a:tc>
                  <a:txBody>
                    <a:bodyPr/>
                    <a:lstStyle/>
                    <a:p>
                      <a:pPr marL="0" indent="0">
                        <a:buFont typeface="Arial" panose="020B0604020202020204" pitchFamily="34" charset="0"/>
                        <a:buNone/>
                      </a:pPr>
                      <a:r>
                        <a:rPr lang="en-AU" sz="1200" kern="1200"/>
                        <a:t>Pressure</a:t>
                      </a:r>
                      <a:r>
                        <a:rPr lang="en-AU" sz="1200"/>
                        <a:t> remains on Retail delivery</a:t>
                      </a:r>
                    </a:p>
                    <a:p>
                      <a:pPr marL="285750" indent="-285750">
                        <a:buFont typeface="Arial" panose="020B0604020202020204" pitchFamily="34" charset="0"/>
                        <a:buChar char="•"/>
                      </a:pPr>
                      <a:r>
                        <a:rPr lang="en-AU" sz="1200"/>
                        <a:t>Issues encountered during perf testing require amendment</a:t>
                      </a:r>
                    </a:p>
                    <a:p>
                      <a:pPr marL="285750" indent="-285750">
                        <a:buFont typeface="Arial" panose="020B0604020202020204" pitchFamily="34" charset="0"/>
                        <a:buChar char="•"/>
                      </a:pPr>
                      <a:r>
                        <a:rPr lang="en-AU" sz="1200"/>
                        <a:t>Retail stream and testing activities have been realigned </a:t>
                      </a:r>
                    </a:p>
                    <a:p>
                      <a:pPr marL="285750" indent="-285750">
                        <a:buFont typeface="Arial" panose="020B0604020202020204" pitchFamily="34" charset="0"/>
                        <a:buChar char="•"/>
                      </a:pPr>
                      <a:r>
                        <a:rPr lang="en-AU" sz="1200"/>
                        <a:t>Consequently, no contingency remains for Retail stream</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If contingency is needed AEMO will deprioritise non-critical items and introduce a secondary drop in advance of Market Trials.</a:t>
                      </a:r>
                    </a:p>
                    <a:p>
                      <a:pPr marL="285750" indent="-285750">
                        <a:buFont typeface="Arial" panose="020B0604020202020204" pitchFamily="34" charset="0"/>
                        <a:buChar char="•"/>
                      </a:pPr>
                      <a:r>
                        <a:rPr lang="en-AU" sz="1200"/>
                        <a:t>This will maintain 09-Mar-21 Go-Live and 01-Oct-21 5-min market start</a:t>
                      </a:r>
                    </a:p>
                  </a:txBody>
                  <a:tcPr marL="36000" marR="36000" marT="54000" marB="54000"/>
                </a:tc>
                <a:extLst>
                  <a:ext uri="{0D108BD9-81ED-4DB2-BD59-A6C34878D82A}">
                    <a16:rowId xmlns:a16="http://schemas.microsoft.com/office/drawing/2014/main" val="2151429277"/>
                  </a:ext>
                </a:extLst>
              </a:tr>
              <a:tr h="551317">
                <a:tc>
                  <a:txBody>
                    <a:bodyPr/>
                    <a:lstStyle/>
                    <a:p>
                      <a:r>
                        <a:rPr lang="en-AU" sz="1200"/>
                        <a:t>Dispatch</a:t>
                      </a:r>
                      <a:endParaRPr lang="en-AU" sz="1200" b="1"/>
                    </a:p>
                  </a:txBody>
                  <a:tcPr marL="27000" marR="27000" marT="54000" marB="27000"/>
                </a:tc>
                <a:tc>
                  <a:txBody>
                    <a:bodyPr/>
                    <a:lstStyle/>
                    <a:p>
                      <a:pPr marL="171450" indent="-171450">
                        <a:buClr>
                          <a:srgbClr val="00B050"/>
                        </a:buClr>
                        <a:buFont typeface="Wingdings" panose="05000000000000000000" pitchFamily="2" charset="2"/>
                        <a:buChar char="ü"/>
                      </a:pPr>
                      <a:r>
                        <a:rPr lang="en-AU" sz="1200"/>
                        <a:t>Complete</a:t>
                      </a: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t>SIT completed for Day 1 Go Live</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t>UAT in progress</a:t>
                      </a:r>
                    </a:p>
                    <a:p>
                      <a:endParaRPr lang="en-AU" sz="1200">
                        <a:solidFill>
                          <a:schemeClr val="tx1"/>
                        </a:solidFill>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t>On track for industry testing commencing 30-Nov-20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a:t> </a:t>
                      </a:r>
                      <a:endParaRPr lang="en-AU" sz="1200">
                        <a:solidFill>
                          <a:schemeClr val="tx1"/>
                        </a:solidFill>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t>Cutover Planning in progress</a:t>
                      </a:r>
                    </a:p>
                    <a:p>
                      <a:endParaRPr lang="en-AU" sz="1200">
                        <a:solidFill>
                          <a:schemeClr val="tx1"/>
                        </a:solidFill>
                      </a:endParaRPr>
                    </a:p>
                  </a:txBody>
                  <a:tcPr marL="40500" marR="27000" marT="54000" marB="54000"/>
                </a:tc>
                <a:tc>
                  <a:txBody>
                    <a:bodyPr/>
                    <a:lstStyle/>
                    <a:p>
                      <a:pPr marL="0" indent="0" algn="l" rtl="0" eaLnBrk="1" latinLnBrk="0" hangingPunct="1">
                        <a:buFont typeface="Arial" panose="020B0604020202020204" pitchFamily="34" charset="0"/>
                        <a:buNone/>
                      </a:pPr>
                      <a:r>
                        <a:rPr lang="en-AU" sz="1200" kern="1200"/>
                        <a:t>Tracking towards deployment dates</a:t>
                      </a:r>
                    </a:p>
                    <a:p>
                      <a:pPr marL="285750" indent="-285750" algn="l" rtl="0" eaLnBrk="1" latinLnBrk="0" hangingPunct="1">
                        <a:buFont typeface="Arial" panose="020B0604020202020204" pitchFamily="34" charset="0"/>
                        <a:buChar char="•"/>
                      </a:pPr>
                      <a:r>
                        <a:rPr lang="en-AU" sz="1200" kern="1200"/>
                        <a:t>AEMO to conduct performance testing in Pre-Prod over summer period</a:t>
                      </a:r>
                      <a:endParaRPr lang="en-AU" sz="1200" kern="1200">
                        <a:solidFill>
                          <a:schemeClr val="tx1"/>
                        </a:solidFill>
                        <a:latin typeface="+mn-lt"/>
                        <a:ea typeface="+mn-ea"/>
                        <a:cs typeface="+mn-cs"/>
                      </a:endParaRPr>
                    </a:p>
                  </a:txBody>
                  <a:tcPr marL="54000" marR="27000" marT="54000" marB="54000"/>
                </a:tc>
                <a:extLst>
                  <a:ext uri="{0D108BD9-81ED-4DB2-BD59-A6C34878D82A}">
                    <a16:rowId xmlns:a16="http://schemas.microsoft.com/office/drawing/2014/main" val="1984825409"/>
                  </a:ext>
                </a:extLst>
              </a:tr>
              <a:tr h="705810">
                <a:tc>
                  <a:txBody>
                    <a:bodyPr/>
                    <a:lstStyle/>
                    <a:p>
                      <a:r>
                        <a:rPr lang="en-AU" sz="1200"/>
                        <a:t>Settlements</a:t>
                      </a:r>
                      <a:endParaRPr lang="en-AU" sz="1200" b="1"/>
                    </a:p>
                  </a:txBody>
                  <a:tcPr marL="27000" marR="27000" marT="54000" marB="27000"/>
                </a:tc>
                <a:tc>
                  <a:txBody>
                    <a:bodyPr/>
                    <a:lstStyle/>
                    <a:p>
                      <a:pPr marL="171450" indent="-171450">
                        <a:buClr>
                          <a:srgbClr val="00B050"/>
                        </a:buClr>
                        <a:buFont typeface="Wingdings" panose="05000000000000000000" pitchFamily="2" charset="2"/>
                        <a:buChar char="ü"/>
                      </a:pPr>
                      <a:r>
                        <a:rPr lang="en-AU" sz="1200"/>
                        <a:t>Complete</a:t>
                      </a: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t>SIT completed for Day 1 Go Live</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t>UAT in progress</a:t>
                      </a:r>
                    </a:p>
                    <a:p>
                      <a:endParaRPr lang="en-AU" sz="1200">
                        <a:solidFill>
                          <a:schemeClr val="tx1"/>
                        </a:solidFill>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t>On track for industry testing commencing 17-Feb-21</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a:solidFill>
                          <a:schemeClr val="tx1"/>
                        </a:solidFill>
                        <a:latin typeface="+mn-lt"/>
                        <a:ea typeface="+mn-ea"/>
                        <a:cs typeface="+mn-cs"/>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t>Cutover Planning in progress</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a:solidFill>
                          <a:schemeClr val="tx1"/>
                        </a:solidFill>
                        <a:latin typeface="+mn-lt"/>
                        <a:ea typeface="+mn-ea"/>
                        <a:cs typeface="+mn-cs"/>
                      </a:endParaRPr>
                    </a:p>
                  </a:txBody>
                  <a:tcPr marL="40500" marR="27000" marT="54000" marB="54000"/>
                </a:tc>
                <a:tc>
                  <a:txBody>
                    <a:bodyPr/>
                    <a:lstStyle/>
                    <a:p>
                      <a:pPr marL="0" indent="0" algn="l" rtl="0" eaLnBrk="1" latinLnBrk="0" hangingPunct="1">
                        <a:buFont typeface="Arial" panose="020B0604020202020204" pitchFamily="34" charset="0"/>
                        <a:buNone/>
                      </a:pPr>
                      <a:r>
                        <a:rPr lang="en-AU" sz="1200" kern="1200"/>
                        <a:t>Tracking towards deployment dates</a:t>
                      </a:r>
                    </a:p>
                    <a:p>
                      <a:pPr marL="285750" indent="-285750" algn="l" rtl="0" eaLnBrk="1" latinLnBrk="0" hangingPunct="1">
                        <a:buFont typeface="Arial" panose="020B0604020202020204" pitchFamily="34" charset="0"/>
                        <a:buChar char="•"/>
                      </a:pPr>
                      <a:r>
                        <a:rPr lang="en-AU" sz="1200" kern="1200"/>
                        <a:t>AEMO to conduct performance testing &amp; parallel run in Pre-Prod over summer period (not noticeable to industry, date of 17-Feb-21 remains for Pre-Prod deployment).</a:t>
                      </a:r>
                    </a:p>
                    <a:p>
                      <a:pPr algn="l" rtl="0" eaLnBrk="1" latinLnBrk="0" hangingPunct="1"/>
                      <a:endParaRPr lang="en-AU" sz="1200" kern="1200">
                        <a:solidFill>
                          <a:schemeClr val="tx1"/>
                        </a:solidFill>
                        <a:latin typeface="+mn-lt"/>
                        <a:ea typeface="+mn-ea"/>
                        <a:cs typeface="+mn-cs"/>
                      </a:endParaRPr>
                    </a:p>
                  </a:txBody>
                  <a:tcPr marL="54000" marR="27000" marT="54000" marB="54000"/>
                </a:tc>
                <a:extLst>
                  <a:ext uri="{0D108BD9-81ED-4DB2-BD59-A6C34878D82A}">
                    <a16:rowId xmlns:a16="http://schemas.microsoft.com/office/drawing/2014/main" val="1811143537"/>
                  </a:ext>
                </a:extLst>
              </a:tr>
            </a:tbl>
          </a:graphicData>
        </a:graphic>
      </p:graphicFrame>
      <p:sp>
        <p:nvSpPr>
          <p:cNvPr id="8" name="Oval 7">
            <a:extLst>
              <a:ext uri="{FF2B5EF4-FFF2-40B4-BE49-F238E27FC236}">
                <a16:creationId xmlns:a16="http://schemas.microsoft.com/office/drawing/2014/main" id="{0A0B4166-FD5D-4F34-A313-1EA462F2FE17}"/>
              </a:ext>
            </a:extLst>
          </p:cNvPr>
          <p:cNvSpPr/>
          <p:nvPr/>
        </p:nvSpPr>
        <p:spPr>
          <a:xfrm>
            <a:off x="1579035" y="3913409"/>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9" name="Oval 8">
            <a:extLst>
              <a:ext uri="{FF2B5EF4-FFF2-40B4-BE49-F238E27FC236}">
                <a16:creationId xmlns:a16="http://schemas.microsoft.com/office/drawing/2014/main" id="{66C54BB6-05BC-42EA-B155-1B387572DA2A}"/>
              </a:ext>
            </a:extLst>
          </p:cNvPr>
          <p:cNvSpPr/>
          <p:nvPr/>
        </p:nvSpPr>
        <p:spPr>
          <a:xfrm>
            <a:off x="1579035" y="4957351"/>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0" name="Oval 9">
            <a:extLst>
              <a:ext uri="{FF2B5EF4-FFF2-40B4-BE49-F238E27FC236}">
                <a16:creationId xmlns:a16="http://schemas.microsoft.com/office/drawing/2014/main" id="{B408D903-C4B8-41A4-BA2D-7C6AAD3AAC8E}"/>
              </a:ext>
            </a:extLst>
          </p:cNvPr>
          <p:cNvSpPr/>
          <p:nvPr/>
        </p:nvSpPr>
        <p:spPr>
          <a:xfrm>
            <a:off x="1579035" y="6357571"/>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1" name="Oval 10">
            <a:extLst>
              <a:ext uri="{FF2B5EF4-FFF2-40B4-BE49-F238E27FC236}">
                <a16:creationId xmlns:a16="http://schemas.microsoft.com/office/drawing/2014/main" id="{F659530D-719C-4864-B698-53476DA246DF}"/>
              </a:ext>
            </a:extLst>
          </p:cNvPr>
          <p:cNvSpPr/>
          <p:nvPr/>
        </p:nvSpPr>
        <p:spPr>
          <a:xfrm>
            <a:off x="3245208" y="3913409"/>
            <a:ext cx="174276" cy="1775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endParaRPr lang="en-AU" sz="1154"/>
          </a:p>
        </p:txBody>
      </p:sp>
      <p:sp>
        <p:nvSpPr>
          <p:cNvPr id="12" name="Oval 11">
            <a:extLst>
              <a:ext uri="{FF2B5EF4-FFF2-40B4-BE49-F238E27FC236}">
                <a16:creationId xmlns:a16="http://schemas.microsoft.com/office/drawing/2014/main" id="{CF746C61-D45A-4778-A088-6D567A85C459}"/>
              </a:ext>
            </a:extLst>
          </p:cNvPr>
          <p:cNvSpPr/>
          <p:nvPr/>
        </p:nvSpPr>
        <p:spPr>
          <a:xfrm>
            <a:off x="3245208" y="4952902"/>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3" name="Oval 12">
            <a:extLst>
              <a:ext uri="{FF2B5EF4-FFF2-40B4-BE49-F238E27FC236}">
                <a16:creationId xmlns:a16="http://schemas.microsoft.com/office/drawing/2014/main" id="{8B2C2A3A-420D-4258-80C0-65E8E06F2DF7}"/>
              </a:ext>
            </a:extLst>
          </p:cNvPr>
          <p:cNvSpPr/>
          <p:nvPr/>
        </p:nvSpPr>
        <p:spPr>
          <a:xfrm>
            <a:off x="3240066" y="6357571"/>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4" name="Oval 13">
            <a:extLst>
              <a:ext uri="{FF2B5EF4-FFF2-40B4-BE49-F238E27FC236}">
                <a16:creationId xmlns:a16="http://schemas.microsoft.com/office/drawing/2014/main" id="{7ABAB4A5-E634-473A-8E14-DE98080067EE}"/>
              </a:ext>
            </a:extLst>
          </p:cNvPr>
          <p:cNvSpPr/>
          <p:nvPr/>
        </p:nvSpPr>
        <p:spPr>
          <a:xfrm>
            <a:off x="4704989" y="3913409"/>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5" name="Oval 14">
            <a:extLst>
              <a:ext uri="{FF2B5EF4-FFF2-40B4-BE49-F238E27FC236}">
                <a16:creationId xmlns:a16="http://schemas.microsoft.com/office/drawing/2014/main" id="{148E8479-E79F-4A1A-8111-AE9B7E8FD7F1}"/>
              </a:ext>
            </a:extLst>
          </p:cNvPr>
          <p:cNvSpPr/>
          <p:nvPr/>
        </p:nvSpPr>
        <p:spPr>
          <a:xfrm>
            <a:off x="4704989" y="4952902"/>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6" name="Oval 15">
            <a:extLst>
              <a:ext uri="{FF2B5EF4-FFF2-40B4-BE49-F238E27FC236}">
                <a16:creationId xmlns:a16="http://schemas.microsoft.com/office/drawing/2014/main" id="{89A91C1A-9215-4DB2-A570-D5FC17AEB180}"/>
              </a:ext>
            </a:extLst>
          </p:cNvPr>
          <p:cNvSpPr/>
          <p:nvPr/>
        </p:nvSpPr>
        <p:spPr>
          <a:xfrm>
            <a:off x="4704989" y="6357571"/>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7" name="Oval 16">
            <a:extLst>
              <a:ext uri="{FF2B5EF4-FFF2-40B4-BE49-F238E27FC236}">
                <a16:creationId xmlns:a16="http://schemas.microsoft.com/office/drawing/2014/main" id="{8519F0AB-06C9-4739-A46F-52CF680A810B}"/>
              </a:ext>
            </a:extLst>
          </p:cNvPr>
          <p:cNvSpPr/>
          <p:nvPr/>
        </p:nvSpPr>
        <p:spPr>
          <a:xfrm>
            <a:off x="6156889" y="3913409"/>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8" name="Oval 17">
            <a:extLst>
              <a:ext uri="{FF2B5EF4-FFF2-40B4-BE49-F238E27FC236}">
                <a16:creationId xmlns:a16="http://schemas.microsoft.com/office/drawing/2014/main" id="{B6A75089-30EE-464E-AB9A-1E88DD260434}"/>
              </a:ext>
            </a:extLst>
          </p:cNvPr>
          <p:cNvSpPr/>
          <p:nvPr/>
        </p:nvSpPr>
        <p:spPr>
          <a:xfrm>
            <a:off x="6151718" y="4952902"/>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9" name="Oval 18">
            <a:extLst>
              <a:ext uri="{FF2B5EF4-FFF2-40B4-BE49-F238E27FC236}">
                <a16:creationId xmlns:a16="http://schemas.microsoft.com/office/drawing/2014/main" id="{69BC1A3D-5FDE-40F9-BF5D-65B27027694C}"/>
              </a:ext>
            </a:extLst>
          </p:cNvPr>
          <p:cNvSpPr/>
          <p:nvPr/>
        </p:nvSpPr>
        <p:spPr>
          <a:xfrm>
            <a:off x="6146547" y="6357946"/>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pic>
        <p:nvPicPr>
          <p:cNvPr id="24" name="Graphic 23" descr="Traffic light">
            <a:extLst>
              <a:ext uri="{FF2B5EF4-FFF2-40B4-BE49-F238E27FC236}">
                <a16:creationId xmlns:a16="http://schemas.microsoft.com/office/drawing/2014/main" id="{92E31140-9C69-4A72-AB25-30DC5C8C96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64" y="2744331"/>
            <a:ext cx="540000" cy="540000"/>
          </a:xfrm>
          <a:prstGeom prst="rect">
            <a:avLst/>
          </a:prstGeom>
        </p:spPr>
      </p:pic>
      <p:pic>
        <p:nvPicPr>
          <p:cNvPr id="26" name="Graphic 25" descr="Traffic light">
            <a:extLst>
              <a:ext uri="{FF2B5EF4-FFF2-40B4-BE49-F238E27FC236}">
                <a16:creationId xmlns:a16="http://schemas.microsoft.com/office/drawing/2014/main" id="{8B86817F-8E4E-4820-8BAC-D0B660B620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92" y="4535037"/>
            <a:ext cx="540000" cy="540000"/>
          </a:xfrm>
          <a:prstGeom prst="rect">
            <a:avLst/>
          </a:prstGeom>
        </p:spPr>
      </p:pic>
      <p:pic>
        <p:nvPicPr>
          <p:cNvPr id="27" name="Graphic 26" descr="Traffic light">
            <a:extLst>
              <a:ext uri="{FF2B5EF4-FFF2-40B4-BE49-F238E27FC236}">
                <a16:creationId xmlns:a16="http://schemas.microsoft.com/office/drawing/2014/main" id="{77B62BB8-99B6-4795-A757-87CF64C70F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64" y="5925754"/>
            <a:ext cx="540000" cy="540000"/>
          </a:xfrm>
          <a:prstGeom prst="rect">
            <a:avLst/>
          </a:prstGeom>
        </p:spPr>
      </p:pic>
      <p:sp>
        <p:nvSpPr>
          <p:cNvPr id="28" name="Oval 27">
            <a:extLst>
              <a:ext uri="{FF2B5EF4-FFF2-40B4-BE49-F238E27FC236}">
                <a16:creationId xmlns:a16="http://schemas.microsoft.com/office/drawing/2014/main" id="{2D833376-068A-476D-854F-B1A7ED283194}"/>
              </a:ext>
            </a:extLst>
          </p:cNvPr>
          <p:cNvSpPr/>
          <p:nvPr/>
        </p:nvSpPr>
        <p:spPr>
          <a:xfrm>
            <a:off x="323464" y="3088799"/>
            <a:ext cx="113400" cy="11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29" name="Oval 28">
            <a:extLst>
              <a:ext uri="{FF2B5EF4-FFF2-40B4-BE49-F238E27FC236}">
                <a16:creationId xmlns:a16="http://schemas.microsoft.com/office/drawing/2014/main" id="{871BAD8F-AC02-4D7E-8042-217C3AF9D837}"/>
              </a:ext>
            </a:extLst>
          </p:cNvPr>
          <p:cNvSpPr/>
          <p:nvPr/>
        </p:nvSpPr>
        <p:spPr>
          <a:xfrm>
            <a:off x="295091" y="4869613"/>
            <a:ext cx="113400" cy="11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30" name="Oval 29">
            <a:extLst>
              <a:ext uri="{FF2B5EF4-FFF2-40B4-BE49-F238E27FC236}">
                <a16:creationId xmlns:a16="http://schemas.microsoft.com/office/drawing/2014/main" id="{CB0EF977-CCF7-4C05-999A-BA1018044683}"/>
              </a:ext>
            </a:extLst>
          </p:cNvPr>
          <p:cNvSpPr/>
          <p:nvPr/>
        </p:nvSpPr>
        <p:spPr>
          <a:xfrm>
            <a:off x="317208" y="6260904"/>
            <a:ext cx="113400" cy="11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graphicFrame>
        <p:nvGraphicFramePr>
          <p:cNvPr id="40" name="Table 40">
            <a:extLst>
              <a:ext uri="{FF2B5EF4-FFF2-40B4-BE49-F238E27FC236}">
                <a16:creationId xmlns:a16="http://schemas.microsoft.com/office/drawing/2014/main" id="{7BBB43F5-8445-4590-9801-91AE86077989}"/>
              </a:ext>
            </a:extLst>
          </p:cNvPr>
          <p:cNvGraphicFramePr>
            <a:graphicFrameLocks noGrp="1"/>
          </p:cNvGraphicFramePr>
          <p:nvPr>
            <p:extLst>
              <p:ext uri="{D42A27DB-BD31-4B8C-83A1-F6EECF244321}">
                <p14:modId xmlns:p14="http://schemas.microsoft.com/office/powerpoint/2010/main" val="3952518804"/>
              </p:ext>
            </p:extLst>
          </p:nvPr>
        </p:nvGraphicFramePr>
        <p:xfrm>
          <a:off x="6747656" y="271173"/>
          <a:ext cx="2248707" cy="929640"/>
        </p:xfrm>
        <a:graphic>
          <a:graphicData uri="http://schemas.openxmlformats.org/drawingml/2006/table">
            <a:tbl>
              <a:tblPr firstRow="1" bandRow="1">
                <a:tableStyleId>{5C22544A-7EE6-4342-B048-85BDC9FD1C3A}</a:tableStyleId>
              </a:tblPr>
              <a:tblGrid>
                <a:gridCol w="598501">
                  <a:extLst>
                    <a:ext uri="{9D8B030D-6E8A-4147-A177-3AD203B41FA5}">
                      <a16:colId xmlns:a16="http://schemas.microsoft.com/office/drawing/2014/main" val="991271154"/>
                    </a:ext>
                  </a:extLst>
                </a:gridCol>
                <a:gridCol w="1650206">
                  <a:extLst>
                    <a:ext uri="{9D8B030D-6E8A-4147-A177-3AD203B41FA5}">
                      <a16:colId xmlns:a16="http://schemas.microsoft.com/office/drawing/2014/main" val="3563264659"/>
                    </a:ext>
                  </a:extLst>
                </a:gridCol>
              </a:tblGrid>
              <a:tr h="278130">
                <a:tc>
                  <a:txBody>
                    <a:bodyPr/>
                    <a:lstStyle/>
                    <a:p>
                      <a:endParaRPr lang="en-AU" sz="1000"/>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E7E8"/>
                    </a:solidFill>
                  </a:tcPr>
                </a:tc>
                <a:tc>
                  <a:txBody>
                    <a:bodyPr/>
                    <a:lstStyle/>
                    <a:p>
                      <a:pPr marL="0" algn="l" defTabSz="685800" rtl="0" eaLnBrk="1" latinLnBrk="0" hangingPunct="1"/>
                      <a:r>
                        <a:rPr lang="en-AU" sz="1000" b="0" kern="1200">
                          <a:solidFill>
                            <a:schemeClr val="dk1"/>
                          </a:solidFill>
                          <a:latin typeface="+mn-lt"/>
                          <a:ea typeface="+mn-ea"/>
                          <a:cs typeface="+mn-cs"/>
                        </a:rPr>
                        <a:t>Go-Live date will be impacted</a:t>
                      </a:r>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E7E8"/>
                    </a:solidFill>
                  </a:tcPr>
                </a:tc>
                <a:extLst>
                  <a:ext uri="{0D108BD9-81ED-4DB2-BD59-A6C34878D82A}">
                    <a16:rowId xmlns:a16="http://schemas.microsoft.com/office/drawing/2014/main" val="2204392051"/>
                  </a:ext>
                </a:extLst>
              </a:tr>
              <a:tr h="278130">
                <a:tc>
                  <a:txBody>
                    <a:bodyPr/>
                    <a:lstStyle/>
                    <a:p>
                      <a:endParaRPr lang="en-AU" sz="1000"/>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E7E8"/>
                    </a:solidFill>
                  </a:tcPr>
                </a:tc>
                <a:tc>
                  <a:txBody>
                    <a:bodyPr/>
                    <a:lstStyle/>
                    <a:p>
                      <a:r>
                        <a:rPr lang="en-AU" sz="1000"/>
                        <a:t>At risk</a:t>
                      </a:r>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E7E8"/>
                    </a:solidFill>
                  </a:tcPr>
                </a:tc>
                <a:extLst>
                  <a:ext uri="{0D108BD9-81ED-4DB2-BD59-A6C34878D82A}">
                    <a16:rowId xmlns:a16="http://schemas.microsoft.com/office/drawing/2014/main" val="2677829974"/>
                  </a:ext>
                </a:extLst>
              </a:tr>
              <a:tr h="278130">
                <a:tc>
                  <a:txBody>
                    <a:bodyPr/>
                    <a:lstStyle/>
                    <a:p>
                      <a:endParaRPr lang="en-AU" sz="1000"/>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E7E8"/>
                    </a:solidFill>
                  </a:tcPr>
                </a:tc>
                <a:tc>
                  <a:txBody>
                    <a:bodyPr/>
                    <a:lstStyle/>
                    <a:p>
                      <a:r>
                        <a:rPr lang="en-AU" sz="1000"/>
                        <a:t>On schedule</a:t>
                      </a:r>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5E7E8"/>
                    </a:solidFill>
                  </a:tcPr>
                </a:tc>
                <a:extLst>
                  <a:ext uri="{0D108BD9-81ED-4DB2-BD59-A6C34878D82A}">
                    <a16:rowId xmlns:a16="http://schemas.microsoft.com/office/drawing/2014/main" val="1085000288"/>
                  </a:ext>
                </a:extLst>
              </a:tr>
            </a:tbl>
          </a:graphicData>
        </a:graphic>
      </p:graphicFrame>
      <p:pic>
        <p:nvPicPr>
          <p:cNvPr id="43" name="Picture 42">
            <a:extLst>
              <a:ext uri="{FF2B5EF4-FFF2-40B4-BE49-F238E27FC236}">
                <a16:creationId xmlns:a16="http://schemas.microsoft.com/office/drawing/2014/main" id="{62E1338E-E2DD-4DC4-8645-8BDC9DEAB1DE}"/>
              </a:ext>
            </a:extLst>
          </p:cNvPr>
          <p:cNvPicPr>
            <a:picLocks noChangeAspect="1"/>
          </p:cNvPicPr>
          <p:nvPr/>
        </p:nvPicPr>
        <p:blipFill>
          <a:blip r:embed="rId4"/>
          <a:stretch>
            <a:fillRect/>
          </a:stretch>
        </p:blipFill>
        <p:spPr>
          <a:xfrm>
            <a:off x="6952447" y="939656"/>
            <a:ext cx="275765" cy="275765"/>
          </a:xfrm>
          <a:prstGeom prst="rect">
            <a:avLst/>
          </a:prstGeom>
        </p:spPr>
      </p:pic>
      <p:pic>
        <p:nvPicPr>
          <p:cNvPr id="38" name="Picture 37">
            <a:extLst>
              <a:ext uri="{FF2B5EF4-FFF2-40B4-BE49-F238E27FC236}">
                <a16:creationId xmlns:a16="http://schemas.microsoft.com/office/drawing/2014/main" id="{7DE20F2E-3A57-49FC-9A8D-D26F0E87C194}"/>
              </a:ext>
            </a:extLst>
          </p:cNvPr>
          <p:cNvPicPr>
            <a:picLocks noChangeAspect="1"/>
          </p:cNvPicPr>
          <p:nvPr/>
        </p:nvPicPr>
        <p:blipFill>
          <a:blip r:embed="rId5"/>
          <a:stretch>
            <a:fillRect/>
          </a:stretch>
        </p:blipFill>
        <p:spPr>
          <a:xfrm>
            <a:off x="6952447" y="650822"/>
            <a:ext cx="271958" cy="275400"/>
          </a:xfrm>
          <a:prstGeom prst="rect">
            <a:avLst/>
          </a:prstGeom>
        </p:spPr>
      </p:pic>
      <p:pic>
        <p:nvPicPr>
          <p:cNvPr id="39" name="Picture 38">
            <a:extLst>
              <a:ext uri="{FF2B5EF4-FFF2-40B4-BE49-F238E27FC236}">
                <a16:creationId xmlns:a16="http://schemas.microsoft.com/office/drawing/2014/main" id="{A3E044A4-A5BE-435A-933B-7357F7E10D1C}"/>
              </a:ext>
            </a:extLst>
          </p:cNvPr>
          <p:cNvPicPr>
            <a:picLocks noChangeAspect="1"/>
          </p:cNvPicPr>
          <p:nvPr/>
        </p:nvPicPr>
        <p:blipFill>
          <a:blip r:embed="rId6"/>
          <a:stretch>
            <a:fillRect/>
          </a:stretch>
        </p:blipFill>
        <p:spPr>
          <a:xfrm>
            <a:off x="6934807" y="330489"/>
            <a:ext cx="271958" cy="275400"/>
          </a:xfrm>
          <a:prstGeom prst="rect">
            <a:avLst/>
          </a:prstGeom>
        </p:spPr>
      </p:pic>
    </p:spTree>
    <p:extLst>
      <p:ext uri="{BB962C8B-B14F-4D97-AF65-F5344CB8AC3E}">
        <p14:creationId xmlns:p14="http://schemas.microsoft.com/office/powerpoint/2010/main" val="541653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43EB-430C-4438-A24E-AE62E4A3CBDC}"/>
              </a:ext>
            </a:extLst>
          </p:cNvPr>
          <p:cNvSpPr>
            <a:spLocks noGrp="1"/>
          </p:cNvSpPr>
          <p:nvPr>
            <p:ph type="title"/>
          </p:nvPr>
        </p:nvSpPr>
        <p:spPr>
          <a:xfrm>
            <a:off x="176645" y="136526"/>
            <a:ext cx="8667949" cy="1189039"/>
          </a:xfrm>
        </p:spPr>
        <p:txBody>
          <a:bodyPr/>
          <a:lstStyle/>
          <a:p>
            <a:r>
              <a:rPr lang="en-US"/>
              <a:t>AEMO Systems Deployment Cutover Risk - Update</a:t>
            </a:r>
          </a:p>
        </p:txBody>
      </p:sp>
      <p:sp>
        <p:nvSpPr>
          <p:cNvPr id="4" name="Date Placeholder 3">
            <a:extLst>
              <a:ext uri="{FF2B5EF4-FFF2-40B4-BE49-F238E27FC236}">
                <a16:creationId xmlns:a16="http://schemas.microsoft.com/office/drawing/2014/main" id="{4B3BB38B-9E9A-4A2E-B2BD-3EF07D7FD33D}"/>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6" name="Slide Number Placeholder 5">
            <a:extLst>
              <a:ext uri="{FF2B5EF4-FFF2-40B4-BE49-F238E27FC236}">
                <a16:creationId xmlns:a16="http://schemas.microsoft.com/office/drawing/2014/main" id="{9EFFA257-B32B-40E0-9025-3C737CF11424}"/>
              </a:ext>
            </a:extLst>
          </p:cNvPr>
          <p:cNvSpPr>
            <a:spLocks noGrp="1"/>
          </p:cNvSpPr>
          <p:nvPr>
            <p:ph type="sldNum" sz="quarter" idx="12"/>
          </p:nvPr>
        </p:nvSpPr>
        <p:spPr/>
        <p:txBody>
          <a:bodyPr/>
          <a:lstStyle/>
          <a:p>
            <a:fld id="{4EC81F68-4976-451A-B2E9-79BCBD2F70CC}" type="slidenum">
              <a:rPr lang="en-AU" smtClean="0"/>
              <a:t>12</a:t>
            </a:fld>
            <a:endParaRPr lang="en-AU"/>
          </a:p>
        </p:txBody>
      </p:sp>
      <p:graphicFrame>
        <p:nvGraphicFramePr>
          <p:cNvPr id="9" name="Table 8">
            <a:extLst>
              <a:ext uri="{FF2B5EF4-FFF2-40B4-BE49-F238E27FC236}">
                <a16:creationId xmlns:a16="http://schemas.microsoft.com/office/drawing/2014/main" id="{D907DE64-DAA8-47FD-A9DA-DDF8BDAE3ACB}"/>
              </a:ext>
            </a:extLst>
          </p:cNvPr>
          <p:cNvGraphicFramePr>
            <a:graphicFrameLocks/>
          </p:cNvGraphicFramePr>
          <p:nvPr/>
        </p:nvGraphicFramePr>
        <p:xfrm>
          <a:off x="168078" y="1494551"/>
          <a:ext cx="8770918" cy="2257806"/>
        </p:xfrm>
        <a:graphic>
          <a:graphicData uri="http://schemas.openxmlformats.org/drawingml/2006/table">
            <a:tbl>
              <a:tblPr firstRow="1" bandRow="1">
                <a:tableStyleId>{21E4AEA4-8DFA-4A89-87EB-49C32662AFE0}</a:tableStyleId>
              </a:tblPr>
              <a:tblGrid>
                <a:gridCol w="5330203">
                  <a:extLst>
                    <a:ext uri="{9D8B030D-6E8A-4147-A177-3AD203B41FA5}">
                      <a16:colId xmlns:a16="http://schemas.microsoft.com/office/drawing/2014/main" val="2840511822"/>
                    </a:ext>
                  </a:extLst>
                </a:gridCol>
                <a:gridCol w="995745">
                  <a:extLst>
                    <a:ext uri="{9D8B030D-6E8A-4147-A177-3AD203B41FA5}">
                      <a16:colId xmlns:a16="http://schemas.microsoft.com/office/drawing/2014/main" val="1672599314"/>
                    </a:ext>
                  </a:extLst>
                </a:gridCol>
                <a:gridCol w="1269088">
                  <a:extLst>
                    <a:ext uri="{9D8B030D-6E8A-4147-A177-3AD203B41FA5}">
                      <a16:colId xmlns:a16="http://schemas.microsoft.com/office/drawing/2014/main" val="4010841599"/>
                    </a:ext>
                  </a:extLst>
                </a:gridCol>
                <a:gridCol w="1175882">
                  <a:extLst>
                    <a:ext uri="{9D8B030D-6E8A-4147-A177-3AD203B41FA5}">
                      <a16:colId xmlns:a16="http://schemas.microsoft.com/office/drawing/2014/main" val="965889859"/>
                    </a:ext>
                  </a:extLst>
                </a:gridCol>
              </a:tblGrid>
              <a:tr h="370840">
                <a:tc>
                  <a:txBody>
                    <a:bodyPr/>
                    <a:lstStyle/>
                    <a:p>
                      <a:r>
                        <a:rPr lang="en-US"/>
                        <a:t>Risk Description</a:t>
                      </a:r>
                    </a:p>
                  </a:txBody>
                  <a:tcPr/>
                </a:tc>
                <a:tc gridSpan="3">
                  <a:txBody>
                    <a:bodyPr/>
                    <a:lstStyle/>
                    <a:p>
                      <a:r>
                        <a:rPr lang="en-US"/>
                        <a:t>Risk Assessment</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987571"/>
                  </a:ext>
                </a:extLst>
              </a:tr>
              <a:tr h="370840">
                <a:tc rowSpan="4">
                  <a:txBody>
                    <a:bodyPr/>
                    <a:lstStyle/>
                    <a:p>
                      <a:pPr marL="0" marR="0" lvl="0" indent="0" algn="l">
                        <a:lnSpc>
                          <a:spcPct val="90000"/>
                        </a:lnSpc>
                        <a:spcBef>
                          <a:spcPts val="750"/>
                        </a:spcBef>
                        <a:spcAft>
                          <a:spcPts val="0"/>
                        </a:spcAft>
                        <a:buNone/>
                      </a:pPr>
                      <a:r>
                        <a:rPr lang="en-US" sz="1350" u="none" strike="noStrike" noProof="0"/>
                        <a:t>The current Cutover approach has the 3 AEMO systems deployments in close succession.  Retail Metering the largest, most technically complex and riskiest cutover going first on 9 March, then followed by both the Dispatch and Settlements systems deployments together 3 weeks later on 1 April.</a:t>
                      </a:r>
                    </a:p>
                    <a:p>
                      <a:pPr marL="0" marR="0" lvl="0" indent="0" algn="l">
                        <a:lnSpc>
                          <a:spcPct val="90000"/>
                        </a:lnSpc>
                        <a:spcBef>
                          <a:spcPts val="750"/>
                        </a:spcBef>
                        <a:spcAft>
                          <a:spcPts val="0"/>
                        </a:spcAft>
                        <a:buNone/>
                      </a:pPr>
                      <a:r>
                        <a:rPr lang="en-AU" sz="1400" kern="1200">
                          <a:solidFill>
                            <a:schemeClr val="dk1"/>
                          </a:solidFill>
                          <a:latin typeface="+mn-lt"/>
                          <a:ea typeface="+mn-ea"/>
                          <a:cs typeface="+mn-cs"/>
                        </a:rPr>
                        <a:t>A go-live criteria for Settlements is a stable metering platform. The current timetable only allows one week for the Retail solution to be stabilised prior to commencing cutover activity for Settlements which is high-risk.  </a:t>
                      </a:r>
                      <a:endParaRPr lang="en-US"/>
                    </a:p>
                  </a:txBody>
                  <a:tcPr/>
                </a:tc>
                <a:tc>
                  <a:txBody>
                    <a:bodyPr/>
                    <a:lstStyle/>
                    <a:p>
                      <a:r>
                        <a:rPr lang="en-US"/>
                        <a:t>Inherent Likelihood</a:t>
                      </a:r>
                    </a:p>
                  </a:txBody>
                  <a:tcPr/>
                </a:tc>
                <a:tc>
                  <a:txBody>
                    <a:bodyPr/>
                    <a:lstStyle/>
                    <a:p>
                      <a:r>
                        <a:rPr lang="en-US"/>
                        <a:t>Inherent Consequence</a:t>
                      </a:r>
                    </a:p>
                  </a:txBody>
                  <a:tcPr/>
                </a:tc>
                <a:tc>
                  <a:txBody>
                    <a:bodyPr/>
                    <a:lstStyle/>
                    <a:p>
                      <a:r>
                        <a:rPr lang="en-US"/>
                        <a:t>Inherent Risk Rating </a:t>
                      </a:r>
                    </a:p>
                  </a:txBody>
                  <a:tcPr/>
                </a:tc>
                <a:extLst>
                  <a:ext uri="{0D108BD9-81ED-4DB2-BD59-A6C34878D82A}">
                    <a16:rowId xmlns:a16="http://schemas.microsoft.com/office/drawing/2014/main" val="2518248788"/>
                  </a:ext>
                </a:extLst>
              </a:tr>
              <a:tr h="370840">
                <a:tc vMerge="1">
                  <a:txBody>
                    <a:bodyPr/>
                    <a:lstStyle/>
                    <a:p>
                      <a:endParaRPr lang="en-US"/>
                    </a:p>
                  </a:txBody>
                  <a:tcPr/>
                </a:tc>
                <a:tc>
                  <a:txBody>
                    <a:bodyPr/>
                    <a:lstStyle/>
                    <a:p>
                      <a:r>
                        <a:rPr lang="en-US"/>
                        <a:t>Possible</a:t>
                      </a:r>
                    </a:p>
                  </a:txBody>
                  <a:tcPr/>
                </a:tc>
                <a:tc>
                  <a:txBody>
                    <a:bodyPr/>
                    <a:lstStyle/>
                    <a:p>
                      <a:r>
                        <a:rPr lang="en-US"/>
                        <a:t>Major</a:t>
                      </a:r>
                    </a:p>
                  </a:txBody>
                  <a:tcPr/>
                </a:tc>
                <a:tc>
                  <a:txBody>
                    <a:bodyPr/>
                    <a:lstStyle/>
                    <a:p>
                      <a:r>
                        <a:rPr lang="en-US"/>
                        <a:t>Significant</a:t>
                      </a:r>
                    </a:p>
                  </a:txBody>
                  <a:tcPr/>
                </a:tc>
                <a:extLst>
                  <a:ext uri="{0D108BD9-81ED-4DB2-BD59-A6C34878D82A}">
                    <a16:rowId xmlns:a16="http://schemas.microsoft.com/office/drawing/2014/main" val="2361318308"/>
                  </a:ext>
                </a:extLst>
              </a:tr>
              <a:tr h="370840">
                <a:tc vMerge="1">
                  <a:txBody>
                    <a:bodyPr/>
                    <a:lstStyle/>
                    <a:p>
                      <a:endParaRPr lang="en-US"/>
                    </a:p>
                  </a:txBody>
                  <a:tcPr/>
                </a:tc>
                <a:tc>
                  <a:txBody>
                    <a:bodyPr/>
                    <a:lstStyle/>
                    <a:p>
                      <a:r>
                        <a:rPr lang="en-US"/>
                        <a:t>Residual Likelihood</a:t>
                      </a:r>
                    </a:p>
                  </a:txBody>
                  <a:tcPr/>
                </a:tc>
                <a:tc>
                  <a:txBody>
                    <a:bodyPr/>
                    <a:lstStyle/>
                    <a:p>
                      <a:r>
                        <a:rPr lang="en-US"/>
                        <a:t>Residual Consequence</a:t>
                      </a:r>
                    </a:p>
                  </a:txBody>
                  <a:tcPr/>
                </a:tc>
                <a:tc>
                  <a:txBody>
                    <a:bodyPr/>
                    <a:lstStyle/>
                    <a:p>
                      <a:r>
                        <a:rPr lang="en-US"/>
                        <a:t>Residual Risk Rating</a:t>
                      </a:r>
                    </a:p>
                  </a:txBody>
                  <a:tcPr/>
                </a:tc>
                <a:extLst>
                  <a:ext uri="{0D108BD9-81ED-4DB2-BD59-A6C34878D82A}">
                    <a16:rowId xmlns:a16="http://schemas.microsoft.com/office/drawing/2014/main" val="443805791"/>
                  </a:ext>
                </a:extLst>
              </a:tr>
              <a:tr h="370839">
                <a:tc vMerge="1">
                  <a:txBody>
                    <a:bodyPr/>
                    <a:lstStyle/>
                    <a:p>
                      <a:endParaRPr lang="en-US"/>
                    </a:p>
                  </a:txBody>
                  <a:tcPr/>
                </a:tc>
                <a:tc>
                  <a:txBody>
                    <a:bodyPr/>
                    <a:lstStyle/>
                    <a:p>
                      <a:pPr lvl="0">
                        <a:buNone/>
                      </a:pPr>
                      <a:r>
                        <a:rPr lang="en-US"/>
                        <a:t>Unlikely</a:t>
                      </a:r>
                    </a:p>
                  </a:txBody>
                  <a:tcPr/>
                </a:tc>
                <a:tc>
                  <a:txBody>
                    <a:bodyPr/>
                    <a:lstStyle/>
                    <a:p>
                      <a:pPr lvl="0">
                        <a:buNone/>
                      </a:pPr>
                      <a:r>
                        <a:rPr lang="en-US"/>
                        <a:t>Moderate</a:t>
                      </a:r>
                    </a:p>
                  </a:txBody>
                  <a:tcPr/>
                </a:tc>
                <a:tc>
                  <a:txBody>
                    <a:bodyPr/>
                    <a:lstStyle/>
                    <a:p>
                      <a:pPr lvl="0">
                        <a:buNone/>
                      </a:pPr>
                      <a:r>
                        <a:rPr lang="en-US"/>
                        <a:t>Medium</a:t>
                      </a:r>
                    </a:p>
                  </a:txBody>
                  <a:tcPr/>
                </a:tc>
                <a:extLst>
                  <a:ext uri="{0D108BD9-81ED-4DB2-BD59-A6C34878D82A}">
                    <a16:rowId xmlns:a16="http://schemas.microsoft.com/office/drawing/2014/main" val="2127776186"/>
                  </a:ext>
                </a:extLst>
              </a:tr>
            </a:tbl>
          </a:graphicData>
        </a:graphic>
      </p:graphicFrame>
      <p:sp>
        <p:nvSpPr>
          <p:cNvPr id="10" name="TextBox 9">
            <a:extLst>
              <a:ext uri="{FF2B5EF4-FFF2-40B4-BE49-F238E27FC236}">
                <a16:creationId xmlns:a16="http://schemas.microsoft.com/office/drawing/2014/main" id="{8F0BAFC3-137B-46E1-86AC-F878B5154C52}"/>
              </a:ext>
            </a:extLst>
          </p:cNvPr>
          <p:cNvSpPr txBox="1"/>
          <p:nvPr/>
        </p:nvSpPr>
        <p:spPr>
          <a:xfrm>
            <a:off x="168078" y="3824654"/>
            <a:ext cx="8770918" cy="1815882"/>
          </a:xfrm>
          <a:prstGeom prst="rect">
            <a:avLst/>
          </a:prstGeom>
          <a:noFill/>
        </p:spPr>
        <p:txBody>
          <a:bodyPr wrap="square" rtlCol="0">
            <a:spAutoFit/>
          </a:bodyPr>
          <a:lstStyle/>
          <a:p>
            <a:pPr marL="285750" indent="-285750">
              <a:buFont typeface="Arial" panose="020B0604020202020204" pitchFamily="34" charset="0"/>
              <a:buChar char="•"/>
            </a:pPr>
            <a:r>
              <a:rPr lang="en-AU" sz="1600">
                <a:cs typeface="Segoe UI Semilight"/>
              </a:rPr>
              <a:t>AEMO has presented the proposal to change the deployment date for the Settlements solution to 19 April 2021 to the PCF (03-Sep and 01-Oct) and RWG (14-Sep and 13-Oct)</a:t>
            </a:r>
          </a:p>
          <a:p>
            <a:pPr marL="285750" indent="-285750">
              <a:buFont typeface="Arial" panose="020B0604020202020204" pitchFamily="34" charset="0"/>
              <a:buChar char="•"/>
            </a:pPr>
            <a:r>
              <a:rPr lang="en-AU" sz="1600">
                <a:cs typeface="Segoe UI Semilight"/>
              </a:rPr>
              <a:t>MSUG was held on 16-Oct-20 to discuss the 5MS and non-5MS impacts to the data model v5.0</a:t>
            </a:r>
          </a:p>
          <a:p>
            <a:pPr marL="285750" indent="-285750">
              <a:buFont typeface="Arial" panose="020B0604020202020204" pitchFamily="34" charset="0"/>
              <a:buChar char="•"/>
            </a:pPr>
            <a:r>
              <a:rPr lang="en-AU" sz="1600">
                <a:cs typeface="Segoe UI Semilight"/>
              </a:rPr>
              <a:t>Feedback was requested from RWG and PCF by 23-Oct-20. Feedback indicated that there was no impact to participants.</a:t>
            </a:r>
          </a:p>
          <a:p>
            <a:pPr marL="285750" indent="-285750">
              <a:buFont typeface="Arial" panose="020B0604020202020204" pitchFamily="34" charset="0"/>
              <a:buChar char="•"/>
            </a:pPr>
            <a:r>
              <a:rPr lang="en-AU" sz="1600">
                <a:cs typeface="Segoe UI Semilight"/>
              </a:rPr>
              <a:t>AEMO considers this approach to be confirmed and timelines will be updated with Settlements Go-live on 19-Apr-21</a:t>
            </a:r>
          </a:p>
        </p:txBody>
      </p:sp>
    </p:spTree>
    <p:extLst>
      <p:ext uri="{BB962C8B-B14F-4D97-AF65-F5344CB8AC3E}">
        <p14:creationId xmlns:p14="http://schemas.microsoft.com/office/powerpoint/2010/main" val="3834804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8E1CD-0DE7-4237-82E9-E2F4428589B2}"/>
              </a:ext>
            </a:extLst>
          </p:cNvPr>
          <p:cNvSpPr>
            <a:spLocks noGrp="1"/>
          </p:cNvSpPr>
          <p:nvPr>
            <p:ph type="title"/>
          </p:nvPr>
        </p:nvSpPr>
        <p:spPr>
          <a:xfrm>
            <a:off x="176645" y="136526"/>
            <a:ext cx="8770785" cy="1189039"/>
          </a:xfrm>
        </p:spPr>
        <p:txBody>
          <a:bodyPr/>
          <a:lstStyle/>
          <a:p>
            <a:r>
              <a:rPr lang="en-AU"/>
              <a:t>Dispatch Pre-Production Deployment</a:t>
            </a:r>
          </a:p>
        </p:txBody>
      </p:sp>
      <p:sp>
        <p:nvSpPr>
          <p:cNvPr id="3" name="Content Placeholder 2">
            <a:extLst>
              <a:ext uri="{FF2B5EF4-FFF2-40B4-BE49-F238E27FC236}">
                <a16:creationId xmlns:a16="http://schemas.microsoft.com/office/drawing/2014/main" id="{CA88283A-E8E4-4FBD-AE26-F35667141A06}"/>
              </a:ext>
            </a:extLst>
          </p:cNvPr>
          <p:cNvSpPr>
            <a:spLocks noGrp="1"/>
          </p:cNvSpPr>
          <p:nvPr>
            <p:ph idx="1"/>
          </p:nvPr>
        </p:nvSpPr>
        <p:spPr/>
        <p:txBody>
          <a:bodyPr vert="horz" lIns="91440" tIns="45720" rIns="91440" bIns="45720" rtlCol="0" anchor="t">
            <a:normAutofit/>
          </a:bodyPr>
          <a:lstStyle/>
          <a:p>
            <a:r>
              <a:rPr lang="en-AU"/>
              <a:t>Industry test for Dispatch in the AEMO pre-production available to commence from 13:00 (AEST) 30-Nov-20</a:t>
            </a:r>
          </a:p>
          <a:p>
            <a:pPr lvl="1"/>
            <a:r>
              <a:rPr lang="en-AU">
                <a:cs typeface="Segoe UI Semilight"/>
              </a:rPr>
              <a:t>NB provides for Industry test support during business hours from Monday 30-Nov</a:t>
            </a:r>
          </a:p>
          <a:p>
            <a:r>
              <a:rPr lang="en-AU"/>
              <a:t>Support:</a:t>
            </a:r>
            <a:endParaRPr lang="en-AU">
              <a:cs typeface="Segoe UI Semilight"/>
            </a:endParaRPr>
          </a:p>
          <a:p>
            <a:pPr lvl="1"/>
            <a:r>
              <a:rPr lang="en-AU">
                <a:hlinkClick r:id="rId3"/>
              </a:rPr>
              <a:t>Participant testing webpage</a:t>
            </a:r>
            <a:r>
              <a:rPr lang="en-AU"/>
              <a:t> – background information and FAQs</a:t>
            </a:r>
            <a:endParaRPr lang="en-AU">
              <a:cs typeface="Segoe UI Semilight"/>
            </a:endParaRPr>
          </a:p>
          <a:p>
            <a:pPr lvl="1"/>
            <a:r>
              <a:rPr lang="en-AU">
                <a:hlinkClick r:id="rId4"/>
              </a:rPr>
              <a:t>Functionality Deployment Matrix</a:t>
            </a:r>
            <a:r>
              <a:rPr lang="en-AU"/>
              <a:t> – includes a list of the functionality that will be available in pre-prod </a:t>
            </a:r>
            <a:endParaRPr lang="en-AU">
              <a:cs typeface="Segoe UI Semilight"/>
            </a:endParaRPr>
          </a:p>
          <a:p>
            <a:pPr lvl="1"/>
            <a:r>
              <a:rPr lang="en-AU"/>
              <a:t>The 5MS team will be available for a daily call for one week from 01-Dec. This can be extended/repeated in Jan. Invites will be sent to ITWG and RWG.</a:t>
            </a:r>
            <a:endParaRPr lang="en-AU">
              <a:cs typeface="Segoe UI Semilight"/>
            </a:endParaRPr>
          </a:p>
          <a:p>
            <a:pPr lvl="1"/>
            <a:r>
              <a:rPr lang="en-AU"/>
              <a:t>Support is also available through </a:t>
            </a:r>
            <a:r>
              <a:rPr lang="en-AU">
                <a:hlinkClick r:id="rId5"/>
              </a:rPr>
              <a:t>AEMO Support Hub</a:t>
            </a:r>
            <a:endParaRPr lang="en-AU"/>
          </a:p>
        </p:txBody>
      </p:sp>
      <p:sp>
        <p:nvSpPr>
          <p:cNvPr id="4" name="Date Placeholder 3">
            <a:extLst>
              <a:ext uri="{FF2B5EF4-FFF2-40B4-BE49-F238E27FC236}">
                <a16:creationId xmlns:a16="http://schemas.microsoft.com/office/drawing/2014/main" id="{9AB2665E-9CD3-483F-86D0-34E223DC6797}"/>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5" name="Footer Placeholder 4">
            <a:extLst>
              <a:ext uri="{FF2B5EF4-FFF2-40B4-BE49-F238E27FC236}">
                <a16:creationId xmlns:a16="http://schemas.microsoft.com/office/drawing/2014/main" id="{10C88962-DACA-4295-AE38-02502531A324}"/>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FA0EB9A3-C615-4275-B116-DAE0AA4E2BCC}"/>
              </a:ext>
            </a:extLst>
          </p:cNvPr>
          <p:cNvSpPr>
            <a:spLocks noGrp="1"/>
          </p:cNvSpPr>
          <p:nvPr>
            <p:ph type="sldNum" sz="quarter" idx="12"/>
          </p:nvPr>
        </p:nvSpPr>
        <p:spPr/>
        <p:txBody>
          <a:bodyPr/>
          <a:lstStyle/>
          <a:p>
            <a:fld id="{4EC81F68-4976-451A-B2E9-79BCBD2F70CC}" type="slidenum">
              <a:rPr lang="en-AU" smtClean="0"/>
              <a:t>13</a:t>
            </a:fld>
            <a:endParaRPr lang="en-AU"/>
          </a:p>
        </p:txBody>
      </p:sp>
    </p:spTree>
    <p:extLst>
      <p:ext uri="{BB962C8B-B14F-4D97-AF65-F5344CB8AC3E}">
        <p14:creationId xmlns:p14="http://schemas.microsoft.com/office/powerpoint/2010/main" val="1735256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26F5-FD30-4360-8E7C-4714549FC9A6}"/>
              </a:ext>
            </a:extLst>
          </p:cNvPr>
          <p:cNvSpPr>
            <a:spLocks noGrp="1"/>
          </p:cNvSpPr>
          <p:nvPr>
            <p:ph type="title"/>
          </p:nvPr>
        </p:nvSpPr>
        <p:spPr/>
        <p:txBody>
          <a:bodyPr/>
          <a:lstStyle/>
          <a:p>
            <a:r>
              <a:rPr lang="en-AU"/>
              <a:t>Readiness Working Group Update</a:t>
            </a:r>
          </a:p>
        </p:txBody>
      </p:sp>
      <p:sp>
        <p:nvSpPr>
          <p:cNvPr id="3" name="Text Placeholder 2">
            <a:extLst>
              <a:ext uri="{FF2B5EF4-FFF2-40B4-BE49-F238E27FC236}">
                <a16:creationId xmlns:a16="http://schemas.microsoft.com/office/drawing/2014/main" id="{DCA4DE14-D0AD-44E0-92A1-D47456F07DF8}"/>
              </a:ext>
            </a:extLst>
          </p:cNvPr>
          <p:cNvSpPr>
            <a:spLocks noGrp="1"/>
          </p:cNvSpPr>
          <p:nvPr>
            <p:ph type="body" idx="1"/>
          </p:nvPr>
        </p:nvSpPr>
        <p:spPr/>
        <p:txBody>
          <a:bodyPr/>
          <a:lstStyle/>
          <a:p>
            <a:r>
              <a:rPr lang="en-AU"/>
              <a:t>Greg Minney </a:t>
            </a:r>
          </a:p>
        </p:txBody>
      </p:sp>
      <p:sp>
        <p:nvSpPr>
          <p:cNvPr id="4" name="Date Placeholder 3">
            <a:extLst>
              <a:ext uri="{FF2B5EF4-FFF2-40B4-BE49-F238E27FC236}">
                <a16:creationId xmlns:a16="http://schemas.microsoft.com/office/drawing/2014/main" id="{B6605B5A-EC6A-4B8D-A266-01D254EC3647}"/>
              </a:ext>
            </a:extLst>
          </p:cNvPr>
          <p:cNvSpPr>
            <a:spLocks noGrp="1"/>
          </p:cNvSpPr>
          <p:nvPr>
            <p:ph type="dt" sz="half" idx="10"/>
          </p:nvPr>
        </p:nvSpPr>
        <p:spPr/>
        <p:txBody>
          <a:bodyPr/>
          <a:lstStyle/>
          <a:p>
            <a:fld id="{681D5AC9-D7BA-485E-B465-DE82470048ED}" type="datetime1">
              <a:rPr lang="en-AU" smtClean="0"/>
              <a:t>16/11/2020</a:t>
            </a:fld>
            <a:endParaRPr lang="en-AU"/>
          </a:p>
        </p:txBody>
      </p:sp>
      <p:sp>
        <p:nvSpPr>
          <p:cNvPr id="5" name="Footer Placeholder 4">
            <a:extLst>
              <a:ext uri="{FF2B5EF4-FFF2-40B4-BE49-F238E27FC236}">
                <a16:creationId xmlns:a16="http://schemas.microsoft.com/office/drawing/2014/main" id="{1220BAF7-09C2-42BF-9BD8-6936C10EEB09}"/>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9B85E354-A4A2-4607-81DC-D49B54BEB967}"/>
              </a:ext>
            </a:extLst>
          </p:cNvPr>
          <p:cNvSpPr>
            <a:spLocks noGrp="1"/>
          </p:cNvSpPr>
          <p:nvPr>
            <p:ph type="sldNum" sz="quarter" idx="12"/>
          </p:nvPr>
        </p:nvSpPr>
        <p:spPr/>
        <p:txBody>
          <a:bodyPr/>
          <a:lstStyle/>
          <a:p>
            <a:fld id="{4EC81F68-4976-451A-B2E9-79BCBD2F70CC}" type="slidenum">
              <a:rPr lang="en-AU" smtClean="0"/>
              <a:pPr/>
              <a:t>14</a:t>
            </a:fld>
            <a:endParaRPr lang="en-AU"/>
          </a:p>
        </p:txBody>
      </p:sp>
    </p:spTree>
    <p:extLst>
      <p:ext uri="{BB962C8B-B14F-4D97-AF65-F5344CB8AC3E}">
        <p14:creationId xmlns:p14="http://schemas.microsoft.com/office/powerpoint/2010/main" val="2870600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p:txBody>
          <a:bodyPr/>
          <a:lstStyle/>
          <a:p>
            <a:r>
              <a:rPr lang="en-AU"/>
              <a:t>Level 2 Milestones – Readiness</a:t>
            </a:r>
          </a:p>
        </p:txBody>
      </p:sp>
      <p:graphicFrame>
        <p:nvGraphicFramePr>
          <p:cNvPr id="13" name="Table 12">
            <a:extLst>
              <a:ext uri="{FF2B5EF4-FFF2-40B4-BE49-F238E27FC236}">
                <a16:creationId xmlns:a16="http://schemas.microsoft.com/office/drawing/2014/main" id="{99B0A4B4-E243-4ED6-AF79-658F91AE816B}"/>
              </a:ext>
            </a:extLst>
          </p:cNvPr>
          <p:cNvGraphicFramePr>
            <a:graphicFrameLocks noGrp="1"/>
          </p:cNvGraphicFramePr>
          <p:nvPr/>
        </p:nvGraphicFramePr>
        <p:xfrm>
          <a:off x="1704055" y="2854397"/>
          <a:ext cx="7353681" cy="3734404"/>
        </p:xfrm>
        <a:graphic>
          <a:graphicData uri="http://schemas.openxmlformats.org/drawingml/2006/table">
            <a:tbl>
              <a:tblPr/>
              <a:tblGrid>
                <a:gridCol w="612803">
                  <a:extLst>
                    <a:ext uri="{9D8B030D-6E8A-4147-A177-3AD203B41FA5}">
                      <a16:colId xmlns:a16="http://schemas.microsoft.com/office/drawing/2014/main" val="2629953056"/>
                    </a:ext>
                  </a:extLst>
                </a:gridCol>
                <a:gridCol w="3522653">
                  <a:extLst>
                    <a:ext uri="{9D8B030D-6E8A-4147-A177-3AD203B41FA5}">
                      <a16:colId xmlns:a16="http://schemas.microsoft.com/office/drawing/2014/main" val="2366391826"/>
                    </a:ext>
                  </a:extLst>
                </a:gridCol>
                <a:gridCol w="818918">
                  <a:extLst>
                    <a:ext uri="{9D8B030D-6E8A-4147-A177-3AD203B41FA5}">
                      <a16:colId xmlns:a16="http://schemas.microsoft.com/office/drawing/2014/main" val="3784885309"/>
                    </a:ext>
                  </a:extLst>
                </a:gridCol>
                <a:gridCol w="911655">
                  <a:extLst>
                    <a:ext uri="{9D8B030D-6E8A-4147-A177-3AD203B41FA5}">
                      <a16:colId xmlns:a16="http://schemas.microsoft.com/office/drawing/2014/main" val="1015848270"/>
                    </a:ext>
                  </a:extLst>
                </a:gridCol>
                <a:gridCol w="743061">
                  <a:extLst>
                    <a:ext uri="{9D8B030D-6E8A-4147-A177-3AD203B41FA5}">
                      <a16:colId xmlns:a16="http://schemas.microsoft.com/office/drawing/2014/main" val="223712236"/>
                    </a:ext>
                  </a:extLst>
                </a:gridCol>
                <a:gridCol w="744591">
                  <a:extLst>
                    <a:ext uri="{9D8B030D-6E8A-4147-A177-3AD203B41FA5}">
                      <a16:colId xmlns:a16="http://schemas.microsoft.com/office/drawing/2014/main" val="1650546999"/>
                    </a:ext>
                  </a:extLst>
                </a:gridCol>
              </a:tblGrid>
              <a:tr h="213459">
                <a:tc gridSpan="4">
                  <a:txBody>
                    <a:bodyPr/>
                    <a:lstStyle/>
                    <a:p>
                      <a:pPr marL="72000" lvl="0" algn="l" fontAlgn="b"/>
                      <a:r>
                        <a:rPr lang="en-AU" sz="900" b="1" i="0" u="none" strike="noStrike" kern="1200">
                          <a:solidFill>
                            <a:srgbClr val="FFFFFF"/>
                          </a:solidFill>
                          <a:effectLst/>
                          <a:latin typeface="+mj-lt"/>
                          <a:ea typeface="+mn-ea"/>
                          <a:cs typeface="+mn-cs"/>
                        </a:rPr>
                        <a:t>Key</a:t>
                      </a:r>
                      <a:r>
                        <a:rPr lang="en-AU" sz="900" b="1" i="0" u="none" strike="noStrike">
                          <a:solidFill>
                            <a:srgbClr val="FFFFFF"/>
                          </a:solidFill>
                          <a:effectLst/>
                          <a:latin typeface="+mj-lt"/>
                        </a:rPr>
                        <a:t> Milestones (Program)</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pPr marL="72000" lvl="0" algn="l" fontAlgn="b"/>
                      <a:endParaRPr lang="en-AU" sz="1100" b="0" i="0" u="none" strike="noStrike">
                        <a:solidFill>
                          <a:srgbClr val="FFFFFF"/>
                        </a:solidFill>
                        <a:effectLst/>
                        <a:latin typeface="Segoe UI Semibold" panose="020B0702040204020203" pitchFamily="34" charset="0"/>
                      </a:endParaRPr>
                    </a:p>
                  </a:txBody>
                  <a:tcPr marL="7620" marR="7620" marT="7620" marB="0"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endParaRPr lang="en-AU"/>
                    </a:p>
                  </a:txBody>
                  <a:tcPr/>
                </a:tc>
                <a:tc hMerge="1">
                  <a:txBody>
                    <a:bodyPr/>
                    <a:lstStyle/>
                    <a:p>
                      <a:endParaRPr lang="en-AU"/>
                    </a:p>
                  </a:txBody>
                  <a:tcPr>
                    <a:lnL w="12700" cap="flat" cmpd="sng" algn="ctr">
                      <a:solidFill>
                        <a:schemeClr val="tx1">
                          <a:lumMod val="50000"/>
                          <a:lumOff val="50000"/>
                        </a:schemeClr>
                      </a:solidFill>
                      <a:prstDash val="solid"/>
                      <a:round/>
                      <a:headEnd type="none" w="med" len="med"/>
                      <a:tailEnd type="none" w="med" len="med"/>
                    </a:lnL>
                  </a:tcPr>
                </a:tc>
                <a:tc>
                  <a:txBody>
                    <a:bodyPr/>
                    <a:lstStyle/>
                    <a:p>
                      <a:pPr marL="72000" lvl="0" algn="l" fontAlgn="b"/>
                      <a:endParaRPr lang="en-AU" sz="900" b="1" i="0" u="none" strike="noStrike">
                        <a:solidFill>
                          <a:srgbClr val="FFFFFF"/>
                        </a:solidFill>
                        <a:effectLst/>
                        <a:latin typeface="+mj-lt"/>
                      </a:endParaRP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marL="72000" lvl="0" algn="l" fontAlgn="b"/>
                      <a:endParaRPr lang="en-AU" sz="900" b="1" i="0" u="none" strike="noStrike">
                        <a:solidFill>
                          <a:srgbClr val="FFFFFF"/>
                        </a:solidFill>
                        <a:effectLst/>
                        <a:latin typeface="+mj-lt"/>
                      </a:endParaRP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extLst>
                  <a:ext uri="{0D108BD9-81ED-4DB2-BD59-A6C34878D82A}">
                    <a16:rowId xmlns:a16="http://schemas.microsoft.com/office/drawing/2014/main" val="60900573"/>
                  </a:ext>
                </a:extLst>
              </a:tr>
              <a:tr h="151167">
                <a:tc>
                  <a:txBody>
                    <a:bodyPr/>
                    <a:lstStyle/>
                    <a:p>
                      <a:pPr marL="36000" algn="l" fontAlgn="t"/>
                      <a:r>
                        <a:rPr lang="en-AU" sz="900" b="0" i="0" u="none" strike="noStrike">
                          <a:solidFill>
                            <a:srgbClr val="FFFFFF"/>
                          </a:solidFill>
                          <a:effectLst/>
                          <a:latin typeface="+mj-lt"/>
                        </a:rPr>
                        <a:t>ID</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Milestone</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Target Date </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Expected Date</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Owner</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Status</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999362961"/>
                  </a:ext>
                </a:extLst>
              </a:tr>
              <a:tr h="215098">
                <a:tc>
                  <a:txBody>
                    <a:bodyPr/>
                    <a:lstStyle/>
                    <a:p>
                      <a:pPr marL="0" algn="l" defTabSz="801929" rtl="0" eaLnBrk="1" latinLnBrk="0" hangingPunct="1"/>
                      <a:r>
                        <a:rPr lang="en-AU" sz="900" kern="1200">
                          <a:solidFill>
                            <a:schemeClr val="tx2"/>
                          </a:solidFill>
                          <a:latin typeface="+mj-lt"/>
                          <a:ea typeface="+mn-ea"/>
                          <a:cs typeface="+mn-cs"/>
                        </a:rPr>
                        <a:t>L2-RE11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Metering Service Provider Accreditation Plan Finalised</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13-Mar-2020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18-Feb-2020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840" kern="1200">
                          <a:solidFill>
                            <a:schemeClr val="tx2"/>
                          </a:solidFill>
                          <a:latin typeface="+mj-lt"/>
                          <a:ea typeface="+mn-ea"/>
                          <a:cs typeface="+mn-cs"/>
                        </a:rPr>
                        <a:t>Complete</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480079336"/>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j-lt"/>
                          <a:ea typeface="+mn-ea"/>
                          <a:cs typeface="+mn-cs"/>
                        </a:rPr>
                        <a:t>L2-S12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Reallocations Go-Live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01-Apr-2020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01-Apr-2020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840" kern="1200">
                          <a:solidFill>
                            <a:schemeClr val="tx2"/>
                          </a:solidFill>
                          <a:latin typeface="+mj-lt"/>
                          <a:ea typeface="+mn-ea"/>
                          <a:cs typeface="+mn-cs"/>
                        </a:rPr>
                        <a:t>Complete</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835025560"/>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j-lt"/>
                          <a:ea typeface="+mn-ea"/>
                          <a:cs typeface="+mn-cs"/>
                        </a:rPr>
                        <a:t>L2-RE32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Industry Test for Reallocations Concludes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31-Mar-2020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31-Mar-2020</a:t>
                      </a:r>
                      <a:endParaRPr lang="en-AU" sz="900" kern="1200">
                        <a:solidFill>
                          <a:schemeClr val="tx2"/>
                        </a:solidFill>
                        <a:latin typeface="+mj-lt"/>
                        <a:ea typeface="+mn-ea"/>
                        <a:cs typeface="+mn-cs"/>
                      </a:endParaRP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840" kern="1200">
                          <a:solidFill>
                            <a:schemeClr val="tx2"/>
                          </a:solidFill>
                          <a:latin typeface="+mj-lt"/>
                          <a:ea typeface="+mn-ea"/>
                          <a:cs typeface="+mn-cs"/>
                        </a:rPr>
                        <a:t>Complete</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582350607"/>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Industry Transition Plan – Dispatch​ final complete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28-Aug-2020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28-Aug-2020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840" kern="1200">
                          <a:solidFill>
                            <a:schemeClr val="tx2"/>
                          </a:solidFill>
                          <a:latin typeface="+mj-lt"/>
                          <a:ea typeface="+mn-ea"/>
                          <a:cs typeface="+mn-cs"/>
                        </a:rPr>
                        <a:t>Complete</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280582933"/>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L2-M11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Industry Test preparation completed by participants for MDM and B2M Go-Live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Participants</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185042537"/>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L2-M12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Industry Test preparation completed by AEMO for MDM and B2M Go-Live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275626839"/>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L2-RE29</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Retail MDM (incl. B2M) Industry Test Commences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58669020"/>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L2-RE30</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Retail MDM (incl. B2M) Industry Test Concludes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03-Mar-2021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03-Mar-2021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824761971"/>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L2-RE18</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Industry Go-Live Plan Retail MDM finalised</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20-Nov-2020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20-Nov-2020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971794164"/>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L2-M24</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B2M Go-Live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09-Mar-2021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09-Mar-2021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606780769"/>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L2-M10</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5 minute files in MDFF accepted by AEMO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01-Apr-2021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01-Apr-2021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51845693"/>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L2-D7</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Dispatch Industry Test preparation completed by participants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29-Nov-2020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29-Nov-2020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Participants</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966261940"/>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L2-D8</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Dispatch Industry Test preparation completed by AEMO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29-Nov-2020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29-Nov-2020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499261195"/>
                  </a:ext>
                </a:extLst>
              </a:tr>
            </a:tbl>
          </a:graphicData>
        </a:graphic>
      </p:graphicFrame>
      <p:grpSp>
        <p:nvGrpSpPr>
          <p:cNvPr id="16" name="Group 15">
            <a:extLst>
              <a:ext uri="{FF2B5EF4-FFF2-40B4-BE49-F238E27FC236}">
                <a16:creationId xmlns:a16="http://schemas.microsoft.com/office/drawing/2014/main" id="{76827093-BF43-4A5D-BD34-A1E7C976BFC3}"/>
              </a:ext>
            </a:extLst>
          </p:cNvPr>
          <p:cNvGrpSpPr/>
          <p:nvPr/>
        </p:nvGrpSpPr>
        <p:grpSpPr>
          <a:xfrm>
            <a:off x="211022" y="3203378"/>
            <a:ext cx="1276993" cy="855508"/>
            <a:chOff x="234154" y="6070700"/>
            <a:chExt cx="1804196" cy="843974"/>
          </a:xfrm>
        </p:grpSpPr>
        <p:sp>
          <p:nvSpPr>
            <p:cNvPr id="17" name="Off-page Connector 138">
              <a:extLst>
                <a:ext uri="{FF2B5EF4-FFF2-40B4-BE49-F238E27FC236}">
                  <a16:creationId xmlns:a16="http://schemas.microsoft.com/office/drawing/2014/main" id="{46D8BCC8-63F5-44A0-BE6F-C6AC81C89A25}"/>
                </a:ext>
              </a:extLst>
            </p:cNvPr>
            <p:cNvSpPr/>
            <p:nvPr/>
          </p:nvSpPr>
          <p:spPr>
            <a:xfrm>
              <a:off x="234154" y="6105445"/>
              <a:ext cx="196078" cy="191748"/>
            </a:xfrm>
            <a:prstGeom prst="flowChartOffpageConnector">
              <a:avLst/>
            </a:prstGeom>
            <a:solidFill>
              <a:schemeClr val="bg1">
                <a:lumMod val="85000"/>
              </a:schemeClr>
            </a:solidFill>
            <a:ln w="12700" cap="flat" cmpd="sng" algn="ctr">
              <a:noFill/>
              <a:prstDash val="solid"/>
              <a:miter lim="800000"/>
            </a:ln>
            <a:effectLst/>
          </p:spPr>
          <p:txBody>
            <a:bodyPr rtlCol="0" anchor="ctr"/>
            <a:lstStyle/>
            <a:p>
              <a:pPr marL="0" marR="0" lvl="0" indent="0" algn="ctr" defTabSz="342904"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222324"/>
                </a:solidFill>
                <a:effectLst/>
                <a:uLnTx/>
                <a:uFillTx/>
                <a:latin typeface="Segoe UI Semilight"/>
                <a:ea typeface="Roboto Condensed Light" panose="02000000000000000000" pitchFamily="2" charset="0"/>
                <a:cs typeface="+mn-cs"/>
              </a:endParaRPr>
            </a:p>
          </p:txBody>
        </p:sp>
        <p:sp>
          <p:nvSpPr>
            <p:cNvPr id="18" name="Off-page Connector 139">
              <a:extLst>
                <a:ext uri="{FF2B5EF4-FFF2-40B4-BE49-F238E27FC236}">
                  <a16:creationId xmlns:a16="http://schemas.microsoft.com/office/drawing/2014/main" id="{D6CBBFB5-AA9E-4483-9A40-B06BA81D8513}"/>
                </a:ext>
              </a:extLst>
            </p:cNvPr>
            <p:cNvSpPr/>
            <p:nvPr/>
          </p:nvSpPr>
          <p:spPr>
            <a:xfrm>
              <a:off x="234154" y="6301473"/>
              <a:ext cx="196078" cy="191748"/>
            </a:xfrm>
            <a:prstGeom prst="flowChartOffpageConnector">
              <a:avLst/>
            </a:prstGeom>
            <a:solidFill>
              <a:srgbClr val="92D050"/>
            </a:solidFill>
            <a:ln w="12700" cap="flat" cmpd="sng" algn="ctr">
              <a:noFill/>
              <a:prstDash val="solid"/>
              <a:miter lim="800000"/>
            </a:ln>
            <a:effectLst/>
          </p:spPr>
          <p:txBody>
            <a:bodyPr rtlCol="0" anchor="ctr"/>
            <a:lstStyle/>
            <a:p>
              <a:pPr marL="0" marR="0" lvl="0" indent="0" algn="ctr" defTabSz="342904"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222324"/>
                </a:solidFill>
                <a:effectLst/>
                <a:uLnTx/>
                <a:uFillTx/>
                <a:latin typeface="Segoe UI Semilight"/>
                <a:ea typeface="Roboto Condensed Light" panose="02000000000000000000" pitchFamily="2" charset="0"/>
                <a:cs typeface="+mn-cs"/>
              </a:endParaRPr>
            </a:p>
          </p:txBody>
        </p:sp>
        <p:sp>
          <p:nvSpPr>
            <p:cNvPr id="19" name="Off-page Connector 140">
              <a:extLst>
                <a:ext uri="{FF2B5EF4-FFF2-40B4-BE49-F238E27FC236}">
                  <a16:creationId xmlns:a16="http://schemas.microsoft.com/office/drawing/2014/main" id="{9F1A5632-CEE9-436B-A981-D65CA733CFE4}"/>
                </a:ext>
              </a:extLst>
            </p:cNvPr>
            <p:cNvSpPr/>
            <p:nvPr/>
          </p:nvSpPr>
          <p:spPr>
            <a:xfrm>
              <a:off x="234154" y="6722926"/>
              <a:ext cx="196078" cy="191748"/>
            </a:xfrm>
            <a:prstGeom prst="flowChartOffpageConnector">
              <a:avLst/>
            </a:prstGeom>
            <a:solidFill>
              <a:schemeClr val="accent1"/>
            </a:solidFill>
            <a:ln w="12700" cap="flat" cmpd="sng" algn="ctr">
              <a:noFill/>
              <a:prstDash val="solid"/>
              <a:miter lim="800000"/>
            </a:ln>
            <a:effectLst/>
          </p:spPr>
          <p:txBody>
            <a:bodyPr rtlCol="0" anchor="ctr"/>
            <a:lstStyle/>
            <a:p>
              <a:pPr marL="0" marR="0" lvl="0" indent="0" algn="ctr" defTabSz="342904"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222324"/>
                </a:solidFill>
                <a:effectLst/>
                <a:uLnTx/>
                <a:uFillTx/>
                <a:latin typeface="Segoe UI Semilight"/>
                <a:ea typeface="Roboto Condensed Light" panose="02000000000000000000" pitchFamily="2" charset="0"/>
                <a:cs typeface="+mn-cs"/>
              </a:endParaRPr>
            </a:p>
          </p:txBody>
        </p:sp>
        <p:sp>
          <p:nvSpPr>
            <p:cNvPr id="20" name="TextBox 19">
              <a:extLst>
                <a:ext uri="{FF2B5EF4-FFF2-40B4-BE49-F238E27FC236}">
                  <a16:creationId xmlns:a16="http://schemas.microsoft.com/office/drawing/2014/main" id="{07B81411-CEDC-4310-BD42-6E8F1D6BC6CD}"/>
                </a:ext>
              </a:extLst>
            </p:cNvPr>
            <p:cNvSpPr txBox="1"/>
            <p:nvPr/>
          </p:nvSpPr>
          <p:spPr>
            <a:xfrm>
              <a:off x="531832" y="6070700"/>
              <a:ext cx="1303318" cy="193563"/>
            </a:xfrm>
            <a:prstGeom prst="rect">
              <a:avLst/>
            </a:prstGeom>
            <a:noFill/>
          </p:spPr>
          <p:txBody>
            <a:bodyPr wrap="square" rtlCol="0">
              <a:spAutoFit/>
            </a:bodyPr>
            <a:lstStyle/>
            <a:p>
              <a:pPr marL="0" marR="0" lvl="0" indent="0" algn="l" defTabSz="342904"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222324"/>
                  </a:solidFill>
                  <a:effectLst/>
                  <a:uLnTx/>
                  <a:uFillTx/>
                  <a:latin typeface="Segoe UI Semilight"/>
                  <a:ea typeface="Roboto Condensed Light" panose="02000000000000000000" pitchFamily="2" charset="0"/>
                  <a:cs typeface="+mn-cs"/>
                </a:rPr>
                <a:t>Milestone complete</a:t>
              </a:r>
            </a:p>
          </p:txBody>
        </p:sp>
        <p:sp>
          <p:nvSpPr>
            <p:cNvPr id="21" name="TextBox 20">
              <a:extLst>
                <a:ext uri="{FF2B5EF4-FFF2-40B4-BE49-F238E27FC236}">
                  <a16:creationId xmlns:a16="http://schemas.microsoft.com/office/drawing/2014/main" id="{380CB873-FC26-4123-9A8A-59B50923D86A}"/>
                </a:ext>
              </a:extLst>
            </p:cNvPr>
            <p:cNvSpPr txBox="1"/>
            <p:nvPr/>
          </p:nvSpPr>
          <p:spPr>
            <a:xfrm>
              <a:off x="531831" y="6268077"/>
              <a:ext cx="1303319" cy="193563"/>
            </a:xfrm>
            <a:prstGeom prst="rect">
              <a:avLst/>
            </a:prstGeom>
            <a:noFill/>
          </p:spPr>
          <p:txBody>
            <a:bodyPr wrap="square" rtlCol="0">
              <a:spAutoFit/>
            </a:bodyPr>
            <a:lstStyle/>
            <a:p>
              <a:pPr marL="0" marR="0" lvl="0" indent="0" algn="l" defTabSz="342904"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222324"/>
                  </a:solidFill>
                  <a:effectLst/>
                  <a:uLnTx/>
                  <a:uFillTx/>
                  <a:latin typeface="Segoe UI Semilight"/>
                  <a:ea typeface="Roboto Condensed Light" panose="02000000000000000000" pitchFamily="2" charset="0"/>
                  <a:cs typeface="+mn-cs"/>
                </a:rPr>
                <a:t>Milestone on track</a:t>
              </a:r>
            </a:p>
          </p:txBody>
        </p:sp>
        <p:sp>
          <p:nvSpPr>
            <p:cNvPr id="22" name="TextBox 21">
              <a:extLst>
                <a:ext uri="{FF2B5EF4-FFF2-40B4-BE49-F238E27FC236}">
                  <a16:creationId xmlns:a16="http://schemas.microsoft.com/office/drawing/2014/main" id="{4A8EBD7F-2D20-43EA-BBE9-34FBF6E15E3D}"/>
                </a:ext>
              </a:extLst>
            </p:cNvPr>
            <p:cNvSpPr txBox="1"/>
            <p:nvPr/>
          </p:nvSpPr>
          <p:spPr>
            <a:xfrm>
              <a:off x="531831" y="6701361"/>
              <a:ext cx="1506519" cy="193563"/>
            </a:xfrm>
            <a:prstGeom prst="rect">
              <a:avLst/>
            </a:prstGeom>
            <a:noFill/>
          </p:spPr>
          <p:txBody>
            <a:bodyPr wrap="square" rtlCol="0">
              <a:spAutoFit/>
            </a:bodyPr>
            <a:lstStyle/>
            <a:p>
              <a:pPr marL="0" marR="0" lvl="0" indent="0" algn="l" defTabSz="342904"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222324"/>
                  </a:solidFill>
                  <a:effectLst/>
                  <a:uLnTx/>
                  <a:uFillTx/>
                  <a:latin typeface="Segoe UI Semilight"/>
                  <a:ea typeface="Roboto Condensed Light" panose="02000000000000000000" pitchFamily="2" charset="0"/>
                  <a:cs typeface="+mn-cs"/>
                </a:rPr>
                <a:t>Milestone not achieved</a:t>
              </a:r>
            </a:p>
          </p:txBody>
        </p:sp>
        <p:sp>
          <p:nvSpPr>
            <p:cNvPr id="25" name="Off-page Connector 139">
              <a:extLst>
                <a:ext uri="{FF2B5EF4-FFF2-40B4-BE49-F238E27FC236}">
                  <a16:creationId xmlns:a16="http://schemas.microsoft.com/office/drawing/2014/main" id="{F26DA1B0-1853-40ED-92CD-750EEF240419}"/>
                </a:ext>
              </a:extLst>
            </p:cNvPr>
            <p:cNvSpPr/>
            <p:nvPr/>
          </p:nvSpPr>
          <p:spPr>
            <a:xfrm>
              <a:off x="234154" y="6520423"/>
              <a:ext cx="196078" cy="191748"/>
            </a:xfrm>
            <a:prstGeom prst="flowChartOffpageConnector">
              <a:avLst/>
            </a:prstGeom>
            <a:solidFill>
              <a:srgbClr val="FFC000"/>
            </a:solidFill>
            <a:ln w="12700" cap="flat" cmpd="sng" algn="ctr">
              <a:noFill/>
              <a:prstDash val="solid"/>
              <a:miter lim="800000"/>
            </a:ln>
            <a:effectLst/>
          </p:spPr>
          <p:txBody>
            <a:bodyPr rtlCol="0" anchor="ctr"/>
            <a:lstStyle/>
            <a:p>
              <a:pPr marL="0" marR="0" lvl="0" indent="0" algn="ctr" defTabSz="342904"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222324"/>
                </a:solidFill>
                <a:effectLst/>
                <a:uLnTx/>
                <a:uFillTx/>
                <a:latin typeface="Segoe UI Semilight"/>
                <a:ea typeface="Roboto Condensed Light" panose="02000000000000000000" pitchFamily="2" charset="0"/>
                <a:cs typeface="+mn-cs"/>
              </a:endParaRPr>
            </a:p>
          </p:txBody>
        </p:sp>
        <p:sp>
          <p:nvSpPr>
            <p:cNvPr id="26" name="TextBox 25">
              <a:extLst>
                <a:ext uri="{FF2B5EF4-FFF2-40B4-BE49-F238E27FC236}">
                  <a16:creationId xmlns:a16="http://schemas.microsoft.com/office/drawing/2014/main" id="{593809F7-2E10-4F1F-8DF1-5EC69ADFE364}"/>
                </a:ext>
              </a:extLst>
            </p:cNvPr>
            <p:cNvSpPr txBox="1"/>
            <p:nvPr/>
          </p:nvSpPr>
          <p:spPr>
            <a:xfrm>
              <a:off x="531831" y="6487027"/>
              <a:ext cx="1303319" cy="193563"/>
            </a:xfrm>
            <a:prstGeom prst="rect">
              <a:avLst/>
            </a:prstGeom>
            <a:noFill/>
          </p:spPr>
          <p:txBody>
            <a:bodyPr wrap="square" rtlCol="0">
              <a:spAutoFit/>
            </a:bodyPr>
            <a:lstStyle/>
            <a:p>
              <a:pPr marL="0" marR="0" lvl="0" indent="0" algn="l" defTabSz="342904"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222324"/>
                  </a:solidFill>
                  <a:effectLst/>
                  <a:uLnTx/>
                  <a:uFillTx/>
                  <a:latin typeface="Segoe UI Semilight"/>
                  <a:ea typeface="Roboto Condensed Light" panose="02000000000000000000" pitchFamily="2" charset="0"/>
                  <a:cs typeface="+mn-cs"/>
                </a:rPr>
                <a:t>Milestone at risk</a:t>
              </a:r>
            </a:p>
          </p:txBody>
        </p:sp>
      </p:grpSp>
      <p:sp>
        <p:nvSpPr>
          <p:cNvPr id="3" name="Slide Number Placeholder 2">
            <a:extLst>
              <a:ext uri="{FF2B5EF4-FFF2-40B4-BE49-F238E27FC236}">
                <a16:creationId xmlns:a16="http://schemas.microsoft.com/office/drawing/2014/main" id="{1E7FAC1D-2C3F-4D24-8CA1-3DEEBF03B6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9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9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graphicFrame>
        <p:nvGraphicFramePr>
          <p:cNvPr id="32" name="Table 31">
            <a:extLst>
              <a:ext uri="{FF2B5EF4-FFF2-40B4-BE49-F238E27FC236}">
                <a16:creationId xmlns:a16="http://schemas.microsoft.com/office/drawing/2014/main" id="{1B7E80E0-2D50-4924-BE89-BE03B0B140B3}"/>
              </a:ext>
            </a:extLst>
          </p:cNvPr>
          <p:cNvGraphicFramePr>
            <a:graphicFrameLocks noGrp="1"/>
          </p:cNvGraphicFramePr>
          <p:nvPr/>
        </p:nvGraphicFramePr>
        <p:xfrm>
          <a:off x="0" y="1343288"/>
          <a:ext cx="9143976" cy="1490067"/>
        </p:xfrm>
        <a:graphic>
          <a:graphicData uri="http://schemas.openxmlformats.org/drawingml/2006/table">
            <a:tbl>
              <a:tblPr/>
              <a:tblGrid>
                <a:gridCol w="982266">
                  <a:extLst>
                    <a:ext uri="{9D8B030D-6E8A-4147-A177-3AD203B41FA5}">
                      <a16:colId xmlns:a16="http://schemas.microsoft.com/office/drawing/2014/main" val="138703770"/>
                    </a:ext>
                  </a:extLst>
                </a:gridCol>
                <a:gridCol w="982266">
                  <a:extLst>
                    <a:ext uri="{9D8B030D-6E8A-4147-A177-3AD203B41FA5}">
                      <a16:colId xmlns:a16="http://schemas.microsoft.com/office/drawing/2014/main" val="1848963069"/>
                    </a:ext>
                  </a:extLst>
                </a:gridCol>
                <a:gridCol w="199429">
                  <a:extLst>
                    <a:ext uri="{9D8B030D-6E8A-4147-A177-3AD203B41FA5}">
                      <a16:colId xmlns:a16="http://schemas.microsoft.com/office/drawing/2014/main" val="959256215"/>
                    </a:ext>
                  </a:extLst>
                </a:gridCol>
                <a:gridCol w="199429">
                  <a:extLst>
                    <a:ext uri="{9D8B030D-6E8A-4147-A177-3AD203B41FA5}">
                      <a16:colId xmlns:a16="http://schemas.microsoft.com/office/drawing/2014/main" val="3017760882"/>
                    </a:ext>
                  </a:extLst>
                </a:gridCol>
                <a:gridCol w="199429">
                  <a:extLst>
                    <a:ext uri="{9D8B030D-6E8A-4147-A177-3AD203B41FA5}">
                      <a16:colId xmlns:a16="http://schemas.microsoft.com/office/drawing/2014/main" val="3937380670"/>
                    </a:ext>
                  </a:extLst>
                </a:gridCol>
                <a:gridCol w="199429">
                  <a:extLst>
                    <a:ext uri="{9D8B030D-6E8A-4147-A177-3AD203B41FA5}">
                      <a16:colId xmlns:a16="http://schemas.microsoft.com/office/drawing/2014/main" val="1273203315"/>
                    </a:ext>
                  </a:extLst>
                </a:gridCol>
                <a:gridCol w="199429">
                  <a:extLst>
                    <a:ext uri="{9D8B030D-6E8A-4147-A177-3AD203B41FA5}">
                      <a16:colId xmlns:a16="http://schemas.microsoft.com/office/drawing/2014/main" val="1293610711"/>
                    </a:ext>
                  </a:extLst>
                </a:gridCol>
                <a:gridCol w="199429">
                  <a:extLst>
                    <a:ext uri="{9D8B030D-6E8A-4147-A177-3AD203B41FA5}">
                      <a16:colId xmlns:a16="http://schemas.microsoft.com/office/drawing/2014/main" val="3895376042"/>
                    </a:ext>
                  </a:extLst>
                </a:gridCol>
                <a:gridCol w="199429">
                  <a:extLst>
                    <a:ext uri="{9D8B030D-6E8A-4147-A177-3AD203B41FA5}">
                      <a16:colId xmlns:a16="http://schemas.microsoft.com/office/drawing/2014/main" val="373219328"/>
                    </a:ext>
                  </a:extLst>
                </a:gridCol>
                <a:gridCol w="199429">
                  <a:extLst>
                    <a:ext uri="{9D8B030D-6E8A-4147-A177-3AD203B41FA5}">
                      <a16:colId xmlns:a16="http://schemas.microsoft.com/office/drawing/2014/main" val="2781125027"/>
                    </a:ext>
                  </a:extLst>
                </a:gridCol>
                <a:gridCol w="199429">
                  <a:extLst>
                    <a:ext uri="{9D8B030D-6E8A-4147-A177-3AD203B41FA5}">
                      <a16:colId xmlns:a16="http://schemas.microsoft.com/office/drawing/2014/main" val="2400026306"/>
                    </a:ext>
                  </a:extLst>
                </a:gridCol>
                <a:gridCol w="199429">
                  <a:extLst>
                    <a:ext uri="{9D8B030D-6E8A-4147-A177-3AD203B41FA5}">
                      <a16:colId xmlns:a16="http://schemas.microsoft.com/office/drawing/2014/main" val="3974354082"/>
                    </a:ext>
                  </a:extLst>
                </a:gridCol>
                <a:gridCol w="199429">
                  <a:extLst>
                    <a:ext uri="{9D8B030D-6E8A-4147-A177-3AD203B41FA5}">
                      <a16:colId xmlns:a16="http://schemas.microsoft.com/office/drawing/2014/main" val="3194208563"/>
                    </a:ext>
                  </a:extLst>
                </a:gridCol>
                <a:gridCol w="199429">
                  <a:extLst>
                    <a:ext uri="{9D8B030D-6E8A-4147-A177-3AD203B41FA5}">
                      <a16:colId xmlns:a16="http://schemas.microsoft.com/office/drawing/2014/main" val="4291806613"/>
                    </a:ext>
                  </a:extLst>
                </a:gridCol>
                <a:gridCol w="199429">
                  <a:extLst>
                    <a:ext uri="{9D8B030D-6E8A-4147-A177-3AD203B41FA5}">
                      <a16:colId xmlns:a16="http://schemas.microsoft.com/office/drawing/2014/main" val="2178562656"/>
                    </a:ext>
                  </a:extLst>
                </a:gridCol>
                <a:gridCol w="199429">
                  <a:extLst>
                    <a:ext uri="{9D8B030D-6E8A-4147-A177-3AD203B41FA5}">
                      <a16:colId xmlns:a16="http://schemas.microsoft.com/office/drawing/2014/main" val="4158548608"/>
                    </a:ext>
                  </a:extLst>
                </a:gridCol>
                <a:gridCol w="199429">
                  <a:extLst>
                    <a:ext uri="{9D8B030D-6E8A-4147-A177-3AD203B41FA5}">
                      <a16:colId xmlns:a16="http://schemas.microsoft.com/office/drawing/2014/main" val="3803436155"/>
                    </a:ext>
                  </a:extLst>
                </a:gridCol>
                <a:gridCol w="199429">
                  <a:extLst>
                    <a:ext uri="{9D8B030D-6E8A-4147-A177-3AD203B41FA5}">
                      <a16:colId xmlns:a16="http://schemas.microsoft.com/office/drawing/2014/main" val="1334069915"/>
                    </a:ext>
                  </a:extLst>
                </a:gridCol>
                <a:gridCol w="199429">
                  <a:extLst>
                    <a:ext uri="{9D8B030D-6E8A-4147-A177-3AD203B41FA5}">
                      <a16:colId xmlns:a16="http://schemas.microsoft.com/office/drawing/2014/main" val="2660109712"/>
                    </a:ext>
                  </a:extLst>
                </a:gridCol>
                <a:gridCol w="199429">
                  <a:extLst>
                    <a:ext uri="{9D8B030D-6E8A-4147-A177-3AD203B41FA5}">
                      <a16:colId xmlns:a16="http://schemas.microsoft.com/office/drawing/2014/main" val="2172300027"/>
                    </a:ext>
                  </a:extLst>
                </a:gridCol>
                <a:gridCol w="199429">
                  <a:extLst>
                    <a:ext uri="{9D8B030D-6E8A-4147-A177-3AD203B41FA5}">
                      <a16:colId xmlns:a16="http://schemas.microsoft.com/office/drawing/2014/main" val="114442153"/>
                    </a:ext>
                  </a:extLst>
                </a:gridCol>
                <a:gridCol w="199429">
                  <a:extLst>
                    <a:ext uri="{9D8B030D-6E8A-4147-A177-3AD203B41FA5}">
                      <a16:colId xmlns:a16="http://schemas.microsoft.com/office/drawing/2014/main" val="3185592902"/>
                    </a:ext>
                  </a:extLst>
                </a:gridCol>
                <a:gridCol w="199429">
                  <a:extLst>
                    <a:ext uri="{9D8B030D-6E8A-4147-A177-3AD203B41FA5}">
                      <a16:colId xmlns:a16="http://schemas.microsoft.com/office/drawing/2014/main" val="1242957403"/>
                    </a:ext>
                  </a:extLst>
                </a:gridCol>
                <a:gridCol w="199429">
                  <a:extLst>
                    <a:ext uri="{9D8B030D-6E8A-4147-A177-3AD203B41FA5}">
                      <a16:colId xmlns:a16="http://schemas.microsoft.com/office/drawing/2014/main" val="474492682"/>
                    </a:ext>
                  </a:extLst>
                </a:gridCol>
                <a:gridCol w="199429">
                  <a:extLst>
                    <a:ext uri="{9D8B030D-6E8A-4147-A177-3AD203B41FA5}">
                      <a16:colId xmlns:a16="http://schemas.microsoft.com/office/drawing/2014/main" val="1119088425"/>
                    </a:ext>
                  </a:extLst>
                </a:gridCol>
                <a:gridCol w="199429">
                  <a:extLst>
                    <a:ext uri="{9D8B030D-6E8A-4147-A177-3AD203B41FA5}">
                      <a16:colId xmlns:a16="http://schemas.microsoft.com/office/drawing/2014/main" val="1774524795"/>
                    </a:ext>
                  </a:extLst>
                </a:gridCol>
                <a:gridCol w="199429">
                  <a:extLst>
                    <a:ext uri="{9D8B030D-6E8A-4147-A177-3AD203B41FA5}">
                      <a16:colId xmlns:a16="http://schemas.microsoft.com/office/drawing/2014/main" val="2882800675"/>
                    </a:ext>
                  </a:extLst>
                </a:gridCol>
                <a:gridCol w="199429">
                  <a:extLst>
                    <a:ext uri="{9D8B030D-6E8A-4147-A177-3AD203B41FA5}">
                      <a16:colId xmlns:a16="http://schemas.microsoft.com/office/drawing/2014/main" val="1914399664"/>
                    </a:ext>
                  </a:extLst>
                </a:gridCol>
                <a:gridCol w="199429">
                  <a:extLst>
                    <a:ext uri="{9D8B030D-6E8A-4147-A177-3AD203B41FA5}">
                      <a16:colId xmlns:a16="http://schemas.microsoft.com/office/drawing/2014/main" val="248866445"/>
                    </a:ext>
                  </a:extLst>
                </a:gridCol>
                <a:gridCol w="199429">
                  <a:extLst>
                    <a:ext uri="{9D8B030D-6E8A-4147-A177-3AD203B41FA5}">
                      <a16:colId xmlns:a16="http://schemas.microsoft.com/office/drawing/2014/main" val="2355457473"/>
                    </a:ext>
                  </a:extLst>
                </a:gridCol>
                <a:gridCol w="199429">
                  <a:extLst>
                    <a:ext uri="{9D8B030D-6E8A-4147-A177-3AD203B41FA5}">
                      <a16:colId xmlns:a16="http://schemas.microsoft.com/office/drawing/2014/main" val="3050218196"/>
                    </a:ext>
                  </a:extLst>
                </a:gridCol>
                <a:gridCol w="199429">
                  <a:extLst>
                    <a:ext uri="{9D8B030D-6E8A-4147-A177-3AD203B41FA5}">
                      <a16:colId xmlns:a16="http://schemas.microsoft.com/office/drawing/2014/main" val="3511281532"/>
                    </a:ext>
                  </a:extLst>
                </a:gridCol>
                <a:gridCol w="199429">
                  <a:extLst>
                    <a:ext uri="{9D8B030D-6E8A-4147-A177-3AD203B41FA5}">
                      <a16:colId xmlns:a16="http://schemas.microsoft.com/office/drawing/2014/main" val="3817760037"/>
                    </a:ext>
                  </a:extLst>
                </a:gridCol>
                <a:gridCol w="199429">
                  <a:extLst>
                    <a:ext uri="{9D8B030D-6E8A-4147-A177-3AD203B41FA5}">
                      <a16:colId xmlns:a16="http://schemas.microsoft.com/office/drawing/2014/main" val="2500926729"/>
                    </a:ext>
                  </a:extLst>
                </a:gridCol>
                <a:gridCol w="199429">
                  <a:extLst>
                    <a:ext uri="{9D8B030D-6E8A-4147-A177-3AD203B41FA5}">
                      <a16:colId xmlns:a16="http://schemas.microsoft.com/office/drawing/2014/main" val="3854402498"/>
                    </a:ext>
                  </a:extLst>
                </a:gridCol>
                <a:gridCol w="199429">
                  <a:extLst>
                    <a:ext uri="{9D8B030D-6E8A-4147-A177-3AD203B41FA5}">
                      <a16:colId xmlns:a16="http://schemas.microsoft.com/office/drawing/2014/main" val="786577842"/>
                    </a:ext>
                  </a:extLst>
                </a:gridCol>
                <a:gridCol w="199429">
                  <a:extLst>
                    <a:ext uri="{9D8B030D-6E8A-4147-A177-3AD203B41FA5}">
                      <a16:colId xmlns:a16="http://schemas.microsoft.com/office/drawing/2014/main" val="1767291175"/>
                    </a:ext>
                  </a:extLst>
                </a:gridCol>
                <a:gridCol w="199429">
                  <a:extLst>
                    <a:ext uri="{9D8B030D-6E8A-4147-A177-3AD203B41FA5}">
                      <a16:colId xmlns:a16="http://schemas.microsoft.com/office/drawing/2014/main" val="73061504"/>
                    </a:ext>
                  </a:extLst>
                </a:gridCol>
              </a:tblGrid>
              <a:tr h="305696">
                <a:tc rowSpan="2">
                  <a:txBody>
                    <a:body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Domain</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Initiative</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2019</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2020</a:t>
                      </a:r>
                    </a:p>
                  </a:txBody>
                  <a:tcPr marL="68958" marR="68958" marT="34479" marB="34479"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2021</a:t>
                      </a:r>
                    </a:p>
                  </a:txBody>
                  <a:tcPr marL="68958" marR="68958" marT="34479" marB="34479"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44224919"/>
                  </a:ext>
                </a:extLst>
              </a:tr>
              <a:tr h="191412">
                <a:tc vMerge="1">
                  <a:txBody>
                    <a:bodyPr/>
                    <a:lstStyle/>
                    <a:p>
                      <a:endParaRPr lang="en-US"/>
                    </a:p>
                  </a:txBody>
                  <a:tcPr/>
                </a:tc>
                <a:tc vMerge="1">
                  <a:txBody>
                    <a:bodyPr/>
                    <a:lstStyle/>
                    <a:p>
                      <a:endParaRPr lang="en-US"/>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738612719"/>
                  </a:ext>
                </a:extLst>
              </a:tr>
              <a:tr h="836036">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900" b="1" kern="1200">
                          <a:solidFill>
                            <a:schemeClr val="tx1"/>
                          </a:solidFill>
                          <a:latin typeface="+mn-lt"/>
                          <a:ea typeface="Roboto" panose="02000000000000000000" pitchFamily="2" charset="0"/>
                          <a:cs typeface="+mn-cs"/>
                        </a:rPr>
                        <a:t>Readiness</a:t>
                      </a:r>
                    </a:p>
                    <a:p>
                      <a:pPr marL="0" marR="0" lvl="0" indent="0" algn="ctr" defTabSz="914400" rtl="0" eaLnBrk="1" fontAlgn="b" latinLnBrk="0" hangingPunct="1">
                        <a:lnSpc>
                          <a:spcPct val="100000"/>
                        </a:lnSpc>
                        <a:spcBef>
                          <a:spcPts val="0"/>
                        </a:spcBef>
                        <a:spcAft>
                          <a:spcPts val="0"/>
                        </a:spcAft>
                        <a:buClrTx/>
                        <a:buSzTx/>
                        <a:buFontTx/>
                        <a:buNone/>
                        <a:tabLst/>
                        <a:defRPr/>
                      </a:pPr>
                      <a:endParaRPr lang="en-AU" sz="900" b="1" kern="1200">
                        <a:solidFill>
                          <a:srgbClr val="FF0000"/>
                        </a:solidFill>
                        <a:latin typeface="+mn-lt"/>
                        <a:ea typeface="Roboto" panose="02000000000000000000" pitchFamily="2" charset="0"/>
                        <a:cs typeface="+mn-cs"/>
                      </a:endParaRPr>
                    </a:p>
                  </a:txBody>
                  <a:tcPr marL="17998" marR="17998" marT="11998" marB="11998"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a:solidFill>
                          <a:schemeClr val="tx1"/>
                        </a:solidFill>
                        <a:effectLst/>
                        <a:latin typeface="+mn-lt"/>
                        <a:ea typeface="+mn-ea"/>
                        <a:cs typeface="+mn-cs"/>
                      </a:endParaRPr>
                    </a:p>
                  </a:txBody>
                  <a:tcPr marL="17998" marR="17998" marT="11998" marB="1199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21832369"/>
                  </a:ext>
                </a:extLst>
              </a:tr>
              <a:tr h="156923">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721688880"/>
                  </a:ext>
                </a:extLst>
              </a:tr>
            </a:tbl>
          </a:graphicData>
        </a:graphic>
      </p:graphicFrame>
      <p:sp>
        <p:nvSpPr>
          <p:cNvPr id="34" name="Flowchart: Off-page Connector 33">
            <a:extLst>
              <a:ext uri="{FF2B5EF4-FFF2-40B4-BE49-F238E27FC236}">
                <a16:creationId xmlns:a16="http://schemas.microsoft.com/office/drawing/2014/main" id="{1785B5CC-3880-4F4C-9CD4-277F86CA2A03}"/>
              </a:ext>
            </a:extLst>
          </p:cNvPr>
          <p:cNvSpPr/>
          <p:nvPr/>
        </p:nvSpPr>
        <p:spPr>
          <a:xfrm>
            <a:off x="4593207" y="2095786"/>
            <a:ext cx="151530" cy="571012"/>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L2-RE11</a:t>
            </a:r>
          </a:p>
        </p:txBody>
      </p:sp>
      <p:sp>
        <p:nvSpPr>
          <p:cNvPr id="40" name="Flowchart: Off-page Connector 39">
            <a:extLst>
              <a:ext uri="{FF2B5EF4-FFF2-40B4-BE49-F238E27FC236}">
                <a16:creationId xmlns:a16="http://schemas.microsoft.com/office/drawing/2014/main" id="{7D95F5F8-FFCE-4CFA-BEE2-90957A616E62}"/>
              </a:ext>
            </a:extLst>
          </p:cNvPr>
          <p:cNvSpPr/>
          <p:nvPr/>
        </p:nvSpPr>
        <p:spPr>
          <a:xfrm>
            <a:off x="4875153" y="1539526"/>
            <a:ext cx="151530" cy="571012"/>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L2-RE32</a:t>
            </a:r>
          </a:p>
        </p:txBody>
      </p:sp>
      <p:sp>
        <p:nvSpPr>
          <p:cNvPr id="41" name="Flowchart: Off-page Connector 40">
            <a:extLst>
              <a:ext uri="{FF2B5EF4-FFF2-40B4-BE49-F238E27FC236}">
                <a16:creationId xmlns:a16="http://schemas.microsoft.com/office/drawing/2014/main" id="{EB889002-12C2-4006-8BA3-F3A078EC34F1}"/>
              </a:ext>
            </a:extLst>
          </p:cNvPr>
          <p:cNvSpPr/>
          <p:nvPr/>
        </p:nvSpPr>
        <p:spPr>
          <a:xfrm>
            <a:off x="4882773" y="2103406"/>
            <a:ext cx="151530" cy="571012"/>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L2-S12</a:t>
            </a:r>
          </a:p>
        </p:txBody>
      </p:sp>
      <p:sp>
        <p:nvSpPr>
          <p:cNvPr id="42" name="Flowchart: Off-page Connector 41">
            <a:extLst>
              <a:ext uri="{FF2B5EF4-FFF2-40B4-BE49-F238E27FC236}">
                <a16:creationId xmlns:a16="http://schemas.microsoft.com/office/drawing/2014/main" id="{B2EAE524-1479-4B4D-A887-6C7585CC06B5}"/>
              </a:ext>
            </a:extLst>
          </p:cNvPr>
          <p:cNvSpPr/>
          <p:nvPr/>
        </p:nvSpPr>
        <p:spPr>
          <a:xfrm>
            <a:off x="5835273" y="2095786"/>
            <a:ext cx="151530" cy="571012"/>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L2-RE22</a:t>
            </a:r>
          </a:p>
        </p:txBody>
      </p:sp>
      <p:sp>
        <p:nvSpPr>
          <p:cNvPr id="43" name="Flowchart: Off-page Connector 42">
            <a:extLst>
              <a:ext uri="{FF2B5EF4-FFF2-40B4-BE49-F238E27FC236}">
                <a16:creationId xmlns:a16="http://schemas.microsoft.com/office/drawing/2014/main" id="{52B944A3-6AAD-4B20-A40E-4B1FA3A520C6}"/>
              </a:ext>
            </a:extLst>
          </p:cNvPr>
          <p:cNvSpPr/>
          <p:nvPr/>
        </p:nvSpPr>
        <p:spPr>
          <a:xfrm>
            <a:off x="6865878" y="208816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L2-M11</a:t>
            </a:r>
          </a:p>
        </p:txBody>
      </p:sp>
      <p:sp>
        <p:nvSpPr>
          <p:cNvPr id="44" name="Flowchart: Off-page Connector 43">
            <a:extLst>
              <a:ext uri="{FF2B5EF4-FFF2-40B4-BE49-F238E27FC236}">
                <a16:creationId xmlns:a16="http://schemas.microsoft.com/office/drawing/2014/main" id="{197A17AF-F6CD-4FF2-B4DA-E34F4DDFC2BA}"/>
              </a:ext>
            </a:extLst>
          </p:cNvPr>
          <p:cNvSpPr/>
          <p:nvPr/>
        </p:nvSpPr>
        <p:spPr>
          <a:xfrm>
            <a:off x="6780153" y="153952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L2-M12</a:t>
            </a:r>
          </a:p>
        </p:txBody>
      </p:sp>
      <p:sp>
        <p:nvSpPr>
          <p:cNvPr id="46" name="Flowchart: Off-page Connector 45">
            <a:extLst>
              <a:ext uri="{FF2B5EF4-FFF2-40B4-BE49-F238E27FC236}">
                <a16:creationId xmlns:a16="http://schemas.microsoft.com/office/drawing/2014/main" id="{D93BB528-89ED-4470-B21A-BBDE6140B74D}"/>
              </a:ext>
            </a:extLst>
          </p:cNvPr>
          <p:cNvSpPr/>
          <p:nvPr/>
        </p:nvSpPr>
        <p:spPr>
          <a:xfrm>
            <a:off x="6406773" y="208054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L2-RE18</a:t>
            </a:r>
          </a:p>
        </p:txBody>
      </p:sp>
      <p:sp>
        <p:nvSpPr>
          <p:cNvPr id="48" name="Flowchart: Off-page Connector 47">
            <a:extLst>
              <a:ext uri="{FF2B5EF4-FFF2-40B4-BE49-F238E27FC236}">
                <a16:creationId xmlns:a16="http://schemas.microsoft.com/office/drawing/2014/main" id="{80AEF270-7211-4474-AAE9-3DA449CB93EF}"/>
              </a:ext>
            </a:extLst>
          </p:cNvPr>
          <p:cNvSpPr/>
          <p:nvPr/>
        </p:nvSpPr>
        <p:spPr>
          <a:xfrm>
            <a:off x="7126863" y="209197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L2-M24</a:t>
            </a:r>
          </a:p>
        </p:txBody>
      </p:sp>
      <p:sp>
        <p:nvSpPr>
          <p:cNvPr id="54" name="Flowchart: Off-page Connector 53">
            <a:extLst>
              <a:ext uri="{FF2B5EF4-FFF2-40B4-BE49-F238E27FC236}">
                <a16:creationId xmlns:a16="http://schemas.microsoft.com/office/drawing/2014/main" id="{CEC8534E-9E57-41E2-9538-F0C38C807E62}"/>
              </a:ext>
            </a:extLst>
          </p:cNvPr>
          <p:cNvSpPr/>
          <p:nvPr/>
        </p:nvSpPr>
        <p:spPr>
          <a:xfrm>
            <a:off x="7267833"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L2-M10</a:t>
            </a:r>
          </a:p>
        </p:txBody>
      </p:sp>
      <p:sp>
        <p:nvSpPr>
          <p:cNvPr id="55" name="Flowchart: Off-page Connector 54">
            <a:extLst>
              <a:ext uri="{FF2B5EF4-FFF2-40B4-BE49-F238E27FC236}">
                <a16:creationId xmlns:a16="http://schemas.microsoft.com/office/drawing/2014/main" id="{4F407037-634E-4712-93C8-0D6EEDBAE308}"/>
              </a:ext>
            </a:extLst>
          </p:cNvPr>
          <p:cNvSpPr/>
          <p:nvPr/>
        </p:nvSpPr>
        <p:spPr>
          <a:xfrm>
            <a:off x="7031613"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L2-D7</a:t>
            </a:r>
          </a:p>
        </p:txBody>
      </p:sp>
      <p:sp>
        <p:nvSpPr>
          <p:cNvPr id="56" name="Flowchart: Off-page Connector 55">
            <a:extLst>
              <a:ext uri="{FF2B5EF4-FFF2-40B4-BE49-F238E27FC236}">
                <a16:creationId xmlns:a16="http://schemas.microsoft.com/office/drawing/2014/main" id="{9A0CEA0F-E7CB-4D54-8BB8-E419A2B99B06}"/>
              </a:ext>
            </a:extLst>
          </p:cNvPr>
          <p:cNvSpPr/>
          <p:nvPr/>
        </p:nvSpPr>
        <p:spPr>
          <a:xfrm>
            <a:off x="7023993" y="153952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L2-D8</a:t>
            </a:r>
          </a:p>
        </p:txBody>
      </p:sp>
      <p:sp>
        <p:nvSpPr>
          <p:cNvPr id="28" name="Flowchart: Off-page Connector 27">
            <a:extLst>
              <a:ext uri="{FF2B5EF4-FFF2-40B4-BE49-F238E27FC236}">
                <a16:creationId xmlns:a16="http://schemas.microsoft.com/office/drawing/2014/main" id="{8EF7ACCF-C7E5-4881-9C00-CD2AED32C8E0}"/>
              </a:ext>
            </a:extLst>
          </p:cNvPr>
          <p:cNvSpPr/>
          <p:nvPr/>
        </p:nvSpPr>
        <p:spPr>
          <a:xfrm>
            <a:off x="6893583" y="1536712"/>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L2-RE29</a:t>
            </a:r>
          </a:p>
        </p:txBody>
      </p:sp>
      <p:sp>
        <p:nvSpPr>
          <p:cNvPr id="29" name="Flowchart: Off-page Connector 28">
            <a:extLst>
              <a:ext uri="{FF2B5EF4-FFF2-40B4-BE49-F238E27FC236}">
                <a16:creationId xmlns:a16="http://schemas.microsoft.com/office/drawing/2014/main" id="{1E8B420A-9E38-4852-ACD1-1B260FB1FF15}"/>
              </a:ext>
            </a:extLst>
          </p:cNvPr>
          <p:cNvSpPr/>
          <p:nvPr/>
        </p:nvSpPr>
        <p:spPr>
          <a:xfrm>
            <a:off x="7149288" y="153952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L2-RE30</a:t>
            </a:r>
          </a:p>
        </p:txBody>
      </p:sp>
      <p:sp>
        <p:nvSpPr>
          <p:cNvPr id="30" name="Title 1">
            <a:extLst>
              <a:ext uri="{FF2B5EF4-FFF2-40B4-BE49-F238E27FC236}">
                <a16:creationId xmlns:a16="http://schemas.microsoft.com/office/drawing/2014/main" id="{7EF34C73-7E8B-4CE7-BE3D-845D34F1447C}"/>
              </a:ext>
            </a:extLst>
          </p:cNvPr>
          <p:cNvSpPr txBox="1">
            <a:spLocks/>
          </p:cNvSpPr>
          <p:nvPr/>
        </p:nvSpPr>
        <p:spPr>
          <a:xfrm>
            <a:off x="7449473" y="22516"/>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16-10-2020</a:t>
            </a:r>
          </a:p>
        </p:txBody>
      </p:sp>
    </p:spTree>
    <p:extLst>
      <p:ext uri="{BB962C8B-B14F-4D97-AF65-F5344CB8AC3E}">
        <p14:creationId xmlns:p14="http://schemas.microsoft.com/office/powerpoint/2010/main" val="840915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p:txBody>
          <a:bodyPr/>
          <a:lstStyle/>
          <a:p>
            <a:r>
              <a:rPr lang="en-AU"/>
              <a:t>Level 2 Milestones – Readiness</a:t>
            </a:r>
          </a:p>
        </p:txBody>
      </p:sp>
      <p:graphicFrame>
        <p:nvGraphicFramePr>
          <p:cNvPr id="13" name="Table 12">
            <a:extLst>
              <a:ext uri="{FF2B5EF4-FFF2-40B4-BE49-F238E27FC236}">
                <a16:creationId xmlns:a16="http://schemas.microsoft.com/office/drawing/2014/main" id="{99B0A4B4-E243-4ED6-AF79-658F91AE816B}"/>
              </a:ext>
            </a:extLst>
          </p:cNvPr>
          <p:cNvGraphicFramePr>
            <a:graphicFrameLocks noGrp="1"/>
          </p:cNvGraphicFramePr>
          <p:nvPr/>
        </p:nvGraphicFramePr>
        <p:xfrm>
          <a:off x="1310943" y="2854397"/>
          <a:ext cx="7795139" cy="3922494"/>
        </p:xfrm>
        <a:graphic>
          <a:graphicData uri="http://schemas.openxmlformats.org/drawingml/2006/table">
            <a:tbl>
              <a:tblPr/>
              <a:tblGrid>
                <a:gridCol w="649726">
                  <a:extLst>
                    <a:ext uri="{9D8B030D-6E8A-4147-A177-3AD203B41FA5}">
                      <a16:colId xmlns:a16="http://schemas.microsoft.com/office/drawing/2014/main" val="2629953056"/>
                    </a:ext>
                  </a:extLst>
                </a:gridCol>
                <a:gridCol w="3734902">
                  <a:extLst>
                    <a:ext uri="{9D8B030D-6E8A-4147-A177-3AD203B41FA5}">
                      <a16:colId xmlns:a16="http://schemas.microsoft.com/office/drawing/2014/main" val="2366391826"/>
                    </a:ext>
                  </a:extLst>
                </a:gridCol>
                <a:gridCol w="996176">
                  <a:extLst>
                    <a:ext uri="{9D8B030D-6E8A-4147-A177-3AD203B41FA5}">
                      <a16:colId xmlns:a16="http://schemas.microsoft.com/office/drawing/2014/main" val="3784885309"/>
                    </a:ext>
                  </a:extLst>
                </a:gridCol>
                <a:gridCol w="914400">
                  <a:extLst>
                    <a:ext uri="{9D8B030D-6E8A-4147-A177-3AD203B41FA5}">
                      <a16:colId xmlns:a16="http://schemas.microsoft.com/office/drawing/2014/main" val="1015848270"/>
                    </a:ext>
                  </a:extLst>
                </a:gridCol>
                <a:gridCol w="781397">
                  <a:extLst>
                    <a:ext uri="{9D8B030D-6E8A-4147-A177-3AD203B41FA5}">
                      <a16:colId xmlns:a16="http://schemas.microsoft.com/office/drawing/2014/main" val="565200464"/>
                    </a:ext>
                  </a:extLst>
                </a:gridCol>
                <a:gridCol w="718538">
                  <a:extLst>
                    <a:ext uri="{9D8B030D-6E8A-4147-A177-3AD203B41FA5}">
                      <a16:colId xmlns:a16="http://schemas.microsoft.com/office/drawing/2014/main" val="1650546999"/>
                    </a:ext>
                  </a:extLst>
                </a:gridCol>
              </a:tblGrid>
              <a:tr h="213459">
                <a:tc gridSpan="4">
                  <a:txBody>
                    <a:bodyPr/>
                    <a:lstStyle/>
                    <a:p>
                      <a:pPr marL="72000" lvl="0" algn="l" fontAlgn="b"/>
                      <a:r>
                        <a:rPr lang="en-AU" sz="900" b="1" i="0" u="none" strike="noStrike" kern="1200">
                          <a:solidFill>
                            <a:srgbClr val="FFFFFF"/>
                          </a:solidFill>
                          <a:effectLst/>
                          <a:latin typeface="+mj-lt"/>
                          <a:ea typeface="+mn-ea"/>
                          <a:cs typeface="+mn-cs"/>
                        </a:rPr>
                        <a:t>Key</a:t>
                      </a:r>
                      <a:r>
                        <a:rPr lang="en-AU" sz="900" b="1" i="0" u="none" strike="noStrike">
                          <a:solidFill>
                            <a:srgbClr val="FFFFFF"/>
                          </a:solidFill>
                          <a:effectLst/>
                          <a:latin typeface="+mj-lt"/>
                        </a:rPr>
                        <a:t> Milestones (Program)</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pPr marL="72000" lvl="0" algn="l" fontAlgn="b"/>
                      <a:endParaRPr lang="en-AU" sz="1100" b="0" i="0" u="none" strike="noStrike">
                        <a:solidFill>
                          <a:srgbClr val="FFFFFF"/>
                        </a:solidFill>
                        <a:effectLst/>
                        <a:latin typeface="Segoe UI Semibold" panose="020B0702040204020203" pitchFamily="34" charset="0"/>
                      </a:endParaRPr>
                    </a:p>
                  </a:txBody>
                  <a:tcPr marL="7620" marR="7620" marT="7620" marB="0"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endParaRPr lang="en-AU"/>
                    </a:p>
                  </a:txBody>
                  <a:tcPr/>
                </a:tc>
                <a:tc hMerge="1">
                  <a:txBody>
                    <a:bodyPr/>
                    <a:lstStyle/>
                    <a:p>
                      <a:endParaRPr lang="en-AU"/>
                    </a:p>
                  </a:txBody>
                  <a:tcPr>
                    <a:lnL w="12700" cap="flat" cmpd="sng" algn="ctr">
                      <a:solidFill>
                        <a:schemeClr val="tx1">
                          <a:lumMod val="50000"/>
                          <a:lumOff val="50000"/>
                        </a:schemeClr>
                      </a:solidFill>
                      <a:prstDash val="solid"/>
                      <a:round/>
                      <a:headEnd type="none" w="med" len="med"/>
                      <a:tailEnd type="none" w="med" len="med"/>
                    </a:lnL>
                  </a:tcPr>
                </a:tc>
                <a:tc>
                  <a:txBody>
                    <a:bodyPr/>
                    <a:lstStyle/>
                    <a:p>
                      <a:pPr marL="72000" lvl="0" algn="l" fontAlgn="b"/>
                      <a:endParaRPr lang="en-AU" sz="900" b="1" i="0" u="none" strike="noStrike">
                        <a:solidFill>
                          <a:srgbClr val="FFFFFF"/>
                        </a:solidFill>
                        <a:effectLst/>
                        <a:latin typeface="+mj-lt"/>
                      </a:endParaRP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marL="72000" lvl="0" algn="l" fontAlgn="b"/>
                      <a:endParaRPr lang="en-AU" sz="900" b="1" i="0" u="none" strike="noStrike">
                        <a:solidFill>
                          <a:srgbClr val="FFFFFF"/>
                        </a:solidFill>
                        <a:effectLst/>
                        <a:latin typeface="+mj-lt"/>
                      </a:endParaRP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extLst>
                  <a:ext uri="{0D108BD9-81ED-4DB2-BD59-A6C34878D82A}">
                    <a16:rowId xmlns:a16="http://schemas.microsoft.com/office/drawing/2014/main" val="60900573"/>
                  </a:ext>
                </a:extLst>
              </a:tr>
              <a:tr h="0">
                <a:tc>
                  <a:txBody>
                    <a:bodyPr/>
                    <a:lstStyle/>
                    <a:p>
                      <a:pPr marL="36000" algn="l" fontAlgn="t"/>
                      <a:r>
                        <a:rPr lang="en-AU" sz="900" b="0" i="0" u="none" strike="noStrike">
                          <a:solidFill>
                            <a:srgbClr val="FFFFFF"/>
                          </a:solidFill>
                          <a:effectLst/>
                          <a:latin typeface="+mj-lt"/>
                        </a:rPr>
                        <a:t>ID</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Milestone</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Target Date </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Expected Date</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Owner</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Status</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999362961"/>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L2-S10</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u="none" strike="noStrike">
                          <a:solidFill>
                            <a:srgbClr val="222324"/>
                          </a:solidFill>
                          <a:effectLst/>
                          <a:latin typeface="+mj-lt"/>
                        </a:rPr>
                        <a:t>Settlements Industry Test preparation completed by participants</a:t>
                      </a:r>
                      <a:endParaRPr lang="en-AU" sz="900" b="0" i="0">
                        <a:solidFill>
                          <a:srgbClr val="222324"/>
                        </a:solidFill>
                        <a:effectLst/>
                        <a:latin typeface="+mj-lt"/>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17-Feb-2021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n-lt"/>
                          <a:ea typeface="+mn-ea"/>
                          <a:cs typeface="+mn-cs"/>
                        </a:rPr>
                        <a:t>17-Feb-2021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Participants</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761197664"/>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L2-S11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u="none" strike="noStrike">
                          <a:solidFill>
                            <a:srgbClr val="222324"/>
                          </a:solidFill>
                          <a:effectLst/>
                          <a:latin typeface="+mj-lt"/>
                        </a:rPr>
                        <a:t>Settlements Industry Test preparation completed by AEMO</a:t>
                      </a:r>
                      <a:endParaRPr lang="en-AU" sz="900" b="0" i="0">
                        <a:solidFill>
                          <a:srgbClr val="222324"/>
                        </a:solidFill>
                        <a:effectLst/>
                        <a:latin typeface="+mj-lt"/>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17-Feb-2021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n-lt"/>
                          <a:ea typeface="+mn-ea"/>
                          <a:cs typeface="+mn-cs"/>
                        </a:rPr>
                        <a:t>17-Feb-2021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50919426"/>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L2-RE28</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Dispatch Industry Test concludes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15-Mar-2021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15-Mar-2021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105170824"/>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L2-RE32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900" b="0" i="0" kern="1200">
                          <a:solidFill>
                            <a:srgbClr val="222324"/>
                          </a:solidFill>
                          <a:effectLst/>
                          <a:latin typeface="+mj-lt"/>
                          <a:ea typeface="+mn-ea"/>
                          <a:cs typeface="+mn-cs"/>
                        </a:rPr>
                        <a:t>Settlements Industry Test concludes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685800" rtl="0" eaLnBrk="1" fontAlgn="base" latinLnBrk="0" hangingPunct="1"/>
                      <a:r>
                        <a:rPr lang="en-AU" sz="900" b="0" i="0" kern="1200">
                          <a:solidFill>
                            <a:srgbClr val="222324"/>
                          </a:solidFill>
                          <a:effectLst/>
                          <a:latin typeface="+mj-lt"/>
                          <a:ea typeface="+mn-ea"/>
                          <a:cs typeface="+mn-cs"/>
                        </a:rPr>
                        <a:t>15-Mar-2021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900" b="0" i="0" kern="1200">
                          <a:solidFill>
                            <a:srgbClr val="222324"/>
                          </a:solidFill>
                          <a:effectLst/>
                          <a:latin typeface="+mj-lt"/>
                          <a:ea typeface="+mn-ea"/>
                          <a:cs typeface="+mn-cs"/>
                        </a:rPr>
                        <a:t>15-Mar-2021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685800" rtl="0" eaLnBrk="1" fontAlgn="base" latinLnBrk="0" hangingPunct="1"/>
                      <a:r>
                        <a:rPr lang="en-AU" sz="900" b="0" i="0" kern="1200">
                          <a:solidFill>
                            <a:srgbClr val="222324"/>
                          </a:solidFill>
                          <a:effectLst/>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685800" rtl="0" eaLnBrk="1" fontAlgn="base" latinLnBrk="0" hangingPunct="1"/>
                      <a:endParaRPr lang="en-AU" sz="900" b="0" i="0" kern="1200">
                        <a:solidFill>
                          <a:srgbClr val="222324"/>
                        </a:solidFill>
                        <a:effectLst/>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765143436"/>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L2-RE19</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Industry Go-Live Plan Settlements, Dispatch &amp; Bidding finalised</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19-Mar-2021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19-Mar-2021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34394695"/>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L2-RE23</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5MS Capability Market Trial preparation completed by participants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Participants</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430510829"/>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L2-RE24</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5MS Capability Market Trial preparation completed by AEMO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574146917"/>
                  </a:ext>
                </a:extLst>
              </a:tr>
              <a:tr h="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L2-RE31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900" b="0" i="0" kern="1200">
                          <a:solidFill>
                            <a:srgbClr val="222324"/>
                          </a:solidFill>
                          <a:effectLst/>
                          <a:latin typeface="+mj-lt"/>
                          <a:ea typeface="+mn-ea"/>
                          <a:cs typeface="+mn-cs"/>
                        </a:rPr>
                        <a:t>5MS Capability Market Trial commences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837195438"/>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L2-RE20</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Industry Go-Live Plan – 5MS Capability final complete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01-Aug-2021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01-Aug-2021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375136292"/>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L2-D10</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5MS Capability Market Trial concludes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27-Aug-2021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27-Aug-2021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298472007"/>
                  </a:ext>
                </a:extLst>
              </a:tr>
              <a:tr h="215098">
                <a:tc>
                  <a:txBody>
                    <a:bodyPr/>
                    <a:lstStyle/>
                    <a:p>
                      <a:pPr marL="0" algn="l" defTabSz="801929" rtl="0" eaLnBrk="1" latinLnBrk="0" hangingPunct="1"/>
                      <a:r>
                        <a:rPr lang="en-AU" sz="900" kern="1200">
                          <a:solidFill>
                            <a:schemeClr val="tx2"/>
                          </a:solidFill>
                          <a:latin typeface="+mj-lt"/>
                          <a:ea typeface="+mn-ea"/>
                          <a:cs typeface="+mn-cs"/>
                        </a:rPr>
                        <a:t>L2-D11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30-min Bidding no longer accepted by AEMO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01-Oct-2021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01-Oct-2021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159038232"/>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L2-RE25</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MDMT format no longer accepted by AEMO for interval meters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01-Oct-2021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01-Oct-2021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530666858"/>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L2-RE26</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GS Market Trial preparation completed by participants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01-Feb-2022</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n-lt"/>
                          <a:ea typeface="+mn-ea"/>
                          <a:cs typeface="+mn-cs"/>
                        </a:rPr>
                        <a:t>01-Feb-2022</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Participants</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80727699"/>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L2-RE27</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900" b="0" i="0" kern="1200">
                          <a:solidFill>
                            <a:srgbClr val="222324"/>
                          </a:solidFill>
                          <a:effectLst/>
                          <a:latin typeface="+mj-lt"/>
                          <a:ea typeface="+mn-ea"/>
                          <a:cs typeface="+mn-cs"/>
                        </a:rPr>
                        <a:t>GS Market Trial preparation completed by AEMO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01-Feb-2022</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n-lt"/>
                          <a:ea typeface="+mn-ea"/>
                          <a:cs typeface="+mn-cs"/>
                        </a:rPr>
                        <a:t>01-Feb-2022</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383975232"/>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Industry Go-Live Plan – GS Capability final complete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21-Dec-2021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21-Dec-2021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256303601"/>
                  </a:ext>
                </a:extLst>
              </a:tr>
            </a:tbl>
          </a:graphicData>
        </a:graphic>
      </p:graphicFrame>
      <p:sp>
        <p:nvSpPr>
          <p:cNvPr id="3" name="Slide Number Placeholder 2">
            <a:extLst>
              <a:ext uri="{FF2B5EF4-FFF2-40B4-BE49-F238E27FC236}">
                <a16:creationId xmlns:a16="http://schemas.microsoft.com/office/drawing/2014/main" id="{1E7FAC1D-2C3F-4D24-8CA1-3DEEBF03B6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9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9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graphicFrame>
        <p:nvGraphicFramePr>
          <p:cNvPr id="15" name="Table 14">
            <a:extLst>
              <a:ext uri="{FF2B5EF4-FFF2-40B4-BE49-F238E27FC236}">
                <a16:creationId xmlns:a16="http://schemas.microsoft.com/office/drawing/2014/main" id="{462AF604-3E81-48DE-8F7E-7D68663D93A1}"/>
              </a:ext>
            </a:extLst>
          </p:cNvPr>
          <p:cNvGraphicFramePr>
            <a:graphicFrameLocks noGrp="1"/>
          </p:cNvGraphicFramePr>
          <p:nvPr/>
        </p:nvGraphicFramePr>
        <p:xfrm>
          <a:off x="0" y="1343288"/>
          <a:ext cx="9143976" cy="1490067"/>
        </p:xfrm>
        <a:graphic>
          <a:graphicData uri="http://schemas.openxmlformats.org/drawingml/2006/table">
            <a:tbl>
              <a:tblPr/>
              <a:tblGrid>
                <a:gridCol w="982266">
                  <a:extLst>
                    <a:ext uri="{9D8B030D-6E8A-4147-A177-3AD203B41FA5}">
                      <a16:colId xmlns:a16="http://schemas.microsoft.com/office/drawing/2014/main" val="138703770"/>
                    </a:ext>
                  </a:extLst>
                </a:gridCol>
                <a:gridCol w="982266">
                  <a:extLst>
                    <a:ext uri="{9D8B030D-6E8A-4147-A177-3AD203B41FA5}">
                      <a16:colId xmlns:a16="http://schemas.microsoft.com/office/drawing/2014/main" val="1848963069"/>
                    </a:ext>
                  </a:extLst>
                </a:gridCol>
                <a:gridCol w="199429">
                  <a:extLst>
                    <a:ext uri="{9D8B030D-6E8A-4147-A177-3AD203B41FA5}">
                      <a16:colId xmlns:a16="http://schemas.microsoft.com/office/drawing/2014/main" val="959256215"/>
                    </a:ext>
                  </a:extLst>
                </a:gridCol>
                <a:gridCol w="199429">
                  <a:extLst>
                    <a:ext uri="{9D8B030D-6E8A-4147-A177-3AD203B41FA5}">
                      <a16:colId xmlns:a16="http://schemas.microsoft.com/office/drawing/2014/main" val="3017760882"/>
                    </a:ext>
                  </a:extLst>
                </a:gridCol>
                <a:gridCol w="199429">
                  <a:extLst>
                    <a:ext uri="{9D8B030D-6E8A-4147-A177-3AD203B41FA5}">
                      <a16:colId xmlns:a16="http://schemas.microsoft.com/office/drawing/2014/main" val="3937380670"/>
                    </a:ext>
                  </a:extLst>
                </a:gridCol>
                <a:gridCol w="199429">
                  <a:extLst>
                    <a:ext uri="{9D8B030D-6E8A-4147-A177-3AD203B41FA5}">
                      <a16:colId xmlns:a16="http://schemas.microsoft.com/office/drawing/2014/main" val="1273203315"/>
                    </a:ext>
                  </a:extLst>
                </a:gridCol>
                <a:gridCol w="199429">
                  <a:extLst>
                    <a:ext uri="{9D8B030D-6E8A-4147-A177-3AD203B41FA5}">
                      <a16:colId xmlns:a16="http://schemas.microsoft.com/office/drawing/2014/main" val="1293610711"/>
                    </a:ext>
                  </a:extLst>
                </a:gridCol>
                <a:gridCol w="199429">
                  <a:extLst>
                    <a:ext uri="{9D8B030D-6E8A-4147-A177-3AD203B41FA5}">
                      <a16:colId xmlns:a16="http://schemas.microsoft.com/office/drawing/2014/main" val="3895376042"/>
                    </a:ext>
                  </a:extLst>
                </a:gridCol>
                <a:gridCol w="199429">
                  <a:extLst>
                    <a:ext uri="{9D8B030D-6E8A-4147-A177-3AD203B41FA5}">
                      <a16:colId xmlns:a16="http://schemas.microsoft.com/office/drawing/2014/main" val="373219328"/>
                    </a:ext>
                  </a:extLst>
                </a:gridCol>
                <a:gridCol w="199429">
                  <a:extLst>
                    <a:ext uri="{9D8B030D-6E8A-4147-A177-3AD203B41FA5}">
                      <a16:colId xmlns:a16="http://schemas.microsoft.com/office/drawing/2014/main" val="2781125027"/>
                    </a:ext>
                  </a:extLst>
                </a:gridCol>
                <a:gridCol w="199429">
                  <a:extLst>
                    <a:ext uri="{9D8B030D-6E8A-4147-A177-3AD203B41FA5}">
                      <a16:colId xmlns:a16="http://schemas.microsoft.com/office/drawing/2014/main" val="2400026306"/>
                    </a:ext>
                  </a:extLst>
                </a:gridCol>
                <a:gridCol w="199429">
                  <a:extLst>
                    <a:ext uri="{9D8B030D-6E8A-4147-A177-3AD203B41FA5}">
                      <a16:colId xmlns:a16="http://schemas.microsoft.com/office/drawing/2014/main" val="3974354082"/>
                    </a:ext>
                  </a:extLst>
                </a:gridCol>
                <a:gridCol w="199429">
                  <a:extLst>
                    <a:ext uri="{9D8B030D-6E8A-4147-A177-3AD203B41FA5}">
                      <a16:colId xmlns:a16="http://schemas.microsoft.com/office/drawing/2014/main" val="3194208563"/>
                    </a:ext>
                  </a:extLst>
                </a:gridCol>
                <a:gridCol w="199429">
                  <a:extLst>
                    <a:ext uri="{9D8B030D-6E8A-4147-A177-3AD203B41FA5}">
                      <a16:colId xmlns:a16="http://schemas.microsoft.com/office/drawing/2014/main" val="4291806613"/>
                    </a:ext>
                  </a:extLst>
                </a:gridCol>
                <a:gridCol w="199429">
                  <a:extLst>
                    <a:ext uri="{9D8B030D-6E8A-4147-A177-3AD203B41FA5}">
                      <a16:colId xmlns:a16="http://schemas.microsoft.com/office/drawing/2014/main" val="2178562656"/>
                    </a:ext>
                  </a:extLst>
                </a:gridCol>
                <a:gridCol w="199429">
                  <a:extLst>
                    <a:ext uri="{9D8B030D-6E8A-4147-A177-3AD203B41FA5}">
                      <a16:colId xmlns:a16="http://schemas.microsoft.com/office/drawing/2014/main" val="4158548608"/>
                    </a:ext>
                  </a:extLst>
                </a:gridCol>
                <a:gridCol w="199429">
                  <a:extLst>
                    <a:ext uri="{9D8B030D-6E8A-4147-A177-3AD203B41FA5}">
                      <a16:colId xmlns:a16="http://schemas.microsoft.com/office/drawing/2014/main" val="3803436155"/>
                    </a:ext>
                  </a:extLst>
                </a:gridCol>
                <a:gridCol w="199429">
                  <a:extLst>
                    <a:ext uri="{9D8B030D-6E8A-4147-A177-3AD203B41FA5}">
                      <a16:colId xmlns:a16="http://schemas.microsoft.com/office/drawing/2014/main" val="1334069915"/>
                    </a:ext>
                  </a:extLst>
                </a:gridCol>
                <a:gridCol w="199429">
                  <a:extLst>
                    <a:ext uri="{9D8B030D-6E8A-4147-A177-3AD203B41FA5}">
                      <a16:colId xmlns:a16="http://schemas.microsoft.com/office/drawing/2014/main" val="2660109712"/>
                    </a:ext>
                  </a:extLst>
                </a:gridCol>
                <a:gridCol w="199429">
                  <a:extLst>
                    <a:ext uri="{9D8B030D-6E8A-4147-A177-3AD203B41FA5}">
                      <a16:colId xmlns:a16="http://schemas.microsoft.com/office/drawing/2014/main" val="2172300027"/>
                    </a:ext>
                  </a:extLst>
                </a:gridCol>
                <a:gridCol w="199429">
                  <a:extLst>
                    <a:ext uri="{9D8B030D-6E8A-4147-A177-3AD203B41FA5}">
                      <a16:colId xmlns:a16="http://schemas.microsoft.com/office/drawing/2014/main" val="114442153"/>
                    </a:ext>
                  </a:extLst>
                </a:gridCol>
                <a:gridCol w="199429">
                  <a:extLst>
                    <a:ext uri="{9D8B030D-6E8A-4147-A177-3AD203B41FA5}">
                      <a16:colId xmlns:a16="http://schemas.microsoft.com/office/drawing/2014/main" val="3185592902"/>
                    </a:ext>
                  </a:extLst>
                </a:gridCol>
                <a:gridCol w="199429">
                  <a:extLst>
                    <a:ext uri="{9D8B030D-6E8A-4147-A177-3AD203B41FA5}">
                      <a16:colId xmlns:a16="http://schemas.microsoft.com/office/drawing/2014/main" val="1242957403"/>
                    </a:ext>
                  </a:extLst>
                </a:gridCol>
                <a:gridCol w="199429">
                  <a:extLst>
                    <a:ext uri="{9D8B030D-6E8A-4147-A177-3AD203B41FA5}">
                      <a16:colId xmlns:a16="http://schemas.microsoft.com/office/drawing/2014/main" val="474492682"/>
                    </a:ext>
                  </a:extLst>
                </a:gridCol>
                <a:gridCol w="199429">
                  <a:extLst>
                    <a:ext uri="{9D8B030D-6E8A-4147-A177-3AD203B41FA5}">
                      <a16:colId xmlns:a16="http://schemas.microsoft.com/office/drawing/2014/main" val="1119088425"/>
                    </a:ext>
                  </a:extLst>
                </a:gridCol>
                <a:gridCol w="199429">
                  <a:extLst>
                    <a:ext uri="{9D8B030D-6E8A-4147-A177-3AD203B41FA5}">
                      <a16:colId xmlns:a16="http://schemas.microsoft.com/office/drawing/2014/main" val="1774524795"/>
                    </a:ext>
                  </a:extLst>
                </a:gridCol>
                <a:gridCol w="199429">
                  <a:extLst>
                    <a:ext uri="{9D8B030D-6E8A-4147-A177-3AD203B41FA5}">
                      <a16:colId xmlns:a16="http://schemas.microsoft.com/office/drawing/2014/main" val="2882800675"/>
                    </a:ext>
                  </a:extLst>
                </a:gridCol>
                <a:gridCol w="199429">
                  <a:extLst>
                    <a:ext uri="{9D8B030D-6E8A-4147-A177-3AD203B41FA5}">
                      <a16:colId xmlns:a16="http://schemas.microsoft.com/office/drawing/2014/main" val="1914399664"/>
                    </a:ext>
                  </a:extLst>
                </a:gridCol>
                <a:gridCol w="199429">
                  <a:extLst>
                    <a:ext uri="{9D8B030D-6E8A-4147-A177-3AD203B41FA5}">
                      <a16:colId xmlns:a16="http://schemas.microsoft.com/office/drawing/2014/main" val="248866445"/>
                    </a:ext>
                  </a:extLst>
                </a:gridCol>
                <a:gridCol w="199429">
                  <a:extLst>
                    <a:ext uri="{9D8B030D-6E8A-4147-A177-3AD203B41FA5}">
                      <a16:colId xmlns:a16="http://schemas.microsoft.com/office/drawing/2014/main" val="2355457473"/>
                    </a:ext>
                  </a:extLst>
                </a:gridCol>
                <a:gridCol w="199429">
                  <a:extLst>
                    <a:ext uri="{9D8B030D-6E8A-4147-A177-3AD203B41FA5}">
                      <a16:colId xmlns:a16="http://schemas.microsoft.com/office/drawing/2014/main" val="3050218196"/>
                    </a:ext>
                  </a:extLst>
                </a:gridCol>
                <a:gridCol w="199429">
                  <a:extLst>
                    <a:ext uri="{9D8B030D-6E8A-4147-A177-3AD203B41FA5}">
                      <a16:colId xmlns:a16="http://schemas.microsoft.com/office/drawing/2014/main" val="3511281532"/>
                    </a:ext>
                  </a:extLst>
                </a:gridCol>
                <a:gridCol w="199429">
                  <a:extLst>
                    <a:ext uri="{9D8B030D-6E8A-4147-A177-3AD203B41FA5}">
                      <a16:colId xmlns:a16="http://schemas.microsoft.com/office/drawing/2014/main" val="3817760037"/>
                    </a:ext>
                  </a:extLst>
                </a:gridCol>
                <a:gridCol w="199429">
                  <a:extLst>
                    <a:ext uri="{9D8B030D-6E8A-4147-A177-3AD203B41FA5}">
                      <a16:colId xmlns:a16="http://schemas.microsoft.com/office/drawing/2014/main" val="2500926729"/>
                    </a:ext>
                  </a:extLst>
                </a:gridCol>
                <a:gridCol w="199429">
                  <a:extLst>
                    <a:ext uri="{9D8B030D-6E8A-4147-A177-3AD203B41FA5}">
                      <a16:colId xmlns:a16="http://schemas.microsoft.com/office/drawing/2014/main" val="3854402498"/>
                    </a:ext>
                  </a:extLst>
                </a:gridCol>
                <a:gridCol w="199429">
                  <a:extLst>
                    <a:ext uri="{9D8B030D-6E8A-4147-A177-3AD203B41FA5}">
                      <a16:colId xmlns:a16="http://schemas.microsoft.com/office/drawing/2014/main" val="786577842"/>
                    </a:ext>
                  </a:extLst>
                </a:gridCol>
                <a:gridCol w="199429">
                  <a:extLst>
                    <a:ext uri="{9D8B030D-6E8A-4147-A177-3AD203B41FA5}">
                      <a16:colId xmlns:a16="http://schemas.microsoft.com/office/drawing/2014/main" val="1767291175"/>
                    </a:ext>
                  </a:extLst>
                </a:gridCol>
                <a:gridCol w="199429">
                  <a:extLst>
                    <a:ext uri="{9D8B030D-6E8A-4147-A177-3AD203B41FA5}">
                      <a16:colId xmlns:a16="http://schemas.microsoft.com/office/drawing/2014/main" val="73061504"/>
                    </a:ext>
                  </a:extLst>
                </a:gridCol>
              </a:tblGrid>
              <a:tr h="305696">
                <a:tc rowSpan="2">
                  <a:txBody>
                    <a:body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Domain</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Initiative</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2019</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2020</a:t>
                      </a:r>
                    </a:p>
                  </a:txBody>
                  <a:tcPr marL="68958" marR="68958" marT="34479" marB="34479"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2021</a:t>
                      </a:r>
                    </a:p>
                  </a:txBody>
                  <a:tcPr marL="68958" marR="68958" marT="34479" marB="34479"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44224919"/>
                  </a:ext>
                </a:extLst>
              </a:tr>
              <a:tr h="191412">
                <a:tc vMerge="1">
                  <a:txBody>
                    <a:bodyPr/>
                    <a:lstStyle/>
                    <a:p>
                      <a:endParaRPr lang="en-US"/>
                    </a:p>
                  </a:txBody>
                  <a:tcPr/>
                </a:tc>
                <a:tc vMerge="1">
                  <a:txBody>
                    <a:bodyPr/>
                    <a:lstStyle/>
                    <a:p>
                      <a:endParaRPr lang="en-US"/>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738612719"/>
                  </a:ext>
                </a:extLst>
              </a:tr>
              <a:tr h="836036">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900" b="1" kern="1200">
                          <a:solidFill>
                            <a:schemeClr val="tx1"/>
                          </a:solidFill>
                          <a:latin typeface="+mn-lt"/>
                          <a:ea typeface="Roboto" panose="02000000000000000000" pitchFamily="2" charset="0"/>
                          <a:cs typeface="+mn-cs"/>
                        </a:rPr>
                        <a:t>Readiness</a:t>
                      </a:r>
                    </a:p>
                    <a:p>
                      <a:pPr marL="0" marR="0" lvl="0" indent="0" algn="ctr" defTabSz="914400" rtl="0" eaLnBrk="1" fontAlgn="b" latinLnBrk="0" hangingPunct="1">
                        <a:lnSpc>
                          <a:spcPct val="100000"/>
                        </a:lnSpc>
                        <a:spcBef>
                          <a:spcPts val="0"/>
                        </a:spcBef>
                        <a:spcAft>
                          <a:spcPts val="0"/>
                        </a:spcAft>
                        <a:buClrTx/>
                        <a:buSzTx/>
                        <a:buFontTx/>
                        <a:buNone/>
                        <a:tabLst/>
                        <a:defRPr/>
                      </a:pPr>
                      <a:endParaRPr lang="en-AU" sz="900" b="1" kern="1200">
                        <a:solidFill>
                          <a:srgbClr val="FF0000"/>
                        </a:solidFill>
                        <a:latin typeface="+mn-lt"/>
                        <a:ea typeface="Roboto" panose="02000000000000000000" pitchFamily="2" charset="0"/>
                        <a:cs typeface="+mn-cs"/>
                      </a:endParaRPr>
                    </a:p>
                  </a:txBody>
                  <a:tcPr marL="17998" marR="17998" marT="11998" marB="11998"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a:solidFill>
                          <a:schemeClr val="tx1"/>
                        </a:solidFill>
                        <a:effectLst/>
                        <a:latin typeface="+mn-lt"/>
                        <a:ea typeface="+mn-ea"/>
                        <a:cs typeface="+mn-cs"/>
                      </a:endParaRPr>
                    </a:p>
                  </a:txBody>
                  <a:tcPr marL="17998" marR="17998" marT="11998" marB="1199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21832369"/>
                  </a:ext>
                </a:extLst>
              </a:tr>
              <a:tr h="156923">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721688880"/>
                  </a:ext>
                </a:extLst>
              </a:tr>
            </a:tbl>
          </a:graphicData>
        </a:graphic>
      </p:graphicFrame>
      <p:sp>
        <p:nvSpPr>
          <p:cNvPr id="23" name="Flowchart: Off-page Connector 22">
            <a:extLst>
              <a:ext uri="{FF2B5EF4-FFF2-40B4-BE49-F238E27FC236}">
                <a16:creationId xmlns:a16="http://schemas.microsoft.com/office/drawing/2014/main" id="{D4206A10-DE02-4D2F-AC3A-5BF7F68017E8}"/>
              </a:ext>
            </a:extLst>
          </p:cNvPr>
          <p:cNvSpPr/>
          <p:nvPr/>
        </p:nvSpPr>
        <p:spPr>
          <a:xfrm>
            <a:off x="7008753"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L2-S10</a:t>
            </a:r>
          </a:p>
        </p:txBody>
      </p:sp>
      <p:sp>
        <p:nvSpPr>
          <p:cNvPr id="24" name="Flowchart: Off-page Connector 23">
            <a:extLst>
              <a:ext uri="{FF2B5EF4-FFF2-40B4-BE49-F238E27FC236}">
                <a16:creationId xmlns:a16="http://schemas.microsoft.com/office/drawing/2014/main" id="{E981D779-EA5A-4485-A09C-C1AE392A4E3A}"/>
              </a:ext>
            </a:extLst>
          </p:cNvPr>
          <p:cNvSpPr/>
          <p:nvPr/>
        </p:nvSpPr>
        <p:spPr>
          <a:xfrm>
            <a:off x="7008753" y="153952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L2-S11</a:t>
            </a:r>
          </a:p>
        </p:txBody>
      </p:sp>
      <p:sp>
        <p:nvSpPr>
          <p:cNvPr id="27" name="Flowchart: Off-page Connector 26">
            <a:extLst>
              <a:ext uri="{FF2B5EF4-FFF2-40B4-BE49-F238E27FC236}">
                <a16:creationId xmlns:a16="http://schemas.microsoft.com/office/drawing/2014/main" id="{63D70B99-E974-4E41-B19C-7CA5C6B1E810}"/>
              </a:ext>
            </a:extLst>
          </p:cNvPr>
          <p:cNvSpPr/>
          <p:nvPr/>
        </p:nvSpPr>
        <p:spPr>
          <a:xfrm>
            <a:off x="7183190"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L2-RE32</a:t>
            </a:r>
          </a:p>
        </p:txBody>
      </p:sp>
      <p:sp>
        <p:nvSpPr>
          <p:cNvPr id="29" name="Flowchart: Off-page Connector 28">
            <a:extLst>
              <a:ext uri="{FF2B5EF4-FFF2-40B4-BE49-F238E27FC236}">
                <a16:creationId xmlns:a16="http://schemas.microsoft.com/office/drawing/2014/main" id="{847B9D29-DAB7-4003-8220-E7F494BCFDE0}"/>
              </a:ext>
            </a:extLst>
          </p:cNvPr>
          <p:cNvSpPr/>
          <p:nvPr/>
        </p:nvSpPr>
        <p:spPr>
          <a:xfrm>
            <a:off x="7900988"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L2-RE23</a:t>
            </a:r>
          </a:p>
        </p:txBody>
      </p:sp>
      <p:sp>
        <p:nvSpPr>
          <p:cNvPr id="30" name="Flowchart: Off-page Connector 29">
            <a:extLst>
              <a:ext uri="{FF2B5EF4-FFF2-40B4-BE49-F238E27FC236}">
                <a16:creationId xmlns:a16="http://schemas.microsoft.com/office/drawing/2014/main" id="{0DEB87C3-0627-4102-9F78-D103D10AC5C5}"/>
              </a:ext>
            </a:extLst>
          </p:cNvPr>
          <p:cNvSpPr/>
          <p:nvPr/>
        </p:nvSpPr>
        <p:spPr>
          <a:xfrm>
            <a:off x="7903060" y="925077"/>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L2-RE24</a:t>
            </a:r>
          </a:p>
        </p:txBody>
      </p:sp>
      <p:sp>
        <p:nvSpPr>
          <p:cNvPr id="31" name="Flowchart: Off-page Connector 30">
            <a:extLst>
              <a:ext uri="{FF2B5EF4-FFF2-40B4-BE49-F238E27FC236}">
                <a16:creationId xmlns:a16="http://schemas.microsoft.com/office/drawing/2014/main" id="{2A8638E1-846D-40EE-8C54-86FDD4AF3958}"/>
              </a:ext>
            </a:extLst>
          </p:cNvPr>
          <p:cNvSpPr/>
          <p:nvPr/>
        </p:nvSpPr>
        <p:spPr>
          <a:xfrm>
            <a:off x="8067240"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L2-RE20</a:t>
            </a:r>
          </a:p>
        </p:txBody>
      </p:sp>
      <p:sp>
        <p:nvSpPr>
          <p:cNvPr id="32" name="Flowchart: Off-page Connector 31">
            <a:extLst>
              <a:ext uri="{FF2B5EF4-FFF2-40B4-BE49-F238E27FC236}">
                <a16:creationId xmlns:a16="http://schemas.microsoft.com/office/drawing/2014/main" id="{4C620DEE-DB9D-42C8-A892-D000C03982C7}"/>
              </a:ext>
            </a:extLst>
          </p:cNvPr>
          <p:cNvSpPr/>
          <p:nvPr/>
        </p:nvSpPr>
        <p:spPr>
          <a:xfrm>
            <a:off x="8230032" y="209578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L2-D10</a:t>
            </a:r>
          </a:p>
        </p:txBody>
      </p:sp>
      <p:sp>
        <p:nvSpPr>
          <p:cNvPr id="34" name="Flowchart: Off-page Connector 33">
            <a:extLst>
              <a:ext uri="{FF2B5EF4-FFF2-40B4-BE49-F238E27FC236}">
                <a16:creationId xmlns:a16="http://schemas.microsoft.com/office/drawing/2014/main" id="{1F685F70-625F-47D6-910E-084B5D0D289B}"/>
              </a:ext>
            </a:extLst>
          </p:cNvPr>
          <p:cNvSpPr/>
          <p:nvPr/>
        </p:nvSpPr>
        <p:spPr>
          <a:xfrm>
            <a:off x="8475955" y="209578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L2-D11</a:t>
            </a:r>
          </a:p>
        </p:txBody>
      </p:sp>
      <p:sp>
        <p:nvSpPr>
          <p:cNvPr id="35" name="Flowchart: Off-page Connector 34">
            <a:extLst>
              <a:ext uri="{FF2B5EF4-FFF2-40B4-BE49-F238E27FC236}">
                <a16:creationId xmlns:a16="http://schemas.microsoft.com/office/drawing/2014/main" id="{E2EA2C78-27EC-48DD-AF5C-CB2192AEDAC7}"/>
              </a:ext>
            </a:extLst>
          </p:cNvPr>
          <p:cNvSpPr/>
          <p:nvPr/>
        </p:nvSpPr>
        <p:spPr>
          <a:xfrm>
            <a:off x="8483575" y="15319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L2-RE25</a:t>
            </a:r>
          </a:p>
        </p:txBody>
      </p:sp>
      <p:sp>
        <p:nvSpPr>
          <p:cNvPr id="39" name="Flowchart: Off-page Connector 38">
            <a:extLst>
              <a:ext uri="{FF2B5EF4-FFF2-40B4-BE49-F238E27FC236}">
                <a16:creationId xmlns:a16="http://schemas.microsoft.com/office/drawing/2014/main" id="{63C3B7A0-DA64-4002-BF04-94B3C160851D}"/>
              </a:ext>
            </a:extLst>
          </p:cNvPr>
          <p:cNvSpPr/>
          <p:nvPr/>
        </p:nvSpPr>
        <p:spPr>
          <a:xfrm>
            <a:off x="8989953" y="209578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L2-RE21</a:t>
            </a:r>
          </a:p>
        </p:txBody>
      </p:sp>
      <p:sp>
        <p:nvSpPr>
          <p:cNvPr id="40" name="Flowchart: Off-page Connector 39">
            <a:extLst>
              <a:ext uri="{FF2B5EF4-FFF2-40B4-BE49-F238E27FC236}">
                <a16:creationId xmlns:a16="http://schemas.microsoft.com/office/drawing/2014/main" id="{DA77A5ED-EA96-4659-9538-CE2C735B442F}"/>
              </a:ext>
            </a:extLst>
          </p:cNvPr>
          <p:cNvSpPr/>
          <p:nvPr/>
        </p:nvSpPr>
        <p:spPr>
          <a:xfrm>
            <a:off x="7905834" y="15319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L2-RE31</a:t>
            </a:r>
          </a:p>
        </p:txBody>
      </p:sp>
      <p:sp>
        <p:nvSpPr>
          <p:cNvPr id="38" name="Flowchart: Off-page Connector 37">
            <a:extLst>
              <a:ext uri="{FF2B5EF4-FFF2-40B4-BE49-F238E27FC236}">
                <a16:creationId xmlns:a16="http://schemas.microsoft.com/office/drawing/2014/main" id="{2C7BE35F-90F0-42C7-85F1-337034968642}"/>
              </a:ext>
            </a:extLst>
          </p:cNvPr>
          <p:cNvSpPr/>
          <p:nvPr/>
        </p:nvSpPr>
        <p:spPr>
          <a:xfrm>
            <a:off x="7185395" y="1523160"/>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000000"/>
                </a:solidFill>
                <a:effectLst/>
                <a:uLnTx/>
                <a:uFillTx/>
                <a:latin typeface="Segoe UI Semilight"/>
                <a:ea typeface="+mn-ea"/>
                <a:cs typeface="+mn-cs"/>
              </a:rPr>
              <a:t>L2-RE328</a:t>
            </a:r>
          </a:p>
        </p:txBody>
      </p:sp>
      <p:sp>
        <p:nvSpPr>
          <p:cNvPr id="41" name="Title 1">
            <a:extLst>
              <a:ext uri="{FF2B5EF4-FFF2-40B4-BE49-F238E27FC236}">
                <a16:creationId xmlns:a16="http://schemas.microsoft.com/office/drawing/2014/main" id="{A678B466-62FC-429F-B365-A6B944EB56C4}"/>
              </a:ext>
            </a:extLst>
          </p:cNvPr>
          <p:cNvSpPr txBox="1">
            <a:spLocks/>
          </p:cNvSpPr>
          <p:nvPr/>
        </p:nvSpPr>
        <p:spPr>
          <a:xfrm>
            <a:off x="7449473" y="39139"/>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16-10-2020</a:t>
            </a:r>
          </a:p>
        </p:txBody>
      </p:sp>
      <p:grpSp>
        <p:nvGrpSpPr>
          <p:cNvPr id="33" name="Group 32">
            <a:extLst>
              <a:ext uri="{FF2B5EF4-FFF2-40B4-BE49-F238E27FC236}">
                <a16:creationId xmlns:a16="http://schemas.microsoft.com/office/drawing/2014/main" id="{D3A00368-1E92-4D23-9239-568B707B1532}"/>
              </a:ext>
            </a:extLst>
          </p:cNvPr>
          <p:cNvGrpSpPr/>
          <p:nvPr/>
        </p:nvGrpSpPr>
        <p:grpSpPr>
          <a:xfrm>
            <a:off x="101835" y="3500486"/>
            <a:ext cx="1236559" cy="1305115"/>
            <a:chOff x="234154" y="6070700"/>
            <a:chExt cx="1804196" cy="1287522"/>
          </a:xfrm>
        </p:grpSpPr>
        <p:sp>
          <p:nvSpPr>
            <p:cNvPr id="42" name="Off-page Connector 138">
              <a:extLst>
                <a:ext uri="{FF2B5EF4-FFF2-40B4-BE49-F238E27FC236}">
                  <a16:creationId xmlns:a16="http://schemas.microsoft.com/office/drawing/2014/main" id="{B9DB1160-9A12-4E1A-B06D-4F4C968C7FF4}"/>
                </a:ext>
              </a:extLst>
            </p:cNvPr>
            <p:cNvSpPr/>
            <p:nvPr/>
          </p:nvSpPr>
          <p:spPr>
            <a:xfrm>
              <a:off x="234154" y="6105445"/>
              <a:ext cx="196078" cy="191748"/>
            </a:xfrm>
            <a:prstGeom prst="flowChartOffpageConnector">
              <a:avLst/>
            </a:prstGeom>
            <a:solidFill>
              <a:schemeClr val="bg1">
                <a:lumMod val="85000"/>
              </a:schemeClr>
            </a:solidFill>
            <a:ln w="12700" cap="flat" cmpd="sng" algn="ctr">
              <a:noFill/>
              <a:prstDash val="solid"/>
              <a:miter lim="800000"/>
            </a:ln>
            <a:effectLst/>
          </p:spPr>
          <p:txBody>
            <a:bodyPr rtlCol="0" anchor="ctr"/>
            <a:lstStyle/>
            <a:p>
              <a:pPr algn="ctr" defTabSz="342904">
                <a:defRPr/>
              </a:pPr>
              <a:endParaRPr lang="en-US" sz="600" kern="0">
                <a:ea typeface="Roboto Condensed Light" panose="02000000000000000000" pitchFamily="2" charset="0"/>
              </a:endParaRPr>
            </a:p>
          </p:txBody>
        </p:sp>
        <p:sp>
          <p:nvSpPr>
            <p:cNvPr id="43" name="Off-page Connector 139">
              <a:extLst>
                <a:ext uri="{FF2B5EF4-FFF2-40B4-BE49-F238E27FC236}">
                  <a16:creationId xmlns:a16="http://schemas.microsoft.com/office/drawing/2014/main" id="{6269E18B-9285-4C27-83A9-E26B8D4377A3}"/>
                </a:ext>
              </a:extLst>
            </p:cNvPr>
            <p:cNvSpPr/>
            <p:nvPr/>
          </p:nvSpPr>
          <p:spPr>
            <a:xfrm>
              <a:off x="234154" y="6342477"/>
              <a:ext cx="196078" cy="191748"/>
            </a:xfrm>
            <a:prstGeom prst="flowChartOffpageConnector">
              <a:avLst/>
            </a:prstGeom>
            <a:solidFill>
              <a:srgbClr val="92D050"/>
            </a:solidFill>
            <a:ln w="12700" cap="flat" cmpd="sng" algn="ctr">
              <a:noFill/>
              <a:prstDash val="solid"/>
              <a:miter lim="800000"/>
            </a:ln>
            <a:effectLst/>
          </p:spPr>
          <p:txBody>
            <a:bodyPr rtlCol="0" anchor="ctr"/>
            <a:lstStyle/>
            <a:p>
              <a:pPr algn="ctr" defTabSz="342904">
                <a:defRPr/>
              </a:pPr>
              <a:endParaRPr lang="en-US" sz="600" kern="0">
                <a:ea typeface="Roboto Condensed Light" panose="02000000000000000000" pitchFamily="2" charset="0"/>
              </a:endParaRPr>
            </a:p>
          </p:txBody>
        </p:sp>
        <p:sp>
          <p:nvSpPr>
            <p:cNvPr id="44" name="Off-page Connector 140">
              <a:extLst>
                <a:ext uri="{FF2B5EF4-FFF2-40B4-BE49-F238E27FC236}">
                  <a16:creationId xmlns:a16="http://schemas.microsoft.com/office/drawing/2014/main" id="{F40A1B59-AA65-4D6B-A42B-DD47E9A2E589}"/>
                </a:ext>
              </a:extLst>
            </p:cNvPr>
            <p:cNvSpPr/>
            <p:nvPr/>
          </p:nvSpPr>
          <p:spPr>
            <a:xfrm>
              <a:off x="234154" y="7083755"/>
              <a:ext cx="196078" cy="191748"/>
            </a:xfrm>
            <a:prstGeom prst="flowChartOffpageConnector">
              <a:avLst/>
            </a:prstGeom>
            <a:solidFill>
              <a:schemeClr val="accent1"/>
            </a:solidFill>
            <a:ln w="12700" cap="flat" cmpd="sng" algn="ctr">
              <a:noFill/>
              <a:prstDash val="solid"/>
              <a:miter lim="800000"/>
            </a:ln>
            <a:effectLst/>
          </p:spPr>
          <p:txBody>
            <a:bodyPr rtlCol="0" anchor="ctr"/>
            <a:lstStyle/>
            <a:p>
              <a:pPr algn="ctr" defTabSz="342904">
                <a:defRPr/>
              </a:pPr>
              <a:endParaRPr lang="en-US" sz="600" kern="0">
                <a:ea typeface="Roboto Condensed Light" panose="02000000000000000000" pitchFamily="2" charset="0"/>
              </a:endParaRPr>
            </a:p>
          </p:txBody>
        </p:sp>
        <p:sp>
          <p:nvSpPr>
            <p:cNvPr id="45" name="TextBox 44">
              <a:extLst>
                <a:ext uri="{FF2B5EF4-FFF2-40B4-BE49-F238E27FC236}">
                  <a16:creationId xmlns:a16="http://schemas.microsoft.com/office/drawing/2014/main" id="{47828376-3665-4285-A42E-B912FB96BA83}"/>
                </a:ext>
              </a:extLst>
            </p:cNvPr>
            <p:cNvSpPr txBox="1"/>
            <p:nvPr/>
          </p:nvSpPr>
          <p:spPr>
            <a:xfrm>
              <a:off x="531833" y="6070700"/>
              <a:ext cx="1303317" cy="296036"/>
            </a:xfrm>
            <a:prstGeom prst="rect">
              <a:avLst/>
            </a:prstGeom>
            <a:noFill/>
          </p:spPr>
          <p:txBody>
            <a:bodyPr wrap="square" rtlCol="0">
              <a:spAutoFit/>
            </a:bodyPr>
            <a:lstStyle/>
            <a:p>
              <a:pPr defTabSz="342904"/>
              <a:r>
                <a:rPr lang="en-US" sz="675">
                  <a:ea typeface="Roboto Condensed Light" panose="02000000000000000000" pitchFamily="2" charset="0"/>
                </a:rPr>
                <a:t>Milestone complete</a:t>
              </a:r>
            </a:p>
          </p:txBody>
        </p:sp>
        <p:sp>
          <p:nvSpPr>
            <p:cNvPr id="46" name="TextBox 45">
              <a:extLst>
                <a:ext uri="{FF2B5EF4-FFF2-40B4-BE49-F238E27FC236}">
                  <a16:creationId xmlns:a16="http://schemas.microsoft.com/office/drawing/2014/main" id="{D470A444-601A-4D68-A38C-6020C7A49A13}"/>
                </a:ext>
              </a:extLst>
            </p:cNvPr>
            <p:cNvSpPr txBox="1"/>
            <p:nvPr/>
          </p:nvSpPr>
          <p:spPr>
            <a:xfrm>
              <a:off x="531831" y="6309082"/>
              <a:ext cx="1303319" cy="193563"/>
            </a:xfrm>
            <a:prstGeom prst="rect">
              <a:avLst/>
            </a:prstGeom>
            <a:noFill/>
          </p:spPr>
          <p:txBody>
            <a:bodyPr wrap="square" rtlCol="0">
              <a:spAutoFit/>
            </a:bodyPr>
            <a:lstStyle/>
            <a:p>
              <a:pPr defTabSz="342904"/>
              <a:r>
                <a:rPr lang="en-US" sz="675">
                  <a:ea typeface="Roboto Condensed Light" panose="02000000000000000000" pitchFamily="2" charset="0"/>
                </a:rPr>
                <a:t>Milestone on track</a:t>
              </a:r>
            </a:p>
          </p:txBody>
        </p:sp>
        <p:sp>
          <p:nvSpPr>
            <p:cNvPr id="47" name="TextBox 46">
              <a:extLst>
                <a:ext uri="{FF2B5EF4-FFF2-40B4-BE49-F238E27FC236}">
                  <a16:creationId xmlns:a16="http://schemas.microsoft.com/office/drawing/2014/main" id="{CAF17319-67FC-493A-9BFA-8B737D3ED8AD}"/>
                </a:ext>
              </a:extLst>
            </p:cNvPr>
            <p:cNvSpPr txBox="1"/>
            <p:nvPr/>
          </p:nvSpPr>
          <p:spPr>
            <a:xfrm>
              <a:off x="531831" y="7062186"/>
              <a:ext cx="1506519" cy="296036"/>
            </a:xfrm>
            <a:prstGeom prst="rect">
              <a:avLst/>
            </a:prstGeom>
            <a:noFill/>
          </p:spPr>
          <p:txBody>
            <a:bodyPr wrap="square" rtlCol="0">
              <a:spAutoFit/>
            </a:bodyPr>
            <a:lstStyle/>
            <a:p>
              <a:pPr defTabSz="342904"/>
              <a:r>
                <a:rPr lang="en-US" sz="675">
                  <a:ea typeface="Roboto Condensed Light" panose="02000000000000000000" pitchFamily="2" charset="0"/>
                </a:rPr>
                <a:t>Milestone not achieved</a:t>
              </a:r>
            </a:p>
          </p:txBody>
        </p:sp>
        <p:sp>
          <p:nvSpPr>
            <p:cNvPr id="48" name="Off-page Connector 139">
              <a:extLst>
                <a:ext uri="{FF2B5EF4-FFF2-40B4-BE49-F238E27FC236}">
                  <a16:creationId xmlns:a16="http://schemas.microsoft.com/office/drawing/2014/main" id="{D1AF6D6D-174F-4CE5-BC9B-7875A3C95B97}"/>
                </a:ext>
              </a:extLst>
            </p:cNvPr>
            <p:cNvSpPr/>
            <p:nvPr/>
          </p:nvSpPr>
          <p:spPr>
            <a:xfrm>
              <a:off x="234154" y="6840245"/>
              <a:ext cx="196078" cy="191748"/>
            </a:xfrm>
            <a:prstGeom prst="flowChartOffpageConnector">
              <a:avLst/>
            </a:prstGeom>
            <a:solidFill>
              <a:srgbClr val="FFC000"/>
            </a:solidFill>
            <a:ln w="12700" cap="flat" cmpd="sng" algn="ctr">
              <a:noFill/>
              <a:prstDash val="solid"/>
              <a:miter lim="800000"/>
            </a:ln>
            <a:effectLst/>
          </p:spPr>
          <p:txBody>
            <a:bodyPr rtlCol="0" anchor="ctr"/>
            <a:lstStyle/>
            <a:p>
              <a:pPr algn="ctr" defTabSz="342904">
                <a:defRPr/>
              </a:pPr>
              <a:endParaRPr lang="en-US" sz="600" kern="0">
                <a:ea typeface="Roboto Condensed Light" panose="02000000000000000000" pitchFamily="2" charset="0"/>
              </a:endParaRPr>
            </a:p>
          </p:txBody>
        </p:sp>
        <p:sp>
          <p:nvSpPr>
            <p:cNvPr id="49" name="TextBox 48">
              <a:extLst>
                <a:ext uri="{FF2B5EF4-FFF2-40B4-BE49-F238E27FC236}">
                  <a16:creationId xmlns:a16="http://schemas.microsoft.com/office/drawing/2014/main" id="{C487B2A4-353E-4BA1-A461-E01654569E1D}"/>
                </a:ext>
              </a:extLst>
            </p:cNvPr>
            <p:cNvSpPr txBox="1"/>
            <p:nvPr/>
          </p:nvSpPr>
          <p:spPr>
            <a:xfrm>
              <a:off x="531831" y="6806868"/>
              <a:ext cx="1303319" cy="193563"/>
            </a:xfrm>
            <a:prstGeom prst="rect">
              <a:avLst/>
            </a:prstGeom>
            <a:noFill/>
          </p:spPr>
          <p:txBody>
            <a:bodyPr wrap="square" rtlCol="0">
              <a:spAutoFit/>
            </a:bodyPr>
            <a:lstStyle/>
            <a:p>
              <a:pPr defTabSz="342904"/>
              <a:r>
                <a:rPr lang="en-US" sz="675">
                  <a:ea typeface="Roboto Condensed Light" panose="02000000000000000000" pitchFamily="2" charset="0"/>
                </a:rPr>
                <a:t>Milestone at risk</a:t>
              </a:r>
            </a:p>
          </p:txBody>
        </p:sp>
        <p:sp>
          <p:nvSpPr>
            <p:cNvPr id="50" name="Off-page Connector 139">
              <a:extLst>
                <a:ext uri="{FF2B5EF4-FFF2-40B4-BE49-F238E27FC236}">
                  <a16:creationId xmlns:a16="http://schemas.microsoft.com/office/drawing/2014/main" id="{10D04ACE-B3DB-45C5-9770-5796BD12DC20}"/>
                </a:ext>
              </a:extLst>
            </p:cNvPr>
            <p:cNvSpPr/>
            <p:nvPr/>
          </p:nvSpPr>
          <p:spPr>
            <a:xfrm>
              <a:off x="234154" y="6587195"/>
              <a:ext cx="196078" cy="191748"/>
            </a:xfrm>
            <a:prstGeom prst="flowChartOffpageConnector">
              <a:avLst/>
            </a:prstGeom>
            <a:solidFill>
              <a:srgbClr val="CCFF99"/>
            </a:solidFill>
            <a:ln w="12700" cap="flat" cmpd="sng" algn="ctr">
              <a:noFill/>
              <a:prstDash val="solid"/>
              <a:miter lim="800000"/>
            </a:ln>
            <a:effectLst/>
          </p:spPr>
          <p:txBody>
            <a:bodyPr rtlCol="0" anchor="ctr"/>
            <a:lstStyle/>
            <a:p>
              <a:pPr algn="ctr" defTabSz="342904">
                <a:defRPr/>
              </a:pPr>
              <a:endParaRPr lang="en-US" sz="600" kern="0">
                <a:ea typeface="Roboto Condensed Light" panose="02000000000000000000" pitchFamily="2" charset="0"/>
              </a:endParaRPr>
            </a:p>
          </p:txBody>
        </p:sp>
        <p:sp>
          <p:nvSpPr>
            <p:cNvPr id="51" name="TextBox 50">
              <a:extLst>
                <a:ext uri="{FF2B5EF4-FFF2-40B4-BE49-F238E27FC236}">
                  <a16:creationId xmlns:a16="http://schemas.microsoft.com/office/drawing/2014/main" id="{DAE2A5C7-4A2C-4614-9D27-5C148940C394}"/>
                </a:ext>
              </a:extLst>
            </p:cNvPr>
            <p:cNvSpPr txBox="1"/>
            <p:nvPr/>
          </p:nvSpPr>
          <p:spPr>
            <a:xfrm>
              <a:off x="531831" y="6553800"/>
              <a:ext cx="1303319" cy="193563"/>
            </a:xfrm>
            <a:prstGeom prst="rect">
              <a:avLst/>
            </a:prstGeom>
            <a:noFill/>
          </p:spPr>
          <p:txBody>
            <a:bodyPr wrap="square" rtlCol="0">
              <a:spAutoFit/>
            </a:bodyPr>
            <a:lstStyle/>
            <a:p>
              <a:pPr defTabSz="342904"/>
              <a:r>
                <a:rPr lang="en-US" sz="675">
                  <a:ea typeface="Roboto Condensed Light" panose="02000000000000000000" pitchFamily="2" charset="0"/>
                </a:rPr>
                <a:t>Milestone deferred</a:t>
              </a:r>
            </a:p>
          </p:txBody>
        </p:sp>
      </p:grpSp>
      <p:sp>
        <p:nvSpPr>
          <p:cNvPr id="36" name="Flowchart: Off-page Connector 35">
            <a:extLst>
              <a:ext uri="{FF2B5EF4-FFF2-40B4-BE49-F238E27FC236}">
                <a16:creationId xmlns:a16="http://schemas.microsoft.com/office/drawing/2014/main" id="{8F9DCB5E-4B02-4116-9A62-DB6F81066C01}"/>
              </a:ext>
            </a:extLst>
          </p:cNvPr>
          <p:cNvSpPr/>
          <p:nvPr/>
        </p:nvSpPr>
        <p:spPr>
          <a:xfrm>
            <a:off x="7197988" y="940602"/>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L2-RE19</a:t>
            </a:r>
          </a:p>
        </p:txBody>
      </p:sp>
    </p:spTree>
    <p:extLst>
      <p:ext uri="{BB962C8B-B14F-4D97-AF65-F5344CB8AC3E}">
        <p14:creationId xmlns:p14="http://schemas.microsoft.com/office/powerpoint/2010/main" val="3858863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9442-5930-48DA-A795-65A2644F33FD}"/>
              </a:ext>
            </a:extLst>
          </p:cNvPr>
          <p:cNvSpPr>
            <a:spLocks noGrp="1"/>
          </p:cNvSpPr>
          <p:nvPr>
            <p:ph type="title"/>
          </p:nvPr>
        </p:nvSpPr>
        <p:spPr/>
        <p:txBody>
          <a:bodyPr/>
          <a:lstStyle/>
          <a:p>
            <a:r>
              <a:rPr lang="en-AU"/>
              <a:t>Readiness Working Group Update</a:t>
            </a:r>
          </a:p>
        </p:txBody>
      </p:sp>
      <p:sp>
        <p:nvSpPr>
          <p:cNvPr id="3" name="Content Placeholder 2">
            <a:extLst>
              <a:ext uri="{FF2B5EF4-FFF2-40B4-BE49-F238E27FC236}">
                <a16:creationId xmlns:a16="http://schemas.microsoft.com/office/drawing/2014/main" id="{2BDA8C7F-FA11-4208-B0E2-464B0F0FA45D}"/>
              </a:ext>
            </a:extLst>
          </p:cNvPr>
          <p:cNvSpPr>
            <a:spLocks noGrp="1"/>
          </p:cNvSpPr>
          <p:nvPr>
            <p:ph idx="1"/>
          </p:nvPr>
        </p:nvSpPr>
        <p:spPr>
          <a:xfrm>
            <a:off x="176645" y="1474631"/>
            <a:ext cx="8770787" cy="4702332"/>
          </a:xfrm>
        </p:spPr>
        <p:txBody>
          <a:bodyPr>
            <a:normAutofit fontScale="77500" lnSpcReduction="20000"/>
          </a:bodyPr>
          <a:lstStyle/>
          <a:p>
            <a:pPr marL="0" indent="0">
              <a:buNone/>
            </a:pPr>
            <a:r>
              <a:rPr lang="en-AU" b="1" dirty="0"/>
              <a:t>Retail Go-Live Plan</a:t>
            </a:r>
            <a:r>
              <a:rPr lang="en-AU" dirty="0"/>
              <a:t>:</a:t>
            </a:r>
          </a:p>
          <a:p>
            <a:r>
              <a:rPr lang="en-AU" dirty="0"/>
              <a:t>Focus group conducted 16 October</a:t>
            </a:r>
          </a:p>
          <a:p>
            <a:r>
              <a:rPr lang="en-AU" dirty="0"/>
              <a:t>Industry Feedback received 23</a:t>
            </a:r>
            <a:r>
              <a:rPr lang="en-AU" baseline="30000" dirty="0"/>
              <a:t>rd</a:t>
            </a:r>
            <a:r>
              <a:rPr lang="en-AU" dirty="0"/>
              <a:t> October – 4 responses</a:t>
            </a:r>
          </a:p>
          <a:p>
            <a:r>
              <a:rPr lang="en-AU" dirty="0"/>
              <a:t>Areas to be addressed:</a:t>
            </a:r>
          </a:p>
          <a:p>
            <a:pPr lvl="1"/>
            <a:r>
              <a:rPr lang="en-AU" dirty="0"/>
              <a:t>Confirmation of timings and approach for placing B2M and B2B transactions on hold while cutover occurs</a:t>
            </a:r>
          </a:p>
          <a:p>
            <a:pPr lvl="1"/>
            <a:r>
              <a:rPr lang="en-AU" dirty="0"/>
              <a:t>Detail confirmation re Vic TUOS migration</a:t>
            </a:r>
          </a:p>
          <a:p>
            <a:pPr lvl="1"/>
            <a:r>
              <a:rPr lang="en-AU" dirty="0"/>
              <a:t>Communication of Backlog processing timeframes</a:t>
            </a:r>
          </a:p>
          <a:p>
            <a:pPr lvl="1"/>
            <a:r>
              <a:rPr lang="en-AU" dirty="0"/>
              <a:t>Approach and involvement for Production Verification Monitoring</a:t>
            </a:r>
          </a:p>
          <a:p>
            <a:pPr marL="0" indent="0">
              <a:buNone/>
            </a:pPr>
            <a:endParaRPr lang="en-AU" b="1" dirty="0"/>
          </a:p>
          <a:p>
            <a:pPr marL="0" indent="0">
              <a:buNone/>
            </a:pPr>
            <a:r>
              <a:rPr lang="en-AU" b="1" dirty="0"/>
              <a:t>Transition Focus Group</a:t>
            </a:r>
          </a:p>
          <a:p>
            <a:r>
              <a:rPr lang="en-AU" dirty="0"/>
              <a:t>Initial consideration of transaction volumes over time to support metering conversion </a:t>
            </a:r>
          </a:p>
          <a:p>
            <a:r>
              <a:rPr lang="en-AU" dirty="0"/>
              <a:t>Guidelines for the establishment of cross boundary metering</a:t>
            </a:r>
          </a:p>
          <a:p>
            <a:endParaRPr lang="en-AU" dirty="0"/>
          </a:p>
          <a:p>
            <a:pPr marL="0" indent="0">
              <a:buNone/>
            </a:pPr>
            <a:r>
              <a:rPr lang="en-AU" b="1" dirty="0"/>
              <a:t>Invitation Industry Test planning - Retail</a:t>
            </a:r>
          </a:p>
          <a:p>
            <a:r>
              <a:rPr lang="en-AU" dirty="0"/>
              <a:t>Proposed test scenarios developed with ITWG</a:t>
            </a:r>
          </a:p>
          <a:p>
            <a:r>
              <a:rPr lang="en-AU" dirty="0"/>
              <a:t>Participants considering scope and level of involvement they will support</a:t>
            </a:r>
          </a:p>
          <a:p>
            <a:r>
              <a:rPr lang="en-AU" dirty="0"/>
              <a:t>Next steps will be to confirm data refresh approach and participant alignment</a:t>
            </a:r>
          </a:p>
          <a:p>
            <a:endParaRPr lang="en-AU" dirty="0"/>
          </a:p>
        </p:txBody>
      </p:sp>
      <p:sp>
        <p:nvSpPr>
          <p:cNvPr id="4" name="Date Placeholder 3">
            <a:extLst>
              <a:ext uri="{FF2B5EF4-FFF2-40B4-BE49-F238E27FC236}">
                <a16:creationId xmlns:a16="http://schemas.microsoft.com/office/drawing/2014/main" id="{4FE6EC85-8F04-4EC6-A4DC-1F07EFD01386}"/>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5" name="Footer Placeholder 4">
            <a:extLst>
              <a:ext uri="{FF2B5EF4-FFF2-40B4-BE49-F238E27FC236}">
                <a16:creationId xmlns:a16="http://schemas.microsoft.com/office/drawing/2014/main" id="{37E3D6D5-C157-437E-BA3A-7DA828301C50}"/>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9412A474-3BF6-4BA2-8079-762D4C53AF81}"/>
              </a:ext>
            </a:extLst>
          </p:cNvPr>
          <p:cNvSpPr>
            <a:spLocks noGrp="1"/>
          </p:cNvSpPr>
          <p:nvPr>
            <p:ph type="sldNum" sz="quarter" idx="12"/>
          </p:nvPr>
        </p:nvSpPr>
        <p:spPr/>
        <p:txBody>
          <a:bodyPr/>
          <a:lstStyle/>
          <a:p>
            <a:fld id="{4EC81F68-4976-451A-B2E9-79BCBD2F70CC}" type="slidenum">
              <a:rPr lang="en-AU" smtClean="0"/>
              <a:t>17</a:t>
            </a:fld>
            <a:endParaRPr lang="en-AU"/>
          </a:p>
        </p:txBody>
      </p:sp>
    </p:spTree>
    <p:extLst>
      <p:ext uri="{BB962C8B-B14F-4D97-AF65-F5344CB8AC3E}">
        <p14:creationId xmlns:p14="http://schemas.microsoft.com/office/powerpoint/2010/main" val="1499828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9442-5930-48DA-A795-65A2644F33FD}"/>
              </a:ext>
            </a:extLst>
          </p:cNvPr>
          <p:cNvSpPr>
            <a:spLocks noGrp="1"/>
          </p:cNvSpPr>
          <p:nvPr>
            <p:ph type="title"/>
          </p:nvPr>
        </p:nvSpPr>
        <p:spPr/>
        <p:txBody>
          <a:bodyPr/>
          <a:lstStyle/>
          <a:p>
            <a:r>
              <a:rPr lang="en-AU"/>
              <a:t>Readiness Working Group Update</a:t>
            </a:r>
          </a:p>
        </p:txBody>
      </p:sp>
      <p:sp>
        <p:nvSpPr>
          <p:cNvPr id="3" name="Content Placeholder 2">
            <a:extLst>
              <a:ext uri="{FF2B5EF4-FFF2-40B4-BE49-F238E27FC236}">
                <a16:creationId xmlns:a16="http://schemas.microsoft.com/office/drawing/2014/main" id="{2BDA8C7F-FA11-4208-B0E2-464B0F0FA45D}"/>
              </a:ext>
            </a:extLst>
          </p:cNvPr>
          <p:cNvSpPr>
            <a:spLocks noGrp="1"/>
          </p:cNvSpPr>
          <p:nvPr>
            <p:ph idx="1"/>
          </p:nvPr>
        </p:nvSpPr>
        <p:spPr>
          <a:xfrm>
            <a:off x="176645" y="1474631"/>
            <a:ext cx="8770787" cy="4702332"/>
          </a:xfrm>
        </p:spPr>
        <p:txBody>
          <a:bodyPr vert="horz" lIns="91440" tIns="45720" rIns="91440" bIns="45720" rtlCol="0" anchor="t">
            <a:normAutofit/>
          </a:bodyPr>
          <a:lstStyle/>
          <a:p>
            <a:pPr marL="0" indent="0">
              <a:buNone/>
            </a:pPr>
            <a:r>
              <a:rPr lang="en-AU" sz="1600" b="1"/>
              <a:t>Dispatch Industry Go-live Plan</a:t>
            </a:r>
          </a:p>
          <a:p>
            <a:r>
              <a:rPr lang="en-AU" sz="1600"/>
              <a:t>Approach and scope of plan provided to RWG</a:t>
            </a:r>
            <a:endParaRPr lang="en-AU" sz="1600">
              <a:cs typeface="Segoe UI Semilight"/>
            </a:endParaRPr>
          </a:p>
          <a:p>
            <a:r>
              <a:rPr lang="en-AU" sz="1600"/>
              <a:t>Includes Participant Data  model overlaps</a:t>
            </a:r>
          </a:p>
          <a:p>
            <a:pPr marL="0" indent="0">
              <a:buNone/>
            </a:pPr>
            <a:endParaRPr lang="en-AU" sz="1600">
              <a:cs typeface="Segoe UI Semilight"/>
            </a:endParaRPr>
          </a:p>
          <a:p>
            <a:pPr marL="0" indent="0">
              <a:buNone/>
            </a:pPr>
            <a:r>
              <a:rPr lang="en-AU" sz="1600" b="1">
                <a:cs typeface="Segoe UI Semilight"/>
              </a:rPr>
              <a:t>Dispatch Industry Test </a:t>
            </a:r>
            <a:endParaRPr lang="en-AU" sz="1600" b="1"/>
          </a:p>
          <a:p>
            <a:r>
              <a:rPr lang="en-AU" sz="1600">
                <a:cs typeface="Segoe UI Semilight"/>
              </a:rPr>
              <a:t>Following pre-prod deployment available for Industry test – 13:00 AEST 30/11</a:t>
            </a:r>
          </a:p>
          <a:p>
            <a:pPr marL="0" indent="0">
              <a:buNone/>
            </a:pPr>
            <a:endParaRPr lang="en-AU" sz="1600" b="1"/>
          </a:p>
          <a:p>
            <a:pPr marL="0" indent="0">
              <a:buNone/>
            </a:pPr>
            <a:r>
              <a:rPr lang="en-AU" sz="1600" b="1"/>
              <a:t>Upcoming activity</a:t>
            </a:r>
            <a:endParaRPr lang="en-AU" sz="1600" b="1">
              <a:cs typeface="Segoe UI Semilight"/>
            </a:endParaRPr>
          </a:p>
          <a:p>
            <a:r>
              <a:rPr lang="en-AU" sz="1600">
                <a:cs typeface="Segoe UI Semilight"/>
              </a:rPr>
              <a:t>RWG consideration of readiness report</a:t>
            </a:r>
            <a:endParaRPr lang="en-AU" sz="1600"/>
          </a:p>
          <a:p>
            <a:r>
              <a:rPr lang="en-AU" sz="1600"/>
              <a:t>TFG – updates to rollout plans and volume management approaches</a:t>
            </a:r>
            <a:endParaRPr lang="en-AU" sz="1600">
              <a:cs typeface="Segoe UI Semilight"/>
            </a:endParaRPr>
          </a:p>
          <a:p>
            <a:r>
              <a:rPr lang="en-AU" sz="1600"/>
              <a:t>Initial engagement for Settlement and Dispatch Go-Live Plans</a:t>
            </a:r>
            <a:endParaRPr lang="en-AU" sz="1600">
              <a:cs typeface="Segoe UI Semilight"/>
            </a:endParaRPr>
          </a:p>
          <a:p>
            <a:r>
              <a:rPr lang="en-AU" sz="1600"/>
              <a:t>Updates Retail Industry go-live plan</a:t>
            </a:r>
            <a:endParaRPr lang="en-AU" sz="1600">
              <a:cs typeface="Segoe UI Semilight"/>
            </a:endParaRPr>
          </a:p>
          <a:p>
            <a:pPr lvl="1"/>
            <a:endParaRPr lang="en-AU" sz="1600"/>
          </a:p>
          <a:p>
            <a:endParaRPr lang="en-AU" sz="1600"/>
          </a:p>
        </p:txBody>
      </p:sp>
      <p:sp>
        <p:nvSpPr>
          <p:cNvPr id="4" name="Date Placeholder 3">
            <a:extLst>
              <a:ext uri="{FF2B5EF4-FFF2-40B4-BE49-F238E27FC236}">
                <a16:creationId xmlns:a16="http://schemas.microsoft.com/office/drawing/2014/main" id="{4FE6EC85-8F04-4EC6-A4DC-1F07EFD01386}"/>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5" name="Footer Placeholder 4">
            <a:extLst>
              <a:ext uri="{FF2B5EF4-FFF2-40B4-BE49-F238E27FC236}">
                <a16:creationId xmlns:a16="http://schemas.microsoft.com/office/drawing/2014/main" id="{37E3D6D5-C157-437E-BA3A-7DA828301C50}"/>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9412A474-3BF6-4BA2-8079-762D4C53AF81}"/>
              </a:ext>
            </a:extLst>
          </p:cNvPr>
          <p:cNvSpPr>
            <a:spLocks noGrp="1"/>
          </p:cNvSpPr>
          <p:nvPr>
            <p:ph type="sldNum" sz="quarter" idx="12"/>
          </p:nvPr>
        </p:nvSpPr>
        <p:spPr/>
        <p:txBody>
          <a:bodyPr/>
          <a:lstStyle/>
          <a:p>
            <a:fld id="{4EC81F68-4976-451A-B2E9-79BCBD2F70CC}" type="slidenum">
              <a:rPr lang="en-AU" smtClean="0"/>
              <a:t>18</a:t>
            </a:fld>
            <a:endParaRPr lang="en-AU"/>
          </a:p>
        </p:txBody>
      </p:sp>
    </p:spTree>
    <p:extLst>
      <p:ext uri="{BB962C8B-B14F-4D97-AF65-F5344CB8AC3E}">
        <p14:creationId xmlns:p14="http://schemas.microsoft.com/office/powerpoint/2010/main" val="3052466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26F5-FD30-4360-8E7C-4714549FC9A6}"/>
              </a:ext>
            </a:extLst>
          </p:cNvPr>
          <p:cNvSpPr>
            <a:spLocks noGrp="1"/>
          </p:cNvSpPr>
          <p:nvPr>
            <p:ph type="title"/>
          </p:nvPr>
        </p:nvSpPr>
        <p:spPr/>
        <p:txBody>
          <a:bodyPr/>
          <a:lstStyle/>
          <a:p>
            <a:r>
              <a:rPr lang="en-AU"/>
              <a:t>Initial look at Readiness Reporting #4</a:t>
            </a:r>
          </a:p>
        </p:txBody>
      </p:sp>
      <p:sp>
        <p:nvSpPr>
          <p:cNvPr id="3" name="Text Placeholder 2">
            <a:extLst>
              <a:ext uri="{FF2B5EF4-FFF2-40B4-BE49-F238E27FC236}">
                <a16:creationId xmlns:a16="http://schemas.microsoft.com/office/drawing/2014/main" id="{DCA4DE14-D0AD-44E0-92A1-D47456F07DF8}"/>
              </a:ext>
            </a:extLst>
          </p:cNvPr>
          <p:cNvSpPr>
            <a:spLocks noGrp="1"/>
          </p:cNvSpPr>
          <p:nvPr>
            <p:ph type="body" idx="1"/>
          </p:nvPr>
        </p:nvSpPr>
        <p:spPr/>
        <p:txBody>
          <a:bodyPr/>
          <a:lstStyle/>
          <a:p>
            <a:r>
              <a:rPr lang="en-AU"/>
              <a:t>Greg Minney </a:t>
            </a:r>
          </a:p>
        </p:txBody>
      </p:sp>
      <p:sp>
        <p:nvSpPr>
          <p:cNvPr id="4" name="Date Placeholder 3">
            <a:extLst>
              <a:ext uri="{FF2B5EF4-FFF2-40B4-BE49-F238E27FC236}">
                <a16:creationId xmlns:a16="http://schemas.microsoft.com/office/drawing/2014/main" id="{B6605B5A-EC6A-4B8D-A266-01D254EC3647}"/>
              </a:ext>
            </a:extLst>
          </p:cNvPr>
          <p:cNvSpPr>
            <a:spLocks noGrp="1"/>
          </p:cNvSpPr>
          <p:nvPr>
            <p:ph type="dt" sz="half" idx="10"/>
          </p:nvPr>
        </p:nvSpPr>
        <p:spPr/>
        <p:txBody>
          <a:bodyPr/>
          <a:lstStyle/>
          <a:p>
            <a:fld id="{681D5AC9-D7BA-485E-B465-DE82470048ED}" type="datetime1">
              <a:rPr lang="en-AU" smtClean="0"/>
              <a:t>16/11/2020</a:t>
            </a:fld>
            <a:endParaRPr lang="en-AU"/>
          </a:p>
        </p:txBody>
      </p:sp>
      <p:sp>
        <p:nvSpPr>
          <p:cNvPr id="5" name="Footer Placeholder 4">
            <a:extLst>
              <a:ext uri="{FF2B5EF4-FFF2-40B4-BE49-F238E27FC236}">
                <a16:creationId xmlns:a16="http://schemas.microsoft.com/office/drawing/2014/main" id="{1220BAF7-09C2-42BF-9BD8-6936C10EEB09}"/>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9B85E354-A4A2-4607-81DC-D49B54BEB967}"/>
              </a:ext>
            </a:extLst>
          </p:cNvPr>
          <p:cNvSpPr>
            <a:spLocks noGrp="1"/>
          </p:cNvSpPr>
          <p:nvPr>
            <p:ph type="sldNum" sz="quarter" idx="12"/>
          </p:nvPr>
        </p:nvSpPr>
        <p:spPr/>
        <p:txBody>
          <a:bodyPr/>
          <a:lstStyle/>
          <a:p>
            <a:fld id="{4EC81F68-4976-451A-B2E9-79BCBD2F70CC}" type="slidenum">
              <a:rPr lang="en-AU" smtClean="0"/>
              <a:pPr/>
              <a:t>19</a:t>
            </a:fld>
            <a:endParaRPr lang="en-AU"/>
          </a:p>
        </p:txBody>
      </p:sp>
    </p:spTree>
    <p:extLst>
      <p:ext uri="{BB962C8B-B14F-4D97-AF65-F5344CB8AC3E}">
        <p14:creationId xmlns:p14="http://schemas.microsoft.com/office/powerpoint/2010/main" val="3461217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a:xfrm>
            <a:off x="199800" y="1200150"/>
            <a:ext cx="2486700" cy="1882833"/>
          </a:xfrm>
        </p:spPr>
        <p:txBody>
          <a:bodyPr/>
          <a:lstStyle/>
          <a:p>
            <a:r>
              <a:rPr lang="en-AU">
                <a:latin typeface="Calibri" panose="020F0502020204030204" pitchFamily="34" charset="0"/>
                <a:cs typeface="Calibri" panose="020F0502020204030204" pitchFamily="34" charset="0"/>
              </a:rPr>
              <a:t>AEMO Competition Law </a:t>
            </a:r>
            <a:br>
              <a:rPr lang="en-AU">
                <a:latin typeface="Calibri" panose="020F0502020204030204" pitchFamily="34" charset="0"/>
                <a:cs typeface="Calibri" panose="020F0502020204030204" pitchFamily="34" charset="0"/>
              </a:rPr>
            </a:br>
            <a:r>
              <a:rPr lang="en-AU">
                <a:latin typeface="Calibri" panose="020F0502020204030204" pitchFamily="34" charset="0"/>
                <a:cs typeface="Calibri" panose="020F0502020204030204" pitchFamily="34" charset="0"/>
              </a:rPr>
              <a:t>Meeting Protocol</a:t>
            </a:r>
            <a:endParaRPr lang="en-AU"/>
          </a:p>
        </p:txBody>
      </p:sp>
      <p:sp>
        <p:nvSpPr>
          <p:cNvPr id="6" name="Slide Number Placeholder 5">
            <a:extLst>
              <a:ext uri="{FF2B5EF4-FFF2-40B4-BE49-F238E27FC236}">
                <a16:creationId xmlns:a16="http://schemas.microsoft.com/office/drawing/2014/main" id="{962C179C-7C0B-4C6E-984B-3E659C1C1E7C}"/>
              </a:ext>
            </a:extLst>
          </p:cNvPr>
          <p:cNvSpPr>
            <a:spLocks noGrp="1"/>
          </p:cNvSpPr>
          <p:nvPr>
            <p:ph type="sldNum" sz="quarter" idx="12"/>
          </p:nvPr>
        </p:nvSpPr>
        <p:spPr/>
        <p:txBody>
          <a:bodyPr/>
          <a:lstStyle/>
          <a:p>
            <a:fld id="{4EC81F68-4976-451A-B2E9-79BCBD2F70CC}" type="slidenum">
              <a:rPr lang="en-AU" smtClean="0"/>
              <a:pPr/>
              <a:t>2</a:t>
            </a:fld>
            <a:endParaRPr lang="en-AU"/>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3150000" y="239020"/>
            <a:ext cx="5794200" cy="4698207"/>
          </a:xfrm>
        </p:spPr>
        <p:txBody>
          <a:bodyPr>
            <a:noAutofit/>
          </a:bodyPr>
          <a:lstStyle/>
          <a:p>
            <a:pPr marL="0" indent="0">
              <a:buNone/>
            </a:pPr>
            <a:r>
              <a:rPr lang="en-AU" sz="1200">
                <a:latin typeface="Calibri" panose="020F0502020204030204" pitchFamily="34" charset="0"/>
                <a:cs typeface="Calibri" panose="020F0502020204030204" pitchFamily="34" charset="0"/>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Participants must arrange for their representatives to be briefed on competition law risks and obligations.</a:t>
            </a:r>
          </a:p>
          <a:p>
            <a:pPr marL="0" indent="0">
              <a:buNone/>
            </a:pPr>
            <a:r>
              <a:rPr lang="en-AU" sz="1200">
                <a:latin typeface="Calibri" panose="020F0502020204030204" pitchFamily="34" charset="0"/>
                <a:cs typeface="Calibri" panose="020F0502020204030204" pitchFamily="34" charset="0"/>
              </a:rPr>
              <a:t>Participants in AEMO discussions </a:t>
            </a:r>
            <a:r>
              <a:rPr lang="en-AU" sz="1200" b="1">
                <a:latin typeface="Calibri" panose="020F0502020204030204" pitchFamily="34" charset="0"/>
                <a:cs typeface="Calibri" panose="020F0502020204030204" pitchFamily="34" charset="0"/>
              </a:rPr>
              <a:t>must</a:t>
            </a:r>
            <a:r>
              <a:rPr lang="en-AU" sz="1200">
                <a:latin typeface="Calibri" panose="020F0502020204030204" pitchFamily="34" charset="0"/>
                <a:cs typeface="Calibri" panose="020F0502020204030204" pitchFamily="34" charset="0"/>
              </a:rPr>
              <a:t>: </a:t>
            </a:r>
          </a:p>
          <a:p>
            <a:pPr lvl="0"/>
            <a:r>
              <a:rPr lang="en-AU" sz="1200">
                <a:latin typeface="Calibri" panose="020F0502020204030204" pitchFamily="34" charset="0"/>
                <a:cs typeface="Calibri" panose="020F0502020204030204" pitchFamily="34" charset="0"/>
              </a:rPr>
              <a:t>Ensure that discussions are limited to the matters contemplated by the agenda for the discussion  </a:t>
            </a:r>
          </a:p>
          <a:p>
            <a:pPr lvl="0"/>
            <a:r>
              <a:rPr lang="en-AU" sz="1200">
                <a:latin typeface="Calibri" panose="020F0502020204030204" pitchFamily="34" charset="0"/>
                <a:cs typeface="Calibri" panose="020F0502020204030204" pitchFamily="34" charset="0"/>
              </a:rPr>
              <a:t>Make independent and unilateral decisions about their commercial positions and approach in relation to the matters under discussion with AEMO</a:t>
            </a:r>
          </a:p>
          <a:p>
            <a:pPr lvl="0"/>
            <a:r>
              <a:rPr lang="en-AU" sz="1200">
                <a:latin typeface="Calibri" panose="020F0502020204030204" pitchFamily="34" charset="0"/>
                <a:cs typeface="Calibri" panose="020F0502020204030204" pitchFamily="34" charset="0"/>
              </a:rPr>
              <a:t>Immediately and clearly raise an objection with AEMO or the Chair of the meeting if a matter is discussed that the participant is concerned may give rise to competition law risks or a breach of this Protocol</a:t>
            </a:r>
          </a:p>
          <a:p>
            <a:pPr marL="0" indent="0">
              <a:buNone/>
            </a:pPr>
            <a:r>
              <a:rPr lang="en-AU" sz="1200">
                <a:latin typeface="Calibri" panose="020F0502020204030204" pitchFamily="34" charset="0"/>
                <a:cs typeface="Calibri" panose="020F0502020204030204" pitchFamily="34" charset="0"/>
              </a:rPr>
              <a:t>Participants in AEMO meetings </a:t>
            </a:r>
            <a:r>
              <a:rPr lang="en-AU" sz="1200" b="1">
                <a:latin typeface="Calibri" panose="020F0502020204030204" pitchFamily="34" charset="0"/>
                <a:cs typeface="Calibri" panose="020F0502020204030204" pitchFamily="34" charset="0"/>
              </a:rPr>
              <a:t>must not</a:t>
            </a:r>
            <a:r>
              <a:rPr lang="en-AU" sz="1200">
                <a:latin typeface="Calibri" panose="020F0502020204030204" pitchFamily="34" charset="0"/>
                <a:cs typeface="Calibri" panose="020F0502020204030204" pitchFamily="34" charset="0"/>
              </a:rPr>
              <a:t> discuss or agree on the following topics:</a:t>
            </a:r>
          </a:p>
          <a:p>
            <a:pPr lvl="0"/>
            <a:r>
              <a:rPr lang="en-AU" sz="1200">
                <a:latin typeface="Calibri" panose="020F0502020204030204" pitchFamily="34" charset="0"/>
                <a:cs typeface="Calibri" panose="020F0502020204030204" pitchFamily="34" charset="0"/>
              </a:rPr>
              <a:t>Which customers they will supply or market to</a:t>
            </a:r>
          </a:p>
          <a:p>
            <a:pPr lvl="0"/>
            <a:r>
              <a:rPr lang="en-AU" sz="1200">
                <a:latin typeface="Calibri" panose="020F0502020204030204" pitchFamily="34" charset="0"/>
                <a:cs typeface="Calibri" panose="020F0502020204030204" pitchFamily="34" charset="0"/>
              </a:rPr>
              <a:t>The price or other terms at which Participants will supply</a:t>
            </a:r>
          </a:p>
          <a:p>
            <a:pPr lvl="0"/>
            <a:r>
              <a:rPr lang="en-AU" sz="1200">
                <a:latin typeface="Calibri" panose="020F0502020204030204" pitchFamily="34" charset="0"/>
                <a:cs typeface="Calibri" panose="020F0502020204030204" pitchFamily="34" charset="0"/>
              </a:rPr>
              <a:t>Bids or tenders, including the nature of a bid that a Participant intends to make or whether the Participant will participate in the bid</a:t>
            </a:r>
          </a:p>
          <a:p>
            <a:pPr lvl="0"/>
            <a:r>
              <a:rPr lang="en-AU" sz="1200">
                <a:latin typeface="Calibri" panose="020F0502020204030204" pitchFamily="34" charset="0"/>
                <a:cs typeface="Calibri" panose="020F0502020204030204" pitchFamily="34" charset="0"/>
              </a:rPr>
              <a:t>Which suppliers Participants will acquire from (or the price or other terms on which they acquire goods or services)</a:t>
            </a:r>
          </a:p>
          <a:p>
            <a:pPr lvl="0"/>
            <a:r>
              <a:rPr lang="en-AU" sz="1200">
                <a:latin typeface="Calibri" panose="020F0502020204030204" pitchFamily="34" charset="0"/>
                <a:cs typeface="Calibri" panose="020F0502020204030204" pitchFamily="34" charset="0"/>
              </a:rPr>
              <a:t>Refusing to supply a person or company access to any products, services or inputs they require</a:t>
            </a:r>
          </a:p>
          <a:p>
            <a:pPr marL="0" indent="0">
              <a:buNone/>
            </a:pPr>
            <a:endParaRPr lang="en-AU" sz="90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F94023E-1F92-498A-8E20-5E4284B09741}"/>
              </a:ext>
            </a:extLst>
          </p:cNvPr>
          <p:cNvSpPr/>
          <p:nvPr/>
        </p:nvSpPr>
        <p:spPr>
          <a:xfrm>
            <a:off x="3150000" y="5156022"/>
            <a:ext cx="5794200" cy="1200329"/>
          </a:xfrm>
          <a:prstGeom prst="rect">
            <a:avLst/>
          </a:prstGeom>
          <a:solidFill>
            <a:schemeClr val="bg1">
              <a:lumMod val="95000"/>
            </a:schemeClr>
          </a:solidFill>
          <a:ln>
            <a:solidFill>
              <a:schemeClr val="bg1">
                <a:lumMod val="95000"/>
              </a:schemeClr>
            </a:solidFill>
          </a:ln>
          <a:effectLst>
            <a:outerShdw blurRad="50800" dist="38100" dir="5400000" algn="t" rotWithShape="0">
              <a:prstClr val="black">
                <a:alpha val="40000"/>
              </a:prstClr>
            </a:outerShdw>
          </a:effectLst>
        </p:spPr>
        <p:txBody>
          <a:bodyPr wrap="square">
            <a:spAutoFit/>
          </a:bodyPr>
          <a:lstStyle/>
          <a:p>
            <a:pPr defTabSz="685800">
              <a:spcBef>
                <a:spcPts val="600"/>
              </a:spcBef>
              <a:spcAft>
                <a:spcPts val="600"/>
              </a:spcAft>
            </a:pPr>
            <a:r>
              <a:rPr lang="en-AU" sz="1200">
                <a:latin typeface="Calibri" panose="020F0502020204030204" pitchFamily="34" charset="0"/>
                <a:cs typeface="Calibri" panose="020F0502020204030204" pitchFamily="34" charset="0"/>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p>
        </p:txBody>
      </p:sp>
    </p:spTree>
    <p:extLst>
      <p:ext uri="{BB962C8B-B14F-4D97-AF65-F5344CB8AC3E}">
        <p14:creationId xmlns:p14="http://schemas.microsoft.com/office/powerpoint/2010/main" val="80034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B7EAE-73D2-4C60-AD3D-C911D76C7E33}"/>
              </a:ext>
            </a:extLst>
          </p:cNvPr>
          <p:cNvSpPr>
            <a:spLocks noGrp="1"/>
          </p:cNvSpPr>
          <p:nvPr>
            <p:ph type="title"/>
          </p:nvPr>
        </p:nvSpPr>
        <p:spPr/>
        <p:txBody>
          <a:bodyPr/>
          <a:lstStyle/>
          <a:p>
            <a:r>
              <a:rPr lang="en-AU"/>
              <a:t>Initial look at Readiness Reporting #4</a:t>
            </a:r>
          </a:p>
        </p:txBody>
      </p:sp>
      <p:sp>
        <p:nvSpPr>
          <p:cNvPr id="4" name="Date Placeholder 3">
            <a:extLst>
              <a:ext uri="{FF2B5EF4-FFF2-40B4-BE49-F238E27FC236}">
                <a16:creationId xmlns:a16="http://schemas.microsoft.com/office/drawing/2014/main" id="{673AED23-00A1-4231-9666-9B21C313C106}"/>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6" name="Slide Number Placeholder 5">
            <a:extLst>
              <a:ext uri="{FF2B5EF4-FFF2-40B4-BE49-F238E27FC236}">
                <a16:creationId xmlns:a16="http://schemas.microsoft.com/office/drawing/2014/main" id="{2B47FD41-FB7C-4AC9-BFAD-EA09830B82DE}"/>
              </a:ext>
            </a:extLst>
          </p:cNvPr>
          <p:cNvSpPr>
            <a:spLocks noGrp="1"/>
          </p:cNvSpPr>
          <p:nvPr>
            <p:ph type="sldNum" sz="quarter" idx="12"/>
          </p:nvPr>
        </p:nvSpPr>
        <p:spPr/>
        <p:txBody>
          <a:bodyPr/>
          <a:lstStyle/>
          <a:p>
            <a:fld id="{4EC81F68-4976-451A-B2E9-79BCBD2F70CC}" type="slidenum">
              <a:rPr lang="en-AU" smtClean="0"/>
              <a:t>20</a:t>
            </a:fld>
            <a:endParaRPr lang="en-AU"/>
          </a:p>
        </p:txBody>
      </p:sp>
      <p:sp>
        <p:nvSpPr>
          <p:cNvPr id="7" name="Rectangle 1">
            <a:extLst>
              <a:ext uri="{FF2B5EF4-FFF2-40B4-BE49-F238E27FC236}">
                <a16:creationId xmlns:a16="http://schemas.microsoft.com/office/drawing/2014/main" id="{3D9E9A93-D877-4DBC-A5EC-BBDFD61ED963}"/>
              </a:ext>
            </a:extLst>
          </p:cNvPr>
          <p:cNvSpPr>
            <a:spLocks noChangeArrowheads="1"/>
          </p:cNvSpPr>
          <p:nvPr/>
        </p:nvSpPr>
        <p:spPr bwMode="auto">
          <a:xfrm>
            <a:off x="170041" y="5331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74770F74-310C-489F-950F-7723A04BE5F9}"/>
              </a:ext>
            </a:extLst>
          </p:cNvPr>
          <p:cNvPicPr>
            <a:picLocks noChangeAspect="1"/>
          </p:cNvPicPr>
          <p:nvPr/>
        </p:nvPicPr>
        <p:blipFill>
          <a:blip r:embed="rId3"/>
          <a:stretch>
            <a:fillRect/>
          </a:stretch>
        </p:blipFill>
        <p:spPr>
          <a:xfrm>
            <a:off x="514286" y="1579439"/>
            <a:ext cx="3755461" cy="1995290"/>
          </a:xfrm>
          <a:prstGeom prst="rect">
            <a:avLst/>
          </a:prstGeom>
        </p:spPr>
      </p:pic>
      <p:pic>
        <p:nvPicPr>
          <p:cNvPr id="5" name="Picture 4">
            <a:extLst>
              <a:ext uri="{FF2B5EF4-FFF2-40B4-BE49-F238E27FC236}">
                <a16:creationId xmlns:a16="http://schemas.microsoft.com/office/drawing/2014/main" id="{27A48FEE-D613-40BE-A571-BFFE11172D4C}"/>
              </a:ext>
            </a:extLst>
          </p:cNvPr>
          <p:cNvPicPr>
            <a:picLocks noChangeAspect="1"/>
          </p:cNvPicPr>
          <p:nvPr/>
        </p:nvPicPr>
        <p:blipFill>
          <a:blip r:embed="rId4"/>
          <a:stretch>
            <a:fillRect/>
          </a:stretch>
        </p:blipFill>
        <p:spPr>
          <a:xfrm>
            <a:off x="5063709" y="1621729"/>
            <a:ext cx="3522320" cy="1969612"/>
          </a:xfrm>
          <a:prstGeom prst="rect">
            <a:avLst/>
          </a:prstGeom>
        </p:spPr>
      </p:pic>
      <p:pic>
        <p:nvPicPr>
          <p:cNvPr id="9" name="Picture 8">
            <a:extLst>
              <a:ext uri="{FF2B5EF4-FFF2-40B4-BE49-F238E27FC236}">
                <a16:creationId xmlns:a16="http://schemas.microsoft.com/office/drawing/2014/main" id="{3AE91CFB-57DF-4C8F-BCEA-3CA90C304E33}"/>
              </a:ext>
            </a:extLst>
          </p:cNvPr>
          <p:cNvPicPr>
            <a:picLocks noChangeAspect="1"/>
          </p:cNvPicPr>
          <p:nvPr/>
        </p:nvPicPr>
        <p:blipFill>
          <a:blip r:embed="rId5"/>
          <a:stretch>
            <a:fillRect/>
          </a:stretch>
        </p:blipFill>
        <p:spPr>
          <a:xfrm>
            <a:off x="514286" y="4154558"/>
            <a:ext cx="3755461" cy="1891078"/>
          </a:xfrm>
          <a:prstGeom prst="rect">
            <a:avLst/>
          </a:prstGeom>
        </p:spPr>
      </p:pic>
      <p:sp>
        <p:nvSpPr>
          <p:cNvPr id="10" name="TextBox 9">
            <a:extLst>
              <a:ext uri="{FF2B5EF4-FFF2-40B4-BE49-F238E27FC236}">
                <a16:creationId xmlns:a16="http://schemas.microsoft.com/office/drawing/2014/main" id="{CFA605B5-86D1-4028-B115-025E9E6D8489}"/>
              </a:ext>
            </a:extLst>
          </p:cNvPr>
          <p:cNvSpPr txBox="1"/>
          <p:nvPr/>
        </p:nvSpPr>
        <p:spPr>
          <a:xfrm>
            <a:off x="4572000" y="3976712"/>
            <a:ext cx="4505739" cy="2246769"/>
          </a:xfrm>
          <a:prstGeom prst="rect">
            <a:avLst/>
          </a:prstGeom>
          <a:noFill/>
          <a:ln>
            <a:solidFill>
              <a:schemeClr val="tx2"/>
            </a:solidFill>
          </a:ln>
        </p:spPr>
        <p:txBody>
          <a:bodyPr wrap="square" rtlCol="0">
            <a:spAutoFit/>
          </a:bodyPr>
          <a:lstStyle/>
          <a:p>
            <a:r>
              <a:rPr lang="en-AU" sz="1400"/>
              <a:t>Increased response rate - small generators, small retailers</a:t>
            </a:r>
          </a:p>
          <a:p>
            <a:pPr marL="171450" indent="-171450">
              <a:buFont typeface="Arial" panose="020B0604020202020204" pitchFamily="34" charset="0"/>
              <a:buChar char="•"/>
            </a:pPr>
            <a:r>
              <a:rPr lang="en-AU" sz="1400"/>
              <a:t>With  noted exception increase in respondents for all relevant roles </a:t>
            </a:r>
          </a:p>
          <a:p>
            <a:pPr marL="171450" indent="-171450">
              <a:buFont typeface="Arial" panose="020B0604020202020204" pitchFamily="34" charset="0"/>
              <a:buChar char="•"/>
            </a:pPr>
            <a:r>
              <a:rPr lang="en-AU" sz="1400"/>
              <a:t>Coverage range 95- 100% on volumes</a:t>
            </a:r>
          </a:p>
          <a:p>
            <a:r>
              <a:rPr lang="en-AU" sz="1400"/>
              <a:t>One respondent reporting overall program as late with remediation plan for year end</a:t>
            </a:r>
          </a:p>
          <a:p>
            <a:endParaRPr lang="en-AU" sz="1400"/>
          </a:p>
          <a:p>
            <a:r>
              <a:rPr lang="en-AU" sz="1400"/>
              <a:t>95% of participant roles intend to participate in Market Trials</a:t>
            </a:r>
          </a:p>
        </p:txBody>
      </p:sp>
      <p:sp>
        <p:nvSpPr>
          <p:cNvPr id="11" name="TextBox 10">
            <a:extLst>
              <a:ext uri="{FF2B5EF4-FFF2-40B4-BE49-F238E27FC236}">
                <a16:creationId xmlns:a16="http://schemas.microsoft.com/office/drawing/2014/main" id="{4D20E744-6339-4B39-BB84-8613DA5B7891}"/>
              </a:ext>
            </a:extLst>
          </p:cNvPr>
          <p:cNvSpPr txBox="1"/>
          <p:nvPr/>
        </p:nvSpPr>
        <p:spPr>
          <a:xfrm>
            <a:off x="1504122" y="3591341"/>
            <a:ext cx="2272748" cy="307777"/>
          </a:xfrm>
          <a:prstGeom prst="rect">
            <a:avLst/>
          </a:prstGeom>
          <a:noFill/>
        </p:spPr>
        <p:txBody>
          <a:bodyPr wrap="square" rtlCol="0">
            <a:spAutoFit/>
          </a:bodyPr>
          <a:lstStyle/>
          <a:p>
            <a:r>
              <a:rPr lang="en-AU" sz="1400"/>
              <a:t>Participant Response</a:t>
            </a:r>
          </a:p>
        </p:txBody>
      </p:sp>
      <p:sp>
        <p:nvSpPr>
          <p:cNvPr id="12" name="TextBox 11">
            <a:extLst>
              <a:ext uri="{FF2B5EF4-FFF2-40B4-BE49-F238E27FC236}">
                <a16:creationId xmlns:a16="http://schemas.microsoft.com/office/drawing/2014/main" id="{E4C44925-5602-4B1D-BAA1-AE8451A1F695}"/>
              </a:ext>
            </a:extLst>
          </p:cNvPr>
          <p:cNvSpPr txBox="1"/>
          <p:nvPr/>
        </p:nvSpPr>
        <p:spPr>
          <a:xfrm>
            <a:off x="5870720" y="3551587"/>
            <a:ext cx="2272748" cy="307777"/>
          </a:xfrm>
          <a:prstGeom prst="rect">
            <a:avLst/>
          </a:prstGeom>
          <a:noFill/>
        </p:spPr>
        <p:txBody>
          <a:bodyPr wrap="square" rtlCol="0">
            <a:spAutoFit/>
          </a:bodyPr>
          <a:lstStyle/>
          <a:p>
            <a:r>
              <a:rPr lang="en-AU" sz="1400"/>
              <a:t>Program Progression</a:t>
            </a:r>
          </a:p>
        </p:txBody>
      </p:sp>
      <p:sp>
        <p:nvSpPr>
          <p:cNvPr id="13" name="TextBox 12">
            <a:extLst>
              <a:ext uri="{FF2B5EF4-FFF2-40B4-BE49-F238E27FC236}">
                <a16:creationId xmlns:a16="http://schemas.microsoft.com/office/drawing/2014/main" id="{E31A6C32-A5A5-496C-BEA4-7363FA1A6038}"/>
              </a:ext>
            </a:extLst>
          </p:cNvPr>
          <p:cNvSpPr txBox="1"/>
          <p:nvPr/>
        </p:nvSpPr>
        <p:spPr>
          <a:xfrm>
            <a:off x="1338467" y="6036369"/>
            <a:ext cx="2272748" cy="307777"/>
          </a:xfrm>
          <a:prstGeom prst="rect">
            <a:avLst/>
          </a:prstGeom>
          <a:noFill/>
        </p:spPr>
        <p:txBody>
          <a:bodyPr wrap="square" rtlCol="0">
            <a:spAutoFit/>
          </a:bodyPr>
          <a:lstStyle/>
          <a:p>
            <a:r>
              <a:rPr lang="en-AU" sz="1400"/>
              <a:t>AEMO Specific Criteria</a:t>
            </a:r>
          </a:p>
        </p:txBody>
      </p:sp>
    </p:spTree>
    <p:extLst>
      <p:ext uri="{BB962C8B-B14F-4D97-AF65-F5344CB8AC3E}">
        <p14:creationId xmlns:p14="http://schemas.microsoft.com/office/powerpoint/2010/main" val="448520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5DCD1-5F95-4ACD-BB41-3D728822628A}"/>
              </a:ext>
            </a:extLst>
          </p:cNvPr>
          <p:cNvSpPr>
            <a:spLocks noGrp="1"/>
          </p:cNvSpPr>
          <p:nvPr>
            <p:ph type="title"/>
          </p:nvPr>
        </p:nvSpPr>
        <p:spPr/>
        <p:txBody>
          <a:bodyPr/>
          <a:lstStyle/>
          <a:p>
            <a:r>
              <a:rPr lang="en-AU"/>
              <a:t>Critical Capability leading Indicators</a:t>
            </a:r>
          </a:p>
        </p:txBody>
      </p:sp>
      <p:sp>
        <p:nvSpPr>
          <p:cNvPr id="3" name="Date Placeholder 2">
            <a:extLst>
              <a:ext uri="{FF2B5EF4-FFF2-40B4-BE49-F238E27FC236}">
                <a16:creationId xmlns:a16="http://schemas.microsoft.com/office/drawing/2014/main" id="{B6BA299F-4249-469D-9EE8-1ED60FCE4A20}"/>
              </a:ext>
            </a:extLst>
          </p:cNvPr>
          <p:cNvSpPr>
            <a:spLocks noGrp="1"/>
          </p:cNvSpPr>
          <p:nvPr>
            <p:ph type="dt" sz="half" idx="10"/>
          </p:nvPr>
        </p:nvSpPr>
        <p:spPr/>
        <p:txBody>
          <a:bodyPr/>
          <a:lstStyle/>
          <a:p>
            <a:fld id="{361B27D2-0EC4-4053-8C82-3A04EF401119}" type="datetime1">
              <a:rPr lang="en-AU" smtClean="0"/>
              <a:t>16/11/2020</a:t>
            </a:fld>
            <a:endParaRPr lang="en-AU"/>
          </a:p>
        </p:txBody>
      </p:sp>
      <p:sp>
        <p:nvSpPr>
          <p:cNvPr id="4" name="Footer Placeholder 3">
            <a:extLst>
              <a:ext uri="{FF2B5EF4-FFF2-40B4-BE49-F238E27FC236}">
                <a16:creationId xmlns:a16="http://schemas.microsoft.com/office/drawing/2014/main" id="{7043BA36-710F-472A-B41C-6E4FED9DCA8C}"/>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4BC5202A-1310-41CC-BCC5-78D22413EAB5}"/>
              </a:ext>
            </a:extLst>
          </p:cNvPr>
          <p:cNvSpPr>
            <a:spLocks noGrp="1"/>
          </p:cNvSpPr>
          <p:nvPr>
            <p:ph type="sldNum" sz="quarter" idx="12"/>
          </p:nvPr>
        </p:nvSpPr>
        <p:spPr/>
        <p:txBody>
          <a:bodyPr/>
          <a:lstStyle/>
          <a:p>
            <a:fld id="{4EC81F68-4976-451A-B2E9-79BCBD2F70CC}" type="slidenum">
              <a:rPr lang="en-AU" smtClean="0"/>
              <a:t>21</a:t>
            </a:fld>
            <a:endParaRPr lang="en-AU"/>
          </a:p>
        </p:txBody>
      </p:sp>
      <p:sp>
        <p:nvSpPr>
          <p:cNvPr id="9" name="TextBox 8">
            <a:extLst>
              <a:ext uri="{FF2B5EF4-FFF2-40B4-BE49-F238E27FC236}">
                <a16:creationId xmlns:a16="http://schemas.microsoft.com/office/drawing/2014/main" id="{E46B405E-5349-45CB-949F-7048518E86A2}"/>
              </a:ext>
            </a:extLst>
          </p:cNvPr>
          <p:cNvSpPr txBox="1"/>
          <p:nvPr/>
        </p:nvSpPr>
        <p:spPr>
          <a:xfrm>
            <a:off x="218663" y="4883431"/>
            <a:ext cx="8925337" cy="1815882"/>
          </a:xfrm>
          <a:prstGeom prst="rect">
            <a:avLst/>
          </a:prstGeom>
          <a:noFill/>
        </p:spPr>
        <p:txBody>
          <a:bodyPr wrap="square" lIns="91440" tIns="45720" rIns="91440" bIns="45720" rtlCol="0" anchor="t">
            <a:spAutoFit/>
          </a:bodyPr>
          <a:lstStyle/>
          <a:p>
            <a:r>
              <a:rPr lang="en-AU" sz="1400"/>
              <a:t>Generation:</a:t>
            </a:r>
          </a:p>
          <a:p>
            <a:pPr marL="285750" indent="-285750">
              <a:buFont typeface="Arial" panose="020B0604020202020204" pitchFamily="34" charset="0"/>
              <a:buChar char="•"/>
            </a:pPr>
            <a:r>
              <a:rPr lang="en-AU" sz="1400"/>
              <a:t>Previous reported late participant – current report is on-track</a:t>
            </a:r>
            <a:endParaRPr lang="en-AU" sz="1400">
              <a:cs typeface="Segoe UI Semilight"/>
            </a:endParaRPr>
          </a:p>
          <a:p>
            <a:pPr marL="285750" indent="-285750">
              <a:buFont typeface="Arial" panose="020B0604020202020204" pitchFamily="34" charset="0"/>
              <a:buChar char="•"/>
            </a:pPr>
            <a:r>
              <a:rPr lang="en-AU" sz="1400"/>
              <a:t>Generators at risk and late – volume not required to meet regional capacity criteria, need for program remediation to be established</a:t>
            </a:r>
          </a:p>
          <a:p>
            <a:r>
              <a:rPr lang="en-AU" sz="1400"/>
              <a:t>MDPS – reporting on track </a:t>
            </a:r>
          </a:p>
          <a:p>
            <a:r>
              <a:rPr lang="en-AU" sz="1400"/>
              <a:t>MP – No response status being investigated to establish if remediation actions are required – to be addressed with RWG </a:t>
            </a:r>
            <a:endParaRPr lang="en-AU" sz="1400">
              <a:cs typeface="Segoe UI Semilight"/>
            </a:endParaRPr>
          </a:p>
          <a:p>
            <a:r>
              <a:rPr lang="en-AU" sz="1400"/>
              <a:t>AEMO capability on -Track</a:t>
            </a:r>
          </a:p>
        </p:txBody>
      </p:sp>
      <p:pic>
        <p:nvPicPr>
          <p:cNvPr id="8" name="Picture 7">
            <a:extLst>
              <a:ext uri="{FF2B5EF4-FFF2-40B4-BE49-F238E27FC236}">
                <a16:creationId xmlns:a16="http://schemas.microsoft.com/office/drawing/2014/main" id="{27947BD1-69A7-469C-9731-71AD75C27A15}"/>
              </a:ext>
            </a:extLst>
          </p:cNvPr>
          <p:cNvPicPr>
            <a:picLocks noChangeAspect="1"/>
          </p:cNvPicPr>
          <p:nvPr/>
        </p:nvPicPr>
        <p:blipFill>
          <a:blip r:embed="rId3"/>
          <a:stretch>
            <a:fillRect/>
          </a:stretch>
        </p:blipFill>
        <p:spPr>
          <a:xfrm>
            <a:off x="648827" y="1557927"/>
            <a:ext cx="7846346" cy="3325504"/>
          </a:xfrm>
          <a:prstGeom prst="rect">
            <a:avLst/>
          </a:prstGeom>
        </p:spPr>
      </p:pic>
    </p:spTree>
    <p:extLst>
      <p:ext uri="{BB962C8B-B14F-4D97-AF65-F5344CB8AC3E}">
        <p14:creationId xmlns:p14="http://schemas.microsoft.com/office/powerpoint/2010/main" val="1799901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2E03-FE4C-4ADC-91B7-B5A62E192561}"/>
              </a:ext>
            </a:extLst>
          </p:cNvPr>
          <p:cNvSpPr>
            <a:spLocks noGrp="1"/>
          </p:cNvSpPr>
          <p:nvPr>
            <p:ph type="title"/>
          </p:nvPr>
        </p:nvSpPr>
        <p:spPr/>
        <p:txBody>
          <a:bodyPr/>
          <a:lstStyle/>
          <a:p>
            <a:r>
              <a:rPr lang="en-AU"/>
              <a:t>Risk Summary</a:t>
            </a:r>
          </a:p>
        </p:txBody>
      </p:sp>
      <p:sp>
        <p:nvSpPr>
          <p:cNvPr id="3" name="Date Placeholder 2">
            <a:extLst>
              <a:ext uri="{FF2B5EF4-FFF2-40B4-BE49-F238E27FC236}">
                <a16:creationId xmlns:a16="http://schemas.microsoft.com/office/drawing/2014/main" id="{9FD555E1-8514-4F75-BC95-9594C6BE4B9A}"/>
              </a:ext>
            </a:extLst>
          </p:cNvPr>
          <p:cNvSpPr>
            <a:spLocks noGrp="1"/>
          </p:cNvSpPr>
          <p:nvPr>
            <p:ph type="dt" sz="half" idx="10"/>
          </p:nvPr>
        </p:nvSpPr>
        <p:spPr/>
        <p:txBody>
          <a:bodyPr/>
          <a:lstStyle/>
          <a:p>
            <a:fld id="{361B27D2-0EC4-4053-8C82-3A04EF401119}" type="datetime1">
              <a:rPr lang="en-AU" smtClean="0"/>
              <a:t>16/11/2020</a:t>
            </a:fld>
            <a:endParaRPr lang="en-AU"/>
          </a:p>
        </p:txBody>
      </p:sp>
      <p:sp>
        <p:nvSpPr>
          <p:cNvPr id="4" name="Footer Placeholder 3">
            <a:extLst>
              <a:ext uri="{FF2B5EF4-FFF2-40B4-BE49-F238E27FC236}">
                <a16:creationId xmlns:a16="http://schemas.microsoft.com/office/drawing/2014/main" id="{792A0B0F-E8A8-47B8-BFBD-37A4ECBAFFC0}"/>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9691BDA7-12C8-449E-8BA1-E610BFFD0312}"/>
              </a:ext>
            </a:extLst>
          </p:cNvPr>
          <p:cNvSpPr>
            <a:spLocks noGrp="1"/>
          </p:cNvSpPr>
          <p:nvPr>
            <p:ph type="sldNum" sz="quarter" idx="12"/>
          </p:nvPr>
        </p:nvSpPr>
        <p:spPr/>
        <p:txBody>
          <a:bodyPr/>
          <a:lstStyle/>
          <a:p>
            <a:fld id="{4EC81F68-4976-451A-B2E9-79BCBD2F70CC}" type="slidenum">
              <a:rPr lang="en-AU" smtClean="0"/>
              <a:t>22</a:t>
            </a:fld>
            <a:endParaRPr lang="en-AU"/>
          </a:p>
        </p:txBody>
      </p:sp>
      <p:sp>
        <p:nvSpPr>
          <p:cNvPr id="7" name="TextBox 6">
            <a:extLst>
              <a:ext uri="{FF2B5EF4-FFF2-40B4-BE49-F238E27FC236}">
                <a16:creationId xmlns:a16="http://schemas.microsoft.com/office/drawing/2014/main" id="{38A73FB9-5AE0-4ED8-A843-4779600B3C00}"/>
              </a:ext>
            </a:extLst>
          </p:cNvPr>
          <p:cNvSpPr txBox="1"/>
          <p:nvPr/>
        </p:nvSpPr>
        <p:spPr>
          <a:xfrm>
            <a:off x="338327" y="3836505"/>
            <a:ext cx="8177023" cy="2677656"/>
          </a:xfrm>
          <a:prstGeom prst="rect">
            <a:avLst/>
          </a:prstGeom>
          <a:noFill/>
        </p:spPr>
        <p:txBody>
          <a:bodyPr wrap="square" rtlCol="0">
            <a:spAutoFit/>
          </a:bodyPr>
          <a:lstStyle/>
          <a:p>
            <a:r>
              <a:rPr lang="en-AU" sz="1400"/>
              <a:t>Covid-19:</a:t>
            </a:r>
          </a:p>
          <a:p>
            <a:pPr marL="285750" indent="-285750">
              <a:buFont typeface="Arial" panose="020B0604020202020204" pitchFamily="34" charset="0"/>
              <a:buChar char="•"/>
            </a:pPr>
            <a:r>
              <a:rPr lang="en-AU" sz="1400"/>
              <a:t>Individual participants have highlighted increased impact of economic impacts of Covid-19 on LNSP services in Victoria and impact on 5MS timelines</a:t>
            </a:r>
          </a:p>
          <a:p>
            <a:pPr marL="285750" indent="-285750">
              <a:buFont typeface="Arial" panose="020B0604020202020204" pitchFamily="34" charset="0"/>
              <a:buChar char="•"/>
            </a:pPr>
            <a:r>
              <a:rPr lang="en-AU" sz="1400"/>
              <a:t>No impact noted to program status or specific readiness activity</a:t>
            </a:r>
          </a:p>
          <a:p>
            <a:endParaRPr lang="en-AU" sz="1400"/>
          </a:p>
          <a:p>
            <a:r>
              <a:rPr lang="en-AU" sz="1400"/>
              <a:t>Retailer reports note regulatory roadmap impacts still exist</a:t>
            </a:r>
          </a:p>
          <a:p>
            <a:pPr marL="285750" indent="-285750">
              <a:buFont typeface="Arial" panose="020B0604020202020204" pitchFamily="34" charset="0"/>
              <a:buChar char="•"/>
            </a:pPr>
            <a:r>
              <a:rPr lang="en-AU" sz="1400"/>
              <a:t>Delivery timing and impacts still being determined</a:t>
            </a:r>
          </a:p>
          <a:p>
            <a:endParaRPr lang="en-AU" sz="1400"/>
          </a:p>
          <a:p>
            <a:r>
              <a:rPr lang="en-AU" sz="1400"/>
              <a:t>Retailer reports highlight potential delays in x-Boundary metering (Victoria) has impact to accuracy of UFE at GS Soft Start </a:t>
            </a:r>
          </a:p>
          <a:p>
            <a:endParaRPr lang="en-AU" sz="1400"/>
          </a:p>
          <a:p>
            <a:endParaRPr lang="en-AU" sz="1400"/>
          </a:p>
        </p:txBody>
      </p:sp>
      <p:graphicFrame>
        <p:nvGraphicFramePr>
          <p:cNvPr id="9" name="Chart 8">
            <a:extLst>
              <a:ext uri="{FF2B5EF4-FFF2-40B4-BE49-F238E27FC236}">
                <a16:creationId xmlns:a16="http://schemas.microsoft.com/office/drawing/2014/main" id="{2B35AA33-7F7A-4950-96A7-8F9F5902E7B3}"/>
              </a:ext>
            </a:extLst>
          </p:cNvPr>
          <p:cNvGraphicFramePr>
            <a:graphicFrameLocks/>
          </p:cNvGraphicFramePr>
          <p:nvPr>
            <p:extLst>
              <p:ext uri="{D42A27DB-BD31-4B8C-83A1-F6EECF244321}">
                <p14:modId xmlns:p14="http://schemas.microsoft.com/office/powerpoint/2010/main" val="2037607961"/>
              </p:ext>
            </p:extLst>
          </p:nvPr>
        </p:nvGraphicFramePr>
        <p:xfrm>
          <a:off x="1082449" y="1810434"/>
          <a:ext cx="7761437" cy="13927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9045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26F5-FD30-4360-8E7C-4714549FC9A6}"/>
              </a:ext>
            </a:extLst>
          </p:cNvPr>
          <p:cNvSpPr>
            <a:spLocks noGrp="1"/>
          </p:cNvSpPr>
          <p:nvPr>
            <p:ph type="title"/>
          </p:nvPr>
        </p:nvSpPr>
        <p:spPr/>
        <p:txBody>
          <a:bodyPr/>
          <a:lstStyle/>
          <a:p>
            <a:r>
              <a:rPr lang="en-AU"/>
              <a:t>Customer Switching Update</a:t>
            </a:r>
            <a:endParaRPr lang="en-AU" sz="4000"/>
          </a:p>
        </p:txBody>
      </p:sp>
      <p:sp>
        <p:nvSpPr>
          <p:cNvPr id="3" name="Text Placeholder 2">
            <a:extLst>
              <a:ext uri="{FF2B5EF4-FFF2-40B4-BE49-F238E27FC236}">
                <a16:creationId xmlns:a16="http://schemas.microsoft.com/office/drawing/2014/main" id="{DCA4DE14-D0AD-44E0-92A1-D47456F07DF8}"/>
              </a:ext>
            </a:extLst>
          </p:cNvPr>
          <p:cNvSpPr>
            <a:spLocks noGrp="1"/>
          </p:cNvSpPr>
          <p:nvPr>
            <p:ph type="body" idx="1"/>
          </p:nvPr>
        </p:nvSpPr>
        <p:spPr/>
        <p:txBody>
          <a:bodyPr/>
          <a:lstStyle/>
          <a:p>
            <a:r>
              <a:rPr lang="en-AU"/>
              <a:t>Neil Batie</a:t>
            </a:r>
          </a:p>
        </p:txBody>
      </p:sp>
      <p:sp>
        <p:nvSpPr>
          <p:cNvPr id="4" name="Date Placeholder 3">
            <a:extLst>
              <a:ext uri="{FF2B5EF4-FFF2-40B4-BE49-F238E27FC236}">
                <a16:creationId xmlns:a16="http://schemas.microsoft.com/office/drawing/2014/main" id="{B6605B5A-EC6A-4B8D-A266-01D254EC3647}"/>
              </a:ext>
            </a:extLst>
          </p:cNvPr>
          <p:cNvSpPr>
            <a:spLocks noGrp="1"/>
          </p:cNvSpPr>
          <p:nvPr>
            <p:ph type="dt" sz="half" idx="10"/>
          </p:nvPr>
        </p:nvSpPr>
        <p:spPr/>
        <p:txBody>
          <a:bodyPr/>
          <a:lstStyle/>
          <a:p>
            <a:fld id="{681D5AC9-D7BA-485E-B465-DE82470048ED}" type="datetime1">
              <a:rPr lang="en-AU" smtClean="0"/>
              <a:t>16/11/2020</a:t>
            </a:fld>
            <a:endParaRPr lang="en-AU"/>
          </a:p>
        </p:txBody>
      </p:sp>
      <p:sp>
        <p:nvSpPr>
          <p:cNvPr id="5" name="Footer Placeholder 4">
            <a:extLst>
              <a:ext uri="{FF2B5EF4-FFF2-40B4-BE49-F238E27FC236}">
                <a16:creationId xmlns:a16="http://schemas.microsoft.com/office/drawing/2014/main" id="{1220BAF7-09C2-42BF-9BD8-6936C10EEB0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B85E354-A4A2-4607-81DC-D49B54BEB967}"/>
              </a:ext>
            </a:extLst>
          </p:cNvPr>
          <p:cNvSpPr>
            <a:spLocks noGrp="1"/>
          </p:cNvSpPr>
          <p:nvPr>
            <p:ph type="sldNum" sz="quarter" idx="12"/>
          </p:nvPr>
        </p:nvSpPr>
        <p:spPr/>
        <p:txBody>
          <a:bodyPr/>
          <a:lstStyle/>
          <a:p>
            <a:fld id="{4EC81F68-4976-451A-B2E9-79BCBD2F70CC}" type="slidenum">
              <a:rPr lang="en-AU" smtClean="0"/>
              <a:pPr/>
              <a:t>23</a:t>
            </a:fld>
            <a:endParaRPr lang="en-AU"/>
          </a:p>
        </p:txBody>
      </p:sp>
    </p:spTree>
    <p:extLst>
      <p:ext uri="{BB962C8B-B14F-4D97-AF65-F5344CB8AC3E}">
        <p14:creationId xmlns:p14="http://schemas.microsoft.com/office/powerpoint/2010/main" val="2560435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0DC9F-C5F0-4636-9CDD-60C3AE64CAA1}"/>
              </a:ext>
            </a:extLst>
          </p:cNvPr>
          <p:cNvSpPr>
            <a:spLocks noGrp="1"/>
          </p:cNvSpPr>
          <p:nvPr>
            <p:ph type="title"/>
          </p:nvPr>
        </p:nvSpPr>
        <p:spPr>
          <a:xfrm>
            <a:off x="176645" y="136526"/>
            <a:ext cx="8026577" cy="1189039"/>
          </a:xfrm>
        </p:spPr>
        <p:txBody>
          <a:bodyPr/>
          <a:lstStyle/>
          <a:p>
            <a:r>
              <a:rPr lang="en-AU"/>
              <a:t>Action 26.10.2 – Feedback Received</a:t>
            </a:r>
          </a:p>
        </p:txBody>
      </p:sp>
      <p:sp>
        <p:nvSpPr>
          <p:cNvPr id="3" name="Content Placeholder 2">
            <a:extLst>
              <a:ext uri="{FF2B5EF4-FFF2-40B4-BE49-F238E27FC236}">
                <a16:creationId xmlns:a16="http://schemas.microsoft.com/office/drawing/2014/main" id="{CEEC98AF-4D46-4359-ABA2-10A23C16E56A}"/>
              </a:ext>
            </a:extLst>
          </p:cNvPr>
          <p:cNvSpPr>
            <a:spLocks noGrp="1"/>
          </p:cNvSpPr>
          <p:nvPr>
            <p:ph idx="1"/>
          </p:nvPr>
        </p:nvSpPr>
        <p:spPr>
          <a:xfrm>
            <a:off x="96715" y="1459525"/>
            <a:ext cx="8976946" cy="5117123"/>
          </a:xfrm>
        </p:spPr>
        <p:txBody>
          <a:bodyPr>
            <a:normAutofit/>
          </a:bodyPr>
          <a:lstStyle/>
          <a:p>
            <a:pPr marL="0" indent="0">
              <a:buNone/>
            </a:pPr>
            <a:r>
              <a:rPr lang="en-AU" sz="1600" b="1"/>
              <a:t>Action 26.10.2</a:t>
            </a:r>
            <a:r>
              <a:rPr lang="en-AU" sz="1600"/>
              <a:t>: PCF to provide feedback on whether a Market Trial for Customer Switching was needed. Feedback should be sent to ERCF@aemo.com.au. </a:t>
            </a:r>
          </a:p>
          <a:p>
            <a:pPr marL="0" indent="0">
              <a:buNone/>
            </a:pPr>
            <a:endParaRPr lang="en-AU" sz="1600"/>
          </a:p>
          <a:p>
            <a:r>
              <a:rPr lang="en-AU" sz="1600"/>
              <a:t>Feedback was received from two members in the PCF forum, requesting to incorporate the Customer Switching testing into the 5MS Market Trial</a:t>
            </a:r>
          </a:p>
          <a:p>
            <a:pPr lvl="1"/>
            <a:r>
              <a:rPr lang="en-AU" sz="1400"/>
              <a:t>Further detail was provided from one party with a request to focus the testing around the deprecated CRs and the 2 new CRs </a:t>
            </a:r>
            <a:r>
              <a:rPr lang="en-AU" sz="1400">
                <a:ea typeface="Calibri" panose="020F0502020204030204" pitchFamily="34" charset="0"/>
                <a:cs typeface="Calibri"/>
              </a:rPr>
              <a:t>since their current internal processes and systems are built around CR’s that will be retired as well as the two new CR’s. </a:t>
            </a:r>
            <a:endParaRPr lang="en-AU" sz="1400"/>
          </a:p>
          <a:p>
            <a:pPr lvl="1"/>
            <a:r>
              <a:rPr lang="en-AU" sz="1400"/>
              <a:t>The intent of aligning with the 5MS Market Trial would be to provide synergy and economy of preparation and testing effort in the July and August time period.</a:t>
            </a:r>
          </a:p>
          <a:p>
            <a:endParaRPr lang="en-AU" sz="1600"/>
          </a:p>
          <a:p>
            <a:r>
              <a:rPr lang="en-AU" sz="1600"/>
              <a:t>Further feedback was received from an additional participant requesting a Customer Switching focussed market testing period of 2 weeks in early September.</a:t>
            </a:r>
          </a:p>
          <a:p>
            <a:pPr lvl="1"/>
            <a:r>
              <a:rPr lang="en-AU" sz="1400"/>
              <a:t>Additional information was provided that the merging in with the 5MS Market Trial would cause them more complexity and timing issues  </a:t>
            </a:r>
            <a:r>
              <a:rPr lang="en-AU" sz="1600"/>
              <a:t>	</a:t>
            </a:r>
          </a:p>
          <a:p>
            <a:pPr lvl="2"/>
            <a:r>
              <a:rPr lang="en-AU" sz="1400"/>
              <a:t>Parties may not be ready for CS by early July 2021</a:t>
            </a:r>
          </a:p>
          <a:p>
            <a:pPr lvl="2"/>
            <a:r>
              <a:rPr lang="en-AU" sz="1400"/>
              <a:t>It is considerably prior to the 1 Oct 2021 go live.</a:t>
            </a:r>
            <a:endParaRPr lang="en-AU" sz="1600"/>
          </a:p>
        </p:txBody>
      </p:sp>
      <p:sp>
        <p:nvSpPr>
          <p:cNvPr id="6" name="Slide Number Placeholder 5">
            <a:extLst>
              <a:ext uri="{FF2B5EF4-FFF2-40B4-BE49-F238E27FC236}">
                <a16:creationId xmlns:a16="http://schemas.microsoft.com/office/drawing/2014/main" id="{0C30C41C-1F46-41C0-9E49-92056AE120D1}"/>
              </a:ext>
            </a:extLst>
          </p:cNvPr>
          <p:cNvSpPr>
            <a:spLocks noGrp="1"/>
          </p:cNvSpPr>
          <p:nvPr>
            <p:ph type="sldNum" sz="quarter" idx="12"/>
          </p:nvPr>
        </p:nvSpPr>
        <p:spPr/>
        <p:txBody>
          <a:bodyPr/>
          <a:lstStyle/>
          <a:p>
            <a:fld id="{4EC81F68-4976-451A-B2E9-79BCBD2F70CC}" type="slidenum">
              <a:rPr lang="en-AU" smtClean="0"/>
              <a:t>24</a:t>
            </a:fld>
            <a:endParaRPr lang="en-AU"/>
          </a:p>
        </p:txBody>
      </p:sp>
    </p:spTree>
    <p:extLst>
      <p:ext uri="{BB962C8B-B14F-4D97-AF65-F5344CB8AC3E}">
        <p14:creationId xmlns:p14="http://schemas.microsoft.com/office/powerpoint/2010/main" val="2627191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CC4F6-AEBF-4CF8-B731-2292AE31AEA4}"/>
              </a:ext>
            </a:extLst>
          </p:cNvPr>
          <p:cNvSpPr>
            <a:spLocks noGrp="1"/>
          </p:cNvSpPr>
          <p:nvPr>
            <p:ph type="title"/>
          </p:nvPr>
        </p:nvSpPr>
        <p:spPr/>
        <p:txBody>
          <a:bodyPr/>
          <a:lstStyle/>
          <a:p>
            <a:r>
              <a:rPr lang="en-AU"/>
              <a:t>Action 26.10.2 – review of feedback</a:t>
            </a:r>
          </a:p>
        </p:txBody>
      </p:sp>
      <p:sp>
        <p:nvSpPr>
          <p:cNvPr id="3" name="Content Placeholder 2">
            <a:extLst>
              <a:ext uri="{FF2B5EF4-FFF2-40B4-BE49-F238E27FC236}">
                <a16:creationId xmlns:a16="http://schemas.microsoft.com/office/drawing/2014/main" id="{8B02616A-B0A5-4188-92D4-D4E1758C8303}"/>
              </a:ext>
            </a:extLst>
          </p:cNvPr>
          <p:cNvSpPr>
            <a:spLocks noGrp="1"/>
          </p:cNvSpPr>
          <p:nvPr>
            <p:ph idx="1"/>
          </p:nvPr>
        </p:nvSpPr>
        <p:spPr/>
        <p:txBody>
          <a:bodyPr>
            <a:normAutofit/>
          </a:bodyPr>
          <a:lstStyle/>
          <a:p>
            <a:r>
              <a:rPr lang="en-AU" sz="1900"/>
              <a:t>Based on the feedback received, AEMO has reviewed the Market Trial requests and believe that the Industry test approach is the most pragmatic and cost effective one that also allows industry to test the MSATS change requests. </a:t>
            </a:r>
          </a:p>
          <a:p>
            <a:r>
              <a:rPr lang="en-AU" sz="1900"/>
              <a:t>Additionally, aligning with the 5MS Market Trial would potentially not allow all participants to be ready with their required changes.</a:t>
            </a:r>
          </a:p>
          <a:p>
            <a:r>
              <a:rPr lang="en-AU" sz="1900"/>
              <a:t>The Customer Switching functionality will be available for participants to undertake extended testing in Pre-Production from early July through to end of September – allowing for the variability in participant readiness.</a:t>
            </a:r>
          </a:p>
          <a:p>
            <a:r>
              <a:rPr lang="en-AU" sz="1900"/>
              <a:t>A session is being scheduled in November for Q&amp;A against the draft Customer Switching Technical Specification that we will also use to drill into testing implications and the opportunities for participants to test the various CR changes (unilaterally and bilaterally).  </a:t>
            </a:r>
          </a:p>
          <a:p>
            <a:r>
              <a:rPr lang="en-AU" sz="1900"/>
              <a:t>AEMO will also advise options where we believe we can reasonably provide assistance with that process. </a:t>
            </a:r>
          </a:p>
          <a:p>
            <a:endParaRPr lang="en-AU"/>
          </a:p>
        </p:txBody>
      </p:sp>
      <p:sp>
        <p:nvSpPr>
          <p:cNvPr id="4" name="Date Placeholder 3">
            <a:extLst>
              <a:ext uri="{FF2B5EF4-FFF2-40B4-BE49-F238E27FC236}">
                <a16:creationId xmlns:a16="http://schemas.microsoft.com/office/drawing/2014/main" id="{08C391F8-E0A8-4EB6-94F8-A43219684994}"/>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5" name="Footer Placeholder 4">
            <a:extLst>
              <a:ext uri="{FF2B5EF4-FFF2-40B4-BE49-F238E27FC236}">
                <a16:creationId xmlns:a16="http://schemas.microsoft.com/office/drawing/2014/main" id="{51237DE2-2D51-498A-BE79-B721D510B880}"/>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071591BA-EAE7-4A48-9477-28E6F3E6CFC0}"/>
              </a:ext>
            </a:extLst>
          </p:cNvPr>
          <p:cNvSpPr>
            <a:spLocks noGrp="1"/>
          </p:cNvSpPr>
          <p:nvPr>
            <p:ph type="sldNum" sz="quarter" idx="12"/>
          </p:nvPr>
        </p:nvSpPr>
        <p:spPr/>
        <p:txBody>
          <a:bodyPr/>
          <a:lstStyle/>
          <a:p>
            <a:fld id="{4EC81F68-4976-451A-B2E9-79BCBD2F70CC}" type="slidenum">
              <a:rPr lang="en-AU" smtClean="0"/>
              <a:t>25</a:t>
            </a:fld>
            <a:endParaRPr lang="en-AU"/>
          </a:p>
        </p:txBody>
      </p:sp>
    </p:spTree>
    <p:extLst>
      <p:ext uri="{BB962C8B-B14F-4D97-AF65-F5344CB8AC3E}">
        <p14:creationId xmlns:p14="http://schemas.microsoft.com/office/powerpoint/2010/main" val="2291563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0DC9F-C5F0-4636-9CDD-60C3AE64CAA1}"/>
              </a:ext>
            </a:extLst>
          </p:cNvPr>
          <p:cNvSpPr>
            <a:spLocks noGrp="1"/>
          </p:cNvSpPr>
          <p:nvPr>
            <p:ph type="title"/>
          </p:nvPr>
        </p:nvSpPr>
        <p:spPr>
          <a:xfrm>
            <a:off x="176645" y="136526"/>
            <a:ext cx="8026577" cy="1189039"/>
          </a:xfrm>
        </p:spPr>
        <p:txBody>
          <a:bodyPr/>
          <a:lstStyle/>
          <a:p>
            <a:r>
              <a:rPr lang="en-AU"/>
              <a:t>Action 26.10.1 Update</a:t>
            </a:r>
          </a:p>
        </p:txBody>
      </p:sp>
      <p:sp>
        <p:nvSpPr>
          <p:cNvPr id="3" name="Content Placeholder 2">
            <a:extLst>
              <a:ext uri="{FF2B5EF4-FFF2-40B4-BE49-F238E27FC236}">
                <a16:creationId xmlns:a16="http://schemas.microsoft.com/office/drawing/2014/main" id="{CEEC98AF-4D46-4359-ABA2-10A23C16E56A}"/>
              </a:ext>
            </a:extLst>
          </p:cNvPr>
          <p:cNvSpPr>
            <a:spLocks noGrp="1"/>
          </p:cNvSpPr>
          <p:nvPr>
            <p:ph idx="1"/>
          </p:nvPr>
        </p:nvSpPr>
        <p:spPr>
          <a:xfrm>
            <a:off x="96715" y="1459525"/>
            <a:ext cx="8976946" cy="5261949"/>
          </a:xfrm>
        </p:spPr>
        <p:txBody>
          <a:bodyPr>
            <a:normAutofit/>
          </a:bodyPr>
          <a:lstStyle/>
          <a:p>
            <a:pPr marL="0" indent="0">
              <a:buNone/>
            </a:pPr>
            <a:r>
              <a:rPr lang="en-AU" sz="1600" b="1"/>
              <a:t>Action 26.10.1</a:t>
            </a:r>
            <a:r>
              <a:rPr lang="en-AU" sz="1600"/>
              <a:t>: Customer Switching to review stakeholder engagement strategy and to advise PCF on outcomes of this review in November. </a:t>
            </a:r>
          </a:p>
          <a:p>
            <a:pPr marL="0" indent="0">
              <a:buNone/>
            </a:pPr>
            <a:endParaRPr lang="en-AU" sz="1600"/>
          </a:p>
          <a:p>
            <a:pPr marL="0" indent="0">
              <a:buNone/>
            </a:pPr>
            <a:r>
              <a:rPr lang="en-AU" sz="1600"/>
              <a:t>5MS alignment and further industry forums</a:t>
            </a:r>
          </a:p>
          <a:p>
            <a:r>
              <a:rPr lang="en-AU" sz="1600"/>
              <a:t>Customer Switching Technical Specification session – 16th November</a:t>
            </a:r>
          </a:p>
          <a:p>
            <a:pPr lvl="1"/>
            <a:r>
              <a:rPr lang="en-AU" sz="1400"/>
              <a:t>To inform industry business and IT representatives of key parts of the Technical Specification, the testing approach and provide the opportunity for questions and answers.</a:t>
            </a:r>
          </a:p>
          <a:p>
            <a:pPr lvl="1"/>
            <a:r>
              <a:rPr lang="en-AU" sz="1400"/>
              <a:t>Take feedback on any further sessions required to facilitate the participant development process</a:t>
            </a:r>
          </a:p>
          <a:p>
            <a:pPr lvl="1"/>
            <a:endParaRPr lang="en-AU" sz="1300"/>
          </a:p>
          <a:p>
            <a:r>
              <a:rPr lang="en-AU" sz="1600"/>
              <a:t>Because Customer Switching changes will be in the Staging and Pre-Production environments in the same timelines as the 5MS project.  </a:t>
            </a:r>
          </a:p>
          <a:p>
            <a:pPr lvl="1"/>
            <a:r>
              <a:rPr lang="en-AU" sz="1400"/>
              <a:t>Representatives from the Customer Switching project will join the 5MS forums when it is made effective in Staging so that there is a single entry point for participants to raise any questions or issues.</a:t>
            </a:r>
          </a:p>
          <a:p>
            <a:pPr lvl="1"/>
            <a:r>
              <a:rPr lang="en-AU" sz="1400"/>
              <a:t>Similarly, when Pre-Production is planned and enabled, this will be done with Customer Switching in the 5MS sessions for the same purpose. </a:t>
            </a:r>
          </a:p>
        </p:txBody>
      </p:sp>
      <p:sp>
        <p:nvSpPr>
          <p:cNvPr id="6" name="Slide Number Placeholder 5">
            <a:extLst>
              <a:ext uri="{FF2B5EF4-FFF2-40B4-BE49-F238E27FC236}">
                <a16:creationId xmlns:a16="http://schemas.microsoft.com/office/drawing/2014/main" id="{0C30C41C-1F46-41C0-9E49-92056AE120D1}"/>
              </a:ext>
            </a:extLst>
          </p:cNvPr>
          <p:cNvSpPr>
            <a:spLocks noGrp="1"/>
          </p:cNvSpPr>
          <p:nvPr>
            <p:ph type="sldNum" sz="quarter" idx="12"/>
          </p:nvPr>
        </p:nvSpPr>
        <p:spPr/>
        <p:txBody>
          <a:bodyPr/>
          <a:lstStyle/>
          <a:p>
            <a:fld id="{4EC81F68-4976-451A-B2E9-79BCBD2F70CC}" type="slidenum">
              <a:rPr lang="en-AU" smtClean="0"/>
              <a:t>26</a:t>
            </a:fld>
            <a:endParaRPr lang="en-AU"/>
          </a:p>
        </p:txBody>
      </p:sp>
    </p:spTree>
    <p:extLst>
      <p:ext uri="{BB962C8B-B14F-4D97-AF65-F5344CB8AC3E}">
        <p14:creationId xmlns:p14="http://schemas.microsoft.com/office/powerpoint/2010/main" val="4036150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DB5817-0F41-4E8A-AB6E-1B6851A45D2D}"/>
              </a:ext>
            </a:extLst>
          </p:cNvPr>
          <p:cNvSpPr>
            <a:spLocks noGrp="1"/>
          </p:cNvSpPr>
          <p:nvPr>
            <p:ph type="title"/>
          </p:nvPr>
        </p:nvSpPr>
        <p:spPr/>
        <p:txBody>
          <a:bodyPr/>
          <a:lstStyle/>
          <a:p>
            <a:r>
              <a:rPr lang="en-AU"/>
              <a:t>Forward Meeting Plan</a:t>
            </a:r>
          </a:p>
        </p:txBody>
      </p:sp>
      <p:sp>
        <p:nvSpPr>
          <p:cNvPr id="8" name="Text Placeholder 7">
            <a:extLst>
              <a:ext uri="{FF2B5EF4-FFF2-40B4-BE49-F238E27FC236}">
                <a16:creationId xmlns:a16="http://schemas.microsoft.com/office/drawing/2014/main" id="{4F4219A2-5D79-4E54-A0BA-051ECF115A0E}"/>
              </a:ext>
            </a:extLst>
          </p:cNvPr>
          <p:cNvSpPr>
            <a:spLocks noGrp="1"/>
          </p:cNvSpPr>
          <p:nvPr>
            <p:ph type="body" idx="1"/>
          </p:nvPr>
        </p:nvSpPr>
        <p:spPr/>
        <p:txBody>
          <a:bodyPr/>
          <a:lstStyle/>
          <a:p>
            <a:r>
              <a:rPr lang="en-AU"/>
              <a:t>Anne-Marie McCague</a:t>
            </a:r>
          </a:p>
        </p:txBody>
      </p:sp>
      <p:sp>
        <p:nvSpPr>
          <p:cNvPr id="6" name="Slide Number Placeholder 5">
            <a:extLst>
              <a:ext uri="{FF2B5EF4-FFF2-40B4-BE49-F238E27FC236}">
                <a16:creationId xmlns:a16="http://schemas.microsoft.com/office/drawing/2014/main" id="{40F80E16-043C-4A42-961A-F292EDF45635}"/>
              </a:ext>
            </a:extLst>
          </p:cNvPr>
          <p:cNvSpPr>
            <a:spLocks noGrp="1"/>
          </p:cNvSpPr>
          <p:nvPr>
            <p:ph type="sldNum" sz="quarter" idx="12"/>
          </p:nvPr>
        </p:nvSpPr>
        <p:spPr/>
        <p:txBody>
          <a:bodyPr/>
          <a:lstStyle/>
          <a:p>
            <a:fld id="{4EC81F68-4976-451A-B2E9-79BCBD2F70CC}" type="slidenum">
              <a:rPr lang="en-AU" smtClean="0"/>
              <a:t>27</a:t>
            </a:fld>
            <a:endParaRPr lang="en-AU"/>
          </a:p>
        </p:txBody>
      </p:sp>
      <p:sp>
        <p:nvSpPr>
          <p:cNvPr id="2" name="Date Placeholder 1">
            <a:extLst>
              <a:ext uri="{FF2B5EF4-FFF2-40B4-BE49-F238E27FC236}">
                <a16:creationId xmlns:a16="http://schemas.microsoft.com/office/drawing/2014/main" id="{AF6CDDFD-439A-441B-AE74-460F1A1D72BD}"/>
              </a:ext>
            </a:extLst>
          </p:cNvPr>
          <p:cNvSpPr>
            <a:spLocks noGrp="1"/>
          </p:cNvSpPr>
          <p:nvPr>
            <p:ph type="dt" sz="half" idx="10"/>
          </p:nvPr>
        </p:nvSpPr>
        <p:spPr/>
        <p:txBody>
          <a:bodyPr/>
          <a:lstStyle/>
          <a:p>
            <a:fld id="{BC7F62E7-3297-41DF-9DEF-2FF2683F55B8}" type="datetime1">
              <a:rPr lang="en-AU" smtClean="0"/>
              <a:t>16/11/2020</a:t>
            </a:fld>
            <a:endParaRPr lang="en-AU"/>
          </a:p>
        </p:txBody>
      </p:sp>
    </p:spTree>
    <p:extLst>
      <p:ext uri="{BB962C8B-B14F-4D97-AF65-F5344CB8AC3E}">
        <p14:creationId xmlns:p14="http://schemas.microsoft.com/office/powerpoint/2010/main" val="1831895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76B81-5E48-4E7B-B211-68F1F00E378E}"/>
              </a:ext>
            </a:extLst>
          </p:cNvPr>
          <p:cNvSpPr>
            <a:spLocks noGrp="1"/>
          </p:cNvSpPr>
          <p:nvPr>
            <p:ph type="title"/>
          </p:nvPr>
        </p:nvSpPr>
        <p:spPr/>
        <p:txBody>
          <a:bodyPr/>
          <a:lstStyle/>
          <a:p>
            <a:r>
              <a:rPr lang="en-AU"/>
              <a:t>Forward Meeting Plan</a:t>
            </a:r>
          </a:p>
        </p:txBody>
      </p:sp>
      <p:sp>
        <p:nvSpPr>
          <p:cNvPr id="3" name="Content Placeholder 2">
            <a:extLst>
              <a:ext uri="{FF2B5EF4-FFF2-40B4-BE49-F238E27FC236}">
                <a16:creationId xmlns:a16="http://schemas.microsoft.com/office/drawing/2014/main" id="{F2E0744D-0A10-41FD-AA38-7CFF040E32B3}"/>
              </a:ext>
            </a:extLst>
          </p:cNvPr>
          <p:cNvSpPr>
            <a:spLocks noGrp="1"/>
          </p:cNvSpPr>
          <p:nvPr>
            <p:ph idx="1"/>
          </p:nvPr>
        </p:nvSpPr>
        <p:spPr/>
        <p:txBody>
          <a:bodyPr/>
          <a:lstStyle/>
          <a:p>
            <a:r>
              <a:rPr lang="en-AU"/>
              <a:t>Next PCF: 01-Dec</a:t>
            </a:r>
          </a:p>
          <a:p>
            <a:r>
              <a:rPr lang="en-AU"/>
              <a:t>Agenda topics:</a:t>
            </a:r>
          </a:p>
          <a:p>
            <a:pPr lvl="1"/>
            <a:r>
              <a:rPr lang="en-AU"/>
              <a:t>2021 Engagement Plan – calendar pdf will be circulated end of November</a:t>
            </a:r>
          </a:p>
          <a:p>
            <a:pPr lvl="1"/>
            <a:r>
              <a:rPr lang="en-AU"/>
              <a:t>Risks and Issues – preparation for Executive Forum</a:t>
            </a:r>
          </a:p>
          <a:p>
            <a:pPr lvl="1"/>
            <a:r>
              <a:rPr lang="en-AU"/>
              <a:t>WDR and Customer Switching Readiness Reporting action item</a:t>
            </a:r>
          </a:p>
          <a:p>
            <a:pPr lvl="1"/>
            <a:endParaRPr lang="en-AU"/>
          </a:p>
        </p:txBody>
      </p:sp>
      <p:sp>
        <p:nvSpPr>
          <p:cNvPr id="6" name="Slide Number Placeholder 5">
            <a:extLst>
              <a:ext uri="{FF2B5EF4-FFF2-40B4-BE49-F238E27FC236}">
                <a16:creationId xmlns:a16="http://schemas.microsoft.com/office/drawing/2014/main" id="{4F104A35-E002-451F-9547-A2A10596DAB7}"/>
              </a:ext>
            </a:extLst>
          </p:cNvPr>
          <p:cNvSpPr>
            <a:spLocks noGrp="1"/>
          </p:cNvSpPr>
          <p:nvPr>
            <p:ph type="sldNum" sz="quarter" idx="12"/>
          </p:nvPr>
        </p:nvSpPr>
        <p:spPr/>
        <p:txBody>
          <a:bodyPr/>
          <a:lstStyle/>
          <a:p>
            <a:fld id="{4EC81F68-4976-451A-B2E9-79BCBD2F70CC}" type="slidenum">
              <a:rPr lang="en-AU" smtClean="0"/>
              <a:t>28</a:t>
            </a:fld>
            <a:endParaRPr lang="en-AU"/>
          </a:p>
        </p:txBody>
      </p:sp>
    </p:spTree>
    <p:extLst>
      <p:ext uri="{BB962C8B-B14F-4D97-AF65-F5344CB8AC3E}">
        <p14:creationId xmlns:p14="http://schemas.microsoft.com/office/powerpoint/2010/main" val="1409517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765E-D2A0-4E92-A45A-F810859C6C80}"/>
              </a:ext>
            </a:extLst>
          </p:cNvPr>
          <p:cNvSpPr>
            <a:spLocks noGrp="1"/>
          </p:cNvSpPr>
          <p:nvPr>
            <p:ph type="title"/>
          </p:nvPr>
        </p:nvSpPr>
        <p:spPr>
          <a:xfrm>
            <a:off x="176645" y="136526"/>
            <a:ext cx="8184839" cy="1189039"/>
          </a:xfrm>
        </p:spPr>
        <p:txBody>
          <a:bodyPr/>
          <a:lstStyle/>
          <a:p>
            <a:r>
              <a:rPr lang="en-AU"/>
              <a:t>Proposed Executive Forum Agenda</a:t>
            </a:r>
          </a:p>
        </p:txBody>
      </p:sp>
      <p:sp>
        <p:nvSpPr>
          <p:cNvPr id="3" name="Content Placeholder 2">
            <a:extLst>
              <a:ext uri="{FF2B5EF4-FFF2-40B4-BE49-F238E27FC236}">
                <a16:creationId xmlns:a16="http://schemas.microsoft.com/office/drawing/2014/main" id="{BEF8ACEE-980F-40B2-B818-FEB090A3646A}"/>
              </a:ext>
            </a:extLst>
          </p:cNvPr>
          <p:cNvSpPr>
            <a:spLocks noGrp="1"/>
          </p:cNvSpPr>
          <p:nvPr>
            <p:ph idx="1"/>
          </p:nvPr>
        </p:nvSpPr>
        <p:spPr/>
        <p:txBody>
          <a:bodyPr/>
          <a:lstStyle/>
          <a:p>
            <a:r>
              <a:rPr lang="en-AU"/>
              <a:t>Scheduled 10-Dec-20</a:t>
            </a:r>
          </a:p>
          <a:p>
            <a:r>
              <a:rPr lang="en-AU"/>
              <a:t>Propose Agenda:</a:t>
            </a:r>
          </a:p>
          <a:p>
            <a:pPr lvl="1"/>
            <a:r>
              <a:rPr lang="en-AU"/>
              <a:t>Readiness Reporting Round 4</a:t>
            </a:r>
          </a:p>
          <a:p>
            <a:pPr lvl="1"/>
            <a:r>
              <a:rPr lang="en-AU"/>
              <a:t>AEMO Readiness including systems go-live updates</a:t>
            </a:r>
          </a:p>
          <a:p>
            <a:pPr lvl="1"/>
            <a:r>
              <a:rPr lang="en-AU"/>
              <a:t>Review of Critical Risks and Issues</a:t>
            </a:r>
          </a:p>
          <a:p>
            <a:pPr lvl="2"/>
            <a:r>
              <a:rPr lang="en-AU"/>
              <a:t>To be reviewed by PCF in advance on 01-Dec-20</a:t>
            </a:r>
          </a:p>
          <a:p>
            <a:pPr lvl="1"/>
            <a:r>
              <a:rPr lang="en-AU"/>
              <a:t>Regulatory Roadmap Update</a:t>
            </a:r>
          </a:p>
          <a:p>
            <a:pPr lvl="1"/>
            <a:r>
              <a:rPr lang="en-AU"/>
              <a:t>Exec Forum schedule for 2021</a:t>
            </a:r>
          </a:p>
        </p:txBody>
      </p:sp>
      <p:sp>
        <p:nvSpPr>
          <p:cNvPr id="4" name="Date Placeholder 3">
            <a:extLst>
              <a:ext uri="{FF2B5EF4-FFF2-40B4-BE49-F238E27FC236}">
                <a16:creationId xmlns:a16="http://schemas.microsoft.com/office/drawing/2014/main" id="{41D2EBCB-A9D4-4A37-B334-D39D4C9491CE}"/>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5" name="Footer Placeholder 4">
            <a:extLst>
              <a:ext uri="{FF2B5EF4-FFF2-40B4-BE49-F238E27FC236}">
                <a16:creationId xmlns:a16="http://schemas.microsoft.com/office/drawing/2014/main" id="{71D6FED8-1C21-420E-BF0F-8F76F55C8F56}"/>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BC77219D-F37E-40E2-8C4F-FAF1A3707E19}"/>
              </a:ext>
            </a:extLst>
          </p:cNvPr>
          <p:cNvSpPr>
            <a:spLocks noGrp="1"/>
          </p:cNvSpPr>
          <p:nvPr>
            <p:ph type="sldNum" sz="quarter" idx="12"/>
          </p:nvPr>
        </p:nvSpPr>
        <p:spPr/>
        <p:txBody>
          <a:bodyPr/>
          <a:lstStyle/>
          <a:p>
            <a:fld id="{4EC81F68-4976-451A-B2E9-79BCBD2F70CC}" type="slidenum">
              <a:rPr lang="en-AU" smtClean="0"/>
              <a:t>29</a:t>
            </a:fld>
            <a:endParaRPr lang="en-AU"/>
          </a:p>
        </p:txBody>
      </p:sp>
    </p:spTree>
    <p:extLst>
      <p:ext uri="{BB962C8B-B14F-4D97-AF65-F5344CB8AC3E}">
        <p14:creationId xmlns:p14="http://schemas.microsoft.com/office/powerpoint/2010/main" val="2046170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AA55-9727-4A8C-ABFE-C7F909E71C77}"/>
              </a:ext>
            </a:extLst>
          </p:cNvPr>
          <p:cNvSpPr>
            <a:spLocks noGrp="1"/>
          </p:cNvSpPr>
          <p:nvPr>
            <p:ph type="title"/>
          </p:nvPr>
        </p:nvSpPr>
        <p:spPr/>
        <p:txBody>
          <a:bodyPr/>
          <a:lstStyle/>
          <a:p>
            <a:r>
              <a:rPr lang="en-AU"/>
              <a:t>Agenda</a:t>
            </a:r>
          </a:p>
        </p:txBody>
      </p:sp>
      <p:sp>
        <p:nvSpPr>
          <p:cNvPr id="3" name="Date Placeholder 2">
            <a:extLst>
              <a:ext uri="{FF2B5EF4-FFF2-40B4-BE49-F238E27FC236}">
                <a16:creationId xmlns:a16="http://schemas.microsoft.com/office/drawing/2014/main" id="{740EF81E-03E6-4BE9-8F98-BB289039492F}"/>
              </a:ext>
            </a:extLst>
          </p:cNvPr>
          <p:cNvSpPr>
            <a:spLocks noGrp="1"/>
          </p:cNvSpPr>
          <p:nvPr>
            <p:ph type="dt" sz="half" idx="10"/>
          </p:nvPr>
        </p:nvSpPr>
        <p:spPr/>
        <p:txBody>
          <a:bodyPr/>
          <a:lstStyle/>
          <a:p>
            <a:fld id="{530397C2-77E7-4DB0-BDE9-313BBF939C16}" type="datetime1">
              <a:rPr lang="en-AU" smtClean="0"/>
              <a:t>16/11/2020</a:t>
            </a:fld>
            <a:endParaRPr lang="en-AU"/>
          </a:p>
        </p:txBody>
      </p:sp>
      <p:sp>
        <p:nvSpPr>
          <p:cNvPr id="6" name="Slide Number Placeholder 5">
            <a:extLst>
              <a:ext uri="{FF2B5EF4-FFF2-40B4-BE49-F238E27FC236}">
                <a16:creationId xmlns:a16="http://schemas.microsoft.com/office/drawing/2014/main" id="{6C6DFCBE-B225-4572-A155-FC79E89698B7}"/>
              </a:ext>
            </a:extLst>
          </p:cNvPr>
          <p:cNvSpPr>
            <a:spLocks noGrp="1"/>
          </p:cNvSpPr>
          <p:nvPr>
            <p:ph type="sldNum" sz="quarter" idx="12"/>
          </p:nvPr>
        </p:nvSpPr>
        <p:spPr/>
        <p:txBody>
          <a:bodyPr/>
          <a:lstStyle/>
          <a:p>
            <a:fld id="{4EC81F68-4976-451A-B2E9-79BCBD2F70CC}" type="slidenum">
              <a:rPr lang="en-AU" smtClean="0"/>
              <a:t>3</a:t>
            </a:fld>
            <a:endParaRPr lang="en-AU"/>
          </a:p>
        </p:txBody>
      </p:sp>
      <p:graphicFrame>
        <p:nvGraphicFramePr>
          <p:cNvPr id="8" name="Table 6">
            <a:extLst>
              <a:ext uri="{FF2B5EF4-FFF2-40B4-BE49-F238E27FC236}">
                <a16:creationId xmlns:a16="http://schemas.microsoft.com/office/drawing/2014/main" id="{A71263B4-93FB-4FF2-BE2C-2298A6BF36AB}"/>
              </a:ext>
            </a:extLst>
          </p:cNvPr>
          <p:cNvGraphicFramePr>
            <a:graphicFrameLocks noGrp="1"/>
          </p:cNvGraphicFramePr>
          <p:nvPr>
            <p:extLst>
              <p:ext uri="{D42A27DB-BD31-4B8C-83A1-F6EECF244321}">
                <p14:modId xmlns:p14="http://schemas.microsoft.com/office/powerpoint/2010/main" val="3600815708"/>
              </p:ext>
            </p:extLst>
          </p:nvPr>
        </p:nvGraphicFramePr>
        <p:xfrm>
          <a:off x="772762" y="2121616"/>
          <a:ext cx="7742588" cy="3839651"/>
        </p:xfrm>
        <a:graphic>
          <a:graphicData uri="http://schemas.openxmlformats.org/drawingml/2006/table">
            <a:tbl>
              <a:tblPr firstRow="1" bandRow="1">
                <a:tableStyleId>{21E4AEA4-8DFA-4A89-87EB-49C32662AFE0}</a:tableStyleId>
              </a:tblPr>
              <a:tblGrid>
                <a:gridCol w="418436">
                  <a:extLst>
                    <a:ext uri="{9D8B030D-6E8A-4147-A177-3AD203B41FA5}">
                      <a16:colId xmlns:a16="http://schemas.microsoft.com/office/drawing/2014/main" val="2065778566"/>
                    </a:ext>
                  </a:extLst>
                </a:gridCol>
                <a:gridCol w="1084617">
                  <a:extLst>
                    <a:ext uri="{9D8B030D-6E8A-4147-A177-3AD203B41FA5}">
                      <a16:colId xmlns:a16="http://schemas.microsoft.com/office/drawing/2014/main" val="260998244"/>
                    </a:ext>
                  </a:extLst>
                </a:gridCol>
                <a:gridCol w="3973910">
                  <a:extLst>
                    <a:ext uri="{9D8B030D-6E8A-4147-A177-3AD203B41FA5}">
                      <a16:colId xmlns:a16="http://schemas.microsoft.com/office/drawing/2014/main" val="139867044"/>
                    </a:ext>
                  </a:extLst>
                </a:gridCol>
                <a:gridCol w="2265625">
                  <a:extLst>
                    <a:ext uri="{9D8B030D-6E8A-4147-A177-3AD203B41FA5}">
                      <a16:colId xmlns:a16="http://schemas.microsoft.com/office/drawing/2014/main" val="3541543033"/>
                    </a:ext>
                  </a:extLst>
                </a:gridCol>
              </a:tblGrid>
              <a:tr h="325394">
                <a:tc>
                  <a:txBody>
                    <a:bodyPr/>
                    <a:lstStyle/>
                    <a:p>
                      <a:r>
                        <a:rPr lang="en-AU" sz="1100"/>
                        <a:t>#</a:t>
                      </a:r>
                    </a:p>
                  </a:txBody>
                  <a:tcPr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100"/>
                        <a:t>Time</a:t>
                      </a:r>
                    </a:p>
                  </a:txBody>
                  <a:tcPr marT="0" marB="0" anchor="ctr"/>
                </a:tc>
                <a:tc>
                  <a:txBody>
                    <a:bodyPr/>
                    <a:lstStyle/>
                    <a:p>
                      <a:r>
                        <a:rPr lang="en-AU" sz="1100"/>
                        <a:t>Topic</a:t>
                      </a:r>
                    </a:p>
                  </a:txBody>
                  <a:tcPr marT="0" marB="0" anchor="ctr"/>
                </a:tc>
                <a:tc>
                  <a:txBody>
                    <a:bodyPr/>
                    <a:lstStyle/>
                    <a:p>
                      <a:r>
                        <a:rPr lang="en-AU" sz="1100"/>
                        <a:t>Presenter</a:t>
                      </a:r>
                    </a:p>
                  </a:txBody>
                  <a:tcPr marT="0" marB="0" anchor="ctr"/>
                </a:tc>
                <a:extLst>
                  <a:ext uri="{0D108BD9-81ED-4DB2-BD59-A6C34878D82A}">
                    <a16:rowId xmlns:a16="http://schemas.microsoft.com/office/drawing/2014/main" val="1961970631"/>
                  </a:ext>
                </a:extLst>
              </a:tr>
              <a:tr h="390473">
                <a:tc>
                  <a:txBody>
                    <a:bodyPr/>
                    <a:lstStyle/>
                    <a:p>
                      <a:r>
                        <a:rPr lang="en-AU" sz="1200"/>
                        <a:t>1</a:t>
                      </a:r>
                    </a:p>
                  </a:txBody>
                  <a:tcPr marT="0" marB="0" anchor="ctr"/>
                </a:tc>
                <a:tc>
                  <a:txBody>
                    <a:bodyPr/>
                    <a:lstStyle/>
                    <a:p>
                      <a:r>
                        <a:rPr lang="en-AU" sz="1200"/>
                        <a:t>10:00 – 10:05</a:t>
                      </a:r>
                    </a:p>
                  </a:txBody>
                  <a:tcPr marT="0" marB="0" anchor="ctr"/>
                </a:tc>
                <a:tc>
                  <a:txBody>
                    <a:bodyPr/>
                    <a:lstStyle/>
                    <a:p>
                      <a:r>
                        <a:rPr lang="en-AU" sz="1200"/>
                        <a:t>Welcome</a:t>
                      </a:r>
                    </a:p>
                  </a:txBody>
                  <a:tcPr marT="0" marB="0" anchor="ctr"/>
                </a:tc>
                <a:tc>
                  <a:txBody>
                    <a:bodyPr/>
                    <a:lstStyle/>
                    <a:p>
                      <a:r>
                        <a:rPr lang="en-AU" sz="1200"/>
                        <a:t>Peter Carruthers</a:t>
                      </a:r>
                    </a:p>
                  </a:txBody>
                  <a:tcPr marT="0" marB="0" anchor="ctr"/>
                </a:tc>
                <a:extLst>
                  <a:ext uri="{0D108BD9-81ED-4DB2-BD59-A6C34878D82A}">
                    <a16:rowId xmlns:a16="http://schemas.microsoft.com/office/drawing/2014/main" val="3632721138"/>
                  </a:ext>
                </a:extLst>
              </a:tr>
              <a:tr h="390473">
                <a:tc>
                  <a:txBody>
                    <a:bodyPr/>
                    <a:lstStyle/>
                    <a:p>
                      <a:r>
                        <a:rPr lang="en-AU" sz="1200"/>
                        <a:t>2</a:t>
                      </a:r>
                    </a:p>
                  </a:txBody>
                  <a:tcPr marT="0" marB="0" anchor="ctr"/>
                </a:tc>
                <a:tc>
                  <a:txBody>
                    <a:bodyPr/>
                    <a:lstStyle/>
                    <a:p>
                      <a:r>
                        <a:rPr lang="en-AU" sz="1200"/>
                        <a:t>10:05 – 10:10</a:t>
                      </a:r>
                    </a:p>
                  </a:txBody>
                  <a:tcPr marT="0" marB="0" anchor="ctr"/>
                </a:tc>
                <a:tc>
                  <a:txBody>
                    <a:bodyPr/>
                    <a:lstStyle/>
                    <a:p>
                      <a:r>
                        <a:rPr lang="en-AU" sz="1200"/>
                        <a:t>Actions from previous meetings</a:t>
                      </a:r>
                    </a:p>
                  </a:txBody>
                  <a:tcPr marT="0" marB="0" anchor="ctr"/>
                </a:tc>
                <a:tc>
                  <a:txBody>
                    <a:bodyPr/>
                    <a:lstStyle/>
                    <a:p>
                      <a:r>
                        <a:rPr lang="en-AU" sz="1200"/>
                        <a:t>Anne-Marie McCague</a:t>
                      </a:r>
                    </a:p>
                  </a:txBody>
                  <a:tcPr marT="0" marB="0" anchor="ctr"/>
                </a:tc>
                <a:extLst>
                  <a:ext uri="{0D108BD9-81ED-4DB2-BD59-A6C34878D82A}">
                    <a16:rowId xmlns:a16="http://schemas.microsoft.com/office/drawing/2014/main" val="2809332103"/>
                  </a:ext>
                </a:extLst>
              </a:tr>
              <a:tr h="390473">
                <a:tc>
                  <a:txBody>
                    <a:bodyPr/>
                    <a:lstStyle/>
                    <a:p>
                      <a:pPr lvl="0">
                        <a:buNone/>
                      </a:pPr>
                      <a:r>
                        <a:rPr lang="en-AU" sz="1200"/>
                        <a:t>3</a:t>
                      </a:r>
                      <a:endParaRPr lang="en-US" sz="1200"/>
                    </a:p>
                  </a:txBody>
                  <a:tcPr marT="0" marB="0" anchor="ctr"/>
                </a:tc>
                <a:tc>
                  <a:txBody>
                    <a:bodyPr/>
                    <a:lstStyle/>
                    <a:p>
                      <a:r>
                        <a:rPr lang="en-AU" sz="1200"/>
                        <a:t>10:10 – 10:20</a:t>
                      </a:r>
                    </a:p>
                  </a:txBody>
                  <a:tcPr marT="0" marB="0" anchor="ctr"/>
                </a:tc>
                <a:tc>
                  <a:txBody>
                    <a:bodyPr/>
                    <a:lstStyle/>
                    <a:p>
                      <a:r>
                        <a:rPr lang="en-AU" sz="1200"/>
                        <a:t>Program Update</a:t>
                      </a:r>
                    </a:p>
                  </a:txBody>
                  <a:tcPr marT="0" marB="0" anchor="ctr"/>
                </a:tc>
                <a:tc>
                  <a:txBody>
                    <a:bodyPr/>
                    <a:lstStyle/>
                    <a:p>
                      <a:r>
                        <a:rPr lang="en-AU" sz="1200"/>
                        <a:t>Rowena Leung</a:t>
                      </a:r>
                    </a:p>
                  </a:txBody>
                  <a:tcPr marT="0" marB="0" anchor="ctr"/>
                </a:tc>
                <a:extLst>
                  <a:ext uri="{0D108BD9-81ED-4DB2-BD59-A6C34878D82A}">
                    <a16:rowId xmlns:a16="http://schemas.microsoft.com/office/drawing/2014/main" val="4245262086"/>
                  </a:ext>
                </a:extLst>
              </a:tr>
              <a:tr h="390473">
                <a:tc>
                  <a:txBody>
                    <a:bodyPr/>
                    <a:lstStyle/>
                    <a:p>
                      <a:pPr lvl="0">
                        <a:buNone/>
                      </a:pPr>
                      <a:r>
                        <a:rPr lang="en-US" sz="1200"/>
                        <a:t>4</a:t>
                      </a:r>
                    </a:p>
                  </a:txBody>
                  <a:tcPr marT="0" marB="0" anchor="ctr"/>
                </a:tc>
                <a:tc>
                  <a:txBody>
                    <a:bodyPr/>
                    <a:lstStyle/>
                    <a:p>
                      <a:pPr lvl="0">
                        <a:buNone/>
                      </a:pPr>
                      <a:r>
                        <a:rPr lang="en-AU" sz="1200"/>
                        <a:t>10:20 – 10:30</a:t>
                      </a:r>
                    </a:p>
                  </a:txBody>
                  <a:tcPr marT="0" marB="0" anchor="ctr"/>
                </a:tc>
                <a:tc>
                  <a:txBody>
                    <a:bodyPr/>
                    <a:lstStyle/>
                    <a:p>
                      <a:pPr lvl="0">
                        <a:buNone/>
                      </a:pPr>
                      <a:r>
                        <a:rPr lang="en-US" sz="1200" kern="1200">
                          <a:solidFill>
                            <a:schemeClr val="dk1"/>
                          </a:solidFill>
                          <a:latin typeface="+mn-lt"/>
                          <a:ea typeface="+mn-ea"/>
                          <a:cs typeface="+mn-cs"/>
                        </a:rPr>
                        <a:t>Readiness Working Group Update</a:t>
                      </a:r>
                    </a:p>
                  </a:txBody>
                  <a:tcPr marT="0" marB="0" anchor="ctr"/>
                </a:tc>
                <a:tc>
                  <a:txBody>
                    <a:bodyPr/>
                    <a:lstStyle/>
                    <a:p>
                      <a:pPr lvl="0">
                        <a:buNone/>
                      </a:pPr>
                      <a:r>
                        <a:rPr lang="en-US" sz="1200"/>
                        <a:t>Greg Minney</a:t>
                      </a:r>
                    </a:p>
                  </a:txBody>
                  <a:tcPr marT="0" marB="0" anchor="ctr"/>
                </a:tc>
                <a:extLst>
                  <a:ext uri="{0D108BD9-81ED-4DB2-BD59-A6C34878D82A}">
                    <a16:rowId xmlns:a16="http://schemas.microsoft.com/office/drawing/2014/main" val="1201073557"/>
                  </a:ext>
                </a:extLst>
              </a:tr>
              <a:tr h="390473">
                <a:tc>
                  <a:txBody>
                    <a:bodyPr/>
                    <a:lstStyle/>
                    <a:p>
                      <a:pPr lvl="0">
                        <a:buNone/>
                      </a:pPr>
                      <a:r>
                        <a:rPr lang="en-AU" sz="1200"/>
                        <a:t>7</a:t>
                      </a:r>
                    </a:p>
                  </a:txBody>
                  <a:tcPr marT="0" marB="0" anchor="ctr"/>
                </a:tc>
                <a:tc>
                  <a:txBody>
                    <a:bodyPr/>
                    <a:lstStyle/>
                    <a:p>
                      <a:pPr lvl="0">
                        <a:buNone/>
                      </a:pPr>
                      <a:r>
                        <a:rPr lang="en-AU" sz="1200"/>
                        <a:t>10:30 – 10:40</a:t>
                      </a:r>
                    </a:p>
                  </a:txBody>
                  <a:tcPr marT="0" marB="0" anchor="ctr"/>
                </a:tc>
                <a:tc>
                  <a:txBody>
                    <a:bodyPr/>
                    <a:lstStyle/>
                    <a:p>
                      <a:pPr lvl="0">
                        <a:buNone/>
                      </a:pPr>
                      <a:r>
                        <a:rPr lang="en-US" sz="1200"/>
                        <a:t>Initial look at Readiness Reporting #4</a:t>
                      </a:r>
                    </a:p>
                  </a:txBody>
                  <a:tcPr marT="0" marB="0" anchor="ctr"/>
                </a:tc>
                <a:tc>
                  <a:txBody>
                    <a:bodyPr/>
                    <a:lstStyle/>
                    <a:p>
                      <a:pPr lvl="0">
                        <a:buNone/>
                      </a:pPr>
                      <a:r>
                        <a:rPr lang="en-US" sz="1200"/>
                        <a:t>Greg Minney</a:t>
                      </a:r>
                    </a:p>
                  </a:txBody>
                  <a:tcPr marT="0" marB="0" anchor="ctr"/>
                </a:tc>
                <a:extLst>
                  <a:ext uri="{0D108BD9-81ED-4DB2-BD59-A6C34878D82A}">
                    <a16:rowId xmlns:a16="http://schemas.microsoft.com/office/drawing/2014/main" val="1789169265"/>
                  </a:ext>
                </a:extLst>
              </a:tr>
              <a:tr h="390473">
                <a:tc>
                  <a:txBody>
                    <a:bodyPr/>
                    <a:lstStyle/>
                    <a:p>
                      <a:pPr lvl="0">
                        <a:buNone/>
                      </a:pPr>
                      <a:r>
                        <a:rPr lang="en-US" sz="1200"/>
                        <a:t>9</a:t>
                      </a:r>
                    </a:p>
                  </a:txBody>
                  <a:tcPr marT="0" marB="0" anchor="ctr"/>
                </a:tc>
                <a:tc>
                  <a:txBody>
                    <a:bodyPr/>
                    <a:lstStyle/>
                    <a:p>
                      <a:r>
                        <a:rPr lang="en-AU" sz="1200"/>
                        <a:t>10:40 – 10:50</a:t>
                      </a:r>
                    </a:p>
                  </a:txBody>
                  <a:tcPr marT="0" marB="0" anchor="ctr"/>
                </a:tc>
                <a:tc>
                  <a:txBody>
                    <a:bodyPr/>
                    <a:lstStyle/>
                    <a:p>
                      <a:pPr marL="0" marR="0" lvl="0" indent="0" algn="l" rtl="0">
                        <a:lnSpc>
                          <a:spcPct val="100000"/>
                        </a:lnSpc>
                        <a:spcBef>
                          <a:spcPts val="0"/>
                        </a:spcBef>
                        <a:spcAft>
                          <a:spcPts val="0"/>
                        </a:spcAft>
                        <a:buFontTx/>
                        <a:buNone/>
                      </a:pPr>
                      <a:r>
                        <a:rPr lang="en-AU" sz="1200"/>
                        <a:t>Customer Switching Update</a:t>
                      </a:r>
                      <a:endParaRPr lang="en-US" sz="1200"/>
                    </a:p>
                  </a:txBody>
                  <a:tcPr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a:t>Neil Batie</a:t>
                      </a:r>
                    </a:p>
                  </a:txBody>
                  <a:tcPr marT="0" marB="0" anchor="ctr"/>
                </a:tc>
                <a:extLst>
                  <a:ext uri="{0D108BD9-81ED-4DB2-BD59-A6C34878D82A}">
                    <a16:rowId xmlns:a16="http://schemas.microsoft.com/office/drawing/2014/main" val="2186690090"/>
                  </a:ext>
                </a:extLst>
              </a:tr>
              <a:tr h="390473">
                <a:tc>
                  <a:txBody>
                    <a:bodyPr/>
                    <a:lstStyle/>
                    <a:p>
                      <a:pPr lvl="0">
                        <a:buNone/>
                      </a:pPr>
                      <a:r>
                        <a:rPr lang="en-AU" sz="1200"/>
                        <a:t>11</a:t>
                      </a:r>
                    </a:p>
                  </a:txBody>
                  <a:tcPr marT="0" marB="0" anchor="ctr"/>
                </a:tc>
                <a:tc>
                  <a:txBody>
                    <a:bodyPr/>
                    <a:lstStyle/>
                    <a:p>
                      <a:pPr lvl="0">
                        <a:buNone/>
                      </a:pPr>
                      <a:r>
                        <a:rPr lang="en-AU" sz="1200"/>
                        <a:t>10:50 – 10:55</a:t>
                      </a:r>
                    </a:p>
                  </a:txBody>
                  <a:tcPr marT="0" marB="0" anchor="ctr"/>
                </a:tc>
                <a:tc>
                  <a:txBody>
                    <a:bodyPr/>
                    <a:lstStyle/>
                    <a:p>
                      <a:pPr marL="0" marR="0" lvl="0" indent="0" algn="l" rtl="0">
                        <a:lnSpc>
                          <a:spcPct val="100000"/>
                        </a:lnSpc>
                        <a:spcBef>
                          <a:spcPts val="0"/>
                        </a:spcBef>
                        <a:spcAft>
                          <a:spcPts val="0"/>
                        </a:spcAft>
                        <a:buFontTx/>
                        <a:buNone/>
                      </a:pPr>
                      <a:r>
                        <a:rPr lang="en-US" sz="1200"/>
                        <a:t>Forward meeting plan</a:t>
                      </a:r>
                    </a:p>
                  </a:txBody>
                  <a:tcPr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a:t>Anne-Marie McCague</a:t>
                      </a:r>
                      <a:endParaRPr lang="en-US" sz="1200"/>
                    </a:p>
                  </a:txBody>
                  <a:tcPr marT="0" marB="0" anchor="ctr"/>
                </a:tc>
                <a:extLst>
                  <a:ext uri="{0D108BD9-81ED-4DB2-BD59-A6C34878D82A}">
                    <a16:rowId xmlns:a16="http://schemas.microsoft.com/office/drawing/2014/main" val="3859798869"/>
                  </a:ext>
                </a:extLst>
              </a:tr>
              <a:tr h="390473">
                <a:tc>
                  <a:txBody>
                    <a:bodyPr/>
                    <a:lstStyle/>
                    <a:p>
                      <a:pPr lvl="0">
                        <a:buNone/>
                      </a:pPr>
                      <a:r>
                        <a:rPr lang="en-AU" sz="1200"/>
                        <a:t>12</a:t>
                      </a:r>
                    </a:p>
                  </a:txBody>
                  <a:tcPr marT="0" marB="0" anchor="ctr"/>
                </a:tc>
                <a:tc>
                  <a:txBody>
                    <a:bodyPr/>
                    <a:lstStyle/>
                    <a:p>
                      <a:pPr lvl="0">
                        <a:buNone/>
                      </a:pPr>
                      <a:r>
                        <a:rPr lang="en-AU" sz="1200"/>
                        <a:t>10:55 – 11:05</a:t>
                      </a: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General Questions</a:t>
                      </a:r>
                    </a:p>
                  </a:txBody>
                  <a:tcPr marT="0" marB="0" anchor="ctr"/>
                </a:tc>
                <a:tc>
                  <a:txBody>
                    <a:bodyPr/>
                    <a:lstStyle/>
                    <a:p>
                      <a:pPr lvl="0" algn="l">
                        <a:buNone/>
                      </a:pPr>
                      <a:r>
                        <a:rPr lang="en-US" sz="1200"/>
                        <a:t>Peter Carruthers</a:t>
                      </a:r>
                    </a:p>
                  </a:txBody>
                  <a:tcPr marT="0" marB="0" anchor="ctr"/>
                </a:tc>
                <a:extLst>
                  <a:ext uri="{0D108BD9-81ED-4DB2-BD59-A6C34878D82A}">
                    <a16:rowId xmlns:a16="http://schemas.microsoft.com/office/drawing/2014/main" val="181794929"/>
                  </a:ext>
                </a:extLst>
              </a:tr>
              <a:tr h="390473">
                <a:tc>
                  <a:txBody>
                    <a:bodyPr/>
                    <a:lstStyle/>
                    <a:p>
                      <a:pPr lvl="0">
                        <a:buNone/>
                      </a:pPr>
                      <a:r>
                        <a:rPr lang="en-AU" sz="1200"/>
                        <a:t>13</a:t>
                      </a:r>
                    </a:p>
                  </a:txBody>
                  <a:tcPr marT="0" marB="0" anchor="ctr"/>
                </a:tc>
                <a:tc>
                  <a:txBody>
                    <a:bodyPr/>
                    <a:lstStyle/>
                    <a:p>
                      <a:pPr lvl="0">
                        <a:buNone/>
                      </a:pPr>
                      <a:r>
                        <a:rPr lang="en-AU" sz="1200"/>
                        <a:t>11:05</a:t>
                      </a: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Meeting Close</a:t>
                      </a:r>
                    </a:p>
                  </a:txBody>
                  <a:tcPr marT="0" marB="0" anchor="ctr"/>
                </a:tc>
                <a:tc>
                  <a:txBody>
                    <a:bodyPr/>
                    <a:lstStyle/>
                    <a:p>
                      <a:pPr lvl="0">
                        <a:buNone/>
                      </a:pPr>
                      <a:r>
                        <a:rPr lang="en-US" sz="1200"/>
                        <a:t>Peter Carruthers</a:t>
                      </a:r>
                    </a:p>
                  </a:txBody>
                  <a:tcPr marT="0" marB="0" anchor="ctr"/>
                </a:tc>
                <a:extLst>
                  <a:ext uri="{0D108BD9-81ED-4DB2-BD59-A6C34878D82A}">
                    <a16:rowId xmlns:a16="http://schemas.microsoft.com/office/drawing/2014/main" val="2759706374"/>
                  </a:ext>
                </a:extLst>
              </a:tr>
            </a:tbl>
          </a:graphicData>
        </a:graphic>
      </p:graphicFrame>
    </p:spTree>
    <p:extLst>
      <p:ext uri="{BB962C8B-B14F-4D97-AF65-F5344CB8AC3E}">
        <p14:creationId xmlns:p14="http://schemas.microsoft.com/office/powerpoint/2010/main" val="3348743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0469-428F-466B-84E6-9D10200E8FAD}"/>
              </a:ext>
            </a:extLst>
          </p:cNvPr>
          <p:cNvSpPr>
            <a:spLocks noGrp="1"/>
          </p:cNvSpPr>
          <p:nvPr>
            <p:ph type="title"/>
          </p:nvPr>
        </p:nvSpPr>
        <p:spPr>
          <a:xfrm>
            <a:off x="156158" y="1206385"/>
            <a:ext cx="2486700" cy="993600"/>
          </a:xfrm>
        </p:spPr>
        <p:txBody>
          <a:bodyPr/>
          <a:lstStyle/>
          <a:p>
            <a:r>
              <a:rPr lang="en-AU">
                <a:solidFill>
                  <a:schemeClr val="bg1"/>
                </a:solidFill>
              </a:rPr>
              <a:t>Upcoming meetings  </a:t>
            </a:r>
          </a:p>
        </p:txBody>
      </p:sp>
      <p:sp>
        <p:nvSpPr>
          <p:cNvPr id="4" name="Slide Number Placeholder 3">
            <a:extLst>
              <a:ext uri="{FF2B5EF4-FFF2-40B4-BE49-F238E27FC236}">
                <a16:creationId xmlns:a16="http://schemas.microsoft.com/office/drawing/2014/main" id="{EC551AF2-509E-4117-A1B0-83D619C2A517}"/>
              </a:ext>
            </a:extLst>
          </p:cNvPr>
          <p:cNvSpPr>
            <a:spLocks noGrp="1"/>
          </p:cNvSpPr>
          <p:nvPr>
            <p:ph type="sldNum" sz="quarter" idx="12"/>
          </p:nvPr>
        </p:nvSpPr>
        <p:spPr/>
        <p:txBody>
          <a:bodyPr/>
          <a:lstStyle/>
          <a:p>
            <a:fld id="{4EC81F68-4976-451A-B2E9-79BCBD2F70CC}" type="slidenum">
              <a:rPr lang="en-AU" smtClean="0"/>
              <a:t>30</a:t>
            </a:fld>
            <a:endParaRPr lang="en-AU"/>
          </a:p>
        </p:txBody>
      </p:sp>
      <p:sp>
        <p:nvSpPr>
          <p:cNvPr id="11" name="Title 1">
            <a:extLst>
              <a:ext uri="{FF2B5EF4-FFF2-40B4-BE49-F238E27FC236}">
                <a16:creationId xmlns:a16="http://schemas.microsoft.com/office/drawing/2014/main" id="{0C77CB4F-620F-496D-84DA-4D0371110FF9}"/>
              </a:ext>
            </a:extLst>
          </p:cNvPr>
          <p:cNvSpPr txBox="1">
            <a:spLocks/>
          </p:cNvSpPr>
          <p:nvPr/>
        </p:nvSpPr>
        <p:spPr>
          <a:xfrm>
            <a:off x="232864" y="4976445"/>
            <a:ext cx="2624635" cy="483577"/>
          </a:xfrm>
          <a:prstGeom prst="rect">
            <a:avLst/>
          </a:prstGeom>
        </p:spPr>
        <p:txBody>
          <a:bodyPr vert="horz" lIns="51435" tIns="25718" rIns="51435" bIns="2571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200"/>
              <a:t>Current as at 26/10/2020</a:t>
            </a:r>
          </a:p>
        </p:txBody>
      </p:sp>
      <p:sp>
        <p:nvSpPr>
          <p:cNvPr id="5" name="Rectangle 4">
            <a:extLst>
              <a:ext uri="{FF2B5EF4-FFF2-40B4-BE49-F238E27FC236}">
                <a16:creationId xmlns:a16="http://schemas.microsoft.com/office/drawing/2014/main" id="{3F734386-78FF-4244-80B5-99EDFFFCDC2B}"/>
              </a:ext>
            </a:extLst>
          </p:cNvPr>
          <p:cNvSpPr/>
          <p:nvPr/>
        </p:nvSpPr>
        <p:spPr>
          <a:xfrm>
            <a:off x="156159" y="2150923"/>
            <a:ext cx="1444124" cy="1962076"/>
          </a:xfrm>
          <a:prstGeom prst="rect">
            <a:avLst/>
          </a:prstGeom>
        </p:spPr>
        <p:txBody>
          <a:bodyPr wrap="square">
            <a:spAutoFit/>
          </a:bodyPr>
          <a:lstStyle/>
          <a:p>
            <a:r>
              <a:rPr lang="en-AU" sz="1350">
                <a:hlinkClick r:id="rId4"/>
              </a:rPr>
              <a:t>https://aemo.com.au/initiatives/major-programs/nem-five-minute-settlement-program-and-global-settlement</a:t>
            </a:r>
            <a:endParaRPr lang="en-AU" sz="1350"/>
          </a:p>
        </p:txBody>
      </p:sp>
      <p:graphicFrame>
        <p:nvGraphicFramePr>
          <p:cNvPr id="6" name="Object 5">
            <a:extLst>
              <a:ext uri="{FF2B5EF4-FFF2-40B4-BE49-F238E27FC236}">
                <a16:creationId xmlns:a16="http://schemas.microsoft.com/office/drawing/2014/main" id="{3CA5FD6E-89F0-4B39-BDF7-724E88004245}"/>
              </a:ext>
            </a:extLst>
          </p:cNvPr>
          <p:cNvGraphicFramePr>
            <a:graphicFrameLocks noChangeAspect="1"/>
          </p:cNvGraphicFramePr>
          <p:nvPr>
            <p:extLst>
              <p:ext uri="{D42A27DB-BD31-4B8C-83A1-F6EECF244321}">
                <p14:modId xmlns:p14="http://schemas.microsoft.com/office/powerpoint/2010/main" val="2721104423"/>
              </p:ext>
            </p:extLst>
          </p:nvPr>
        </p:nvGraphicFramePr>
        <p:xfrm>
          <a:off x="6990728" y="405745"/>
          <a:ext cx="1740662" cy="6046510"/>
        </p:xfrm>
        <a:graphic>
          <a:graphicData uri="http://schemas.openxmlformats.org/presentationml/2006/ole">
            <mc:AlternateContent xmlns:mc="http://schemas.openxmlformats.org/markup-compatibility/2006">
              <mc:Choice xmlns:v="urn:schemas-microsoft-com:vml" Requires="v">
                <p:oleObj spid="_x0000_s87041" name="Worksheet" r:id="rId5" imgW="1689125" imgH="5867531" progId="Excel.Sheet.12">
                  <p:embed/>
                </p:oleObj>
              </mc:Choice>
              <mc:Fallback>
                <p:oleObj name="Worksheet" r:id="rId5" imgW="1689125" imgH="5867531" progId="Excel.Sheet.12">
                  <p:embed/>
                  <p:pic>
                    <p:nvPicPr>
                      <p:cNvPr id="6" name="Object 5">
                        <a:extLst>
                          <a:ext uri="{FF2B5EF4-FFF2-40B4-BE49-F238E27FC236}">
                            <a16:creationId xmlns:a16="http://schemas.microsoft.com/office/drawing/2014/main" id="{3CA5FD6E-89F0-4B39-BDF7-724E88004245}"/>
                          </a:ext>
                        </a:extLst>
                      </p:cNvPr>
                      <p:cNvPicPr/>
                      <p:nvPr/>
                    </p:nvPicPr>
                    <p:blipFill>
                      <a:blip r:embed="rId6"/>
                      <a:stretch>
                        <a:fillRect/>
                      </a:stretch>
                    </p:blipFill>
                    <p:spPr>
                      <a:xfrm>
                        <a:off x="6990728" y="405745"/>
                        <a:ext cx="1740662" cy="6046510"/>
                      </a:xfrm>
                      <a:prstGeom prst="rect">
                        <a:avLst/>
                      </a:prstGeom>
                    </p:spPr>
                  </p:pic>
                </p:oleObj>
              </mc:Fallback>
            </mc:AlternateContent>
          </a:graphicData>
        </a:graphic>
      </p:graphicFrame>
      <p:grpSp>
        <p:nvGrpSpPr>
          <p:cNvPr id="15" name="Group 14">
            <a:extLst>
              <a:ext uri="{FF2B5EF4-FFF2-40B4-BE49-F238E27FC236}">
                <a16:creationId xmlns:a16="http://schemas.microsoft.com/office/drawing/2014/main" id="{E1DF1B46-A1ED-4A7C-9E0F-D3D4936B3FDA}"/>
              </a:ext>
            </a:extLst>
          </p:cNvPr>
          <p:cNvGrpSpPr/>
          <p:nvPr/>
        </p:nvGrpSpPr>
        <p:grpSpPr>
          <a:xfrm>
            <a:off x="4132030" y="296786"/>
            <a:ext cx="2154473" cy="5867400"/>
            <a:chOff x="4346671" y="372923"/>
            <a:chExt cx="2006600" cy="5734310"/>
          </a:xfrm>
        </p:grpSpPr>
        <p:graphicFrame>
          <p:nvGraphicFramePr>
            <p:cNvPr id="9" name="Object 8">
              <a:extLst>
                <a:ext uri="{FF2B5EF4-FFF2-40B4-BE49-F238E27FC236}">
                  <a16:creationId xmlns:a16="http://schemas.microsoft.com/office/drawing/2014/main" id="{78FB2C1E-5B20-4997-8D01-9E649548FE2C}"/>
                </a:ext>
              </a:extLst>
            </p:cNvPr>
            <p:cNvGraphicFramePr>
              <a:graphicFrameLocks noChangeAspect="1"/>
            </p:cNvGraphicFramePr>
            <p:nvPr>
              <p:extLst>
                <p:ext uri="{D42A27DB-BD31-4B8C-83A1-F6EECF244321}">
                  <p14:modId xmlns:p14="http://schemas.microsoft.com/office/powerpoint/2010/main" val="113073291"/>
                </p:ext>
              </p:extLst>
            </p:nvPr>
          </p:nvGraphicFramePr>
          <p:xfrm>
            <a:off x="4346671" y="372923"/>
            <a:ext cx="2006600" cy="1778000"/>
          </p:xfrm>
          <a:graphic>
            <a:graphicData uri="http://schemas.openxmlformats.org/presentationml/2006/ole">
              <mc:AlternateContent xmlns:mc="http://schemas.openxmlformats.org/markup-compatibility/2006">
                <mc:Choice xmlns:v="urn:schemas-microsoft-com:vml" Requires="v">
                  <p:oleObj spid="_x0000_s87042" name="Worksheet" r:id="rId7" imgW="2006748" imgH="1777956" progId="Excel.Sheet.12">
                    <p:embed/>
                  </p:oleObj>
                </mc:Choice>
                <mc:Fallback>
                  <p:oleObj name="Worksheet" r:id="rId7" imgW="2006748" imgH="1777956" progId="Excel.Sheet.12">
                    <p:embed/>
                    <p:pic>
                      <p:nvPicPr>
                        <p:cNvPr id="9" name="Object 8">
                          <a:extLst>
                            <a:ext uri="{FF2B5EF4-FFF2-40B4-BE49-F238E27FC236}">
                              <a16:creationId xmlns:a16="http://schemas.microsoft.com/office/drawing/2014/main" id="{78FB2C1E-5B20-4997-8D01-9E649548FE2C}"/>
                            </a:ext>
                          </a:extLst>
                        </p:cNvPr>
                        <p:cNvPicPr/>
                        <p:nvPr/>
                      </p:nvPicPr>
                      <p:blipFill>
                        <a:blip r:embed="rId8"/>
                        <a:stretch>
                          <a:fillRect/>
                        </a:stretch>
                      </p:blipFill>
                      <p:spPr>
                        <a:xfrm>
                          <a:off x="4346671" y="372923"/>
                          <a:ext cx="2006600" cy="17780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47646C5-46C2-462B-967E-E12343522303}"/>
                </a:ext>
              </a:extLst>
            </p:cNvPr>
            <p:cNvGraphicFramePr>
              <a:graphicFrameLocks noChangeAspect="1"/>
            </p:cNvGraphicFramePr>
            <p:nvPr>
              <p:extLst>
                <p:ext uri="{D42A27DB-BD31-4B8C-83A1-F6EECF244321}">
                  <p14:modId xmlns:p14="http://schemas.microsoft.com/office/powerpoint/2010/main" val="2513418660"/>
                </p:ext>
              </p:extLst>
            </p:nvPr>
          </p:nvGraphicFramePr>
          <p:xfrm>
            <a:off x="4346671" y="2351078"/>
            <a:ext cx="2006600" cy="1778000"/>
          </p:xfrm>
          <a:graphic>
            <a:graphicData uri="http://schemas.openxmlformats.org/presentationml/2006/ole">
              <mc:AlternateContent xmlns:mc="http://schemas.openxmlformats.org/markup-compatibility/2006">
                <mc:Choice xmlns:v="urn:schemas-microsoft-com:vml" Requires="v">
                  <p:oleObj spid="_x0000_s87043" name="Worksheet" r:id="rId9" imgW="2006748" imgH="1777956" progId="Excel.Sheet.12">
                    <p:embed/>
                  </p:oleObj>
                </mc:Choice>
                <mc:Fallback>
                  <p:oleObj name="Worksheet" r:id="rId9" imgW="2006748" imgH="1777956" progId="Excel.Sheet.12">
                    <p:embed/>
                    <p:pic>
                      <p:nvPicPr>
                        <p:cNvPr id="10" name="Object 9">
                          <a:extLst>
                            <a:ext uri="{FF2B5EF4-FFF2-40B4-BE49-F238E27FC236}">
                              <a16:creationId xmlns:a16="http://schemas.microsoft.com/office/drawing/2014/main" id="{847646C5-46C2-462B-967E-E12343522303}"/>
                            </a:ext>
                          </a:extLst>
                        </p:cNvPr>
                        <p:cNvPicPr/>
                        <p:nvPr/>
                      </p:nvPicPr>
                      <p:blipFill>
                        <a:blip r:embed="rId10"/>
                        <a:stretch>
                          <a:fillRect/>
                        </a:stretch>
                      </p:blipFill>
                      <p:spPr>
                        <a:xfrm>
                          <a:off x="4346671" y="2351078"/>
                          <a:ext cx="2006600" cy="17780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B6079E24-8778-49AC-8E2C-8E76EE5EFCEC}"/>
                </a:ext>
              </a:extLst>
            </p:cNvPr>
            <p:cNvGraphicFramePr>
              <a:graphicFrameLocks noChangeAspect="1"/>
            </p:cNvGraphicFramePr>
            <p:nvPr>
              <p:extLst>
                <p:ext uri="{D42A27DB-BD31-4B8C-83A1-F6EECF244321}">
                  <p14:modId xmlns:p14="http://schemas.microsoft.com/office/powerpoint/2010/main" val="3528595577"/>
                </p:ext>
              </p:extLst>
            </p:nvPr>
          </p:nvGraphicFramePr>
          <p:xfrm>
            <a:off x="4346671" y="4329233"/>
            <a:ext cx="2006600" cy="1778000"/>
          </p:xfrm>
          <a:graphic>
            <a:graphicData uri="http://schemas.openxmlformats.org/presentationml/2006/ole">
              <mc:AlternateContent xmlns:mc="http://schemas.openxmlformats.org/markup-compatibility/2006">
                <mc:Choice xmlns:v="urn:schemas-microsoft-com:vml" Requires="v">
                  <p:oleObj spid="_x0000_s87044" name="Worksheet" r:id="rId11" imgW="2006748" imgH="1777956" progId="Excel.Sheet.12">
                    <p:embed/>
                  </p:oleObj>
                </mc:Choice>
                <mc:Fallback>
                  <p:oleObj name="Worksheet" r:id="rId11" imgW="2006748" imgH="1777956" progId="Excel.Sheet.12">
                    <p:embed/>
                    <p:pic>
                      <p:nvPicPr>
                        <p:cNvPr id="13" name="Object 12">
                          <a:extLst>
                            <a:ext uri="{FF2B5EF4-FFF2-40B4-BE49-F238E27FC236}">
                              <a16:creationId xmlns:a16="http://schemas.microsoft.com/office/drawing/2014/main" id="{B6079E24-8778-49AC-8E2C-8E76EE5EFCEC}"/>
                            </a:ext>
                          </a:extLst>
                        </p:cNvPr>
                        <p:cNvPicPr/>
                        <p:nvPr/>
                      </p:nvPicPr>
                      <p:blipFill>
                        <a:blip r:embed="rId12"/>
                        <a:stretch>
                          <a:fillRect/>
                        </a:stretch>
                      </p:blipFill>
                      <p:spPr>
                        <a:xfrm>
                          <a:off x="4346671" y="4329233"/>
                          <a:ext cx="2006600" cy="1778000"/>
                        </a:xfrm>
                        <a:prstGeom prst="rect">
                          <a:avLst/>
                        </a:prstGeom>
                      </p:spPr>
                    </p:pic>
                  </p:oleObj>
                </mc:Fallback>
              </mc:AlternateContent>
            </a:graphicData>
          </a:graphic>
        </p:graphicFrame>
      </p:grpSp>
    </p:spTree>
    <p:extLst>
      <p:ext uri="{BB962C8B-B14F-4D97-AF65-F5344CB8AC3E}">
        <p14:creationId xmlns:p14="http://schemas.microsoft.com/office/powerpoint/2010/main" val="3892663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810D-F3AC-455E-93E5-34118A15C866}"/>
              </a:ext>
            </a:extLst>
          </p:cNvPr>
          <p:cNvSpPr>
            <a:spLocks noGrp="1"/>
          </p:cNvSpPr>
          <p:nvPr>
            <p:ph type="title"/>
          </p:nvPr>
        </p:nvSpPr>
        <p:spPr/>
        <p:txBody>
          <a:bodyPr/>
          <a:lstStyle/>
          <a:p>
            <a:r>
              <a:rPr lang="en-AU"/>
              <a:t>General Questions</a:t>
            </a:r>
          </a:p>
        </p:txBody>
      </p:sp>
      <p:sp>
        <p:nvSpPr>
          <p:cNvPr id="3" name="Text Placeholder 2">
            <a:extLst>
              <a:ext uri="{FF2B5EF4-FFF2-40B4-BE49-F238E27FC236}">
                <a16:creationId xmlns:a16="http://schemas.microsoft.com/office/drawing/2014/main" id="{5F2B6448-386F-497B-8073-4A71A4A3F585}"/>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A134545F-411E-4CE9-A480-7A65461AB5AF}"/>
              </a:ext>
            </a:extLst>
          </p:cNvPr>
          <p:cNvSpPr>
            <a:spLocks noGrp="1"/>
          </p:cNvSpPr>
          <p:nvPr>
            <p:ph type="dt" sz="half" idx="10"/>
          </p:nvPr>
        </p:nvSpPr>
        <p:spPr/>
        <p:txBody>
          <a:bodyPr/>
          <a:lstStyle/>
          <a:p>
            <a:fld id="{5099C0EF-5B7D-4F1A-B89D-A67FFBF44A0D}" type="datetime1">
              <a:rPr lang="en-AU" smtClean="0"/>
              <a:t>16/11/2020</a:t>
            </a:fld>
            <a:endParaRPr lang="en-AU"/>
          </a:p>
        </p:txBody>
      </p:sp>
      <p:sp>
        <p:nvSpPr>
          <p:cNvPr id="6" name="Slide Number Placeholder 5">
            <a:extLst>
              <a:ext uri="{FF2B5EF4-FFF2-40B4-BE49-F238E27FC236}">
                <a16:creationId xmlns:a16="http://schemas.microsoft.com/office/drawing/2014/main" id="{E23CF98F-DEA4-4DA9-8EFB-F5D3CAC9A763}"/>
              </a:ext>
            </a:extLst>
          </p:cNvPr>
          <p:cNvSpPr>
            <a:spLocks noGrp="1"/>
          </p:cNvSpPr>
          <p:nvPr>
            <p:ph type="sldNum" sz="quarter" idx="12"/>
          </p:nvPr>
        </p:nvSpPr>
        <p:spPr/>
        <p:txBody>
          <a:bodyPr/>
          <a:lstStyle/>
          <a:p>
            <a:fld id="{4EC81F68-4976-451A-B2E9-79BCBD2F70CC}" type="slidenum">
              <a:rPr lang="en-AU" smtClean="0"/>
              <a:pPr/>
              <a:t>31</a:t>
            </a:fld>
            <a:endParaRPr lang="en-AU"/>
          </a:p>
        </p:txBody>
      </p:sp>
    </p:spTree>
    <p:extLst>
      <p:ext uri="{BB962C8B-B14F-4D97-AF65-F5344CB8AC3E}">
        <p14:creationId xmlns:p14="http://schemas.microsoft.com/office/powerpoint/2010/main" val="4008070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0773-3AFC-44F1-83F9-7A4E3A2DAC77}"/>
              </a:ext>
            </a:extLst>
          </p:cNvPr>
          <p:cNvSpPr>
            <a:spLocks noGrp="1"/>
          </p:cNvSpPr>
          <p:nvPr>
            <p:ph type="title"/>
          </p:nvPr>
        </p:nvSpPr>
        <p:spPr/>
        <p:txBody>
          <a:bodyPr/>
          <a:lstStyle/>
          <a:p>
            <a:r>
              <a:rPr lang="en-AU"/>
              <a:t>Meeting Close</a:t>
            </a:r>
          </a:p>
        </p:txBody>
      </p:sp>
      <p:sp>
        <p:nvSpPr>
          <p:cNvPr id="3" name="Text Placeholder 2">
            <a:extLst>
              <a:ext uri="{FF2B5EF4-FFF2-40B4-BE49-F238E27FC236}">
                <a16:creationId xmlns:a16="http://schemas.microsoft.com/office/drawing/2014/main" id="{3458CDE6-9DC9-4A14-99B5-4F42F7B21FE9}"/>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38A0466B-E7ED-4BB0-A385-4F3FF62AFA22}"/>
              </a:ext>
            </a:extLst>
          </p:cNvPr>
          <p:cNvSpPr>
            <a:spLocks noGrp="1"/>
          </p:cNvSpPr>
          <p:nvPr>
            <p:ph type="dt" sz="half" idx="10"/>
          </p:nvPr>
        </p:nvSpPr>
        <p:spPr/>
        <p:txBody>
          <a:bodyPr/>
          <a:lstStyle/>
          <a:p>
            <a:fld id="{D7E9A1E3-4D38-4A30-8479-46094F661FDD}" type="datetime1">
              <a:rPr lang="en-AU" smtClean="0"/>
              <a:t>16/11/2020</a:t>
            </a:fld>
            <a:endParaRPr lang="en-AU"/>
          </a:p>
        </p:txBody>
      </p:sp>
      <p:sp>
        <p:nvSpPr>
          <p:cNvPr id="6" name="Slide Number Placeholder 5">
            <a:extLst>
              <a:ext uri="{FF2B5EF4-FFF2-40B4-BE49-F238E27FC236}">
                <a16:creationId xmlns:a16="http://schemas.microsoft.com/office/drawing/2014/main" id="{BFDA1877-9B92-44B7-9586-0FAB6CB4BEBB}"/>
              </a:ext>
            </a:extLst>
          </p:cNvPr>
          <p:cNvSpPr>
            <a:spLocks noGrp="1"/>
          </p:cNvSpPr>
          <p:nvPr>
            <p:ph type="sldNum" sz="quarter" idx="12"/>
          </p:nvPr>
        </p:nvSpPr>
        <p:spPr/>
        <p:txBody>
          <a:bodyPr/>
          <a:lstStyle/>
          <a:p>
            <a:fld id="{4EC81F68-4976-451A-B2E9-79BCBD2F70CC}" type="slidenum">
              <a:rPr lang="en-AU" smtClean="0"/>
              <a:pPr/>
              <a:t>32</a:t>
            </a:fld>
            <a:endParaRPr lang="en-AU"/>
          </a:p>
        </p:txBody>
      </p:sp>
    </p:spTree>
    <p:extLst>
      <p:ext uri="{BB962C8B-B14F-4D97-AF65-F5344CB8AC3E}">
        <p14:creationId xmlns:p14="http://schemas.microsoft.com/office/powerpoint/2010/main" val="1848546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302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7729C3-E179-4EAA-BBF9-DBE460154BB2}"/>
              </a:ext>
            </a:extLst>
          </p:cNvPr>
          <p:cNvSpPr>
            <a:spLocks noGrp="1"/>
          </p:cNvSpPr>
          <p:nvPr>
            <p:ph type="title"/>
          </p:nvPr>
        </p:nvSpPr>
        <p:spPr/>
        <p:txBody>
          <a:bodyPr/>
          <a:lstStyle/>
          <a:p>
            <a:r>
              <a:rPr lang="en-AU"/>
              <a:t>Welcome	</a:t>
            </a:r>
          </a:p>
        </p:txBody>
      </p:sp>
      <p:sp>
        <p:nvSpPr>
          <p:cNvPr id="8" name="Text Placeholder 7">
            <a:extLst>
              <a:ext uri="{FF2B5EF4-FFF2-40B4-BE49-F238E27FC236}">
                <a16:creationId xmlns:a16="http://schemas.microsoft.com/office/drawing/2014/main" id="{ABF66CC2-2BFD-4075-84BC-0F017BD2A24D}"/>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BD571846-98F9-4D2D-81B5-8FB30DFADCAE}"/>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6" name="Slide Number Placeholder 5">
            <a:extLst>
              <a:ext uri="{FF2B5EF4-FFF2-40B4-BE49-F238E27FC236}">
                <a16:creationId xmlns:a16="http://schemas.microsoft.com/office/drawing/2014/main" id="{9EA9FC0A-EF8E-4980-A30B-AA0D3EADD31F}"/>
              </a:ext>
            </a:extLst>
          </p:cNvPr>
          <p:cNvSpPr>
            <a:spLocks noGrp="1"/>
          </p:cNvSpPr>
          <p:nvPr>
            <p:ph type="sldNum" sz="quarter" idx="12"/>
          </p:nvPr>
        </p:nvSpPr>
        <p:spPr/>
        <p:txBody>
          <a:bodyPr/>
          <a:lstStyle/>
          <a:p>
            <a:fld id="{4EC81F68-4976-451A-B2E9-79BCBD2F70CC}" type="slidenum">
              <a:rPr lang="en-AU" smtClean="0"/>
              <a:t>4</a:t>
            </a:fld>
            <a:endParaRPr lang="en-AU"/>
          </a:p>
        </p:txBody>
      </p:sp>
    </p:spTree>
    <p:extLst>
      <p:ext uri="{BB962C8B-B14F-4D97-AF65-F5344CB8AC3E}">
        <p14:creationId xmlns:p14="http://schemas.microsoft.com/office/powerpoint/2010/main" val="1061728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647D-FC28-487C-8BC0-2E3185CE2C0F}"/>
              </a:ext>
            </a:extLst>
          </p:cNvPr>
          <p:cNvSpPr>
            <a:spLocks noGrp="1"/>
          </p:cNvSpPr>
          <p:nvPr>
            <p:ph type="title"/>
          </p:nvPr>
        </p:nvSpPr>
        <p:spPr/>
        <p:txBody>
          <a:bodyPr/>
          <a:lstStyle/>
          <a:p>
            <a:r>
              <a:rPr lang="en-US"/>
              <a:t>Actions from Previous Meetings</a:t>
            </a:r>
          </a:p>
        </p:txBody>
      </p:sp>
      <p:sp>
        <p:nvSpPr>
          <p:cNvPr id="3" name="Text Placeholder 2">
            <a:extLst>
              <a:ext uri="{FF2B5EF4-FFF2-40B4-BE49-F238E27FC236}">
                <a16:creationId xmlns:a16="http://schemas.microsoft.com/office/drawing/2014/main" id="{AA55563F-3DE1-4EE9-8BFF-113C2949CE14}"/>
              </a:ext>
            </a:extLst>
          </p:cNvPr>
          <p:cNvSpPr>
            <a:spLocks noGrp="1"/>
          </p:cNvSpPr>
          <p:nvPr>
            <p:ph type="body" idx="1"/>
          </p:nvPr>
        </p:nvSpPr>
        <p:spPr/>
        <p:txBody>
          <a:bodyPr vert="horz" lIns="91440" tIns="45720" rIns="91440" bIns="45720" rtlCol="0" anchor="t">
            <a:normAutofit/>
          </a:bodyPr>
          <a:lstStyle/>
          <a:p>
            <a:r>
              <a:rPr lang="en-US">
                <a:cs typeface="Segoe UI Semilight"/>
              </a:rPr>
              <a:t>Anne-Marie </a:t>
            </a:r>
            <a:r>
              <a:rPr lang="en-US" err="1">
                <a:cs typeface="Segoe UI Semilight"/>
              </a:rPr>
              <a:t>McCague</a:t>
            </a:r>
            <a:endParaRPr lang="en-US" err="1"/>
          </a:p>
        </p:txBody>
      </p:sp>
      <p:sp>
        <p:nvSpPr>
          <p:cNvPr id="4" name="Date Placeholder 3">
            <a:extLst>
              <a:ext uri="{FF2B5EF4-FFF2-40B4-BE49-F238E27FC236}">
                <a16:creationId xmlns:a16="http://schemas.microsoft.com/office/drawing/2014/main" id="{EDFC3B8F-1D9B-48CD-8E54-014103B95F57}"/>
              </a:ext>
            </a:extLst>
          </p:cNvPr>
          <p:cNvSpPr>
            <a:spLocks noGrp="1"/>
          </p:cNvSpPr>
          <p:nvPr>
            <p:ph type="dt" sz="half" idx="10"/>
          </p:nvPr>
        </p:nvSpPr>
        <p:spPr/>
        <p:txBody>
          <a:bodyPr/>
          <a:lstStyle/>
          <a:p>
            <a:fld id="{681D5AC9-D7BA-485E-B465-DE82470048ED}" type="datetime1">
              <a:rPr lang="en-AU" smtClean="0"/>
              <a:t>16/11/2020</a:t>
            </a:fld>
            <a:endParaRPr lang="en-AU"/>
          </a:p>
        </p:txBody>
      </p:sp>
      <p:sp>
        <p:nvSpPr>
          <p:cNvPr id="6" name="Slide Number Placeholder 5">
            <a:extLst>
              <a:ext uri="{FF2B5EF4-FFF2-40B4-BE49-F238E27FC236}">
                <a16:creationId xmlns:a16="http://schemas.microsoft.com/office/drawing/2014/main" id="{5EF98970-5D12-4848-92B2-2E9F5DFDDB62}"/>
              </a:ext>
            </a:extLst>
          </p:cNvPr>
          <p:cNvSpPr>
            <a:spLocks noGrp="1"/>
          </p:cNvSpPr>
          <p:nvPr>
            <p:ph type="sldNum" sz="quarter" idx="12"/>
          </p:nvPr>
        </p:nvSpPr>
        <p:spPr/>
        <p:txBody>
          <a:bodyPr/>
          <a:lstStyle/>
          <a:p>
            <a:fld id="{4EC81F68-4976-451A-B2E9-79BCBD2F70CC}" type="slidenum">
              <a:rPr lang="en-AU" smtClean="0"/>
              <a:pPr/>
              <a:t>5</a:t>
            </a:fld>
            <a:endParaRPr lang="en-AU"/>
          </a:p>
        </p:txBody>
      </p:sp>
    </p:spTree>
    <p:extLst>
      <p:ext uri="{BB962C8B-B14F-4D97-AF65-F5344CB8AC3E}">
        <p14:creationId xmlns:p14="http://schemas.microsoft.com/office/powerpoint/2010/main" val="3483254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F1101-73DB-4699-98AD-5A57F00F0AFA}"/>
              </a:ext>
            </a:extLst>
          </p:cNvPr>
          <p:cNvSpPr>
            <a:spLocks noGrp="1"/>
          </p:cNvSpPr>
          <p:nvPr>
            <p:ph type="title"/>
          </p:nvPr>
        </p:nvSpPr>
        <p:spPr/>
        <p:txBody>
          <a:bodyPr/>
          <a:lstStyle/>
          <a:p>
            <a:r>
              <a:rPr lang="en-US"/>
              <a:t>PCF Actions</a:t>
            </a:r>
          </a:p>
        </p:txBody>
      </p:sp>
      <p:sp>
        <p:nvSpPr>
          <p:cNvPr id="4" name="Date Placeholder 3">
            <a:extLst>
              <a:ext uri="{FF2B5EF4-FFF2-40B4-BE49-F238E27FC236}">
                <a16:creationId xmlns:a16="http://schemas.microsoft.com/office/drawing/2014/main" id="{E5DB416C-654B-4BBA-9E97-A6A2BA499F44}"/>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6" name="Slide Number Placeholder 5">
            <a:extLst>
              <a:ext uri="{FF2B5EF4-FFF2-40B4-BE49-F238E27FC236}">
                <a16:creationId xmlns:a16="http://schemas.microsoft.com/office/drawing/2014/main" id="{05B30F88-6844-4095-9409-379A06BB7B58}"/>
              </a:ext>
            </a:extLst>
          </p:cNvPr>
          <p:cNvSpPr>
            <a:spLocks noGrp="1"/>
          </p:cNvSpPr>
          <p:nvPr>
            <p:ph type="sldNum" sz="quarter" idx="12"/>
          </p:nvPr>
        </p:nvSpPr>
        <p:spPr/>
        <p:txBody>
          <a:bodyPr/>
          <a:lstStyle/>
          <a:p>
            <a:fld id="{4EC81F68-4976-451A-B2E9-79BCBD2F70CC}" type="slidenum">
              <a:rPr lang="en-AU" smtClean="0"/>
              <a:t>6</a:t>
            </a:fld>
            <a:endParaRPr lang="en-AU"/>
          </a:p>
        </p:txBody>
      </p:sp>
      <p:graphicFrame>
        <p:nvGraphicFramePr>
          <p:cNvPr id="3" name="Table 2">
            <a:extLst>
              <a:ext uri="{FF2B5EF4-FFF2-40B4-BE49-F238E27FC236}">
                <a16:creationId xmlns:a16="http://schemas.microsoft.com/office/drawing/2014/main" id="{DD0EE248-2FC5-4BA3-BE90-E2B444725601}"/>
              </a:ext>
            </a:extLst>
          </p:cNvPr>
          <p:cNvGraphicFramePr>
            <a:graphicFrameLocks noGrp="1"/>
          </p:cNvGraphicFramePr>
          <p:nvPr>
            <p:extLst>
              <p:ext uri="{D42A27DB-BD31-4B8C-83A1-F6EECF244321}">
                <p14:modId xmlns:p14="http://schemas.microsoft.com/office/powerpoint/2010/main" val="659981500"/>
              </p:ext>
            </p:extLst>
          </p:nvPr>
        </p:nvGraphicFramePr>
        <p:xfrm>
          <a:off x="809376" y="1987063"/>
          <a:ext cx="7842255" cy="3619122"/>
        </p:xfrm>
        <a:graphic>
          <a:graphicData uri="http://schemas.openxmlformats.org/drawingml/2006/table">
            <a:tbl>
              <a:tblPr firstRow="1" firstCol="1" bandRow="1">
                <a:tableStyleId>{21E4AEA4-8DFA-4A89-87EB-49C32662AFE0}</a:tableStyleId>
              </a:tblPr>
              <a:tblGrid>
                <a:gridCol w="825232">
                  <a:extLst>
                    <a:ext uri="{9D8B030D-6E8A-4147-A177-3AD203B41FA5}">
                      <a16:colId xmlns:a16="http://schemas.microsoft.com/office/drawing/2014/main" val="1706764894"/>
                    </a:ext>
                  </a:extLst>
                </a:gridCol>
                <a:gridCol w="731921">
                  <a:extLst>
                    <a:ext uri="{9D8B030D-6E8A-4147-A177-3AD203B41FA5}">
                      <a16:colId xmlns:a16="http://schemas.microsoft.com/office/drawing/2014/main" val="2252173719"/>
                    </a:ext>
                  </a:extLst>
                </a:gridCol>
                <a:gridCol w="3202585">
                  <a:extLst>
                    <a:ext uri="{9D8B030D-6E8A-4147-A177-3AD203B41FA5}">
                      <a16:colId xmlns:a16="http://schemas.microsoft.com/office/drawing/2014/main" val="3369292029"/>
                    </a:ext>
                  </a:extLst>
                </a:gridCol>
                <a:gridCol w="3082517">
                  <a:extLst>
                    <a:ext uri="{9D8B030D-6E8A-4147-A177-3AD203B41FA5}">
                      <a16:colId xmlns:a16="http://schemas.microsoft.com/office/drawing/2014/main" val="2318996415"/>
                    </a:ext>
                  </a:extLst>
                </a:gridCol>
              </a:tblGrid>
              <a:tr h="344404">
                <a:tc>
                  <a:txBody>
                    <a:bodyPr/>
                    <a:lstStyle/>
                    <a:p>
                      <a:pPr>
                        <a:spcAft>
                          <a:spcPts val="0"/>
                        </a:spcAft>
                      </a:pPr>
                      <a:r>
                        <a:rPr lang="en-AU" sz="1200">
                          <a:effectLst/>
                          <a:latin typeface="+mn-lt"/>
                        </a:rPr>
                        <a:t>No.</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tc>
                <a:tc>
                  <a:txBody>
                    <a:bodyPr/>
                    <a:lstStyle/>
                    <a:p>
                      <a:pPr>
                        <a:spcAft>
                          <a:spcPts val="0"/>
                        </a:spcAft>
                      </a:pPr>
                      <a:r>
                        <a:rPr lang="en-AU" sz="1200">
                          <a:effectLst/>
                          <a:latin typeface="+mn-lt"/>
                        </a:rPr>
                        <a:t>Status </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tc>
                <a:tc>
                  <a:txBody>
                    <a:bodyPr/>
                    <a:lstStyle/>
                    <a:p>
                      <a:pPr>
                        <a:spcAft>
                          <a:spcPts val="0"/>
                        </a:spcAft>
                      </a:pPr>
                      <a:r>
                        <a:rPr lang="en-AU" sz="1200">
                          <a:effectLst/>
                          <a:latin typeface="+mn-lt"/>
                        </a:rPr>
                        <a:t>Action</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tc>
                <a:tc>
                  <a:txBody>
                    <a:bodyPr/>
                    <a:lstStyle/>
                    <a:p>
                      <a:pPr>
                        <a:spcAft>
                          <a:spcPts val="0"/>
                        </a:spcAft>
                      </a:pPr>
                      <a:r>
                        <a:rPr lang="en-AU" sz="1200">
                          <a:effectLst/>
                          <a:latin typeface="+mn-lt"/>
                        </a:rPr>
                        <a:t>Comment</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tc>
                <a:extLst>
                  <a:ext uri="{0D108BD9-81ED-4DB2-BD59-A6C34878D82A}">
                    <a16:rowId xmlns:a16="http://schemas.microsoft.com/office/drawing/2014/main" val="2721923422"/>
                  </a:ext>
                </a:extLst>
              </a:tr>
              <a:tr h="988718">
                <a:tc>
                  <a:txBody>
                    <a:bodyPr/>
                    <a:lstStyle/>
                    <a:p>
                      <a:pPr>
                        <a:spcBef>
                          <a:spcPts val="600"/>
                        </a:spcBef>
                        <a:spcAft>
                          <a:spcPts val="900"/>
                        </a:spcAft>
                      </a:pPr>
                      <a:r>
                        <a:rPr lang="en-AU" sz="1200" b="0">
                          <a:solidFill>
                            <a:schemeClr val="tx1"/>
                          </a:solidFill>
                          <a:effectLst/>
                          <a:latin typeface="+mn-lt"/>
                        </a:rPr>
                        <a:t>25.6.2</a:t>
                      </a:r>
                      <a:endParaRPr lang="en-AU" sz="1200" b="0">
                        <a:solidFill>
                          <a:schemeClr val="tx1"/>
                        </a:solidFill>
                        <a:effectLst/>
                        <a:latin typeface="+mn-lt"/>
                        <a:ea typeface="Times New Roman" panose="02020603050405020304" pitchFamily="18" charset="0"/>
                        <a:cs typeface="Times New Roman" panose="02020603050405020304" pitchFamily="18" charset="0"/>
                      </a:endParaRPr>
                    </a:p>
                  </a:txBody>
                  <a:tcPr marL="63643" marR="63643" marT="0" marB="0" anchor="ctr">
                    <a:solidFill>
                      <a:srgbClr val="CECCCE"/>
                    </a:solidFill>
                  </a:tcPr>
                </a:tc>
                <a:tc>
                  <a:txBody>
                    <a:bodyPr/>
                    <a:lstStyle/>
                    <a:p>
                      <a:pPr>
                        <a:spcAft>
                          <a:spcPts val="0"/>
                        </a:spcAft>
                      </a:pPr>
                      <a:r>
                        <a:rPr lang="en-AU" sz="1200">
                          <a:effectLst/>
                          <a:latin typeface="+mn-lt"/>
                        </a:rPr>
                        <a:t>Closed </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tc>
                <a:tc>
                  <a:txBody>
                    <a:bodyPr/>
                    <a:lstStyle/>
                    <a:p>
                      <a:pPr>
                        <a:spcBef>
                          <a:spcPts val="600"/>
                        </a:spcBef>
                        <a:spcAft>
                          <a:spcPts val="900"/>
                        </a:spcAft>
                      </a:pPr>
                      <a:r>
                        <a:rPr lang="en-AU" sz="1200">
                          <a:effectLst/>
                          <a:latin typeface="+mn-lt"/>
                        </a:rPr>
                        <a:t>AEMO to confirm the update of Readiness Strategy documents to reflect changes due to the revised rule commencement dates and associated milestone updates.</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tc>
                <a:tc>
                  <a:txBody>
                    <a:bodyPr/>
                    <a:lstStyle/>
                    <a:p>
                      <a:pPr>
                        <a:spcAft>
                          <a:spcPts val="0"/>
                        </a:spcAft>
                      </a:pPr>
                      <a:r>
                        <a:rPr lang="en-AU" sz="1200">
                          <a:effectLst/>
                          <a:latin typeface="+mn-lt"/>
                        </a:rPr>
                        <a:t>The documents on the Readiness webpage have been updated. Please note that there may be links to old versions on other webpages. This is being worked through. </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tc>
                <a:extLst>
                  <a:ext uri="{0D108BD9-81ED-4DB2-BD59-A6C34878D82A}">
                    <a16:rowId xmlns:a16="http://schemas.microsoft.com/office/drawing/2014/main" val="11211272"/>
                  </a:ext>
                </a:extLst>
              </a:tr>
              <a:tr h="593230">
                <a:tc>
                  <a:txBody>
                    <a:bodyPr/>
                    <a:lstStyle/>
                    <a:p>
                      <a:pPr algn="l" rtl="0" fontAlgn="base"/>
                      <a:r>
                        <a:rPr lang="en-AU" sz="1200" b="0" i="0">
                          <a:solidFill>
                            <a:schemeClr val="tx1"/>
                          </a:solidFill>
                          <a:effectLst/>
                          <a:latin typeface="+mn-lt"/>
                        </a:rPr>
                        <a:t>26.10.1</a:t>
                      </a:r>
                      <a:r>
                        <a:rPr lang="en-AU" sz="1200" b="1" i="0">
                          <a:solidFill>
                            <a:schemeClr val="tx1"/>
                          </a:solidFill>
                          <a:effectLst/>
                          <a:latin typeface="+mn-lt"/>
                        </a:rPr>
                        <a:t> </a:t>
                      </a:r>
                    </a:p>
                  </a:txBody>
                  <a:tcPr anchor="ctr">
                    <a:solidFill>
                      <a:srgbClr val="E8E7E8"/>
                    </a:solidFill>
                  </a:tcPr>
                </a:tc>
                <a:tc>
                  <a:txBody>
                    <a:bodyPr/>
                    <a:lstStyle/>
                    <a:p>
                      <a:pPr>
                        <a:spcAft>
                          <a:spcPts val="0"/>
                        </a:spcAft>
                      </a:pPr>
                      <a:r>
                        <a:rPr lang="en-AU" sz="1200">
                          <a:effectLst/>
                          <a:latin typeface="+mn-lt"/>
                          <a:ea typeface="Times New Roman" panose="02020603050405020304" pitchFamily="18" charset="0"/>
                          <a:cs typeface="Times New Roman" panose="02020603050405020304" pitchFamily="18" charset="0"/>
                        </a:rPr>
                        <a:t>Closed </a:t>
                      </a:r>
                    </a:p>
                  </a:txBody>
                  <a:tcPr marL="63643" marR="63643" marT="0" marB="0" anchor="ctr"/>
                </a:tc>
                <a:tc>
                  <a:txBody>
                    <a:bodyPr/>
                    <a:lstStyle/>
                    <a:p>
                      <a:pPr algn="l" rtl="0" fontAlgn="base"/>
                      <a:r>
                        <a:rPr lang="en-AU" sz="1200" b="0" i="0">
                          <a:effectLst/>
                          <a:latin typeface="+mn-lt"/>
                        </a:rPr>
                        <a:t>Customer Switching to review stakeholder engagement strategy and to advise PCF on outcomes of this review in November. </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a:effectLst/>
                          <a:latin typeface="+mn-lt"/>
                          <a:ea typeface="Times New Roman" panose="02020603050405020304" pitchFamily="18" charset="0"/>
                          <a:cs typeface="Times New Roman" panose="02020603050405020304" pitchFamily="18" charset="0"/>
                        </a:rPr>
                        <a:t>To be discussed during this session.</a:t>
                      </a:r>
                    </a:p>
                    <a:p>
                      <a:pPr>
                        <a:spcAft>
                          <a:spcPts val="0"/>
                        </a:spcAft>
                      </a:pP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tc>
                <a:extLst>
                  <a:ext uri="{0D108BD9-81ED-4DB2-BD59-A6C34878D82A}">
                    <a16:rowId xmlns:a16="http://schemas.microsoft.com/office/drawing/2014/main" val="2790584615"/>
                  </a:ext>
                </a:extLst>
              </a:tr>
              <a:tr h="593230">
                <a:tc>
                  <a:txBody>
                    <a:bodyPr/>
                    <a:lstStyle/>
                    <a:p>
                      <a:pPr algn="l" rtl="0" fontAlgn="base"/>
                      <a:r>
                        <a:rPr lang="en-AU" sz="1200" b="0" i="0">
                          <a:solidFill>
                            <a:schemeClr val="tx1"/>
                          </a:solidFill>
                          <a:effectLst/>
                          <a:latin typeface="+mn-lt"/>
                        </a:rPr>
                        <a:t>26.10.2</a:t>
                      </a:r>
                      <a:r>
                        <a:rPr lang="en-AU" sz="1200" b="1" i="0">
                          <a:solidFill>
                            <a:schemeClr val="tx1"/>
                          </a:solidFill>
                          <a:effectLst/>
                          <a:latin typeface="+mn-lt"/>
                        </a:rPr>
                        <a:t> </a:t>
                      </a:r>
                    </a:p>
                  </a:txBody>
                  <a:tcPr anchor="ctr">
                    <a:solidFill>
                      <a:srgbClr val="CECCCE"/>
                    </a:solidFill>
                  </a:tcPr>
                </a:tc>
                <a:tc>
                  <a:txBody>
                    <a:bodyPr/>
                    <a:lstStyle/>
                    <a:p>
                      <a:pPr>
                        <a:spcAft>
                          <a:spcPts val="0"/>
                        </a:spcAft>
                      </a:pPr>
                      <a:r>
                        <a:rPr lang="en-AU" sz="1200">
                          <a:effectLst/>
                          <a:latin typeface="+mn-lt"/>
                          <a:ea typeface="Times New Roman" panose="02020603050405020304" pitchFamily="18" charset="0"/>
                          <a:cs typeface="Times New Roman" panose="02020603050405020304" pitchFamily="18" charset="0"/>
                        </a:rPr>
                        <a:t>Closed </a:t>
                      </a:r>
                    </a:p>
                  </a:txBody>
                  <a:tcPr marL="63643" marR="63643" marT="0" marB="0" anchor="ctr"/>
                </a:tc>
                <a:tc>
                  <a:txBody>
                    <a:bodyPr/>
                    <a:lstStyle/>
                    <a:p>
                      <a:pPr algn="l" rtl="0" fontAlgn="base"/>
                      <a:r>
                        <a:rPr lang="en-AU" sz="1200" b="0" i="0">
                          <a:effectLst/>
                          <a:latin typeface="+mn-lt"/>
                        </a:rPr>
                        <a:t>PCF to provide feedback on whether a Market Trial for Customer Switching was needed. Feedback should be sent to ERCF@aemo.com.au. </a:t>
                      </a:r>
                    </a:p>
                  </a:txBody>
                  <a:tcPr anchor="ctr"/>
                </a:tc>
                <a:tc>
                  <a:txBody>
                    <a:bodyPr/>
                    <a:lstStyle/>
                    <a:p>
                      <a:pPr>
                        <a:spcAft>
                          <a:spcPts val="0"/>
                        </a:spcAft>
                      </a:pPr>
                      <a:r>
                        <a:rPr lang="en-AU" sz="1200">
                          <a:effectLst/>
                          <a:latin typeface="+mn-lt"/>
                          <a:ea typeface="Times New Roman" panose="02020603050405020304" pitchFamily="18" charset="0"/>
                          <a:cs typeface="Times New Roman" panose="02020603050405020304" pitchFamily="18" charset="0"/>
                        </a:rPr>
                        <a:t>To be discussed during this session.</a:t>
                      </a:r>
                    </a:p>
                  </a:txBody>
                  <a:tcPr marL="63643" marR="63643" marT="0" marB="0" anchor="ctr"/>
                </a:tc>
                <a:extLst>
                  <a:ext uri="{0D108BD9-81ED-4DB2-BD59-A6C34878D82A}">
                    <a16:rowId xmlns:a16="http://schemas.microsoft.com/office/drawing/2014/main" val="3314043567"/>
                  </a:ext>
                </a:extLst>
              </a:tr>
              <a:tr h="593230">
                <a:tc>
                  <a:txBody>
                    <a:bodyPr/>
                    <a:lstStyle/>
                    <a:p>
                      <a:pPr algn="l" rtl="0" fontAlgn="base"/>
                      <a:r>
                        <a:rPr lang="en-AU" sz="1200" b="0" i="0">
                          <a:solidFill>
                            <a:schemeClr val="tx1"/>
                          </a:solidFill>
                          <a:effectLst/>
                          <a:latin typeface="+mn-lt"/>
                        </a:rPr>
                        <a:t>26.10.3</a:t>
                      </a:r>
                      <a:r>
                        <a:rPr lang="en-AU" sz="1200" b="1" i="0">
                          <a:solidFill>
                            <a:schemeClr val="tx1"/>
                          </a:solidFill>
                          <a:effectLst/>
                          <a:latin typeface="+mn-lt"/>
                        </a:rPr>
                        <a:t> </a:t>
                      </a:r>
                    </a:p>
                  </a:txBody>
                  <a:tcPr anchor="ctr">
                    <a:solidFill>
                      <a:srgbClr val="E8E7E8"/>
                    </a:solidFill>
                  </a:tcPr>
                </a:tc>
                <a:tc>
                  <a:txBody>
                    <a:bodyPr/>
                    <a:lstStyle/>
                    <a:p>
                      <a:pPr>
                        <a:spcAft>
                          <a:spcPts val="0"/>
                        </a:spcAft>
                      </a:pPr>
                      <a:r>
                        <a:rPr lang="en-AU" sz="1200">
                          <a:effectLst/>
                          <a:latin typeface="+mn-lt"/>
                          <a:ea typeface="Times New Roman" panose="02020603050405020304" pitchFamily="18" charset="0"/>
                          <a:cs typeface="Times New Roman" panose="02020603050405020304" pitchFamily="18" charset="0"/>
                        </a:rPr>
                        <a:t>Closed </a:t>
                      </a:r>
                    </a:p>
                  </a:txBody>
                  <a:tcPr marL="63643" marR="63643" marT="0" marB="0" anchor="ctr"/>
                </a:tc>
                <a:tc>
                  <a:txBody>
                    <a:bodyPr/>
                    <a:lstStyle/>
                    <a:p>
                      <a:pPr algn="l" rtl="0" fontAlgn="base"/>
                      <a:r>
                        <a:rPr lang="en-AU" sz="1200" b="0" i="0">
                          <a:effectLst/>
                          <a:latin typeface="+mn-lt"/>
                        </a:rPr>
                        <a:t>PCF to provide feedback on proposed timelines to WDR and Customer Switching through </a:t>
                      </a:r>
                      <a:r>
                        <a:rPr lang="en-AU" sz="1200" b="0" i="0" u="sng" strike="noStrike">
                          <a:solidFill>
                            <a:srgbClr val="CB7E80"/>
                          </a:solidFill>
                          <a:effectLst/>
                          <a:latin typeface="+mn-lt"/>
                          <a:hlinkClick r:id="rId2"/>
                        </a:rPr>
                        <a:t>WDR@aemo.com.au</a:t>
                      </a:r>
                      <a:r>
                        <a:rPr lang="en-AU" sz="1200" b="0" i="0">
                          <a:effectLst/>
                          <a:latin typeface="+mn-lt"/>
                        </a:rPr>
                        <a:t> or </a:t>
                      </a:r>
                      <a:r>
                        <a:rPr lang="en-AU" sz="1200" b="0" i="0" u="sng" strike="noStrike">
                          <a:solidFill>
                            <a:srgbClr val="CB7E80"/>
                          </a:solidFill>
                          <a:effectLst/>
                          <a:latin typeface="+mn-lt"/>
                          <a:hlinkClick r:id="rId3"/>
                        </a:rPr>
                        <a:t>ERCF@aemo.com.au</a:t>
                      </a:r>
                      <a:r>
                        <a:rPr lang="en-AU" sz="1200" b="0" i="0">
                          <a:effectLst/>
                          <a:latin typeface="+mn-lt"/>
                        </a:rPr>
                        <a:t>. </a:t>
                      </a:r>
                    </a:p>
                  </a:txBody>
                  <a:tcPr anchor="ctr"/>
                </a:tc>
                <a:tc>
                  <a:txBody>
                    <a:bodyPr/>
                    <a:lstStyle/>
                    <a:p>
                      <a:pPr>
                        <a:spcAft>
                          <a:spcPts val="0"/>
                        </a:spcAft>
                      </a:pPr>
                      <a:r>
                        <a:rPr lang="en-AU" sz="1200">
                          <a:effectLst/>
                          <a:latin typeface="+mn-lt"/>
                          <a:ea typeface="Times New Roman" panose="02020603050405020304" pitchFamily="18" charset="0"/>
                          <a:cs typeface="Times New Roman" panose="02020603050405020304" pitchFamily="18" charset="0"/>
                        </a:rPr>
                        <a:t>All feedback received through the 5MS mailbox was forwarded to the relevant teams. </a:t>
                      </a:r>
                    </a:p>
                  </a:txBody>
                  <a:tcPr marL="63643" marR="63643" marT="0" marB="0" anchor="ctr"/>
                </a:tc>
                <a:extLst>
                  <a:ext uri="{0D108BD9-81ED-4DB2-BD59-A6C34878D82A}">
                    <a16:rowId xmlns:a16="http://schemas.microsoft.com/office/drawing/2014/main" val="674823147"/>
                  </a:ext>
                </a:extLst>
              </a:tr>
            </a:tbl>
          </a:graphicData>
        </a:graphic>
      </p:graphicFrame>
    </p:spTree>
    <p:extLst>
      <p:ext uri="{BB962C8B-B14F-4D97-AF65-F5344CB8AC3E}">
        <p14:creationId xmlns:p14="http://schemas.microsoft.com/office/powerpoint/2010/main" val="2247445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1EBEF-CAE4-4CEA-B8CE-9F4D28965675}"/>
              </a:ext>
            </a:extLst>
          </p:cNvPr>
          <p:cNvSpPr>
            <a:spLocks noGrp="1"/>
          </p:cNvSpPr>
          <p:nvPr>
            <p:ph type="title"/>
          </p:nvPr>
        </p:nvSpPr>
        <p:spPr/>
        <p:txBody>
          <a:bodyPr/>
          <a:lstStyle/>
          <a:p>
            <a:r>
              <a:rPr lang="en-US"/>
              <a:t>Program Update</a:t>
            </a:r>
          </a:p>
        </p:txBody>
      </p:sp>
      <p:sp>
        <p:nvSpPr>
          <p:cNvPr id="3" name="Text Placeholder 2">
            <a:extLst>
              <a:ext uri="{FF2B5EF4-FFF2-40B4-BE49-F238E27FC236}">
                <a16:creationId xmlns:a16="http://schemas.microsoft.com/office/drawing/2014/main" id="{59CC6461-4F7B-45CC-9342-4198F0CD5A19}"/>
              </a:ext>
            </a:extLst>
          </p:cNvPr>
          <p:cNvSpPr>
            <a:spLocks noGrp="1"/>
          </p:cNvSpPr>
          <p:nvPr>
            <p:ph type="body" idx="1"/>
          </p:nvPr>
        </p:nvSpPr>
        <p:spPr/>
        <p:txBody>
          <a:bodyPr vert="horz" lIns="91440" tIns="45720" rIns="91440" bIns="45720" rtlCol="0" anchor="t">
            <a:normAutofit/>
          </a:bodyPr>
          <a:lstStyle/>
          <a:p>
            <a:r>
              <a:rPr lang="en-US">
                <a:cs typeface="Segoe UI Semilight"/>
              </a:rPr>
              <a:t>Rowena Leung</a:t>
            </a:r>
            <a:endParaRPr lang="en-US"/>
          </a:p>
        </p:txBody>
      </p:sp>
      <p:sp>
        <p:nvSpPr>
          <p:cNvPr id="4" name="Date Placeholder 3">
            <a:extLst>
              <a:ext uri="{FF2B5EF4-FFF2-40B4-BE49-F238E27FC236}">
                <a16:creationId xmlns:a16="http://schemas.microsoft.com/office/drawing/2014/main" id="{6ABF214F-306A-456D-B91F-2149523C66FB}"/>
              </a:ext>
            </a:extLst>
          </p:cNvPr>
          <p:cNvSpPr>
            <a:spLocks noGrp="1"/>
          </p:cNvSpPr>
          <p:nvPr>
            <p:ph type="dt" sz="half" idx="10"/>
          </p:nvPr>
        </p:nvSpPr>
        <p:spPr/>
        <p:txBody>
          <a:bodyPr/>
          <a:lstStyle/>
          <a:p>
            <a:fld id="{681D5AC9-D7BA-485E-B465-DE82470048ED}" type="datetime1">
              <a:rPr lang="en-AU" smtClean="0"/>
              <a:t>16/11/2020</a:t>
            </a:fld>
            <a:endParaRPr lang="en-AU"/>
          </a:p>
        </p:txBody>
      </p:sp>
      <p:sp>
        <p:nvSpPr>
          <p:cNvPr id="6" name="Slide Number Placeholder 5">
            <a:extLst>
              <a:ext uri="{FF2B5EF4-FFF2-40B4-BE49-F238E27FC236}">
                <a16:creationId xmlns:a16="http://schemas.microsoft.com/office/drawing/2014/main" id="{1951B901-DBB6-4895-A8D7-3C2520BA3F9F}"/>
              </a:ext>
            </a:extLst>
          </p:cNvPr>
          <p:cNvSpPr>
            <a:spLocks noGrp="1"/>
          </p:cNvSpPr>
          <p:nvPr>
            <p:ph type="sldNum" sz="quarter" idx="12"/>
          </p:nvPr>
        </p:nvSpPr>
        <p:spPr/>
        <p:txBody>
          <a:bodyPr/>
          <a:lstStyle/>
          <a:p>
            <a:fld id="{4EC81F68-4976-451A-B2E9-79BCBD2F70CC}" type="slidenum">
              <a:rPr lang="en-AU" smtClean="0"/>
              <a:pPr/>
              <a:t>7</a:t>
            </a:fld>
            <a:endParaRPr lang="en-AU"/>
          </a:p>
        </p:txBody>
      </p:sp>
    </p:spTree>
    <p:extLst>
      <p:ext uri="{BB962C8B-B14F-4D97-AF65-F5344CB8AC3E}">
        <p14:creationId xmlns:p14="http://schemas.microsoft.com/office/powerpoint/2010/main" val="2688254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0" y="124691"/>
            <a:ext cx="9144000" cy="1200874"/>
          </a:xfrm>
        </p:spPr>
        <p:txBody>
          <a:bodyPr>
            <a:normAutofit fontScale="90000"/>
          </a:bodyPr>
          <a:lstStyle/>
          <a:p>
            <a:r>
              <a:rPr lang="en-US" sz="4900">
                <a:latin typeface="Tw Cen MT"/>
              </a:rPr>
              <a:t>5MS Program Timeline</a:t>
            </a:r>
            <a:br>
              <a:rPr lang="en-US">
                <a:latin typeface="Tw Cen MT"/>
              </a:rPr>
            </a:br>
            <a:r>
              <a:rPr lang="en-US" sz="3700">
                <a:latin typeface="Tw Cen MT"/>
              </a:rPr>
              <a:t>Level 1 and External Level 2 Milestones 1/2</a:t>
            </a:r>
            <a:endParaRPr lang="en-AU"/>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8</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7449473" y="5894"/>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16-10-2020</a:t>
            </a:r>
          </a:p>
        </p:txBody>
      </p:sp>
      <p:pic>
        <p:nvPicPr>
          <p:cNvPr id="5" name="Picture 4">
            <a:extLst>
              <a:ext uri="{FF2B5EF4-FFF2-40B4-BE49-F238E27FC236}">
                <a16:creationId xmlns:a16="http://schemas.microsoft.com/office/drawing/2014/main" id="{17598C3D-C218-4113-A385-8581667FAA10}"/>
              </a:ext>
            </a:extLst>
          </p:cNvPr>
          <p:cNvPicPr>
            <a:picLocks noChangeAspect="1"/>
          </p:cNvPicPr>
          <p:nvPr/>
        </p:nvPicPr>
        <p:blipFill>
          <a:blip r:embed="rId2"/>
          <a:stretch>
            <a:fillRect/>
          </a:stretch>
        </p:blipFill>
        <p:spPr>
          <a:xfrm>
            <a:off x="800268" y="1325565"/>
            <a:ext cx="7543463" cy="5509290"/>
          </a:xfrm>
          <a:prstGeom prst="rect">
            <a:avLst/>
          </a:prstGeom>
        </p:spPr>
      </p:pic>
    </p:spTree>
    <p:extLst>
      <p:ext uri="{BB962C8B-B14F-4D97-AF65-F5344CB8AC3E}">
        <p14:creationId xmlns:p14="http://schemas.microsoft.com/office/powerpoint/2010/main" val="3433566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0" y="124691"/>
            <a:ext cx="9144000" cy="1200874"/>
          </a:xfrm>
        </p:spPr>
        <p:txBody>
          <a:bodyPr>
            <a:normAutofit fontScale="90000"/>
          </a:bodyPr>
          <a:lstStyle/>
          <a:p>
            <a:r>
              <a:rPr lang="en-US" sz="4900">
                <a:latin typeface="Tw Cen MT"/>
              </a:rPr>
              <a:t>5MS Program Timeline</a:t>
            </a:r>
            <a:br>
              <a:rPr lang="en-US">
                <a:latin typeface="Tw Cen MT"/>
              </a:rPr>
            </a:br>
            <a:r>
              <a:rPr lang="en-US" sz="3700">
                <a:latin typeface="Tw Cen MT"/>
              </a:rPr>
              <a:t>Level 1 and External Level 2 Milestones 2/2</a:t>
            </a:r>
            <a:endParaRPr lang="en-AU"/>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9</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7449473" y="14204"/>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16-10-2020</a:t>
            </a:r>
          </a:p>
        </p:txBody>
      </p:sp>
      <p:pic>
        <p:nvPicPr>
          <p:cNvPr id="3" name="Picture 2">
            <a:extLst>
              <a:ext uri="{FF2B5EF4-FFF2-40B4-BE49-F238E27FC236}">
                <a16:creationId xmlns:a16="http://schemas.microsoft.com/office/drawing/2014/main" id="{3A64CCBF-1EA4-48C2-96D6-FD30B697C251}"/>
              </a:ext>
            </a:extLst>
          </p:cNvPr>
          <p:cNvPicPr>
            <a:picLocks noChangeAspect="1"/>
          </p:cNvPicPr>
          <p:nvPr/>
        </p:nvPicPr>
        <p:blipFill>
          <a:blip r:embed="rId2"/>
          <a:stretch>
            <a:fillRect/>
          </a:stretch>
        </p:blipFill>
        <p:spPr>
          <a:xfrm>
            <a:off x="817649" y="1325565"/>
            <a:ext cx="7508701" cy="5486365"/>
          </a:xfrm>
          <a:prstGeom prst="rect">
            <a:avLst/>
          </a:prstGeom>
        </p:spPr>
      </p:pic>
    </p:spTree>
    <p:extLst>
      <p:ext uri="{BB962C8B-B14F-4D97-AF65-F5344CB8AC3E}">
        <p14:creationId xmlns:p14="http://schemas.microsoft.com/office/powerpoint/2010/main" val="2143566825"/>
      </p:ext>
    </p:extLst>
  </p:cSld>
  <p:clrMapOvr>
    <a:masterClrMapping/>
  </p:clrMapOvr>
</p:sld>
</file>

<file path=ppt/theme/theme1.xml><?xml version="1.0" encoding="utf-8"?>
<a:theme xmlns:a="http://schemas.openxmlformats.org/drawingml/2006/main" name="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 4-3 v3.potx" id="{C7FD2093-610A-4D61-ACEB-F5994A26DD88}" vid="{C097FF71-F871-4FB0-B620-0BE05792ACAF}"/>
    </a:ext>
  </a:extLst>
</a:theme>
</file>

<file path=ppt/theme/theme2.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c127cf3-9ebe-442f-8385-cdcccdc20a5d">
      <UserInfo>
        <DisplayName>Jordan Daly</DisplayName>
        <AccountId>164</AccountId>
        <AccountType/>
      </UserInfo>
      <UserInfo>
        <DisplayName>Meghan Bibby</DisplayName>
        <AccountId>165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87123BBF4A1B43A2A83636EAC29EC7" ma:contentTypeVersion="6" ma:contentTypeDescription="Create a new document." ma:contentTypeScope="" ma:versionID="559e8cff3645ed725d302ae481878737">
  <xsd:schema xmlns:xsd="http://www.w3.org/2001/XMLSchema" xmlns:xs="http://www.w3.org/2001/XMLSchema" xmlns:p="http://schemas.microsoft.com/office/2006/metadata/properties" xmlns:ns2="a17413d4-6e57-4186-8402-5590e2fd3036" xmlns:ns3="0c127cf3-9ebe-442f-8385-cdcccdc20a5d" targetNamespace="http://schemas.microsoft.com/office/2006/metadata/properties" ma:root="true" ma:fieldsID="84453cdb6cc2f69cbf91b1757b92711a" ns2:_="" ns3:_="">
    <xsd:import namespace="a17413d4-6e57-4186-8402-5590e2fd3036"/>
    <xsd:import namespace="0c127cf3-9ebe-442f-8385-cdcccdc20a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7413d4-6e57-4186-8402-5590e2fd30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c127cf3-9ebe-442f-8385-cdcccdc20a5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6869FF-F387-49FE-AADC-251455620C48}">
  <ds:schemaRefs>
    <ds:schemaRef ds:uri="http://schemas.microsoft.com/sharepoint/v3/contenttype/forms"/>
  </ds:schemaRefs>
</ds:datastoreItem>
</file>

<file path=customXml/itemProps2.xml><?xml version="1.0" encoding="utf-8"?>
<ds:datastoreItem xmlns:ds="http://schemas.openxmlformats.org/officeDocument/2006/customXml" ds:itemID="{5128D646-3DF9-4337-ABEF-B255BCF65A9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c127cf3-9ebe-442f-8385-cdcccdc20a5d"/>
    <ds:schemaRef ds:uri="a17413d4-6e57-4186-8402-5590e2fd3036"/>
    <ds:schemaRef ds:uri="http://www.w3.org/XML/1998/namespace"/>
    <ds:schemaRef ds:uri="http://purl.org/dc/dcmitype/"/>
  </ds:schemaRefs>
</ds:datastoreItem>
</file>

<file path=customXml/itemProps3.xml><?xml version="1.0" encoding="utf-8"?>
<ds:datastoreItem xmlns:ds="http://schemas.openxmlformats.org/officeDocument/2006/customXml" ds:itemID="{79E5B004-5692-4621-8CDC-3B13E49A0F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7413d4-6e57-4186-8402-5590e2fd3036"/>
    <ds:schemaRef ds:uri="0c127cf3-9ebe-442f-8385-cdcccdc20a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89</TotalTime>
  <Words>3307</Words>
  <Application>Microsoft Office PowerPoint</Application>
  <PresentationFormat>On-screen Show (4:3)</PresentationFormat>
  <Paragraphs>696</Paragraphs>
  <Slides>33</Slides>
  <Notes>10</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Theme</vt:lpstr>
      <vt:lpstr>AEMC Primary Presentation Template 16x9</vt:lpstr>
      <vt:lpstr>5MS &amp; GS Program Consultative Forum #27 </vt:lpstr>
      <vt:lpstr>AEMO Competition Law  Meeting Protocol</vt:lpstr>
      <vt:lpstr>Agenda</vt:lpstr>
      <vt:lpstr>Welcome </vt:lpstr>
      <vt:lpstr>Actions from Previous Meetings</vt:lpstr>
      <vt:lpstr>PCF Actions</vt:lpstr>
      <vt:lpstr>Program Update</vt:lpstr>
      <vt:lpstr>5MS Program Timeline Level 1 and External Level 2 Milestones 1/2</vt:lpstr>
      <vt:lpstr>5MS Program Timeline Level 1 and External Level 2 Milestones 2/2</vt:lpstr>
      <vt:lpstr>Program update and current activities </vt:lpstr>
      <vt:lpstr>AEMO IT Platform Deployment Status</vt:lpstr>
      <vt:lpstr>AEMO Systems Deployment Cutover Risk - Update</vt:lpstr>
      <vt:lpstr>Dispatch Pre-Production Deployment</vt:lpstr>
      <vt:lpstr>Readiness Working Group Update</vt:lpstr>
      <vt:lpstr>Level 2 Milestones – Readiness</vt:lpstr>
      <vt:lpstr>Level 2 Milestones – Readiness</vt:lpstr>
      <vt:lpstr>Readiness Working Group Update</vt:lpstr>
      <vt:lpstr>Readiness Working Group Update</vt:lpstr>
      <vt:lpstr>Initial look at Readiness Reporting #4</vt:lpstr>
      <vt:lpstr>Initial look at Readiness Reporting #4</vt:lpstr>
      <vt:lpstr>Critical Capability leading Indicators</vt:lpstr>
      <vt:lpstr>Risk Summary</vt:lpstr>
      <vt:lpstr>Customer Switching Update</vt:lpstr>
      <vt:lpstr>Action 26.10.2 – Feedback Received</vt:lpstr>
      <vt:lpstr>Action 26.10.2 – review of feedback</vt:lpstr>
      <vt:lpstr>Action 26.10.1 Update</vt:lpstr>
      <vt:lpstr>Forward Meeting Plan</vt:lpstr>
      <vt:lpstr>Forward Meeting Plan</vt:lpstr>
      <vt:lpstr>Proposed Executive Forum Agenda</vt:lpstr>
      <vt:lpstr>Upcoming meetings  </vt:lpstr>
      <vt:lpstr>General Questions</vt:lpstr>
      <vt:lpstr>Meeting Close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Program Impact of AEMC Decision</dc:title>
  <dc:creator>Anne-Marie McCague</dc:creator>
  <cp:lastModifiedBy>Greg Minney</cp:lastModifiedBy>
  <cp:revision>2</cp:revision>
  <dcterms:created xsi:type="dcterms:W3CDTF">2020-07-08T07:54:35Z</dcterms:created>
  <dcterms:modified xsi:type="dcterms:W3CDTF">2020-11-17T04:56:47Z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0x010100E687123BBF4A1B43A2A83636EAC29EC7</vt:lpwstr>
  </property>
  <property fmtid="{D5CDD505-2E9C-101B-9397-08002B2CF9AE}" pid="3" name="_dlc_DocIdItemGuid">
    <vt:lpwstr>87617c4c-4b0c-4533-8afb-4255b070d876</vt:lpwstr>
  </property>
  <property fmtid="{D5CDD505-2E9C-101B-9397-08002B2CF9AE}" pid="4" name="AEMODocumentType">
    <vt:lpwstr>1;#Operational Record|859762f2-4462-42eb-9744-c955c7e2c540</vt:lpwstr>
  </property>
  <property fmtid="{D5CDD505-2E9C-101B-9397-08002B2CF9AE}" pid="5" name="AEMOKeywords">
    <vt:lpwstr/>
  </property>
</Properties>
</file>