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53"/>
  </p:notesMasterIdLst>
  <p:sldIdLst>
    <p:sldId id="263" r:id="rId6"/>
    <p:sldId id="258" r:id="rId7"/>
    <p:sldId id="1052" r:id="rId8"/>
    <p:sldId id="1448" r:id="rId9"/>
    <p:sldId id="1413" r:id="rId10"/>
    <p:sldId id="1414" r:id="rId11"/>
    <p:sldId id="1421" r:id="rId12"/>
    <p:sldId id="1548" r:id="rId13"/>
    <p:sldId id="1549" r:id="rId14"/>
    <p:sldId id="1210" r:id="rId15"/>
    <p:sldId id="1466" r:id="rId16"/>
    <p:sldId id="1544" r:id="rId17"/>
    <p:sldId id="929" r:id="rId18"/>
    <p:sldId id="930" r:id="rId19"/>
    <p:sldId id="1546" r:id="rId20"/>
    <p:sldId id="1481" r:id="rId21"/>
    <p:sldId id="1547" r:id="rId22"/>
    <p:sldId id="1543" r:id="rId23"/>
    <p:sldId id="904" r:id="rId24"/>
    <p:sldId id="1528" r:id="rId25"/>
    <p:sldId id="1462" r:id="rId26"/>
    <p:sldId id="1454" r:id="rId27"/>
    <p:sldId id="1471" r:id="rId28"/>
    <p:sldId id="1173" r:id="rId29"/>
    <p:sldId id="1022" r:id="rId30"/>
    <p:sldId id="1382" r:id="rId31"/>
    <p:sldId id="1550" r:id="rId32"/>
    <p:sldId id="1551" r:id="rId33"/>
    <p:sldId id="1556" r:id="rId34"/>
    <p:sldId id="1557" r:id="rId35"/>
    <p:sldId id="1558" r:id="rId36"/>
    <p:sldId id="1559" r:id="rId37"/>
    <p:sldId id="1560" r:id="rId38"/>
    <p:sldId id="1561" r:id="rId39"/>
    <p:sldId id="1562" r:id="rId40"/>
    <p:sldId id="1563" r:id="rId41"/>
    <p:sldId id="1564" r:id="rId42"/>
    <p:sldId id="1565" r:id="rId43"/>
    <p:sldId id="1566" r:id="rId44"/>
    <p:sldId id="1567" r:id="rId45"/>
    <p:sldId id="1568" r:id="rId46"/>
    <p:sldId id="1573" r:id="rId47"/>
    <p:sldId id="1570" r:id="rId48"/>
    <p:sldId id="1571" r:id="rId49"/>
    <p:sldId id="1572" r:id="rId50"/>
    <p:sldId id="1159" r:id="rId51"/>
    <p:sldId id="1023" r:id="rId52"/>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Minney" initials="GM" lastIdx="6" clrIdx="0">
    <p:extLst>
      <p:ext uri="{19B8F6BF-5375-455C-9EA6-DF929625EA0E}">
        <p15:presenceInfo xmlns:p15="http://schemas.microsoft.com/office/powerpoint/2012/main" userId="S::Greg.Minney@aemo.com.au::e657595f-f519-43ef-a5ac-dcb6c666504e" providerId="AD"/>
      </p:ext>
    </p:extLst>
  </p:cmAuthor>
  <p:cmAuthor id="2" name="Emily Brodie" initials="EB" lastIdx="6" clrIdx="1">
    <p:extLst>
      <p:ext uri="{19B8F6BF-5375-455C-9EA6-DF929625EA0E}">
        <p15:presenceInfo xmlns:p15="http://schemas.microsoft.com/office/powerpoint/2012/main" userId="S::Emily.Brodie@aemo.com.au::49ce462e-3502-4f24-a4dc-37209137f68b" providerId="AD"/>
      </p:ext>
    </p:extLst>
  </p:cmAuthor>
  <p:cmAuthor id="3" name="Anne-Marie McCague" initials="AM" lastIdx="1" clrIdx="2">
    <p:extLst>
      <p:ext uri="{19B8F6BF-5375-455C-9EA6-DF929625EA0E}">
        <p15:presenceInfo xmlns:p15="http://schemas.microsoft.com/office/powerpoint/2012/main" userId="S::anne-marie.mccague@aemo.com.au::3580a8e1-7513-45f1-8e90-655e8672d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CCCE"/>
    <a:srgbClr val="E8E7E8"/>
    <a:srgbClr val="43113B"/>
    <a:srgbClr val="90F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9ACA2-BA18-402E-A433-F30299D1800A}" v="1" dt="2020-10-20T23:58:27.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C4AFD-8B55-46AF-B9B1-26496BA9B158}"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AU"/>
        </a:p>
      </dgm:t>
    </dgm:pt>
    <dgm:pt modelId="{A506E5A0-30D1-4BD1-BA63-F487ACEB5F3F}">
      <dgm:prSet phldrT="[Text]" custT="1"/>
      <dgm:spPr/>
      <dgm:t>
        <a:bodyPr/>
        <a:lstStyle/>
        <a:p>
          <a:r>
            <a:rPr lang="en-AU" sz="1800" b="1"/>
            <a:t>April 20</a:t>
          </a:r>
        </a:p>
      </dgm:t>
    </dgm:pt>
    <dgm:pt modelId="{E03506DB-0256-4389-8F4A-0ECFA0F39764}" type="parTrans" cxnId="{F9391822-E9D2-4E7D-A69E-5C446B2E0982}">
      <dgm:prSet/>
      <dgm:spPr/>
      <dgm:t>
        <a:bodyPr/>
        <a:lstStyle/>
        <a:p>
          <a:endParaRPr lang="en-AU"/>
        </a:p>
      </dgm:t>
    </dgm:pt>
    <dgm:pt modelId="{A2FAE61C-23EC-430C-9DBB-78557D6DC863}" type="sibTrans" cxnId="{F9391822-E9D2-4E7D-A69E-5C446B2E0982}">
      <dgm:prSet/>
      <dgm:spPr/>
      <dgm:t>
        <a:bodyPr/>
        <a:lstStyle/>
        <a:p>
          <a:endParaRPr lang="en-AU"/>
        </a:p>
      </dgm:t>
    </dgm:pt>
    <dgm:pt modelId="{59C1AD05-F7D5-424C-807D-68CBC5C6619F}">
      <dgm:prSet phldrT="[Text]" custT="1"/>
      <dgm:spPr/>
      <dgm:t>
        <a:bodyPr/>
        <a:lstStyle/>
        <a:p>
          <a:pPr>
            <a:buFont typeface="Arial" panose="020B0604020202020204" pitchFamily="34" charset="0"/>
            <a:buChar char="•"/>
          </a:pPr>
          <a:r>
            <a:rPr lang="en-AU" sz="1600"/>
            <a:t>Market bodies begin prioritising regulatory program due to:</a:t>
          </a:r>
        </a:p>
      </dgm:t>
    </dgm:pt>
    <dgm:pt modelId="{64E65CCE-7AE5-4238-BE0D-3A2C7098371C}" type="parTrans" cxnId="{B42EB5C8-5464-456E-B897-0E5AC38190CE}">
      <dgm:prSet/>
      <dgm:spPr/>
      <dgm:t>
        <a:bodyPr/>
        <a:lstStyle/>
        <a:p>
          <a:endParaRPr lang="en-AU"/>
        </a:p>
      </dgm:t>
    </dgm:pt>
    <dgm:pt modelId="{7832B5AE-7A63-4238-815C-D5DEA5FE5C35}" type="sibTrans" cxnId="{B42EB5C8-5464-456E-B897-0E5AC38190CE}">
      <dgm:prSet/>
      <dgm:spPr/>
      <dgm:t>
        <a:bodyPr/>
        <a:lstStyle/>
        <a:p>
          <a:endParaRPr lang="en-AU"/>
        </a:p>
      </dgm:t>
    </dgm:pt>
    <dgm:pt modelId="{713F096C-2008-4450-B9C9-B3B70CCFA933}">
      <dgm:prSet phldrT="[Text]" custT="1"/>
      <dgm:spPr/>
      <dgm:t>
        <a:bodyPr/>
        <a:lstStyle/>
        <a:p>
          <a:r>
            <a:rPr lang="en-AU" sz="1800" b="1"/>
            <a:t>21 April 20</a:t>
          </a:r>
        </a:p>
      </dgm:t>
    </dgm:pt>
    <dgm:pt modelId="{55D67E78-C309-44D5-87DA-EACFDEECACE7}" type="parTrans" cxnId="{F2BA534D-C433-4B0D-8906-C9C88B55DBAF}">
      <dgm:prSet/>
      <dgm:spPr/>
      <dgm:t>
        <a:bodyPr/>
        <a:lstStyle/>
        <a:p>
          <a:endParaRPr lang="en-AU"/>
        </a:p>
      </dgm:t>
    </dgm:pt>
    <dgm:pt modelId="{B04E68F9-DF05-4A98-9B53-A3CE527FFE10}" type="sibTrans" cxnId="{F2BA534D-C433-4B0D-8906-C9C88B55DBAF}">
      <dgm:prSet/>
      <dgm:spPr/>
      <dgm:t>
        <a:bodyPr/>
        <a:lstStyle/>
        <a:p>
          <a:endParaRPr lang="en-AU"/>
        </a:p>
      </dgm:t>
    </dgm:pt>
    <dgm:pt modelId="{6A058BD8-4EF1-40A9-9507-E5C09BE0765F}">
      <dgm:prSet phldrT="[Text]" custT="1"/>
      <dgm:spPr/>
      <dgm:t>
        <a:bodyPr/>
        <a:lstStyle/>
        <a:p>
          <a:r>
            <a:rPr lang="en-AU" sz="1600"/>
            <a:t>First draft of roadmap</a:t>
          </a:r>
        </a:p>
      </dgm:t>
    </dgm:pt>
    <dgm:pt modelId="{152F89EC-2CDF-472E-82D7-69B4418D9DB2}" type="parTrans" cxnId="{FD694DF8-1E5A-4A9F-93E2-721EE84FC80D}">
      <dgm:prSet/>
      <dgm:spPr/>
      <dgm:t>
        <a:bodyPr/>
        <a:lstStyle/>
        <a:p>
          <a:endParaRPr lang="en-AU"/>
        </a:p>
      </dgm:t>
    </dgm:pt>
    <dgm:pt modelId="{9D9EA76F-51B8-4BBC-BBAF-A926732A8419}" type="sibTrans" cxnId="{FD694DF8-1E5A-4A9F-93E2-721EE84FC80D}">
      <dgm:prSet/>
      <dgm:spPr/>
      <dgm:t>
        <a:bodyPr/>
        <a:lstStyle/>
        <a:p>
          <a:endParaRPr lang="en-AU"/>
        </a:p>
      </dgm:t>
    </dgm:pt>
    <dgm:pt modelId="{D007C867-8CA5-4777-8333-117488C52A3C}">
      <dgm:prSet phldrT="[Text]" custT="1"/>
      <dgm:spPr/>
      <dgm:t>
        <a:bodyPr/>
        <a:lstStyle/>
        <a:p>
          <a:r>
            <a:rPr lang="en-AU" sz="1800" b="1"/>
            <a:t>10 August 20</a:t>
          </a:r>
        </a:p>
      </dgm:t>
    </dgm:pt>
    <dgm:pt modelId="{9337E191-89A3-46CA-8184-8E5607F1C0B2}" type="parTrans" cxnId="{44AA935D-35EB-4104-977D-C47E4F6B39E3}">
      <dgm:prSet/>
      <dgm:spPr/>
      <dgm:t>
        <a:bodyPr/>
        <a:lstStyle/>
        <a:p>
          <a:endParaRPr lang="en-AU"/>
        </a:p>
      </dgm:t>
    </dgm:pt>
    <dgm:pt modelId="{40835589-D188-4F85-A395-64B73174862A}" type="sibTrans" cxnId="{44AA935D-35EB-4104-977D-C47E4F6B39E3}">
      <dgm:prSet/>
      <dgm:spPr/>
      <dgm:t>
        <a:bodyPr/>
        <a:lstStyle/>
        <a:p>
          <a:endParaRPr lang="en-AU"/>
        </a:p>
      </dgm:t>
    </dgm:pt>
    <dgm:pt modelId="{B01C844E-B656-4DDB-A444-FAD555FBEFCA}">
      <dgm:prSet phldrT="[Text]" custT="1"/>
      <dgm:spPr/>
      <dgm:t>
        <a:bodyPr/>
        <a:lstStyle/>
        <a:p>
          <a:r>
            <a:rPr lang="en-AU" sz="1600"/>
            <a:t>Roadmap updated to reflect:</a:t>
          </a:r>
        </a:p>
      </dgm:t>
    </dgm:pt>
    <dgm:pt modelId="{B9B97CC7-B0F7-4D29-9D77-B53BC7A18DF8}" type="parTrans" cxnId="{8E250E85-B0C7-4DE3-A6D2-C126A5D8E54D}">
      <dgm:prSet/>
      <dgm:spPr/>
      <dgm:t>
        <a:bodyPr/>
        <a:lstStyle/>
        <a:p>
          <a:endParaRPr lang="en-AU"/>
        </a:p>
      </dgm:t>
    </dgm:pt>
    <dgm:pt modelId="{2A206D46-FA84-4704-B132-A01EE0CF668A}" type="sibTrans" cxnId="{8E250E85-B0C7-4DE3-A6D2-C126A5D8E54D}">
      <dgm:prSet/>
      <dgm:spPr/>
      <dgm:t>
        <a:bodyPr/>
        <a:lstStyle/>
        <a:p>
          <a:endParaRPr lang="en-AU"/>
        </a:p>
      </dgm:t>
    </dgm:pt>
    <dgm:pt modelId="{A1910755-BEC0-4A7E-BD18-F9E850A97A02}">
      <dgm:prSet phldrT="[Text]" custT="1"/>
      <dgm:spPr/>
      <dgm:t>
        <a:bodyPr/>
        <a:lstStyle/>
        <a:p>
          <a:r>
            <a:rPr lang="en-AU" sz="1600"/>
            <a:t>Stakeholder forum</a:t>
          </a:r>
        </a:p>
      </dgm:t>
    </dgm:pt>
    <dgm:pt modelId="{5B91522D-5D01-4051-BE7A-83E6935E478D}" type="parTrans" cxnId="{4EAB8263-B0F3-4167-A4D4-3865DFEFC8E8}">
      <dgm:prSet/>
      <dgm:spPr/>
      <dgm:t>
        <a:bodyPr/>
        <a:lstStyle/>
        <a:p>
          <a:endParaRPr lang="en-AU"/>
        </a:p>
      </dgm:t>
    </dgm:pt>
    <dgm:pt modelId="{8492DFFD-B426-4645-84BE-F1909049DD6C}" type="sibTrans" cxnId="{4EAB8263-B0F3-4167-A4D4-3865DFEFC8E8}">
      <dgm:prSet/>
      <dgm:spPr/>
      <dgm:t>
        <a:bodyPr/>
        <a:lstStyle/>
        <a:p>
          <a:endParaRPr lang="en-AU"/>
        </a:p>
      </dgm:t>
    </dgm:pt>
    <dgm:pt modelId="{5248A77C-133F-4E32-B9C7-FB023D3A5E4C}">
      <dgm:prSet phldrT="[Text]" custT="1"/>
      <dgm:spPr/>
      <dgm:t>
        <a:bodyPr/>
        <a:lstStyle/>
        <a:p>
          <a:r>
            <a:rPr lang="en-AU" sz="1600"/>
            <a:t>new rules</a:t>
          </a:r>
        </a:p>
      </dgm:t>
    </dgm:pt>
    <dgm:pt modelId="{FC92FDCA-6FAC-4C58-86F6-93DC21857B3A}" type="parTrans" cxnId="{EDF59E79-F62B-4958-BAC2-E3CF75B7EAC3}">
      <dgm:prSet/>
      <dgm:spPr/>
      <dgm:t>
        <a:bodyPr/>
        <a:lstStyle/>
        <a:p>
          <a:endParaRPr lang="en-AU"/>
        </a:p>
      </dgm:t>
    </dgm:pt>
    <dgm:pt modelId="{CA256FBA-AB3F-4303-A9DF-6940A9E14396}" type="sibTrans" cxnId="{EDF59E79-F62B-4958-BAC2-E3CF75B7EAC3}">
      <dgm:prSet/>
      <dgm:spPr/>
      <dgm:t>
        <a:bodyPr/>
        <a:lstStyle/>
        <a:p>
          <a:endParaRPr lang="en-AU"/>
        </a:p>
      </dgm:t>
    </dgm:pt>
    <dgm:pt modelId="{8A1AF358-578A-49E3-9FBC-9B382926AFF8}">
      <dgm:prSet phldrT="[Text]" custT="1"/>
      <dgm:spPr/>
      <dgm:t>
        <a:bodyPr/>
        <a:lstStyle/>
        <a:p>
          <a:r>
            <a:rPr lang="en-AU" sz="1600"/>
            <a:t>stakeholder feedback</a:t>
          </a:r>
        </a:p>
      </dgm:t>
    </dgm:pt>
    <dgm:pt modelId="{2FE4CAFE-43C6-4172-8BAE-3F33E5F845B0}" type="parTrans" cxnId="{4A735602-8C91-427C-81D5-6CEED0BA093A}">
      <dgm:prSet/>
      <dgm:spPr/>
      <dgm:t>
        <a:bodyPr/>
        <a:lstStyle/>
        <a:p>
          <a:endParaRPr lang="en-AU"/>
        </a:p>
      </dgm:t>
    </dgm:pt>
    <dgm:pt modelId="{16EF1146-2355-416D-86BA-851776204114}" type="sibTrans" cxnId="{4A735602-8C91-427C-81D5-6CEED0BA093A}">
      <dgm:prSet/>
      <dgm:spPr/>
      <dgm:t>
        <a:bodyPr/>
        <a:lstStyle/>
        <a:p>
          <a:endParaRPr lang="en-AU"/>
        </a:p>
      </dgm:t>
    </dgm:pt>
    <dgm:pt modelId="{ADF4BB44-2CC9-4D18-A91C-0CD344EDC211}">
      <dgm:prSet phldrT="[Text]" custT="1"/>
      <dgm:spPr/>
      <dgm:t>
        <a:bodyPr/>
        <a:lstStyle/>
        <a:p>
          <a:r>
            <a:rPr lang="en-AU" sz="1600"/>
            <a:t>impacts of COVID-19</a:t>
          </a:r>
        </a:p>
      </dgm:t>
    </dgm:pt>
    <dgm:pt modelId="{9F7EADBA-26DE-402F-8C64-78F183F2AE37}" type="parTrans" cxnId="{812C1897-7299-4949-BE22-B8148C384D0B}">
      <dgm:prSet/>
      <dgm:spPr/>
      <dgm:t>
        <a:bodyPr/>
        <a:lstStyle/>
        <a:p>
          <a:endParaRPr lang="en-AU"/>
        </a:p>
      </dgm:t>
    </dgm:pt>
    <dgm:pt modelId="{B1421433-34EA-4B63-847A-3F531C98D96E}" type="sibTrans" cxnId="{812C1897-7299-4949-BE22-B8148C384D0B}">
      <dgm:prSet/>
      <dgm:spPr/>
      <dgm:t>
        <a:bodyPr/>
        <a:lstStyle/>
        <a:p>
          <a:endParaRPr lang="en-AU"/>
        </a:p>
      </dgm:t>
    </dgm:pt>
    <dgm:pt modelId="{EFD44E0A-5D7D-45FB-B872-A094C6F1FBA9}">
      <dgm:prSet phldrT="[Text]" custT="1"/>
      <dgm:spPr/>
      <dgm:t>
        <a:bodyPr/>
        <a:lstStyle/>
        <a:p>
          <a:r>
            <a:rPr lang="en-AU" sz="1600"/>
            <a:t>Recognised regulatory burden</a:t>
          </a:r>
        </a:p>
      </dgm:t>
    </dgm:pt>
    <dgm:pt modelId="{9C1BD95C-937B-443A-B87D-1435A3A3D931}" type="parTrans" cxnId="{697E11EF-B0B0-488E-B38E-27792929F0BF}">
      <dgm:prSet/>
      <dgm:spPr/>
      <dgm:t>
        <a:bodyPr/>
        <a:lstStyle/>
        <a:p>
          <a:endParaRPr lang="en-AU"/>
        </a:p>
      </dgm:t>
    </dgm:pt>
    <dgm:pt modelId="{2930D2C6-2F33-45B6-91B9-56B16829D1AC}" type="sibTrans" cxnId="{697E11EF-B0B0-488E-B38E-27792929F0BF}">
      <dgm:prSet/>
      <dgm:spPr/>
      <dgm:t>
        <a:bodyPr/>
        <a:lstStyle/>
        <a:p>
          <a:endParaRPr lang="en-AU"/>
        </a:p>
      </dgm:t>
    </dgm:pt>
    <dgm:pt modelId="{EDB77ACE-0CFC-4FEF-9586-E3342D395073}">
      <dgm:prSet phldrT="[Text]" custT="1"/>
      <dgm:spPr/>
      <dgm:t>
        <a:bodyPr/>
        <a:lstStyle/>
        <a:p>
          <a:r>
            <a:rPr lang="en-AU" sz="1800" b="1"/>
            <a:t>31 August 20</a:t>
          </a:r>
        </a:p>
      </dgm:t>
    </dgm:pt>
    <dgm:pt modelId="{A24A8FF4-C896-44D1-B1A4-24728F89A633}" type="parTrans" cxnId="{6B8AF956-0B50-4C58-AD1C-99609B4E3405}">
      <dgm:prSet/>
      <dgm:spPr/>
      <dgm:t>
        <a:bodyPr/>
        <a:lstStyle/>
        <a:p>
          <a:endParaRPr lang="en-AU"/>
        </a:p>
      </dgm:t>
    </dgm:pt>
    <dgm:pt modelId="{29C6134B-37E6-4F98-B4AD-0E6D74DE6000}" type="sibTrans" cxnId="{6B8AF956-0B50-4C58-AD1C-99609B4E3405}">
      <dgm:prSet/>
      <dgm:spPr/>
      <dgm:t>
        <a:bodyPr/>
        <a:lstStyle/>
        <a:p>
          <a:endParaRPr lang="en-AU"/>
        </a:p>
      </dgm:t>
    </dgm:pt>
    <dgm:pt modelId="{B0B8DF30-5D6C-415C-8409-3F0275C33ABA}">
      <dgm:prSet phldrT="[Text]" custT="1"/>
      <dgm:spPr/>
      <dgm:t>
        <a:bodyPr/>
        <a:lstStyle/>
        <a:p>
          <a:r>
            <a:rPr lang="en-AU" sz="1600"/>
            <a:t>Stakeholder forum and consultation following release of AEMC decisions on 5MS date and WDR</a:t>
          </a:r>
        </a:p>
      </dgm:t>
    </dgm:pt>
    <dgm:pt modelId="{A5B16C89-C944-437F-9F95-546B63F72442}" type="parTrans" cxnId="{6A76A6CB-F795-4B59-9222-0DA4B22A88E0}">
      <dgm:prSet/>
      <dgm:spPr/>
      <dgm:t>
        <a:bodyPr/>
        <a:lstStyle/>
        <a:p>
          <a:endParaRPr lang="en-AU"/>
        </a:p>
      </dgm:t>
    </dgm:pt>
    <dgm:pt modelId="{7108BB06-B66C-4D22-B795-D741E1CF308C}" type="sibTrans" cxnId="{6A76A6CB-F795-4B59-9222-0DA4B22A88E0}">
      <dgm:prSet/>
      <dgm:spPr/>
      <dgm:t>
        <a:bodyPr/>
        <a:lstStyle/>
        <a:p>
          <a:endParaRPr lang="en-AU"/>
        </a:p>
      </dgm:t>
    </dgm:pt>
    <dgm:pt modelId="{0743BB0F-C3FD-4320-AF48-ACE8DB13BF02}" type="pres">
      <dgm:prSet presAssocID="{AF7C4AFD-8B55-46AF-B9B1-26496BA9B158}" presName="linearFlow" presStyleCnt="0">
        <dgm:presLayoutVars>
          <dgm:dir/>
          <dgm:animLvl val="lvl"/>
          <dgm:resizeHandles val="exact"/>
        </dgm:presLayoutVars>
      </dgm:prSet>
      <dgm:spPr/>
    </dgm:pt>
    <dgm:pt modelId="{F723751E-5B4A-482B-B07F-8FACFD528B3E}" type="pres">
      <dgm:prSet presAssocID="{A506E5A0-30D1-4BD1-BA63-F487ACEB5F3F}" presName="composite" presStyleCnt="0"/>
      <dgm:spPr/>
    </dgm:pt>
    <dgm:pt modelId="{335DC68A-F351-49E0-BF45-7350F97CC26B}" type="pres">
      <dgm:prSet presAssocID="{A506E5A0-30D1-4BD1-BA63-F487ACEB5F3F}" presName="parTx" presStyleLbl="node1" presStyleIdx="0" presStyleCnt="4">
        <dgm:presLayoutVars>
          <dgm:chMax val="0"/>
          <dgm:chPref val="0"/>
          <dgm:bulletEnabled val="1"/>
        </dgm:presLayoutVars>
      </dgm:prSet>
      <dgm:spPr/>
    </dgm:pt>
    <dgm:pt modelId="{8DBF2799-48A1-49DB-BE5C-58B36FAFD3CF}" type="pres">
      <dgm:prSet presAssocID="{A506E5A0-30D1-4BD1-BA63-F487ACEB5F3F}" presName="parSh" presStyleLbl="node1" presStyleIdx="0" presStyleCnt="4"/>
      <dgm:spPr/>
    </dgm:pt>
    <dgm:pt modelId="{503BA422-7B2A-4C49-B85B-EB46F61FA640}" type="pres">
      <dgm:prSet presAssocID="{A506E5A0-30D1-4BD1-BA63-F487ACEB5F3F}" presName="desTx" presStyleLbl="fgAcc1" presStyleIdx="0" presStyleCnt="4" custScaleX="147055" custLinFactNeighborX="16581" custLinFactNeighborY="358">
        <dgm:presLayoutVars>
          <dgm:bulletEnabled val="1"/>
        </dgm:presLayoutVars>
      </dgm:prSet>
      <dgm:spPr/>
    </dgm:pt>
    <dgm:pt modelId="{4C169450-6495-4561-A6DC-C50B66FA923D}" type="pres">
      <dgm:prSet presAssocID="{A2FAE61C-23EC-430C-9DBB-78557D6DC863}" presName="sibTrans" presStyleLbl="sibTrans2D1" presStyleIdx="0" presStyleCnt="3" custAng="0" custLinFactNeighborY="-2559"/>
      <dgm:spPr/>
    </dgm:pt>
    <dgm:pt modelId="{156D2EAC-475D-40DB-A4D5-FE99DB971584}" type="pres">
      <dgm:prSet presAssocID="{A2FAE61C-23EC-430C-9DBB-78557D6DC863}" presName="connTx" presStyleLbl="sibTrans2D1" presStyleIdx="0" presStyleCnt="3"/>
      <dgm:spPr/>
    </dgm:pt>
    <dgm:pt modelId="{8A66A18D-272D-494B-A54A-E522C7D7707A}" type="pres">
      <dgm:prSet presAssocID="{713F096C-2008-4450-B9C9-B3B70CCFA933}" presName="composite" presStyleCnt="0"/>
      <dgm:spPr/>
    </dgm:pt>
    <dgm:pt modelId="{F91FD406-DD3E-4956-9ED8-05D83026BBBC}" type="pres">
      <dgm:prSet presAssocID="{713F096C-2008-4450-B9C9-B3B70CCFA933}" presName="parTx" presStyleLbl="node1" presStyleIdx="0" presStyleCnt="4">
        <dgm:presLayoutVars>
          <dgm:chMax val="0"/>
          <dgm:chPref val="0"/>
          <dgm:bulletEnabled val="1"/>
        </dgm:presLayoutVars>
      </dgm:prSet>
      <dgm:spPr/>
    </dgm:pt>
    <dgm:pt modelId="{3655DDE9-537E-42B8-94F6-712A3B3AD86A}" type="pres">
      <dgm:prSet presAssocID="{713F096C-2008-4450-B9C9-B3B70CCFA933}" presName="parSh" presStyleLbl="node1" presStyleIdx="1" presStyleCnt="4" custScaleX="113630"/>
      <dgm:spPr/>
    </dgm:pt>
    <dgm:pt modelId="{EC4773B9-B21A-4A07-A237-F709AA222DF2}" type="pres">
      <dgm:prSet presAssocID="{713F096C-2008-4450-B9C9-B3B70CCFA933}" presName="desTx" presStyleLbl="fgAcc1" presStyleIdx="1" presStyleCnt="4" custScaleX="134707">
        <dgm:presLayoutVars>
          <dgm:bulletEnabled val="1"/>
        </dgm:presLayoutVars>
      </dgm:prSet>
      <dgm:spPr/>
    </dgm:pt>
    <dgm:pt modelId="{114F452B-B4CE-49A2-8AA5-F0521D121521}" type="pres">
      <dgm:prSet presAssocID="{B04E68F9-DF05-4A98-9B53-A3CE527FFE10}" presName="sibTrans" presStyleLbl="sibTrans2D1" presStyleIdx="1" presStyleCnt="3"/>
      <dgm:spPr/>
    </dgm:pt>
    <dgm:pt modelId="{1C3F8383-3D2E-42F5-9F15-0145BE78A913}" type="pres">
      <dgm:prSet presAssocID="{B04E68F9-DF05-4A98-9B53-A3CE527FFE10}" presName="connTx" presStyleLbl="sibTrans2D1" presStyleIdx="1" presStyleCnt="3"/>
      <dgm:spPr/>
    </dgm:pt>
    <dgm:pt modelId="{972BDB38-2F17-4E8D-A8EF-E940FDEFFC2F}" type="pres">
      <dgm:prSet presAssocID="{D007C867-8CA5-4777-8333-117488C52A3C}" presName="composite" presStyleCnt="0"/>
      <dgm:spPr/>
    </dgm:pt>
    <dgm:pt modelId="{E2FE7266-D997-448C-98D3-CDB04488CBCB}" type="pres">
      <dgm:prSet presAssocID="{D007C867-8CA5-4777-8333-117488C52A3C}" presName="parTx" presStyleLbl="node1" presStyleIdx="1" presStyleCnt="4">
        <dgm:presLayoutVars>
          <dgm:chMax val="0"/>
          <dgm:chPref val="0"/>
          <dgm:bulletEnabled val="1"/>
        </dgm:presLayoutVars>
      </dgm:prSet>
      <dgm:spPr/>
    </dgm:pt>
    <dgm:pt modelId="{63B5FB33-7590-42EA-9CDE-790C54FFA14B}" type="pres">
      <dgm:prSet presAssocID="{D007C867-8CA5-4777-8333-117488C52A3C}" presName="parSh" presStyleLbl="node1" presStyleIdx="2" presStyleCnt="4" custScaleX="130366"/>
      <dgm:spPr/>
    </dgm:pt>
    <dgm:pt modelId="{D0924546-610E-4DC6-A57E-E99BF70BC3A8}" type="pres">
      <dgm:prSet presAssocID="{D007C867-8CA5-4777-8333-117488C52A3C}" presName="desTx" presStyleLbl="fgAcc1" presStyleIdx="2" presStyleCnt="4" custScaleX="131809" custLinFactNeighborY="228">
        <dgm:presLayoutVars>
          <dgm:bulletEnabled val="1"/>
        </dgm:presLayoutVars>
      </dgm:prSet>
      <dgm:spPr/>
    </dgm:pt>
    <dgm:pt modelId="{62368478-3B08-4389-A52E-F655C18202B7}" type="pres">
      <dgm:prSet presAssocID="{40835589-D188-4F85-A395-64B73174862A}" presName="sibTrans" presStyleLbl="sibTrans2D1" presStyleIdx="2" presStyleCnt="3"/>
      <dgm:spPr/>
    </dgm:pt>
    <dgm:pt modelId="{3483E2A4-DA17-4EAC-9F5A-37DA7BD003EB}" type="pres">
      <dgm:prSet presAssocID="{40835589-D188-4F85-A395-64B73174862A}" presName="connTx" presStyleLbl="sibTrans2D1" presStyleIdx="2" presStyleCnt="3"/>
      <dgm:spPr/>
    </dgm:pt>
    <dgm:pt modelId="{E5EBC353-C214-4076-BF0E-95AC8C3869DF}" type="pres">
      <dgm:prSet presAssocID="{EDB77ACE-0CFC-4FEF-9586-E3342D395073}" presName="composite" presStyleCnt="0"/>
      <dgm:spPr/>
    </dgm:pt>
    <dgm:pt modelId="{94AF0DF4-DC80-4568-BA14-2E131553DA4D}" type="pres">
      <dgm:prSet presAssocID="{EDB77ACE-0CFC-4FEF-9586-E3342D395073}" presName="parTx" presStyleLbl="node1" presStyleIdx="2" presStyleCnt="4">
        <dgm:presLayoutVars>
          <dgm:chMax val="0"/>
          <dgm:chPref val="0"/>
          <dgm:bulletEnabled val="1"/>
        </dgm:presLayoutVars>
      </dgm:prSet>
      <dgm:spPr/>
    </dgm:pt>
    <dgm:pt modelId="{907ED960-EB72-48F0-8767-422883351A9E}" type="pres">
      <dgm:prSet presAssocID="{EDB77ACE-0CFC-4FEF-9586-E3342D395073}" presName="parSh" presStyleLbl="node1" presStyleIdx="3" presStyleCnt="4" custScaleX="130691" custLinFactNeighborX="-3605"/>
      <dgm:spPr/>
    </dgm:pt>
    <dgm:pt modelId="{BBF43B65-3AA4-4C7D-A903-AA6BAAB46AB0}" type="pres">
      <dgm:prSet presAssocID="{EDB77ACE-0CFC-4FEF-9586-E3342D395073}" presName="desTx" presStyleLbl="fgAcc1" presStyleIdx="3" presStyleCnt="4" custScaleX="142749" custLinFactNeighborX="-3605">
        <dgm:presLayoutVars>
          <dgm:bulletEnabled val="1"/>
        </dgm:presLayoutVars>
      </dgm:prSet>
      <dgm:spPr/>
    </dgm:pt>
  </dgm:ptLst>
  <dgm:cxnLst>
    <dgm:cxn modelId="{4A735602-8C91-427C-81D5-6CEED0BA093A}" srcId="{B01C844E-B656-4DDB-A444-FAD555FBEFCA}" destId="{8A1AF358-578A-49E3-9FBC-9B382926AFF8}" srcOrd="1" destOrd="0" parTransId="{2FE4CAFE-43C6-4172-8BAE-3F33E5F845B0}" sibTransId="{16EF1146-2355-416D-86BA-851776204114}"/>
    <dgm:cxn modelId="{9C249D10-65F5-4DC4-82F1-4A2074951458}" type="presOf" srcId="{B0B8DF30-5D6C-415C-8409-3F0275C33ABA}" destId="{D0924546-610E-4DC6-A57E-E99BF70BC3A8}" srcOrd="0" destOrd="0" presId="urn:microsoft.com/office/officeart/2005/8/layout/process3"/>
    <dgm:cxn modelId="{46B7D71A-0C63-42E4-BD2B-BD452607E6F8}" type="presOf" srcId="{5248A77C-133F-4E32-B9C7-FB023D3A5E4C}" destId="{BBF43B65-3AA4-4C7D-A903-AA6BAAB46AB0}" srcOrd="0" destOrd="1" presId="urn:microsoft.com/office/officeart/2005/8/layout/process3"/>
    <dgm:cxn modelId="{82CE0D21-C460-4FEF-80C1-67E246EFB6CA}" type="presOf" srcId="{A2FAE61C-23EC-430C-9DBB-78557D6DC863}" destId="{4C169450-6495-4561-A6DC-C50B66FA923D}" srcOrd="0" destOrd="0" presId="urn:microsoft.com/office/officeart/2005/8/layout/process3"/>
    <dgm:cxn modelId="{F9391822-E9D2-4E7D-A69E-5C446B2E0982}" srcId="{AF7C4AFD-8B55-46AF-B9B1-26496BA9B158}" destId="{A506E5A0-30D1-4BD1-BA63-F487ACEB5F3F}" srcOrd="0" destOrd="0" parTransId="{E03506DB-0256-4389-8F4A-0ECFA0F39764}" sibTransId="{A2FAE61C-23EC-430C-9DBB-78557D6DC863}"/>
    <dgm:cxn modelId="{747F5927-0359-4978-92C9-3652B27EFEC0}" type="presOf" srcId="{B04E68F9-DF05-4A98-9B53-A3CE527FFE10}" destId="{114F452B-B4CE-49A2-8AA5-F0521D121521}" srcOrd="0" destOrd="0" presId="urn:microsoft.com/office/officeart/2005/8/layout/process3"/>
    <dgm:cxn modelId="{724A882C-6A42-44A8-95D9-F63145D610F6}" type="presOf" srcId="{A1910755-BEC0-4A7E-BD18-F9E850A97A02}" destId="{EC4773B9-B21A-4A07-A237-F709AA222DF2}" srcOrd="0" destOrd="0" presId="urn:microsoft.com/office/officeart/2005/8/layout/process3"/>
    <dgm:cxn modelId="{C362D336-DD9E-47C4-B20B-EB7E53BCF6D7}" type="presOf" srcId="{EDB77ACE-0CFC-4FEF-9586-E3342D395073}" destId="{94AF0DF4-DC80-4568-BA14-2E131553DA4D}" srcOrd="0" destOrd="0" presId="urn:microsoft.com/office/officeart/2005/8/layout/process3"/>
    <dgm:cxn modelId="{44AA935D-35EB-4104-977D-C47E4F6B39E3}" srcId="{AF7C4AFD-8B55-46AF-B9B1-26496BA9B158}" destId="{D007C867-8CA5-4777-8333-117488C52A3C}" srcOrd="2" destOrd="0" parTransId="{9337E191-89A3-46CA-8184-8E5607F1C0B2}" sibTransId="{40835589-D188-4F85-A395-64B73174862A}"/>
    <dgm:cxn modelId="{37C4C742-D014-429D-B442-15AEECED6756}" type="presOf" srcId="{59C1AD05-F7D5-424C-807D-68CBC5C6619F}" destId="{503BA422-7B2A-4C49-B85B-EB46F61FA640}" srcOrd="0" destOrd="0" presId="urn:microsoft.com/office/officeart/2005/8/layout/process3"/>
    <dgm:cxn modelId="{4EAB8263-B0F3-4167-A4D4-3865DFEFC8E8}" srcId="{713F096C-2008-4450-B9C9-B3B70CCFA933}" destId="{A1910755-BEC0-4A7E-BD18-F9E850A97A02}" srcOrd="0" destOrd="0" parTransId="{5B91522D-5D01-4051-BE7A-83E6935E478D}" sibTransId="{8492DFFD-B426-4645-84BE-F1909049DD6C}"/>
    <dgm:cxn modelId="{E7C2F66A-30B4-4F70-B1A1-DED569116DC9}" type="presOf" srcId="{40835589-D188-4F85-A395-64B73174862A}" destId="{62368478-3B08-4389-A52E-F655C18202B7}" srcOrd="0" destOrd="0" presId="urn:microsoft.com/office/officeart/2005/8/layout/process3"/>
    <dgm:cxn modelId="{F2BA534D-C433-4B0D-8906-C9C88B55DBAF}" srcId="{AF7C4AFD-8B55-46AF-B9B1-26496BA9B158}" destId="{713F096C-2008-4450-B9C9-B3B70CCFA933}" srcOrd="1" destOrd="0" parTransId="{55D67E78-C309-44D5-87DA-EACFDEECACE7}" sibTransId="{B04E68F9-DF05-4A98-9B53-A3CE527FFE10}"/>
    <dgm:cxn modelId="{6B8AF956-0B50-4C58-AD1C-99609B4E3405}" srcId="{AF7C4AFD-8B55-46AF-B9B1-26496BA9B158}" destId="{EDB77ACE-0CFC-4FEF-9586-E3342D395073}" srcOrd="3" destOrd="0" parTransId="{A24A8FF4-C896-44D1-B1A4-24728F89A633}" sibTransId="{29C6134B-37E6-4F98-B4AD-0E6D74DE6000}"/>
    <dgm:cxn modelId="{FDB84758-DA9E-4A9F-AFBC-4EDD62BFD64C}" type="presOf" srcId="{EDB77ACE-0CFC-4FEF-9586-E3342D395073}" destId="{907ED960-EB72-48F0-8767-422883351A9E}" srcOrd="1" destOrd="0" presId="urn:microsoft.com/office/officeart/2005/8/layout/process3"/>
    <dgm:cxn modelId="{EDF59E79-F62B-4958-BAC2-E3CF75B7EAC3}" srcId="{B01C844E-B656-4DDB-A444-FAD555FBEFCA}" destId="{5248A77C-133F-4E32-B9C7-FB023D3A5E4C}" srcOrd="0" destOrd="0" parTransId="{FC92FDCA-6FAC-4C58-86F6-93DC21857B3A}" sibTransId="{CA256FBA-AB3F-4303-A9DF-6940A9E14396}"/>
    <dgm:cxn modelId="{814AE084-7E44-433F-8D75-EE33CE3DE3DC}" type="presOf" srcId="{B01C844E-B656-4DDB-A444-FAD555FBEFCA}" destId="{BBF43B65-3AA4-4C7D-A903-AA6BAAB46AB0}" srcOrd="0" destOrd="0" presId="urn:microsoft.com/office/officeart/2005/8/layout/process3"/>
    <dgm:cxn modelId="{8E250E85-B0C7-4DE3-A6D2-C126A5D8E54D}" srcId="{EDB77ACE-0CFC-4FEF-9586-E3342D395073}" destId="{B01C844E-B656-4DDB-A444-FAD555FBEFCA}" srcOrd="0" destOrd="0" parTransId="{B9B97CC7-B0F7-4D29-9D77-B53BC7A18DF8}" sibTransId="{2A206D46-FA84-4704-B132-A01EE0CF668A}"/>
    <dgm:cxn modelId="{0F57DD8B-9CC2-45D6-92FD-7832C44A7617}" type="presOf" srcId="{40835589-D188-4F85-A395-64B73174862A}" destId="{3483E2A4-DA17-4EAC-9F5A-37DA7BD003EB}" srcOrd="1" destOrd="0" presId="urn:microsoft.com/office/officeart/2005/8/layout/process3"/>
    <dgm:cxn modelId="{E8EE568E-9776-483D-B716-D0418A0A7AFF}" type="presOf" srcId="{A506E5A0-30D1-4BD1-BA63-F487ACEB5F3F}" destId="{8DBF2799-48A1-49DB-BE5C-58B36FAFD3CF}" srcOrd="1" destOrd="0" presId="urn:microsoft.com/office/officeart/2005/8/layout/process3"/>
    <dgm:cxn modelId="{812C1897-7299-4949-BE22-B8148C384D0B}" srcId="{59C1AD05-F7D5-424C-807D-68CBC5C6619F}" destId="{ADF4BB44-2CC9-4D18-A91C-0CD344EDC211}" srcOrd="0" destOrd="0" parTransId="{9F7EADBA-26DE-402F-8C64-78F183F2AE37}" sibTransId="{B1421433-34EA-4B63-847A-3F531C98D96E}"/>
    <dgm:cxn modelId="{93E30DA2-2319-477B-8DB6-9B2142763BB0}" type="presOf" srcId="{ADF4BB44-2CC9-4D18-A91C-0CD344EDC211}" destId="{503BA422-7B2A-4C49-B85B-EB46F61FA640}" srcOrd="0" destOrd="1" presId="urn:microsoft.com/office/officeart/2005/8/layout/process3"/>
    <dgm:cxn modelId="{569C06A9-B2D9-46D5-826F-299F777D7F54}" type="presOf" srcId="{D007C867-8CA5-4777-8333-117488C52A3C}" destId="{63B5FB33-7590-42EA-9CDE-790C54FFA14B}" srcOrd="1" destOrd="0" presId="urn:microsoft.com/office/officeart/2005/8/layout/process3"/>
    <dgm:cxn modelId="{A12F84B1-629D-4DD0-A75B-883362E91AD6}" type="presOf" srcId="{A506E5A0-30D1-4BD1-BA63-F487ACEB5F3F}" destId="{335DC68A-F351-49E0-BF45-7350F97CC26B}" srcOrd="0" destOrd="0" presId="urn:microsoft.com/office/officeart/2005/8/layout/process3"/>
    <dgm:cxn modelId="{09A6B5B3-FBEE-489A-B8F2-C25629963C96}" type="presOf" srcId="{6A058BD8-4EF1-40A9-9507-E5C09BE0765F}" destId="{EC4773B9-B21A-4A07-A237-F709AA222DF2}" srcOrd="0" destOrd="1" presId="urn:microsoft.com/office/officeart/2005/8/layout/process3"/>
    <dgm:cxn modelId="{F398C7B4-96B1-42B8-B772-783CB3ED3DFD}" type="presOf" srcId="{713F096C-2008-4450-B9C9-B3B70CCFA933}" destId="{3655DDE9-537E-42B8-94F6-712A3B3AD86A}" srcOrd="1" destOrd="0" presId="urn:microsoft.com/office/officeart/2005/8/layout/process3"/>
    <dgm:cxn modelId="{4A161ABF-A126-49F0-86F2-895C8FD6A30A}" type="presOf" srcId="{A2FAE61C-23EC-430C-9DBB-78557D6DC863}" destId="{156D2EAC-475D-40DB-A4D5-FE99DB971584}" srcOrd="1" destOrd="0" presId="urn:microsoft.com/office/officeart/2005/8/layout/process3"/>
    <dgm:cxn modelId="{871F8FC3-BABF-4141-B210-4F88933FEB4B}" type="presOf" srcId="{D007C867-8CA5-4777-8333-117488C52A3C}" destId="{E2FE7266-D997-448C-98D3-CDB04488CBCB}" srcOrd="0" destOrd="0" presId="urn:microsoft.com/office/officeart/2005/8/layout/process3"/>
    <dgm:cxn modelId="{B42EB5C8-5464-456E-B897-0E5AC38190CE}" srcId="{A506E5A0-30D1-4BD1-BA63-F487ACEB5F3F}" destId="{59C1AD05-F7D5-424C-807D-68CBC5C6619F}" srcOrd="0" destOrd="0" parTransId="{64E65CCE-7AE5-4238-BE0D-3A2C7098371C}" sibTransId="{7832B5AE-7A63-4238-815C-D5DEA5FE5C35}"/>
    <dgm:cxn modelId="{6A76A6CB-F795-4B59-9222-0DA4B22A88E0}" srcId="{D007C867-8CA5-4777-8333-117488C52A3C}" destId="{B0B8DF30-5D6C-415C-8409-3F0275C33ABA}" srcOrd="0" destOrd="0" parTransId="{A5B16C89-C944-437F-9F95-546B63F72442}" sibTransId="{7108BB06-B66C-4D22-B795-D741E1CF308C}"/>
    <dgm:cxn modelId="{C4DF33D4-9A6B-42D3-941B-512A6F37ECB7}" type="presOf" srcId="{713F096C-2008-4450-B9C9-B3B70CCFA933}" destId="{F91FD406-DD3E-4956-9ED8-05D83026BBBC}" srcOrd="0" destOrd="0" presId="urn:microsoft.com/office/officeart/2005/8/layout/process3"/>
    <dgm:cxn modelId="{B11176E0-4BF9-405C-88A6-A581B1D46D1D}" type="presOf" srcId="{B04E68F9-DF05-4A98-9B53-A3CE527FFE10}" destId="{1C3F8383-3D2E-42F5-9F15-0145BE78A913}" srcOrd="1" destOrd="0" presId="urn:microsoft.com/office/officeart/2005/8/layout/process3"/>
    <dgm:cxn modelId="{060B76EE-AECB-49A4-8F23-4DB5449B1EDD}" type="presOf" srcId="{AF7C4AFD-8B55-46AF-B9B1-26496BA9B158}" destId="{0743BB0F-C3FD-4320-AF48-ACE8DB13BF02}" srcOrd="0" destOrd="0" presId="urn:microsoft.com/office/officeart/2005/8/layout/process3"/>
    <dgm:cxn modelId="{697E11EF-B0B0-488E-B38E-27792929F0BF}" srcId="{59C1AD05-F7D5-424C-807D-68CBC5C6619F}" destId="{EFD44E0A-5D7D-45FB-B872-A094C6F1FBA9}" srcOrd="1" destOrd="0" parTransId="{9C1BD95C-937B-443A-B87D-1435A3A3D931}" sibTransId="{2930D2C6-2F33-45B6-91B9-56B16829D1AC}"/>
    <dgm:cxn modelId="{89CCD0F2-2AB2-4D0C-85ED-1F68AB566EDC}" type="presOf" srcId="{EFD44E0A-5D7D-45FB-B872-A094C6F1FBA9}" destId="{503BA422-7B2A-4C49-B85B-EB46F61FA640}" srcOrd="0" destOrd="2" presId="urn:microsoft.com/office/officeart/2005/8/layout/process3"/>
    <dgm:cxn modelId="{1816C0F4-2834-4C91-A9C1-DD635FE06A76}" type="presOf" srcId="{8A1AF358-578A-49E3-9FBC-9B382926AFF8}" destId="{BBF43B65-3AA4-4C7D-A903-AA6BAAB46AB0}" srcOrd="0" destOrd="2" presId="urn:microsoft.com/office/officeart/2005/8/layout/process3"/>
    <dgm:cxn modelId="{FD694DF8-1E5A-4A9F-93E2-721EE84FC80D}" srcId="{713F096C-2008-4450-B9C9-B3B70CCFA933}" destId="{6A058BD8-4EF1-40A9-9507-E5C09BE0765F}" srcOrd="1" destOrd="0" parTransId="{152F89EC-2CDF-472E-82D7-69B4418D9DB2}" sibTransId="{9D9EA76F-51B8-4BBC-BBAF-A926732A8419}"/>
    <dgm:cxn modelId="{B1B26DB2-ABC9-49F4-92B2-3BFE4B6220F5}" type="presParOf" srcId="{0743BB0F-C3FD-4320-AF48-ACE8DB13BF02}" destId="{F723751E-5B4A-482B-B07F-8FACFD528B3E}" srcOrd="0" destOrd="0" presId="urn:microsoft.com/office/officeart/2005/8/layout/process3"/>
    <dgm:cxn modelId="{62B7AEC8-6879-4AFF-BE97-4B9DC214846D}" type="presParOf" srcId="{F723751E-5B4A-482B-B07F-8FACFD528B3E}" destId="{335DC68A-F351-49E0-BF45-7350F97CC26B}" srcOrd="0" destOrd="0" presId="urn:microsoft.com/office/officeart/2005/8/layout/process3"/>
    <dgm:cxn modelId="{E7FAF143-7FB1-4B2A-9C30-E3D8260C0493}" type="presParOf" srcId="{F723751E-5B4A-482B-B07F-8FACFD528B3E}" destId="{8DBF2799-48A1-49DB-BE5C-58B36FAFD3CF}" srcOrd="1" destOrd="0" presId="urn:microsoft.com/office/officeart/2005/8/layout/process3"/>
    <dgm:cxn modelId="{CC3B93C7-7E18-4FD1-9C50-3B6E977A880F}" type="presParOf" srcId="{F723751E-5B4A-482B-B07F-8FACFD528B3E}" destId="{503BA422-7B2A-4C49-B85B-EB46F61FA640}" srcOrd="2" destOrd="0" presId="urn:microsoft.com/office/officeart/2005/8/layout/process3"/>
    <dgm:cxn modelId="{DC852042-87DF-4BB1-8A0A-CAB1C2217503}" type="presParOf" srcId="{0743BB0F-C3FD-4320-AF48-ACE8DB13BF02}" destId="{4C169450-6495-4561-A6DC-C50B66FA923D}" srcOrd="1" destOrd="0" presId="urn:microsoft.com/office/officeart/2005/8/layout/process3"/>
    <dgm:cxn modelId="{F4CE00BB-9375-43AA-A521-ED470F42193C}" type="presParOf" srcId="{4C169450-6495-4561-A6DC-C50B66FA923D}" destId="{156D2EAC-475D-40DB-A4D5-FE99DB971584}" srcOrd="0" destOrd="0" presId="urn:microsoft.com/office/officeart/2005/8/layout/process3"/>
    <dgm:cxn modelId="{1C9CF76A-784C-45D3-85B0-B28DA86F4585}" type="presParOf" srcId="{0743BB0F-C3FD-4320-AF48-ACE8DB13BF02}" destId="{8A66A18D-272D-494B-A54A-E522C7D7707A}" srcOrd="2" destOrd="0" presId="urn:microsoft.com/office/officeart/2005/8/layout/process3"/>
    <dgm:cxn modelId="{83F01205-9DCD-47A6-B282-77232C134B34}" type="presParOf" srcId="{8A66A18D-272D-494B-A54A-E522C7D7707A}" destId="{F91FD406-DD3E-4956-9ED8-05D83026BBBC}" srcOrd="0" destOrd="0" presId="urn:microsoft.com/office/officeart/2005/8/layout/process3"/>
    <dgm:cxn modelId="{C1B3BA03-A0C8-4FEF-93E0-E5096EC6AA98}" type="presParOf" srcId="{8A66A18D-272D-494B-A54A-E522C7D7707A}" destId="{3655DDE9-537E-42B8-94F6-712A3B3AD86A}" srcOrd="1" destOrd="0" presId="urn:microsoft.com/office/officeart/2005/8/layout/process3"/>
    <dgm:cxn modelId="{DFC11D9F-8370-4943-B7DC-5060C91106C4}" type="presParOf" srcId="{8A66A18D-272D-494B-A54A-E522C7D7707A}" destId="{EC4773B9-B21A-4A07-A237-F709AA222DF2}" srcOrd="2" destOrd="0" presId="urn:microsoft.com/office/officeart/2005/8/layout/process3"/>
    <dgm:cxn modelId="{D4CEB32C-CC38-42E4-B285-396651849A9A}" type="presParOf" srcId="{0743BB0F-C3FD-4320-AF48-ACE8DB13BF02}" destId="{114F452B-B4CE-49A2-8AA5-F0521D121521}" srcOrd="3" destOrd="0" presId="urn:microsoft.com/office/officeart/2005/8/layout/process3"/>
    <dgm:cxn modelId="{4222489D-C76A-46BA-94C8-B6635BC3602A}" type="presParOf" srcId="{114F452B-B4CE-49A2-8AA5-F0521D121521}" destId="{1C3F8383-3D2E-42F5-9F15-0145BE78A913}" srcOrd="0" destOrd="0" presId="urn:microsoft.com/office/officeart/2005/8/layout/process3"/>
    <dgm:cxn modelId="{E773272D-9FE6-4BFB-A7E8-EE94D3C5FA24}" type="presParOf" srcId="{0743BB0F-C3FD-4320-AF48-ACE8DB13BF02}" destId="{972BDB38-2F17-4E8D-A8EF-E940FDEFFC2F}" srcOrd="4" destOrd="0" presId="urn:microsoft.com/office/officeart/2005/8/layout/process3"/>
    <dgm:cxn modelId="{50B5F05B-36B6-4115-92DB-3B6291CD24A6}" type="presParOf" srcId="{972BDB38-2F17-4E8D-A8EF-E940FDEFFC2F}" destId="{E2FE7266-D997-448C-98D3-CDB04488CBCB}" srcOrd="0" destOrd="0" presId="urn:microsoft.com/office/officeart/2005/8/layout/process3"/>
    <dgm:cxn modelId="{EA4ABFA8-E5E1-4923-BDB6-80FED6438A60}" type="presParOf" srcId="{972BDB38-2F17-4E8D-A8EF-E940FDEFFC2F}" destId="{63B5FB33-7590-42EA-9CDE-790C54FFA14B}" srcOrd="1" destOrd="0" presId="urn:microsoft.com/office/officeart/2005/8/layout/process3"/>
    <dgm:cxn modelId="{3A618845-5869-4DDA-81C9-05D88AD90663}" type="presParOf" srcId="{972BDB38-2F17-4E8D-A8EF-E940FDEFFC2F}" destId="{D0924546-610E-4DC6-A57E-E99BF70BC3A8}" srcOrd="2" destOrd="0" presId="urn:microsoft.com/office/officeart/2005/8/layout/process3"/>
    <dgm:cxn modelId="{C0D78F21-E15D-41BF-A4CB-F165282E9AB8}" type="presParOf" srcId="{0743BB0F-C3FD-4320-AF48-ACE8DB13BF02}" destId="{62368478-3B08-4389-A52E-F655C18202B7}" srcOrd="5" destOrd="0" presId="urn:microsoft.com/office/officeart/2005/8/layout/process3"/>
    <dgm:cxn modelId="{E7C2CF2E-BD08-4639-B176-10ADB912BF70}" type="presParOf" srcId="{62368478-3B08-4389-A52E-F655C18202B7}" destId="{3483E2A4-DA17-4EAC-9F5A-37DA7BD003EB}" srcOrd="0" destOrd="0" presId="urn:microsoft.com/office/officeart/2005/8/layout/process3"/>
    <dgm:cxn modelId="{3733FF90-34CE-4501-A3DD-3B736DDB7FBC}" type="presParOf" srcId="{0743BB0F-C3FD-4320-AF48-ACE8DB13BF02}" destId="{E5EBC353-C214-4076-BF0E-95AC8C3869DF}" srcOrd="6" destOrd="0" presId="urn:microsoft.com/office/officeart/2005/8/layout/process3"/>
    <dgm:cxn modelId="{C0B1BB04-5DB0-4003-A80A-919F464FDC5F}" type="presParOf" srcId="{E5EBC353-C214-4076-BF0E-95AC8C3869DF}" destId="{94AF0DF4-DC80-4568-BA14-2E131553DA4D}" srcOrd="0" destOrd="0" presId="urn:microsoft.com/office/officeart/2005/8/layout/process3"/>
    <dgm:cxn modelId="{F0C960DB-60C9-4F58-9F96-8D3A7C92AB28}" type="presParOf" srcId="{E5EBC353-C214-4076-BF0E-95AC8C3869DF}" destId="{907ED960-EB72-48F0-8767-422883351A9E}" srcOrd="1" destOrd="0" presId="urn:microsoft.com/office/officeart/2005/8/layout/process3"/>
    <dgm:cxn modelId="{9C9366C5-65EF-4BBB-BE24-278A8E5E0F74}" type="presParOf" srcId="{E5EBC353-C214-4076-BF0E-95AC8C3869DF}" destId="{BBF43B65-3AA4-4C7D-A903-AA6BAAB46AB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6D781B-149B-4407-BABB-0FF22FACBCA1}" type="doc">
      <dgm:prSet loTypeId="urn:diagrams.loki3.com/VaryingWidthList" loCatId="list" qsTypeId="urn:microsoft.com/office/officeart/2005/8/quickstyle/simple1" qsCatId="simple" csTypeId="urn:microsoft.com/office/officeart/2005/8/colors/accent1_2" csCatId="accent1" phldr="1"/>
      <dgm:spPr/>
    </dgm:pt>
    <dgm:pt modelId="{0B1CD8A5-3D4A-45A9-8847-C30EFC284BC0}">
      <dgm:prSet phldrT="[Text]" custT="1"/>
      <dgm:spPr>
        <a:solidFill>
          <a:schemeClr val="accent1">
            <a:lumMod val="40000"/>
            <a:lumOff val="60000"/>
          </a:schemeClr>
        </a:solidFill>
      </dgm:spPr>
      <dgm:t>
        <a:bodyPr/>
        <a:lstStyle/>
        <a:p>
          <a:r>
            <a:rPr lang="en-AU" sz="800">
              <a:solidFill>
                <a:schemeClr val="tx1"/>
              </a:solidFill>
            </a:rPr>
            <a:t>5MS major impact</a:t>
          </a:r>
        </a:p>
      </dgm:t>
    </dgm:pt>
    <dgm:pt modelId="{ACFED84A-3858-4292-82EC-5B1AD704E4B0}" type="parTrans" cxnId="{5CFD52A0-4BC4-44FD-B3C8-B4E336DEC2DB}">
      <dgm:prSet/>
      <dgm:spPr/>
      <dgm:t>
        <a:bodyPr/>
        <a:lstStyle/>
        <a:p>
          <a:endParaRPr lang="en-AU" sz="800">
            <a:solidFill>
              <a:schemeClr val="tx1"/>
            </a:solidFill>
          </a:endParaRPr>
        </a:p>
      </dgm:t>
    </dgm:pt>
    <dgm:pt modelId="{FF437BEB-A0EA-4BDC-B38E-F1326EF74340}" type="sibTrans" cxnId="{5CFD52A0-4BC4-44FD-B3C8-B4E336DEC2DB}">
      <dgm:prSet/>
      <dgm:spPr/>
      <dgm:t>
        <a:bodyPr/>
        <a:lstStyle/>
        <a:p>
          <a:endParaRPr lang="en-AU" sz="800">
            <a:solidFill>
              <a:schemeClr val="tx1"/>
            </a:solidFill>
          </a:endParaRPr>
        </a:p>
      </dgm:t>
    </dgm:pt>
    <dgm:pt modelId="{07252C59-173A-427F-B294-078D96F93EE3}">
      <dgm:prSet phldrT="[Text]" custT="1"/>
      <dgm:spPr>
        <a:solidFill>
          <a:schemeClr val="accent3">
            <a:lumMod val="40000"/>
            <a:lumOff val="60000"/>
          </a:schemeClr>
        </a:solidFill>
      </dgm:spPr>
      <dgm:t>
        <a:bodyPr/>
        <a:lstStyle/>
        <a:p>
          <a:r>
            <a:rPr lang="en-AU" sz="800">
              <a:solidFill>
                <a:schemeClr val="tx1"/>
              </a:solidFill>
            </a:rPr>
            <a:t>5MS moderate impact</a:t>
          </a:r>
        </a:p>
      </dgm:t>
    </dgm:pt>
    <dgm:pt modelId="{68FF6B92-5245-478C-8ACB-F0EA3BD430B2}" type="parTrans" cxnId="{C9404EE7-2852-4FFC-8E47-30DB19519405}">
      <dgm:prSet/>
      <dgm:spPr/>
      <dgm:t>
        <a:bodyPr/>
        <a:lstStyle/>
        <a:p>
          <a:endParaRPr lang="en-AU" sz="800">
            <a:solidFill>
              <a:schemeClr val="tx1"/>
            </a:solidFill>
          </a:endParaRPr>
        </a:p>
      </dgm:t>
    </dgm:pt>
    <dgm:pt modelId="{C80D6BA4-D925-49B8-9979-FE58AE987FE7}" type="sibTrans" cxnId="{C9404EE7-2852-4FFC-8E47-30DB19519405}">
      <dgm:prSet/>
      <dgm:spPr/>
      <dgm:t>
        <a:bodyPr/>
        <a:lstStyle/>
        <a:p>
          <a:endParaRPr lang="en-AU" sz="800">
            <a:solidFill>
              <a:schemeClr val="tx1"/>
            </a:solidFill>
          </a:endParaRPr>
        </a:p>
      </dgm:t>
    </dgm:pt>
    <dgm:pt modelId="{66CE8992-7E15-4351-BF1C-5991850299DC}">
      <dgm:prSet phldrT="[Text]" custT="1"/>
      <dgm:spPr>
        <a:solidFill>
          <a:schemeClr val="accent4">
            <a:lumMod val="40000"/>
            <a:lumOff val="60000"/>
          </a:schemeClr>
        </a:solidFill>
      </dgm:spPr>
      <dgm:t>
        <a:bodyPr/>
        <a:lstStyle/>
        <a:p>
          <a:r>
            <a:rPr lang="en-AU" sz="800">
              <a:solidFill>
                <a:schemeClr val="tx1"/>
              </a:solidFill>
            </a:rPr>
            <a:t>5MS some impact</a:t>
          </a:r>
        </a:p>
      </dgm:t>
    </dgm:pt>
    <dgm:pt modelId="{97E5C084-27D2-4D1C-B2C9-81C649777E7C}" type="parTrans" cxnId="{5A3C35C8-C679-4757-8D80-B88DC06B171D}">
      <dgm:prSet/>
      <dgm:spPr/>
      <dgm:t>
        <a:bodyPr/>
        <a:lstStyle/>
        <a:p>
          <a:endParaRPr lang="en-AU" sz="800">
            <a:solidFill>
              <a:schemeClr val="tx1"/>
            </a:solidFill>
          </a:endParaRPr>
        </a:p>
      </dgm:t>
    </dgm:pt>
    <dgm:pt modelId="{5F750CC8-EDEA-4B93-B11C-20BA72C4E182}" type="sibTrans" cxnId="{5A3C35C8-C679-4757-8D80-B88DC06B171D}">
      <dgm:prSet/>
      <dgm:spPr/>
      <dgm:t>
        <a:bodyPr/>
        <a:lstStyle/>
        <a:p>
          <a:endParaRPr lang="en-AU" sz="800">
            <a:solidFill>
              <a:schemeClr val="tx1"/>
            </a:solidFill>
          </a:endParaRPr>
        </a:p>
      </dgm:t>
    </dgm:pt>
    <dgm:pt modelId="{DAA6554D-8B81-4CFB-8222-2E54F32BAA70}">
      <dgm:prSet phldrT="[Text]" custT="1"/>
      <dgm:spPr>
        <a:solidFill>
          <a:schemeClr val="bg1"/>
        </a:solidFill>
      </dgm:spPr>
      <dgm:t>
        <a:bodyPr/>
        <a:lstStyle/>
        <a:p>
          <a:r>
            <a:rPr lang="en-AU" sz="800">
              <a:solidFill>
                <a:schemeClr val="tx1"/>
              </a:solidFill>
            </a:rPr>
            <a:t>5MS no impact</a:t>
          </a:r>
        </a:p>
      </dgm:t>
    </dgm:pt>
    <dgm:pt modelId="{D4CA4D09-847B-498A-8C52-793EC220AC03}" type="parTrans" cxnId="{7BF0AABF-94FC-46A7-8C68-274033039366}">
      <dgm:prSet/>
      <dgm:spPr/>
      <dgm:t>
        <a:bodyPr/>
        <a:lstStyle/>
        <a:p>
          <a:endParaRPr lang="en-AU" sz="800">
            <a:solidFill>
              <a:schemeClr val="tx1"/>
            </a:solidFill>
          </a:endParaRPr>
        </a:p>
      </dgm:t>
    </dgm:pt>
    <dgm:pt modelId="{CCC96574-C468-4A38-9AAF-BF6AD63A5D3F}" type="sibTrans" cxnId="{7BF0AABF-94FC-46A7-8C68-274033039366}">
      <dgm:prSet/>
      <dgm:spPr/>
      <dgm:t>
        <a:bodyPr/>
        <a:lstStyle/>
        <a:p>
          <a:endParaRPr lang="en-AU" sz="800">
            <a:solidFill>
              <a:schemeClr val="tx1"/>
            </a:solidFill>
          </a:endParaRPr>
        </a:p>
      </dgm:t>
    </dgm:pt>
    <dgm:pt modelId="{8F7B3DEC-D161-4FEA-9030-2DEF9DDA80F8}" type="pres">
      <dgm:prSet presAssocID="{996D781B-149B-4407-BABB-0FF22FACBCA1}" presName="Name0" presStyleCnt="0">
        <dgm:presLayoutVars>
          <dgm:resizeHandles/>
        </dgm:presLayoutVars>
      </dgm:prSet>
      <dgm:spPr/>
    </dgm:pt>
    <dgm:pt modelId="{CDC28541-57F0-418E-B778-7E35EA07CD11}" type="pres">
      <dgm:prSet presAssocID="{0B1CD8A5-3D4A-45A9-8847-C30EFC284BC0}" presName="text" presStyleLbl="node1" presStyleIdx="0" presStyleCnt="4" custScaleX="133782">
        <dgm:presLayoutVars>
          <dgm:bulletEnabled val="1"/>
        </dgm:presLayoutVars>
      </dgm:prSet>
      <dgm:spPr/>
    </dgm:pt>
    <dgm:pt modelId="{A9A62E9E-1D78-4211-B38A-C5618B6BC593}" type="pres">
      <dgm:prSet presAssocID="{FF437BEB-A0EA-4BDC-B38E-F1326EF74340}" presName="space" presStyleCnt="0"/>
      <dgm:spPr/>
    </dgm:pt>
    <dgm:pt modelId="{21C62C6E-28D5-4B13-A365-887BCB9225CC}" type="pres">
      <dgm:prSet presAssocID="{07252C59-173A-427F-B294-078D96F93EE3}" presName="text" presStyleLbl="node1" presStyleIdx="1" presStyleCnt="4" custScaleX="111069">
        <dgm:presLayoutVars>
          <dgm:bulletEnabled val="1"/>
        </dgm:presLayoutVars>
      </dgm:prSet>
      <dgm:spPr/>
    </dgm:pt>
    <dgm:pt modelId="{5E3210CD-8F85-470A-B7B2-A2D8007D5C89}" type="pres">
      <dgm:prSet presAssocID="{C80D6BA4-D925-49B8-9979-FE58AE987FE7}" presName="space" presStyleCnt="0"/>
      <dgm:spPr/>
    </dgm:pt>
    <dgm:pt modelId="{0219E382-FEF5-4622-97C0-B4E2C8A03149}" type="pres">
      <dgm:prSet presAssocID="{66CE8992-7E15-4351-BF1C-5991850299DC}" presName="text" presStyleLbl="node1" presStyleIdx="2" presStyleCnt="4" custScaleX="137398">
        <dgm:presLayoutVars>
          <dgm:bulletEnabled val="1"/>
        </dgm:presLayoutVars>
      </dgm:prSet>
      <dgm:spPr/>
    </dgm:pt>
    <dgm:pt modelId="{D46E7D55-1A84-42BA-94C5-5ACE056311E4}" type="pres">
      <dgm:prSet presAssocID="{5F750CC8-EDEA-4B93-B11C-20BA72C4E182}" presName="space" presStyleCnt="0"/>
      <dgm:spPr/>
    </dgm:pt>
    <dgm:pt modelId="{FC388234-3521-4777-AAD4-7A303DC3C9EF}" type="pres">
      <dgm:prSet presAssocID="{DAA6554D-8B81-4CFB-8222-2E54F32BAA70}" presName="text" presStyleLbl="node1" presStyleIdx="3" presStyleCnt="4" custScaleX="160411" custLinFactNeighborY="63402">
        <dgm:presLayoutVars>
          <dgm:bulletEnabled val="1"/>
        </dgm:presLayoutVars>
      </dgm:prSet>
      <dgm:spPr/>
    </dgm:pt>
  </dgm:ptLst>
  <dgm:cxnLst>
    <dgm:cxn modelId="{2DB51E11-72E8-4D94-B11A-F19D798BCB95}" type="presOf" srcId="{DAA6554D-8B81-4CFB-8222-2E54F32BAA70}" destId="{FC388234-3521-4777-AAD4-7A303DC3C9EF}" srcOrd="0" destOrd="0" presId="urn:diagrams.loki3.com/VaryingWidthList"/>
    <dgm:cxn modelId="{071F3658-BC89-41D5-96D8-3A0114189B09}" type="presOf" srcId="{996D781B-149B-4407-BABB-0FF22FACBCA1}" destId="{8F7B3DEC-D161-4FEA-9030-2DEF9DDA80F8}" srcOrd="0" destOrd="0" presId="urn:diagrams.loki3.com/VaryingWidthList"/>
    <dgm:cxn modelId="{D73A1F8C-A59C-40CE-9143-51689A21B751}" type="presOf" srcId="{07252C59-173A-427F-B294-078D96F93EE3}" destId="{21C62C6E-28D5-4B13-A365-887BCB9225CC}" srcOrd="0" destOrd="0" presId="urn:diagrams.loki3.com/VaryingWidthList"/>
    <dgm:cxn modelId="{5CFD52A0-4BC4-44FD-B3C8-B4E336DEC2DB}" srcId="{996D781B-149B-4407-BABB-0FF22FACBCA1}" destId="{0B1CD8A5-3D4A-45A9-8847-C30EFC284BC0}" srcOrd="0" destOrd="0" parTransId="{ACFED84A-3858-4292-82EC-5B1AD704E4B0}" sibTransId="{FF437BEB-A0EA-4BDC-B38E-F1326EF74340}"/>
    <dgm:cxn modelId="{CC8CCBB6-780A-4A72-90B3-A6D4023756B9}" type="presOf" srcId="{0B1CD8A5-3D4A-45A9-8847-C30EFC284BC0}" destId="{CDC28541-57F0-418E-B778-7E35EA07CD11}" srcOrd="0" destOrd="0" presId="urn:diagrams.loki3.com/VaryingWidthList"/>
    <dgm:cxn modelId="{7BF0AABF-94FC-46A7-8C68-274033039366}" srcId="{996D781B-149B-4407-BABB-0FF22FACBCA1}" destId="{DAA6554D-8B81-4CFB-8222-2E54F32BAA70}" srcOrd="3" destOrd="0" parTransId="{D4CA4D09-847B-498A-8C52-793EC220AC03}" sibTransId="{CCC96574-C468-4A38-9AAF-BF6AD63A5D3F}"/>
    <dgm:cxn modelId="{5A3C35C8-C679-4757-8D80-B88DC06B171D}" srcId="{996D781B-149B-4407-BABB-0FF22FACBCA1}" destId="{66CE8992-7E15-4351-BF1C-5991850299DC}" srcOrd="2" destOrd="0" parTransId="{97E5C084-27D2-4D1C-B2C9-81C649777E7C}" sibTransId="{5F750CC8-EDEA-4B93-B11C-20BA72C4E182}"/>
    <dgm:cxn modelId="{C9404EE7-2852-4FFC-8E47-30DB19519405}" srcId="{996D781B-149B-4407-BABB-0FF22FACBCA1}" destId="{07252C59-173A-427F-B294-078D96F93EE3}" srcOrd="1" destOrd="0" parTransId="{68FF6B92-5245-478C-8ACB-F0EA3BD430B2}" sibTransId="{C80D6BA4-D925-49B8-9979-FE58AE987FE7}"/>
    <dgm:cxn modelId="{B71C4BFA-288B-4D09-BA4E-D85F4DC62D4B}" type="presOf" srcId="{66CE8992-7E15-4351-BF1C-5991850299DC}" destId="{0219E382-FEF5-4622-97C0-B4E2C8A03149}" srcOrd="0" destOrd="0" presId="urn:diagrams.loki3.com/VaryingWidthList"/>
    <dgm:cxn modelId="{61593D80-7B70-4EC9-B52F-FF4FED47B80D}" type="presParOf" srcId="{8F7B3DEC-D161-4FEA-9030-2DEF9DDA80F8}" destId="{CDC28541-57F0-418E-B778-7E35EA07CD11}" srcOrd="0" destOrd="0" presId="urn:diagrams.loki3.com/VaryingWidthList"/>
    <dgm:cxn modelId="{B405B971-A182-478C-9EBD-263669F05A8C}" type="presParOf" srcId="{8F7B3DEC-D161-4FEA-9030-2DEF9DDA80F8}" destId="{A9A62E9E-1D78-4211-B38A-C5618B6BC593}" srcOrd="1" destOrd="0" presId="urn:diagrams.loki3.com/VaryingWidthList"/>
    <dgm:cxn modelId="{9AE4A3DD-3001-474D-9C4E-BC7C81BAF67D}" type="presParOf" srcId="{8F7B3DEC-D161-4FEA-9030-2DEF9DDA80F8}" destId="{21C62C6E-28D5-4B13-A365-887BCB9225CC}" srcOrd="2" destOrd="0" presId="urn:diagrams.loki3.com/VaryingWidthList"/>
    <dgm:cxn modelId="{2012B792-DED7-44EF-8049-4BAC55F4B472}" type="presParOf" srcId="{8F7B3DEC-D161-4FEA-9030-2DEF9DDA80F8}" destId="{5E3210CD-8F85-470A-B7B2-A2D8007D5C89}" srcOrd="3" destOrd="0" presId="urn:diagrams.loki3.com/VaryingWidthList"/>
    <dgm:cxn modelId="{95FF79A0-8A2B-4298-80C3-C1CE3CC62B43}" type="presParOf" srcId="{8F7B3DEC-D161-4FEA-9030-2DEF9DDA80F8}" destId="{0219E382-FEF5-4622-97C0-B4E2C8A03149}" srcOrd="4" destOrd="0" presId="urn:diagrams.loki3.com/VaryingWidthList"/>
    <dgm:cxn modelId="{7DD4DC79-9B7D-4C9E-9624-2DE3172C88CA}" type="presParOf" srcId="{8F7B3DEC-D161-4FEA-9030-2DEF9DDA80F8}" destId="{D46E7D55-1A84-42BA-94C5-5ACE056311E4}" srcOrd="5" destOrd="0" presId="urn:diagrams.loki3.com/VaryingWidthList"/>
    <dgm:cxn modelId="{0B36F6DC-1F75-448C-AD74-11897AAF59B2}" type="presParOf" srcId="{8F7B3DEC-D161-4FEA-9030-2DEF9DDA80F8}" destId="{FC388234-3521-4777-AAD4-7A303DC3C9EF}"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C93090-9EFB-40A6-961B-B77A96E7FA08}" type="doc">
      <dgm:prSet loTypeId="urn:microsoft.com/office/officeart/2005/8/layout/vList3" loCatId="list" qsTypeId="urn:microsoft.com/office/officeart/2005/8/quickstyle/simple1" qsCatId="simple" csTypeId="urn:microsoft.com/office/officeart/2005/8/colors/accent1_2" csCatId="accent1" phldr="1"/>
      <dgm:spPr/>
    </dgm:pt>
    <dgm:pt modelId="{B2528DAC-5D05-4C35-AF35-08C7DDC07E7F}">
      <dgm:prSet phldrT="[Text]" custT="1"/>
      <dgm:spPr>
        <a:solidFill>
          <a:schemeClr val="accent1">
            <a:lumMod val="40000"/>
            <a:lumOff val="60000"/>
          </a:schemeClr>
        </a:solidFill>
      </dgm:spPr>
      <dgm:t>
        <a:bodyPr/>
        <a:lstStyle/>
        <a:p>
          <a:r>
            <a:rPr lang="en-AU" sz="800">
              <a:solidFill>
                <a:schemeClr val="tx1"/>
              </a:solidFill>
            </a:rPr>
            <a:t>WDR major impact</a:t>
          </a:r>
        </a:p>
      </dgm:t>
    </dgm:pt>
    <dgm:pt modelId="{32A6AFF8-0F75-488E-8BEC-46EE62A95FC1}" type="parTrans" cxnId="{ACBED931-FD4C-4C36-AD47-AD5A7A25B477}">
      <dgm:prSet/>
      <dgm:spPr/>
      <dgm:t>
        <a:bodyPr/>
        <a:lstStyle/>
        <a:p>
          <a:endParaRPr lang="en-AU" sz="800">
            <a:solidFill>
              <a:schemeClr val="tx1"/>
            </a:solidFill>
          </a:endParaRPr>
        </a:p>
      </dgm:t>
    </dgm:pt>
    <dgm:pt modelId="{4363A030-B08A-4D0D-B36A-17B415D56DFE}" type="sibTrans" cxnId="{ACBED931-FD4C-4C36-AD47-AD5A7A25B477}">
      <dgm:prSet/>
      <dgm:spPr/>
      <dgm:t>
        <a:bodyPr/>
        <a:lstStyle/>
        <a:p>
          <a:endParaRPr lang="en-AU" sz="800">
            <a:solidFill>
              <a:schemeClr val="tx1"/>
            </a:solidFill>
          </a:endParaRPr>
        </a:p>
      </dgm:t>
    </dgm:pt>
    <dgm:pt modelId="{9B831C98-FE10-4872-9307-4E21309B5A62}">
      <dgm:prSet phldrT="[Text]" custT="1"/>
      <dgm:spPr>
        <a:solidFill>
          <a:schemeClr val="accent3">
            <a:lumMod val="40000"/>
            <a:lumOff val="60000"/>
          </a:schemeClr>
        </a:solidFill>
      </dgm:spPr>
      <dgm:t>
        <a:bodyPr/>
        <a:lstStyle/>
        <a:p>
          <a:r>
            <a:rPr lang="en-AU" sz="800">
              <a:solidFill>
                <a:schemeClr val="tx1"/>
              </a:solidFill>
            </a:rPr>
            <a:t>WDR moderate impact</a:t>
          </a:r>
        </a:p>
      </dgm:t>
    </dgm:pt>
    <dgm:pt modelId="{C7229E11-5EC5-42CC-8302-F7535946298E}" type="parTrans" cxnId="{477C10CF-8A35-44A7-890A-ECBC684EDC9A}">
      <dgm:prSet/>
      <dgm:spPr/>
      <dgm:t>
        <a:bodyPr/>
        <a:lstStyle/>
        <a:p>
          <a:endParaRPr lang="en-AU" sz="800">
            <a:solidFill>
              <a:schemeClr val="tx1"/>
            </a:solidFill>
          </a:endParaRPr>
        </a:p>
      </dgm:t>
    </dgm:pt>
    <dgm:pt modelId="{D761C40B-1723-4E8E-9567-CEE1003B5CB5}" type="sibTrans" cxnId="{477C10CF-8A35-44A7-890A-ECBC684EDC9A}">
      <dgm:prSet/>
      <dgm:spPr/>
      <dgm:t>
        <a:bodyPr/>
        <a:lstStyle/>
        <a:p>
          <a:endParaRPr lang="en-AU" sz="800">
            <a:solidFill>
              <a:schemeClr val="tx1"/>
            </a:solidFill>
          </a:endParaRPr>
        </a:p>
      </dgm:t>
    </dgm:pt>
    <dgm:pt modelId="{B66811D3-E97D-4975-96CE-90A6CEEA69D1}">
      <dgm:prSet phldrT="[Text]" custT="1"/>
      <dgm:spPr>
        <a:solidFill>
          <a:schemeClr val="accent4">
            <a:lumMod val="40000"/>
            <a:lumOff val="60000"/>
          </a:schemeClr>
        </a:solidFill>
      </dgm:spPr>
      <dgm:t>
        <a:bodyPr/>
        <a:lstStyle/>
        <a:p>
          <a:pPr algn="r" rtl="0"/>
          <a:r>
            <a:rPr lang="en-AU" sz="800">
              <a:solidFill>
                <a:schemeClr val="tx1"/>
              </a:solidFill>
            </a:rPr>
            <a:t>WDR some impact - adding DRSP participant type &amp; related attributes</a:t>
          </a:r>
          <a:endParaRPr lang="en-AU" sz="800">
            <a:solidFill>
              <a:schemeClr val="tx1"/>
            </a:solidFill>
            <a:latin typeface="Century Gothic"/>
          </a:endParaRPr>
        </a:p>
      </dgm:t>
    </dgm:pt>
    <dgm:pt modelId="{A8100E22-C296-48ED-AD0E-8CE019573234}" type="parTrans" cxnId="{EF50ACB6-196C-4734-887A-DCD934852064}">
      <dgm:prSet/>
      <dgm:spPr/>
      <dgm:t>
        <a:bodyPr/>
        <a:lstStyle/>
        <a:p>
          <a:endParaRPr lang="en-AU" sz="800">
            <a:solidFill>
              <a:schemeClr val="tx1"/>
            </a:solidFill>
          </a:endParaRPr>
        </a:p>
      </dgm:t>
    </dgm:pt>
    <dgm:pt modelId="{44C3AC1E-E143-463B-9DDA-2FC51410E8AF}" type="sibTrans" cxnId="{EF50ACB6-196C-4734-887A-DCD934852064}">
      <dgm:prSet/>
      <dgm:spPr/>
      <dgm:t>
        <a:bodyPr/>
        <a:lstStyle/>
        <a:p>
          <a:endParaRPr lang="en-AU" sz="800">
            <a:solidFill>
              <a:schemeClr val="tx1"/>
            </a:solidFill>
          </a:endParaRPr>
        </a:p>
      </dgm:t>
    </dgm:pt>
    <dgm:pt modelId="{88AEFB02-1DE0-40DF-8DBA-85E5A47AF7A5}" type="pres">
      <dgm:prSet presAssocID="{CFC93090-9EFB-40A6-961B-B77A96E7FA08}" presName="linearFlow" presStyleCnt="0">
        <dgm:presLayoutVars>
          <dgm:dir/>
          <dgm:resizeHandles val="exact"/>
        </dgm:presLayoutVars>
      </dgm:prSet>
      <dgm:spPr/>
    </dgm:pt>
    <dgm:pt modelId="{4A03A268-C576-4E96-84DD-06C2604353EB}" type="pres">
      <dgm:prSet presAssocID="{B2528DAC-5D05-4C35-AF35-08C7DDC07E7F}" presName="composite" presStyleCnt="0"/>
      <dgm:spPr/>
    </dgm:pt>
    <dgm:pt modelId="{CDD25F87-4FD5-4566-A4C4-0E0290E0812F}" type="pres">
      <dgm:prSet presAssocID="{B2528DAC-5D05-4C35-AF35-08C7DDC07E7F}" presName="imgShp" presStyleLbl="fgImgPlace1" presStyleIdx="0" presStyleCnt="3" custScaleX="109359" custScaleY="109361" custLinFactNeighborX="53880"/>
      <dgm:spPr>
        <a:solidFill>
          <a:schemeClr val="accent1">
            <a:lumMod val="40000"/>
            <a:lumOff val="60000"/>
          </a:schemeClr>
        </a:solidFill>
      </dgm:spPr>
    </dgm:pt>
    <dgm:pt modelId="{4BC32131-B508-4ED2-A9C9-F28205B6C425}" type="pres">
      <dgm:prSet presAssocID="{B2528DAC-5D05-4C35-AF35-08C7DDC07E7F}" presName="txShp" presStyleLbl="node1" presStyleIdx="0" presStyleCnt="3" custScaleY="92018">
        <dgm:presLayoutVars>
          <dgm:bulletEnabled val="1"/>
        </dgm:presLayoutVars>
      </dgm:prSet>
      <dgm:spPr/>
    </dgm:pt>
    <dgm:pt modelId="{ECB79A8E-D8BD-4957-B504-947506330A0E}" type="pres">
      <dgm:prSet presAssocID="{4363A030-B08A-4D0D-B36A-17B415D56DFE}" presName="spacing" presStyleCnt="0"/>
      <dgm:spPr/>
    </dgm:pt>
    <dgm:pt modelId="{2411D154-3D5E-4120-9AAF-46A39ECF2D27}" type="pres">
      <dgm:prSet presAssocID="{9B831C98-FE10-4872-9307-4E21309B5A62}" presName="composite" presStyleCnt="0"/>
      <dgm:spPr/>
    </dgm:pt>
    <dgm:pt modelId="{4DA4B3B7-BA70-4B80-BEA3-0A1D49850C78}" type="pres">
      <dgm:prSet presAssocID="{9B831C98-FE10-4872-9307-4E21309B5A62}" presName="imgShp" presStyleLbl="fgImgPlace1" presStyleIdx="1" presStyleCnt="3" custScaleX="106808" custScaleY="106809" custLinFactNeighborX="54722"/>
      <dgm:spPr>
        <a:solidFill>
          <a:schemeClr val="accent3">
            <a:lumMod val="40000"/>
            <a:lumOff val="60000"/>
          </a:schemeClr>
        </a:solidFill>
      </dgm:spPr>
    </dgm:pt>
    <dgm:pt modelId="{4626BE24-1794-4050-8202-CD23358F41FA}" type="pres">
      <dgm:prSet presAssocID="{9B831C98-FE10-4872-9307-4E21309B5A62}" presName="txShp" presStyleLbl="node1" presStyleIdx="1" presStyleCnt="3" custScaleY="115569">
        <dgm:presLayoutVars>
          <dgm:bulletEnabled val="1"/>
        </dgm:presLayoutVars>
      </dgm:prSet>
      <dgm:spPr/>
    </dgm:pt>
    <dgm:pt modelId="{3B2F8C5D-617F-40BB-A0C1-33CD4346640D}" type="pres">
      <dgm:prSet presAssocID="{D761C40B-1723-4E8E-9567-CEE1003B5CB5}" presName="spacing" presStyleCnt="0"/>
      <dgm:spPr/>
    </dgm:pt>
    <dgm:pt modelId="{6245DE6B-B695-4A2E-9F95-72E72A2DD80F}" type="pres">
      <dgm:prSet presAssocID="{B66811D3-E97D-4975-96CE-90A6CEEA69D1}" presName="composite" presStyleCnt="0"/>
      <dgm:spPr/>
    </dgm:pt>
    <dgm:pt modelId="{D14A5E8E-F76B-461C-A849-BC23311C77DF}" type="pres">
      <dgm:prSet presAssocID="{B66811D3-E97D-4975-96CE-90A6CEEA69D1}" presName="imgShp" presStyleLbl="fgImgPlace1" presStyleIdx="2" presStyleCnt="3" custScaleX="114266" custScaleY="114268" custLinFactNeighborX="53316"/>
      <dgm:spPr>
        <a:solidFill>
          <a:schemeClr val="accent4">
            <a:lumMod val="40000"/>
            <a:lumOff val="60000"/>
          </a:schemeClr>
        </a:solidFill>
      </dgm:spPr>
    </dgm:pt>
    <dgm:pt modelId="{EEF0EBE8-918C-47D4-85FE-2D428D660842}" type="pres">
      <dgm:prSet presAssocID="{B66811D3-E97D-4975-96CE-90A6CEEA69D1}" presName="txShp" presStyleLbl="node1" presStyleIdx="2" presStyleCnt="3" custScaleY="141704">
        <dgm:presLayoutVars>
          <dgm:bulletEnabled val="1"/>
        </dgm:presLayoutVars>
      </dgm:prSet>
      <dgm:spPr/>
    </dgm:pt>
  </dgm:ptLst>
  <dgm:cxnLst>
    <dgm:cxn modelId="{E7232020-946A-4C6B-A36A-1B5014A0F28D}" type="presOf" srcId="{9B831C98-FE10-4872-9307-4E21309B5A62}" destId="{4626BE24-1794-4050-8202-CD23358F41FA}" srcOrd="0" destOrd="0" presId="urn:microsoft.com/office/officeart/2005/8/layout/vList3"/>
    <dgm:cxn modelId="{ACBED931-FD4C-4C36-AD47-AD5A7A25B477}" srcId="{CFC93090-9EFB-40A6-961B-B77A96E7FA08}" destId="{B2528DAC-5D05-4C35-AF35-08C7DDC07E7F}" srcOrd="0" destOrd="0" parTransId="{32A6AFF8-0F75-488E-8BEC-46EE62A95FC1}" sibTransId="{4363A030-B08A-4D0D-B36A-17B415D56DFE}"/>
    <dgm:cxn modelId="{16E9A644-2C9E-496D-B0BD-43BDC800C6EF}" type="presOf" srcId="{B66811D3-E97D-4975-96CE-90A6CEEA69D1}" destId="{EEF0EBE8-918C-47D4-85FE-2D428D660842}" srcOrd="0" destOrd="0" presId="urn:microsoft.com/office/officeart/2005/8/layout/vList3"/>
    <dgm:cxn modelId="{EF50ACB6-196C-4734-887A-DCD934852064}" srcId="{CFC93090-9EFB-40A6-961B-B77A96E7FA08}" destId="{B66811D3-E97D-4975-96CE-90A6CEEA69D1}" srcOrd="2" destOrd="0" parTransId="{A8100E22-C296-48ED-AD0E-8CE019573234}" sibTransId="{44C3AC1E-E143-463B-9DDA-2FC51410E8AF}"/>
    <dgm:cxn modelId="{B72F98CA-82DA-461C-A237-8B9B211296FE}" type="presOf" srcId="{B2528DAC-5D05-4C35-AF35-08C7DDC07E7F}" destId="{4BC32131-B508-4ED2-A9C9-F28205B6C425}" srcOrd="0" destOrd="0" presId="urn:microsoft.com/office/officeart/2005/8/layout/vList3"/>
    <dgm:cxn modelId="{477C10CF-8A35-44A7-890A-ECBC684EDC9A}" srcId="{CFC93090-9EFB-40A6-961B-B77A96E7FA08}" destId="{9B831C98-FE10-4872-9307-4E21309B5A62}" srcOrd="1" destOrd="0" parTransId="{C7229E11-5EC5-42CC-8302-F7535946298E}" sibTransId="{D761C40B-1723-4E8E-9567-CEE1003B5CB5}"/>
    <dgm:cxn modelId="{671023F3-459F-4391-80D9-E2A88D10211D}" type="presOf" srcId="{CFC93090-9EFB-40A6-961B-B77A96E7FA08}" destId="{88AEFB02-1DE0-40DF-8DBA-85E5A47AF7A5}" srcOrd="0" destOrd="0" presId="urn:microsoft.com/office/officeart/2005/8/layout/vList3"/>
    <dgm:cxn modelId="{13B39426-4D64-4D39-BB38-154F822E6741}" type="presParOf" srcId="{88AEFB02-1DE0-40DF-8DBA-85E5A47AF7A5}" destId="{4A03A268-C576-4E96-84DD-06C2604353EB}" srcOrd="0" destOrd="0" presId="urn:microsoft.com/office/officeart/2005/8/layout/vList3"/>
    <dgm:cxn modelId="{FC5C41CE-6A15-4A4F-A387-65ACB86C50E6}" type="presParOf" srcId="{4A03A268-C576-4E96-84DD-06C2604353EB}" destId="{CDD25F87-4FD5-4566-A4C4-0E0290E0812F}" srcOrd="0" destOrd="0" presId="urn:microsoft.com/office/officeart/2005/8/layout/vList3"/>
    <dgm:cxn modelId="{A739A182-D948-492E-AD51-B1EA862855AA}" type="presParOf" srcId="{4A03A268-C576-4E96-84DD-06C2604353EB}" destId="{4BC32131-B508-4ED2-A9C9-F28205B6C425}" srcOrd="1" destOrd="0" presId="urn:microsoft.com/office/officeart/2005/8/layout/vList3"/>
    <dgm:cxn modelId="{EF0DEBAD-7DAA-4F17-BE24-002BA92FD7EC}" type="presParOf" srcId="{88AEFB02-1DE0-40DF-8DBA-85E5A47AF7A5}" destId="{ECB79A8E-D8BD-4957-B504-947506330A0E}" srcOrd="1" destOrd="0" presId="urn:microsoft.com/office/officeart/2005/8/layout/vList3"/>
    <dgm:cxn modelId="{9DCE9B7D-2D56-43C9-8438-1E04FD3E41BB}" type="presParOf" srcId="{88AEFB02-1DE0-40DF-8DBA-85E5A47AF7A5}" destId="{2411D154-3D5E-4120-9AAF-46A39ECF2D27}" srcOrd="2" destOrd="0" presId="urn:microsoft.com/office/officeart/2005/8/layout/vList3"/>
    <dgm:cxn modelId="{C2393BD0-F93D-4E66-8AF1-643063682F42}" type="presParOf" srcId="{2411D154-3D5E-4120-9AAF-46A39ECF2D27}" destId="{4DA4B3B7-BA70-4B80-BEA3-0A1D49850C78}" srcOrd="0" destOrd="0" presId="urn:microsoft.com/office/officeart/2005/8/layout/vList3"/>
    <dgm:cxn modelId="{7B9EED5F-5724-4188-9695-AD6AC9C370D1}" type="presParOf" srcId="{2411D154-3D5E-4120-9AAF-46A39ECF2D27}" destId="{4626BE24-1794-4050-8202-CD23358F41FA}" srcOrd="1" destOrd="0" presId="urn:microsoft.com/office/officeart/2005/8/layout/vList3"/>
    <dgm:cxn modelId="{DB74C65B-9D05-42BD-BA65-0E30EF5090C5}" type="presParOf" srcId="{88AEFB02-1DE0-40DF-8DBA-85E5A47AF7A5}" destId="{3B2F8C5D-617F-40BB-A0C1-33CD4346640D}" srcOrd="3" destOrd="0" presId="urn:microsoft.com/office/officeart/2005/8/layout/vList3"/>
    <dgm:cxn modelId="{CB89387E-144A-414F-A325-4C5D9C401B54}" type="presParOf" srcId="{88AEFB02-1DE0-40DF-8DBA-85E5A47AF7A5}" destId="{6245DE6B-B695-4A2E-9F95-72E72A2DD80F}" srcOrd="4" destOrd="0" presId="urn:microsoft.com/office/officeart/2005/8/layout/vList3"/>
    <dgm:cxn modelId="{8F759737-3FA9-4EB0-AC4C-BE52A98132C3}" type="presParOf" srcId="{6245DE6B-B695-4A2E-9F95-72E72A2DD80F}" destId="{D14A5E8E-F76B-461C-A849-BC23311C77DF}" srcOrd="0" destOrd="0" presId="urn:microsoft.com/office/officeart/2005/8/layout/vList3"/>
    <dgm:cxn modelId="{7229C085-0A5B-4EA8-B193-60D95A8C3B0E}" type="presParOf" srcId="{6245DE6B-B695-4A2E-9F95-72E72A2DD80F}" destId="{EEF0EBE8-918C-47D4-85FE-2D428D660842}"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6D781B-149B-4407-BABB-0FF22FACBCA1}" type="doc">
      <dgm:prSet loTypeId="urn:diagrams.loki3.com/VaryingWidthList" loCatId="list" qsTypeId="urn:microsoft.com/office/officeart/2005/8/quickstyle/simple1" qsCatId="simple" csTypeId="urn:microsoft.com/office/officeart/2005/8/colors/accent1_2" csCatId="accent1" phldr="1"/>
      <dgm:spPr/>
    </dgm:pt>
    <dgm:pt modelId="{0B1CD8A5-3D4A-45A9-8847-C30EFC284BC0}">
      <dgm:prSet phldrT="[Text]" custT="1"/>
      <dgm:spPr>
        <a:solidFill>
          <a:schemeClr val="accent1">
            <a:lumMod val="40000"/>
            <a:lumOff val="60000"/>
          </a:schemeClr>
        </a:solidFill>
      </dgm:spPr>
      <dgm:t>
        <a:bodyPr/>
        <a:lstStyle/>
        <a:p>
          <a:r>
            <a:rPr lang="en-AU" sz="800">
              <a:solidFill>
                <a:schemeClr val="tx1"/>
              </a:solidFill>
            </a:rPr>
            <a:t>5MS major impact</a:t>
          </a:r>
        </a:p>
      </dgm:t>
    </dgm:pt>
    <dgm:pt modelId="{ACFED84A-3858-4292-82EC-5B1AD704E4B0}" type="parTrans" cxnId="{5CFD52A0-4BC4-44FD-B3C8-B4E336DEC2DB}">
      <dgm:prSet/>
      <dgm:spPr/>
      <dgm:t>
        <a:bodyPr/>
        <a:lstStyle/>
        <a:p>
          <a:endParaRPr lang="en-AU" sz="800">
            <a:solidFill>
              <a:schemeClr val="tx1"/>
            </a:solidFill>
          </a:endParaRPr>
        </a:p>
      </dgm:t>
    </dgm:pt>
    <dgm:pt modelId="{FF437BEB-A0EA-4BDC-B38E-F1326EF74340}" type="sibTrans" cxnId="{5CFD52A0-4BC4-44FD-B3C8-B4E336DEC2DB}">
      <dgm:prSet/>
      <dgm:spPr/>
      <dgm:t>
        <a:bodyPr/>
        <a:lstStyle/>
        <a:p>
          <a:endParaRPr lang="en-AU" sz="800">
            <a:solidFill>
              <a:schemeClr val="tx1"/>
            </a:solidFill>
          </a:endParaRPr>
        </a:p>
      </dgm:t>
    </dgm:pt>
    <dgm:pt modelId="{07252C59-173A-427F-B294-078D96F93EE3}">
      <dgm:prSet phldrT="[Text]" custT="1"/>
      <dgm:spPr>
        <a:solidFill>
          <a:schemeClr val="accent3">
            <a:lumMod val="40000"/>
            <a:lumOff val="60000"/>
          </a:schemeClr>
        </a:solidFill>
      </dgm:spPr>
      <dgm:t>
        <a:bodyPr/>
        <a:lstStyle/>
        <a:p>
          <a:r>
            <a:rPr lang="en-AU" sz="800">
              <a:solidFill>
                <a:schemeClr val="tx1"/>
              </a:solidFill>
            </a:rPr>
            <a:t>5MS moderate impact</a:t>
          </a:r>
        </a:p>
      </dgm:t>
    </dgm:pt>
    <dgm:pt modelId="{68FF6B92-5245-478C-8ACB-F0EA3BD430B2}" type="parTrans" cxnId="{C9404EE7-2852-4FFC-8E47-30DB19519405}">
      <dgm:prSet/>
      <dgm:spPr/>
      <dgm:t>
        <a:bodyPr/>
        <a:lstStyle/>
        <a:p>
          <a:endParaRPr lang="en-AU" sz="800">
            <a:solidFill>
              <a:schemeClr val="tx1"/>
            </a:solidFill>
          </a:endParaRPr>
        </a:p>
      </dgm:t>
    </dgm:pt>
    <dgm:pt modelId="{C80D6BA4-D925-49B8-9979-FE58AE987FE7}" type="sibTrans" cxnId="{C9404EE7-2852-4FFC-8E47-30DB19519405}">
      <dgm:prSet/>
      <dgm:spPr/>
      <dgm:t>
        <a:bodyPr/>
        <a:lstStyle/>
        <a:p>
          <a:endParaRPr lang="en-AU" sz="800">
            <a:solidFill>
              <a:schemeClr val="tx1"/>
            </a:solidFill>
          </a:endParaRPr>
        </a:p>
      </dgm:t>
    </dgm:pt>
    <dgm:pt modelId="{66CE8992-7E15-4351-BF1C-5991850299DC}">
      <dgm:prSet phldrT="[Text]" custT="1"/>
      <dgm:spPr>
        <a:solidFill>
          <a:schemeClr val="accent4">
            <a:lumMod val="40000"/>
            <a:lumOff val="60000"/>
          </a:schemeClr>
        </a:solidFill>
      </dgm:spPr>
      <dgm:t>
        <a:bodyPr/>
        <a:lstStyle/>
        <a:p>
          <a:r>
            <a:rPr lang="en-AU" sz="800">
              <a:solidFill>
                <a:schemeClr val="tx1"/>
              </a:solidFill>
            </a:rPr>
            <a:t>5MS some impact</a:t>
          </a:r>
        </a:p>
      </dgm:t>
    </dgm:pt>
    <dgm:pt modelId="{97E5C084-27D2-4D1C-B2C9-81C649777E7C}" type="parTrans" cxnId="{5A3C35C8-C679-4757-8D80-B88DC06B171D}">
      <dgm:prSet/>
      <dgm:spPr/>
      <dgm:t>
        <a:bodyPr/>
        <a:lstStyle/>
        <a:p>
          <a:endParaRPr lang="en-AU" sz="800">
            <a:solidFill>
              <a:schemeClr val="tx1"/>
            </a:solidFill>
          </a:endParaRPr>
        </a:p>
      </dgm:t>
    </dgm:pt>
    <dgm:pt modelId="{5F750CC8-EDEA-4B93-B11C-20BA72C4E182}" type="sibTrans" cxnId="{5A3C35C8-C679-4757-8D80-B88DC06B171D}">
      <dgm:prSet/>
      <dgm:spPr/>
      <dgm:t>
        <a:bodyPr/>
        <a:lstStyle/>
        <a:p>
          <a:endParaRPr lang="en-AU" sz="800">
            <a:solidFill>
              <a:schemeClr val="tx1"/>
            </a:solidFill>
          </a:endParaRPr>
        </a:p>
      </dgm:t>
    </dgm:pt>
    <dgm:pt modelId="{DAA6554D-8B81-4CFB-8222-2E54F32BAA70}">
      <dgm:prSet phldrT="[Text]" custT="1"/>
      <dgm:spPr>
        <a:solidFill>
          <a:schemeClr val="bg1"/>
        </a:solidFill>
      </dgm:spPr>
      <dgm:t>
        <a:bodyPr/>
        <a:lstStyle/>
        <a:p>
          <a:r>
            <a:rPr lang="en-AU" sz="800">
              <a:solidFill>
                <a:schemeClr val="tx1"/>
              </a:solidFill>
            </a:rPr>
            <a:t>5MS no impact</a:t>
          </a:r>
        </a:p>
      </dgm:t>
    </dgm:pt>
    <dgm:pt modelId="{D4CA4D09-847B-498A-8C52-793EC220AC03}" type="parTrans" cxnId="{7BF0AABF-94FC-46A7-8C68-274033039366}">
      <dgm:prSet/>
      <dgm:spPr/>
      <dgm:t>
        <a:bodyPr/>
        <a:lstStyle/>
        <a:p>
          <a:endParaRPr lang="en-AU" sz="800">
            <a:solidFill>
              <a:schemeClr val="tx1"/>
            </a:solidFill>
          </a:endParaRPr>
        </a:p>
      </dgm:t>
    </dgm:pt>
    <dgm:pt modelId="{CCC96574-C468-4A38-9AAF-BF6AD63A5D3F}" type="sibTrans" cxnId="{7BF0AABF-94FC-46A7-8C68-274033039366}">
      <dgm:prSet/>
      <dgm:spPr/>
      <dgm:t>
        <a:bodyPr/>
        <a:lstStyle/>
        <a:p>
          <a:endParaRPr lang="en-AU" sz="800">
            <a:solidFill>
              <a:schemeClr val="tx1"/>
            </a:solidFill>
          </a:endParaRPr>
        </a:p>
      </dgm:t>
    </dgm:pt>
    <dgm:pt modelId="{8F7B3DEC-D161-4FEA-9030-2DEF9DDA80F8}" type="pres">
      <dgm:prSet presAssocID="{996D781B-149B-4407-BABB-0FF22FACBCA1}" presName="Name0" presStyleCnt="0">
        <dgm:presLayoutVars>
          <dgm:resizeHandles/>
        </dgm:presLayoutVars>
      </dgm:prSet>
      <dgm:spPr/>
    </dgm:pt>
    <dgm:pt modelId="{CDC28541-57F0-418E-B778-7E35EA07CD11}" type="pres">
      <dgm:prSet presAssocID="{0B1CD8A5-3D4A-45A9-8847-C30EFC284BC0}" presName="text" presStyleLbl="node1" presStyleIdx="0" presStyleCnt="4" custScaleX="133782">
        <dgm:presLayoutVars>
          <dgm:bulletEnabled val="1"/>
        </dgm:presLayoutVars>
      </dgm:prSet>
      <dgm:spPr/>
    </dgm:pt>
    <dgm:pt modelId="{A9A62E9E-1D78-4211-B38A-C5618B6BC593}" type="pres">
      <dgm:prSet presAssocID="{FF437BEB-A0EA-4BDC-B38E-F1326EF74340}" presName="space" presStyleCnt="0"/>
      <dgm:spPr/>
    </dgm:pt>
    <dgm:pt modelId="{21C62C6E-28D5-4B13-A365-887BCB9225CC}" type="pres">
      <dgm:prSet presAssocID="{07252C59-173A-427F-B294-078D96F93EE3}" presName="text" presStyleLbl="node1" presStyleIdx="1" presStyleCnt="4" custScaleX="111069">
        <dgm:presLayoutVars>
          <dgm:bulletEnabled val="1"/>
        </dgm:presLayoutVars>
      </dgm:prSet>
      <dgm:spPr/>
    </dgm:pt>
    <dgm:pt modelId="{5E3210CD-8F85-470A-B7B2-A2D8007D5C89}" type="pres">
      <dgm:prSet presAssocID="{C80D6BA4-D925-49B8-9979-FE58AE987FE7}" presName="space" presStyleCnt="0"/>
      <dgm:spPr/>
    </dgm:pt>
    <dgm:pt modelId="{0219E382-FEF5-4622-97C0-B4E2C8A03149}" type="pres">
      <dgm:prSet presAssocID="{66CE8992-7E15-4351-BF1C-5991850299DC}" presName="text" presStyleLbl="node1" presStyleIdx="2" presStyleCnt="4" custScaleX="137398">
        <dgm:presLayoutVars>
          <dgm:bulletEnabled val="1"/>
        </dgm:presLayoutVars>
      </dgm:prSet>
      <dgm:spPr/>
    </dgm:pt>
    <dgm:pt modelId="{D46E7D55-1A84-42BA-94C5-5ACE056311E4}" type="pres">
      <dgm:prSet presAssocID="{5F750CC8-EDEA-4B93-B11C-20BA72C4E182}" presName="space" presStyleCnt="0"/>
      <dgm:spPr/>
    </dgm:pt>
    <dgm:pt modelId="{FC388234-3521-4777-AAD4-7A303DC3C9EF}" type="pres">
      <dgm:prSet presAssocID="{DAA6554D-8B81-4CFB-8222-2E54F32BAA70}" presName="text" presStyleLbl="node1" presStyleIdx="3" presStyleCnt="4" custScaleX="160411" custLinFactNeighborY="63402">
        <dgm:presLayoutVars>
          <dgm:bulletEnabled val="1"/>
        </dgm:presLayoutVars>
      </dgm:prSet>
      <dgm:spPr/>
    </dgm:pt>
  </dgm:ptLst>
  <dgm:cxnLst>
    <dgm:cxn modelId="{2DB51E11-72E8-4D94-B11A-F19D798BCB95}" type="presOf" srcId="{DAA6554D-8B81-4CFB-8222-2E54F32BAA70}" destId="{FC388234-3521-4777-AAD4-7A303DC3C9EF}" srcOrd="0" destOrd="0" presId="urn:diagrams.loki3.com/VaryingWidthList"/>
    <dgm:cxn modelId="{071F3658-BC89-41D5-96D8-3A0114189B09}" type="presOf" srcId="{996D781B-149B-4407-BABB-0FF22FACBCA1}" destId="{8F7B3DEC-D161-4FEA-9030-2DEF9DDA80F8}" srcOrd="0" destOrd="0" presId="urn:diagrams.loki3.com/VaryingWidthList"/>
    <dgm:cxn modelId="{D73A1F8C-A59C-40CE-9143-51689A21B751}" type="presOf" srcId="{07252C59-173A-427F-B294-078D96F93EE3}" destId="{21C62C6E-28D5-4B13-A365-887BCB9225CC}" srcOrd="0" destOrd="0" presId="urn:diagrams.loki3.com/VaryingWidthList"/>
    <dgm:cxn modelId="{5CFD52A0-4BC4-44FD-B3C8-B4E336DEC2DB}" srcId="{996D781B-149B-4407-BABB-0FF22FACBCA1}" destId="{0B1CD8A5-3D4A-45A9-8847-C30EFC284BC0}" srcOrd="0" destOrd="0" parTransId="{ACFED84A-3858-4292-82EC-5B1AD704E4B0}" sibTransId="{FF437BEB-A0EA-4BDC-B38E-F1326EF74340}"/>
    <dgm:cxn modelId="{CC8CCBB6-780A-4A72-90B3-A6D4023756B9}" type="presOf" srcId="{0B1CD8A5-3D4A-45A9-8847-C30EFC284BC0}" destId="{CDC28541-57F0-418E-B778-7E35EA07CD11}" srcOrd="0" destOrd="0" presId="urn:diagrams.loki3.com/VaryingWidthList"/>
    <dgm:cxn modelId="{7BF0AABF-94FC-46A7-8C68-274033039366}" srcId="{996D781B-149B-4407-BABB-0FF22FACBCA1}" destId="{DAA6554D-8B81-4CFB-8222-2E54F32BAA70}" srcOrd="3" destOrd="0" parTransId="{D4CA4D09-847B-498A-8C52-793EC220AC03}" sibTransId="{CCC96574-C468-4A38-9AAF-BF6AD63A5D3F}"/>
    <dgm:cxn modelId="{5A3C35C8-C679-4757-8D80-B88DC06B171D}" srcId="{996D781B-149B-4407-BABB-0FF22FACBCA1}" destId="{66CE8992-7E15-4351-BF1C-5991850299DC}" srcOrd="2" destOrd="0" parTransId="{97E5C084-27D2-4D1C-B2C9-81C649777E7C}" sibTransId="{5F750CC8-EDEA-4B93-B11C-20BA72C4E182}"/>
    <dgm:cxn modelId="{C9404EE7-2852-4FFC-8E47-30DB19519405}" srcId="{996D781B-149B-4407-BABB-0FF22FACBCA1}" destId="{07252C59-173A-427F-B294-078D96F93EE3}" srcOrd="1" destOrd="0" parTransId="{68FF6B92-5245-478C-8ACB-F0EA3BD430B2}" sibTransId="{C80D6BA4-D925-49B8-9979-FE58AE987FE7}"/>
    <dgm:cxn modelId="{B71C4BFA-288B-4D09-BA4E-D85F4DC62D4B}" type="presOf" srcId="{66CE8992-7E15-4351-BF1C-5991850299DC}" destId="{0219E382-FEF5-4622-97C0-B4E2C8A03149}" srcOrd="0" destOrd="0" presId="urn:diagrams.loki3.com/VaryingWidthList"/>
    <dgm:cxn modelId="{61593D80-7B70-4EC9-B52F-FF4FED47B80D}" type="presParOf" srcId="{8F7B3DEC-D161-4FEA-9030-2DEF9DDA80F8}" destId="{CDC28541-57F0-418E-B778-7E35EA07CD11}" srcOrd="0" destOrd="0" presId="urn:diagrams.loki3.com/VaryingWidthList"/>
    <dgm:cxn modelId="{B405B971-A182-478C-9EBD-263669F05A8C}" type="presParOf" srcId="{8F7B3DEC-D161-4FEA-9030-2DEF9DDA80F8}" destId="{A9A62E9E-1D78-4211-B38A-C5618B6BC593}" srcOrd="1" destOrd="0" presId="urn:diagrams.loki3.com/VaryingWidthList"/>
    <dgm:cxn modelId="{9AE4A3DD-3001-474D-9C4E-BC7C81BAF67D}" type="presParOf" srcId="{8F7B3DEC-D161-4FEA-9030-2DEF9DDA80F8}" destId="{21C62C6E-28D5-4B13-A365-887BCB9225CC}" srcOrd="2" destOrd="0" presId="urn:diagrams.loki3.com/VaryingWidthList"/>
    <dgm:cxn modelId="{2012B792-DED7-44EF-8049-4BAC55F4B472}" type="presParOf" srcId="{8F7B3DEC-D161-4FEA-9030-2DEF9DDA80F8}" destId="{5E3210CD-8F85-470A-B7B2-A2D8007D5C89}" srcOrd="3" destOrd="0" presId="urn:diagrams.loki3.com/VaryingWidthList"/>
    <dgm:cxn modelId="{95FF79A0-8A2B-4298-80C3-C1CE3CC62B43}" type="presParOf" srcId="{8F7B3DEC-D161-4FEA-9030-2DEF9DDA80F8}" destId="{0219E382-FEF5-4622-97C0-B4E2C8A03149}" srcOrd="4" destOrd="0" presId="urn:diagrams.loki3.com/VaryingWidthList"/>
    <dgm:cxn modelId="{7DD4DC79-9B7D-4C9E-9624-2DE3172C88CA}" type="presParOf" srcId="{8F7B3DEC-D161-4FEA-9030-2DEF9DDA80F8}" destId="{D46E7D55-1A84-42BA-94C5-5ACE056311E4}" srcOrd="5" destOrd="0" presId="urn:diagrams.loki3.com/VaryingWidthList"/>
    <dgm:cxn modelId="{0B36F6DC-1F75-448C-AD74-11897AAF59B2}" type="presParOf" srcId="{8F7B3DEC-D161-4FEA-9030-2DEF9DDA80F8}" destId="{FC388234-3521-4777-AAD4-7A303DC3C9E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C93090-9EFB-40A6-961B-B77A96E7FA08}" type="doc">
      <dgm:prSet loTypeId="urn:microsoft.com/office/officeart/2005/8/layout/vList3" loCatId="list" qsTypeId="urn:microsoft.com/office/officeart/2005/8/quickstyle/simple1" qsCatId="simple" csTypeId="urn:microsoft.com/office/officeart/2005/8/colors/accent1_2" csCatId="accent1" phldr="1"/>
      <dgm:spPr/>
    </dgm:pt>
    <dgm:pt modelId="{B2528DAC-5D05-4C35-AF35-08C7DDC07E7F}">
      <dgm:prSet phldrT="[Text]" custT="1"/>
      <dgm:spPr>
        <a:solidFill>
          <a:schemeClr val="accent1">
            <a:lumMod val="40000"/>
            <a:lumOff val="60000"/>
          </a:schemeClr>
        </a:solidFill>
      </dgm:spPr>
      <dgm:t>
        <a:bodyPr/>
        <a:lstStyle/>
        <a:p>
          <a:r>
            <a:rPr lang="en-AU" sz="800">
              <a:solidFill>
                <a:schemeClr val="tx1"/>
              </a:solidFill>
            </a:rPr>
            <a:t>WDR major impact</a:t>
          </a:r>
        </a:p>
      </dgm:t>
    </dgm:pt>
    <dgm:pt modelId="{32A6AFF8-0F75-488E-8BEC-46EE62A95FC1}" type="parTrans" cxnId="{ACBED931-FD4C-4C36-AD47-AD5A7A25B477}">
      <dgm:prSet/>
      <dgm:spPr/>
      <dgm:t>
        <a:bodyPr/>
        <a:lstStyle/>
        <a:p>
          <a:endParaRPr lang="en-AU" sz="800">
            <a:solidFill>
              <a:schemeClr val="tx1"/>
            </a:solidFill>
          </a:endParaRPr>
        </a:p>
      </dgm:t>
    </dgm:pt>
    <dgm:pt modelId="{4363A030-B08A-4D0D-B36A-17B415D56DFE}" type="sibTrans" cxnId="{ACBED931-FD4C-4C36-AD47-AD5A7A25B477}">
      <dgm:prSet/>
      <dgm:spPr/>
      <dgm:t>
        <a:bodyPr/>
        <a:lstStyle/>
        <a:p>
          <a:endParaRPr lang="en-AU" sz="800">
            <a:solidFill>
              <a:schemeClr val="tx1"/>
            </a:solidFill>
          </a:endParaRPr>
        </a:p>
      </dgm:t>
    </dgm:pt>
    <dgm:pt modelId="{9B831C98-FE10-4872-9307-4E21309B5A62}">
      <dgm:prSet phldrT="[Text]" custT="1"/>
      <dgm:spPr>
        <a:solidFill>
          <a:schemeClr val="accent3">
            <a:lumMod val="40000"/>
            <a:lumOff val="60000"/>
          </a:schemeClr>
        </a:solidFill>
      </dgm:spPr>
      <dgm:t>
        <a:bodyPr/>
        <a:lstStyle/>
        <a:p>
          <a:r>
            <a:rPr lang="en-AU" sz="800">
              <a:solidFill>
                <a:schemeClr val="tx1"/>
              </a:solidFill>
            </a:rPr>
            <a:t>WDR moderate impact</a:t>
          </a:r>
        </a:p>
      </dgm:t>
    </dgm:pt>
    <dgm:pt modelId="{C7229E11-5EC5-42CC-8302-F7535946298E}" type="parTrans" cxnId="{477C10CF-8A35-44A7-890A-ECBC684EDC9A}">
      <dgm:prSet/>
      <dgm:spPr/>
      <dgm:t>
        <a:bodyPr/>
        <a:lstStyle/>
        <a:p>
          <a:endParaRPr lang="en-AU" sz="800">
            <a:solidFill>
              <a:schemeClr val="tx1"/>
            </a:solidFill>
          </a:endParaRPr>
        </a:p>
      </dgm:t>
    </dgm:pt>
    <dgm:pt modelId="{D761C40B-1723-4E8E-9567-CEE1003B5CB5}" type="sibTrans" cxnId="{477C10CF-8A35-44A7-890A-ECBC684EDC9A}">
      <dgm:prSet/>
      <dgm:spPr/>
      <dgm:t>
        <a:bodyPr/>
        <a:lstStyle/>
        <a:p>
          <a:endParaRPr lang="en-AU" sz="800">
            <a:solidFill>
              <a:schemeClr val="tx1"/>
            </a:solidFill>
          </a:endParaRPr>
        </a:p>
      </dgm:t>
    </dgm:pt>
    <dgm:pt modelId="{B66811D3-E97D-4975-96CE-90A6CEEA69D1}">
      <dgm:prSet phldrT="[Text]" custT="1"/>
      <dgm:spPr>
        <a:solidFill>
          <a:schemeClr val="accent4">
            <a:lumMod val="40000"/>
            <a:lumOff val="60000"/>
          </a:schemeClr>
        </a:solidFill>
      </dgm:spPr>
      <dgm:t>
        <a:bodyPr/>
        <a:lstStyle/>
        <a:p>
          <a:pPr algn="r" rtl="0"/>
          <a:r>
            <a:rPr lang="en-AU" sz="800">
              <a:solidFill>
                <a:schemeClr val="tx1"/>
              </a:solidFill>
            </a:rPr>
            <a:t>WDR some impact - adding DRSP participant type &amp; related attributes</a:t>
          </a:r>
          <a:endParaRPr lang="en-AU" sz="800">
            <a:solidFill>
              <a:schemeClr val="tx1"/>
            </a:solidFill>
            <a:latin typeface="Century Gothic"/>
          </a:endParaRPr>
        </a:p>
      </dgm:t>
    </dgm:pt>
    <dgm:pt modelId="{A8100E22-C296-48ED-AD0E-8CE019573234}" type="parTrans" cxnId="{EF50ACB6-196C-4734-887A-DCD934852064}">
      <dgm:prSet/>
      <dgm:spPr/>
      <dgm:t>
        <a:bodyPr/>
        <a:lstStyle/>
        <a:p>
          <a:endParaRPr lang="en-AU" sz="800">
            <a:solidFill>
              <a:schemeClr val="tx1"/>
            </a:solidFill>
          </a:endParaRPr>
        </a:p>
      </dgm:t>
    </dgm:pt>
    <dgm:pt modelId="{44C3AC1E-E143-463B-9DDA-2FC51410E8AF}" type="sibTrans" cxnId="{EF50ACB6-196C-4734-887A-DCD934852064}">
      <dgm:prSet/>
      <dgm:spPr/>
      <dgm:t>
        <a:bodyPr/>
        <a:lstStyle/>
        <a:p>
          <a:endParaRPr lang="en-AU" sz="800">
            <a:solidFill>
              <a:schemeClr val="tx1"/>
            </a:solidFill>
          </a:endParaRPr>
        </a:p>
      </dgm:t>
    </dgm:pt>
    <dgm:pt modelId="{88AEFB02-1DE0-40DF-8DBA-85E5A47AF7A5}" type="pres">
      <dgm:prSet presAssocID="{CFC93090-9EFB-40A6-961B-B77A96E7FA08}" presName="linearFlow" presStyleCnt="0">
        <dgm:presLayoutVars>
          <dgm:dir/>
          <dgm:resizeHandles val="exact"/>
        </dgm:presLayoutVars>
      </dgm:prSet>
      <dgm:spPr/>
    </dgm:pt>
    <dgm:pt modelId="{4A03A268-C576-4E96-84DD-06C2604353EB}" type="pres">
      <dgm:prSet presAssocID="{B2528DAC-5D05-4C35-AF35-08C7DDC07E7F}" presName="composite" presStyleCnt="0"/>
      <dgm:spPr/>
    </dgm:pt>
    <dgm:pt modelId="{CDD25F87-4FD5-4566-A4C4-0E0290E0812F}" type="pres">
      <dgm:prSet presAssocID="{B2528DAC-5D05-4C35-AF35-08C7DDC07E7F}" presName="imgShp" presStyleLbl="fgImgPlace1" presStyleIdx="0" presStyleCnt="3" custScaleX="109359" custScaleY="109361" custLinFactNeighborX="53880"/>
      <dgm:spPr>
        <a:solidFill>
          <a:schemeClr val="accent1">
            <a:lumMod val="40000"/>
            <a:lumOff val="60000"/>
          </a:schemeClr>
        </a:solidFill>
      </dgm:spPr>
    </dgm:pt>
    <dgm:pt modelId="{4BC32131-B508-4ED2-A9C9-F28205B6C425}" type="pres">
      <dgm:prSet presAssocID="{B2528DAC-5D05-4C35-AF35-08C7DDC07E7F}" presName="txShp" presStyleLbl="node1" presStyleIdx="0" presStyleCnt="3" custScaleY="92018">
        <dgm:presLayoutVars>
          <dgm:bulletEnabled val="1"/>
        </dgm:presLayoutVars>
      </dgm:prSet>
      <dgm:spPr/>
    </dgm:pt>
    <dgm:pt modelId="{ECB79A8E-D8BD-4957-B504-947506330A0E}" type="pres">
      <dgm:prSet presAssocID="{4363A030-B08A-4D0D-B36A-17B415D56DFE}" presName="spacing" presStyleCnt="0"/>
      <dgm:spPr/>
    </dgm:pt>
    <dgm:pt modelId="{2411D154-3D5E-4120-9AAF-46A39ECF2D27}" type="pres">
      <dgm:prSet presAssocID="{9B831C98-FE10-4872-9307-4E21309B5A62}" presName="composite" presStyleCnt="0"/>
      <dgm:spPr/>
    </dgm:pt>
    <dgm:pt modelId="{4DA4B3B7-BA70-4B80-BEA3-0A1D49850C78}" type="pres">
      <dgm:prSet presAssocID="{9B831C98-FE10-4872-9307-4E21309B5A62}" presName="imgShp" presStyleLbl="fgImgPlace1" presStyleIdx="1" presStyleCnt="3" custScaleX="106808" custScaleY="106809" custLinFactNeighborX="54722"/>
      <dgm:spPr>
        <a:solidFill>
          <a:schemeClr val="accent3">
            <a:lumMod val="40000"/>
            <a:lumOff val="60000"/>
          </a:schemeClr>
        </a:solidFill>
      </dgm:spPr>
    </dgm:pt>
    <dgm:pt modelId="{4626BE24-1794-4050-8202-CD23358F41FA}" type="pres">
      <dgm:prSet presAssocID="{9B831C98-FE10-4872-9307-4E21309B5A62}" presName="txShp" presStyleLbl="node1" presStyleIdx="1" presStyleCnt="3" custScaleY="115569">
        <dgm:presLayoutVars>
          <dgm:bulletEnabled val="1"/>
        </dgm:presLayoutVars>
      </dgm:prSet>
      <dgm:spPr/>
    </dgm:pt>
    <dgm:pt modelId="{3B2F8C5D-617F-40BB-A0C1-33CD4346640D}" type="pres">
      <dgm:prSet presAssocID="{D761C40B-1723-4E8E-9567-CEE1003B5CB5}" presName="spacing" presStyleCnt="0"/>
      <dgm:spPr/>
    </dgm:pt>
    <dgm:pt modelId="{6245DE6B-B695-4A2E-9F95-72E72A2DD80F}" type="pres">
      <dgm:prSet presAssocID="{B66811D3-E97D-4975-96CE-90A6CEEA69D1}" presName="composite" presStyleCnt="0"/>
      <dgm:spPr/>
    </dgm:pt>
    <dgm:pt modelId="{D14A5E8E-F76B-461C-A849-BC23311C77DF}" type="pres">
      <dgm:prSet presAssocID="{B66811D3-E97D-4975-96CE-90A6CEEA69D1}" presName="imgShp" presStyleLbl="fgImgPlace1" presStyleIdx="2" presStyleCnt="3" custScaleX="114266" custScaleY="114268" custLinFactNeighborX="53316"/>
      <dgm:spPr>
        <a:solidFill>
          <a:schemeClr val="accent4">
            <a:lumMod val="40000"/>
            <a:lumOff val="60000"/>
          </a:schemeClr>
        </a:solidFill>
      </dgm:spPr>
    </dgm:pt>
    <dgm:pt modelId="{EEF0EBE8-918C-47D4-85FE-2D428D660842}" type="pres">
      <dgm:prSet presAssocID="{B66811D3-E97D-4975-96CE-90A6CEEA69D1}" presName="txShp" presStyleLbl="node1" presStyleIdx="2" presStyleCnt="3" custScaleY="141704">
        <dgm:presLayoutVars>
          <dgm:bulletEnabled val="1"/>
        </dgm:presLayoutVars>
      </dgm:prSet>
      <dgm:spPr/>
    </dgm:pt>
  </dgm:ptLst>
  <dgm:cxnLst>
    <dgm:cxn modelId="{E7232020-946A-4C6B-A36A-1B5014A0F28D}" type="presOf" srcId="{9B831C98-FE10-4872-9307-4E21309B5A62}" destId="{4626BE24-1794-4050-8202-CD23358F41FA}" srcOrd="0" destOrd="0" presId="urn:microsoft.com/office/officeart/2005/8/layout/vList3"/>
    <dgm:cxn modelId="{ACBED931-FD4C-4C36-AD47-AD5A7A25B477}" srcId="{CFC93090-9EFB-40A6-961B-B77A96E7FA08}" destId="{B2528DAC-5D05-4C35-AF35-08C7DDC07E7F}" srcOrd="0" destOrd="0" parTransId="{32A6AFF8-0F75-488E-8BEC-46EE62A95FC1}" sibTransId="{4363A030-B08A-4D0D-B36A-17B415D56DFE}"/>
    <dgm:cxn modelId="{16E9A644-2C9E-496D-B0BD-43BDC800C6EF}" type="presOf" srcId="{B66811D3-E97D-4975-96CE-90A6CEEA69D1}" destId="{EEF0EBE8-918C-47D4-85FE-2D428D660842}" srcOrd="0" destOrd="0" presId="urn:microsoft.com/office/officeart/2005/8/layout/vList3"/>
    <dgm:cxn modelId="{EF50ACB6-196C-4734-887A-DCD934852064}" srcId="{CFC93090-9EFB-40A6-961B-B77A96E7FA08}" destId="{B66811D3-E97D-4975-96CE-90A6CEEA69D1}" srcOrd="2" destOrd="0" parTransId="{A8100E22-C296-48ED-AD0E-8CE019573234}" sibTransId="{44C3AC1E-E143-463B-9DDA-2FC51410E8AF}"/>
    <dgm:cxn modelId="{B72F98CA-82DA-461C-A237-8B9B211296FE}" type="presOf" srcId="{B2528DAC-5D05-4C35-AF35-08C7DDC07E7F}" destId="{4BC32131-B508-4ED2-A9C9-F28205B6C425}" srcOrd="0" destOrd="0" presId="urn:microsoft.com/office/officeart/2005/8/layout/vList3"/>
    <dgm:cxn modelId="{477C10CF-8A35-44A7-890A-ECBC684EDC9A}" srcId="{CFC93090-9EFB-40A6-961B-B77A96E7FA08}" destId="{9B831C98-FE10-4872-9307-4E21309B5A62}" srcOrd="1" destOrd="0" parTransId="{C7229E11-5EC5-42CC-8302-F7535946298E}" sibTransId="{D761C40B-1723-4E8E-9567-CEE1003B5CB5}"/>
    <dgm:cxn modelId="{671023F3-459F-4391-80D9-E2A88D10211D}" type="presOf" srcId="{CFC93090-9EFB-40A6-961B-B77A96E7FA08}" destId="{88AEFB02-1DE0-40DF-8DBA-85E5A47AF7A5}" srcOrd="0" destOrd="0" presId="urn:microsoft.com/office/officeart/2005/8/layout/vList3"/>
    <dgm:cxn modelId="{13B39426-4D64-4D39-BB38-154F822E6741}" type="presParOf" srcId="{88AEFB02-1DE0-40DF-8DBA-85E5A47AF7A5}" destId="{4A03A268-C576-4E96-84DD-06C2604353EB}" srcOrd="0" destOrd="0" presId="urn:microsoft.com/office/officeart/2005/8/layout/vList3"/>
    <dgm:cxn modelId="{FC5C41CE-6A15-4A4F-A387-65ACB86C50E6}" type="presParOf" srcId="{4A03A268-C576-4E96-84DD-06C2604353EB}" destId="{CDD25F87-4FD5-4566-A4C4-0E0290E0812F}" srcOrd="0" destOrd="0" presId="urn:microsoft.com/office/officeart/2005/8/layout/vList3"/>
    <dgm:cxn modelId="{A739A182-D948-492E-AD51-B1EA862855AA}" type="presParOf" srcId="{4A03A268-C576-4E96-84DD-06C2604353EB}" destId="{4BC32131-B508-4ED2-A9C9-F28205B6C425}" srcOrd="1" destOrd="0" presId="urn:microsoft.com/office/officeart/2005/8/layout/vList3"/>
    <dgm:cxn modelId="{EF0DEBAD-7DAA-4F17-BE24-002BA92FD7EC}" type="presParOf" srcId="{88AEFB02-1DE0-40DF-8DBA-85E5A47AF7A5}" destId="{ECB79A8E-D8BD-4957-B504-947506330A0E}" srcOrd="1" destOrd="0" presId="urn:microsoft.com/office/officeart/2005/8/layout/vList3"/>
    <dgm:cxn modelId="{9DCE9B7D-2D56-43C9-8438-1E04FD3E41BB}" type="presParOf" srcId="{88AEFB02-1DE0-40DF-8DBA-85E5A47AF7A5}" destId="{2411D154-3D5E-4120-9AAF-46A39ECF2D27}" srcOrd="2" destOrd="0" presId="urn:microsoft.com/office/officeart/2005/8/layout/vList3"/>
    <dgm:cxn modelId="{C2393BD0-F93D-4E66-8AF1-643063682F42}" type="presParOf" srcId="{2411D154-3D5E-4120-9AAF-46A39ECF2D27}" destId="{4DA4B3B7-BA70-4B80-BEA3-0A1D49850C78}" srcOrd="0" destOrd="0" presId="urn:microsoft.com/office/officeart/2005/8/layout/vList3"/>
    <dgm:cxn modelId="{7B9EED5F-5724-4188-9695-AD6AC9C370D1}" type="presParOf" srcId="{2411D154-3D5E-4120-9AAF-46A39ECF2D27}" destId="{4626BE24-1794-4050-8202-CD23358F41FA}" srcOrd="1" destOrd="0" presId="urn:microsoft.com/office/officeart/2005/8/layout/vList3"/>
    <dgm:cxn modelId="{DB74C65B-9D05-42BD-BA65-0E30EF5090C5}" type="presParOf" srcId="{88AEFB02-1DE0-40DF-8DBA-85E5A47AF7A5}" destId="{3B2F8C5D-617F-40BB-A0C1-33CD4346640D}" srcOrd="3" destOrd="0" presId="urn:microsoft.com/office/officeart/2005/8/layout/vList3"/>
    <dgm:cxn modelId="{CB89387E-144A-414F-A325-4C5D9C401B54}" type="presParOf" srcId="{88AEFB02-1DE0-40DF-8DBA-85E5A47AF7A5}" destId="{6245DE6B-B695-4A2E-9F95-72E72A2DD80F}" srcOrd="4" destOrd="0" presId="urn:microsoft.com/office/officeart/2005/8/layout/vList3"/>
    <dgm:cxn modelId="{8F759737-3FA9-4EB0-AC4C-BE52A98132C3}" type="presParOf" srcId="{6245DE6B-B695-4A2E-9F95-72E72A2DD80F}" destId="{D14A5E8E-F76B-461C-A849-BC23311C77DF}" srcOrd="0" destOrd="0" presId="urn:microsoft.com/office/officeart/2005/8/layout/vList3"/>
    <dgm:cxn modelId="{7229C085-0A5B-4EA8-B193-60D95A8C3B0E}" type="presParOf" srcId="{6245DE6B-B695-4A2E-9F95-72E72A2DD80F}" destId="{EEF0EBE8-918C-47D4-85FE-2D428D66084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6D781B-149B-4407-BABB-0FF22FACBCA1}" type="doc">
      <dgm:prSet loTypeId="urn:diagrams.loki3.com/VaryingWidthList" loCatId="list" qsTypeId="urn:microsoft.com/office/officeart/2005/8/quickstyle/simple1" qsCatId="simple" csTypeId="urn:microsoft.com/office/officeart/2005/8/colors/accent1_2" csCatId="accent1" phldr="1"/>
      <dgm:spPr/>
    </dgm:pt>
    <dgm:pt modelId="{0B1CD8A5-3D4A-45A9-8847-C30EFC284BC0}">
      <dgm:prSet phldrT="[Text]" custT="1"/>
      <dgm:spPr>
        <a:solidFill>
          <a:schemeClr val="accent1">
            <a:lumMod val="40000"/>
            <a:lumOff val="60000"/>
          </a:schemeClr>
        </a:solidFill>
      </dgm:spPr>
      <dgm:t>
        <a:bodyPr/>
        <a:lstStyle/>
        <a:p>
          <a:r>
            <a:rPr lang="en-AU" sz="800">
              <a:solidFill>
                <a:schemeClr val="tx1"/>
              </a:solidFill>
            </a:rPr>
            <a:t>CS major impact</a:t>
          </a:r>
        </a:p>
      </dgm:t>
    </dgm:pt>
    <dgm:pt modelId="{ACFED84A-3858-4292-82EC-5B1AD704E4B0}" type="parTrans" cxnId="{5CFD52A0-4BC4-44FD-B3C8-B4E336DEC2DB}">
      <dgm:prSet/>
      <dgm:spPr/>
      <dgm:t>
        <a:bodyPr/>
        <a:lstStyle/>
        <a:p>
          <a:endParaRPr lang="en-AU" sz="1200">
            <a:solidFill>
              <a:schemeClr val="tx1"/>
            </a:solidFill>
          </a:endParaRPr>
        </a:p>
      </dgm:t>
    </dgm:pt>
    <dgm:pt modelId="{FF437BEB-A0EA-4BDC-B38E-F1326EF74340}" type="sibTrans" cxnId="{5CFD52A0-4BC4-44FD-B3C8-B4E336DEC2DB}">
      <dgm:prSet/>
      <dgm:spPr/>
      <dgm:t>
        <a:bodyPr/>
        <a:lstStyle/>
        <a:p>
          <a:endParaRPr lang="en-AU" sz="1200">
            <a:solidFill>
              <a:schemeClr val="tx1"/>
            </a:solidFill>
          </a:endParaRPr>
        </a:p>
      </dgm:t>
    </dgm:pt>
    <dgm:pt modelId="{07252C59-173A-427F-B294-078D96F93EE3}">
      <dgm:prSet phldrT="[Text]" custT="1"/>
      <dgm:spPr>
        <a:solidFill>
          <a:schemeClr val="accent3">
            <a:lumMod val="40000"/>
            <a:lumOff val="60000"/>
          </a:schemeClr>
        </a:solidFill>
      </dgm:spPr>
      <dgm:t>
        <a:bodyPr/>
        <a:lstStyle/>
        <a:p>
          <a:r>
            <a:rPr lang="en-AU" sz="800">
              <a:solidFill>
                <a:schemeClr val="tx1"/>
              </a:solidFill>
            </a:rPr>
            <a:t>CS moderate impact</a:t>
          </a:r>
        </a:p>
      </dgm:t>
    </dgm:pt>
    <dgm:pt modelId="{68FF6B92-5245-478C-8ACB-F0EA3BD430B2}" type="parTrans" cxnId="{C9404EE7-2852-4FFC-8E47-30DB19519405}">
      <dgm:prSet/>
      <dgm:spPr/>
      <dgm:t>
        <a:bodyPr/>
        <a:lstStyle/>
        <a:p>
          <a:endParaRPr lang="en-AU" sz="1200">
            <a:solidFill>
              <a:schemeClr val="tx1"/>
            </a:solidFill>
          </a:endParaRPr>
        </a:p>
      </dgm:t>
    </dgm:pt>
    <dgm:pt modelId="{C80D6BA4-D925-49B8-9979-FE58AE987FE7}" type="sibTrans" cxnId="{C9404EE7-2852-4FFC-8E47-30DB19519405}">
      <dgm:prSet/>
      <dgm:spPr/>
      <dgm:t>
        <a:bodyPr/>
        <a:lstStyle/>
        <a:p>
          <a:endParaRPr lang="en-AU" sz="1200">
            <a:solidFill>
              <a:schemeClr val="tx1"/>
            </a:solidFill>
          </a:endParaRPr>
        </a:p>
      </dgm:t>
    </dgm:pt>
    <dgm:pt modelId="{66CE8992-7E15-4351-BF1C-5991850299DC}">
      <dgm:prSet phldrT="[Text]" custT="1"/>
      <dgm:spPr>
        <a:solidFill>
          <a:schemeClr val="accent4">
            <a:lumMod val="40000"/>
            <a:lumOff val="60000"/>
          </a:schemeClr>
        </a:solidFill>
      </dgm:spPr>
      <dgm:t>
        <a:bodyPr/>
        <a:lstStyle/>
        <a:p>
          <a:r>
            <a:rPr lang="en-AU" sz="800">
              <a:solidFill>
                <a:schemeClr val="tx1"/>
              </a:solidFill>
            </a:rPr>
            <a:t>CS some impact</a:t>
          </a:r>
        </a:p>
      </dgm:t>
    </dgm:pt>
    <dgm:pt modelId="{97E5C084-27D2-4D1C-B2C9-81C649777E7C}" type="parTrans" cxnId="{5A3C35C8-C679-4757-8D80-B88DC06B171D}">
      <dgm:prSet/>
      <dgm:spPr/>
      <dgm:t>
        <a:bodyPr/>
        <a:lstStyle/>
        <a:p>
          <a:endParaRPr lang="en-AU" sz="1200">
            <a:solidFill>
              <a:schemeClr val="tx1"/>
            </a:solidFill>
          </a:endParaRPr>
        </a:p>
      </dgm:t>
    </dgm:pt>
    <dgm:pt modelId="{5F750CC8-EDEA-4B93-B11C-20BA72C4E182}" type="sibTrans" cxnId="{5A3C35C8-C679-4757-8D80-B88DC06B171D}">
      <dgm:prSet/>
      <dgm:spPr/>
      <dgm:t>
        <a:bodyPr/>
        <a:lstStyle/>
        <a:p>
          <a:endParaRPr lang="en-AU" sz="1200">
            <a:solidFill>
              <a:schemeClr val="tx1"/>
            </a:solidFill>
          </a:endParaRPr>
        </a:p>
      </dgm:t>
    </dgm:pt>
    <dgm:pt modelId="{8F7B3DEC-D161-4FEA-9030-2DEF9DDA80F8}" type="pres">
      <dgm:prSet presAssocID="{996D781B-149B-4407-BABB-0FF22FACBCA1}" presName="Name0" presStyleCnt="0">
        <dgm:presLayoutVars>
          <dgm:resizeHandles/>
        </dgm:presLayoutVars>
      </dgm:prSet>
      <dgm:spPr/>
    </dgm:pt>
    <dgm:pt modelId="{CDC28541-57F0-418E-B778-7E35EA07CD11}" type="pres">
      <dgm:prSet presAssocID="{0B1CD8A5-3D4A-45A9-8847-C30EFC284BC0}" presName="text" presStyleLbl="node1" presStyleIdx="0" presStyleCnt="3" custScaleX="140971" custScaleY="54967">
        <dgm:presLayoutVars>
          <dgm:bulletEnabled val="1"/>
        </dgm:presLayoutVars>
      </dgm:prSet>
      <dgm:spPr/>
    </dgm:pt>
    <dgm:pt modelId="{A9A62E9E-1D78-4211-B38A-C5618B6BC593}" type="pres">
      <dgm:prSet presAssocID="{FF437BEB-A0EA-4BDC-B38E-F1326EF74340}" presName="space" presStyleCnt="0"/>
      <dgm:spPr/>
    </dgm:pt>
    <dgm:pt modelId="{21C62C6E-28D5-4B13-A365-887BCB9225CC}" type="pres">
      <dgm:prSet presAssocID="{07252C59-173A-427F-B294-078D96F93EE3}" presName="text" presStyleLbl="node1" presStyleIdx="1" presStyleCnt="3" custScaleX="138528" custScaleY="49541">
        <dgm:presLayoutVars>
          <dgm:bulletEnabled val="1"/>
        </dgm:presLayoutVars>
      </dgm:prSet>
      <dgm:spPr/>
    </dgm:pt>
    <dgm:pt modelId="{5E3210CD-8F85-470A-B7B2-A2D8007D5C89}" type="pres">
      <dgm:prSet presAssocID="{C80D6BA4-D925-49B8-9979-FE58AE987FE7}" presName="space" presStyleCnt="0"/>
      <dgm:spPr/>
    </dgm:pt>
    <dgm:pt modelId="{0219E382-FEF5-4622-97C0-B4E2C8A03149}" type="pres">
      <dgm:prSet presAssocID="{66CE8992-7E15-4351-BF1C-5991850299DC}" presName="text" presStyleLbl="node1" presStyleIdx="2" presStyleCnt="3" custScaleX="138528" custScaleY="48361">
        <dgm:presLayoutVars>
          <dgm:bulletEnabled val="1"/>
        </dgm:presLayoutVars>
      </dgm:prSet>
      <dgm:spPr/>
    </dgm:pt>
  </dgm:ptLst>
  <dgm:cxnLst>
    <dgm:cxn modelId="{071F3658-BC89-41D5-96D8-3A0114189B09}" type="presOf" srcId="{996D781B-149B-4407-BABB-0FF22FACBCA1}" destId="{8F7B3DEC-D161-4FEA-9030-2DEF9DDA80F8}" srcOrd="0" destOrd="0" presId="urn:diagrams.loki3.com/VaryingWidthList"/>
    <dgm:cxn modelId="{D73A1F8C-A59C-40CE-9143-51689A21B751}" type="presOf" srcId="{07252C59-173A-427F-B294-078D96F93EE3}" destId="{21C62C6E-28D5-4B13-A365-887BCB9225CC}" srcOrd="0" destOrd="0" presId="urn:diagrams.loki3.com/VaryingWidthList"/>
    <dgm:cxn modelId="{5CFD52A0-4BC4-44FD-B3C8-B4E336DEC2DB}" srcId="{996D781B-149B-4407-BABB-0FF22FACBCA1}" destId="{0B1CD8A5-3D4A-45A9-8847-C30EFC284BC0}" srcOrd="0" destOrd="0" parTransId="{ACFED84A-3858-4292-82EC-5B1AD704E4B0}" sibTransId="{FF437BEB-A0EA-4BDC-B38E-F1326EF74340}"/>
    <dgm:cxn modelId="{CC8CCBB6-780A-4A72-90B3-A6D4023756B9}" type="presOf" srcId="{0B1CD8A5-3D4A-45A9-8847-C30EFC284BC0}" destId="{CDC28541-57F0-418E-B778-7E35EA07CD11}" srcOrd="0" destOrd="0" presId="urn:diagrams.loki3.com/VaryingWidthList"/>
    <dgm:cxn modelId="{5A3C35C8-C679-4757-8D80-B88DC06B171D}" srcId="{996D781B-149B-4407-BABB-0FF22FACBCA1}" destId="{66CE8992-7E15-4351-BF1C-5991850299DC}" srcOrd="2" destOrd="0" parTransId="{97E5C084-27D2-4D1C-B2C9-81C649777E7C}" sibTransId="{5F750CC8-EDEA-4B93-B11C-20BA72C4E182}"/>
    <dgm:cxn modelId="{C9404EE7-2852-4FFC-8E47-30DB19519405}" srcId="{996D781B-149B-4407-BABB-0FF22FACBCA1}" destId="{07252C59-173A-427F-B294-078D96F93EE3}" srcOrd="1" destOrd="0" parTransId="{68FF6B92-5245-478C-8ACB-F0EA3BD430B2}" sibTransId="{C80D6BA4-D925-49B8-9979-FE58AE987FE7}"/>
    <dgm:cxn modelId="{B71C4BFA-288B-4D09-BA4E-D85F4DC62D4B}" type="presOf" srcId="{66CE8992-7E15-4351-BF1C-5991850299DC}" destId="{0219E382-FEF5-4622-97C0-B4E2C8A03149}" srcOrd="0" destOrd="0" presId="urn:diagrams.loki3.com/VaryingWidthList"/>
    <dgm:cxn modelId="{61593D80-7B70-4EC9-B52F-FF4FED47B80D}" type="presParOf" srcId="{8F7B3DEC-D161-4FEA-9030-2DEF9DDA80F8}" destId="{CDC28541-57F0-418E-B778-7E35EA07CD11}" srcOrd="0" destOrd="0" presId="urn:diagrams.loki3.com/VaryingWidthList"/>
    <dgm:cxn modelId="{B405B971-A182-478C-9EBD-263669F05A8C}" type="presParOf" srcId="{8F7B3DEC-D161-4FEA-9030-2DEF9DDA80F8}" destId="{A9A62E9E-1D78-4211-B38A-C5618B6BC593}" srcOrd="1" destOrd="0" presId="urn:diagrams.loki3.com/VaryingWidthList"/>
    <dgm:cxn modelId="{9AE4A3DD-3001-474D-9C4E-BC7C81BAF67D}" type="presParOf" srcId="{8F7B3DEC-D161-4FEA-9030-2DEF9DDA80F8}" destId="{21C62C6E-28D5-4B13-A365-887BCB9225CC}" srcOrd="2" destOrd="0" presId="urn:diagrams.loki3.com/VaryingWidthList"/>
    <dgm:cxn modelId="{2012B792-DED7-44EF-8049-4BAC55F4B472}" type="presParOf" srcId="{8F7B3DEC-D161-4FEA-9030-2DEF9DDA80F8}" destId="{5E3210CD-8F85-470A-B7B2-A2D8007D5C89}" srcOrd="3" destOrd="0" presId="urn:diagrams.loki3.com/VaryingWidthList"/>
    <dgm:cxn modelId="{95FF79A0-8A2B-4298-80C3-C1CE3CC62B43}" type="presParOf" srcId="{8F7B3DEC-D161-4FEA-9030-2DEF9DDA80F8}" destId="{0219E382-FEF5-4622-97C0-B4E2C8A03149}" srcOrd="4" destOrd="0" presId="urn:diagrams.loki3.com/VaryingWidth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F2799-48A1-49DB-BE5C-58B36FAFD3CF}">
      <dsp:nvSpPr>
        <dsp:cNvPr id="0" name=""/>
        <dsp:cNvSpPr/>
      </dsp:nvSpPr>
      <dsp:spPr>
        <a:xfrm>
          <a:off x="46348" y="-242890"/>
          <a:ext cx="1214453" cy="72867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AU" sz="1800" b="1" kern="1200"/>
            <a:t>April 20</a:t>
          </a:r>
        </a:p>
      </dsp:txBody>
      <dsp:txXfrm>
        <a:off x="46348" y="-242890"/>
        <a:ext cx="1214453" cy="485781"/>
      </dsp:txXfrm>
    </dsp:sp>
    <dsp:sp modelId="{503BA422-7B2A-4C49-B85B-EB46F61FA640}">
      <dsp:nvSpPr>
        <dsp:cNvPr id="0" name=""/>
        <dsp:cNvSpPr/>
      </dsp:nvSpPr>
      <dsp:spPr>
        <a:xfrm>
          <a:off x="210285" y="242890"/>
          <a:ext cx="1785915" cy="38596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AU" sz="1600" kern="1200"/>
            <a:t>Market bodies begin prioritising regulatory program due to:</a:t>
          </a:r>
        </a:p>
        <a:p>
          <a:pPr marL="342900" lvl="2" indent="-171450" algn="l" defTabSz="711200">
            <a:lnSpc>
              <a:spcPct val="90000"/>
            </a:lnSpc>
            <a:spcBef>
              <a:spcPct val="0"/>
            </a:spcBef>
            <a:spcAft>
              <a:spcPct val="15000"/>
            </a:spcAft>
            <a:buChar char="•"/>
          </a:pPr>
          <a:r>
            <a:rPr lang="en-AU" sz="1600" kern="1200"/>
            <a:t>impacts of COVID-19</a:t>
          </a:r>
        </a:p>
        <a:p>
          <a:pPr marL="342900" lvl="2" indent="-171450" algn="l" defTabSz="711200">
            <a:lnSpc>
              <a:spcPct val="90000"/>
            </a:lnSpc>
            <a:spcBef>
              <a:spcPct val="0"/>
            </a:spcBef>
            <a:spcAft>
              <a:spcPct val="15000"/>
            </a:spcAft>
            <a:buChar char="•"/>
          </a:pPr>
          <a:r>
            <a:rPr lang="en-AU" sz="1600" kern="1200"/>
            <a:t>Recognised regulatory burden</a:t>
          </a:r>
        </a:p>
      </dsp:txBody>
      <dsp:txXfrm>
        <a:off x="262593" y="295198"/>
        <a:ext cx="1681299" cy="3755038"/>
      </dsp:txXfrm>
    </dsp:sp>
    <dsp:sp modelId="{4C169450-6495-4561-A6DC-C50B66FA923D}">
      <dsp:nvSpPr>
        <dsp:cNvPr id="0" name=""/>
        <dsp:cNvSpPr/>
      </dsp:nvSpPr>
      <dsp:spPr>
        <a:xfrm>
          <a:off x="1516111" y="-151034"/>
          <a:ext cx="541255" cy="3020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AU" sz="400" kern="1200"/>
        </a:p>
      </dsp:txBody>
      <dsp:txXfrm>
        <a:off x="1516111" y="-90620"/>
        <a:ext cx="450635" cy="181240"/>
      </dsp:txXfrm>
    </dsp:sp>
    <dsp:sp modelId="{3655DDE9-537E-42B8-94F6-712A3B3AD86A}">
      <dsp:nvSpPr>
        <dsp:cNvPr id="0" name=""/>
        <dsp:cNvSpPr/>
      </dsp:nvSpPr>
      <dsp:spPr>
        <a:xfrm>
          <a:off x="2282039" y="-242890"/>
          <a:ext cx="1379984" cy="72867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AU" sz="1800" b="1" kern="1200"/>
            <a:t>21 April 20</a:t>
          </a:r>
        </a:p>
      </dsp:txBody>
      <dsp:txXfrm>
        <a:off x="2282039" y="-242890"/>
        <a:ext cx="1379984" cy="485781"/>
      </dsp:txXfrm>
    </dsp:sp>
    <dsp:sp modelId="{EC4773B9-B21A-4A07-A237-F709AA222DF2}">
      <dsp:nvSpPr>
        <dsp:cNvPr id="0" name=""/>
        <dsp:cNvSpPr/>
      </dsp:nvSpPr>
      <dsp:spPr>
        <a:xfrm>
          <a:off x="2402353" y="242890"/>
          <a:ext cx="1635954" cy="38596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AU" sz="1600" kern="1200"/>
            <a:t>Stakeholder forum</a:t>
          </a:r>
        </a:p>
        <a:p>
          <a:pPr marL="171450" lvl="1" indent="-171450" algn="l" defTabSz="711200">
            <a:lnSpc>
              <a:spcPct val="90000"/>
            </a:lnSpc>
            <a:spcBef>
              <a:spcPct val="0"/>
            </a:spcBef>
            <a:spcAft>
              <a:spcPct val="15000"/>
            </a:spcAft>
            <a:buChar char="•"/>
          </a:pPr>
          <a:r>
            <a:rPr lang="en-AU" sz="1600" kern="1200"/>
            <a:t>First draft of roadmap</a:t>
          </a:r>
        </a:p>
      </dsp:txBody>
      <dsp:txXfrm>
        <a:off x="2450268" y="290805"/>
        <a:ext cx="1540124" cy="3763824"/>
      </dsp:txXfrm>
    </dsp:sp>
    <dsp:sp modelId="{114F452B-B4CE-49A2-8AA5-F0521D121521}">
      <dsp:nvSpPr>
        <dsp:cNvPr id="0" name=""/>
        <dsp:cNvSpPr/>
      </dsp:nvSpPr>
      <dsp:spPr>
        <a:xfrm>
          <a:off x="3877896" y="-151034"/>
          <a:ext cx="457650" cy="30206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AU" sz="400" kern="1200"/>
        </a:p>
      </dsp:txBody>
      <dsp:txXfrm>
        <a:off x="3877896" y="-90620"/>
        <a:ext cx="367030" cy="181240"/>
      </dsp:txXfrm>
    </dsp:sp>
    <dsp:sp modelId="{63B5FB33-7590-42EA-9CDE-790C54FFA14B}">
      <dsp:nvSpPr>
        <dsp:cNvPr id="0" name=""/>
        <dsp:cNvSpPr/>
      </dsp:nvSpPr>
      <dsp:spPr>
        <a:xfrm>
          <a:off x="4525515" y="-242890"/>
          <a:ext cx="1583235" cy="72867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AU" sz="1800" b="1" kern="1200"/>
            <a:t>10 August 20</a:t>
          </a:r>
        </a:p>
      </dsp:txBody>
      <dsp:txXfrm>
        <a:off x="4525515" y="-242890"/>
        <a:ext cx="1583235" cy="485781"/>
      </dsp:txXfrm>
    </dsp:sp>
    <dsp:sp modelId="{D0924546-610E-4DC6-A57E-E99BF70BC3A8}">
      <dsp:nvSpPr>
        <dsp:cNvPr id="0" name=""/>
        <dsp:cNvSpPr/>
      </dsp:nvSpPr>
      <dsp:spPr>
        <a:xfrm>
          <a:off x="4765052" y="242890"/>
          <a:ext cx="1600759" cy="385965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AU" sz="1600" kern="1200"/>
            <a:t>Stakeholder forum and consultation following release of AEMC decisions on 5MS date and WDR</a:t>
          </a:r>
        </a:p>
      </dsp:txBody>
      <dsp:txXfrm>
        <a:off x="4811937" y="289775"/>
        <a:ext cx="1506989" cy="3765884"/>
      </dsp:txXfrm>
    </dsp:sp>
    <dsp:sp modelId="{62368478-3B08-4389-A52E-F655C18202B7}">
      <dsp:nvSpPr>
        <dsp:cNvPr id="0" name=""/>
        <dsp:cNvSpPr/>
      </dsp:nvSpPr>
      <dsp:spPr>
        <a:xfrm>
          <a:off x="6283872" y="-151034"/>
          <a:ext cx="371258" cy="30206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AU" sz="400" kern="1200"/>
        </a:p>
      </dsp:txBody>
      <dsp:txXfrm>
        <a:off x="6283872" y="-90620"/>
        <a:ext cx="280638" cy="181240"/>
      </dsp:txXfrm>
    </dsp:sp>
    <dsp:sp modelId="{907ED960-EB72-48F0-8767-422883351A9E}">
      <dsp:nvSpPr>
        <dsp:cNvPr id="0" name=""/>
        <dsp:cNvSpPr/>
      </dsp:nvSpPr>
      <dsp:spPr>
        <a:xfrm>
          <a:off x="6809238" y="-242890"/>
          <a:ext cx="1587182" cy="72867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AU" sz="1800" b="1" kern="1200"/>
            <a:t>31 August 20</a:t>
          </a:r>
        </a:p>
      </dsp:txBody>
      <dsp:txXfrm>
        <a:off x="6809238" y="-242890"/>
        <a:ext cx="1587182" cy="485781"/>
      </dsp:txXfrm>
    </dsp:sp>
    <dsp:sp modelId="{BBF43B65-3AA4-4C7D-A903-AA6BAAB46AB0}">
      <dsp:nvSpPr>
        <dsp:cNvPr id="0" name=""/>
        <dsp:cNvSpPr/>
      </dsp:nvSpPr>
      <dsp:spPr>
        <a:xfrm>
          <a:off x="6984318" y="242890"/>
          <a:ext cx="1733620" cy="38596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AU" sz="1600" kern="1200"/>
            <a:t>Roadmap updated to reflect:</a:t>
          </a:r>
        </a:p>
        <a:p>
          <a:pPr marL="342900" lvl="2" indent="-171450" algn="l" defTabSz="711200">
            <a:lnSpc>
              <a:spcPct val="90000"/>
            </a:lnSpc>
            <a:spcBef>
              <a:spcPct val="0"/>
            </a:spcBef>
            <a:spcAft>
              <a:spcPct val="15000"/>
            </a:spcAft>
            <a:buChar char="•"/>
          </a:pPr>
          <a:r>
            <a:rPr lang="en-AU" sz="1600" kern="1200"/>
            <a:t>new rules</a:t>
          </a:r>
        </a:p>
        <a:p>
          <a:pPr marL="342900" lvl="2" indent="-171450" algn="l" defTabSz="711200">
            <a:lnSpc>
              <a:spcPct val="90000"/>
            </a:lnSpc>
            <a:spcBef>
              <a:spcPct val="0"/>
            </a:spcBef>
            <a:spcAft>
              <a:spcPct val="15000"/>
            </a:spcAft>
            <a:buChar char="•"/>
          </a:pPr>
          <a:r>
            <a:rPr lang="en-AU" sz="1600" kern="1200"/>
            <a:t>stakeholder feedback</a:t>
          </a:r>
        </a:p>
      </dsp:txBody>
      <dsp:txXfrm>
        <a:off x="7035094" y="293666"/>
        <a:ext cx="1632068" cy="3758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28541-57F0-418E-B778-7E35EA07CD11}">
      <dsp:nvSpPr>
        <dsp:cNvPr id="0" name=""/>
        <dsp:cNvSpPr/>
      </dsp:nvSpPr>
      <dsp:spPr>
        <a:xfrm>
          <a:off x="2822156" y="489"/>
          <a:ext cx="1143836" cy="235571"/>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major impact</a:t>
          </a:r>
        </a:p>
      </dsp:txBody>
      <dsp:txXfrm>
        <a:off x="2822156" y="489"/>
        <a:ext cx="1143836" cy="235571"/>
      </dsp:txXfrm>
    </dsp:sp>
    <dsp:sp modelId="{21C62C6E-28D5-4B13-A365-887BCB9225CC}">
      <dsp:nvSpPr>
        <dsp:cNvPr id="0" name=""/>
        <dsp:cNvSpPr/>
      </dsp:nvSpPr>
      <dsp:spPr>
        <a:xfrm>
          <a:off x="2831788" y="247839"/>
          <a:ext cx="1124573" cy="235571"/>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moderate impact</a:t>
          </a:r>
        </a:p>
      </dsp:txBody>
      <dsp:txXfrm>
        <a:off x="2831788" y="247839"/>
        <a:ext cx="1124573" cy="235571"/>
      </dsp:txXfrm>
    </dsp:sp>
    <dsp:sp modelId="{0219E382-FEF5-4622-97C0-B4E2C8A03149}">
      <dsp:nvSpPr>
        <dsp:cNvPr id="0" name=""/>
        <dsp:cNvSpPr/>
      </dsp:nvSpPr>
      <dsp:spPr>
        <a:xfrm>
          <a:off x="2822155" y="495189"/>
          <a:ext cx="1143838" cy="235571"/>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some impact</a:t>
          </a:r>
        </a:p>
      </dsp:txBody>
      <dsp:txXfrm>
        <a:off x="2822155" y="495189"/>
        <a:ext cx="1143838" cy="235571"/>
      </dsp:txXfrm>
    </dsp:sp>
    <dsp:sp modelId="{FC388234-3521-4777-AAD4-7A303DC3C9EF}">
      <dsp:nvSpPr>
        <dsp:cNvPr id="0" name=""/>
        <dsp:cNvSpPr/>
      </dsp:nvSpPr>
      <dsp:spPr>
        <a:xfrm>
          <a:off x="2816595" y="743029"/>
          <a:ext cx="1154959" cy="235571"/>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no impact</a:t>
          </a:r>
        </a:p>
      </dsp:txBody>
      <dsp:txXfrm>
        <a:off x="2816595" y="743029"/>
        <a:ext cx="1154959" cy="2355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32131-B508-4ED2-A9C9-F28205B6C425}">
      <dsp:nvSpPr>
        <dsp:cNvPr id="0" name=""/>
        <dsp:cNvSpPr/>
      </dsp:nvSpPr>
      <dsp:spPr>
        <a:xfrm rot="10800000">
          <a:off x="579677" y="20423"/>
          <a:ext cx="2046486" cy="216108"/>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564" tIns="30480" rIns="56896" bIns="3048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WDR major impact</a:t>
          </a:r>
        </a:p>
      </dsp:txBody>
      <dsp:txXfrm rot="10800000">
        <a:off x="633704" y="20423"/>
        <a:ext cx="1992459" cy="216108"/>
      </dsp:txXfrm>
    </dsp:sp>
    <dsp:sp modelId="{CDD25F87-4FD5-4566-A4C4-0E0290E0812F}">
      <dsp:nvSpPr>
        <dsp:cNvPr id="0" name=""/>
        <dsp:cNvSpPr/>
      </dsp:nvSpPr>
      <dsp:spPr>
        <a:xfrm>
          <a:off x="577799" y="58"/>
          <a:ext cx="256834" cy="25683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26BE24-1794-4050-8202-CD23358F41FA}">
      <dsp:nvSpPr>
        <dsp:cNvPr id="0" name=""/>
        <dsp:cNvSpPr/>
      </dsp:nvSpPr>
      <dsp:spPr>
        <a:xfrm rot="10800000">
          <a:off x="578179" y="315611"/>
          <a:ext cx="2046486" cy="271419"/>
        </a:xfrm>
        <a:prstGeom prst="homePlat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564" tIns="30480" rIns="56896" bIns="3048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WDR moderate impact</a:t>
          </a:r>
        </a:p>
      </dsp:txBody>
      <dsp:txXfrm rot="10800000">
        <a:off x="646034" y="315611"/>
        <a:ext cx="1978631" cy="271419"/>
      </dsp:txXfrm>
    </dsp:sp>
    <dsp:sp modelId="{4DA4B3B7-BA70-4B80-BEA3-0A1D49850C78}">
      <dsp:nvSpPr>
        <dsp:cNvPr id="0" name=""/>
        <dsp:cNvSpPr/>
      </dsp:nvSpPr>
      <dsp:spPr>
        <a:xfrm>
          <a:off x="581274" y="325898"/>
          <a:ext cx="250843" cy="250845"/>
        </a:xfrm>
        <a:prstGeom prst="ellips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0EBE8-918C-47D4-85FE-2D428D660842}">
      <dsp:nvSpPr>
        <dsp:cNvPr id="0" name=""/>
        <dsp:cNvSpPr/>
      </dsp:nvSpPr>
      <dsp:spPr>
        <a:xfrm rot="10800000">
          <a:off x="582558" y="645744"/>
          <a:ext cx="2046486" cy="332798"/>
        </a:xfrm>
        <a:prstGeom prst="homePlat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564" tIns="30480" rIns="56896" bIns="30480" numCol="1" spcCol="1270" anchor="ctr" anchorCtr="0">
          <a:noAutofit/>
        </a:bodyPr>
        <a:lstStyle/>
        <a:p>
          <a:pPr marL="0" lvl="0" indent="0" algn="r" defTabSz="355600" rtl="0">
            <a:lnSpc>
              <a:spcPct val="90000"/>
            </a:lnSpc>
            <a:spcBef>
              <a:spcPct val="0"/>
            </a:spcBef>
            <a:spcAft>
              <a:spcPct val="35000"/>
            </a:spcAft>
            <a:buNone/>
          </a:pPr>
          <a:r>
            <a:rPr lang="en-AU" sz="800" kern="1200">
              <a:solidFill>
                <a:schemeClr val="tx1"/>
              </a:solidFill>
            </a:rPr>
            <a:t>WDR some impact - adding DRSP participant type &amp; related attributes</a:t>
          </a:r>
          <a:endParaRPr lang="en-AU" sz="800" kern="1200">
            <a:solidFill>
              <a:schemeClr val="tx1"/>
            </a:solidFill>
            <a:latin typeface="Century Gothic"/>
          </a:endParaRPr>
        </a:p>
      </dsp:txBody>
      <dsp:txXfrm rot="10800000">
        <a:off x="665757" y="645744"/>
        <a:ext cx="1963287" cy="332798"/>
      </dsp:txXfrm>
    </dsp:sp>
    <dsp:sp modelId="{D14A5E8E-F76B-461C-A849-BC23311C77DF}">
      <dsp:nvSpPr>
        <dsp:cNvPr id="0" name=""/>
        <dsp:cNvSpPr/>
      </dsp:nvSpPr>
      <dsp:spPr>
        <a:xfrm>
          <a:off x="573593" y="677961"/>
          <a:ext cx="268359" cy="268363"/>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28541-57F0-418E-B778-7E35EA07CD11}">
      <dsp:nvSpPr>
        <dsp:cNvPr id="0" name=""/>
        <dsp:cNvSpPr/>
      </dsp:nvSpPr>
      <dsp:spPr>
        <a:xfrm>
          <a:off x="2822156" y="489"/>
          <a:ext cx="1143836" cy="235571"/>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major impact</a:t>
          </a:r>
        </a:p>
      </dsp:txBody>
      <dsp:txXfrm>
        <a:off x="2822156" y="489"/>
        <a:ext cx="1143836" cy="235571"/>
      </dsp:txXfrm>
    </dsp:sp>
    <dsp:sp modelId="{21C62C6E-28D5-4B13-A365-887BCB9225CC}">
      <dsp:nvSpPr>
        <dsp:cNvPr id="0" name=""/>
        <dsp:cNvSpPr/>
      </dsp:nvSpPr>
      <dsp:spPr>
        <a:xfrm>
          <a:off x="2831788" y="247839"/>
          <a:ext cx="1124573" cy="235571"/>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moderate impact</a:t>
          </a:r>
        </a:p>
      </dsp:txBody>
      <dsp:txXfrm>
        <a:off x="2831788" y="247839"/>
        <a:ext cx="1124573" cy="235571"/>
      </dsp:txXfrm>
    </dsp:sp>
    <dsp:sp modelId="{0219E382-FEF5-4622-97C0-B4E2C8A03149}">
      <dsp:nvSpPr>
        <dsp:cNvPr id="0" name=""/>
        <dsp:cNvSpPr/>
      </dsp:nvSpPr>
      <dsp:spPr>
        <a:xfrm>
          <a:off x="2822155" y="495189"/>
          <a:ext cx="1143838" cy="235571"/>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some impact</a:t>
          </a:r>
        </a:p>
      </dsp:txBody>
      <dsp:txXfrm>
        <a:off x="2822155" y="495189"/>
        <a:ext cx="1143838" cy="235571"/>
      </dsp:txXfrm>
    </dsp:sp>
    <dsp:sp modelId="{FC388234-3521-4777-AAD4-7A303DC3C9EF}">
      <dsp:nvSpPr>
        <dsp:cNvPr id="0" name=""/>
        <dsp:cNvSpPr/>
      </dsp:nvSpPr>
      <dsp:spPr>
        <a:xfrm>
          <a:off x="2816595" y="743029"/>
          <a:ext cx="1154959" cy="235571"/>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5MS no impact</a:t>
          </a:r>
        </a:p>
      </dsp:txBody>
      <dsp:txXfrm>
        <a:off x="2816595" y="743029"/>
        <a:ext cx="1154959" cy="2355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32131-B508-4ED2-A9C9-F28205B6C425}">
      <dsp:nvSpPr>
        <dsp:cNvPr id="0" name=""/>
        <dsp:cNvSpPr/>
      </dsp:nvSpPr>
      <dsp:spPr>
        <a:xfrm rot="10800000">
          <a:off x="579677" y="20423"/>
          <a:ext cx="2046486" cy="216108"/>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564" tIns="30480" rIns="56896" bIns="3048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WDR major impact</a:t>
          </a:r>
        </a:p>
      </dsp:txBody>
      <dsp:txXfrm rot="10800000">
        <a:off x="633704" y="20423"/>
        <a:ext cx="1992459" cy="216108"/>
      </dsp:txXfrm>
    </dsp:sp>
    <dsp:sp modelId="{CDD25F87-4FD5-4566-A4C4-0E0290E0812F}">
      <dsp:nvSpPr>
        <dsp:cNvPr id="0" name=""/>
        <dsp:cNvSpPr/>
      </dsp:nvSpPr>
      <dsp:spPr>
        <a:xfrm>
          <a:off x="577799" y="58"/>
          <a:ext cx="256834" cy="25683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26BE24-1794-4050-8202-CD23358F41FA}">
      <dsp:nvSpPr>
        <dsp:cNvPr id="0" name=""/>
        <dsp:cNvSpPr/>
      </dsp:nvSpPr>
      <dsp:spPr>
        <a:xfrm rot="10800000">
          <a:off x="578179" y="315611"/>
          <a:ext cx="2046486" cy="271419"/>
        </a:xfrm>
        <a:prstGeom prst="homePlat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564" tIns="30480" rIns="56896" bIns="3048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WDR moderate impact</a:t>
          </a:r>
        </a:p>
      </dsp:txBody>
      <dsp:txXfrm rot="10800000">
        <a:off x="646034" y="315611"/>
        <a:ext cx="1978631" cy="271419"/>
      </dsp:txXfrm>
    </dsp:sp>
    <dsp:sp modelId="{4DA4B3B7-BA70-4B80-BEA3-0A1D49850C78}">
      <dsp:nvSpPr>
        <dsp:cNvPr id="0" name=""/>
        <dsp:cNvSpPr/>
      </dsp:nvSpPr>
      <dsp:spPr>
        <a:xfrm>
          <a:off x="581274" y="325898"/>
          <a:ext cx="250843" cy="250845"/>
        </a:xfrm>
        <a:prstGeom prst="ellips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0EBE8-918C-47D4-85FE-2D428D660842}">
      <dsp:nvSpPr>
        <dsp:cNvPr id="0" name=""/>
        <dsp:cNvSpPr/>
      </dsp:nvSpPr>
      <dsp:spPr>
        <a:xfrm rot="10800000">
          <a:off x="582558" y="645744"/>
          <a:ext cx="2046486" cy="332798"/>
        </a:xfrm>
        <a:prstGeom prst="homePlat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564" tIns="30480" rIns="56896" bIns="30480" numCol="1" spcCol="1270" anchor="ctr" anchorCtr="0">
          <a:noAutofit/>
        </a:bodyPr>
        <a:lstStyle/>
        <a:p>
          <a:pPr marL="0" lvl="0" indent="0" algn="r" defTabSz="355600" rtl="0">
            <a:lnSpc>
              <a:spcPct val="90000"/>
            </a:lnSpc>
            <a:spcBef>
              <a:spcPct val="0"/>
            </a:spcBef>
            <a:spcAft>
              <a:spcPct val="35000"/>
            </a:spcAft>
            <a:buNone/>
          </a:pPr>
          <a:r>
            <a:rPr lang="en-AU" sz="800" kern="1200">
              <a:solidFill>
                <a:schemeClr val="tx1"/>
              </a:solidFill>
            </a:rPr>
            <a:t>WDR some impact - adding DRSP participant type &amp; related attributes</a:t>
          </a:r>
          <a:endParaRPr lang="en-AU" sz="800" kern="1200">
            <a:solidFill>
              <a:schemeClr val="tx1"/>
            </a:solidFill>
            <a:latin typeface="Century Gothic"/>
          </a:endParaRPr>
        </a:p>
      </dsp:txBody>
      <dsp:txXfrm rot="10800000">
        <a:off x="665757" y="645744"/>
        <a:ext cx="1963287" cy="332798"/>
      </dsp:txXfrm>
    </dsp:sp>
    <dsp:sp modelId="{D14A5E8E-F76B-461C-A849-BC23311C77DF}">
      <dsp:nvSpPr>
        <dsp:cNvPr id="0" name=""/>
        <dsp:cNvSpPr/>
      </dsp:nvSpPr>
      <dsp:spPr>
        <a:xfrm>
          <a:off x="573593" y="677961"/>
          <a:ext cx="268359" cy="268363"/>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28541-57F0-418E-B778-7E35EA07CD11}">
      <dsp:nvSpPr>
        <dsp:cNvPr id="0" name=""/>
        <dsp:cNvSpPr/>
      </dsp:nvSpPr>
      <dsp:spPr>
        <a:xfrm>
          <a:off x="2886579" y="528"/>
          <a:ext cx="1014991" cy="308399"/>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CS major impact</a:t>
          </a:r>
        </a:p>
      </dsp:txBody>
      <dsp:txXfrm>
        <a:off x="2886579" y="528"/>
        <a:ext cx="1014991" cy="308399"/>
      </dsp:txXfrm>
    </dsp:sp>
    <dsp:sp modelId="{21C62C6E-28D5-4B13-A365-887BCB9225CC}">
      <dsp:nvSpPr>
        <dsp:cNvPr id="0" name=""/>
        <dsp:cNvSpPr/>
      </dsp:nvSpPr>
      <dsp:spPr>
        <a:xfrm>
          <a:off x="2895374" y="336980"/>
          <a:ext cx="997401" cy="277955"/>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CS moderate impact</a:t>
          </a:r>
        </a:p>
      </dsp:txBody>
      <dsp:txXfrm>
        <a:off x="2895374" y="336980"/>
        <a:ext cx="997401" cy="277955"/>
      </dsp:txXfrm>
    </dsp:sp>
    <dsp:sp modelId="{0219E382-FEF5-4622-97C0-B4E2C8A03149}">
      <dsp:nvSpPr>
        <dsp:cNvPr id="0" name=""/>
        <dsp:cNvSpPr/>
      </dsp:nvSpPr>
      <dsp:spPr>
        <a:xfrm>
          <a:off x="2895374" y="642989"/>
          <a:ext cx="997401" cy="271335"/>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AU" sz="800" kern="1200">
              <a:solidFill>
                <a:schemeClr val="tx1"/>
              </a:solidFill>
            </a:rPr>
            <a:t>CS some impact</a:t>
          </a:r>
        </a:p>
      </dsp:txBody>
      <dsp:txXfrm>
        <a:off x="2895374" y="642989"/>
        <a:ext cx="997401" cy="2713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4"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16/11/2020</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10</a:t>
            </a:fld>
            <a:endParaRPr lang="en-AU"/>
          </a:p>
        </p:txBody>
      </p:sp>
    </p:spTree>
    <p:extLst>
      <p:ext uri="{BB962C8B-B14F-4D97-AF65-F5344CB8AC3E}">
        <p14:creationId xmlns:p14="http://schemas.microsoft.com/office/powerpoint/2010/main" val="46402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11</a:t>
            </a:fld>
            <a:endParaRPr lang="en-AU"/>
          </a:p>
        </p:txBody>
      </p:sp>
    </p:spTree>
    <p:extLst>
      <p:ext uri="{BB962C8B-B14F-4D97-AF65-F5344CB8AC3E}">
        <p14:creationId xmlns:p14="http://schemas.microsoft.com/office/powerpoint/2010/main" val="79625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17CAE39-FB2D-44F1-94F3-D5148F329598}" type="slidenum">
              <a:rPr lang="en-AU" smtClean="0"/>
              <a:t>18</a:t>
            </a:fld>
            <a:endParaRPr lang="en-AU"/>
          </a:p>
        </p:txBody>
      </p:sp>
    </p:spTree>
    <p:extLst>
      <p:ext uri="{BB962C8B-B14F-4D97-AF65-F5344CB8AC3E}">
        <p14:creationId xmlns:p14="http://schemas.microsoft.com/office/powerpoint/2010/main" val="43817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19</a:t>
            </a:fld>
            <a:endParaRPr lang="en-AU"/>
          </a:p>
        </p:txBody>
      </p:sp>
    </p:spTree>
    <p:extLst>
      <p:ext uri="{BB962C8B-B14F-4D97-AF65-F5344CB8AC3E}">
        <p14:creationId xmlns:p14="http://schemas.microsoft.com/office/powerpoint/2010/main" val="40509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20</a:t>
            </a:fld>
            <a:endParaRPr lang="en-AU"/>
          </a:p>
        </p:txBody>
      </p:sp>
    </p:spTree>
    <p:extLst>
      <p:ext uri="{BB962C8B-B14F-4D97-AF65-F5344CB8AC3E}">
        <p14:creationId xmlns:p14="http://schemas.microsoft.com/office/powerpoint/2010/main" val="244900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24</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37</a:t>
            </a:fld>
            <a:endParaRPr lang="en-AU"/>
          </a:p>
        </p:txBody>
      </p:sp>
    </p:spTree>
    <p:extLst>
      <p:ext uri="{BB962C8B-B14F-4D97-AF65-F5344CB8AC3E}">
        <p14:creationId xmlns:p14="http://schemas.microsoft.com/office/powerpoint/2010/main" val="3705543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F3349B18-5F17-4330-9F7A-A0BF225BF4B4}" type="datetime1">
              <a:rPr lang="en-AU" smtClean="0"/>
              <a:t>16/11/2020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0E12C75C-E969-48BF-A3F2-6990F8E034DE}" type="datetime1">
              <a:rPr lang="en-AU" smtClean="0"/>
              <a:t>16/11/2020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8894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505368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3466719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64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62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07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51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0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15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187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457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89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84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2436411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1848723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67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0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3625317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907684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2443477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3580204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150469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616371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63906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1117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53260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1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966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534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267734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284817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AFC39633-2930-45EC-84E3-81882872B149}" type="datetime1">
              <a:rPr lang="en-AU" smtClean="0"/>
              <a:t>16/11/2020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B83F76AA-FEFB-4B7F-A241-B7D5C39B5DB2}" type="datetime1">
              <a:rPr lang="en-AU" smtClean="0"/>
              <a:t>16/11/2020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61B27D2-0EC4-4053-8C82-3A04EF401119}" type="datetime1">
              <a:rPr lang="en-AU" smtClean="0"/>
              <a:t>16/11/2020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1B8F8879-5CF9-42C4-8DCE-22447CDD699B}" type="datetime1">
              <a:rPr lang="en-AU" smtClean="0"/>
              <a:t>16/11/2020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D5AD2C3-C4A0-4B3F-ADEC-D6135EED3EA2}"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130C62-9B47-4189-AE29-F80B4AC02F59}" type="datetime1">
              <a:rPr lang="en-AU" smtClean="0"/>
              <a:t>16/11/2020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931085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6.emf"/><Relationship Id="rId4" Type="http://schemas.openxmlformats.org/officeDocument/2006/relationships/package" Target="../embeddings/Microsoft_Excel_Worksheet.xlsx"/></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6.xml"/><Relationship Id="rId7" Type="http://schemas.openxmlformats.org/officeDocument/2006/relationships/package" Target="../embeddings/Microsoft_Excel_Worksheet2.xlsx"/><Relationship Id="rId12"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7.emf"/><Relationship Id="rId11" Type="http://schemas.openxmlformats.org/officeDocument/2006/relationships/package" Target="../embeddings/Microsoft_Excel_Worksheet4.xlsx"/><Relationship Id="rId5" Type="http://schemas.openxmlformats.org/officeDocument/2006/relationships/package" Target="../embeddings/Microsoft_Excel_Worksheet1.xlsx"/><Relationship Id="rId10" Type="http://schemas.openxmlformats.org/officeDocument/2006/relationships/image" Target="../media/image39.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3.xlsx"/></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aemo.com.au/initiatives/major-programs/regulatory-implementation-roadmap" TargetMode="Externa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aemo.com.au/initiatives/major-programs/regulatory-implementation-roadmap"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aemo.com.au/initiatives/major-programs/regulatory-implementation-roadmap"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7.xml"/><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https://www.aemo.com.au/initiatives/major-programs/regulatory-implementation-roadmap"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mailto:WDR@aemo.com.au" TargetMode="External"/><Relationship Id="rId2" Type="http://schemas.openxmlformats.org/officeDocument/2006/relationships/hyperlink" Target="mailto:5MS@aemo.com.au"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hyperlink" Target="https://aemo.com.au/initiatives/trials-and-initiatives/wholesale-demand-response-mechanism" TargetMode="External"/><Relationship Id="rId7" Type="http://schemas.openxmlformats.org/officeDocument/2006/relationships/image" Target="../media/image47.png"/><Relationship Id="rId2" Type="http://schemas.openxmlformats.org/officeDocument/2006/relationships/hyperlink" Target="mailto:wdr@aemo.com.au" TargetMode="Externa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hyperlink" Target="https://aemo.com.au/consultations/industry-forums-and-working-groups/list-of-industry-forums-and-working-groups/wdr" TargetMode="External"/><Relationship Id="rId9"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Program Consultative Forum #26 </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a:normAutofit fontScale="92500" lnSpcReduction="20000"/>
          </a:bodyPr>
          <a:lstStyle/>
          <a:p>
            <a:r>
              <a:rPr lang="en-AU"/>
              <a:t>Thursday, 1 October 2020</a:t>
            </a:r>
          </a:p>
          <a:p>
            <a:r>
              <a:rPr lang="en-AU"/>
              <a:t>This meeting is recorded for the purpose of minute taking.</a:t>
            </a:r>
          </a:p>
          <a:p>
            <a:endParaRPr lang="en-AU"/>
          </a:p>
        </p:txBody>
      </p:sp>
    </p:spTree>
    <p:extLst>
      <p:ext uri="{BB962C8B-B14F-4D97-AF65-F5344CB8AC3E}">
        <p14:creationId xmlns:p14="http://schemas.microsoft.com/office/powerpoint/2010/main" val="288728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176646" y="136526"/>
            <a:ext cx="8249507" cy="1189039"/>
          </a:xfrm>
        </p:spPr>
        <p:txBody>
          <a:bodyPr/>
          <a:lstStyle/>
          <a:p>
            <a:r>
              <a:rPr lang="en-AU"/>
              <a:t>Program update and current activities </a:t>
            </a:r>
          </a:p>
        </p:txBody>
      </p:sp>
      <p:sp>
        <p:nvSpPr>
          <p:cNvPr id="3" name="Content Placeholder 2">
            <a:extLst>
              <a:ext uri="{FF2B5EF4-FFF2-40B4-BE49-F238E27FC236}">
                <a16:creationId xmlns:a16="http://schemas.microsoft.com/office/drawing/2014/main" id="{BFB328C8-3BAC-4038-B298-21CC46F6F9A8}"/>
              </a:ext>
            </a:extLst>
          </p:cNvPr>
          <p:cNvSpPr>
            <a:spLocks noGrp="1"/>
          </p:cNvSpPr>
          <p:nvPr>
            <p:ph idx="1"/>
          </p:nvPr>
        </p:nvSpPr>
        <p:spPr>
          <a:xfrm>
            <a:off x="997527" y="2370237"/>
            <a:ext cx="2036618" cy="3831058"/>
          </a:xfrm>
        </p:spPr>
        <p:txBody>
          <a:bodyPr vert="horz" lIns="91440" tIns="45720" rIns="91440" bIns="45720" rtlCol="0" anchor="t">
            <a:noAutofit/>
          </a:bodyPr>
          <a:lstStyle/>
          <a:p>
            <a:pPr marL="0" lvl="0" indent="0">
              <a:lnSpc>
                <a:spcPct val="100000"/>
              </a:lnSpc>
              <a:buNone/>
            </a:pPr>
            <a:r>
              <a:rPr lang="en-US" sz="1050" b="1" i="1"/>
              <a:t>AEMO program</a:t>
            </a:r>
          </a:p>
          <a:p>
            <a:pPr>
              <a:lnSpc>
                <a:spcPct val="100000"/>
              </a:lnSpc>
            </a:pPr>
            <a:r>
              <a:rPr lang="en-US" sz="1100"/>
              <a:t>Overall Program remains Green trending down.  Delivery pressures remain with a very busy schedule.</a:t>
            </a:r>
            <a:endParaRPr lang="en-US" sz="1050"/>
          </a:p>
          <a:p>
            <a:pPr>
              <a:lnSpc>
                <a:spcPct val="100000"/>
              </a:lnSpc>
            </a:pPr>
            <a:r>
              <a:rPr lang="en-US" sz="1050"/>
              <a:t>The program remains in an intense period of delivery work focusing on:</a:t>
            </a:r>
            <a:endParaRPr lang="en-US" sz="1050">
              <a:cs typeface="Segoe UI Semilight"/>
            </a:endParaRPr>
          </a:p>
          <a:p>
            <a:pPr lvl="1">
              <a:lnSpc>
                <a:spcPct val="100000"/>
              </a:lnSpc>
            </a:pPr>
            <a:r>
              <a:rPr lang="en-US" sz="750">
                <a:cs typeface="Segoe UI Semilight"/>
              </a:rPr>
              <a:t>Non-critical build items</a:t>
            </a:r>
          </a:p>
          <a:p>
            <a:pPr lvl="1">
              <a:lnSpc>
                <a:spcPct val="100000"/>
              </a:lnSpc>
            </a:pPr>
            <a:r>
              <a:rPr lang="en-US" sz="750">
                <a:cs typeface="Segoe UI Semilight"/>
              </a:rPr>
              <a:t>Testing</a:t>
            </a:r>
            <a:endParaRPr lang="en-US" sz="750"/>
          </a:p>
          <a:p>
            <a:pPr lvl="1">
              <a:lnSpc>
                <a:spcPct val="100000"/>
              </a:lnSpc>
            </a:pPr>
            <a:r>
              <a:rPr lang="en-US" sz="750">
                <a:cs typeface="Segoe UI Semilight"/>
              </a:rPr>
              <a:t>Dress Rehearsal</a:t>
            </a:r>
            <a:endParaRPr lang="en-US" sz="750"/>
          </a:p>
          <a:p>
            <a:pPr lvl="1">
              <a:lnSpc>
                <a:spcPct val="100000"/>
              </a:lnSpc>
            </a:pPr>
            <a:r>
              <a:rPr lang="en-US" sz="750">
                <a:cs typeface="Segoe UI Semilight"/>
              </a:rPr>
              <a:t>Certifiation</a:t>
            </a:r>
          </a:p>
          <a:p>
            <a:pPr>
              <a:lnSpc>
                <a:spcPct val="100000"/>
              </a:lnSpc>
            </a:pPr>
            <a:r>
              <a:rPr lang="en-US" sz="1050">
                <a:cs typeface="Segoe UI Semilight"/>
              </a:rPr>
              <a:t>Key focus is on the Testing program which is in full flight, there is concurrent testing phases across all 3 workstreams underway. </a:t>
            </a:r>
            <a:endParaRPr lang="en-US" sz="1050"/>
          </a:p>
          <a:p>
            <a:pPr>
              <a:lnSpc>
                <a:spcPct val="100000"/>
              </a:lnSpc>
            </a:pPr>
            <a:r>
              <a:rPr lang="en-US" sz="1050"/>
              <a:t>AEMO business readiness, change mgt and transition activities are in progress. </a:t>
            </a:r>
            <a:endParaRPr lang="en-US" sz="1050">
              <a:cs typeface="Segoe UI Semilight"/>
            </a:endParaRPr>
          </a:p>
          <a:p>
            <a:pPr marL="0" indent="0">
              <a:lnSpc>
                <a:spcPct val="100000"/>
              </a:lnSpc>
              <a:buNone/>
            </a:pPr>
            <a:r>
              <a:rPr lang="en-US" sz="1050">
                <a:ea typeface="+mn-lt"/>
                <a:cs typeface="+mn-lt"/>
              </a:rPr>
              <a:t>  </a:t>
            </a:r>
          </a:p>
          <a:p>
            <a:pPr marL="0" indent="0">
              <a:lnSpc>
                <a:spcPct val="100000"/>
              </a:lnSpc>
              <a:buNone/>
            </a:pPr>
            <a:endParaRPr lang="en-US" sz="1050"/>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8" name="Content Placeholder 2">
            <a:extLst>
              <a:ext uri="{FF2B5EF4-FFF2-40B4-BE49-F238E27FC236}">
                <a16:creationId xmlns:a16="http://schemas.microsoft.com/office/drawing/2014/main" id="{84122F18-13A2-4A6E-A525-0B1EF11AFA96}"/>
              </a:ext>
            </a:extLst>
          </p:cNvPr>
          <p:cNvSpPr txBox="1">
            <a:spLocks/>
          </p:cNvSpPr>
          <p:nvPr/>
        </p:nvSpPr>
        <p:spPr>
          <a:xfrm>
            <a:off x="3138854" y="2370236"/>
            <a:ext cx="2435469" cy="3916264"/>
          </a:xfrm>
          <a:prstGeom prst="rect">
            <a:avLst/>
          </a:prstGeom>
        </p:spPr>
        <p:txBody>
          <a:bodyPr vert="horz" lIns="86204" tIns="43102" rIns="86204" bIns="4310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1100" b="1" i="1"/>
              <a:t>Systems </a:t>
            </a:r>
          </a:p>
          <a:p>
            <a:pPr>
              <a:lnSpc>
                <a:spcPct val="100000"/>
              </a:lnSpc>
            </a:pPr>
            <a:r>
              <a:rPr lang="en-US" sz="1100">
                <a:ea typeface="+mn-lt"/>
                <a:cs typeface="+mn-lt"/>
              </a:rPr>
              <a:t>Testing and deployment work continues - no change to any upcoming Staging deployment, Pre-Production or Production dates.</a:t>
            </a:r>
            <a:endParaRPr lang="en-US" sz="1100">
              <a:cs typeface="Segoe UI Semilight"/>
            </a:endParaRPr>
          </a:p>
          <a:p>
            <a:pPr>
              <a:lnSpc>
                <a:spcPct val="100000"/>
              </a:lnSpc>
            </a:pPr>
            <a:r>
              <a:rPr lang="en-AU" sz="1100"/>
              <a:t>3</a:t>
            </a:r>
            <a:r>
              <a:rPr lang="en-AU" sz="1100" baseline="30000"/>
              <a:t>rd</a:t>
            </a:r>
            <a:r>
              <a:rPr lang="en-AU" sz="1100"/>
              <a:t> Retail drop in Staging completed, defect fixes and environment adjustments continue to be delivered.</a:t>
            </a:r>
            <a:endParaRPr lang="en-AU" sz="1100">
              <a:cs typeface="Segoe UI Semilight"/>
            </a:endParaRPr>
          </a:p>
          <a:p>
            <a:pPr>
              <a:lnSpc>
                <a:spcPct val="100000"/>
              </a:lnSpc>
            </a:pPr>
            <a:r>
              <a:rPr lang="en-AU" sz="1100"/>
              <a:t>AEMO internal SIT, Retail &amp; Dispatch UAT continuing, Settlements UAT to begin early October.</a:t>
            </a:r>
          </a:p>
          <a:p>
            <a:pPr>
              <a:lnSpc>
                <a:spcPct val="100000"/>
              </a:lnSpc>
            </a:pPr>
            <a:r>
              <a:rPr lang="en-US" sz="1100">
                <a:ea typeface="+mn-lt"/>
                <a:cs typeface="+mn-lt"/>
              </a:rPr>
              <a:t>Issue with performance testing – failure of running high volumes of &gt;3 different report types at once. Remediation being worked through, resolution targeted by end of October.</a:t>
            </a:r>
          </a:p>
          <a:p>
            <a:pPr>
              <a:lnSpc>
                <a:spcPct val="100000"/>
              </a:lnSpc>
            </a:pPr>
            <a:endParaRPr lang="en-AU" sz="1100">
              <a:cs typeface="Segoe UI Semilight"/>
            </a:endParaRPr>
          </a:p>
        </p:txBody>
      </p:sp>
      <p:sp>
        <p:nvSpPr>
          <p:cNvPr id="9" name="Content Placeholder 2">
            <a:extLst>
              <a:ext uri="{FF2B5EF4-FFF2-40B4-BE49-F238E27FC236}">
                <a16:creationId xmlns:a16="http://schemas.microsoft.com/office/drawing/2014/main" id="{346ED3A4-F5E0-4F64-8E40-992676310754}"/>
              </a:ext>
            </a:extLst>
          </p:cNvPr>
          <p:cNvSpPr txBox="1">
            <a:spLocks/>
          </p:cNvSpPr>
          <p:nvPr/>
        </p:nvSpPr>
        <p:spPr>
          <a:xfrm>
            <a:off x="5613647" y="2370236"/>
            <a:ext cx="2290638" cy="3554314"/>
          </a:xfrm>
          <a:prstGeom prst="rect">
            <a:avLst/>
          </a:prstGeom>
        </p:spPr>
        <p:txBody>
          <a:bodyPr vert="horz" lIns="86204" tIns="43102" rIns="86204" bIns="4310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AU" sz="1050" b="1" i="1"/>
              <a:t>Readiness </a:t>
            </a:r>
          </a:p>
          <a:p>
            <a:r>
              <a:rPr lang="en-AU" sz="1100">
                <a:cs typeface="Segoe UI Semilight"/>
              </a:rPr>
              <a:t>Results of Readiness Survey #3 reviewed with RWG. Essential Capability reporting considered and follow up activity identified</a:t>
            </a:r>
          </a:p>
          <a:p>
            <a:r>
              <a:rPr lang="en-AU" sz="1100">
                <a:cs typeface="Segoe UI Semilight"/>
              </a:rPr>
              <a:t>Consolidation of initial participant metering rollout plans for review at Transition Focus Group</a:t>
            </a:r>
          </a:p>
          <a:p>
            <a:r>
              <a:rPr lang="en-AU" sz="1100">
                <a:cs typeface="Segoe UI Semilight"/>
              </a:rPr>
              <a:t>Proposal for Settlement deployment date change and non 5MS data model changes</a:t>
            </a:r>
          </a:p>
          <a:p>
            <a:r>
              <a:rPr lang="en-AU" sz="1100">
                <a:cs typeface="Segoe UI Semilight"/>
              </a:rPr>
              <a:t>Proposal for simplification of RM reports for profile  values</a:t>
            </a:r>
          </a:p>
        </p:txBody>
      </p:sp>
      <p:sp>
        <p:nvSpPr>
          <p:cNvPr id="11" name="Rectangle 10" descr="Monthly calendar">
            <a:extLst>
              <a:ext uri="{FF2B5EF4-FFF2-40B4-BE49-F238E27FC236}">
                <a16:creationId xmlns:a16="http://schemas.microsoft.com/office/drawing/2014/main" id="{B5EE7971-F58C-4541-A626-6CA8AAA9DD86}"/>
              </a:ext>
            </a:extLst>
          </p:cNvPr>
          <p:cNvSpPr/>
          <p:nvPr/>
        </p:nvSpPr>
        <p:spPr>
          <a:xfrm>
            <a:off x="1731898" y="1550665"/>
            <a:ext cx="648056" cy="68012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2" name="Rectangle 11" descr="Social network">
            <a:extLst>
              <a:ext uri="{FF2B5EF4-FFF2-40B4-BE49-F238E27FC236}">
                <a16:creationId xmlns:a16="http://schemas.microsoft.com/office/drawing/2014/main" id="{FE63A09D-1B77-4021-8146-710A7109C3BA}"/>
              </a:ext>
            </a:extLst>
          </p:cNvPr>
          <p:cNvSpPr/>
          <p:nvPr/>
        </p:nvSpPr>
        <p:spPr>
          <a:xfrm>
            <a:off x="6099277" y="1553450"/>
            <a:ext cx="648055" cy="67455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12" descr="Gears">
            <a:extLst>
              <a:ext uri="{FF2B5EF4-FFF2-40B4-BE49-F238E27FC236}">
                <a16:creationId xmlns:a16="http://schemas.microsoft.com/office/drawing/2014/main" id="{5CB030D1-4871-40A2-8486-9E663ACB1515}"/>
              </a:ext>
            </a:extLst>
          </p:cNvPr>
          <p:cNvSpPr/>
          <p:nvPr/>
        </p:nvSpPr>
        <p:spPr>
          <a:xfrm>
            <a:off x="3775771" y="1556121"/>
            <a:ext cx="648054" cy="67188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16/11/2020</a:t>
            </a:fld>
            <a:endParaRPr lang="en-AU"/>
          </a:p>
        </p:txBody>
      </p:sp>
    </p:spTree>
    <p:extLst>
      <p:ext uri="{BB962C8B-B14F-4D97-AF65-F5344CB8AC3E}">
        <p14:creationId xmlns:p14="http://schemas.microsoft.com/office/powerpoint/2010/main" val="406144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43EB-430C-4438-A24E-AE62E4A3CBDC}"/>
              </a:ext>
            </a:extLst>
          </p:cNvPr>
          <p:cNvSpPr>
            <a:spLocks noGrp="1"/>
          </p:cNvSpPr>
          <p:nvPr>
            <p:ph type="title"/>
          </p:nvPr>
        </p:nvSpPr>
        <p:spPr>
          <a:xfrm>
            <a:off x="176645" y="136526"/>
            <a:ext cx="8667949" cy="1189039"/>
          </a:xfrm>
        </p:spPr>
        <p:txBody>
          <a:bodyPr/>
          <a:lstStyle/>
          <a:p>
            <a:r>
              <a:rPr lang="en-US"/>
              <a:t>AEMO Systems Deployment Cutover Risk - Update</a:t>
            </a:r>
          </a:p>
        </p:txBody>
      </p:sp>
      <p:sp>
        <p:nvSpPr>
          <p:cNvPr id="4" name="Date Placeholder 3">
            <a:extLst>
              <a:ext uri="{FF2B5EF4-FFF2-40B4-BE49-F238E27FC236}">
                <a16:creationId xmlns:a16="http://schemas.microsoft.com/office/drawing/2014/main" id="{4B3BB38B-9E9A-4A2E-B2BD-3EF07D7FD33D}"/>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9EFFA257-B32B-40E0-9025-3C737CF11424}"/>
              </a:ext>
            </a:extLst>
          </p:cNvPr>
          <p:cNvSpPr>
            <a:spLocks noGrp="1"/>
          </p:cNvSpPr>
          <p:nvPr>
            <p:ph type="sldNum" sz="quarter" idx="12"/>
          </p:nvPr>
        </p:nvSpPr>
        <p:spPr/>
        <p:txBody>
          <a:bodyPr/>
          <a:lstStyle/>
          <a:p>
            <a:fld id="{4EC81F68-4976-451A-B2E9-79BCBD2F70CC}" type="slidenum">
              <a:rPr lang="en-AU" smtClean="0"/>
              <a:t>11</a:t>
            </a:fld>
            <a:endParaRPr lang="en-AU"/>
          </a:p>
        </p:txBody>
      </p:sp>
      <p:graphicFrame>
        <p:nvGraphicFramePr>
          <p:cNvPr id="9" name="Table 8">
            <a:extLst>
              <a:ext uri="{FF2B5EF4-FFF2-40B4-BE49-F238E27FC236}">
                <a16:creationId xmlns:a16="http://schemas.microsoft.com/office/drawing/2014/main" id="{D907DE64-DAA8-47FD-A9DA-DDF8BDAE3ACB}"/>
              </a:ext>
            </a:extLst>
          </p:cNvPr>
          <p:cNvGraphicFramePr>
            <a:graphicFrameLocks/>
          </p:cNvGraphicFramePr>
          <p:nvPr/>
        </p:nvGraphicFramePr>
        <p:xfrm>
          <a:off x="168078" y="1494551"/>
          <a:ext cx="8770918" cy="2257806"/>
        </p:xfrm>
        <a:graphic>
          <a:graphicData uri="http://schemas.openxmlformats.org/drawingml/2006/table">
            <a:tbl>
              <a:tblPr firstRow="1" bandRow="1">
                <a:tableStyleId>{21E4AEA4-8DFA-4A89-87EB-49C32662AFE0}</a:tableStyleId>
              </a:tblPr>
              <a:tblGrid>
                <a:gridCol w="5330203">
                  <a:extLst>
                    <a:ext uri="{9D8B030D-6E8A-4147-A177-3AD203B41FA5}">
                      <a16:colId xmlns:a16="http://schemas.microsoft.com/office/drawing/2014/main" val="2840511822"/>
                    </a:ext>
                  </a:extLst>
                </a:gridCol>
                <a:gridCol w="995745">
                  <a:extLst>
                    <a:ext uri="{9D8B030D-6E8A-4147-A177-3AD203B41FA5}">
                      <a16:colId xmlns:a16="http://schemas.microsoft.com/office/drawing/2014/main" val="1672599314"/>
                    </a:ext>
                  </a:extLst>
                </a:gridCol>
                <a:gridCol w="1269088">
                  <a:extLst>
                    <a:ext uri="{9D8B030D-6E8A-4147-A177-3AD203B41FA5}">
                      <a16:colId xmlns:a16="http://schemas.microsoft.com/office/drawing/2014/main" val="4010841599"/>
                    </a:ext>
                  </a:extLst>
                </a:gridCol>
                <a:gridCol w="1175882">
                  <a:extLst>
                    <a:ext uri="{9D8B030D-6E8A-4147-A177-3AD203B41FA5}">
                      <a16:colId xmlns:a16="http://schemas.microsoft.com/office/drawing/2014/main" val="965889859"/>
                    </a:ext>
                  </a:extLst>
                </a:gridCol>
              </a:tblGrid>
              <a:tr h="370840">
                <a:tc>
                  <a:txBody>
                    <a:bodyPr/>
                    <a:lstStyle/>
                    <a:p>
                      <a:r>
                        <a:rPr lang="en-US"/>
                        <a:t>Risk Description</a:t>
                      </a:r>
                    </a:p>
                  </a:txBody>
                  <a:tcPr/>
                </a:tc>
                <a:tc gridSpan="3">
                  <a:txBody>
                    <a:bodyPr/>
                    <a:lstStyle/>
                    <a:p>
                      <a:r>
                        <a:rPr lang="en-US"/>
                        <a:t>Risk Assessment</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987571"/>
                  </a:ext>
                </a:extLst>
              </a:tr>
              <a:tr h="370840">
                <a:tc rowSpan="4">
                  <a:txBody>
                    <a:bodyPr/>
                    <a:lstStyle/>
                    <a:p>
                      <a:pPr marL="0" marR="0" lvl="0" indent="0" algn="l">
                        <a:lnSpc>
                          <a:spcPct val="90000"/>
                        </a:lnSpc>
                        <a:spcBef>
                          <a:spcPts val="750"/>
                        </a:spcBef>
                        <a:spcAft>
                          <a:spcPts val="0"/>
                        </a:spcAft>
                        <a:buNone/>
                      </a:pPr>
                      <a:r>
                        <a:rPr lang="en-US" sz="1350" u="none" strike="noStrike" noProof="0"/>
                        <a:t>The current Cutover approach has the 3 AEMO systems deployments in close succession.  Retail Metering the largest, most technically complex and riskiest cutover going first on 9 March, then followed by both the Dispatch and Settlements systems deployments together 3 weeks later on 1 April.</a:t>
                      </a:r>
                    </a:p>
                    <a:p>
                      <a:pPr marL="0" marR="0" lvl="0" indent="0" algn="l">
                        <a:lnSpc>
                          <a:spcPct val="90000"/>
                        </a:lnSpc>
                        <a:spcBef>
                          <a:spcPts val="750"/>
                        </a:spcBef>
                        <a:spcAft>
                          <a:spcPts val="0"/>
                        </a:spcAft>
                        <a:buNone/>
                      </a:pPr>
                      <a:r>
                        <a:rPr lang="en-AU" sz="1400" kern="1200">
                          <a:solidFill>
                            <a:schemeClr val="dk1"/>
                          </a:solidFill>
                          <a:latin typeface="+mn-lt"/>
                          <a:ea typeface="+mn-ea"/>
                          <a:cs typeface="+mn-cs"/>
                        </a:rPr>
                        <a:t>A go-live criteria for Settlements is a stable metering platform. The current timetable only allows one week for the Retail solution to be stabilised prior to commencing cutover activity for Settlements which is high-risk.  </a:t>
                      </a:r>
                      <a:endParaRPr lang="en-US"/>
                    </a:p>
                  </a:txBody>
                  <a:tcPr/>
                </a:tc>
                <a:tc>
                  <a:txBody>
                    <a:bodyPr/>
                    <a:lstStyle/>
                    <a:p>
                      <a:r>
                        <a:rPr lang="en-US"/>
                        <a:t>Inherent Likelihood</a:t>
                      </a:r>
                    </a:p>
                  </a:txBody>
                  <a:tcPr/>
                </a:tc>
                <a:tc>
                  <a:txBody>
                    <a:bodyPr/>
                    <a:lstStyle/>
                    <a:p>
                      <a:r>
                        <a:rPr lang="en-US"/>
                        <a:t>Inherent Consequence</a:t>
                      </a:r>
                    </a:p>
                  </a:txBody>
                  <a:tcPr/>
                </a:tc>
                <a:tc>
                  <a:txBody>
                    <a:bodyPr/>
                    <a:lstStyle/>
                    <a:p>
                      <a:r>
                        <a:rPr lang="en-US"/>
                        <a:t>Inherent Risk Rating </a:t>
                      </a:r>
                    </a:p>
                  </a:txBody>
                  <a:tcPr/>
                </a:tc>
                <a:extLst>
                  <a:ext uri="{0D108BD9-81ED-4DB2-BD59-A6C34878D82A}">
                    <a16:rowId xmlns:a16="http://schemas.microsoft.com/office/drawing/2014/main" val="2518248788"/>
                  </a:ext>
                </a:extLst>
              </a:tr>
              <a:tr h="370840">
                <a:tc vMerge="1">
                  <a:txBody>
                    <a:bodyPr/>
                    <a:lstStyle/>
                    <a:p>
                      <a:endParaRPr lang="en-US"/>
                    </a:p>
                  </a:txBody>
                  <a:tcPr/>
                </a:tc>
                <a:tc>
                  <a:txBody>
                    <a:bodyPr/>
                    <a:lstStyle/>
                    <a:p>
                      <a:r>
                        <a:rPr lang="en-US"/>
                        <a:t>Possible</a:t>
                      </a:r>
                    </a:p>
                  </a:txBody>
                  <a:tcPr/>
                </a:tc>
                <a:tc>
                  <a:txBody>
                    <a:bodyPr/>
                    <a:lstStyle/>
                    <a:p>
                      <a:r>
                        <a:rPr lang="en-US"/>
                        <a:t>Major</a:t>
                      </a:r>
                    </a:p>
                  </a:txBody>
                  <a:tcPr/>
                </a:tc>
                <a:tc>
                  <a:txBody>
                    <a:bodyPr/>
                    <a:lstStyle/>
                    <a:p>
                      <a:r>
                        <a:rPr lang="en-US"/>
                        <a:t>Significant</a:t>
                      </a:r>
                    </a:p>
                  </a:txBody>
                  <a:tcPr/>
                </a:tc>
                <a:extLst>
                  <a:ext uri="{0D108BD9-81ED-4DB2-BD59-A6C34878D82A}">
                    <a16:rowId xmlns:a16="http://schemas.microsoft.com/office/drawing/2014/main" val="2361318308"/>
                  </a:ext>
                </a:extLst>
              </a:tr>
              <a:tr h="370840">
                <a:tc vMerge="1">
                  <a:txBody>
                    <a:bodyPr/>
                    <a:lstStyle/>
                    <a:p>
                      <a:endParaRPr lang="en-US"/>
                    </a:p>
                  </a:txBody>
                  <a:tcPr/>
                </a:tc>
                <a:tc>
                  <a:txBody>
                    <a:bodyPr/>
                    <a:lstStyle/>
                    <a:p>
                      <a:r>
                        <a:rPr lang="en-US"/>
                        <a:t>Residual Likelihood</a:t>
                      </a:r>
                    </a:p>
                  </a:txBody>
                  <a:tcPr/>
                </a:tc>
                <a:tc>
                  <a:txBody>
                    <a:bodyPr/>
                    <a:lstStyle/>
                    <a:p>
                      <a:r>
                        <a:rPr lang="en-US"/>
                        <a:t>Residual Consequence</a:t>
                      </a:r>
                    </a:p>
                  </a:txBody>
                  <a:tcPr/>
                </a:tc>
                <a:tc>
                  <a:txBody>
                    <a:bodyPr/>
                    <a:lstStyle/>
                    <a:p>
                      <a:r>
                        <a:rPr lang="en-US"/>
                        <a:t>Residual Risk Rating</a:t>
                      </a:r>
                    </a:p>
                  </a:txBody>
                  <a:tcPr/>
                </a:tc>
                <a:extLst>
                  <a:ext uri="{0D108BD9-81ED-4DB2-BD59-A6C34878D82A}">
                    <a16:rowId xmlns:a16="http://schemas.microsoft.com/office/drawing/2014/main" val="443805791"/>
                  </a:ext>
                </a:extLst>
              </a:tr>
              <a:tr h="370839">
                <a:tc vMerge="1">
                  <a:txBody>
                    <a:bodyPr/>
                    <a:lstStyle/>
                    <a:p>
                      <a:endParaRPr lang="en-US"/>
                    </a:p>
                  </a:txBody>
                  <a:tcPr/>
                </a:tc>
                <a:tc>
                  <a:txBody>
                    <a:bodyPr/>
                    <a:lstStyle/>
                    <a:p>
                      <a:pPr lvl="0">
                        <a:buNone/>
                      </a:pPr>
                      <a:r>
                        <a:rPr lang="en-US"/>
                        <a:t>Unlikely</a:t>
                      </a:r>
                    </a:p>
                  </a:txBody>
                  <a:tcPr/>
                </a:tc>
                <a:tc>
                  <a:txBody>
                    <a:bodyPr/>
                    <a:lstStyle/>
                    <a:p>
                      <a:pPr lvl="0">
                        <a:buNone/>
                      </a:pPr>
                      <a:r>
                        <a:rPr lang="en-US"/>
                        <a:t>Moderate</a:t>
                      </a:r>
                    </a:p>
                  </a:txBody>
                  <a:tcPr/>
                </a:tc>
                <a:tc>
                  <a:txBody>
                    <a:bodyPr/>
                    <a:lstStyle/>
                    <a:p>
                      <a:pPr lvl="0">
                        <a:buNone/>
                      </a:pPr>
                      <a:r>
                        <a:rPr lang="en-US"/>
                        <a:t>Medium</a:t>
                      </a:r>
                    </a:p>
                  </a:txBody>
                  <a:tcPr/>
                </a:tc>
                <a:extLst>
                  <a:ext uri="{0D108BD9-81ED-4DB2-BD59-A6C34878D82A}">
                    <a16:rowId xmlns:a16="http://schemas.microsoft.com/office/drawing/2014/main" val="2127776186"/>
                  </a:ext>
                </a:extLst>
              </a:tr>
            </a:tbl>
          </a:graphicData>
        </a:graphic>
      </p:graphicFrame>
      <p:sp>
        <p:nvSpPr>
          <p:cNvPr id="10" name="TextBox 9">
            <a:extLst>
              <a:ext uri="{FF2B5EF4-FFF2-40B4-BE49-F238E27FC236}">
                <a16:creationId xmlns:a16="http://schemas.microsoft.com/office/drawing/2014/main" id="{8F0BAFC3-137B-46E1-86AC-F878B5154C52}"/>
              </a:ext>
            </a:extLst>
          </p:cNvPr>
          <p:cNvSpPr txBox="1"/>
          <p:nvPr/>
        </p:nvSpPr>
        <p:spPr>
          <a:xfrm>
            <a:off x="168078" y="3824654"/>
            <a:ext cx="8770918" cy="2308324"/>
          </a:xfrm>
          <a:prstGeom prst="rect">
            <a:avLst/>
          </a:prstGeom>
          <a:noFill/>
        </p:spPr>
        <p:txBody>
          <a:bodyPr wrap="square" rtlCol="0">
            <a:spAutoFit/>
          </a:bodyPr>
          <a:lstStyle/>
          <a:p>
            <a:pPr marL="285750" indent="-285750">
              <a:buFont typeface="Arial" panose="020B0604020202020204" pitchFamily="34" charset="0"/>
              <a:buChar char="•"/>
            </a:pPr>
            <a:r>
              <a:rPr lang="en-AU" sz="1600">
                <a:cs typeface="Segoe UI Semilight"/>
              </a:rPr>
              <a:t>AEMO has presented the proposal to change the deployment date for the Settlements solution to 19 April 2021 to the PCF and RWG.</a:t>
            </a:r>
          </a:p>
          <a:p>
            <a:pPr marL="285750" indent="-285750">
              <a:buFont typeface="Arial" panose="020B0604020202020204" pitchFamily="34" charset="0"/>
              <a:buChar char="•"/>
            </a:pPr>
            <a:r>
              <a:rPr lang="en-AU" sz="1600">
                <a:cs typeface="Segoe UI Semilight"/>
              </a:rPr>
              <a:t>To date there has been no feedback received.</a:t>
            </a:r>
          </a:p>
          <a:p>
            <a:pPr marL="285750" indent="-285750">
              <a:buFont typeface="Arial" panose="020B0604020202020204" pitchFamily="34" charset="0"/>
              <a:buChar char="•"/>
            </a:pPr>
            <a:r>
              <a:rPr lang="en-AU" sz="1600">
                <a:cs typeface="Segoe UI Semilight"/>
              </a:rPr>
              <a:t>AEMO has organised a Market Systems User Group (MSUG) for 14 October to review upcoming changes to the data model, including both 5MS and non-5MS changes (such as MT-PASA).</a:t>
            </a:r>
          </a:p>
          <a:p>
            <a:pPr marL="285750" indent="-285750">
              <a:buFont typeface="Arial" panose="020B0604020202020204" pitchFamily="34" charset="0"/>
              <a:buChar char="•"/>
            </a:pPr>
            <a:r>
              <a:rPr lang="en-AU" sz="1600">
                <a:cs typeface="Segoe UI Semilight"/>
              </a:rPr>
              <a:t>AEMO requests participant feedback on the proposed date change after the MSUG has taken place by 23 October 2020 to allow for discussion at the November PCF.</a:t>
            </a:r>
          </a:p>
          <a:p>
            <a:pPr marL="285750" indent="-285750">
              <a:buFont typeface="Arial" panose="020B0604020202020204" pitchFamily="34" charset="0"/>
              <a:buChar char="•"/>
            </a:pPr>
            <a:r>
              <a:rPr lang="en-AU" sz="1600">
                <a:cs typeface="Segoe UI Semilight"/>
              </a:rPr>
              <a:t>AEMO does not see a reason not to make this change, but will not confirm this until the MSUG session has concluded.</a:t>
            </a:r>
          </a:p>
        </p:txBody>
      </p:sp>
    </p:spTree>
    <p:extLst>
      <p:ext uri="{BB962C8B-B14F-4D97-AF65-F5344CB8AC3E}">
        <p14:creationId xmlns:p14="http://schemas.microsoft.com/office/powerpoint/2010/main" val="383480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Readiness Working Group Update</a:t>
            </a:r>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Greg Minney </a:t>
            </a:r>
          </a:p>
        </p:txBody>
      </p:sp>
      <p:sp>
        <p:nvSpPr>
          <p:cNvPr id="4" name="Date Placeholder 3">
            <a:extLst>
              <a:ext uri="{FF2B5EF4-FFF2-40B4-BE49-F238E27FC236}">
                <a16:creationId xmlns:a16="http://schemas.microsoft.com/office/drawing/2014/main" id="{B6605B5A-EC6A-4B8D-A266-01D254EC3647}"/>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1220BAF7-09C2-42BF-9BD8-6936C10EEB09}"/>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12</a:t>
            </a:fld>
            <a:endParaRPr lang="en-AU"/>
          </a:p>
        </p:txBody>
      </p:sp>
    </p:spTree>
    <p:extLst>
      <p:ext uri="{BB962C8B-B14F-4D97-AF65-F5344CB8AC3E}">
        <p14:creationId xmlns:p14="http://schemas.microsoft.com/office/powerpoint/2010/main" val="2870600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704055" y="2854397"/>
          <a:ext cx="7353681" cy="3734404"/>
        </p:xfrm>
        <a:graphic>
          <a:graphicData uri="http://schemas.openxmlformats.org/drawingml/2006/table">
            <a:tbl>
              <a:tblPr/>
              <a:tblGrid>
                <a:gridCol w="612803">
                  <a:extLst>
                    <a:ext uri="{9D8B030D-6E8A-4147-A177-3AD203B41FA5}">
                      <a16:colId xmlns:a16="http://schemas.microsoft.com/office/drawing/2014/main" val="2629953056"/>
                    </a:ext>
                  </a:extLst>
                </a:gridCol>
                <a:gridCol w="3522653">
                  <a:extLst>
                    <a:ext uri="{9D8B030D-6E8A-4147-A177-3AD203B41FA5}">
                      <a16:colId xmlns:a16="http://schemas.microsoft.com/office/drawing/2014/main" val="2366391826"/>
                    </a:ext>
                  </a:extLst>
                </a:gridCol>
                <a:gridCol w="818918">
                  <a:extLst>
                    <a:ext uri="{9D8B030D-6E8A-4147-A177-3AD203B41FA5}">
                      <a16:colId xmlns:a16="http://schemas.microsoft.com/office/drawing/2014/main" val="3784885309"/>
                    </a:ext>
                  </a:extLst>
                </a:gridCol>
                <a:gridCol w="911655">
                  <a:extLst>
                    <a:ext uri="{9D8B030D-6E8A-4147-A177-3AD203B41FA5}">
                      <a16:colId xmlns:a16="http://schemas.microsoft.com/office/drawing/2014/main" val="1015848270"/>
                    </a:ext>
                  </a:extLst>
                </a:gridCol>
                <a:gridCol w="743061">
                  <a:extLst>
                    <a:ext uri="{9D8B030D-6E8A-4147-A177-3AD203B41FA5}">
                      <a16:colId xmlns:a16="http://schemas.microsoft.com/office/drawing/2014/main" val="223712236"/>
                    </a:ext>
                  </a:extLst>
                </a:gridCol>
                <a:gridCol w="744591">
                  <a:extLst>
                    <a:ext uri="{9D8B030D-6E8A-4147-A177-3AD203B41FA5}">
                      <a16:colId xmlns:a16="http://schemas.microsoft.com/office/drawing/2014/main" val="1650546999"/>
                    </a:ext>
                  </a:extLst>
                </a:gridCol>
              </a:tblGrid>
              <a:tr h="213459">
                <a:tc gridSpan="4">
                  <a:txBody>
                    <a:bodyPr/>
                    <a:lstStyle/>
                    <a:p>
                      <a:pPr marL="72000" lvl="0" algn="l" fontAlgn="b"/>
                      <a:r>
                        <a:rPr lang="en-AU" sz="900" b="1" i="0" u="none" strike="noStrike" kern="1200">
                          <a:solidFill>
                            <a:srgbClr val="FFFFFF"/>
                          </a:solidFill>
                          <a:effectLst/>
                          <a:latin typeface="+mj-lt"/>
                          <a:ea typeface="+mn-ea"/>
                          <a:cs typeface="+mn-cs"/>
                        </a:rPr>
                        <a:t>Key</a:t>
                      </a:r>
                      <a:r>
                        <a:rPr lang="en-AU" sz="900" b="1" i="0" u="none" strike="noStrike">
                          <a:solidFill>
                            <a:srgbClr val="FFFFFF"/>
                          </a:solidFill>
                          <a:effectLst/>
                          <a:latin typeface="+mj-lt"/>
                        </a:rPr>
                        <a:t> Milestones (Program)</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151167">
                <a:tc>
                  <a:txBody>
                    <a:bodyPr/>
                    <a:lstStyle/>
                    <a:p>
                      <a:pPr marL="36000" algn="l" fontAlgn="t"/>
                      <a:r>
                        <a:rPr lang="en-AU" sz="900" b="0" i="0" u="none" strike="noStrike">
                          <a:solidFill>
                            <a:srgbClr val="FFFFFF"/>
                          </a:solidFill>
                          <a:effectLst/>
                          <a:latin typeface="+mj-lt"/>
                        </a:rPr>
                        <a:t>ID</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Milestone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Target Date </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Expected Date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Owner</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Status</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15098">
                <a:tc>
                  <a:txBody>
                    <a:bodyPr/>
                    <a:lstStyle/>
                    <a:p>
                      <a:pPr marL="0" algn="l" defTabSz="801929" rtl="0" eaLnBrk="1" latinLnBrk="0" hangingPunct="1"/>
                      <a:r>
                        <a:rPr lang="en-AU" sz="900" kern="1200">
                          <a:solidFill>
                            <a:schemeClr val="tx2"/>
                          </a:solidFill>
                          <a:latin typeface="+mj-lt"/>
                          <a:ea typeface="+mn-ea"/>
                          <a:cs typeface="+mn-cs"/>
                        </a:rPr>
                        <a:t>L2-RE11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Metering Service Provider Accreditation Plan Finalised</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13-Mar-2020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18-Feb-2020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48007933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j-lt"/>
                          <a:ea typeface="+mn-ea"/>
                          <a:cs typeface="+mn-cs"/>
                        </a:rPr>
                        <a:t>L2-S12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Reallocations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3502556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j-lt"/>
                          <a:ea typeface="+mn-ea"/>
                          <a:cs typeface="+mn-cs"/>
                        </a:rPr>
                        <a:t>L2-RE32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for Reallocations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31-Mar-2020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31-Mar-2020</a:t>
                      </a:r>
                      <a:endParaRPr lang="en-AU" sz="900" kern="1200">
                        <a:solidFill>
                          <a:schemeClr val="tx2"/>
                        </a:solidFill>
                        <a:latin typeface="+mj-lt"/>
                        <a:ea typeface="+mn-ea"/>
                        <a:cs typeface="+mn-cs"/>
                      </a:endParaRP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582350607"/>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Transition Plan – Dispatch​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28-Aug-2020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28-Aug-2020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80582933"/>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preparation completed by participants for MDM and 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85042537"/>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preparation completed by AEMO for MDM and 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7562683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L2-RE29</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Retail MDM (incl. B2M) Industry Test Commences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866902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Retail MDM (incl. B2M)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03-Mar-2021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03-Mar-2021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24761971"/>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L2-RE18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Go-Live Plan Retail MDM finalised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20-Nov-2020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20-Nov-2020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7179416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L2-M24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60678076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5 minute files in MDFF accepted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1845693"/>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L2-D7</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Dispatch Industry Test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6626194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Dispatch Industry Test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499261195"/>
                  </a:ext>
                </a:extLst>
              </a:tr>
            </a:tbl>
          </a:graphicData>
        </a:graphic>
      </p:graphicFrame>
      <p:grpSp>
        <p:nvGrpSpPr>
          <p:cNvPr id="16" name="Group 15">
            <a:extLst>
              <a:ext uri="{FF2B5EF4-FFF2-40B4-BE49-F238E27FC236}">
                <a16:creationId xmlns:a16="http://schemas.microsoft.com/office/drawing/2014/main" id="{76827093-BF43-4A5D-BD34-A1E7C976BFC3}"/>
              </a:ext>
            </a:extLst>
          </p:cNvPr>
          <p:cNvGrpSpPr/>
          <p:nvPr/>
        </p:nvGrpSpPr>
        <p:grpSpPr>
          <a:xfrm>
            <a:off x="211022" y="3203378"/>
            <a:ext cx="1276993" cy="855508"/>
            <a:chOff x="234154" y="6070700"/>
            <a:chExt cx="1804196" cy="843974"/>
          </a:xfrm>
        </p:grpSpPr>
        <p:sp>
          <p:nvSpPr>
            <p:cNvPr id="17" name="Off-page Connector 138">
              <a:extLst>
                <a:ext uri="{FF2B5EF4-FFF2-40B4-BE49-F238E27FC236}">
                  <a16:creationId xmlns:a16="http://schemas.microsoft.com/office/drawing/2014/main" id="{46D8BCC8-63F5-44A0-BE6F-C6AC81C89A25}"/>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18" name="Off-page Connector 139">
              <a:extLst>
                <a:ext uri="{FF2B5EF4-FFF2-40B4-BE49-F238E27FC236}">
                  <a16:creationId xmlns:a16="http://schemas.microsoft.com/office/drawing/2014/main" id="{D6CBBFB5-AA9E-4483-9A40-B06BA81D8513}"/>
                </a:ext>
              </a:extLst>
            </p:cNvPr>
            <p:cNvSpPr/>
            <p:nvPr/>
          </p:nvSpPr>
          <p:spPr>
            <a:xfrm>
              <a:off x="234154" y="6301473"/>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19" name="Off-page Connector 140">
              <a:extLst>
                <a:ext uri="{FF2B5EF4-FFF2-40B4-BE49-F238E27FC236}">
                  <a16:creationId xmlns:a16="http://schemas.microsoft.com/office/drawing/2014/main" id="{9F1A5632-CEE9-436B-A981-D65CA733CFE4}"/>
                </a:ext>
              </a:extLst>
            </p:cNvPr>
            <p:cNvSpPr/>
            <p:nvPr/>
          </p:nvSpPr>
          <p:spPr>
            <a:xfrm>
              <a:off x="234154" y="6722926"/>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20" name="TextBox 19">
              <a:extLst>
                <a:ext uri="{FF2B5EF4-FFF2-40B4-BE49-F238E27FC236}">
                  <a16:creationId xmlns:a16="http://schemas.microsoft.com/office/drawing/2014/main" id="{07B81411-CEDC-4310-BD42-6E8F1D6BC6CD}"/>
                </a:ext>
              </a:extLst>
            </p:cNvPr>
            <p:cNvSpPr txBox="1"/>
            <p:nvPr/>
          </p:nvSpPr>
          <p:spPr>
            <a:xfrm>
              <a:off x="531832" y="6070700"/>
              <a:ext cx="1303318"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complete</a:t>
              </a:r>
            </a:p>
          </p:txBody>
        </p:sp>
        <p:sp>
          <p:nvSpPr>
            <p:cNvPr id="21" name="TextBox 20">
              <a:extLst>
                <a:ext uri="{FF2B5EF4-FFF2-40B4-BE49-F238E27FC236}">
                  <a16:creationId xmlns:a16="http://schemas.microsoft.com/office/drawing/2014/main" id="{380CB873-FC26-4123-9A8A-59B50923D86A}"/>
                </a:ext>
              </a:extLst>
            </p:cNvPr>
            <p:cNvSpPr txBox="1"/>
            <p:nvPr/>
          </p:nvSpPr>
          <p:spPr>
            <a:xfrm>
              <a:off x="531831" y="6268077"/>
              <a:ext cx="13033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on track</a:t>
              </a:r>
            </a:p>
          </p:txBody>
        </p:sp>
        <p:sp>
          <p:nvSpPr>
            <p:cNvPr id="22" name="TextBox 21">
              <a:extLst>
                <a:ext uri="{FF2B5EF4-FFF2-40B4-BE49-F238E27FC236}">
                  <a16:creationId xmlns:a16="http://schemas.microsoft.com/office/drawing/2014/main" id="{4A8EBD7F-2D20-43EA-BBE9-34FBF6E15E3D}"/>
                </a:ext>
              </a:extLst>
            </p:cNvPr>
            <p:cNvSpPr txBox="1"/>
            <p:nvPr/>
          </p:nvSpPr>
          <p:spPr>
            <a:xfrm>
              <a:off x="531831" y="6701361"/>
              <a:ext cx="15065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not achieved</a:t>
              </a:r>
            </a:p>
          </p:txBody>
        </p:sp>
        <p:sp>
          <p:nvSpPr>
            <p:cNvPr id="25" name="Off-page Connector 139">
              <a:extLst>
                <a:ext uri="{FF2B5EF4-FFF2-40B4-BE49-F238E27FC236}">
                  <a16:creationId xmlns:a16="http://schemas.microsoft.com/office/drawing/2014/main" id="{F26DA1B0-1853-40ED-92CD-750EEF240419}"/>
                </a:ext>
              </a:extLst>
            </p:cNvPr>
            <p:cNvSpPr/>
            <p:nvPr/>
          </p:nvSpPr>
          <p:spPr>
            <a:xfrm>
              <a:off x="234154" y="6520423"/>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26" name="TextBox 25">
              <a:extLst>
                <a:ext uri="{FF2B5EF4-FFF2-40B4-BE49-F238E27FC236}">
                  <a16:creationId xmlns:a16="http://schemas.microsoft.com/office/drawing/2014/main" id="{593809F7-2E10-4F1F-8DF1-5EC69ADFE364}"/>
                </a:ext>
              </a:extLst>
            </p:cNvPr>
            <p:cNvSpPr txBox="1"/>
            <p:nvPr/>
          </p:nvSpPr>
          <p:spPr>
            <a:xfrm>
              <a:off x="531831" y="6487027"/>
              <a:ext cx="13033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at risk</a:t>
              </a:r>
            </a:p>
          </p:txBody>
        </p:sp>
      </p:grpSp>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9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9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32" name="Table 31">
            <a:extLst>
              <a:ext uri="{FF2B5EF4-FFF2-40B4-BE49-F238E27FC236}">
                <a16:creationId xmlns:a16="http://schemas.microsoft.com/office/drawing/2014/main" id="{1B7E80E0-2D50-4924-BE89-BE03B0B140B3}"/>
              </a:ext>
            </a:extLst>
          </p:cNvPr>
          <p:cNvGraphicFramePr>
            <a:graphicFrameLocks noGrp="1"/>
          </p:cNvGraphicFramePr>
          <p:nvPr/>
        </p:nvGraphicFramePr>
        <p:xfrm>
          <a:off x="0" y="1343288"/>
          <a:ext cx="9143976" cy="1490067"/>
        </p:xfrm>
        <a:graphic>
          <a:graphicData uri="http://schemas.openxmlformats.org/drawingml/2006/table">
            <a:tbl>
              <a:tblPr/>
              <a:tblGrid>
                <a:gridCol w="982266">
                  <a:extLst>
                    <a:ext uri="{9D8B030D-6E8A-4147-A177-3AD203B41FA5}">
                      <a16:colId xmlns:a16="http://schemas.microsoft.com/office/drawing/2014/main" val="138703770"/>
                    </a:ext>
                  </a:extLst>
                </a:gridCol>
                <a:gridCol w="982266">
                  <a:extLst>
                    <a:ext uri="{9D8B030D-6E8A-4147-A177-3AD203B41FA5}">
                      <a16:colId xmlns:a16="http://schemas.microsoft.com/office/drawing/2014/main" val="1848963069"/>
                    </a:ext>
                  </a:extLst>
                </a:gridCol>
                <a:gridCol w="199429">
                  <a:extLst>
                    <a:ext uri="{9D8B030D-6E8A-4147-A177-3AD203B41FA5}">
                      <a16:colId xmlns:a16="http://schemas.microsoft.com/office/drawing/2014/main" val="959256215"/>
                    </a:ext>
                  </a:extLst>
                </a:gridCol>
                <a:gridCol w="199429">
                  <a:extLst>
                    <a:ext uri="{9D8B030D-6E8A-4147-A177-3AD203B41FA5}">
                      <a16:colId xmlns:a16="http://schemas.microsoft.com/office/drawing/2014/main" val="3017760882"/>
                    </a:ext>
                  </a:extLst>
                </a:gridCol>
                <a:gridCol w="199429">
                  <a:extLst>
                    <a:ext uri="{9D8B030D-6E8A-4147-A177-3AD203B41FA5}">
                      <a16:colId xmlns:a16="http://schemas.microsoft.com/office/drawing/2014/main" val="3937380670"/>
                    </a:ext>
                  </a:extLst>
                </a:gridCol>
                <a:gridCol w="199429">
                  <a:extLst>
                    <a:ext uri="{9D8B030D-6E8A-4147-A177-3AD203B41FA5}">
                      <a16:colId xmlns:a16="http://schemas.microsoft.com/office/drawing/2014/main" val="1273203315"/>
                    </a:ext>
                  </a:extLst>
                </a:gridCol>
                <a:gridCol w="199429">
                  <a:extLst>
                    <a:ext uri="{9D8B030D-6E8A-4147-A177-3AD203B41FA5}">
                      <a16:colId xmlns:a16="http://schemas.microsoft.com/office/drawing/2014/main" val="1293610711"/>
                    </a:ext>
                  </a:extLst>
                </a:gridCol>
                <a:gridCol w="199429">
                  <a:extLst>
                    <a:ext uri="{9D8B030D-6E8A-4147-A177-3AD203B41FA5}">
                      <a16:colId xmlns:a16="http://schemas.microsoft.com/office/drawing/2014/main" val="3895376042"/>
                    </a:ext>
                  </a:extLst>
                </a:gridCol>
                <a:gridCol w="199429">
                  <a:extLst>
                    <a:ext uri="{9D8B030D-6E8A-4147-A177-3AD203B41FA5}">
                      <a16:colId xmlns:a16="http://schemas.microsoft.com/office/drawing/2014/main" val="373219328"/>
                    </a:ext>
                  </a:extLst>
                </a:gridCol>
                <a:gridCol w="199429">
                  <a:extLst>
                    <a:ext uri="{9D8B030D-6E8A-4147-A177-3AD203B41FA5}">
                      <a16:colId xmlns:a16="http://schemas.microsoft.com/office/drawing/2014/main" val="2781125027"/>
                    </a:ext>
                  </a:extLst>
                </a:gridCol>
                <a:gridCol w="199429">
                  <a:extLst>
                    <a:ext uri="{9D8B030D-6E8A-4147-A177-3AD203B41FA5}">
                      <a16:colId xmlns:a16="http://schemas.microsoft.com/office/drawing/2014/main" val="2400026306"/>
                    </a:ext>
                  </a:extLst>
                </a:gridCol>
                <a:gridCol w="199429">
                  <a:extLst>
                    <a:ext uri="{9D8B030D-6E8A-4147-A177-3AD203B41FA5}">
                      <a16:colId xmlns:a16="http://schemas.microsoft.com/office/drawing/2014/main" val="3974354082"/>
                    </a:ext>
                  </a:extLst>
                </a:gridCol>
                <a:gridCol w="199429">
                  <a:extLst>
                    <a:ext uri="{9D8B030D-6E8A-4147-A177-3AD203B41FA5}">
                      <a16:colId xmlns:a16="http://schemas.microsoft.com/office/drawing/2014/main" val="3194208563"/>
                    </a:ext>
                  </a:extLst>
                </a:gridCol>
                <a:gridCol w="199429">
                  <a:extLst>
                    <a:ext uri="{9D8B030D-6E8A-4147-A177-3AD203B41FA5}">
                      <a16:colId xmlns:a16="http://schemas.microsoft.com/office/drawing/2014/main" val="4291806613"/>
                    </a:ext>
                  </a:extLst>
                </a:gridCol>
                <a:gridCol w="199429">
                  <a:extLst>
                    <a:ext uri="{9D8B030D-6E8A-4147-A177-3AD203B41FA5}">
                      <a16:colId xmlns:a16="http://schemas.microsoft.com/office/drawing/2014/main" val="2178562656"/>
                    </a:ext>
                  </a:extLst>
                </a:gridCol>
                <a:gridCol w="199429">
                  <a:extLst>
                    <a:ext uri="{9D8B030D-6E8A-4147-A177-3AD203B41FA5}">
                      <a16:colId xmlns:a16="http://schemas.microsoft.com/office/drawing/2014/main" val="4158548608"/>
                    </a:ext>
                  </a:extLst>
                </a:gridCol>
                <a:gridCol w="199429">
                  <a:extLst>
                    <a:ext uri="{9D8B030D-6E8A-4147-A177-3AD203B41FA5}">
                      <a16:colId xmlns:a16="http://schemas.microsoft.com/office/drawing/2014/main" val="3803436155"/>
                    </a:ext>
                  </a:extLst>
                </a:gridCol>
                <a:gridCol w="199429">
                  <a:extLst>
                    <a:ext uri="{9D8B030D-6E8A-4147-A177-3AD203B41FA5}">
                      <a16:colId xmlns:a16="http://schemas.microsoft.com/office/drawing/2014/main" val="1334069915"/>
                    </a:ext>
                  </a:extLst>
                </a:gridCol>
                <a:gridCol w="199429">
                  <a:extLst>
                    <a:ext uri="{9D8B030D-6E8A-4147-A177-3AD203B41FA5}">
                      <a16:colId xmlns:a16="http://schemas.microsoft.com/office/drawing/2014/main" val="2660109712"/>
                    </a:ext>
                  </a:extLst>
                </a:gridCol>
                <a:gridCol w="199429">
                  <a:extLst>
                    <a:ext uri="{9D8B030D-6E8A-4147-A177-3AD203B41FA5}">
                      <a16:colId xmlns:a16="http://schemas.microsoft.com/office/drawing/2014/main" val="2172300027"/>
                    </a:ext>
                  </a:extLst>
                </a:gridCol>
                <a:gridCol w="199429">
                  <a:extLst>
                    <a:ext uri="{9D8B030D-6E8A-4147-A177-3AD203B41FA5}">
                      <a16:colId xmlns:a16="http://schemas.microsoft.com/office/drawing/2014/main" val="114442153"/>
                    </a:ext>
                  </a:extLst>
                </a:gridCol>
                <a:gridCol w="199429">
                  <a:extLst>
                    <a:ext uri="{9D8B030D-6E8A-4147-A177-3AD203B41FA5}">
                      <a16:colId xmlns:a16="http://schemas.microsoft.com/office/drawing/2014/main" val="3185592902"/>
                    </a:ext>
                  </a:extLst>
                </a:gridCol>
                <a:gridCol w="199429">
                  <a:extLst>
                    <a:ext uri="{9D8B030D-6E8A-4147-A177-3AD203B41FA5}">
                      <a16:colId xmlns:a16="http://schemas.microsoft.com/office/drawing/2014/main" val="1242957403"/>
                    </a:ext>
                  </a:extLst>
                </a:gridCol>
                <a:gridCol w="199429">
                  <a:extLst>
                    <a:ext uri="{9D8B030D-6E8A-4147-A177-3AD203B41FA5}">
                      <a16:colId xmlns:a16="http://schemas.microsoft.com/office/drawing/2014/main" val="474492682"/>
                    </a:ext>
                  </a:extLst>
                </a:gridCol>
                <a:gridCol w="199429">
                  <a:extLst>
                    <a:ext uri="{9D8B030D-6E8A-4147-A177-3AD203B41FA5}">
                      <a16:colId xmlns:a16="http://schemas.microsoft.com/office/drawing/2014/main" val="1119088425"/>
                    </a:ext>
                  </a:extLst>
                </a:gridCol>
                <a:gridCol w="199429">
                  <a:extLst>
                    <a:ext uri="{9D8B030D-6E8A-4147-A177-3AD203B41FA5}">
                      <a16:colId xmlns:a16="http://schemas.microsoft.com/office/drawing/2014/main" val="1774524795"/>
                    </a:ext>
                  </a:extLst>
                </a:gridCol>
                <a:gridCol w="199429">
                  <a:extLst>
                    <a:ext uri="{9D8B030D-6E8A-4147-A177-3AD203B41FA5}">
                      <a16:colId xmlns:a16="http://schemas.microsoft.com/office/drawing/2014/main" val="2882800675"/>
                    </a:ext>
                  </a:extLst>
                </a:gridCol>
                <a:gridCol w="199429">
                  <a:extLst>
                    <a:ext uri="{9D8B030D-6E8A-4147-A177-3AD203B41FA5}">
                      <a16:colId xmlns:a16="http://schemas.microsoft.com/office/drawing/2014/main" val="1914399664"/>
                    </a:ext>
                  </a:extLst>
                </a:gridCol>
                <a:gridCol w="199429">
                  <a:extLst>
                    <a:ext uri="{9D8B030D-6E8A-4147-A177-3AD203B41FA5}">
                      <a16:colId xmlns:a16="http://schemas.microsoft.com/office/drawing/2014/main" val="248866445"/>
                    </a:ext>
                  </a:extLst>
                </a:gridCol>
                <a:gridCol w="199429">
                  <a:extLst>
                    <a:ext uri="{9D8B030D-6E8A-4147-A177-3AD203B41FA5}">
                      <a16:colId xmlns:a16="http://schemas.microsoft.com/office/drawing/2014/main" val="2355457473"/>
                    </a:ext>
                  </a:extLst>
                </a:gridCol>
                <a:gridCol w="199429">
                  <a:extLst>
                    <a:ext uri="{9D8B030D-6E8A-4147-A177-3AD203B41FA5}">
                      <a16:colId xmlns:a16="http://schemas.microsoft.com/office/drawing/2014/main" val="3050218196"/>
                    </a:ext>
                  </a:extLst>
                </a:gridCol>
                <a:gridCol w="199429">
                  <a:extLst>
                    <a:ext uri="{9D8B030D-6E8A-4147-A177-3AD203B41FA5}">
                      <a16:colId xmlns:a16="http://schemas.microsoft.com/office/drawing/2014/main" val="3511281532"/>
                    </a:ext>
                  </a:extLst>
                </a:gridCol>
                <a:gridCol w="199429">
                  <a:extLst>
                    <a:ext uri="{9D8B030D-6E8A-4147-A177-3AD203B41FA5}">
                      <a16:colId xmlns:a16="http://schemas.microsoft.com/office/drawing/2014/main" val="3817760037"/>
                    </a:ext>
                  </a:extLst>
                </a:gridCol>
                <a:gridCol w="199429">
                  <a:extLst>
                    <a:ext uri="{9D8B030D-6E8A-4147-A177-3AD203B41FA5}">
                      <a16:colId xmlns:a16="http://schemas.microsoft.com/office/drawing/2014/main" val="2500926729"/>
                    </a:ext>
                  </a:extLst>
                </a:gridCol>
                <a:gridCol w="199429">
                  <a:extLst>
                    <a:ext uri="{9D8B030D-6E8A-4147-A177-3AD203B41FA5}">
                      <a16:colId xmlns:a16="http://schemas.microsoft.com/office/drawing/2014/main" val="3854402498"/>
                    </a:ext>
                  </a:extLst>
                </a:gridCol>
                <a:gridCol w="199429">
                  <a:extLst>
                    <a:ext uri="{9D8B030D-6E8A-4147-A177-3AD203B41FA5}">
                      <a16:colId xmlns:a16="http://schemas.microsoft.com/office/drawing/2014/main" val="786577842"/>
                    </a:ext>
                  </a:extLst>
                </a:gridCol>
                <a:gridCol w="199429">
                  <a:extLst>
                    <a:ext uri="{9D8B030D-6E8A-4147-A177-3AD203B41FA5}">
                      <a16:colId xmlns:a16="http://schemas.microsoft.com/office/drawing/2014/main" val="1767291175"/>
                    </a:ext>
                  </a:extLst>
                </a:gridCol>
                <a:gridCol w="199429">
                  <a:extLst>
                    <a:ext uri="{9D8B030D-6E8A-4147-A177-3AD203B41FA5}">
                      <a16:colId xmlns:a16="http://schemas.microsoft.com/office/drawing/2014/main" val="73061504"/>
                    </a:ext>
                  </a:extLst>
                </a:gridCol>
              </a:tblGrid>
              <a:tr h="305696">
                <a:tc rowSpan="2">
                  <a:txBody>
                    <a:body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Domain</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Initiative</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2019</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2020</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2021</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191412">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836036">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900" b="1" kern="1200">
                        <a:solidFill>
                          <a:srgbClr val="FF0000"/>
                        </a:solidFill>
                        <a:latin typeface="+mn-lt"/>
                        <a:ea typeface="Roboto" panose="02000000000000000000" pitchFamily="2" charset="0"/>
                        <a:cs typeface="+mn-cs"/>
                      </a:endParaRPr>
                    </a:p>
                  </a:txBody>
                  <a:tcPr marL="17998" marR="17998" marT="11998" marB="1199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a:solidFill>
                          <a:schemeClr val="tx1"/>
                        </a:solidFill>
                        <a:effectLst/>
                        <a:latin typeface="+mn-lt"/>
                        <a:ea typeface="+mn-ea"/>
                        <a:cs typeface="+mn-cs"/>
                      </a:endParaRPr>
                    </a:p>
                  </a:txBody>
                  <a:tcPr marL="17998" marR="17998" marT="11998" marB="1199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56923">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34" name="Flowchart: Off-page Connector 33">
            <a:extLst>
              <a:ext uri="{FF2B5EF4-FFF2-40B4-BE49-F238E27FC236}">
                <a16:creationId xmlns:a16="http://schemas.microsoft.com/office/drawing/2014/main" id="{1785B5CC-3880-4F4C-9CD4-277F86CA2A03}"/>
              </a:ext>
            </a:extLst>
          </p:cNvPr>
          <p:cNvSpPr/>
          <p:nvPr/>
        </p:nvSpPr>
        <p:spPr>
          <a:xfrm>
            <a:off x="4593207" y="209578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L2-RE11</a:t>
            </a:r>
          </a:p>
        </p:txBody>
      </p:sp>
      <p:sp>
        <p:nvSpPr>
          <p:cNvPr id="40" name="Flowchart: Off-page Connector 39">
            <a:extLst>
              <a:ext uri="{FF2B5EF4-FFF2-40B4-BE49-F238E27FC236}">
                <a16:creationId xmlns:a16="http://schemas.microsoft.com/office/drawing/2014/main" id="{7D95F5F8-FFCE-4CFA-BEE2-90957A616E62}"/>
              </a:ext>
            </a:extLst>
          </p:cNvPr>
          <p:cNvSpPr/>
          <p:nvPr/>
        </p:nvSpPr>
        <p:spPr>
          <a:xfrm>
            <a:off x="4875153" y="153952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L2-RE32</a:t>
            </a:r>
          </a:p>
        </p:txBody>
      </p:sp>
      <p:sp>
        <p:nvSpPr>
          <p:cNvPr id="41" name="Flowchart: Off-page Connector 40">
            <a:extLst>
              <a:ext uri="{FF2B5EF4-FFF2-40B4-BE49-F238E27FC236}">
                <a16:creationId xmlns:a16="http://schemas.microsoft.com/office/drawing/2014/main" id="{EB889002-12C2-4006-8BA3-F3A078EC34F1}"/>
              </a:ext>
            </a:extLst>
          </p:cNvPr>
          <p:cNvSpPr/>
          <p:nvPr/>
        </p:nvSpPr>
        <p:spPr>
          <a:xfrm>
            <a:off x="4882773" y="210340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L2-S12</a:t>
            </a:r>
          </a:p>
        </p:txBody>
      </p:sp>
      <p:sp>
        <p:nvSpPr>
          <p:cNvPr id="42" name="Flowchart: Off-page Connector 41">
            <a:extLst>
              <a:ext uri="{FF2B5EF4-FFF2-40B4-BE49-F238E27FC236}">
                <a16:creationId xmlns:a16="http://schemas.microsoft.com/office/drawing/2014/main" id="{B2EAE524-1479-4B4D-A887-6C7585CC06B5}"/>
              </a:ext>
            </a:extLst>
          </p:cNvPr>
          <p:cNvSpPr/>
          <p:nvPr/>
        </p:nvSpPr>
        <p:spPr>
          <a:xfrm>
            <a:off x="5835273" y="209578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L2-RE22</a:t>
            </a:r>
          </a:p>
        </p:txBody>
      </p:sp>
      <p:sp>
        <p:nvSpPr>
          <p:cNvPr id="43" name="Flowchart: Off-page Connector 42">
            <a:extLst>
              <a:ext uri="{FF2B5EF4-FFF2-40B4-BE49-F238E27FC236}">
                <a16:creationId xmlns:a16="http://schemas.microsoft.com/office/drawing/2014/main" id="{52B944A3-6AAD-4B20-A40E-4B1FA3A520C6}"/>
              </a:ext>
            </a:extLst>
          </p:cNvPr>
          <p:cNvSpPr/>
          <p:nvPr/>
        </p:nvSpPr>
        <p:spPr>
          <a:xfrm>
            <a:off x="6865878" y="208816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L2-M11</a:t>
            </a:r>
          </a:p>
        </p:txBody>
      </p:sp>
      <p:sp>
        <p:nvSpPr>
          <p:cNvPr id="44" name="Flowchart: Off-page Connector 43">
            <a:extLst>
              <a:ext uri="{FF2B5EF4-FFF2-40B4-BE49-F238E27FC236}">
                <a16:creationId xmlns:a16="http://schemas.microsoft.com/office/drawing/2014/main" id="{197A17AF-F6CD-4FF2-B4DA-E34F4DDFC2BA}"/>
              </a:ext>
            </a:extLst>
          </p:cNvPr>
          <p:cNvSpPr/>
          <p:nvPr/>
        </p:nvSpPr>
        <p:spPr>
          <a:xfrm>
            <a:off x="678015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L2-M12</a:t>
            </a:r>
          </a:p>
        </p:txBody>
      </p:sp>
      <p:sp>
        <p:nvSpPr>
          <p:cNvPr id="46" name="Flowchart: Off-page Connector 45">
            <a:extLst>
              <a:ext uri="{FF2B5EF4-FFF2-40B4-BE49-F238E27FC236}">
                <a16:creationId xmlns:a16="http://schemas.microsoft.com/office/drawing/2014/main" id="{D93BB528-89ED-4470-B21A-BBDE6140B74D}"/>
              </a:ext>
            </a:extLst>
          </p:cNvPr>
          <p:cNvSpPr/>
          <p:nvPr/>
        </p:nvSpPr>
        <p:spPr>
          <a:xfrm>
            <a:off x="6406773" y="208054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L2-RE18</a:t>
            </a:r>
          </a:p>
        </p:txBody>
      </p:sp>
      <p:sp>
        <p:nvSpPr>
          <p:cNvPr id="48" name="Flowchart: Off-page Connector 47">
            <a:extLst>
              <a:ext uri="{FF2B5EF4-FFF2-40B4-BE49-F238E27FC236}">
                <a16:creationId xmlns:a16="http://schemas.microsoft.com/office/drawing/2014/main" id="{80AEF270-7211-4474-AAE9-3DA449CB93EF}"/>
              </a:ext>
            </a:extLst>
          </p:cNvPr>
          <p:cNvSpPr/>
          <p:nvPr/>
        </p:nvSpPr>
        <p:spPr>
          <a:xfrm>
            <a:off x="7126863" y="209197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L2-M24</a:t>
            </a:r>
          </a:p>
        </p:txBody>
      </p:sp>
      <p:sp>
        <p:nvSpPr>
          <p:cNvPr id="54" name="Flowchart: Off-page Connector 53">
            <a:extLst>
              <a:ext uri="{FF2B5EF4-FFF2-40B4-BE49-F238E27FC236}">
                <a16:creationId xmlns:a16="http://schemas.microsoft.com/office/drawing/2014/main" id="{CEC8534E-9E57-41E2-9538-F0C38C807E62}"/>
              </a:ext>
            </a:extLst>
          </p:cNvPr>
          <p:cNvSpPr/>
          <p:nvPr/>
        </p:nvSpPr>
        <p:spPr>
          <a:xfrm>
            <a:off x="726783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L2-M10</a:t>
            </a:r>
          </a:p>
        </p:txBody>
      </p:sp>
      <p:sp>
        <p:nvSpPr>
          <p:cNvPr id="55" name="Flowchart: Off-page Connector 54">
            <a:extLst>
              <a:ext uri="{FF2B5EF4-FFF2-40B4-BE49-F238E27FC236}">
                <a16:creationId xmlns:a16="http://schemas.microsoft.com/office/drawing/2014/main" id="{4F407037-634E-4712-93C8-0D6EEDBAE308}"/>
              </a:ext>
            </a:extLst>
          </p:cNvPr>
          <p:cNvSpPr/>
          <p:nvPr/>
        </p:nvSpPr>
        <p:spPr>
          <a:xfrm>
            <a:off x="703161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L2-D7</a:t>
            </a:r>
          </a:p>
        </p:txBody>
      </p:sp>
      <p:sp>
        <p:nvSpPr>
          <p:cNvPr id="56" name="Flowchart: Off-page Connector 55">
            <a:extLst>
              <a:ext uri="{FF2B5EF4-FFF2-40B4-BE49-F238E27FC236}">
                <a16:creationId xmlns:a16="http://schemas.microsoft.com/office/drawing/2014/main" id="{9A0CEA0F-E7CB-4D54-8BB8-E419A2B99B06}"/>
              </a:ext>
            </a:extLst>
          </p:cNvPr>
          <p:cNvSpPr/>
          <p:nvPr/>
        </p:nvSpPr>
        <p:spPr>
          <a:xfrm>
            <a:off x="702399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L2-D8</a:t>
            </a:r>
          </a:p>
        </p:txBody>
      </p:sp>
      <p:sp>
        <p:nvSpPr>
          <p:cNvPr id="28" name="Flowchart: Off-page Connector 27">
            <a:extLst>
              <a:ext uri="{FF2B5EF4-FFF2-40B4-BE49-F238E27FC236}">
                <a16:creationId xmlns:a16="http://schemas.microsoft.com/office/drawing/2014/main" id="{8EF7ACCF-C7E5-4881-9C00-CD2AED32C8E0}"/>
              </a:ext>
            </a:extLst>
          </p:cNvPr>
          <p:cNvSpPr/>
          <p:nvPr/>
        </p:nvSpPr>
        <p:spPr>
          <a:xfrm>
            <a:off x="6893583" y="1536712"/>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L2-RE29</a:t>
            </a:r>
          </a:p>
        </p:txBody>
      </p:sp>
      <p:sp>
        <p:nvSpPr>
          <p:cNvPr id="29" name="Flowchart: Off-page Connector 28">
            <a:extLst>
              <a:ext uri="{FF2B5EF4-FFF2-40B4-BE49-F238E27FC236}">
                <a16:creationId xmlns:a16="http://schemas.microsoft.com/office/drawing/2014/main" id="{1E8B420A-9E38-4852-ACD1-1B260FB1FF15}"/>
              </a:ext>
            </a:extLst>
          </p:cNvPr>
          <p:cNvSpPr/>
          <p:nvPr/>
        </p:nvSpPr>
        <p:spPr>
          <a:xfrm>
            <a:off x="7149288"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L2-RE30</a:t>
            </a:r>
          </a:p>
        </p:txBody>
      </p:sp>
      <p:sp>
        <p:nvSpPr>
          <p:cNvPr id="30" name="Title 1">
            <a:extLst>
              <a:ext uri="{FF2B5EF4-FFF2-40B4-BE49-F238E27FC236}">
                <a16:creationId xmlns:a16="http://schemas.microsoft.com/office/drawing/2014/main" id="{7EF34C73-7E8B-4CE7-BE3D-845D34F1447C}"/>
              </a:ext>
            </a:extLst>
          </p:cNvPr>
          <p:cNvSpPr txBox="1">
            <a:spLocks/>
          </p:cNvSpPr>
          <p:nvPr/>
        </p:nvSpPr>
        <p:spPr>
          <a:xfrm>
            <a:off x="7449473" y="22516"/>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18-09-2020</a:t>
            </a:r>
          </a:p>
        </p:txBody>
      </p:sp>
    </p:spTree>
    <p:extLst>
      <p:ext uri="{BB962C8B-B14F-4D97-AF65-F5344CB8AC3E}">
        <p14:creationId xmlns:p14="http://schemas.microsoft.com/office/powerpoint/2010/main" val="153487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310943" y="2854397"/>
          <a:ext cx="7795139" cy="3922494"/>
        </p:xfrm>
        <a:graphic>
          <a:graphicData uri="http://schemas.openxmlformats.org/drawingml/2006/table">
            <a:tbl>
              <a:tblPr/>
              <a:tblGrid>
                <a:gridCol w="649726">
                  <a:extLst>
                    <a:ext uri="{9D8B030D-6E8A-4147-A177-3AD203B41FA5}">
                      <a16:colId xmlns:a16="http://schemas.microsoft.com/office/drawing/2014/main" val="2629953056"/>
                    </a:ext>
                  </a:extLst>
                </a:gridCol>
                <a:gridCol w="3734902">
                  <a:extLst>
                    <a:ext uri="{9D8B030D-6E8A-4147-A177-3AD203B41FA5}">
                      <a16:colId xmlns:a16="http://schemas.microsoft.com/office/drawing/2014/main" val="2366391826"/>
                    </a:ext>
                  </a:extLst>
                </a:gridCol>
                <a:gridCol w="996176">
                  <a:extLst>
                    <a:ext uri="{9D8B030D-6E8A-4147-A177-3AD203B41FA5}">
                      <a16:colId xmlns:a16="http://schemas.microsoft.com/office/drawing/2014/main" val="3784885309"/>
                    </a:ext>
                  </a:extLst>
                </a:gridCol>
                <a:gridCol w="914400">
                  <a:extLst>
                    <a:ext uri="{9D8B030D-6E8A-4147-A177-3AD203B41FA5}">
                      <a16:colId xmlns:a16="http://schemas.microsoft.com/office/drawing/2014/main" val="1015848270"/>
                    </a:ext>
                  </a:extLst>
                </a:gridCol>
                <a:gridCol w="781397">
                  <a:extLst>
                    <a:ext uri="{9D8B030D-6E8A-4147-A177-3AD203B41FA5}">
                      <a16:colId xmlns:a16="http://schemas.microsoft.com/office/drawing/2014/main" val="565200464"/>
                    </a:ext>
                  </a:extLst>
                </a:gridCol>
                <a:gridCol w="718538">
                  <a:extLst>
                    <a:ext uri="{9D8B030D-6E8A-4147-A177-3AD203B41FA5}">
                      <a16:colId xmlns:a16="http://schemas.microsoft.com/office/drawing/2014/main" val="1650546999"/>
                    </a:ext>
                  </a:extLst>
                </a:gridCol>
              </a:tblGrid>
              <a:tr h="213459">
                <a:tc gridSpan="4">
                  <a:txBody>
                    <a:bodyPr/>
                    <a:lstStyle/>
                    <a:p>
                      <a:pPr marL="72000" lvl="0" algn="l" fontAlgn="b"/>
                      <a:r>
                        <a:rPr lang="en-AU" sz="900" b="1" i="0" u="none" strike="noStrike" kern="1200">
                          <a:solidFill>
                            <a:srgbClr val="FFFFFF"/>
                          </a:solidFill>
                          <a:effectLst/>
                          <a:latin typeface="+mj-lt"/>
                          <a:ea typeface="+mn-ea"/>
                          <a:cs typeface="+mn-cs"/>
                        </a:rPr>
                        <a:t>Key</a:t>
                      </a:r>
                      <a:r>
                        <a:rPr lang="en-AU" sz="900" b="1" i="0" u="none" strike="noStrike">
                          <a:solidFill>
                            <a:srgbClr val="FFFFFF"/>
                          </a:solidFill>
                          <a:effectLst/>
                          <a:latin typeface="+mj-lt"/>
                        </a:rPr>
                        <a:t> Milestones (Program)</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0">
                <a:tc>
                  <a:txBody>
                    <a:bodyPr/>
                    <a:lstStyle/>
                    <a:p>
                      <a:pPr marL="36000" algn="l" fontAlgn="t"/>
                      <a:r>
                        <a:rPr lang="en-AU" sz="900" b="0" i="0" u="none" strike="noStrike">
                          <a:solidFill>
                            <a:srgbClr val="FFFFFF"/>
                          </a:solidFill>
                          <a:effectLst/>
                          <a:latin typeface="+mj-lt"/>
                        </a:rPr>
                        <a:t>ID</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Milestone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Target Date </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Expected Date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Owner</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Status</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L2-S10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u="none" strike="noStrike">
                          <a:solidFill>
                            <a:srgbClr val="222324"/>
                          </a:solidFill>
                          <a:effectLst/>
                          <a:latin typeface="+mj-lt"/>
                        </a:rPr>
                        <a:t>Settlements Industry Test preparation completed by participants</a:t>
                      </a:r>
                      <a:endParaRPr lang="en-AU" sz="900" b="0" i="0">
                        <a:solidFill>
                          <a:srgbClr val="222324"/>
                        </a:solidFill>
                        <a:effectLst/>
                        <a:latin typeface="+mj-lt"/>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119766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L2-S11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u="none" strike="noStrike">
                          <a:solidFill>
                            <a:srgbClr val="222324"/>
                          </a:solidFill>
                          <a:effectLst/>
                          <a:latin typeface="+mj-lt"/>
                        </a:rPr>
                        <a:t>Settlements Industry Test preparation completed by AEMO</a:t>
                      </a:r>
                      <a:endParaRPr lang="en-AU" sz="900" b="0" i="0">
                        <a:solidFill>
                          <a:srgbClr val="222324"/>
                        </a:solidFill>
                        <a:effectLst/>
                        <a:latin typeface="+mj-lt"/>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091942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Dispatch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0517082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Settlements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900" b="0" i="0" kern="1200">
                          <a:solidFill>
                            <a:srgbClr val="222324"/>
                          </a:solidFill>
                          <a:effectLst/>
                          <a:latin typeface="+mj-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900" b="0" i="0" kern="1200">
                          <a:solidFill>
                            <a:srgbClr val="222324"/>
                          </a:solidFill>
                          <a:effectLst/>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endParaRPr lang="en-AU" sz="900" b="0" i="0" kern="1200">
                        <a:solidFill>
                          <a:srgbClr val="222324"/>
                        </a:solidFill>
                        <a:effectLst/>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514343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L2-RE19</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Settlements, Dispatch &amp; Bidding finalised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19-Mar-2021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34394695"/>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43051082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74146917"/>
                  </a:ext>
                </a:extLst>
              </a:tr>
              <a:tr h="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5MS Capability Market Trial commences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837195438"/>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 5MS Capability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01-Aug-2021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7513629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27-Aug-2021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27-Aug-2021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98472007"/>
                  </a:ext>
                </a:extLst>
              </a:tr>
              <a:tr h="215098">
                <a:tc>
                  <a:txBody>
                    <a:bodyPr/>
                    <a:lstStyle/>
                    <a:p>
                      <a:pPr marL="0" algn="l" defTabSz="801929" rtl="0" eaLnBrk="1" latinLnBrk="0" hangingPunct="1"/>
                      <a:r>
                        <a:rPr lang="en-AU" sz="900" kern="1200">
                          <a:solidFill>
                            <a:schemeClr val="tx2"/>
                          </a:solidFill>
                          <a:latin typeface="+mj-lt"/>
                          <a:ea typeface="+mn-ea"/>
                          <a:cs typeface="+mn-cs"/>
                        </a:rPr>
                        <a:t>L2-D11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30-min Bidding no longer accepted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15903823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L2-RE25</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MDMT format no longer accepted by AEMO for interval meters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30666858"/>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L2-RE26</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GS Market Trial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072769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L2-RE27</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GS Market Trial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8397523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 GS Capability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21-Dec-2021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21-Dec-2021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56303601"/>
                  </a:ext>
                </a:extLst>
              </a:tr>
            </a:tbl>
          </a:graphicData>
        </a:graphic>
      </p:graphicFrame>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9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9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5" name="Table 14">
            <a:extLst>
              <a:ext uri="{FF2B5EF4-FFF2-40B4-BE49-F238E27FC236}">
                <a16:creationId xmlns:a16="http://schemas.microsoft.com/office/drawing/2014/main" id="{462AF604-3E81-48DE-8F7E-7D68663D93A1}"/>
              </a:ext>
            </a:extLst>
          </p:cNvPr>
          <p:cNvGraphicFramePr>
            <a:graphicFrameLocks noGrp="1"/>
          </p:cNvGraphicFramePr>
          <p:nvPr/>
        </p:nvGraphicFramePr>
        <p:xfrm>
          <a:off x="0" y="1343288"/>
          <a:ext cx="9143976" cy="1490067"/>
        </p:xfrm>
        <a:graphic>
          <a:graphicData uri="http://schemas.openxmlformats.org/drawingml/2006/table">
            <a:tbl>
              <a:tblPr/>
              <a:tblGrid>
                <a:gridCol w="982266">
                  <a:extLst>
                    <a:ext uri="{9D8B030D-6E8A-4147-A177-3AD203B41FA5}">
                      <a16:colId xmlns:a16="http://schemas.microsoft.com/office/drawing/2014/main" val="138703770"/>
                    </a:ext>
                  </a:extLst>
                </a:gridCol>
                <a:gridCol w="982266">
                  <a:extLst>
                    <a:ext uri="{9D8B030D-6E8A-4147-A177-3AD203B41FA5}">
                      <a16:colId xmlns:a16="http://schemas.microsoft.com/office/drawing/2014/main" val="1848963069"/>
                    </a:ext>
                  </a:extLst>
                </a:gridCol>
                <a:gridCol w="199429">
                  <a:extLst>
                    <a:ext uri="{9D8B030D-6E8A-4147-A177-3AD203B41FA5}">
                      <a16:colId xmlns:a16="http://schemas.microsoft.com/office/drawing/2014/main" val="959256215"/>
                    </a:ext>
                  </a:extLst>
                </a:gridCol>
                <a:gridCol w="199429">
                  <a:extLst>
                    <a:ext uri="{9D8B030D-6E8A-4147-A177-3AD203B41FA5}">
                      <a16:colId xmlns:a16="http://schemas.microsoft.com/office/drawing/2014/main" val="3017760882"/>
                    </a:ext>
                  </a:extLst>
                </a:gridCol>
                <a:gridCol w="199429">
                  <a:extLst>
                    <a:ext uri="{9D8B030D-6E8A-4147-A177-3AD203B41FA5}">
                      <a16:colId xmlns:a16="http://schemas.microsoft.com/office/drawing/2014/main" val="3937380670"/>
                    </a:ext>
                  </a:extLst>
                </a:gridCol>
                <a:gridCol w="199429">
                  <a:extLst>
                    <a:ext uri="{9D8B030D-6E8A-4147-A177-3AD203B41FA5}">
                      <a16:colId xmlns:a16="http://schemas.microsoft.com/office/drawing/2014/main" val="1273203315"/>
                    </a:ext>
                  </a:extLst>
                </a:gridCol>
                <a:gridCol w="199429">
                  <a:extLst>
                    <a:ext uri="{9D8B030D-6E8A-4147-A177-3AD203B41FA5}">
                      <a16:colId xmlns:a16="http://schemas.microsoft.com/office/drawing/2014/main" val="1293610711"/>
                    </a:ext>
                  </a:extLst>
                </a:gridCol>
                <a:gridCol w="199429">
                  <a:extLst>
                    <a:ext uri="{9D8B030D-6E8A-4147-A177-3AD203B41FA5}">
                      <a16:colId xmlns:a16="http://schemas.microsoft.com/office/drawing/2014/main" val="3895376042"/>
                    </a:ext>
                  </a:extLst>
                </a:gridCol>
                <a:gridCol w="199429">
                  <a:extLst>
                    <a:ext uri="{9D8B030D-6E8A-4147-A177-3AD203B41FA5}">
                      <a16:colId xmlns:a16="http://schemas.microsoft.com/office/drawing/2014/main" val="373219328"/>
                    </a:ext>
                  </a:extLst>
                </a:gridCol>
                <a:gridCol w="199429">
                  <a:extLst>
                    <a:ext uri="{9D8B030D-6E8A-4147-A177-3AD203B41FA5}">
                      <a16:colId xmlns:a16="http://schemas.microsoft.com/office/drawing/2014/main" val="2781125027"/>
                    </a:ext>
                  </a:extLst>
                </a:gridCol>
                <a:gridCol w="199429">
                  <a:extLst>
                    <a:ext uri="{9D8B030D-6E8A-4147-A177-3AD203B41FA5}">
                      <a16:colId xmlns:a16="http://schemas.microsoft.com/office/drawing/2014/main" val="2400026306"/>
                    </a:ext>
                  </a:extLst>
                </a:gridCol>
                <a:gridCol w="199429">
                  <a:extLst>
                    <a:ext uri="{9D8B030D-6E8A-4147-A177-3AD203B41FA5}">
                      <a16:colId xmlns:a16="http://schemas.microsoft.com/office/drawing/2014/main" val="3974354082"/>
                    </a:ext>
                  </a:extLst>
                </a:gridCol>
                <a:gridCol w="199429">
                  <a:extLst>
                    <a:ext uri="{9D8B030D-6E8A-4147-A177-3AD203B41FA5}">
                      <a16:colId xmlns:a16="http://schemas.microsoft.com/office/drawing/2014/main" val="3194208563"/>
                    </a:ext>
                  </a:extLst>
                </a:gridCol>
                <a:gridCol w="199429">
                  <a:extLst>
                    <a:ext uri="{9D8B030D-6E8A-4147-A177-3AD203B41FA5}">
                      <a16:colId xmlns:a16="http://schemas.microsoft.com/office/drawing/2014/main" val="4291806613"/>
                    </a:ext>
                  </a:extLst>
                </a:gridCol>
                <a:gridCol w="199429">
                  <a:extLst>
                    <a:ext uri="{9D8B030D-6E8A-4147-A177-3AD203B41FA5}">
                      <a16:colId xmlns:a16="http://schemas.microsoft.com/office/drawing/2014/main" val="2178562656"/>
                    </a:ext>
                  </a:extLst>
                </a:gridCol>
                <a:gridCol w="199429">
                  <a:extLst>
                    <a:ext uri="{9D8B030D-6E8A-4147-A177-3AD203B41FA5}">
                      <a16:colId xmlns:a16="http://schemas.microsoft.com/office/drawing/2014/main" val="4158548608"/>
                    </a:ext>
                  </a:extLst>
                </a:gridCol>
                <a:gridCol w="199429">
                  <a:extLst>
                    <a:ext uri="{9D8B030D-6E8A-4147-A177-3AD203B41FA5}">
                      <a16:colId xmlns:a16="http://schemas.microsoft.com/office/drawing/2014/main" val="3803436155"/>
                    </a:ext>
                  </a:extLst>
                </a:gridCol>
                <a:gridCol w="199429">
                  <a:extLst>
                    <a:ext uri="{9D8B030D-6E8A-4147-A177-3AD203B41FA5}">
                      <a16:colId xmlns:a16="http://schemas.microsoft.com/office/drawing/2014/main" val="1334069915"/>
                    </a:ext>
                  </a:extLst>
                </a:gridCol>
                <a:gridCol w="199429">
                  <a:extLst>
                    <a:ext uri="{9D8B030D-6E8A-4147-A177-3AD203B41FA5}">
                      <a16:colId xmlns:a16="http://schemas.microsoft.com/office/drawing/2014/main" val="2660109712"/>
                    </a:ext>
                  </a:extLst>
                </a:gridCol>
                <a:gridCol w="199429">
                  <a:extLst>
                    <a:ext uri="{9D8B030D-6E8A-4147-A177-3AD203B41FA5}">
                      <a16:colId xmlns:a16="http://schemas.microsoft.com/office/drawing/2014/main" val="2172300027"/>
                    </a:ext>
                  </a:extLst>
                </a:gridCol>
                <a:gridCol w="199429">
                  <a:extLst>
                    <a:ext uri="{9D8B030D-6E8A-4147-A177-3AD203B41FA5}">
                      <a16:colId xmlns:a16="http://schemas.microsoft.com/office/drawing/2014/main" val="114442153"/>
                    </a:ext>
                  </a:extLst>
                </a:gridCol>
                <a:gridCol w="199429">
                  <a:extLst>
                    <a:ext uri="{9D8B030D-6E8A-4147-A177-3AD203B41FA5}">
                      <a16:colId xmlns:a16="http://schemas.microsoft.com/office/drawing/2014/main" val="3185592902"/>
                    </a:ext>
                  </a:extLst>
                </a:gridCol>
                <a:gridCol w="199429">
                  <a:extLst>
                    <a:ext uri="{9D8B030D-6E8A-4147-A177-3AD203B41FA5}">
                      <a16:colId xmlns:a16="http://schemas.microsoft.com/office/drawing/2014/main" val="1242957403"/>
                    </a:ext>
                  </a:extLst>
                </a:gridCol>
                <a:gridCol w="199429">
                  <a:extLst>
                    <a:ext uri="{9D8B030D-6E8A-4147-A177-3AD203B41FA5}">
                      <a16:colId xmlns:a16="http://schemas.microsoft.com/office/drawing/2014/main" val="474492682"/>
                    </a:ext>
                  </a:extLst>
                </a:gridCol>
                <a:gridCol w="199429">
                  <a:extLst>
                    <a:ext uri="{9D8B030D-6E8A-4147-A177-3AD203B41FA5}">
                      <a16:colId xmlns:a16="http://schemas.microsoft.com/office/drawing/2014/main" val="1119088425"/>
                    </a:ext>
                  </a:extLst>
                </a:gridCol>
                <a:gridCol w="199429">
                  <a:extLst>
                    <a:ext uri="{9D8B030D-6E8A-4147-A177-3AD203B41FA5}">
                      <a16:colId xmlns:a16="http://schemas.microsoft.com/office/drawing/2014/main" val="1774524795"/>
                    </a:ext>
                  </a:extLst>
                </a:gridCol>
                <a:gridCol w="199429">
                  <a:extLst>
                    <a:ext uri="{9D8B030D-6E8A-4147-A177-3AD203B41FA5}">
                      <a16:colId xmlns:a16="http://schemas.microsoft.com/office/drawing/2014/main" val="2882800675"/>
                    </a:ext>
                  </a:extLst>
                </a:gridCol>
                <a:gridCol w="199429">
                  <a:extLst>
                    <a:ext uri="{9D8B030D-6E8A-4147-A177-3AD203B41FA5}">
                      <a16:colId xmlns:a16="http://schemas.microsoft.com/office/drawing/2014/main" val="1914399664"/>
                    </a:ext>
                  </a:extLst>
                </a:gridCol>
                <a:gridCol w="199429">
                  <a:extLst>
                    <a:ext uri="{9D8B030D-6E8A-4147-A177-3AD203B41FA5}">
                      <a16:colId xmlns:a16="http://schemas.microsoft.com/office/drawing/2014/main" val="248866445"/>
                    </a:ext>
                  </a:extLst>
                </a:gridCol>
                <a:gridCol w="199429">
                  <a:extLst>
                    <a:ext uri="{9D8B030D-6E8A-4147-A177-3AD203B41FA5}">
                      <a16:colId xmlns:a16="http://schemas.microsoft.com/office/drawing/2014/main" val="2355457473"/>
                    </a:ext>
                  </a:extLst>
                </a:gridCol>
                <a:gridCol w="199429">
                  <a:extLst>
                    <a:ext uri="{9D8B030D-6E8A-4147-A177-3AD203B41FA5}">
                      <a16:colId xmlns:a16="http://schemas.microsoft.com/office/drawing/2014/main" val="3050218196"/>
                    </a:ext>
                  </a:extLst>
                </a:gridCol>
                <a:gridCol w="199429">
                  <a:extLst>
                    <a:ext uri="{9D8B030D-6E8A-4147-A177-3AD203B41FA5}">
                      <a16:colId xmlns:a16="http://schemas.microsoft.com/office/drawing/2014/main" val="3511281532"/>
                    </a:ext>
                  </a:extLst>
                </a:gridCol>
                <a:gridCol w="199429">
                  <a:extLst>
                    <a:ext uri="{9D8B030D-6E8A-4147-A177-3AD203B41FA5}">
                      <a16:colId xmlns:a16="http://schemas.microsoft.com/office/drawing/2014/main" val="3817760037"/>
                    </a:ext>
                  </a:extLst>
                </a:gridCol>
                <a:gridCol w="199429">
                  <a:extLst>
                    <a:ext uri="{9D8B030D-6E8A-4147-A177-3AD203B41FA5}">
                      <a16:colId xmlns:a16="http://schemas.microsoft.com/office/drawing/2014/main" val="2500926729"/>
                    </a:ext>
                  </a:extLst>
                </a:gridCol>
                <a:gridCol w="199429">
                  <a:extLst>
                    <a:ext uri="{9D8B030D-6E8A-4147-A177-3AD203B41FA5}">
                      <a16:colId xmlns:a16="http://schemas.microsoft.com/office/drawing/2014/main" val="3854402498"/>
                    </a:ext>
                  </a:extLst>
                </a:gridCol>
                <a:gridCol w="199429">
                  <a:extLst>
                    <a:ext uri="{9D8B030D-6E8A-4147-A177-3AD203B41FA5}">
                      <a16:colId xmlns:a16="http://schemas.microsoft.com/office/drawing/2014/main" val="786577842"/>
                    </a:ext>
                  </a:extLst>
                </a:gridCol>
                <a:gridCol w="199429">
                  <a:extLst>
                    <a:ext uri="{9D8B030D-6E8A-4147-A177-3AD203B41FA5}">
                      <a16:colId xmlns:a16="http://schemas.microsoft.com/office/drawing/2014/main" val="1767291175"/>
                    </a:ext>
                  </a:extLst>
                </a:gridCol>
                <a:gridCol w="199429">
                  <a:extLst>
                    <a:ext uri="{9D8B030D-6E8A-4147-A177-3AD203B41FA5}">
                      <a16:colId xmlns:a16="http://schemas.microsoft.com/office/drawing/2014/main" val="73061504"/>
                    </a:ext>
                  </a:extLst>
                </a:gridCol>
              </a:tblGrid>
              <a:tr h="305696">
                <a:tc rowSpan="2">
                  <a:txBody>
                    <a:body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Domain</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Initiative</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2019</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2020</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2021</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191412">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836036">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900" b="1" kern="1200">
                        <a:solidFill>
                          <a:srgbClr val="FF0000"/>
                        </a:solidFill>
                        <a:latin typeface="+mn-lt"/>
                        <a:ea typeface="Roboto" panose="02000000000000000000" pitchFamily="2" charset="0"/>
                        <a:cs typeface="+mn-cs"/>
                      </a:endParaRPr>
                    </a:p>
                  </a:txBody>
                  <a:tcPr marL="17998" marR="17998" marT="11998" marB="1199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a:solidFill>
                          <a:schemeClr val="tx1"/>
                        </a:solidFill>
                        <a:effectLst/>
                        <a:latin typeface="+mn-lt"/>
                        <a:ea typeface="+mn-ea"/>
                        <a:cs typeface="+mn-cs"/>
                      </a:endParaRPr>
                    </a:p>
                  </a:txBody>
                  <a:tcPr marL="17998" marR="17998" marT="11998" marB="1199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56923">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23" name="Flowchart: Off-page Connector 22">
            <a:extLst>
              <a:ext uri="{FF2B5EF4-FFF2-40B4-BE49-F238E27FC236}">
                <a16:creationId xmlns:a16="http://schemas.microsoft.com/office/drawing/2014/main" id="{D4206A10-DE02-4D2F-AC3A-5BF7F68017E8}"/>
              </a:ext>
            </a:extLst>
          </p:cNvPr>
          <p:cNvSpPr/>
          <p:nvPr/>
        </p:nvSpPr>
        <p:spPr>
          <a:xfrm>
            <a:off x="700875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L2-S10</a:t>
            </a:r>
          </a:p>
        </p:txBody>
      </p:sp>
      <p:sp>
        <p:nvSpPr>
          <p:cNvPr id="24" name="Flowchart: Off-page Connector 23">
            <a:extLst>
              <a:ext uri="{FF2B5EF4-FFF2-40B4-BE49-F238E27FC236}">
                <a16:creationId xmlns:a16="http://schemas.microsoft.com/office/drawing/2014/main" id="{E981D779-EA5A-4485-A09C-C1AE392A4E3A}"/>
              </a:ext>
            </a:extLst>
          </p:cNvPr>
          <p:cNvSpPr/>
          <p:nvPr/>
        </p:nvSpPr>
        <p:spPr>
          <a:xfrm>
            <a:off x="700875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L2-S11</a:t>
            </a:r>
          </a:p>
        </p:txBody>
      </p:sp>
      <p:sp>
        <p:nvSpPr>
          <p:cNvPr id="27" name="Flowchart: Off-page Connector 26">
            <a:extLst>
              <a:ext uri="{FF2B5EF4-FFF2-40B4-BE49-F238E27FC236}">
                <a16:creationId xmlns:a16="http://schemas.microsoft.com/office/drawing/2014/main" id="{63D70B99-E974-4E41-B19C-7CA5C6B1E810}"/>
              </a:ext>
            </a:extLst>
          </p:cNvPr>
          <p:cNvSpPr/>
          <p:nvPr/>
        </p:nvSpPr>
        <p:spPr>
          <a:xfrm>
            <a:off x="7174314"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L2-RE32</a:t>
            </a:r>
          </a:p>
        </p:txBody>
      </p:sp>
      <p:sp>
        <p:nvSpPr>
          <p:cNvPr id="29" name="Flowchart: Off-page Connector 28">
            <a:extLst>
              <a:ext uri="{FF2B5EF4-FFF2-40B4-BE49-F238E27FC236}">
                <a16:creationId xmlns:a16="http://schemas.microsoft.com/office/drawing/2014/main" id="{847B9D29-DAB7-4003-8220-E7F494BCFDE0}"/>
              </a:ext>
            </a:extLst>
          </p:cNvPr>
          <p:cNvSpPr/>
          <p:nvPr/>
        </p:nvSpPr>
        <p:spPr>
          <a:xfrm>
            <a:off x="7900988"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L2-RE23</a:t>
            </a:r>
          </a:p>
        </p:txBody>
      </p:sp>
      <p:sp>
        <p:nvSpPr>
          <p:cNvPr id="30" name="Flowchart: Off-page Connector 29">
            <a:extLst>
              <a:ext uri="{FF2B5EF4-FFF2-40B4-BE49-F238E27FC236}">
                <a16:creationId xmlns:a16="http://schemas.microsoft.com/office/drawing/2014/main" id="{0DEB87C3-0627-4102-9F78-D103D10AC5C5}"/>
              </a:ext>
            </a:extLst>
          </p:cNvPr>
          <p:cNvSpPr/>
          <p:nvPr/>
        </p:nvSpPr>
        <p:spPr>
          <a:xfrm>
            <a:off x="7903060" y="925077"/>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L2-RE24</a:t>
            </a:r>
          </a:p>
        </p:txBody>
      </p:sp>
      <p:sp>
        <p:nvSpPr>
          <p:cNvPr id="31" name="Flowchart: Off-page Connector 30">
            <a:extLst>
              <a:ext uri="{FF2B5EF4-FFF2-40B4-BE49-F238E27FC236}">
                <a16:creationId xmlns:a16="http://schemas.microsoft.com/office/drawing/2014/main" id="{2A8638E1-846D-40EE-8C54-86FDD4AF3958}"/>
              </a:ext>
            </a:extLst>
          </p:cNvPr>
          <p:cNvSpPr/>
          <p:nvPr/>
        </p:nvSpPr>
        <p:spPr>
          <a:xfrm>
            <a:off x="8067240"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L2-RE20</a:t>
            </a:r>
          </a:p>
        </p:txBody>
      </p:sp>
      <p:sp>
        <p:nvSpPr>
          <p:cNvPr id="32" name="Flowchart: Off-page Connector 31">
            <a:extLst>
              <a:ext uri="{FF2B5EF4-FFF2-40B4-BE49-F238E27FC236}">
                <a16:creationId xmlns:a16="http://schemas.microsoft.com/office/drawing/2014/main" id="{4C620DEE-DB9D-42C8-A892-D000C03982C7}"/>
              </a:ext>
            </a:extLst>
          </p:cNvPr>
          <p:cNvSpPr/>
          <p:nvPr/>
        </p:nvSpPr>
        <p:spPr>
          <a:xfrm>
            <a:off x="8230032"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L2-D10</a:t>
            </a:r>
          </a:p>
        </p:txBody>
      </p:sp>
      <p:sp>
        <p:nvSpPr>
          <p:cNvPr id="34" name="Flowchart: Off-page Connector 33">
            <a:extLst>
              <a:ext uri="{FF2B5EF4-FFF2-40B4-BE49-F238E27FC236}">
                <a16:creationId xmlns:a16="http://schemas.microsoft.com/office/drawing/2014/main" id="{1F685F70-625F-47D6-910E-084B5D0D289B}"/>
              </a:ext>
            </a:extLst>
          </p:cNvPr>
          <p:cNvSpPr/>
          <p:nvPr/>
        </p:nvSpPr>
        <p:spPr>
          <a:xfrm>
            <a:off x="8475955"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L2-D11</a:t>
            </a:r>
          </a:p>
        </p:txBody>
      </p:sp>
      <p:sp>
        <p:nvSpPr>
          <p:cNvPr id="35" name="Flowchart: Off-page Connector 34">
            <a:extLst>
              <a:ext uri="{FF2B5EF4-FFF2-40B4-BE49-F238E27FC236}">
                <a16:creationId xmlns:a16="http://schemas.microsoft.com/office/drawing/2014/main" id="{E2EA2C78-27EC-48DD-AF5C-CB2192AEDAC7}"/>
              </a:ext>
            </a:extLst>
          </p:cNvPr>
          <p:cNvSpPr/>
          <p:nvPr/>
        </p:nvSpPr>
        <p:spPr>
          <a:xfrm>
            <a:off x="8483575" y="15319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L2-RE25</a:t>
            </a:r>
          </a:p>
        </p:txBody>
      </p:sp>
      <p:sp>
        <p:nvSpPr>
          <p:cNvPr id="39" name="Flowchart: Off-page Connector 38">
            <a:extLst>
              <a:ext uri="{FF2B5EF4-FFF2-40B4-BE49-F238E27FC236}">
                <a16:creationId xmlns:a16="http://schemas.microsoft.com/office/drawing/2014/main" id="{63C3B7A0-DA64-4002-BF04-94B3C160851D}"/>
              </a:ext>
            </a:extLst>
          </p:cNvPr>
          <p:cNvSpPr/>
          <p:nvPr/>
        </p:nvSpPr>
        <p:spPr>
          <a:xfrm>
            <a:off x="8989953"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L2-RE21</a:t>
            </a:r>
          </a:p>
        </p:txBody>
      </p:sp>
      <p:sp>
        <p:nvSpPr>
          <p:cNvPr id="40" name="Flowchart: Off-page Connector 39">
            <a:extLst>
              <a:ext uri="{FF2B5EF4-FFF2-40B4-BE49-F238E27FC236}">
                <a16:creationId xmlns:a16="http://schemas.microsoft.com/office/drawing/2014/main" id="{DA77A5ED-EA96-4659-9538-CE2C735B442F}"/>
              </a:ext>
            </a:extLst>
          </p:cNvPr>
          <p:cNvSpPr/>
          <p:nvPr/>
        </p:nvSpPr>
        <p:spPr>
          <a:xfrm>
            <a:off x="7905834" y="15319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L2-RE31</a:t>
            </a:r>
          </a:p>
        </p:txBody>
      </p:sp>
      <p:sp>
        <p:nvSpPr>
          <p:cNvPr id="38" name="Flowchart: Off-page Connector 37">
            <a:extLst>
              <a:ext uri="{FF2B5EF4-FFF2-40B4-BE49-F238E27FC236}">
                <a16:creationId xmlns:a16="http://schemas.microsoft.com/office/drawing/2014/main" id="{2C7BE35F-90F0-42C7-85F1-337034968642}"/>
              </a:ext>
            </a:extLst>
          </p:cNvPr>
          <p:cNvSpPr/>
          <p:nvPr/>
        </p:nvSpPr>
        <p:spPr>
          <a:xfrm>
            <a:off x="7185395" y="1540914"/>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Segoe UI Semilight"/>
                <a:ea typeface="+mn-ea"/>
                <a:cs typeface="+mn-cs"/>
              </a:rPr>
              <a:t>L2-RE328</a:t>
            </a:r>
          </a:p>
        </p:txBody>
      </p:sp>
      <p:sp>
        <p:nvSpPr>
          <p:cNvPr id="41" name="Title 1">
            <a:extLst>
              <a:ext uri="{FF2B5EF4-FFF2-40B4-BE49-F238E27FC236}">
                <a16:creationId xmlns:a16="http://schemas.microsoft.com/office/drawing/2014/main" id="{A678B466-62FC-429F-B365-A6B944EB56C4}"/>
              </a:ext>
            </a:extLst>
          </p:cNvPr>
          <p:cNvSpPr txBox="1">
            <a:spLocks/>
          </p:cNvSpPr>
          <p:nvPr/>
        </p:nvSpPr>
        <p:spPr>
          <a:xfrm>
            <a:off x="7449473" y="39139"/>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18-09-2020</a:t>
            </a:r>
          </a:p>
        </p:txBody>
      </p:sp>
      <p:grpSp>
        <p:nvGrpSpPr>
          <p:cNvPr id="33" name="Group 32">
            <a:extLst>
              <a:ext uri="{FF2B5EF4-FFF2-40B4-BE49-F238E27FC236}">
                <a16:creationId xmlns:a16="http://schemas.microsoft.com/office/drawing/2014/main" id="{D3A00368-1E92-4D23-9239-568B707B1532}"/>
              </a:ext>
            </a:extLst>
          </p:cNvPr>
          <p:cNvGrpSpPr/>
          <p:nvPr/>
        </p:nvGrpSpPr>
        <p:grpSpPr>
          <a:xfrm>
            <a:off x="101835" y="3500486"/>
            <a:ext cx="1236559" cy="1305115"/>
            <a:chOff x="234154" y="6070700"/>
            <a:chExt cx="1804196" cy="1287522"/>
          </a:xfrm>
        </p:grpSpPr>
        <p:sp>
          <p:nvSpPr>
            <p:cNvPr id="42" name="Off-page Connector 138">
              <a:extLst>
                <a:ext uri="{FF2B5EF4-FFF2-40B4-BE49-F238E27FC236}">
                  <a16:creationId xmlns:a16="http://schemas.microsoft.com/office/drawing/2014/main" id="{B9DB1160-9A12-4E1A-B06D-4F4C968C7FF4}"/>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3" name="Off-page Connector 139">
              <a:extLst>
                <a:ext uri="{FF2B5EF4-FFF2-40B4-BE49-F238E27FC236}">
                  <a16:creationId xmlns:a16="http://schemas.microsoft.com/office/drawing/2014/main" id="{6269E18B-9285-4C27-83A9-E26B8D4377A3}"/>
                </a:ext>
              </a:extLst>
            </p:cNvPr>
            <p:cNvSpPr/>
            <p:nvPr/>
          </p:nvSpPr>
          <p:spPr>
            <a:xfrm>
              <a:off x="234154" y="6342477"/>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4" name="Off-page Connector 140">
              <a:extLst>
                <a:ext uri="{FF2B5EF4-FFF2-40B4-BE49-F238E27FC236}">
                  <a16:creationId xmlns:a16="http://schemas.microsoft.com/office/drawing/2014/main" id="{F40A1B59-AA65-4D6B-A42B-DD47E9A2E589}"/>
                </a:ext>
              </a:extLst>
            </p:cNvPr>
            <p:cNvSpPr/>
            <p:nvPr/>
          </p:nvSpPr>
          <p:spPr>
            <a:xfrm>
              <a:off x="234154" y="7083755"/>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5" name="TextBox 44">
              <a:extLst>
                <a:ext uri="{FF2B5EF4-FFF2-40B4-BE49-F238E27FC236}">
                  <a16:creationId xmlns:a16="http://schemas.microsoft.com/office/drawing/2014/main" id="{47828376-3665-4285-A42E-B912FB96BA83}"/>
                </a:ext>
              </a:extLst>
            </p:cNvPr>
            <p:cNvSpPr txBox="1"/>
            <p:nvPr/>
          </p:nvSpPr>
          <p:spPr>
            <a:xfrm>
              <a:off x="531833" y="6070700"/>
              <a:ext cx="1303317" cy="296036"/>
            </a:xfrm>
            <a:prstGeom prst="rect">
              <a:avLst/>
            </a:prstGeom>
            <a:noFill/>
          </p:spPr>
          <p:txBody>
            <a:bodyPr wrap="square" rtlCol="0">
              <a:spAutoFit/>
            </a:bodyPr>
            <a:lstStyle/>
            <a:p>
              <a:pPr defTabSz="342904"/>
              <a:r>
                <a:rPr lang="en-US" sz="675">
                  <a:ea typeface="Roboto Condensed Light" panose="02000000000000000000" pitchFamily="2" charset="0"/>
                </a:rPr>
                <a:t>Milestone complete</a:t>
              </a:r>
            </a:p>
          </p:txBody>
        </p:sp>
        <p:sp>
          <p:nvSpPr>
            <p:cNvPr id="46" name="TextBox 45">
              <a:extLst>
                <a:ext uri="{FF2B5EF4-FFF2-40B4-BE49-F238E27FC236}">
                  <a16:creationId xmlns:a16="http://schemas.microsoft.com/office/drawing/2014/main" id="{D470A444-601A-4D68-A38C-6020C7A49A13}"/>
                </a:ext>
              </a:extLst>
            </p:cNvPr>
            <p:cNvSpPr txBox="1"/>
            <p:nvPr/>
          </p:nvSpPr>
          <p:spPr>
            <a:xfrm>
              <a:off x="531831" y="6309082"/>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on track</a:t>
              </a:r>
            </a:p>
          </p:txBody>
        </p:sp>
        <p:sp>
          <p:nvSpPr>
            <p:cNvPr id="47" name="TextBox 46">
              <a:extLst>
                <a:ext uri="{FF2B5EF4-FFF2-40B4-BE49-F238E27FC236}">
                  <a16:creationId xmlns:a16="http://schemas.microsoft.com/office/drawing/2014/main" id="{CAF17319-67FC-493A-9BFA-8B737D3ED8AD}"/>
                </a:ext>
              </a:extLst>
            </p:cNvPr>
            <p:cNvSpPr txBox="1"/>
            <p:nvPr/>
          </p:nvSpPr>
          <p:spPr>
            <a:xfrm>
              <a:off x="531831" y="7062186"/>
              <a:ext cx="1506519" cy="296036"/>
            </a:xfrm>
            <a:prstGeom prst="rect">
              <a:avLst/>
            </a:prstGeom>
            <a:noFill/>
          </p:spPr>
          <p:txBody>
            <a:bodyPr wrap="square" rtlCol="0">
              <a:spAutoFit/>
            </a:bodyPr>
            <a:lstStyle/>
            <a:p>
              <a:pPr defTabSz="342904"/>
              <a:r>
                <a:rPr lang="en-US" sz="675">
                  <a:ea typeface="Roboto Condensed Light" panose="02000000000000000000" pitchFamily="2" charset="0"/>
                </a:rPr>
                <a:t>Milestone not achieved</a:t>
              </a:r>
            </a:p>
          </p:txBody>
        </p:sp>
        <p:sp>
          <p:nvSpPr>
            <p:cNvPr id="48" name="Off-page Connector 139">
              <a:extLst>
                <a:ext uri="{FF2B5EF4-FFF2-40B4-BE49-F238E27FC236}">
                  <a16:creationId xmlns:a16="http://schemas.microsoft.com/office/drawing/2014/main" id="{D1AF6D6D-174F-4CE5-BC9B-7875A3C95B97}"/>
                </a:ext>
              </a:extLst>
            </p:cNvPr>
            <p:cNvSpPr/>
            <p:nvPr/>
          </p:nvSpPr>
          <p:spPr>
            <a:xfrm>
              <a:off x="234154" y="6840245"/>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9" name="TextBox 48">
              <a:extLst>
                <a:ext uri="{FF2B5EF4-FFF2-40B4-BE49-F238E27FC236}">
                  <a16:creationId xmlns:a16="http://schemas.microsoft.com/office/drawing/2014/main" id="{C487B2A4-353E-4BA1-A461-E01654569E1D}"/>
                </a:ext>
              </a:extLst>
            </p:cNvPr>
            <p:cNvSpPr txBox="1"/>
            <p:nvPr/>
          </p:nvSpPr>
          <p:spPr>
            <a:xfrm>
              <a:off x="531831" y="6806868"/>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at risk</a:t>
              </a:r>
            </a:p>
          </p:txBody>
        </p:sp>
        <p:sp>
          <p:nvSpPr>
            <p:cNvPr id="50" name="Off-page Connector 139">
              <a:extLst>
                <a:ext uri="{FF2B5EF4-FFF2-40B4-BE49-F238E27FC236}">
                  <a16:creationId xmlns:a16="http://schemas.microsoft.com/office/drawing/2014/main" id="{10D04ACE-B3DB-45C5-9770-5796BD12DC20}"/>
                </a:ext>
              </a:extLst>
            </p:cNvPr>
            <p:cNvSpPr/>
            <p:nvPr/>
          </p:nvSpPr>
          <p:spPr>
            <a:xfrm>
              <a:off x="234154" y="6587195"/>
              <a:ext cx="196078" cy="191748"/>
            </a:xfrm>
            <a:prstGeom prst="flowChartOffpageConnector">
              <a:avLst/>
            </a:prstGeom>
            <a:solidFill>
              <a:srgbClr val="CCFF99"/>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51" name="TextBox 50">
              <a:extLst>
                <a:ext uri="{FF2B5EF4-FFF2-40B4-BE49-F238E27FC236}">
                  <a16:creationId xmlns:a16="http://schemas.microsoft.com/office/drawing/2014/main" id="{DAE2A5C7-4A2C-4614-9D27-5C148940C394}"/>
                </a:ext>
              </a:extLst>
            </p:cNvPr>
            <p:cNvSpPr txBox="1"/>
            <p:nvPr/>
          </p:nvSpPr>
          <p:spPr>
            <a:xfrm>
              <a:off x="531831" y="6553800"/>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deferred</a:t>
              </a:r>
            </a:p>
          </p:txBody>
        </p:sp>
      </p:grpSp>
      <p:sp>
        <p:nvSpPr>
          <p:cNvPr id="36" name="Flowchart: Off-page Connector 35">
            <a:extLst>
              <a:ext uri="{FF2B5EF4-FFF2-40B4-BE49-F238E27FC236}">
                <a16:creationId xmlns:a16="http://schemas.microsoft.com/office/drawing/2014/main" id="{8F9DCB5E-4B02-4116-9A62-DB6F81066C01}"/>
              </a:ext>
            </a:extLst>
          </p:cNvPr>
          <p:cNvSpPr/>
          <p:nvPr/>
        </p:nvSpPr>
        <p:spPr>
          <a:xfrm>
            <a:off x="7224622" y="94947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L2-RE19</a:t>
            </a:r>
          </a:p>
        </p:txBody>
      </p:sp>
    </p:spTree>
    <p:extLst>
      <p:ext uri="{BB962C8B-B14F-4D97-AF65-F5344CB8AC3E}">
        <p14:creationId xmlns:p14="http://schemas.microsoft.com/office/powerpoint/2010/main" val="210309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p:txBody>
          <a:bodyPr>
            <a:normAutofit fontScale="92500" lnSpcReduction="20000"/>
          </a:bodyPr>
          <a:lstStyle/>
          <a:p>
            <a:r>
              <a:rPr lang="en-AU" b="1"/>
              <a:t>Working Group update</a:t>
            </a:r>
            <a:r>
              <a:rPr lang="en-AU"/>
              <a:t>:</a:t>
            </a:r>
          </a:p>
          <a:p>
            <a:r>
              <a:rPr lang="en-AU"/>
              <a:t>Readiness reporting participant follow up and consideration of essential industry capability reporting</a:t>
            </a:r>
          </a:p>
          <a:p>
            <a:r>
              <a:rPr lang="en-AU"/>
              <a:t>Participant approaches to 5 minute data delivery</a:t>
            </a:r>
          </a:p>
          <a:p>
            <a:r>
              <a:rPr lang="en-AU"/>
              <a:t>RM20 PPS Report Simplification</a:t>
            </a:r>
          </a:p>
          <a:p>
            <a:r>
              <a:rPr lang="en-AU"/>
              <a:t>Systems Stream updates also included, no additional callouts for the industry</a:t>
            </a:r>
          </a:p>
          <a:p>
            <a:endParaRPr lang="en-AU"/>
          </a:p>
          <a:p>
            <a:endParaRPr lang="en-AU"/>
          </a:p>
          <a:p>
            <a:r>
              <a:rPr lang="en-AU"/>
              <a:t>Go-Live Plans</a:t>
            </a:r>
          </a:p>
          <a:p>
            <a:endParaRPr lang="en-AU"/>
          </a:p>
          <a:p>
            <a:r>
              <a:rPr lang="en-AU"/>
              <a:t>Upcoming activity</a:t>
            </a:r>
          </a:p>
          <a:p>
            <a:pPr lvl="1"/>
            <a:r>
              <a:rPr lang="en-AU"/>
              <a:t>TFG – review of consolidated rollout plans, commence consideration of CATS volume implications</a:t>
            </a:r>
          </a:p>
          <a:p>
            <a:pPr lvl="1"/>
            <a:r>
              <a:rPr lang="en-AU"/>
              <a:t>Planning for Retail Invitation Industry Test</a:t>
            </a:r>
          </a:p>
          <a:p>
            <a:pPr lvl="1"/>
            <a:r>
              <a:rPr lang="en-AU"/>
              <a:t>Initial review Retail Industry go-live plan</a:t>
            </a:r>
          </a:p>
          <a:p>
            <a:pPr lvl="1"/>
            <a:r>
              <a:rPr lang="en-AU"/>
              <a:t>Dispatch and Bidding Industry Test Support</a:t>
            </a:r>
          </a:p>
          <a:p>
            <a:pPr lvl="1"/>
            <a:endParaRPr lang="en-AU"/>
          </a:p>
          <a:p>
            <a:endParaRPr lang="en-AU"/>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37E3D6D5-C157-437E-BA3A-7DA828301C50}"/>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15</a:t>
            </a:fld>
            <a:endParaRPr lang="en-AU"/>
          </a:p>
        </p:txBody>
      </p:sp>
    </p:spTree>
    <p:extLst>
      <p:ext uri="{BB962C8B-B14F-4D97-AF65-F5344CB8AC3E}">
        <p14:creationId xmlns:p14="http://schemas.microsoft.com/office/powerpoint/2010/main" val="1499828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a:xfrm>
            <a:off x="176646" y="139535"/>
            <a:ext cx="6751334" cy="1120951"/>
          </a:xfrm>
        </p:spPr>
        <p:txBody>
          <a:bodyPr anchor="b">
            <a:normAutofit/>
          </a:bodyPr>
          <a:lstStyle/>
          <a:p>
            <a:r>
              <a:rPr lang="en-AU"/>
              <a:t>Platform Go-Live Plans </a:t>
            </a:r>
            <a:endParaRPr lang="en-AU">
              <a:highlight>
                <a:srgbClr val="FFFF00"/>
              </a:highlight>
            </a:endParaRPr>
          </a:p>
        </p:txBody>
      </p:sp>
      <p:sp>
        <p:nvSpPr>
          <p:cNvPr id="3" name="Content Placeholder 2">
            <a:extLst>
              <a:ext uri="{FF2B5EF4-FFF2-40B4-BE49-F238E27FC236}">
                <a16:creationId xmlns:a16="http://schemas.microsoft.com/office/drawing/2014/main" id="{D5750AAC-166B-4865-995C-CD8EA67997FD}"/>
              </a:ext>
            </a:extLst>
          </p:cNvPr>
          <p:cNvSpPr>
            <a:spLocks noGrp="1"/>
          </p:cNvSpPr>
          <p:nvPr>
            <p:ph sz="half" idx="1"/>
          </p:nvPr>
        </p:nvSpPr>
        <p:spPr>
          <a:xfrm>
            <a:off x="196568" y="1426215"/>
            <a:ext cx="7255265" cy="4100189"/>
          </a:xfrm>
        </p:spPr>
        <p:txBody>
          <a:bodyPr vert="horz" lIns="78203" tIns="39101" rIns="78203" bIns="39101" rtlCol="0" anchor="t">
            <a:noAutofit/>
          </a:bodyPr>
          <a:lstStyle/>
          <a:p>
            <a:pPr marL="0" indent="0">
              <a:lnSpc>
                <a:spcPct val="120000"/>
              </a:lnSpc>
              <a:spcBef>
                <a:spcPts val="513"/>
              </a:spcBef>
              <a:spcAft>
                <a:spcPts val="513"/>
              </a:spcAft>
              <a:buNone/>
            </a:pPr>
            <a:r>
              <a:rPr lang="en-AU" sz="1200" b="1"/>
              <a:t>Approach:</a:t>
            </a:r>
          </a:p>
          <a:p>
            <a:pPr marL="0" indent="0">
              <a:lnSpc>
                <a:spcPct val="120000"/>
              </a:lnSpc>
              <a:spcBef>
                <a:spcPts val="513"/>
              </a:spcBef>
              <a:spcAft>
                <a:spcPts val="513"/>
              </a:spcAft>
              <a:buNone/>
            </a:pPr>
            <a:r>
              <a:rPr lang="en-AU" sz="1200"/>
              <a:t>Go-live plan developed for each AEMO platform go-live.</a:t>
            </a:r>
            <a:endParaRPr lang="en-AU" sz="1200">
              <a:cs typeface="Segoe UI Semilight"/>
            </a:endParaRPr>
          </a:p>
          <a:p>
            <a:pPr marL="0" indent="0">
              <a:lnSpc>
                <a:spcPct val="120000"/>
              </a:lnSpc>
              <a:spcBef>
                <a:spcPts val="513"/>
              </a:spcBef>
              <a:spcAft>
                <a:spcPts val="513"/>
              </a:spcAft>
              <a:buNone/>
            </a:pPr>
            <a:r>
              <a:rPr lang="en-AU" sz="1200"/>
              <a:t>Identify and schedule participant activity during cutover window to facilitate the deployment of AEMO market systems</a:t>
            </a:r>
          </a:p>
          <a:p>
            <a:pPr marL="0" indent="0">
              <a:lnSpc>
                <a:spcPct val="120000"/>
              </a:lnSpc>
              <a:spcBef>
                <a:spcPts val="513"/>
              </a:spcBef>
              <a:spcAft>
                <a:spcPts val="513"/>
              </a:spcAft>
              <a:buNone/>
            </a:pPr>
            <a:r>
              <a:rPr lang="en-AU" sz="1200" b="1"/>
              <a:t>In scope</a:t>
            </a:r>
            <a:endParaRPr lang="en-AU" sz="1200">
              <a:highlight>
                <a:srgbClr val="FFFF00"/>
              </a:highlight>
              <a:cs typeface="Segoe UI Semilight"/>
            </a:endParaRPr>
          </a:p>
          <a:p>
            <a:pPr marL="170815" indent="-170815">
              <a:lnSpc>
                <a:spcPct val="120000"/>
              </a:lnSpc>
              <a:spcBef>
                <a:spcPts val="513"/>
              </a:spcBef>
              <a:spcAft>
                <a:spcPts val="513"/>
              </a:spcAft>
            </a:pPr>
            <a:r>
              <a:rPr lang="en-AU" sz="1200"/>
              <a:t>Cutover approach overview</a:t>
            </a:r>
            <a:endParaRPr lang="en-AU" sz="1200">
              <a:cs typeface="Segoe UI Semilight"/>
            </a:endParaRPr>
          </a:p>
          <a:p>
            <a:pPr marL="170815" indent="-170815">
              <a:lnSpc>
                <a:spcPct val="120000"/>
              </a:lnSpc>
              <a:spcBef>
                <a:spcPts val="513"/>
              </a:spcBef>
              <a:spcAft>
                <a:spcPts val="513"/>
              </a:spcAft>
            </a:pPr>
            <a:r>
              <a:rPr lang="en-AU" sz="1200"/>
              <a:t>Industry responsibilities and expectations, including Production Verification Monitoring, as part of the restarting of production systems</a:t>
            </a:r>
            <a:endParaRPr lang="en-AU" sz="1200">
              <a:cs typeface="Segoe UI Semilight"/>
            </a:endParaRPr>
          </a:p>
          <a:p>
            <a:pPr marL="170815" indent="-170815">
              <a:lnSpc>
                <a:spcPct val="120000"/>
              </a:lnSpc>
              <a:spcBef>
                <a:spcPts val="513"/>
              </a:spcBef>
              <a:spcAft>
                <a:spcPts val="513"/>
              </a:spcAft>
            </a:pPr>
            <a:r>
              <a:rPr lang="en-AU" sz="1200"/>
              <a:t>AEMO Platform Go/no-go decision approach and timeframes</a:t>
            </a:r>
            <a:endParaRPr lang="en-AU" sz="1200">
              <a:cs typeface="Segoe UI Semilight"/>
            </a:endParaRPr>
          </a:p>
          <a:p>
            <a:pPr marL="170815" indent="-170815">
              <a:lnSpc>
                <a:spcPct val="120000"/>
              </a:lnSpc>
              <a:spcBef>
                <a:spcPts val="513"/>
              </a:spcBef>
              <a:spcAft>
                <a:spcPts val="513"/>
              </a:spcAft>
            </a:pPr>
            <a:r>
              <a:rPr lang="en-AU" sz="1200"/>
              <a:t>Industry Cutover Schedule</a:t>
            </a:r>
            <a:endParaRPr lang="en-AU" sz="1200">
              <a:cs typeface="Segoe UI Semilight"/>
            </a:endParaRPr>
          </a:p>
          <a:p>
            <a:pPr marL="170815" indent="-170815">
              <a:lnSpc>
                <a:spcPct val="120000"/>
              </a:lnSpc>
              <a:spcBef>
                <a:spcPts val="513"/>
              </a:spcBef>
              <a:spcAft>
                <a:spcPts val="513"/>
              </a:spcAft>
            </a:pPr>
            <a:r>
              <a:rPr lang="en-AU" sz="1200"/>
              <a:t>Communication and notification approach</a:t>
            </a:r>
            <a:endParaRPr lang="en-AU" sz="1200">
              <a:cs typeface="Segoe UI Semilight"/>
            </a:endParaRPr>
          </a:p>
          <a:p>
            <a:pPr marL="513715" lvl="1" indent="-170815">
              <a:lnSpc>
                <a:spcPct val="120000"/>
              </a:lnSpc>
              <a:spcBef>
                <a:spcPts val="513"/>
              </a:spcBef>
              <a:spcAft>
                <a:spcPts val="513"/>
              </a:spcAft>
            </a:pPr>
            <a:r>
              <a:rPr lang="en-AU" sz="1200">
                <a:cs typeface="Segoe UI Semilight"/>
              </a:rPr>
              <a:t>Approach and formats for communication of schedule updates and key decision points</a:t>
            </a:r>
          </a:p>
          <a:p>
            <a:pPr marL="170815" indent="-170815">
              <a:lnSpc>
                <a:spcPct val="120000"/>
              </a:lnSpc>
              <a:spcBef>
                <a:spcPts val="513"/>
              </a:spcBef>
              <a:spcAft>
                <a:spcPts val="513"/>
              </a:spcAft>
            </a:pPr>
            <a:r>
              <a:rPr lang="en-AU" sz="1200"/>
              <a:t>Contingency and restart process and notification</a:t>
            </a:r>
            <a:endParaRPr lang="en-AU" sz="1200">
              <a:cs typeface="Segoe UI Semilight"/>
            </a:endParaRPr>
          </a:p>
          <a:p>
            <a:pPr marL="0" indent="0">
              <a:lnSpc>
                <a:spcPct val="120000"/>
              </a:lnSpc>
              <a:spcBef>
                <a:spcPts val="513"/>
              </a:spcBef>
              <a:spcAft>
                <a:spcPts val="513"/>
              </a:spcAft>
              <a:buNone/>
            </a:pPr>
            <a:r>
              <a:rPr lang="en-AU" sz="1200" b="1"/>
              <a:t>Out of scope</a:t>
            </a:r>
            <a:endParaRPr lang="en-AU" sz="1200" b="1">
              <a:cs typeface="Segoe UI Semilight"/>
            </a:endParaRPr>
          </a:p>
          <a:p>
            <a:pPr marL="170815" indent="-170815">
              <a:lnSpc>
                <a:spcPct val="120000"/>
              </a:lnSpc>
              <a:spcBef>
                <a:spcPts val="513"/>
              </a:spcBef>
              <a:spcAft>
                <a:spcPts val="513"/>
              </a:spcAft>
            </a:pPr>
            <a:r>
              <a:rPr lang="en-AU" sz="1200"/>
              <a:t>Participant deployment plans and schedules</a:t>
            </a:r>
            <a:endParaRPr lang="en-AU" sz="1200">
              <a:cs typeface="Segoe UI Semilight"/>
            </a:endParaRPr>
          </a:p>
          <a:p>
            <a:pPr marL="170815" indent="-170815">
              <a:lnSpc>
                <a:spcPct val="120000"/>
              </a:lnSpc>
              <a:spcBef>
                <a:spcPts val="513"/>
              </a:spcBef>
              <a:spcAft>
                <a:spcPts val="513"/>
              </a:spcAft>
            </a:pPr>
            <a:r>
              <a:rPr lang="en-AU" sz="1200"/>
              <a:t>Participant roll-back plans</a:t>
            </a:r>
            <a:endParaRPr lang="en-AU" sz="1200">
              <a:cs typeface="Segoe UI Semilight"/>
            </a:endParaRPr>
          </a:p>
        </p:txBody>
      </p:sp>
      <p:pic>
        <p:nvPicPr>
          <p:cNvPr id="7" name="Graphic 6" descr="Document">
            <a:extLst>
              <a:ext uri="{FF2B5EF4-FFF2-40B4-BE49-F238E27FC236}">
                <a16:creationId xmlns:a16="http://schemas.microsoft.com/office/drawing/2014/main" id="{23A9AEFA-842B-4FE7-99F0-1A30D5FFEF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1413" y="3079530"/>
            <a:ext cx="2036017" cy="2036017"/>
          </a:xfrm>
          <a:prstGeom prst="rect">
            <a:avLst/>
          </a:prstGeom>
        </p:spPr>
      </p:pic>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a:xfrm>
            <a:off x="8515351" y="6188722"/>
            <a:ext cx="432081" cy="344217"/>
          </a:xfrm>
        </p:spPr>
        <p:txBody>
          <a:bodyPr anchor="ctr">
            <a:normAutofit/>
          </a:bodyPr>
          <a:lstStyle/>
          <a:p>
            <a:pPr defTabSz="622167">
              <a:spcAft>
                <a:spcPts val="513"/>
              </a:spcAft>
            </a:pPr>
            <a:fld id="{4EC81F68-4976-451A-B2E9-79BCBD2F70CC}" type="slidenum">
              <a:rPr lang="en-AU"/>
              <a:pPr defTabSz="622167">
                <a:spcAft>
                  <a:spcPts val="513"/>
                </a:spcAft>
              </a:pPr>
              <a:t>16</a:t>
            </a:fld>
            <a:endParaRPr lang="en-AU"/>
          </a:p>
        </p:txBody>
      </p:sp>
    </p:spTree>
    <p:extLst>
      <p:ext uri="{BB962C8B-B14F-4D97-AF65-F5344CB8AC3E}">
        <p14:creationId xmlns:p14="http://schemas.microsoft.com/office/powerpoint/2010/main" val="364986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F1FC-7BDE-47ED-8974-D32DFC86DA8A}"/>
              </a:ext>
            </a:extLst>
          </p:cNvPr>
          <p:cNvSpPr>
            <a:spLocks noGrp="1"/>
          </p:cNvSpPr>
          <p:nvPr>
            <p:ph type="title"/>
          </p:nvPr>
        </p:nvSpPr>
        <p:spPr/>
        <p:txBody>
          <a:bodyPr/>
          <a:lstStyle/>
          <a:p>
            <a:r>
              <a:rPr lang="en-AU"/>
              <a:t>5MS / GS platform go-lives engagement timeframes</a:t>
            </a:r>
          </a:p>
        </p:txBody>
      </p:sp>
      <p:sp>
        <p:nvSpPr>
          <p:cNvPr id="4" name="Date Placeholder 3">
            <a:extLst>
              <a:ext uri="{FF2B5EF4-FFF2-40B4-BE49-F238E27FC236}">
                <a16:creationId xmlns:a16="http://schemas.microsoft.com/office/drawing/2014/main" id="{B79BE1CC-3F61-4CBE-BFE0-2A11D955D185}"/>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538392AE-0DFA-41C2-A59F-3C4A72EDBBC4}"/>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B168059D-C44E-4A7D-8FC6-9B5140DABF49}"/>
              </a:ext>
            </a:extLst>
          </p:cNvPr>
          <p:cNvSpPr>
            <a:spLocks noGrp="1"/>
          </p:cNvSpPr>
          <p:nvPr>
            <p:ph type="sldNum" sz="quarter" idx="12"/>
          </p:nvPr>
        </p:nvSpPr>
        <p:spPr/>
        <p:txBody>
          <a:bodyPr/>
          <a:lstStyle/>
          <a:p>
            <a:fld id="{4EC81F68-4976-451A-B2E9-79BCBD2F70CC}" type="slidenum">
              <a:rPr lang="en-AU" smtClean="0"/>
              <a:t>17</a:t>
            </a:fld>
            <a:endParaRPr lang="en-AU"/>
          </a:p>
        </p:txBody>
      </p:sp>
      <p:graphicFrame>
        <p:nvGraphicFramePr>
          <p:cNvPr id="7" name="Table 7">
            <a:extLst>
              <a:ext uri="{FF2B5EF4-FFF2-40B4-BE49-F238E27FC236}">
                <a16:creationId xmlns:a16="http://schemas.microsoft.com/office/drawing/2014/main" id="{23748AAC-4AE2-4ECE-A683-47126F31399B}"/>
              </a:ext>
            </a:extLst>
          </p:cNvPr>
          <p:cNvGraphicFramePr>
            <a:graphicFrameLocks noGrp="1"/>
          </p:cNvGraphicFramePr>
          <p:nvPr>
            <p:extLst>
              <p:ext uri="{D42A27DB-BD31-4B8C-83A1-F6EECF244321}">
                <p14:modId xmlns:p14="http://schemas.microsoft.com/office/powerpoint/2010/main" val="2327921052"/>
              </p:ext>
            </p:extLst>
          </p:nvPr>
        </p:nvGraphicFramePr>
        <p:xfrm>
          <a:off x="1241198" y="2405076"/>
          <a:ext cx="6199898" cy="1615440"/>
        </p:xfrm>
        <a:graphic>
          <a:graphicData uri="http://schemas.openxmlformats.org/drawingml/2006/table">
            <a:tbl>
              <a:tblPr firstRow="1" bandRow="1">
                <a:tableStyleId>{5C22544A-7EE6-4342-B048-85BDC9FD1C3A}</a:tableStyleId>
              </a:tblPr>
              <a:tblGrid>
                <a:gridCol w="1806802">
                  <a:extLst>
                    <a:ext uri="{9D8B030D-6E8A-4147-A177-3AD203B41FA5}">
                      <a16:colId xmlns:a16="http://schemas.microsoft.com/office/drawing/2014/main" val="1133037401"/>
                    </a:ext>
                  </a:extLst>
                </a:gridCol>
                <a:gridCol w="1331843">
                  <a:extLst>
                    <a:ext uri="{9D8B030D-6E8A-4147-A177-3AD203B41FA5}">
                      <a16:colId xmlns:a16="http://schemas.microsoft.com/office/drawing/2014/main" val="1446678857"/>
                    </a:ext>
                  </a:extLst>
                </a:gridCol>
                <a:gridCol w="1398105">
                  <a:extLst>
                    <a:ext uri="{9D8B030D-6E8A-4147-A177-3AD203B41FA5}">
                      <a16:colId xmlns:a16="http://schemas.microsoft.com/office/drawing/2014/main" val="757134424"/>
                    </a:ext>
                  </a:extLst>
                </a:gridCol>
                <a:gridCol w="1663148">
                  <a:extLst>
                    <a:ext uri="{9D8B030D-6E8A-4147-A177-3AD203B41FA5}">
                      <a16:colId xmlns:a16="http://schemas.microsoft.com/office/drawing/2014/main" val="3502787685"/>
                    </a:ext>
                  </a:extLst>
                </a:gridCol>
              </a:tblGrid>
              <a:tr h="370840">
                <a:tc>
                  <a:txBody>
                    <a:bodyPr/>
                    <a:lstStyle/>
                    <a:p>
                      <a:r>
                        <a:rPr lang="en-US"/>
                        <a:t>Release</a:t>
                      </a:r>
                    </a:p>
                  </a:txBody>
                  <a:tcPr/>
                </a:tc>
                <a:tc>
                  <a:txBody>
                    <a:bodyPr/>
                    <a:lstStyle/>
                    <a:p>
                      <a:r>
                        <a:rPr lang="en-US"/>
                        <a:t>Industry Engagement </a:t>
                      </a:r>
                    </a:p>
                  </a:txBody>
                  <a:tcPr/>
                </a:tc>
                <a:tc>
                  <a:txBody>
                    <a:bodyPr/>
                    <a:lstStyle/>
                    <a:p>
                      <a:r>
                        <a:rPr lang="en-US"/>
                        <a:t>Plan Finalisation</a:t>
                      </a:r>
                      <a:endParaRPr lang="en-US" err="1"/>
                    </a:p>
                  </a:txBody>
                  <a:tcPr/>
                </a:tc>
                <a:tc>
                  <a:txBody>
                    <a:bodyPr/>
                    <a:lstStyle/>
                    <a:p>
                      <a:pPr lvl="0">
                        <a:buNone/>
                      </a:pPr>
                      <a:r>
                        <a:rPr lang="en-US"/>
                        <a:t>Go-Live</a:t>
                      </a:r>
                    </a:p>
                  </a:txBody>
                  <a:tcPr/>
                </a:tc>
                <a:extLst>
                  <a:ext uri="{0D108BD9-81ED-4DB2-BD59-A6C34878D82A}">
                    <a16:rowId xmlns:a16="http://schemas.microsoft.com/office/drawing/2014/main" val="1766694567"/>
                  </a:ext>
                </a:extLst>
              </a:tr>
              <a:tr h="370840">
                <a:tc>
                  <a:txBody>
                    <a:bodyPr/>
                    <a:lstStyle/>
                    <a:p>
                      <a:r>
                        <a:rPr lang="en-US"/>
                        <a:t>Retail/ MDM</a:t>
                      </a:r>
                    </a:p>
                  </a:txBody>
                  <a:tcPr/>
                </a:tc>
                <a:tc>
                  <a:txBody>
                    <a:bodyPr/>
                    <a:lstStyle/>
                    <a:p>
                      <a:r>
                        <a:rPr lang="en-US"/>
                        <a:t>October 20</a:t>
                      </a:r>
                    </a:p>
                  </a:txBody>
                  <a:tcPr/>
                </a:tc>
                <a:tc>
                  <a:txBody>
                    <a:bodyPr/>
                    <a:lstStyle/>
                    <a:p>
                      <a:r>
                        <a:rPr lang="en-US"/>
                        <a:t>December 20#</a:t>
                      </a:r>
                    </a:p>
                  </a:txBody>
                  <a:tcPr/>
                </a:tc>
                <a:tc>
                  <a:txBody>
                    <a:bodyPr/>
                    <a:lstStyle/>
                    <a:p>
                      <a:pPr lvl="0">
                        <a:buNone/>
                      </a:pPr>
                      <a:r>
                        <a:rPr lang="en-US"/>
                        <a:t>9th March</a:t>
                      </a:r>
                    </a:p>
                  </a:txBody>
                  <a:tcPr/>
                </a:tc>
                <a:extLst>
                  <a:ext uri="{0D108BD9-81ED-4DB2-BD59-A6C34878D82A}">
                    <a16:rowId xmlns:a16="http://schemas.microsoft.com/office/drawing/2014/main" val="230385143"/>
                  </a:ext>
                </a:extLst>
              </a:tr>
              <a:tr h="370840">
                <a:tc>
                  <a:txBody>
                    <a:bodyPr/>
                    <a:lstStyle/>
                    <a:p>
                      <a:r>
                        <a:rPr lang="en-US"/>
                        <a:t>Settlements</a:t>
                      </a:r>
                    </a:p>
                  </a:txBody>
                  <a:tcPr/>
                </a:tc>
                <a:tc>
                  <a:txBody>
                    <a:bodyPr/>
                    <a:lstStyle/>
                    <a:p>
                      <a:r>
                        <a:rPr lang="en-US"/>
                        <a:t>November 20</a:t>
                      </a:r>
                    </a:p>
                  </a:txBody>
                  <a:tcPr/>
                </a:tc>
                <a:tc>
                  <a:txBody>
                    <a:bodyPr/>
                    <a:lstStyle/>
                    <a:p>
                      <a:r>
                        <a:rPr lang="en-US"/>
                        <a:t>February 21</a:t>
                      </a:r>
                    </a:p>
                  </a:txBody>
                  <a:tcPr/>
                </a:tc>
                <a:tc>
                  <a:txBody>
                    <a:bodyPr/>
                    <a:lstStyle/>
                    <a:p>
                      <a:pPr lvl="0">
                        <a:buNone/>
                      </a:pPr>
                      <a:r>
                        <a:rPr lang="en-US"/>
                        <a:t>1 April*</a:t>
                      </a:r>
                    </a:p>
                  </a:txBody>
                  <a:tcPr/>
                </a:tc>
                <a:extLst>
                  <a:ext uri="{0D108BD9-81ED-4DB2-BD59-A6C34878D82A}">
                    <a16:rowId xmlns:a16="http://schemas.microsoft.com/office/drawing/2014/main" val="1818714128"/>
                  </a:ext>
                </a:extLst>
              </a:tr>
              <a:tr h="370840">
                <a:tc>
                  <a:txBody>
                    <a:bodyPr/>
                    <a:lstStyle/>
                    <a:p>
                      <a:r>
                        <a:rPr lang="en-US"/>
                        <a:t>Bidding/ Dispatch</a:t>
                      </a:r>
                    </a:p>
                  </a:txBody>
                  <a:tcPr/>
                </a:tc>
                <a:tc>
                  <a:txBody>
                    <a:bodyPr/>
                    <a:lstStyle/>
                    <a:p>
                      <a:r>
                        <a:rPr lang="en-US"/>
                        <a:t>November 20</a:t>
                      </a:r>
                    </a:p>
                  </a:txBody>
                  <a:tcPr/>
                </a:tc>
                <a:tc>
                  <a:txBody>
                    <a:bodyPr/>
                    <a:lstStyle/>
                    <a:p>
                      <a:r>
                        <a:rPr lang="en-US"/>
                        <a:t>February 21</a:t>
                      </a:r>
                    </a:p>
                  </a:txBody>
                  <a:tcPr/>
                </a:tc>
                <a:tc>
                  <a:txBody>
                    <a:bodyPr/>
                    <a:lstStyle/>
                    <a:p>
                      <a:pPr lvl="0">
                        <a:buNone/>
                      </a:pPr>
                      <a:r>
                        <a:rPr lang="en-US"/>
                        <a:t>1 April</a:t>
                      </a:r>
                    </a:p>
                  </a:txBody>
                  <a:tcPr/>
                </a:tc>
                <a:extLst>
                  <a:ext uri="{0D108BD9-81ED-4DB2-BD59-A6C34878D82A}">
                    <a16:rowId xmlns:a16="http://schemas.microsoft.com/office/drawing/2014/main" val="2286823978"/>
                  </a:ext>
                </a:extLst>
              </a:tr>
            </a:tbl>
          </a:graphicData>
        </a:graphic>
      </p:graphicFrame>
      <p:sp>
        <p:nvSpPr>
          <p:cNvPr id="8" name="TextBox 7">
            <a:extLst>
              <a:ext uri="{FF2B5EF4-FFF2-40B4-BE49-F238E27FC236}">
                <a16:creationId xmlns:a16="http://schemas.microsoft.com/office/drawing/2014/main" id="{5A35E394-5E79-41CA-89C8-93564A93DCEA}"/>
              </a:ext>
            </a:extLst>
          </p:cNvPr>
          <p:cNvSpPr txBox="1"/>
          <p:nvPr/>
        </p:nvSpPr>
        <p:spPr>
          <a:xfrm>
            <a:off x="510209" y="4287077"/>
            <a:ext cx="7084183" cy="646331"/>
          </a:xfrm>
          <a:prstGeom prst="rect">
            <a:avLst/>
          </a:prstGeom>
          <a:noFill/>
        </p:spPr>
        <p:txBody>
          <a:bodyPr wrap="none" rtlCol="0">
            <a:spAutoFit/>
          </a:bodyPr>
          <a:lstStyle/>
          <a:p>
            <a:r>
              <a:rPr lang="en-AU"/>
              <a:t># Updates to detail schedule timings if required post Dress Rehearsals</a:t>
            </a:r>
          </a:p>
          <a:p>
            <a:r>
              <a:rPr lang="en-AU"/>
              <a:t>* Go-live date proposed to move to 19</a:t>
            </a:r>
            <a:r>
              <a:rPr lang="en-AU" baseline="30000"/>
              <a:t>th</a:t>
            </a:r>
            <a:r>
              <a:rPr lang="en-AU"/>
              <a:t> April 2021</a:t>
            </a:r>
          </a:p>
        </p:txBody>
      </p:sp>
    </p:spTree>
    <p:extLst>
      <p:ext uri="{BB962C8B-B14F-4D97-AF65-F5344CB8AC3E}">
        <p14:creationId xmlns:p14="http://schemas.microsoft.com/office/powerpoint/2010/main" val="3328961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94A8F9D7-C25E-4594-AA62-E8A3A0791FB8}"/>
              </a:ext>
            </a:extLst>
          </p:cNvPr>
          <p:cNvSpPr/>
          <p:nvPr/>
        </p:nvSpPr>
        <p:spPr>
          <a:xfrm>
            <a:off x="114022" y="1498821"/>
            <a:ext cx="8750770" cy="45541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2" name="Title 1">
            <a:extLst>
              <a:ext uri="{FF2B5EF4-FFF2-40B4-BE49-F238E27FC236}">
                <a16:creationId xmlns:a16="http://schemas.microsoft.com/office/drawing/2014/main" id="{D6AEDBEC-ED27-40E7-A524-EBEB29D30CA9}"/>
              </a:ext>
            </a:extLst>
          </p:cNvPr>
          <p:cNvSpPr>
            <a:spLocks noGrp="1"/>
          </p:cNvSpPr>
          <p:nvPr>
            <p:ph type="title"/>
          </p:nvPr>
        </p:nvSpPr>
        <p:spPr>
          <a:xfrm>
            <a:off x="107584" y="184323"/>
            <a:ext cx="5607415" cy="1120951"/>
          </a:xfrm>
        </p:spPr>
        <p:txBody>
          <a:bodyPr vert="horz" lIns="91440" tIns="45720" rIns="91440" bIns="45720" rtlCol="0" anchor="b" anchorCtr="0">
            <a:normAutofit/>
          </a:bodyPr>
          <a:lstStyle/>
          <a:p>
            <a:r>
              <a:rPr lang="en-AU"/>
              <a:t>Overall systems delivery status</a:t>
            </a:r>
          </a:p>
        </p:txBody>
      </p:sp>
      <p:sp>
        <p:nvSpPr>
          <p:cNvPr id="248" name="TextBox 247">
            <a:extLst>
              <a:ext uri="{FF2B5EF4-FFF2-40B4-BE49-F238E27FC236}">
                <a16:creationId xmlns:a16="http://schemas.microsoft.com/office/drawing/2014/main" id="{D674F987-385A-47B6-9273-B1A1F805077D}"/>
              </a:ext>
            </a:extLst>
          </p:cNvPr>
          <p:cNvSpPr txBox="1"/>
          <p:nvPr/>
        </p:nvSpPr>
        <p:spPr>
          <a:xfrm>
            <a:off x="3884718" y="1487328"/>
            <a:ext cx="594000" cy="300082"/>
          </a:xfrm>
          <a:prstGeom prst="rect">
            <a:avLst/>
          </a:prstGeom>
          <a:noFill/>
        </p:spPr>
        <p:txBody>
          <a:bodyPr wrap="square" rtlCol="0">
            <a:spAutoFit/>
          </a:bodyPr>
          <a:lstStyle/>
          <a:p>
            <a:pPr defTabSz="685810">
              <a:defRPr/>
            </a:pPr>
            <a:endParaRPr lang="en-AU" sz="1350" b="1">
              <a:solidFill>
                <a:srgbClr val="FFC222"/>
              </a:solidFill>
              <a:latin typeface="Tw Cen MT" panose="020B0602020104020603"/>
            </a:endParaRPr>
          </a:p>
        </p:txBody>
      </p:sp>
      <p:cxnSp>
        <p:nvCxnSpPr>
          <p:cNvPr id="41" name="Straight Connector 40">
            <a:extLst>
              <a:ext uri="{FF2B5EF4-FFF2-40B4-BE49-F238E27FC236}">
                <a16:creationId xmlns:a16="http://schemas.microsoft.com/office/drawing/2014/main" id="{E4E1D7CE-2278-4657-91C4-D0441C92014D}"/>
              </a:ext>
            </a:extLst>
          </p:cNvPr>
          <p:cNvCxnSpPr/>
          <p:nvPr/>
        </p:nvCxnSpPr>
        <p:spPr>
          <a:xfrm>
            <a:off x="794925" y="3597668"/>
            <a:ext cx="73889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3AC1DE4-D333-4B05-B033-36766B51C72F}"/>
              </a:ext>
            </a:extLst>
          </p:cNvPr>
          <p:cNvCxnSpPr/>
          <p:nvPr/>
        </p:nvCxnSpPr>
        <p:spPr>
          <a:xfrm>
            <a:off x="794925" y="5347633"/>
            <a:ext cx="7388964"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08856DA-DBD0-4BFE-9B54-D71BDA6302F7}"/>
              </a:ext>
            </a:extLst>
          </p:cNvPr>
          <p:cNvSpPr txBox="1"/>
          <p:nvPr/>
        </p:nvSpPr>
        <p:spPr>
          <a:xfrm>
            <a:off x="385323" y="2724874"/>
            <a:ext cx="1075286" cy="329193"/>
          </a:xfrm>
          <a:prstGeom prst="rect">
            <a:avLst/>
          </a:prstGeom>
          <a:noFill/>
        </p:spPr>
        <p:txBody>
          <a:bodyPr wrap="square" rtlCol="0">
            <a:spAutoFit/>
          </a:bodyPr>
          <a:lstStyle/>
          <a:p>
            <a:r>
              <a:rPr lang="en-AU" sz="1539" b="1"/>
              <a:t>Dispatch</a:t>
            </a:r>
          </a:p>
        </p:txBody>
      </p:sp>
      <p:sp>
        <p:nvSpPr>
          <p:cNvPr id="44" name="TextBox 43">
            <a:extLst>
              <a:ext uri="{FF2B5EF4-FFF2-40B4-BE49-F238E27FC236}">
                <a16:creationId xmlns:a16="http://schemas.microsoft.com/office/drawing/2014/main" id="{491037EB-A624-497D-B6F6-F6D5D29FD87C}"/>
              </a:ext>
            </a:extLst>
          </p:cNvPr>
          <p:cNvSpPr txBox="1"/>
          <p:nvPr/>
        </p:nvSpPr>
        <p:spPr>
          <a:xfrm>
            <a:off x="385323" y="4122957"/>
            <a:ext cx="1075286" cy="329193"/>
          </a:xfrm>
          <a:prstGeom prst="rect">
            <a:avLst/>
          </a:prstGeom>
          <a:noFill/>
        </p:spPr>
        <p:txBody>
          <a:bodyPr wrap="square" rtlCol="0">
            <a:spAutoFit/>
          </a:bodyPr>
          <a:lstStyle/>
          <a:p>
            <a:r>
              <a:rPr lang="en-AU" sz="1539" b="1"/>
              <a:t>Retail</a:t>
            </a:r>
          </a:p>
        </p:txBody>
      </p:sp>
      <p:sp>
        <p:nvSpPr>
          <p:cNvPr id="45" name="TextBox 44">
            <a:extLst>
              <a:ext uri="{FF2B5EF4-FFF2-40B4-BE49-F238E27FC236}">
                <a16:creationId xmlns:a16="http://schemas.microsoft.com/office/drawing/2014/main" id="{490CFA58-06AB-4993-B393-6D1CE468BD28}"/>
              </a:ext>
            </a:extLst>
          </p:cNvPr>
          <p:cNvSpPr txBox="1"/>
          <p:nvPr/>
        </p:nvSpPr>
        <p:spPr>
          <a:xfrm>
            <a:off x="239100" y="5594714"/>
            <a:ext cx="1497609" cy="329193"/>
          </a:xfrm>
          <a:prstGeom prst="rect">
            <a:avLst/>
          </a:prstGeom>
          <a:noFill/>
        </p:spPr>
        <p:txBody>
          <a:bodyPr wrap="square" rtlCol="0">
            <a:spAutoFit/>
          </a:bodyPr>
          <a:lstStyle/>
          <a:p>
            <a:r>
              <a:rPr lang="en-AU" sz="1539" b="1"/>
              <a:t>Settlements</a:t>
            </a:r>
          </a:p>
        </p:txBody>
      </p:sp>
      <p:sp>
        <p:nvSpPr>
          <p:cNvPr id="46" name="TextBox 45">
            <a:extLst>
              <a:ext uri="{FF2B5EF4-FFF2-40B4-BE49-F238E27FC236}">
                <a16:creationId xmlns:a16="http://schemas.microsoft.com/office/drawing/2014/main" id="{DD240334-8D7C-4877-9085-32399302CBDB}"/>
              </a:ext>
            </a:extLst>
          </p:cNvPr>
          <p:cNvSpPr txBox="1"/>
          <p:nvPr/>
        </p:nvSpPr>
        <p:spPr>
          <a:xfrm>
            <a:off x="6577009" y="5435915"/>
            <a:ext cx="1963242" cy="723788"/>
          </a:xfrm>
          <a:prstGeom prst="rect">
            <a:avLst/>
          </a:prstGeom>
          <a:noFill/>
        </p:spPr>
        <p:txBody>
          <a:bodyPr wrap="square" rtlCol="0">
            <a:spAutoFit/>
          </a:bodyPr>
          <a:lstStyle/>
          <a:p>
            <a:r>
              <a:rPr lang="en-AU" sz="1026"/>
              <a:t>Reallocations (P1) 01-Apr-20</a:t>
            </a:r>
          </a:p>
          <a:p>
            <a:endParaRPr lang="en-AU" sz="1026"/>
          </a:p>
          <a:p>
            <a:r>
              <a:rPr lang="en-AU" sz="1026"/>
              <a:t>Settlements Platform (P2&amp;3) - 01-Apr-21</a:t>
            </a:r>
          </a:p>
        </p:txBody>
      </p:sp>
      <p:sp>
        <p:nvSpPr>
          <p:cNvPr id="47" name="TextBox 46">
            <a:extLst>
              <a:ext uri="{FF2B5EF4-FFF2-40B4-BE49-F238E27FC236}">
                <a16:creationId xmlns:a16="http://schemas.microsoft.com/office/drawing/2014/main" id="{E4BA9C08-5A4C-4CCF-929D-E3ADF281EB0A}"/>
              </a:ext>
            </a:extLst>
          </p:cNvPr>
          <p:cNvSpPr txBox="1"/>
          <p:nvPr/>
        </p:nvSpPr>
        <p:spPr>
          <a:xfrm>
            <a:off x="4421690" y="5435915"/>
            <a:ext cx="1912202" cy="723788"/>
          </a:xfrm>
          <a:prstGeom prst="rect">
            <a:avLst/>
          </a:prstGeom>
          <a:noFill/>
        </p:spPr>
        <p:txBody>
          <a:bodyPr wrap="square" rtlCol="0">
            <a:spAutoFit/>
          </a:bodyPr>
          <a:lstStyle/>
          <a:p>
            <a:r>
              <a:rPr lang="en-AU" sz="1026"/>
              <a:t>Reallocations (P1) – 26-Feb-20</a:t>
            </a:r>
          </a:p>
          <a:p>
            <a:endParaRPr lang="en-AU" sz="1026"/>
          </a:p>
          <a:p>
            <a:r>
              <a:rPr lang="en-AU" sz="1026"/>
              <a:t>Settlements Platform (P2&amp;3) – 17-Feb-21</a:t>
            </a:r>
          </a:p>
        </p:txBody>
      </p:sp>
      <p:sp>
        <p:nvSpPr>
          <p:cNvPr id="48" name="TextBox 47">
            <a:extLst>
              <a:ext uri="{FF2B5EF4-FFF2-40B4-BE49-F238E27FC236}">
                <a16:creationId xmlns:a16="http://schemas.microsoft.com/office/drawing/2014/main" id="{3B64C84A-8068-445A-8A91-4DC483E6CBBB}"/>
              </a:ext>
            </a:extLst>
          </p:cNvPr>
          <p:cNvSpPr txBox="1"/>
          <p:nvPr/>
        </p:nvSpPr>
        <p:spPr>
          <a:xfrm>
            <a:off x="4392295" y="2159526"/>
            <a:ext cx="1941598" cy="408060"/>
          </a:xfrm>
          <a:prstGeom prst="rect">
            <a:avLst/>
          </a:prstGeom>
          <a:noFill/>
        </p:spPr>
        <p:txBody>
          <a:bodyPr wrap="square" rtlCol="0">
            <a:spAutoFit/>
          </a:bodyPr>
          <a:lstStyle/>
          <a:p>
            <a:r>
              <a:rPr lang="en-AU" sz="1026"/>
              <a:t>5-min Bidding (all packages) – 29-Nov-20 </a:t>
            </a:r>
          </a:p>
        </p:txBody>
      </p:sp>
      <p:sp>
        <p:nvSpPr>
          <p:cNvPr id="49" name="TextBox 48">
            <a:extLst>
              <a:ext uri="{FF2B5EF4-FFF2-40B4-BE49-F238E27FC236}">
                <a16:creationId xmlns:a16="http://schemas.microsoft.com/office/drawing/2014/main" id="{92A07EAB-E6DB-45E5-918C-936B0CD70CB6}"/>
              </a:ext>
            </a:extLst>
          </p:cNvPr>
          <p:cNvSpPr txBox="1"/>
          <p:nvPr/>
        </p:nvSpPr>
        <p:spPr>
          <a:xfrm>
            <a:off x="1746755" y="2181488"/>
            <a:ext cx="2342782" cy="1197379"/>
          </a:xfrm>
          <a:prstGeom prst="rect">
            <a:avLst/>
          </a:prstGeom>
          <a:noFill/>
        </p:spPr>
        <p:txBody>
          <a:bodyPr wrap="square" rtlCol="0">
            <a:spAutoFit/>
          </a:bodyPr>
          <a:lstStyle/>
          <a:p>
            <a:r>
              <a:rPr lang="en-AU" sz="1026"/>
              <a:t>P1 – Bidding FTP &amp; API – </a:t>
            </a:r>
          </a:p>
          <a:p>
            <a:r>
              <a:rPr lang="en-AU" sz="1026"/>
              <a:t>29-Nov-19</a:t>
            </a:r>
          </a:p>
          <a:p>
            <a:r>
              <a:rPr lang="en-AU" sz="1026"/>
              <a:t>P2 – Bidding Web UI – 29-Nov-19</a:t>
            </a:r>
          </a:p>
          <a:p>
            <a:r>
              <a:rPr lang="en-AU" sz="1026"/>
              <a:t>P3 – Dispatch, Pre-dispatch and PASA - 29-Nov-19</a:t>
            </a:r>
          </a:p>
          <a:p>
            <a:r>
              <a:rPr lang="en-AU" sz="1026"/>
              <a:t>P4 – Pricing &amp; Miscellaneous – 15-May-20</a:t>
            </a:r>
          </a:p>
        </p:txBody>
      </p:sp>
      <p:pic>
        <p:nvPicPr>
          <p:cNvPr id="50" name="Graphic 49" descr="Checkmark">
            <a:extLst>
              <a:ext uri="{FF2B5EF4-FFF2-40B4-BE49-F238E27FC236}">
                <a16:creationId xmlns:a16="http://schemas.microsoft.com/office/drawing/2014/main" id="{8CE0B329-3840-4876-A78D-4437F0C7F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2525804"/>
            <a:ext cx="155652" cy="155652"/>
          </a:xfrm>
          <a:prstGeom prst="rect">
            <a:avLst/>
          </a:prstGeom>
        </p:spPr>
      </p:pic>
      <p:pic>
        <p:nvPicPr>
          <p:cNvPr id="51" name="Graphic 50" descr="Checkmark">
            <a:extLst>
              <a:ext uri="{FF2B5EF4-FFF2-40B4-BE49-F238E27FC236}">
                <a16:creationId xmlns:a16="http://schemas.microsoft.com/office/drawing/2014/main" id="{C676DB3D-0FBE-49EB-A609-A9772BB5E5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2226488"/>
            <a:ext cx="155652" cy="155652"/>
          </a:xfrm>
          <a:prstGeom prst="rect">
            <a:avLst/>
          </a:prstGeom>
        </p:spPr>
      </p:pic>
      <p:pic>
        <p:nvPicPr>
          <p:cNvPr id="52" name="Graphic 51" descr="Checkmark">
            <a:extLst>
              <a:ext uri="{FF2B5EF4-FFF2-40B4-BE49-F238E27FC236}">
                <a16:creationId xmlns:a16="http://schemas.microsoft.com/office/drawing/2014/main" id="{972BEE30-6F49-4B3A-89F5-B4B5B0E8FC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2670857"/>
            <a:ext cx="155652" cy="155652"/>
          </a:xfrm>
          <a:prstGeom prst="rect">
            <a:avLst/>
          </a:prstGeom>
        </p:spPr>
      </p:pic>
      <p:pic>
        <p:nvPicPr>
          <p:cNvPr id="53" name="Graphic 52" descr="Checkmark">
            <a:extLst>
              <a:ext uri="{FF2B5EF4-FFF2-40B4-BE49-F238E27FC236}">
                <a16:creationId xmlns:a16="http://schemas.microsoft.com/office/drawing/2014/main" id="{63114044-0E09-45C8-9EE6-AB17CDEFF3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2984795"/>
            <a:ext cx="155652" cy="155652"/>
          </a:xfrm>
          <a:prstGeom prst="rect">
            <a:avLst/>
          </a:prstGeom>
        </p:spPr>
      </p:pic>
      <p:sp>
        <p:nvSpPr>
          <p:cNvPr id="54" name="TextBox 53">
            <a:extLst>
              <a:ext uri="{FF2B5EF4-FFF2-40B4-BE49-F238E27FC236}">
                <a16:creationId xmlns:a16="http://schemas.microsoft.com/office/drawing/2014/main" id="{40DDADB2-24A8-46FE-A9EF-C1EE4D07B0C1}"/>
              </a:ext>
            </a:extLst>
          </p:cNvPr>
          <p:cNvSpPr txBox="1"/>
          <p:nvPr/>
        </p:nvSpPr>
        <p:spPr>
          <a:xfrm>
            <a:off x="1754147" y="5435914"/>
            <a:ext cx="2298486" cy="881652"/>
          </a:xfrm>
          <a:prstGeom prst="rect">
            <a:avLst/>
          </a:prstGeom>
          <a:noFill/>
        </p:spPr>
        <p:txBody>
          <a:bodyPr wrap="square" rtlCol="0">
            <a:spAutoFit/>
          </a:bodyPr>
          <a:lstStyle/>
          <a:p>
            <a:r>
              <a:rPr lang="en-AU" sz="1026"/>
              <a:t>P1: Reallocations – 01-Nov-19</a:t>
            </a:r>
          </a:p>
          <a:p>
            <a:r>
              <a:rPr lang="en-AU" sz="1026"/>
              <a:t>P2: Settlements &amp; Billing – </a:t>
            </a:r>
          </a:p>
          <a:p>
            <a:r>
              <a:rPr lang="en-AU" sz="1026"/>
              <a:t>16-Mar-20</a:t>
            </a:r>
          </a:p>
          <a:p>
            <a:r>
              <a:rPr lang="en-AU" sz="1026"/>
              <a:t>P3: </a:t>
            </a:r>
            <a:r>
              <a:rPr lang="en-AU" sz="1026" err="1"/>
              <a:t>Prudentials</a:t>
            </a:r>
            <a:r>
              <a:rPr lang="en-AU" sz="1026"/>
              <a:t> &amp; Estimation – 15-May-20</a:t>
            </a:r>
          </a:p>
        </p:txBody>
      </p:sp>
      <p:sp>
        <p:nvSpPr>
          <p:cNvPr id="55" name="TextBox 54">
            <a:extLst>
              <a:ext uri="{FF2B5EF4-FFF2-40B4-BE49-F238E27FC236}">
                <a16:creationId xmlns:a16="http://schemas.microsoft.com/office/drawing/2014/main" id="{6577FC8D-C2F7-4508-9AD7-08D7EBC4D7C6}"/>
              </a:ext>
            </a:extLst>
          </p:cNvPr>
          <p:cNvSpPr txBox="1"/>
          <p:nvPr/>
        </p:nvSpPr>
        <p:spPr>
          <a:xfrm>
            <a:off x="1748309" y="3668844"/>
            <a:ext cx="2466699" cy="1477328"/>
          </a:xfrm>
          <a:prstGeom prst="rect">
            <a:avLst/>
          </a:prstGeom>
          <a:noFill/>
        </p:spPr>
        <p:txBody>
          <a:bodyPr wrap="square" lIns="91440" tIns="45720" rIns="91440" bIns="45720" rtlCol="0" anchor="t">
            <a:spAutoFit/>
          </a:bodyPr>
          <a:lstStyle/>
          <a:p>
            <a:r>
              <a:rPr lang="en-AU" sz="1000"/>
              <a:t>P1: MTRD FTP Metering Data Ingestion – 01-Dec-19</a:t>
            </a:r>
          </a:p>
          <a:p>
            <a:r>
              <a:rPr lang="en-AU" sz="1000"/>
              <a:t>P2: B2M via API (API Push) &amp; All Meter Data Ingestion scenarios – 15-Jun-20</a:t>
            </a:r>
            <a:endParaRPr lang="en-AU" sz="1000">
              <a:cs typeface="Segoe UI Semilight"/>
            </a:endParaRPr>
          </a:p>
          <a:p>
            <a:r>
              <a:rPr lang="en-AU" sz="1000"/>
              <a:t>P3: B2M via API (API Pull) &amp; MSATS Reports, 30-min transition state w 30-min reporting – 31-Aug-20</a:t>
            </a:r>
            <a:endParaRPr lang="en-AU" sz="1000">
              <a:cs typeface="Segoe UI Semilight"/>
            </a:endParaRPr>
          </a:p>
          <a:p>
            <a:r>
              <a:rPr lang="en-AU" sz="1000">
                <a:ea typeface="+mn-lt"/>
                <a:cs typeface="+mn-lt"/>
              </a:rPr>
              <a:t>P4: Environment set to 5-min, 5-min reporting enabled – 31-Oct-20</a:t>
            </a:r>
            <a:endParaRPr lang="en-AU" sz="1000">
              <a:cs typeface="Segoe UI Semilight"/>
            </a:endParaRPr>
          </a:p>
        </p:txBody>
      </p:sp>
      <p:sp>
        <p:nvSpPr>
          <p:cNvPr id="56" name="TextBox 55">
            <a:extLst>
              <a:ext uri="{FF2B5EF4-FFF2-40B4-BE49-F238E27FC236}">
                <a16:creationId xmlns:a16="http://schemas.microsoft.com/office/drawing/2014/main" id="{F5AEECD5-7C23-4D01-B219-5FB778A8D3BB}"/>
              </a:ext>
            </a:extLst>
          </p:cNvPr>
          <p:cNvSpPr txBox="1"/>
          <p:nvPr/>
        </p:nvSpPr>
        <p:spPr>
          <a:xfrm>
            <a:off x="4402122" y="3668843"/>
            <a:ext cx="1912202" cy="408060"/>
          </a:xfrm>
          <a:prstGeom prst="rect">
            <a:avLst/>
          </a:prstGeom>
          <a:noFill/>
        </p:spPr>
        <p:txBody>
          <a:bodyPr wrap="square" rtlCol="0">
            <a:spAutoFit/>
          </a:bodyPr>
          <a:lstStyle/>
          <a:p>
            <a:r>
              <a:rPr lang="en-AU" sz="1026"/>
              <a:t>MDM solution (all packages) – 01-Feb-21</a:t>
            </a:r>
          </a:p>
        </p:txBody>
      </p:sp>
      <p:sp>
        <p:nvSpPr>
          <p:cNvPr id="57" name="TextBox 56">
            <a:extLst>
              <a:ext uri="{FF2B5EF4-FFF2-40B4-BE49-F238E27FC236}">
                <a16:creationId xmlns:a16="http://schemas.microsoft.com/office/drawing/2014/main" id="{E454A8DF-F850-49ED-B06D-54237E19EFED}"/>
              </a:ext>
            </a:extLst>
          </p:cNvPr>
          <p:cNvSpPr txBox="1"/>
          <p:nvPr/>
        </p:nvSpPr>
        <p:spPr>
          <a:xfrm>
            <a:off x="6678850" y="2154095"/>
            <a:ext cx="1861401" cy="408060"/>
          </a:xfrm>
          <a:prstGeom prst="rect">
            <a:avLst/>
          </a:prstGeom>
          <a:noFill/>
        </p:spPr>
        <p:txBody>
          <a:bodyPr wrap="square" rtlCol="0">
            <a:spAutoFit/>
          </a:bodyPr>
          <a:lstStyle/>
          <a:p>
            <a:r>
              <a:rPr lang="en-AU" sz="1026"/>
              <a:t>5-min Bidding (all packages) – 01-Apr-21 </a:t>
            </a:r>
          </a:p>
        </p:txBody>
      </p:sp>
      <p:sp>
        <p:nvSpPr>
          <p:cNvPr id="58" name="TextBox 57">
            <a:extLst>
              <a:ext uri="{FF2B5EF4-FFF2-40B4-BE49-F238E27FC236}">
                <a16:creationId xmlns:a16="http://schemas.microsoft.com/office/drawing/2014/main" id="{76661075-A6EF-455F-8CAD-9B6FB3EF65E9}"/>
              </a:ext>
            </a:extLst>
          </p:cNvPr>
          <p:cNvSpPr txBox="1"/>
          <p:nvPr/>
        </p:nvSpPr>
        <p:spPr>
          <a:xfrm>
            <a:off x="6678850" y="3668843"/>
            <a:ext cx="1987957" cy="565924"/>
          </a:xfrm>
          <a:prstGeom prst="rect">
            <a:avLst/>
          </a:prstGeom>
          <a:noFill/>
        </p:spPr>
        <p:txBody>
          <a:bodyPr wrap="square" rtlCol="0">
            <a:spAutoFit/>
          </a:bodyPr>
          <a:lstStyle/>
          <a:p>
            <a:r>
              <a:rPr lang="en-AU" sz="1026"/>
              <a:t>MDM solution (all packages) – 09-Mar-21</a:t>
            </a:r>
          </a:p>
          <a:p>
            <a:endParaRPr lang="en-AU" sz="1026"/>
          </a:p>
        </p:txBody>
      </p:sp>
      <p:pic>
        <p:nvPicPr>
          <p:cNvPr id="59" name="Graphic 58" descr="Checkmark">
            <a:extLst>
              <a:ext uri="{FF2B5EF4-FFF2-40B4-BE49-F238E27FC236}">
                <a16:creationId xmlns:a16="http://schemas.microsoft.com/office/drawing/2014/main" id="{4D1BD117-28D7-4ECB-B80F-278B32F76E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3722623"/>
            <a:ext cx="155652" cy="155652"/>
          </a:xfrm>
          <a:prstGeom prst="rect">
            <a:avLst/>
          </a:prstGeom>
        </p:spPr>
      </p:pic>
      <p:pic>
        <p:nvPicPr>
          <p:cNvPr id="61" name="Graphic 60" descr="Checkmark">
            <a:extLst>
              <a:ext uri="{FF2B5EF4-FFF2-40B4-BE49-F238E27FC236}">
                <a16:creationId xmlns:a16="http://schemas.microsoft.com/office/drawing/2014/main" id="{FA197648-7915-409C-9D47-AB4B257B5A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5471621"/>
            <a:ext cx="155652" cy="155652"/>
          </a:xfrm>
          <a:prstGeom prst="rect">
            <a:avLst/>
          </a:prstGeom>
        </p:spPr>
      </p:pic>
      <p:pic>
        <p:nvPicPr>
          <p:cNvPr id="62" name="Graphic 61" descr="Checkmark">
            <a:extLst>
              <a:ext uri="{FF2B5EF4-FFF2-40B4-BE49-F238E27FC236}">
                <a16:creationId xmlns:a16="http://schemas.microsoft.com/office/drawing/2014/main" id="{C99D6FD0-736A-40F6-8B04-8EBB090F2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5666681"/>
            <a:ext cx="155652" cy="155652"/>
          </a:xfrm>
          <a:prstGeom prst="rect">
            <a:avLst/>
          </a:prstGeom>
        </p:spPr>
      </p:pic>
      <p:pic>
        <p:nvPicPr>
          <p:cNvPr id="63" name="Graphic 62" descr="Checkmark">
            <a:extLst>
              <a:ext uri="{FF2B5EF4-FFF2-40B4-BE49-F238E27FC236}">
                <a16:creationId xmlns:a16="http://schemas.microsoft.com/office/drawing/2014/main" id="{CC927681-F12C-4CCB-9F8A-C8CF91B6D4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481" y="5960570"/>
            <a:ext cx="155652" cy="155652"/>
          </a:xfrm>
          <a:prstGeom prst="rect">
            <a:avLst/>
          </a:prstGeom>
        </p:spPr>
      </p:pic>
      <p:sp>
        <p:nvSpPr>
          <p:cNvPr id="66" name="Oval 65">
            <a:extLst>
              <a:ext uri="{FF2B5EF4-FFF2-40B4-BE49-F238E27FC236}">
                <a16:creationId xmlns:a16="http://schemas.microsoft.com/office/drawing/2014/main" id="{83FEA25A-2AE4-4330-B387-ABCD002BCED2}"/>
              </a:ext>
            </a:extLst>
          </p:cNvPr>
          <p:cNvSpPr/>
          <p:nvPr/>
        </p:nvSpPr>
        <p:spPr>
          <a:xfrm>
            <a:off x="4264457" y="3732219"/>
            <a:ext cx="135469" cy="1364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pic>
        <p:nvPicPr>
          <p:cNvPr id="69" name="Graphic 68" descr="Checkmark">
            <a:extLst>
              <a:ext uri="{FF2B5EF4-FFF2-40B4-BE49-F238E27FC236}">
                <a16:creationId xmlns:a16="http://schemas.microsoft.com/office/drawing/2014/main" id="{F8B0D00B-B51A-402C-861B-0BBA677AC1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4154" y="5471621"/>
            <a:ext cx="155652" cy="155652"/>
          </a:xfrm>
          <a:prstGeom prst="rect">
            <a:avLst/>
          </a:prstGeom>
        </p:spPr>
      </p:pic>
      <p:pic>
        <p:nvPicPr>
          <p:cNvPr id="71" name="Graphic 70" descr="Checkmark">
            <a:extLst>
              <a:ext uri="{FF2B5EF4-FFF2-40B4-BE49-F238E27FC236}">
                <a16:creationId xmlns:a16="http://schemas.microsoft.com/office/drawing/2014/main" id="{82E30B3A-7798-446F-9369-1DFD0AA1A9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0891" y="5471621"/>
            <a:ext cx="155652" cy="155652"/>
          </a:xfrm>
          <a:prstGeom prst="rect">
            <a:avLst/>
          </a:prstGeom>
        </p:spPr>
      </p:pic>
      <p:sp>
        <p:nvSpPr>
          <p:cNvPr id="74" name="Oval 73">
            <a:extLst>
              <a:ext uri="{FF2B5EF4-FFF2-40B4-BE49-F238E27FC236}">
                <a16:creationId xmlns:a16="http://schemas.microsoft.com/office/drawing/2014/main" id="{0ED472F0-E87D-4EC1-996B-C82F40569C93}"/>
              </a:ext>
            </a:extLst>
          </p:cNvPr>
          <p:cNvSpPr/>
          <p:nvPr/>
        </p:nvSpPr>
        <p:spPr>
          <a:xfrm>
            <a:off x="8119151" y="670287"/>
            <a:ext cx="554192" cy="5541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75" name="TextBox 74">
            <a:extLst>
              <a:ext uri="{FF2B5EF4-FFF2-40B4-BE49-F238E27FC236}">
                <a16:creationId xmlns:a16="http://schemas.microsoft.com/office/drawing/2014/main" id="{B639FF4F-D07A-49FD-8D21-CDA66AE4BF01}"/>
              </a:ext>
            </a:extLst>
          </p:cNvPr>
          <p:cNvSpPr txBox="1"/>
          <p:nvPr/>
        </p:nvSpPr>
        <p:spPr>
          <a:xfrm>
            <a:off x="7695581" y="152752"/>
            <a:ext cx="1369289" cy="460767"/>
          </a:xfrm>
          <a:prstGeom prst="rect">
            <a:avLst/>
          </a:prstGeom>
          <a:noFill/>
        </p:spPr>
        <p:txBody>
          <a:bodyPr wrap="square" rtlCol="0">
            <a:spAutoFit/>
          </a:bodyPr>
          <a:lstStyle/>
          <a:p>
            <a:pPr algn="ctr"/>
            <a:r>
              <a:rPr lang="en-AU" sz="1197" b="1">
                <a:solidFill>
                  <a:schemeClr val="bg1"/>
                </a:solidFill>
              </a:rPr>
              <a:t>Overall Program Status</a:t>
            </a:r>
          </a:p>
        </p:txBody>
      </p:sp>
      <p:graphicFrame>
        <p:nvGraphicFramePr>
          <p:cNvPr id="76" name="Table 28">
            <a:extLst>
              <a:ext uri="{FF2B5EF4-FFF2-40B4-BE49-F238E27FC236}">
                <a16:creationId xmlns:a16="http://schemas.microsoft.com/office/drawing/2014/main" id="{836E057D-6350-4677-AAFE-C7E18EAA90D2}"/>
              </a:ext>
            </a:extLst>
          </p:cNvPr>
          <p:cNvGraphicFramePr>
            <a:graphicFrameLocks noGrp="1"/>
          </p:cNvGraphicFramePr>
          <p:nvPr>
            <p:extLst>
              <p:ext uri="{D42A27DB-BD31-4B8C-83A1-F6EECF244321}">
                <p14:modId xmlns:p14="http://schemas.microsoft.com/office/powerpoint/2010/main" val="146564397"/>
              </p:ext>
            </p:extLst>
          </p:nvPr>
        </p:nvGraphicFramePr>
        <p:xfrm>
          <a:off x="6418384" y="429592"/>
          <a:ext cx="1519363" cy="861448"/>
        </p:xfrm>
        <a:graphic>
          <a:graphicData uri="http://schemas.openxmlformats.org/drawingml/2006/table">
            <a:tbl>
              <a:tblPr firstRow="1" bandRow="1">
                <a:tableStyleId>{2D5ABB26-0587-4C30-8999-92F81FD0307C}</a:tableStyleId>
              </a:tblPr>
              <a:tblGrid>
                <a:gridCol w="699416">
                  <a:extLst>
                    <a:ext uri="{9D8B030D-6E8A-4147-A177-3AD203B41FA5}">
                      <a16:colId xmlns:a16="http://schemas.microsoft.com/office/drawing/2014/main" val="2575405421"/>
                    </a:ext>
                  </a:extLst>
                </a:gridCol>
                <a:gridCol w="819947">
                  <a:extLst>
                    <a:ext uri="{9D8B030D-6E8A-4147-A177-3AD203B41FA5}">
                      <a16:colId xmlns:a16="http://schemas.microsoft.com/office/drawing/2014/main" val="322742645"/>
                    </a:ext>
                  </a:extLst>
                </a:gridCol>
              </a:tblGrid>
              <a:tr h="208540">
                <a:tc>
                  <a:txBody>
                    <a:bodyPr/>
                    <a:lstStyle/>
                    <a:p>
                      <a:r>
                        <a:rPr lang="en-AU" sz="900" b="1">
                          <a:solidFill>
                            <a:schemeClr val="bg1"/>
                          </a:solidFill>
                        </a:rPr>
                        <a:t>On track</a:t>
                      </a:r>
                    </a:p>
                  </a:txBody>
                  <a:tcPr marL="78203" marR="78203" marT="39101" marB="39101"/>
                </a:tc>
                <a:tc>
                  <a:txBody>
                    <a:bodyPr/>
                    <a:lstStyle/>
                    <a:p>
                      <a:endParaRPr lang="en-AU" sz="900" b="1">
                        <a:solidFill>
                          <a:schemeClr val="bg1"/>
                        </a:solidFill>
                      </a:endParaRPr>
                    </a:p>
                  </a:txBody>
                  <a:tcPr marL="78203" marR="78203" marT="39101" marB="39101"/>
                </a:tc>
                <a:extLst>
                  <a:ext uri="{0D108BD9-81ED-4DB2-BD59-A6C34878D82A}">
                    <a16:rowId xmlns:a16="http://schemas.microsoft.com/office/drawing/2014/main" val="2456934807"/>
                  </a:ext>
                </a:extLst>
              </a:tr>
              <a:tr h="208540">
                <a:tc>
                  <a:txBody>
                    <a:bodyPr/>
                    <a:lstStyle/>
                    <a:p>
                      <a:r>
                        <a:rPr lang="en-AU" sz="900" b="1">
                          <a:solidFill>
                            <a:schemeClr val="bg1"/>
                          </a:solidFill>
                        </a:rPr>
                        <a:t>At risk</a:t>
                      </a:r>
                    </a:p>
                  </a:txBody>
                  <a:tcPr marL="78203" marR="78203" marT="39101" marB="39101"/>
                </a:tc>
                <a:tc>
                  <a:txBody>
                    <a:bodyPr/>
                    <a:lstStyle/>
                    <a:p>
                      <a:endParaRPr lang="en-AU" sz="900" b="1">
                        <a:solidFill>
                          <a:schemeClr val="bg1"/>
                        </a:solidFill>
                      </a:endParaRPr>
                    </a:p>
                  </a:txBody>
                  <a:tcPr marL="78203" marR="78203" marT="39101" marB="39101"/>
                </a:tc>
                <a:extLst>
                  <a:ext uri="{0D108BD9-81ED-4DB2-BD59-A6C34878D82A}">
                    <a16:rowId xmlns:a16="http://schemas.microsoft.com/office/drawing/2014/main" val="1358529282"/>
                  </a:ext>
                </a:extLst>
              </a:tr>
              <a:tr h="208540">
                <a:tc>
                  <a:txBody>
                    <a:bodyPr/>
                    <a:lstStyle/>
                    <a:p>
                      <a:r>
                        <a:rPr lang="en-AU" sz="900" b="1">
                          <a:solidFill>
                            <a:schemeClr val="bg1"/>
                          </a:solidFill>
                        </a:rPr>
                        <a:t>Delayed</a:t>
                      </a:r>
                    </a:p>
                  </a:txBody>
                  <a:tcPr marL="78203" marR="78203" marT="39101" marB="39101"/>
                </a:tc>
                <a:tc>
                  <a:txBody>
                    <a:bodyPr/>
                    <a:lstStyle/>
                    <a:p>
                      <a:endParaRPr lang="en-AU" sz="900" b="1">
                        <a:solidFill>
                          <a:schemeClr val="bg1"/>
                        </a:solidFill>
                      </a:endParaRPr>
                    </a:p>
                  </a:txBody>
                  <a:tcPr marL="78203" marR="78203" marT="39101" marB="39101"/>
                </a:tc>
                <a:extLst>
                  <a:ext uri="{0D108BD9-81ED-4DB2-BD59-A6C34878D82A}">
                    <a16:rowId xmlns:a16="http://schemas.microsoft.com/office/drawing/2014/main" val="89293894"/>
                  </a:ext>
                </a:extLst>
              </a:tr>
              <a:tr h="208540">
                <a:tc>
                  <a:txBody>
                    <a:bodyPr/>
                    <a:lstStyle/>
                    <a:p>
                      <a:r>
                        <a:rPr lang="en-AU" sz="900" b="1">
                          <a:solidFill>
                            <a:schemeClr val="bg1"/>
                          </a:solidFill>
                        </a:rPr>
                        <a:t>Complete</a:t>
                      </a:r>
                    </a:p>
                  </a:txBody>
                  <a:tcPr marL="78203" marR="78203" marT="39101" marB="39101"/>
                </a:tc>
                <a:tc>
                  <a:txBody>
                    <a:bodyPr/>
                    <a:lstStyle/>
                    <a:p>
                      <a:endParaRPr lang="en-AU" sz="900" b="1" dirty="0">
                        <a:solidFill>
                          <a:schemeClr val="bg1"/>
                        </a:solidFill>
                      </a:endParaRPr>
                    </a:p>
                  </a:txBody>
                  <a:tcPr marL="78203" marR="78203" marT="39101" marB="39101"/>
                </a:tc>
                <a:extLst>
                  <a:ext uri="{0D108BD9-81ED-4DB2-BD59-A6C34878D82A}">
                    <a16:rowId xmlns:a16="http://schemas.microsoft.com/office/drawing/2014/main" val="968328338"/>
                  </a:ext>
                </a:extLst>
              </a:tr>
            </a:tbl>
          </a:graphicData>
        </a:graphic>
      </p:graphicFrame>
      <p:sp>
        <p:nvSpPr>
          <p:cNvPr id="77" name="Oval 76">
            <a:extLst>
              <a:ext uri="{FF2B5EF4-FFF2-40B4-BE49-F238E27FC236}">
                <a16:creationId xmlns:a16="http://schemas.microsoft.com/office/drawing/2014/main" id="{D8509B48-2631-4219-8DB7-D6D7990576E2}"/>
              </a:ext>
            </a:extLst>
          </p:cNvPr>
          <p:cNvSpPr/>
          <p:nvPr/>
        </p:nvSpPr>
        <p:spPr>
          <a:xfrm>
            <a:off x="7293426" y="886554"/>
            <a:ext cx="135044" cy="1354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83" name="TextBox 82">
            <a:extLst>
              <a:ext uri="{FF2B5EF4-FFF2-40B4-BE49-F238E27FC236}">
                <a16:creationId xmlns:a16="http://schemas.microsoft.com/office/drawing/2014/main" id="{C130F395-E66A-4710-961A-768F4A3A5735}"/>
              </a:ext>
            </a:extLst>
          </p:cNvPr>
          <p:cNvSpPr txBox="1"/>
          <p:nvPr/>
        </p:nvSpPr>
        <p:spPr>
          <a:xfrm>
            <a:off x="1758102" y="1552708"/>
            <a:ext cx="1912202" cy="566052"/>
          </a:xfrm>
          <a:prstGeom prst="rect">
            <a:avLst/>
          </a:prstGeom>
          <a:noFill/>
        </p:spPr>
        <p:txBody>
          <a:bodyPr wrap="square" rtlCol="0">
            <a:spAutoFit/>
          </a:bodyPr>
          <a:lstStyle/>
          <a:p>
            <a:r>
              <a:rPr lang="en-AU" sz="1539" b="1"/>
              <a:t>Staging Environment</a:t>
            </a:r>
          </a:p>
        </p:txBody>
      </p:sp>
      <p:sp>
        <p:nvSpPr>
          <p:cNvPr id="84" name="TextBox 83">
            <a:extLst>
              <a:ext uri="{FF2B5EF4-FFF2-40B4-BE49-F238E27FC236}">
                <a16:creationId xmlns:a16="http://schemas.microsoft.com/office/drawing/2014/main" id="{7A2CA6C6-6A5E-4DB1-87BA-113CB0B61742}"/>
              </a:ext>
            </a:extLst>
          </p:cNvPr>
          <p:cNvSpPr txBox="1"/>
          <p:nvPr/>
        </p:nvSpPr>
        <p:spPr>
          <a:xfrm>
            <a:off x="4428097" y="1567609"/>
            <a:ext cx="1493492" cy="329193"/>
          </a:xfrm>
          <a:prstGeom prst="rect">
            <a:avLst/>
          </a:prstGeom>
          <a:noFill/>
        </p:spPr>
        <p:txBody>
          <a:bodyPr wrap="square" rtlCol="0">
            <a:spAutoFit/>
          </a:bodyPr>
          <a:lstStyle/>
          <a:p>
            <a:r>
              <a:rPr lang="en-AU" sz="1539" b="1"/>
              <a:t>Pre-Production</a:t>
            </a:r>
          </a:p>
        </p:txBody>
      </p:sp>
      <p:sp>
        <p:nvSpPr>
          <p:cNvPr id="85" name="TextBox 84">
            <a:extLst>
              <a:ext uri="{FF2B5EF4-FFF2-40B4-BE49-F238E27FC236}">
                <a16:creationId xmlns:a16="http://schemas.microsoft.com/office/drawing/2014/main" id="{CE5C0E20-74E5-4C82-B0A3-8B3EC266EF07}"/>
              </a:ext>
            </a:extLst>
          </p:cNvPr>
          <p:cNvSpPr txBox="1"/>
          <p:nvPr/>
        </p:nvSpPr>
        <p:spPr>
          <a:xfrm>
            <a:off x="6431636" y="1563068"/>
            <a:ext cx="1819714" cy="329193"/>
          </a:xfrm>
          <a:prstGeom prst="rect">
            <a:avLst/>
          </a:prstGeom>
          <a:noFill/>
        </p:spPr>
        <p:txBody>
          <a:bodyPr wrap="square" rtlCol="0">
            <a:spAutoFit/>
          </a:bodyPr>
          <a:lstStyle/>
          <a:p>
            <a:r>
              <a:rPr lang="en-AU" sz="1539" b="1"/>
              <a:t>Production Go-Live</a:t>
            </a:r>
          </a:p>
        </p:txBody>
      </p:sp>
      <p:pic>
        <p:nvPicPr>
          <p:cNvPr id="86" name="Graphic 85" descr="Checkmark">
            <a:extLst>
              <a:ext uri="{FF2B5EF4-FFF2-40B4-BE49-F238E27FC236}">
                <a16:creationId xmlns:a16="http://schemas.microsoft.com/office/drawing/2014/main" id="{E1F73003-AF54-4C10-8858-6EF40A787B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0310" y="4024085"/>
            <a:ext cx="155652" cy="155652"/>
          </a:xfrm>
          <a:prstGeom prst="rect">
            <a:avLst/>
          </a:prstGeom>
        </p:spPr>
      </p:pic>
      <p:sp>
        <p:nvSpPr>
          <p:cNvPr id="87" name="Oval 86">
            <a:extLst>
              <a:ext uri="{FF2B5EF4-FFF2-40B4-BE49-F238E27FC236}">
                <a16:creationId xmlns:a16="http://schemas.microsoft.com/office/drawing/2014/main" id="{ADC3498D-24AA-4079-AE8D-9A2820F81C04}"/>
              </a:ext>
            </a:extLst>
          </p:cNvPr>
          <p:cNvSpPr/>
          <p:nvPr/>
        </p:nvSpPr>
        <p:spPr>
          <a:xfrm>
            <a:off x="7293213" y="675609"/>
            <a:ext cx="135469" cy="13546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88" name="Oval 87">
            <a:extLst>
              <a:ext uri="{FF2B5EF4-FFF2-40B4-BE49-F238E27FC236}">
                <a16:creationId xmlns:a16="http://schemas.microsoft.com/office/drawing/2014/main" id="{802D602E-3858-453D-8E2B-5AD4E36B82E6}"/>
              </a:ext>
            </a:extLst>
          </p:cNvPr>
          <p:cNvSpPr/>
          <p:nvPr/>
        </p:nvSpPr>
        <p:spPr>
          <a:xfrm>
            <a:off x="4259683" y="2223514"/>
            <a:ext cx="135469" cy="1364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89" name="Oval 88">
            <a:extLst>
              <a:ext uri="{FF2B5EF4-FFF2-40B4-BE49-F238E27FC236}">
                <a16:creationId xmlns:a16="http://schemas.microsoft.com/office/drawing/2014/main" id="{4EB769D9-D437-4A31-95E6-C2DD15DB892E}"/>
              </a:ext>
            </a:extLst>
          </p:cNvPr>
          <p:cNvSpPr/>
          <p:nvPr/>
        </p:nvSpPr>
        <p:spPr>
          <a:xfrm>
            <a:off x="6549875" y="2196764"/>
            <a:ext cx="135469" cy="1364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90" name="Oval 89">
            <a:extLst>
              <a:ext uri="{FF2B5EF4-FFF2-40B4-BE49-F238E27FC236}">
                <a16:creationId xmlns:a16="http://schemas.microsoft.com/office/drawing/2014/main" id="{A0427ACE-252C-40AB-9431-5C793BD6401D}"/>
              </a:ext>
            </a:extLst>
          </p:cNvPr>
          <p:cNvSpPr/>
          <p:nvPr/>
        </p:nvSpPr>
        <p:spPr>
          <a:xfrm>
            <a:off x="6563640" y="3732219"/>
            <a:ext cx="135469" cy="1364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91" name="Oval 90">
            <a:extLst>
              <a:ext uri="{FF2B5EF4-FFF2-40B4-BE49-F238E27FC236}">
                <a16:creationId xmlns:a16="http://schemas.microsoft.com/office/drawing/2014/main" id="{1973BF18-0237-42B6-A44C-D27390699887}"/>
              </a:ext>
            </a:extLst>
          </p:cNvPr>
          <p:cNvSpPr/>
          <p:nvPr/>
        </p:nvSpPr>
        <p:spPr>
          <a:xfrm>
            <a:off x="4259683" y="5832022"/>
            <a:ext cx="135469" cy="1364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92" name="Oval 91">
            <a:extLst>
              <a:ext uri="{FF2B5EF4-FFF2-40B4-BE49-F238E27FC236}">
                <a16:creationId xmlns:a16="http://schemas.microsoft.com/office/drawing/2014/main" id="{06F076D1-9E82-4AEE-9B2B-F31776D0E1EE}"/>
              </a:ext>
            </a:extLst>
          </p:cNvPr>
          <p:cNvSpPr/>
          <p:nvPr/>
        </p:nvSpPr>
        <p:spPr>
          <a:xfrm>
            <a:off x="6405844" y="5825747"/>
            <a:ext cx="135469" cy="1364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93" name="Oval 92">
            <a:extLst>
              <a:ext uri="{FF2B5EF4-FFF2-40B4-BE49-F238E27FC236}">
                <a16:creationId xmlns:a16="http://schemas.microsoft.com/office/drawing/2014/main" id="{AFCEB755-7404-4881-B258-C7DAF62DDC50}"/>
              </a:ext>
            </a:extLst>
          </p:cNvPr>
          <p:cNvSpPr/>
          <p:nvPr/>
        </p:nvSpPr>
        <p:spPr>
          <a:xfrm>
            <a:off x="7293213" y="466818"/>
            <a:ext cx="135469" cy="1354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pic>
        <p:nvPicPr>
          <p:cNvPr id="94" name="Graphic 93" descr="Checkmark">
            <a:extLst>
              <a:ext uri="{FF2B5EF4-FFF2-40B4-BE49-F238E27FC236}">
                <a16:creationId xmlns:a16="http://schemas.microsoft.com/office/drawing/2014/main" id="{5B8A2EF6-DF2C-403A-B22A-666F7BA625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3122" y="1092503"/>
            <a:ext cx="155652" cy="155652"/>
          </a:xfrm>
          <a:prstGeom prst="rect">
            <a:avLst/>
          </a:prstGeom>
        </p:spPr>
      </p:pic>
      <p:pic>
        <p:nvPicPr>
          <p:cNvPr id="64" name="Graphic 63" descr="Checkmark">
            <a:extLst>
              <a:ext uri="{FF2B5EF4-FFF2-40B4-BE49-F238E27FC236}">
                <a16:creationId xmlns:a16="http://schemas.microsoft.com/office/drawing/2014/main" id="{57D3F259-CD8E-4E22-8C3D-8534260F07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2996" y="4346429"/>
            <a:ext cx="155652" cy="155652"/>
          </a:xfrm>
          <a:prstGeom prst="rect">
            <a:avLst/>
          </a:prstGeom>
        </p:spPr>
      </p:pic>
      <p:sp>
        <p:nvSpPr>
          <p:cNvPr id="60" name="Oval 59">
            <a:extLst>
              <a:ext uri="{FF2B5EF4-FFF2-40B4-BE49-F238E27FC236}">
                <a16:creationId xmlns:a16="http://schemas.microsoft.com/office/drawing/2014/main" id="{0F264988-F98F-4662-9FBF-F97C5CB76781}"/>
              </a:ext>
            </a:extLst>
          </p:cNvPr>
          <p:cNvSpPr/>
          <p:nvPr/>
        </p:nvSpPr>
        <p:spPr>
          <a:xfrm>
            <a:off x="1571361" y="4796931"/>
            <a:ext cx="135469" cy="1364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39"/>
          </a:p>
        </p:txBody>
      </p:sp>
      <p:sp>
        <p:nvSpPr>
          <p:cNvPr id="65" name="Title 1">
            <a:extLst>
              <a:ext uri="{FF2B5EF4-FFF2-40B4-BE49-F238E27FC236}">
                <a16:creationId xmlns:a16="http://schemas.microsoft.com/office/drawing/2014/main" id="{B6956359-2D65-46F7-88C0-9FFDAE704096}"/>
              </a:ext>
            </a:extLst>
          </p:cNvPr>
          <p:cNvSpPr txBox="1">
            <a:spLocks/>
          </p:cNvSpPr>
          <p:nvPr/>
        </p:nvSpPr>
        <p:spPr>
          <a:xfrm>
            <a:off x="107584" y="184566"/>
            <a:ext cx="5607415" cy="1120951"/>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a:t>Overall systems delivery status</a:t>
            </a:r>
          </a:p>
        </p:txBody>
      </p:sp>
      <p:graphicFrame>
        <p:nvGraphicFramePr>
          <p:cNvPr id="67" name="Table 28">
            <a:extLst>
              <a:ext uri="{FF2B5EF4-FFF2-40B4-BE49-F238E27FC236}">
                <a16:creationId xmlns:a16="http://schemas.microsoft.com/office/drawing/2014/main" id="{7D674C18-ECCB-4303-9208-396A12B5318B}"/>
              </a:ext>
            </a:extLst>
          </p:cNvPr>
          <p:cNvGraphicFramePr>
            <a:graphicFrameLocks noGrp="1"/>
          </p:cNvGraphicFramePr>
          <p:nvPr>
            <p:extLst>
              <p:ext uri="{D42A27DB-BD31-4B8C-83A1-F6EECF244321}">
                <p14:modId xmlns:p14="http://schemas.microsoft.com/office/powerpoint/2010/main" val="146564397"/>
              </p:ext>
            </p:extLst>
          </p:nvPr>
        </p:nvGraphicFramePr>
        <p:xfrm>
          <a:off x="6418384" y="429835"/>
          <a:ext cx="1519363" cy="861448"/>
        </p:xfrm>
        <a:graphic>
          <a:graphicData uri="http://schemas.openxmlformats.org/drawingml/2006/table">
            <a:tbl>
              <a:tblPr firstRow="1" bandRow="1">
                <a:tableStyleId>{2D5ABB26-0587-4C30-8999-92F81FD0307C}</a:tableStyleId>
              </a:tblPr>
              <a:tblGrid>
                <a:gridCol w="699416">
                  <a:extLst>
                    <a:ext uri="{9D8B030D-6E8A-4147-A177-3AD203B41FA5}">
                      <a16:colId xmlns:a16="http://schemas.microsoft.com/office/drawing/2014/main" val="2575405421"/>
                    </a:ext>
                  </a:extLst>
                </a:gridCol>
                <a:gridCol w="819947">
                  <a:extLst>
                    <a:ext uri="{9D8B030D-6E8A-4147-A177-3AD203B41FA5}">
                      <a16:colId xmlns:a16="http://schemas.microsoft.com/office/drawing/2014/main" val="322742645"/>
                    </a:ext>
                  </a:extLst>
                </a:gridCol>
              </a:tblGrid>
              <a:tr h="208540">
                <a:tc>
                  <a:txBody>
                    <a:bodyPr/>
                    <a:lstStyle/>
                    <a:p>
                      <a:r>
                        <a:rPr lang="en-AU" sz="900" b="1">
                          <a:solidFill>
                            <a:schemeClr val="bg1"/>
                          </a:solidFill>
                        </a:rPr>
                        <a:t>On track</a:t>
                      </a:r>
                    </a:p>
                  </a:txBody>
                  <a:tcPr marL="78203" marR="78203" marT="39101" marB="39101"/>
                </a:tc>
                <a:tc>
                  <a:txBody>
                    <a:bodyPr/>
                    <a:lstStyle/>
                    <a:p>
                      <a:endParaRPr lang="en-AU" sz="900" b="1">
                        <a:solidFill>
                          <a:schemeClr val="bg1"/>
                        </a:solidFill>
                      </a:endParaRPr>
                    </a:p>
                  </a:txBody>
                  <a:tcPr marL="78203" marR="78203" marT="39101" marB="39101"/>
                </a:tc>
                <a:extLst>
                  <a:ext uri="{0D108BD9-81ED-4DB2-BD59-A6C34878D82A}">
                    <a16:rowId xmlns:a16="http://schemas.microsoft.com/office/drawing/2014/main" val="2456934807"/>
                  </a:ext>
                </a:extLst>
              </a:tr>
              <a:tr h="208540">
                <a:tc>
                  <a:txBody>
                    <a:bodyPr/>
                    <a:lstStyle/>
                    <a:p>
                      <a:r>
                        <a:rPr lang="en-AU" sz="900" b="1">
                          <a:solidFill>
                            <a:schemeClr val="bg1"/>
                          </a:solidFill>
                        </a:rPr>
                        <a:t>At risk</a:t>
                      </a:r>
                    </a:p>
                  </a:txBody>
                  <a:tcPr marL="78203" marR="78203" marT="39101" marB="39101"/>
                </a:tc>
                <a:tc>
                  <a:txBody>
                    <a:bodyPr/>
                    <a:lstStyle/>
                    <a:p>
                      <a:endParaRPr lang="en-AU" sz="900" b="1">
                        <a:solidFill>
                          <a:schemeClr val="bg1"/>
                        </a:solidFill>
                      </a:endParaRPr>
                    </a:p>
                  </a:txBody>
                  <a:tcPr marL="78203" marR="78203" marT="39101" marB="39101"/>
                </a:tc>
                <a:extLst>
                  <a:ext uri="{0D108BD9-81ED-4DB2-BD59-A6C34878D82A}">
                    <a16:rowId xmlns:a16="http://schemas.microsoft.com/office/drawing/2014/main" val="1358529282"/>
                  </a:ext>
                </a:extLst>
              </a:tr>
              <a:tr h="208540">
                <a:tc>
                  <a:txBody>
                    <a:bodyPr/>
                    <a:lstStyle/>
                    <a:p>
                      <a:r>
                        <a:rPr lang="en-AU" sz="900" b="1">
                          <a:solidFill>
                            <a:schemeClr val="bg1"/>
                          </a:solidFill>
                        </a:rPr>
                        <a:t>Delayed</a:t>
                      </a:r>
                    </a:p>
                  </a:txBody>
                  <a:tcPr marL="78203" marR="78203" marT="39101" marB="39101"/>
                </a:tc>
                <a:tc>
                  <a:txBody>
                    <a:bodyPr/>
                    <a:lstStyle/>
                    <a:p>
                      <a:endParaRPr lang="en-AU" sz="900" b="1">
                        <a:solidFill>
                          <a:schemeClr val="bg1"/>
                        </a:solidFill>
                      </a:endParaRPr>
                    </a:p>
                  </a:txBody>
                  <a:tcPr marL="78203" marR="78203" marT="39101" marB="39101"/>
                </a:tc>
                <a:extLst>
                  <a:ext uri="{0D108BD9-81ED-4DB2-BD59-A6C34878D82A}">
                    <a16:rowId xmlns:a16="http://schemas.microsoft.com/office/drawing/2014/main" val="89293894"/>
                  </a:ext>
                </a:extLst>
              </a:tr>
              <a:tr h="208540">
                <a:tc>
                  <a:txBody>
                    <a:bodyPr/>
                    <a:lstStyle/>
                    <a:p>
                      <a:r>
                        <a:rPr lang="en-AU" sz="900" b="1">
                          <a:solidFill>
                            <a:schemeClr val="bg1"/>
                          </a:solidFill>
                        </a:rPr>
                        <a:t>Complete</a:t>
                      </a:r>
                    </a:p>
                  </a:txBody>
                  <a:tcPr marL="78203" marR="78203" marT="39101" marB="39101"/>
                </a:tc>
                <a:tc>
                  <a:txBody>
                    <a:bodyPr/>
                    <a:lstStyle/>
                    <a:p>
                      <a:endParaRPr lang="en-AU" sz="900" b="1" dirty="0">
                        <a:solidFill>
                          <a:schemeClr val="bg1"/>
                        </a:solidFill>
                      </a:endParaRPr>
                    </a:p>
                  </a:txBody>
                  <a:tcPr marL="78203" marR="78203" marT="39101" marB="39101"/>
                </a:tc>
                <a:extLst>
                  <a:ext uri="{0D108BD9-81ED-4DB2-BD59-A6C34878D82A}">
                    <a16:rowId xmlns:a16="http://schemas.microsoft.com/office/drawing/2014/main" val="968328338"/>
                  </a:ext>
                </a:extLst>
              </a:tr>
            </a:tbl>
          </a:graphicData>
        </a:graphic>
      </p:graphicFrame>
    </p:spTree>
    <p:extLst>
      <p:ext uri="{BB962C8B-B14F-4D97-AF65-F5344CB8AC3E}">
        <p14:creationId xmlns:p14="http://schemas.microsoft.com/office/powerpoint/2010/main" val="304653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1021-0577-4BD5-8E9D-5CDED524EF51}"/>
              </a:ext>
            </a:extLst>
          </p:cNvPr>
          <p:cNvSpPr>
            <a:spLocks noGrp="1"/>
          </p:cNvSpPr>
          <p:nvPr>
            <p:ph type="title"/>
          </p:nvPr>
        </p:nvSpPr>
        <p:spPr>
          <a:xfrm>
            <a:off x="428338" y="192544"/>
            <a:ext cx="8519095" cy="1120951"/>
          </a:xfrm>
        </p:spPr>
        <p:txBody>
          <a:bodyPr/>
          <a:lstStyle/>
          <a:p>
            <a:r>
              <a:rPr lang="en-AU"/>
              <a:t>Retail – Functionality in Staging Release 3</a:t>
            </a:r>
          </a:p>
        </p:txBody>
      </p:sp>
      <p:sp>
        <p:nvSpPr>
          <p:cNvPr id="3" name="Content Placeholder 2">
            <a:extLst>
              <a:ext uri="{FF2B5EF4-FFF2-40B4-BE49-F238E27FC236}">
                <a16:creationId xmlns:a16="http://schemas.microsoft.com/office/drawing/2014/main" id="{9490960A-0CA8-4F60-A823-CEFC310C41E6}"/>
              </a:ext>
            </a:extLst>
          </p:cNvPr>
          <p:cNvSpPr>
            <a:spLocks noGrp="1"/>
          </p:cNvSpPr>
          <p:nvPr>
            <p:ph idx="1"/>
          </p:nvPr>
        </p:nvSpPr>
        <p:spPr>
          <a:xfrm>
            <a:off x="428337" y="1463679"/>
            <a:ext cx="8268545" cy="4256871"/>
          </a:xfrm>
        </p:spPr>
        <p:txBody>
          <a:bodyPr>
            <a:normAutofit/>
          </a:bodyPr>
          <a:lstStyle/>
          <a:p>
            <a:pPr marL="0" indent="0">
              <a:spcBef>
                <a:spcPts val="0"/>
              </a:spcBef>
              <a:spcAft>
                <a:spcPts val="565"/>
              </a:spcAft>
              <a:buNone/>
            </a:pPr>
            <a:r>
              <a:rPr lang="en-AU" sz="1886" b="1"/>
              <a:t>Assumptions/Constraints</a:t>
            </a:r>
            <a:endParaRPr lang="en-AU" sz="1886"/>
          </a:p>
          <a:p>
            <a:pPr marL="323248" lvl="1" indent="-323248">
              <a:lnSpc>
                <a:spcPct val="120000"/>
              </a:lnSpc>
              <a:spcBef>
                <a:spcPts val="0"/>
              </a:spcBef>
              <a:spcAft>
                <a:spcPts val="1131"/>
              </a:spcAft>
            </a:pPr>
            <a:r>
              <a:rPr lang="en-AU"/>
              <a:t>Standing Data updates </a:t>
            </a:r>
            <a:r>
              <a:rPr lang="en-AU" i="1"/>
              <a:t>will not</a:t>
            </a:r>
            <a:r>
              <a:rPr lang="en-AU"/>
              <a:t> be flow through to Meter Data validations.</a:t>
            </a:r>
          </a:p>
          <a:p>
            <a:pPr marL="323248" lvl="1" indent="-323248">
              <a:lnSpc>
                <a:spcPct val="120000"/>
              </a:lnSpc>
              <a:spcBef>
                <a:spcPts val="0"/>
              </a:spcBef>
              <a:spcAft>
                <a:spcPts val="1131"/>
              </a:spcAft>
            </a:pPr>
            <a:r>
              <a:rPr lang="en-AU"/>
              <a:t>Connectivity is only via AEMO’s MarketNet.</a:t>
            </a:r>
          </a:p>
          <a:p>
            <a:pPr marL="0" indent="0">
              <a:buNone/>
            </a:pPr>
            <a:endParaRPr lang="en-AU" sz="1697"/>
          </a:p>
        </p:txBody>
      </p:sp>
      <p:sp>
        <p:nvSpPr>
          <p:cNvPr id="4" name="Slide Number Placeholder 3">
            <a:extLst>
              <a:ext uri="{FF2B5EF4-FFF2-40B4-BE49-F238E27FC236}">
                <a16:creationId xmlns:a16="http://schemas.microsoft.com/office/drawing/2014/main" id="{D4BDDA56-82EB-490F-947E-91C4EA9ED42A}"/>
              </a:ext>
            </a:extLst>
          </p:cNvPr>
          <p:cNvSpPr>
            <a:spLocks noGrp="1"/>
          </p:cNvSpPr>
          <p:nvPr>
            <p:ph type="sldNum" sz="quarter" idx="12"/>
          </p:nvPr>
        </p:nvSpPr>
        <p:spPr/>
        <p:txBody>
          <a:bodyPr/>
          <a:lstStyle/>
          <a:p>
            <a:fld id="{4EC81F68-4976-451A-B2E9-79BCBD2F70CC}" type="slidenum">
              <a:rPr lang="en-AU" smtClean="0"/>
              <a:t>19</a:t>
            </a:fld>
            <a:endParaRPr lang="en-AU"/>
          </a:p>
        </p:txBody>
      </p:sp>
    </p:spTree>
    <p:extLst>
      <p:ext uri="{BB962C8B-B14F-4D97-AF65-F5344CB8AC3E}">
        <p14:creationId xmlns:p14="http://schemas.microsoft.com/office/powerpoint/2010/main" val="6489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199800" y="1200150"/>
            <a:ext cx="2486700" cy="1882833"/>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150000" y="239020"/>
            <a:ext cx="5794200" cy="4698207"/>
          </a:xfrm>
        </p:spPr>
        <p:txBody>
          <a:bodyPr>
            <a:noAutofit/>
          </a:bodyPr>
          <a:lstStyle/>
          <a:p>
            <a:pPr marL="0" indent="0">
              <a:buNone/>
            </a:pPr>
            <a:r>
              <a:rPr lang="en-AU" sz="120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buNone/>
            </a:pPr>
            <a:r>
              <a:rPr lang="en-AU" sz="1200">
                <a:latin typeface="Calibri" panose="020F0502020204030204" pitchFamily="34" charset="0"/>
                <a:cs typeface="Calibri" panose="020F0502020204030204" pitchFamily="34" charset="0"/>
              </a:rPr>
              <a:t>Participants in AEMO discussions </a:t>
            </a:r>
            <a:r>
              <a:rPr lang="en-AU" sz="1200" b="1">
                <a:latin typeface="Calibri" panose="020F0502020204030204" pitchFamily="34" charset="0"/>
                <a:cs typeface="Calibri" panose="020F0502020204030204" pitchFamily="34" charset="0"/>
              </a:rPr>
              <a:t>must</a:t>
            </a:r>
            <a:r>
              <a:rPr lang="en-AU" sz="1200">
                <a:latin typeface="Calibri" panose="020F0502020204030204" pitchFamily="34" charset="0"/>
                <a:cs typeface="Calibri" panose="020F0502020204030204" pitchFamily="34" charset="0"/>
              </a:rPr>
              <a:t>: </a:t>
            </a:r>
          </a:p>
          <a:p>
            <a:pPr lvl="0"/>
            <a:r>
              <a:rPr lang="en-AU" sz="1200">
                <a:latin typeface="Calibri" panose="020F0502020204030204" pitchFamily="34" charset="0"/>
                <a:cs typeface="Calibri" panose="020F0502020204030204" pitchFamily="34" charset="0"/>
              </a:rPr>
              <a:t>Ensure that discussions are limited to the matters contemplated by the agenda for the discussion  </a:t>
            </a:r>
          </a:p>
          <a:p>
            <a:pPr lvl="0"/>
            <a:r>
              <a:rPr lang="en-AU" sz="120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r>
              <a:rPr lang="en-AU" sz="120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buNone/>
            </a:pPr>
            <a:r>
              <a:rPr lang="en-AU" sz="1200">
                <a:latin typeface="Calibri" panose="020F0502020204030204" pitchFamily="34" charset="0"/>
                <a:cs typeface="Calibri" panose="020F0502020204030204" pitchFamily="34" charset="0"/>
              </a:rPr>
              <a:t>Participants in AEMO meetings </a:t>
            </a:r>
            <a:r>
              <a:rPr lang="en-AU" sz="1200" b="1">
                <a:latin typeface="Calibri" panose="020F0502020204030204" pitchFamily="34" charset="0"/>
                <a:cs typeface="Calibri" panose="020F0502020204030204" pitchFamily="34" charset="0"/>
              </a:rPr>
              <a:t>must not</a:t>
            </a:r>
            <a:r>
              <a:rPr lang="en-AU" sz="1200">
                <a:latin typeface="Calibri" panose="020F0502020204030204" pitchFamily="34" charset="0"/>
                <a:cs typeface="Calibri" panose="020F0502020204030204" pitchFamily="34" charset="0"/>
              </a:rPr>
              <a:t> discuss or agree on the following topics:</a:t>
            </a:r>
          </a:p>
          <a:p>
            <a:pPr lvl="0"/>
            <a:r>
              <a:rPr lang="en-AU" sz="1200">
                <a:latin typeface="Calibri" panose="020F0502020204030204" pitchFamily="34" charset="0"/>
                <a:cs typeface="Calibri" panose="020F0502020204030204" pitchFamily="34" charset="0"/>
              </a:rPr>
              <a:t>Which customers they will supply or market to</a:t>
            </a:r>
          </a:p>
          <a:p>
            <a:pPr lvl="0"/>
            <a:r>
              <a:rPr lang="en-AU" sz="1200">
                <a:latin typeface="Calibri" panose="020F0502020204030204" pitchFamily="34" charset="0"/>
                <a:cs typeface="Calibri" panose="020F0502020204030204" pitchFamily="34" charset="0"/>
              </a:rPr>
              <a:t>The price or other terms at which Participants will supply</a:t>
            </a:r>
          </a:p>
          <a:p>
            <a:pPr lvl="0"/>
            <a:r>
              <a:rPr lang="en-AU" sz="120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r>
              <a:rPr lang="en-AU" sz="120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r>
              <a:rPr lang="en-AU" sz="120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90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F94023E-1F92-498A-8E20-5E4284B09741}"/>
              </a:ext>
            </a:extLst>
          </p:cNvPr>
          <p:cNvSpPr/>
          <p:nvPr/>
        </p:nvSpPr>
        <p:spPr>
          <a:xfrm>
            <a:off x="3150000" y="5156022"/>
            <a:ext cx="5794200" cy="1200329"/>
          </a:xfrm>
          <a:prstGeom prst="rect">
            <a:avLst/>
          </a:prstGeom>
          <a:solidFill>
            <a:schemeClr val="bg1">
              <a:lumMod val="95000"/>
            </a:schemeClr>
          </a:solidFill>
          <a:ln>
            <a:solidFill>
              <a:schemeClr val="bg1">
                <a:lumMod val="95000"/>
              </a:schemeClr>
            </a:solidFill>
          </a:ln>
          <a:effectLst>
            <a:outerShdw blurRad="50800" dist="38100" dir="5400000" algn="t" rotWithShape="0">
              <a:prstClr val="black">
                <a:alpha val="40000"/>
              </a:prstClr>
            </a:outerShdw>
          </a:effectLst>
        </p:spPr>
        <p:txBody>
          <a:bodyPr wrap="square">
            <a:spAutoFit/>
          </a:bodyPr>
          <a:lstStyle/>
          <a:p>
            <a:pPr defTabSz="685800">
              <a:spcBef>
                <a:spcPts val="600"/>
              </a:spcBef>
              <a:spcAft>
                <a:spcPts val="600"/>
              </a:spcAft>
            </a:pPr>
            <a:r>
              <a:rPr lang="en-AU" sz="120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1021-0577-4BD5-8E9D-5CDED524EF51}"/>
              </a:ext>
            </a:extLst>
          </p:cNvPr>
          <p:cNvSpPr>
            <a:spLocks noGrp="1"/>
          </p:cNvSpPr>
          <p:nvPr>
            <p:ph type="title"/>
          </p:nvPr>
        </p:nvSpPr>
        <p:spPr>
          <a:xfrm>
            <a:off x="428338" y="206192"/>
            <a:ext cx="8715663" cy="1120951"/>
          </a:xfrm>
        </p:spPr>
        <p:txBody>
          <a:bodyPr/>
          <a:lstStyle/>
          <a:p>
            <a:r>
              <a:rPr lang="en-AU"/>
              <a:t>Retail – Functionality in Staging Release 3</a:t>
            </a:r>
          </a:p>
        </p:txBody>
      </p:sp>
      <p:sp>
        <p:nvSpPr>
          <p:cNvPr id="3" name="Content Placeholder 2">
            <a:extLst>
              <a:ext uri="{FF2B5EF4-FFF2-40B4-BE49-F238E27FC236}">
                <a16:creationId xmlns:a16="http://schemas.microsoft.com/office/drawing/2014/main" id="{9490960A-0CA8-4F60-A823-CEFC310C41E6}"/>
              </a:ext>
            </a:extLst>
          </p:cNvPr>
          <p:cNvSpPr>
            <a:spLocks noGrp="1"/>
          </p:cNvSpPr>
          <p:nvPr>
            <p:ph idx="1"/>
          </p:nvPr>
        </p:nvSpPr>
        <p:spPr>
          <a:xfrm>
            <a:off x="428337" y="1441393"/>
            <a:ext cx="8268545" cy="4630595"/>
          </a:xfrm>
        </p:spPr>
        <p:txBody>
          <a:bodyPr>
            <a:normAutofit/>
          </a:bodyPr>
          <a:lstStyle/>
          <a:p>
            <a:pPr marL="0" lvl="1" indent="0">
              <a:lnSpc>
                <a:spcPct val="120000"/>
              </a:lnSpc>
              <a:spcBef>
                <a:spcPts val="0"/>
              </a:spcBef>
              <a:buNone/>
            </a:pPr>
            <a:endParaRPr lang="en-AU" sz="1886"/>
          </a:p>
          <a:p>
            <a:pPr marL="323248" lvl="1" indent="-323248">
              <a:lnSpc>
                <a:spcPct val="120000"/>
              </a:lnSpc>
              <a:spcBef>
                <a:spcPts val="0"/>
              </a:spcBef>
            </a:pPr>
            <a:endParaRPr lang="en-AU" sz="2357"/>
          </a:p>
          <a:p>
            <a:pPr marL="0" lvl="1" indent="0">
              <a:lnSpc>
                <a:spcPct val="120000"/>
              </a:lnSpc>
              <a:spcBef>
                <a:spcPts val="0"/>
              </a:spcBef>
              <a:buNone/>
            </a:pPr>
            <a:endParaRPr lang="en-AU" sz="2357"/>
          </a:p>
          <a:p>
            <a:pPr marL="0" lvl="1">
              <a:lnSpc>
                <a:spcPct val="120000"/>
              </a:lnSpc>
              <a:spcBef>
                <a:spcPts val="0"/>
              </a:spcBef>
            </a:pPr>
            <a:endParaRPr lang="en-AU" sz="2263"/>
          </a:p>
          <a:p>
            <a:pPr marL="0">
              <a:lnSpc>
                <a:spcPct val="120000"/>
              </a:lnSpc>
              <a:spcBef>
                <a:spcPts val="0"/>
              </a:spcBef>
            </a:pPr>
            <a:endParaRPr lang="en-AU" sz="1509"/>
          </a:p>
        </p:txBody>
      </p:sp>
      <p:sp>
        <p:nvSpPr>
          <p:cNvPr id="4" name="Slide Number Placeholder 3">
            <a:extLst>
              <a:ext uri="{FF2B5EF4-FFF2-40B4-BE49-F238E27FC236}">
                <a16:creationId xmlns:a16="http://schemas.microsoft.com/office/drawing/2014/main" id="{D4BDDA56-82EB-490F-947E-91C4EA9ED42A}"/>
              </a:ext>
            </a:extLst>
          </p:cNvPr>
          <p:cNvSpPr>
            <a:spLocks noGrp="1"/>
          </p:cNvSpPr>
          <p:nvPr>
            <p:ph type="sldNum" sz="quarter" idx="12"/>
          </p:nvPr>
        </p:nvSpPr>
        <p:spPr/>
        <p:txBody>
          <a:bodyPr/>
          <a:lstStyle/>
          <a:p>
            <a:fld id="{4EC81F68-4976-451A-B2E9-79BCBD2F70CC}" type="slidenum">
              <a:rPr lang="en-AU" smtClean="0"/>
              <a:t>20</a:t>
            </a:fld>
            <a:endParaRPr lang="en-AU"/>
          </a:p>
        </p:txBody>
      </p:sp>
      <p:graphicFrame>
        <p:nvGraphicFramePr>
          <p:cNvPr id="15" name="Object 14">
            <a:extLst>
              <a:ext uri="{FF2B5EF4-FFF2-40B4-BE49-F238E27FC236}">
                <a16:creationId xmlns:a16="http://schemas.microsoft.com/office/drawing/2014/main" id="{EB1B08B4-9116-4512-BAC2-1351407FC8C6}"/>
              </a:ext>
            </a:extLst>
          </p:cNvPr>
          <p:cNvGraphicFramePr>
            <a:graphicFrameLocks noChangeAspect="1"/>
          </p:cNvGraphicFramePr>
          <p:nvPr>
            <p:extLst>
              <p:ext uri="{D42A27DB-BD31-4B8C-83A1-F6EECF244321}">
                <p14:modId xmlns:p14="http://schemas.microsoft.com/office/powerpoint/2010/main" val="556230402"/>
              </p:ext>
            </p:extLst>
          </p:nvPr>
        </p:nvGraphicFramePr>
        <p:xfrm>
          <a:off x="486218" y="1441394"/>
          <a:ext cx="8131787" cy="5210414"/>
        </p:xfrm>
        <a:graphic>
          <a:graphicData uri="http://schemas.openxmlformats.org/presentationml/2006/ole">
            <mc:AlternateContent xmlns:mc="http://schemas.openxmlformats.org/markup-compatibility/2006">
              <mc:Choice xmlns:v="urn:schemas-microsoft-com:vml" Requires="v">
                <p:oleObj spid="_x0000_s71681" name="Worksheet" r:id="rId4" imgW="10372801" imgH="6648321" progId="Excel.Sheet.12">
                  <p:embed/>
                </p:oleObj>
              </mc:Choice>
              <mc:Fallback>
                <p:oleObj name="Worksheet" r:id="rId4" imgW="10372801" imgH="6648321" progId="Excel.Sheet.12">
                  <p:embed/>
                  <p:pic>
                    <p:nvPicPr>
                      <p:cNvPr id="15" name="Object 14">
                        <a:extLst>
                          <a:ext uri="{FF2B5EF4-FFF2-40B4-BE49-F238E27FC236}">
                            <a16:creationId xmlns:a16="http://schemas.microsoft.com/office/drawing/2014/main" id="{EB1B08B4-9116-4512-BAC2-1351407FC8C6}"/>
                          </a:ext>
                        </a:extLst>
                      </p:cNvPr>
                      <p:cNvPicPr/>
                      <p:nvPr/>
                    </p:nvPicPr>
                    <p:blipFill>
                      <a:blip r:embed="rId5"/>
                      <a:stretch>
                        <a:fillRect/>
                      </a:stretch>
                    </p:blipFill>
                    <p:spPr>
                      <a:xfrm>
                        <a:off x="486218" y="1441394"/>
                        <a:ext cx="8131787" cy="5210414"/>
                      </a:xfrm>
                      <a:prstGeom prst="rect">
                        <a:avLst/>
                      </a:prstGeom>
                    </p:spPr>
                  </p:pic>
                </p:oleObj>
              </mc:Fallback>
            </mc:AlternateContent>
          </a:graphicData>
        </a:graphic>
      </p:graphicFrame>
    </p:spTree>
    <p:extLst>
      <p:ext uri="{BB962C8B-B14F-4D97-AF65-F5344CB8AC3E}">
        <p14:creationId xmlns:p14="http://schemas.microsoft.com/office/powerpoint/2010/main" val="2323179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7EAE-73D2-4C60-AD3D-C911D76C7E33}"/>
              </a:ext>
            </a:extLst>
          </p:cNvPr>
          <p:cNvSpPr>
            <a:spLocks noGrp="1"/>
          </p:cNvSpPr>
          <p:nvPr>
            <p:ph type="title"/>
          </p:nvPr>
        </p:nvSpPr>
        <p:spPr/>
        <p:txBody>
          <a:bodyPr/>
          <a:lstStyle/>
          <a:p>
            <a:r>
              <a:rPr lang="en-AU"/>
              <a:t>5MS Staging Environment – Retail Release</a:t>
            </a:r>
          </a:p>
        </p:txBody>
      </p:sp>
      <p:sp>
        <p:nvSpPr>
          <p:cNvPr id="4" name="Date Placeholder 3">
            <a:extLst>
              <a:ext uri="{FF2B5EF4-FFF2-40B4-BE49-F238E27FC236}">
                <a16:creationId xmlns:a16="http://schemas.microsoft.com/office/drawing/2014/main" id="{673AED23-00A1-4231-9666-9B21C313C106}"/>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2B47FD41-FB7C-4AC9-BFAD-EA09830B82DE}"/>
              </a:ext>
            </a:extLst>
          </p:cNvPr>
          <p:cNvSpPr>
            <a:spLocks noGrp="1"/>
          </p:cNvSpPr>
          <p:nvPr>
            <p:ph type="sldNum" sz="quarter" idx="12"/>
          </p:nvPr>
        </p:nvSpPr>
        <p:spPr/>
        <p:txBody>
          <a:bodyPr/>
          <a:lstStyle/>
          <a:p>
            <a:fld id="{4EC81F68-4976-451A-B2E9-79BCBD2F70CC}" type="slidenum">
              <a:rPr lang="en-AU" smtClean="0"/>
              <a:t>21</a:t>
            </a:fld>
            <a:endParaRPr lang="en-AU"/>
          </a:p>
        </p:txBody>
      </p:sp>
      <p:graphicFrame>
        <p:nvGraphicFramePr>
          <p:cNvPr id="5" name="Table 4">
            <a:extLst>
              <a:ext uri="{FF2B5EF4-FFF2-40B4-BE49-F238E27FC236}">
                <a16:creationId xmlns:a16="http://schemas.microsoft.com/office/drawing/2014/main" id="{6D53DB42-07C5-42A8-9D39-35B38102BB9A}"/>
              </a:ext>
            </a:extLst>
          </p:cNvPr>
          <p:cNvGraphicFramePr>
            <a:graphicFrameLocks noGrp="1"/>
          </p:cNvGraphicFramePr>
          <p:nvPr>
            <p:extLst>
              <p:ext uri="{D42A27DB-BD31-4B8C-83A1-F6EECF244321}">
                <p14:modId xmlns:p14="http://schemas.microsoft.com/office/powerpoint/2010/main" val="2126186718"/>
              </p:ext>
            </p:extLst>
          </p:nvPr>
        </p:nvGraphicFramePr>
        <p:xfrm>
          <a:off x="203022" y="1503574"/>
          <a:ext cx="8770937" cy="2986916"/>
        </p:xfrm>
        <a:graphic>
          <a:graphicData uri="http://schemas.openxmlformats.org/drawingml/2006/table">
            <a:tbl>
              <a:tblPr/>
              <a:tblGrid>
                <a:gridCol w="816661">
                  <a:extLst>
                    <a:ext uri="{9D8B030D-6E8A-4147-A177-3AD203B41FA5}">
                      <a16:colId xmlns:a16="http://schemas.microsoft.com/office/drawing/2014/main" val="1956640414"/>
                    </a:ext>
                  </a:extLst>
                </a:gridCol>
                <a:gridCol w="4736633">
                  <a:extLst>
                    <a:ext uri="{9D8B030D-6E8A-4147-A177-3AD203B41FA5}">
                      <a16:colId xmlns:a16="http://schemas.microsoft.com/office/drawing/2014/main" val="2492669626"/>
                    </a:ext>
                  </a:extLst>
                </a:gridCol>
                <a:gridCol w="777834">
                  <a:extLst>
                    <a:ext uri="{9D8B030D-6E8A-4147-A177-3AD203B41FA5}">
                      <a16:colId xmlns:a16="http://schemas.microsoft.com/office/drawing/2014/main" val="3260413462"/>
                    </a:ext>
                  </a:extLst>
                </a:gridCol>
                <a:gridCol w="2439809">
                  <a:extLst>
                    <a:ext uri="{9D8B030D-6E8A-4147-A177-3AD203B41FA5}">
                      <a16:colId xmlns:a16="http://schemas.microsoft.com/office/drawing/2014/main" val="2292997030"/>
                    </a:ext>
                  </a:extLst>
                </a:gridCol>
              </a:tblGrid>
              <a:tr h="236832">
                <a:tc>
                  <a:txBody>
                    <a:bodyPr/>
                    <a:lstStyle/>
                    <a:p>
                      <a:pPr algn="l" fontAlgn="base"/>
                      <a:r>
                        <a:rPr lang="en-AU" sz="900" b="1" i="0" u="none" strike="noStrike">
                          <a:solidFill>
                            <a:srgbClr val="FFFFFF"/>
                          </a:solidFill>
                          <a:effectLst/>
                          <a:latin typeface="Segoe UI Semilight" panose="020B0402040204020203" pitchFamily="34" charset="0"/>
                        </a:rPr>
                        <a:t>Issue ID</a:t>
                      </a:r>
                      <a:r>
                        <a:rPr lang="en-AU" sz="900" b="1" i="0">
                          <a:solidFill>
                            <a:srgbClr val="FFFFFF"/>
                          </a:solidFill>
                          <a:effectLst/>
                          <a:latin typeface="Segoe UI Semilight" panose="020B0402040204020203" pitchFamily="34" charset="0"/>
                        </a:rPr>
                        <a:t>​</a:t>
                      </a:r>
                      <a:endParaRPr lang="en-AU" sz="12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tc>
                  <a:txBody>
                    <a:bodyPr/>
                    <a:lstStyle/>
                    <a:p>
                      <a:pPr algn="l" fontAlgn="base"/>
                      <a:r>
                        <a:rPr lang="en-AU" sz="900" b="1" i="0" u="none" strike="noStrike">
                          <a:solidFill>
                            <a:srgbClr val="FFFFFF"/>
                          </a:solidFill>
                          <a:effectLst/>
                          <a:latin typeface="Segoe UI Semilight" panose="020B0402040204020203" pitchFamily="34" charset="0"/>
                        </a:rPr>
                        <a:t>Description</a:t>
                      </a:r>
                      <a:r>
                        <a:rPr lang="en-AU" sz="900" b="1" i="0">
                          <a:solidFill>
                            <a:srgbClr val="FFFFFF"/>
                          </a:solidFill>
                          <a:effectLst/>
                          <a:latin typeface="Segoe UI Semilight" panose="020B0402040204020203" pitchFamily="34" charset="0"/>
                        </a:rPr>
                        <a:t>​</a:t>
                      </a:r>
                      <a:endParaRPr lang="en-AU" sz="12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tc>
                  <a:txBody>
                    <a:bodyPr/>
                    <a:lstStyle/>
                    <a:p>
                      <a:pPr algn="l" fontAlgn="base"/>
                      <a:r>
                        <a:rPr lang="en-AU" sz="900" b="1" i="0" u="none" strike="noStrike">
                          <a:solidFill>
                            <a:srgbClr val="FFFFFF"/>
                          </a:solidFill>
                          <a:effectLst/>
                          <a:latin typeface="Segoe UI Semilight" panose="020B0402040204020203" pitchFamily="34" charset="0"/>
                        </a:rPr>
                        <a:t>Status</a:t>
                      </a:r>
                      <a:r>
                        <a:rPr lang="en-AU" sz="900" b="1" i="0">
                          <a:solidFill>
                            <a:srgbClr val="FFFFFF"/>
                          </a:solidFill>
                          <a:effectLst/>
                          <a:latin typeface="Segoe UI Semilight" panose="020B0402040204020203" pitchFamily="34" charset="0"/>
                        </a:rPr>
                        <a:t>​</a:t>
                      </a:r>
                      <a:endParaRPr lang="en-AU" sz="12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tc>
                  <a:txBody>
                    <a:bodyPr/>
                    <a:lstStyle/>
                    <a:p>
                      <a:pPr algn="l" fontAlgn="base"/>
                      <a:r>
                        <a:rPr lang="en-AU" sz="900" b="1" i="0" u="none" strike="noStrike">
                          <a:solidFill>
                            <a:srgbClr val="FFFFFF"/>
                          </a:solidFill>
                          <a:effectLst/>
                          <a:latin typeface="Segoe UI Semilight" panose="020B0402040204020203" pitchFamily="34" charset="0"/>
                        </a:rPr>
                        <a:t>Action</a:t>
                      </a:r>
                      <a:r>
                        <a:rPr lang="en-AU" sz="900" b="1" i="0">
                          <a:solidFill>
                            <a:srgbClr val="FFFFFF"/>
                          </a:solidFill>
                          <a:effectLst/>
                          <a:latin typeface="Segoe UI Semilight" panose="020B0402040204020203" pitchFamily="34" charset="0"/>
                        </a:rPr>
                        <a:t>​</a:t>
                      </a:r>
                      <a:endParaRPr lang="en-AU" sz="12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extLst>
                  <a:ext uri="{0D108BD9-81ED-4DB2-BD59-A6C34878D82A}">
                    <a16:rowId xmlns:a16="http://schemas.microsoft.com/office/drawing/2014/main" val="2852497015"/>
                  </a:ext>
                </a:extLst>
              </a:tr>
              <a:tr h="365864">
                <a:tc>
                  <a:txBody>
                    <a:bodyPr/>
                    <a:lstStyle/>
                    <a:p>
                      <a:pPr algn="l" fontAlgn="auto"/>
                      <a:r>
                        <a:rPr lang="en-AU" sz="900" b="0" i="0" u="none" strike="noStrike">
                          <a:solidFill>
                            <a:srgbClr val="222324"/>
                          </a:solidFill>
                          <a:effectLst/>
                          <a:latin typeface="Segoe UI Semilight" panose="020B0402040204020203" pitchFamily="34" charset="0"/>
                        </a:rPr>
                        <a:t>​</a:t>
                      </a: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900" b="0" i="0" u="none" strike="noStrike">
                          <a:solidFill>
                            <a:srgbClr val="222324"/>
                          </a:solidFill>
                          <a:effectLst/>
                          <a:latin typeface="Segoe UI Semilight" panose="020B0402040204020203" pitchFamily="34" charset="0"/>
                        </a:rPr>
                        <a:t>Missing files from 28 Aug FOR tradingprice or averageprice30 </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900" b="0" i="0" u="none" strike="noStrike">
                          <a:solidFill>
                            <a:srgbClr val="222324"/>
                          </a:solidFill>
                          <a:effectLst/>
                          <a:latin typeface="Segoe UI Semilight" panose="020B0402040204020203" pitchFamily="34" charset="0"/>
                        </a:rPr>
                        <a:t>Closed</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900" b="0" i="0" u="none" strike="noStrike">
                          <a:solidFill>
                            <a:srgbClr val="222324"/>
                          </a:solidFill>
                          <a:effectLst/>
                          <a:latin typeface="Segoe UI Semilight" panose="020B0402040204020203" pitchFamily="34" charset="0"/>
                        </a:rPr>
                        <a:t>Fixed and regeneration of missing files inprogress</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extLst>
                  <a:ext uri="{0D108BD9-81ED-4DB2-BD59-A6C34878D82A}">
                    <a16:rowId xmlns:a16="http://schemas.microsoft.com/office/drawing/2014/main" val="3695387400"/>
                  </a:ext>
                </a:extLst>
              </a:tr>
              <a:tr h="509596">
                <a:tc>
                  <a:txBody>
                    <a:bodyPr/>
                    <a:lstStyle/>
                    <a:p>
                      <a:pPr algn="l" fontAlgn="base"/>
                      <a:r>
                        <a:rPr lang="en-AU" sz="900" b="0" i="0" u="none" strike="noStrike">
                          <a:solidFill>
                            <a:srgbClr val="222324"/>
                          </a:solidFill>
                          <a:effectLst/>
                          <a:latin typeface="Segoe UI Semilight" panose="020B0402040204020203" pitchFamily="34" charset="0"/>
                        </a:rPr>
                        <a:t>1992</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900" b="0" i="0" u="none" strike="noStrike">
                          <a:solidFill>
                            <a:srgbClr val="222324"/>
                          </a:solidFill>
                          <a:effectLst/>
                          <a:latin typeface="Segoe UI Semilight" panose="020B0402040204020203" pitchFamily="34" charset="0"/>
                        </a:rPr>
                        <a:t>Screen display issue only - An extra TNI2 field is getting displayed under AddressInformation section in NMI Master, Point in Time NMI Master Summary and NMI Discovery Type 1 and Type 2 search page.</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900" b="0" i="0" u="none" strike="noStrike">
                          <a:solidFill>
                            <a:srgbClr val="222324"/>
                          </a:solidFill>
                          <a:effectLst/>
                          <a:latin typeface="Segoe UI Semilight" panose="020B0402040204020203" pitchFamily="34" charset="0"/>
                        </a:rPr>
                        <a:t>InProgress</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900" b="0" i="0" u="none" strike="noStrike">
                          <a:solidFill>
                            <a:srgbClr val="222324"/>
                          </a:solidFill>
                          <a:effectLst/>
                          <a:latin typeface="Segoe UI Semilight" panose="020B0402040204020203" pitchFamily="34" charset="0"/>
                        </a:rPr>
                        <a:t>It is a display issue only no functionality affected</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436698206"/>
                  </a:ext>
                </a:extLst>
              </a:tr>
              <a:tr h="365864">
                <a:tc>
                  <a:txBody>
                    <a:bodyPr/>
                    <a:lstStyle/>
                    <a:p>
                      <a:pPr algn="l" fontAlgn="base"/>
                      <a:r>
                        <a:rPr lang="en-AU" sz="900" b="0" i="0" u="none" strike="noStrike">
                          <a:solidFill>
                            <a:srgbClr val="222324"/>
                          </a:solidFill>
                          <a:effectLst/>
                          <a:latin typeface="Segoe UI Semilight" panose="020B0402040204020203" pitchFamily="34" charset="0"/>
                        </a:rPr>
                        <a:t>2193</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900" b="0" i="0" u="none" strike="noStrike">
                          <a:solidFill>
                            <a:srgbClr val="222324"/>
                          </a:solidFill>
                          <a:effectLst/>
                          <a:latin typeface="Segoe UI Semilight" panose="020B0402040204020203" pitchFamily="34" charset="0"/>
                        </a:rPr>
                        <a:t>Market Portal does not contain MSATS screens</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900" b="0" i="0" u="none" strike="noStrike">
                          <a:solidFill>
                            <a:srgbClr val="222324"/>
                          </a:solidFill>
                          <a:effectLst/>
                          <a:latin typeface="Segoe UI Semilight" panose="020B0402040204020203" pitchFamily="34" charset="0"/>
                        </a:rPr>
                        <a:t>Closed</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900" b="0" i="0" u="none" strike="noStrike">
                          <a:solidFill>
                            <a:srgbClr val="222324"/>
                          </a:solidFill>
                          <a:effectLst/>
                          <a:latin typeface="Segoe UI Semilight" panose="020B0402040204020203" pitchFamily="34" charset="0"/>
                        </a:rPr>
                        <a:t>Unable to access MSATS via the market portal menu</a:t>
                      </a:r>
                      <a:r>
                        <a:rPr lang="en-AU" sz="900" b="0" i="0">
                          <a:solidFill>
                            <a:srgbClr val="222324"/>
                          </a:solidFill>
                          <a:effectLst/>
                          <a:latin typeface="Segoe UI Semilight" panose="020B0402040204020203" pitchFamily="34" charset="0"/>
                        </a:rPr>
                        <a:t>​</a:t>
                      </a:r>
                      <a:endParaRPr lang="en-AU" sz="12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21411085"/>
                  </a:ext>
                </a:extLst>
              </a:tr>
              <a:tr h="365864">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2185​</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Unable to login to MSATS with newly created and updated user id and password​</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In Progress​</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Once created/updated in MSATS users can reset password by logging onto the market portal​</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729894564"/>
                  </a:ext>
                </a:extLst>
              </a:tr>
              <a:tr h="365864">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2349​</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auto"/>
                      <a:r>
                        <a:rPr lang="en-AU" sz="900" b="0" i="0" u="none" strike="noStrike" kern="1200">
                          <a:solidFill>
                            <a:srgbClr val="222324"/>
                          </a:solidFill>
                          <a:effectLst/>
                          <a:latin typeface="Segoe UI Semilight" panose="020B0402040204020203" pitchFamily="34" charset="0"/>
                          <a:ea typeface="+mn-ea"/>
                          <a:cs typeface="+mn-cs"/>
                        </a:rPr>
                        <a:t>​</a:t>
                      </a:r>
                    </a:p>
                    <a:p>
                      <a:pPr algn="l" rtl="0" fontAlgn="base"/>
                      <a:r>
                        <a:rPr lang="en-AU" sz="900" b="0" i="0" u="none" strike="noStrike" kern="1200">
                          <a:solidFill>
                            <a:srgbClr val="222324"/>
                          </a:solidFill>
                          <a:effectLst/>
                          <a:latin typeface="Segoe UI Semilight" panose="020B0402040204020203" pitchFamily="34" charset="0"/>
                          <a:ea typeface="+mn-ea"/>
                          <a:cs typeface="+mn-cs"/>
                        </a:rPr>
                        <a:t>Incorrect rejection of CATS requests via FTP because of file name validation. ​</a:t>
                      </a:r>
                    </a:p>
                  </a:txBody>
                  <a:tcP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Closed​</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Work around – use the naming convention ​</a:t>
                      </a:r>
                    </a:p>
                    <a:p>
                      <a:pPr algn="l" rtl="0" fontAlgn="base"/>
                      <a:r>
                        <a:rPr lang="en-AU" sz="900" b="0" i="0" u="none" strike="noStrike" kern="1200" err="1">
                          <a:solidFill>
                            <a:srgbClr val="222324"/>
                          </a:solidFill>
                          <a:effectLst/>
                          <a:latin typeface="Segoe UI Semilight" panose="020B0402040204020203" pitchFamily="34" charset="0"/>
                          <a:ea typeface="+mn-ea"/>
                          <a:cs typeface="+mn-cs"/>
                        </a:rPr>
                        <a:t>catsm_participant</a:t>
                      </a:r>
                      <a:r>
                        <a:rPr lang="en-AU" sz="900" b="0" i="0" u="none" strike="noStrike" kern="1200">
                          <a:solidFill>
                            <a:srgbClr val="222324"/>
                          </a:solidFill>
                          <a:effectLst/>
                          <a:latin typeface="Segoe UI Semilight" panose="020B0402040204020203" pitchFamily="34" charset="0"/>
                          <a:ea typeface="+mn-ea"/>
                          <a:cs typeface="+mn-cs"/>
                        </a:rPr>
                        <a:t> </a:t>
                      </a:r>
                      <a:r>
                        <a:rPr lang="en-AU" sz="900" b="0" i="0" u="none" strike="noStrike" kern="1200" err="1">
                          <a:solidFill>
                            <a:srgbClr val="222324"/>
                          </a:solidFill>
                          <a:effectLst/>
                          <a:latin typeface="Segoe UI Semilight" panose="020B0402040204020203" pitchFamily="34" charset="0"/>
                          <a:ea typeface="+mn-ea"/>
                          <a:cs typeface="+mn-cs"/>
                        </a:rPr>
                        <a:t>ID_nnnnnnnn</a:t>
                      </a:r>
                      <a:r>
                        <a:rPr lang="en-AU" sz="900" b="0" i="0" u="none" strike="noStrike" kern="1200">
                          <a:solidFill>
                            <a:srgbClr val="222324"/>
                          </a:solidFill>
                          <a:effectLst/>
                          <a:latin typeface="Segoe UI Semilight" panose="020B0402040204020203" pitchFamily="34" charset="0"/>
                          <a:ea typeface="+mn-ea"/>
                          <a:cs typeface="+mn-cs"/>
                        </a:rPr>
                        <a:t>... if submitting via FTP​</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extLst>
                  <a:ext uri="{0D108BD9-81ED-4DB2-BD59-A6C34878D82A}">
                    <a16:rowId xmlns:a16="http://schemas.microsoft.com/office/drawing/2014/main" val="3560577286"/>
                  </a:ext>
                </a:extLst>
              </a:tr>
              <a:tr h="365864">
                <a:tc>
                  <a:txBody>
                    <a:bodyPr/>
                    <a:lstStyle/>
                    <a:p>
                      <a:pPr algn="l" rtl="0" fontAlgn="base"/>
                      <a:endParaRPr lang="en-AU" sz="900" b="0" i="0" u="none" strike="noStrike" kern="1200">
                        <a:solidFill>
                          <a:srgbClr val="222324"/>
                        </a:solidFill>
                        <a:effectLst/>
                        <a:latin typeface="Segoe UI Semilight" panose="020B0402040204020203" pitchFamily="34" charset="0"/>
                        <a:ea typeface="+mn-ea"/>
                        <a:cs typeface="+mn-cs"/>
                      </a:endParaRP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A performance issue affecting the generation and publication of reports for wholesale has been identified and is currently being remediated to allow dispatch  and bidding reports to run faster </a:t>
                      </a:r>
                    </a:p>
                  </a:txBody>
                  <a:tcP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In Progress</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900" b="0" i="0" u="none" strike="noStrike" kern="1200">
                          <a:solidFill>
                            <a:srgbClr val="222324"/>
                          </a:solidFill>
                          <a:effectLst/>
                          <a:latin typeface="Segoe UI Semilight" panose="020B0402040204020203" pitchFamily="34" charset="0"/>
                          <a:ea typeface="+mn-ea"/>
                          <a:cs typeface="+mn-cs"/>
                        </a:rPr>
                        <a:t>Current reviewing logs to identify possible issues.</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extLst>
                  <a:ext uri="{0D108BD9-81ED-4DB2-BD59-A6C34878D82A}">
                    <a16:rowId xmlns:a16="http://schemas.microsoft.com/office/drawing/2014/main" val="2569199974"/>
                  </a:ext>
                </a:extLst>
              </a:tr>
            </a:tbl>
          </a:graphicData>
        </a:graphic>
      </p:graphicFrame>
      <p:sp>
        <p:nvSpPr>
          <p:cNvPr id="7" name="Rectangle 1">
            <a:extLst>
              <a:ext uri="{FF2B5EF4-FFF2-40B4-BE49-F238E27FC236}">
                <a16:creationId xmlns:a16="http://schemas.microsoft.com/office/drawing/2014/main" id="{3D9E9A93-D877-4DBC-A5EC-BBDFD61ED963}"/>
              </a:ext>
            </a:extLst>
          </p:cNvPr>
          <p:cNvSpPr>
            <a:spLocks noChangeArrowheads="1"/>
          </p:cNvSpPr>
          <p:nvPr/>
        </p:nvSpPr>
        <p:spPr bwMode="auto">
          <a:xfrm>
            <a:off x="170041" y="533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5799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Forward Meeting Plan</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Anne-Marie McCague</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22</a:t>
            </a:fld>
            <a:endParaRPr lang="en-AU"/>
          </a:p>
        </p:txBody>
      </p:sp>
      <p:sp>
        <p:nvSpPr>
          <p:cNvPr id="2" name="Date Placeholder 1">
            <a:extLst>
              <a:ext uri="{FF2B5EF4-FFF2-40B4-BE49-F238E27FC236}">
                <a16:creationId xmlns:a16="http://schemas.microsoft.com/office/drawing/2014/main" id="{AF6CDDFD-439A-441B-AE74-460F1A1D72BD}"/>
              </a:ext>
            </a:extLst>
          </p:cNvPr>
          <p:cNvSpPr>
            <a:spLocks noGrp="1"/>
          </p:cNvSpPr>
          <p:nvPr>
            <p:ph type="dt" sz="half" idx="10"/>
          </p:nvPr>
        </p:nvSpPr>
        <p:spPr/>
        <p:txBody>
          <a:bodyPr/>
          <a:lstStyle/>
          <a:p>
            <a:fld id="{BC7F62E7-3297-41DF-9DEF-2FF2683F55B8}" type="datetime1">
              <a:rPr lang="en-AU" smtClean="0"/>
              <a:t>16/11/2020</a:t>
            </a:fld>
            <a:endParaRPr lang="en-AU"/>
          </a:p>
        </p:txBody>
      </p:sp>
    </p:spTree>
    <p:extLst>
      <p:ext uri="{BB962C8B-B14F-4D97-AF65-F5344CB8AC3E}">
        <p14:creationId xmlns:p14="http://schemas.microsoft.com/office/powerpoint/2010/main" val="1831895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6B81-5E48-4E7B-B211-68F1F00E378E}"/>
              </a:ext>
            </a:extLst>
          </p:cNvPr>
          <p:cNvSpPr>
            <a:spLocks noGrp="1"/>
          </p:cNvSpPr>
          <p:nvPr>
            <p:ph type="title"/>
          </p:nvPr>
        </p:nvSpPr>
        <p:spPr/>
        <p:txBody>
          <a:bodyPr/>
          <a:lstStyle/>
          <a:p>
            <a:r>
              <a:rPr lang="en-AU"/>
              <a:t>Forward Meeting Plan</a:t>
            </a:r>
          </a:p>
        </p:txBody>
      </p:sp>
      <p:sp>
        <p:nvSpPr>
          <p:cNvPr id="3" name="Content Placeholder 2">
            <a:extLst>
              <a:ext uri="{FF2B5EF4-FFF2-40B4-BE49-F238E27FC236}">
                <a16:creationId xmlns:a16="http://schemas.microsoft.com/office/drawing/2014/main" id="{F2E0744D-0A10-41FD-AA38-7CFF040E32B3}"/>
              </a:ext>
            </a:extLst>
          </p:cNvPr>
          <p:cNvSpPr>
            <a:spLocks noGrp="1"/>
          </p:cNvSpPr>
          <p:nvPr>
            <p:ph idx="1"/>
          </p:nvPr>
        </p:nvSpPr>
        <p:spPr/>
        <p:txBody>
          <a:bodyPr/>
          <a:lstStyle/>
          <a:p>
            <a:r>
              <a:rPr lang="en-AU"/>
              <a:t>Next PCF: 05-Nov-20</a:t>
            </a:r>
          </a:p>
          <a:p>
            <a:endParaRPr lang="en-AU"/>
          </a:p>
          <a:p>
            <a:r>
              <a:rPr lang="en-AU"/>
              <a:t>Agenda topics:</a:t>
            </a:r>
          </a:p>
          <a:p>
            <a:pPr lvl="1"/>
            <a:r>
              <a:rPr lang="en-AU"/>
              <a:t>Update on Dispatch release into pre-prod environment</a:t>
            </a:r>
          </a:p>
          <a:p>
            <a:pPr lvl="1"/>
            <a:r>
              <a:rPr lang="en-AU"/>
              <a:t>High-level summary of Readiness Reporting Round 4</a:t>
            </a:r>
          </a:p>
          <a:p>
            <a:pPr lvl="1"/>
            <a:r>
              <a:rPr lang="en-AU"/>
              <a:t>Update on date for Settlements Go-Live  </a:t>
            </a:r>
          </a:p>
          <a:p>
            <a:pPr lvl="1"/>
            <a:endParaRPr lang="en-AU"/>
          </a:p>
        </p:txBody>
      </p:sp>
      <p:sp>
        <p:nvSpPr>
          <p:cNvPr id="6" name="Slide Number Placeholder 5">
            <a:extLst>
              <a:ext uri="{FF2B5EF4-FFF2-40B4-BE49-F238E27FC236}">
                <a16:creationId xmlns:a16="http://schemas.microsoft.com/office/drawing/2014/main" id="{4F104A35-E002-451F-9547-A2A10596DAB7}"/>
              </a:ext>
            </a:extLst>
          </p:cNvPr>
          <p:cNvSpPr>
            <a:spLocks noGrp="1"/>
          </p:cNvSpPr>
          <p:nvPr>
            <p:ph type="sldNum" sz="quarter" idx="12"/>
          </p:nvPr>
        </p:nvSpPr>
        <p:spPr/>
        <p:txBody>
          <a:bodyPr/>
          <a:lstStyle/>
          <a:p>
            <a:fld id="{4EC81F68-4976-451A-B2E9-79BCBD2F70CC}" type="slidenum">
              <a:rPr lang="en-AU" smtClean="0"/>
              <a:t>23</a:t>
            </a:fld>
            <a:endParaRPr lang="en-AU"/>
          </a:p>
        </p:txBody>
      </p:sp>
    </p:spTree>
    <p:extLst>
      <p:ext uri="{BB962C8B-B14F-4D97-AF65-F5344CB8AC3E}">
        <p14:creationId xmlns:p14="http://schemas.microsoft.com/office/powerpoint/2010/main" val="1409517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8" y="1206385"/>
            <a:ext cx="2486700" cy="99360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24</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25/09/2020</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aphicFrame>
        <p:nvGraphicFramePr>
          <p:cNvPr id="7" name="Object 6">
            <a:extLst>
              <a:ext uri="{FF2B5EF4-FFF2-40B4-BE49-F238E27FC236}">
                <a16:creationId xmlns:a16="http://schemas.microsoft.com/office/drawing/2014/main" id="{7F31278A-912A-400E-A66B-550794AB5D60}"/>
              </a:ext>
            </a:extLst>
          </p:cNvPr>
          <p:cNvGraphicFramePr>
            <a:graphicFrameLocks noChangeAspect="1"/>
          </p:cNvGraphicFramePr>
          <p:nvPr>
            <p:extLst>
              <p:ext uri="{D42A27DB-BD31-4B8C-83A1-F6EECF244321}">
                <p14:modId xmlns:p14="http://schemas.microsoft.com/office/powerpoint/2010/main" val="2366592791"/>
              </p:ext>
            </p:extLst>
          </p:nvPr>
        </p:nvGraphicFramePr>
        <p:xfrm>
          <a:off x="6588874" y="425787"/>
          <a:ext cx="1768742" cy="6144051"/>
        </p:xfrm>
        <a:graphic>
          <a:graphicData uri="http://schemas.openxmlformats.org/presentationml/2006/ole">
            <mc:AlternateContent xmlns:mc="http://schemas.openxmlformats.org/markup-compatibility/2006">
              <mc:Choice xmlns:v="urn:schemas-microsoft-com:vml" Requires="v">
                <p:oleObj spid="_x0000_s76801" name="Worksheet" r:id="rId5" imgW="1689125" imgH="5867531" progId="Excel.Sheet.12">
                  <p:embed/>
                </p:oleObj>
              </mc:Choice>
              <mc:Fallback>
                <p:oleObj name="Worksheet" r:id="rId5" imgW="1689125" imgH="5867531" progId="Excel.Sheet.12">
                  <p:embed/>
                  <p:pic>
                    <p:nvPicPr>
                      <p:cNvPr id="7" name="Object 6">
                        <a:extLst>
                          <a:ext uri="{FF2B5EF4-FFF2-40B4-BE49-F238E27FC236}">
                            <a16:creationId xmlns:a16="http://schemas.microsoft.com/office/drawing/2014/main" id="{7F31278A-912A-400E-A66B-550794AB5D60}"/>
                          </a:ext>
                        </a:extLst>
                      </p:cNvPr>
                      <p:cNvPicPr/>
                      <p:nvPr/>
                    </p:nvPicPr>
                    <p:blipFill>
                      <a:blip r:embed="rId6"/>
                      <a:stretch>
                        <a:fillRect/>
                      </a:stretch>
                    </p:blipFill>
                    <p:spPr>
                      <a:xfrm>
                        <a:off x="6588874" y="425787"/>
                        <a:ext cx="1768742" cy="6144051"/>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6D55F03B-7102-4038-B008-A92BE83C49C2}"/>
              </a:ext>
            </a:extLst>
          </p:cNvPr>
          <p:cNvGrpSpPr/>
          <p:nvPr/>
        </p:nvGrpSpPr>
        <p:grpSpPr>
          <a:xfrm>
            <a:off x="3930520" y="126200"/>
            <a:ext cx="2182876" cy="6011522"/>
            <a:chOff x="4031104" y="330545"/>
            <a:chExt cx="2182876" cy="6011522"/>
          </a:xfrm>
        </p:grpSpPr>
        <p:graphicFrame>
          <p:nvGraphicFramePr>
            <p:cNvPr id="14" name="Object 13">
              <a:extLst>
                <a:ext uri="{FF2B5EF4-FFF2-40B4-BE49-F238E27FC236}">
                  <a16:creationId xmlns:a16="http://schemas.microsoft.com/office/drawing/2014/main" id="{A46CD081-A0EB-4D32-A36B-A69F1483CE6D}"/>
                </a:ext>
              </a:extLst>
            </p:cNvPr>
            <p:cNvGraphicFramePr>
              <a:graphicFrameLocks noChangeAspect="1"/>
            </p:cNvGraphicFramePr>
            <p:nvPr>
              <p:extLst>
                <p:ext uri="{D42A27DB-BD31-4B8C-83A1-F6EECF244321}">
                  <p14:modId xmlns:p14="http://schemas.microsoft.com/office/powerpoint/2010/main" val="1543439772"/>
                </p:ext>
              </p:extLst>
            </p:nvPr>
          </p:nvGraphicFramePr>
          <p:xfrm>
            <a:off x="4031104" y="330545"/>
            <a:ext cx="2182876" cy="1855909"/>
          </p:xfrm>
          <a:graphic>
            <a:graphicData uri="http://schemas.openxmlformats.org/presentationml/2006/ole">
              <mc:AlternateContent xmlns:mc="http://schemas.openxmlformats.org/markup-compatibility/2006">
                <mc:Choice xmlns:v="urn:schemas-microsoft-com:vml" Requires="v">
                  <p:oleObj spid="_x0000_s76802" name="Worksheet" r:id="rId7" imgW="2006748" imgH="1777956" progId="Excel.Sheet.12">
                    <p:embed/>
                  </p:oleObj>
                </mc:Choice>
                <mc:Fallback>
                  <p:oleObj name="Worksheet" r:id="rId7" imgW="2006748" imgH="1777956" progId="Excel.Sheet.12">
                    <p:embed/>
                    <p:pic>
                      <p:nvPicPr>
                        <p:cNvPr id="14" name="Object 13">
                          <a:extLst>
                            <a:ext uri="{FF2B5EF4-FFF2-40B4-BE49-F238E27FC236}">
                              <a16:creationId xmlns:a16="http://schemas.microsoft.com/office/drawing/2014/main" id="{A46CD081-A0EB-4D32-A36B-A69F1483CE6D}"/>
                            </a:ext>
                          </a:extLst>
                        </p:cNvPr>
                        <p:cNvPicPr/>
                        <p:nvPr/>
                      </p:nvPicPr>
                      <p:blipFill>
                        <a:blip r:embed="rId8"/>
                        <a:stretch>
                          <a:fillRect/>
                        </a:stretch>
                      </p:blipFill>
                      <p:spPr>
                        <a:xfrm>
                          <a:off x="4031104" y="330545"/>
                          <a:ext cx="2182876" cy="185590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5C97CCE-D292-4AB3-95BE-024237974F09}"/>
                </a:ext>
              </a:extLst>
            </p:cNvPr>
            <p:cNvGraphicFramePr>
              <a:graphicFrameLocks noChangeAspect="1"/>
            </p:cNvGraphicFramePr>
            <p:nvPr>
              <p:extLst>
                <p:ext uri="{D42A27DB-BD31-4B8C-83A1-F6EECF244321}">
                  <p14:modId xmlns:p14="http://schemas.microsoft.com/office/powerpoint/2010/main" val="988908037"/>
                </p:ext>
              </p:extLst>
            </p:nvPr>
          </p:nvGraphicFramePr>
          <p:xfrm>
            <a:off x="4031104" y="2369774"/>
            <a:ext cx="2182876" cy="1855909"/>
          </p:xfrm>
          <a:graphic>
            <a:graphicData uri="http://schemas.openxmlformats.org/presentationml/2006/ole">
              <mc:AlternateContent xmlns:mc="http://schemas.openxmlformats.org/markup-compatibility/2006">
                <mc:Choice xmlns:v="urn:schemas-microsoft-com:vml" Requires="v">
                  <p:oleObj spid="_x0000_s76803" name="Worksheet" r:id="rId9" imgW="2006748" imgH="1777956" progId="Excel.Sheet.12">
                    <p:embed/>
                  </p:oleObj>
                </mc:Choice>
                <mc:Fallback>
                  <p:oleObj name="Worksheet" r:id="rId9" imgW="2006748" imgH="1777956" progId="Excel.Sheet.12">
                    <p:embed/>
                    <p:pic>
                      <p:nvPicPr>
                        <p:cNvPr id="16" name="Object 15">
                          <a:extLst>
                            <a:ext uri="{FF2B5EF4-FFF2-40B4-BE49-F238E27FC236}">
                              <a16:creationId xmlns:a16="http://schemas.microsoft.com/office/drawing/2014/main" id="{F5C97CCE-D292-4AB3-95BE-024237974F09}"/>
                            </a:ext>
                          </a:extLst>
                        </p:cNvPr>
                        <p:cNvPicPr/>
                        <p:nvPr/>
                      </p:nvPicPr>
                      <p:blipFill>
                        <a:blip r:embed="rId10"/>
                        <a:stretch>
                          <a:fillRect/>
                        </a:stretch>
                      </p:blipFill>
                      <p:spPr>
                        <a:xfrm>
                          <a:off x="4031104" y="2369774"/>
                          <a:ext cx="2182876" cy="185590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F3C99F4-649D-4361-A1F2-0DA509AC0440}"/>
                </a:ext>
              </a:extLst>
            </p:cNvPr>
            <p:cNvGraphicFramePr>
              <a:graphicFrameLocks noChangeAspect="1"/>
            </p:cNvGraphicFramePr>
            <p:nvPr>
              <p:extLst>
                <p:ext uri="{D42A27DB-BD31-4B8C-83A1-F6EECF244321}">
                  <p14:modId xmlns:p14="http://schemas.microsoft.com/office/powerpoint/2010/main" val="2065291346"/>
                </p:ext>
              </p:extLst>
            </p:nvPr>
          </p:nvGraphicFramePr>
          <p:xfrm>
            <a:off x="4031742" y="4409003"/>
            <a:ext cx="2181600" cy="1933064"/>
          </p:xfrm>
          <a:graphic>
            <a:graphicData uri="http://schemas.openxmlformats.org/presentationml/2006/ole">
              <mc:AlternateContent xmlns:mc="http://schemas.openxmlformats.org/markup-compatibility/2006">
                <mc:Choice xmlns:v="urn:schemas-microsoft-com:vml" Requires="v">
                  <p:oleObj spid="_x0000_s76804" name="Worksheet" r:id="rId11" imgW="2006748" imgH="1777956" progId="Excel.Sheet.12">
                    <p:embed/>
                  </p:oleObj>
                </mc:Choice>
                <mc:Fallback>
                  <p:oleObj name="Worksheet" r:id="rId11" imgW="2006748" imgH="1777956" progId="Excel.Sheet.12">
                    <p:embed/>
                    <p:pic>
                      <p:nvPicPr>
                        <p:cNvPr id="3" name="Object 2">
                          <a:extLst>
                            <a:ext uri="{FF2B5EF4-FFF2-40B4-BE49-F238E27FC236}">
                              <a16:creationId xmlns:a16="http://schemas.microsoft.com/office/drawing/2014/main" id="{8F3C99F4-649D-4361-A1F2-0DA509AC0440}"/>
                            </a:ext>
                          </a:extLst>
                        </p:cNvPr>
                        <p:cNvPicPr/>
                        <p:nvPr/>
                      </p:nvPicPr>
                      <p:blipFill>
                        <a:blip r:embed="rId12"/>
                        <a:stretch>
                          <a:fillRect/>
                        </a:stretch>
                      </p:blipFill>
                      <p:spPr>
                        <a:xfrm>
                          <a:off x="4031742" y="4409003"/>
                          <a:ext cx="2181600" cy="1933064"/>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16/11/2020</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25</a:t>
            </a:fld>
            <a:endParaRPr lang="en-AU"/>
          </a:p>
        </p:txBody>
      </p:sp>
    </p:spTree>
    <p:extLst>
      <p:ext uri="{BB962C8B-B14F-4D97-AF65-F5344CB8AC3E}">
        <p14:creationId xmlns:p14="http://schemas.microsoft.com/office/powerpoint/2010/main" val="4008070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normAutofit/>
          </a:bodyPr>
          <a:lstStyle/>
          <a:p>
            <a:r>
              <a:rPr lang="en-AU"/>
              <a:t>Wholesale Demand Response (WDR) Update</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Various</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26</a:t>
            </a:fld>
            <a:endParaRPr lang="en-AU"/>
          </a:p>
        </p:txBody>
      </p:sp>
      <p:sp>
        <p:nvSpPr>
          <p:cNvPr id="2" name="Date Placeholder 1">
            <a:extLst>
              <a:ext uri="{FF2B5EF4-FFF2-40B4-BE49-F238E27FC236}">
                <a16:creationId xmlns:a16="http://schemas.microsoft.com/office/drawing/2014/main" id="{AF6CDDFD-439A-441B-AE74-460F1A1D72BD}"/>
              </a:ext>
            </a:extLst>
          </p:cNvPr>
          <p:cNvSpPr>
            <a:spLocks noGrp="1"/>
          </p:cNvSpPr>
          <p:nvPr>
            <p:ph type="dt" sz="half" idx="10"/>
          </p:nvPr>
        </p:nvSpPr>
        <p:spPr/>
        <p:txBody>
          <a:bodyPr/>
          <a:lstStyle/>
          <a:p>
            <a:fld id="{BC7F62E7-3297-41DF-9DEF-2FF2683F55B8}" type="datetime1">
              <a:rPr lang="en-AU" smtClean="0"/>
              <a:t>16/11/2020</a:t>
            </a:fld>
            <a:endParaRPr lang="en-AU"/>
          </a:p>
        </p:txBody>
      </p:sp>
    </p:spTree>
    <p:extLst>
      <p:ext uri="{BB962C8B-B14F-4D97-AF65-F5344CB8AC3E}">
        <p14:creationId xmlns:p14="http://schemas.microsoft.com/office/powerpoint/2010/main" val="3319375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3DBAF-A0C6-4863-9592-0BD7DEF5FC9A}"/>
              </a:ext>
            </a:extLst>
          </p:cNvPr>
          <p:cNvSpPr>
            <a:spLocks noGrp="1"/>
          </p:cNvSpPr>
          <p:nvPr>
            <p:ph type="title"/>
          </p:nvPr>
        </p:nvSpPr>
        <p:spPr/>
        <p:txBody>
          <a:bodyPr/>
          <a:lstStyle/>
          <a:p>
            <a:r>
              <a:rPr lang="en-AU"/>
              <a:t>Session</a:t>
            </a:r>
          </a:p>
        </p:txBody>
      </p:sp>
      <p:sp>
        <p:nvSpPr>
          <p:cNvPr id="3" name="Date Placeholder 2">
            <a:extLst>
              <a:ext uri="{FF2B5EF4-FFF2-40B4-BE49-F238E27FC236}">
                <a16:creationId xmlns:a16="http://schemas.microsoft.com/office/drawing/2014/main" id="{879B4AB1-80B6-41F9-A462-3CC84FA971B5}"/>
              </a:ext>
            </a:extLst>
          </p:cNvPr>
          <p:cNvSpPr>
            <a:spLocks noGrp="1"/>
          </p:cNvSpPr>
          <p:nvPr>
            <p:ph type="dt" sz="half" idx="10"/>
          </p:nvPr>
        </p:nvSpPr>
        <p:spPr/>
        <p:txBody>
          <a:bodyPr/>
          <a:lstStyle/>
          <a:p>
            <a:fld id="{A1BCD5CE-50B2-4AD0-AF69-20801E4E8051}" type="datetime1">
              <a:rPr lang="en-AU" smtClean="0"/>
              <a:t>16/11/2020</a:t>
            </a:fld>
            <a:endParaRPr lang="en-AU"/>
          </a:p>
        </p:txBody>
      </p:sp>
      <p:sp>
        <p:nvSpPr>
          <p:cNvPr id="4" name="Footer Placeholder 3">
            <a:extLst>
              <a:ext uri="{FF2B5EF4-FFF2-40B4-BE49-F238E27FC236}">
                <a16:creationId xmlns:a16="http://schemas.microsoft.com/office/drawing/2014/main" id="{B923CCB4-A5A0-469D-B26C-482F140F8591}"/>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9800D311-BAE8-4CB0-9EE1-CE339B3C2362}"/>
              </a:ext>
            </a:extLst>
          </p:cNvPr>
          <p:cNvSpPr>
            <a:spLocks noGrp="1"/>
          </p:cNvSpPr>
          <p:nvPr>
            <p:ph type="sldNum" sz="quarter" idx="12"/>
          </p:nvPr>
        </p:nvSpPr>
        <p:spPr/>
        <p:txBody>
          <a:bodyPr/>
          <a:lstStyle/>
          <a:p>
            <a:fld id="{4EC81F68-4976-451A-B2E9-79BCBD2F70CC}" type="slidenum">
              <a:rPr lang="en-AU" smtClean="0"/>
              <a:t>27</a:t>
            </a:fld>
            <a:endParaRPr lang="en-AU"/>
          </a:p>
        </p:txBody>
      </p:sp>
      <p:sp>
        <p:nvSpPr>
          <p:cNvPr id="6" name="Text Placeholder 5">
            <a:extLst>
              <a:ext uri="{FF2B5EF4-FFF2-40B4-BE49-F238E27FC236}">
                <a16:creationId xmlns:a16="http://schemas.microsoft.com/office/drawing/2014/main" id="{8979150B-D06A-4484-8B45-FD06508CC075}"/>
              </a:ext>
            </a:extLst>
          </p:cNvPr>
          <p:cNvSpPr>
            <a:spLocks noGrp="1"/>
          </p:cNvSpPr>
          <p:nvPr>
            <p:ph type="body" sz="quarter" idx="13"/>
          </p:nvPr>
        </p:nvSpPr>
        <p:spPr/>
        <p:txBody>
          <a:bodyPr/>
          <a:lstStyle/>
          <a:p>
            <a:r>
              <a:rPr lang="en-AU"/>
              <a:t>Context</a:t>
            </a:r>
          </a:p>
          <a:p>
            <a:r>
              <a:rPr lang="en-AU"/>
              <a:t>WDR impacts to market systems</a:t>
            </a:r>
          </a:p>
          <a:p>
            <a:r>
              <a:rPr lang="en-AU"/>
              <a:t>Proposed WDR implementation timeline</a:t>
            </a:r>
          </a:p>
          <a:p>
            <a:r>
              <a:rPr lang="en-AU"/>
              <a:t>Next steps</a:t>
            </a:r>
          </a:p>
          <a:p>
            <a:endParaRPr lang="en-AU"/>
          </a:p>
        </p:txBody>
      </p:sp>
    </p:spTree>
    <p:extLst>
      <p:ext uri="{BB962C8B-B14F-4D97-AF65-F5344CB8AC3E}">
        <p14:creationId xmlns:p14="http://schemas.microsoft.com/office/powerpoint/2010/main" val="1511313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6C3F-5D1D-4622-87F3-8D50D03015B3}"/>
              </a:ext>
            </a:extLst>
          </p:cNvPr>
          <p:cNvSpPr>
            <a:spLocks noGrp="1"/>
          </p:cNvSpPr>
          <p:nvPr>
            <p:ph type="title"/>
          </p:nvPr>
        </p:nvSpPr>
        <p:spPr/>
        <p:txBody>
          <a:bodyPr/>
          <a:lstStyle/>
          <a:p>
            <a:r>
              <a:rPr lang="en-AU"/>
              <a:t>Context</a:t>
            </a:r>
          </a:p>
        </p:txBody>
      </p:sp>
      <p:sp>
        <p:nvSpPr>
          <p:cNvPr id="3" name="Text Placeholder 2">
            <a:extLst>
              <a:ext uri="{FF2B5EF4-FFF2-40B4-BE49-F238E27FC236}">
                <a16:creationId xmlns:a16="http://schemas.microsoft.com/office/drawing/2014/main" id="{820C7C79-A292-4079-B317-407872EA5880}"/>
              </a:ext>
            </a:extLst>
          </p:cNvPr>
          <p:cNvSpPr>
            <a:spLocks noGrp="1"/>
          </p:cNvSpPr>
          <p:nvPr>
            <p:ph type="body" idx="1"/>
          </p:nvPr>
        </p:nvSpPr>
        <p:spPr/>
        <p:txBody>
          <a:bodyPr/>
          <a:lstStyle/>
          <a:p>
            <a:r>
              <a:rPr lang="en-AU"/>
              <a:t>Emily Brodie, WDR Stakeholder Engagement Lead</a:t>
            </a:r>
          </a:p>
        </p:txBody>
      </p:sp>
      <p:sp>
        <p:nvSpPr>
          <p:cNvPr id="4" name="Date Placeholder 3">
            <a:extLst>
              <a:ext uri="{FF2B5EF4-FFF2-40B4-BE49-F238E27FC236}">
                <a16:creationId xmlns:a16="http://schemas.microsoft.com/office/drawing/2014/main" id="{8BEED024-F847-4D14-8C7A-4FB1ACB4A48F}"/>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DAB87124-37DB-4157-A07B-A14041417842}"/>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A97220FC-9B05-4FFC-A5E5-1455AD3A7473}"/>
              </a:ext>
            </a:extLst>
          </p:cNvPr>
          <p:cNvSpPr>
            <a:spLocks noGrp="1"/>
          </p:cNvSpPr>
          <p:nvPr>
            <p:ph type="sldNum" sz="quarter" idx="12"/>
          </p:nvPr>
        </p:nvSpPr>
        <p:spPr/>
        <p:txBody>
          <a:bodyPr/>
          <a:lstStyle/>
          <a:p>
            <a:fld id="{4EC81F68-4976-451A-B2E9-79BCBD2F70CC}" type="slidenum">
              <a:rPr lang="en-AU" smtClean="0"/>
              <a:pPr/>
              <a:t>28</a:t>
            </a:fld>
            <a:endParaRPr lang="en-AU"/>
          </a:p>
        </p:txBody>
      </p:sp>
    </p:spTree>
    <p:extLst>
      <p:ext uri="{BB962C8B-B14F-4D97-AF65-F5344CB8AC3E}">
        <p14:creationId xmlns:p14="http://schemas.microsoft.com/office/powerpoint/2010/main" val="1456541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57E8-65BD-4CA2-91CB-B30C7C4ACB77}"/>
              </a:ext>
            </a:extLst>
          </p:cNvPr>
          <p:cNvSpPr>
            <a:spLocks noGrp="1"/>
          </p:cNvSpPr>
          <p:nvPr>
            <p:ph type="title"/>
          </p:nvPr>
        </p:nvSpPr>
        <p:spPr/>
        <p:txBody>
          <a:bodyPr/>
          <a:lstStyle/>
          <a:p>
            <a:r>
              <a:rPr lang="en-AU"/>
              <a:t>Regulatory implementation roadmap</a:t>
            </a:r>
          </a:p>
        </p:txBody>
      </p:sp>
      <p:sp>
        <p:nvSpPr>
          <p:cNvPr id="5" name="Slide Number Placeholder 4">
            <a:extLst>
              <a:ext uri="{FF2B5EF4-FFF2-40B4-BE49-F238E27FC236}">
                <a16:creationId xmlns:a16="http://schemas.microsoft.com/office/drawing/2014/main" id="{2B84CEB8-ED48-4419-A727-EA9CFE083903}"/>
              </a:ext>
            </a:extLst>
          </p:cNvPr>
          <p:cNvSpPr>
            <a:spLocks noGrp="1"/>
          </p:cNvSpPr>
          <p:nvPr>
            <p:ph type="sldNum" sz="quarter" idx="12"/>
          </p:nvPr>
        </p:nvSpPr>
        <p:spPr/>
        <p:txBody>
          <a:bodyPr/>
          <a:lstStyle/>
          <a:p>
            <a:fld id="{4EC81F68-4976-451A-B2E9-79BCBD2F70CC}" type="slidenum">
              <a:rPr lang="en-AU" smtClean="0"/>
              <a:t>29</a:t>
            </a:fld>
            <a:endParaRPr lang="en-AU"/>
          </a:p>
        </p:txBody>
      </p:sp>
      <p:sp>
        <p:nvSpPr>
          <p:cNvPr id="6" name="TextBox 5">
            <a:extLst>
              <a:ext uri="{FF2B5EF4-FFF2-40B4-BE49-F238E27FC236}">
                <a16:creationId xmlns:a16="http://schemas.microsoft.com/office/drawing/2014/main" id="{8E03B790-1E86-4D4A-B200-01DFFBD93E12}"/>
              </a:ext>
            </a:extLst>
          </p:cNvPr>
          <p:cNvSpPr txBox="1"/>
          <p:nvPr/>
        </p:nvSpPr>
        <p:spPr>
          <a:xfrm>
            <a:off x="88323" y="1487551"/>
            <a:ext cx="8967354" cy="316112"/>
          </a:xfrm>
          <a:prstGeom prst="rect">
            <a:avLst/>
          </a:prstGeom>
          <a:noFill/>
        </p:spPr>
        <p:txBody>
          <a:bodyPr wrap="square" rtlCol="0">
            <a:sp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pPr algn="ctr"/>
            <a:r>
              <a:rPr lang="en-AU" sz="1454" b="1"/>
              <a:t>For full details see: </a:t>
            </a:r>
            <a:r>
              <a:rPr lang="en-AU" sz="1454" b="1">
                <a:hlinkClick r:id="rId2"/>
              </a:rPr>
              <a:t>https://www.aemo.com.au/initiatives/major-programs/regulatory-implementation-roadmap</a:t>
            </a:r>
            <a:r>
              <a:rPr lang="en-AU" sz="1454" b="1"/>
              <a:t> </a:t>
            </a:r>
          </a:p>
        </p:txBody>
      </p:sp>
      <p:graphicFrame>
        <p:nvGraphicFramePr>
          <p:cNvPr id="7" name="Content Placeholder 4">
            <a:extLst>
              <a:ext uri="{FF2B5EF4-FFF2-40B4-BE49-F238E27FC236}">
                <a16:creationId xmlns:a16="http://schemas.microsoft.com/office/drawing/2014/main" id="{380EF012-03E2-4DC6-A561-6A381CCC3780}"/>
              </a:ext>
            </a:extLst>
          </p:cNvPr>
          <p:cNvGraphicFramePr>
            <a:graphicFrameLocks/>
          </p:cNvGraphicFramePr>
          <p:nvPr>
            <p:extLst>
              <p:ext uri="{D42A27DB-BD31-4B8C-83A1-F6EECF244321}">
                <p14:modId xmlns:p14="http://schemas.microsoft.com/office/powerpoint/2010/main" val="1170404867"/>
              </p:ext>
            </p:extLst>
          </p:nvPr>
        </p:nvGraphicFramePr>
        <p:xfrm>
          <a:off x="176646" y="2238938"/>
          <a:ext cx="8770637" cy="3859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4949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AA55-9727-4A8C-ABFE-C7F909E71C77}"/>
              </a:ext>
            </a:extLst>
          </p:cNvPr>
          <p:cNvSpPr>
            <a:spLocks noGrp="1"/>
          </p:cNvSpPr>
          <p:nvPr>
            <p:ph type="title"/>
          </p:nvPr>
        </p:nvSpPr>
        <p:spPr/>
        <p:txBody>
          <a:bodyPr/>
          <a:lstStyle/>
          <a:p>
            <a:r>
              <a:rPr lang="en-AU"/>
              <a:t>Agenda</a:t>
            </a:r>
          </a:p>
        </p:txBody>
      </p:sp>
      <p:sp>
        <p:nvSpPr>
          <p:cNvPr id="3" name="Date Placeholder 2">
            <a:extLst>
              <a:ext uri="{FF2B5EF4-FFF2-40B4-BE49-F238E27FC236}">
                <a16:creationId xmlns:a16="http://schemas.microsoft.com/office/drawing/2014/main" id="{740EF81E-03E6-4BE9-8F98-BB289039492F}"/>
              </a:ext>
            </a:extLst>
          </p:cNvPr>
          <p:cNvSpPr>
            <a:spLocks noGrp="1"/>
          </p:cNvSpPr>
          <p:nvPr>
            <p:ph type="dt" sz="half" idx="10"/>
          </p:nvPr>
        </p:nvSpPr>
        <p:spPr/>
        <p:txBody>
          <a:bodyPr/>
          <a:lstStyle/>
          <a:p>
            <a:fld id="{530397C2-77E7-4DB0-BDE9-313BBF939C16}" type="datetime1">
              <a:rPr lang="en-AU" smtClean="0"/>
              <a:t>16/11/2020</a:t>
            </a:fld>
            <a:endParaRPr lang="en-AU"/>
          </a:p>
        </p:txBody>
      </p:sp>
      <p:sp>
        <p:nvSpPr>
          <p:cNvPr id="6" name="Slide Number Placeholder 5">
            <a:extLst>
              <a:ext uri="{FF2B5EF4-FFF2-40B4-BE49-F238E27FC236}">
                <a16:creationId xmlns:a16="http://schemas.microsoft.com/office/drawing/2014/main" id="{6C6DFCBE-B225-4572-A155-FC79E89698B7}"/>
              </a:ext>
            </a:extLst>
          </p:cNvPr>
          <p:cNvSpPr>
            <a:spLocks noGrp="1"/>
          </p:cNvSpPr>
          <p:nvPr>
            <p:ph type="sldNum" sz="quarter" idx="12"/>
          </p:nvPr>
        </p:nvSpPr>
        <p:spPr/>
        <p:txBody>
          <a:bodyPr/>
          <a:lstStyle/>
          <a:p>
            <a:fld id="{4EC81F68-4976-451A-B2E9-79BCBD2F70CC}" type="slidenum">
              <a:rPr lang="en-AU" smtClean="0"/>
              <a:t>3</a:t>
            </a:fld>
            <a:endParaRPr lang="en-AU"/>
          </a:p>
        </p:txBody>
      </p:sp>
      <p:graphicFrame>
        <p:nvGraphicFramePr>
          <p:cNvPr id="8" name="Table 6">
            <a:extLst>
              <a:ext uri="{FF2B5EF4-FFF2-40B4-BE49-F238E27FC236}">
                <a16:creationId xmlns:a16="http://schemas.microsoft.com/office/drawing/2014/main" id="{A71263B4-93FB-4FF2-BE2C-2298A6BF36AB}"/>
              </a:ext>
            </a:extLst>
          </p:cNvPr>
          <p:cNvGraphicFramePr>
            <a:graphicFrameLocks noGrp="1"/>
          </p:cNvGraphicFramePr>
          <p:nvPr>
            <p:extLst>
              <p:ext uri="{D42A27DB-BD31-4B8C-83A1-F6EECF244321}">
                <p14:modId xmlns:p14="http://schemas.microsoft.com/office/powerpoint/2010/main" val="1613705954"/>
              </p:ext>
            </p:extLst>
          </p:nvPr>
        </p:nvGraphicFramePr>
        <p:xfrm>
          <a:off x="700706" y="1910339"/>
          <a:ext cx="7742588" cy="3796265"/>
        </p:xfrm>
        <a:graphic>
          <a:graphicData uri="http://schemas.openxmlformats.org/drawingml/2006/table">
            <a:tbl>
              <a:tblPr firstRow="1" bandRow="1">
                <a:tableStyleId>{21E4AEA4-8DFA-4A89-87EB-49C32662AFE0}</a:tableStyleId>
              </a:tblPr>
              <a:tblGrid>
                <a:gridCol w="418436">
                  <a:extLst>
                    <a:ext uri="{9D8B030D-6E8A-4147-A177-3AD203B41FA5}">
                      <a16:colId xmlns:a16="http://schemas.microsoft.com/office/drawing/2014/main" val="2065778566"/>
                    </a:ext>
                  </a:extLst>
                </a:gridCol>
                <a:gridCol w="1084617">
                  <a:extLst>
                    <a:ext uri="{9D8B030D-6E8A-4147-A177-3AD203B41FA5}">
                      <a16:colId xmlns:a16="http://schemas.microsoft.com/office/drawing/2014/main" val="260998244"/>
                    </a:ext>
                  </a:extLst>
                </a:gridCol>
                <a:gridCol w="3973910">
                  <a:extLst>
                    <a:ext uri="{9D8B030D-6E8A-4147-A177-3AD203B41FA5}">
                      <a16:colId xmlns:a16="http://schemas.microsoft.com/office/drawing/2014/main" val="139867044"/>
                    </a:ext>
                  </a:extLst>
                </a:gridCol>
                <a:gridCol w="2265625">
                  <a:extLst>
                    <a:ext uri="{9D8B030D-6E8A-4147-A177-3AD203B41FA5}">
                      <a16:colId xmlns:a16="http://schemas.microsoft.com/office/drawing/2014/main" val="3541543033"/>
                    </a:ext>
                  </a:extLst>
                </a:gridCol>
              </a:tblGrid>
              <a:tr h="325394">
                <a:tc>
                  <a:txBody>
                    <a:bodyPr/>
                    <a:lstStyle/>
                    <a:p>
                      <a:r>
                        <a:rPr lang="en-AU" sz="1100"/>
                        <a:t>#</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Time</a:t>
                      </a:r>
                    </a:p>
                  </a:txBody>
                  <a:tcPr marT="0" marB="0" anchor="ctr"/>
                </a:tc>
                <a:tc>
                  <a:txBody>
                    <a:bodyPr/>
                    <a:lstStyle/>
                    <a:p>
                      <a:r>
                        <a:rPr lang="en-AU" sz="1100"/>
                        <a:t>Topic</a:t>
                      </a:r>
                    </a:p>
                  </a:txBody>
                  <a:tcPr marT="0" marB="0" anchor="ctr"/>
                </a:tc>
                <a:tc>
                  <a:txBody>
                    <a:bodyPr/>
                    <a:lstStyle/>
                    <a:p>
                      <a:r>
                        <a:rPr lang="en-AU" sz="1100"/>
                        <a:t>Presenter</a:t>
                      </a:r>
                    </a:p>
                  </a:txBody>
                  <a:tcPr marT="0" marB="0" anchor="ctr"/>
                </a:tc>
                <a:extLst>
                  <a:ext uri="{0D108BD9-81ED-4DB2-BD59-A6C34878D82A}">
                    <a16:rowId xmlns:a16="http://schemas.microsoft.com/office/drawing/2014/main" val="1961970631"/>
                  </a:ext>
                </a:extLst>
              </a:tr>
              <a:tr h="390473">
                <a:tc>
                  <a:txBody>
                    <a:bodyPr/>
                    <a:lstStyle/>
                    <a:p>
                      <a:r>
                        <a:rPr lang="en-AU" sz="1200"/>
                        <a:t>1</a:t>
                      </a:r>
                    </a:p>
                  </a:txBody>
                  <a:tcPr marT="0" marB="0" anchor="ctr"/>
                </a:tc>
                <a:tc>
                  <a:txBody>
                    <a:bodyPr/>
                    <a:lstStyle/>
                    <a:p>
                      <a:r>
                        <a:rPr lang="en-AU" sz="1200"/>
                        <a:t>10:00 – 10:05</a:t>
                      </a:r>
                    </a:p>
                  </a:txBody>
                  <a:tcPr marT="0" marB="0" anchor="ctr"/>
                </a:tc>
                <a:tc>
                  <a:txBody>
                    <a:bodyPr/>
                    <a:lstStyle/>
                    <a:p>
                      <a:r>
                        <a:rPr lang="en-AU" sz="1200"/>
                        <a:t>Welcome</a:t>
                      </a:r>
                    </a:p>
                  </a:txBody>
                  <a:tcPr marT="0" marB="0" anchor="ctr"/>
                </a:tc>
                <a:tc>
                  <a:txBody>
                    <a:bodyPr/>
                    <a:lstStyle/>
                    <a:p>
                      <a:r>
                        <a:rPr lang="en-AU" sz="1200"/>
                        <a:t>Peter Carruthers</a:t>
                      </a:r>
                    </a:p>
                  </a:txBody>
                  <a:tcPr marT="0" marB="0" anchor="ctr"/>
                </a:tc>
                <a:extLst>
                  <a:ext uri="{0D108BD9-81ED-4DB2-BD59-A6C34878D82A}">
                    <a16:rowId xmlns:a16="http://schemas.microsoft.com/office/drawing/2014/main" val="3632721138"/>
                  </a:ext>
                </a:extLst>
              </a:tr>
              <a:tr h="390473">
                <a:tc>
                  <a:txBody>
                    <a:bodyPr/>
                    <a:lstStyle/>
                    <a:p>
                      <a:r>
                        <a:rPr lang="en-AU" sz="1200"/>
                        <a:t>2</a:t>
                      </a:r>
                    </a:p>
                  </a:txBody>
                  <a:tcPr marT="0" marB="0" anchor="ctr"/>
                </a:tc>
                <a:tc>
                  <a:txBody>
                    <a:bodyPr/>
                    <a:lstStyle/>
                    <a:p>
                      <a:r>
                        <a:rPr lang="en-AU" sz="1200"/>
                        <a:t>10:05 – 10:10</a:t>
                      </a:r>
                    </a:p>
                  </a:txBody>
                  <a:tcPr marT="0" marB="0" anchor="ctr"/>
                </a:tc>
                <a:tc>
                  <a:txBody>
                    <a:bodyPr/>
                    <a:lstStyle/>
                    <a:p>
                      <a:r>
                        <a:rPr lang="en-AU" sz="1200"/>
                        <a:t>Actions from previous meetings</a:t>
                      </a:r>
                    </a:p>
                  </a:txBody>
                  <a:tcPr marT="0" marB="0" anchor="ctr"/>
                </a:tc>
                <a:tc>
                  <a:txBody>
                    <a:bodyPr/>
                    <a:lstStyle/>
                    <a:p>
                      <a:r>
                        <a:rPr lang="en-AU" sz="1200"/>
                        <a:t>Anne-Marie McCague</a:t>
                      </a:r>
                    </a:p>
                  </a:txBody>
                  <a:tcPr marT="0" marB="0" anchor="ctr"/>
                </a:tc>
                <a:extLst>
                  <a:ext uri="{0D108BD9-81ED-4DB2-BD59-A6C34878D82A}">
                    <a16:rowId xmlns:a16="http://schemas.microsoft.com/office/drawing/2014/main" val="2809332103"/>
                  </a:ext>
                </a:extLst>
              </a:tr>
              <a:tr h="390473">
                <a:tc>
                  <a:txBody>
                    <a:bodyPr/>
                    <a:lstStyle/>
                    <a:p>
                      <a:pPr lvl="0">
                        <a:buNone/>
                      </a:pPr>
                      <a:r>
                        <a:rPr lang="en-AU" sz="1200"/>
                        <a:t>3</a:t>
                      </a:r>
                      <a:endParaRPr lang="en-US" sz="1200"/>
                    </a:p>
                  </a:txBody>
                  <a:tcPr marT="0" marB="0" anchor="ctr"/>
                </a:tc>
                <a:tc>
                  <a:txBody>
                    <a:bodyPr/>
                    <a:lstStyle/>
                    <a:p>
                      <a:r>
                        <a:rPr lang="en-AU" sz="1200"/>
                        <a:t>10:10 – 10:20</a:t>
                      </a:r>
                    </a:p>
                  </a:txBody>
                  <a:tcPr marT="0" marB="0" anchor="ctr"/>
                </a:tc>
                <a:tc>
                  <a:txBody>
                    <a:bodyPr/>
                    <a:lstStyle/>
                    <a:p>
                      <a:r>
                        <a:rPr lang="en-AU" sz="1200"/>
                        <a:t>Program Update</a:t>
                      </a:r>
                    </a:p>
                  </a:txBody>
                  <a:tcPr marT="0" marB="0" anchor="ctr"/>
                </a:tc>
                <a:tc>
                  <a:txBody>
                    <a:bodyPr/>
                    <a:lstStyle/>
                    <a:p>
                      <a:r>
                        <a:rPr lang="en-AU" sz="1200"/>
                        <a:t>Rowena Leung</a:t>
                      </a:r>
                    </a:p>
                  </a:txBody>
                  <a:tcPr marT="0" marB="0" anchor="ctr"/>
                </a:tc>
                <a:extLst>
                  <a:ext uri="{0D108BD9-81ED-4DB2-BD59-A6C34878D82A}">
                    <a16:rowId xmlns:a16="http://schemas.microsoft.com/office/drawing/2014/main" val="4245262086"/>
                  </a:ext>
                </a:extLst>
              </a:tr>
              <a:tr h="390473">
                <a:tc>
                  <a:txBody>
                    <a:bodyPr/>
                    <a:lstStyle/>
                    <a:p>
                      <a:pPr lvl="0">
                        <a:buNone/>
                      </a:pPr>
                      <a:r>
                        <a:rPr lang="en-US" sz="1200"/>
                        <a:t>4</a:t>
                      </a:r>
                    </a:p>
                  </a:txBody>
                  <a:tcPr marT="0" marB="0" anchor="ctr"/>
                </a:tc>
                <a:tc>
                  <a:txBody>
                    <a:bodyPr/>
                    <a:lstStyle/>
                    <a:p>
                      <a:pPr lvl="0">
                        <a:buNone/>
                      </a:pPr>
                      <a:r>
                        <a:rPr lang="en-AU" sz="1200"/>
                        <a:t>10:20 – 10:35</a:t>
                      </a:r>
                    </a:p>
                  </a:txBody>
                  <a:tcPr marT="0" marB="0" anchor="ctr"/>
                </a:tc>
                <a:tc>
                  <a:txBody>
                    <a:bodyPr/>
                    <a:lstStyle/>
                    <a:p>
                      <a:pPr lvl="0">
                        <a:buNone/>
                      </a:pPr>
                      <a:r>
                        <a:rPr lang="en-US" sz="1200" kern="1200">
                          <a:solidFill>
                            <a:schemeClr val="dk1"/>
                          </a:solidFill>
                          <a:latin typeface="+mn-lt"/>
                          <a:ea typeface="+mn-ea"/>
                          <a:cs typeface="+mn-cs"/>
                        </a:rPr>
                        <a:t>Readiness Working Group Update</a:t>
                      </a:r>
                    </a:p>
                  </a:txBody>
                  <a:tcPr marT="0" marB="0" anchor="ctr"/>
                </a:tc>
                <a:tc>
                  <a:txBody>
                    <a:bodyPr/>
                    <a:lstStyle/>
                    <a:p>
                      <a:pPr lvl="0">
                        <a:buNone/>
                      </a:pPr>
                      <a:r>
                        <a:rPr lang="en-US" sz="1200"/>
                        <a:t>Greg Minney</a:t>
                      </a:r>
                    </a:p>
                  </a:txBody>
                  <a:tcPr marT="0" marB="0" anchor="ctr"/>
                </a:tc>
                <a:extLst>
                  <a:ext uri="{0D108BD9-81ED-4DB2-BD59-A6C34878D82A}">
                    <a16:rowId xmlns:a16="http://schemas.microsoft.com/office/drawing/2014/main" val="1201073557"/>
                  </a:ext>
                </a:extLst>
              </a:tr>
              <a:tr h="390473">
                <a:tc>
                  <a:txBody>
                    <a:bodyPr/>
                    <a:lstStyle/>
                    <a:p>
                      <a:pPr lvl="0">
                        <a:buNone/>
                      </a:pPr>
                      <a:r>
                        <a:rPr lang="en-AU" sz="1200"/>
                        <a:t>7</a:t>
                      </a:r>
                    </a:p>
                  </a:txBody>
                  <a:tcPr marT="0" marB="0" anchor="ctr"/>
                </a:tc>
                <a:tc>
                  <a:txBody>
                    <a:bodyPr/>
                    <a:lstStyle/>
                    <a:p>
                      <a:pPr lvl="0">
                        <a:buNone/>
                      </a:pPr>
                      <a:r>
                        <a:rPr lang="en-AU" sz="1200"/>
                        <a:t>10:35 – 10:40</a:t>
                      </a:r>
                    </a:p>
                  </a:txBody>
                  <a:tcPr marT="0" marB="0" anchor="ctr"/>
                </a:tc>
                <a:tc>
                  <a:txBody>
                    <a:bodyPr/>
                    <a:lstStyle/>
                    <a:p>
                      <a:pPr lvl="0">
                        <a:buNone/>
                      </a:pPr>
                      <a:r>
                        <a:rPr lang="en-US" sz="1200"/>
                        <a:t>Forward Meeting Plan/Executive Forum Agenda</a:t>
                      </a:r>
                    </a:p>
                  </a:txBody>
                  <a:tcPr marT="0" marB="0" anchor="ctr"/>
                </a:tc>
                <a:tc>
                  <a:txBody>
                    <a:bodyPr/>
                    <a:lstStyle/>
                    <a:p>
                      <a:pPr lvl="0">
                        <a:buNone/>
                      </a:pPr>
                      <a:r>
                        <a:rPr lang="en-AU" sz="1200"/>
                        <a:t>Anne-Marie McCague</a:t>
                      </a:r>
                      <a:endParaRPr lang="en-US" sz="1200"/>
                    </a:p>
                  </a:txBody>
                  <a:tcPr marT="0" marB="0" anchor="ctr"/>
                </a:tc>
                <a:extLst>
                  <a:ext uri="{0D108BD9-81ED-4DB2-BD59-A6C34878D82A}">
                    <a16:rowId xmlns:a16="http://schemas.microsoft.com/office/drawing/2014/main" val="1789169265"/>
                  </a:ext>
                </a:extLst>
              </a:tr>
              <a:tr h="390473">
                <a:tc>
                  <a:txBody>
                    <a:bodyPr/>
                    <a:lstStyle/>
                    <a:p>
                      <a:pPr lvl="0">
                        <a:buNone/>
                      </a:pPr>
                      <a:r>
                        <a:rPr lang="en-AU" sz="1200"/>
                        <a:t>8</a:t>
                      </a:r>
                    </a:p>
                  </a:txBody>
                  <a:tcPr marT="0" marB="0" anchor="ctr"/>
                </a:tc>
                <a:tc>
                  <a:txBody>
                    <a:bodyPr/>
                    <a:lstStyle/>
                    <a:p>
                      <a:pPr lvl="0">
                        <a:buNone/>
                      </a:pPr>
                      <a:r>
                        <a:rPr lang="en-AU" sz="1200"/>
                        <a:t>10:40 – 10:50</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General Questions</a:t>
                      </a:r>
                    </a:p>
                  </a:txBody>
                  <a:tcPr marT="0" marB="0" anchor="ctr"/>
                </a:tc>
                <a:tc>
                  <a:txBody>
                    <a:bodyPr/>
                    <a:lstStyle/>
                    <a:p>
                      <a:pPr lvl="0">
                        <a:buNone/>
                      </a:pPr>
                      <a:r>
                        <a:rPr lang="en-US" sz="1200"/>
                        <a:t>Peter Carruthers</a:t>
                      </a:r>
                    </a:p>
                  </a:txBody>
                  <a:tcPr marT="0" marB="0" anchor="ctr"/>
                </a:tc>
                <a:extLst>
                  <a:ext uri="{0D108BD9-81ED-4DB2-BD59-A6C34878D82A}">
                    <a16:rowId xmlns:a16="http://schemas.microsoft.com/office/drawing/2014/main" val="4189287746"/>
                  </a:ext>
                </a:extLst>
              </a:tr>
              <a:tr h="390473">
                <a:tc>
                  <a:txBody>
                    <a:bodyPr/>
                    <a:lstStyle/>
                    <a:p>
                      <a:pPr lvl="0">
                        <a:buNone/>
                      </a:pPr>
                      <a:r>
                        <a:rPr lang="en-US" sz="1200"/>
                        <a:t>9</a:t>
                      </a:r>
                    </a:p>
                  </a:txBody>
                  <a:tcPr marT="0" marB="0" anchor="ctr"/>
                </a:tc>
                <a:tc>
                  <a:txBody>
                    <a:bodyPr/>
                    <a:lstStyle/>
                    <a:p>
                      <a:r>
                        <a:rPr lang="en-AU" sz="1200"/>
                        <a:t>10:50 – 11:00</a:t>
                      </a:r>
                    </a:p>
                  </a:txBody>
                  <a:tcPr marT="0" marB="0" anchor="ctr"/>
                </a:tc>
                <a:tc>
                  <a:txBody>
                    <a:bodyPr/>
                    <a:lstStyle/>
                    <a:p>
                      <a:pPr marL="0" marR="0" lvl="0" indent="0" algn="l" rtl="0">
                        <a:lnSpc>
                          <a:spcPct val="100000"/>
                        </a:lnSpc>
                        <a:spcBef>
                          <a:spcPts val="0"/>
                        </a:spcBef>
                        <a:spcAft>
                          <a:spcPts val="0"/>
                        </a:spcAft>
                        <a:buFontTx/>
                        <a:buNone/>
                      </a:pPr>
                      <a:r>
                        <a:rPr lang="en-US" sz="1200"/>
                        <a:t>Break</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1200"/>
                    </a:p>
                  </a:txBody>
                  <a:tcPr marT="0" marB="0" anchor="ctr"/>
                </a:tc>
                <a:extLst>
                  <a:ext uri="{0D108BD9-81ED-4DB2-BD59-A6C34878D82A}">
                    <a16:rowId xmlns:a16="http://schemas.microsoft.com/office/drawing/2014/main" val="2186690090"/>
                  </a:ext>
                </a:extLst>
              </a:tr>
              <a:tr h="390473">
                <a:tc>
                  <a:txBody>
                    <a:bodyPr/>
                    <a:lstStyle/>
                    <a:p>
                      <a:pPr lvl="0">
                        <a:buNone/>
                      </a:pPr>
                      <a:r>
                        <a:rPr lang="en-AU" sz="1200"/>
                        <a:t>10</a:t>
                      </a:r>
                      <a:endParaRPr lang="en-US" sz="1200"/>
                    </a:p>
                  </a:txBody>
                  <a:tcPr marT="0" marB="0" anchor="ctr"/>
                </a:tc>
                <a:tc>
                  <a:txBody>
                    <a:bodyPr/>
                    <a:lstStyle/>
                    <a:p>
                      <a:r>
                        <a:rPr lang="en-AU" sz="1200"/>
                        <a:t>11:00 – 11:30</a:t>
                      </a:r>
                    </a:p>
                  </a:txBody>
                  <a:tcPr marT="0" marB="0" anchor="ctr"/>
                </a:tc>
                <a:tc>
                  <a:txBody>
                    <a:bodyPr/>
                    <a:lstStyle/>
                    <a:p>
                      <a:pPr marL="0" marR="0" lvl="0" indent="0" algn="l" rtl="0">
                        <a:lnSpc>
                          <a:spcPct val="100000"/>
                        </a:lnSpc>
                        <a:spcBef>
                          <a:spcPts val="0"/>
                        </a:spcBef>
                        <a:spcAft>
                          <a:spcPts val="0"/>
                        </a:spcAft>
                        <a:buFontTx/>
                        <a:buNone/>
                      </a:pPr>
                      <a:r>
                        <a:rPr lang="en-AU" sz="1200"/>
                        <a:t>Wholesale Demand Response (WDR) and Customer Switching Update</a:t>
                      </a:r>
                      <a:endParaRPr lang="en-US" sz="1200"/>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Various</a:t>
                      </a:r>
                    </a:p>
                  </a:txBody>
                  <a:tcPr marT="0" marB="0" anchor="ctr"/>
                </a:tc>
                <a:extLst>
                  <a:ext uri="{0D108BD9-81ED-4DB2-BD59-A6C34878D82A}">
                    <a16:rowId xmlns:a16="http://schemas.microsoft.com/office/drawing/2014/main" val="1781367638"/>
                  </a:ext>
                </a:extLst>
              </a:tr>
              <a:tr h="347087">
                <a:tc>
                  <a:txBody>
                    <a:bodyPr/>
                    <a:lstStyle/>
                    <a:p>
                      <a:pPr lvl="0">
                        <a:buNone/>
                      </a:pPr>
                      <a:r>
                        <a:rPr lang="en-AU" sz="1200"/>
                        <a:t>11</a:t>
                      </a:r>
                    </a:p>
                  </a:txBody>
                  <a:tcPr marT="0" marB="0" anchor="ctr"/>
                </a:tc>
                <a:tc>
                  <a:txBody>
                    <a:bodyPr/>
                    <a:lstStyle/>
                    <a:p>
                      <a:pPr lvl="0">
                        <a:buNone/>
                      </a:pPr>
                      <a:r>
                        <a:rPr lang="en-AU" sz="1200"/>
                        <a:t>11:30</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Meeting Close</a:t>
                      </a:r>
                    </a:p>
                  </a:txBody>
                  <a:tcPr marT="0" marB="0" anchor="ctr"/>
                </a:tc>
                <a:tc>
                  <a:txBody>
                    <a:bodyPr/>
                    <a:lstStyle/>
                    <a:p>
                      <a:pPr lvl="0">
                        <a:buNone/>
                      </a:pPr>
                      <a:r>
                        <a:rPr lang="en-US" sz="1200"/>
                        <a:t>Peter Carruthers</a:t>
                      </a:r>
                    </a:p>
                  </a:txBody>
                  <a:tcPr marT="0" marB="0" anchor="ctr"/>
                </a:tc>
                <a:extLst>
                  <a:ext uri="{0D108BD9-81ED-4DB2-BD59-A6C34878D82A}">
                    <a16:rowId xmlns:a16="http://schemas.microsoft.com/office/drawing/2014/main" val="3733209304"/>
                  </a:ext>
                </a:extLst>
              </a:tr>
            </a:tbl>
          </a:graphicData>
        </a:graphic>
      </p:graphicFrame>
    </p:spTree>
    <p:extLst>
      <p:ext uri="{BB962C8B-B14F-4D97-AF65-F5344CB8AC3E}">
        <p14:creationId xmlns:p14="http://schemas.microsoft.com/office/powerpoint/2010/main" val="334874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028B-26FF-4BAF-B969-05144C69012C}"/>
              </a:ext>
            </a:extLst>
          </p:cNvPr>
          <p:cNvSpPr>
            <a:spLocks noGrp="1"/>
          </p:cNvSpPr>
          <p:nvPr>
            <p:ph type="title"/>
          </p:nvPr>
        </p:nvSpPr>
        <p:spPr/>
        <p:txBody>
          <a:bodyPr/>
          <a:lstStyle/>
          <a:p>
            <a:r>
              <a:rPr lang="en-AU"/>
              <a:t>Key roadmap dates</a:t>
            </a:r>
          </a:p>
        </p:txBody>
      </p:sp>
      <p:sp>
        <p:nvSpPr>
          <p:cNvPr id="3" name="Content Placeholder 2">
            <a:extLst>
              <a:ext uri="{FF2B5EF4-FFF2-40B4-BE49-F238E27FC236}">
                <a16:creationId xmlns:a16="http://schemas.microsoft.com/office/drawing/2014/main" id="{C907EF12-6A87-4BC6-B78C-417AB1B6D207}"/>
              </a:ext>
            </a:extLst>
          </p:cNvPr>
          <p:cNvSpPr>
            <a:spLocks noGrp="1"/>
          </p:cNvSpPr>
          <p:nvPr>
            <p:ph idx="1"/>
          </p:nvPr>
        </p:nvSpPr>
        <p:spPr/>
        <p:txBody>
          <a:bodyPr/>
          <a:lstStyle/>
          <a:p>
            <a:r>
              <a:rPr lang="en-AU"/>
              <a:t>1 October 2021: New commencement date for 5MS and GS soft start</a:t>
            </a:r>
          </a:p>
          <a:p>
            <a:r>
              <a:rPr lang="en-AU"/>
              <a:t>1 October 2021: Customer switching go-live </a:t>
            </a:r>
          </a:p>
          <a:p>
            <a:r>
              <a:rPr lang="en-AU"/>
              <a:t>24 October 2021: Confirmed WDR commencement date</a:t>
            </a:r>
          </a:p>
          <a:p>
            <a:r>
              <a:rPr lang="en-AU"/>
              <a:t>November 2021: Electricity and gas B2B changes</a:t>
            </a:r>
          </a:p>
          <a:p>
            <a:r>
              <a:rPr lang="en-AU"/>
              <a:t>30 March 2022: Metering Coordinator Planned Interruptions and MSATS Standing Data Review (v1) go-lives</a:t>
            </a:r>
          </a:p>
        </p:txBody>
      </p:sp>
      <p:sp>
        <p:nvSpPr>
          <p:cNvPr id="6" name="Slide Number Placeholder 5">
            <a:extLst>
              <a:ext uri="{FF2B5EF4-FFF2-40B4-BE49-F238E27FC236}">
                <a16:creationId xmlns:a16="http://schemas.microsoft.com/office/drawing/2014/main" id="{5ABA01DC-0CD8-47FD-82B2-95657D0D9F57}"/>
              </a:ext>
            </a:extLst>
          </p:cNvPr>
          <p:cNvSpPr>
            <a:spLocks noGrp="1"/>
          </p:cNvSpPr>
          <p:nvPr>
            <p:ph type="sldNum" sz="quarter" idx="12"/>
          </p:nvPr>
        </p:nvSpPr>
        <p:spPr/>
        <p:txBody>
          <a:bodyPr/>
          <a:lstStyle/>
          <a:p>
            <a:fld id="{4EC81F68-4976-451A-B2E9-79BCBD2F70CC}" type="slidenum">
              <a:rPr lang="en-AU" smtClean="0"/>
              <a:t>30</a:t>
            </a:fld>
            <a:endParaRPr lang="en-AU"/>
          </a:p>
        </p:txBody>
      </p:sp>
    </p:spTree>
    <p:extLst>
      <p:ext uri="{BB962C8B-B14F-4D97-AF65-F5344CB8AC3E}">
        <p14:creationId xmlns:p14="http://schemas.microsoft.com/office/powerpoint/2010/main" val="2887826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0BE9-D0F1-4C1A-BE18-95EFC0F62A65}"/>
              </a:ext>
            </a:extLst>
          </p:cNvPr>
          <p:cNvSpPr>
            <a:spLocks noGrp="1"/>
          </p:cNvSpPr>
          <p:nvPr>
            <p:ph type="title"/>
          </p:nvPr>
        </p:nvSpPr>
        <p:spPr/>
        <p:txBody>
          <a:bodyPr/>
          <a:lstStyle/>
          <a:p>
            <a:r>
              <a:rPr lang="en-AU"/>
              <a:t>Partial snapshot of regulatory implementation roadmap</a:t>
            </a:r>
          </a:p>
        </p:txBody>
      </p:sp>
      <p:sp>
        <p:nvSpPr>
          <p:cNvPr id="5" name="Slide Number Placeholder 4">
            <a:extLst>
              <a:ext uri="{FF2B5EF4-FFF2-40B4-BE49-F238E27FC236}">
                <a16:creationId xmlns:a16="http://schemas.microsoft.com/office/drawing/2014/main" id="{667E26F5-742D-40A6-BF90-E882BB7B7ECB}"/>
              </a:ext>
            </a:extLst>
          </p:cNvPr>
          <p:cNvSpPr>
            <a:spLocks noGrp="1"/>
          </p:cNvSpPr>
          <p:nvPr>
            <p:ph type="sldNum" sz="quarter" idx="12"/>
          </p:nvPr>
        </p:nvSpPr>
        <p:spPr/>
        <p:txBody>
          <a:bodyPr/>
          <a:lstStyle/>
          <a:p>
            <a:fld id="{4EC81F68-4976-451A-B2E9-79BCBD2F70CC}" type="slidenum">
              <a:rPr lang="en-AU" smtClean="0"/>
              <a:t>31</a:t>
            </a:fld>
            <a:endParaRPr lang="en-AU"/>
          </a:p>
        </p:txBody>
      </p:sp>
      <p:sp>
        <p:nvSpPr>
          <p:cNvPr id="7" name="TextBox 6">
            <a:extLst>
              <a:ext uri="{FF2B5EF4-FFF2-40B4-BE49-F238E27FC236}">
                <a16:creationId xmlns:a16="http://schemas.microsoft.com/office/drawing/2014/main" id="{2B3FAF1F-4F18-441B-8F19-A8DAF627A160}"/>
              </a:ext>
            </a:extLst>
          </p:cNvPr>
          <p:cNvSpPr txBox="1"/>
          <p:nvPr/>
        </p:nvSpPr>
        <p:spPr>
          <a:xfrm>
            <a:off x="163666" y="1513457"/>
            <a:ext cx="8870159" cy="302840"/>
          </a:xfrm>
          <a:prstGeom prst="rect">
            <a:avLst/>
          </a:prstGeom>
          <a:noFill/>
        </p:spPr>
        <p:txBody>
          <a:bodyPr wrap="square" rtlCol="0">
            <a:sp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pPr algn="ctr"/>
            <a:r>
              <a:rPr lang="en-AU" sz="1368" b="1"/>
              <a:t>For full details see: </a:t>
            </a:r>
            <a:r>
              <a:rPr lang="en-AU" sz="1368">
                <a:hlinkClick r:id="rId2"/>
              </a:rPr>
              <a:t>https://www.aemo.com.au/initiatives/major-programs/regulatory-implementation-roadmap</a:t>
            </a:r>
            <a:r>
              <a:rPr lang="en-AU" sz="1368"/>
              <a:t> </a:t>
            </a:r>
          </a:p>
        </p:txBody>
      </p:sp>
      <p:grpSp>
        <p:nvGrpSpPr>
          <p:cNvPr id="9" name="Group 8">
            <a:extLst>
              <a:ext uri="{FF2B5EF4-FFF2-40B4-BE49-F238E27FC236}">
                <a16:creationId xmlns:a16="http://schemas.microsoft.com/office/drawing/2014/main" id="{AA6723E7-64A2-4EC3-82C8-E9666809FE78}"/>
              </a:ext>
            </a:extLst>
          </p:cNvPr>
          <p:cNvGrpSpPr/>
          <p:nvPr/>
        </p:nvGrpSpPr>
        <p:grpSpPr>
          <a:xfrm>
            <a:off x="123941" y="2004189"/>
            <a:ext cx="8896117" cy="3643638"/>
            <a:chOff x="123941" y="2004189"/>
            <a:chExt cx="8896117" cy="3643638"/>
          </a:xfrm>
        </p:grpSpPr>
        <p:pic>
          <p:nvPicPr>
            <p:cNvPr id="6" name="Picture 5">
              <a:extLst>
                <a:ext uri="{FF2B5EF4-FFF2-40B4-BE49-F238E27FC236}">
                  <a16:creationId xmlns:a16="http://schemas.microsoft.com/office/drawing/2014/main" id="{8D87429E-5AAE-43C1-B542-C2AB30A2B177}"/>
                </a:ext>
              </a:extLst>
            </p:cNvPr>
            <p:cNvPicPr>
              <a:picLocks noChangeAspect="1"/>
            </p:cNvPicPr>
            <p:nvPr/>
          </p:nvPicPr>
          <p:blipFill>
            <a:blip r:embed="rId3"/>
            <a:stretch>
              <a:fillRect/>
            </a:stretch>
          </p:blipFill>
          <p:spPr>
            <a:xfrm>
              <a:off x="123941" y="2004189"/>
              <a:ext cx="8896117" cy="3643638"/>
            </a:xfrm>
            <a:prstGeom prst="rect">
              <a:avLst/>
            </a:prstGeom>
          </p:spPr>
        </p:pic>
        <p:sp>
          <p:nvSpPr>
            <p:cNvPr id="8" name="Oval 7">
              <a:extLst>
                <a:ext uri="{FF2B5EF4-FFF2-40B4-BE49-F238E27FC236}">
                  <a16:creationId xmlns:a16="http://schemas.microsoft.com/office/drawing/2014/main" id="{46BE32C5-3E8F-4F60-8A8D-994960954BB1}"/>
                </a:ext>
              </a:extLst>
            </p:cNvPr>
            <p:cNvSpPr/>
            <p:nvPr/>
          </p:nvSpPr>
          <p:spPr>
            <a:xfrm>
              <a:off x="1186962" y="3499339"/>
              <a:ext cx="2259623" cy="8880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80449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72DA-61B1-43D8-B4CA-12D123C82231}"/>
              </a:ext>
            </a:extLst>
          </p:cNvPr>
          <p:cNvSpPr>
            <a:spLocks noGrp="1"/>
          </p:cNvSpPr>
          <p:nvPr>
            <p:ph type="title"/>
          </p:nvPr>
        </p:nvSpPr>
        <p:spPr/>
        <p:txBody>
          <a:bodyPr/>
          <a:lstStyle/>
          <a:p>
            <a:r>
              <a:rPr lang="en-AU"/>
              <a:t>Planned retail schema changes</a:t>
            </a:r>
          </a:p>
        </p:txBody>
      </p:sp>
      <p:sp>
        <p:nvSpPr>
          <p:cNvPr id="5" name="Slide Number Placeholder 4">
            <a:extLst>
              <a:ext uri="{FF2B5EF4-FFF2-40B4-BE49-F238E27FC236}">
                <a16:creationId xmlns:a16="http://schemas.microsoft.com/office/drawing/2014/main" id="{0C984219-92CA-4FFE-86BB-382780FF7D29}"/>
              </a:ext>
            </a:extLst>
          </p:cNvPr>
          <p:cNvSpPr>
            <a:spLocks noGrp="1"/>
          </p:cNvSpPr>
          <p:nvPr>
            <p:ph type="sldNum" sz="quarter" idx="12"/>
          </p:nvPr>
        </p:nvSpPr>
        <p:spPr/>
        <p:txBody>
          <a:bodyPr/>
          <a:lstStyle/>
          <a:p>
            <a:fld id="{4EC81F68-4976-451A-B2E9-79BCBD2F70CC}" type="slidenum">
              <a:rPr lang="en-AU" smtClean="0"/>
              <a:t>32</a:t>
            </a:fld>
            <a:endParaRPr lang="en-AU"/>
          </a:p>
        </p:txBody>
      </p:sp>
      <p:pic>
        <p:nvPicPr>
          <p:cNvPr id="6" name="Picture 5">
            <a:extLst>
              <a:ext uri="{FF2B5EF4-FFF2-40B4-BE49-F238E27FC236}">
                <a16:creationId xmlns:a16="http://schemas.microsoft.com/office/drawing/2014/main" id="{CB605177-4C24-4347-841A-85CC1AB854CE}"/>
              </a:ext>
            </a:extLst>
          </p:cNvPr>
          <p:cNvPicPr>
            <a:picLocks noChangeAspect="1"/>
          </p:cNvPicPr>
          <p:nvPr/>
        </p:nvPicPr>
        <p:blipFill>
          <a:blip r:embed="rId2"/>
          <a:stretch>
            <a:fillRect/>
          </a:stretch>
        </p:blipFill>
        <p:spPr>
          <a:xfrm>
            <a:off x="164953" y="1833494"/>
            <a:ext cx="8810635" cy="3259936"/>
          </a:xfrm>
          <a:prstGeom prst="rect">
            <a:avLst/>
          </a:prstGeom>
          <a:noFill/>
        </p:spPr>
      </p:pic>
      <p:sp>
        <p:nvSpPr>
          <p:cNvPr id="7" name="TextBox 6">
            <a:extLst>
              <a:ext uri="{FF2B5EF4-FFF2-40B4-BE49-F238E27FC236}">
                <a16:creationId xmlns:a16="http://schemas.microsoft.com/office/drawing/2014/main" id="{FF98D10C-C982-451E-A08F-CB9A8FB7125F}"/>
              </a:ext>
            </a:extLst>
          </p:cNvPr>
          <p:cNvSpPr txBox="1"/>
          <p:nvPr/>
        </p:nvSpPr>
        <p:spPr>
          <a:xfrm>
            <a:off x="164953" y="1401655"/>
            <a:ext cx="8810635" cy="302840"/>
          </a:xfrm>
          <a:prstGeom prst="rect">
            <a:avLst/>
          </a:prstGeom>
          <a:noFill/>
        </p:spPr>
        <p:txBody>
          <a:bodyPr wrap="square" rtlCol="0">
            <a:sp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pPr algn="ctr"/>
            <a:r>
              <a:rPr lang="en-AU" sz="1368" b="1"/>
              <a:t>For full details see: </a:t>
            </a:r>
            <a:r>
              <a:rPr lang="en-AU" sz="1368">
                <a:hlinkClick r:id="rId3"/>
              </a:rPr>
              <a:t>https://www.aemo.com.au/initiatives/major-programs/regulatory-implementation-roadmap</a:t>
            </a:r>
            <a:r>
              <a:rPr lang="en-AU" sz="1368"/>
              <a:t> </a:t>
            </a:r>
          </a:p>
        </p:txBody>
      </p:sp>
    </p:spTree>
    <p:extLst>
      <p:ext uri="{BB962C8B-B14F-4D97-AF65-F5344CB8AC3E}">
        <p14:creationId xmlns:p14="http://schemas.microsoft.com/office/powerpoint/2010/main" val="1234292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8CAA0-8892-4D90-94BB-00E17837727E}"/>
              </a:ext>
            </a:extLst>
          </p:cNvPr>
          <p:cNvSpPr>
            <a:spLocks noGrp="1"/>
          </p:cNvSpPr>
          <p:nvPr>
            <p:ph type="title"/>
          </p:nvPr>
        </p:nvSpPr>
        <p:spPr/>
        <p:txBody>
          <a:bodyPr/>
          <a:lstStyle/>
          <a:p>
            <a:r>
              <a:rPr lang="en-AU"/>
              <a:t>WDR system impacts</a:t>
            </a:r>
          </a:p>
        </p:txBody>
      </p:sp>
      <p:sp>
        <p:nvSpPr>
          <p:cNvPr id="3" name="Text Placeholder 2">
            <a:extLst>
              <a:ext uri="{FF2B5EF4-FFF2-40B4-BE49-F238E27FC236}">
                <a16:creationId xmlns:a16="http://schemas.microsoft.com/office/drawing/2014/main" id="{DFD54B50-FD42-4135-A12F-E9A3D68428B5}"/>
              </a:ext>
            </a:extLst>
          </p:cNvPr>
          <p:cNvSpPr>
            <a:spLocks noGrp="1"/>
          </p:cNvSpPr>
          <p:nvPr>
            <p:ph type="body" idx="1"/>
          </p:nvPr>
        </p:nvSpPr>
        <p:spPr/>
        <p:txBody>
          <a:bodyPr/>
          <a:lstStyle/>
          <a:p>
            <a:r>
              <a:rPr lang="en-AU"/>
              <a:t>Ruth Guest, WDR Business Lead</a:t>
            </a:r>
          </a:p>
        </p:txBody>
      </p:sp>
      <p:sp>
        <p:nvSpPr>
          <p:cNvPr id="4" name="Date Placeholder 3">
            <a:extLst>
              <a:ext uri="{FF2B5EF4-FFF2-40B4-BE49-F238E27FC236}">
                <a16:creationId xmlns:a16="http://schemas.microsoft.com/office/drawing/2014/main" id="{86A99BA3-B817-4D25-B659-EC287F3757BE}"/>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5" name="Footer Placeholder 4">
            <a:extLst>
              <a:ext uri="{FF2B5EF4-FFF2-40B4-BE49-F238E27FC236}">
                <a16:creationId xmlns:a16="http://schemas.microsoft.com/office/drawing/2014/main" id="{BAB61C64-C8D9-488C-BB9E-8D00BB455BBD}"/>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E6DBC7EB-3BCD-41B0-BF28-2E730E1FEDB0}"/>
              </a:ext>
            </a:extLst>
          </p:cNvPr>
          <p:cNvSpPr>
            <a:spLocks noGrp="1"/>
          </p:cNvSpPr>
          <p:nvPr>
            <p:ph type="sldNum" sz="quarter" idx="12"/>
          </p:nvPr>
        </p:nvSpPr>
        <p:spPr/>
        <p:txBody>
          <a:bodyPr/>
          <a:lstStyle/>
          <a:p>
            <a:fld id="{4EC81F68-4976-451A-B2E9-79BCBD2F70CC}" type="slidenum">
              <a:rPr lang="en-AU" smtClean="0"/>
              <a:pPr/>
              <a:t>33</a:t>
            </a:fld>
            <a:endParaRPr lang="en-AU"/>
          </a:p>
        </p:txBody>
      </p:sp>
    </p:spTree>
    <p:extLst>
      <p:ext uri="{BB962C8B-B14F-4D97-AF65-F5344CB8AC3E}">
        <p14:creationId xmlns:p14="http://schemas.microsoft.com/office/powerpoint/2010/main" val="1293622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FF85-FAC7-424B-A176-903B9EC655FE}"/>
              </a:ext>
            </a:extLst>
          </p:cNvPr>
          <p:cNvSpPr>
            <a:spLocks noGrp="1"/>
          </p:cNvSpPr>
          <p:nvPr>
            <p:ph type="title"/>
          </p:nvPr>
        </p:nvSpPr>
        <p:spPr/>
        <p:txBody>
          <a:bodyPr/>
          <a:lstStyle/>
          <a:p>
            <a:r>
              <a:rPr lang="en-AU"/>
              <a:t>NEM Wholesale Systems: </a:t>
            </a:r>
            <a:br>
              <a:rPr lang="en-AU"/>
            </a:br>
            <a:r>
              <a:rPr lang="en-AU"/>
              <a:t>5MS change heatmap</a:t>
            </a:r>
          </a:p>
        </p:txBody>
      </p:sp>
      <p:sp>
        <p:nvSpPr>
          <p:cNvPr id="5" name="Slide Number Placeholder 4">
            <a:extLst>
              <a:ext uri="{FF2B5EF4-FFF2-40B4-BE49-F238E27FC236}">
                <a16:creationId xmlns:a16="http://schemas.microsoft.com/office/drawing/2014/main" id="{4E86E6E5-1424-43C8-B112-7508BC2A6144}"/>
              </a:ext>
            </a:extLst>
          </p:cNvPr>
          <p:cNvSpPr>
            <a:spLocks noGrp="1"/>
          </p:cNvSpPr>
          <p:nvPr>
            <p:ph type="sldNum" sz="quarter" idx="12"/>
          </p:nvPr>
        </p:nvSpPr>
        <p:spPr/>
        <p:txBody>
          <a:bodyPr/>
          <a:lstStyle/>
          <a:p>
            <a:fld id="{4EC81F68-4976-451A-B2E9-79BCBD2F70CC}" type="slidenum">
              <a:rPr lang="en-AU" smtClean="0"/>
              <a:t>34</a:t>
            </a:fld>
            <a:endParaRPr lang="en-AU"/>
          </a:p>
        </p:txBody>
      </p:sp>
      <p:grpSp>
        <p:nvGrpSpPr>
          <p:cNvPr id="35" name="Group 34">
            <a:extLst>
              <a:ext uri="{FF2B5EF4-FFF2-40B4-BE49-F238E27FC236}">
                <a16:creationId xmlns:a16="http://schemas.microsoft.com/office/drawing/2014/main" id="{735B392B-6665-4040-BC9A-A8ABE44B471F}"/>
              </a:ext>
            </a:extLst>
          </p:cNvPr>
          <p:cNvGrpSpPr/>
          <p:nvPr/>
        </p:nvGrpSpPr>
        <p:grpSpPr>
          <a:xfrm>
            <a:off x="900954" y="1797417"/>
            <a:ext cx="7188004" cy="4171800"/>
            <a:chOff x="2386854" y="1876548"/>
            <a:chExt cx="7188004" cy="4171800"/>
          </a:xfrm>
        </p:grpSpPr>
        <p:sp>
          <p:nvSpPr>
            <p:cNvPr id="6" name="Rectangle: Rounded Corners 5">
              <a:extLst>
                <a:ext uri="{FF2B5EF4-FFF2-40B4-BE49-F238E27FC236}">
                  <a16:creationId xmlns:a16="http://schemas.microsoft.com/office/drawing/2014/main" id="{9C5BAE3C-088D-40D6-BF21-2BE18D9D4D15}"/>
                </a:ext>
              </a:extLst>
            </p:cNvPr>
            <p:cNvSpPr/>
            <p:nvPr/>
          </p:nvSpPr>
          <p:spPr>
            <a:xfrm>
              <a:off x="2386854"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99" b="1"/>
                <a:t>DISPATCH</a:t>
              </a:r>
            </a:p>
          </p:txBody>
        </p:sp>
        <p:sp>
          <p:nvSpPr>
            <p:cNvPr id="7" name="Rectangle: Rounded Corners 6">
              <a:extLst>
                <a:ext uri="{FF2B5EF4-FFF2-40B4-BE49-F238E27FC236}">
                  <a16:creationId xmlns:a16="http://schemas.microsoft.com/office/drawing/2014/main" id="{C476EE14-B64F-4965-B2A6-808890ADA780}"/>
                </a:ext>
              </a:extLst>
            </p:cNvPr>
            <p:cNvSpPr/>
            <p:nvPr/>
          </p:nvSpPr>
          <p:spPr>
            <a:xfrm>
              <a:off x="4836280"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99" b="1"/>
                <a:t>SETTLEMENT</a:t>
              </a:r>
            </a:p>
          </p:txBody>
        </p:sp>
        <p:sp>
          <p:nvSpPr>
            <p:cNvPr id="8" name="Rectangle: Rounded Corners 7">
              <a:extLst>
                <a:ext uri="{FF2B5EF4-FFF2-40B4-BE49-F238E27FC236}">
                  <a16:creationId xmlns:a16="http://schemas.microsoft.com/office/drawing/2014/main" id="{2A4321B1-DDE0-47E5-8F17-D06C4C7387E2}"/>
                </a:ext>
              </a:extLst>
            </p:cNvPr>
            <p:cNvSpPr/>
            <p:nvPr/>
          </p:nvSpPr>
          <p:spPr>
            <a:xfrm>
              <a:off x="7285708"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99" b="1"/>
                <a:t>POWER SYSTEM</a:t>
              </a:r>
            </a:p>
          </p:txBody>
        </p:sp>
        <p:sp>
          <p:nvSpPr>
            <p:cNvPr id="9" name="Rectangle 8">
              <a:extLst>
                <a:ext uri="{FF2B5EF4-FFF2-40B4-BE49-F238E27FC236}">
                  <a16:creationId xmlns:a16="http://schemas.microsoft.com/office/drawing/2014/main" id="{0354243B-D80F-4F8F-9AB5-8D12F25E78DF}"/>
                </a:ext>
              </a:extLst>
            </p:cNvPr>
            <p:cNvSpPr/>
            <p:nvPr/>
          </p:nvSpPr>
          <p:spPr>
            <a:xfrm>
              <a:off x="2723424" y="2328957"/>
              <a:ext cx="1608591" cy="3433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99"/>
                <a:t>Bids/Offers</a:t>
              </a:r>
            </a:p>
          </p:txBody>
        </p:sp>
        <p:sp>
          <p:nvSpPr>
            <p:cNvPr id="10" name="Rectangle 9">
              <a:extLst>
                <a:ext uri="{FF2B5EF4-FFF2-40B4-BE49-F238E27FC236}">
                  <a16:creationId xmlns:a16="http://schemas.microsoft.com/office/drawing/2014/main" id="{01D5EC34-E4EC-446C-882F-3CD15B96A796}"/>
                </a:ext>
              </a:extLst>
            </p:cNvPr>
            <p:cNvSpPr/>
            <p:nvPr/>
          </p:nvSpPr>
          <p:spPr>
            <a:xfrm>
              <a:off x="2726318" y="3124028"/>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Dispatch</a:t>
              </a:r>
            </a:p>
          </p:txBody>
        </p:sp>
        <p:sp>
          <p:nvSpPr>
            <p:cNvPr id="11" name="Rectangle 10">
              <a:extLst>
                <a:ext uri="{FF2B5EF4-FFF2-40B4-BE49-F238E27FC236}">
                  <a16:creationId xmlns:a16="http://schemas.microsoft.com/office/drawing/2014/main" id="{338DA68E-8AFD-4859-A142-44EF469432CA}"/>
                </a:ext>
              </a:extLst>
            </p:cNvPr>
            <p:cNvSpPr/>
            <p:nvPr/>
          </p:nvSpPr>
          <p:spPr>
            <a:xfrm>
              <a:off x="2726318" y="351731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Predispatch (P5/P30s)</a:t>
              </a:r>
            </a:p>
          </p:txBody>
        </p:sp>
        <p:sp>
          <p:nvSpPr>
            <p:cNvPr id="12" name="Rectangle 11">
              <a:extLst>
                <a:ext uri="{FF2B5EF4-FFF2-40B4-BE49-F238E27FC236}">
                  <a16:creationId xmlns:a16="http://schemas.microsoft.com/office/drawing/2014/main" id="{F9C695C1-1975-46CF-9F35-F9BCF1E7247E}"/>
                </a:ext>
              </a:extLst>
            </p:cNvPr>
            <p:cNvSpPr/>
            <p:nvPr/>
          </p:nvSpPr>
          <p:spPr>
            <a:xfrm>
              <a:off x="7628882" y="2723032"/>
              <a:ext cx="160859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ST PASA</a:t>
              </a:r>
            </a:p>
          </p:txBody>
        </p:sp>
        <p:sp>
          <p:nvSpPr>
            <p:cNvPr id="13" name="Rectangle 12">
              <a:extLst>
                <a:ext uri="{FF2B5EF4-FFF2-40B4-BE49-F238E27FC236}">
                  <a16:creationId xmlns:a16="http://schemas.microsoft.com/office/drawing/2014/main" id="{F5164587-05E6-41C3-908B-FF31CCBD3E47}"/>
                </a:ext>
              </a:extLst>
            </p:cNvPr>
            <p:cNvSpPr/>
            <p:nvPr/>
          </p:nvSpPr>
          <p:spPr>
            <a:xfrm>
              <a:off x="5172217" y="2328957"/>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Settlement 5MS Calc.</a:t>
              </a:r>
            </a:p>
          </p:txBody>
        </p:sp>
        <p:sp>
          <p:nvSpPr>
            <p:cNvPr id="14" name="Rectangle 13">
              <a:extLst>
                <a:ext uri="{FF2B5EF4-FFF2-40B4-BE49-F238E27FC236}">
                  <a16:creationId xmlns:a16="http://schemas.microsoft.com/office/drawing/2014/main" id="{1B263060-672E-4DEB-84A9-BEC9FF6B738D}"/>
                </a:ext>
              </a:extLst>
            </p:cNvPr>
            <p:cNvSpPr/>
            <p:nvPr/>
          </p:nvSpPr>
          <p:spPr>
            <a:xfrm>
              <a:off x="5172217" y="2723032"/>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Settlement GS Calc.</a:t>
              </a:r>
            </a:p>
          </p:txBody>
        </p:sp>
        <p:sp>
          <p:nvSpPr>
            <p:cNvPr id="15" name="Rectangle 14">
              <a:extLst>
                <a:ext uri="{FF2B5EF4-FFF2-40B4-BE49-F238E27FC236}">
                  <a16:creationId xmlns:a16="http://schemas.microsoft.com/office/drawing/2014/main" id="{C895B6BB-CE0F-4E85-ABAF-B5B661BC51FC}"/>
                </a:ext>
              </a:extLst>
            </p:cNvPr>
            <p:cNvSpPr/>
            <p:nvPr/>
          </p:nvSpPr>
          <p:spPr>
            <a:xfrm>
              <a:off x="5172217" y="5123316"/>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Causer Pays Factors</a:t>
              </a:r>
            </a:p>
          </p:txBody>
        </p:sp>
        <p:sp>
          <p:nvSpPr>
            <p:cNvPr id="16" name="Rectangle 15">
              <a:extLst>
                <a:ext uri="{FF2B5EF4-FFF2-40B4-BE49-F238E27FC236}">
                  <a16:creationId xmlns:a16="http://schemas.microsoft.com/office/drawing/2014/main" id="{EDD6D82E-851E-4467-9529-3FCA88864892}"/>
                </a:ext>
              </a:extLst>
            </p:cNvPr>
            <p:cNvSpPr/>
            <p:nvPr/>
          </p:nvSpPr>
          <p:spPr>
            <a:xfrm>
              <a:off x="5172217" y="3923982"/>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Data Model</a:t>
              </a:r>
            </a:p>
          </p:txBody>
        </p:sp>
        <p:sp>
          <p:nvSpPr>
            <p:cNvPr id="17" name="Rectangle 16">
              <a:extLst>
                <a:ext uri="{FF2B5EF4-FFF2-40B4-BE49-F238E27FC236}">
                  <a16:creationId xmlns:a16="http://schemas.microsoft.com/office/drawing/2014/main" id="{5DE3E6AD-758F-4452-875E-4577CDBF006D}"/>
                </a:ext>
              </a:extLst>
            </p:cNvPr>
            <p:cNvSpPr/>
            <p:nvPr/>
          </p:nvSpPr>
          <p:spPr>
            <a:xfrm>
              <a:off x="5172217" y="4723537"/>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SRA</a:t>
              </a:r>
            </a:p>
          </p:txBody>
        </p:sp>
        <p:sp>
          <p:nvSpPr>
            <p:cNvPr id="18" name="Rectangle 17">
              <a:extLst>
                <a:ext uri="{FF2B5EF4-FFF2-40B4-BE49-F238E27FC236}">
                  <a16:creationId xmlns:a16="http://schemas.microsoft.com/office/drawing/2014/main" id="{E47EE031-EE1E-4D38-84B5-B2990B9505EA}"/>
                </a:ext>
              </a:extLst>
            </p:cNvPr>
            <p:cNvSpPr/>
            <p:nvPr/>
          </p:nvSpPr>
          <p:spPr>
            <a:xfrm>
              <a:off x="7628883" y="3923982"/>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MT PASA / EAAP</a:t>
              </a:r>
            </a:p>
          </p:txBody>
        </p:sp>
        <p:sp>
          <p:nvSpPr>
            <p:cNvPr id="19" name="Rectangle 18">
              <a:extLst>
                <a:ext uri="{FF2B5EF4-FFF2-40B4-BE49-F238E27FC236}">
                  <a16:creationId xmlns:a16="http://schemas.microsoft.com/office/drawing/2014/main" id="{D089A7B3-ACFB-469A-BFB4-A9934D3AE2DB}"/>
                </a:ext>
              </a:extLst>
            </p:cNvPr>
            <p:cNvSpPr/>
            <p:nvPr/>
          </p:nvSpPr>
          <p:spPr>
            <a:xfrm>
              <a:off x="7628883" y="4323760"/>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Demand Forecasting</a:t>
              </a:r>
            </a:p>
          </p:txBody>
        </p:sp>
        <p:sp>
          <p:nvSpPr>
            <p:cNvPr id="20" name="Rectangle 19">
              <a:extLst>
                <a:ext uri="{FF2B5EF4-FFF2-40B4-BE49-F238E27FC236}">
                  <a16:creationId xmlns:a16="http://schemas.microsoft.com/office/drawing/2014/main" id="{ACED8663-19FC-4D62-A350-DB3AC3519EC5}"/>
                </a:ext>
              </a:extLst>
            </p:cNvPr>
            <p:cNvSpPr/>
            <p:nvPr/>
          </p:nvSpPr>
          <p:spPr>
            <a:xfrm>
              <a:off x="2726318" y="2723032"/>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Data Model</a:t>
              </a:r>
            </a:p>
          </p:txBody>
        </p:sp>
        <p:sp>
          <p:nvSpPr>
            <p:cNvPr id="21" name="Rectangle 20">
              <a:extLst>
                <a:ext uri="{FF2B5EF4-FFF2-40B4-BE49-F238E27FC236}">
                  <a16:creationId xmlns:a16="http://schemas.microsoft.com/office/drawing/2014/main" id="{2F240508-3370-4784-BE30-644EE76E4F23}"/>
                </a:ext>
              </a:extLst>
            </p:cNvPr>
            <p:cNvSpPr/>
            <p:nvPr/>
          </p:nvSpPr>
          <p:spPr>
            <a:xfrm>
              <a:off x="7628883" y="4723537"/>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Generator Recall</a:t>
              </a:r>
            </a:p>
          </p:txBody>
        </p:sp>
        <p:sp>
          <p:nvSpPr>
            <p:cNvPr id="22" name="Rectangle 21">
              <a:extLst>
                <a:ext uri="{FF2B5EF4-FFF2-40B4-BE49-F238E27FC236}">
                  <a16:creationId xmlns:a16="http://schemas.microsoft.com/office/drawing/2014/main" id="{44057FAA-6427-4391-BBF5-EC50877F4F9A}"/>
                </a:ext>
              </a:extLst>
            </p:cNvPr>
            <p:cNvSpPr/>
            <p:nvPr/>
          </p:nvSpPr>
          <p:spPr>
            <a:xfrm>
              <a:off x="7631777" y="351731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Data Model</a:t>
              </a:r>
            </a:p>
          </p:txBody>
        </p:sp>
        <p:sp>
          <p:nvSpPr>
            <p:cNvPr id="23" name="Rectangle 22">
              <a:extLst>
                <a:ext uri="{FF2B5EF4-FFF2-40B4-BE49-F238E27FC236}">
                  <a16:creationId xmlns:a16="http://schemas.microsoft.com/office/drawing/2014/main" id="{CC209563-86E1-4A26-8E48-A4063197D362}"/>
                </a:ext>
              </a:extLst>
            </p:cNvPr>
            <p:cNvSpPr/>
            <p:nvPr/>
          </p:nvSpPr>
          <p:spPr>
            <a:xfrm>
              <a:off x="7628883" y="3124029"/>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RERT</a:t>
              </a:r>
            </a:p>
          </p:txBody>
        </p:sp>
        <p:sp>
          <p:nvSpPr>
            <p:cNvPr id="24" name="Rectangle 23">
              <a:extLst>
                <a:ext uri="{FF2B5EF4-FFF2-40B4-BE49-F238E27FC236}">
                  <a16:creationId xmlns:a16="http://schemas.microsoft.com/office/drawing/2014/main" id="{FF6A00A1-7D2E-4C87-930C-A9772C577A47}"/>
                </a:ext>
              </a:extLst>
            </p:cNvPr>
            <p:cNvSpPr/>
            <p:nvPr/>
          </p:nvSpPr>
          <p:spPr>
            <a:xfrm>
              <a:off x="2726318" y="432376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Administered Pricing</a:t>
              </a:r>
            </a:p>
          </p:txBody>
        </p:sp>
        <p:sp>
          <p:nvSpPr>
            <p:cNvPr id="25" name="Rectangle 24">
              <a:extLst>
                <a:ext uri="{FF2B5EF4-FFF2-40B4-BE49-F238E27FC236}">
                  <a16:creationId xmlns:a16="http://schemas.microsoft.com/office/drawing/2014/main" id="{793925AC-8EDF-44B6-9481-A7E1CD24CF2A}"/>
                </a:ext>
              </a:extLst>
            </p:cNvPr>
            <p:cNvSpPr/>
            <p:nvPr/>
          </p:nvSpPr>
          <p:spPr>
            <a:xfrm>
              <a:off x="2726318" y="4723537"/>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Suspension Pricing</a:t>
              </a:r>
            </a:p>
          </p:txBody>
        </p:sp>
        <p:sp>
          <p:nvSpPr>
            <p:cNvPr id="26" name="Rectangle 25">
              <a:extLst>
                <a:ext uri="{FF2B5EF4-FFF2-40B4-BE49-F238E27FC236}">
                  <a16:creationId xmlns:a16="http://schemas.microsoft.com/office/drawing/2014/main" id="{88B057A1-B65B-4B9F-A747-66242351492B}"/>
                </a:ext>
              </a:extLst>
            </p:cNvPr>
            <p:cNvSpPr/>
            <p:nvPr/>
          </p:nvSpPr>
          <p:spPr>
            <a:xfrm>
              <a:off x="7628883" y="2328957"/>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Negative Residue Management</a:t>
              </a:r>
            </a:p>
          </p:txBody>
        </p:sp>
        <p:sp>
          <p:nvSpPr>
            <p:cNvPr id="27" name="Rectangle 26">
              <a:extLst>
                <a:ext uri="{FF2B5EF4-FFF2-40B4-BE49-F238E27FC236}">
                  <a16:creationId xmlns:a16="http://schemas.microsoft.com/office/drawing/2014/main" id="{35F7359E-8FBB-4E83-A2C4-B2ABF0A9DFF9}"/>
                </a:ext>
              </a:extLst>
            </p:cNvPr>
            <p:cNvSpPr/>
            <p:nvPr/>
          </p:nvSpPr>
          <p:spPr>
            <a:xfrm>
              <a:off x="7628883" y="5123316"/>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Wind/Solar Availability</a:t>
              </a:r>
            </a:p>
          </p:txBody>
        </p:sp>
        <p:sp>
          <p:nvSpPr>
            <p:cNvPr id="28" name="Rectangle 27">
              <a:extLst>
                <a:ext uri="{FF2B5EF4-FFF2-40B4-BE49-F238E27FC236}">
                  <a16:creationId xmlns:a16="http://schemas.microsoft.com/office/drawing/2014/main" id="{07B88237-384D-4FA1-AB9C-3E295A3E1F69}"/>
                </a:ext>
              </a:extLst>
            </p:cNvPr>
            <p:cNvSpPr/>
            <p:nvPr/>
          </p:nvSpPr>
          <p:spPr>
            <a:xfrm>
              <a:off x="5175111" y="351731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Reallocations</a:t>
              </a:r>
            </a:p>
          </p:txBody>
        </p:sp>
        <p:sp>
          <p:nvSpPr>
            <p:cNvPr id="29" name="Rectangle 28">
              <a:extLst>
                <a:ext uri="{FF2B5EF4-FFF2-40B4-BE49-F238E27FC236}">
                  <a16:creationId xmlns:a16="http://schemas.microsoft.com/office/drawing/2014/main" id="{5A213FA6-419A-4F05-BBBF-7089CD49D1B6}"/>
                </a:ext>
              </a:extLst>
            </p:cNvPr>
            <p:cNvSpPr/>
            <p:nvPr/>
          </p:nvSpPr>
          <p:spPr>
            <a:xfrm>
              <a:off x="5172217" y="3124029"/>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Estimation and Prudentials</a:t>
              </a:r>
            </a:p>
          </p:txBody>
        </p:sp>
        <p:sp>
          <p:nvSpPr>
            <p:cNvPr id="30" name="Rectangle 29">
              <a:extLst>
                <a:ext uri="{FF2B5EF4-FFF2-40B4-BE49-F238E27FC236}">
                  <a16:creationId xmlns:a16="http://schemas.microsoft.com/office/drawing/2014/main" id="{EEDDC109-8294-4111-B73A-41C24798FDC2}"/>
                </a:ext>
              </a:extLst>
            </p:cNvPr>
            <p:cNvSpPr/>
            <p:nvPr/>
          </p:nvSpPr>
          <p:spPr>
            <a:xfrm>
              <a:off x="7628883" y="5519009"/>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VAR/MW Dispatch</a:t>
              </a:r>
            </a:p>
          </p:txBody>
        </p:sp>
        <p:sp>
          <p:nvSpPr>
            <p:cNvPr id="31" name="Rectangle 30">
              <a:extLst>
                <a:ext uri="{FF2B5EF4-FFF2-40B4-BE49-F238E27FC236}">
                  <a16:creationId xmlns:a16="http://schemas.microsoft.com/office/drawing/2014/main" id="{33E0802D-9BB1-43F2-9D62-044E1D767337}"/>
                </a:ext>
              </a:extLst>
            </p:cNvPr>
            <p:cNvSpPr/>
            <p:nvPr/>
          </p:nvSpPr>
          <p:spPr>
            <a:xfrm>
              <a:off x="2723424" y="5123316"/>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Constraints</a:t>
              </a:r>
            </a:p>
          </p:txBody>
        </p:sp>
        <p:sp>
          <p:nvSpPr>
            <p:cNvPr id="32" name="Rectangle 31">
              <a:extLst>
                <a:ext uri="{FF2B5EF4-FFF2-40B4-BE49-F238E27FC236}">
                  <a16:creationId xmlns:a16="http://schemas.microsoft.com/office/drawing/2014/main" id="{E1F9397F-B2EE-44F0-8FBA-4C68349EE533}"/>
                </a:ext>
              </a:extLst>
            </p:cNvPr>
            <p:cNvSpPr/>
            <p:nvPr/>
          </p:nvSpPr>
          <p:spPr>
            <a:xfrm>
              <a:off x="2726318" y="3923981"/>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Spot Price</a:t>
              </a:r>
            </a:p>
          </p:txBody>
        </p:sp>
        <p:sp>
          <p:nvSpPr>
            <p:cNvPr id="33" name="Rectangle 32">
              <a:extLst>
                <a:ext uri="{FF2B5EF4-FFF2-40B4-BE49-F238E27FC236}">
                  <a16:creationId xmlns:a16="http://schemas.microsoft.com/office/drawing/2014/main" id="{1EBDB11C-C7ED-436B-BEB0-E372F5B7C7B4}"/>
                </a:ext>
              </a:extLst>
            </p:cNvPr>
            <p:cNvSpPr/>
            <p:nvPr/>
          </p:nvSpPr>
          <p:spPr>
            <a:xfrm>
              <a:off x="2723424" y="5519009"/>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Registration</a:t>
              </a:r>
            </a:p>
          </p:txBody>
        </p:sp>
        <p:sp>
          <p:nvSpPr>
            <p:cNvPr id="34" name="Rectangle 33">
              <a:extLst>
                <a:ext uri="{FF2B5EF4-FFF2-40B4-BE49-F238E27FC236}">
                  <a16:creationId xmlns:a16="http://schemas.microsoft.com/office/drawing/2014/main" id="{AF4053B4-8303-434D-AFAF-93CB466265C6}"/>
                </a:ext>
              </a:extLst>
            </p:cNvPr>
            <p:cNvSpPr/>
            <p:nvPr/>
          </p:nvSpPr>
          <p:spPr>
            <a:xfrm>
              <a:off x="5172217" y="4323760"/>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IRSR Calc.</a:t>
              </a:r>
            </a:p>
          </p:txBody>
        </p:sp>
      </p:grpSp>
    </p:spTree>
    <p:extLst>
      <p:ext uri="{BB962C8B-B14F-4D97-AF65-F5344CB8AC3E}">
        <p14:creationId xmlns:p14="http://schemas.microsoft.com/office/powerpoint/2010/main" val="2177933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2EB3-DD4C-4740-81FC-DD629F9A0BF9}"/>
              </a:ext>
            </a:extLst>
          </p:cNvPr>
          <p:cNvSpPr>
            <a:spLocks noGrp="1"/>
          </p:cNvSpPr>
          <p:nvPr>
            <p:ph type="title"/>
          </p:nvPr>
        </p:nvSpPr>
        <p:spPr>
          <a:xfrm>
            <a:off x="176645" y="136526"/>
            <a:ext cx="8338705" cy="1189039"/>
          </a:xfrm>
        </p:spPr>
        <p:txBody>
          <a:bodyPr>
            <a:normAutofit fontScale="90000"/>
          </a:bodyPr>
          <a:lstStyle/>
          <a:p>
            <a:r>
              <a:rPr lang="en-AU"/>
              <a:t>NEM Wholesale Systems: </a:t>
            </a:r>
            <a:br>
              <a:rPr lang="en-AU"/>
            </a:br>
            <a:r>
              <a:rPr lang="en-AU"/>
              <a:t>Combined 5MS + WDR change heatmap</a:t>
            </a:r>
          </a:p>
        </p:txBody>
      </p:sp>
      <p:sp>
        <p:nvSpPr>
          <p:cNvPr id="5" name="Slide Number Placeholder 4">
            <a:extLst>
              <a:ext uri="{FF2B5EF4-FFF2-40B4-BE49-F238E27FC236}">
                <a16:creationId xmlns:a16="http://schemas.microsoft.com/office/drawing/2014/main" id="{83519255-D760-41B5-B91D-271AD3500E71}"/>
              </a:ext>
            </a:extLst>
          </p:cNvPr>
          <p:cNvSpPr>
            <a:spLocks noGrp="1"/>
          </p:cNvSpPr>
          <p:nvPr>
            <p:ph type="sldNum" sz="quarter" idx="12"/>
          </p:nvPr>
        </p:nvSpPr>
        <p:spPr/>
        <p:txBody>
          <a:bodyPr/>
          <a:lstStyle/>
          <a:p>
            <a:fld id="{4EC81F68-4976-451A-B2E9-79BCBD2F70CC}" type="slidenum">
              <a:rPr lang="en-AU" smtClean="0"/>
              <a:t>35</a:t>
            </a:fld>
            <a:endParaRPr lang="en-AU"/>
          </a:p>
        </p:txBody>
      </p:sp>
      <p:sp>
        <p:nvSpPr>
          <p:cNvPr id="6" name="TextBox 5">
            <a:extLst>
              <a:ext uri="{FF2B5EF4-FFF2-40B4-BE49-F238E27FC236}">
                <a16:creationId xmlns:a16="http://schemas.microsoft.com/office/drawing/2014/main" id="{35A20B24-580F-4C83-9A12-20ABA9786341}"/>
              </a:ext>
            </a:extLst>
          </p:cNvPr>
          <p:cNvSpPr txBox="1"/>
          <p:nvPr/>
        </p:nvSpPr>
        <p:spPr>
          <a:xfrm>
            <a:off x="7042303" y="136524"/>
            <a:ext cx="1925052" cy="646331"/>
          </a:xfrm>
          <a:prstGeom prst="rect">
            <a:avLst/>
          </a:prstGeom>
          <a:noFill/>
          <a:ln>
            <a:solidFill>
              <a:schemeClr val="bg1"/>
            </a:solidFill>
          </a:ln>
        </p:spPr>
        <p:txBody>
          <a:bodyPr wrap="square" rtlCol="0">
            <a:spAutoFit/>
          </a:bodyPr>
          <a:lstStyle/>
          <a:p>
            <a:r>
              <a:rPr lang="en-AU" sz="1200">
                <a:solidFill>
                  <a:schemeClr val="bg1"/>
                </a:solidFill>
              </a:rPr>
              <a:t>There is no impact from Customer Switching on NEM wholesale systems</a:t>
            </a:r>
          </a:p>
        </p:txBody>
      </p:sp>
      <p:grpSp>
        <p:nvGrpSpPr>
          <p:cNvPr id="7" name="Group 6">
            <a:extLst>
              <a:ext uri="{FF2B5EF4-FFF2-40B4-BE49-F238E27FC236}">
                <a16:creationId xmlns:a16="http://schemas.microsoft.com/office/drawing/2014/main" id="{2B1713B6-4341-40C0-913B-349F9CD75B51}"/>
              </a:ext>
            </a:extLst>
          </p:cNvPr>
          <p:cNvGrpSpPr/>
          <p:nvPr/>
        </p:nvGrpSpPr>
        <p:grpSpPr>
          <a:xfrm>
            <a:off x="141522" y="1503485"/>
            <a:ext cx="8809228" cy="3851030"/>
            <a:chOff x="307751" y="1377701"/>
            <a:chExt cx="9667439" cy="4171800"/>
          </a:xfrm>
        </p:grpSpPr>
        <p:grpSp>
          <p:nvGrpSpPr>
            <p:cNvPr id="8" name="Group 7">
              <a:extLst>
                <a:ext uri="{FF2B5EF4-FFF2-40B4-BE49-F238E27FC236}">
                  <a16:creationId xmlns:a16="http://schemas.microsoft.com/office/drawing/2014/main" id="{2671C3B6-5937-448F-88B1-3ED153109DDD}"/>
                </a:ext>
              </a:extLst>
            </p:cNvPr>
            <p:cNvGrpSpPr/>
            <p:nvPr/>
          </p:nvGrpSpPr>
          <p:grpSpPr>
            <a:xfrm>
              <a:off x="307751" y="1377701"/>
              <a:ext cx="9667439" cy="4171800"/>
              <a:chOff x="307751" y="1377701"/>
              <a:chExt cx="9667439" cy="4171800"/>
            </a:xfrm>
          </p:grpSpPr>
          <p:grpSp>
            <p:nvGrpSpPr>
              <p:cNvPr id="18" name="Group 17">
                <a:extLst>
                  <a:ext uri="{FF2B5EF4-FFF2-40B4-BE49-F238E27FC236}">
                    <a16:creationId xmlns:a16="http://schemas.microsoft.com/office/drawing/2014/main" id="{8BBA64D2-67A5-4A14-9353-6FB305282578}"/>
                  </a:ext>
                </a:extLst>
              </p:cNvPr>
              <p:cNvGrpSpPr/>
              <p:nvPr/>
            </p:nvGrpSpPr>
            <p:grpSpPr>
              <a:xfrm>
                <a:off x="307751" y="1377701"/>
                <a:ext cx="7188004" cy="4171800"/>
                <a:chOff x="2386854" y="1876548"/>
                <a:chExt cx="7188004" cy="4171800"/>
              </a:xfrm>
            </p:grpSpPr>
            <p:sp>
              <p:nvSpPr>
                <p:cNvPr id="26" name="Rectangle: Rounded Corners 25">
                  <a:extLst>
                    <a:ext uri="{FF2B5EF4-FFF2-40B4-BE49-F238E27FC236}">
                      <a16:creationId xmlns:a16="http://schemas.microsoft.com/office/drawing/2014/main" id="{320B26EE-BBED-4D49-BC4D-8C9496FCFB14}"/>
                    </a:ext>
                  </a:extLst>
                </p:cNvPr>
                <p:cNvSpPr/>
                <p:nvPr/>
              </p:nvSpPr>
              <p:spPr>
                <a:xfrm>
                  <a:off x="2386854"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00" b="1"/>
                    <a:t>DISPATCH</a:t>
                  </a:r>
                </a:p>
              </p:txBody>
            </p:sp>
            <p:sp>
              <p:nvSpPr>
                <p:cNvPr id="27" name="Rectangle: Rounded Corners 26">
                  <a:extLst>
                    <a:ext uri="{FF2B5EF4-FFF2-40B4-BE49-F238E27FC236}">
                      <a16:creationId xmlns:a16="http://schemas.microsoft.com/office/drawing/2014/main" id="{8D15C57A-37D2-4F23-A06C-7A4014A2E7D0}"/>
                    </a:ext>
                  </a:extLst>
                </p:cNvPr>
                <p:cNvSpPr/>
                <p:nvPr/>
              </p:nvSpPr>
              <p:spPr>
                <a:xfrm>
                  <a:off x="4836280"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00" b="1"/>
                    <a:t>SETTLEMENT</a:t>
                  </a:r>
                </a:p>
              </p:txBody>
            </p:sp>
            <p:sp>
              <p:nvSpPr>
                <p:cNvPr id="28" name="Rectangle: Rounded Corners 27">
                  <a:extLst>
                    <a:ext uri="{FF2B5EF4-FFF2-40B4-BE49-F238E27FC236}">
                      <a16:creationId xmlns:a16="http://schemas.microsoft.com/office/drawing/2014/main" id="{26C50F12-C2E4-4344-A571-3B7F30744620}"/>
                    </a:ext>
                  </a:extLst>
                </p:cNvPr>
                <p:cNvSpPr/>
                <p:nvPr/>
              </p:nvSpPr>
              <p:spPr>
                <a:xfrm>
                  <a:off x="7285708"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00" b="1"/>
                    <a:t>POWER SYSTEM</a:t>
                  </a:r>
                </a:p>
              </p:txBody>
            </p:sp>
            <p:sp>
              <p:nvSpPr>
                <p:cNvPr id="29" name="Rectangle 28">
                  <a:extLst>
                    <a:ext uri="{FF2B5EF4-FFF2-40B4-BE49-F238E27FC236}">
                      <a16:creationId xmlns:a16="http://schemas.microsoft.com/office/drawing/2014/main" id="{EDD451D7-3D46-472A-BC89-55FA3C9CD6C2}"/>
                    </a:ext>
                  </a:extLst>
                </p:cNvPr>
                <p:cNvSpPr/>
                <p:nvPr/>
              </p:nvSpPr>
              <p:spPr>
                <a:xfrm>
                  <a:off x="2723424" y="2328957"/>
                  <a:ext cx="1608591" cy="3433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00"/>
                    <a:t>Bids/Offers</a:t>
                  </a:r>
                </a:p>
              </p:txBody>
            </p:sp>
            <p:sp>
              <p:nvSpPr>
                <p:cNvPr id="30" name="Rectangle 29">
                  <a:extLst>
                    <a:ext uri="{FF2B5EF4-FFF2-40B4-BE49-F238E27FC236}">
                      <a16:creationId xmlns:a16="http://schemas.microsoft.com/office/drawing/2014/main" id="{CA9C6FF0-A01B-418F-B017-5FA24E12759F}"/>
                    </a:ext>
                  </a:extLst>
                </p:cNvPr>
                <p:cNvSpPr/>
                <p:nvPr/>
              </p:nvSpPr>
              <p:spPr>
                <a:xfrm>
                  <a:off x="2726318" y="3124028"/>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Dispatch</a:t>
                  </a:r>
                </a:p>
              </p:txBody>
            </p:sp>
            <p:sp>
              <p:nvSpPr>
                <p:cNvPr id="31" name="Rectangle 30">
                  <a:extLst>
                    <a:ext uri="{FF2B5EF4-FFF2-40B4-BE49-F238E27FC236}">
                      <a16:creationId xmlns:a16="http://schemas.microsoft.com/office/drawing/2014/main" id="{12E73F6B-4635-409C-966B-D36B3712199D}"/>
                    </a:ext>
                  </a:extLst>
                </p:cNvPr>
                <p:cNvSpPr/>
                <p:nvPr/>
              </p:nvSpPr>
              <p:spPr>
                <a:xfrm>
                  <a:off x="2726318" y="351731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err="1"/>
                    <a:t>Predispatch</a:t>
                  </a:r>
                  <a:r>
                    <a:rPr lang="en-AU" sz="1200"/>
                    <a:t> (P5/P30s)</a:t>
                  </a:r>
                </a:p>
              </p:txBody>
            </p:sp>
            <p:sp>
              <p:nvSpPr>
                <p:cNvPr id="32" name="Rectangle 31">
                  <a:extLst>
                    <a:ext uri="{FF2B5EF4-FFF2-40B4-BE49-F238E27FC236}">
                      <a16:creationId xmlns:a16="http://schemas.microsoft.com/office/drawing/2014/main" id="{926C0D68-418D-4FF7-A9CF-A2798BD026C9}"/>
                    </a:ext>
                  </a:extLst>
                </p:cNvPr>
                <p:cNvSpPr/>
                <p:nvPr/>
              </p:nvSpPr>
              <p:spPr>
                <a:xfrm>
                  <a:off x="7628882" y="2723032"/>
                  <a:ext cx="160859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ST PASA</a:t>
                  </a:r>
                </a:p>
              </p:txBody>
            </p:sp>
            <p:sp>
              <p:nvSpPr>
                <p:cNvPr id="33" name="Rectangle 32">
                  <a:extLst>
                    <a:ext uri="{FF2B5EF4-FFF2-40B4-BE49-F238E27FC236}">
                      <a16:creationId xmlns:a16="http://schemas.microsoft.com/office/drawing/2014/main" id="{758BAE1F-D99F-4982-9EA4-0AF966F4CD59}"/>
                    </a:ext>
                  </a:extLst>
                </p:cNvPr>
                <p:cNvSpPr/>
                <p:nvPr/>
              </p:nvSpPr>
              <p:spPr>
                <a:xfrm>
                  <a:off x="5172217" y="2328957"/>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Settlement 5MS Calc.</a:t>
                  </a:r>
                </a:p>
              </p:txBody>
            </p:sp>
            <p:sp>
              <p:nvSpPr>
                <p:cNvPr id="34" name="Rectangle 33">
                  <a:extLst>
                    <a:ext uri="{FF2B5EF4-FFF2-40B4-BE49-F238E27FC236}">
                      <a16:creationId xmlns:a16="http://schemas.microsoft.com/office/drawing/2014/main" id="{95C30EAE-9742-40AF-B324-089A032D9122}"/>
                    </a:ext>
                  </a:extLst>
                </p:cNvPr>
                <p:cNvSpPr/>
                <p:nvPr/>
              </p:nvSpPr>
              <p:spPr>
                <a:xfrm>
                  <a:off x="5172217" y="2723032"/>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Settlement GS Calc.</a:t>
                  </a:r>
                </a:p>
              </p:txBody>
            </p:sp>
            <p:sp>
              <p:nvSpPr>
                <p:cNvPr id="35" name="Rectangle 34">
                  <a:extLst>
                    <a:ext uri="{FF2B5EF4-FFF2-40B4-BE49-F238E27FC236}">
                      <a16:creationId xmlns:a16="http://schemas.microsoft.com/office/drawing/2014/main" id="{3AC8F73B-FED6-4C80-8F43-6CE0BC2758A8}"/>
                    </a:ext>
                  </a:extLst>
                </p:cNvPr>
                <p:cNvSpPr/>
                <p:nvPr/>
              </p:nvSpPr>
              <p:spPr>
                <a:xfrm>
                  <a:off x="5172217" y="5123316"/>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Causer Pays Factors</a:t>
                  </a:r>
                </a:p>
              </p:txBody>
            </p:sp>
            <p:sp>
              <p:nvSpPr>
                <p:cNvPr id="36" name="Rectangle 35">
                  <a:extLst>
                    <a:ext uri="{FF2B5EF4-FFF2-40B4-BE49-F238E27FC236}">
                      <a16:creationId xmlns:a16="http://schemas.microsoft.com/office/drawing/2014/main" id="{5BB26806-0505-462C-A1AE-5759EBFB75CF}"/>
                    </a:ext>
                  </a:extLst>
                </p:cNvPr>
                <p:cNvSpPr/>
                <p:nvPr/>
              </p:nvSpPr>
              <p:spPr>
                <a:xfrm>
                  <a:off x="5172217" y="3923982"/>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Data Model</a:t>
                  </a:r>
                </a:p>
              </p:txBody>
            </p:sp>
            <p:sp>
              <p:nvSpPr>
                <p:cNvPr id="37" name="Rectangle 36">
                  <a:extLst>
                    <a:ext uri="{FF2B5EF4-FFF2-40B4-BE49-F238E27FC236}">
                      <a16:creationId xmlns:a16="http://schemas.microsoft.com/office/drawing/2014/main" id="{9CE237F8-6B3B-4A5C-8DE4-789595AEC843}"/>
                    </a:ext>
                  </a:extLst>
                </p:cNvPr>
                <p:cNvSpPr/>
                <p:nvPr/>
              </p:nvSpPr>
              <p:spPr>
                <a:xfrm>
                  <a:off x="5172217" y="4723537"/>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SRA</a:t>
                  </a:r>
                </a:p>
              </p:txBody>
            </p:sp>
            <p:sp>
              <p:nvSpPr>
                <p:cNvPr id="38" name="Rectangle 37">
                  <a:extLst>
                    <a:ext uri="{FF2B5EF4-FFF2-40B4-BE49-F238E27FC236}">
                      <a16:creationId xmlns:a16="http://schemas.microsoft.com/office/drawing/2014/main" id="{378C4870-D41A-4B42-8B41-E1FF396A319C}"/>
                    </a:ext>
                  </a:extLst>
                </p:cNvPr>
                <p:cNvSpPr/>
                <p:nvPr/>
              </p:nvSpPr>
              <p:spPr>
                <a:xfrm>
                  <a:off x="7628883" y="3923982"/>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MT PASA / EAAP</a:t>
                  </a:r>
                </a:p>
              </p:txBody>
            </p:sp>
            <p:sp>
              <p:nvSpPr>
                <p:cNvPr id="39" name="Rectangle 38">
                  <a:extLst>
                    <a:ext uri="{FF2B5EF4-FFF2-40B4-BE49-F238E27FC236}">
                      <a16:creationId xmlns:a16="http://schemas.microsoft.com/office/drawing/2014/main" id="{A13212B7-F456-4B7D-B2A8-D3FA2B5ECABC}"/>
                    </a:ext>
                  </a:extLst>
                </p:cNvPr>
                <p:cNvSpPr/>
                <p:nvPr/>
              </p:nvSpPr>
              <p:spPr>
                <a:xfrm>
                  <a:off x="7628883" y="4323760"/>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Demand Forecasting</a:t>
                  </a:r>
                </a:p>
              </p:txBody>
            </p:sp>
            <p:sp>
              <p:nvSpPr>
                <p:cNvPr id="40" name="Rectangle 39">
                  <a:extLst>
                    <a:ext uri="{FF2B5EF4-FFF2-40B4-BE49-F238E27FC236}">
                      <a16:creationId xmlns:a16="http://schemas.microsoft.com/office/drawing/2014/main" id="{04DF0472-73CF-4582-AE9B-70341779115D}"/>
                    </a:ext>
                  </a:extLst>
                </p:cNvPr>
                <p:cNvSpPr/>
                <p:nvPr/>
              </p:nvSpPr>
              <p:spPr>
                <a:xfrm>
                  <a:off x="2726318" y="2723032"/>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Data Model</a:t>
                  </a:r>
                </a:p>
              </p:txBody>
            </p:sp>
            <p:sp>
              <p:nvSpPr>
                <p:cNvPr id="41" name="Rectangle 40">
                  <a:extLst>
                    <a:ext uri="{FF2B5EF4-FFF2-40B4-BE49-F238E27FC236}">
                      <a16:creationId xmlns:a16="http://schemas.microsoft.com/office/drawing/2014/main" id="{EE58C439-9EA6-4D1A-8BF9-273C37BC37C2}"/>
                    </a:ext>
                  </a:extLst>
                </p:cNvPr>
                <p:cNvSpPr/>
                <p:nvPr/>
              </p:nvSpPr>
              <p:spPr>
                <a:xfrm>
                  <a:off x="7628883" y="4723537"/>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Generator Recall</a:t>
                  </a:r>
                </a:p>
              </p:txBody>
            </p:sp>
            <p:sp>
              <p:nvSpPr>
                <p:cNvPr id="42" name="Rectangle 41">
                  <a:extLst>
                    <a:ext uri="{FF2B5EF4-FFF2-40B4-BE49-F238E27FC236}">
                      <a16:creationId xmlns:a16="http://schemas.microsoft.com/office/drawing/2014/main" id="{6276B514-F9EB-47A1-9D3D-BAA1756F7E0A}"/>
                    </a:ext>
                  </a:extLst>
                </p:cNvPr>
                <p:cNvSpPr/>
                <p:nvPr/>
              </p:nvSpPr>
              <p:spPr>
                <a:xfrm>
                  <a:off x="7631777" y="351731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Data Model</a:t>
                  </a:r>
                </a:p>
              </p:txBody>
            </p:sp>
            <p:sp>
              <p:nvSpPr>
                <p:cNvPr id="43" name="Rectangle 42">
                  <a:extLst>
                    <a:ext uri="{FF2B5EF4-FFF2-40B4-BE49-F238E27FC236}">
                      <a16:creationId xmlns:a16="http://schemas.microsoft.com/office/drawing/2014/main" id="{32CB71B1-1DBE-48A7-965C-7F18065AE6CC}"/>
                    </a:ext>
                  </a:extLst>
                </p:cNvPr>
                <p:cNvSpPr/>
                <p:nvPr/>
              </p:nvSpPr>
              <p:spPr>
                <a:xfrm>
                  <a:off x="7628883" y="3124029"/>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RERT</a:t>
                  </a:r>
                </a:p>
              </p:txBody>
            </p:sp>
            <p:sp>
              <p:nvSpPr>
                <p:cNvPr id="44" name="Rectangle 43">
                  <a:extLst>
                    <a:ext uri="{FF2B5EF4-FFF2-40B4-BE49-F238E27FC236}">
                      <a16:creationId xmlns:a16="http://schemas.microsoft.com/office/drawing/2014/main" id="{1F482E3B-ED2E-48FA-826E-86761FFEBB48}"/>
                    </a:ext>
                  </a:extLst>
                </p:cNvPr>
                <p:cNvSpPr/>
                <p:nvPr/>
              </p:nvSpPr>
              <p:spPr>
                <a:xfrm>
                  <a:off x="2726318" y="432376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Administered Pricing</a:t>
                  </a:r>
                </a:p>
              </p:txBody>
            </p:sp>
            <p:sp>
              <p:nvSpPr>
                <p:cNvPr id="45" name="Rectangle 44">
                  <a:extLst>
                    <a:ext uri="{FF2B5EF4-FFF2-40B4-BE49-F238E27FC236}">
                      <a16:creationId xmlns:a16="http://schemas.microsoft.com/office/drawing/2014/main" id="{72A92DEE-11F7-43E2-BE42-C8676BE11DBE}"/>
                    </a:ext>
                  </a:extLst>
                </p:cNvPr>
                <p:cNvSpPr/>
                <p:nvPr/>
              </p:nvSpPr>
              <p:spPr>
                <a:xfrm>
                  <a:off x="2726318" y="4723537"/>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Suspension Pricing</a:t>
                  </a:r>
                </a:p>
              </p:txBody>
            </p:sp>
            <p:sp>
              <p:nvSpPr>
                <p:cNvPr id="46" name="Rectangle 45">
                  <a:extLst>
                    <a:ext uri="{FF2B5EF4-FFF2-40B4-BE49-F238E27FC236}">
                      <a16:creationId xmlns:a16="http://schemas.microsoft.com/office/drawing/2014/main" id="{8890DA3D-5F49-45E4-A78B-6DD0ECCA8017}"/>
                    </a:ext>
                  </a:extLst>
                </p:cNvPr>
                <p:cNvSpPr/>
                <p:nvPr/>
              </p:nvSpPr>
              <p:spPr>
                <a:xfrm>
                  <a:off x="7628883" y="2328957"/>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Negative Residue Management</a:t>
                  </a:r>
                </a:p>
              </p:txBody>
            </p:sp>
            <p:sp>
              <p:nvSpPr>
                <p:cNvPr id="47" name="Rectangle 46">
                  <a:extLst>
                    <a:ext uri="{FF2B5EF4-FFF2-40B4-BE49-F238E27FC236}">
                      <a16:creationId xmlns:a16="http://schemas.microsoft.com/office/drawing/2014/main" id="{E1CAB821-5974-4367-A0A8-02E74205DE4E}"/>
                    </a:ext>
                  </a:extLst>
                </p:cNvPr>
                <p:cNvSpPr/>
                <p:nvPr/>
              </p:nvSpPr>
              <p:spPr>
                <a:xfrm>
                  <a:off x="7628883" y="5123316"/>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Wind/Solar Availability</a:t>
                  </a:r>
                </a:p>
              </p:txBody>
            </p:sp>
            <p:sp>
              <p:nvSpPr>
                <p:cNvPr id="48" name="Rectangle 47">
                  <a:extLst>
                    <a:ext uri="{FF2B5EF4-FFF2-40B4-BE49-F238E27FC236}">
                      <a16:creationId xmlns:a16="http://schemas.microsoft.com/office/drawing/2014/main" id="{F982291E-3DAC-4A84-BA85-0B7816A859ED}"/>
                    </a:ext>
                  </a:extLst>
                </p:cNvPr>
                <p:cNvSpPr/>
                <p:nvPr/>
              </p:nvSpPr>
              <p:spPr>
                <a:xfrm>
                  <a:off x="5175111" y="351731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Reallocations</a:t>
                  </a:r>
                </a:p>
              </p:txBody>
            </p:sp>
            <p:sp>
              <p:nvSpPr>
                <p:cNvPr id="49" name="Rectangle 48">
                  <a:extLst>
                    <a:ext uri="{FF2B5EF4-FFF2-40B4-BE49-F238E27FC236}">
                      <a16:creationId xmlns:a16="http://schemas.microsoft.com/office/drawing/2014/main" id="{B1868E1E-4496-4C1C-BF25-FBD16265C702}"/>
                    </a:ext>
                  </a:extLst>
                </p:cNvPr>
                <p:cNvSpPr/>
                <p:nvPr/>
              </p:nvSpPr>
              <p:spPr>
                <a:xfrm>
                  <a:off x="5172217" y="3124029"/>
                  <a:ext cx="1608591" cy="343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Estimation and Prudentials</a:t>
                  </a:r>
                </a:p>
              </p:txBody>
            </p:sp>
            <p:sp>
              <p:nvSpPr>
                <p:cNvPr id="50" name="Rectangle 49">
                  <a:extLst>
                    <a:ext uri="{FF2B5EF4-FFF2-40B4-BE49-F238E27FC236}">
                      <a16:creationId xmlns:a16="http://schemas.microsoft.com/office/drawing/2014/main" id="{51730BB2-B4A7-4148-A943-A05157F97C2D}"/>
                    </a:ext>
                  </a:extLst>
                </p:cNvPr>
                <p:cNvSpPr/>
                <p:nvPr/>
              </p:nvSpPr>
              <p:spPr>
                <a:xfrm>
                  <a:off x="7628883" y="5519009"/>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VAR/MW Dispatch</a:t>
                  </a:r>
                </a:p>
              </p:txBody>
            </p:sp>
            <p:sp>
              <p:nvSpPr>
                <p:cNvPr id="51" name="Rectangle 50">
                  <a:extLst>
                    <a:ext uri="{FF2B5EF4-FFF2-40B4-BE49-F238E27FC236}">
                      <a16:creationId xmlns:a16="http://schemas.microsoft.com/office/drawing/2014/main" id="{23DB1027-51BC-4ACD-9522-B1B7EC4FBBA0}"/>
                    </a:ext>
                  </a:extLst>
                </p:cNvPr>
                <p:cNvSpPr/>
                <p:nvPr/>
              </p:nvSpPr>
              <p:spPr>
                <a:xfrm>
                  <a:off x="2723424" y="5123316"/>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Constraints</a:t>
                  </a:r>
                </a:p>
              </p:txBody>
            </p:sp>
            <p:sp>
              <p:nvSpPr>
                <p:cNvPr id="52" name="Rectangle 51">
                  <a:extLst>
                    <a:ext uri="{FF2B5EF4-FFF2-40B4-BE49-F238E27FC236}">
                      <a16:creationId xmlns:a16="http://schemas.microsoft.com/office/drawing/2014/main" id="{D86F688F-8B70-48CE-A806-5D5B99DC93CB}"/>
                    </a:ext>
                  </a:extLst>
                </p:cNvPr>
                <p:cNvSpPr/>
                <p:nvPr/>
              </p:nvSpPr>
              <p:spPr>
                <a:xfrm>
                  <a:off x="2726318" y="3923981"/>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Spot Price</a:t>
                  </a:r>
                </a:p>
              </p:txBody>
            </p:sp>
            <p:sp>
              <p:nvSpPr>
                <p:cNvPr id="53" name="Rectangle 52">
                  <a:extLst>
                    <a:ext uri="{FF2B5EF4-FFF2-40B4-BE49-F238E27FC236}">
                      <a16:creationId xmlns:a16="http://schemas.microsoft.com/office/drawing/2014/main" id="{FF9833CF-9456-42A6-B668-56BD9CAFF7B1}"/>
                    </a:ext>
                  </a:extLst>
                </p:cNvPr>
                <p:cNvSpPr/>
                <p:nvPr/>
              </p:nvSpPr>
              <p:spPr>
                <a:xfrm>
                  <a:off x="2723424" y="5519009"/>
                  <a:ext cx="1608591" cy="3433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Registration</a:t>
                  </a:r>
                </a:p>
              </p:txBody>
            </p:sp>
            <p:sp>
              <p:nvSpPr>
                <p:cNvPr id="54" name="Rectangle 53">
                  <a:extLst>
                    <a:ext uri="{FF2B5EF4-FFF2-40B4-BE49-F238E27FC236}">
                      <a16:creationId xmlns:a16="http://schemas.microsoft.com/office/drawing/2014/main" id="{3E02C107-6709-415A-B8B0-9084107B60A0}"/>
                    </a:ext>
                  </a:extLst>
                </p:cNvPr>
                <p:cNvSpPr/>
                <p:nvPr/>
              </p:nvSpPr>
              <p:spPr>
                <a:xfrm>
                  <a:off x="5172217" y="4323760"/>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IRSR Calc.</a:t>
                  </a:r>
                </a:p>
              </p:txBody>
            </p:sp>
          </p:grpSp>
          <p:grpSp>
            <p:nvGrpSpPr>
              <p:cNvPr id="19" name="Group 18">
                <a:extLst>
                  <a:ext uri="{FF2B5EF4-FFF2-40B4-BE49-F238E27FC236}">
                    <a16:creationId xmlns:a16="http://schemas.microsoft.com/office/drawing/2014/main" id="{8D6D8356-1A2D-437C-A811-DF5E8431ECFF}"/>
                  </a:ext>
                </a:extLst>
              </p:cNvPr>
              <p:cNvGrpSpPr/>
              <p:nvPr/>
            </p:nvGrpSpPr>
            <p:grpSpPr>
              <a:xfrm>
                <a:off x="7686040" y="1377701"/>
                <a:ext cx="2289150" cy="4171800"/>
                <a:chOff x="1267341" y="1586918"/>
                <a:chExt cx="2289150" cy="4171800"/>
              </a:xfrm>
            </p:grpSpPr>
            <p:grpSp>
              <p:nvGrpSpPr>
                <p:cNvPr id="20" name="Group 19">
                  <a:extLst>
                    <a:ext uri="{FF2B5EF4-FFF2-40B4-BE49-F238E27FC236}">
                      <a16:creationId xmlns:a16="http://schemas.microsoft.com/office/drawing/2014/main" id="{AB6D243A-CF0D-4AFF-AC4A-2B067662B56B}"/>
                    </a:ext>
                  </a:extLst>
                </p:cNvPr>
                <p:cNvGrpSpPr/>
                <p:nvPr/>
              </p:nvGrpSpPr>
              <p:grpSpPr>
                <a:xfrm>
                  <a:off x="1267341" y="1586918"/>
                  <a:ext cx="2289150" cy="4171800"/>
                  <a:chOff x="5903370" y="1172637"/>
                  <a:chExt cx="2289150" cy="4171800"/>
                </a:xfrm>
              </p:grpSpPr>
              <p:sp>
                <p:nvSpPr>
                  <p:cNvPr id="23" name="Rectangle: Rounded Corners 22">
                    <a:extLst>
                      <a:ext uri="{FF2B5EF4-FFF2-40B4-BE49-F238E27FC236}">
                        <a16:creationId xmlns:a16="http://schemas.microsoft.com/office/drawing/2014/main" id="{1CEDFD72-AF69-4B34-8E00-798DD1A80405}"/>
                      </a:ext>
                    </a:extLst>
                  </p:cNvPr>
                  <p:cNvSpPr/>
                  <p:nvPr/>
                </p:nvSpPr>
                <p:spPr>
                  <a:xfrm>
                    <a:off x="5903370" y="1172637"/>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00" b="1"/>
                      <a:t>NEW WDR SYSTEMS</a:t>
                    </a:r>
                  </a:p>
                </p:txBody>
              </p:sp>
              <p:sp>
                <p:nvSpPr>
                  <p:cNvPr id="24" name="Rectangle 23">
                    <a:extLst>
                      <a:ext uri="{FF2B5EF4-FFF2-40B4-BE49-F238E27FC236}">
                        <a16:creationId xmlns:a16="http://schemas.microsoft.com/office/drawing/2014/main" id="{9A4090A8-5BB2-4055-B6D9-23B88E9F5B61}"/>
                      </a:ext>
                    </a:extLst>
                  </p:cNvPr>
                  <p:cNvSpPr/>
                  <p:nvPr/>
                </p:nvSpPr>
                <p:spPr>
                  <a:xfrm>
                    <a:off x="6246544" y="2019121"/>
                    <a:ext cx="1608590" cy="347478"/>
                  </a:xfrm>
                  <a:prstGeom prst="rect">
                    <a:avLst/>
                  </a:prstGeom>
                  <a:solidFill>
                    <a:schemeClr val="accent1">
                      <a:lumMod val="40000"/>
                      <a:lumOff val="60000"/>
                    </a:schemeClr>
                  </a:solidFill>
                  <a:ln>
                    <a:solidFill>
                      <a:schemeClr val="accent1">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Portfolio management</a:t>
                    </a:r>
                  </a:p>
                </p:txBody>
              </p:sp>
              <p:sp>
                <p:nvSpPr>
                  <p:cNvPr id="25" name="Rectangle 24">
                    <a:extLst>
                      <a:ext uri="{FF2B5EF4-FFF2-40B4-BE49-F238E27FC236}">
                        <a16:creationId xmlns:a16="http://schemas.microsoft.com/office/drawing/2014/main" id="{3C12CFC9-6754-453A-B691-660F2A963227}"/>
                      </a:ext>
                    </a:extLst>
                  </p:cNvPr>
                  <p:cNvSpPr/>
                  <p:nvPr/>
                </p:nvSpPr>
                <p:spPr>
                  <a:xfrm>
                    <a:off x="6246545" y="1625046"/>
                    <a:ext cx="1608591" cy="343393"/>
                  </a:xfrm>
                  <a:prstGeom prst="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Baselines</a:t>
                    </a:r>
                  </a:p>
                </p:txBody>
              </p:sp>
            </p:grpSp>
            <p:sp>
              <p:nvSpPr>
                <p:cNvPr id="21" name="Oval 20">
                  <a:extLst>
                    <a:ext uri="{FF2B5EF4-FFF2-40B4-BE49-F238E27FC236}">
                      <a16:creationId xmlns:a16="http://schemas.microsoft.com/office/drawing/2014/main" id="{7AF4B86C-2F7E-439E-A508-2E1F2C76A3FE}"/>
                    </a:ext>
                  </a:extLst>
                </p:cNvPr>
                <p:cNvSpPr/>
                <p:nvPr/>
              </p:nvSpPr>
              <p:spPr>
                <a:xfrm>
                  <a:off x="1449150" y="2433402"/>
                  <a:ext cx="322730" cy="322730"/>
                </a:xfrm>
                <a:prstGeom prst="ellipse">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Oval 21">
                  <a:extLst>
                    <a:ext uri="{FF2B5EF4-FFF2-40B4-BE49-F238E27FC236}">
                      <a16:creationId xmlns:a16="http://schemas.microsoft.com/office/drawing/2014/main" id="{86502526-5C0D-429F-94C7-24B301EB607D}"/>
                    </a:ext>
                  </a:extLst>
                </p:cNvPr>
                <p:cNvSpPr/>
                <p:nvPr/>
              </p:nvSpPr>
              <p:spPr>
                <a:xfrm>
                  <a:off x="1449150" y="2049658"/>
                  <a:ext cx="322730" cy="322730"/>
                </a:xfrm>
                <a:prstGeom prst="ellipse">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sp>
          <p:nvSpPr>
            <p:cNvPr id="9" name="Oval 8">
              <a:extLst>
                <a:ext uri="{FF2B5EF4-FFF2-40B4-BE49-F238E27FC236}">
                  <a16:creationId xmlns:a16="http://schemas.microsoft.com/office/drawing/2014/main" id="{FA969326-386F-42B8-BAF8-3EEF8FEF7915}"/>
                </a:ext>
              </a:extLst>
            </p:cNvPr>
            <p:cNvSpPr/>
            <p:nvPr/>
          </p:nvSpPr>
          <p:spPr>
            <a:xfrm>
              <a:off x="480116" y="1818334"/>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0" name="Oval 9">
              <a:extLst>
                <a:ext uri="{FF2B5EF4-FFF2-40B4-BE49-F238E27FC236}">
                  <a16:creationId xmlns:a16="http://schemas.microsoft.com/office/drawing/2014/main" id="{D66EC042-BB63-4AD8-965F-8381F8A52E02}"/>
                </a:ext>
              </a:extLst>
            </p:cNvPr>
            <p:cNvSpPr/>
            <p:nvPr/>
          </p:nvSpPr>
          <p:spPr>
            <a:xfrm>
              <a:off x="480116" y="3024561"/>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1" name="Oval 10">
              <a:extLst>
                <a:ext uri="{FF2B5EF4-FFF2-40B4-BE49-F238E27FC236}">
                  <a16:creationId xmlns:a16="http://schemas.microsoft.com/office/drawing/2014/main" id="{99DFFCA5-55A2-4774-B76B-9C56E8A77CBC}"/>
                </a:ext>
              </a:extLst>
            </p:cNvPr>
            <p:cNvSpPr/>
            <p:nvPr/>
          </p:nvSpPr>
          <p:spPr>
            <a:xfrm>
              <a:off x="480116" y="2629985"/>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2" name="Oval 11">
              <a:extLst>
                <a:ext uri="{FF2B5EF4-FFF2-40B4-BE49-F238E27FC236}">
                  <a16:creationId xmlns:a16="http://schemas.microsoft.com/office/drawing/2014/main" id="{57F9C902-921B-4A51-A627-38ABC593F54F}"/>
                </a:ext>
              </a:extLst>
            </p:cNvPr>
            <p:cNvSpPr/>
            <p:nvPr/>
          </p:nvSpPr>
          <p:spPr>
            <a:xfrm>
              <a:off x="480116" y="2231825"/>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3" name="Oval 12">
              <a:extLst>
                <a:ext uri="{FF2B5EF4-FFF2-40B4-BE49-F238E27FC236}">
                  <a16:creationId xmlns:a16="http://schemas.microsoft.com/office/drawing/2014/main" id="{5DF079E4-8AA2-420B-ADF7-588F402A2CE5}"/>
                </a:ext>
              </a:extLst>
            </p:cNvPr>
            <p:cNvSpPr/>
            <p:nvPr/>
          </p:nvSpPr>
          <p:spPr>
            <a:xfrm>
              <a:off x="2925328" y="2624950"/>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tx1"/>
                  </a:solidFill>
                </a:rPr>
                <a:t>*</a:t>
              </a:r>
            </a:p>
          </p:txBody>
        </p:sp>
        <p:sp>
          <p:nvSpPr>
            <p:cNvPr id="14" name="Oval 13">
              <a:extLst>
                <a:ext uri="{FF2B5EF4-FFF2-40B4-BE49-F238E27FC236}">
                  <a16:creationId xmlns:a16="http://schemas.microsoft.com/office/drawing/2014/main" id="{A88B762E-86E5-4C58-BC0B-DCF161771A81}"/>
                </a:ext>
              </a:extLst>
            </p:cNvPr>
            <p:cNvSpPr/>
            <p:nvPr/>
          </p:nvSpPr>
          <p:spPr>
            <a:xfrm>
              <a:off x="2913240" y="1818086"/>
              <a:ext cx="361949"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tx1"/>
                  </a:solidFill>
                </a:rPr>
                <a:t>*</a:t>
              </a:r>
            </a:p>
          </p:txBody>
        </p:sp>
        <p:sp>
          <p:nvSpPr>
            <p:cNvPr id="15" name="Oval 14">
              <a:extLst>
                <a:ext uri="{FF2B5EF4-FFF2-40B4-BE49-F238E27FC236}">
                  <a16:creationId xmlns:a16="http://schemas.microsoft.com/office/drawing/2014/main" id="{F00591E2-BA5E-4687-A658-BDF881957843}"/>
                </a:ext>
              </a:extLst>
            </p:cNvPr>
            <p:cNvSpPr/>
            <p:nvPr/>
          </p:nvSpPr>
          <p:spPr>
            <a:xfrm>
              <a:off x="2932836" y="3413909"/>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6" name="Oval 15">
              <a:extLst>
                <a:ext uri="{FF2B5EF4-FFF2-40B4-BE49-F238E27FC236}">
                  <a16:creationId xmlns:a16="http://schemas.microsoft.com/office/drawing/2014/main" id="{C2678AE5-6327-41F3-82C3-E3A49C7B3BAE}"/>
                </a:ext>
              </a:extLst>
            </p:cNvPr>
            <p:cNvSpPr/>
            <p:nvPr/>
          </p:nvSpPr>
          <p:spPr>
            <a:xfrm>
              <a:off x="5383187" y="2207221"/>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7" name="Oval 16">
              <a:extLst>
                <a:ext uri="{FF2B5EF4-FFF2-40B4-BE49-F238E27FC236}">
                  <a16:creationId xmlns:a16="http://schemas.microsoft.com/office/drawing/2014/main" id="{AAF5A00B-7EF2-49D2-A5C5-73490E44EEC0}"/>
                </a:ext>
              </a:extLst>
            </p:cNvPr>
            <p:cNvSpPr/>
            <p:nvPr/>
          </p:nvSpPr>
          <p:spPr>
            <a:xfrm>
              <a:off x="5397634" y="3827722"/>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grpSp>
      <p:sp>
        <p:nvSpPr>
          <p:cNvPr id="55" name="TextBox 54">
            <a:extLst>
              <a:ext uri="{FF2B5EF4-FFF2-40B4-BE49-F238E27FC236}">
                <a16:creationId xmlns:a16="http://schemas.microsoft.com/office/drawing/2014/main" id="{58558925-F8AA-4360-83EC-4687A33D468A}"/>
              </a:ext>
            </a:extLst>
          </p:cNvPr>
          <p:cNvSpPr txBox="1"/>
          <p:nvPr/>
        </p:nvSpPr>
        <p:spPr>
          <a:xfrm>
            <a:off x="2078698" y="5761039"/>
            <a:ext cx="2501797" cy="646331"/>
          </a:xfrm>
          <a:prstGeom prst="rect">
            <a:avLst/>
          </a:prstGeom>
          <a:noFill/>
          <a:ln>
            <a:solidFill>
              <a:schemeClr val="tx1"/>
            </a:solidFill>
          </a:ln>
        </p:spPr>
        <p:txBody>
          <a:bodyPr wrap="square" rtlCol="0">
            <a:spAutoFit/>
          </a:bodyPr>
          <a:lstStyle/>
          <a:p>
            <a:r>
              <a:rPr lang="en-AU" sz="1200"/>
              <a:t>* 5MS settlement calculations are not impacted. WDR will provide additional settlement functionality. </a:t>
            </a:r>
          </a:p>
        </p:txBody>
      </p:sp>
      <p:graphicFrame>
        <p:nvGraphicFramePr>
          <p:cNvPr id="56" name="Diagram 55">
            <a:extLst>
              <a:ext uri="{FF2B5EF4-FFF2-40B4-BE49-F238E27FC236}">
                <a16:creationId xmlns:a16="http://schemas.microsoft.com/office/drawing/2014/main" id="{FCB57D5D-E2BD-4AEE-BFF4-FB3174F3424A}"/>
              </a:ext>
            </a:extLst>
          </p:cNvPr>
          <p:cNvGraphicFramePr/>
          <p:nvPr>
            <p:extLst>
              <p:ext uri="{D42A27DB-BD31-4B8C-83A1-F6EECF244321}">
                <p14:modId xmlns:p14="http://schemas.microsoft.com/office/powerpoint/2010/main" val="2980685020"/>
              </p:ext>
            </p:extLst>
          </p:nvPr>
        </p:nvGraphicFramePr>
        <p:xfrm>
          <a:off x="2078698" y="5742531"/>
          <a:ext cx="6788150" cy="978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7" name="Diagram 56">
            <a:extLst>
              <a:ext uri="{FF2B5EF4-FFF2-40B4-BE49-F238E27FC236}">
                <a16:creationId xmlns:a16="http://schemas.microsoft.com/office/drawing/2014/main" id="{E4733970-37FD-490A-85A5-7F2EB5FF34D0}"/>
              </a:ext>
            </a:extLst>
          </p:cNvPr>
          <p:cNvGraphicFramePr/>
          <p:nvPr>
            <p:extLst>
              <p:ext uri="{D42A27DB-BD31-4B8C-83A1-F6EECF244321}">
                <p14:modId xmlns:p14="http://schemas.microsoft.com/office/powerpoint/2010/main" val="709305297"/>
              </p:ext>
            </p:extLst>
          </p:nvPr>
        </p:nvGraphicFramePr>
        <p:xfrm>
          <a:off x="5704854" y="5750349"/>
          <a:ext cx="3077424" cy="9786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53654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82BA-3F75-4150-ADE8-1AD51316326F}"/>
              </a:ext>
            </a:extLst>
          </p:cNvPr>
          <p:cNvSpPr>
            <a:spLocks noGrp="1"/>
          </p:cNvSpPr>
          <p:nvPr>
            <p:ph type="title"/>
          </p:nvPr>
        </p:nvSpPr>
        <p:spPr/>
        <p:txBody>
          <a:bodyPr>
            <a:normAutofit/>
          </a:bodyPr>
          <a:lstStyle/>
          <a:p>
            <a:r>
              <a:rPr lang="en-AU" sz="3600"/>
              <a:t>NEM Retail Systems: </a:t>
            </a:r>
            <a:br>
              <a:rPr lang="en-AU" sz="3600"/>
            </a:br>
            <a:r>
              <a:rPr lang="en-AU" sz="3600"/>
              <a:t>5MS change heatmap</a:t>
            </a:r>
          </a:p>
        </p:txBody>
      </p:sp>
      <p:sp>
        <p:nvSpPr>
          <p:cNvPr id="5" name="Slide Number Placeholder 4">
            <a:extLst>
              <a:ext uri="{FF2B5EF4-FFF2-40B4-BE49-F238E27FC236}">
                <a16:creationId xmlns:a16="http://schemas.microsoft.com/office/drawing/2014/main" id="{F8EC0254-D6B1-41E5-ACD1-D1BC1CE5AC7C}"/>
              </a:ext>
            </a:extLst>
          </p:cNvPr>
          <p:cNvSpPr>
            <a:spLocks noGrp="1"/>
          </p:cNvSpPr>
          <p:nvPr>
            <p:ph type="sldNum" sz="quarter" idx="12"/>
          </p:nvPr>
        </p:nvSpPr>
        <p:spPr/>
        <p:txBody>
          <a:bodyPr/>
          <a:lstStyle/>
          <a:p>
            <a:fld id="{4EC81F68-4976-451A-B2E9-79BCBD2F70CC}" type="slidenum">
              <a:rPr lang="en-AU" smtClean="0"/>
              <a:t>36</a:t>
            </a:fld>
            <a:endParaRPr lang="en-AU"/>
          </a:p>
        </p:txBody>
      </p:sp>
      <p:grpSp>
        <p:nvGrpSpPr>
          <p:cNvPr id="32" name="Group 31">
            <a:extLst>
              <a:ext uri="{FF2B5EF4-FFF2-40B4-BE49-F238E27FC236}">
                <a16:creationId xmlns:a16="http://schemas.microsoft.com/office/drawing/2014/main" id="{8A0820E6-A5F9-4798-9412-76384BDB9AC1}"/>
              </a:ext>
            </a:extLst>
          </p:cNvPr>
          <p:cNvGrpSpPr/>
          <p:nvPr/>
        </p:nvGrpSpPr>
        <p:grpSpPr>
          <a:xfrm>
            <a:off x="977998" y="1778125"/>
            <a:ext cx="7188004" cy="4182301"/>
            <a:chOff x="2386854" y="1866047"/>
            <a:chExt cx="7188004" cy="4182301"/>
          </a:xfrm>
        </p:grpSpPr>
        <p:sp>
          <p:nvSpPr>
            <p:cNvPr id="6" name="Rectangle: Rounded Corners 5">
              <a:extLst>
                <a:ext uri="{FF2B5EF4-FFF2-40B4-BE49-F238E27FC236}">
                  <a16:creationId xmlns:a16="http://schemas.microsoft.com/office/drawing/2014/main" id="{2A2DA0C9-EDD2-47C4-9433-9F2F0D89791A}"/>
                </a:ext>
              </a:extLst>
            </p:cNvPr>
            <p:cNvSpPr/>
            <p:nvPr/>
          </p:nvSpPr>
          <p:spPr>
            <a:xfrm>
              <a:off x="2386854"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99" b="1"/>
                <a:t>B2M / B2B Interfaces</a:t>
              </a:r>
            </a:p>
          </p:txBody>
        </p:sp>
        <p:sp>
          <p:nvSpPr>
            <p:cNvPr id="7" name="Rectangle: Rounded Corners 6">
              <a:extLst>
                <a:ext uri="{FF2B5EF4-FFF2-40B4-BE49-F238E27FC236}">
                  <a16:creationId xmlns:a16="http://schemas.microsoft.com/office/drawing/2014/main" id="{29025C2E-E593-4E1D-9CB9-15D025AC7116}"/>
                </a:ext>
              </a:extLst>
            </p:cNvPr>
            <p:cNvSpPr/>
            <p:nvPr/>
          </p:nvSpPr>
          <p:spPr>
            <a:xfrm>
              <a:off x="4836275" y="1866047"/>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99" b="1"/>
                <a:t>CATS / MDM Processes</a:t>
              </a:r>
            </a:p>
          </p:txBody>
        </p:sp>
        <p:sp>
          <p:nvSpPr>
            <p:cNvPr id="8" name="Rectangle: Rounded Corners 7">
              <a:extLst>
                <a:ext uri="{FF2B5EF4-FFF2-40B4-BE49-F238E27FC236}">
                  <a16:creationId xmlns:a16="http://schemas.microsoft.com/office/drawing/2014/main" id="{494C45F0-5054-413A-85CA-D5B9F323469F}"/>
                </a:ext>
              </a:extLst>
            </p:cNvPr>
            <p:cNvSpPr/>
            <p:nvPr/>
          </p:nvSpPr>
          <p:spPr>
            <a:xfrm>
              <a:off x="7285708"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99" b="1"/>
                <a:t>MSATS Browser / Reports</a:t>
              </a:r>
            </a:p>
          </p:txBody>
        </p:sp>
        <p:sp>
          <p:nvSpPr>
            <p:cNvPr id="9" name="Rectangle 8">
              <a:extLst>
                <a:ext uri="{FF2B5EF4-FFF2-40B4-BE49-F238E27FC236}">
                  <a16:creationId xmlns:a16="http://schemas.microsoft.com/office/drawing/2014/main" id="{E8903313-E6AB-4CB4-8337-6402BEB33DBF}"/>
                </a:ext>
              </a:extLst>
            </p:cNvPr>
            <p:cNvSpPr/>
            <p:nvPr/>
          </p:nvSpPr>
          <p:spPr>
            <a:xfrm>
              <a:off x="2723423" y="2249255"/>
              <a:ext cx="1602800" cy="3433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99"/>
                <a:t>MDMT</a:t>
              </a:r>
            </a:p>
          </p:txBody>
        </p:sp>
        <p:sp>
          <p:nvSpPr>
            <p:cNvPr id="10" name="Rectangle 9">
              <a:extLst>
                <a:ext uri="{FF2B5EF4-FFF2-40B4-BE49-F238E27FC236}">
                  <a16:creationId xmlns:a16="http://schemas.microsoft.com/office/drawing/2014/main" id="{E91F47B2-8453-4043-9FFF-D38FD4FCDE83}"/>
                </a:ext>
              </a:extLst>
            </p:cNvPr>
            <p:cNvSpPr/>
            <p:nvPr/>
          </p:nvSpPr>
          <p:spPr>
            <a:xfrm>
              <a:off x="5179450" y="2630069"/>
              <a:ext cx="1602800" cy="3474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99"/>
                <a:t>CATS Standing Data</a:t>
              </a:r>
            </a:p>
          </p:txBody>
        </p:sp>
        <p:sp>
          <p:nvSpPr>
            <p:cNvPr id="11" name="Rectangle 10">
              <a:extLst>
                <a:ext uri="{FF2B5EF4-FFF2-40B4-BE49-F238E27FC236}">
                  <a16:creationId xmlns:a16="http://schemas.microsoft.com/office/drawing/2014/main" id="{6E0FD5D1-70A1-478E-B9CB-5B4DB144DA48}"/>
                </a:ext>
              </a:extLst>
            </p:cNvPr>
            <p:cNvSpPr/>
            <p:nvPr/>
          </p:nvSpPr>
          <p:spPr>
            <a:xfrm>
              <a:off x="2726318" y="2630069"/>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B2M aseXML schema</a:t>
              </a:r>
            </a:p>
          </p:txBody>
        </p:sp>
        <p:sp>
          <p:nvSpPr>
            <p:cNvPr id="12" name="Rectangle 11">
              <a:extLst>
                <a:ext uri="{FF2B5EF4-FFF2-40B4-BE49-F238E27FC236}">
                  <a16:creationId xmlns:a16="http://schemas.microsoft.com/office/drawing/2014/main" id="{4D35F405-8827-4B19-8554-C0C6AD187009}"/>
                </a:ext>
              </a:extLst>
            </p:cNvPr>
            <p:cNvSpPr/>
            <p:nvPr/>
          </p:nvSpPr>
          <p:spPr>
            <a:xfrm>
              <a:off x="2726318" y="3016376"/>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NMID</a:t>
              </a:r>
            </a:p>
          </p:txBody>
        </p:sp>
        <p:sp>
          <p:nvSpPr>
            <p:cNvPr id="13" name="Rectangle 12">
              <a:extLst>
                <a:ext uri="{FF2B5EF4-FFF2-40B4-BE49-F238E27FC236}">
                  <a16:creationId xmlns:a16="http://schemas.microsoft.com/office/drawing/2014/main" id="{86D3913E-BC73-4B56-A0A4-2EAF4A91E87D}"/>
                </a:ext>
              </a:extLst>
            </p:cNvPr>
            <p:cNvSpPr/>
            <p:nvPr/>
          </p:nvSpPr>
          <p:spPr>
            <a:xfrm>
              <a:off x="2726318" y="3398113"/>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CATS</a:t>
              </a:r>
            </a:p>
          </p:txBody>
        </p:sp>
        <p:sp>
          <p:nvSpPr>
            <p:cNvPr id="14" name="Rectangle 13">
              <a:extLst>
                <a:ext uri="{FF2B5EF4-FFF2-40B4-BE49-F238E27FC236}">
                  <a16:creationId xmlns:a16="http://schemas.microsoft.com/office/drawing/2014/main" id="{FD6444F3-7D3B-4F32-87FF-70BEFBD109CC}"/>
                </a:ext>
              </a:extLst>
            </p:cNvPr>
            <p:cNvSpPr/>
            <p:nvPr/>
          </p:nvSpPr>
          <p:spPr>
            <a:xfrm>
              <a:off x="2730028" y="4153668"/>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B2B Transactions</a:t>
              </a:r>
            </a:p>
          </p:txBody>
        </p:sp>
        <p:sp>
          <p:nvSpPr>
            <p:cNvPr id="15" name="Rectangle 14">
              <a:extLst>
                <a:ext uri="{FF2B5EF4-FFF2-40B4-BE49-F238E27FC236}">
                  <a16:creationId xmlns:a16="http://schemas.microsoft.com/office/drawing/2014/main" id="{FF18681A-0F34-48D5-A1FF-0655D160FFC5}"/>
                </a:ext>
              </a:extLst>
            </p:cNvPr>
            <p:cNvSpPr/>
            <p:nvPr/>
          </p:nvSpPr>
          <p:spPr>
            <a:xfrm>
              <a:off x="2730028" y="4535403"/>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B2B aseXML schema</a:t>
              </a:r>
            </a:p>
          </p:txBody>
        </p:sp>
        <p:sp>
          <p:nvSpPr>
            <p:cNvPr id="16" name="Rectangle 15">
              <a:extLst>
                <a:ext uri="{FF2B5EF4-FFF2-40B4-BE49-F238E27FC236}">
                  <a16:creationId xmlns:a16="http://schemas.microsoft.com/office/drawing/2014/main" id="{967BF798-85F7-4F0F-B597-231EDAB075BC}"/>
                </a:ext>
              </a:extLst>
            </p:cNvPr>
            <p:cNvSpPr/>
            <p:nvPr/>
          </p:nvSpPr>
          <p:spPr>
            <a:xfrm>
              <a:off x="7628882" y="2249254"/>
              <a:ext cx="1602800" cy="3474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99"/>
                <a:t>Meter Data screens</a:t>
              </a:r>
            </a:p>
          </p:txBody>
        </p:sp>
        <p:sp>
          <p:nvSpPr>
            <p:cNvPr id="17" name="Rectangle 16">
              <a:extLst>
                <a:ext uri="{FF2B5EF4-FFF2-40B4-BE49-F238E27FC236}">
                  <a16:creationId xmlns:a16="http://schemas.microsoft.com/office/drawing/2014/main" id="{92B8E375-C630-43F7-82E4-A75F3C3B3CC7}"/>
                </a:ext>
              </a:extLst>
            </p:cNvPr>
            <p:cNvSpPr/>
            <p:nvPr/>
          </p:nvSpPr>
          <p:spPr>
            <a:xfrm>
              <a:off x="7628882" y="2630069"/>
              <a:ext cx="1602800" cy="3474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99"/>
                <a:t>RM21/27</a:t>
              </a:r>
            </a:p>
          </p:txBody>
        </p:sp>
        <p:sp>
          <p:nvSpPr>
            <p:cNvPr id="18" name="Rectangle 17">
              <a:extLst>
                <a:ext uri="{FF2B5EF4-FFF2-40B4-BE49-F238E27FC236}">
                  <a16:creationId xmlns:a16="http://schemas.microsoft.com/office/drawing/2014/main" id="{C984FFE9-8E1E-41C0-8953-C05EDB0054CB}"/>
                </a:ext>
              </a:extLst>
            </p:cNvPr>
            <p:cNvSpPr/>
            <p:nvPr/>
          </p:nvSpPr>
          <p:spPr>
            <a:xfrm>
              <a:off x="5179450" y="4157939"/>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CR Processing</a:t>
              </a:r>
            </a:p>
          </p:txBody>
        </p:sp>
        <p:sp>
          <p:nvSpPr>
            <p:cNvPr id="19" name="Rectangle 18">
              <a:extLst>
                <a:ext uri="{FF2B5EF4-FFF2-40B4-BE49-F238E27FC236}">
                  <a16:creationId xmlns:a16="http://schemas.microsoft.com/office/drawing/2014/main" id="{9BACE2FF-8639-459D-BD79-209C048CD7FE}"/>
                </a:ext>
              </a:extLst>
            </p:cNvPr>
            <p:cNvSpPr/>
            <p:nvPr/>
          </p:nvSpPr>
          <p:spPr>
            <a:xfrm>
              <a:off x="7628882" y="340282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RM11,12,13,14,16</a:t>
              </a:r>
            </a:p>
            <a:p>
              <a:pPr algn="ctr"/>
              <a:r>
                <a:rPr lang="en-AU" sz="1299"/>
                <a:t>RM17,18,19,20,22</a:t>
              </a:r>
            </a:p>
          </p:txBody>
        </p:sp>
        <p:sp>
          <p:nvSpPr>
            <p:cNvPr id="20" name="Rectangle 19">
              <a:extLst>
                <a:ext uri="{FF2B5EF4-FFF2-40B4-BE49-F238E27FC236}">
                  <a16:creationId xmlns:a16="http://schemas.microsoft.com/office/drawing/2014/main" id="{E7C56331-7065-40F5-A0B7-5869197D1006}"/>
                </a:ext>
              </a:extLst>
            </p:cNvPr>
            <p:cNvSpPr/>
            <p:nvPr/>
          </p:nvSpPr>
          <p:spPr>
            <a:xfrm>
              <a:off x="2730028" y="4913569"/>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VIC TUoS</a:t>
              </a:r>
            </a:p>
          </p:txBody>
        </p:sp>
        <p:sp>
          <p:nvSpPr>
            <p:cNvPr id="21" name="Rectangle 20">
              <a:extLst>
                <a:ext uri="{FF2B5EF4-FFF2-40B4-BE49-F238E27FC236}">
                  <a16:creationId xmlns:a16="http://schemas.microsoft.com/office/drawing/2014/main" id="{EBEE7C27-A887-43AF-BA8D-660AB75C1A91}"/>
                </a:ext>
              </a:extLst>
            </p:cNvPr>
            <p:cNvSpPr/>
            <p:nvPr/>
          </p:nvSpPr>
          <p:spPr>
            <a:xfrm>
              <a:off x="5173661" y="2249255"/>
              <a:ext cx="1608591" cy="3433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99"/>
                <a:t>Profiling</a:t>
              </a:r>
            </a:p>
          </p:txBody>
        </p:sp>
        <p:sp>
          <p:nvSpPr>
            <p:cNvPr id="22" name="Rectangle 21">
              <a:extLst>
                <a:ext uri="{FF2B5EF4-FFF2-40B4-BE49-F238E27FC236}">
                  <a16:creationId xmlns:a16="http://schemas.microsoft.com/office/drawing/2014/main" id="{78237284-D79B-4030-A57F-9BDEA25409FF}"/>
                </a:ext>
              </a:extLst>
            </p:cNvPr>
            <p:cNvSpPr/>
            <p:nvPr/>
          </p:nvSpPr>
          <p:spPr>
            <a:xfrm>
              <a:off x="5173660" y="3776202"/>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Energy Allocation</a:t>
              </a:r>
            </a:p>
          </p:txBody>
        </p:sp>
        <p:sp>
          <p:nvSpPr>
            <p:cNvPr id="23" name="Rectangle 22">
              <a:extLst>
                <a:ext uri="{FF2B5EF4-FFF2-40B4-BE49-F238E27FC236}">
                  <a16:creationId xmlns:a16="http://schemas.microsoft.com/office/drawing/2014/main" id="{095AF10F-DCB1-4189-8689-4442E684F84E}"/>
                </a:ext>
              </a:extLst>
            </p:cNvPr>
            <p:cNvSpPr/>
            <p:nvPr/>
          </p:nvSpPr>
          <p:spPr>
            <a:xfrm>
              <a:off x="5179450" y="3394464"/>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Estimation / Substitution</a:t>
              </a:r>
            </a:p>
          </p:txBody>
        </p:sp>
        <p:sp>
          <p:nvSpPr>
            <p:cNvPr id="24" name="Rectangle 23">
              <a:extLst>
                <a:ext uri="{FF2B5EF4-FFF2-40B4-BE49-F238E27FC236}">
                  <a16:creationId xmlns:a16="http://schemas.microsoft.com/office/drawing/2014/main" id="{BEA191F5-D53C-44B5-9F2A-39F98137AFAD}"/>
                </a:ext>
              </a:extLst>
            </p:cNvPr>
            <p:cNvSpPr/>
            <p:nvPr/>
          </p:nvSpPr>
          <p:spPr>
            <a:xfrm>
              <a:off x="5179450" y="3012728"/>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Meter Data Validation</a:t>
              </a:r>
            </a:p>
          </p:txBody>
        </p:sp>
        <p:sp>
          <p:nvSpPr>
            <p:cNvPr id="25" name="Rectangle 24">
              <a:extLst>
                <a:ext uri="{FF2B5EF4-FFF2-40B4-BE49-F238E27FC236}">
                  <a16:creationId xmlns:a16="http://schemas.microsoft.com/office/drawing/2014/main" id="{867D5781-E2E1-46E6-834A-AEFFD438735C}"/>
                </a:ext>
              </a:extLst>
            </p:cNvPr>
            <p:cNvSpPr/>
            <p:nvPr/>
          </p:nvSpPr>
          <p:spPr>
            <a:xfrm>
              <a:off x="7628882" y="3784555"/>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RM28,30,31,32</a:t>
              </a:r>
            </a:p>
            <a:p>
              <a:pPr algn="ctr"/>
              <a:r>
                <a:rPr lang="en-AU" sz="1299"/>
                <a:t>RM33</a:t>
              </a:r>
            </a:p>
          </p:txBody>
        </p:sp>
        <p:sp>
          <p:nvSpPr>
            <p:cNvPr id="26" name="Rectangle 25">
              <a:extLst>
                <a:ext uri="{FF2B5EF4-FFF2-40B4-BE49-F238E27FC236}">
                  <a16:creationId xmlns:a16="http://schemas.microsoft.com/office/drawing/2014/main" id="{4AE47FCE-8862-487F-91CA-317A63D5C965}"/>
                </a:ext>
              </a:extLst>
            </p:cNvPr>
            <p:cNvSpPr/>
            <p:nvPr/>
          </p:nvSpPr>
          <p:spPr>
            <a:xfrm>
              <a:off x="7628881" y="4548030"/>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RM7,8,9,10</a:t>
              </a:r>
            </a:p>
            <a:p>
              <a:pPr algn="ctr"/>
              <a:r>
                <a:rPr lang="en-AU" sz="1299"/>
                <a:t>RM15,29</a:t>
              </a:r>
            </a:p>
          </p:txBody>
        </p:sp>
        <p:sp>
          <p:nvSpPr>
            <p:cNvPr id="27" name="Rectangle 26">
              <a:extLst>
                <a:ext uri="{FF2B5EF4-FFF2-40B4-BE49-F238E27FC236}">
                  <a16:creationId xmlns:a16="http://schemas.microsoft.com/office/drawing/2014/main" id="{804E5948-AAF0-4499-956B-493D5D256C0B}"/>
                </a:ext>
              </a:extLst>
            </p:cNvPr>
            <p:cNvSpPr/>
            <p:nvPr/>
          </p:nvSpPr>
          <p:spPr>
            <a:xfrm>
              <a:off x="7628881" y="4929766"/>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C2,3,6,7,9,10</a:t>
              </a:r>
            </a:p>
          </p:txBody>
        </p:sp>
        <p:sp>
          <p:nvSpPr>
            <p:cNvPr id="28" name="Rectangle 27">
              <a:extLst>
                <a:ext uri="{FF2B5EF4-FFF2-40B4-BE49-F238E27FC236}">
                  <a16:creationId xmlns:a16="http://schemas.microsoft.com/office/drawing/2014/main" id="{9DDC7552-8C6D-4431-B7B3-00B407E74E9C}"/>
                </a:ext>
              </a:extLst>
            </p:cNvPr>
            <p:cNvSpPr/>
            <p:nvPr/>
          </p:nvSpPr>
          <p:spPr>
            <a:xfrm>
              <a:off x="7628881" y="5311503"/>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C11,12,13</a:t>
              </a:r>
            </a:p>
          </p:txBody>
        </p:sp>
        <p:sp>
          <p:nvSpPr>
            <p:cNvPr id="29" name="Rectangle 28">
              <a:extLst>
                <a:ext uri="{FF2B5EF4-FFF2-40B4-BE49-F238E27FC236}">
                  <a16:creationId xmlns:a16="http://schemas.microsoft.com/office/drawing/2014/main" id="{15C3EBF0-62D4-4B04-991D-F49610D27FEE}"/>
                </a:ext>
              </a:extLst>
            </p:cNvPr>
            <p:cNvSpPr/>
            <p:nvPr/>
          </p:nvSpPr>
          <p:spPr>
            <a:xfrm>
              <a:off x="7628880" y="4166293"/>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99"/>
                <a:t>SDR</a:t>
              </a:r>
            </a:p>
          </p:txBody>
        </p:sp>
        <p:sp>
          <p:nvSpPr>
            <p:cNvPr id="30" name="Rectangle 29">
              <a:extLst>
                <a:ext uri="{FF2B5EF4-FFF2-40B4-BE49-F238E27FC236}">
                  <a16:creationId xmlns:a16="http://schemas.microsoft.com/office/drawing/2014/main" id="{8D3DB5DD-8822-474D-9D7B-676E1BE59E29}"/>
                </a:ext>
              </a:extLst>
            </p:cNvPr>
            <p:cNvSpPr/>
            <p:nvPr/>
          </p:nvSpPr>
          <p:spPr>
            <a:xfrm>
              <a:off x="7628880" y="3012728"/>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99"/>
                <a:t>C1,4</a:t>
              </a:r>
            </a:p>
          </p:txBody>
        </p:sp>
        <p:sp>
          <p:nvSpPr>
            <p:cNvPr id="31" name="Rectangle 30">
              <a:extLst>
                <a:ext uri="{FF2B5EF4-FFF2-40B4-BE49-F238E27FC236}">
                  <a16:creationId xmlns:a16="http://schemas.microsoft.com/office/drawing/2014/main" id="{ABB2BE25-4CF7-4290-A493-464D77C1E27A}"/>
                </a:ext>
              </a:extLst>
            </p:cNvPr>
            <p:cNvSpPr/>
            <p:nvPr/>
          </p:nvSpPr>
          <p:spPr>
            <a:xfrm>
              <a:off x="2730028" y="377589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99"/>
                <a:t>MSATS B2M APIs</a:t>
              </a:r>
            </a:p>
          </p:txBody>
        </p:sp>
      </p:grpSp>
    </p:spTree>
    <p:extLst>
      <p:ext uri="{BB962C8B-B14F-4D97-AF65-F5344CB8AC3E}">
        <p14:creationId xmlns:p14="http://schemas.microsoft.com/office/powerpoint/2010/main" val="1378645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9882-BA56-4C74-978A-134F1ACBDB4D}"/>
              </a:ext>
            </a:extLst>
          </p:cNvPr>
          <p:cNvSpPr>
            <a:spLocks noGrp="1"/>
          </p:cNvSpPr>
          <p:nvPr>
            <p:ph type="title"/>
          </p:nvPr>
        </p:nvSpPr>
        <p:spPr>
          <a:xfrm>
            <a:off x="176646" y="136526"/>
            <a:ext cx="8844262" cy="1189039"/>
          </a:xfrm>
        </p:spPr>
        <p:txBody>
          <a:bodyPr>
            <a:normAutofit fontScale="90000"/>
          </a:bodyPr>
          <a:lstStyle/>
          <a:p>
            <a:r>
              <a:rPr lang="en-AU"/>
              <a:t>NEM Retail Systems: </a:t>
            </a:r>
            <a:br>
              <a:rPr lang="en-AU"/>
            </a:br>
            <a:r>
              <a:rPr lang="en-AU"/>
              <a:t>Combined 5MS + CS + WDR change heatmap</a:t>
            </a:r>
          </a:p>
        </p:txBody>
      </p:sp>
      <p:sp>
        <p:nvSpPr>
          <p:cNvPr id="5" name="Slide Number Placeholder 4">
            <a:extLst>
              <a:ext uri="{FF2B5EF4-FFF2-40B4-BE49-F238E27FC236}">
                <a16:creationId xmlns:a16="http://schemas.microsoft.com/office/drawing/2014/main" id="{65397B1E-B028-4724-AAA1-A0CFEBB12A19}"/>
              </a:ext>
            </a:extLst>
          </p:cNvPr>
          <p:cNvSpPr>
            <a:spLocks noGrp="1"/>
          </p:cNvSpPr>
          <p:nvPr>
            <p:ph type="sldNum" sz="quarter" idx="12"/>
          </p:nvPr>
        </p:nvSpPr>
        <p:spPr/>
        <p:txBody>
          <a:bodyPr/>
          <a:lstStyle/>
          <a:p>
            <a:fld id="{4EC81F68-4976-451A-B2E9-79BCBD2F70CC}" type="slidenum">
              <a:rPr lang="en-AU" smtClean="0"/>
              <a:t>37</a:t>
            </a:fld>
            <a:endParaRPr lang="en-AU"/>
          </a:p>
        </p:txBody>
      </p:sp>
      <p:grpSp>
        <p:nvGrpSpPr>
          <p:cNvPr id="72" name="Group 71">
            <a:extLst>
              <a:ext uri="{FF2B5EF4-FFF2-40B4-BE49-F238E27FC236}">
                <a16:creationId xmlns:a16="http://schemas.microsoft.com/office/drawing/2014/main" id="{EB5F896B-EB96-4BFF-933B-8CBFDF1FA996}"/>
              </a:ext>
            </a:extLst>
          </p:cNvPr>
          <p:cNvGrpSpPr/>
          <p:nvPr/>
        </p:nvGrpSpPr>
        <p:grpSpPr>
          <a:xfrm>
            <a:off x="1355260" y="1467012"/>
            <a:ext cx="6487034" cy="4160448"/>
            <a:chOff x="300146" y="1651025"/>
            <a:chExt cx="7188004" cy="4610015"/>
          </a:xfrm>
        </p:grpSpPr>
        <p:grpSp>
          <p:nvGrpSpPr>
            <p:cNvPr id="33" name="Group 32">
              <a:extLst>
                <a:ext uri="{FF2B5EF4-FFF2-40B4-BE49-F238E27FC236}">
                  <a16:creationId xmlns:a16="http://schemas.microsoft.com/office/drawing/2014/main" id="{67908149-8F2D-429B-A39E-32C5D008F667}"/>
                </a:ext>
              </a:extLst>
            </p:cNvPr>
            <p:cNvGrpSpPr/>
            <p:nvPr/>
          </p:nvGrpSpPr>
          <p:grpSpPr>
            <a:xfrm>
              <a:off x="300146" y="1651025"/>
              <a:ext cx="7188004" cy="4491371"/>
              <a:chOff x="2386854" y="1866047"/>
              <a:chExt cx="7188004" cy="4182301"/>
            </a:xfrm>
          </p:grpSpPr>
          <p:sp>
            <p:nvSpPr>
              <p:cNvPr id="34" name="Rectangle: Rounded Corners 33">
                <a:extLst>
                  <a:ext uri="{FF2B5EF4-FFF2-40B4-BE49-F238E27FC236}">
                    <a16:creationId xmlns:a16="http://schemas.microsoft.com/office/drawing/2014/main" id="{9355C8A2-E50D-4A3D-BA38-58BA8C6E8C4A}"/>
                  </a:ext>
                </a:extLst>
              </p:cNvPr>
              <p:cNvSpPr/>
              <p:nvPr/>
            </p:nvSpPr>
            <p:spPr>
              <a:xfrm>
                <a:off x="2386854"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00" b="1"/>
                  <a:t>B2M / B2B Interfaces</a:t>
                </a:r>
              </a:p>
            </p:txBody>
          </p:sp>
          <p:sp>
            <p:nvSpPr>
              <p:cNvPr id="35" name="Rectangle: Rounded Corners 34">
                <a:extLst>
                  <a:ext uri="{FF2B5EF4-FFF2-40B4-BE49-F238E27FC236}">
                    <a16:creationId xmlns:a16="http://schemas.microsoft.com/office/drawing/2014/main" id="{463EE948-691D-4EBC-9D92-CA0EA9939575}"/>
                  </a:ext>
                </a:extLst>
              </p:cNvPr>
              <p:cNvSpPr/>
              <p:nvPr/>
            </p:nvSpPr>
            <p:spPr>
              <a:xfrm>
                <a:off x="4836275" y="1866047"/>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00" b="1"/>
                  <a:t>CATS / MDM Processes</a:t>
                </a:r>
              </a:p>
            </p:txBody>
          </p:sp>
          <p:sp>
            <p:nvSpPr>
              <p:cNvPr id="36" name="Rectangle: Rounded Corners 35">
                <a:extLst>
                  <a:ext uri="{FF2B5EF4-FFF2-40B4-BE49-F238E27FC236}">
                    <a16:creationId xmlns:a16="http://schemas.microsoft.com/office/drawing/2014/main" id="{63735F03-D65E-4F41-9AE4-0A312E331583}"/>
                  </a:ext>
                </a:extLst>
              </p:cNvPr>
              <p:cNvSpPr/>
              <p:nvPr/>
            </p:nvSpPr>
            <p:spPr>
              <a:xfrm>
                <a:off x="7285708" y="1876548"/>
                <a:ext cx="2289150" cy="4171800"/>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AU" sz="1200" b="1"/>
                  <a:t>MSATS Browser / Reports</a:t>
                </a:r>
              </a:p>
            </p:txBody>
          </p:sp>
          <p:sp>
            <p:nvSpPr>
              <p:cNvPr id="37" name="Rectangle 36">
                <a:extLst>
                  <a:ext uri="{FF2B5EF4-FFF2-40B4-BE49-F238E27FC236}">
                    <a16:creationId xmlns:a16="http://schemas.microsoft.com/office/drawing/2014/main" id="{2CEE3B39-1E72-497A-90E3-12BC5E1E9412}"/>
                  </a:ext>
                </a:extLst>
              </p:cNvPr>
              <p:cNvSpPr/>
              <p:nvPr/>
            </p:nvSpPr>
            <p:spPr>
              <a:xfrm>
                <a:off x="2723423" y="2249255"/>
                <a:ext cx="1602800" cy="3433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00"/>
                  <a:t>MDMT</a:t>
                </a:r>
              </a:p>
            </p:txBody>
          </p:sp>
          <p:sp>
            <p:nvSpPr>
              <p:cNvPr id="38" name="Rectangle 37">
                <a:extLst>
                  <a:ext uri="{FF2B5EF4-FFF2-40B4-BE49-F238E27FC236}">
                    <a16:creationId xmlns:a16="http://schemas.microsoft.com/office/drawing/2014/main" id="{EA30D109-70B2-4B98-91F4-F92573036651}"/>
                  </a:ext>
                </a:extLst>
              </p:cNvPr>
              <p:cNvSpPr/>
              <p:nvPr/>
            </p:nvSpPr>
            <p:spPr>
              <a:xfrm>
                <a:off x="5179450" y="2630069"/>
                <a:ext cx="1602800" cy="3474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00"/>
                  <a:t>CATS Standing Data</a:t>
                </a:r>
              </a:p>
            </p:txBody>
          </p:sp>
          <p:sp>
            <p:nvSpPr>
              <p:cNvPr id="39" name="Rectangle 38">
                <a:extLst>
                  <a:ext uri="{FF2B5EF4-FFF2-40B4-BE49-F238E27FC236}">
                    <a16:creationId xmlns:a16="http://schemas.microsoft.com/office/drawing/2014/main" id="{B82D6052-F26E-4F7C-BC10-334B63B45208}"/>
                  </a:ext>
                </a:extLst>
              </p:cNvPr>
              <p:cNvSpPr/>
              <p:nvPr/>
            </p:nvSpPr>
            <p:spPr>
              <a:xfrm>
                <a:off x="2726318" y="2630069"/>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B2M aseXML schema</a:t>
                </a:r>
              </a:p>
            </p:txBody>
          </p:sp>
          <p:sp>
            <p:nvSpPr>
              <p:cNvPr id="40" name="Rectangle 39">
                <a:extLst>
                  <a:ext uri="{FF2B5EF4-FFF2-40B4-BE49-F238E27FC236}">
                    <a16:creationId xmlns:a16="http://schemas.microsoft.com/office/drawing/2014/main" id="{82974090-6053-4DA3-9F19-3842BB59853A}"/>
                  </a:ext>
                </a:extLst>
              </p:cNvPr>
              <p:cNvSpPr/>
              <p:nvPr/>
            </p:nvSpPr>
            <p:spPr>
              <a:xfrm>
                <a:off x="2726318" y="3016376"/>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NMID</a:t>
                </a:r>
              </a:p>
            </p:txBody>
          </p:sp>
          <p:sp>
            <p:nvSpPr>
              <p:cNvPr id="41" name="Rectangle 40">
                <a:extLst>
                  <a:ext uri="{FF2B5EF4-FFF2-40B4-BE49-F238E27FC236}">
                    <a16:creationId xmlns:a16="http://schemas.microsoft.com/office/drawing/2014/main" id="{1C422DE9-6F59-4526-A7B3-AB9202B18C8E}"/>
                  </a:ext>
                </a:extLst>
              </p:cNvPr>
              <p:cNvSpPr/>
              <p:nvPr/>
            </p:nvSpPr>
            <p:spPr>
              <a:xfrm>
                <a:off x="2726318" y="3398113"/>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CATS</a:t>
                </a:r>
              </a:p>
            </p:txBody>
          </p:sp>
          <p:sp>
            <p:nvSpPr>
              <p:cNvPr id="42" name="Rectangle 41">
                <a:extLst>
                  <a:ext uri="{FF2B5EF4-FFF2-40B4-BE49-F238E27FC236}">
                    <a16:creationId xmlns:a16="http://schemas.microsoft.com/office/drawing/2014/main" id="{00420BB3-BB3E-49FD-91DB-C39CD543CFD6}"/>
                  </a:ext>
                </a:extLst>
              </p:cNvPr>
              <p:cNvSpPr/>
              <p:nvPr/>
            </p:nvSpPr>
            <p:spPr>
              <a:xfrm>
                <a:off x="2730028" y="4153668"/>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B2B Transactions</a:t>
                </a:r>
              </a:p>
            </p:txBody>
          </p:sp>
          <p:sp>
            <p:nvSpPr>
              <p:cNvPr id="43" name="Rectangle 42">
                <a:extLst>
                  <a:ext uri="{FF2B5EF4-FFF2-40B4-BE49-F238E27FC236}">
                    <a16:creationId xmlns:a16="http://schemas.microsoft.com/office/drawing/2014/main" id="{DA59F677-BDE9-46B5-AD04-CC2C8A11650B}"/>
                  </a:ext>
                </a:extLst>
              </p:cNvPr>
              <p:cNvSpPr/>
              <p:nvPr/>
            </p:nvSpPr>
            <p:spPr>
              <a:xfrm>
                <a:off x="2730028" y="4535403"/>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B2B aseXML schema</a:t>
                </a:r>
              </a:p>
            </p:txBody>
          </p:sp>
          <p:sp>
            <p:nvSpPr>
              <p:cNvPr id="44" name="Rectangle 43">
                <a:extLst>
                  <a:ext uri="{FF2B5EF4-FFF2-40B4-BE49-F238E27FC236}">
                    <a16:creationId xmlns:a16="http://schemas.microsoft.com/office/drawing/2014/main" id="{6D0D3C3D-FF8C-47DA-854A-00B76BEDC31E}"/>
                  </a:ext>
                </a:extLst>
              </p:cNvPr>
              <p:cNvSpPr/>
              <p:nvPr/>
            </p:nvSpPr>
            <p:spPr>
              <a:xfrm>
                <a:off x="7628882" y="2249254"/>
                <a:ext cx="1602800" cy="3474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00"/>
                  <a:t>Meter Data screens</a:t>
                </a:r>
              </a:p>
            </p:txBody>
          </p:sp>
          <p:sp>
            <p:nvSpPr>
              <p:cNvPr id="45" name="Rectangle 44">
                <a:extLst>
                  <a:ext uri="{FF2B5EF4-FFF2-40B4-BE49-F238E27FC236}">
                    <a16:creationId xmlns:a16="http://schemas.microsoft.com/office/drawing/2014/main" id="{75E60F95-65DA-4069-8BD8-64252B8C2409}"/>
                  </a:ext>
                </a:extLst>
              </p:cNvPr>
              <p:cNvSpPr/>
              <p:nvPr/>
            </p:nvSpPr>
            <p:spPr>
              <a:xfrm>
                <a:off x="7628882" y="2630069"/>
                <a:ext cx="1602800" cy="3474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00"/>
                  <a:t>RM21/27</a:t>
                </a:r>
              </a:p>
            </p:txBody>
          </p:sp>
          <p:sp>
            <p:nvSpPr>
              <p:cNvPr id="46" name="Rectangle 45">
                <a:extLst>
                  <a:ext uri="{FF2B5EF4-FFF2-40B4-BE49-F238E27FC236}">
                    <a16:creationId xmlns:a16="http://schemas.microsoft.com/office/drawing/2014/main" id="{F6BA55A9-6EF9-4853-A396-D2AFB91F76A7}"/>
                  </a:ext>
                </a:extLst>
              </p:cNvPr>
              <p:cNvSpPr/>
              <p:nvPr/>
            </p:nvSpPr>
            <p:spPr>
              <a:xfrm>
                <a:off x="5179450" y="4157939"/>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CR Processing</a:t>
                </a:r>
              </a:p>
            </p:txBody>
          </p:sp>
          <p:sp>
            <p:nvSpPr>
              <p:cNvPr id="47" name="Rectangle 46">
                <a:extLst>
                  <a:ext uri="{FF2B5EF4-FFF2-40B4-BE49-F238E27FC236}">
                    <a16:creationId xmlns:a16="http://schemas.microsoft.com/office/drawing/2014/main" id="{BAFBAFD2-E878-4D42-BE1B-D7E863E18C54}"/>
                  </a:ext>
                </a:extLst>
              </p:cNvPr>
              <p:cNvSpPr/>
              <p:nvPr/>
            </p:nvSpPr>
            <p:spPr>
              <a:xfrm>
                <a:off x="7633043" y="3404155"/>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RM11,12,13,14,16</a:t>
                </a:r>
              </a:p>
              <a:p>
                <a:pPr algn="ctr"/>
                <a:r>
                  <a:rPr lang="en-AU" sz="1200"/>
                  <a:t>RM17,18,19,20,22</a:t>
                </a:r>
              </a:p>
            </p:txBody>
          </p:sp>
          <p:sp>
            <p:nvSpPr>
              <p:cNvPr id="48" name="Rectangle 47">
                <a:extLst>
                  <a:ext uri="{FF2B5EF4-FFF2-40B4-BE49-F238E27FC236}">
                    <a16:creationId xmlns:a16="http://schemas.microsoft.com/office/drawing/2014/main" id="{C71F83D7-1A19-4DDC-98A4-32D61828BD7C}"/>
                  </a:ext>
                </a:extLst>
              </p:cNvPr>
              <p:cNvSpPr/>
              <p:nvPr/>
            </p:nvSpPr>
            <p:spPr>
              <a:xfrm>
                <a:off x="2730028" y="4913569"/>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VIC TUoS</a:t>
                </a:r>
              </a:p>
            </p:txBody>
          </p:sp>
          <p:sp>
            <p:nvSpPr>
              <p:cNvPr id="49" name="Rectangle 48">
                <a:extLst>
                  <a:ext uri="{FF2B5EF4-FFF2-40B4-BE49-F238E27FC236}">
                    <a16:creationId xmlns:a16="http://schemas.microsoft.com/office/drawing/2014/main" id="{5DAD628C-8E2E-4D07-9BE0-97F9650B2666}"/>
                  </a:ext>
                </a:extLst>
              </p:cNvPr>
              <p:cNvSpPr/>
              <p:nvPr/>
            </p:nvSpPr>
            <p:spPr>
              <a:xfrm>
                <a:off x="5173661" y="2249255"/>
                <a:ext cx="1608591" cy="3433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200"/>
                  <a:t>Profiling</a:t>
                </a:r>
              </a:p>
            </p:txBody>
          </p:sp>
          <p:sp>
            <p:nvSpPr>
              <p:cNvPr id="50" name="Rectangle 49">
                <a:extLst>
                  <a:ext uri="{FF2B5EF4-FFF2-40B4-BE49-F238E27FC236}">
                    <a16:creationId xmlns:a16="http://schemas.microsoft.com/office/drawing/2014/main" id="{74563330-142B-4C63-8209-35D0A34A87B5}"/>
                  </a:ext>
                </a:extLst>
              </p:cNvPr>
              <p:cNvSpPr/>
              <p:nvPr/>
            </p:nvSpPr>
            <p:spPr>
              <a:xfrm>
                <a:off x="5173660" y="3776202"/>
                <a:ext cx="1608591" cy="343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Energy Allocation</a:t>
                </a:r>
              </a:p>
            </p:txBody>
          </p:sp>
          <p:sp>
            <p:nvSpPr>
              <p:cNvPr id="51" name="Rectangle 50">
                <a:extLst>
                  <a:ext uri="{FF2B5EF4-FFF2-40B4-BE49-F238E27FC236}">
                    <a16:creationId xmlns:a16="http://schemas.microsoft.com/office/drawing/2014/main" id="{D82410F6-6F2E-4324-B523-5E489ACACF3D}"/>
                  </a:ext>
                </a:extLst>
              </p:cNvPr>
              <p:cNvSpPr/>
              <p:nvPr/>
            </p:nvSpPr>
            <p:spPr>
              <a:xfrm>
                <a:off x="5179450" y="3394464"/>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Estimation / Substitution</a:t>
                </a:r>
              </a:p>
            </p:txBody>
          </p:sp>
          <p:sp>
            <p:nvSpPr>
              <p:cNvPr id="52" name="Rectangle 51">
                <a:extLst>
                  <a:ext uri="{FF2B5EF4-FFF2-40B4-BE49-F238E27FC236}">
                    <a16:creationId xmlns:a16="http://schemas.microsoft.com/office/drawing/2014/main" id="{A7928EE8-E5A8-4098-A215-18675DC55DE7}"/>
                  </a:ext>
                </a:extLst>
              </p:cNvPr>
              <p:cNvSpPr/>
              <p:nvPr/>
            </p:nvSpPr>
            <p:spPr>
              <a:xfrm>
                <a:off x="5179450" y="3012728"/>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Meter Data Validation</a:t>
                </a:r>
              </a:p>
            </p:txBody>
          </p:sp>
          <p:sp>
            <p:nvSpPr>
              <p:cNvPr id="53" name="Rectangle 52">
                <a:extLst>
                  <a:ext uri="{FF2B5EF4-FFF2-40B4-BE49-F238E27FC236}">
                    <a16:creationId xmlns:a16="http://schemas.microsoft.com/office/drawing/2014/main" id="{41217320-FEC5-410E-A950-C9F1E0108853}"/>
                  </a:ext>
                </a:extLst>
              </p:cNvPr>
              <p:cNvSpPr/>
              <p:nvPr/>
            </p:nvSpPr>
            <p:spPr>
              <a:xfrm>
                <a:off x="7633043" y="3785891"/>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RM28,30,31,32</a:t>
                </a:r>
              </a:p>
              <a:p>
                <a:pPr algn="ctr"/>
                <a:r>
                  <a:rPr lang="en-AU" sz="1200"/>
                  <a:t>RM33</a:t>
                </a:r>
              </a:p>
            </p:txBody>
          </p:sp>
          <p:sp>
            <p:nvSpPr>
              <p:cNvPr id="54" name="Rectangle 53">
                <a:extLst>
                  <a:ext uri="{FF2B5EF4-FFF2-40B4-BE49-F238E27FC236}">
                    <a16:creationId xmlns:a16="http://schemas.microsoft.com/office/drawing/2014/main" id="{BBF0E950-63D3-45CE-811D-06C11143922E}"/>
                  </a:ext>
                </a:extLst>
              </p:cNvPr>
              <p:cNvSpPr/>
              <p:nvPr/>
            </p:nvSpPr>
            <p:spPr>
              <a:xfrm>
                <a:off x="7633042" y="4549365"/>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RM7,8,9,10</a:t>
                </a:r>
              </a:p>
              <a:p>
                <a:pPr algn="ctr"/>
                <a:r>
                  <a:rPr lang="en-AU" sz="1200"/>
                  <a:t>RM15,29</a:t>
                </a:r>
              </a:p>
            </p:txBody>
          </p:sp>
          <p:sp>
            <p:nvSpPr>
              <p:cNvPr id="55" name="Rectangle 54">
                <a:extLst>
                  <a:ext uri="{FF2B5EF4-FFF2-40B4-BE49-F238E27FC236}">
                    <a16:creationId xmlns:a16="http://schemas.microsoft.com/office/drawing/2014/main" id="{B1C1C1DA-6A0C-45D4-AFE2-93AF1F39AE6B}"/>
                  </a:ext>
                </a:extLst>
              </p:cNvPr>
              <p:cNvSpPr/>
              <p:nvPr/>
            </p:nvSpPr>
            <p:spPr>
              <a:xfrm>
                <a:off x="7633042" y="4931102"/>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C2,3,6,7,9,10</a:t>
                </a:r>
              </a:p>
            </p:txBody>
          </p:sp>
          <p:sp>
            <p:nvSpPr>
              <p:cNvPr id="56" name="Rectangle 55">
                <a:extLst>
                  <a:ext uri="{FF2B5EF4-FFF2-40B4-BE49-F238E27FC236}">
                    <a16:creationId xmlns:a16="http://schemas.microsoft.com/office/drawing/2014/main" id="{35668003-1A22-4BE0-9FB3-6DE45721331C}"/>
                  </a:ext>
                </a:extLst>
              </p:cNvPr>
              <p:cNvSpPr/>
              <p:nvPr/>
            </p:nvSpPr>
            <p:spPr>
              <a:xfrm>
                <a:off x="7633042" y="5312838"/>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C11,12,13</a:t>
                </a:r>
              </a:p>
            </p:txBody>
          </p:sp>
          <p:sp>
            <p:nvSpPr>
              <p:cNvPr id="57" name="Rectangle 56">
                <a:extLst>
                  <a:ext uri="{FF2B5EF4-FFF2-40B4-BE49-F238E27FC236}">
                    <a16:creationId xmlns:a16="http://schemas.microsoft.com/office/drawing/2014/main" id="{4D291375-98CC-41B2-B021-7D9E36B9FF97}"/>
                  </a:ext>
                </a:extLst>
              </p:cNvPr>
              <p:cNvSpPr/>
              <p:nvPr/>
            </p:nvSpPr>
            <p:spPr>
              <a:xfrm>
                <a:off x="7633041" y="4167628"/>
                <a:ext cx="1602800" cy="34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200"/>
                  <a:t>SDR</a:t>
                </a:r>
              </a:p>
            </p:txBody>
          </p:sp>
          <p:sp>
            <p:nvSpPr>
              <p:cNvPr id="58" name="Rectangle 57">
                <a:extLst>
                  <a:ext uri="{FF2B5EF4-FFF2-40B4-BE49-F238E27FC236}">
                    <a16:creationId xmlns:a16="http://schemas.microsoft.com/office/drawing/2014/main" id="{2FBBC61A-5E66-4C87-BD76-62EDD4ECFF27}"/>
                  </a:ext>
                </a:extLst>
              </p:cNvPr>
              <p:cNvSpPr/>
              <p:nvPr/>
            </p:nvSpPr>
            <p:spPr>
              <a:xfrm>
                <a:off x="7628880" y="3012728"/>
                <a:ext cx="1602800" cy="347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1200"/>
                  <a:t>C1,4</a:t>
                </a:r>
              </a:p>
            </p:txBody>
          </p:sp>
          <p:sp>
            <p:nvSpPr>
              <p:cNvPr id="59" name="Rectangle 58">
                <a:extLst>
                  <a:ext uri="{FF2B5EF4-FFF2-40B4-BE49-F238E27FC236}">
                    <a16:creationId xmlns:a16="http://schemas.microsoft.com/office/drawing/2014/main" id="{F182D53A-E589-4C6F-B00A-C7DD3FA6B706}"/>
                  </a:ext>
                </a:extLst>
              </p:cNvPr>
              <p:cNvSpPr/>
              <p:nvPr/>
            </p:nvSpPr>
            <p:spPr>
              <a:xfrm>
                <a:off x="2730028" y="3775890"/>
                <a:ext cx="1602800" cy="347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MSATS B2M APIs</a:t>
                </a:r>
              </a:p>
            </p:txBody>
          </p:sp>
        </p:grpSp>
        <p:sp>
          <p:nvSpPr>
            <p:cNvPr id="60" name="Isosceles Triangle 59">
              <a:extLst>
                <a:ext uri="{FF2B5EF4-FFF2-40B4-BE49-F238E27FC236}">
                  <a16:creationId xmlns:a16="http://schemas.microsoft.com/office/drawing/2014/main" id="{0141ED07-D8F3-404E-B8E8-3A3F85E3D6F8}"/>
                </a:ext>
              </a:extLst>
            </p:cNvPr>
            <p:cNvSpPr/>
            <p:nvPr/>
          </p:nvSpPr>
          <p:spPr>
            <a:xfrm>
              <a:off x="459614" y="2876754"/>
              <a:ext cx="373686" cy="349777"/>
            </a:xfrm>
            <a:prstGeom prst="triangl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1" name="Isosceles Triangle 60">
              <a:extLst>
                <a:ext uri="{FF2B5EF4-FFF2-40B4-BE49-F238E27FC236}">
                  <a16:creationId xmlns:a16="http://schemas.microsoft.com/office/drawing/2014/main" id="{37842D81-6664-44E0-BD1A-16EE687606EA}"/>
                </a:ext>
              </a:extLst>
            </p:cNvPr>
            <p:cNvSpPr/>
            <p:nvPr/>
          </p:nvSpPr>
          <p:spPr>
            <a:xfrm>
              <a:off x="456477" y="2503513"/>
              <a:ext cx="373686" cy="349777"/>
            </a:xfrm>
            <a:prstGeom prst="triangl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2" name="Isosceles Triangle 61">
              <a:extLst>
                <a:ext uri="{FF2B5EF4-FFF2-40B4-BE49-F238E27FC236}">
                  <a16:creationId xmlns:a16="http://schemas.microsoft.com/office/drawing/2014/main" id="{5F3A923D-4EF4-4BCA-88BA-CC464AECB499}"/>
                </a:ext>
              </a:extLst>
            </p:cNvPr>
            <p:cNvSpPr/>
            <p:nvPr/>
          </p:nvSpPr>
          <p:spPr>
            <a:xfrm>
              <a:off x="456477" y="3333849"/>
              <a:ext cx="373686" cy="349777"/>
            </a:xfrm>
            <a:prstGeom prst="triangl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3" name="Isosceles Triangle 62">
              <a:extLst>
                <a:ext uri="{FF2B5EF4-FFF2-40B4-BE49-F238E27FC236}">
                  <a16:creationId xmlns:a16="http://schemas.microsoft.com/office/drawing/2014/main" id="{3ACFA245-254C-4951-A7F5-35E623762EE9}"/>
                </a:ext>
              </a:extLst>
            </p:cNvPr>
            <p:cNvSpPr/>
            <p:nvPr/>
          </p:nvSpPr>
          <p:spPr>
            <a:xfrm>
              <a:off x="2912442" y="4143064"/>
              <a:ext cx="373686" cy="349777"/>
            </a:xfrm>
            <a:prstGeom prst="triangl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4" name="Isosceles Triangle 63">
              <a:extLst>
                <a:ext uri="{FF2B5EF4-FFF2-40B4-BE49-F238E27FC236}">
                  <a16:creationId xmlns:a16="http://schemas.microsoft.com/office/drawing/2014/main" id="{735D186F-1D34-4C4A-896D-49AE67008668}"/>
                </a:ext>
              </a:extLst>
            </p:cNvPr>
            <p:cNvSpPr/>
            <p:nvPr/>
          </p:nvSpPr>
          <p:spPr>
            <a:xfrm>
              <a:off x="2880625" y="3310451"/>
              <a:ext cx="373686" cy="349777"/>
            </a:xfrm>
            <a:prstGeom prst="triangl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5" name="Rectangle 64">
              <a:extLst>
                <a:ext uri="{FF2B5EF4-FFF2-40B4-BE49-F238E27FC236}">
                  <a16:creationId xmlns:a16="http://schemas.microsoft.com/office/drawing/2014/main" id="{E0F15F3F-D12B-45F3-9F34-D3460E48BBBA}"/>
                </a:ext>
              </a:extLst>
            </p:cNvPr>
            <p:cNvSpPr/>
            <p:nvPr/>
          </p:nvSpPr>
          <p:spPr>
            <a:xfrm>
              <a:off x="5542172" y="5763421"/>
              <a:ext cx="1602800" cy="347478"/>
            </a:xfrm>
            <a:prstGeom prst="rect">
              <a:avLst/>
            </a:prstGeom>
            <a:solidFill>
              <a:schemeClr val="bg1"/>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200"/>
                <a:t>NMID</a:t>
              </a:r>
            </a:p>
          </p:txBody>
        </p:sp>
        <p:sp>
          <p:nvSpPr>
            <p:cNvPr id="66" name="Isosceles Triangle 65">
              <a:extLst>
                <a:ext uri="{FF2B5EF4-FFF2-40B4-BE49-F238E27FC236}">
                  <a16:creationId xmlns:a16="http://schemas.microsoft.com/office/drawing/2014/main" id="{8DCA51AE-EF45-496A-A3F5-9B4ABE59A081}"/>
                </a:ext>
              </a:extLst>
            </p:cNvPr>
            <p:cNvSpPr/>
            <p:nvPr/>
          </p:nvSpPr>
          <p:spPr>
            <a:xfrm>
              <a:off x="5350764" y="5756234"/>
              <a:ext cx="373686" cy="349777"/>
            </a:xfrm>
            <a:prstGeom prst="triangl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7" name="Oval 66">
              <a:extLst>
                <a:ext uri="{FF2B5EF4-FFF2-40B4-BE49-F238E27FC236}">
                  <a16:creationId xmlns:a16="http://schemas.microsoft.com/office/drawing/2014/main" id="{4CDDB759-807A-4461-9EDA-3EC7B0E188B2}"/>
                </a:ext>
              </a:extLst>
            </p:cNvPr>
            <p:cNvSpPr/>
            <p:nvPr/>
          </p:nvSpPr>
          <p:spPr>
            <a:xfrm>
              <a:off x="5553232" y="5913588"/>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8" name="Oval 67">
              <a:extLst>
                <a:ext uri="{FF2B5EF4-FFF2-40B4-BE49-F238E27FC236}">
                  <a16:creationId xmlns:a16="http://schemas.microsoft.com/office/drawing/2014/main" id="{54725BC3-3C02-426B-9FD0-33F630BD9718}"/>
                </a:ext>
              </a:extLst>
            </p:cNvPr>
            <p:cNvSpPr/>
            <p:nvPr/>
          </p:nvSpPr>
          <p:spPr>
            <a:xfrm>
              <a:off x="5248889" y="2080771"/>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9" name="Oval 68">
              <a:extLst>
                <a:ext uri="{FF2B5EF4-FFF2-40B4-BE49-F238E27FC236}">
                  <a16:creationId xmlns:a16="http://schemas.microsoft.com/office/drawing/2014/main" id="{8DC9CBC3-BA2A-47D9-B7A0-6EE3421DFD69}"/>
                </a:ext>
              </a:extLst>
            </p:cNvPr>
            <p:cNvSpPr/>
            <p:nvPr/>
          </p:nvSpPr>
          <p:spPr>
            <a:xfrm>
              <a:off x="2812376" y="2466522"/>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70" name="Oval 69">
              <a:extLst>
                <a:ext uri="{FF2B5EF4-FFF2-40B4-BE49-F238E27FC236}">
                  <a16:creationId xmlns:a16="http://schemas.microsoft.com/office/drawing/2014/main" id="{047B9F2D-8FC5-415E-8EA4-807965BA7672}"/>
                </a:ext>
              </a:extLst>
            </p:cNvPr>
            <p:cNvSpPr/>
            <p:nvPr/>
          </p:nvSpPr>
          <p:spPr>
            <a:xfrm>
              <a:off x="2801039" y="2892381"/>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71" name="Oval 70">
              <a:extLst>
                <a:ext uri="{FF2B5EF4-FFF2-40B4-BE49-F238E27FC236}">
                  <a16:creationId xmlns:a16="http://schemas.microsoft.com/office/drawing/2014/main" id="{4C95E254-71A2-4A03-81D5-998C5976F577}"/>
                </a:ext>
              </a:extLst>
            </p:cNvPr>
            <p:cNvSpPr/>
            <p:nvPr/>
          </p:nvSpPr>
          <p:spPr>
            <a:xfrm>
              <a:off x="3084449" y="4337129"/>
              <a:ext cx="361950" cy="34745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grpSp>
      <p:graphicFrame>
        <p:nvGraphicFramePr>
          <p:cNvPr id="73" name="Diagram 72">
            <a:extLst>
              <a:ext uri="{FF2B5EF4-FFF2-40B4-BE49-F238E27FC236}">
                <a16:creationId xmlns:a16="http://schemas.microsoft.com/office/drawing/2014/main" id="{3869876A-7866-4E53-93CE-C0778EE3B800}"/>
              </a:ext>
            </a:extLst>
          </p:cNvPr>
          <p:cNvGraphicFramePr/>
          <p:nvPr>
            <p:extLst>
              <p:ext uri="{D42A27DB-BD31-4B8C-83A1-F6EECF244321}">
                <p14:modId xmlns:p14="http://schemas.microsoft.com/office/powerpoint/2010/main" val="1461698960"/>
              </p:ext>
            </p:extLst>
          </p:nvPr>
        </p:nvGraphicFramePr>
        <p:xfrm>
          <a:off x="-960172" y="5742873"/>
          <a:ext cx="6788150" cy="978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4" name="Diagram 73">
            <a:extLst>
              <a:ext uri="{FF2B5EF4-FFF2-40B4-BE49-F238E27FC236}">
                <a16:creationId xmlns:a16="http://schemas.microsoft.com/office/drawing/2014/main" id="{C829C684-9500-48C4-9EB1-86D976CE1442}"/>
              </a:ext>
            </a:extLst>
          </p:cNvPr>
          <p:cNvGraphicFramePr/>
          <p:nvPr>
            <p:extLst>
              <p:ext uri="{D42A27DB-BD31-4B8C-83A1-F6EECF244321}">
                <p14:modId xmlns:p14="http://schemas.microsoft.com/office/powerpoint/2010/main" val="683034975"/>
              </p:ext>
            </p:extLst>
          </p:nvPr>
        </p:nvGraphicFramePr>
        <p:xfrm>
          <a:off x="5008744" y="5741392"/>
          <a:ext cx="3077424" cy="9786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5" name="Group 74">
            <a:extLst>
              <a:ext uri="{FF2B5EF4-FFF2-40B4-BE49-F238E27FC236}">
                <a16:creationId xmlns:a16="http://schemas.microsoft.com/office/drawing/2014/main" id="{3B2A8AD4-19CB-4DC7-B779-1F93B346560E}"/>
              </a:ext>
            </a:extLst>
          </p:cNvPr>
          <p:cNvGrpSpPr/>
          <p:nvPr/>
        </p:nvGrpSpPr>
        <p:grpSpPr>
          <a:xfrm>
            <a:off x="1177924" y="5753050"/>
            <a:ext cx="6788151" cy="914853"/>
            <a:chOff x="7648421" y="4548301"/>
            <a:chExt cx="6788151" cy="1027073"/>
          </a:xfrm>
        </p:grpSpPr>
        <p:graphicFrame>
          <p:nvGraphicFramePr>
            <p:cNvPr id="76" name="Diagram 75">
              <a:extLst>
                <a:ext uri="{FF2B5EF4-FFF2-40B4-BE49-F238E27FC236}">
                  <a16:creationId xmlns:a16="http://schemas.microsoft.com/office/drawing/2014/main" id="{207D0062-0523-40C4-8AAC-AF30C68778E1}"/>
                </a:ext>
              </a:extLst>
            </p:cNvPr>
            <p:cNvGraphicFramePr/>
            <p:nvPr>
              <p:extLst>
                <p:ext uri="{D42A27DB-BD31-4B8C-83A1-F6EECF244321}">
                  <p14:modId xmlns:p14="http://schemas.microsoft.com/office/powerpoint/2010/main" val="4093585745"/>
                </p:ext>
              </p:extLst>
            </p:nvPr>
          </p:nvGraphicFramePr>
          <p:xfrm>
            <a:off x="7648421" y="4548301"/>
            <a:ext cx="6788151" cy="102707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77" name="Group 76">
              <a:extLst>
                <a:ext uri="{FF2B5EF4-FFF2-40B4-BE49-F238E27FC236}">
                  <a16:creationId xmlns:a16="http://schemas.microsoft.com/office/drawing/2014/main" id="{2B8CED3C-F7AA-47FA-8AAC-E0525E2AFFDA}"/>
                </a:ext>
              </a:extLst>
            </p:cNvPr>
            <p:cNvGrpSpPr/>
            <p:nvPr/>
          </p:nvGrpSpPr>
          <p:grpSpPr>
            <a:xfrm>
              <a:off x="10319135" y="4592860"/>
              <a:ext cx="286620" cy="941766"/>
              <a:chOff x="10319135" y="4592860"/>
              <a:chExt cx="286620" cy="941766"/>
            </a:xfrm>
          </p:grpSpPr>
          <p:sp>
            <p:nvSpPr>
              <p:cNvPr id="78" name="Isosceles Triangle 77">
                <a:extLst>
                  <a:ext uri="{FF2B5EF4-FFF2-40B4-BE49-F238E27FC236}">
                    <a16:creationId xmlns:a16="http://schemas.microsoft.com/office/drawing/2014/main" id="{BD08DE1B-2124-4595-84F3-989575EC7E80}"/>
                  </a:ext>
                </a:extLst>
              </p:cNvPr>
              <p:cNvSpPr/>
              <p:nvPr/>
            </p:nvSpPr>
            <p:spPr>
              <a:xfrm>
                <a:off x="10330953" y="4592860"/>
                <a:ext cx="274802" cy="257220"/>
              </a:xfrm>
              <a:prstGeom prst="triangl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a:p>
            </p:txBody>
          </p:sp>
          <p:sp>
            <p:nvSpPr>
              <p:cNvPr id="79" name="Isosceles Triangle 78">
                <a:extLst>
                  <a:ext uri="{FF2B5EF4-FFF2-40B4-BE49-F238E27FC236}">
                    <a16:creationId xmlns:a16="http://schemas.microsoft.com/office/drawing/2014/main" id="{C466B91E-8183-466B-9D11-E905C5270A74}"/>
                  </a:ext>
                </a:extLst>
              </p:cNvPr>
              <p:cNvSpPr/>
              <p:nvPr/>
            </p:nvSpPr>
            <p:spPr>
              <a:xfrm>
                <a:off x="10319135" y="4949209"/>
                <a:ext cx="286620" cy="268282"/>
              </a:xfrm>
              <a:prstGeom prst="triangl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a:p>
            </p:txBody>
          </p:sp>
          <p:sp>
            <p:nvSpPr>
              <p:cNvPr id="80" name="Isosceles Triangle 79">
                <a:extLst>
                  <a:ext uri="{FF2B5EF4-FFF2-40B4-BE49-F238E27FC236}">
                    <a16:creationId xmlns:a16="http://schemas.microsoft.com/office/drawing/2014/main" id="{6BE76337-0950-40A0-B800-46F2FDA747A4}"/>
                  </a:ext>
                </a:extLst>
              </p:cNvPr>
              <p:cNvSpPr/>
              <p:nvPr/>
            </p:nvSpPr>
            <p:spPr>
              <a:xfrm>
                <a:off x="10329937" y="5276454"/>
                <a:ext cx="275818" cy="258172"/>
              </a:xfrm>
              <a:prstGeom prst="triangl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a:p>
            </p:txBody>
          </p:sp>
        </p:grpSp>
      </p:grpSp>
      <p:sp>
        <p:nvSpPr>
          <p:cNvPr id="81" name="Oval 80">
            <a:extLst>
              <a:ext uri="{FF2B5EF4-FFF2-40B4-BE49-F238E27FC236}">
                <a16:creationId xmlns:a16="http://schemas.microsoft.com/office/drawing/2014/main" id="{867B8F4E-FD72-481B-A706-106BF3F6975A}"/>
              </a:ext>
            </a:extLst>
          </p:cNvPr>
          <p:cNvSpPr/>
          <p:nvPr/>
        </p:nvSpPr>
        <p:spPr>
          <a:xfrm>
            <a:off x="1495680" y="3690805"/>
            <a:ext cx="326653" cy="313569"/>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Tree>
    <p:extLst>
      <p:ext uri="{BB962C8B-B14F-4D97-AF65-F5344CB8AC3E}">
        <p14:creationId xmlns:p14="http://schemas.microsoft.com/office/powerpoint/2010/main" val="3319368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E5F7-C543-46C6-8F89-AB230DE952AE}"/>
              </a:ext>
            </a:extLst>
          </p:cNvPr>
          <p:cNvSpPr>
            <a:spLocks noGrp="1"/>
          </p:cNvSpPr>
          <p:nvPr>
            <p:ph type="title"/>
          </p:nvPr>
        </p:nvSpPr>
        <p:spPr/>
        <p:txBody>
          <a:bodyPr/>
          <a:lstStyle/>
          <a:p>
            <a:r>
              <a:rPr lang="en-AU"/>
              <a:t>WDR participant readiness considerations</a:t>
            </a:r>
          </a:p>
        </p:txBody>
      </p:sp>
      <p:sp>
        <p:nvSpPr>
          <p:cNvPr id="3" name="Content Placeholder 2">
            <a:extLst>
              <a:ext uri="{FF2B5EF4-FFF2-40B4-BE49-F238E27FC236}">
                <a16:creationId xmlns:a16="http://schemas.microsoft.com/office/drawing/2014/main" id="{891BCF84-9B39-4CCA-8413-1E0C8D3CBA0C}"/>
              </a:ext>
            </a:extLst>
          </p:cNvPr>
          <p:cNvSpPr>
            <a:spLocks noGrp="1"/>
          </p:cNvSpPr>
          <p:nvPr>
            <p:ph idx="1"/>
          </p:nvPr>
        </p:nvSpPr>
        <p:spPr/>
        <p:txBody>
          <a:bodyPr/>
          <a:lstStyle/>
          <a:p>
            <a:r>
              <a:rPr lang="en-AU"/>
              <a:t>WDR approach (as determined in the WDR Rule) is to minimise system impacts to AEMO and participants</a:t>
            </a:r>
          </a:p>
          <a:p>
            <a:r>
              <a:rPr lang="en-AU"/>
              <a:t>Data model changes will be rolled out to all participants</a:t>
            </a:r>
          </a:p>
          <a:p>
            <a:r>
              <a:rPr lang="en-AU"/>
              <a:t>DRSP will need to:</a:t>
            </a:r>
          </a:p>
          <a:p>
            <a:pPr lvl="1"/>
            <a:r>
              <a:rPr lang="en-AU"/>
              <a:t>Develop dispatch and settlement capability (standard for participants) </a:t>
            </a:r>
          </a:p>
          <a:p>
            <a:pPr lvl="1"/>
            <a:r>
              <a:rPr lang="en-AU"/>
              <a:t>Access portfolio management system to classify NMIs as WDR units.</a:t>
            </a:r>
          </a:p>
          <a:p>
            <a:r>
              <a:rPr lang="en-AU"/>
              <a:t>Retailers can choose whether or not to make any customised changes in their wholesale systems e.g. automated reconciliation processes</a:t>
            </a:r>
          </a:p>
          <a:p>
            <a:r>
              <a:rPr lang="en-AU"/>
              <a:t>Changes may be required in B2B systems to accommodate the new DRSP role depending on participants’ systems configurability </a:t>
            </a:r>
          </a:p>
        </p:txBody>
      </p:sp>
      <p:sp>
        <p:nvSpPr>
          <p:cNvPr id="6" name="Slide Number Placeholder 5">
            <a:extLst>
              <a:ext uri="{FF2B5EF4-FFF2-40B4-BE49-F238E27FC236}">
                <a16:creationId xmlns:a16="http://schemas.microsoft.com/office/drawing/2014/main" id="{AED26986-9CAC-4A7E-A130-CBAB77DE4224}"/>
              </a:ext>
            </a:extLst>
          </p:cNvPr>
          <p:cNvSpPr>
            <a:spLocks noGrp="1"/>
          </p:cNvSpPr>
          <p:nvPr>
            <p:ph type="sldNum" sz="quarter" idx="12"/>
          </p:nvPr>
        </p:nvSpPr>
        <p:spPr/>
        <p:txBody>
          <a:bodyPr/>
          <a:lstStyle/>
          <a:p>
            <a:fld id="{4EC81F68-4976-451A-B2E9-79BCBD2F70CC}" type="slidenum">
              <a:rPr lang="en-AU" smtClean="0"/>
              <a:t>38</a:t>
            </a:fld>
            <a:endParaRPr lang="en-AU"/>
          </a:p>
        </p:txBody>
      </p:sp>
    </p:spTree>
    <p:extLst>
      <p:ext uri="{BB962C8B-B14F-4D97-AF65-F5344CB8AC3E}">
        <p14:creationId xmlns:p14="http://schemas.microsoft.com/office/powerpoint/2010/main" val="4216573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4E89-EE91-4B2F-9F7E-7A6F6764E084}"/>
              </a:ext>
            </a:extLst>
          </p:cNvPr>
          <p:cNvSpPr>
            <a:spLocks noGrp="1"/>
          </p:cNvSpPr>
          <p:nvPr>
            <p:ph type="title"/>
          </p:nvPr>
        </p:nvSpPr>
        <p:spPr/>
        <p:txBody>
          <a:bodyPr/>
          <a:lstStyle/>
          <a:p>
            <a:r>
              <a:rPr lang="en-AU" dirty="0"/>
              <a:t>Proposed WDR implementation timeline</a:t>
            </a:r>
          </a:p>
        </p:txBody>
      </p:sp>
      <p:sp>
        <p:nvSpPr>
          <p:cNvPr id="3" name="Text Placeholder 2">
            <a:extLst>
              <a:ext uri="{FF2B5EF4-FFF2-40B4-BE49-F238E27FC236}">
                <a16:creationId xmlns:a16="http://schemas.microsoft.com/office/drawing/2014/main" id="{B1A52DC7-AA2B-414E-8665-42B58D41D89B}"/>
              </a:ext>
            </a:extLst>
          </p:cNvPr>
          <p:cNvSpPr>
            <a:spLocks noGrp="1"/>
          </p:cNvSpPr>
          <p:nvPr>
            <p:ph type="body" idx="1"/>
          </p:nvPr>
        </p:nvSpPr>
        <p:spPr/>
        <p:txBody>
          <a:bodyPr/>
          <a:lstStyle/>
          <a:p>
            <a:r>
              <a:rPr lang="en-AU"/>
              <a:t>Neil Batie, WDR Senior Project Manager</a:t>
            </a:r>
          </a:p>
          <a:p>
            <a:r>
              <a:rPr lang="en-AU"/>
              <a:t>Ruth Guest, WDR Business Lead</a:t>
            </a:r>
          </a:p>
        </p:txBody>
      </p:sp>
      <p:sp>
        <p:nvSpPr>
          <p:cNvPr id="6" name="Slide Number Placeholder 5">
            <a:extLst>
              <a:ext uri="{FF2B5EF4-FFF2-40B4-BE49-F238E27FC236}">
                <a16:creationId xmlns:a16="http://schemas.microsoft.com/office/drawing/2014/main" id="{FBBBAEDF-87CB-4A4B-869A-3C2A9717A9B7}"/>
              </a:ext>
            </a:extLst>
          </p:cNvPr>
          <p:cNvSpPr>
            <a:spLocks noGrp="1"/>
          </p:cNvSpPr>
          <p:nvPr>
            <p:ph type="sldNum" sz="quarter" idx="12"/>
          </p:nvPr>
        </p:nvSpPr>
        <p:spPr/>
        <p:txBody>
          <a:bodyPr/>
          <a:lstStyle/>
          <a:p>
            <a:fld id="{4EC81F68-4976-451A-B2E9-79BCBD2F70CC}" type="slidenum">
              <a:rPr lang="en-AU" smtClean="0"/>
              <a:pPr/>
              <a:t>39</a:t>
            </a:fld>
            <a:endParaRPr lang="en-AU"/>
          </a:p>
        </p:txBody>
      </p:sp>
    </p:spTree>
    <p:extLst>
      <p:ext uri="{BB962C8B-B14F-4D97-AF65-F5344CB8AC3E}">
        <p14:creationId xmlns:p14="http://schemas.microsoft.com/office/powerpoint/2010/main" val="182079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729C3-E179-4EAA-BBF9-DBE460154BB2}"/>
              </a:ext>
            </a:extLst>
          </p:cNvPr>
          <p:cNvSpPr>
            <a:spLocks noGrp="1"/>
          </p:cNvSpPr>
          <p:nvPr>
            <p:ph type="title"/>
          </p:nvPr>
        </p:nvSpPr>
        <p:spPr/>
        <p:txBody>
          <a:bodyPr/>
          <a:lstStyle/>
          <a:p>
            <a:r>
              <a:rPr lang="en-AU"/>
              <a:t>Welcome	</a:t>
            </a:r>
          </a:p>
        </p:txBody>
      </p:sp>
      <p:sp>
        <p:nvSpPr>
          <p:cNvPr id="8" name="Text Placeholder 7">
            <a:extLst>
              <a:ext uri="{FF2B5EF4-FFF2-40B4-BE49-F238E27FC236}">
                <a16:creationId xmlns:a16="http://schemas.microsoft.com/office/drawing/2014/main" id="{ABF66CC2-2BFD-4075-84BC-0F017BD2A24D}"/>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BD571846-98F9-4D2D-81B5-8FB30DFADCAE}"/>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9EA9FC0A-EF8E-4980-A30B-AA0D3EADD31F}"/>
              </a:ext>
            </a:extLst>
          </p:cNvPr>
          <p:cNvSpPr>
            <a:spLocks noGrp="1"/>
          </p:cNvSpPr>
          <p:nvPr>
            <p:ph type="sldNum" sz="quarter" idx="12"/>
          </p:nvPr>
        </p:nvSpPr>
        <p:spPr/>
        <p:txBody>
          <a:bodyPr/>
          <a:lstStyle/>
          <a:p>
            <a:fld id="{4EC81F68-4976-451A-B2E9-79BCBD2F70CC}" type="slidenum">
              <a:rPr lang="en-AU" smtClean="0"/>
              <a:t>4</a:t>
            </a:fld>
            <a:endParaRPr lang="en-AU"/>
          </a:p>
        </p:txBody>
      </p:sp>
    </p:spTree>
    <p:extLst>
      <p:ext uri="{BB962C8B-B14F-4D97-AF65-F5344CB8AC3E}">
        <p14:creationId xmlns:p14="http://schemas.microsoft.com/office/powerpoint/2010/main" val="1061728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DC9F-C5F0-4636-9CDD-60C3AE64CAA1}"/>
              </a:ext>
            </a:extLst>
          </p:cNvPr>
          <p:cNvSpPr>
            <a:spLocks noGrp="1"/>
          </p:cNvSpPr>
          <p:nvPr>
            <p:ph type="title"/>
          </p:nvPr>
        </p:nvSpPr>
        <p:spPr>
          <a:xfrm>
            <a:off x="176645" y="136526"/>
            <a:ext cx="8026577" cy="1189039"/>
          </a:xfrm>
        </p:spPr>
        <p:txBody>
          <a:bodyPr/>
          <a:lstStyle/>
          <a:p>
            <a:r>
              <a:rPr lang="en-AU"/>
              <a:t>WDR timeline options considered</a:t>
            </a:r>
          </a:p>
        </p:txBody>
      </p:sp>
      <p:sp>
        <p:nvSpPr>
          <p:cNvPr id="3" name="Content Placeholder 2">
            <a:extLst>
              <a:ext uri="{FF2B5EF4-FFF2-40B4-BE49-F238E27FC236}">
                <a16:creationId xmlns:a16="http://schemas.microsoft.com/office/drawing/2014/main" id="{CEEC98AF-4D46-4359-ABA2-10A23C16E56A}"/>
              </a:ext>
            </a:extLst>
          </p:cNvPr>
          <p:cNvSpPr>
            <a:spLocks noGrp="1"/>
          </p:cNvSpPr>
          <p:nvPr>
            <p:ph idx="1"/>
          </p:nvPr>
        </p:nvSpPr>
        <p:spPr>
          <a:xfrm>
            <a:off x="96715" y="1459525"/>
            <a:ext cx="8976946" cy="5117123"/>
          </a:xfrm>
        </p:spPr>
        <p:txBody>
          <a:bodyPr>
            <a:normAutofit/>
          </a:bodyPr>
          <a:lstStyle/>
          <a:p>
            <a:pPr marL="0" indent="0">
              <a:buNone/>
            </a:pPr>
            <a:r>
              <a:rPr lang="en-AU" sz="2000"/>
              <a:t>AEMO assessed options for combining 5MS and WDR development and test activities. Considerations were that:</a:t>
            </a:r>
          </a:p>
          <a:p>
            <a:r>
              <a:rPr lang="en-AU" sz="2000"/>
              <a:t>Regulatory commencement dates must be met</a:t>
            </a:r>
          </a:p>
          <a:p>
            <a:pPr lvl="1"/>
            <a:r>
              <a:rPr lang="en-AU" sz="1600" b="1"/>
              <a:t>5MS</a:t>
            </a:r>
            <a:r>
              <a:rPr lang="en-AU" sz="1600"/>
              <a:t>: 01 Oct 2021 (go-live)</a:t>
            </a:r>
          </a:p>
          <a:p>
            <a:pPr lvl="1"/>
            <a:r>
              <a:rPr lang="en-AU" sz="1600" b="1"/>
              <a:t>WDR</a:t>
            </a:r>
            <a:r>
              <a:rPr lang="en-AU" sz="1600"/>
              <a:t>: 24 Jun 2021 (open for registration)</a:t>
            </a:r>
          </a:p>
          <a:p>
            <a:pPr lvl="1"/>
            <a:r>
              <a:rPr lang="en-AU" sz="1600" b="1"/>
              <a:t>WDR</a:t>
            </a:r>
            <a:r>
              <a:rPr lang="en-AU" sz="1600"/>
              <a:t>: 24 Oct 2021 (go-live)</a:t>
            </a:r>
          </a:p>
          <a:p>
            <a:r>
              <a:rPr lang="en-AU" sz="2000"/>
              <a:t>AEMO and participant implementations should be as efficient as possible</a:t>
            </a:r>
          </a:p>
          <a:p>
            <a:r>
              <a:rPr lang="en-AU" sz="2000"/>
              <a:t>5MS systems builds are well progressed, WDR is in system design phase</a:t>
            </a:r>
          </a:p>
          <a:p>
            <a:r>
              <a:rPr lang="en-AU" sz="2000"/>
              <a:t>5MS is a mandatory reform, impacting multiple participant types</a:t>
            </a:r>
          </a:p>
          <a:p>
            <a:r>
              <a:rPr lang="en-AU" sz="2000"/>
              <a:t>Customer Switching is to be implemented at the same time as 5MS (agreed through </a:t>
            </a:r>
            <a:r>
              <a:rPr lang="en-AU" sz="2000">
                <a:hlinkClick r:id="rId2"/>
              </a:rPr>
              <a:t>Regulatory Implementation Roadmap</a:t>
            </a:r>
            <a:r>
              <a:rPr lang="en-AU" sz="2000"/>
              <a:t> process)</a:t>
            </a:r>
          </a:p>
          <a:p>
            <a:r>
              <a:rPr lang="en-AU" sz="2000"/>
              <a:t>WDR has a limited impact: </a:t>
            </a:r>
          </a:p>
          <a:p>
            <a:pPr lvl="1"/>
            <a:r>
              <a:rPr lang="en-AU" sz="1600"/>
              <a:t>DRSPs that choose to participate (either from the commencement date or a later time)</a:t>
            </a:r>
          </a:p>
          <a:p>
            <a:pPr lvl="1"/>
            <a:r>
              <a:rPr lang="en-AU" sz="1600"/>
              <a:t>Retailers (FRMPs) that are required to fund WDR at their NMIs, noting that WDR only applies to large electricity customers</a:t>
            </a:r>
          </a:p>
        </p:txBody>
      </p:sp>
      <p:sp>
        <p:nvSpPr>
          <p:cNvPr id="6" name="Slide Number Placeholder 5">
            <a:extLst>
              <a:ext uri="{FF2B5EF4-FFF2-40B4-BE49-F238E27FC236}">
                <a16:creationId xmlns:a16="http://schemas.microsoft.com/office/drawing/2014/main" id="{0C30C41C-1F46-41C0-9E49-92056AE120D1}"/>
              </a:ext>
            </a:extLst>
          </p:cNvPr>
          <p:cNvSpPr>
            <a:spLocks noGrp="1"/>
          </p:cNvSpPr>
          <p:nvPr>
            <p:ph type="sldNum" sz="quarter" idx="12"/>
          </p:nvPr>
        </p:nvSpPr>
        <p:spPr/>
        <p:txBody>
          <a:bodyPr/>
          <a:lstStyle/>
          <a:p>
            <a:fld id="{4EC81F68-4976-451A-B2E9-79BCBD2F70CC}" type="slidenum">
              <a:rPr lang="en-AU" smtClean="0"/>
              <a:t>40</a:t>
            </a:fld>
            <a:endParaRPr lang="en-AU"/>
          </a:p>
        </p:txBody>
      </p:sp>
    </p:spTree>
    <p:extLst>
      <p:ext uri="{BB962C8B-B14F-4D97-AF65-F5344CB8AC3E}">
        <p14:creationId xmlns:p14="http://schemas.microsoft.com/office/powerpoint/2010/main" val="2627191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CC40-3C12-4900-8F4D-5C0042C661E9}"/>
              </a:ext>
            </a:extLst>
          </p:cNvPr>
          <p:cNvSpPr>
            <a:spLocks noGrp="1"/>
          </p:cNvSpPr>
          <p:nvPr>
            <p:ph type="title"/>
          </p:nvPr>
        </p:nvSpPr>
        <p:spPr>
          <a:xfrm>
            <a:off x="176645" y="136526"/>
            <a:ext cx="7797977" cy="1189039"/>
          </a:xfrm>
        </p:spPr>
        <p:txBody>
          <a:bodyPr/>
          <a:lstStyle/>
          <a:p>
            <a:r>
              <a:rPr lang="en-AU"/>
              <a:t>WDR timeline options considered</a:t>
            </a:r>
          </a:p>
        </p:txBody>
      </p:sp>
      <p:sp>
        <p:nvSpPr>
          <p:cNvPr id="5" name="Slide Number Placeholder 4">
            <a:extLst>
              <a:ext uri="{FF2B5EF4-FFF2-40B4-BE49-F238E27FC236}">
                <a16:creationId xmlns:a16="http://schemas.microsoft.com/office/drawing/2014/main" id="{78A125BF-0A4D-4CBF-B75C-10AB07BE5C1B}"/>
              </a:ext>
            </a:extLst>
          </p:cNvPr>
          <p:cNvSpPr>
            <a:spLocks noGrp="1"/>
          </p:cNvSpPr>
          <p:nvPr>
            <p:ph type="sldNum" sz="quarter" idx="12"/>
          </p:nvPr>
        </p:nvSpPr>
        <p:spPr/>
        <p:txBody>
          <a:bodyPr/>
          <a:lstStyle/>
          <a:p>
            <a:fld id="{4EC81F68-4976-451A-B2E9-79BCBD2F70CC}" type="slidenum">
              <a:rPr lang="en-AU" smtClean="0"/>
              <a:t>41</a:t>
            </a:fld>
            <a:endParaRPr lang="en-AU"/>
          </a:p>
        </p:txBody>
      </p:sp>
      <p:graphicFrame>
        <p:nvGraphicFramePr>
          <p:cNvPr id="6" name="Table 6">
            <a:extLst>
              <a:ext uri="{FF2B5EF4-FFF2-40B4-BE49-F238E27FC236}">
                <a16:creationId xmlns:a16="http://schemas.microsoft.com/office/drawing/2014/main" id="{54BEEEAC-428B-4BBE-83F6-9776FBF38A84}"/>
              </a:ext>
            </a:extLst>
          </p:cNvPr>
          <p:cNvGraphicFramePr>
            <a:graphicFrameLocks noGrp="1"/>
          </p:cNvGraphicFramePr>
          <p:nvPr>
            <p:extLst>
              <p:ext uri="{D42A27DB-BD31-4B8C-83A1-F6EECF244321}">
                <p14:modId xmlns:p14="http://schemas.microsoft.com/office/powerpoint/2010/main" val="1722674540"/>
              </p:ext>
            </p:extLst>
          </p:nvPr>
        </p:nvGraphicFramePr>
        <p:xfrm>
          <a:off x="0" y="1351943"/>
          <a:ext cx="9144000" cy="4877420"/>
        </p:xfrm>
        <a:graphic>
          <a:graphicData uri="http://schemas.openxmlformats.org/drawingml/2006/table">
            <a:tbl>
              <a:tblPr firstRow="1" bandRow="1">
                <a:tableStyleId>{7DF18680-E054-41AD-8BC1-D1AEF772440D}</a:tableStyleId>
              </a:tblPr>
              <a:tblGrid>
                <a:gridCol w="1872762">
                  <a:extLst>
                    <a:ext uri="{9D8B030D-6E8A-4147-A177-3AD203B41FA5}">
                      <a16:colId xmlns:a16="http://schemas.microsoft.com/office/drawing/2014/main" val="3479741436"/>
                    </a:ext>
                  </a:extLst>
                </a:gridCol>
                <a:gridCol w="2857500">
                  <a:extLst>
                    <a:ext uri="{9D8B030D-6E8A-4147-A177-3AD203B41FA5}">
                      <a16:colId xmlns:a16="http://schemas.microsoft.com/office/drawing/2014/main" val="2741032449"/>
                    </a:ext>
                  </a:extLst>
                </a:gridCol>
                <a:gridCol w="3015761">
                  <a:extLst>
                    <a:ext uri="{9D8B030D-6E8A-4147-A177-3AD203B41FA5}">
                      <a16:colId xmlns:a16="http://schemas.microsoft.com/office/drawing/2014/main" val="3493342035"/>
                    </a:ext>
                  </a:extLst>
                </a:gridCol>
                <a:gridCol w="1397977">
                  <a:extLst>
                    <a:ext uri="{9D8B030D-6E8A-4147-A177-3AD203B41FA5}">
                      <a16:colId xmlns:a16="http://schemas.microsoft.com/office/drawing/2014/main" val="1439014848"/>
                    </a:ext>
                  </a:extLst>
                </a:gridCol>
              </a:tblGrid>
              <a:tr h="353766">
                <a:tc>
                  <a:txBody>
                    <a:bodyPr/>
                    <a:lstStyle/>
                    <a:p>
                      <a:pPr algn="ctr"/>
                      <a:r>
                        <a:rPr lang="en-AU" sz="1200"/>
                        <a:t>Option</a:t>
                      </a:r>
                    </a:p>
                  </a:txBody>
                  <a:tcPr anchor="ctr"/>
                </a:tc>
                <a:tc>
                  <a:txBody>
                    <a:bodyPr/>
                    <a:lstStyle/>
                    <a:p>
                      <a:pPr algn="ctr"/>
                      <a:r>
                        <a:rPr lang="en-AU" sz="1200"/>
                        <a:t>Pros</a:t>
                      </a:r>
                    </a:p>
                  </a:txBody>
                  <a:tcPr anchor="ctr"/>
                </a:tc>
                <a:tc>
                  <a:txBody>
                    <a:bodyPr/>
                    <a:lstStyle/>
                    <a:p>
                      <a:pPr algn="ctr"/>
                      <a:r>
                        <a:rPr lang="en-AU" sz="1200"/>
                        <a:t>Cons</a:t>
                      </a:r>
                    </a:p>
                  </a:txBody>
                  <a:tcPr anchor="ctr"/>
                </a:tc>
                <a:tc>
                  <a:txBody>
                    <a:bodyPr/>
                    <a:lstStyle/>
                    <a:p>
                      <a:pPr algn="ctr"/>
                      <a:r>
                        <a:rPr lang="en-AU" sz="1200"/>
                        <a:t>Recommendation</a:t>
                      </a:r>
                    </a:p>
                  </a:txBody>
                  <a:tcPr anchor="ctr"/>
                </a:tc>
                <a:extLst>
                  <a:ext uri="{0D108BD9-81ED-4DB2-BD59-A6C34878D82A}">
                    <a16:rowId xmlns:a16="http://schemas.microsoft.com/office/drawing/2014/main" val="3106538791"/>
                  </a:ext>
                </a:extLst>
              </a:tr>
              <a:tr h="1079720">
                <a:tc>
                  <a:txBody>
                    <a:bodyPr/>
                    <a:lstStyle/>
                    <a:p>
                      <a:r>
                        <a:rPr lang="en-AU" sz="1200"/>
                        <a:t>Combine 5MS and WDR releases into production </a:t>
                      </a:r>
                    </a:p>
                  </a:txBody>
                  <a:tcPr/>
                </a:tc>
                <a:tc>
                  <a:txBody>
                    <a:bodyPr/>
                    <a:lstStyle/>
                    <a:p>
                      <a:pPr marL="285750" indent="-285750">
                        <a:buFont typeface="Arial" panose="020B0604020202020204" pitchFamily="34" charset="0"/>
                        <a:buChar char="•"/>
                      </a:pPr>
                      <a:r>
                        <a:rPr lang="en-AU" sz="1200"/>
                        <a:t>Potentially more efficient implementation for participants by combining WDR &amp; 5MS development &amp; testing activities </a:t>
                      </a:r>
                    </a:p>
                  </a:txBody>
                  <a:tcPr/>
                </a:tc>
                <a:tc>
                  <a:txBody>
                    <a:bodyPr/>
                    <a:lstStyle/>
                    <a:p>
                      <a:pPr marL="285750" marR="0" lvl="0" indent="-285750" algn="l" defTabSz="8019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Would not meet WDR regulatory dates</a:t>
                      </a:r>
                    </a:p>
                    <a:p>
                      <a:pPr marL="285750" marR="0" lvl="0" indent="-285750" algn="l" defTabSz="8019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Not feasible for WDR to meet these timeframes</a:t>
                      </a:r>
                    </a:p>
                    <a:p>
                      <a:pPr marL="285750" marR="0" lvl="0" indent="-285750" algn="l" rtl="0" eaLnBrk="1" fontAlgn="auto" latinLnBrk="0" hangingPunct="1">
                        <a:lnSpc>
                          <a:spcPct val="100000"/>
                        </a:lnSpc>
                        <a:spcBef>
                          <a:spcPts val="0"/>
                        </a:spcBef>
                        <a:spcAft>
                          <a:spcPts val="0"/>
                        </a:spcAft>
                        <a:buFont typeface="Arial" panose="020B0604020202020204" pitchFamily="34" charset="0"/>
                        <a:buChar char="•"/>
                      </a:pPr>
                      <a:r>
                        <a:rPr lang="en-AU" sz="1200"/>
                        <a:t>Adds risk to 5MS delivery (environment and code management) </a:t>
                      </a:r>
                    </a:p>
                  </a:txBody>
                  <a:tcPr/>
                </a:tc>
                <a:tc>
                  <a:txBody>
                    <a:bodyPr/>
                    <a:lstStyle/>
                    <a:p>
                      <a:r>
                        <a:rPr lang="en-AU" sz="1200"/>
                        <a:t>Not recommended</a:t>
                      </a:r>
                    </a:p>
                  </a:txBody>
                  <a:tcPr/>
                </a:tc>
                <a:extLst>
                  <a:ext uri="{0D108BD9-81ED-4DB2-BD59-A6C34878D82A}">
                    <a16:rowId xmlns:a16="http://schemas.microsoft.com/office/drawing/2014/main" val="884596957"/>
                  </a:ext>
                </a:extLst>
              </a:tr>
              <a:tr h="1021639">
                <a:tc>
                  <a:txBody>
                    <a:bodyPr/>
                    <a:lstStyle/>
                    <a:p>
                      <a:r>
                        <a:rPr lang="en-AU" sz="1200"/>
                        <a:t>Release WDR before 5MS market trial</a:t>
                      </a:r>
                    </a:p>
                  </a:txBody>
                  <a:tcPr/>
                </a:tc>
                <a:tc>
                  <a:txBody>
                    <a:bodyPr/>
                    <a:lstStyle/>
                    <a:p>
                      <a:pPr marL="285750" indent="-285750">
                        <a:buFont typeface="Arial" panose="020B0604020202020204" pitchFamily="34" charset="0"/>
                        <a:buChar char="•"/>
                      </a:pPr>
                      <a:r>
                        <a:rPr lang="en-AU" sz="1200"/>
                        <a:t>Meets regulatory dates</a:t>
                      </a:r>
                    </a:p>
                    <a:p>
                      <a:pPr marL="285750" indent="-285750">
                        <a:buFont typeface="Arial" panose="020B0604020202020204" pitchFamily="34" charset="0"/>
                        <a:buChar char="•"/>
                      </a:pPr>
                      <a:r>
                        <a:rPr lang="en-AU" sz="1200"/>
                        <a:t>Potentially more efficient implementation for participants by combining WDR &amp; 5MS development &amp; testing activities </a:t>
                      </a:r>
                    </a:p>
                  </a:txBody>
                  <a:tcPr/>
                </a:tc>
                <a:tc>
                  <a:txBody>
                    <a:bodyPr/>
                    <a:lstStyle/>
                    <a:p>
                      <a:pPr marL="285750" indent="-285750">
                        <a:buFont typeface="Arial" panose="020B0604020202020204" pitchFamily="34" charset="0"/>
                        <a:buChar char="•"/>
                      </a:pPr>
                      <a:r>
                        <a:rPr lang="en-AU" sz="1200"/>
                        <a:t>WDR is dependent on 5MS foundation</a:t>
                      </a:r>
                    </a:p>
                    <a:p>
                      <a:pPr marL="285750" marR="0" lvl="0" indent="-285750" algn="l" defTabSz="8019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Not feasible for WDR to meet these timeframes</a:t>
                      </a:r>
                    </a:p>
                  </a:txBody>
                  <a:tcPr/>
                </a:tc>
                <a:tc>
                  <a:txBody>
                    <a:bodyPr/>
                    <a:lstStyle/>
                    <a:p>
                      <a:r>
                        <a:rPr lang="en-AU" sz="1200"/>
                        <a:t>Not recommended</a:t>
                      </a:r>
                    </a:p>
                  </a:txBody>
                  <a:tcPr/>
                </a:tc>
                <a:extLst>
                  <a:ext uri="{0D108BD9-81ED-4DB2-BD59-A6C34878D82A}">
                    <a16:rowId xmlns:a16="http://schemas.microsoft.com/office/drawing/2014/main" val="3430941442"/>
                  </a:ext>
                </a:extLst>
              </a:tr>
              <a:tr h="1565031">
                <a:tc>
                  <a:txBody>
                    <a:bodyPr/>
                    <a:lstStyle/>
                    <a:p>
                      <a:r>
                        <a:rPr lang="en-AU" sz="1200" b="1"/>
                        <a:t>Two releases:</a:t>
                      </a:r>
                    </a:p>
                    <a:p>
                      <a:pPr marL="342900" indent="-342900">
                        <a:buFont typeface="+mj-lt"/>
                        <a:buAutoNum type="arabicParenR"/>
                      </a:pPr>
                      <a:r>
                        <a:rPr lang="it-IT" sz="1200" b="1"/>
                        <a:t>24 Jun 21</a:t>
                      </a:r>
                      <a:r>
                        <a:rPr lang="it-IT" sz="1200" b="0"/>
                        <a:t>: RMC, MDM, PAE, PoL baseline, Portfolio Management</a:t>
                      </a:r>
                      <a:endParaRPr lang="en-AU" sz="1200" b="0">
                        <a:highlight>
                          <a:srgbClr val="FFFF00"/>
                        </a:highlight>
                      </a:endParaRPr>
                    </a:p>
                    <a:p>
                      <a:pPr marL="342900" indent="-342900">
                        <a:buFont typeface="+mj-lt"/>
                        <a:buAutoNum type="arabicParenR"/>
                      </a:pPr>
                      <a:r>
                        <a:rPr lang="en-AU" sz="1200" b="1"/>
                        <a:t>24 Oct 21</a:t>
                      </a:r>
                      <a:r>
                        <a:rPr lang="en-AU" sz="1200" b="0"/>
                        <a:t>: Dispatch, Settlements, Settlements baseline</a:t>
                      </a:r>
                    </a:p>
                  </a:txBody>
                  <a:tcPr/>
                </a:tc>
                <a:tc>
                  <a:txBody>
                    <a:bodyPr/>
                    <a:lstStyle/>
                    <a:p>
                      <a:pPr marL="285750" indent="-285750">
                        <a:buFont typeface="Arial" panose="020B0604020202020204" pitchFamily="34" charset="0"/>
                        <a:buChar char="•"/>
                      </a:pPr>
                      <a:r>
                        <a:rPr lang="en-AU" sz="1200"/>
                        <a:t>Meets regulatory dates</a:t>
                      </a:r>
                    </a:p>
                    <a:p>
                      <a:pPr marL="285750" indent="-285750">
                        <a:buFont typeface="Arial" panose="020B0604020202020204" pitchFamily="34" charset="0"/>
                        <a:buChar char="•"/>
                      </a:pPr>
                      <a:r>
                        <a:rPr lang="en-AU" sz="1200"/>
                        <a:t>Good level of confidence that these dates can be met</a:t>
                      </a:r>
                    </a:p>
                    <a:p>
                      <a:pPr marL="285750" indent="-285750">
                        <a:buFont typeface="Arial" panose="020B0604020202020204" pitchFamily="34" charset="0"/>
                        <a:buChar char="•"/>
                      </a:pPr>
                      <a:r>
                        <a:rPr lang="en-AU" sz="1200"/>
                        <a:t>Better able to manage 5MS and WDR delivery risks and defect management</a:t>
                      </a:r>
                    </a:p>
                    <a:p>
                      <a:pPr marL="285750" indent="-285750">
                        <a:buFont typeface="Arial" panose="020B0604020202020204" pitchFamily="34" charset="0"/>
                        <a:buChar char="•"/>
                      </a:pPr>
                      <a:r>
                        <a:rPr lang="en-AU" sz="1200"/>
                        <a:t>Participant testing can commence early for some functionality </a:t>
                      </a:r>
                    </a:p>
                  </a:txBody>
                  <a:tcPr/>
                </a:tc>
                <a:tc>
                  <a:txBody>
                    <a:bodyPr/>
                    <a:lstStyle/>
                    <a:p>
                      <a:pPr marL="285750" indent="-285750">
                        <a:buFont typeface="Arial" panose="020B0604020202020204" pitchFamily="34" charset="0"/>
                        <a:buChar char="•"/>
                      </a:pPr>
                      <a:r>
                        <a:rPr lang="en-AU" sz="1200"/>
                        <a:t>Participants will need to complete WDR Testing after 5MS Market Trial </a:t>
                      </a:r>
                    </a:p>
                    <a:p>
                      <a:pPr marL="285750" indent="-285750">
                        <a:buFont typeface="Arial" panose="020B0604020202020204" pitchFamily="34" charset="0"/>
                        <a:buChar char="•"/>
                      </a:pPr>
                      <a:r>
                        <a:rPr lang="en-AU" sz="1200"/>
                        <a:t>Wholesale functions cannot be tested until October</a:t>
                      </a:r>
                      <a:endParaRPr lang="en-AU" sz="1200">
                        <a:highlight>
                          <a:srgbClr val="FFFF00"/>
                        </a:highlight>
                      </a:endParaRPr>
                    </a:p>
                  </a:txBody>
                  <a:tcPr/>
                </a:tc>
                <a:tc>
                  <a:txBody>
                    <a:bodyPr/>
                    <a:lstStyle/>
                    <a:p>
                      <a:r>
                        <a:rPr lang="en-AU" sz="1200" b="1"/>
                        <a:t>Recommended</a:t>
                      </a:r>
                    </a:p>
                  </a:txBody>
                  <a:tcPr/>
                </a:tc>
                <a:extLst>
                  <a:ext uri="{0D108BD9-81ED-4DB2-BD59-A6C34878D82A}">
                    <a16:rowId xmlns:a16="http://schemas.microsoft.com/office/drawing/2014/main" val="1596780208"/>
                  </a:ext>
                </a:extLst>
              </a:tr>
              <a:tr h="857264">
                <a:tc>
                  <a:txBody>
                    <a:bodyPr/>
                    <a:lstStyle/>
                    <a:p>
                      <a:r>
                        <a:rPr lang="en-AU" sz="1200"/>
                        <a:t>After 5MS market trial </a:t>
                      </a:r>
                    </a:p>
                  </a:txBody>
                  <a:tcPr/>
                </a:tc>
                <a:tc>
                  <a:txBody>
                    <a:bodyPr/>
                    <a:lstStyle/>
                    <a:p>
                      <a:pPr marL="285750" indent="-285750">
                        <a:buFont typeface="Arial" panose="020B0604020202020204" pitchFamily="34" charset="0"/>
                        <a:buChar char="•"/>
                      </a:pPr>
                      <a:r>
                        <a:rPr lang="en-AU" sz="1200"/>
                        <a:t>Good level of confidence that these dates can be met</a:t>
                      </a:r>
                    </a:p>
                    <a:p>
                      <a:pPr marL="285750" indent="-285750">
                        <a:buFont typeface="Arial" panose="020B0604020202020204" pitchFamily="34" charset="0"/>
                        <a:buChar char="•"/>
                      </a:pPr>
                      <a:r>
                        <a:rPr lang="en-AU" sz="1200"/>
                        <a:t>Manageable risk of impact to 5MS implementation</a:t>
                      </a:r>
                    </a:p>
                  </a:txBody>
                  <a:tcPr/>
                </a:tc>
                <a:tc>
                  <a:txBody>
                    <a:bodyPr/>
                    <a:lstStyle/>
                    <a:p>
                      <a:pPr marL="285750" marR="0" lvl="0" indent="-285750" algn="l" defTabSz="8019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Would not meet WDR regulatory dates</a:t>
                      </a:r>
                    </a:p>
                    <a:p>
                      <a:pPr marL="285750" marR="0" lvl="0" indent="-285750" algn="l" rtl="0" eaLnBrk="1" fontAlgn="auto" latinLnBrk="0" hangingPunct="1">
                        <a:lnSpc>
                          <a:spcPct val="100000"/>
                        </a:lnSpc>
                        <a:spcBef>
                          <a:spcPts val="0"/>
                        </a:spcBef>
                        <a:spcAft>
                          <a:spcPts val="0"/>
                        </a:spcAft>
                        <a:buFont typeface="Arial" panose="020B0604020202020204" pitchFamily="34" charset="0"/>
                        <a:buChar char="•"/>
                      </a:pPr>
                      <a:r>
                        <a:rPr lang="en-AU" sz="1200"/>
                        <a:t>Participants will need to complete WDR testing after 5MS market trial </a:t>
                      </a:r>
                    </a:p>
                  </a:txBody>
                  <a:tcPr/>
                </a:tc>
                <a:tc>
                  <a:txBody>
                    <a:bodyPr/>
                    <a:lstStyle/>
                    <a:p>
                      <a:r>
                        <a:rPr lang="en-AU" sz="1200"/>
                        <a:t>Not recommended</a:t>
                      </a:r>
                    </a:p>
                  </a:txBody>
                  <a:tcPr/>
                </a:tc>
                <a:extLst>
                  <a:ext uri="{0D108BD9-81ED-4DB2-BD59-A6C34878D82A}">
                    <a16:rowId xmlns:a16="http://schemas.microsoft.com/office/drawing/2014/main" val="242775026"/>
                  </a:ext>
                </a:extLst>
              </a:tr>
            </a:tbl>
          </a:graphicData>
        </a:graphic>
      </p:graphicFrame>
    </p:spTree>
    <p:extLst>
      <p:ext uri="{BB962C8B-B14F-4D97-AF65-F5344CB8AC3E}">
        <p14:creationId xmlns:p14="http://schemas.microsoft.com/office/powerpoint/2010/main" val="3478886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970F-915C-4D05-B941-C866DD243B0D}"/>
              </a:ext>
            </a:extLst>
          </p:cNvPr>
          <p:cNvSpPr>
            <a:spLocks noGrp="1"/>
          </p:cNvSpPr>
          <p:nvPr>
            <p:ph type="title"/>
          </p:nvPr>
        </p:nvSpPr>
        <p:spPr/>
        <p:txBody>
          <a:bodyPr/>
          <a:lstStyle/>
          <a:p>
            <a:r>
              <a:rPr lang="en-AU"/>
              <a:t>Timelines: </a:t>
            </a:r>
            <a:br>
              <a:rPr lang="en-AU"/>
            </a:br>
            <a:r>
              <a:rPr lang="en-AU"/>
              <a:t>5MS + CS + indicative WDR</a:t>
            </a:r>
          </a:p>
        </p:txBody>
      </p:sp>
      <p:sp>
        <p:nvSpPr>
          <p:cNvPr id="5" name="Slide Number Placeholder 4">
            <a:extLst>
              <a:ext uri="{FF2B5EF4-FFF2-40B4-BE49-F238E27FC236}">
                <a16:creationId xmlns:a16="http://schemas.microsoft.com/office/drawing/2014/main" id="{4A1A1C57-B333-4B5F-885F-80DEDA0B973F}"/>
              </a:ext>
            </a:extLst>
          </p:cNvPr>
          <p:cNvSpPr>
            <a:spLocks noGrp="1"/>
          </p:cNvSpPr>
          <p:nvPr>
            <p:ph type="sldNum" sz="quarter" idx="12"/>
          </p:nvPr>
        </p:nvSpPr>
        <p:spPr/>
        <p:txBody>
          <a:bodyPr/>
          <a:lstStyle/>
          <a:p>
            <a:fld id="{4EC81F68-4976-451A-B2E9-79BCBD2F70CC}" type="slidenum">
              <a:rPr lang="en-AU" smtClean="0"/>
              <a:t>42</a:t>
            </a:fld>
            <a:endParaRPr lang="en-AU"/>
          </a:p>
        </p:txBody>
      </p:sp>
      <p:grpSp>
        <p:nvGrpSpPr>
          <p:cNvPr id="4" name="Group 3">
            <a:extLst>
              <a:ext uri="{FF2B5EF4-FFF2-40B4-BE49-F238E27FC236}">
                <a16:creationId xmlns:a16="http://schemas.microsoft.com/office/drawing/2014/main" id="{263E4D13-B8DB-4CDA-9A58-F8BE973A2BAC}"/>
              </a:ext>
            </a:extLst>
          </p:cNvPr>
          <p:cNvGrpSpPr/>
          <p:nvPr/>
        </p:nvGrpSpPr>
        <p:grpSpPr>
          <a:xfrm>
            <a:off x="-26376" y="1451027"/>
            <a:ext cx="9571685" cy="4782720"/>
            <a:chOff x="-26376" y="1451027"/>
            <a:chExt cx="9571685" cy="4782720"/>
          </a:xfrm>
        </p:grpSpPr>
        <p:pic>
          <p:nvPicPr>
            <p:cNvPr id="8" name="Picture 7">
              <a:extLst>
                <a:ext uri="{FF2B5EF4-FFF2-40B4-BE49-F238E27FC236}">
                  <a16:creationId xmlns:a16="http://schemas.microsoft.com/office/drawing/2014/main" id="{0EA321C8-E2B7-46C5-9A59-EA63ACF770E0}"/>
                </a:ext>
              </a:extLst>
            </p:cNvPr>
            <p:cNvPicPr>
              <a:picLocks noChangeAspect="1"/>
            </p:cNvPicPr>
            <p:nvPr/>
          </p:nvPicPr>
          <p:blipFill>
            <a:blip r:embed="rId2"/>
            <a:stretch>
              <a:fillRect/>
            </a:stretch>
          </p:blipFill>
          <p:spPr>
            <a:xfrm>
              <a:off x="-26376" y="1451027"/>
              <a:ext cx="9240714" cy="4782720"/>
            </a:xfrm>
            <a:prstGeom prst="rect">
              <a:avLst/>
            </a:prstGeom>
          </p:spPr>
        </p:pic>
        <p:pic>
          <p:nvPicPr>
            <p:cNvPr id="6" name="Picture 5">
              <a:extLst>
                <a:ext uri="{FF2B5EF4-FFF2-40B4-BE49-F238E27FC236}">
                  <a16:creationId xmlns:a16="http://schemas.microsoft.com/office/drawing/2014/main" id="{24522946-404D-4935-AAA0-697049B7E06C}"/>
                </a:ext>
              </a:extLst>
            </p:cNvPr>
            <p:cNvPicPr>
              <a:picLocks noChangeAspect="1"/>
            </p:cNvPicPr>
            <p:nvPr/>
          </p:nvPicPr>
          <p:blipFill>
            <a:blip r:embed="rId3"/>
            <a:stretch>
              <a:fillRect/>
            </a:stretch>
          </p:blipFill>
          <p:spPr>
            <a:xfrm>
              <a:off x="8349553" y="3772534"/>
              <a:ext cx="1195756" cy="363304"/>
            </a:xfrm>
            <a:prstGeom prst="rect">
              <a:avLst/>
            </a:prstGeom>
          </p:spPr>
        </p:pic>
      </p:grpSp>
    </p:spTree>
    <p:extLst>
      <p:ext uri="{BB962C8B-B14F-4D97-AF65-F5344CB8AC3E}">
        <p14:creationId xmlns:p14="http://schemas.microsoft.com/office/powerpoint/2010/main" val="2239079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F0DB-70F7-43C9-B2EF-0C4DD3D0D2B8}"/>
              </a:ext>
            </a:extLst>
          </p:cNvPr>
          <p:cNvSpPr>
            <a:spLocks noGrp="1"/>
          </p:cNvSpPr>
          <p:nvPr>
            <p:ph type="title"/>
          </p:nvPr>
        </p:nvSpPr>
        <p:spPr/>
        <p:txBody>
          <a:bodyPr/>
          <a:lstStyle/>
          <a:p>
            <a:r>
              <a:rPr lang="en-AU"/>
              <a:t>Discussion</a:t>
            </a:r>
          </a:p>
        </p:txBody>
      </p:sp>
      <p:sp>
        <p:nvSpPr>
          <p:cNvPr id="3" name="Content Placeholder 2">
            <a:extLst>
              <a:ext uri="{FF2B5EF4-FFF2-40B4-BE49-F238E27FC236}">
                <a16:creationId xmlns:a16="http://schemas.microsoft.com/office/drawing/2014/main" id="{434DCB0F-5A29-458F-B466-EFF131CF3BEF}"/>
              </a:ext>
            </a:extLst>
          </p:cNvPr>
          <p:cNvSpPr>
            <a:spLocks noGrp="1"/>
          </p:cNvSpPr>
          <p:nvPr>
            <p:ph idx="1"/>
          </p:nvPr>
        </p:nvSpPr>
        <p:spPr/>
        <p:txBody>
          <a:bodyPr vert="horz" lIns="91440" tIns="45720" rIns="91440" bIns="45720" rtlCol="0" anchor="t">
            <a:normAutofit/>
          </a:bodyPr>
          <a:lstStyle/>
          <a:p>
            <a:r>
              <a:rPr lang="en-AU" sz="2400" dirty="0"/>
              <a:t>Given the delivery timelines that AEMO has outlined are there:​</a:t>
            </a:r>
            <a:endParaRPr lang="en-AU" sz="2400" dirty="0">
              <a:cs typeface="Segoe UI Semilight"/>
            </a:endParaRPr>
          </a:p>
          <a:p>
            <a:pPr lvl="1"/>
            <a:r>
              <a:rPr lang="en-AU" sz="2000" dirty="0"/>
              <a:t>Any further implications of the WDR timeline for 5MS/CS implementation?​</a:t>
            </a:r>
            <a:endParaRPr lang="en-AU" sz="2000" dirty="0">
              <a:cs typeface="Segoe UI Semilight"/>
            </a:endParaRPr>
          </a:p>
          <a:p>
            <a:pPr lvl="1"/>
            <a:r>
              <a:rPr lang="en-AU" sz="2000" dirty="0"/>
              <a:t>Any opportunities to assist with participants' delivery that you believe AEMO should consider?</a:t>
            </a:r>
          </a:p>
        </p:txBody>
      </p:sp>
      <p:sp>
        <p:nvSpPr>
          <p:cNvPr id="6" name="Slide Number Placeholder 5">
            <a:extLst>
              <a:ext uri="{FF2B5EF4-FFF2-40B4-BE49-F238E27FC236}">
                <a16:creationId xmlns:a16="http://schemas.microsoft.com/office/drawing/2014/main" id="{70994BEF-FBB1-4586-BB99-D1F7E0F6C1C4}"/>
              </a:ext>
            </a:extLst>
          </p:cNvPr>
          <p:cNvSpPr>
            <a:spLocks noGrp="1"/>
          </p:cNvSpPr>
          <p:nvPr>
            <p:ph type="sldNum" sz="quarter" idx="12"/>
          </p:nvPr>
        </p:nvSpPr>
        <p:spPr/>
        <p:txBody>
          <a:bodyPr/>
          <a:lstStyle/>
          <a:p>
            <a:fld id="{4EC81F68-4976-451A-B2E9-79BCBD2F70CC}" type="slidenum">
              <a:rPr lang="en-AU" smtClean="0"/>
              <a:t>43</a:t>
            </a:fld>
            <a:endParaRPr lang="en-AU"/>
          </a:p>
        </p:txBody>
      </p:sp>
    </p:spTree>
    <p:extLst>
      <p:ext uri="{BB962C8B-B14F-4D97-AF65-F5344CB8AC3E}">
        <p14:creationId xmlns:p14="http://schemas.microsoft.com/office/powerpoint/2010/main" val="3831659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661C0-16F9-43B2-8B73-FA3A86892543}"/>
              </a:ext>
            </a:extLst>
          </p:cNvPr>
          <p:cNvSpPr>
            <a:spLocks noGrp="1"/>
          </p:cNvSpPr>
          <p:nvPr>
            <p:ph type="title"/>
          </p:nvPr>
        </p:nvSpPr>
        <p:spPr/>
        <p:txBody>
          <a:bodyPr/>
          <a:lstStyle/>
          <a:p>
            <a:r>
              <a:rPr lang="en-AU"/>
              <a:t>Next steps</a:t>
            </a:r>
          </a:p>
        </p:txBody>
      </p:sp>
      <p:sp>
        <p:nvSpPr>
          <p:cNvPr id="3" name="Content Placeholder 2">
            <a:extLst>
              <a:ext uri="{FF2B5EF4-FFF2-40B4-BE49-F238E27FC236}">
                <a16:creationId xmlns:a16="http://schemas.microsoft.com/office/drawing/2014/main" id="{8DF9E8D1-95BF-4233-8FCE-C901C7BDDE74}"/>
              </a:ext>
            </a:extLst>
          </p:cNvPr>
          <p:cNvSpPr>
            <a:spLocks noGrp="1"/>
          </p:cNvSpPr>
          <p:nvPr>
            <p:ph idx="1"/>
          </p:nvPr>
        </p:nvSpPr>
        <p:spPr>
          <a:xfrm>
            <a:off x="176645" y="1588233"/>
            <a:ext cx="8770787" cy="4351338"/>
          </a:xfrm>
        </p:spPr>
        <p:txBody>
          <a:bodyPr>
            <a:normAutofit/>
          </a:bodyPr>
          <a:lstStyle/>
          <a:p>
            <a:r>
              <a:rPr lang="en-AU" sz="2000" dirty="0"/>
              <a:t>Please provide feedback by </a:t>
            </a:r>
            <a:r>
              <a:rPr lang="en-AU" sz="2000" b="1" u="sng" dirty="0"/>
              <a:t>Fri 9 Oct </a:t>
            </a:r>
            <a:r>
              <a:rPr lang="en-AU" sz="2000" dirty="0"/>
              <a:t>to either: </a:t>
            </a:r>
          </a:p>
          <a:p>
            <a:pPr lvl="1"/>
            <a:r>
              <a:rPr lang="en-AU" sz="1700" dirty="0">
                <a:hlinkClick r:id="rId2"/>
              </a:rPr>
              <a:t>5MS@aemo.com.au</a:t>
            </a:r>
            <a:r>
              <a:rPr lang="en-AU" sz="1700" dirty="0"/>
              <a:t> </a:t>
            </a:r>
          </a:p>
          <a:p>
            <a:pPr lvl="1"/>
            <a:r>
              <a:rPr lang="en-AU" sz="1700" dirty="0">
                <a:hlinkClick r:id="rId3"/>
              </a:rPr>
              <a:t>WDR@aemo.com.au</a:t>
            </a:r>
            <a:endParaRPr lang="en-AU" sz="1700" b="1" u="sng" dirty="0"/>
          </a:p>
          <a:p>
            <a:r>
              <a:rPr lang="en-AU" sz="2000" dirty="0"/>
              <a:t>Debrief to the WDR Consultative Group: Tue 20 Oct</a:t>
            </a:r>
          </a:p>
          <a:p>
            <a:r>
              <a:rPr lang="en-AU" sz="2000" dirty="0"/>
              <a:t>Debrief to the PCF: Thu 05 Nov</a:t>
            </a:r>
          </a:p>
          <a:p>
            <a:r>
              <a:rPr lang="en-AU" sz="2000" dirty="0"/>
              <a:t>If there is an identified need, can hold further joint information sessions or joint focus groups</a:t>
            </a:r>
          </a:p>
        </p:txBody>
      </p:sp>
      <p:sp>
        <p:nvSpPr>
          <p:cNvPr id="6" name="Slide Number Placeholder 5">
            <a:extLst>
              <a:ext uri="{FF2B5EF4-FFF2-40B4-BE49-F238E27FC236}">
                <a16:creationId xmlns:a16="http://schemas.microsoft.com/office/drawing/2014/main" id="{09DE6050-2FC0-42FA-998A-41E59D7CB594}"/>
              </a:ext>
            </a:extLst>
          </p:cNvPr>
          <p:cNvSpPr>
            <a:spLocks noGrp="1"/>
          </p:cNvSpPr>
          <p:nvPr>
            <p:ph type="sldNum" sz="quarter" idx="12"/>
          </p:nvPr>
        </p:nvSpPr>
        <p:spPr/>
        <p:txBody>
          <a:bodyPr/>
          <a:lstStyle/>
          <a:p>
            <a:fld id="{4EC81F68-4976-451A-B2E9-79BCBD2F70CC}" type="slidenum">
              <a:rPr lang="en-AU" smtClean="0"/>
              <a:t>44</a:t>
            </a:fld>
            <a:endParaRPr lang="en-AU"/>
          </a:p>
        </p:txBody>
      </p:sp>
    </p:spTree>
    <p:extLst>
      <p:ext uri="{BB962C8B-B14F-4D97-AF65-F5344CB8AC3E}">
        <p14:creationId xmlns:p14="http://schemas.microsoft.com/office/powerpoint/2010/main" val="2509485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BF2B-5176-4768-A073-76D33240BBC8}"/>
              </a:ext>
            </a:extLst>
          </p:cNvPr>
          <p:cNvSpPr>
            <a:spLocks noGrp="1"/>
          </p:cNvSpPr>
          <p:nvPr>
            <p:ph type="title"/>
          </p:nvPr>
        </p:nvSpPr>
        <p:spPr>
          <a:xfrm>
            <a:off x="199800" y="457200"/>
            <a:ext cx="2613738" cy="1324800"/>
          </a:xfrm>
        </p:spPr>
        <p:txBody>
          <a:bodyPr/>
          <a:lstStyle/>
          <a:p>
            <a:r>
              <a:rPr lang="en-AU"/>
              <a:t>WDR contact and information</a:t>
            </a:r>
          </a:p>
        </p:txBody>
      </p:sp>
      <p:sp>
        <p:nvSpPr>
          <p:cNvPr id="5" name="Slide Number Placeholder 4">
            <a:extLst>
              <a:ext uri="{FF2B5EF4-FFF2-40B4-BE49-F238E27FC236}">
                <a16:creationId xmlns:a16="http://schemas.microsoft.com/office/drawing/2014/main" id="{302495DB-C76B-445D-B046-3ADFFE37D8A0}"/>
              </a:ext>
            </a:extLst>
          </p:cNvPr>
          <p:cNvSpPr>
            <a:spLocks noGrp="1"/>
          </p:cNvSpPr>
          <p:nvPr>
            <p:ph type="sldNum" sz="quarter" idx="12"/>
          </p:nvPr>
        </p:nvSpPr>
        <p:spPr/>
        <p:txBody>
          <a:bodyPr/>
          <a:lstStyle/>
          <a:p>
            <a:fld id="{4EC81F68-4976-451A-B2E9-79BCBD2F70CC}" type="slidenum">
              <a:rPr lang="en-AU" smtClean="0"/>
              <a:t>45</a:t>
            </a:fld>
            <a:endParaRPr lang="en-AU"/>
          </a:p>
        </p:txBody>
      </p:sp>
      <p:sp>
        <p:nvSpPr>
          <p:cNvPr id="7" name="Text Placeholder 2">
            <a:extLst>
              <a:ext uri="{FF2B5EF4-FFF2-40B4-BE49-F238E27FC236}">
                <a16:creationId xmlns:a16="http://schemas.microsoft.com/office/drawing/2014/main" id="{A8A0E98B-2E57-4C11-B9C6-81072658223B}"/>
              </a:ext>
            </a:extLst>
          </p:cNvPr>
          <p:cNvSpPr>
            <a:spLocks noGrp="1"/>
          </p:cNvSpPr>
          <p:nvPr>
            <p:ph type="body" sz="quarter" idx="13"/>
          </p:nvPr>
        </p:nvSpPr>
        <p:spPr>
          <a:xfrm>
            <a:off x="4252176" y="546941"/>
            <a:ext cx="4820504" cy="5733764"/>
          </a:xfrm>
        </p:spPr>
        <p:txBody>
          <a:bodyPr vert="horz" lIns="65994" tIns="32997" rIns="65994" bIns="32997" rtlCol="0" anchor="t">
            <a:normAutofit/>
          </a:bodyPr>
          <a:lstStyle/>
          <a:p>
            <a:pPr marL="0" indent="0">
              <a:buNone/>
            </a:pPr>
            <a:r>
              <a:rPr lang="en-AU" sz="2177" b="1"/>
              <a:t>Mailbox</a:t>
            </a:r>
          </a:p>
          <a:p>
            <a:pPr marL="0" indent="0">
              <a:buNone/>
            </a:pPr>
            <a:r>
              <a:rPr lang="en-AU" sz="2177">
                <a:hlinkClick r:id="rId2"/>
              </a:rPr>
              <a:t>wdr@aemo.com.au</a:t>
            </a:r>
            <a:endParaRPr lang="en-AU" sz="2177"/>
          </a:p>
          <a:p>
            <a:pPr marL="0" indent="0">
              <a:buNone/>
            </a:pPr>
            <a:endParaRPr lang="en-AU" sz="2177"/>
          </a:p>
          <a:p>
            <a:pPr marL="0" indent="0">
              <a:buNone/>
            </a:pPr>
            <a:endParaRPr lang="en-AU" sz="2177"/>
          </a:p>
          <a:p>
            <a:pPr marL="0" indent="0">
              <a:buNone/>
            </a:pPr>
            <a:r>
              <a:rPr lang="en-AU" sz="2177" b="1"/>
              <a:t>WDR program information</a:t>
            </a:r>
            <a:endParaRPr lang="en-AU" sz="2177" b="1">
              <a:hlinkClick r:id="rId3"/>
            </a:endParaRPr>
          </a:p>
          <a:p>
            <a:pPr marL="0" indent="0">
              <a:buNone/>
            </a:pPr>
            <a:r>
              <a:rPr lang="en-AU" sz="2177">
                <a:hlinkClick r:id="rId3"/>
              </a:rPr>
              <a:t>https://aemo.com.au/initiatives/trials-and-initiatives/wholesale-demand-response-mechanism</a:t>
            </a:r>
            <a:r>
              <a:rPr lang="en-AU" sz="2177"/>
              <a:t> </a:t>
            </a:r>
          </a:p>
          <a:p>
            <a:pPr marL="0" indent="0">
              <a:buNone/>
            </a:pPr>
            <a:endParaRPr lang="en-AU" sz="2177"/>
          </a:p>
          <a:p>
            <a:pPr marL="0" indent="0">
              <a:buNone/>
            </a:pPr>
            <a:endParaRPr lang="en-AU" sz="2177"/>
          </a:p>
          <a:p>
            <a:pPr marL="0" indent="0">
              <a:buNone/>
            </a:pPr>
            <a:r>
              <a:rPr lang="en-AU" sz="2177" b="1"/>
              <a:t>WDR stakeholder engagement options</a:t>
            </a:r>
          </a:p>
          <a:p>
            <a:pPr marL="0" indent="0">
              <a:buNone/>
            </a:pPr>
            <a:r>
              <a:rPr lang="en-AU" sz="2177">
                <a:hlinkClick r:id="rId4"/>
              </a:rPr>
              <a:t>https://aemo.com.au/consultations/industry-forums-and-working-groups/list-of-industry-forums-and-working-groups/wdr</a:t>
            </a:r>
            <a:r>
              <a:rPr lang="en-AU" sz="2177"/>
              <a:t> </a:t>
            </a:r>
          </a:p>
        </p:txBody>
      </p:sp>
      <p:pic>
        <p:nvPicPr>
          <p:cNvPr id="8" name="Graphic 7" descr="Email">
            <a:extLst>
              <a:ext uri="{FF2B5EF4-FFF2-40B4-BE49-F238E27FC236}">
                <a16:creationId xmlns:a16="http://schemas.microsoft.com/office/drawing/2014/main" id="{4109C522-CA65-4720-B8D9-3928FC1784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43848" y="546941"/>
            <a:ext cx="810612" cy="810612"/>
          </a:xfrm>
          <a:prstGeom prst="rect">
            <a:avLst/>
          </a:prstGeom>
        </p:spPr>
      </p:pic>
      <p:pic>
        <p:nvPicPr>
          <p:cNvPr id="9" name="Graphic 8" descr="Internet">
            <a:extLst>
              <a:ext uri="{FF2B5EF4-FFF2-40B4-BE49-F238E27FC236}">
                <a16:creationId xmlns:a16="http://schemas.microsoft.com/office/drawing/2014/main" id="{D24EE1F2-71E4-49AC-8F06-76883417EE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0583" y="2019008"/>
            <a:ext cx="926735" cy="926735"/>
          </a:xfrm>
          <a:prstGeom prst="rect">
            <a:avLst/>
          </a:prstGeom>
        </p:spPr>
      </p:pic>
      <p:pic>
        <p:nvPicPr>
          <p:cNvPr id="10" name="Graphic 9" descr="Meeting">
            <a:extLst>
              <a:ext uri="{FF2B5EF4-FFF2-40B4-BE49-F238E27FC236}">
                <a16:creationId xmlns:a16="http://schemas.microsoft.com/office/drawing/2014/main" id="{3DCDB15D-C7C6-407E-B0F0-538798367A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22521" y="4216437"/>
            <a:ext cx="1042858" cy="1042858"/>
          </a:xfrm>
          <a:prstGeom prst="rect">
            <a:avLst/>
          </a:prstGeom>
        </p:spPr>
      </p:pic>
    </p:spTree>
    <p:extLst>
      <p:ext uri="{BB962C8B-B14F-4D97-AF65-F5344CB8AC3E}">
        <p14:creationId xmlns:p14="http://schemas.microsoft.com/office/powerpoint/2010/main" val="1608667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Meeting Close</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16/11/2020</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46</a:t>
            </a:fld>
            <a:endParaRPr lang="en-AU"/>
          </a:p>
        </p:txBody>
      </p:sp>
    </p:spTree>
    <p:extLst>
      <p:ext uri="{BB962C8B-B14F-4D97-AF65-F5344CB8AC3E}">
        <p14:creationId xmlns:p14="http://schemas.microsoft.com/office/powerpoint/2010/main" val="1848546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02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47D-FC28-487C-8BC0-2E3185CE2C0F}"/>
              </a:ext>
            </a:extLst>
          </p:cNvPr>
          <p:cNvSpPr>
            <a:spLocks noGrp="1"/>
          </p:cNvSpPr>
          <p:nvPr>
            <p:ph type="title"/>
          </p:nvPr>
        </p:nvSpPr>
        <p:spPr/>
        <p:txBody>
          <a:bodyPr/>
          <a:lstStyle/>
          <a:p>
            <a:r>
              <a:rPr lang="en-US"/>
              <a:t>Actions from Previous Meetings</a:t>
            </a:r>
          </a:p>
        </p:txBody>
      </p:sp>
      <p:sp>
        <p:nvSpPr>
          <p:cNvPr id="3" name="Text Placeholder 2">
            <a:extLst>
              <a:ext uri="{FF2B5EF4-FFF2-40B4-BE49-F238E27FC236}">
                <a16:creationId xmlns:a16="http://schemas.microsoft.com/office/drawing/2014/main" id="{AA55563F-3DE1-4EE9-8BFF-113C2949CE14}"/>
              </a:ext>
            </a:extLst>
          </p:cNvPr>
          <p:cNvSpPr>
            <a:spLocks noGrp="1"/>
          </p:cNvSpPr>
          <p:nvPr>
            <p:ph type="body" idx="1"/>
          </p:nvPr>
        </p:nvSpPr>
        <p:spPr/>
        <p:txBody>
          <a:bodyPr vert="horz" lIns="91440" tIns="45720" rIns="91440" bIns="45720" rtlCol="0" anchor="t">
            <a:normAutofit/>
          </a:bodyPr>
          <a:lstStyle/>
          <a:p>
            <a:r>
              <a:rPr lang="en-US">
                <a:cs typeface="Segoe UI Semilight"/>
              </a:rPr>
              <a:t>Anne-Marie </a:t>
            </a:r>
            <a:r>
              <a:rPr lang="en-US" err="1">
                <a:cs typeface="Segoe UI Semilight"/>
              </a:rPr>
              <a:t>McCague</a:t>
            </a:r>
            <a:endParaRPr lang="en-US" err="1"/>
          </a:p>
        </p:txBody>
      </p:sp>
      <p:sp>
        <p:nvSpPr>
          <p:cNvPr id="4" name="Date Placeholder 3">
            <a:extLst>
              <a:ext uri="{FF2B5EF4-FFF2-40B4-BE49-F238E27FC236}">
                <a16:creationId xmlns:a16="http://schemas.microsoft.com/office/drawing/2014/main" id="{EDFC3B8F-1D9B-48CD-8E54-014103B95F57}"/>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6" name="Slide Number Placeholder 5">
            <a:extLst>
              <a:ext uri="{FF2B5EF4-FFF2-40B4-BE49-F238E27FC236}">
                <a16:creationId xmlns:a16="http://schemas.microsoft.com/office/drawing/2014/main" id="{5EF98970-5D12-4848-92B2-2E9F5DFDDB62}"/>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48325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1101-73DB-4699-98AD-5A57F00F0AFA}"/>
              </a:ext>
            </a:extLst>
          </p:cNvPr>
          <p:cNvSpPr>
            <a:spLocks noGrp="1"/>
          </p:cNvSpPr>
          <p:nvPr>
            <p:ph type="title"/>
          </p:nvPr>
        </p:nvSpPr>
        <p:spPr/>
        <p:txBody>
          <a:bodyPr/>
          <a:lstStyle/>
          <a:p>
            <a:r>
              <a:rPr lang="en-US"/>
              <a:t>PCF Actions</a:t>
            </a:r>
          </a:p>
        </p:txBody>
      </p:sp>
      <p:sp>
        <p:nvSpPr>
          <p:cNvPr id="4" name="Date Placeholder 3">
            <a:extLst>
              <a:ext uri="{FF2B5EF4-FFF2-40B4-BE49-F238E27FC236}">
                <a16:creationId xmlns:a16="http://schemas.microsoft.com/office/drawing/2014/main" id="{E5DB416C-654B-4BBA-9E97-A6A2BA499F44}"/>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05B30F88-6844-4095-9409-379A06BB7B58}"/>
              </a:ext>
            </a:extLst>
          </p:cNvPr>
          <p:cNvSpPr>
            <a:spLocks noGrp="1"/>
          </p:cNvSpPr>
          <p:nvPr>
            <p:ph type="sldNum" sz="quarter" idx="12"/>
          </p:nvPr>
        </p:nvSpPr>
        <p:spPr/>
        <p:txBody>
          <a:bodyPr/>
          <a:lstStyle/>
          <a:p>
            <a:fld id="{4EC81F68-4976-451A-B2E9-79BCBD2F70CC}" type="slidenum">
              <a:rPr lang="en-AU" smtClean="0"/>
              <a:t>6</a:t>
            </a:fld>
            <a:endParaRPr lang="en-AU"/>
          </a:p>
        </p:txBody>
      </p:sp>
      <p:graphicFrame>
        <p:nvGraphicFramePr>
          <p:cNvPr id="3" name="Table 2">
            <a:extLst>
              <a:ext uri="{FF2B5EF4-FFF2-40B4-BE49-F238E27FC236}">
                <a16:creationId xmlns:a16="http://schemas.microsoft.com/office/drawing/2014/main" id="{DD0EE248-2FC5-4BA3-BE90-E2B444725601}"/>
              </a:ext>
            </a:extLst>
          </p:cNvPr>
          <p:cNvGraphicFramePr>
            <a:graphicFrameLocks noGrp="1"/>
          </p:cNvGraphicFramePr>
          <p:nvPr>
            <p:extLst>
              <p:ext uri="{D42A27DB-BD31-4B8C-83A1-F6EECF244321}">
                <p14:modId xmlns:p14="http://schemas.microsoft.com/office/powerpoint/2010/main" val="2290632435"/>
              </p:ext>
            </p:extLst>
          </p:nvPr>
        </p:nvGraphicFramePr>
        <p:xfrm>
          <a:off x="809376" y="1987063"/>
          <a:ext cx="7705973" cy="3903786"/>
        </p:xfrm>
        <a:graphic>
          <a:graphicData uri="http://schemas.openxmlformats.org/drawingml/2006/table">
            <a:tbl>
              <a:tblPr firstRow="1" firstCol="1" bandRow="1">
                <a:tableStyleId>{21E4AEA4-8DFA-4A89-87EB-49C32662AFE0}</a:tableStyleId>
              </a:tblPr>
              <a:tblGrid>
                <a:gridCol w="810891">
                  <a:extLst>
                    <a:ext uri="{9D8B030D-6E8A-4147-A177-3AD203B41FA5}">
                      <a16:colId xmlns:a16="http://schemas.microsoft.com/office/drawing/2014/main" val="1706764894"/>
                    </a:ext>
                  </a:extLst>
                </a:gridCol>
                <a:gridCol w="719202">
                  <a:extLst>
                    <a:ext uri="{9D8B030D-6E8A-4147-A177-3AD203B41FA5}">
                      <a16:colId xmlns:a16="http://schemas.microsoft.com/office/drawing/2014/main" val="2252173719"/>
                    </a:ext>
                  </a:extLst>
                </a:gridCol>
                <a:gridCol w="3118341">
                  <a:extLst>
                    <a:ext uri="{9D8B030D-6E8A-4147-A177-3AD203B41FA5}">
                      <a16:colId xmlns:a16="http://schemas.microsoft.com/office/drawing/2014/main" val="3369292029"/>
                    </a:ext>
                  </a:extLst>
                </a:gridCol>
                <a:gridCol w="3057539">
                  <a:extLst>
                    <a:ext uri="{9D8B030D-6E8A-4147-A177-3AD203B41FA5}">
                      <a16:colId xmlns:a16="http://schemas.microsoft.com/office/drawing/2014/main" val="2318996415"/>
                    </a:ext>
                  </a:extLst>
                </a:gridCol>
              </a:tblGrid>
              <a:tr h="344404">
                <a:tc>
                  <a:txBody>
                    <a:bodyPr/>
                    <a:lstStyle/>
                    <a:p>
                      <a:pPr>
                        <a:spcAft>
                          <a:spcPts val="0"/>
                        </a:spcAft>
                      </a:pPr>
                      <a:r>
                        <a:rPr lang="en-AU" sz="1050">
                          <a:effectLst/>
                        </a:rPr>
                        <a:t>No.</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tc>
                <a:tc>
                  <a:txBody>
                    <a:bodyPr/>
                    <a:lstStyle/>
                    <a:p>
                      <a:pPr>
                        <a:spcAft>
                          <a:spcPts val="0"/>
                        </a:spcAft>
                      </a:pPr>
                      <a:r>
                        <a:rPr lang="en-AU" sz="1050">
                          <a:effectLst/>
                        </a:rPr>
                        <a:t>Status </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tc>
                <a:tc>
                  <a:txBody>
                    <a:bodyPr/>
                    <a:lstStyle/>
                    <a:p>
                      <a:pPr>
                        <a:spcAft>
                          <a:spcPts val="0"/>
                        </a:spcAft>
                      </a:pPr>
                      <a:r>
                        <a:rPr lang="en-AU" sz="1050">
                          <a:effectLst/>
                        </a:rPr>
                        <a:t>Action</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tc>
                <a:tc>
                  <a:txBody>
                    <a:bodyPr/>
                    <a:lstStyle/>
                    <a:p>
                      <a:pPr>
                        <a:spcAft>
                          <a:spcPts val="0"/>
                        </a:spcAft>
                      </a:pPr>
                      <a:r>
                        <a:rPr lang="en-AU" sz="1050">
                          <a:effectLst/>
                        </a:rPr>
                        <a:t>Comment</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tc>
                <a:extLst>
                  <a:ext uri="{0D108BD9-81ED-4DB2-BD59-A6C34878D82A}">
                    <a16:rowId xmlns:a16="http://schemas.microsoft.com/office/drawing/2014/main" val="2721923422"/>
                  </a:ext>
                </a:extLst>
              </a:tr>
              <a:tr h="790974">
                <a:tc>
                  <a:txBody>
                    <a:bodyPr/>
                    <a:lstStyle/>
                    <a:p>
                      <a:pPr>
                        <a:spcBef>
                          <a:spcPts val="600"/>
                        </a:spcBef>
                        <a:spcAft>
                          <a:spcPts val="900"/>
                        </a:spcAft>
                      </a:pPr>
                      <a:r>
                        <a:rPr lang="en-US" sz="1050" b="0">
                          <a:solidFill>
                            <a:schemeClr val="tx1"/>
                          </a:solidFill>
                          <a:effectLst/>
                        </a:rPr>
                        <a:t>25.3.1</a:t>
                      </a:r>
                      <a:endParaRPr lang="en-AU" sz="11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solidFill>
                      <a:srgbClr val="CECCCE"/>
                    </a:solidFill>
                  </a:tcPr>
                </a:tc>
                <a:tc>
                  <a:txBody>
                    <a:bodyPr/>
                    <a:lstStyle/>
                    <a:p>
                      <a:pPr>
                        <a:spcAft>
                          <a:spcPts val="0"/>
                        </a:spcAft>
                      </a:pPr>
                      <a:r>
                        <a:rPr lang="en-AU" sz="1050">
                          <a:effectLst/>
                        </a:rPr>
                        <a:t>Open</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Bef>
                          <a:spcPts val="600"/>
                        </a:spcBef>
                        <a:spcAft>
                          <a:spcPts val="900"/>
                        </a:spcAft>
                      </a:pPr>
                      <a:r>
                        <a:rPr lang="en-US" sz="1050">
                          <a:effectLst/>
                        </a:rPr>
                        <a:t>PCF to discuss proposed change in date to Settlements deployment with RWG members and provide AEMO feedback by 25 September 2020. </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050">
                          <a:effectLst/>
                          <a:latin typeface="Arial" panose="020B0604020202020204" pitchFamily="34" charset="0"/>
                          <a:ea typeface="Times New Roman" panose="02020603050405020304" pitchFamily="18" charset="0"/>
                          <a:cs typeface="Times New Roman" panose="02020603050405020304" pitchFamily="18" charset="0"/>
                        </a:rPr>
                        <a:t>Feedback is required by 23 Oct.</a:t>
                      </a:r>
                    </a:p>
                  </a:txBody>
                  <a:tcPr marL="63643" marR="63643" marT="0" marB="0" anchor="ctr"/>
                </a:tc>
                <a:extLst>
                  <a:ext uri="{0D108BD9-81ED-4DB2-BD59-A6C34878D82A}">
                    <a16:rowId xmlns:a16="http://schemas.microsoft.com/office/drawing/2014/main" val="76741128"/>
                  </a:ext>
                </a:extLst>
              </a:tr>
              <a:tr h="593230">
                <a:tc>
                  <a:txBody>
                    <a:bodyPr/>
                    <a:lstStyle/>
                    <a:p>
                      <a:pPr>
                        <a:spcBef>
                          <a:spcPts val="600"/>
                        </a:spcBef>
                        <a:spcAft>
                          <a:spcPts val="900"/>
                        </a:spcAft>
                      </a:pPr>
                      <a:r>
                        <a:rPr lang="en-AU" sz="1050" b="0">
                          <a:solidFill>
                            <a:schemeClr val="tx1"/>
                          </a:solidFill>
                          <a:effectLst/>
                        </a:rPr>
                        <a:t>25.5.1</a:t>
                      </a:r>
                      <a:endParaRPr lang="en-AU" sz="11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solidFill>
                      <a:srgbClr val="E8E7E8"/>
                    </a:solidFill>
                  </a:tcPr>
                </a:tc>
                <a:tc>
                  <a:txBody>
                    <a:bodyPr/>
                    <a:lstStyle/>
                    <a:p>
                      <a:pPr>
                        <a:spcAft>
                          <a:spcPts val="0"/>
                        </a:spcAft>
                      </a:pPr>
                      <a:r>
                        <a:rPr lang="en-AU" sz="1050">
                          <a:effectLst/>
                        </a:rPr>
                        <a:t>Closed</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Bef>
                          <a:spcPts val="600"/>
                        </a:spcBef>
                        <a:spcAft>
                          <a:spcPts val="900"/>
                        </a:spcAft>
                      </a:pPr>
                      <a:r>
                        <a:rPr lang="en-US" sz="1050">
                          <a:effectLst/>
                        </a:rPr>
                        <a:t>AEMO to update the Industry Risks and Issues Register to reflect the decisions from PCF#25.</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050">
                          <a:effectLst/>
                        </a:rPr>
                        <a:t>Complete</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extLst>
                  <a:ext uri="{0D108BD9-81ED-4DB2-BD59-A6C34878D82A}">
                    <a16:rowId xmlns:a16="http://schemas.microsoft.com/office/drawing/2014/main" val="1171057067"/>
                  </a:ext>
                </a:extLst>
              </a:tr>
              <a:tr h="593230">
                <a:tc>
                  <a:txBody>
                    <a:bodyPr/>
                    <a:lstStyle/>
                    <a:p>
                      <a:pPr>
                        <a:spcBef>
                          <a:spcPts val="600"/>
                        </a:spcBef>
                        <a:spcAft>
                          <a:spcPts val="900"/>
                        </a:spcAft>
                      </a:pPr>
                      <a:r>
                        <a:rPr lang="en-AU" sz="1050" b="0">
                          <a:solidFill>
                            <a:schemeClr val="tx1"/>
                          </a:solidFill>
                          <a:effectLst/>
                        </a:rPr>
                        <a:t>25.6.1</a:t>
                      </a:r>
                      <a:endParaRPr lang="en-AU" sz="11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solidFill>
                      <a:srgbClr val="CECCCE"/>
                    </a:solidFill>
                  </a:tcPr>
                </a:tc>
                <a:tc>
                  <a:txBody>
                    <a:bodyPr/>
                    <a:lstStyle/>
                    <a:p>
                      <a:pPr>
                        <a:spcAft>
                          <a:spcPts val="0"/>
                        </a:spcAft>
                      </a:pPr>
                      <a:r>
                        <a:rPr lang="en-AU" sz="1050">
                          <a:effectLst/>
                        </a:rPr>
                        <a:t>Closed</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Bef>
                          <a:spcPts val="600"/>
                        </a:spcBef>
                        <a:spcAft>
                          <a:spcPts val="900"/>
                        </a:spcAft>
                      </a:pPr>
                      <a:r>
                        <a:rPr lang="en-AU" sz="1050">
                          <a:effectLst/>
                        </a:rPr>
                        <a:t>AEMO to issue invitations to the Transition Focus Group by 10 September 2020.</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050">
                          <a:effectLst/>
                        </a:rPr>
                        <a:t>Invitation circulated to TFG mailing list 10/09/20.</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extLst>
                  <a:ext uri="{0D108BD9-81ED-4DB2-BD59-A6C34878D82A}">
                    <a16:rowId xmlns:a16="http://schemas.microsoft.com/office/drawing/2014/main" val="212256793"/>
                  </a:ext>
                </a:extLst>
              </a:tr>
              <a:tr h="988718">
                <a:tc>
                  <a:txBody>
                    <a:bodyPr/>
                    <a:lstStyle/>
                    <a:p>
                      <a:pPr>
                        <a:spcBef>
                          <a:spcPts val="600"/>
                        </a:spcBef>
                        <a:spcAft>
                          <a:spcPts val="900"/>
                        </a:spcAft>
                      </a:pPr>
                      <a:r>
                        <a:rPr lang="en-AU" sz="1050" b="0">
                          <a:solidFill>
                            <a:schemeClr val="tx1"/>
                          </a:solidFill>
                          <a:effectLst/>
                        </a:rPr>
                        <a:t>25.6.2</a:t>
                      </a:r>
                      <a:endParaRPr lang="en-AU" sz="11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solidFill>
                      <a:srgbClr val="E8E7E8"/>
                    </a:solidFill>
                  </a:tcPr>
                </a:tc>
                <a:tc>
                  <a:txBody>
                    <a:bodyPr/>
                    <a:lstStyle/>
                    <a:p>
                      <a:pPr>
                        <a:spcAft>
                          <a:spcPts val="0"/>
                        </a:spcAft>
                      </a:pPr>
                      <a:r>
                        <a:rPr lang="en-AU" sz="1050">
                          <a:effectLst/>
                        </a:rPr>
                        <a:t>Open</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Bef>
                          <a:spcPts val="600"/>
                        </a:spcBef>
                        <a:spcAft>
                          <a:spcPts val="900"/>
                        </a:spcAft>
                      </a:pPr>
                      <a:r>
                        <a:rPr lang="en-AU" sz="1050">
                          <a:effectLst/>
                        </a:rPr>
                        <a:t>AEMO to confirm the update of Readiness Strategy documents to reflect changes due to the revised rule commencement dates and associated milestone updates.</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050">
                          <a:effectLst/>
                        </a:rPr>
                        <a:t>In progress.</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extLst>
                  <a:ext uri="{0D108BD9-81ED-4DB2-BD59-A6C34878D82A}">
                    <a16:rowId xmlns:a16="http://schemas.microsoft.com/office/drawing/2014/main" val="11211272"/>
                  </a:ext>
                </a:extLst>
              </a:tr>
              <a:tr h="593230">
                <a:tc>
                  <a:txBody>
                    <a:bodyPr/>
                    <a:lstStyle/>
                    <a:p>
                      <a:pPr>
                        <a:spcBef>
                          <a:spcPts val="600"/>
                        </a:spcBef>
                        <a:spcAft>
                          <a:spcPts val="900"/>
                        </a:spcAft>
                      </a:pPr>
                      <a:r>
                        <a:rPr lang="en-AU" sz="1050" b="0">
                          <a:solidFill>
                            <a:schemeClr val="tx1"/>
                          </a:solidFill>
                          <a:effectLst/>
                        </a:rPr>
                        <a:t>25.9.1</a:t>
                      </a:r>
                      <a:endParaRPr lang="en-AU" sz="11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solidFill>
                      <a:srgbClr val="CECCCE"/>
                    </a:solidFill>
                  </a:tcPr>
                </a:tc>
                <a:tc>
                  <a:txBody>
                    <a:bodyPr/>
                    <a:lstStyle/>
                    <a:p>
                      <a:pPr>
                        <a:spcAft>
                          <a:spcPts val="0"/>
                        </a:spcAft>
                      </a:pPr>
                      <a:r>
                        <a:rPr lang="en-AU" sz="1050">
                          <a:effectLst/>
                        </a:rPr>
                        <a:t>Closed</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Bef>
                          <a:spcPts val="600"/>
                        </a:spcBef>
                        <a:spcAft>
                          <a:spcPts val="900"/>
                        </a:spcAft>
                      </a:pPr>
                      <a:r>
                        <a:rPr lang="en-AU" sz="1050">
                          <a:effectLst/>
                        </a:rPr>
                        <a:t>AEMO to consider adding risks and issues section to the Vendor Briefing Session.</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tc>
                  <a:txBody>
                    <a:bodyPr/>
                    <a:lstStyle/>
                    <a:p>
                      <a:pPr>
                        <a:spcAft>
                          <a:spcPts val="0"/>
                        </a:spcAft>
                      </a:pPr>
                      <a:r>
                        <a:rPr lang="en-AU" sz="1050">
                          <a:effectLst/>
                        </a:rPr>
                        <a:t> A risks and issues section was added. </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3643" marR="63643" marT="0" marB="0" anchor="ctr"/>
                </a:tc>
                <a:extLst>
                  <a:ext uri="{0D108BD9-81ED-4DB2-BD59-A6C34878D82A}">
                    <a16:rowId xmlns:a16="http://schemas.microsoft.com/office/drawing/2014/main" val="2790584615"/>
                  </a:ext>
                </a:extLst>
              </a:tr>
            </a:tbl>
          </a:graphicData>
        </a:graphic>
      </p:graphicFrame>
    </p:spTree>
    <p:extLst>
      <p:ext uri="{BB962C8B-B14F-4D97-AF65-F5344CB8AC3E}">
        <p14:creationId xmlns:p14="http://schemas.microsoft.com/office/powerpoint/2010/main" val="224744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EBEF-CAE4-4CEA-B8CE-9F4D28965675}"/>
              </a:ext>
            </a:extLst>
          </p:cNvPr>
          <p:cNvSpPr>
            <a:spLocks noGrp="1"/>
          </p:cNvSpPr>
          <p:nvPr>
            <p:ph type="title"/>
          </p:nvPr>
        </p:nvSpPr>
        <p:spPr/>
        <p:txBody>
          <a:bodyPr/>
          <a:lstStyle/>
          <a:p>
            <a:r>
              <a:rPr lang="en-US"/>
              <a:t>Program Update</a:t>
            </a:r>
          </a:p>
        </p:txBody>
      </p:sp>
      <p:sp>
        <p:nvSpPr>
          <p:cNvPr id="3" name="Text Placeholder 2">
            <a:extLst>
              <a:ext uri="{FF2B5EF4-FFF2-40B4-BE49-F238E27FC236}">
                <a16:creationId xmlns:a16="http://schemas.microsoft.com/office/drawing/2014/main" id="{59CC6461-4F7B-45CC-9342-4198F0CD5A19}"/>
              </a:ext>
            </a:extLst>
          </p:cNvPr>
          <p:cNvSpPr>
            <a:spLocks noGrp="1"/>
          </p:cNvSpPr>
          <p:nvPr>
            <p:ph type="body" idx="1"/>
          </p:nvPr>
        </p:nvSpPr>
        <p:spPr/>
        <p:txBody>
          <a:bodyPr vert="horz" lIns="91440" tIns="45720" rIns="91440" bIns="45720" rtlCol="0" anchor="t">
            <a:normAutofit/>
          </a:bodyPr>
          <a:lstStyle/>
          <a:p>
            <a:r>
              <a:rPr lang="en-US">
                <a:cs typeface="Segoe UI Semilight"/>
              </a:rPr>
              <a:t>Rowena Leung</a:t>
            </a:r>
            <a:endParaRPr lang="en-US"/>
          </a:p>
        </p:txBody>
      </p:sp>
      <p:sp>
        <p:nvSpPr>
          <p:cNvPr id="4" name="Date Placeholder 3">
            <a:extLst>
              <a:ext uri="{FF2B5EF4-FFF2-40B4-BE49-F238E27FC236}">
                <a16:creationId xmlns:a16="http://schemas.microsoft.com/office/drawing/2014/main" id="{6ABF214F-306A-456D-B91F-2149523C66FB}"/>
              </a:ext>
            </a:extLst>
          </p:cNvPr>
          <p:cNvSpPr>
            <a:spLocks noGrp="1"/>
          </p:cNvSpPr>
          <p:nvPr>
            <p:ph type="dt" sz="half" idx="10"/>
          </p:nvPr>
        </p:nvSpPr>
        <p:spPr/>
        <p:txBody>
          <a:bodyPr/>
          <a:lstStyle/>
          <a:p>
            <a:fld id="{681D5AC9-D7BA-485E-B465-DE82470048ED}" type="datetime1">
              <a:rPr lang="en-AU" smtClean="0"/>
              <a:t>16/11/2020</a:t>
            </a:fld>
            <a:endParaRPr lang="en-AU"/>
          </a:p>
        </p:txBody>
      </p:sp>
      <p:sp>
        <p:nvSpPr>
          <p:cNvPr id="6" name="Slide Number Placeholder 5">
            <a:extLst>
              <a:ext uri="{FF2B5EF4-FFF2-40B4-BE49-F238E27FC236}">
                <a16:creationId xmlns:a16="http://schemas.microsoft.com/office/drawing/2014/main" id="{1951B901-DBB6-4895-A8D7-3C2520BA3F9F}"/>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268825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a:t>
            </a:r>
            <a:br>
              <a:rPr lang="en-US">
                <a:latin typeface="Tw Cen MT"/>
              </a:rPr>
            </a:br>
            <a:r>
              <a:rPr lang="en-US" sz="3700">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589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18-09-2020</a:t>
            </a:r>
          </a:p>
        </p:txBody>
      </p:sp>
      <p:pic>
        <p:nvPicPr>
          <p:cNvPr id="3" name="Picture 2">
            <a:extLst>
              <a:ext uri="{FF2B5EF4-FFF2-40B4-BE49-F238E27FC236}">
                <a16:creationId xmlns:a16="http://schemas.microsoft.com/office/drawing/2014/main" id="{C0F7C37F-D451-4BD2-A1BC-569FBD3902AE}"/>
              </a:ext>
            </a:extLst>
          </p:cNvPr>
          <p:cNvPicPr>
            <a:picLocks noChangeAspect="1"/>
          </p:cNvPicPr>
          <p:nvPr/>
        </p:nvPicPr>
        <p:blipFill>
          <a:blip r:embed="rId2"/>
          <a:stretch>
            <a:fillRect/>
          </a:stretch>
        </p:blipFill>
        <p:spPr>
          <a:xfrm>
            <a:off x="800268" y="1325565"/>
            <a:ext cx="7543463" cy="5469313"/>
          </a:xfrm>
          <a:prstGeom prst="rect">
            <a:avLst/>
          </a:prstGeom>
        </p:spPr>
      </p:pic>
    </p:spTree>
    <p:extLst>
      <p:ext uri="{BB962C8B-B14F-4D97-AF65-F5344CB8AC3E}">
        <p14:creationId xmlns:p14="http://schemas.microsoft.com/office/powerpoint/2010/main" val="1872225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a:t>
            </a:r>
            <a:br>
              <a:rPr lang="en-US">
                <a:latin typeface="Tw Cen MT"/>
              </a:rPr>
            </a:br>
            <a:r>
              <a:rPr lang="en-US" sz="3700">
                <a:latin typeface="Tw Cen MT"/>
              </a:rPr>
              <a:t>Level 1 and External Level 2 Milestones 2/2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1420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18-09-2020</a:t>
            </a:r>
          </a:p>
        </p:txBody>
      </p:sp>
      <p:pic>
        <p:nvPicPr>
          <p:cNvPr id="3" name="Picture 2">
            <a:extLst>
              <a:ext uri="{FF2B5EF4-FFF2-40B4-BE49-F238E27FC236}">
                <a16:creationId xmlns:a16="http://schemas.microsoft.com/office/drawing/2014/main" id="{3A64CCBF-1EA4-48C2-96D6-FD30B697C251}"/>
              </a:ext>
            </a:extLst>
          </p:cNvPr>
          <p:cNvPicPr>
            <a:picLocks noChangeAspect="1"/>
          </p:cNvPicPr>
          <p:nvPr/>
        </p:nvPicPr>
        <p:blipFill>
          <a:blip r:embed="rId2"/>
          <a:stretch>
            <a:fillRect/>
          </a:stretch>
        </p:blipFill>
        <p:spPr>
          <a:xfrm>
            <a:off x="817649" y="1325565"/>
            <a:ext cx="7508701" cy="5486365"/>
          </a:xfrm>
          <a:prstGeom prst="rect">
            <a:avLst/>
          </a:prstGeom>
        </p:spPr>
      </p:pic>
    </p:spTree>
    <p:extLst>
      <p:ext uri="{BB962C8B-B14F-4D97-AF65-F5344CB8AC3E}">
        <p14:creationId xmlns:p14="http://schemas.microsoft.com/office/powerpoint/2010/main" val="1021774142"/>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87123BBF4A1B43A2A83636EAC29EC7" ma:contentTypeVersion="6" ma:contentTypeDescription="Create a new document." ma:contentTypeScope="" ma:versionID="559e8cff3645ed725d302ae481878737">
  <xsd:schema xmlns:xsd="http://www.w3.org/2001/XMLSchema" xmlns:xs="http://www.w3.org/2001/XMLSchema" xmlns:p="http://schemas.microsoft.com/office/2006/metadata/properties" xmlns:ns2="a17413d4-6e57-4186-8402-5590e2fd3036" xmlns:ns3="0c127cf3-9ebe-442f-8385-cdcccdc20a5d" targetNamespace="http://schemas.microsoft.com/office/2006/metadata/properties" ma:root="true" ma:fieldsID="84453cdb6cc2f69cbf91b1757b92711a" ns2:_="" ns3:_="">
    <xsd:import namespace="a17413d4-6e57-4186-8402-5590e2fd3036"/>
    <xsd:import namespace="0c127cf3-9ebe-442f-8385-cdcccdc20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413d4-6e57-4186-8402-5590e2fd3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127cf3-9ebe-442f-8385-cdcccdc20a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c127cf3-9ebe-442f-8385-cdcccdc20a5d">
      <UserInfo>
        <DisplayName>Jordan Daly</DisplayName>
        <AccountId>164</AccountId>
        <AccountType/>
      </UserInfo>
      <UserInfo>
        <DisplayName>Meghan Bibby</DisplayName>
        <AccountId>165</AccountId>
        <AccountType/>
      </UserInfo>
    </SharedWithUsers>
  </documentManagement>
</p:properties>
</file>

<file path=customXml/itemProps1.xml><?xml version="1.0" encoding="utf-8"?>
<ds:datastoreItem xmlns:ds="http://schemas.openxmlformats.org/officeDocument/2006/customXml" ds:itemID="{916869FF-F387-49FE-AADC-251455620C48}">
  <ds:schemaRefs>
    <ds:schemaRef ds:uri="http://schemas.microsoft.com/sharepoint/v3/contenttype/forms"/>
  </ds:schemaRefs>
</ds:datastoreItem>
</file>

<file path=customXml/itemProps2.xml><?xml version="1.0" encoding="utf-8"?>
<ds:datastoreItem xmlns:ds="http://schemas.openxmlformats.org/officeDocument/2006/customXml" ds:itemID="{79E5B004-5692-4621-8CDC-3B13E49A0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7413d4-6e57-4186-8402-5590e2fd3036"/>
    <ds:schemaRef ds:uri="0c127cf3-9ebe-442f-8385-cdcccdc20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28D646-3DF9-4337-ABEF-B255BCF65A96}">
  <ds:schemaRefs>
    <ds:schemaRef ds:uri="http://purl.org/dc/terms/"/>
    <ds:schemaRef ds:uri="http://schemas.microsoft.com/office/2006/documentManagement/types"/>
    <ds:schemaRef ds:uri="http://schemas.openxmlformats.org/package/2006/metadata/core-properties"/>
    <ds:schemaRef ds:uri="http://purl.org/dc/elements/1.1/"/>
    <ds:schemaRef ds:uri="a17413d4-6e57-4186-8402-5590e2fd3036"/>
    <ds:schemaRef ds:uri="http://schemas.microsoft.com/office/infopath/2007/PartnerControls"/>
    <ds:schemaRef ds:uri="0c127cf3-9ebe-442f-8385-cdcccdc20a5d"/>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TotalTime>
  <Words>3688</Words>
  <Application>Microsoft Office PowerPoint</Application>
  <PresentationFormat>On-screen Show (4:3)</PresentationFormat>
  <Paragraphs>921</Paragraphs>
  <Slides>47</Slides>
  <Notes>7</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AEMC Primary Presentation Template 16x9</vt:lpstr>
      <vt:lpstr>5MS &amp; GS Program Consultative Forum #26 </vt:lpstr>
      <vt:lpstr>AEMO Competition Law  Meeting Protocol</vt:lpstr>
      <vt:lpstr>Agenda</vt:lpstr>
      <vt:lpstr>Welcome </vt:lpstr>
      <vt:lpstr>Actions from Previous Meetings</vt:lpstr>
      <vt:lpstr>PCF Actions</vt:lpstr>
      <vt:lpstr>Program Update</vt:lpstr>
      <vt:lpstr>5MS Program Timeline Level 1 and External Level 2 Milestones 1/2</vt:lpstr>
      <vt:lpstr>5MS Program Timeline Level 1 and External Level 2 Milestones 2/2</vt:lpstr>
      <vt:lpstr>Program update and current activities </vt:lpstr>
      <vt:lpstr>AEMO Systems Deployment Cutover Risk - Update</vt:lpstr>
      <vt:lpstr>Readiness Working Group Update</vt:lpstr>
      <vt:lpstr>Level 2 Milestones – Readiness</vt:lpstr>
      <vt:lpstr>Level 2 Milestones – Readiness</vt:lpstr>
      <vt:lpstr>Readiness Working Group Update</vt:lpstr>
      <vt:lpstr>Platform Go-Live Plans </vt:lpstr>
      <vt:lpstr>5MS / GS platform go-lives engagement timeframes</vt:lpstr>
      <vt:lpstr>Overall systems delivery status</vt:lpstr>
      <vt:lpstr>Retail – Functionality in Staging Release 3</vt:lpstr>
      <vt:lpstr>Retail – Functionality in Staging Release 3</vt:lpstr>
      <vt:lpstr>5MS Staging Environment – Retail Release</vt:lpstr>
      <vt:lpstr>Forward Meeting Plan</vt:lpstr>
      <vt:lpstr>Forward Meeting Plan</vt:lpstr>
      <vt:lpstr>Upcoming meetings  </vt:lpstr>
      <vt:lpstr>General Questions</vt:lpstr>
      <vt:lpstr>Wholesale Demand Response (WDR) Update</vt:lpstr>
      <vt:lpstr>Session</vt:lpstr>
      <vt:lpstr>Context</vt:lpstr>
      <vt:lpstr>Regulatory implementation roadmap</vt:lpstr>
      <vt:lpstr>Key roadmap dates</vt:lpstr>
      <vt:lpstr>Partial snapshot of regulatory implementation roadmap</vt:lpstr>
      <vt:lpstr>Planned retail schema changes</vt:lpstr>
      <vt:lpstr>WDR system impacts</vt:lpstr>
      <vt:lpstr>NEM Wholesale Systems:  5MS change heatmap</vt:lpstr>
      <vt:lpstr>NEM Wholesale Systems:  Combined 5MS + WDR change heatmap</vt:lpstr>
      <vt:lpstr>NEM Retail Systems:  5MS change heatmap</vt:lpstr>
      <vt:lpstr>NEM Retail Systems:  Combined 5MS + CS + WDR change heatmap</vt:lpstr>
      <vt:lpstr>WDR participant readiness considerations</vt:lpstr>
      <vt:lpstr>Proposed WDR implementation timeline</vt:lpstr>
      <vt:lpstr>WDR timeline options considered</vt:lpstr>
      <vt:lpstr>WDR timeline options considered</vt:lpstr>
      <vt:lpstr>Timelines:  5MS + CS + indicative WDR</vt:lpstr>
      <vt:lpstr>Discussion</vt:lpstr>
      <vt:lpstr>Next steps</vt:lpstr>
      <vt:lpstr>WDR contact and information</vt:lpstr>
      <vt:lpstr>Meeting Close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Program Impact of AEMC Decision</dc:title>
  <dc:creator>Anne-Marie McCague</dc:creator>
  <cp:lastModifiedBy>Anne-Marie McCague</cp:lastModifiedBy>
  <cp:revision>2</cp:revision>
  <dcterms:created xsi:type="dcterms:W3CDTF">2020-07-08T07:54:35Z</dcterms:created>
  <dcterms:modified xsi:type="dcterms:W3CDTF">2020-11-17T03:20:17Z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0x010100E687123BBF4A1B43A2A83636EAC29EC7</vt:lpwstr>
  </property>
  <property fmtid="{D5CDD505-2E9C-101B-9397-08002B2CF9AE}" pid="3" name="_dlc_DocIdItemGuid">
    <vt:lpwstr>87617c4c-4b0c-4533-8afb-4255b070d876</vt:lpwstr>
  </property>
  <property fmtid="{D5CDD505-2E9C-101B-9397-08002B2CF9AE}" pid="4" name="AEMODocumentType">
    <vt:lpwstr>1;#Operational Record|859762f2-4462-42eb-9744-c955c7e2c540</vt:lpwstr>
  </property>
  <property fmtid="{D5CDD505-2E9C-101B-9397-08002B2CF9AE}" pid="5" name="AEMOKeywords">
    <vt:lpwstr/>
  </property>
</Properties>
</file>