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8"/>
  </p:notesMasterIdLst>
  <p:handoutMasterIdLst>
    <p:handoutMasterId r:id="rId39"/>
  </p:handoutMasterIdLst>
  <p:sldIdLst>
    <p:sldId id="268" r:id="rId6"/>
    <p:sldId id="280" r:id="rId7"/>
    <p:sldId id="362" r:id="rId8"/>
    <p:sldId id="318" r:id="rId9"/>
    <p:sldId id="307" r:id="rId10"/>
    <p:sldId id="356" r:id="rId11"/>
    <p:sldId id="364" r:id="rId12"/>
    <p:sldId id="363" r:id="rId13"/>
    <p:sldId id="319" r:id="rId14"/>
    <p:sldId id="303" r:id="rId15"/>
    <p:sldId id="367" r:id="rId16"/>
    <p:sldId id="276" r:id="rId17"/>
    <p:sldId id="354" r:id="rId18"/>
    <p:sldId id="293" r:id="rId19"/>
    <p:sldId id="297" r:id="rId20"/>
    <p:sldId id="281" r:id="rId21"/>
    <p:sldId id="295" r:id="rId22"/>
    <p:sldId id="296" r:id="rId23"/>
    <p:sldId id="355" r:id="rId24"/>
    <p:sldId id="361" r:id="rId25"/>
    <p:sldId id="368" r:id="rId26"/>
    <p:sldId id="358" r:id="rId27"/>
    <p:sldId id="359" r:id="rId28"/>
    <p:sldId id="365" r:id="rId29"/>
    <p:sldId id="366" r:id="rId30"/>
    <p:sldId id="369" r:id="rId31"/>
    <p:sldId id="370" r:id="rId32"/>
    <p:sldId id="323" r:id="rId33"/>
    <p:sldId id="348" r:id="rId34"/>
    <p:sldId id="324" r:id="rId35"/>
    <p:sldId id="347" r:id="rId36"/>
    <p:sldId id="261" r:id="rId37"/>
  </p:sldIdLst>
  <p:sldSz cx="10691813" cy="7559675"/>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ily Brodie" initials="EB" lastIdx="2" clrIdx="0">
    <p:extLst>
      <p:ext uri="{19B8F6BF-5375-455C-9EA6-DF929625EA0E}">
        <p15:presenceInfo xmlns:p15="http://schemas.microsoft.com/office/powerpoint/2012/main" userId="S-1-5-21-256186967-1468483519-2110688028-50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4660"/>
  </p:normalViewPr>
  <p:slideViewPr>
    <p:cSldViewPr snapToGrid="0">
      <p:cViewPr varScale="1">
        <p:scale>
          <a:sx n="80" d="100"/>
          <a:sy n="80" d="100"/>
        </p:scale>
        <p:origin x="1315" y="48"/>
      </p:cViewPr>
      <p:guideLst/>
    </p:cSldViewPr>
  </p:slideViewPr>
  <p:notesTextViewPr>
    <p:cViewPr>
      <p:scale>
        <a:sx n="1" d="1"/>
        <a:sy n="1" d="1"/>
      </p:scale>
      <p:origin x="0" y="0"/>
    </p:cViewPr>
  </p:notesTextViewPr>
  <p:notesViewPr>
    <p:cSldViewPr snapToGrid="0">
      <p:cViewPr varScale="1">
        <p:scale>
          <a:sx n="65" d="100"/>
          <a:sy n="65" d="100"/>
        </p:scale>
        <p:origin x="26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98259DE2-C421-4E13-9F76-51845421A3DE}" type="datetimeFigureOut">
              <a:rPr lang="en-AU" smtClean="0"/>
              <a:t>28/09/2018</a:t>
            </a:fld>
            <a:endParaRPr lang="en-AU" dirty="0"/>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127480D-C3E3-4F76-921A-B5AECA94BA43}" type="slidenum">
              <a:rPr lang="en-AU" smtClean="0"/>
              <a:t>‹#›</a:t>
            </a:fld>
            <a:endParaRPr lang="en-AU" dirty="0"/>
          </a:p>
        </p:txBody>
      </p:sp>
    </p:spTree>
    <p:extLst>
      <p:ext uri="{BB962C8B-B14F-4D97-AF65-F5344CB8AC3E}">
        <p14:creationId xmlns:p14="http://schemas.microsoft.com/office/powerpoint/2010/main" val="555441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84A6D0C-C9B8-4521-8276-6951BD83D76B}" type="datetimeFigureOut">
              <a:rPr lang="en-AU" smtClean="0"/>
              <a:t>28/09/2018</a:t>
            </a:fld>
            <a:endParaRPr lang="en-AU" dirty="0"/>
          </a:p>
        </p:txBody>
      </p:sp>
      <p:sp>
        <p:nvSpPr>
          <p:cNvPr id="4" name="Slide Image Placeholder 3"/>
          <p:cNvSpPr>
            <a:spLocks noGrp="1" noRot="1" noChangeAspect="1"/>
          </p:cNvSpPr>
          <p:nvPr>
            <p:ph type="sldImg" idx="2"/>
          </p:nvPr>
        </p:nvSpPr>
        <p:spPr>
          <a:xfrm>
            <a:off x="1014413" y="1233488"/>
            <a:ext cx="4706937" cy="3328987"/>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9525E48-7303-4C99-A797-AD8A06121544}" type="slidenum">
              <a:rPr lang="en-AU" smtClean="0"/>
              <a:t>‹#›</a:t>
            </a:fld>
            <a:endParaRPr lang="en-AU" dirty="0"/>
          </a:p>
        </p:txBody>
      </p:sp>
    </p:spTree>
    <p:extLst>
      <p:ext uri="{BB962C8B-B14F-4D97-AF65-F5344CB8AC3E}">
        <p14:creationId xmlns:p14="http://schemas.microsoft.com/office/powerpoint/2010/main" val="92468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5A90067-2361-4840-83F8-CBD421F060F8}"/>
              </a:ext>
            </a:extLst>
          </p:cNvPr>
          <p:cNvGrpSpPr/>
          <p:nvPr userDrawn="1"/>
        </p:nvGrpSpPr>
        <p:grpSpPr>
          <a:xfrm>
            <a:off x="-2522553" y="5191458"/>
            <a:ext cx="13381761" cy="3156233"/>
            <a:chOff x="-2935513" y="4064389"/>
            <a:chExt cx="15659100" cy="3693368"/>
          </a:xfrm>
        </p:grpSpPr>
        <p:sp>
          <p:nvSpPr>
            <p:cNvPr id="14" name="Freeform 15">
              <a:extLst>
                <a:ext uri="{FF2B5EF4-FFF2-40B4-BE49-F238E27FC236}">
                  <a16:creationId xmlns:a16="http://schemas.microsoft.com/office/drawing/2014/main" id="{DEBCA1C5-5795-4F26-B880-05CD7CA9A5B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F253B752-9D1D-46A8-B0EA-628BFC103A70}"/>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0691813" cy="7559675"/>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01929" rtl="0" eaLnBrk="1" fontAlgn="auto" latinLnBrk="0" hangingPunct="1">
              <a:lnSpc>
                <a:spcPct val="100000"/>
              </a:lnSpc>
              <a:spcBef>
                <a:spcPts val="0"/>
              </a:spcBef>
              <a:spcAft>
                <a:spcPts val="0"/>
              </a:spcAft>
              <a:buClrTx/>
              <a:buSzTx/>
              <a:buFontTx/>
              <a:buNone/>
              <a:tabLst/>
              <a:defRPr/>
            </a:pPr>
            <a:endParaRPr kumimoji="0" lang="en-US" sz="1579"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735588" y="2591322"/>
            <a:ext cx="8018860" cy="2631887"/>
          </a:xfrm>
        </p:spPr>
        <p:txBody>
          <a:bodyPr anchor="b"/>
          <a:lstStyle>
            <a:lvl1pPr algn="l">
              <a:defRPr sz="5262"/>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735588" y="5400902"/>
            <a:ext cx="8018860" cy="690490"/>
          </a:xfrm>
        </p:spPr>
        <p:txBody>
          <a:bodyPr>
            <a:normAutofit/>
          </a:bodyPr>
          <a:lstStyle>
            <a:lvl1pPr marL="0" indent="0" algn="l">
              <a:buNone/>
              <a:defRPr sz="2456">
                <a:solidFill>
                  <a:schemeClr val="bg1"/>
                </a:solidFill>
              </a:defRPr>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9941028" y="6868355"/>
            <a:ext cx="505220" cy="402483"/>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8312197" y="6868355"/>
            <a:ext cx="1522449" cy="402483"/>
          </a:xfrm>
        </p:spPr>
        <p:txBody>
          <a:bodyPr/>
          <a:lstStyle>
            <a:lvl1pPr>
              <a:defRPr>
                <a:solidFill>
                  <a:schemeClr val="bg1"/>
                </a:solidFill>
              </a:defRPr>
            </a:lvl1pPr>
          </a:lstStyle>
          <a:p>
            <a:fld id="{7DA82EC8-17A3-455E-8B2F-5F886704B0F9}" type="datetime1">
              <a:rPr lang="en-AU" smtClean="0"/>
              <a:t>28/09/2018</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525940" y="6868355"/>
            <a:ext cx="4679868" cy="402483"/>
          </a:xfrm>
        </p:spPr>
        <p:txBody>
          <a:bodyPr/>
          <a:lstStyle>
            <a:lvl1pPr>
              <a:defRPr>
                <a:solidFill>
                  <a:schemeClr val="bg1"/>
                </a:solidFill>
              </a:defRPr>
            </a:lvl1pPr>
          </a:lstStyle>
          <a:p>
            <a:endParaRPr lang="en-AU" dirty="0"/>
          </a:p>
        </p:txBody>
      </p:sp>
      <p:pic>
        <p:nvPicPr>
          <p:cNvPr id="11" name="Picture 10">
            <a:extLst>
              <a:ext uri="{FF2B5EF4-FFF2-40B4-BE49-F238E27FC236}">
                <a16:creationId xmlns:a16="http://schemas.microsoft.com/office/drawing/2014/main" id="{5DF909FA-3722-4F31-ACE2-78B291F153C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2657" y="834013"/>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684793" y="503978"/>
            <a:ext cx="6774452" cy="6202505"/>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33620" y="3436577"/>
            <a:ext cx="2907626" cy="2035755"/>
          </a:xfrm>
        </p:spPr>
        <p:txBody>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Click to 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CC9D9D0F-9A4F-4BE7-B571-E0598B3ECBF2}" type="datetime1">
              <a:rPr lang="en-AU" smtClean="0"/>
              <a:t>28/09/2018</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B963A3D-4158-4862-80EF-B6397DC9CE90}"/>
              </a:ext>
            </a:extLst>
          </p:cNvPr>
          <p:cNvGrpSpPr/>
          <p:nvPr userDrawn="1"/>
        </p:nvGrpSpPr>
        <p:grpSpPr>
          <a:xfrm>
            <a:off x="-2080098" y="5309446"/>
            <a:ext cx="13381761" cy="3156233"/>
            <a:chOff x="-2935513" y="4064389"/>
            <a:chExt cx="15659100" cy="3693368"/>
          </a:xfrm>
        </p:grpSpPr>
        <p:sp>
          <p:nvSpPr>
            <p:cNvPr id="6" name="Freeform 15">
              <a:extLst>
                <a:ext uri="{FF2B5EF4-FFF2-40B4-BE49-F238E27FC236}">
                  <a16:creationId xmlns:a16="http://schemas.microsoft.com/office/drawing/2014/main" id="{847E1A0B-CD25-493E-BBD2-63F153442D8D}"/>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5E2C415D-48A1-4209-A679-82D52AD61504}"/>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D2C647D8-C790-464F-B73C-E653BB9133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3138" y="3080572"/>
            <a:ext cx="4245537" cy="1398530"/>
          </a:xfrm>
          <a:prstGeom prst="rect">
            <a:avLst/>
          </a:prstGeom>
        </p:spPr>
      </p:pic>
    </p:spTree>
    <p:extLst>
      <p:ext uri="{BB962C8B-B14F-4D97-AF65-F5344CB8AC3E}">
        <p14:creationId xmlns:p14="http://schemas.microsoft.com/office/powerpoint/2010/main" val="535503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lver Agenda Layout">
    <p:spTree>
      <p:nvGrpSpPr>
        <p:cNvPr id="1" name=""/>
        <p:cNvGrpSpPr/>
        <p:nvPr/>
      </p:nvGrpSpPr>
      <p:grpSpPr>
        <a:xfrm>
          <a:off x="0" y="0"/>
          <a:ext cx="0" cy="0"/>
          <a:chOff x="0" y="0"/>
          <a:chExt cx="0" cy="0"/>
        </a:xfrm>
      </p:grpSpPr>
      <p:pic>
        <p:nvPicPr>
          <p:cNvPr id="6" name="Picture 5" descr="silver lines.JPG"/>
          <p:cNvPicPr>
            <a:picLocks noChangeAspect="1"/>
          </p:cNvPicPr>
          <p:nvPr userDrawn="1"/>
        </p:nvPicPr>
        <p:blipFill>
          <a:blip r:embed="rId2" cstate="print"/>
          <a:stretch>
            <a:fillRect/>
          </a:stretch>
        </p:blipFill>
        <p:spPr>
          <a:xfrm>
            <a:off x="1" y="-15716"/>
            <a:ext cx="10691813" cy="7575392"/>
          </a:xfrm>
          <a:prstGeom prst="rect">
            <a:avLst/>
          </a:prstGeom>
        </p:spPr>
      </p:pic>
      <p:pic>
        <p:nvPicPr>
          <p:cNvPr id="8" name="Picture 7" descr="Header 1"/>
          <p:cNvPicPr/>
          <p:nvPr userDrawn="1"/>
        </p:nvPicPr>
        <p:blipFill>
          <a:blip r:embed="rId3" cstate="print"/>
          <a:srcRect/>
          <a:stretch>
            <a:fillRect/>
          </a:stretch>
        </p:blipFill>
        <p:spPr bwMode="auto">
          <a:xfrm>
            <a:off x="8185939" y="629951"/>
            <a:ext cx="1670607" cy="472483"/>
          </a:xfrm>
          <a:prstGeom prst="rect">
            <a:avLst/>
          </a:prstGeom>
          <a:solidFill>
            <a:srgbClr val="FFFFFF"/>
          </a:solidFill>
          <a:ln w="9525">
            <a:noFill/>
            <a:miter lim="800000"/>
            <a:headEnd/>
            <a:tailEnd/>
          </a:ln>
        </p:spPr>
      </p:pic>
      <p:sp>
        <p:nvSpPr>
          <p:cNvPr id="2" name="Title 1"/>
          <p:cNvSpPr>
            <a:spLocks noGrp="1"/>
          </p:cNvSpPr>
          <p:nvPr>
            <p:ph type="title"/>
          </p:nvPr>
        </p:nvSpPr>
        <p:spPr>
          <a:xfrm>
            <a:off x="584675" y="472456"/>
            <a:ext cx="7434203" cy="787472"/>
          </a:xfrm>
        </p:spPr>
        <p:txBody>
          <a:bodyPr anchor="b">
            <a:normAutofit/>
          </a:bodyPr>
          <a:lstStyle>
            <a:lvl1pPr algn="l">
              <a:defRPr sz="2646" b="0" cap="all" baseline="0">
                <a:solidFill>
                  <a:schemeClr val="tx1"/>
                </a:solidFill>
              </a:defRPr>
            </a:lvl1pPr>
          </a:lstStyle>
          <a:p>
            <a:r>
              <a:rPr lang="en-US"/>
              <a:t>Click to edit Master title style</a:t>
            </a:r>
            <a:endParaRPr lang="en-AU" dirty="0"/>
          </a:p>
        </p:txBody>
      </p:sp>
      <p:sp>
        <p:nvSpPr>
          <p:cNvPr id="5" name="Text Placeholder 4"/>
          <p:cNvSpPr>
            <a:spLocks noGrp="1"/>
          </p:cNvSpPr>
          <p:nvPr>
            <p:ph type="body" sz="quarter" idx="10"/>
          </p:nvPr>
        </p:nvSpPr>
        <p:spPr>
          <a:xfrm>
            <a:off x="584710" y="1574933"/>
            <a:ext cx="9188277" cy="5197277"/>
          </a:xfrm>
        </p:spPr>
        <p:txBody>
          <a:bodyPr/>
          <a:lstStyle>
            <a:lvl1pPr marL="503972" indent="-503972">
              <a:buFont typeface="+mj-lt"/>
              <a:buAutoNum type="arabicPeriod"/>
              <a:defRPr>
                <a:solidFill>
                  <a:schemeClr val="tx1"/>
                </a:solidFill>
              </a:defRPr>
            </a:lvl1pPr>
            <a:lvl2pPr marL="904699" indent="-503972">
              <a:buFont typeface="+mj-lt"/>
              <a:buAutoNum type="arabicPeriod"/>
              <a:defRPr>
                <a:solidFill>
                  <a:schemeClr val="tx1"/>
                </a:solidFill>
              </a:defRPr>
            </a:lvl2pPr>
            <a:lvl3pPr>
              <a:buFont typeface="Arial" pitchFamily="34" charset="0"/>
              <a:buChar char="•"/>
              <a:defRPr>
                <a:solidFill>
                  <a:schemeClr val="tx1"/>
                </a:solidFill>
              </a:defRPr>
            </a:lvl3pPr>
            <a:lvl4pPr>
              <a:buFont typeface="Courier New" pitchFamily="49" charset="0"/>
              <a:buChar char="o"/>
              <a:defRPr>
                <a:solidFill>
                  <a:schemeClr val="tx1"/>
                </a:solidFill>
              </a:defRPr>
            </a:lvl4pPr>
            <a:lvl5pPr>
              <a:buFont typeface="Wingdings" pitchFamily="2" charset="2"/>
              <a:buChar char="Ø"/>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34066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192D4CA-3F5F-4C2B-94C3-A5DE0B23BC49}" type="datetime1">
              <a:rPr lang="en-AU" smtClean="0"/>
              <a:t>28/09/2018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96966F1C-22DB-47A8-8E30-240A14932D3A}"/>
              </a:ext>
            </a:extLst>
          </p:cNvPr>
          <p:cNvSpPr>
            <a:spLocks noGrp="1"/>
          </p:cNvSpPr>
          <p:nvPr>
            <p:ph type="body" sz="quarter" idx="13"/>
          </p:nvPr>
        </p:nvSpPr>
        <p:spPr>
          <a:xfrm>
            <a:off x="3686400" y="503237"/>
            <a:ext cx="6775200" cy="6202800"/>
          </a:xfrm>
        </p:spPr>
        <p:txBody>
          <a:bodyPr/>
          <a:lstStyle>
            <a:lvl1pPr marL="360363" indent="-360363">
              <a:buFont typeface="+mj-lt"/>
              <a:buAutoNum type="arabicPeriod"/>
              <a:defRPr/>
            </a:lvl1pPr>
            <a:lvl2pPr marL="858165" indent="-457200">
              <a:buFont typeface="+mj-lt"/>
              <a:buAutoNum type="arabicPeriod"/>
              <a:defRPr/>
            </a:lvl2pPr>
            <a:lvl3pPr marL="1144829" indent="-342900">
              <a:buFont typeface="+mj-lt"/>
              <a:buAutoNum type="arabicPeriod"/>
              <a:defRPr/>
            </a:lvl3pPr>
            <a:lvl4pPr marL="1545793" indent="-342900">
              <a:buFont typeface="+mj-lt"/>
              <a:buAutoNum type="arabicPeriod"/>
              <a:defRPr/>
            </a:lvl4pPr>
            <a:lvl5pPr marL="1946758" indent="-342900">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24A8510A-BAD9-47B2-B818-8D099F5757A9}" type="datetime1">
              <a:rPr lang="en-AU" smtClean="0"/>
              <a:t>28/09/2018</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729493" y="1884670"/>
            <a:ext cx="9221689" cy="3144614"/>
          </a:xfrm>
        </p:spPr>
        <p:txBody>
          <a:bodyPr anchor="b"/>
          <a:lstStyle>
            <a:lvl1pPr>
              <a:defRPr sz="5262"/>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729493" y="5059034"/>
            <a:ext cx="9221689" cy="1653678"/>
          </a:xfrm>
        </p:spPr>
        <p:txBody>
          <a:bodyPr/>
          <a:lstStyle>
            <a:lvl1pPr marL="0" indent="0">
              <a:buNone/>
              <a:defRPr sz="2105">
                <a:solidFill>
                  <a:schemeClr val="bg1"/>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829785D-7340-4FBB-894D-5C9AE9A7A063}" type="datetime1">
              <a:rPr lang="en-AU" smtClean="0"/>
              <a:t>28/09/2018</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dirty="0"/>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06547" y="2012414"/>
            <a:ext cx="5048093"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5412730" y="2012414"/>
            <a:ext cx="5049240"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90BB288F-67E2-4812-9865-84CFCFD90E93}" type="datetime1">
              <a:rPr lang="en-AU" smtClean="0"/>
              <a:t>28/09/2018</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05207" y="150797"/>
            <a:ext cx="7895736" cy="130955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05208" y="1853171"/>
            <a:ext cx="5054385"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Click to 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05208" y="2761381"/>
            <a:ext cx="5054385"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5412730" y="1853171"/>
            <a:ext cx="5054407"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Click to 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5412730" y="2761381"/>
            <a:ext cx="5054407"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5822E2B7-ECF6-4FB3-A109-F2C372D0F792}" type="datetime1">
              <a:rPr lang="en-AU" smtClean="0"/>
              <a:t>28/09/2018</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1977FC6D-5A99-4A1F-9636-3B90639AE396}" type="datetime1">
              <a:rPr lang="en-AU" smtClean="0"/>
              <a:t>28/09/2018</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0A2669E9-F340-4921-871F-BD3FFDEC2A70}" type="datetime1">
              <a:rPr lang="en-AU" smtClean="0"/>
              <a:t>28/09/2018</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684793" y="503978"/>
            <a:ext cx="6774452" cy="620250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33620" y="3436577"/>
            <a:ext cx="2907626" cy="2035755"/>
          </a:xfrm>
        </p:spPr>
        <p:txBody>
          <a:bodyPr>
            <a:normAutofit/>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Click to 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B6E5D04A-A052-4A8C-8E65-5259D0D864CA}" type="datetime1">
              <a:rPr lang="en-AU" smtClean="0"/>
              <a:t>28/09/2018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0691813" cy="1461188"/>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84"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06547" y="150494"/>
            <a:ext cx="7894138" cy="1310695"/>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06546" y="2012414"/>
            <a:ext cx="10255425" cy="479654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8327920" y="7006699"/>
            <a:ext cx="1522449"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4F4D6FF2-F7F9-4308-A0D7-61D53217EFF1}" type="datetime1">
              <a:rPr lang="en-AU" smtClean="0"/>
              <a:t>28/09/2018</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541663" y="7006699"/>
            <a:ext cx="4679868" cy="402483"/>
          </a:xfrm>
          <a:prstGeom prst="rect">
            <a:avLst/>
          </a:prstGeom>
        </p:spPr>
        <p:txBody>
          <a:bodyPr vert="horz" lIns="91440" tIns="45720" rIns="91440" bIns="45720" rtlCol="0" anchor="ctr"/>
          <a:lstStyle>
            <a:lvl1pPr algn="r">
              <a:defRPr sz="1052">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9956751" y="7006699"/>
            <a:ext cx="505220"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4EC81F68-4976-451A-B2E9-79BCBD2F70CC}" type="slidenum">
              <a:rPr lang="en-AU" smtClean="0"/>
              <a:t>‹#›</a:t>
            </a:fld>
            <a:endParaRPr lang="en-AU" dirty="0"/>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 id="2147483660" r:id="rId12"/>
  </p:sldLayoutIdLst>
  <p:hf hdr="0" ftr="0" dt="0"/>
  <p:txStyles>
    <p:titleStyle>
      <a:lvl1pPr algn="l" defTabSz="801929" rtl="0" eaLnBrk="1" latinLnBrk="0" hangingPunct="1">
        <a:lnSpc>
          <a:spcPct val="90000"/>
        </a:lnSpc>
        <a:spcBef>
          <a:spcPct val="0"/>
        </a:spcBef>
        <a:buNone/>
        <a:defRPr sz="3859" b="0" kern="1200">
          <a:solidFill>
            <a:schemeClr val="bg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www.aemo.com.au/Stakeholder-Consultation/Consultations/Market-Suspension-Pricing-Consultation"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www.aemo.com.au/Electricity/National-Electricity-Market-NEM/Five-Minute-Settlement/Program-Information-and-Fact-Sheets"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mailto:5ms@aemo.com.au" TargetMode="External"/><Relationship Id="rId2" Type="http://schemas.openxmlformats.org/officeDocument/2006/relationships/hyperlink" Target="https://www.aemc.gov.au/rule-changes/global-settlement-and-market-reconciliation" TargetMode="External"/><Relationship Id="rId1" Type="http://schemas.openxmlformats.org/officeDocument/2006/relationships/slideLayout" Target="../slideLayouts/slideLayout2.xml"/><Relationship Id="rId4" Type="http://schemas.openxmlformats.org/officeDocument/2006/relationships/hyperlink" Target="http://www.aemo.com.au/Electricity/National-Electricity-Market-NEM/Five-Minute-Settlemen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www.aemo.com.au/Electricity/National-Electricity-Market-NEM/Five-Minute-Settlemen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aemo.com.au/Electricity/National-Electricity-Market-NEM/Five-Minute-Settlement/Program-Management/Program-Consultative-Forum" TargetMode="Externa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a:xfrm>
            <a:off x="735588" y="2262908"/>
            <a:ext cx="9205440" cy="1993231"/>
          </a:xfrm>
        </p:spPr>
        <p:txBody>
          <a:bodyPr>
            <a:normAutofit fontScale="90000"/>
          </a:bodyPr>
          <a:lstStyle/>
          <a:p>
            <a:r>
              <a:rPr lang="en-AU" dirty="0"/>
              <a:t>Five-Minute Settlement Program:</a:t>
            </a:r>
            <a:br>
              <a:rPr lang="en-AU" dirty="0"/>
            </a:br>
            <a:r>
              <a:rPr lang="en-AU" dirty="0"/>
              <a:t>Program Consultative Forum 4</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a:xfrm>
            <a:off x="735588" y="3832350"/>
            <a:ext cx="8018860" cy="690490"/>
          </a:xfrm>
        </p:spPr>
        <p:txBody>
          <a:bodyPr>
            <a:normAutofit/>
          </a:bodyPr>
          <a:lstStyle/>
          <a:p>
            <a:r>
              <a:rPr lang="en-AU" dirty="0"/>
              <a:t>AEMO 5MS Program Team</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a:t>
            </a:fld>
            <a:endParaRPr lang="en-AU" dirty="0"/>
          </a:p>
        </p:txBody>
      </p:sp>
      <p:sp>
        <p:nvSpPr>
          <p:cNvPr id="5" name="Text Placeholder 7">
            <a:extLst>
              <a:ext uri="{FF2B5EF4-FFF2-40B4-BE49-F238E27FC236}">
                <a16:creationId xmlns:a16="http://schemas.microsoft.com/office/drawing/2014/main" id="{1786A2E3-196B-4987-861F-72C20A7F2BDA}"/>
              </a:ext>
            </a:extLst>
          </p:cNvPr>
          <p:cNvSpPr txBox="1">
            <a:spLocks/>
          </p:cNvSpPr>
          <p:nvPr/>
        </p:nvSpPr>
        <p:spPr>
          <a:xfrm>
            <a:off x="735588" y="4522840"/>
            <a:ext cx="7849880" cy="2212256"/>
          </a:xfrm>
          <a:prstGeom prst="rect">
            <a:avLst/>
          </a:prstGeom>
        </p:spPr>
        <p:txBody>
          <a:bodyPr vert="horz" lIns="91440" tIns="45720" rIns="91440" bIns="45720" rtlCol="0">
            <a:normAutofit/>
          </a:bodyPr>
          <a:lstStyle>
            <a:lvl1pPr marL="0" indent="0" algn="l" defTabSz="801929" rtl="0" eaLnBrk="1" latinLnBrk="0" hangingPunct="1">
              <a:lnSpc>
                <a:spcPct val="90000"/>
              </a:lnSpc>
              <a:spcBef>
                <a:spcPts val="877"/>
              </a:spcBef>
              <a:buFont typeface="Arial" panose="020B0604020202020204" pitchFamily="34" charset="0"/>
              <a:buNone/>
              <a:defRPr sz="2456" kern="1200">
                <a:solidFill>
                  <a:schemeClr val="bg1"/>
                </a:solidFill>
                <a:latin typeface="+mn-lt"/>
                <a:ea typeface="+mn-ea"/>
                <a:cs typeface="+mn-cs"/>
              </a:defRPr>
            </a:lvl1pPr>
            <a:lvl2pPr marL="400964" indent="0" algn="ctr" defTabSz="801929" rtl="0" eaLnBrk="1" latinLnBrk="0" hangingPunct="1">
              <a:lnSpc>
                <a:spcPct val="90000"/>
              </a:lnSpc>
              <a:spcBef>
                <a:spcPts val="439"/>
              </a:spcBef>
              <a:buFont typeface="Arial" panose="020B0604020202020204" pitchFamily="34" charset="0"/>
              <a:buNone/>
              <a:defRPr sz="1754" kern="1200">
                <a:solidFill>
                  <a:schemeClr val="tx1"/>
                </a:solidFill>
                <a:latin typeface="+mn-lt"/>
                <a:ea typeface="+mn-ea"/>
                <a:cs typeface="+mn-cs"/>
              </a:defRPr>
            </a:lvl2pPr>
            <a:lvl3pPr marL="801929" indent="0" algn="ctr" defTabSz="801929" rtl="0" eaLnBrk="1" latinLnBrk="0" hangingPunct="1">
              <a:lnSpc>
                <a:spcPct val="90000"/>
              </a:lnSpc>
              <a:spcBef>
                <a:spcPts val="439"/>
              </a:spcBef>
              <a:buFont typeface="Arial" panose="020B0604020202020204" pitchFamily="34" charset="0"/>
              <a:buNone/>
              <a:defRPr sz="1579" kern="1200">
                <a:solidFill>
                  <a:schemeClr val="tx1"/>
                </a:solidFill>
                <a:latin typeface="+mn-lt"/>
                <a:ea typeface="+mn-ea"/>
                <a:cs typeface="+mn-cs"/>
              </a:defRPr>
            </a:lvl3pPr>
            <a:lvl4pPr marL="1202893"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4pPr>
            <a:lvl5pPr marL="1603858"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5pPr>
            <a:lvl6pPr marL="2004822"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6pPr>
            <a:lvl7pPr marL="2405786"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7pPr>
            <a:lvl8pPr marL="2806751"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8pPr>
            <a:lvl9pPr marL="3207715" indent="0" algn="ctr" defTabSz="801929" rtl="0" eaLnBrk="1" latinLnBrk="0" hangingPunct="1">
              <a:lnSpc>
                <a:spcPct val="90000"/>
              </a:lnSpc>
              <a:spcBef>
                <a:spcPts val="439"/>
              </a:spcBef>
              <a:buFont typeface="Arial" panose="020B0604020202020204" pitchFamily="34" charset="0"/>
              <a:buNone/>
              <a:defRPr sz="1403" kern="1200">
                <a:solidFill>
                  <a:schemeClr val="tx1"/>
                </a:solidFill>
                <a:latin typeface="+mn-lt"/>
                <a:ea typeface="+mn-ea"/>
                <a:cs typeface="+mn-cs"/>
              </a:defRPr>
            </a:lvl9pPr>
          </a:lstStyle>
          <a:p>
            <a:r>
              <a:rPr lang="en-AU" sz="2000" cap="all" dirty="0"/>
              <a:t>THURSDAY 4 OCTOBER 2018</a:t>
            </a:r>
          </a:p>
          <a:p>
            <a:r>
              <a:rPr lang="en-AU" sz="1400" cap="all" dirty="0"/>
              <a:t>AEMO Offices:</a:t>
            </a:r>
          </a:p>
          <a:p>
            <a:r>
              <a:rPr lang="en-AU" sz="1400" cap="all" dirty="0"/>
              <a:t>Level 9, 99 Gawler Place, Adelaide</a:t>
            </a:r>
          </a:p>
          <a:p>
            <a:r>
              <a:rPr lang="en-AU" sz="1400" cap="all" dirty="0"/>
              <a:t>Level 10, 10 Eagle Street, Brisbane</a:t>
            </a:r>
          </a:p>
          <a:p>
            <a:r>
              <a:rPr lang="en-AU" sz="1400" cap="all" dirty="0"/>
              <a:t>Level 22, 530 Collins Street, Melbourne</a:t>
            </a:r>
          </a:p>
          <a:p>
            <a:r>
              <a:rPr lang="en-AU" sz="1400" dirty="0"/>
              <a:t>LEVEL 2, 20 BOND STREET, SYDNEY</a:t>
            </a:r>
          </a:p>
          <a:p>
            <a:r>
              <a:rPr lang="en-AU" sz="1400" dirty="0"/>
              <a:t>DIAL IN: 02 9087 3604  ACCESS CODE: 844-627-037</a:t>
            </a:r>
          </a:p>
        </p:txBody>
      </p:sp>
    </p:spTree>
    <p:extLst>
      <p:ext uri="{BB962C8B-B14F-4D97-AF65-F5344CB8AC3E}">
        <p14:creationId xmlns:p14="http://schemas.microsoft.com/office/powerpoint/2010/main" val="1683874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B29A8-5A32-48B1-9BCE-DE5F48E7CE0E}"/>
              </a:ext>
            </a:extLst>
          </p:cNvPr>
          <p:cNvSpPr>
            <a:spLocks noGrp="1"/>
          </p:cNvSpPr>
          <p:nvPr>
            <p:ph type="title"/>
          </p:nvPr>
        </p:nvSpPr>
        <p:spPr>
          <a:xfrm>
            <a:off x="206547" y="123062"/>
            <a:ext cx="9073026" cy="1310695"/>
          </a:xfrm>
        </p:spPr>
        <p:txBody>
          <a:bodyPr/>
          <a:lstStyle/>
          <a:p>
            <a:r>
              <a:rPr lang="en-AU" dirty="0">
                <a:latin typeface="Arial" panose="020B0604020202020204" pitchFamily="34" charset="0"/>
                <a:cs typeface="Arial" panose="020B0604020202020204" pitchFamily="34" charset="0"/>
              </a:rPr>
              <a:t>Procedures workstream status</a:t>
            </a:r>
            <a:endParaRPr lang="en-AU" dirty="0">
              <a:highlight>
                <a:srgbClr val="0000FF"/>
              </a:highlight>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759B5BC-BE56-42FC-B8F6-360DD42C5058}"/>
              </a:ext>
            </a:extLst>
          </p:cNvPr>
          <p:cNvSpPr>
            <a:spLocks noGrp="1"/>
          </p:cNvSpPr>
          <p:nvPr>
            <p:ph type="sldNum" sz="quarter" idx="12"/>
          </p:nvPr>
        </p:nvSpPr>
        <p:spPr/>
        <p:txBody>
          <a:bodyPr/>
          <a:lstStyle/>
          <a:p>
            <a:fld id="{4EC81F68-4976-451A-B2E9-79BCBD2F70CC}" type="slidenum">
              <a:rPr lang="en-AU" smtClean="0"/>
              <a:t>10</a:t>
            </a:fld>
            <a:endParaRPr lang="en-AU" dirty="0"/>
          </a:p>
        </p:txBody>
      </p:sp>
      <p:pic>
        <p:nvPicPr>
          <p:cNvPr id="6" name="Picture 5">
            <a:extLst>
              <a:ext uri="{FF2B5EF4-FFF2-40B4-BE49-F238E27FC236}">
                <a16:creationId xmlns:a16="http://schemas.microsoft.com/office/drawing/2014/main" id="{DB41D254-6EF4-41FB-B439-9D120DBF3332}"/>
              </a:ext>
            </a:extLst>
          </p:cNvPr>
          <p:cNvPicPr>
            <a:picLocks noChangeAspect="1"/>
          </p:cNvPicPr>
          <p:nvPr/>
        </p:nvPicPr>
        <p:blipFill>
          <a:blip r:embed="rId2"/>
          <a:stretch>
            <a:fillRect/>
          </a:stretch>
        </p:blipFill>
        <p:spPr>
          <a:xfrm>
            <a:off x="1366700" y="1501324"/>
            <a:ext cx="8100652" cy="6027872"/>
          </a:xfrm>
          <a:prstGeom prst="rect">
            <a:avLst/>
          </a:prstGeom>
        </p:spPr>
      </p:pic>
    </p:spTree>
    <p:extLst>
      <p:ext uri="{BB962C8B-B14F-4D97-AF65-F5344CB8AC3E}">
        <p14:creationId xmlns:p14="http://schemas.microsoft.com/office/powerpoint/2010/main" val="3912419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BBC51-FA2D-4F31-B25F-996563662B7B}"/>
              </a:ext>
            </a:extLst>
          </p:cNvPr>
          <p:cNvSpPr>
            <a:spLocks noGrp="1"/>
          </p:cNvSpPr>
          <p:nvPr>
            <p:ph type="title"/>
          </p:nvPr>
        </p:nvSpPr>
        <p:spPr/>
        <p:txBody>
          <a:bodyPr/>
          <a:lstStyle/>
          <a:p>
            <a:r>
              <a:rPr lang="en-AU"/>
              <a:t>Metering package 1</a:t>
            </a:r>
            <a:endParaRPr lang="en-AU" dirty="0"/>
          </a:p>
        </p:txBody>
      </p:sp>
      <p:sp>
        <p:nvSpPr>
          <p:cNvPr id="3" name="Content Placeholder 2">
            <a:extLst>
              <a:ext uri="{FF2B5EF4-FFF2-40B4-BE49-F238E27FC236}">
                <a16:creationId xmlns:a16="http://schemas.microsoft.com/office/drawing/2014/main" id="{6DE74F8B-F9CA-447B-9B28-2E4E913588A5}"/>
              </a:ext>
            </a:extLst>
          </p:cNvPr>
          <p:cNvSpPr>
            <a:spLocks noGrp="1"/>
          </p:cNvSpPr>
          <p:nvPr>
            <p:ph idx="1"/>
          </p:nvPr>
        </p:nvSpPr>
        <p:spPr/>
        <p:txBody>
          <a:bodyPr/>
          <a:lstStyle/>
          <a:p>
            <a:r>
              <a:rPr lang="en-AU"/>
              <a:t>Timing has slipped by one month due to additional pre-consultation through the joint metering/systems focus group</a:t>
            </a:r>
          </a:p>
          <a:p>
            <a:r>
              <a:rPr lang="en-AU"/>
              <a:t>Updated timing will be presented to the PWG for comment on 11th October</a:t>
            </a:r>
          </a:p>
          <a:p>
            <a:endParaRPr lang="en-AU"/>
          </a:p>
          <a:p>
            <a:endParaRPr lang="en-AU" dirty="0"/>
          </a:p>
        </p:txBody>
      </p:sp>
      <p:sp>
        <p:nvSpPr>
          <p:cNvPr id="4" name="Slide Number Placeholder 3">
            <a:extLst>
              <a:ext uri="{FF2B5EF4-FFF2-40B4-BE49-F238E27FC236}">
                <a16:creationId xmlns:a16="http://schemas.microsoft.com/office/drawing/2014/main" id="{516AC38E-E366-40D4-868D-C003C2DE6FE6}"/>
              </a:ext>
            </a:extLst>
          </p:cNvPr>
          <p:cNvSpPr>
            <a:spLocks noGrp="1"/>
          </p:cNvSpPr>
          <p:nvPr>
            <p:ph type="sldNum" sz="quarter" idx="12"/>
          </p:nvPr>
        </p:nvSpPr>
        <p:spPr/>
        <p:txBody>
          <a:bodyPr/>
          <a:lstStyle/>
          <a:p>
            <a:fld id="{4EC81F68-4976-451A-B2E9-79BCBD2F70CC}" type="slidenum">
              <a:rPr lang="en-AU" smtClean="0"/>
              <a:pPr/>
              <a:t>11</a:t>
            </a:fld>
            <a:endParaRPr lang="en-AU" dirty="0"/>
          </a:p>
        </p:txBody>
      </p:sp>
    </p:spTree>
    <p:extLst>
      <p:ext uri="{BB962C8B-B14F-4D97-AF65-F5344CB8AC3E}">
        <p14:creationId xmlns:p14="http://schemas.microsoft.com/office/powerpoint/2010/main" val="3348874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6DAD5-5CAB-4E35-9059-01071B95EFE8}"/>
              </a:ext>
            </a:extLst>
          </p:cNvPr>
          <p:cNvSpPr>
            <a:spLocks noGrp="1"/>
          </p:cNvSpPr>
          <p:nvPr>
            <p:ph type="title"/>
          </p:nvPr>
        </p:nvSpPr>
        <p:spPr/>
        <p:txBody>
          <a:bodyPr/>
          <a:lstStyle/>
          <a:p>
            <a:r>
              <a:rPr lang="en-AU"/>
              <a:t>Procedures workstream</a:t>
            </a:r>
            <a:endParaRPr lang="en-AU" dirty="0"/>
          </a:p>
        </p:txBody>
      </p:sp>
      <p:sp>
        <p:nvSpPr>
          <p:cNvPr id="3" name="Content Placeholder 2">
            <a:extLst>
              <a:ext uri="{FF2B5EF4-FFF2-40B4-BE49-F238E27FC236}">
                <a16:creationId xmlns:a16="http://schemas.microsoft.com/office/drawing/2014/main" id="{08B24FD2-4DF0-4042-9134-EB3352CA6821}"/>
              </a:ext>
            </a:extLst>
          </p:cNvPr>
          <p:cNvSpPr>
            <a:spLocks noGrp="1"/>
          </p:cNvSpPr>
          <p:nvPr>
            <p:ph idx="1"/>
          </p:nvPr>
        </p:nvSpPr>
        <p:spPr/>
        <p:txBody>
          <a:bodyPr/>
          <a:lstStyle/>
          <a:p>
            <a:r>
              <a:rPr lang="en-AU"/>
              <a:t>Third PWG held Thursday 13th September</a:t>
            </a:r>
          </a:p>
          <a:p>
            <a:pPr lvl="1"/>
            <a:r>
              <a:rPr lang="en-AU"/>
              <a:t>Settlements – Prudentials</a:t>
            </a:r>
          </a:p>
          <a:p>
            <a:r>
              <a:rPr lang="en-AU"/>
              <a:t>Next PWG is Thursday 11th October</a:t>
            </a:r>
          </a:p>
          <a:p>
            <a:pPr lvl="1"/>
            <a:r>
              <a:rPr lang="en-AU"/>
              <a:t>Settlements – Miscellaneous</a:t>
            </a:r>
          </a:p>
          <a:p>
            <a:pPr lvl="1"/>
            <a:r>
              <a:rPr lang="en-AU"/>
              <a:t>Dispatch – Spot Market</a:t>
            </a:r>
          </a:p>
          <a:p>
            <a:pPr lvl="1"/>
            <a:r>
              <a:rPr lang="en-AU"/>
              <a:t>Metering – debrief on joint metering/systems focus group</a:t>
            </a:r>
          </a:p>
          <a:p>
            <a:r>
              <a:rPr lang="en-AU"/>
              <a:t>Joint procedures/IT system focus groups:</a:t>
            </a:r>
          </a:p>
          <a:p>
            <a:pPr lvl="1"/>
            <a:r>
              <a:rPr lang="en-AU"/>
              <a:t>Metering/Systems, held Friday 14th September 2018, Melbourne</a:t>
            </a:r>
          </a:p>
          <a:p>
            <a:pPr lvl="1"/>
            <a:r>
              <a:rPr lang="en-AU"/>
              <a:t>Metering/Systems, proposing to reconvene early November</a:t>
            </a:r>
          </a:p>
          <a:p>
            <a:pPr lvl="1"/>
            <a:r>
              <a:rPr lang="en-AU"/>
              <a:t>Dispatch/Systems, proposing to meet Monday 22nd October, Brisbane</a:t>
            </a:r>
          </a:p>
          <a:p>
            <a:pPr lvl="1"/>
            <a:endParaRPr lang="en-AU" dirty="0"/>
          </a:p>
        </p:txBody>
      </p:sp>
      <p:sp>
        <p:nvSpPr>
          <p:cNvPr id="4" name="Slide Number Placeholder 3">
            <a:extLst>
              <a:ext uri="{FF2B5EF4-FFF2-40B4-BE49-F238E27FC236}">
                <a16:creationId xmlns:a16="http://schemas.microsoft.com/office/drawing/2014/main" id="{0FA3563C-EE23-4195-A0E0-5ABBD10D733A}"/>
              </a:ext>
            </a:extLst>
          </p:cNvPr>
          <p:cNvSpPr>
            <a:spLocks noGrp="1"/>
          </p:cNvSpPr>
          <p:nvPr>
            <p:ph type="sldNum" sz="quarter" idx="12"/>
          </p:nvPr>
        </p:nvSpPr>
        <p:spPr/>
        <p:txBody>
          <a:bodyPr/>
          <a:lstStyle/>
          <a:p>
            <a:fld id="{4EC81F68-4976-451A-B2E9-79BCBD2F70CC}" type="slidenum">
              <a:rPr lang="en-AU" smtClean="0"/>
              <a:pPr/>
              <a:t>12</a:t>
            </a:fld>
            <a:endParaRPr lang="en-AU" dirty="0"/>
          </a:p>
        </p:txBody>
      </p:sp>
    </p:spTree>
    <p:extLst>
      <p:ext uri="{BB962C8B-B14F-4D97-AF65-F5344CB8AC3E}">
        <p14:creationId xmlns:p14="http://schemas.microsoft.com/office/powerpoint/2010/main" val="2258181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46AFA-9316-45F3-8796-812D462BD9AD}"/>
              </a:ext>
            </a:extLst>
          </p:cNvPr>
          <p:cNvSpPr>
            <a:spLocks noGrp="1"/>
          </p:cNvSpPr>
          <p:nvPr>
            <p:ph type="title"/>
          </p:nvPr>
        </p:nvSpPr>
        <p:spPr/>
        <p:txBody>
          <a:bodyPr/>
          <a:lstStyle/>
          <a:p>
            <a:r>
              <a:rPr lang="en-AU"/>
              <a:t>Consultations</a:t>
            </a:r>
            <a:endParaRPr lang="en-AU" dirty="0"/>
          </a:p>
        </p:txBody>
      </p:sp>
      <p:sp>
        <p:nvSpPr>
          <p:cNvPr id="3" name="Content Placeholder 2">
            <a:extLst>
              <a:ext uri="{FF2B5EF4-FFF2-40B4-BE49-F238E27FC236}">
                <a16:creationId xmlns:a16="http://schemas.microsoft.com/office/drawing/2014/main" id="{9E4EA2EE-45B5-4100-B125-51FF6737D7B8}"/>
              </a:ext>
            </a:extLst>
          </p:cNvPr>
          <p:cNvSpPr>
            <a:spLocks noGrp="1"/>
          </p:cNvSpPr>
          <p:nvPr>
            <p:ph idx="1"/>
          </p:nvPr>
        </p:nvSpPr>
        <p:spPr>
          <a:xfrm>
            <a:off x="109728" y="1884398"/>
            <a:ext cx="10469880" cy="4796544"/>
          </a:xfrm>
        </p:spPr>
        <p:txBody>
          <a:bodyPr>
            <a:normAutofit fontScale="92500"/>
          </a:bodyPr>
          <a:lstStyle/>
          <a:p>
            <a:pPr marL="0" indent="0">
              <a:buNone/>
            </a:pPr>
            <a:r>
              <a:rPr lang="en-AU" sz="2600" b="1" dirty="0"/>
              <a:t>Dispatch – Market suspension pricing methodology</a:t>
            </a:r>
          </a:p>
          <a:p>
            <a:r>
              <a:rPr lang="en-AU" sz="2600" dirty="0"/>
              <a:t>The consultation considers potential improvements to how well the current market suspension pricing schedules reflect typical pricing outcomes. It aims to minimise unnecessary volatility or adverse incentives during periods of system stress. </a:t>
            </a:r>
          </a:p>
          <a:p>
            <a:r>
              <a:rPr lang="en-AU" sz="2600" dirty="0"/>
              <a:t>Amendments to accommodate the change to 5MS are included and remove any need for further consultation because of that change. </a:t>
            </a:r>
          </a:p>
          <a:p>
            <a:r>
              <a:rPr lang="en-AU" sz="2600" dirty="0"/>
              <a:t>Four submissions received on Issues Paper, varied opinions</a:t>
            </a:r>
          </a:p>
          <a:p>
            <a:r>
              <a:rPr lang="en-AU" sz="2600" dirty="0"/>
              <a:t>Final stage of consultation underway: </a:t>
            </a:r>
            <a:r>
              <a:rPr lang="en-AU" sz="2600" dirty="0">
                <a:hlinkClick r:id="rId2"/>
              </a:rPr>
              <a:t>http://www.aemo.com.au/Stakeholder-Consultation/Consultations/Market-Suspension-Pricing-Consultation</a:t>
            </a:r>
            <a:r>
              <a:rPr lang="en-AU" sz="2600" dirty="0"/>
              <a:t>  </a:t>
            </a:r>
          </a:p>
          <a:p>
            <a:r>
              <a:rPr lang="en-AU" sz="2600" dirty="0"/>
              <a:t>Submissions due Monday 8 October</a:t>
            </a:r>
          </a:p>
          <a:p>
            <a:r>
              <a:rPr lang="en-AU" sz="2600" dirty="0"/>
              <a:t>Final report will be published 16 November 2018</a:t>
            </a:r>
          </a:p>
        </p:txBody>
      </p:sp>
      <p:sp>
        <p:nvSpPr>
          <p:cNvPr id="6" name="Slide Number Placeholder 3">
            <a:extLst>
              <a:ext uri="{FF2B5EF4-FFF2-40B4-BE49-F238E27FC236}">
                <a16:creationId xmlns:a16="http://schemas.microsoft.com/office/drawing/2014/main" id="{D97F9A43-593E-45DB-A7BC-161A94460EED}"/>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pPr/>
              <a:t>13</a:t>
            </a:fld>
            <a:endParaRPr lang="en-AU" dirty="0"/>
          </a:p>
        </p:txBody>
      </p:sp>
    </p:spTree>
    <p:extLst>
      <p:ext uri="{BB962C8B-B14F-4D97-AF65-F5344CB8AC3E}">
        <p14:creationId xmlns:p14="http://schemas.microsoft.com/office/powerpoint/2010/main" val="2340433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Systems workstream update</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Hamish McNeish</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14</a:t>
            </a:fld>
            <a:endParaRPr lang="en-AU" dirty="0"/>
          </a:p>
        </p:txBody>
      </p:sp>
    </p:spTree>
    <p:extLst>
      <p:ext uri="{BB962C8B-B14F-4D97-AF65-F5344CB8AC3E}">
        <p14:creationId xmlns:p14="http://schemas.microsoft.com/office/powerpoint/2010/main" val="4135713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578F-04C3-44D0-A53E-C3618C91705C}"/>
              </a:ext>
            </a:extLst>
          </p:cNvPr>
          <p:cNvSpPr>
            <a:spLocks noGrp="1"/>
          </p:cNvSpPr>
          <p:nvPr>
            <p:ph type="title"/>
          </p:nvPr>
        </p:nvSpPr>
        <p:spPr/>
        <p:txBody>
          <a:bodyPr/>
          <a:lstStyle/>
          <a:p>
            <a:r>
              <a:rPr lang="en-AU"/>
              <a:t>Systems Workstream – Activities</a:t>
            </a:r>
            <a:br>
              <a:rPr lang="en-AU"/>
            </a:br>
            <a:endParaRPr lang="en-AU" dirty="0"/>
          </a:p>
        </p:txBody>
      </p:sp>
      <p:sp>
        <p:nvSpPr>
          <p:cNvPr id="3" name="Content Placeholder 2">
            <a:extLst>
              <a:ext uri="{FF2B5EF4-FFF2-40B4-BE49-F238E27FC236}">
                <a16:creationId xmlns:a16="http://schemas.microsoft.com/office/drawing/2014/main" id="{865DA838-97ED-400C-88B3-7883B6881A69}"/>
              </a:ext>
            </a:extLst>
          </p:cNvPr>
          <p:cNvSpPr>
            <a:spLocks noGrp="1"/>
          </p:cNvSpPr>
          <p:nvPr>
            <p:ph idx="1"/>
          </p:nvPr>
        </p:nvSpPr>
        <p:spPr/>
        <p:txBody>
          <a:bodyPr/>
          <a:lstStyle/>
          <a:p>
            <a:r>
              <a:rPr lang="en-AU"/>
              <a:t>Second SWG held on 24th August</a:t>
            </a:r>
          </a:p>
          <a:p>
            <a:pPr lvl="1"/>
            <a:r>
              <a:rPr lang="en-AU"/>
              <a:t>Focus on Bidding and Metering API interfaces</a:t>
            </a:r>
          </a:p>
          <a:p>
            <a:pPr lvl="1"/>
            <a:r>
              <a:rPr lang="en-AU"/>
              <a:t>Discussion on planned Focus Groups</a:t>
            </a:r>
          </a:p>
          <a:p>
            <a:pPr lvl="1"/>
            <a:r>
              <a:rPr lang="en-AU"/>
              <a:t>Summary of Transition joint focus group</a:t>
            </a:r>
          </a:p>
          <a:p>
            <a:r>
              <a:rPr lang="en-AU"/>
              <a:t>Next SWG – 17th October</a:t>
            </a:r>
          </a:p>
          <a:p>
            <a:r>
              <a:rPr lang="en-AU"/>
              <a:t>Joint procedures/IT system focus groups:</a:t>
            </a:r>
          </a:p>
          <a:p>
            <a:pPr lvl="1"/>
            <a:r>
              <a:rPr lang="en-AU"/>
              <a:t>Metering/Systems, held Friday 14th September 2018, Melbourne</a:t>
            </a:r>
          </a:p>
          <a:p>
            <a:pPr lvl="1"/>
            <a:r>
              <a:rPr lang="en-AU"/>
              <a:t>Metering/Systems, proposing to reconvene early November</a:t>
            </a:r>
          </a:p>
          <a:p>
            <a:pPr lvl="1"/>
            <a:r>
              <a:rPr lang="en-AU"/>
              <a:t>Dispatch/Systems, proposing to meet Monday 22nd October, Brisbane</a:t>
            </a:r>
          </a:p>
          <a:p>
            <a:endParaRPr lang="en-AU"/>
          </a:p>
          <a:p>
            <a:pPr lvl="2"/>
            <a:endParaRPr lang="en-AU"/>
          </a:p>
          <a:p>
            <a:endParaRPr lang="en-AU"/>
          </a:p>
          <a:p>
            <a:pPr lvl="1"/>
            <a:endParaRPr lang="en-AU"/>
          </a:p>
          <a:p>
            <a:endParaRPr lang="en-AU"/>
          </a:p>
          <a:p>
            <a:endParaRPr lang="en-AU"/>
          </a:p>
          <a:p>
            <a:endParaRPr lang="en-AU" dirty="0"/>
          </a:p>
        </p:txBody>
      </p:sp>
      <p:sp>
        <p:nvSpPr>
          <p:cNvPr id="4" name="Slide Number Placeholder 3">
            <a:extLst>
              <a:ext uri="{FF2B5EF4-FFF2-40B4-BE49-F238E27FC236}">
                <a16:creationId xmlns:a16="http://schemas.microsoft.com/office/drawing/2014/main" id="{97873253-B076-4A6B-A956-AFF139EDD464}"/>
              </a:ext>
            </a:extLst>
          </p:cNvPr>
          <p:cNvSpPr>
            <a:spLocks noGrp="1"/>
          </p:cNvSpPr>
          <p:nvPr>
            <p:ph type="sldNum" sz="quarter" idx="12"/>
          </p:nvPr>
        </p:nvSpPr>
        <p:spPr/>
        <p:txBody>
          <a:bodyPr/>
          <a:lstStyle/>
          <a:p>
            <a:fld id="{4EC81F68-4976-451A-B2E9-79BCBD2F70CC}" type="slidenum">
              <a:rPr lang="en-AU" smtClean="0"/>
              <a:pPr/>
              <a:t>15</a:t>
            </a:fld>
            <a:endParaRPr lang="en-AU" dirty="0"/>
          </a:p>
        </p:txBody>
      </p:sp>
    </p:spTree>
    <p:extLst>
      <p:ext uri="{BB962C8B-B14F-4D97-AF65-F5344CB8AC3E}">
        <p14:creationId xmlns:p14="http://schemas.microsoft.com/office/powerpoint/2010/main" val="3234915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05EBE-2AF8-431A-B709-2DCA91F4A815}"/>
              </a:ext>
            </a:extLst>
          </p:cNvPr>
          <p:cNvSpPr>
            <a:spLocks noGrp="1"/>
          </p:cNvSpPr>
          <p:nvPr>
            <p:ph type="title"/>
          </p:nvPr>
        </p:nvSpPr>
        <p:spPr/>
        <p:txBody>
          <a:bodyPr/>
          <a:lstStyle/>
          <a:p>
            <a:r>
              <a:rPr lang="en-AU"/>
              <a:t>System Workstream – Dispatch</a:t>
            </a:r>
            <a:br>
              <a:rPr lang="en-AU"/>
            </a:br>
            <a:endParaRPr lang="en-AU" dirty="0"/>
          </a:p>
        </p:txBody>
      </p:sp>
      <p:sp>
        <p:nvSpPr>
          <p:cNvPr id="5" name="Content Placeholder 2">
            <a:extLst>
              <a:ext uri="{FF2B5EF4-FFF2-40B4-BE49-F238E27FC236}">
                <a16:creationId xmlns:a16="http://schemas.microsoft.com/office/drawing/2014/main" id="{DCC6CD57-AE2A-48D7-B8A6-6762BFCB4DF3}"/>
              </a:ext>
            </a:extLst>
          </p:cNvPr>
          <p:cNvSpPr>
            <a:spLocks noGrp="1"/>
          </p:cNvSpPr>
          <p:nvPr>
            <p:ph idx="1"/>
          </p:nvPr>
        </p:nvSpPr>
        <p:spPr/>
        <p:txBody>
          <a:bodyPr/>
          <a:lstStyle/>
          <a:p>
            <a:r>
              <a:rPr lang="en-AU"/>
              <a:t>Planned dates are subject to PWG consultation progress</a:t>
            </a:r>
          </a:p>
          <a:p>
            <a:r>
              <a:rPr lang="en-AU"/>
              <a:t>Early Release depends on PWG outcomes</a:t>
            </a:r>
          </a:p>
          <a:p>
            <a:endParaRPr lang="en-AU" dirty="0"/>
          </a:p>
        </p:txBody>
      </p:sp>
      <p:sp>
        <p:nvSpPr>
          <p:cNvPr id="4" name="Slide Number Placeholder 3">
            <a:extLst>
              <a:ext uri="{FF2B5EF4-FFF2-40B4-BE49-F238E27FC236}">
                <a16:creationId xmlns:a16="http://schemas.microsoft.com/office/drawing/2014/main" id="{A284228A-D6C1-4F15-BE6F-9690B0124E0F}"/>
              </a:ext>
            </a:extLst>
          </p:cNvPr>
          <p:cNvSpPr>
            <a:spLocks noGrp="1"/>
          </p:cNvSpPr>
          <p:nvPr>
            <p:ph type="sldNum" sz="quarter" idx="12"/>
          </p:nvPr>
        </p:nvSpPr>
        <p:spPr/>
        <p:txBody>
          <a:bodyPr/>
          <a:lstStyle/>
          <a:p>
            <a:fld id="{4EC81F68-4976-451A-B2E9-79BCBD2F70CC}" type="slidenum">
              <a:rPr lang="en-AU" smtClean="0"/>
              <a:pPr/>
              <a:t>16</a:t>
            </a:fld>
            <a:endParaRPr lang="en-AU" dirty="0"/>
          </a:p>
        </p:txBody>
      </p:sp>
      <p:pic>
        <p:nvPicPr>
          <p:cNvPr id="7" name="Picture 6">
            <a:extLst>
              <a:ext uri="{FF2B5EF4-FFF2-40B4-BE49-F238E27FC236}">
                <a16:creationId xmlns:a16="http://schemas.microsoft.com/office/drawing/2014/main" id="{AAEA3DF0-3B94-4DD3-8644-3040F8700215}"/>
              </a:ext>
            </a:extLst>
          </p:cNvPr>
          <p:cNvPicPr>
            <a:picLocks noChangeAspect="1"/>
          </p:cNvPicPr>
          <p:nvPr/>
        </p:nvPicPr>
        <p:blipFill>
          <a:blip r:embed="rId2"/>
          <a:stretch>
            <a:fillRect/>
          </a:stretch>
        </p:blipFill>
        <p:spPr>
          <a:xfrm>
            <a:off x="0" y="3440638"/>
            <a:ext cx="10691813" cy="3368320"/>
          </a:xfrm>
          <a:prstGeom prst="rect">
            <a:avLst/>
          </a:prstGeom>
        </p:spPr>
      </p:pic>
    </p:spTree>
    <p:extLst>
      <p:ext uri="{BB962C8B-B14F-4D97-AF65-F5344CB8AC3E}">
        <p14:creationId xmlns:p14="http://schemas.microsoft.com/office/powerpoint/2010/main" val="3163862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D0BA1-5AEA-4256-834C-A55A2E5EED44}"/>
              </a:ext>
            </a:extLst>
          </p:cNvPr>
          <p:cNvSpPr>
            <a:spLocks noGrp="1"/>
          </p:cNvSpPr>
          <p:nvPr>
            <p:ph type="title"/>
          </p:nvPr>
        </p:nvSpPr>
        <p:spPr/>
        <p:txBody>
          <a:bodyPr/>
          <a:lstStyle/>
          <a:p>
            <a:r>
              <a:rPr lang="en-AU" dirty="0"/>
              <a:t>System Workstream – Metering</a:t>
            </a:r>
            <a:br>
              <a:rPr lang="en-AU" dirty="0"/>
            </a:br>
            <a:endParaRPr lang="en-AU" dirty="0"/>
          </a:p>
        </p:txBody>
      </p:sp>
      <p:sp>
        <p:nvSpPr>
          <p:cNvPr id="9" name="Content Placeholder 2">
            <a:extLst>
              <a:ext uri="{FF2B5EF4-FFF2-40B4-BE49-F238E27FC236}">
                <a16:creationId xmlns:a16="http://schemas.microsoft.com/office/drawing/2014/main" id="{D1B05E9E-EF7E-42C2-AD87-2E5E95FA0356}"/>
              </a:ext>
            </a:extLst>
          </p:cNvPr>
          <p:cNvSpPr>
            <a:spLocks noGrp="1"/>
          </p:cNvSpPr>
          <p:nvPr>
            <p:ph idx="1"/>
          </p:nvPr>
        </p:nvSpPr>
        <p:spPr>
          <a:xfrm>
            <a:off x="206546" y="2012414"/>
            <a:ext cx="10255425" cy="4796544"/>
          </a:xfrm>
        </p:spPr>
        <p:txBody>
          <a:bodyPr>
            <a:normAutofit/>
          </a:bodyPr>
          <a:lstStyle/>
          <a:p>
            <a:r>
              <a:rPr lang="en-AU" dirty="0"/>
              <a:t>Planned dates are subject to PWG consultation progress</a:t>
            </a:r>
          </a:p>
          <a:p>
            <a:r>
              <a:rPr lang="en-AU" dirty="0"/>
              <a:t>Early Release depends on PWG outcomes</a:t>
            </a:r>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r>
              <a:rPr lang="en-AU" dirty="0"/>
              <a:t>* = Potential joint focus groups with PWG</a:t>
            </a:r>
          </a:p>
        </p:txBody>
      </p:sp>
      <p:sp>
        <p:nvSpPr>
          <p:cNvPr id="3" name="Slide Number Placeholder 2">
            <a:extLst>
              <a:ext uri="{FF2B5EF4-FFF2-40B4-BE49-F238E27FC236}">
                <a16:creationId xmlns:a16="http://schemas.microsoft.com/office/drawing/2014/main" id="{0575E802-F6DC-4782-86A6-E613C1623046}"/>
              </a:ext>
            </a:extLst>
          </p:cNvPr>
          <p:cNvSpPr>
            <a:spLocks noGrp="1"/>
          </p:cNvSpPr>
          <p:nvPr>
            <p:ph type="sldNum" sz="quarter" idx="12"/>
          </p:nvPr>
        </p:nvSpPr>
        <p:spPr/>
        <p:txBody>
          <a:bodyPr/>
          <a:lstStyle/>
          <a:p>
            <a:fld id="{4EC81F68-4976-451A-B2E9-79BCBD2F70CC}" type="slidenum">
              <a:rPr lang="en-AU" smtClean="0"/>
              <a:t>17</a:t>
            </a:fld>
            <a:endParaRPr lang="en-AU" dirty="0"/>
          </a:p>
        </p:txBody>
      </p:sp>
      <p:pic>
        <p:nvPicPr>
          <p:cNvPr id="7" name="Picture 6">
            <a:extLst>
              <a:ext uri="{FF2B5EF4-FFF2-40B4-BE49-F238E27FC236}">
                <a16:creationId xmlns:a16="http://schemas.microsoft.com/office/drawing/2014/main" id="{3366C07D-BDD5-42A2-B6BE-B7710AF4B13D}"/>
              </a:ext>
            </a:extLst>
          </p:cNvPr>
          <p:cNvPicPr>
            <a:picLocks noChangeAspect="1"/>
          </p:cNvPicPr>
          <p:nvPr/>
        </p:nvPicPr>
        <p:blipFill>
          <a:blip r:embed="rId2"/>
          <a:stretch>
            <a:fillRect/>
          </a:stretch>
        </p:blipFill>
        <p:spPr>
          <a:xfrm>
            <a:off x="-1" y="3361619"/>
            <a:ext cx="10691813" cy="2476050"/>
          </a:xfrm>
          <a:prstGeom prst="rect">
            <a:avLst/>
          </a:prstGeom>
        </p:spPr>
      </p:pic>
    </p:spTree>
    <p:extLst>
      <p:ext uri="{BB962C8B-B14F-4D97-AF65-F5344CB8AC3E}">
        <p14:creationId xmlns:p14="http://schemas.microsoft.com/office/powerpoint/2010/main" val="3807676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B6390-26BD-4E64-90C7-D69C0A45D342}"/>
              </a:ext>
            </a:extLst>
          </p:cNvPr>
          <p:cNvSpPr>
            <a:spLocks noGrp="1"/>
          </p:cNvSpPr>
          <p:nvPr>
            <p:ph type="title"/>
          </p:nvPr>
        </p:nvSpPr>
        <p:spPr/>
        <p:txBody>
          <a:bodyPr/>
          <a:lstStyle/>
          <a:p>
            <a:r>
              <a:rPr lang="en-AU" dirty="0"/>
              <a:t>System Workstream – Settlement and Operations</a:t>
            </a:r>
          </a:p>
        </p:txBody>
      </p:sp>
      <p:sp>
        <p:nvSpPr>
          <p:cNvPr id="4" name="Content Placeholder 2">
            <a:extLst>
              <a:ext uri="{FF2B5EF4-FFF2-40B4-BE49-F238E27FC236}">
                <a16:creationId xmlns:a16="http://schemas.microsoft.com/office/drawing/2014/main" id="{63191F54-A712-4BBC-AD8E-8AA7212DAB4E}"/>
              </a:ext>
            </a:extLst>
          </p:cNvPr>
          <p:cNvSpPr>
            <a:spLocks noGrp="1"/>
          </p:cNvSpPr>
          <p:nvPr>
            <p:ph idx="1"/>
          </p:nvPr>
        </p:nvSpPr>
        <p:spPr>
          <a:xfrm>
            <a:off x="206546" y="2012414"/>
            <a:ext cx="10255425" cy="4796544"/>
          </a:xfrm>
        </p:spPr>
        <p:txBody>
          <a:bodyPr>
            <a:normAutofit/>
          </a:bodyPr>
          <a:lstStyle/>
          <a:p>
            <a:r>
              <a:rPr lang="en-AU" dirty="0"/>
              <a:t>Planned dates are subject to PWG consultation progress</a:t>
            </a:r>
          </a:p>
        </p:txBody>
      </p:sp>
      <p:sp>
        <p:nvSpPr>
          <p:cNvPr id="5" name="Slide Number Placeholder 4">
            <a:extLst>
              <a:ext uri="{FF2B5EF4-FFF2-40B4-BE49-F238E27FC236}">
                <a16:creationId xmlns:a16="http://schemas.microsoft.com/office/drawing/2014/main" id="{E9D271B3-B0B3-416E-ABD5-B048A3CF384B}"/>
              </a:ext>
            </a:extLst>
          </p:cNvPr>
          <p:cNvSpPr>
            <a:spLocks noGrp="1"/>
          </p:cNvSpPr>
          <p:nvPr>
            <p:ph type="sldNum" sz="quarter" idx="12"/>
          </p:nvPr>
        </p:nvSpPr>
        <p:spPr/>
        <p:txBody>
          <a:bodyPr/>
          <a:lstStyle/>
          <a:p>
            <a:fld id="{4EC81F68-4976-451A-B2E9-79BCBD2F70CC}" type="slidenum">
              <a:rPr lang="en-AU" smtClean="0"/>
              <a:t>18</a:t>
            </a:fld>
            <a:endParaRPr lang="en-AU" dirty="0"/>
          </a:p>
        </p:txBody>
      </p:sp>
      <p:pic>
        <p:nvPicPr>
          <p:cNvPr id="7" name="Picture 6">
            <a:extLst>
              <a:ext uri="{FF2B5EF4-FFF2-40B4-BE49-F238E27FC236}">
                <a16:creationId xmlns:a16="http://schemas.microsoft.com/office/drawing/2014/main" id="{FB9D0E81-B3AD-4C30-A150-22E7AD728F27}"/>
              </a:ext>
            </a:extLst>
          </p:cNvPr>
          <p:cNvPicPr>
            <a:picLocks noChangeAspect="1"/>
          </p:cNvPicPr>
          <p:nvPr/>
        </p:nvPicPr>
        <p:blipFill>
          <a:blip r:embed="rId2"/>
          <a:stretch>
            <a:fillRect/>
          </a:stretch>
        </p:blipFill>
        <p:spPr>
          <a:xfrm>
            <a:off x="0" y="2720949"/>
            <a:ext cx="10691813" cy="3379474"/>
          </a:xfrm>
          <a:prstGeom prst="rect">
            <a:avLst/>
          </a:prstGeom>
        </p:spPr>
      </p:pic>
    </p:spTree>
    <p:extLst>
      <p:ext uri="{BB962C8B-B14F-4D97-AF65-F5344CB8AC3E}">
        <p14:creationId xmlns:p14="http://schemas.microsoft.com/office/powerpoint/2010/main" val="4096915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Fact Sheets</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Gary Eisner</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19</a:t>
            </a:fld>
            <a:endParaRPr lang="en-AU" dirty="0"/>
          </a:p>
        </p:txBody>
      </p:sp>
    </p:spTree>
    <p:extLst>
      <p:ext uri="{BB962C8B-B14F-4D97-AF65-F5344CB8AC3E}">
        <p14:creationId xmlns:p14="http://schemas.microsoft.com/office/powerpoint/2010/main" val="3879479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Agenda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2</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4125640560"/>
              </p:ext>
            </p:extLst>
          </p:nvPr>
        </p:nvGraphicFramePr>
        <p:xfrm>
          <a:off x="206546" y="1586071"/>
          <a:ext cx="10255424" cy="5759413"/>
        </p:xfrm>
        <a:graphic>
          <a:graphicData uri="http://schemas.openxmlformats.org/drawingml/2006/table">
            <a:tbl>
              <a:tblPr firstRow="1" firstCol="1" bandRow="1">
                <a:tableStyleId>{5C22544A-7EE6-4342-B048-85BDC9FD1C3A}</a:tableStyleId>
              </a:tblPr>
              <a:tblGrid>
                <a:gridCol w="526878">
                  <a:extLst>
                    <a:ext uri="{9D8B030D-6E8A-4147-A177-3AD203B41FA5}">
                      <a16:colId xmlns:a16="http://schemas.microsoft.com/office/drawing/2014/main" val="538271126"/>
                    </a:ext>
                  </a:extLst>
                </a:gridCol>
                <a:gridCol w="2818526">
                  <a:extLst>
                    <a:ext uri="{9D8B030D-6E8A-4147-A177-3AD203B41FA5}">
                      <a16:colId xmlns:a16="http://schemas.microsoft.com/office/drawing/2014/main" val="1422408940"/>
                    </a:ext>
                  </a:extLst>
                </a:gridCol>
                <a:gridCol w="3752804">
                  <a:extLst>
                    <a:ext uri="{9D8B030D-6E8A-4147-A177-3AD203B41FA5}">
                      <a16:colId xmlns:a16="http://schemas.microsoft.com/office/drawing/2014/main" val="2436665780"/>
                    </a:ext>
                  </a:extLst>
                </a:gridCol>
                <a:gridCol w="3157216">
                  <a:extLst>
                    <a:ext uri="{9D8B030D-6E8A-4147-A177-3AD203B41FA5}">
                      <a16:colId xmlns:a16="http://schemas.microsoft.com/office/drawing/2014/main" val="2835572980"/>
                    </a:ext>
                  </a:extLst>
                </a:gridCol>
              </a:tblGrid>
              <a:tr h="338789">
                <a:tc>
                  <a:txBody>
                    <a:bodyPr/>
                    <a:lstStyle/>
                    <a:p>
                      <a:pPr algn="ctr">
                        <a:spcBef>
                          <a:spcPts val="100"/>
                        </a:spcBef>
                        <a:spcAft>
                          <a:spcPts val="100"/>
                        </a:spcAft>
                        <a:tabLst>
                          <a:tab pos="252095" algn="l"/>
                          <a:tab pos="504190" algn="l"/>
                          <a:tab pos="756285" algn="l"/>
                        </a:tabLst>
                      </a:pPr>
                      <a:r>
                        <a:rPr lang="en-AU" sz="1600" cap="all" dirty="0">
                          <a:effectLst/>
                          <a:latin typeface="+mn-lt"/>
                        </a:rPr>
                        <a:t>NO</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rPr>
                        <a:t>Time</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rPr>
                        <a:t>AGENDA ITEM</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rPr>
                        <a:t>Responsible</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54372720"/>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Preliminary Matters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5216850"/>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1</a:t>
                      </a: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n-lt"/>
                        </a:rPr>
                        <a:t>10:00am – 10:10am</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n-lt"/>
                        </a:rPr>
                        <a:t>Welcome, introduction and apologies</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n-lt"/>
                        </a:rPr>
                        <a:t>Chris Muffett</a:t>
                      </a:r>
                      <a:r>
                        <a:rPr lang="en-AU" sz="1600" baseline="0" dirty="0">
                          <a:effectLst/>
                          <a:latin typeface="+mn-lt"/>
                        </a:rPr>
                        <a:t> (AEMO)</a:t>
                      </a: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02688441"/>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2</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10:10am – 10:20am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rPr>
                        <a:t>Minutes and actions from previous meeting</a:t>
                      </a: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rPr>
                        <a:t>Chris Muffett</a:t>
                      </a:r>
                      <a:r>
                        <a:rPr lang="en-AU" sz="1600" b="0" baseline="0" dirty="0">
                          <a:solidFill>
                            <a:schemeClr val="tx1"/>
                          </a:solidFill>
                          <a:effectLst/>
                          <a:latin typeface="+mn-lt"/>
                        </a:rPr>
                        <a:t> (AEMO)</a:t>
                      </a: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77929589"/>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Matters for Noting</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6998584"/>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3</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a:solidFill>
                            <a:schemeClr val="tx1"/>
                          </a:solidFill>
                          <a:effectLst/>
                          <a:latin typeface="+mn-lt"/>
                          <a:ea typeface="Times New Roman" panose="02020603050405020304" pitchFamily="18" charset="0"/>
                          <a:cs typeface="Times New Roman" panose="02020603050405020304" pitchFamily="18" charset="0"/>
                        </a:rPr>
                        <a:t>10:20am – 10:40am</a:t>
                      </a: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Program update</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mn-lt"/>
                        </a:rPr>
                        <a:t>Graeme Windley </a:t>
                      </a:r>
                      <a:r>
                        <a:rPr lang="en-AU" sz="1600" baseline="0" dirty="0">
                          <a:effectLst/>
                          <a:latin typeface="+mn-lt"/>
                        </a:rPr>
                        <a:t>(AEMO)</a:t>
                      </a: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4</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10:40am – 10:50am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Industry risks &amp; issues</a:t>
                      </a:r>
                    </a:p>
                  </a:txBody>
                  <a:tcPr marL="68580" marR="68580" marT="0" marB="0" anchor="ctr"/>
                </a:tc>
                <a:tc>
                  <a:txBody>
                    <a:bodyPr/>
                    <a:lstStyle/>
                    <a:p>
                      <a:pPr>
                        <a:spcBef>
                          <a:spcPts val="100"/>
                        </a:spcBef>
                        <a:spcAft>
                          <a:spcPts val="100"/>
                        </a:spcAft>
                      </a:pPr>
                      <a:r>
                        <a:rPr lang="en-AU" sz="1600" b="0" dirty="0">
                          <a:solidFill>
                            <a:schemeClr val="tx1"/>
                          </a:solidFill>
                          <a:effectLst/>
                          <a:latin typeface="+mn-lt"/>
                          <a:ea typeface="Times New Roman" panose="02020603050405020304" pitchFamily="18" charset="0"/>
                          <a:cs typeface="Times New Roman" panose="02020603050405020304" pitchFamily="18" charset="0"/>
                        </a:rPr>
                        <a:t>Graeme Windley (AEMO)</a:t>
                      </a:r>
                    </a:p>
                  </a:txBody>
                  <a:tcPr marL="68580" marR="68580" marT="0" marB="0" anchor="ctr"/>
                </a:tc>
                <a:extLst>
                  <a:ext uri="{0D108BD9-81ED-4DB2-BD59-A6C34878D82A}">
                    <a16:rowId xmlns:a16="http://schemas.microsoft.com/office/drawing/2014/main" val="1305645518"/>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5</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10:50am – 11:10am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Procedures workstream update</a:t>
                      </a:r>
                    </a:p>
                  </a:txBody>
                  <a:tcPr marL="68580" marR="68580" marT="0" marB="0" anchor="ctr"/>
                </a:tc>
                <a:tc>
                  <a:txBody>
                    <a:bodyPr/>
                    <a:lstStyle/>
                    <a:p>
                      <a:pPr>
                        <a:spcBef>
                          <a:spcPts val="100"/>
                        </a:spcBef>
                        <a:spcAft>
                          <a:spcPts val="100"/>
                        </a:spcAft>
                      </a:pPr>
                      <a:r>
                        <a:rPr lang="en-AU" sz="1600" b="0" dirty="0">
                          <a:solidFill>
                            <a:schemeClr val="tx1"/>
                          </a:solidFill>
                          <a:effectLst/>
                          <a:latin typeface="+mn-lt"/>
                          <a:ea typeface="Times New Roman" panose="02020603050405020304" pitchFamily="18" charset="0"/>
                          <a:cs typeface="Times New Roman" panose="02020603050405020304" pitchFamily="18" charset="0"/>
                        </a:rPr>
                        <a:t>Emily Brodie (AEMO)</a:t>
                      </a:r>
                    </a:p>
                  </a:txBody>
                  <a:tcPr marL="68580" marR="68580" marT="0" marB="0" anchor="ctr"/>
                </a:tc>
                <a:extLst>
                  <a:ext uri="{0D108BD9-81ED-4DB2-BD59-A6C34878D82A}">
                    <a16:rowId xmlns:a16="http://schemas.microsoft.com/office/drawing/2014/main" val="148470961"/>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6</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11:10am – 11:30am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Systems workstream update</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Hamish McNeish (AEMO)</a:t>
                      </a:r>
                    </a:p>
                  </a:txBody>
                  <a:tcPr marL="68580" marR="68580" marT="0" marB="0" anchor="ctr"/>
                </a:tc>
                <a:extLst>
                  <a:ext uri="{0D108BD9-81ED-4DB2-BD59-A6C34878D82A}">
                    <a16:rowId xmlns:a16="http://schemas.microsoft.com/office/drawing/2014/main" val="2028344813"/>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11:30am – 11:40am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n-lt"/>
                          <a:ea typeface="Times New Roman" panose="02020603050405020304" pitchFamily="18" charset="0"/>
                          <a:cs typeface="Times New Roman" panose="02020603050405020304" pitchFamily="18" charset="0"/>
                        </a:rPr>
                        <a:t>Break</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12318638"/>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Matters for Discussion</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6003629"/>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7</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11:40am – 11:55am</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b="0" kern="1200" dirty="0">
                          <a:solidFill>
                            <a:schemeClr val="tx1"/>
                          </a:solidFill>
                          <a:effectLst/>
                          <a:latin typeface="+mn-lt"/>
                          <a:ea typeface="Times New Roman" panose="02020603050405020304" pitchFamily="18" charset="0"/>
                          <a:cs typeface="Times New Roman" panose="02020603050405020304" pitchFamily="18" charset="0"/>
                        </a:rPr>
                        <a:t>Fact Sheets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mn-lt"/>
                        </a:rPr>
                        <a:t>Gary Eisner </a:t>
                      </a:r>
                      <a:r>
                        <a:rPr lang="en-AU" sz="1600" baseline="0" dirty="0">
                          <a:effectLst/>
                          <a:latin typeface="+mn-lt"/>
                        </a:rPr>
                        <a:t>(AEMO)</a:t>
                      </a:r>
                      <a:endParaRPr lang="en-AU" sz="16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14015437"/>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8</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11:55am – 12:15pm</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b="0" kern="1200" dirty="0">
                          <a:solidFill>
                            <a:schemeClr val="tx1"/>
                          </a:solidFill>
                          <a:effectLst/>
                          <a:latin typeface="+mn-lt"/>
                          <a:ea typeface="Times New Roman" panose="02020603050405020304" pitchFamily="18" charset="0"/>
                          <a:cs typeface="Times New Roman" panose="02020603050405020304" pitchFamily="18" charset="0"/>
                        </a:rPr>
                        <a:t>Joint metering/</a:t>
                      </a:r>
                      <a:r>
                        <a:rPr lang="en-AU" sz="1600" b="0" kern="1200">
                          <a:solidFill>
                            <a:schemeClr val="tx1"/>
                          </a:solidFill>
                          <a:effectLst/>
                          <a:latin typeface="+mn-lt"/>
                          <a:ea typeface="Times New Roman" panose="02020603050405020304" pitchFamily="18" charset="0"/>
                          <a:cs typeface="Times New Roman" panose="02020603050405020304" pitchFamily="18" charset="0"/>
                        </a:rPr>
                        <a:t>systems focus </a:t>
                      </a:r>
                      <a:r>
                        <a:rPr lang="en-AU" sz="1600" b="0" kern="1200" dirty="0">
                          <a:solidFill>
                            <a:schemeClr val="tx1"/>
                          </a:solidFill>
                          <a:effectLst/>
                          <a:latin typeface="+mn-lt"/>
                          <a:ea typeface="Times New Roman" panose="02020603050405020304" pitchFamily="18" charset="0"/>
                          <a:cs typeface="Times New Roman" panose="02020603050405020304" pitchFamily="18" charset="0"/>
                        </a:rPr>
                        <a:t>group</a:t>
                      </a:r>
                    </a:p>
                  </a:txBody>
                  <a:tcPr marL="68580" marR="68580" marT="0" marB="0" anchor="ctr"/>
                </a:tc>
                <a:tc>
                  <a:txBody>
                    <a:bodyPr/>
                    <a:lstStyle/>
                    <a:p>
                      <a:pPr>
                        <a:spcBef>
                          <a:spcPts val="100"/>
                        </a:spcBef>
                        <a:spcAft>
                          <a:spcPts val="100"/>
                        </a:spcAft>
                      </a:pPr>
                      <a:r>
                        <a:rPr lang="en-AU" sz="1600" b="0" dirty="0">
                          <a:solidFill>
                            <a:schemeClr val="tx1"/>
                          </a:solidFill>
                          <a:effectLst/>
                          <a:latin typeface="+mn-lt"/>
                          <a:ea typeface="Times New Roman" panose="02020603050405020304" pitchFamily="18" charset="0"/>
                          <a:cs typeface="Times New Roman" panose="02020603050405020304" pitchFamily="18" charset="0"/>
                        </a:rPr>
                        <a:t>Emily Brodie (AEMO)</a:t>
                      </a:r>
                    </a:p>
                  </a:txBody>
                  <a:tcPr marL="68580" marR="68580" marT="0" marB="0" anchor="ctr"/>
                </a:tc>
                <a:extLst>
                  <a:ext uri="{0D108BD9-81ED-4DB2-BD59-A6C34878D82A}">
                    <a16:rowId xmlns:a16="http://schemas.microsoft.com/office/drawing/2014/main" val="3835497086"/>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9</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12:15pm – 12:30pm</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b="0" kern="1200" dirty="0">
                          <a:solidFill>
                            <a:schemeClr val="tx1"/>
                          </a:solidFill>
                          <a:effectLst/>
                          <a:latin typeface="+mn-lt"/>
                          <a:ea typeface="Times New Roman" panose="02020603050405020304" pitchFamily="18" charset="0"/>
                          <a:cs typeface="Times New Roman" panose="02020603050405020304" pitchFamily="18" charset="0"/>
                        </a:rPr>
                        <a:t>Non-mandatory components in 5MS</a:t>
                      </a:r>
                    </a:p>
                  </a:txBody>
                  <a:tcPr marL="68580" marR="68580" marT="0" marB="0" anchor="ctr"/>
                </a:tc>
                <a:tc>
                  <a:txBody>
                    <a:bodyPr/>
                    <a:lstStyle/>
                    <a:p>
                      <a:pPr>
                        <a:spcBef>
                          <a:spcPts val="100"/>
                        </a:spcBef>
                        <a:spcAft>
                          <a:spcPts val="100"/>
                        </a:spcAft>
                      </a:pPr>
                      <a:r>
                        <a:rPr lang="en-AU" sz="1600" b="0" dirty="0">
                          <a:solidFill>
                            <a:schemeClr val="tx1"/>
                          </a:solidFill>
                          <a:effectLst/>
                          <a:latin typeface="+mn-lt"/>
                          <a:ea typeface="Times New Roman" panose="02020603050405020304" pitchFamily="18" charset="0"/>
                          <a:cs typeface="Times New Roman" panose="02020603050405020304" pitchFamily="18" charset="0"/>
                        </a:rPr>
                        <a:t>Chris Muffett (AEMO)</a:t>
                      </a:r>
                    </a:p>
                  </a:txBody>
                  <a:tcPr marL="68580" marR="68580" marT="0" marB="0" anchor="ctr"/>
                </a:tc>
                <a:extLst>
                  <a:ext uri="{0D108BD9-81ED-4DB2-BD59-A6C34878D82A}">
                    <a16:rowId xmlns:a16="http://schemas.microsoft.com/office/drawing/2014/main" val="1903122341"/>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Other Business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6777921"/>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10</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12:30pm – 12:40pm</a:t>
                      </a:r>
                    </a:p>
                  </a:txBody>
                  <a:tcPr marL="68580" marR="68580" marT="0" marB="0" anchor="ctr"/>
                </a:tc>
                <a:tc>
                  <a:txBody>
                    <a:bodyPr/>
                    <a:lstStyle/>
                    <a:p>
                      <a:pPr>
                        <a:spcBef>
                          <a:spcPts val="100"/>
                        </a:spcBef>
                        <a:spcAft>
                          <a:spcPts val="100"/>
                        </a:spcAft>
                      </a:pPr>
                      <a:r>
                        <a:rPr lang="en-AU" sz="1600" dirty="0">
                          <a:effectLst/>
                          <a:latin typeface="+mn-lt"/>
                          <a:ea typeface="Times New Roman" panose="02020603050405020304" pitchFamily="18" charset="0"/>
                          <a:cs typeface="Times New Roman" panose="02020603050405020304" pitchFamily="18" charset="0"/>
                        </a:rPr>
                        <a:t>General questions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n-lt"/>
                          <a:ea typeface="Times New Roman" panose="02020603050405020304" pitchFamily="18" charset="0"/>
                          <a:cs typeface="Times New Roman" panose="02020603050405020304" pitchFamily="18" charset="0"/>
                        </a:rPr>
                        <a:t>Chris Muffett (AEMO)</a:t>
                      </a:r>
                    </a:p>
                  </a:txBody>
                  <a:tcPr marL="68580" marR="68580" marT="0" marB="0" anchor="ctr"/>
                </a:tc>
                <a:extLst>
                  <a:ext uri="{0D108BD9-81ED-4DB2-BD59-A6C34878D82A}">
                    <a16:rowId xmlns:a16="http://schemas.microsoft.com/office/drawing/2014/main" val="3630830449"/>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Times New Roman" panose="02020603050405020304" pitchFamily="18" charset="0"/>
                        </a:rPr>
                        <a:t>11</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n-lt"/>
                          <a:ea typeface="Times New Roman" panose="02020603050405020304" pitchFamily="18" charset="0"/>
                          <a:cs typeface="Times New Roman" panose="02020603050405020304" pitchFamily="18" charset="0"/>
                        </a:rPr>
                        <a:t>12:40pm – 12:45pm</a:t>
                      </a:r>
                    </a:p>
                  </a:txBody>
                  <a:tcPr marL="68580" marR="68580" marT="0" marB="0" anchor="ctr"/>
                </a:tc>
                <a:tc>
                  <a:txBody>
                    <a:bodyPr/>
                    <a:lstStyle/>
                    <a:p>
                      <a:pPr>
                        <a:spcBef>
                          <a:spcPts val="100"/>
                        </a:spcBef>
                        <a:spcAft>
                          <a:spcPts val="100"/>
                        </a:spcAft>
                      </a:pPr>
                      <a:r>
                        <a:rPr lang="en-AU" sz="1600" dirty="0">
                          <a:effectLst/>
                          <a:latin typeface="+mn-lt"/>
                          <a:ea typeface="Times New Roman" panose="02020603050405020304" pitchFamily="18" charset="0"/>
                          <a:cs typeface="Times New Roman" panose="02020603050405020304" pitchFamily="18" charset="0"/>
                        </a:rPr>
                        <a:t>Forward meeting plan</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n-lt"/>
                          <a:ea typeface="Times New Roman" panose="02020603050405020304" pitchFamily="18" charset="0"/>
                          <a:cs typeface="Times New Roman" panose="02020603050405020304" pitchFamily="18" charset="0"/>
                        </a:rPr>
                        <a:t>Chris Muffett (AEMO)</a:t>
                      </a:r>
                    </a:p>
                  </a:txBody>
                  <a:tcPr marL="68580" marR="68580" marT="0" marB="0" anchor="ctr"/>
                </a:tc>
                <a:extLst>
                  <a:ext uri="{0D108BD9-81ED-4DB2-BD59-A6C34878D82A}">
                    <a16:rowId xmlns:a16="http://schemas.microsoft.com/office/drawing/2014/main" val="1807239946"/>
                  </a:ext>
                </a:extLst>
              </a:tr>
            </a:tbl>
          </a:graphicData>
        </a:graphic>
      </p:graphicFrame>
    </p:spTree>
    <p:extLst>
      <p:ext uri="{BB962C8B-B14F-4D97-AF65-F5344CB8AC3E}">
        <p14:creationId xmlns:p14="http://schemas.microsoft.com/office/powerpoint/2010/main" val="3750593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21F8D-74FC-4ED7-B17B-B14AA5A70902}"/>
              </a:ext>
            </a:extLst>
          </p:cNvPr>
          <p:cNvSpPr>
            <a:spLocks noGrp="1"/>
          </p:cNvSpPr>
          <p:nvPr>
            <p:ph type="title"/>
          </p:nvPr>
        </p:nvSpPr>
        <p:spPr/>
        <p:txBody>
          <a:bodyPr/>
          <a:lstStyle/>
          <a:p>
            <a:r>
              <a:rPr lang="en-AU"/>
              <a:t>Fact Sheets</a:t>
            </a:r>
            <a:endParaRPr lang="en-AU" dirty="0"/>
          </a:p>
        </p:txBody>
      </p:sp>
      <p:sp>
        <p:nvSpPr>
          <p:cNvPr id="3" name="Content Placeholder 2">
            <a:extLst>
              <a:ext uri="{FF2B5EF4-FFF2-40B4-BE49-F238E27FC236}">
                <a16:creationId xmlns:a16="http://schemas.microsoft.com/office/drawing/2014/main" id="{95688347-5800-4535-85FF-F0F483606A11}"/>
              </a:ext>
            </a:extLst>
          </p:cNvPr>
          <p:cNvSpPr>
            <a:spLocks noGrp="1"/>
          </p:cNvSpPr>
          <p:nvPr>
            <p:ph idx="1"/>
          </p:nvPr>
        </p:nvSpPr>
        <p:spPr/>
        <p:txBody>
          <a:bodyPr/>
          <a:lstStyle/>
          <a:p>
            <a:r>
              <a:rPr lang="en-AU"/>
              <a:t>AEMO will release several Fact Sheets over the coming months</a:t>
            </a:r>
          </a:p>
          <a:p>
            <a:r>
              <a:rPr lang="en-AU"/>
              <a:t>3 are currently being drafted:</a:t>
            </a:r>
          </a:p>
          <a:p>
            <a:pPr lvl="1"/>
            <a:r>
              <a:rPr lang="en-AU"/>
              <a:t>High-level 5MS Fact Sheet – explaining what 5MS is, and summarising the impact across the industry</a:t>
            </a:r>
          </a:p>
          <a:p>
            <a:pPr lvl="1"/>
            <a:r>
              <a:rPr lang="en-AU"/>
              <a:t>High-level Global Settlement Fact Sheet – the objective of global settlement, and the impact of implementing (based on current AEMC draft determination)</a:t>
            </a:r>
          </a:p>
          <a:p>
            <a:pPr lvl="1"/>
            <a:r>
              <a:rPr lang="en-AU"/>
              <a:t>Outcomes of the 1-1 Discussions Fact Sheet</a:t>
            </a:r>
          </a:p>
          <a:p>
            <a:r>
              <a:rPr lang="en-AU"/>
              <a:t>These will all be published in October on the AEMO website at: </a:t>
            </a:r>
            <a:r>
              <a:rPr lang="en-AU">
                <a:hlinkClick r:id="rId2"/>
              </a:rPr>
              <a:t>http://www.aemo.com.au/Electricity/National-Electricity-Market-NEM/Five-Minute-Settlement/Program-Information-and-Fact-Sheets</a:t>
            </a:r>
            <a:r>
              <a:rPr lang="en-AU"/>
              <a:t> </a:t>
            </a:r>
          </a:p>
          <a:p>
            <a:endParaRPr lang="en-AU" dirty="0"/>
          </a:p>
        </p:txBody>
      </p:sp>
      <p:sp>
        <p:nvSpPr>
          <p:cNvPr id="6" name="Slide Number Placeholder 5">
            <a:extLst>
              <a:ext uri="{FF2B5EF4-FFF2-40B4-BE49-F238E27FC236}">
                <a16:creationId xmlns:a16="http://schemas.microsoft.com/office/drawing/2014/main" id="{7E3A0D3A-4B90-417C-A664-660D4DA82855}"/>
              </a:ext>
            </a:extLst>
          </p:cNvPr>
          <p:cNvSpPr>
            <a:spLocks noGrp="1"/>
          </p:cNvSpPr>
          <p:nvPr>
            <p:ph type="sldNum" sz="quarter" idx="12"/>
          </p:nvPr>
        </p:nvSpPr>
        <p:spPr/>
        <p:txBody>
          <a:bodyPr/>
          <a:lstStyle/>
          <a:p>
            <a:fld id="{4EC81F68-4976-451A-B2E9-79BCBD2F70CC}" type="slidenum">
              <a:rPr lang="en-AU" smtClean="0"/>
              <a:pPr/>
              <a:t>20</a:t>
            </a:fld>
            <a:endParaRPr lang="en-AU"/>
          </a:p>
        </p:txBody>
      </p:sp>
    </p:spTree>
    <p:extLst>
      <p:ext uri="{BB962C8B-B14F-4D97-AF65-F5344CB8AC3E}">
        <p14:creationId xmlns:p14="http://schemas.microsoft.com/office/powerpoint/2010/main" val="3739951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21F8D-74FC-4ED7-B17B-B14AA5A70902}"/>
              </a:ext>
            </a:extLst>
          </p:cNvPr>
          <p:cNvSpPr>
            <a:spLocks noGrp="1"/>
          </p:cNvSpPr>
          <p:nvPr>
            <p:ph type="title"/>
          </p:nvPr>
        </p:nvSpPr>
        <p:spPr/>
        <p:txBody>
          <a:bodyPr/>
          <a:lstStyle/>
          <a:p>
            <a:r>
              <a:rPr lang="en-AU"/>
              <a:t>Fact Sheets</a:t>
            </a:r>
            <a:endParaRPr lang="en-AU" dirty="0"/>
          </a:p>
        </p:txBody>
      </p:sp>
      <p:sp>
        <p:nvSpPr>
          <p:cNvPr id="3" name="Content Placeholder 2">
            <a:extLst>
              <a:ext uri="{FF2B5EF4-FFF2-40B4-BE49-F238E27FC236}">
                <a16:creationId xmlns:a16="http://schemas.microsoft.com/office/drawing/2014/main" id="{95688347-5800-4535-85FF-F0F483606A11}"/>
              </a:ext>
            </a:extLst>
          </p:cNvPr>
          <p:cNvSpPr>
            <a:spLocks noGrp="1"/>
          </p:cNvSpPr>
          <p:nvPr>
            <p:ph idx="1"/>
          </p:nvPr>
        </p:nvSpPr>
        <p:spPr/>
        <p:txBody>
          <a:bodyPr/>
          <a:lstStyle/>
          <a:p>
            <a:r>
              <a:rPr lang="en-AU"/>
              <a:t>The next round of fact sheets will start to delve into more detailed and specific areas, categorised by industry roles (e.g. metering businesses, networks, retailers, generators, large end-use consumers)</a:t>
            </a:r>
          </a:p>
          <a:p>
            <a:r>
              <a:rPr lang="en-AU"/>
              <a:t>These role-specific fact sheets will also aim to address issues affecting a sub-class of industry participant (e.g. small renewable generators), and be helpful for new entrants and other interested parties</a:t>
            </a:r>
          </a:p>
          <a:p>
            <a:r>
              <a:rPr lang="en-AU"/>
              <a:t>Any feedback or suggestions on this approach, or particular facts sheets to be developed is welcome</a:t>
            </a:r>
          </a:p>
          <a:p>
            <a:endParaRPr lang="en-AU" dirty="0"/>
          </a:p>
        </p:txBody>
      </p:sp>
      <p:sp>
        <p:nvSpPr>
          <p:cNvPr id="6" name="Slide Number Placeholder 5">
            <a:extLst>
              <a:ext uri="{FF2B5EF4-FFF2-40B4-BE49-F238E27FC236}">
                <a16:creationId xmlns:a16="http://schemas.microsoft.com/office/drawing/2014/main" id="{7E3A0D3A-4B90-417C-A664-660D4DA82855}"/>
              </a:ext>
            </a:extLst>
          </p:cNvPr>
          <p:cNvSpPr>
            <a:spLocks noGrp="1"/>
          </p:cNvSpPr>
          <p:nvPr>
            <p:ph type="sldNum" sz="quarter" idx="12"/>
          </p:nvPr>
        </p:nvSpPr>
        <p:spPr/>
        <p:txBody>
          <a:bodyPr/>
          <a:lstStyle/>
          <a:p>
            <a:fld id="{4EC81F68-4976-451A-B2E9-79BCBD2F70CC}" type="slidenum">
              <a:rPr lang="en-AU" smtClean="0"/>
              <a:pPr/>
              <a:t>21</a:t>
            </a:fld>
            <a:endParaRPr lang="en-AU"/>
          </a:p>
        </p:txBody>
      </p:sp>
    </p:spTree>
    <p:extLst>
      <p:ext uri="{BB962C8B-B14F-4D97-AF65-F5344CB8AC3E}">
        <p14:creationId xmlns:p14="http://schemas.microsoft.com/office/powerpoint/2010/main" val="1049448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normAutofit/>
          </a:bodyPr>
          <a:lstStyle/>
          <a:p>
            <a:r>
              <a:rPr lang="en-AU" dirty="0"/>
              <a:t>Joint metering/systems focus group</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Emily Brodie</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22</a:t>
            </a:fld>
            <a:endParaRPr lang="en-AU" dirty="0"/>
          </a:p>
        </p:txBody>
      </p:sp>
    </p:spTree>
    <p:extLst>
      <p:ext uri="{BB962C8B-B14F-4D97-AF65-F5344CB8AC3E}">
        <p14:creationId xmlns:p14="http://schemas.microsoft.com/office/powerpoint/2010/main" val="2348638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EE203-CFF3-4E25-A920-E2CC01FA7AB4}"/>
              </a:ext>
            </a:extLst>
          </p:cNvPr>
          <p:cNvSpPr>
            <a:spLocks noGrp="1"/>
          </p:cNvSpPr>
          <p:nvPr>
            <p:ph type="title"/>
          </p:nvPr>
        </p:nvSpPr>
        <p:spPr>
          <a:xfrm>
            <a:off x="206546" y="109854"/>
            <a:ext cx="9242253" cy="1310695"/>
          </a:xfrm>
        </p:spPr>
        <p:txBody>
          <a:bodyPr>
            <a:normAutofit/>
          </a:bodyPr>
          <a:lstStyle/>
          <a:p>
            <a:r>
              <a:rPr lang="en-AU"/>
              <a:t>Joint metering/systems focus group: Friday 14</a:t>
            </a:r>
            <a:r>
              <a:rPr lang="en-AU" baseline="30000"/>
              <a:t>th</a:t>
            </a:r>
            <a:r>
              <a:rPr lang="en-AU"/>
              <a:t> September, Melbourne</a:t>
            </a:r>
            <a:endParaRPr lang="en-AU" dirty="0"/>
          </a:p>
        </p:txBody>
      </p:sp>
      <p:sp>
        <p:nvSpPr>
          <p:cNvPr id="4" name="Slide Number Placeholder 3">
            <a:extLst>
              <a:ext uri="{FF2B5EF4-FFF2-40B4-BE49-F238E27FC236}">
                <a16:creationId xmlns:a16="http://schemas.microsoft.com/office/drawing/2014/main" id="{C3AB390E-EF5F-4348-961D-A43970085C2D}"/>
              </a:ext>
            </a:extLst>
          </p:cNvPr>
          <p:cNvSpPr>
            <a:spLocks noGrp="1"/>
          </p:cNvSpPr>
          <p:nvPr>
            <p:ph type="sldNum" sz="quarter" idx="12"/>
          </p:nvPr>
        </p:nvSpPr>
        <p:spPr/>
        <p:txBody>
          <a:bodyPr/>
          <a:lstStyle/>
          <a:p>
            <a:fld id="{4EC81F68-4976-451A-B2E9-79BCBD2F70CC}" type="slidenum">
              <a:rPr lang="en-AU" smtClean="0"/>
              <a:t>23</a:t>
            </a:fld>
            <a:endParaRPr lang="en-AU" dirty="0"/>
          </a:p>
        </p:txBody>
      </p:sp>
      <p:sp>
        <p:nvSpPr>
          <p:cNvPr id="6" name="Content Placeholder 5">
            <a:extLst>
              <a:ext uri="{FF2B5EF4-FFF2-40B4-BE49-F238E27FC236}">
                <a16:creationId xmlns:a16="http://schemas.microsoft.com/office/drawing/2014/main" id="{99CB007F-DDCB-4F3F-A52E-77E8DD401D17}"/>
              </a:ext>
            </a:extLst>
          </p:cNvPr>
          <p:cNvSpPr>
            <a:spLocks noGrp="1"/>
          </p:cNvSpPr>
          <p:nvPr>
            <p:ph idx="1"/>
          </p:nvPr>
        </p:nvSpPr>
        <p:spPr/>
        <p:txBody>
          <a:bodyPr/>
          <a:lstStyle/>
          <a:p>
            <a:r>
              <a:rPr lang="en-AU"/>
              <a:t>Good engagement and contributions</a:t>
            </a:r>
          </a:p>
          <a:p>
            <a:r>
              <a:rPr lang="en-AU"/>
              <a:t>Discussion went for longer than expected so not all agenda items covered</a:t>
            </a:r>
          </a:p>
          <a:p>
            <a:r>
              <a:rPr lang="en-AU"/>
              <a:t>Meeting notes and actions distributed to focus group, PWG and SWG on Thursday 20</a:t>
            </a:r>
            <a:r>
              <a:rPr lang="en-AU" baseline="30000"/>
              <a:t>th</a:t>
            </a:r>
            <a:r>
              <a:rPr lang="en-AU"/>
              <a:t> September </a:t>
            </a:r>
          </a:p>
          <a:p>
            <a:r>
              <a:rPr lang="en-AU"/>
              <a:t>Debrief of focus group meeting will be provided to the PWG at the next meeting on Thursday 11</a:t>
            </a:r>
            <a:r>
              <a:rPr lang="en-AU" baseline="30000"/>
              <a:t>th</a:t>
            </a:r>
            <a:r>
              <a:rPr lang="en-AU"/>
              <a:t> October</a:t>
            </a:r>
          </a:p>
          <a:p>
            <a:r>
              <a:rPr lang="en-AU"/>
              <a:t>Proposing to reconvene in early November soon after metering procedures package #1 is released for consultation, to workshop:</a:t>
            </a:r>
          </a:p>
          <a:p>
            <a:pPr lvl="1"/>
            <a:r>
              <a:rPr lang="en-AU"/>
              <a:t>Transition to 5 minute metering</a:t>
            </a:r>
          </a:p>
          <a:p>
            <a:pPr lvl="1"/>
            <a:r>
              <a:rPr lang="en-AU"/>
              <a:t>Discuss Metering Package #1 consultation topics</a:t>
            </a:r>
          </a:p>
          <a:p>
            <a:pPr lvl="1"/>
            <a:r>
              <a:rPr lang="en-AU"/>
              <a:t>Discuss and finalise relevant actions from the 14 Sept workshop</a:t>
            </a:r>
            <a:endParaRPr lang="en-AU" dirty="0"/>
          </a:p>
        </p:txBody>
      </p:sp>
    </p:spTree>
    <p:extLst>
      <p:ext uri="{BB962C8B-B14F-4D97-AF65-F5344CB8AC3E}">
        <p14:creationId xmlns:p14="http://schemas.microsoft.com/office/powerpoint/2010/main" val="3287939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normAutofit/>
          </a:bodyPr>
          <a:lstStyle/>
          <a:p>
            <a:r>
              <a:rPr lang="en-AU" dirty="0"/>
              <a:t>Non-mandatory components in 5MS</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Chris Muffett</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24</a:t>
            </a:fld>
            <a:endParaRPr lang="en-AU" dirty="0"/>
          </a:p>
        </p:txBody>
      </p:sp>
    </p:spTree>
    <p:extLst>
      <p:ext uri="{BB962C8B-B14F-4D97-AF65-F5344CB8AC3E}">
        <p14:creationId xmlns:p14="http://schemas.microsoft.com/office/powerpoint/2010/main" val="1608372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596DE-63DE-4FEC-A8B3-5DCE69BDEE7D}"/>
              </a:ext>
            </a:extLst>
          </p:cNvPr>
          <p:cNvSpPr>
            <a:spLocks noGrp="1"/>
          </p:cNvSpPr>
          <p:nvPr>
            <p:ph type="title"/>
          </p:nvPr>
        </p:nvSpPr>
        <p:spPr/>
        <p:txBody>
          <a:bodyPr/>
          <a:lstStyle/>
          <a:p>
            <a:r>
              <a:rPr lang="en-AU" dirty="0"/>
              <a:t>Background</a:t>
            </a:r>
          </a:p>
        </p:txBody>
      </p:sp>
      <p:sp>
        <p:nvSpPr>
          <p:cNvPr id="10" name="Content Placeholder 9">
            <a:extLst>
              <a:ext uri="{FF2B5EF4-FFF2-40B4-BE49-F238E27FC236}">
                <a16:creationId xmlns:a16="http://schemas.microsoft.com/office/drawing/2014/main" id="{ED1EF8A8-F6F0-4C21-A43F-4C6DC6405BE4}"/>
              </a:ext>
            </a:extLst>
          </p:cNvPr>
          <p:cNvSpPr>
            <a:spLocks noGrp="1"/>
          </p:cNvSpPr>
          <p:nvPr>
            <p:ph idx="1"/>
          </p:nvPr>
        </p:nvSpPr>
        <p:spPr/>
        <p:txBody>
          <a:bodyPr/>
          <a:lstStyle/>
          <a:p>
            <a:r>
              <a:rPr lang="en-AU" dirty="0"/>
              <a:t>Context:</a:t>
            </a:r>
          </a:p>
          <a:p>
            <a:pPr lvl="1"/>
            <a:r>
              <a:rPr lang="en-AU" dirty="0"/>
              <a:t>Implementation of 5MS by AEMO and the industry involves many key components that are explicitly set out in the amended rules – e.g. transition of physical metering, retrieval of 5-minute meter data, treatment of non-5-minute data, settlement calculations, granularity of bids/offers</a:t>
            </a:r>
          </a:p>
          <a:p>
            <a:pPr lvl="1"/>
            <a:r>
              <a:rPr lang="en-AU" dirty="0"/>
              <a:t>We also expect that Global Settlement will be implemented, which will involve additional explicit requirements – e.g. receipt of all meter data for settlement, calculation and apportionment of UFE</a:t>
            </a:r>
          </a:p>
          <a:p>
            <a:r>
              <a:rPr lang="en-AU" dirty="0"/>
              <a:t>Opportunity:</a:t>
            </a:r>
          </a:p>
          <a:p>
            <a:pPr lvl="1"/>
            <a:r>
              <a:rPr lang="en-AU" dirty="0"/>
              <a:t>5MS and GS present an opportunity to consider other changes that are not explicitly required, e.g. to address long-standing arrangements where a case for change has previously not been sufficient.</a:t>
            </a:r>
          </a:p>
          <a:p>
            <a:r>
              <a:rPr lang="en-AU" dirty="0"/>
              <a:t>AEMO has identified a number of non-mandatory components that are currently being considered through the PWG and SWG engagements</a:t>
            </a:r>
          </a:p>
        </p:txBody>
      </p:sp>
      <p:sp>
        <p:nvSpPr>
          <p:cNvPr id="4" name="Slide Number Placeholder 3">
            <a:extLst>
              <a:ext uri="{FF2B5EF4-FFF2-40B4-BE49-F238E27FC236}">
                <a16:creationId xmlns:a16="http://schemas.microsoft.com/office/drawing/2014/main" id="{D9E9A247-4299-4059-B91A-70A10AF4662E}"/>
              </a:ext>
            </a:extLst>
          </p:cNvPr>
          <p:cNvSpPr>
            <a:spLocks noGrp="1"/>
          </p:cNvSpPr>
          <p:nvPr>
            <p:ph type="sldNum" sz="quarter" idx="12"/>
          </p:nvPr>
        </p:nvSpPr>
        <p:spPr/>
        <p:txBody>
          <a:bodyPr/>
          <a:lstStyle/>
          <a:p>
            <a:fld id="{4EC81F68-4976-451A-B2E9-79BCBD2F70CC}" type="slidenum">
              <a:rPr lang="en-AU" smtClean="0"/>
              <a:pPr/>
              <a:t>25</a:t>
            </a:fld>
            <a:endParaRPr lang="en-AU" dirty="0"/>
          </a:p>
        </p:txBody>
      </p:sp>
    </p:spTree>
    <p:extLst>
      <p:ext uri="{BB962C8B-B14F-4D97-AF65-F5344CB8AC3E}">
        <p14:creationId xmlns:p14="http://schemas.microsoft.com/office/powerpoint/2010/main" val="839554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E8045-8456-4635-9B17-61EC70DD0C19}"/>
              </a:ext>
            </a:extLst>
          </p:cNvPr>
          <p:cNvSpPr>
            <a:spLocks noGrp="1"/>
          </p:cNvSpPr>
          <p:nvPr>
            <p:ph type="title"/>
          </p:nvPr>
        </p:nvSpPr>
        <p:spPr/>
        <p:txBody>
          <a:bodyPr/>
          <a:lstStyle/>
          <a:p>
            <a:r>
              <a:rPr lang="en-AU" dirty="0"/>
              <a:t>Component summary</a:t>
            </a:r>
          </a:p>
        </p:txBody>
      </p:sp>
      <p:sp>
        <p:nvSpPr>
          <p:cNvPr id="4" name="Slide Number Placeholder 3">
            <a:extLst>
              <a:ext uri="{FF2B5EF4-FFF2-40B4-BE49-F238E27FC236}">
                <a16:creationId xmlns:a16="http://schemas.microsoft.com/office/drawing/2014/main" id="{E2B59607-A4AE-47DA-AE9E-D5D498F331B8}"/>
              </a:ext>
            </a:extLst>
          </p:cNvPr>
          <p:cNvSpPr>
            <a:spLocks noGrp="1"/>
          </p:cNvSpPr>
          <p:nvPr>
            <p:ph type="sldNum" sz="quarter" idx="12"/>
          </p:nvPr>
        </p:nvSpPr>
        <p:spPr/>
        <p:txBody>
          <a:bodyPr/>
          <a:lstStyle/>
          <a:p>
            <a:fld id="{4EC81F68-4976-451A-B2E9-79BCBD2F70CC}" type="slidenum">
              <a:rPr lang="en-AU" smtClean="0"/>
              <a:t>26</a:t>
            </a:fld>
            <a:endParaRPr lang="en-AU" dirty="0"/>
          </a:p>
        </p:txBody>
      </p:sp>
      <p:graphicFrame>
        <p:nvGraphicFramePr>
          <p:cNvPr id="5" name="Content Placeholder 8">
            <a:extLst>
              <a:ext uri="{FF2B5EF4-FFF2-40B4-BE49-F238E27FC236}">
                <a16:creationId xmlns:a16="http://schemas.microsoft.com/office/drawing/2014/main" id="{EBFEA2AE-E603-41C8-87A0-59D37AE04DD1}"/>
              </a:ext>
            </a:extLst>
          </p:cNvPr>
          <p:cNvGraphicFramePr>
            <a:graphicFrameLocks/>
          </p:cNvGraphicFramePr>
          <p:nvPr>
            <p:extLst>
              <p:ext uri="{D42A27DB-BD31-4B8C-83A1-F6EECF244321}">
                <p14:modId xmlns:p14="http://schemas.microsoft.com/office/powerpoint/2010/main" val="3284679330"/>
              </p:ext>
            </p:extLst>
          </p:nvPr>
        </p:nvGraphicFramePr>
        <p:xfrm>
          <a:off x="229842" y="1728579"/>
          <a:ext cx="10232129" cy="5064760"/>
        </p:xfrm>
        <a:graphic>
          <a:graphicData uri="http://schemas.openxmlformats.org/drawingml/2006/table">
            <a:tbl>
              <a:tblPr firstRow="1">
                <a:tableStyleId>{5C22544A-7EE6-4342-B048-85BDC9FD1C3A}</a:tableStyleId>
              </a:tblPr>
              <a:tblGrid>
                <a:gridCol w="444606">
                  <a:extLst>
                    <a:ext uri="{9D8B030D-6E8A-4147-A177-3AD203B41FA5}">
                      <a16:colId xmlns:a16="http://schemas.microsoft.com/office/drawing/2014/main" val="688814959"/>
                    </a:ext>
                  </a:extLst>
                </a:gridCol>
                <a:gridCol w="1878252">
                  <a:extLst>
                    <a:ext uri="{9D8B030D-6E8A-4147-A177-3AD203B41FA5}">
                      <a16:colId xmlns:a16="http://schemas.microsoft.com/office/drawing/2014/main" val="1276265117"/>
                    </a:ext>
                  </a:extLst>
                </a:gridCol>
                <a:gridCol w="3905250">
                  <a:extLst>
                    <a:ext uri="{9D8B030D-6E8A-4147-A177-3AD203B41FA5}">
                      <a16:colId xmlns:a16="http://schemas.microsoft.com/office/drawing/2014/main" val="563734297"/>
                    </a:ext>
                  </a:extLst>
                </a:gridCol>
                <a:gridCol w="4004021">
                  <a:extLst>
                    <a:ext uri="{9D8B030D-6E8A-4147-A177-3AD203B41FA5}">
                      <a16:colId xmlns:a16="http://schemas.microsoft.com/office/drawing/2014/main" val="2423980367"/>
                    </a:ext>
                  </a:extLst>
                </a:gridCol>
              </a:tblGrid>
              <a:tr h="370840">
                <a:tc>
                  <a:txBody>
                    <a:bodyPr/>
                    <a:lstStyle/>
                    <a:p>
                      <a:endParaRPr lang="en-AU" sz="1600" dirty="0"/>
                    </a:p>
                  </a:txBody>
                  <a:tcPr/>
                </a:tc>
                <a:tc>
                  <a:txBody>
                    <a:bodyPr/>
                    <a:lstStyle/>
                    <a:p>
                      <a:r>
                        <a:rPr lang="en-AU" sz="1600" dirty="0"/>
                        <a:t>Component</a:t>
                      </a:r>
                    </a:p>
                  </a:txBody>
                  <a:tcPr/>
                </a:tc>
                <a:tc>
                  <a:txBody>
                    <a:bodyPr/>
                    <a:lstStyle/>
                    <a:p>
                      <a:r>
                        <a:rPr lang="en-AU" sz="1600" dirty="0"/>
                        <a:t>Objective</a:t>
                      </a:r>
                    </a:p>
                  </a:txBody>
                  <a:tcPr/>
                </a:tc>
                <a:tc>
                  <a:txBody>
                    <a:bodyPr/>
                    <a:lstStyle/>
                    <a:p>
                      <a:r>
                        <a:rPr lang="en-AU" sz="1600" dirty="0"/>
                        <a:t>Potential benefits</a:t>
                      </a:r>
                    </a:p>
                  </a:txBody>
                  <a:tcPr/>
                </a:tc>
                <a:extLst>
                  <a:ext uri="{0D108BD9-81ED-4DB2-BD59-A6C34878D82A}">
                    <a16:rowId xmlns:a16="http://schemas.microsoft.com/office/drawing/2014/main" val="2905391615"/>
                  </a:ext>
                </a:extLst>
              </a:tr>
              <a:tr h="370840">
                <a:tc>
                  <a:txBody>
                    <a:bodyPr/>
                    <a:lstStyle/>
                    <a:p>
                      <a:r>
                        <a:rPr lang="en-AU" sz="1600" dirty="0"/>
                        <a:t>1</a:t>
                      </a:r>
                    </a:p>
                  </a:txBody>
                  <a:tcPr/>
                </a:tc>
                <a:tc>
                  <a:txBody>
                    <a:bodyPr/>
                    <a:lstStyle/>
                    <a:p>
                      <a:r>
                        <a:rPr lang="en-AU" sz="1600" dirty="0"/>
                        <a:t>Unify meter data delivery</a:t>
                      </a:r>
                    </a:p>
                  </a:txBody>
                  <a:tcPr/>
                </a:tc>
                <a:tc>
                  <a:txBody>
                    <a:bodyPr/>
                    <a:lstStyle/>
                    <a:p>
                      <a:r>
                        <a:rPr lang="en-AU" sz="1600" dirty="0"/>
                        <a:t>Decommission (after transition period) the existing B2M meter data format, and use same format as B2B and CAD (i.e. MDFF)</a:t>
                      </a:r>
                    </a:p>
                  </a:txBody>
                  <a:tcPr/>
                </a:tc>
                <a:tc>
                  <a:txBody>
                    <a:bodyPr/>
                    <a:lstStyle/>
                    <a:p>
                      <a:r>
                        <a:rPr lang="en-AU" sz="1600" dirty="0"/>
                        <a:t>Reduces system complexity, improves reconciliation, and reduces new entrant costs</a:t>
                      </a:r>
                    </a:p>
                  </a:txBody>
                  <a:tcPr/>
                </a:tc>
                <a:extLst>
                  <a:ext uri="{0D108BD9-81ED-4DB2-BD59-A6C34878D82A}">
                    <a16:rowId xmlns:a16="http://schemas.microsoft.com/office/drawing/2014/main" val="668935012"/>
                  </a:ext>
                </a:extLst>
              </a:tr>
              <a:tr h="370840">
                <a:tc>
                  <a:txBody>
                    <a:bodyPr/>
                    <a:lstStyle/>
                    <a:p>
                      <a:r>
                        <a:rPr lang="en-AU" sz="1600" dirty="0"/>
                        <a:t>2</a:t>
                      </a:r>
                    </a:p>
                  </a:txBody>
                  <a:tcPr/>
                </a:tc>
                <a:tc>
                  <a:txBody>
                    <a:bodyPr/>
                    <a:lstStyle/>
                    <a:p>
                      <a:r>
                        <a:rPr lang="en-AU" sz="1600" dirty="0"/>
                        <a:t>Register-level data streams for settlement</a:t>
                      </a:r>
                    </a:p>
                  </a:txBody>
                  <a:tcPr/>
                </a:tc>
                <a:tc>
                  <a:txBody>
                    <a:bodyPr/>
                    <a:lstStyle/>
                    <a:p>
                      <a:r>
                        <a:rPr lang="en-AU" sz="1600" dirty="0"/>
                        <a:t>Allow import/export data to be provided for settlement activities (currently only net data is facilitated)</a:t>
                      </a:r>
                    </a:p>
                  </a:txBody>
                  <a:tcPr/>
                </a:tc>
                <a:tc>
                  <a:txBody>
                    <a:bodyPr/>
                    <a:lstStyle/>
                    <a:p>
                      <a:r>
                        <a:rPr lang="en-AU" sz="1600" dirty="0"/>
                        <a:t>Avoid different meter data being used for retail/network billing and market settlement</a:t>
                      </a:r>
                    </a:p>
                  </a:txBody>
                  <a:tcPr/>
                </a:tc>
                <a:extLst>
                  <a:ext uri="{0D108BD9-81ED-4DB2-BD59-A6C34878D82A}">
                    <a16:rowId xmlns:a16="http://schemas.microsoft.com/office/drawing/2014/main" val="2590155191"/>
                  </a:ext>
                </a:extLst>
              </a:tr>
              <a:tr h="370840">
                <a:tc>
                  <a:txBody>
                    <a:bodyPr/>
                    <a:lstStyle/>
                    <a:p>
                      <a:r>
                        <a:rPr lang="en-AU" sz="1600" dirty="0"/>
                        <a:t>3</a:t>
                      </a:r>
                    </a:p>
                  </a:txBody>
                  <a:tcPr/>
                </a:tc>
                <a:tc>
                  <a:txBody>
                    <a:bodyPr/>
                    <a:lstStyle/>
                    <a:p>
                      <a:r>
                        <a:rPr lang="en-AU" sz="1600" dirty="0"/>
                        <a:t>Non-energy data streams</a:t>
                      </a:r>
                    </a:p>
                  </a:txBody>
                  <a:tcPr/>
                </a:tc>
                <a:tc>
                  <a:txBody>
                    <a:bodyPr/>
                    <a:lstStyle/>
                    <a:p>
                      <a:r>
                        <a:rPr lang="en-AU" sz="1600" dirty="0"/>
                        <a:t>Allow non-energy (e.g. kVA) data to be received by AEMO</a:t>
                      </a:r>
                    </a:p>
                  </a:txBody>
                  <a:tcPr/>
                </a:tc>
                <a:tc>
                  <a:txBody>
                    <a:bodyPr/>
                    <a:lstStyle/>
                    <a:p>
                      <a:r>
                        <a:rPr lang="en-AU" sz="1600" dirty="0"/>
                        <a:t>Remove impediments for MDPs to provide identical data for retail/network billing and market settlement</a:t>
                      </a:r>
                    </a:p>
                  </a:txBody>
                  <a:tcPr/>
                </a:tc>
                <a:extLst>
                  <a:ext uri="{0D108BD9-81ED-4DB2-BD59-A6C34878D82A}">
                    <a16:rowId xmlns:a16="http://schemas.microsoft.com/office/drawing/2014/main" val="2934546424"/>
                  </a:ext>
                </a:extLst>
              </a:tr>
              <a:tr h="370840">
                <a:tc>
                  <a:txBody>
                    <a:bodyPr/>
                    <a:lstStyle/>
                    <a:p>
                      <a:r>
                        <a:rPr lang="en-AU" sz="1600" dirty="0"/>
                        <a:t>4</a:t>
                      </a:r>
                    </a:p>
                  </a:txBody>
                  <a:tcPr/>
                </a:tc>
                <a:tc>
                  <a:txBody>
                    <a:bodyPr/>
                    <a:lstStyle/>
                    <a:p>
                      <a:r>
                        <a:rPr lang="en-AU" sz="1600" dirty="0"/>
                        <a:t>Overhaul dispatch interface</a:t>
                      </a:r>
                    </a:p>
                  </a:txBody>
                  <a:tcPr/>
                </a:tc>
                <a:tc>
                  <a:txBody>
                    <a:bodyPr/>
                    <a:lstStyle/>
                    <a:p>
                      <a:r>
                        <a:rPr lang="en-AU" sz="1600" dirty="0"/>
                        <a:t>Uplift the interface that scheduled participants use to provide bid/offer and related information</a:t>
                      </a:r>
                    </a:p>
                  </a:txBody>
                  <a:tcPr/>
                </a:tc>
                <a:tc>
                  <a:txBody>
                    <a:bodyPr/>
                    <a:lstStyle/>
                    <a:p>
                      <a:r>
                        <a:rPr lang="en-AU" sz="1600" dirty="0"/>
                        <a:t>Removes legacy technologies and better supports future changes</a:t>
                      </a:r>
                    </a:p>
                  </a:txBody>
                  <a:tcPr/>
                </a:tc>
                <a:extLst>
                  <a:ext uri="{0D108BD9-81ED-4DB2-BD59-A6C34878D82A}">
                    <a16:rowId xmlns:a16="http://schemas.microsoft.com/office/drawing/2014/main" val="2270718826"/>
                  </a:ext>
                </a:extLst>
              </a:tr>
              <a:tr h="370840">
                <a:tc>
                  <a:txBody>
                    <a:bodyPr/>
                    <a:lstStyle/>
                    <a:p>
                      <a:r>
                        <a:rPr lang="en-AU" sz="1600" dirty="0"/>
                        <a:t>5</a:t>
                      </a:r>
                    </a:p>
                  </a:txBody>
                  <a:tcPr/>
                </a:tc>
                <a:tc>
                  <a:txBody>
                    <a:bodyPr/>
                    <a:lstStyle/>
                    <a:p>
                      <a:r>
                        <a:rPr lang="en-AU" sz="1600" dirty="0"/>
                        <a:t>Energy Storage System changes</a:t>
                      </a:r>
                    </a:p>
                  </a:txBody>
                  <a:tcPr/>
                </a:tc>
                <a:tc>
                  <a:txBody>
                    <a:bodyPr/>
                    <a:lstStyle/>
                    <a:p>
                      <a:r>
                        <a:rPr lang="en-AU" sz="1600" dirty="0"/>
                        <a:t>Consider delivery of components of Energy Storage System work as part of 5MS</a:t>
                      </a:r>
                    </a:p>
                  </a:txBody>
                  <a:tcPr/>
                </a:tc>
                <a:tc>
                  <a:txBody>
                    <a:bodyPr/>
                    <a:lstStyle/>
                    <a:p>
                      <a:r>
                        <a:rPr lang="en-AU" sz="1600" dirty="0"/>
                        <a:t>Avoids duplication of system work</a:t>
                      </a:r>
                    </a:p>
                  </a:txBody>
                  <a:tcPr/>
                </a:tc>
                <a:extLst>
                  <a:ext uri="{0D108BD9-81ED-4DB2-BD59-A6C34878D82A}">
                    <a16:rowId xmlns:a16="http://schemas.microsoft.com/office/drawing/2014/main" val="2403545775"/>
                  </a:ext>
                </a:extLst>
              </a:tr>
              <a:tr h="370840">
                <a:tc>
                  <a:txBody>
                    <a:bodyPr/>
                    <a:lstStyle/>
                    <a:p>
                      <a:r>
                        <a:rPr lang="en-AU" sz="1600" dirty="0"/>
                        <a:t>6</a:t>
                      </a:r>
                    </a:p>
                  </a:txBody>
                  <a:tcPr/>
                </a:tc>
                <a:tc>
                  <a:txBody>
                    <a:bodyPr/>
                    <a:lstStyle/>
                    <a:p>
                      <a:pPr marL="0" marR="0" lvl="0" indent="0" algn="l" defTabSz="755957" rtl="0" eaLnBrk="1" fontAlgn="auto" latinLnBrk="0" hangingPunct="1">
                        <a:lnSpc>
                          <a:spcPct val="100000"/>
                        </a:lnSpc>
                        <a:spcBef>
                          <a:spcPts val="0"/>
                        </a:spcBef>
                        <a:spcAft>
                          <a:spcPts val="0"/>
                        </a:spcAft>
                        <a:buClrTx/>
                        <a:buSzTx/>
                        <a:buFontTx/>
                        <a:buNone/>
                        <a:tabLst/>
                        <a:defRPr/>
                      </a:pPr>
                      <a:r>
                        <a:rPr lang="en-AU" sz="1600" dirty="0"/>
                        <a:t>Decommission sample meters</a:t>
                      </a:r>
                    </a:p>
                  </a:txBody>
                  <a:tcPr/>
                </a:tc>
                <a:tc>
                  <a:txBody>
                    <a:bodyPr/>
                    <a:lstStyle/>
                    <a:p>
                      <a:r>
                        <a:rPr lang="en-AU" sz="1600" dirty="0"/>
                        <a:t>Remove requirement for NSPs to install/maintain sample meters to support controlled load profiles</a:t>
                      </a:r>
                    </a:p>
                  </a:txBody>
                  <a:tcPr/>
                </a:tc>
                <a:tc>
                  <a:txBody>
                    <a:bodyPr/>
                    <a:lstStyle/>
                    <a:p>
                      <a:r>
                        <a:rPr lang="en-AU" sz="1600" dirty="0"/>
                        <a:t>Addresses significant issue for NSPs post metering competition</a:t>
                      </a:r>
                    </a:p>
                  </a:txBody>
                  <a:tcPr/>
                </a:tc>
                <a:extLst>
                  <a:ext uri="{0D108BD9-81ED-4DB2-BD59-A6C34878D82A}">
                    <a16:rowId xmlns:a16="http://schemas.microsoft.com/office/drawing/2014/main" val="708098645"/>
                  </a:ext>
                </a:extLst>
              </a:tr>
            </a:tbl>
          </a:graphicData>
        </a:graphic>
      </p:graphicFrame>
    </p:spTree>
    <p:extLst>
      <p:ext uri="{BB962C8B-B14F-4D97-AF65-F5344CB8AC3E}">
        <p14:creationId xmlns:p14="http://schemas.microsoft.com/office/powerpoint/2010/main" val="21540461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E2130-3A7C-4D53-A7E6-3B8F457B32E6}"/>
              </a:ext>
            </a:extLst>
          </p:cNvPr>
          <p:cNvSpPr>
            <a:spLocks noGrp="1"/>
          </p:cNvSpPr>
          <p:nvPr>
            <p:ph type="title"/>
          </p:nvPr>
        </p:nvSpPr>
        <p:spPr/>
        <p:txBody>
          <a:bodyPr/>
          <a:lstStyle/>
          <a:p>
            <a:r>
              <a:rPr lang="en-AU" dirty="0"/>
              <a:t>Feedback</a:t>
            </a:r>
          </a:p>
        </p:txBody>
      </p:sp>
      <p:sp>
        <p:nvSpPr>
          <p:cNvPr id="3" name="Content Placeholder 2">
            <a:extLst>
              <a:ext uri="{FF2B5EF4-FFF2-40B4-BE49-F238E27FC236}">
                <a16:creationId xmlns:a16="http://schemas.microsoft.com/office/drawing/2014/main" id="{DE7000EC-099A-41EC-B6C2-C4197410E4D9}"/>
              </a:ext>
            </a:extLst>
          </p:cNvPr>
          <p:cNvSpPr>
            <a:spLocks noGrp="1"/>
          </p:cNvSpPr>
          <p:nvPr>
            <p:ph idx="1"/>
          </p:nvPr>
        </p:nvSpPr>
        <p:spPr/>
        <p:txBody>
          <a:bodyPr/>
          <a:lstStyle/>
          <a:p>
            <a:r>
              <a:rPr lang="en-AU" dirty="0"/>
              <a:t>AEMO seeks feedback from participants on the proposed non-mandatory components to be pursued</a:t>
            </a:r>
          </a:p>
          <a:p>
            <a:r>
              <a:rPr lang="en-AU" dirty="0"/>
              <a:t>Feedback is welcome on additional components that could be included</a:t>
            </a:r>
          </a:p>
          <a:p>
            <a:pPr lvl="1"/>
            <a:r>
              <a:rPr lang="en-AU" dirty="0"/>
              <a:t>AEMO would need to demonstrate the changes have merit, and that inclusion does not have a material impact on risk of 5MS delivery</a:t>
            </a:r>
          </a:p>
        </p:txBody>
      </p:sp>
      <p:sp>
        <p:nvSpPr>
          <p:cNvPr id="4" name="Slide Number Placeholder 3">
            <a:extLst>
              <a:ext uri="{FF2B5EF4-FFF2-40B4-BE49-F238E27FC236}">
                <a16:creationId xmlns:a16="http://schemas.microsoft.com/office/drawing/2014/main" id="{F4AC5970-C291-4B40-8C6F-D5C3A08EE10D}"/>
              </a:ext>
            </a:extLst>
          </p:cNvPr>
          <p:cNvSpPr>
            <a:spLocks noGrp="1"/>
          </p:cNvSpPr>
          <p:nvPr>
            <p:ph type="sldNum" sz="quarter" idx="12"/>
          </p:nvPr>
        </p:nvSpPr>
        <p:spPr/>
        <p:txBody>
          <a:bodyPr/>
          <a:lstStyle/>
          <a:p>
            <a:fld id="{4EC81F68-4976-451A-B2E9-79BCBD2F70CC}" type="slidenum">
              <a:rPr lang="en-AU" smtClean="0"/>
              <a:t>27</a:t>
            </a:fld>
            <a:endParaRPr lang="en-AU" dirty="0"/>
          </a:p>
        </p:txBody>
      </p:sp>
    </p:spTree>
    <p:extLst>
      <p:ext uri="{BB962C8B-B14F-4D97-AF65-F5344CB8AC3E}">
        <p14:creationId xmlns:p14="http://schemas.microsoft.com/office/powerpoint/2010/main" val="750529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General questions</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Chris Muffett</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28</a:t>
            </a:fld>
            <a:endParaRPr lang="en-AU" dirty="0"/>
          </a:p>
        </p:txBody>
      </p:sp>
    </p:spTree>
    <p:extLst>
      <p:ext uri="{BB962C8B-B14F-4D97-AF65-F5344CB8AC3E}">
        <p14:creationId xmlns:p14="http://schemas.microsoft.com/office/powerpoint/2010/main" val="3492078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1B661-6FD3-4F95-8B51-6359665F907B}"/>
              </a:ext>
            </a:extLst>
          </p:cNvPr>
          <p:cNvSpPr>
            <a:spLocks noGrp="1"/>
          </p:cNvSpPr>
          <p:nvPr>
            <p:ph type="title"/>
          </p:nvPr>
        </p:nvSpPr>
        <p:spPr/>
        <p:txBody>
          <a:bodyPr/>
          <a:lstStyle/>
          <a:p>
            <a:r>
              <a:rPr lang="en-AU" dirty="0"/>
              <a:t>Further information</a:t>
            </a:r>
          </a:p>
        </p:txBody>
      </p:sp>
      <p:sp>
        <p:nvSpPr>
          <p:cNvPr id="3" name="Text Placeholder 2">
            <a:extLst>
              <a:ext uri="{FF2B5EF4-FFF2-40B4-BE49-F238E27FC236}">
                <a16:creationId xmlns:a16="http://schemas.microsoft.com/office/drawing/2014/main" id="{5E45C02F-BE6A-43B6-B326-8D47EA43133E}"/>
              </a:ext>
            </a:extLst>
          </p:cNvPr>
          <p:cNvSpPr>
            <a:spLocks noGrp="1"/>
          </p:cNvSpPr>
          <p:nvPr>
            <p:ph type="body" sz="quarter" idx="13"/>
          </p:nvPr>
        </p:nvSpPr>
        <p:spPr/>
        <p:txBody>
          <a:bodyPr/>
          <a:lstStyle/>
          <a:p>
            <a:pPr>
              <a:buFont typeface="Arial" panose="020B0604020202020204" pitchFamily="34" charset="0"/>
              <a:buChar char="•"/>
            </a:pPr>
            <a:r>
              <a:rPr lang="en-AU" dirty="0"/>
              <a:t>Global Settlement rule change:</a:t>
            </a:r>
          </a:p>
          <a:p>
            <a:pPr lvl="1">
              <a:buFont typeface="Arial" panose="020B0604020202020204" pitchFamily="34" charset="0"/>
              <a:buChar char="•"/>
            </a:pPr>
            <a:r>
              <a:rPr lang="en-AU" dirty="0"/>
              <a:t>AEMC website: </a:t>
            </a:r>
            <a:r>
              <a:rPr lang="en-AU" dirty="0">
                <a:hlinkClick r:id="rId2"/>
              </a:rPr>
              <a:t>https://www.aemc.gov.au/rule-changes/global-settlement-and-market-reconciliation</a:t>
            </a:r>
            <a:r>
              <a:rPr lang="en-AU" dirty="0"/>
              <a:t> </a:t>
            </a:r>
          </a:p>
          <a:p>
            <a:pPr>
              <a:buFont typeface="Arial" panose="020B0604020202020204" pitchFamily="34" charset="0"/>
              <a:buChar char="•"/>
            </a:pPr>
            <a:r>
              <a:rPr lang="en-AU" dirty="0"/>
              <a:t>AEMO 5MS Program contacts:</a:t>
            </a:r>
          </a:p>
          <a:p>
            <a:pPr lvl="1">
              <a:buFont typeface="Arial" panose="020B0604020202020204" pitchFamily="34" charset="0"/>
              <a:buChar char="•"/>
            </a:pPr>
            <a:r>
              <a:rPr lang="en-AU" dirty="0"/>
              <a:t>Graeme Windley, 5MS Program Manager</a:t>
            </a:r>
          </a:p>
          <a:p>
            <a:pPr lvl="1">
              <a:buFont typeface="Arial" panose="020B0604020202020204" pitchFamily="34" charset="0"/>
              <a:buChar char="•"/>
            </a:pPr>
            <a:r>
              <a:rPr lang="en-AU" dirty="0"/>
              <a:t>Chris Muffett, 5MS Business Lead</a:t>
            </a:r>
          </a:p>
          <a:p>
            <a:pPr lvl="1">
              <a:buFont typeface="Arial" panose="020B0604020202020204" pitchFamily="34" charset="0"/>
              <a:buChar char="•"/>
            </a:pPr>
            <a:r>
              <a:rPr lang="en-AU" dirty="0"/>
              <a:t>Emily Brodie, 5MS Procedure Lead</a:t>
            </a:r>
          </a:p>
          <a:p>
            <a:pPr lvl="1">
              <a:buFont typeface="Arial" panose="020B0604020202020204" pitchFamily="34" charset="0"/>
              <a:buChar char="•"/>
            </a:pPr>
            <a:r>
              <a:rPr lang="en-AU" dirty="0"/>
              <a:t>Hamish McNeish, 5MS Systems Lead</a:t>
            </a:r>
          </a:p>
          <a:p>
            <a:pPr lvl="1">
              <a:buFont typeface="Arial" panose="020B0604020202020204" pitchFamily="34" charset="0"/>
              <a:buChar char="•"/>
            </a:pPr>
            <a:r>
              <a:rPr lang="en-AU" dirty="0"/>
              <a:t>Gary Eisner, 5MS Stakeholder Liaison</a:t>
            </a:r>
          </a:p>
          <a:p>
            <a:pPr>
              <a:buFont typeface="Arial" panose="020B0604020202020204" pitchFamily="34" charset="0"/>
              <a:buChar char="•"/>
            </a:pPr>
            <a:r>
              <a:rPr lang="en-AU" dirty="0"/>
              <a:t>Contact details:</a:t>
            </a:r>
          </a:p>
          <a:p>
            <a:pPr lvl="1">
              <a:buFont typeface="Arial" panose="020B0604020202020204" pitchFamily="34" charset="0"/>
              <a:buChar char="•"/>
            </a:pPr>
            <a:r>
              <a:rPr lang="en-AU" dirty="0"/>
              <a:t>5MS email: </a:t>
            </a:r>
            <a:r>
              <a:rPr lang="en-AU" dirty="0">
                <a:hlinkClick r:id="rId3"/>
              </a:rPr>
              <a:t>5ms@aemo.com.au</a:t>
            </a:r>
            <a:endParaRPr lang="en-AU" dirty="0"/>
          </a:p>
          <a:p>
            <a:pPr lvl="1">
              <a:buFont typeface="Arial" panose="020B0604020202020204" pitchFamily="34" charset="0"/>
              <a:buChar char="•"/>
            </a:pPr>
            <a:r>
              <a:rPr lang="en-AU" dirty="0"/>
              <a:t>5MS webpage: </a:t>
            </a:r>
            <a:r>
              <a:rPr lang="en-AU" dirty="0">
                <a:hlinkClick r:id="rId4"/>
              </a:rPr>
              <a:t>http://www.aemo.com.au/Electricity/National-Electricity-Market-NEM/Five-Minute-Settlement</a:t>
            </a:r>
            <a:endParaRPr lang="en-AU" dirty="0"/>
          </a:p>
          <a:p>
            <a:pPr>
              <a:buFont typeface="Arial" panose="020B0604020202020204" pitchFamily="34" charset="0"/>
              <a:buChar char="•"/>
            </a:pPr>
            <a:endParaRPr lang="en-AU" dirty="0"/>
          </a:p>
        </p:txBody>
      </p:sp>
      <p:sp>
        <p:nvSpPr>
          <p:cNvPr id="4" name="Slide Number Placeholder 3">
            <a:extLst>
              <a:ext uri="{FF2B5EF4-FFF2-40B4-BE49-F238E27FC236}">
                <a16:creationId xmlns:a16="http://schemas.microsoft.com/office/drawing/2014/main" id="{FA58575F-8A4B-4876-AE71-B959271C59FB}"/>
              </a:ext>
            </a:extLst>
          </p:cNvPr>
          <p:cNvSpPr>
            <a:spLocks noGrp="1"/>
          </p:cNvSpPr>
          <p:nvPr>
            <p:ph type="sldNum" sz="quarter" idx="12"/>
          </p:nvPr>
        </p:nvSpPr>
        <p:spPr/>
        <p:txBody>
          <a:bodyPr/>
          <a:lstStyle/>
          <a:p>
            <a:fld id="{4EC81F68-4976-451A-B2E9-79BCBD2F70CC}" type="slidenum">
              <a:rPr lang="en-AU" smtClean="0"/>
              <a:t>29</a:t>
            </a:fld>
            <a:endParaRPr lang="en-AU" dirty="0"/>
          </a:p>
        </p:txBody>
      </p:sp>
    </p:spTree>
    <p:extLst>
      <p:ext uri="{BB962C8B-B14F-4D97-AF65-F5344CB8AC3E}">
        <p14:creationId xmlns:p14="http://schemas.microsoft.com/office/powerpoint/2010/main" val="3623402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Minutes and actions from previous meeting</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Chris Muffett</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3</a:t>
            </a:fld>
            <a:endParaRPr lang="en-AU" dirty="0"/>
          </a:p>
        </p:txBody>
      </p:sp>
    </p:spTree>
    <p:extLst>
      <p:ext uri="{BB962C8B-B14F-4D97-AF65-F5344CB8AC3E}">
        <p14:creationId xmlns:p14="http://schemas.microsoft.com/office/powerpoint/2010/main" val="9885575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Forward meeting plan</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Chris Muffett</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30</a:t>
            </a:fld>
            <a:endParaRPr lang="en-AU" dirty="0"/>
          </a:p>
        </p:txBody>
      </p:sp>
    </p:spTree>
    <p:extLst>
      <p:ext uri="{BB962C8B-B14F-4D97-AF65-F5344CB8AC3E}">
        <p14:creationId xmlns:p14="http://schemas.microsoft.com/office/powerpoint/2010/main" val="2198208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A0469-428F-466B-84E6-9D10200E8FAD}"/>
              </a:ext>
            </a:extLst>
          </p:cNvPr>
          <p:cNvSpPr>
            <a:spLocks noGrp="1"/>
          </p:cNvSpPr>
          <p:nvPr>
            <p:ph type="title"/>
          </p:nvPr>
        </p:nvSpPr>
        <p:spPr/>
        <p:txBody>
          <a:bodyPr/>
          <a:lstStyle/>
          <a:p>
            <a:r>
              <a:rPr lang="en-AU"/>
              <a:t>Upcoming meetings  </a:t>
            </a:r>
            <a:endParaRPr lang="en-AU" dirty="0"/>
          </a:p>
        </p:txBody>
      </p:sp>
      <p:sp>
        <p:nvSpPr>
          <p:cNvPr id="3" name="Text Placeholder 2">
            <a:extLst>
              <a:ext uri="{FF2B5EF4-FFF2-40B4-BE49-F238E27FC236}">
                <a16:creationId xmlns:a16="http://schemas.microsoft.com/office/drawing/2014/main" id="{6214FF69-5D0E-4EF9-897C-E454D156C4A9}"/>
              </a:ext>
            </a:extLst>
          </p:cNvPr>
          <p:cNvSpPr>
            <a:spLocks noGrp="1"/>
          </p:cNvSpPr>
          <p:nvPr>
            <p:ph type="body" sz="quarter" idx="13"/>
          </p:nvPr>
        </p:nvSpPr>
        <p:spPr/>
        <p:txBody>
          <a:bodyPr>
            <a:normAutofit/>
          </a:bodyPr>
          <a:lstStyle/>
          <a:p>
            <a:pPr>
              <a:buFont typeface="Arial" panose="020B0604020202020204" pitchFamily="34" charset="0"/>
              <a:buChar char="•"/>
            </a:pPr>
            <a:r>
              <a:rPr lang="en-AU" dirty="0"/>
              <a:t>Program Consultative Forums:</a:t>
            </a:r>
          </a:p>
          <a:p>
            <a:pPr lvl="1">
              <a:buFont typeface="Arial" panose="020B0604020202020204" pitchFamily="34" charset="0"/>
              <a:buChar char="•"/>
            </a:pPr>
            <a:r>
              <a:rPr lang="en-AU" dirty="0"/>
              <a:t>PCF #5: Monday 5 November</a:t>
            </a:r>
          </a:p>
          <a:p>
            <a:pPr lvl="1">
              <a:buFont typeface="Arial" panose="020B0604020202020204" pitchFamily="34" charset="0"/>
              <a:buChar char="•"/>
            </a:pPr>
            <a:r>
              <a:rPr lang="en-AU" dirty="0"/>
              <a:t>PCF #6: Tuesday 4 December</a:t>
            </a:r>
          </a:p>
          <a:p>
            <a:pPr>
              <a:buFont typeface="Arial" panose="020B0604020202020204" pitchFamily="34" charset="0"/>
              <a:buChar char="•"/>
            </a:pPr>
            <a:r>
              <a:rPr lang="en-AU" dirty="0"/>
              <a:t>Next Executive Forum:</a:t>
            </a:r>
          </a:p>
          <a:p>
            <a:pPr lvl="1">
              <a:buFont typeface="Arial" panose="020B0604020202020204" pitchFamily="34" charset="0"/>
              <a:buChar char="•"/>
            </a:pPr>
            <a:r>
              <a:rPr lang="en-AU" dirty="0"/>
              <a:t>Tuesday 13 November</a:t>
            </a:r>
          </a:p>
          <a:p>
            <a:pPr>
              <a:buFont typeface="Arial" panose="020B0604020202020204" pitchFamily="34" charset="0"/>
              <a:buChar char="•"/>
            </a:pPr>
            <a:r>
              <a:rPr lang="en-AU" dirty="0"/>
              <a:t>Next Procedure Working Group:</a:t>
            </a:r>
          </a:p>
          <a:p>
            <a:pPr lvl="1">
              <a:buFont typeface="Arial" panose="020B0604020202020204" pitchFamily="34" charset="0"/>
              <a:buChar char="•"/>
            </a:pPr>
            <a:r>
              <a:rPr lang="en-AU" dirty="0"/>
              <a:t>Thursday 11 October</a:t>
            </a:r>
          </a:p>
          <a:p>
            <a:pPr>
              <a:buFont typeface="Arial" panose="020B0604020202020204" pitchFamily="34" charset="0"/>
              <a:buChar char="•"/>
            </a:pPr>
            <a:r>
              <a:rPr lang="en-AU" dirty="0"/>
              <a:t>Next Systems Working Group:</a:t>
            </a:r>
          </a:p>
          <a:p>
            <a:pPr lvl="1">
              <a:buFont typeface="Arial" panose="020B0604020202020204" pitchFamily="34" charset="0"/>
              <a:buChar char="•"/>
            </a:pPr>
            <a:r>
              <a:rPr lang="en-AU" dirty="0"/>
              <a:t>Wednesday 17 October</a:t>
            </a:r>
          </a:p>
          <a:p>
            <a:pPr>
              <a:buFont typeface="Arial" panose="020B0604020202020204" pitchFamily="34" charset="0"/>
              <a:buChar char="•"/>
            </a:pPr>
            <a:r>
              <a:rPr lang="en-AU" dirty="0"/>
              <a:t>Meetings and forum dates: </a:t>
            </a:r>
            <a:r>
              <a:rPr lang="en-AU" dirty="0">
                <a:hlinkClick r:id="rId2"/>
              </a:rPr>
              <a:t>http://www.aemo.com.au/Electricity/National-Electricity-Market-NEM/Five-Minute-Settlement</a:t>
            </a:r>
            <a:r>
              <a:rPr lang="en-AU" dirty="0"/>
              <a:t> </a:t>
            </a:r>
          </a:p>
        </p:txBody>
      </p:sp>
      <p:sp>
        <p:nvSpPr>
          <p:cNvPr id="4" name="Slide Number Placeholder 3">
            <a:extLst>
              <a:ext uri="{FF2B5EF4-FFF2-40B4-BE49-F238E27FC236}">
                <a16:creationId xmlns:a16="http://schemas.microsoft.com/office/drawing/2014/main" id="{EC551AF2-509E-4117-A1B0-83D619C2A517}"/>
              </a:ext>
            </a:extLst>
          </p:cNvPr>
          <p:cNvSpPr>
            <a:spLocks noGrp="1"/>
          </p:cNvSpPr>
          <p:nvPr>
            <p:ph type="sldNum" sz="quarter" idx="12"/>
          </p:nvPr>
        </p:nvSpPr>
        <p:spPr/>
        <p:txBody>
          <a:bodyPr/>
          <a:lstStyle/>
          <a:p>
            <a:fld id="{4EC81F68-4976-451A-B2E9-79BCBD2F70CC}" type="slidenum">
              <a:rPr lang="en-AU" smtClean="0"/>
              <a:t>31</a:t>
            </a:fld>
            <a:endParaRPr lang="en-AU" dirty="0"/>
          </a:p>
        </p:txBody>
      </p:sp>
    </p:spTree>
    <p:extLst>
      <p:ext uri="{BB962C8B-B14F-4D97-AF65-F5344CB8AC3E}">
        <p14:creationId xmlns:p14="http://schemas.microsoft.com/office/powerpoint/2010/main" val="21806933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4294967295"/>
          </p:nvPr>
        </p:nvSpPr>
        <p:spPr>
          <a:xfrm>
            <a:off x="10186988" y="7007225"/>
            <a:ext cx="504825" cy="401638"/>
          </a:xfrm>
        </p:spPr>
        <p:txBody>
          <a:bodyPr/>
          <a:lstStyle/>
          <a:p>
            <a:fld id="{4EC81F68-4976-451A-B2E9-79BCBD2F70CC}" type="slidenum">
              <a:rPr lang="en-AU" smtClean="0"/>
              <a:pPr/>
              <a:t>32</a:t>
            </a:fld>
            <a:endParaRPr lang="en-AU" dirty="0"/>
          </a:p>
        </p:txBody>
      </p:sp>
    </p:spTree>
    <p:extLst>
      <p:ext uri="{BB962C8B-B14F-4D97-AF65-F5344CB8AC3E}">
        <p14:creationId xmlns:p14="http://schemas.microsoft.com/office/powerpoint/2010/main" val="6863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Program update</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Graeme Windley</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4</a:t>
            </a:fld>
            <a:endParaRPr lang="en-AU" dirty="0"/>
          </a:p>
        </p:txBody>
      </p:sp>
    </p:spTree>
    <p:extLst>
      <p:ext uri="{BB962C8B-B14F-4D97-AF65-F5344CB8AC3E}">
        <p14:creationId xmlns:p14="http://schemas.microsoft.com/office/powerpoint/2010/main" val="3686159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a:t>High-level status</a:t>
            </a:r>
            <a:endParaRPr lang="en-AU" dirty="0"/>
          </a:p>
        </p:txBody>
      </p:sp>
      <p:sp>
        <p:nvSpPr>
          <p:cNvPr id="8" name="Content Placeholder 7"/>
          <p:cNvSpPr>
            <a:spLocks noGrp="1"/>
          </p:cNvSpPr>
          <p:nvPr>
            <p:ph idx="1"/>
          </p:nvPr>
        </p:nvSpPr>
        <p:spPr/>
        <p:txBody>
          <a:bodyPr/>
          <a:lstStyle/>
          <a:p>
            <a:r>
              <a:rPr lang="en-AU"/>
              <a:t>Procedures work is progressing well, with nearly all activities on track:</a:t>
            </a:r>
          </a:p>
          <a:p>
            <a:pPr lvl="1"/>
            <a:r>
              <a:rPr lang="en-AU"/>
              <a:t>Working groups and focus groups have been constructive</a:t>
            </a:r>
          </a:p>
          <a:p>
            <a:r>
              <a:rPr lang="en-AU"/>
              <a:t>Systems work continues to ramp up:</a:t>
            </a:r>
          </a:p>
          <a:p>
            <a:pPr lvl="1"/>
            <a:r>
              <a:rPr lang="en-AU"/>
              <a:t>Architecture, Requirements and Design work underway</a:t>
            </a:r>
          </a:p>
          <a:p>
            <a:pPr lvl="1"/>
            <a:r>
              <a:rPr lang="en-AU"/>
              <a:t>Development work to commence in Q4 2018</a:t>
            </a:r>
          </a:p>
          <a:p>
            <a:r>
              <a:rPr lang="en-AU"/>
              <a:t>Rule changes:</a:t>
            </a:r>
          </a:p>
          <a:p>
            <a:pPr lvl="1"/>
            <a:r>
              <a:rPr lang="en-AU"/>
              <a:t>Global settlement draft determination feedback due by 25 October</a:t>
            </a:r>
          </a:p>
          <a:p>
            <a:pPr lvl="1"/>
            <a:r>
              <a:rPr lang="en-AU"/>
              <a:t>DER rule has been made – potential impact to 5MS solution design; however go live of 1 December 2019 may have a resourcing impact for participants</a:t>
            </a:r>
          </a:p>
          <a:p>
            <a:r>
              <a:rPr lang="en-AU"/>
              <a:t>Stakeholder engagement is proceeding:</a:t>
            </a:r>
          </a:p>
          <a:p>
            <a:pPr lvl="1"/>
            <a:r>
              <a:rPr lang="en-AU"/>
              <a:t>Next EF meeting scheduled for 13 November – AEMO view is to proceed and provide useful content</a:t>
            </a:r>
          </a:p>
          <a:p>
            <a:pPr lvl="1"/>
            <a:r>
              <a:rPr lang="en-AU"/>
              <a:t>1-on-1 discussions have been held and will continue on a rolling basis</a:t>
            </a:r>
            <a:endParaRPr lang="en-AU" dirty="0"/>
          </a:p>
        </p:txBody>
      </p:sp>
      <p:sp>
        <p:nvSpPr>
          <p:cNvPr id="6" name="Slide Number Placeholder 5"/>
          <p:cNvSpPr>
            <a:spLocks noGrp="1"/>
          </p:cNvSpPr>
          <p:nvPr>
            <p:ph type="sldNum" sz="quarter" idx="12"/>
          </p:nvPr>
        </p:nvSpPr>
        <p:spPr/>
        <p:txBody>
          <a:bodyPr/>
          <a:lstStyle/>
          <a:p>
            <a:fld id="{4EC81F68-4976-451A-B2E9-79BCBD2F70CC}" type="slidenum">
              <a:rPr lang="en-AU" smtClean="0"/>
              <a:pPr/>
              <a:t>5</a:t>
            </a:fld>
            <a:endParaRPr lang="en-AU"/>
          </a:p>
        </p:txBody>
      </p:sp>
    </p:spTree>
    <p:extLst>
      <p:ext uri="{BB962C8B-B14F-4D97-AF65-F5344CB8AC3E}">
        <p14:creationId xmlns:p14="http://schemas.microsoft.com/office/powerpoint/2010/main" val="1934896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Industry risks &amp; issues</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Graeme Windley</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6</a:t>
            </a:fld>
            <a:endParaRPr lang="en-AU" dirty="0"/>
          </a:p>
        </p:txBody>
      </p:sp>
    </p:spTree>
    <p:extLst>
      <p:ext uri="{BB962C8B-B14F-4D97-AF65-F5344CB8AC3E}">
        <p14:creationId xmlns:p14="http://schemas.microsoft.com/office/powerpoint/2010/main" val="2768144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3F986-1075-4E1C-B869-1F8248B526A8}"/>
              </a:ext>
            </a:extLst>
          </p:cNvPr>
          <p:cNvSpPr>
            <a:spLocks noGrp="1"/>
          </p:cNvSpPr>
          <p:nvPr>
            <p:ph type="title"/>
          </p:nvPr>
        </p:nvSpPr>
        <p:spPr/>
        <p:txBody>
          <a:bodyPr/>
          <a:lstStyle/>
          <a:p>
            <a:r>
              <a:rPr lang="en-AU"/>
              <a:t>Summary</a:t>
            </a:r>
            <a:endParaRPr lang="en-AU" dirty="0"/>
          </a:p>
        </p:txBody>
      </p:sp>
      <p:sp>
        <p:nvSpPr>
          <p:cNvPr id="3" name="Content Placeholder 2">
            <a:extLst>
              <a:ext uri="{FF2B5EF4-FFF2-40B4-BE49-F238E27FC236}">
                <a16:creationId xmlns:a16="http://schemas.microsoft.com/office/drawing/2014/main" id="{289141D2-9992-40EF-94F0-420827AA50A8}"/>
              </a:ext>
            </a:extLst>
          </p:cNvPr>
          <p:cNvSpPr>
            <a:spLocks noGrp="1"/>
          </p:cNvSpPr>
          <p:nvPr>
            <p:ph idx="1"/>
          </p:nvPr>
        </p:nvSpPr>
        <p:spPr/>
        <p:txBody>
          <a:bodyPr/>
          <a:lstStyle/>
          <a:p>
            <a:r>
              <a:rPr lang="en-AU"/>
              <a:t>Latest risk/issue register included with meeting pack</a:t>
            </a:r>
          </a:p>
          <a:p>
            <a:r>
              <a:rPr lang="en-AU"/>
              <a:t>Risk/issue register is published on 5MS PCF page: </a:t>
            </a:r>
            <a:r>
              <a:rPr lang="en-AU" sz="2400">
                <a:hlinkClick r:id="rId2"/>
              </a:rPr>
              <a:t>http://www.aemo.com.au/Electricity/National-Electricity-Market-NEM/Five-Minute-Settlement/Program-Management/Program-Consultative-Forum</a:t>
            </a:r>
            <a:r>
              <a:rPr lang="en-AU" sz="2400"/>
              <a:t> </a:t>
            </a:r>
          </a:p>
          <a:p>
            <a:r>
              <a:rPr lang="en-AU"/>
              <a:t>AEMO welcomes any feedback from the PCF on the risks &amp; issues</a:t>
            </a:r>
            <a:endParaRPr lang="en-AU" dirty="0"/>
          </a:p>
        </p:txBody>
      </p:sp>
      <p:sp>
        <p:nvSpPr>
          <p:cNvPr id="5" name="Slide Number Placeholder 4">
            <a:extLst>
              <a:ext uri="{FF2B5EF4-FFF2-40B4-BE49-F238E27FC236}">
                <a16:creationId xmlns:a16="http://schemas.microsoft.com/office/drawing/2014/main" id="{3E90751E-6553-4E15-A9CD-24D4B43BB898}"/>
              </a:ext>
            </a:extLst>
          </p:cNvPr>
          <p:cNvSpPr>
            <a:spLocks noGrp="1"/>
          </p:cNvSpPr>
          <p:nvPr>
            <p:ph type="sldNum" sz="quarter" idx="12"/>
          </p:nvPr>
        </p:nvSpPr>
        <p:spPr/>
        <p:txBody>
          <a:bodyPr/>
          <a:lstStyle/>
          <a:p>
            <a:fld id="{4EC81F68-4976-451A-B2E9-79BCBD2F70CC}" type="slidenum">
              <a:rPr lang="en-AU" smtClean="0"/>
              <a:t>7</a:t>
            </a:fld>
            <a:endParaRPr lang="en-AU" dirty="0"/>
          </a:p>
        </p:txBody>
      </p:sp>
    </p:spTree>
    <p:extLst>
      <p:ext uri="{BB962C8B-B14F-4D97-AF65-F5344CB8AC3E}">
        <p14:creationId xmlns:p14="http://schemas.microsoft.com/office/powerpoint/2010/main" val="3373113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9A67-4CC7-4DFC-A6C2-19518693F52B}"/>
              </a:ext>
            </a:extLst>
          </p:cNvPr>
          <p:cNvSpPr>
            <a:spLocks noGrp="1"/>
          </p:cNvSpPr>
          <p:nvPr>
            <p:ph type="title"/>
          </p:nvPr>
        </p:nvSpPr>
        <p:spPr/>
        <p:txBody>
          <a:bodyPr/>
          <a:lstStyle/>
          <a:p>
            <a:r>
              <a:rPr lang="en-AU"/>
              <a:t>Risk/issue updates</a:t>
            </a:r>
            <a:endParaRPr lang="en-AU" dirty="0"/>
          </a:p>
        </p:txBody>
      </p:sp>
      <p:sp>
        <p:nvSpPr>
          <p:cNvPr id="4" name="Content Placeholder 3">
            <a:extLst>
              <a:ext uri="{FF2B5EF4-FFF2-40B4-BE49-F238E27FC236}">
                <a16:creationId xmlns:a16="http://schemas.microsoft.com/office/drawing/2014/main" id="{E6DE1D81-17DA-439E-B0DE-CF7D70C24E9F}"/>
              </a:ext>
            </a:extLst>
          </p:cNvPr>
          <p:cNvSpPr>
            <a:spLocks noGrp="1"/>
          </p:cNvSpPr>
          <p:nvPr>
            <p:ph idx="1"/>
          </p:nvPr>
        </p:nvSpPr>
        <p:spPr/>
        <p:txBody>
          <a:bodyPr/>
          <a:lstStyle/>
          <a:p>
            <a:r>
              <a:rPr lang="en-AU"/>
              <a:t>Risks updated:</a:t>
            </a:r>
          </a:p>
          <a:p>
            <a:pPr lvl="1"/>
            <a:r>
              <a:rPr lang="en-AU"/>
              <a:t>R01 updated: Plan for small participant engagement has been discussed with PCF, and AEMO is now executing plan. Propose risk remain open, and reviewed in mid-2019</a:t>
            </a:r>
          </a:p>
          <a:p>
            <a:pPr lvl="1"/>
            <a:r>
              <a:rPr lang="en-AU"/>
              <a:t>R10 added: Vendor contract negotiation timelines – raised by AGL, and AEMO agreed that it should be included</a:t>
            </a:r>
          </a:p>
          <a:p>
            <a:r>
              <a:rPr lang="en-AU"/>
              <a:t>Issues updated:</a:t>
            </a:r>
          </a:p>
          <a:p>
            <a:pPr lvl="1"/>
            <a:r>
              <a:rPr lang="en-AU"/>
              <a:t>I01 closed: Need for MDP &amp; MP reaccreditation – has been discussed with PWG and reported back at previous PCF</a:t>
            </a:r>
          </a:p>
          <a:p>
            <a:pPr lvl="1"/>
            <a:endParaRPr lang="en-AU" dirty="0"/>
          </a:p>
        </p:txBody>
      </p:sp>
      <p:sp>
        <p:nvSpPr>
          <p:cNvPr id="6" name="Slide Number Placeholder 5">
            <a:extLst>
              <a:ext uri="{FF2B5EF4-FFF2-40B4-BE49-F238E27FC236}">
                <a16:creationId xmlns:a16="http://schemas.microsoft.com/office/drawing/2014/main" id="{D7214870-3C28-4741-AAA8-6B9E46E90B43}"/>
              </a:ext>
            </a:extLst>
          </p:cNvPr>
          <p:cNvSpPr>
            <a:spLocks noGrp="1"/>
          </p:cNvSpPr>
          <p:nvPr>
            <p:ph type="sldNum" sz="quarter" idx="12"/>
          </p:nvPr>
        </p:nvSpPr>
        <p:spPr/>
        <p:txBody>
          <a:bodyPr/>
          <a:lstStyle/>
          <a:p>
            <a:fld id="{4EC81F68-4976-451A-B2E9-79BCBD2F70CC}" type="slidenum">
              <a:rPr lang="en-AU" smtClean="0"/>
              <a:pPr/>
              <a:t>8</a:t>
            </a:fld>
            <a:endParaRPr lang="en-AU"/>
          </a:p>
        </p:txBody>
      </p:sp>
    </p:spTree>
    <p:extLst>
      <p:ext uri="{BB962C8B-B14F-4D97-AF65-F5344CB8AC3E}">
        <p14:creationId xmlns:p14="http://schemas.microsoft.com/office/powerpoint/2010/main" val="46094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ctrTitle"/>
          </p:nvPr>
        </p:nvSpPr>
        <p:spPr/>
        <p:txBody>
          <a:bodyPr/>
          <a:lstStyle/>
          <a:p>
            <a:r>
              <a:rPr lang="en-AU" dirty="0"/>
              <a:t>Procedures workstream update</a:t>
            </a:r>
            <a:br>
              <a:rPr lang="en-AU" dirty="0"/>
            </a:br>
            <a:endParaRPr lang="en-AU" dirty="0"/>
          </a:p>
        </p:txBody>
      </p:sp>
      <p:sp>
        <p:nvSpPr>
          <p:cNvPr id="8" name="Text Placeholder 7">
            <a:extLst>
              <a:ext uri="{FF2B5EF4-FFF2-40B4-BE49-F238E27FC236}">
                <a16:creationId xmlns:a16="http://schemas.microsoft.com/office/drawing/2014/main" id="{4F4219A2-5D79-4E54-A0BA-051ECF115A0E}"/>
              </a:ext>
            </a:extLst>
          </p:cNvPr>
          <p:cNvSpPr>
            <a:spLocks noGrp="1"/>
          </p:cNvSpPr>
          <p:nvPr>
            <p:ph type="subTitle" idx="1"/>
          </p:nvPr>
        </p:nvSpPr>
        <p:spPr/>
        <p:txBody>
          <a:bodyPr>
            <a:normAutofit/>
          </a:bodyPr>
          <a:lstStyle/>
          <a:p>
            <a:r>
              <a:rPr lang="en-AU" dirty="0"/>
              <a:t>Emily Brodie</a:t>
            </a:r>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pPr/>
              <a:t>9</a:t>
            </a:fld>
            <a:endParaRPr lang="en-AU" dirty="0"/>
          </a:p>
        </p:txBody>
      </p:sp>
    </p:spTree>
    <p:extLst>
      <p:ext uri="{BB962C8B-B14F-4D97-AF65-F5344CB8AC3E}">
        <p14:creationId xmlns:p14="http://schemas.microsoft.com/office/powerpoint/2010/main" val="511503193"/>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A4 v2.potx" id="{56C674FB-5903-4E08-9F7A-81B5291517EA}" vid="{3EC44A36-076D-48EC-9FED-1333FF1338B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PROJECT-107690352-1082</_dlc_DocId>
    <_dlc_DocIdUrl xmlns="a14523ce-dede-483e-883a-2d83261080bd">
      <Url>http://sharedocs/projects/5ms/_layouts/15/DocIdRedir.aspx?ID=PROJECT-107690352-1082</Url>
      <Description>PROJECT-107690352-1082</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61CE80-04B0-4325-95A9-E7D555045A4F}">
  <ds:schemaRefs>
    <ds:schemaRef ds:uri="http://schemas.openxmlformats.org/package/2006/metadata/core-properties"/>
    <ds:schemaRef ds:uri="a14523ce-dede-483e-883a-2d83261080bd"/>
    <ds:schemaRef ds:uri="http://schemas.microsoft.com/office/2006/metadata/properties"/>
    <ds:schemaRef ds:uri="http://purl.org/dc/terms/"/>
    <ds:schemaRef ds:uri="http://purl.org/dc/elements/1.1/"/>
    <ds:schemaRef ds:uri="http://schemas.microsoft.com/office/2006/documentManagement/types"/>
    <ds:schemaRef ds:uri="http://www.w3.org/XML/1998/namespace"/>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EAFFDE70-8749-4212-B5F5-A7D4010AEF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C8B596-F14F-4C6C-B9AD-321698AE40A8}">
  <ds:schemaRefs>
    <ds:schemaRef ds:uri="http://schemas.microsoft.com/sharepoint/events"/>
  </ds:schemaRefs>
</ds:datastoreItem>
</file>

<file path=customXml/itemProps4.xml><?xml version="1.0" encoding="utf-8"?>
<ds:datastoreItem xmlns:ds="http://schemas.openxmlformats.org/officeDocument/2006/customXml" ds:itemID="{F1B58D7C-F3BD-4BE0-85CB-D36468012E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A4</Template>
  <TotalTime>89071</TotalTime>
  <Words>1741</Words>
  <Application>Microsoft Office PowerPoint</Application>
  <PresentationFormat>Custom</PresentationFormat>
  <Paragraphs>287</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Courier New</vt:lpstr>
      <vt:lpstr>Futura Std Light</vt:lpstr>
      <vt:lpstr>Times New Roman</vt:lpstr>
      <vt:lpstr>Tw Cen MT</vt:lpstr>
      <vt:lpstr>Wingdings</vt:lpstr>
      <vt:lpstr>Office Theme</vt:lpstr>
      <vt:lpstr>Five-Minute Settlement Program: Program Consultative Forum 4 </vt:lpstr>
      <vt:lpstr>Agenda</vt:lpstr>
      <vt:lpstr>Minutes and actions from previous meeting </vt:lpstr>
      <vt:lpstr>Program update </vt:lpstr>
      <vt:lpstr>High-level status</vt:lpstr>
      <vt:lpstr>Industry risks &amp; issues </vt:lpstr>
      <vt:lpstr>Summary</vt:lpstr>
      <vt:lpstr>Risk/issue updates</vt:lpstr>
      <vt:lpstr>Procedures workstream update </vt:lpstr>
      <vt:lpstr>Procedures workstream status</vt:lpstr>
      <vt:lpstr>Metering package 1</vt:lpstr>
      <vt:lpstr>Procedures workstream</vt:lpstr>
      <vt:lpstr>Consultations</vt:lpstr>
      <vt:lpstr>Systems workstream update </vt:lpstr>
      <vt:lpstr>Systems Workstream – Activities </vt:lpstr>
      <vt:lpstr>System Workstream – Dispatch </vt:lpstr>
      <vt:lpstr>System Workstream – Metering </vt:lpstr>
      <vt:lpstr>System Workstream – Settlement and Operations</vt:lpstr>
      <vt:lpstr>Fact Sheets </vt:lpstr>
      <vt:lpstr>Fact Sheets</vt:lpstr>
      <vt:lpstr>Fact Sheets</vt:lpstr>
      <vt:lpstr>Joint metering/systems focus group </vt:lpstr>
      <vt:lpstr>Joint metering/systems focus group: Friday 14th September, Melbourne</vt:lpstr>
      <vt:lpstr>Non-mandatory components in 5MS </vt:lpstr>
      <vt:lpstr>Background</vt:lpstr>
      <vt:lpstr>Component summary</vt:lpstr>
      <vt:lpstr>Feedback</vt:lpstr>
      <vt:lpstr>General questions </vt:lpstr>
      <vt:lpstr>Further information</vt:lpstr>
      <vt:lpstr>Forward meeting plan </vt:lpstr>
      <vt:lpstr>Upcoming meetings  </vt:lpstr>
      <vt:lpstr>PowerPoint Presentation</vt:lpstr>
    </vt:vector>
  </TitlesOfParts>
  <Company>AEMO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Information and Control</dc:title>
  <dc:creator>AEMO</dc:creator>
  <cp:lastModifiedBy>Chris Muffett</cp:lastModifiedBy>
  <cp:revision>149</cp:revision>
  <cp:lastPrinted>2018-05-23T08:16:40Z</cp:lastPrinted>
  <dcterms:created xsi:type="dcterms:W3CDTF">2018-03-14T04:52:00Z</dcterms:created>
  <dcterms:modified xsi:type="dcterms:W3CDTF">2018-09-28T06:17:34Z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0x0101009BE89D58CAF0934CA32A20BCFFD353DC00D090D6681D809D4D8FC2F677DB1CD59F</vt:lpwstr>
  </property>
  <property fmtid="{D5CDD505-2E9C-101B-9397-08002B2CF9AE}" pid="3" name="_dlc_DocIdItemGuid">
    <vt:lpwstr>6193169f-b4ba-4a1c-990d-10df7fcfab30</vt:lpwstr>
  </property>
  <property fmtid="{D5CDD505-2E9C-101B-9397-08002B2CF9AE}" pid="4" name="AEMODocumentType">
    <vt:lpwstr>1;#Operational Record|859762f2-4462-42eb-9744-c955c7e2c540</vt:lpwstr>
  </property>
  <property fmtid="{D5CDD505-2E9C-101B-9397-08002B2CF9AE}" pid="5" name="AEMOKeywords">
    <vt:lpwstr/>
  </property>
</Properties>
</file>