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40"/>
  </p:notesMasterIdLst>
  <p:handoutMasterIdLst>
    <p:handoutMasterId r:id="rId41"/>
  </p:handoutMasterIdLst>
  <p:sldIdLst>
    <p:sldId id="268" r:id="rId6"/>
    <p:sldId id="280" r:id="rId7"/>
    <p:sldId id="362" r:id="rId8"/>
    <p:sldId id="366" r:id="rId9"/>
    <p:sldId id="438" r:id="rId10"/>
    <p:sldId id="1015" r:id="rId11"/>
    <p:sldId id="1016" r:id="rId12"/>
    <p:sldId id="318" r:id="rId13"/>
    <p:sldId id="307" r:id="rId14"/>
    <p:sldId id="378" r:id="rId15"/>
    <p:sldId id="356" r:id="rId16"/>
    <p:sldId id="364" r:id="rId17"/>
    <p:sldId id="319" r:id="rId18"/>
    <p:sldId id="266" r:id="rId19"/>
    <p:sldId id="369" r:id="rId20"/>
    <p:sldId id="370" r:id="rId21"/>
    <p:sldId id="293" r:id="rId22"/>
    <p:sldId id="1021" r:id="rId23"/>
    <p:sldId id="1023" r:id="rId24"/>
    <p:sldId id="317" r:id="rId25"/>
    <p:sldId id="281" r:id="rId26"/>
    <p:sldId id="296" r:id="rId27"/>
    <p:sldId id="365" r:id="rId28"/>
    <p:sldId id="1020" r:id="rId29"/>
    <p:sldId id="376" r:id="rId30"/>
    <p:sldId id="1018" r:id="rId31"/>
    <p:sldId id="1019" r:id="rId32"/>
    <p:sldId id="377" r:id="rId33"/>
    <p:sldId id="367" r:id="rId34"/>
    <p:sldId id="323" r:id="rId35"/>
    <p:sldId id="348" r:id="rId36"/>
    <p:sldId id="324" r:id="rId37"/>
    <p:sldId id="347" r:id="rId38"/>
    <p:sldId id="261" r:id="rId39"/>
  </p:sldIdLst>
  <p:sldSz cx="10691813" cy="7559675"/>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mily Brodie" initials="EB" lastIdx="2" clrIdx="0">
    <p:extLst>
      <p:ext uri="{19B8F6BF-5375-455C-9EA6-DF929625EA0E}">
        <p15:presenceInfo xmlns:p15="http://schemas.microsoft.com/office/powerpoint/2012/main" userId="S-1-5-21-256186967-1468483519-2110688028-501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68" autoAdjust="0"/>
    <p:restoredTop sz="94660"/>
  </p:normalViewPr>
  <p:slideViewPr>
    <p:cSldViewPr snapToGrid="0">
      <p:cViewPr varScale="1">
        <p:scale>
          <a:sx n="105" d="100"/>
          <a:sy n="105" d="100"/>
        </p:scale>
        <p:origin x="744" y="114"/>
      </p:cViewPr>
      <p:guideLst/>
    </p:cSldViewPr>
  </p:slideViewPr>
  <p:notesTextViewPr>
    <p:cViewPr>
      <p:scale>
        <a:sx n="1" d="1"/>
        <a:sy n="1" d="1"/>
      </p:scale>
      <p:origin x="0" y="0"/>
    </p:cViewPr>
  </p:notesTextViewPr>
  <p:notesViewPr>
    <p:cSldViewPr snapToGrid="0">
      <p:cViewPr varScale="1">
        <p:scale>
          <a:sx n="65" d="100"/>
          <a:sy n="65" d="100"/>
        </p:scale>
        <p:origin x="26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98259DE2-C421-4E13-9F76-51845421A3DE}" type="datetimeFigureOut">
              <a:rPr lang="en-AU" smtClean="0"/>
              <a:t>29/11/2018</a:t>
            </a:fld>
            <a:endParaRPr lang="en-AU" dirty="0"/>
          </a:p>
        </p:txBody>
      </p:sp>
      <p:sp>
        <p:nvSpPr>
          <p:cNvPr id="4" name="Footer Placeholder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lang="en-AU" dirty="0"/>
          </a:p>
        </p:txBody>
      </p:sp>
      <p:sp>
        <p:nvSpPr>
          <p:cNvPr id="5" name="Slide Number Placeholder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B127480D-C3E3-4F76-921A-B5AECA94BA43}" type="slidenum">
              <a:rPr lang="en-AU" smtClean="0"/>
              <a:t>‹#›</a:t>
            </a:fld>
            <a:endParaRPr lang="en-AU" dirty="0"/>
          </a:p>
        </p:txBody>
      </p:sp>
    </p:spTree>
    <p:extLst>
      <p:ext uri="{BB962C8B-B14F-4D97-AF65-F5344CB8AC3E}">
        <p14:creationId xmlns:p14="http://schemas.microsoft.com/office/powerpoint/2010/main" val="5554418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F84A6D0C-C9B8-4521-8276-6951BD83D76B}" type="datetimeFigureOut">
              <a:rPr lang="en-AU" smtClean="0"/>
              <a:t>29/11/2018</a:t>
            </a:fld>
            <a:endParaRPr lang="en-AU" dirty="0"/>
          </a:p>
        </p:txBody>
      </p:sp>
      <p:sp>
        <p:nvSpPr>
          <p:cNvPr id="4" name="Slide Image Placeholder 3"/>
          <p:cNvSpPr>
            <a:spLocks noGrp="1" noRot="1" noChangeAspect="1"/>
          </p:cNvSpPr>
          <p:nvPr>
            <p:ph type="sldImg" idx="2"/>
          </p:nvPr>
        </p:nvSpPr>
        <p:spPr>
          <a:xfrm>
            <a:off x="1014413" y="1233488"/>
            <a:ext cx="4706937" cy="3328987"/>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89525E48-7303-4C99-A797-AD8A06121544}" type="slidenum">
              <a:rPr lang="en-AU" smtClean="0"/>
              <a:t>‹#›</a:t>
            </a:fld>
            <a:endParaRPr lang="en-AU" dirty="0"/>
          </a:p>
        </p:txBody>
      </p:sp>
    </p:spTree>
    <p:extLst>
      <p:ext uri="{BB962C8B-B14F-4D97-AF65-F5344CB8AC3E}">
        <p14:creationId xmlns:p14="http://schemas.microsoft.com/office/powerpoint/2010/main" val="92468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05A90067-2361-4840-83F8-CBD421F060F8}"/>
              </a:ext>
            </a:extLst>
          </p:cNvPr>
          <p:cNvGrpSpPr/>
          <p:nvPr userDrawn="1"/>
        </p:nvGrpSpPr>
        <p:grpSpPr>
          <a:xfrm>
            <a:off x="-2522553" y="5191458"/>
            <a:ext cx="13381761" cy="3156233"/>
            <a:chOff x="-2935513" y="4064389"/>
            <a:chExt cx="15659100" cy="3693368"/>
          </a:xfrm>
        </p:grpSpPr>
        <p:sp>
          <p:nvSpPr>
            <p:cNvPr id="14" name="Freeform 15">
              <a:extLst>
                <a:ext uri="{FF2B5EF4-FFF2-40B4-BE49-F238E27FC236}">
                  <a16:creationId xmlns:a16="http://schemas.microsoft.com/office/drawing/2014/main" id="{DEBCA1C5-5795-4F26-B880-05CD7CA9A5B0}"/>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15" name="Freeform 16">
              <a:extLst>
                <a:ext uri="{FF2B5EF4-FFF2-40B4-BE49-F238E27FC236}">
                  <a16:creationId xmlns:a16="http://schemas.microsoft.com/office/drawing/2014/main" id="{F253B752-9D1D-46A8-B0EA-628BFC103A70}"/>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grpSp>
      <p:sp>
        <p:nvSpPr>
          <p:cNvPr id="10" name="Freeform: Shape 9">
            <a:extLst>
              <a:ext uri="{FF2B5EF4-FFF2-40B4-BE49-F238E27FC236}">
                <a16:creationId xmlns:a16="http://schemas.microsoft.com/office/drawing/2014/main" id="{7B9E9ED6-D0E9-4818-A55E-FEFC2F0CD672}"/>
              </a:ext>
            </a:extLst>
          </p:cNvPr>
          <p:cNvSpPr/>
          <p:nvPr userDrawn="1"/>
        </p:nvSpPr>
        <p:spPr>
          <a:xfrm>
            <a:off x="0" y="0"/>
            <a:ext cx="10691813" cy="7559675"/>
          </a:xfrm>
          <a:custGeom>
            <a:avLst/>
            <a:gdLst>
              <a:gd name="connsiteX0" fmla="*/ 263525 w 12192000"/>
              <a:gd name="connsiteY0" fmla="*/ 260350 h 6858000"/>
              <a:gd name="connsiteX1" fmla="*/ 263525 w 12192000"/>
              <a:gd name="connsiteY1" fmla="*/ 6597650 h 6858000"/>
              <a:gd name="connsiteX2" fmla="*/ 11928475 w 12192000"/>
              <a:gd name="connsiteY2" fmla="*/ 6597650 h 6858000"/>
              <a:gd name="connsiteX3" fmla="*/ 11928475 w 12192000"/>
              <a:gd name="connsiteY3" fmla="*/ 260350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63525" y="260350"/>
                </a:moveTo>
                <a:lnTo>
                  <a:pt x="263525" y="6597650"/>
                </a:lnTo>
                <a:lnTo>
                  <a:pt x="11928475" y="6597650"/>
                </a:lnTo>
                <a:lnTo>
                  <a:pt x="11928475" y="260350"/>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01929" rtl="0" eaLnBrk="1" fontAlgn="auto" latinLnBrk="0" hangingPunct="1">
              <a:lnSpc>
                <a:spcPct val="100000"/>
              </a:lnSpc>
              <a:spcBef>
                <a:spcPts val="0"/>
              </a:spcBef>
              <a:spcAft>
                <a:spcPts val="0"/>
              </a:spcAft>
              <a:buClrTx/>
              <a:buSzTx/>
              <a:buFontTx/>
              <a:buNone/>
              <a:tabLst/>
              <a:defRPr/>
            </a:pPr>
            <a:endParaRPr kumimoji="0" lang="en-US" sz="1579" b="0" i="0" u="none" strike="noStrike" kern="1200" cap="none" spc="0" normalizeH="0" baseline="0" noProof="0" dirty="0">
              <a:ln>
                <a:noFill/>
              </a:ln>
              <a:solidFill>
                <a:prstClr val="white"/>
              </a:solidFill>
              <a:effectLst/>
              <a:uLnTx/>
              <a:uFillTx/>
              <a:latin typeface="Futura Std Light"/>
              <a:ea typeface="+mn-ea"/>
              <a:cs typeface="+mn-cs"/>
              <a:sym typeface="Futura Std Light"/>
            </a:endParaRPr>
          </a:p>
        </p:txBody>
      </p:sp>
      <p:sp>
        <p:nvSpPr>
          <p:cNvPr id="2" name="Title 1">
            <a:extLst>
              <a:ext uri="{FF2B5EF4-FFF2-40B4-BE49-F238E27FC236}">
                <a16:creationId xmlns:a16="http://schemas.microsoft.com/office/drawing/2014/main" id="{AD559B4D-39E2-4A2E-8A5C-95726E785FF9}"/>
              </a:ext>
            </a:extLst>
          </p:cNvPr>
          <p:cNvSpPr>
            <a:spLocks noGrp="1"/>
          </p:cNvSpPr>
          <p:nvPr>
            <p:ph type="ctrTitle"/>
          </p:nvPr>
        </p:nvSpPr>
        <p:spPr>
          <a:xfrm>
            <a:off x="735588" y="2591322"/>
            <a:ext cx="8018860" cy="2631887"/>
          </a:xfrm>
        </p:spPr>
        <p:txBody>
          <a:bodyPr anchor="b"/>
          <a:lstStyle>
            <a:lvl1pPr algn="l">
              <a:defRPr sz="5262"/>
            </a:lvl1pPr>
          </a:lstStyle>
          <a:p>
            <a:r>
              <a:rPr lang="en-US"/>
              <a:t>Click to edit Master title style</a:t>
            </a:r>
            <a:endParaRPr lang="en-AU" dirty="0"/>
          </a:p>
        </p:txBody>
      </p:sp>
      <p:sp>
        <p:nvSpPr>
          <p:cNvPr id="3" name="Subtitle 2">
            <a:extLst>
              <a:ext uri="{FF2B5EF4-FFF2-40B4-BE49-F238E27FC236}">
                <a16:creationId xmlns:a16="http://schemas.microsoft.com/office/drawing/2014/main" id="{4F9AB51E-A732-4105-AAF9-C4C491281C8E}"/>
              </a:ext>
            </a:extLst>
          </p:cNvPr>
          <p:cNvSpPr>
            <a:spLocks noGrp="1"/>
          </p:cNvSpPr>
          <p:nvPr>
            <p:ph type="subTitle" idx="1"/>
          </p:nvPr>
        </p:nvSpPr>
        <p:spPr>
          <a:xfrm>
            <a:off x="735588" y="5400902"/>
            <a:ext cx="8018860" cy="690490"/>
          </a:xfrm>
        </p:spPr>
        <p:txBody>
          <a:bodyPr>
            <a:normAutofit/>
          </a:bodyPr>
          <a:lstStyle>
            <a:lvl1pPr marL="0" indent="0" algn="l">
              <a:buNone/>
              <a:defRPr sz="2456">
                <a:solidFill>
                  <a:schemeClr val="bg1"/>
                </a:solidFill>
              </a:defRPr>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en-US"/>
              <a:t>Click to edit Master subtitle style</a:t>
            </a:r>
            <a:endParaRPr lang="en-AU" dirty="0"/>
          </a:p>
        </p:txBody>
      </p:sp>
      <p:sp>
        <p:nvSpPr>
          <p:cNvPr id="6" name="Slide Number Placeholder 5">
            <a:extLst>
              <a:ext uri="{FF2B5EF4-FFF2-40B4-BE49-F238E27FC236}">
                <a16:creationId xmlns:a16="http://schemas.microsoft.com/office/drawing/2014/main" id="{5B9216FF-48D2-43CC-A7A2-6B66955AF4F4}"/>
              </a:ext>
            </a:extLst>
          </p:cNvPr>
          <p:cNvSpPr>
            <a:spLocks noGrp="1"/>
          </p:cNvSpPr>
          <p:nvPr>
            <p:ph type="sldNum" sz="quarter" idx="12"/>
          </p:nvPr>
        </p:nvSpPr>
        <p:spPr>
          <a:xfrm>
            <a:off x="9941028" y="6868355"/>
            <a:ext cx="505220" cy="402483"/>
          </a:xfrm>
        </p:spPr>
        <p:txBody>
          <a:bodyPr/>
          <a:lstStyle>
            <a:lvl1pPr>
              <a:defRPr>
                <a:solidFill>
                  <a:schemeClr val="bg1"/>
                </a:solidFill>
              </a:defRPr>
            </a:lvl1pPr>
          </a:lstStyle>
          <a:p>
            <a:fld id="{4EC81F68-4976-451A-B2E9-79BCBD2F70CC}" type="slidenum">
              <a:rPr lang="en-AU" smtClean="0"/>
              <a:pPr/>
              <a:t>‹#›</a:t>
            </a:fld>
            <a:endParaRPr lang="en-AU" dirty="0"/>
          </a:p>
        </p:txBody>
      </p:sp>
      <p:sp>
        <p:nvSpPr>
          <p:cNvPr id="4" name="Date Placeholder 3">
            <a:extLst>
              <a:ext uri="{FF2B5EF4-FFF2-40B4-BE49-F238E27FC236}">
                <a16:creationId xmlns:a16="http://schemas.microsoft.com/office/drawing/2014/main" id="{FCDF4901-5DA8-4CDF-9DD6-0DFA0044C2F9}"/>
              </a:ext>
            </a:extLst>
          </p:cNvPr>
          <p:cNvSpPr>
            <a:spLocks noGrp="1"/>
          </p:cNvSpPr>
          <p:nvPr>
            <p:ph type="dt" sz="half" idx="10"/>
          </p:nvPr>
        </p:nvSpPr>
        <p:spPr>
          <a:xfrm>
            <a:off x="8312197" y="6868355"/>
            <a:ext cx="1522449" cy="402483"/>
          </a:xfrm>
        </p:spPr>
        <p:txBody>
          <a:bodyPr/>
          <a:lstStyle>
            <a:lvl1pPr>
              <a:defRPr>
                <a:solidFill>
                  <a:schemeClr val="bg1"/>
                </a:solidFill>
              </a:defRPr>
            </a:lvl1pPr>
          </a:lstStyle>
          <a:p>
            <a:fld id="{7DA82EC8-17A3-455E-8B2F-5F886704B0F9}" type="datetime1">
              <a:rPr lang="en-AU" smtClean="0"/>
              <a:t>29/11/2018</a:t>
            </a:fld>
            <a:endParaRPr lang="en-AU" dirty="0"/>
          </a:p>
        </p:txBody>
      </p:sp>
      <p:sp>
        <p:nvSpPr>
          <p:cNvPr id="5" name="Footer Placeholder 4">
            <a:extLst>
              <a:ext uri="{FF2B5EF4-FFF2-40B4-BE49-F238E27FC236}">
                <a16:creationId xmlns:a16="http://schemas.microsoft.com/office/drawing/2014/main" id="{4A27B57D-1C5A-4936-973A-C09D58DAEA00}"/>
              </a:ext>
            </a:extLst>
          </p:cNvPr>
          <p:cNvSpPr>
            <a:spLocks noGrp="1"/>
          </p:cNvSpPr>
          <p:nvPr>
            <p:ph type="ftr" sz="quarter" idx="11"/>
          </p:nvPr>
        </p:nvSpPr>
        <p:spPr>
          <a:xfrm>
            <a:off x="3525940" y="6868355"/>
            <a:ext cx="4679868" cy="402483"/>
          </a:xfrm>
        </p:spPr>
        <p:txBody>
          <a:bodyPr/>
          <a:lstStyle>
            <a:lvl1pPr>
              <a:defRPr>
                <a:solidFill>
                  <a:schemeClr val="bg1"/>
                </a:solidFill>
              </a:defRPr>
            </a:lvl1pPr>
          </a:lstStyle>
          <a:p>
            <a:endParaRPr lang="en-AU" dirty="0"/>
          </a:p>
        </p:txBody>
      </p:sp>
      <p:pic>
        <p:nvPicPr>
          <p:cNvPr id="11" name="Picture 10">
            <a:extLst>
              <a:ext uri="{FF2B5EF4-FFF2-40B4-BE49-F238E27FC236}">
                <a16:creationId xmlns:a16="http://schemas.microsoft.com/office/drawing/2014/main" id="{5DF909FA-3722-4F31-ACE2-78B291F153C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82657" y="834013"/>
            <a:ext cx="3024336" cy="996252"/>
          </a:xfrm>
          <a:prstGeom prst="rect">
            <a:avLst/>
          </a:prstGeom>
        </p:spPr>
      </p:pic>
    </p:spTree>
    <p:extLst>
      <p:ext uri="{BB962C8B-B14F-4D97-AF65-F5344CB8AC3E}">
        <p14:creationId xmlns:p14="http://schemas.microsoft.com/office/powerpoint/2010/main" val="319104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6B70B14-71BF-4D10-B3DA-12193BF02EE1}"/>
              </a:ext>
            </a:extLst>
          </p:cNvPr>
          <p:cNvSpPr/>
          <p:nvPr userDrawn="1"/>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dirty="0"/>
          </a:p>
        </p:txBody>
      </p:sp>
      <p:sp>
        <p:nvSpPr>
          <p:cNvPr id="2" name="Title 1">
            <a:extLst>
              <a:ext uri="{FF2B5EF4-FFF2-40B4-BE49-F238E27FC236}">
                <a16:creationId xmlns:a16="http://schemas.microsoft.com/office/drawing/2014/main" id="{93A023EC-89BA-427F-B659-C9BA6F7C97BD}"/>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3" name="Picture Placeholder 2">
            <a:extLst>
              <a:ext uri="{FF2B5EF4-FFF2-40B4-BE49-F238E27FC236}">
                <a16:creationId xmlns:a16="http://schemas.microsoft.com/office/drawing/2014/main" id="{6E2789DB-5346-49A4-93BC-CE824ABD6F0D}"/>
              </a:ext>
            </a:extLst>
          </p:cNvPr>
          <p:cNvSpPr>
            <a:spLocks noGrp="1"/>
          </p:cNvSpPr>
          <p:nvPr>
            <p:ph type="pic" idx="1"/>
          </p:nvPr>
        </p:nvSpPr>
        <p:spPr>
          <a:xfrm>
            <a:off x="3684793" y="503978"/>
            <a:ext cx="6774452" cy="6202505"/>
          </a:xfrm>
        </p:spPr>
        <p:txBody>
          <a:bodyPr/>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en-US" dirty="0"/>
              <a:t>Click icon to add picture</a:t>
            </a:r>
            <a:endParaRPr lang="en-AU" dirty="0"/>
          </a:p>
        </p:txBody>
      </p:sp>
      <p:sp>
        <p:nvSpPr>
          <p:cNvPr id="4" name="Text Placeholder 3">
            <a:extLst>
              <a:ext uri="{FF2B5EF4-FFF2-40B4-BE49-F238E27FC236}">
                <a16:creationId xmlns:a16="http://schemas.microsoft.com/office/drawing/2014/main" id="{227ED3C4-6241-480A-9C80-94FA28B6BFD3}"/>
              </a:ext>
            </a:extLst>
          </p:cNvPr>
          <p:cNvSpPr>
            <a:spLocks noGrp="1"/>
          </p:cNvSpPr>
          <p:nvPr>
            <p:ph type="body" sz="half" idx="2"/>
          </p:nvPr>
        </p:nvSpPr>
        <p:spPr>
          <a:xfrm>
            <a:off x="233620" y="3436577"/>
            <a:ext cx="2907626" cy="2035755"/>
          </a:xfrm>
        </p:spPr>
        <p:txBody>
          <a:bodyPr/>
          <a:lstStyle>
            <a:lvl1pPr marL="0" indent="0">
              <a:buNone/>
              <a:defRPr sz="2456">
                <a:solidFill>
                  <a:schemeClr val="bg1"/>
                </a:solidFill>
              </a:defRPr>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en-US"/>
              <a:t>Click to edit Master text styles</a:t>
            </a:r>
          </a:p>
        </p:txBody>
      </p:sp>
      <p:sp>
        <p:nvSpPr>
          <p:cNvPr id="5" name="Date Placeholder 4">
            <a:extLst>
              <a:ext uri="{FF2B5EF4-FFF2-40B4-BE49-F238E27FC236}">
                <a16:creationId xmlns:a16="http://schemas.microsoft.com/office/drawing/2014/main" id="{9A2BE93A-F35B-437B-B683-A13F8549B11A}"/>
              </a:ext>
            </a:extLst>
          </p:cNvPr>
          <p:cNvSpPr>
            <a:spLocks noGrp="1"/>
          </p:cNvSpPr>
          <p:nvPr>
            <p:ph type="dt" sz="half" idx="10"/>
          </p:nvPr>
        </p:nvSpPr>
        <p:spPr/>
        <p:txBody>
          <a:bodyPr/>
          <a:lstStyle/>
          <a:p>
            <a:fld id="{CC9D9D0F-9A4F-4BE7-B571-E0598B3ECBF2}" type="datetime1">
              <a:rPr lang="en-AU" smtClean="0"/>
              <a:t>29/11/2018</a:t>
            </a:fld>
            <a:endParaRPr lang="en-AU" dirty="0"/>
          </a:p>
        </p:txBody>
      </p:sp>
      <p:sp>
        <p:nvSpPr>
          <p:cNvPr id="6" name="Footer Placeholder 5">
            <a:extLst>
              <a:ext uri="{FF2B5EF4-FFF2-40B4-BE49-F238E27FC236}">
                <a16:creationId xmlns:a16="http://schemas.microsoft.com/office/drawing/2014/main" id="{F94D30DB-3BC0-4933-B267-A5A1205AA3B8}"/>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167EDBB3-96E6-4EEA-931F-DB7B9E145130}"/>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43897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inal Slide">
    <p:bg>
      <p:bgPr>
        <a:solidFill>
          <a:schemeClr val="accent2"/>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B963A3D-4158-4862-80EF-B6397DC9CE90}"/>
              </a:ext>
            </a:extLst>
          </p:cNvPr>
          <p:cNvGrpSpPr/>
          <p:nvPr userDrawn="1"/>
        </p:nvGrpSpPr>
        <p:grpSpPr>
          <a:xfrm>
            <a:off x="-2080098" y="5309446"/>
            <a:ext cx="13381761" cy="3156233"/>
            <a:chOff x="-2935513" y="4064389"/>
            <a:chExt cx="15659100" cy="3693368"/>
          </a:xfrm>
        </p:grpSpPr>
        <p:sp>
          <p:nvSpPr>
            <p:cNvPr id="6" name="Freeform 15">
              <a:extLst>
                <a:ext uri="{FF2B5EF4-FFF2-40B4-BE49-F238E27FC236}">
                  <a16:creationId xmlns:a16="http://schemas.microsoft.com/office/drawing/2014/main" id="{847E1A0B-CD25-493E-BBD2-63F153442D8D}"/>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8" name="Freeform 16">
              <a:extLst>
                <a:ext uri="{FF2B5EF4-FFF2-40B4-BE49-F238E27FC236}">
                  <a16:creationId xmlns:a16="http://schemas.microsoft.com/office/drawing/2014/main" id="{5E2C415D-48A1-4209-A679-82D52AD61504}"/>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grpSp>
      <p:pic>
        <p:nvPicPr>
          <p:cNvPr id="11" name="Picture 10">
            <a:extLst>
              <a:ext uri="{FF2B5EF4-FFF2-40B4-BE49-F238E27FC236}">
                <a16:creationId xmlns:a16="http://schemas.microsoft.com/office/drawing/2014/main" id="{D2C647D8-C790-464F-B73C-E653BB9133A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23138" y="3080572"/>
            <a:ext cx="4245537" cy="1398530"/>
          </a:xfrm>
          <a:prstGeom prst="rect">
            <a:avLst/>
          </a:prstGeom>
        </p:spPr>
      </p:pic>
    </p:spTree>
    <p:extLst>
      <p:ext uri="{BB962C8B-B14F-4D97-AF65-F5344CB8AC3E}">
        <p14:creationId xmlns:p14="http://schemas.microsoft.com/office/powerpoint/2010/main" val="5355031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ilver Agenda Layout">
    <p:spTree>
      <p:nvGrpSpPr>
        <p:cNvPr id="1" name=""/>
        <p:cNvGrpSpPr/>
        <p:nvPr/>
      </p:nvGrpSpPr>
      <p:grpSpPr>
        <a:xfrm>
          <a:off x="0" y="0"/>
          <a:ext cx="0" cy="0"/>
          <a:chOff x="0" y="0"/>
          <a:chExt cx="0" cy="0"/>
        </a:xfrm>
      </p:grpSpPr>
      <p:pic>
        <p:nvPicPr>
          <p:cNvPr id="6" name="Picture 5" descr="silver lines.JPG"/>
          <p:cNvPicPr>
            <a:picLocks noChangeAspect="1"/>
          </p:cNvPicPr>
          <p:nvPr userDrawn="1"/>
        </p:nvPicPr>
        <p:blipFill>
          <a:blip r:embed="rId2" cstate="print"/>
          <a:stretch>
            <a:fillRect/>
          </a:stretch>
        </p:blipFill>
        <p:spPr>
          <a:xfrm>
            <a:off x="1" y="-15716"/>
            <a:ext cx="10691813" cy="7575392"/>
          </a:xfrm>
          <a:prstGeom prst="rect">
            <a:avLst/>
          </a:prstGeom>
        </p:spPr>
      </p:pic>
      <p:pic>
        <p:nvPicPr>
          <p:cNvPr id="8" name="Picture 7" descr="Header 1"/>
          <p:cNvPicPr/>
          <p:nvPr userDrawn="1"/>
        </p:nvPicPr>
        <p:blipFill>
          <a:blip r:embed="rId3" cstate="print"/>
          <a:srcRect/>
          <a:stretch>
            <a:fillRect/>
          </a:stretch>
        </p:blipFill>
        <p:spPr bwMode="auto">
          <a:xfrm>
            <a:off x="8185939" y="629951"/>
            <a:ext cx="1670607" cy="472483"/>
          </a:xfrm>
          <a:prstGeom prst="rect">
            <a:avLst/>
          </a:prstGeom>
          <a:solidFill>
            <a:srgbClr val="FFFFFF"/>
          </a:solidFill>
          <a:ln w="9525">
            <a:noFill/>
            <a:miter lim="800000"/>
            <a:headEnd/>
            <a:tailEnd/>
          </a:ln>
        </p:spPr>
      </p:pic>
      <p:sp>
        <p:nvSpPr>
          <p:cNvPr id="2" name="Title 1"/>
          <p:cNvSpPr>
            <a:spLocks noGrp="1"/>
          </p:cNvSpPr>
          <p:nvPr>
            <p:ph type="title"/>
          </p:nvPr>
        </p:nvSpPr>
        <p:spPr>
          <a:xfrm>
            <a:off x="584675" y="472456"/>
            <a:ext cx="7434203" cy="787472"/>
          </a:xfrm>
        </p:spPr>
        <p:txBody>
          <a:bodyPr anchor="b">
            <a:normAutofit/>
          </a:bodyPr>
          <a:lstStyle>
            <a:lvl1pPr algn="l">
              <a:defRPr sz="2646" b="0" cap="all" baseline="0">
                <a:solidFill>
                  <a:schemeClr val="tx1"/>
                </a:solidFill>
              </a:defRPr>
            </a:lvl1pPr>
          </a:lstStyle>
          <a:p>
            <a:r>
              <a:rPr lang="en-US"/>
              <a:t>Click to edit Master title style</a:t>
            </a:r>
            <a:endParaRPr lang="en-AU" dirty="0"/>
          </a:p>
        </p:txBody>
      </p:sp>
      <p:sp>
        <p:nvSpPr>
          <p:cNvPr id="5" name="Text Placeholder 4"/>
          <p:cNvSpPr>
            <a:spLocks noGrp="1"/>
          </p:cNvSpPr>
          <p:nvPr>
            <p:ph type="body" sz="quarter" idx="10"/>
          </p:nvPr>
        </p:nvSpPr>
        <p:spPr>
          <a:xfrm>
            <a:off x="584710" y="1574933"/>
            <a:ext cx="9188277" cy="5197277"/>
          </a:xfrm>
        </p:spPr>
        <p:txBody>
          <a:bodyPr/>
          <a:lstStyle>
            <a:lvl1pPr marL="503972" indent="-503972">
              <a:buFont typeface="+mj-lt"/>
              <a:buAutoNum type="arabicPeriod"/>
              <a:defRPr>
                <a:solidFill>
                  <a:schemeClr val="tx1"/>
                </a:solidFill>
              </a:defRPr>
            </a:lvl1pPr>
            <a:lvl2pPr marL="904699" indent="-503972">
              <a:buFont typeface="+mj-lt"/>
              <a:buAutoNum type="arabicPeriod"/>
              <a:defRPr>
                <a:solidFill>
                  <a:schemeClr val="tx1"/>
                </a:solidFill>
              </a:defRPr>
            </a:lvl2pPr>
            <a:lvl3pPr>
              <a:buFont typeface="Arial" pitchFamily="34" charset="0"/>
              <a:buChar char="•"/>
              <a:defRPr>
                <a:solidFill>
                  <a:schemeClr val="tx1"/>
                </a:solidFill>
              </a:defRPr>
            </a:lvl3pPr>
            <a:lvl4pPr>
              <a:buFont typeface="Courier New" pitchFamily="49" charset="0"/>
              <a:buChar char="o"/>
              <a:defRPr>
                <a:solidFill>
                  <a:schemeClr val="tx1"/>
                </a:solidFill>
              </a:defRPr>
            </a:lvl4pPr>
            <a:lvl5pPr>
              <a:buFont typeface="Wingdings" pitchFamily="2" charset="2"/>
              <a:buChar char="Ø"/>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2340667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dirty="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4192D4CA-3F5F-4C2B-94C3-A5DE0B23BC49}" type="datetime1">
              <a:rPr lang="en-AU" smtClean="0"/>
              <a:t>29/11/2018</a:t>
            </a:fld>
            <a:endParaRPr lang="en-AU" dirty="0"/>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dirty="0"/>
          </a:p>
        </p:txBody>
      </p:sp>
      <p:sp>
        <p:nvSpPr>
          <p:cNvPr id="9" name="Text Placeholder 8">
            <a:extLst>
              <a:ext uri="{FF2B5EF4-FFF2-40B4-BE49-F238E27FC236}">
                <a16:creationId xmlns:a16="http://schemas.microsoft.com/office/drawing/2014/main" id="{96966F1C-22DB-47A8-8E30-240A14932D3A}"/>
              </a:ext>
            </a:extLst>
          </p:cNvPr>
          <p:cNvSpPr>
            <a:spLocks noGrp="1"/>
          </p:cNvSpPr>
          <p:nvPr>
            <p:ph type="body" sz="quarter" idx="13"/>
          </p:nvPr>
        </p:nvSpPr>
        <p:spPr>
          <a:xfrm>
            <a:off x="3686400" y="503237"/>
            <a:ext cx="6775200" cy="6202800"/>
          </a:xfrm>
        </p:spPr>
        <p:txBody>
          <a:bodyPr/>
          <a:lstStyle>
            <a:lvl1pPr marL="360363" indent="-360363">
              <a:buFont typeface="+mj-lt"/>
              <a:buAutoNum type="arabicPeriod"/>
              <a:defRPr/>
            </a:lvl1pPr>
            <a:lvl2pPr marL="858165" indent="-457200">
              <a:buFont typeface="+mj-lt"/>
              <a:buAutoNum type="arabicPeriod"/>
              <a:defRPr/>
            </a:lvl2pPr>
            <a:lvl3pPr marL="1144829" indent="-342900">
              <a:buFont typeface="+mj-lt"/>
              <a:buAutoNum type="arabicPeriod"/>
              <a:defRPr/>
            </a:lvl3pPr>
            <a:lvl4pPr marL="1545793" indent="-342900">
              <a:buFont typeface="+mj-lt"/>
              <a:buAutoNum type="arabicPeriod"/>
              <a:defRPr/>
            </a:lvl4pPr>
            <a:lvl5pPr marL="1946758" indent="-342900">
              <a:buFont typeface="+mj-lt"/>
              <a:buAutoNum type="arabicPeriod"/>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161345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24A8510A-BAD9-47B2-B818-8D099F5757A9}" type="datetime1">
              <a:rPr lang="en-AU" smtClean="0"/>
              <a:t>29/11/2018</a:t>
            </a:fld>
            <a:endParaRPr lang="en-AU" dirty="0"/>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10462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7475-FEE0-40F3-B487-DB82C280664C}"/>
              </a:ext>
            </a:extLst>
          </p:cNvPr>
          <p:cNvSpPr>
            <a:spLocks noGrp="1"/>
          </p:cNvSpPr>
          <p:nvPr>
            <p:ph type="title"/>
          </p:nvPr>
        </p:nvSpPr>
        <p:spPr>
          <a:xfrm>
            <a:off x="729493" y="1884670"/>
            <a:ext cx="9221689" cy="3144614"/>
          </a:xfrm>
        </p:spPr>
        <p:txBody>
          <a:bodyPr anchor="b"/>
          <a:lstStyle>
            <a:lvl1pPr>
              <a:defRPr sz="5262"/>
            </a:lvl1p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2A56FD0D-B4CE-41F4-9879-E575CB28F436}"/>
              </a:ext>
            </a:extLst>
          </p:cNvPr>
          <p:cNvSpPr>
            <a:spLocks noGrp="1"/>
          </p:cNvSpPr>
          <p:nvPr>
            <p:ph type="body" idx="1"/>
          </p:nvPr>
        </p:nvSpPr>
        <p:spPr>
          <a:xfrm>
            <a:off x="729493" y="5059034"/>
            <a:ext cx="9221689" cy="1653678"/>
          </a:xfrm>
        </p:spPr>
        <p:txBody>
          <a:bodyPr/>
          <a:lstStyle>
            <a:lvl1pPr marL="0" indent="0">
              <a:buNone/>
              <a:defRPr sz="2105">
                <a:solidFill>
                  <a:schemeClr val="bg1"/>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BDB86D-BED8-4F4E-A228-4A9502398278}"/>
              </a:ext>
            </a:extLst>
          </p:cNvPr>
          <p:cNvSpPr>
            <a:spLocks noGrp="1"/>
          </p:cNvSpPr>
          <p:nvPr>
            <p:ph type="dt" sz="half" idx="10"/>
          </p:nvPr>
        </p:nvSpPr>
        <p:spPr/>
        <p:txBody>
          <a:bodyPr/>
          <a:lstStyle>
            <a:lvl1pPr>
              <a:defRPr>
                <a:solidFill>
                  <a:schemeClr val="bg1"/>
                </a:solidFill>
              </a:defRPr>
            </a:lvl1pPr>
          </a:lstStyle>
          <a:p>
            <a:fld id="{F829785D-7340-4FBB-894D-5C9AE9A7A063}" type="datetime1">
              <a:rPr lang="en-AU" smtClean="0"/>
              <a:t>29/11/2018</a:t>
            </a:fld>
            <a:endParaRPr lang="en-AU" dirty="0"/>
          </a:p>
        </p:txBody>
      </p:sp>
      <p:sp>
        <p:nvSpPr>
          <p:cNvPr id="5" name="Footer Placeholder 4">
            <a:extLst>
              <a:ext uri="{FF2B5EF4-FFF2-40B4-BE49-F238E27FC236}">
                <a16:creationId xmlns:a16="http://schemas.microsoft.com/office/drawing/2014/main" id="{8C4C2DBD-604C-465E-B9D8-B4B22647CF29}"/>
              </a:ext>
            </a:extLst>
          </p:cNvPr>
          <p:cNvSpPr>
            <a:spLocks noGrp="1"/>
          </p:cNvSpPr>
          <p:nvPr>
            <p:ph type="ftr" sz="quarter" idx="11"/>
          </p:nvPr>
        </p:nvSpPr>
        <p:spPr/>
        <p:txBody>
          <a:bodyPr/>
          <a:lstStyle>
            <a:lvl1pPr>
              <a:defRPr>
                <a:solidFill>
                  <a:schemeClr val="bg1"/>
                </a:solidFill>
              </a:defRPr>
            </a:lvl1pPr>
          </a:lstStyle>
          <a:p>
            <a:endParaRPr lang="en-AU" dirty="0"/>
          </a:p>
        </p:txBody>
      </p:sp>
      <p:sp>
        <p:nvSpPr>
          <p:cNvPr id="6" name="Slide Number Placeholder 5">
            <a:extLst>
              <a:ext uri="{FF2B5EF4-FFF2-40B4-BE49-F238E27FC236}">
                <a16:creationId xmlns:a16="http://schemas.microsoft.com/office/drawing/2014/main" id="{DFD5CE2D-E898-480E-8C7D-50D7E3781CA3}"/>
              </a:ext>
            </a:extLst>
          </p:cNvPr>
          <p:cNvSpPr>
            <a:spLocks noGrp="1"/>
          </p:cNvSpPr>
          <p:nvPr>
            <p:ph type="sldNum" sz="quarter" idx="12"/>
          </p:nvPr>
        </p:nvSpPr>
        <p:spPr/>
        <p:txBody>
          <a:bodyPr/>
          <a:lstStyle>
            <a:lvl1pPr>
              <a:defRPr>
                <a:solidFill>
                  <a:schemeClr val="bg1"/>
                </a:solidFill>
              </a:defRPr>
            </a:lvl1pPr>
          </a:lstStyle>
          <a:p>
            <a:fld id="{4EC81F68-4976-451A-B2E9-79BCBD2F70CC}" type="slidenum">
              <a:rPr lang="en-AU" smtClean="0"/>
              <a:pPr/>
              <a:t>‹#›</a:t>
            </a:fld>
            <a:endParaRPr lang="en-AU" dirty="0"/>
          </a:p>
        </p:txBody>
      </p:sp>
    </p:spTree>
    <p:extLst>
      <p:ext uri="{BB962C8B-B14F-4D97-AF65-F5344CB8AC3E}">
        <p14:creationId xmlns:p14="http://schemas.microsoft.com/office/powerpoint/2010/main" val="257096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75BD-C264-4D14-9F9C-5E355E6152C5}"/>
              </a:ext>
            </a:extLst>
          </p:cNvPr>
          <p:cNvSpPr>
            <a:spLocks noGrp="1"/>
          </p:cNvSpPr>
          <p:nvPr>
            <p:ph type="title"/>
          </p:nvPr>
        </p:nvSpPr>
        <p:spPr/>
        <p:txBody>
          <a:body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C050E30A-9FDC-436A-82DC-AF6B205EB45E}"/>
              </a:ext>
            </a:extLst>
          </p:cNvPr>
          <p:cNvSpPr>
            <a:spLocks noGrp="1"/>
          </p:cNvSpPr>
          <p:nvPr>
            <p:ph sz="half" idx="1"/>
          </p:nvPr>
        </p:nvSpPr>
        <p:spPr>
          <a:xfrm>
            <a:off x="206547" y="2012414"/>
            <a:ext cx="5048093" cy="479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Content Placeholder 3">
            <a:extLst>
              <a:ext uri="{FF2B5EF4-FFF2-40B4-BE49-F238E27FC236}">
                <a16:creationId xmlns:a16="http://schemas.microsoft.com/office/drawing/2014/main" id="{66E30723-81C3-4A18-9021-A93A3C56F363}"/>
              </a:ext>
            </a:extLst>
          </p:cNvPr>
          <p:cNvSpPr>
            <a:spLocks noGrp="1"/>
          </p:cNvSpPr>
          <p:nvPr>
            <p:ph sz="half" idx="2"/>
          </p:nvPr>
        </p:nvSpPr>
        <p:spPr>
          <a:xfrm>
            <a:off x="5412730" y="2012414"/>
            <a:ext cx="5049240" cy="479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5" name="Date Placeholder 4">
            <a:extLst>
              <a:ext uri="{FF2B5EF4-FFF2-40B4-BE49-F238E27FC236}">
                <a16:creationId xmlns:a16="http://schemas.microsoft.com/office/drawing/2014/main" id="{CC43672F-28FD-447E-B5A2-6040CEC9D790}"/>
              </a:ext>
            </a:extLst>
          </p:cNvPr>
          <p:cNvSpPr>
            <a:spLocks noGrp="1"/>
          </p:cNvSpPr>
          <p:nvPr>
            <p:ph type="dt" sz="half" idx="10"/>
          </p:nvPr>
        </p:nvSpPr>
        <p:spPr/>
        <p:txBody>
          <a:bodyPr/>
          <a:lstStyle/>
          <a:p>
            <a:fld id="{90BB288F-67E2-4812-9865-84CFCFD90E93}" type="datetime1">
              <a:rPr lang="en-AU" smtClean="0"/>
              <a:t>29/11/2018</a:t>
            </a:fld>
            <a:endParaRPr lang="en-AU" dirty="0"/>
          </a:p>
        </p:txBody>
      </p:sp>
      <p:sp>
        <p:nvSpPr>
          <p:cNvPr id="6" name="Footer Placeholder 5">
            <a:extLst>
              <a:ext uri="{FF2B5EF4-FFF2-40B4-BE49-F238E27FC236}">
                <a16:creationId xmlns:a16="http://schemas.microsoft.com/office/drawing/2014/main" id="{69EE0952-34FB-4217-8FBC-774BE000F6FC}"/>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1122B44-2702-4DE0-8F4B-297ACA78CA11}"/>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25543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46C0-76B2-4261-BBDE-BA8E98953FAE}"/>
              </a:ext>
            </a:extLst>
          </p:cNvPr>
          <p:cNvSpPr>
            <a:spLocks noGrp="1"/>
          </p:cNvSpPr>
          <p:nvPr>
            <p:ph type="title"/>
          </p:nvPr>
        </p:nvSpPr>
        <p:spPr>
          <a:xfrm>
            <a:off x="205207" y="150797"/>
            <a:ext cx="7895736" cy="1309550"/>
          </a:xfrm>
        </p:spPr>
        <p:txBody>
          <a:body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526F9673-06A6-4883-87B9-AEFCC485B9D1}"/>
              </a:ext>
            </a:extLst>
          </p:cNvPr>
          <p:cNvSpPr>
            <a:spLocks noGrp="1"/>
          </p:cNvSpPr>
          <p:nvPr>
            <p:ph type="body" idx="1"/>
          </p:nvPr>
        </p:nvSpPr>
        <p:spPr>
          <a:xfrm>
            <a:off x="205208" y="1853171"/>
            <a:ext cx="5054385"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en-US"/>
              <a:t>Click to edit Master text styles</a:t>
            </a:r>
          </a:p>
        </p:txBody>
      </p:sp>
      <p:sp>
        <p:nvSpPr>
          <p:cNvPr id="4" name="Content Placeholder 3">
            <a:extLst>
              <a:ext uri="{FF2B5EF4-FFF2-40B4-BE49-F238E27FC236}">
                <a16:creationId xmlns:a16="http://schemas.microsoft.com/office/drawing/2014/main" id="{25ECD162-0697-49BE-8899-05FCFB71539C}"/>
              </a:ext>
            </a:extLst>
          </p:cNvPr>
          <p:cNvSpPr>
            <a:spLocks noGrp="1"/>
          </p:cNvSpPr>
          <p:nvPr>
            <p:ph sz="half" idx="2"/>
          </p:nvPr>
        </p:nvSpPr>
        <p:spPr>
          <a:xfrm>
            <a:off x="205208" y="2761381"/>
            <a:ext cx="5054385" cy="4061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9E6007-785B-41D0-B932-2B4BFF073755}"/>
              </a:ext>
            </a:extLst>
          </p:cNvPr>
          <p:cNvSpPr>
            <a:spLocks noGrp="1"/>
          </p:cNvSpPr>
          <p:nvPr>
            <p:ph type="body" sz="quarter" idx="3"/>
          </p:nvPr>
        </p:nvSpPr>
        <p:spPr>
          <a:xfrm>
            <a:off x="5412730" y="1853171"/>
            <a:ext cx="5054407"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en-US"/>
              <a:t>Click to edit Master text styles</a:t>
            </a:r>
          </a:p>
        </p:txBody>
      </p:sp>
      <p:sp>
        <p:nvSpPr>
          <p:cNvPr id="6" name="Content Placeholder 5">
            <a:extLst>
              <a:ext uri="{FF2B5EF4-FFF2-40B4-BE49-F238E27FC236}">
                <a16:creationId xmlns:a16="http://schemas.microsoft.com/office/drawing/2014/main" id="{E35DF337-0335-4780-B1BA-0BBD0A42EA5C}"/>
              </a:ext>
            </a:extLst>
          </p:cNvPr>
          <p:cNvSpPr>
            <a:spLocks noGrp="1"/>
          </p:cNvSpPr>
          <p:nvPr>
            <p:ph sz="quarter" idx="4"/>
          </p:nvPr>
        </p:nvSpPr>
        <p:spPr>
          <a:xfrm>
            <a:off x="5412730" y="2761381"/>
            <a:ext cx="5054407" cy="4061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D2C4F8-CFFF-463C-BEA7-03012D7F8516}"/>
              </a:ext>
            </a:extLst>
          </p:cNvPr>
          <p:cNvSpPr>
            <a:spLocks noGrp="1"/>
          </p:cNvSpPr>
          <p:nvPr>
            <p:ph type="dt" sz="half" idx="10"/>
          </p:nvPr>
        </p:nvSpPr>
        <p:spPr/>
        <p:txBody>
          <a:bodyPr/>
          <a:lstStyle/>
          <a:p>
            <a:fld id="{5822E2B7-ECF6-4FB3-A109-F2C372D0F792}" type="datetime1">
              <a:rPr lang="en-AU" smtClean="0"/>
              <a:t>29/11/2018</a:t>
            </a:fld>
            <a:endParaRPr lang="en-AU" dirty="0"/>
          </a:p>
        </p:txBody>
      </p:sp>
      <p:sp>
        <p:nvSpPr>
          <p:cNvPr id="8" name="Footer Placeholder 7">
            <a:extLst>
              <a:ext uri="{FF2B5EF4-FFF2-40B4-BE49-F238E27FC236}">
                <a16:creationId xmlns:a16="http://schemas.microsoft.com/office/drawing/2014/main" id="{45F5B21B-D917-4C2D-A86B-12BB20BCDC13}"/>
              </a:ext>
            </a:extLst>
          </p:cNvPr>
          <p:cNvSpPr>
            <a:spLocks noGrp="1"/>
          </p:cNvSpPr>
          <p:nvPr>
            <p:ph type="ftr" sz="quarter" idx="11"/>
          </p:nvPr>
        </p:nvSpPr>
        <p:spPr/>
        <p:txBody>
          <a:bodyPr/>
          <a:lstStyle/>
          <a:p>
            <a:endParaRPr lang="en-AU" dirty="0"/>
          </a:p>
        </p:txBody>
      </p:sp>
      <p:sp>
        <p:nvSpPr>
          <p:cNvPr id="9" name="Slide Number Placeholder 8">
            <a:extLst>
              <a:ext uri="{FF2B5EF4-FFF2-40B4-BE49-F238E27FC236}">
                <a16:creationId xmlns:a16="http://schemas.microsoft.com/office/drawing/2014/main" id="{3ED006EB-F623-4403-A677-A9921610C0AE}"/>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33655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7A25-6280-4D1F-8222-2DE5D168B25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5B11E6-D675-4EEF-978E-E387831969B1}"/>
              </a:ext>
            </a:extLst>
          </p:cNvPr>
          <p:cNvSpPr>
            <a:spLocks noGrp="1"/>
          </p:cNvSpPr>
          <p:nvPr>
            <p:ph type="dt" sz="half" idx="10"/>
          </p:nvPr>
        </p:nvSpPr>
        <p:spPr/>
        <p:txBody>
          <a:bodyPr/>
          <a:lstStyle/>
          <a:p>
            <a:fld id="{1977FC6D-5A99-4A1F-9636-3B90639AE396}" type="datetime1">
              <a:rPr lang="en-AU" smtClean="0"/>
              <a:t>29/11/2018</a:t>
            </a:fld>
            <a:endParaRPr lang="en-AU" dirty="0"/>
          </a:p>
        </p:txBody>
      </p:sp>
      <p:sp>
        <p:nvSpPr>
          <p:cNvPr id="4" name="Footer Placeholder 3">
            <a:extLst>
              <a:ext uri="{FF2B5EF4-FFF2-40B4-BE49-F238E27FC236}">
                <a16:creationId xmlns:a16="http://schemas.microsoft.com/office/drawing/2014/main" id="{495CDF87-D029-4429-9F21-882389F5C0E6}"/>
              </a:ext>
            </a:extLst>
          </p:cNvPr>
          <p:cNvSpPr>
            <a:spLocks noGrp="1"/>
          </p:cNvSpPr>
          <p:nvPr>
            <p:ph type="ftr" sz="quarter" idx="11"/>
          </p:nvPr>
        </p:nvSpPr>
        <p:spPr/>
        <p:txBody>
          <a:bodyPr/>
          <a:lstStyle/>
          <a:p>
            <a:endParaRPr lang="en-AU" dirty="0"/>
          </a:p>
        </p:txBody>
      </p:sp>
      <p:sp>
        <p:nvSpPr>
          <p:cNvPr id="5" name="Slide Number Placeholder 4">
            <a:extLst>
              <a:ext uri="{FF2B5EF4-FFF2-40B4-BE49-F238E27FC236}">
                <a16:creationId xmlns:a16="http://schemas.microsoft.com/office/drawing/2014/main" id="{170BC53C-4C4B-4FB5-B43A-F9255C94B3E5}"/>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185741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BD13F-814C-4D3A-8EB6-2F0288292708}"/>
              </a:ext>
            </a:extLst>
          </p:cNvPr>
          <p:cNvSpPr>
            <a:spLocks noGrp="1"/>
          </p:cNvSpPr>
          <p:nvPr>
            <p:ph type="dt" sz="half" idx="10"/>
          </p:nvPr>
        </p:nvSpPr>
        <p:spPr/>
        <p:txBody>
          <a:bodyPr/>
          <a:lstStyle/>
          <a:p>
            <a:fld id="{0A2669E9-F340-4921-871F-BD3FFDEC2A70}" type="datetime1">
              <a:rPr lang="en-AU" smtClean="0"/>
              <a:t>29/11/2018</a:t>
            </a:fld>
            <a:endParaRPr lang="en-AU" dirty="0"/>
          </a:p>
        </p:txBody>
      </p:sp>
      <p:sp>
        <p:nvSpPr>
          <p:cNvPr id="3" name="Footer Placeholder 2">
            <a:extLst>
              <a:ext uri="{FF2B5EF4-FFF2-40B4-BE49-F238E27FC236}">
                <a16:creationId xmlns:a16="http://schemas.microsoft.com/office/drawing/2014/main" id="{A6DB036C-D370-4FDE-B942-8258769CEEC3}"/>
              </a:ext>
            </a:extLst>
          </p:cNvPr>
          <p:cNvSpPr>
            <a:spLocks noGrp="1"/>
          </p:cNvSpPr>
          <p:nvPr>
            <p:ph type="ftr" sz="quarter" idx="11"/>
          </p:nvPr>
        </p:nvSpPr>
        <p:spPr/>
        <p:txBody>
          <a:bodyPr/>
          <a:lstStyle/>
          <a:p>
            <a:endParaRPr lang="en-AU" dirty="0"/>
          </a:p>
        </p:txBody>
      </p:sp>
      <p:sp>
        <p:nvSpPr>
          <p:cNvPr id="4" name="Slide Number Placeholder 3">
            <a:extLst>
              <a:ext uri="{FF2B5EF4-FFF2-40B4-BE49-F238E27FC236}">
                <a16:creationId xmlns:a16="http://schemas.microsoft.com/office/drawing/2014/main" id="{00CCFD27-C193-40B6-BAF5-5C073FCA20A5}"/>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27813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dirty="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5AE116F7-0AE7-40B0-9C9D-0F9CBF82DF85}"/>
              </a:ext>
            </a:extLst>
          </p:cNvPr>
          <p:cNvSpPr>
            <a:spLocks noGrp="1"/>
          </p:cNvSpPr>
          <p:nvPr>
            <p:ph idx="1"/>
          </p:nvPr>
        </p:nvSpPr>
        <p:spPr>
          <a:xfrm>
            <a:off x="3684793" y="503978"/>
            <a:ext cx="6774452" cy="6202505"/>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Text Placeholder 3">
            <a:extLst>
              <a:ext uri="{FF2B5EF4-FFF2-40B4-BE49-F238E27FC236}">
                <a16:creationId xmlns:a16="http://schemas.microsoft.com/office/drawing/2014/main" id="{4A46DFC6-B1F9-4548-AD13-D6EEFAE6DD0C}"/>
              </a:ext>
            </a:extLst>
          </p:cNvPr>
          <p:cNvSpPr>
            <a:spLocks noGrp="1"/>
          </p:cNvSpPr>
          <p:nvPr>
            <p:ph type="body" sz="half" idx="2"/>
          </p:nvPr>
        </p:nvSpPr>
        <p:spPr>
          <a:xfrm>
            <a:off x="233620" y="3436577"/>
            <a:ext cx="2907626" cy="2035755"/>
          </a:xfrm>
        </p:spPr>
        <p:txBody>
          <a:bodyPr>
            <a:normAutofit/>
          </a:bodyPr>
          <a:lstStyle>
            <a:lvl1pPr marL="0" indent="0">
              <a:buNone/>
              <a:defRPr sz="2456">
                <a:solidFill>
                  <a:schemeClr val="bg1"/>
                </a:solidFill>
              </a:defRPr>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en-US"/>
              <a:t>Click to edit Master text styles</a:t>
            </a:r>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B6E5D04A-A052-4A8C-8E65-5259D0D864CA}" type="datetime1">
              <a:rPr lang="en-AU" smtClean="0"/>
              <a:t>29/11/2018</a:t>
            </a:fld>
            <a:endParaRPr lang="en-AU" dirty="0"/>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4035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A570C-1BBC-4CDB-A506-E6982C6B7BDD}"/>
              </a:ext>
            </a:extLst>
          </p:cNvPr>
          <p:cNvSpPr/>
          <p:nvPr userDrawn="1"/>
        </p:nvSpPr>
        <p:spPr>
          <a:xfrm>
            <a:off x="0" y="0"/>
            <a:ext cx="10691813" cy="1461188"/>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84" dirty="0"/>
          </a:p>
        </p:txBody>
      </p:sp>
      <p:sp>
        <p:nvSpPr>
          <p:cNvPr id="2" name="Title Placeholder 1">
            <a:extLst>
              <a:ext uri="{FF2B5EF4-FFF2-40B4-BE49-F238E27FC236}">
                <a16:creationId xmlns:a16="http://schemas.microsoft.com/office/drawing/2014/main" id="{E813FF67-1633-4DD4-99C9-C98EEFE702B2}"/>
              </a:ext>
            </a:extLst>
          </p:cNvPr>
          <p:cNvSpPr>
            <a:spLocks noGrp="1"/>
          </p:cNvSpPr>
          <p:nvPr>
            <p:ph type="title"/>
          </p:nvPr>
        </p:nvSpPr>
        <p:spPr>
          <a:xfrm>
            <a:off x="206547" y="150494"/>
            <a:ext cx="7894138" cy="1310695"/>
          </a:xfrm>
          <a:prstGeom prst="rect">
            <a:avLst/>
          </a:prstGeom>
        </p:spPr>
        <p:txBody>
          <a:bodyPr vert="horz" lIns="91440" tIns="45720" rIns="91440" bIns="45720" rtlCol="0" anchor="b" anchorCtr="0">
            <a:normAutofit/>
          </a:body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27D0BBB1-D145-40B9-81B9-93197AFAADDE}"/>
              </a:ext>
            </a:extLst>
          </p:cNvPr>
          <p:cNvSpPr>
            <a:spLocks noGrp="1"/>
          </p:cNvSpPr>
          <p:nvPr>
            <p:ph type="body" idx="1"/>
          </p:nvPr>
        </p:nvSpPr>
        <p:spPr>
          <a:xfrm>
            <a:off x="206546" y="2012414"/>
            <a:ext cx="10255425" cy="479654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Date Placeholder 3">
            <a:extLst>
              <a:ext uri="{FF2B5EF4-FFF2-40B4-BE49-F238E27FC236}">
                <a16:creationId xmlns:a16="http://schemas.microsoft.com/office/drawing/2014/main" id="{C4F2B31C-A208-4978-9A1D-EA4662D26BC7}"/>
              </a:ext>
            </a:extLst>
          </p:cNvPr>
          <p:cNvSpPr>
            <a:spLocks noGrp="1"/>
          </p:cNvSpPr>
          <p:nvPr>
            <p:ph type="dt" sz="half" idx="2"/>
          </p:nvPr>
        </p:nvSpPr>
        <p:spPr>
          <a:xfrm>
            <a:off x="8327920" y="7006699"/>
            <a:ext cx="1522449" cy="402483"/>
          </a:xfrm>
          <a:prstGeom prst="rect">
            <a:avLst/>
          </a:prstGeom>
        </p:spPr>
        <p:txBody>
          <a:bodyPr vert="horz" lIns="91440" tIns="45720" rIns="91440" bIns="45720" rtlCol="0" anchor="ctr"/>
          <a:lstStyle>
            <a:lvl1pPr algn="l">
              <a:defRPr sz="1052">
                <a:solidFill>
                  <a:schemeClr val="tx1">
                    <a:tint val="75000"/>
                  </a:schemeClr>
                </a:solidFill>
              </a:defRPr>
            </a:lvl1pPr>
          </a:lstStyle>
          <a:p>
            <a:fld id="{4F4D6FF2-F7F9-4308-A0D7-61D53217EFF1}" type="datetime1">
              <a:rPr lang="en-AU" smtClean="0"/>
              <a:t>29/11/2018</a:t>
            </a:fld>
            <a:endParaRPr lang="en-AU" dirty="0"/>
          </a:p>
        </p:txBody>
      </p:sp>
      <p:sp>
        <p:nvSpPr>
          <p:cNvPr id="5" name="Footer Placeholder 4">
            <a:extLst>
              <a:ext uri="{FF2B5EF4-FFF2-40B4-BE49-F238E27FC236}">
                <a16:creationId xmlns:a16="http://schemas.microsoft.com/office/drawing/2014/main" id="{7ACC266F-310A-4449-8A29-6F1ACA0C6CA5}"/>
              </a:ext>
            </a:extLst>
          </p:cNvPr>
          <p:cNvSpPr>
            <a:spLocks noGrp="1"/>
          </p:cNvSpPr>
          <p:nvPr>
            <p:ph type="ftr" sz="quarter" idx="3"/>
          </p:nvPr>
        </p:nvSpPr>
        <p:spPr>
          <a:xfrm>
            <a:off x="3541663" y="7006699"/>
            <a:ext cx="4679868" cy="402483"/>
          </a:xfrm>
          <a:prstGeom prst="rect">
            <a:avLst/>
          </a:prstGeom>
        </p:spPr>
        <p:txBody>
          <a:bodyPr vert="horz" lIns="91440" tIns="45720" rIns="91440" bIns="45720" rtlCol="0" anchor="ctr"/>
          <a:lstStyle>
            <a:lvl1pPr algn="r">
              <a:defRPr sz="1052">
                <a:solidFill>
                  <a:schemeClr val="tx1">
                    <a:tint val="75000"/>
                  </a:schemeClr>
                </a:solidFill>
              </a:defRPr>
            </a:lvl1pPr>
          </a:lstStyle>
          <a:p>
            <a:endParaRPr lang="en-AU" dirty="0"/>
          </a:p>
        </p:txBody>
      </p:sp>
      <p:sp>
        <p:nvSpPr>
          <p:cNvPr id="6" name="Slide Number Placeholder 5">
            <a:extLst>
              <a:ext uri="{FF2B5EF4-FFF2-40B4-BE49-F238E27FC236}">
                <a16:creationId xmlns:a16="http://schemas.microsoft.com/office/drawing/2014/main" id="{F32EF9F2-B7AF-45F0-96E3-4AB78790C458}"/>
              </a:ext>
            </a:extLst>
          </p:cNvPr>
          <p:cNvSpPr>
            <a:spLocks noGrp="1"/>
          </p:cNvSpPr>
          <p:nvPr>
            <p:ph type="sldNum" sz="quarter" idx="4"/>
          </p:nvPr>
        </p:nvSpPr>
        <p:spPr>
          <a:xfrm>
            <a:off x="9956751" y="7006699"/>
            <a:ext cx="505220" cy="402483"/>
          </a:xfrm>
          <a:prstGeom prst="rect">
            <a:avLst/>
          </a:prstGeom>
        </p:spPr>
        <p:txBody>
          <a:bodyPr vert="horz" lIns="91440" tIns="45720" rIns="91440" bIns="45720" rtlCol="0" anchor="ctr"/>
          <a:lstStyle>
            <a:lvl1pPr algn="r">
              <a:defRPr sz="1052">
                <a:solidFill>
                  <a:schemeClr val="tx1">
                    <a:tint val="75000"/>
                  </a:schemeClr>
                </a:solidFill>
              </a:defRPr>
            </a:lvl1pPr>
          </a:lstStyle>
          <a:p>
            <a:fld id="{4EC81F68-4976-451A-B2E9-79BCBD2F70CC}" type="slidenum">
              <a:rPr lang="en-AU" smtClean="0"/>
              <a:t>‹#›</a:t>
            </a:fld>
            <a:endParaRPr lang="en-AU" dirty="0"/>
          </a:p>
        </p:txBody>
      </p:sp>
    </p:spTree>
    <p:extLst>
      <p:ext uri="{BB962C8B-B14F-4D97-AF65-F5344CB8AC3E}">
        <p14:creationId xmlns:p14="http://schemas.microsoft.com/office/powerpoint/2010/main" val="34374932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 id="2147483660" r:id="rId12"/>
  </p:sldLayoutIdLst>
  <p:hf hdr="0" ftr="0" dt="0"/>
  <p:txStyles>
    <p:titleStyle>
      <a:lvl1pPr algn="l" defTabSz="801929" rtl="0" eaLnBrk="1" latinLnBrk="0" hangingPunct="1">
        <a:lnSpc>
          <a:spcPct val="90000"/>
        </a:lnSpc>
        <a:spcBef>
          <a:spcPct val="0"/>
        </a:spcBef>
        <a:buNone/>
        <a:defRPr sz="3859" b="0" kern="1200">
          <a:solidFill>
            <a:schemeClr val="bg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www.aemo.com.au/Electricity/National-Electricity-Market-NEM/Five-Minute-Settlement/Program-Management/Program-Consultative-Forum" TargetMode="Externa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www.aemo.com.au/Stakeholder-Consultation"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3.xml"/><Relationship Id="rId4" Type="http://schemas.openxmlformats.org/officeDocument/2006/relationships/image" Target="../media/image8.emf"/></Relationships>
</file>

<file path=ppt/slides/_rels/slide16.xml.rels><?xml version="1.0" encoding="UTF-8" standalone="yes"?>
<Relationships xmlns="http://schemas.openxmlformats.org/package/2006/relationships"><Relationship Id="rId3" Type="http://schemas.openxmlformats.org/officeDocument/2006/relationships/hyperlink" Target="mailto:5ms@aemo.com.au" TargetMode="External"/><Relationship Id="rId2" Type="http://schemas.openxmlformats.org/officeDocument/2006/relationships/image" Target="../media/image9.emf"/><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aemo.com.au/Electricity/National-Electricity-Market-NEM/Five-Minute-Settlement/Program-Information-and-Fact-Sheets" TargetMode="Externa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mailto:5ms@aemo.com.au" TargetMode="External"/><Relationship Id="rId2" Type="http://schemas.openxmlformats.org/officeDocument/2006/relationships/hyperlink" Target="https://www.aemc.gov.au/rule-changes/global-settlement-and-market-reconciliation" TargetMode="External"/><Relationship Id="rId1" Type="http://schemas.openxmlformats.org/officeDocument/2006/relationships/slideLayout" Target="../slideLayouts/slideLayout2.xml"/><Relationship Id="rId4" Type="http://schemas.openxmlformats.org/officeDocument/2006/relationships/hyperlink" Target="http://www.aemo.com.au/Electricity/National-Electricity-Market-NEM/Five-Minute-Settlement"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hyperlink" Target="http://www.aemo.com.au/Electricity/National-Electricity-Market-NEM/Five-Minute-Settlement"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a:xfrm>
            <a:off x="735588" y="2262908"/>
            <a:ext cx="9205440" cy="1993231"/>
          </a:xfrm>
        </p:spPr>
        <p:txBody>
          <a:bodyPr>
            <a:normAutofit fontScale="90000"/>
          </a:bodyPr>
          <a:lstStyle/>
          <a:p>
            <a:r>
              <a:rPr lang="en-AU" dirty="0"/>
              <a:t>Five-Minute Settlement Program:</a:t>
            </a:r>
            <a:br>
              <a:rPr lang="en-AU" dirty="0"/>
            </a:br>
            <a:r>
              <a:rPr lang="en-AU" dirty="0"/>
              <a:t>Program Consultative Forum 6</a:t>
            </a:r>
            <a:br>
              <a:rPr lang="en-AU" dirty="0"/>
            </a:br>
            <a:endParaRPr lang="en-AU" dirty="0"/>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a:xfrm>
            <a:off x="735588" y="3832350"/>
            <a:ext cx="8018860" cy="690490"/>
          </a:xfrm>
        </p:spPr>
        <p:txBody>
          <a:bodyPr>
            <a:normAutofit/>
          </a:bodyPr>
          <a:lstStyle/>
          <a:p>
            <a:r>
              <a:rPr lang="en-AU" dirty="0"/>
              <a:t>AEMO 5MS Program Team</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1</a:t>
            </a:fld>
            <a:endParaRPr lang="en-AU" dirty="0"/>
          </a:p>
        </p:txBody>
      </p:sp>
      <p:sp>
        <p:nvSpPr>
          <p:cNvPr id="5" name="Text Placeholder 7">
            <a:extLst>
              <a:ext uri="{FF2B5EF4-FFF2-40B4-BE49-F238E27FC236}">
                <a16:creationId xmlns:a16="http://schemas.microsoft.com/office/drawing/2014/main" id="{1786A2E3-196B-4987-861F-72C20A7F2BDA}"/>
              </a:ext>
            </a:extLst>
          </p:cNvPr>
          <p:cNvSpPr txBox="1">
            <a:spLocks/>
          </p:cNvSpPr>
          <p:nvPr/>
        </p:nvSpPr>
        <p:spPr>
          <a:xfrm>
            <a:off x="735588" y="4522840"/>
            <a:ext cx="7849880" cy="2212256"/>
          </a:xfrm>
          <a:prstGeom prst="rect">
            <a:avLst/>
          </a:prstGeom>
        </p:spPr>
        <p:txBody>
          <a:bodyPr vert="horz" lIns="91440" tIns="45720" rIns="91440" bIns="45720" rtlCol="0">
            <a:normAutofit/>
          </a:bodyPr>
          <a:lstStyle>
            <a:lvl1pPr marL="0" indent="0" algn="l" defTabSz="801929" rtl="0" eaLnBrk="1" latinLnBrk="0" hangingPunct="1">
              <a:lnSpc>
                <a:spcPct val="90000"/>
              </a:lnSpc>
              <a:spcBef>
                <a:spcPts val="877"/>
              </a:spcBef>
              <a:buFont typeface="Arial" panose="020B0604020202020204" pitchFamily="34" charset="0"/>
              <a:buNone/>
              <a:defRPr sz="2456" kern="1200">
                <a:solidFill>
                  <a:schemeClr val="bg1"/>
                </a:solidFill>
                <a:latin typeface="+mn-lt"/>
                <a:ea typeface="+mn-ea"/>
                <a:cs typeface="+mn-cs"/>
              </a:defRPr>
            </a:lvl1pPr>
            <a:lvl2pPr marL="400964" indent="0" algn="ctr" defTabSz="801929" rtl="0" eaLnBrk="1" latinLnBrk="0" hangingPunct="1">
              <a:lnSpc>
                <a:spcPct val="90000"/>
              </a:lnSpc>
              <a:spcBef>
                <a:spcPts val="439"/>
              </a:spcBef>
              <a:buFont typeface="Arial" panose="020B0604020202020204" pitchFamily="34" charset="0"/>
              <a:buNone/>
              <a:defRPr sz="1754" kern="1200">
                <a:solidFill>
                  <a:schemeClr val="tx1"/>
                </a:solidFill>
                <a:latin typeface="+mn-lt"/>
                <a:ea typeface="+mn-ea"/>
                <a:cs typeface="+mn-cs"/>
              </a:defRPr>
            </a:lvl2pPr>
            <a:lvl3pPr marL="801929" indent="0" algn="ctr" defTabSz="801929" rtl="0" eaLnBrk="1" latinLnBrk="0" hangingPunct="1">
              <a:lnSpc>
                <a:spcPct val="90000"/>
              </a:lnSpc>
              <a:spcBef>
                <a:spcPts val="439"/>
              </a:spcBef>
              <a:buFont typeface="Arial" panose="020B0604020202020204" pitchFamily="34" charset="0"/>
              <a:buNone/>
              <a:defRPr sz="1579" kern="1200">
                <a:solidFill>
                  <a:schemeClr val="tx1"/>
                </a:solidFill>
                <a:latin typeface="+mn-lt"/>
                <a:ea typeface="+mn-ea"/>
                <a:cs typeface="+mn-cs"/>
              </a:defRPr>
            </a:lvl3pPr>
            <a:lvl4pPr marL="1202893" indent="0" algn="ctr" defTabSz="801929" rtl="0" eaLnBrk="1" latinLnBrk="0" hangingPunct="1">
              <a:lnSpc>
                <a:spcPct val="90000"/>
              </a:lnSpc>
              <a:spcBef>
                <a:spcPts val="439"/>
              </a:spcBef>
              <a:buFont typeface="Arial" panose="020B0604020202020204" pitchFamily="34" charset="0"/>
              <a:buNone/>
              <a:defRPr sz="1403" kern="1200">
                <a:solidFill>
                  <a:schemeClr val="tx1"/>
                </a:solidFill>
                <a:latin typeface="+mn-lt"/>
                <a:ea typeface="+mn-ea"/>
                <a:cs typeface="+mn-cs"/>
              </a:defRPr>
            </a:lvl4pPr>
            <a:lvl5pPr marL="1603858" indent="0" algn="ctr" defTabSz="801929" rtl="0" eaLnBrk="1" latinLnBrk="0" hangingPunct="1">
              <a:lnSpc>
                <a:spcPct val="90000"/>
              </a:lnSpc>
              <a:spcBef>
                <a:spcPts val="439"/>
              </a:spcBef>
              <a:buFont typeface="Arial" panose="020B0604020202020204" pitchFamily="34" charset="0"/>
              <a:buNone/>
              <a:defRPr sz="1403" kern="1200">
                <a:solidFill>
                  <a:schemeClr val="tx1"/>
                </a:solidFill>
                <a:latin typeface="+mn-lt"/>
                <a:ea typeface="+mn-ea"/>
                <a:cs typeface="+mn-cs"/>
              </a:defRPr>
            </a:lvl5pPr>
            <a:lvl6pPr marL="2004822" indent="0" algn="ctr" defTabSz="801929" rtl="0" eaLnBrk="1" latinLnBrk="0" hangingPunct="1">
              <a:lnSpc>
                <a:spcPct val="90000"/>
              </a:lnSpc>
              <a:spcBef>
                <a:spcPts val="439"/>
              </a:spcBef>
              <a:buFont typeface="Arial" panose="020B0604020202020204" pitchFamily="34" charset="0"/>
              <a:buNone/>
              <a:defRPr sz="1403" kern="1200">
                <a:solidFill>
                  <a:schemeClr val="tx1"/>
                </a:solidFill>
                <a:latin typeface="+mn-lt"/>
                <a:ea typeface="+mn-ea"/>
                <a:cs typeface="+mn-cs"/>
              </a:defRPr>
            </a:lvl6pPr>
            <a:lvl7pPr marL="2405786" indent="0" algn="ctr" defTabSz="801929" rtl="0" eaLnBrk="1" latinLnBrk="0" hangingPunct="1">
              <a:lnSpc>
                <a:spcPct val="90000"/>
              </a:lnSpc>
              <a:spcBef>
                <a:spcPts val="439"/>
              </a:spcBef>
              <a:buFont typeface="Arial" panose="020B0604020202020204" pitchFamily="34" charset="0"/>
              <a:buNone/>
              <a:defRPr sz="1403" kern="1200">
                <a:solidFill>
                  <a:schemeClr val="tx1"/>
                </a:solidFill>
                <a:latin typeface="+mn-lt"/>
                <a:ea typeface="+mn-ea"/>
                <a:cs typeface="+mn-cs"/>
              </a:defRPr>
            </a:lvl7pPr>
            <a:lvl8pPr marL="2806751" indent="0" algn="ctr" defTabSz="801929" rtl="0" eaLnBrk="1" latinLnBrk="0" hangingPunct="1">
              <a:lnSpc>
                <a:spcPct val="90000"/>
              </a:lnSpc>
              <a:spcBef>
                <a:spcPts val="439"/>
              </a:spcBef>
              <a:buFont typeface="Arial" panose="020B0604020202020204" pitchFamily="34" charset="0"/>
              <a:buNone/>
              <a:defRPr sz="1403" kern="1200">
                <a:solidFill>
                  <a:schemeClr val="tx1"/>
                </a:solidFill>
                <a:latin typeface="+mn-lt"/>
                <a:ea typeface="+mn-ea"/>
                <a:cs typeface="+mn-cs"/>
              </a:defRPr>
            </a:lvl8pPr>
            <a:lvl9pPr marL="3207715" indent="0" algn="ctr" defTabSz="801929" rtl="0" eaLnBrk="1" latinLnBrk="0" hangingPunct="1">
              <a:lnSpc>
                <a:spcPct val="90000"/>
              </a:lnSpc>
              <a:spcBef>
                <a:spcPts val="439"/>
              </a:spcBef>
              <a:buFont typeface="Arial" panose="020B0604020202020204" pitchFamily="34" charset="0"/>
              <a:buNone/>
              <a:defRPr sz="1403" kern="1200">
                <a:solidFill>
                  <a:schemeClr val="tx1"/>
                </a:solidFill>
                <a:latin typeface="+mn-lt"/>
                <a:ea typeface="+mn-ea"/>
                <a:cs typeface="+mn-cs"/>
              </a:defRPr>
            </a:lvl9pPr>
          </a:lstStyle>
          <a:p>
            <a:r>
              <a:rPr lang="en-AU" sz="2000" cap="all" dirty="0"/>
              <a:t>Tuesday 4 December 2018</a:t>
            </a:r>
          </a:p>
          <a:p>
            <a:r>
              <a:rPr lang="en-AU" sz="1400" cap="all" dirty="0"/>
              <a:t>AEMO Offices:</a:t>
            </a:r>
          </a:p>
          <a:p>
            <a:r>
              <a:rPr lang="en-AU" sz="1400" cap="all" dirty="0"/>
              <a:t>Level 9, 99 Gawler Place, Adelaide</a:t>
            </a:r>
          </a:p>
          <a:p>
            <a:r>
              <a:rPr lang="en-AU" sz="1400" cap="all" dirty="0"/>
              <a:t>BRISBANE – NO ROOM AVAILABLE – USE DIAL IN FACILITY</a:t>
            </a:r>
          </a:p>
          <a:p>
            <a:r>
              <a:rPr lang="en-AU" sz="1400" cap="all" dirty="0"/>
              <a:t>Level 22, 530 Collins Street, Melbourne</a:t>
            </a:r>
          </a:p>
          <a:p>
            <a:r>
              <a:rPr lang="en-AU" sz="1400" dirty="0"/>
              <a:t>LEVEL 2, 20 BOND STREET, SYDNEY</a:t>
            </a:r>
          </a:p>
          <a:p>
            <a:r>
              <a:rPr lang="en-AU" sz="1400" dirty="0"/>
              <a:t>DIAL IN: 02 9087 3604  ACCESS CODE:  394-721-933</a:t>
            </a:r>
          </a:p>
        </p:txBody>
      </p:sp>
    </p:spTree>
    <p:extLst>
      <p:ext uri="{BB962C8B-B14F-4D97-AF65-F5344CB8AC3E}">
        <p14:creationId xmlns:p14="http://schemas.microsoft.com/office/powerpoint/2010/main" val="1683874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Program Conceptual Timeline</a:t>
            </a:r>
          </a:p>
        </p:txBody>
      </p:sp>
      <p:sp>
        <p:nvSpPr>
          <p:cNvPr id="6" name="Slide Number Placeholder 5"/>
          <p:cNvSpPr>
            <a:spLocks noGrp="1"/>
          </p:cNvSpPr>
          <p:nvPr>
            <p:ph type="sldNum" sz="quarter" idx="12"/>
          </p:nvPr>
        </p:nvSpPr>
        <p:spPr/>
        <p:txBody>
          <a:bodyPr/>
          <a:lstStyle/>
          <a:p>
            <a:fld id="{4EC81F68-4976-451A-B2E9-79BCBD2F70CC}" type="slidenum">
              <a:rPr lang="en-AU" smtClean="0"/>
              <a:pPr/>
              <a:t>10</a:t>
            </a:fld>
            <a:endParaRPr lang="en-AU"/>
          </a:p>
        </p:txBody>
      </p:sp>
      <p:pic>
        <p:nvPicPr>
          <p:cNvPr id="2" name="Picture 1">
            <a:extLst>
              <a:ext uri="{FF2B5EF4-FFF2-40B4-BE49-F238E27FC236}">
                <a16:creationId xmlns:a16="http://schemas.microsoft.com/office/drawing/2014/main" id="{8D638E5E-2086-4449-B2EF-63CB2C0E695F}"/>
              </a:ext>
            </a:extLst>
          </p:cNvPr>
          <p:cNvPicPr>
            <a:picLocks noChangeAspect="1"/>
          </p:cNvPicPr>
          <p:nvPr/>
        </p:nvPicPr>
        <p:blipFill>
          <a:blip r:embed="rId2"/>
          <a:stretch>
            <a:fillRect/>
          </a:stretch>
        </p:blipFill>
        <p:spPr>
          <a:xfrm>
            <a:off x="361819" y="1470617"/>
            <a:ext cx="9866265" cy="5947992"/>
          </a:xfrm>
          <a:prstGeom prst="rect">
            <a:avLst/>
          </a:prstGeom>
        </p:spPr>
      </p:pic>
    </p:spTree>
    <p:extLst>
      <p:ext uri="{BB962C8B-B14F-4D97-AF65-F5344CB8AC3E}">
        <p14:creationId xmlns:p14="http://schemas.microsoft.com/office/powerpoint/2010/main" val="3739841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nchor="ctr"/>
          <a:lstStyle/>
          <a:p>
            <a:r>
              <a:rPr lang="en-AU" dirty="0"/>
              <a:t>Industry risks &amp; issues</a:t>
            </a:r>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dirty="0"/>
              <a:t>Graeme Windley</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11</a:t>
            </a:fld>
            <a:endParaRPr lang="en-AU" dirty="0"/>
          </a:p>
        </p:txBody>
      </p:sp>
    </p:spTree>
    <p:extLst>
      <p:ext uri="{BB962C8B-B14F-4D97-AF65-F5344CB8AC3E}">
        <p14:creationId xmlns:p14="http://schemas.microsoft.com/office/powerpoint/2010/main" val="27681448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3F986-1075-4E1C-B869-1F8248B526A8}"/>
              </a:ext>
            </a:extLst>
          </p:cNvPr>
          <p:cNvSpPr>
            <a:spLocks noGrp="1"/>
          </p:cNvSpPr>
          <p:nvPr>
            <p:ph type="title"/>
          </p:nvPr>
        </p:nvSpPr>
        <p:spPr/>
        <p:txBody>
          <a:bodyPr/>
          <a:lstStyle/>
          <a:p>
            <a:r>
              <a:rPr lang="en-AU"/>
              <a:t>Summary</a:t>
            </a:r>
            <a:endParaRPr lang="en-AU" dirty="0"/>
          </a:p>
        </p:txBody>
      </p:sp>
      <p:sp>
        <p:nvSpPr>
          <p:cNvPr id="3" name="Content Placeholder 2">
            <a:extLst>
              <a:ext uri="{FF2B5EF4-FFF2-40B4-BE49-F238E27FC236}">
                <a16:creationId xmlns:a16="http://schemas.microsoft.com/office/drawing/2014/main" id="{289141D2-9992-40EF-94F0-420827AA50A8}"/>
              </a:ext>
            </a:extLst>
          </p:cNvPr>
          <p:cNvSpPr>
            <a:spLocks noGrp="1"/>
          </p:cNvSpPr>
          <p:nvPr>
            <p:ph idx="1"/>
          </p:nvPr>
        </p:nvSpPr>
        <p:spPr/>
        <p:txBody>
          <a:bodyPr/>
          <a:lstStyle/>
          <a:p>
            <a:r>
              <a:rPr lang="en-AU"/>
              <a:t>Latest risk/issue register included with meeting pack</a:t>
            </a:r>
          </a:p>
          <a:p>
            <a:r>
              <a:rPr lang="en-AU"/>
              <a:t>Risk/issue register is published on 5MS PCF page: </a:t>
            </a:r>
            <a:r>
              <a:rPr lang="en-AU" sz="2400">
                <a:hlinkClick r:id="rId2"/>
              </a:rPr>
              <a:t>http://www.aemo.com.au/Electricity/National-Electricity-Market-NEM/Five-Minute-Settlement/Program-Management/Program-Consultative-Forum</a:t>
            </a:r>
            <a:r>
              <a:rPr lang="en-AU" sz="2400"/>
              <a:t> </a:t>
            </a:r>
          </a:p>
          <a:p>
            <a:r>
              <a:rPr lang="en-AU"/>
              <a:t>AEMO welcomes any feedback from the PCF on the risks &amp; issues</a:t>
            </a:r>
            <a:endParaRPr lang="en-AU" dirty="0"/>
          </a:p>
        </p:txBody>
      </p:sp>
      <p:sp>
        <p:nvSpPr>
          <p:cNvPr id="5" name="Slide Number Placeholder 4">
            <a:extLst>
              <a:ext uri="{FF2B5EF4-FFF2-40B4-BE49-F238E27FC236}">
                <a16:creationId xmlns:a16="http://schemas.microsoft.com/office/drawing/2014/main" id="{3E90751E-6553-4E15-A9CD-24D4B43BB898}"/>
              </a:ext>
            </a:extLst>
          </p:cNvPr>
          <p:cNvSpPr>
            <a:spLocks noGrp="1"/>
          </p:cNvSpPr>
          <p:nvPr>
            <p:ph type="sldNum" sz="quarter" idx="12"/>
          </p:nvPr>
        </p:nvSpPr>
        <p:spPr/>
        <p:txBody>
          <a:bodyPr/>
          <a:lstStyle/>
          <a:p>
            <a:fld id="{4EC81F68-4976-451A-B2E9-79BCBD2F70CC}" type="slidenum">
              <a:rPr lang="en-AU" smtClean="0"/>
              <a:t>12</a:t>
            </a:fld>
            <a:endParaRPr lang="en-AU" dirty="0"/>
          </a:p>
        </p:txBody>
      </p:sp>
    </p:spTree>
    <p:extLst>
      <p:ext uri="{BB962C8B-B14F-4D97-AF65-F5344CB8AC3E}">
        <p14:creationId xmlns:p14="http://schemas.microsoft.com/office/powerpoint/2010/main" val="3373113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nchor="ctr"/>
          <a:lstStyle/>
          <a:p>
            <a:r>
              <a:rPr lang="en-AU" dirty="0"/>
              <a:t>Procedures workstream update</a:t>
            </a:r>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dirty="0"/>
              <a:t>Emily Brodie</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13</a:t>
            </a:fld>
            <a:endParaRPr lang="en-AU" dirty="0"/>
          </a:p>
        </p:txBody>
      </p:sp>
    </p:spTree>
    <p:extLst>
      <p:ext uri="{BB962C8B-B14F-4D97-AF65-F5344CB8AC3E}">
        <p14:creationId xmlns:p14="http://schemas.microsoft.com/office/powerpoint/2010/main" val="5115031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a:xfrm>
            <a:off x="206546" y="150494"/>
            <a:ext cx="9860997" cy="1310695"/>
          </a:xfrm>
        </p:spPr>
        <p:txBody>
          <a:bodyPr/>
          <a:lstStyle/>
          <a:p>
            <a:r>
              <a:rPr lang="en-AU" dirty="0"/>
              <a:t>Procedures workstream update (1)</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a:xfrm>
            <a:off x="206545" y="1630837"/>
            <a:ext cx="10255425" cy="5946615"/>
          </a:xfrm>
        </p:spPr>
        <p:txBody>
          <a:bodyPr>
            <a:normAutofit fontScale="77500" lnSpcReduction="20000"/>
          </a:bodyPr>
          <a:lstStyle/>
          <a:p>
            <a:pPr marL="0" indent="0">
              <a:buNone/>
            </a:pPr>
            <a:r>
              <a:rPr lang="en-AU" b="1" dirty="0"/>
              <a:t>Procedure consultations	</a:t>
            </a:r>
            <a:r>
              <a:rPr lang="en-AU" dirty="0">
                <a:hlinkClick r:id="rId2"/>
              </a:rPr>
              <a:t>http://www.aemo.com.au/Stakeholder-Consultation</a:t>
            </a:r>
            <a:r>
              <a:rPr lang="en-AU" dirty="0"/>
              <a:t> </a:t>
            </a:r>
          </a:p>
          <a:p>
            <a:r>
              <a:rPr lang="en-AU" dirty="0"/>
              <a:t>Metering procedure changes – package 1</a:t>
            </a:r>
          </a:p>
          <a:p>
            <a:pPr lvl="1"/>
            <a:r>
              <a:rPr lang="en-AU" dirty="0"/>
              <a:t>proposed amendments to various metering procedures to support the implementation of the 5MS Rule</a:t>
            </a:r>
          </a:p>
          <a:p>
            <a:pPr lvl="1"/>
            <a:r>
              <a:rPr lang="en-AU" dirty="0"/>
              <a:t>Submissions on first stage consultation due </a:t>
            </a:r>
            <a:r>
              <a:rPr lang="en-AU" b="1" dirty="0"/>
              <a:t>28 December 2018</a:t>
            </a:r>
          </a:p>
          <a:p>
            <a:pPr lvl="1"/>
            <a:endParaRPr lang="en-AU" b="1" dirty="0"/>
          </a:p>
          <a:p>
            <a:r>
              <a:rPr lang="en-AU" dirty="0"/>
              <a:t>NEM Settlement Estimates Policy</a:t>
            </a:r>
          </a:p>
          <a:p>
            <a:pPr lvl="1">
              <a:lnSpc>
                <a:spcPct val="120000"/>
              </a:lnSpc>
            </a:pPr>
            <a:r>
              <a:rPr lang="en-AU" dirty="0"/>
              <a:t>Changes to the NEM Settlement Estimates Policy to implement the 5MS rule and accommodate any future Global Settlement rule, as well as general updates and improvements</a:t>
            </a:r>
          </a:p>
          <a:p>
            <a:pPr lvl="1"/>
            <a:r>
              <a:rPr lang="en-AU" dirty="0"/>
              <a:t>Submissions on first stage consultation due </a:t>
            </a:r>
            <a:r>
              <a:rPr lang="en-AU" b="1" dirty="0"/>
              <a:t>21 January 2019</a:t>
            </a:r>
            <a:endParaRPr lang="en-AU" dirty="0"/>
          </a:p>
          <a:p>
            <a:pPr marL="0" indent="0">
              <a:buNone/>
            </a:pPr>
            <a:endParaRPr lang="en-AU" b="1" dirty="0"/>
          </a:p>
          <a:p>
            <a:pPr marL="0" indent="0">
              <a:buNone/>
            </a:pPr>
            <a:r>
              <a:rPr lang="en-AU" b="1" dirty="0"/>
              <a:t>Focus groups - </a:t>
            </a:r>
            <a:r>
              <a:rPr lang="en-AU" dirty="0"/>
              <a:t>Expect to hold further focus groups in 2019 as required</a:t>
            </a:r>
          </a:p>
          <a:p>
            <a:pPr marL="0" indent="0">
              <a:buNone/>
            </a:pPr>
            <a:endParaRPr lang="en-AU" b="1" dirty="0"/>
          </a:p>
          <a:p>
            <a:pPr marL="0" indent="0">
              <a:buNone/>
            </a:pPr>
            <a:endParaRPr lang="en-AU" b="1" dirty="0"/>
          </a:p>
          <a:p>
            <a:pPr marL="0" indent="0">
              <a:buNone/>
            </a:pPr>
            <a:endParaRPr lang="en-AU" b="1" dirty="0"/>
          </a:p>
          <a:p>
            <a:pPr marL="0" indent="0">
              <a:buNone/>
            </a:pPr>
            <a:endParaRPr lang="en-AU" b="1" dirty="0"/>
          </a:p>
          <a:p>
            <a:pPr marL="0" indent="0">
              <a:buNone/>
            </a:pPr>
            <a:endParaRPr lang="en-AU" b="1" dirty="0"/>
          </a:p>
          <a:p>
            <a:pPr marL="0" indent="0">
              <a:buNone/>
            </a:pPr>
            <a:r>
              <a:rPr lang="en-AU" b="1" dirty="0"/>
              <a:t>PWG #6 - </a:t>
            </a:r>
            <a:r>
              <a:rPr lang="en-AU" dirty="0"/>
              <a:t>Thursday 13</a:t>
            </a:r>
            <a:r>
              <a:rPr lang="en-AU" baseline="30000" dirty="0"/>
              <a:t>th</a:t>
            </a:r>
            <a:r>
              <a:rPr lang="en-AU" dirty="0"/>
              <a:t> December</a:t>
            </a:r>
          </a:p>
          <a:p>
            <a:r>
              <a:rPr lang="en-AU" dirty="0"/>
              <a:t>Overview of Global Settlement final rule (expected publication Thursday 6 December)</a:t>
            </a:r>
          </a:p>
          <a:p>
            <a:r>
              <a:rPr lang="en-AU" dirty="0"/>
              <a:t>Debriefs on Dispatch and Settlements focus groups</a:t>
            </a:r>
          </a:p>
          <a:p>
            <a:r>
              <a:rPr lang="en-AU" dirty="0"/>
              <a:t>Discussions on metering package 2 and reallocations</a:t>
            </a:r>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14</a:t>
            </a:fld>
            <a:endParaRPr lang="en-AU"/>
          </a:p>
        </p:txBody>
      </p:sp>
      <p:graphicFrame>
        <p:nvGraphicFramePr>
          <p:cNvPr id="3" name="Table 2">
            <a:extLst>
              <a:ext uri="{FF2B5EF4-FFF2-40B4-BE49-F238E27FC236}">
                <a16:creationId xmlns:a16="http://schemas.microsoft.com/office/drawing/2014/main" id="{07FF0E3A-CC6C-42C6-8C53-B635BC2F5D68}"/>
              </a:ext>
            </a:extLst>
          </p:cNvPr>
          <p:cNvGraphicFramePr>
            <a:graphicFrameLocks noGrp="1"/>
          </p:cNvGraphicFramePr>
          <p:nvPr>
            <p:extLst>
              <p:ext uri="{D42A27DB-BD31-4B8C-83A1-F6EECF244321}">
                <p14:modId xmlns:p14="http://schemas.microsoft.com/office/powerpoint/2010/main" val="695777537"/>
              </p:ext>
            </p:extLst>
          </p:nvPr>
        </p:nvGraphicFramePr>
        <p:xfrm>
          <a:off x="1192688" y="4643892"/>
          <a:ext cx="8164672" cy="1112520"/>
        </p:xfrm>
        <a:graphic>
          <a:graphicData uri="http://schemas.openxmlformats.org/drawingml/2006/table">
            <a:tbl>
              <a:tblPr firstRow="1" bandRow="1">
                <a:tableStyleId>{5C22544A-7EE6-4342-B048-85BDC9FD1C3A}</a:tableStyleId>
              </a:tblPr>
              <a:tblGrid>
                <a:gridCol w="2372043">
                  <a:extLst>
                    <a:ext uri="{9D8B030D-6E8A-4147-A177-3AD203B41FA5}">
                      <a16:colId xmlns:a16="http://schemas.microsoft.com/office/drawing/2014/main" val="1279787048"/>
                    </a:ext>
                  </a:extLst>
                </a:gridCol>
                <a:gridCol w="1727518">
                  <a:extLst>
                    <a:ext uri="{9D8B030D-6E8A-4147-A177-3AD203B41FA5}">
                      <a16:colId xmlns:a16="http://schemas.microsoft.com/office/drawing/2014/main" val="3684974867"/>
                    </a:ext>
                  </a:extLst>
                </a:gridCol>
                <a:gridCol w="4065111">
                  <a:extLst>
                    <a:ext uri="{9D8B030D-6E8A-4147-A177-3AD203B41FA5}">
                      <a16:colId xmlns:a16="http://schemas.microsoft.com/office/drawing/2014/main" val="4019170012"/>
                    </a:ext>
                  </a:extLst>
                </a:gridCol>
              </a:tblGrid>
              <a:tr h="370840">
                <a:tc>
                  <a:txBody>
                    <a:bodyPr/>
                    <a:lstStyle/>
                    <a:p>
                      <a:r>
                        <a:rPr lang="en-AU" dirty="0"/>
                        <a:t>DATE</a:t>
                      </a:r>
                    </a:p>
                  </a:txBody>
                  <a:tcPr/>
                </a:tc>
                <a:tc>
                  <a:txBody>
                    <a:bodyPr/>
                    <a:lstStyle/>
                    <a:p>
                      <a:r>
                        <a:rPr lang="en-AU" dirty="0"/>
                        <a:t>FOCUS GROUP</a:t>
                      </a:r>
                    </a:p>
                  </a:txBody>
                  <a:tcPr/>
                </a:tc>
                <a:tc>
                  <a:txBody>
                    <a:bodyPr/>
                    <a:lstStyle/>
                    <a:p>
                      <a:r>
                        <a:rPr lang="en-AU" dirty="0"/>
                        <a:t>MAIN TOPIC</a:t>
                      </a:r>
                    </a:p>
                  </a:txBody>
                  <a:tcPr/>
                </a:tc>
                <a:extLst>
                  <a:ext uri="{0D108BD9-81ED-4DB2-BD59-A6C34878D82A}">
                    <a16:rowId xmlns:a16="http://schemas.microsoft.com/office/drawing/2014/main" val="2070674564"/>
                  </a:ext>
                </a:extLst>
              </a:tr>
              <a:tr h="370840">
                <a:tc>
                  <a:txBody>
                    <a:bodyPr/>
                    <a:lstStyle/>
                    <a:p>
                      <a:r>
                        <a:rPr lang="en-AU" dirty="0"/>
                        <a:t>Monday 26</a:t>
                      </a:r>
                      <a:r>
                        <a:rPr lang="en-AU" baseline="30000" dirty="0"/>
                        <a:t>th</a:t>
                      </a:r>
                      <a:r>
                        <a:rPr lang="en-AU" dirty="0"/>
                        <a:t> November</a:t>
                      </a:r>
                    </a:p>
                  </a:txBody>
                  <a:tcPr/>
                </a:tc>
                <a:tc>
                  <a:txBody>
                    <a:bodyPr/>
                    <a:lstStyle/>
                    <a:p>
                      <a:r>
                        <a:rPr lang="en-AU" dirty="0"/>
                        <a:t>Settlements</a:t>
                      </a:r>
                    </a:p>
                  </a:txBody>
                  <a:tcPr/>
                </a:tc>
                <a:tc>
                  <a:txBody>
                    <a:bodyPr/>
                    <a:lstStyle/>
                    <a:p>
                      <a:r>
                        <a:rPr lang="en-AU" dirty="0"/>
                        <a:t>Transition to 5MS</a:t>
                      </a:r>
                    </a:p>
                  </a:txBody>
                  <a:tcPr/>
                </a:tc>
                <a:extLst>
                  <a:ext uri="{0D108BD9-81ED-4DB2-BD59-A6C34878D82A}">
                    <a16:rowId xmlns:a16="http://schemas.microsoft.com/office/drawing/2014/main" val="4071535213"/>
                  </a:ext>
                </a:extLst>
              </a:tr>
              <a:tr h="370840">
                <a:tc>
                  <a:txBody>
                    <a:bodyPr/>
                    <a:lstStyle/>
                    <a:p>
                      <a:r>
                        <a:rPr lang="en-AU" dirty="0"/>
                        <a:t>Tuesday 27</a:t>
                      </a:r>
                      <a:r>
                        <a:rPr lang="en-AU" baseline="30000" dirty="0"/>
                        <a:t>th</a:t>
                      </a:r>
                      <a:r>
                        <a:rPr lang="en-AU" dirty="0"/>
                        <a:t> November</a:t>
                      </a:r>
                    </a:p>
                  </a:txBody>
                  <a:tcPr/>
                </a:tc>
                <a:tc>
                  <a:txBody>
                    <a:bodyPr/>
                    <a:lstStyle/>
                    <a:p>
                      <a:r>
                        <a:rPr lang="en-AU" dirty="0"/>
                        <a:t>Dispatch</a:t>
                      </a:r>
                    </a:p>
                  </a:txBody>
                  <a:tcPr/>
                </a:tc>
                <a:tc>
                  <a:txBody>
                    <a:bodyPr/>
                    <a:lstStyle/>
                    <a:p>
                      <a:r>
                        <a:rPr lang="en-AU" dirty="0"/>
                        <a:t>Bidding web user interfaces</a:t>
                      </a:r>
                    </a:p>
                  </a:txBody>
                  <a:tcPr/>
                </a:tc>
                <a:extLst>
                  <a:ext uri="{0D108BD9-81ED-4DB2-BD59-A6C34878D82A}">
                    <a16:rowId xmlns:a16="http://schemas.microsoft.com/office/drawing/2014/main" val="4152365849"/>
                  </a:ext>
                </a:extLst>
              </a:tr>
            </a:tbl>
          </a:graphicData>
        </a:graphic>
      </p:graphicFrame>
    </p:spTree>
    <p:extLst>
      <p:ext uri="{BB962C8B-B14F-4D97-AF65-F5344CB8AC3E}">
        <p14:creationId xmlns:p14="http://schemas.microsoft.com/office/powerpoint/2010/main" val="461205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66FC7-3C3B-4BD3-A8E7-4BE63129B6FB}"/>
              </a:ext>
            </a:extLst>
          </p:cNvPr>
          <p:cNvSpPr>
            <a:spLocks noGrp="1"/>
          </p:cNvSpPr>
          <p:nvPr>
            <p:ph type="title"/>
          </p:nvPr>
        </p:nvSpPr>
        <p:spPr/>
        <p:txBody>
          <a:bodyPr/>
          <a:lstStyle/>
          <a:p>
            <a:r>
              <a:rPr lang="en-AU" dirty="0"/>
              <a:t>Procedures workstream update (2)</a:t>
            </a:r>
          </a:p>
        </p:txBody>
      </p:sp>
      <p:sp>
        <p:nvSpPr>
          <p:cNvPr id="4" name="Slide Number Placeholder 3">
            <a:extLst>
              <a:ext uri="{FF2B5EF4-FFF2-40B4-BE49-F238E27FC236}">
                <a16:creationId xmlns:a16="http://schemas.microsoft.com/office/drawing/2014/main" id="{42051798-DCC6-467A-B473-BC69EB072225}"/>
              </a:ext>
            </a:extLst>
          </p:cNvPr>
          <p:cNvSpPr>
            <a:spLocks noGrp="1"/>
          </p:cNvSpPr>
          <p:nvPr>
            <p:ph type="sldNum" sz="quarter" idx="12"/>
          </p:nvPr>
        </p:nvSpPr>
        <p:spPr/>
        <p:txBody>
          <a:bodyPr/>
          <a:lstStyle/>
          <a:p>
            <a:fld id="{4EC81F68-4976-451A-B2E9-79BCBD2F70CC}" type="slidenum">
              <a:rPr lang="en-AU" smtClean="0"/>
              <a:t>15</a:t>
            </a:fld>
            <a:endParaRPr lang="en-AU" dirty="0"/>
          </a:p>
        </p:txBody>
      </p:sp>
      <p:pic>
        <p:nvPicPr>
          <p:cNvPr id="7" name="Picture 6">
            <a:extLst>
              <a:ext uri="{FF2B5EF4-FFF2-40B4-BE49-F238E27FC236}">
                <a16:creationId xmlns:a16="http://schemas.microsoft.com/office/drawing/2014/main" id="{1C9D44C2-1263-4A38-9A84-40F3A755CF02}"/>
              </a:ext>
            </a:extLst>
          </p:cNvPr>
          <p:cNvPicPr>
            <a:picLocks noChangeAspect="1"/>
          </p:cNvPicPr>
          <p:nvPr/>
        </p:nvPicPr>
        <p:blipFill>
          <a:blip r:embed="rId2"/>
          <a:stretch>
            <a:fillRect/>
          </a:stretch>
        </p:blipFill>
        <p:spPr>
          <a:xfrm>
            <a:off x="8868803" y="5678659"/>
            <a:ext cx="1055696" cy="982526"/>
          </a:xfrm>
          <a:prstGeom prst="rect">
            <a:avLst/>
          </a:prstGeom>
        </p:spPr>
      </p:pic>
      <p:pic>
        <p:nvPicPr>
          <p:cNvPr id="8" name="Picture 7">
            <a:extLst>
              <a:ext uri="{FF2B5EF4-FFF2-40B4-BE49-F238E27FC236}">
                <a16:creationId xmlns:a16="http://schemas.microsoft.com/office/drawing/2014/main" id="{02B6F96E-E4D6-4BF1-A65B-EC3F7B898588}"/>
              </a:ext>
            </a:extLst>
          </p:cNvPr>
          <p:cNvPicPr>
            <a:picLocks noChangeAspect="1"/>
          </p:cNvPicPr>
          <p:nvPr/>
        </p:nvPicPr>
        <p:blipFill rotWithShape="1">
          <a:blip r:embed="rId3"/>
          <a:srcRect r="33857"/>
          <a:stretch/>
        </p:blipFill>
        <p:spPr>
          <a:xfrm>
            <a:off x="8483070" y="4454653"/>
            <a:ext cx="1704754" cy="1010000"/>
          </a:xfrm>
          <a:prstGeom prst="rect">
            <a:avLst/>
          </a:prstGeom>
        </p:spPr>
      </p:pic>
      <p:pic>
        <p:nvPicPr>
          <p:cNvPr id="6" name="Picture 5">
            <a:extLst>
              <a:ext uri="{FF2B5EF4-FFF2-40B4-BE49-F238E27FC236}">
                <a16:creationId xmlns:a16="http://schemas.microsoft.com/office/drawing/2014/main" id="{5680F810-231F-48B4-BDC9-4CC343ECBD8D}"/>
              </a:ext>
            </a:extLst>
          </p:cNvPr>
          <p:cNvPicPr>
            <a:picLocks noChangeAspect="1"/>
          </p:cNvPicPr>
          <p:nvPr/>
        </p:nvPicPr>
        <p:blipFill>
          <a:blip r:embed="rId4"/>
          <a:stretch>
            <a:fillRect/>
          </a:stretch>
        </p:blipFill>
        <p:spPr>
          <a:xfrm>
            <a:off x="224024" y="1608515"/>
            <a:ext cx="7924764" cy="5850934"/>
          </a:xfrm>
          <a:prstGeom prst="rect">
            <a:avLst/>
          </a:prstGeom>
        </p:spPr>
      </p:pic>
    </p:spTree>
    <p:extLst>
      <p:ext uri="{BB962C8B-B14F-4D97-AF65-F5344CB8AC3E}">
        <p14:creationId xmlns:p14="http://schemas.microsoft.com/office/powerpoint/2010/main" val="1273448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21519-B275-4E5E-B397-E85260E147F2}"/>
              </a:ext>
            </a:extLst>
          </p:cNvPr>
          <p:cNvSpPr>
            <a:spLocks noGrp="1"/>
          </p:cNvSpPr>
          <p:nvPr>
            <p:ph type="title"/>
          </p:nvPr>
        </p:nvSpPr>
        <p:spPr/>
        <p:txBody>
          <a:bodyPr/>
          <a:lstStyle/>
          <a:p>
            <a:r>
              <a:rPr lang="en-AU" dirty="0"/>
              <a:t>5MS Actions log - example</a:t>
            </a:r>
          </a:p>
        </p:txBody>
      </p:sp>
      <p:sp>
        <p:nvSpPr>
          <p:cNvPr id="4" name="Slide Number Placeholder 3">
            <a:extLst>
              <a:ext uri="{FF2B5EF4-FFF2-40B4-BE49-F238E27FC236}">
                <a16:creationId xmlns:a16="http://schemas.microsoft.com/office/drawing/2014/main" id="{15C8FA98-98DC-49D0-BA2F-04B9EAF276DF}"/>
              </a:ext>
            </a:extLst>
          </p:cNvPr>
          <p:cNvSpPr>
            <a:spLocks noGrp="1"/>
          </p:cNvSpPr>
          <p:nvPr>
            <p:ph type="sldNum" sz="quarter" idx="12"/>
          </p:nvPr>
        </p:nvSpPr>
        <p:spPr/>
        <p:txBody>
          <a:bodyPr/>
          <a:lstStyle/>
          <a:p>
            <a:fld id="{4EC81F68-4976-451A-B2E9-79BCBD2F70CC}" type="slidenum">
              <a:rPr lang="en-AU" smtClean="0"/>
              <a:t>16</a:t>
            </a:fld>
            <a:endParaRPr lang="en-AU" dirty="0"/>
          </a:p>
        </p:txBody>
      </p:sp>
      <p:pic>
        <p:nvPicPr>
          <p:cNvPr id="7" name="Picture 6">
            <a:extLst>
              <a:ext uri="{FF2B5EF4-FFF2-40B4-BE49-F238E27FC236}">
                <a16:creationId xmlns:a16="http://schemas.microsoft.com/office/drawing/2014/main" id="{848DE51E-2B42-4566-B6AB-9A0704ED1A77}"/>
              </a:ext>
            </a:extLst>
          </p:cNvPr>
          <p:cNvPicPr>
            <a:picLocks noChangeAspect="1"/>
          </p:cNvPicPr>
          <p:nvPr/>
        </p:nvPicPr>
        <p:blipFill>
          <a:blip r:embed="rId2"/>
          <a:stretch>
            <a:fillRect/>
          </a:stretch>
        </p:blipFill>
        <p:spPr>
          <a:xfrm>
            <a:off x="-1" y="1556202"/>
            <a:ext cx="10691813" cy="4191238"/>
          </a:xfrm>
          <a:prstGeom prst="rect">
            <a:avLst/>
          </a:prstGeom>
        </p:spPr>
      </p:pic>
      <p:sp>
        <p:nvSpPr>
          <p:cNvPr id="8" name="TextBox 7">
            <a:extLst>
              <a:ext uri="{FF2B5EF4-FFF2-40B4-BE49-F238E27FC236}">
                <a16:creationId xmlns:a16="http://schemas.microsoft.com/office/drawing/2014/main" id="{6E6FD04A-F242-42B2-BA1D-F96D7BA4AEC3}"/>
              </a:ext>
            </a:extLst>
          </p:cNvPr>
          <p:cNvSpPr txBox="1"/>
          <p:nvPr/>
        </p:nvSpPr>
        <p:spPr>
          <a:xfrm>
            <a:off x="274320" y="5857169"/>
            <a:ext cx="9912096" cy="1477328"/>
          </a:xfrm>
          <a:prstGeom prst="rect">
            <a:avLst/>
          </a:prstGeom>
          <a:noFill/>
        </p:spPr>
        <p:txBody>
          <a:bodyPr wrap="square" rtlCol="0">
            <a:spAutoFit/>
          </a:bodyPr>
          <a:lstStyle/>
          <a:p>
            <a:pPr marL="285750" indent="-285750">
              <a:buFont typeface="Arial" panose="020B0604020202020204" pitchFamily="34" charset="0"/>
              <a:buChar char="•"/>
            </a:pPr>
            <a:r>
              <a:rPr lang="en-AU" b="1" dirty="0"/>
              <a:t>Background: </a:t>
            </a:r>
            <a:r>
              <a:rPr lang="en-AU" dirty="0"/>
              <a:t>stakeholders requested a simpler way to keep across the myriad of issues and actions coming out of the 5MS program</a:t>
            </a:r>
            <a:endParaRPr lang="en-AU" b="1" dirty="0"/>
          </a:p>
          <a:p>
            <a:pPr marL="285750" indent="-285750">
              <a:buFont typeface="Arial" panose="020B0604020202020204" pitchFamily="34" charset="0"/>
              <a:buChar char="•"/>
            </a:pPr>
            <a:r>
              <a:rPr lang="en-AU" b="1" dirty="0"/>
              <a:t>Purpose</a:t>
            </a:r>
            <a:r>
              <a:rPr lang="en-AU" dirty="0"/>
              <a:t>: one-stop shop for 5MS actions </a:t>
            </a:r>
            <a:r>
              <a:rPr lang="en-AU"/>
              <a:t>across the procedures </a:t>
            </a:r>
            <a:r>
              <a:rPr lang="en-AU" dirty="0"/>
              <a:t>and systems workstreams</a:t>
            </a:r>
          </a:p>
          <a:p>
            <a:pPr marL="285750" indent="-285750">
              <a:buFont typeface="Arial" panose="020B0604020202020204" pitchFamily="34" charset="0"/>
              <a:buChar char="•"/>
            </a:pPr>
            <a:r>
              <a:rPr lang="en-AU" b="1" dirty="0"/>
              <a:t>Implementation: </a:t>
            </a:r>
            <a:r>
              <a:rPr lang="en-AU" dirty="0"/>
              <a:t>maintained by AEMO on the 5MS website</a:t>
            </a:r>
          </a:p>
          <a:p>
            <a:pPr marL="285750" indent="-285750">
              <a:buFont typeface="Arial" panose="020B0604020202020204" pitchFamily="34" charset="0"/>
              <a:buChar char="•"/>
            </a:pPr>
            <a:r>
              <a:rPr lang="en-AU" b="1" dirty="0"/>
              <a:t>Feedback</a:t>
            </a:r>
            <a:r>
              <a:rPr lang="en-AU" dirty="0"/>
              <a:t> welcome via </a:t>
            </a:r>
            <a:r>
              <a:rPr lang="en-AU" dirty="0">
                <a:hlinkClick r:id="rId3"/>
              </a:rPr>
              <a:t>5ms@aemo.com.au</a:t>
            </a:r>
            <a:r>
              <a:rPr lang="en-AU" dirty="0"/>
              <a:t> </a:t>
            </a:r>
            <a:endParaRPr lang="en-AU" b="1" dirty="0"/>
          </a:p>
        </p:txBody>
      </p:sp>
    </p:spTree>
    <p:extLst>
      <p:ext uri="{BB962C8B-B14F-4D97-AF65-F5344CB8AC3E}">
        <p14:creationId xmlns:p14="http://schemas.microsoft.com/office/powerpoint/2010/main" val="24455495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nchor="ctr"/>
          <a:lstStyle/>
          <a:p>
            <a:r>
              <a:rPr lang="en-AU" dirty="0"/>
              <a:t>Systems workstream update</a:t>
            </a:r>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dirty="0"/>
              <a:t>Hamish McNeish</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17</a:t>
            </a:fld>
            <a:endParaRPr lang="en-AU" dirty="0"/>
          </a:p>
        </p:txBody>
      </p:sp>
    </p:spTree>
    <p:extLst>
      <p:ext uri="{BB962C8B-B14F-4D97-AF65-F5344CB8AC3E}">
        <p14:creationId xmlns:p14="http://schemas.microsoft.com/office/powerpoint/2010/main" val="4135713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a:xfrm>
            <a:off x="206546" y="150494"/>
            <a:ext cx="9860997" cy="1310695"/>
          </a:xfrm>
        </p:spPr>
        <p:txBody>
          <a:bodyPr/>
          <a:lstStyle/>
          <a:p>
            <a:r>
              <a:rPr lang="en-AU" dirty="0"/>
              <a:t>Systems workstream update (1)</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a:xfrm>
            <a:off x="206545" y="1534159"/>
            <a:ext cx="10255425" cy="5472540"/>
          </a:xfrm>
        </p:spPr>
        <p:txBody>
          <a:bodyPr>
            <a:normAutofit fontScale="92500" lnSpcReduction="10000"/>
          </a:bodyPr>
          <a:lstStyle/>
          <a:p>
            <a:pPr marL="0" indent="0">
              <a:buNone/>
            </a:pPr>
            <a:r>
              <a:rPr lang="en-AU" b="1" dirty="0"/>
              <a:t>5MS systems workstream status</a:t>
            </a:r>
            <a:endParaRPr lang="en-AU" dirty="0"/>
          </a:p>
          <a:p>
            <a:r>
              <a:rPr lang="en-AU" dirty="0"/>
              <a:t>Dispatch and settlement streams</a:t>
            </a:r>
          </a:p>
          <a:p>
            <a:pPr lvl="1"/>
            <a:r>
              <a:rPr lang="en-AU" dirty="0"/>
              <a:t>In requirements phase</a:t>
            </a:r>
          </a:p>
          <a:p>
            <a:pPr lvl="1"/>
            <a:r>
              <a:rPr lang="en-AU" dirty="0"/>
              <a:t>Development and test environments being confirmed</a:t>
            </a:r>
          </a:p>
          <a:p>
            <a:pPr lvl="1"/>
            <a:r>
              <a:rPr lang="en-AU" dirty="0"/>
              <a:t>Development expected to start Jan-19</a:t>
            </a:r>
          </a:p>
          <a:p>
            <a:endParaRPr lang="en-AU" dirty="0"/>
          </a:p>
          <a:p>
            <a:r>
              <a:rPr lang="en-AU" dirty="0"/>
              <a:t>Retail stream</a:t>
            </a:r>
          </a:p>
          <a:p>
            <a:pPr lvl="1"/>
            <a:r>
              <a:rPr lang="en-AU" dirty="0"/>
              <a:t>In requirements phase</a:t>
            </a:r>
          </a:p>
          <a:p>
            <a:pPr lvl="1"/>
            <a:r>
              <a:rPr lang="en-AU" dirty="0"/>
              <a:t>Solution decision expected December-18</a:t>
            </a:r>
          </a:p>
          <a:p>
            <a:pPr lvl="1"/>
            <a:r>
              <a:rPr lang="en-AU" dirty="0"/>
              <a:t>Development expected to start Feb-19</a:t>
            </a:r>
          </a:p>
          <a:p>
            <a:pPr lvl="1"/>
            <a:endParaRPr lang="en-AU" dirty="0"/>
          </a:p>
          <a:p>
            <a:r>
              <a:rPr lang="en-AU" dirty="0"/>
              <a:t>Current Focus Areas</a:t>
            </a:r>
          </a:p>
          <a:p>
            <a:pPr lvl="1"/>
            <a:r>
              <a:rPr lang="en-AU" dirty="0"/>
              <a:t>Bidding user interface and APIs</a:t>
            </a:r>
          </a:p>
          <a:p>
            <a:pPr lvl="1"/>
            <a:r>
              <a:rPr lang="en-AU" dirty="0"/>
              <a:t>Investigation into 5-minute pre-dispatch options</a:t>
            </a:r>
          </a:p>
          <a:p>
            <a:pPr lvl="1"/>
            <a:r>
              <a:rPr lang="en-AU" dirty="0"/>
              <a:t>AEMO metering solution options</a:t>
            </a:r>
          </a:p>
          <a:p>
            <a:pPr lvl="1"/>
            <a:r>
              <a:rPr lang="en-AU" dirty="0"/>
              <a:t>Reallocations scope for settlement</a:t>
            </a:r>
          </a:p>
          <a:p>
            <a:pPr lvl="1"/>
            <a:endParaRPr lang="en-AU" dirty="0"/>
          </a:p>
          <a:p>
            <a:pPr marL="0" indent="0">
              <a:buNone/>
            </a:pPr>
            <a:endParaRPr lang="en-AU" b="1" dirty="0"/>
          </a:p>
          <a:p>
            <a:pPr marL="0" indent="0">
              <a:buNone/>
            </a:pPr>
            <a:endParaRPr lang="en-AU" b="1" dirty="0"/>
          </a:p>
          <a:p>
            <a:pPr marL="0" indent="0">
              <a:buNone/>
            </a:pPr>
            <a:endParaRPr lang="en-AU" b="1" dirty="0"/>
          </a:p>
          <a:p>
            <a:pPr marL="0" indent="0">
              <a:buNone/>
            </a:pPr>
            <a:endParaRPr lang="en-AU" b="1" dirty="0"/>
          </a:p>
          <a:p>
            <a:pPr marL="0" indent="0">
              <a:buNone/>
            </a:pPr>
            <a:endParaRPr lang="en-AU" b="1" dirty="0"/>
          </a:p>
          <a:p>
            <a:pPr marL="0" indent="0">
              <a:buNone/>
            </a:pPr>
            <a:endParaRPr lang="en-AU" b="1" dirty="0"/>
          </a:p>
          <a:p>
            <a:pPr marL="0" indent="0">
              <a:buNone/>
            </a:pPr>
            <a:endParaRPr lang="en-AU" b="1" dirty="0"/>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18</a:t>
            </a:fld>
            <a:endParaRPr lang="en-AU"/>
          </a:p>
        </p:txBody>
      </p:sp>
    </p:spTree>
    <p:extLst>
      <p:ext uri="{BB962C8B-B14F-4D97-AF65-F5344CB8AC3E}">
        <p14:creationId xmlns:p14="http://schemas.microsoft.com/office/powerpoint/2010/main" val="24588913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B6DA7-6669-4D9C-958E-EDDBCE828150}"/>
              </a:ext>
            </a:extLst>
          </p:cNvPr>
          <p:cNvSpPr>
            <a:spLocks noGrp="1"/>
          </p:cNvSpPr>
          <p:nvPr>
            <p:ph type="title"/>
          </p:nvPr>
        </p:nvSpPr>
        <p:spPr/>
        <p:txBody>
          <a:bodyPr/>
          <a:lstStyle/>
          <a:p>
            <a:r>
              <a:rPr lang="en-AU" dirty="0"/>
              <a:t>Systems workstream update (2)</a:t>
            </a:r>
          </a:p>
        </p:txBody>
      </p:sp>
      <p:sp>
        <p:nvSpPr>
          <p:cNvPr id="3" name="Content Placeholder 2">
            <a:extLst>
              <a:ext uri="{FF2B5EF4-FFF2-40B4-BE49-F238E27FC236}">
                <a16:creationId xmlns:a16="http://schemas.microsoft.com/office/drawing/2014/main" id="{C76F1A82-1B7D-4DF3-A84A-387D2CB2DE41}"/>
              </a:ext>
            </a:extLst>
          </p:cNvPr>
          <p:cNvSpPr>
            <a:spLocks noGrp="1"/>
          </p:cNvSpPr>
          <p:nvPr>
            <p:ph idx="1"/>
          </p:nvPr>
        </p:nvSpPr>
        <p:spPr/>
        <p:txBody>
          <a:bodyPr>
            <a:normAutofit/>
          </a:bodyPr>
          <a:lstStyle/>
          <a:p>
            <a:pPr marL="0" indent="0">
              <a:buNone/>
            </a:pPr>
            <a:r>
              <a:rPr lang="en-AU" b="1" dirty="0"/>
              <a:t>Vendor Briefing</a:t>
            </a:r>
          </a:p>
          <a:p>
            <a:r>
              <a:rPr lang="en-AU" dirty="0"/>
              <a:t>Tuesday 3</a:t>
            </a:r>
            <a:r>
              <a:rPr lang="en-AU" baseline="30000" dirty="0"/>
              <a:t>rd</a:t>
            </a:r>
            <a:r>
              <a:rPr lang="en-AU" dirty="0"/>
              <a:t> December 2018</a:t>
            </a:r>
          </a:p>
          <a:p>
            <a:pPr lvl="1"/>
            <a:r>
              <a:rPr lang="en-AU" dirty="0"/>
              <a:t>Briefing to nominated vendors on AEMO’s 5MS program</a:t>
            </a:r>
          </a:p>
          <a:p>
            <a:pPr lvl="1"/>
            <a:r>
              <a:rPr lang="en-AU" dirty="0"/>
              <a:t>Overview of program/procedures and systems approach</a:t>
            </a:r>
          </a:p>
          <a:p>
            <a:pPr lvl="1"/>
            <a:r>
              <a:rPr lang="en-AU" dirty="0"/>
              <a:t>Overview of system changes</a:t>
            </a:r>
          </a:p>
          <a:p>
            <a:pPr marL="0" indent="0">
              <a:buNone/>
            </a:pPr>
            <a:endParaRPr lang="en-AU" b="1" dirty="0"/>
          </a:p>
          <a:p>
            <a:pPr marL="0" indent="0">
              <a:buNone/>
            </a:pPr>
            <a:r>
              <a:rPr lang="en-AU" b="1" dirty="0"/>
              <a:t>SWG#5</a:t>
            </a:r>
          </a:p>
          <a:p>
            <a:r>
              <a:rPr lang="en-AU" dirty="0"/>
              <a:t>Monday 17</a:t>
            </a:r>
            <a:r>
              <a:rPr lang="en-AU" baseline="30000" dirty="0"/>
              <a:t>th</a:t>
            </a:r>
            <a:r>
              <a:rPr lang="en-AU" dirty="0"/>
              <a:t> December 2018</a:t>
            </a:r>
          </a:p>
          <a:p>
            <a:pPr lvl="1"/>
            <a:r>
              <a:rPr lang="en-AU" dirty="0"/>
              <a:t>Provide updates to high-level impact assessment document (HLIA)</a:t>
            </a:r>
          </a:p>
          <a:p>
            <a:pPr lvl="1"/>
            <a:r>
              <a:rPr lang="en-AU" dirty="0"/>
              <a:t>Global Settlement impacts</a:t>
            </a:r>
          </a:p>
          <a:p>
            <a:pPr lvl="1"/>
            <a:r>
              <a:rPr lang="en-AU" dirty="0"/>
              <a:t>Settlements – Debrief from Focus Group</a:t>
            </a:r>
          </a:p>
          <a:p>
            <a:pPr lvl="1"/>
            <a:r>
              <a:rPr lang="en-AU" dirty="0"/>
              <a:t>Dispatch – Debrief from Focus Group</a:t>
            </a:r>
          </a:p>
          <a:p>
            <a:pPr marL="0" indent="0">
              <a:buNone/>
            </a:pPr>
            <a:endParaRPr lang="en-AU" dirty="0"/>
          </a:p>
        </p:txBody>
      </p:sp>
      <p:sp>
        <p:nvSpPr>
          <p:cNvPr id="4" name="Slide Number Placeholder 3">
            <a:extLst>
              <a:ext uri="{FF2B5EF4-FFF2-40B4-BE49-F238E27FC236}">
                <a16:creationId xmlns:a16="http://schemas.microsoft.com/office/drawing/2014/main" id="{50F8FFE5-D58E-418C-A4FE-A787D4F678E6}"/>
              </a:ext>
            </a:extLst>
          </p:cNvPr>
          <p:cNvSpPr>
            <a:spLocks noGrp="1"/>
          </p:cNvSpPr>
          <p:nvPr>
            <p:ph type="sldNum" sz="quarter" idx="12"/>
          </p:nvPr>
        </p:nvSpPr>
        <p:spPr/>
        <p:txBody>
          <a:bodyPr/>
          <a:lstStyle/>
          <a:p>
            <a:fld id="{4EC81F68-4976-451A-B2E9-79BCBD2F70CC}" type="slidenum">
              <a:rPr lang="en-AU" smtClean="0"/>
              <a:t>19</a:t>
            </a:fld>
            <a:endParaRPr lang="en-AU" dirty="0"/>
          </a:p>
        </p:txBody>
      </p:sp>
    </p:spTree>
    <p:extLst>
      <p:ext uri="{BB962C8B-B14F-4D97-AF65-F5344CB8AC3E}">
        <p14:creationId xmlns:p14="http://schemas.microsoft.com/office/powerpoint/2010/main" val="3840390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lstStyle/>
          <a:p>
            <a:r>
              <a:rPr lang="en-AU" dirty="0"/>
              <a:t>Agenda</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p:txBody>
          <a:bodyPr/>
          <a:lstStyle/>
          <a:p>
            <a:endParaRPr lang="en-AU"/>
          </a:p>
          <a:p>
            <a:endParaRPr lang="en-AU"/>
          </a:p>
          <a:p>
            <a:endParaRPr lang="en-AU"/>
          </a:p>
          <a:p>
            <a:endParaRPr lang="en-AU"/>
          </a:p>
          <a:p>
            <a:endParaRPr lang="en-AU"/>
          </a:p>
          <a:p>
            <a:endParaRPr lang="en-AU"/>
          </a:p>
          <a:p>
            <a:endParaRPr lang="en-AU"/>
          </a:p>
          <a:p>
            <a:endParaRPr lang="en-AU"/>
          </a:p>
          <a:p>
            <a:endParaRPr lang="en-AU"/>
          </a:p>
          <a:p>
            <a:endParaRPr lang="en-AU"/>
          </a:p>
          <a:p>
            <a:endParaRPr lang="en-AU"/>
          </a:p>
          <a:p>
            <a:endParaRPr lang="en-AU"/>
          </a:p>
          <a:p>
            <a:endParaRPr lang="en-AU"/>
          </a:p>
          <a:p>
            <a:endParaRPr lang="en-AU"/>
          </a:p>
          <a:p>
            <a:endParaRPr lang="en-AU" dirty="0"/>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2</a:t>
            </a:fld>
            <a:endParaRPr lang="en-AU" dirty="0"/>
          </a:p>
        </p:txBody>
      </p:sp>
      <p:sp>
        <p:nvSpPr>
          <p:cNvPr id="8" name="AutoShape 2" descr="Image result for contr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graphicFrame>
        <p:nvGraphicFramePr>
          <p:cNvPr id="3" name="Table 2">
            <a:extLst>
              <a:ext uri="{FF2B5EF4-FFF2-40B4-BE49-F238E27FC236}">
                <a16:creationId xmlns:a16="http://schemas.microsoft.com/office/drawing/2014/main" id="{62711CFE-9D89-4F3F-8EF2-82FDD5EC0D46}"/>
              </a:ext>
            </a:extLst>
          </p:cNvPr>
          <p:cNvGraphicFramePr>
            <a:graphicFrameLocks noGrp="1"/>
          </p:cNvGraphicFramePr>
          <p:nvPr>
            <p:extLst>
              <p:ext uri="{D42A27DB-BD31-4B8C-83A1-F6EECF244321}">
                <p14:modId xmlns:p14="http://schemas.microsoft.com/office/powerpoint/2010/main" val="2279891495"/>
              </p:ext>
            </p:extLst>
          </p:nvPr>
        </p:nvGraphicFramePr>
        <p:xfrm>
          <a:off x="206546" y="1586071"/>
          <a:ext cx="10255424" cy="5420624"/>
        </p:xfrm>
        <a:graphic>
          <a:graphicData uri="http://schemas.openxmlformats.org/drawingml/2006/table">
            <a:tbl>
              <a:tblPr firstRow="1" firstCol="1" bandRow="1">
                <a:tableStyleId>{5C22544A-7EE6-4342-B048-85BDC9FD1C3A}</a:tableStyleId>
              </a:tblPr>
              <a:tblGrid>
                <a:gridCol w="526878">
                  <a:extLst>
                    <a:ext uri="{9D8B030D-6E8A-4147-A177-3AD203B41FA5}">
                      <a16:colId xmlns:a16="http://schemas.microsoft.com/office/drawing/2014/main" val="538271126"/>
                    </a:ext>
                  </a:extLst>
                </a:gridCol>
                <a:gridCol w="2818526">
                  <a:extLst>
                    <a:ext uri="{9D8B030D-6E8A-4147-A177-3AD203B41FA5}">
                      <a16:colId xmlns:a16="http://schemas.microsoft.com/office/drawing/2014/main" val="1422408940"/>
                    </a:ext>
                  </a:extLst>
                </a:gridCol>
                <a:gridCol w="3752804">
                  <a:extLst>
                    <a:ext uri="{9D8B030D-6E8A-4147-A177-3AD203B41FA5}">
                      <a16:colId xmlns:a16="http://schemas.microsoft.com/office/drawing/2014/main" val="2436665780"/>
                    </a:ext>
                  </a:extLst>
                </a:gridCol>
                <a:gridCol w="3157216">
                  <a:extLst>
                    <a:ext uri="{9D8B030D-6E8A-4147-A177-3AD203B41FA5}">
                      <a16:colId xmlns:a16="http://schemas.microsoft.com/office/drawing/2014/main" val="2835572980"/>
                    </a:ext>
                  </a:extLst>
                </a:gridCol>
              </a:tblGrid>
              <a:tr h="338789">
                <a:tc>
                  <a:txBody>
                    <a:bodyPr/>
                    <a:lstStyle/>
                    <a:p>
                      <a:pPr algn="ctr">
                        <a:spcBef>
                          <a:spcPts val="100"/>
                        </a:spcBef>
                        <a:spcAft>
                          <a:spcPts val="100"/>
                        </a:spcAft>
                        <a:tabLst>
                          <a:tab pos="252095" algn="l"/>
                          <a:tab pos="504190" algn="l"/>
                          <a:tab pos="756285" algn="l"/>
                        </a:tabLst>
                      </a:pPr>
                      <a:r>
                        <a:rPr lang="en-AU" sz="1600" cap="all" dirty="0">
                          <a:effectLst/>
                          <a:latin typeface="+mn-lt"/>
                        </a:rPr>
                        <a:t>NO</a:t>
                      </a: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600" cap="all" dirty="0">
                          <a:effectLst/>
                          <a:latin typeface="+mn-lt"/>
                        </a:rPr>
                        <a:t>Time</a:t>
                      </a: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600" cap="all" dirty="0">
                          <a:effectLst/>
                          <a:latin typeface="+mn-lt"/>
                        </a:rPr>
                        <a:t>AGENDA ITEM</a:t>
                      </a: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600" cap="all" dirty="0">
                          <a:effectLst/>
                          <a:latin typeface="+mn-lt"/>
                        </a:rPr>
                        <a:t>Responsible</a:t>
                      </a: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054372720"/>
                  </a:ext>
                </a:extLst>
              </a:tr>
              <a:tr h="338789">
                <a:tc gridSpan="4">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Preliminary Matters</a:t>
                      </a: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375216850"/>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1</a:t>
                      </a:r>
                    </a:p>
                  </a:txBody>
                  <a:tcPr marL="68580" marR="68580" marT="0" marB="0" anchor="ctr"/>
                </a:tc>
                <a:tc>
                  <a:txBody>
                    <a:bodyPr/>
                    <a:lstStyle/>
                    <a:p>
                      <a:pPr>
                        <a:spcBef>
                          <a:spcPts val="100"/>
                        </a:spcBef>
                        <a:spcAft>
                          <a:spcPts val="100"/>
                        </a:spcAft>
                        <a:tabLst>
                          <a:tab pos="504190" algn="l"/>
                          <a:tab pos="756285" algn="l"/>
                        </a:tabLst>
                      </a:pPr>
                      <a:r>
                        <a:rPr lang="en-AU" sz="1600" dirty="0">
                          <a:effectLst/>
                          <a:latin typeface="+mn-lt"/>
                        </a:rPr>
                        <a:t>10:00am – 10:10am</a:t>
                      </a: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spcBef>
                          <a:spcPts val="100"/>
                        </a:spcBef>
                        <a:spcAft>
                          <a:spcPts val="100"/>
                        </a:spcAft>
                        <a:tabLst>
                          <a:tab pos="504190" algn="l"/>
                          <a:tab pos="756285" algn="l"/>
                        </a:tabLst>
                      </a:pPr>
                      <a:r>
                        <a:rPr lang="en-AU" sz="1600" dirty="0">
                          <a:effectLst/>
                          <a:latin typeface="+mn-lt"/>
                        </a:rPr>
                        <a:t>Welcome, introduction and apologies</a:t>
                      </a: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spcBef>
                          <a:spcPts val="100"/>
                        </a:spcBef>
                        <a:spcAft>
                          <a:spcPts val="100"/>
                        </a:spcAft>
                        <a:tabLst>
                          <a:tab pos="504190" algn="l"/>
                          <a:tab pos="756285" algn="l"/>
                        </a:tabLst>
                      </a:pPr>
                      <a:r>
                        <a:rPr lang="en-AU" sz="1600" dirty="0">
                          <a:effectLst/>
                          <a:latin typeface="+mn-lt"/>
                        </a:rPr>
                        <a:t>Chris Muffett</a:t>
                      </a:r>
                      <a:r>
                        <a:rPr lang="en-AU" sz="1600" baseline="0" dirty="0">
                          <a:effectLst/>
                          <a:latin typeface="+mn-lt"/>
                        </a:rPr>
                        <a:t> (AEMO)</a:t>
                      </a: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02688441"/>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2</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mn-lt"/>
                          <a:ea typeface="Times New Roman" panose="02020603050405020304" pitchFamily="18" charset="0"/>
                          <a:cs typeface="Times New Roman" panose="02020603050405020304" pitchFamily="18" charset="0"/>
                        </a:rPr>
                        <a:t>10:10am – 10:20am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mn-lt"/>
                        </a:rPr>
                        <a:t>Minutes and actions from previous meeting</a:t>
                      </a:r>
                      <a:endParaRPr lang="en-AU" sz="16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mn-lt"/>
                        </a:rPr>
                        <a:t>Chris Muffett</a:t>
                      </a:r>
                      <a:r>
                        <a:rPr lang="en-AU" sz="1600" b="0" baseline="0" dirty="0">
                          <a:solidFill>
                            <a:schemeClr val="tx1"/>
                          </a:solidFill>
                          <a:effectLst/>
                          <a:latin typeface="+mn-lt"/>
                        </a:rPr>
                        <a:t> (AEMO)</a:t>
                      </a:r>
                      <a:endParaRPr lang="en-AU" sz="16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77929589"/>
                  </a:ext>
                </a:extLst>
              </a:tr>
              <a:tr h="338789">
                <a:tc gridSpan="4">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Matters for Noting</a:t>
                      </a: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pPr>
                      <a:endParaRPr lang="en-AU" sz="16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426998584"/>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3</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10:20am – 10:40am</a:t>
                      </a:r>
                    </a:p>
                  </a:txBody>
                  <a:tcPr marL="68580" marR="68580" marT="0" marB="0" anchor="ctr"/>
                </a:tc>
                <a:tc>
                  <a:txBody>
                    <a:bodyPr/>
                    <a:lstStyle/>
                    <a:p>
                      <a:pPr marL="0" algn="l" defTabSz="801929" rtl="0" eaLnBrk="1" latinLnBrk="0" hangingPunct="1">
                        <a:spcBef>
                          <a:spcPts val="100"/>
                        </a:spcBef>
                        <a:spcAft>
                          <a:spcPts val="100"/>
                        </a:spcAft>
                        <a:tabLst>
                          <a:tab pos="504190" algn="l"/>
                          <a:tab pos="756285" algn="l"/>
                        </a:tabLst>
                      </a:pPr>
                      <a:r>
                        <a:rPr lang="en-AU" sz="1600" b="0" kern="1200" dirty="0">
                          <a:solidFill>
                            <a:schemeClr val="tx1"/>
                          </a:solidFill>
                          <a:effectLst/>
                          <a:latin typeface="+mn-lt"/>
                          <a:ea typeface="Times New Roman" panose="02020603050405020304" pitchFamily="18" charset="0"/>
                          <a:cs typeface="Times New Roman" panose="02020603050405020304" pitchFamily="18" charset="0"/>
                        </a:rPr>
                        <a:t>Overview of DER Program</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Chris Cormack (AEMO)</a:t>
                      </a:r>
                    </a:p>
                  </a:txBody>
                  <a:tcPr marL="68580" marR="68580" marT="0" marB="0" anchor="ctr"/>
                </a:tc>
                <a:extLst>
                  <a:ext uri="{0D108BD9-81ED-4DB2-BD59-A6C34878D82A}">
                    <a16:rowId xmlns:a16="http://schemas.microsoft.com/office/drawing/2014/main" val="265217332"/>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4</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10:40am – 10:50am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mn-lt"/>
                          <a:ea typeface="Times New Roman" panose="02020603050405020304" pitchFamily="18" charset="0"/>
                          <a:cs typeface="Times New Roman" panose="02020603050405020304" pitchFamily="18" charset="0"/>
                        </a:rPr>
                        <a:t>Program update</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dirty="0">
                          <a:effectLst/>
                          <a:latin typeface="+mn-lt"/>
                        </a:rPr>
                        <a:t>Graeme Windley </a:t>
                      </a:r>
                      <a:r>
                        <a:rPr lang="en-AU" sz="1600" baseline="0" dirty="0">
                          <a:effectLst/>
                          <a:latin typeface="+mn-lt"/>
                        </a:rPr>
                        <a:t>(AEMO)</a:t>
                      </a:r>
                      <a:endParaRPr lang="en-AU" sz="16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5</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10:50am – 11:00am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mn-lt"/>
                          <a:ea typeface="Times New Roman" panose="02020603050405020304" pitchFamily="18" charset="0"/>
                          <a:cs typeface="Times New Roman" panose="02020603050405020304" pitchFamily="18" charset="0"/>
                        </a:rPr>
                        <a:t>Industry risks &amp; issues</a:t>
                      </a:r>
                    </a:p>
                  </a:txBody>
                  <a:tcPr marL="68580" marR="68580" marT="0" marB="0" anchor="ctr"/>
                </a:tc>
                <a:tc>
                  <a:txBody>
                    <a:bodyPr/>
                    <a:lstStyle/>
                    <a:p>
                      <a:pPr>
                        <a:spcBef>
                          <a:spcPts val="100"/>
                        </a:spcBef>
                        <a:spcAft>
                          <a:spcPts val="100"/>
                        </a:spcAft>
                      </a:pPr>
                      <a:r>
                        <a:rPr lang="en-AU" sz="1600" b="0" dirty="0">
                          <a:solidFill>
                            <a:schemeClr val="tx1"/>
                          </a:solidFill>
                          <a:effectLst/>
                          <a:latin typeface="+mn-lt"/>
                          <a:ea typeface="Times New Roman" panose="02020603050405020304" pitchFamily="18" charset="0"/>
                          <a:cs typeface="Times New Roman" panose="02020603050405020304" pitchFamily="18" charset="0"/>
                        </a:rPr>
                        <a:t>Graeme Windley (AEMO)</a:t>
                      </a:r>
                    </a:p>
                  </a:txBody>
                  <a:tcPr marL="68580" marR="68580" marT="0" marB="0" anchor="ctr"/>
                </a:tc>
                <a:extLst>
                  <a:ext uri="{0D108BD9-81ED-4DB2-BD59-A6C34878D82A}">
                    <a16:rowId xmlns:a16="http://schemas.microsoft.com/office/drawing/2014/main" val="1305645518"/>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6</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11:00am – 11:10am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mn-lt"/>
                          <a:ea typeface="Times New Roman" panose="02020603050405020304" pitchFamily="18" charset="0"/>
                          <a:cs typeface="Times New Roman" panose="02020603050405020304" pitchFamily="18" charset="0"/>
                        </a:rPr>
                        <a:t>Procedures workstream update</a:t>
                      </a:r>
                    </a:p>
                  </a:txBody>
                  <a:tcPr marL="68580" marR="68580" marT="0" marB="0" anchor="ctr"/>
                </a:tc>
                <a:tc>
                  <a:txBody>
                    <a:bodyPr/>
                    <a:lstStyle/>
                    <a:p>
                      <a:pPr>
                        <a:spcBef>
                          <a:spcPts val="100"/>
                        </a:spcBef>
                        <a:spcAft>
                          <a:spcPts val="100"/>
                        </a:spcAft>
                      </a:pPr>
                      <a:r>
                        <a:rPr lang="en-AU" sz="1600" b="0" dirty="0">
                          <a:solidFill>
                            <a:schemeClr val="tx1"/>
                          </a:solidFill>
                          <a:effectLst/>
                          <a:latin typeface="+mn-lt"/>
                          <a:ea typeface="Times New Roman" panose="02020603050405020304" pitchFamily="18" charset="0"/>
                          <a:cs typeface="Times New Roman" panose="02020603050405020304" pitchFamily="18" charset="0"/>
                        </a:rPr>
                        <a:t>Emily Brodie (AEMO)</a:t>
                      </a:r>
                    </a:p>
                  </a:txBody>
                  <a:tcPr marL="68580" marR="68580" marT="0" marB="0" anchor="ctr"/>
                </a:tc>
                <a:extLst>
                  <a:ext uri="{0D108BD9-81ED-4DB2-BD59-A6C34878D82A}">
                    <a16:rowId xmlns:a16="http://schemas.microsoft.com/office/drawing/2014/main" val="148470961"/>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7</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11:10am – 11:20am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mn-lt"/>
                          <a:ea typeface="Times New Roman" panose="02020603050405020304" pitchFamily="18" charset="0"/>
                          <a:cs typeface="Times New Roman" panose="02020603050405020304" pitchFamily="18" charset="0"/>
                        </a:rPr>
                        <a:t>Systems workstream update</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Hamish McNeish (AEMO)</a:t>
                      </a:r>
                    </a:p>
                  </a:txBody>
                  <a:tcPr marL="68580" marR="68580" marT="0" marB="0" anchor="ctr"/>
                </a:tc>
                <a:extLst>
                  <a:ext uri="{0D108BD9-81ED-4DB2-BD59-A6C34878D82A}">
                    <a16:rowId xmlns:a16="http://schemas.microsoft.com/office/drawing/2014/main" val="2028344813"/>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8</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dirty="0"/>
                        <a:t>11:20am – 11:30am</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dirty="0"/>
                        <a:t>Stakeholder Update</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Gary Eisner (AEMO)</a:t>
                      </a:r>
                    </a:p>
                  </a:txBody>
                  <a:tcPr marL="68580" marR="68580" marT="0" marB="0" anchor="ctr"/>
                </a:tc>
                <a:extLst>
                  <a:ext uri="{0D108BD9-81ED-4DB2-BD59-A6C34878D82A}">
                    <a16:rowId xmlns:a16="http://schemas.microsoft.com/office/drawing/2014/main" val="3324076379"/>
                  </a:ext>
                </a:extLst>
              </a:tr>
              <a:tr h="338789">
                <a:tc gridSpan="4">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Matters for Discussion</a:t>
                      </a: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pPr>
                      <a:endParaRPr lang="en-AU" sz="16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86003629"/>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9</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11:30am – 11:40am</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kern="1200" dirty="0">
                          <a:solidFill>
                            <a:schemeClr val="tx1"/>
                          </a:solidFill>
                          <a:effectLst/>
                          <a:latin typeface="+mn-lt"/>
                          <a:ea typeface="Times New Roman" panose="02020603050405020304" pitchFamily="18" charset="0"/>
                          <a:cs typeface="Times New Roman" panose="02020603050405020304" pitchFamily="18" charset="0"/>
                        </a:rPr>
                        <a:t>Recap of technology update from EF</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b="0" dirty="0">
                          <a:solidFill>
                            <a:schemeClr val="tx1"/>
                          </a:solidFill>
                          <a:effectLst/>
                          <a:latin typeface="+mn-lt"/>
                        </a:rPr>
                        <a:t>Graeme Windley </a:t>
                      </a:r>
                      <a:r>
                        <a:rPr lang="en-AU" sz="1600" b="0" baseline="0" dirty="0">
                          <a:solidFill>
                            <a:schemeClr val="tx1"/>
                          </a:solidFill>
                          <a:effectLst/>
                          <a:latin typeface="+mn-lt"/>
                        </a:rPr>
                        <a:t>(AEMO)</a:t>
                      </a:r>
                      <a:endParaRPr lang="en-AU" sz="16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835497086"/>
                  </a:ext>
                </a:extLst>
              </a:tr>
              <a:tr h="338789">
                <a:tc gridSpan="4">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Other Business</a:t>
                      </a: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pPr>
                      <a:endParaRPr lang="en-AU" sz="16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796777921"/>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10</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11:40am – 11:50am</a:t>
                      </a:r>
                    </a:p>
                  </a:txBody>
                  <a:tcPr marL="68580" marR="68580" marT="0" marB="0" anchor="ctr"/>
                </a:tc>
                <a:tc>
                  <a:txBody>
                    <a:bodyPr/>
                    <a:lstStyle/>
                    <a:p>
                      <a:pPr>
                        <a:spcBef>
                          <a:spcPts val="100"/>
                        </a:spcBef>
                        <a:spcAft>
                          <a:spcPts val="100"/>
                        </a:spcAft>
                      </a:pPr>
                      <a:r>
                        <a:rPr lang="en-AU" sz="1600" dirty="0">
                          <a:effectLst/>
                          <a:latin typeface="+mn-lt"/>
                          <a:ea typeface="Times New Roman" panose="02020603050405020304" pitchFamily="18" charset="0"/>
                          <a:cs typeface="Times New Roman" panose="02020603050405020304" pitchFamily="18" charset="0"/>
                        </a:rPr>
                        <a:t>General questions</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dirty="0">
                          <a:effectLst/>
                          <a:latin typeface="+mn-lt"/>
                          <a:ea typeface="Times New Roman" panose="02020603050405020304" pitchFamily="18" charset="0"/>
                          <a:cs typeface="Times New Roman" panose="02020603050405020304" pitchFamily="18" charset="0"/>
                        </a:rPr>
                        <a:t>Chris Muffett (AEMO)</a:t>
                      </a:r>
                    </a:p>
                  </a:txBody>
                  <a:tcPr marL="68580" marR="68580" marT="0" marB="0" anchor="ctr"/>
                </a:tc>
                <a:extLst>
                  <a:ext uri="{0D108BD9-81ED-4DB2-BD59-A6C34878D82A}">
                    <a16:rowId xmlns:a16="http://schemas.microsoft.com/office/drawing/2014/main" val="3630830449"/>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11</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11:50am – 12:00pm</a:t>
                      </a:r>
                    </a:p>
                  </a:txBody>
                  <a:tcPr marL="68580" marR="68580" marT="0" marB="0" anchor="ctr"/>
                </a:tc>
                <a:tc>
                  <a:txBody>
                    <a:bodyPr/>
                    <a:lstStyle/>
                    <a:p>
                      <a:pPr>
                        <a:spcBef>
                          <a:spcPts val="100"/>
                        </a:spcBef>
                        <a:spcAft>
                          <a:spcPts val="100"/>
                        </a:spcAft>
                      </a:pPr>
                      <a:r>
                        <a:rPr lang="en-AU" sz="1600" dirty="0">
                          <a:effectLst/>
                          <a:latin typeface="+mn-lt"/>
                          <a:ea typeface="Times New Roman" panose="02020603050405020304" pitchFamily="18" charset="0"/>
                          <a:cs typeface="Times New Roman" panose="02020603050405020304" pitchFamily="18" charset="0"/>
                        </a:rPr>
                        <a:t>Forward meeting plan</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dirty="0">
                          <a:effectLst/>
                          <a:latin typeface="+mn-lt"/>
                          <a:ea typeface="Times New Roman" panose="02020603050405020304" pitchFamily="18" charset="0"/>
                          <a:cs typeface="Times New Roman" panose="02020603050405020304" pitchFamily="18" charset="0"/>
                        </a:rPr>
                        <a:t>Chris Muffett (AEMO)</a:t>
                      </a:r>
                    </a:p>
                  </a:txBody>
                  <a:tcPr marL="68580" marR="68580" marT="0" marB="0" anchor="ctr"/>
                </a:tc>
                <a:extLst>
                  <a:ext uri="{0D108BD9-81ED-4DB2-BD59-A6C34878D82A}">
                    <a16:rowId xmlns:a16="http://schemas.microsoft.com/office/drawing/2014/main" val="1807239946"/>
                  </a:ext>
                </a:extLst>
              </a:tr>
            </a:tbl>
          </a:graphicData>
        </a:graphic>
      </p:graphicFrame>
    </p:spTree>
    <p:extLst>
      <p:ext uri="{BB962C8B-B14F-4D97-AF65-F5344CB8AC3E}">
        <p14:creationId xmlns:p14="http://schemas.microsoft.com/office/powerpoint/2010/main" val="37505938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D0BA1-5AEA-4256-834C-A55A2E5EED44}"/>
              </a:ext>
            </a:extLst>
          </p:cNvPr>
          <p:cNvSpPr>
            <a:spLocks noGrp="1"/>
          </p:cNvSpPr>
          <p:nvPr>
            <p:ph type="title"/>
          </p:nvPr>
        </p:nvSpPr>
        <p:spPr/>
        <p:txBody>
          <a:bodyPr/>
          <a:lstStyle/>
          <a:p>
            <a:r>
              <a:rPr lang="en-AU" dirty="0"/>
              <a:t>System Workstream - Metering</a:t>
            </a:r>
          </a:p>
        </p:txBody>
      </p:sp>
      <p:sp>
        <p:nvSpPr>
          <p:cNvPr id="9" name="Content Placeholder 2">
            <a:extLst>
              <a:ext uri="{FF2B5EF4-FFF2-40B4-BE49-F238E27FC236}">
                <a16:creationId xmlns:a16="http://schemas.microsoft.com/office/drawing/2014/main" id="{D1B05E9E-EF7E-42C2-AD87-2E5E95FA0356}"/>
              </a:ext>
            </a:extLst>
          </p:cNvPr>
          <p:cNvSpPr>
            <a:spLocks noGrp="1"/>
          </p:cNvSpPr>
          <p:nvPr>
            <p:ph idx="1"/>
          </p:nvPr>
        </p:nvSpPr>
        <p:spPr>
          <a:xfrm>
            <a:off x="206546" y="2012414"/>
            <a:ext cx="10255425" cy="4796544"/>
          </a:xfrm>
        </p:spPr>
        <p:txBody>
          <a:bodyPr>
            <a:normAutofit/>
          </a:bodyPr>
          <a:lstStyle/>
          <a:p>
            <a:r>
              <a:rPr lang="en-AU" dirty="0"/>
              <a:t>Current estimated timeline</a:t>
            </a:r>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endParaRPr lang="en-AU" dirty="0"/>
          </a:p>
        </p:txBody>
      </p:sp>
      <p:sp>
        <p:nvSpPr>
          <p:cNvPr id="5" name="Slide Number Placeholder 5">
            <a:extLst>
              <a:ext uri="{FF2B5EF4-FFF2-40B4-BE49-F238E27FC236}">
                <a16:creationId xmlns:a16="http://schemas.microsoft.com/office/drawing/2014/main" id="{1CF2B7BA-9090-4618-B44E-262794D1509C}"/>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pic>
        <p:nvPicPr>
          <p:cNvPr id="6" name="Picture 5">
            <a:extLst>
              <a:ext uri="{FF2B5EF4-FFF2-40B4-BE49-F238E27FC236}">
                <a16:creationId xmlns:a16="http://schemas.microsoft.com/office/drawing/2014/main" id="{859B81CF-1DC9-49F4-8A67-C0D10F3DC07E}"/>
              </a:ext>
            </a:extLst>
          </p:cNvPr>
          <p:cNvPicPr>
            <a:picLocks noChangeAspect="1"/>
          </p:cNvPicPr>
          <p:nvPr/>
        </p:nvPicPr>
        <p:blipFill>
          <a:blip r:embed="rId2"/>
          <a:stretch>
            <a:fillRect/>
          </a:stretch>
        </p:blipFill>
        <p:spPr>
          <a:xfrm>
            <a:off x="-1" y="2619157"/>
            <a:ext cx="10691813" cy="2321360"/>
          </a:xfrm>
          <a:prstGeom prst="rect">
            <a:avLst/>
          </a:prstGeom>
        </p:spPr>
      </p:pic>
    </p:spTree>
    <p:extLst>
      <p:ext uri="{BB962C8B-B14F-4D97-AF65-F5344CB8AC3E}">
        <p14:creationId xmlns:p14="http://schemas.microsoft.com/office/powerpoint/2010/main" val="9996353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05EBE-2AF8-431A-B709-2DCA91F4A815}"/>
              </a:ext>
            </a:extLst>
          </p:cNvPr>
          <p:cNvSpPr>
            <a:spLocks noGrp="1"/>
          </p:cNvSpPr>
          <p:nvPr>
            <p:ph type="title"/>
          </p:nvPr>
        </p:nvSpPr>
        <p:spPr/>
        <p:txBody>
          <a:bodyPr/>
          <a:lstStyle/>
          <a:p>
            <a:r>
              <a:rPr lang="en-AU" dirty="0"/>
              <a:t>System Workstream - Dispatch</a:t>
            </a:r>
          </a:p>
        </p:txBody>
      </p:sp>
      <p:sp>
        <p:nvSpPr>
          <p:cNvPr id="5" name="Content Placeholder 2">
            <a:extLst>
              <a:ext uri="{FF2B5EF4-FFF2-40B4-BE49-F238E27FC236}">
                <a16:creationId xmlns:a16="http://schemas.microsoft.com/office/drawing/2014/main" id="{DCC6CD57-AE2A-48D7-B8A6-6762BFCB4DF3}"/>
              </a:ext>
            </a:extLst>
          </p:cNvPr>
          <p:cNvSpPr>
            <a:spLocks noGrp="1"/>
          </p:cNvSpPr>
          <p:nvPr>
            <p:ph idx="1"/>
          </p:nvPr>
        </p:nvSpPr>
        <p:spPr>
          <a:xfrm>
            <a:off x="206546" y="2012413"/>
            <a:ext cx="10255425" cy="5396767"/>
          </a:xfrm>
        </p:spPr>
        <p:txBody>
          <a:bodyPr>
            <a:normAutofit/>
          </a:bodyPr>
          <a:lstStyle/>
          <a:p>
            <a:r>
              <a:rPr lang="en-AU" dirty="0"/>
              <a:t>Current estimated timeline</a:t>
            </a:r>
          </a:p>
          <a:p>
            <a:endParaRPr lang="en-AU" dirty="0"/>
          </a:p>
          <a:p>
            <a:pPr marL="0" indent="0">
              <a:buNone/>
            </a:pPr>
            <a:endParaRPr lang="en-AU" dirty="0"/>
          </a:p>
        </p:txBody>
      </p:sp>
      <p:sp>
        <p:nvSpPr>
          <p:cNvPr id="7" name="Slide Number Placeholder 5">
            <a:extLst>
              <a:ext uri="{FF2B5EF4-FFF2-40B4-BE49-F238E27FC236}">
                <a16:creationId xmlns:a16="http://schemas.microsoft.com/office/drawing/2014/main" id="{88FB6A37-4619-4D4D-B0AD-9B6C2E241FBF}"/>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pic>
        <p:nvPicPr>
          <p:cNvPr id="8" name="Picture 7">
            <a:extLst>
              <a:ext uri="{FF2B5EF4-FFF2-40B4-BE49-F238E27FC236}">
                <a16:creationId xmlns:a16="http://schemas.microsoft.com/office/drawing/2014/main" id="{EE7A18D7-7B9F-4F71-9C45-982E0354084D}"/>
              </a:ext>
            </a:extLst>
          </p:cNvPr>
          <p:cNvPicPr>
            <a:picLocks noChangeAspect="1"/>
          </p:cNvPicPr>
          <p:nvPr/>
        </p:nvPicPr>
        <p:blipFill>
          <a:blip r:embed="rId2"/>
          <a:stretch>
            <a:fillRect/>
          </a:stretch>
        </p:blipFill>
        <p:spPr>
          <a:xfrm>
            <a:off x="0" y="2596819"/>
            <a:ext cx="10691813" cy="3157886"/>
          </a:xfrm>
          <a:prstGeom prst="rect">
            <a:avLst/>
          </a:prstGeom>
        </p:spPr>
      </p:pic>
    </p:spTree>
    <p:extLst>
      <p:ext uri="{BB962C8B-B14F-4D97-AF65-F5344CB8AC3E}">
        <p14:creationId xmlns:p14="http://schemas.microsoft.com/office/powerpoint/2010/main" val="28017800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B6390-26BD-4E64-90C7-D69C0A45D342}"/>
              </a:ext>
            </a:extLst>
          </p:cNvPr>
          <p:cNvSpPr>
            <a:spLocks noGrp="1"/>
          </p:cNvSpPr>
          <p:nvPr>
            <p:ph type="title"/>
          </p:nvPr>
        </p:nvSpPr>
        <p:spPr/>
        <p:txBody>
          <a:bodyPr/>
          <a:lstStyle/>
          <a:p>
            <a:r>
              <a:rPr lang="en-AU" dirty="0"/>
              <a:t>System Workstream – Settlement and Operations</a:t>
            </a:r>
          </a:p>
        </p:txBody>
      </p:sp>
      <p:sp>
        <p:nvSpPr>
          <p:cNvPr id="4" name="Content Placeholder 2">
            <a:extLst>
              <a:ext uri="{FF2B5EF4-FFF2-40B4-BE49-F238E27FC236}">
                <a16:creationId xmlns:a16="http://schemas.microsoft.com/office/drawing/2014/main" id="{63191F54-A712-4BBC-AD8E-8AA7212DAB4E}"/>
              </a:ext>
            </a:extLst>
          </p:cNvPr>
          <p:cNvSpPr>
            <a:spLocks noGrp="1"/>
          </p:cNvSpPr>
          <p:nvPr>
            <p:ph idx="1"/>
          </p:nvPr>
        </p:nvSpPr>
        <p:spPr>
          <a:xfrm>
            <a:off x="206546" y="2012414"/>
            <a:ext cx="10255425" cy="4796544"/>
          </a:xfrm>
        </p:spPr>
        <p:txBody>
          <a:bodyPr>
            <a:normAutofit/>
          </a:bodyPr>
          <a:lstStyle/>
          <a:p>
            <a:r>
              <a:rPr lang="en-AU" dirty="0"/>
              <a:t>Current estimated timeline</a:t>
            </a:r>
          </a:p>
        </p:txBody>
      </p:sp>
      <p:sp>
        <p:nvSpPr>
          <p:cNvPr id="5" name="Slide Number Placeholder 5">
            <a:extLst>
              <a:ext uri="{FF2B5EF4-FFF2-40B4-BE49-F238E27FC236}">
                <a16:creationId xmlns:a16="http://schemas.microsoft.com/office/drawing/2014/main" id="{F8D85A20-AE09-4F59-AF84-C2645C26251B}"/>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pic>
        <p:nvPicPr>
          <p:cNvPr id="3" name="Picture 2">
            <a:extLst>
              <a:ext uri="{FF2B5EF4-FFF2-40B4-BE49-F238E27FC236}">
                <a16:creationId xmlns:a16="http://schemas.microsoft.com/office/drawing/2014/main" id="{E5E32399-CC45-453F-A3D7-7A993A64AE72}"/>
              </a:ext>
            </a:extLst>
          </p:cNvPr>
          <p:cNvPicPr>
            <a:picLocks noChangeAspect="1"/>
          </p:cNvPicPr>
          <p:nvPr/>
        </p:nvPicPr>
        <p:blipFill>
          <a:blip r:embed="rId2"/>
          <a:stretch>
            <a:fillRect/>
          </a:stretch>
        </p:blipFill>
        <p:spPr>
          <a:xfrm>
            <a:off x="0" y="2658450"/>
            <a:ext cx="10691813" cy="2959211"/>
          </a:xfrm>
          <a:prstGeom prst="rect">
            <a:avLst/>
          </a:prstGeom>
        </p:spPr>
      </p:pic>
    </p:spTree>
    <p:extLst>
      <p:ext uri="{BB962C8B-B14F-4D97-AF65-F5344CB8AC3E}">
        <p14:creationId xmlns:p14="http://schemas.microsoft.com/office/powerpoint/2010/main" val="4712263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nchor="ctr"/>
          <a:lstStyle/>
          <a:p>
            <a:r>
              <a:rPr lang="en-AU" dirty="0"/>
              <a:t>Stakeholder update</a:t>
            </a:r>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dirty="0"/>
              <a:t>Gary Eisner</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23</a:t>
            </a:fld>
            <a:endParaRPr lang="en-AU" dirty="0"/>
          </a:p>
        </p:txBody>
      </p:sp>
    </p:spTree>
    <p:extLst>
      <p:ext uri="{BB962C8B-B14F-4D97-AF65-F5344CB8AC3E}">
        <p14:creationId xmlns:p14="http://schemas.microsoft.com/office/powerpoint/2010/main" val="32724614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9A67-4CC7-4DFC-A6C2-19518693F52B}"/>
              </a:ext>
            </a:extLst>
          </p:cNvPr>
          <p:cNvSpPr>
            <a:spLocks noGrp="1"/>
          </p:cNvSpPr>
          <p:nvPr>
            <p:ph type="title"/>
          </p:nvPr>
        </p:nvSpPr>
        <p:spPr/>
        <p:txBody>
          <a:bodyPr/>
          <a:lstStyle/>
          <a:p>
            <a:r>
              <a:rPr lang="en-AU"/>
              <a:t>Stakeholder Update</a:t>
            </a:r>
            <a:endParaRPr lang="en-AU" dirty="0"/>
          </a:p>
        </p:txBody>
      </p:sp>
      <p:sp>
        <p:nvSpPr>
          <p:cNvPr id="4" name="Content Placeholder 3">
            <a:extLst>
              <a:ext uri="{FF2B5EF4-FFF2-40B4-BE49-F238E27FC236}">
                <a16:creationId xmlns:a16="http://schemas.microsoft.com/office/drawing/2014/main" id="{E6DE1D81-17DA-439E-B0DE-CF7D70C24E9F}"/>
              </a:ext>
            </a:extLst>
          </p:cNvPr>
          <p:cNvSpPr>
            <a:spLocks noGrp="1"/>
          </p:cNvSpPr>
          <p:nvPr>
            <p:ph idx="1"/>
          </p:nvPr>
        </p:nvSpPr>
        <p:spPr/>
        <p:txBody>
          <a:bodyPr/>
          <a:lstStyle/>
          <a:p>
            <a:pPr lvl="1"/>
            <a:r>
              <a:rPr lang="en-AU" dirty="0"/>
              <a:t>Fact sheets</a:t>
            </a:r>
          </a:p>
          <a:p>
            <a:pPr lvl="2"/>
            <a:r>
              <a:rPr lang="en-AU" dirty="0"/>
              <a:t>High-level overviews for 5MS and GS have now been published and can be found at: </a:t>
            </a:r>
            <a:r>
              <a:rPr lang="en-AU" dirty="0">
                <a:hlinkClick r:id="rId2"/>
              </a:rPr>
              <a:t>http://aemo.com.au/Electricity/National-Electricity-Market-NEM/Five-Minute-Settlement/Program-Information-and-Fact-Sheets</a:t>
            </a:r>
            <a:endParaRPr lang="en-AU" dirty="0"/>
          </a:p>
          <a:p>
            <a:pPr lvl="2"/>
            <a:r>
              <a:rPr lang="en-AU" dirty="0"/>
              <a:t>1-on-1 summary is currently being finalised, and will be distributed shortly</a:t>
            </a:r>
          </a:p>
          <a:p>
            <a:pPr lvl="1"/>
            <a:r>
              <a:rPr lang="en-AU" dirty="0"/>
              <a:t>1 on 1 meetings</a:t>
            </a:r>
          </a:p>
          <a:p>
            <a:pPr lvl="2"/>
            <a:r>
              <a:rPr lang="en-AU" dirty="0"/>
              <a:t>Will start locking in dates for December/January this week</a:t>
            </a:r>
          </a:p>
          <a:p>
            <a:pPr lvl="2"/>
            <a:r>
              <a:rPr lang="en-AU" dirty="0"/>
              <a:t>Welcome any requests for 1-on-1 meetings</a:t>
            </a:r>
          </a:p>
          <a:p>
            <a:pPr lvl="1"/>
            <a:r>
              <a:rPr lang="en-AU" dirty="0"/>
              <a:t>Survey results…</a:t>
            </a:r>
          </a:p>
          <a:p>
            <a:pPr lvl="2"/>
            <a:endParaRPr lang="en-AU" dirty="0"/>
          </a:p>
        </p:txBody>
      </p:sp>
      <p:sp>
        <p:nvSpPr>
          <p:cNvPr id="6" name="Slide Number Placeholder 5">
            <a:extLst>
              <a:ext uri="{FF2B5EF4-FFF2-40B4-BE49-F238E27FC236}">
                <a16:creationId xmlns:a16="http://schemas.microsoft.com/office/drawing/2014/main" id="{D7214870-3C28-4741-AAA8-6B9E46E90B43}"/>
              </a:ext>
            </a:extLst>
          </p:cNvPr>
          <p:cNvSpPr>
            <a:spLocks noGrp="1"/>
          </p:cNvSpPr>
          <p:nvPr>
            <p:ph type="sldNum" sz="quarter" idx="12"/>
          </p:nvPr>
        </p:nvSpPr>
        <p:spPr/>
        <p:txBody>
          <a:bodyPr/>
          <a:lstStyle/>
          <a:p>
            <a:fld id="{4EC81F68-4976-451A-B2E9-79BCBD2F70CC}" type="slidenum">
              <a:rPr lang="en-AU" smtClean="0"/>
              <a:pPr/>
              <a:t>24</a:t>
            </a:fld>
            <a:endParaRPr lang="en-AU"/>
          </a:p>
        </p:txBody>
      </p:sp>
    </p:spTree>
    <p:extLst>
      <p:ext uri="{BB962C8B-B14F-4D97-AF65-F5344CB8AC3E}">
        <p14:creationId xmlns:p14="http://schemas.microsoft.com/office/powerpoint/2010/main" val="5979461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a:t>Survey results</a:t>
            </a:r>
            <a:endParaRPr lang="en-AU" dirty="0"/>
          </a:p>
        </p:txBody>
      </p:sp>
      <p:sp>
        <p:nvSpPr>
          <p:cNvPr id="3" name="Content Placeholder 2">
            <a:extLst>
              <a:ext uri="{FF2B5EF4-FFF2-40B4-BE49-F238E27FC236}">
                <a16:creationId xmlns:a16="http://schemas.microsoft.com/office/drawing/2014/main" id="{97D8A19F-CFA0-4C7A-8B16-52B70143DB94}"/>
              </a:ext>
            </a:extLst>
          </p:cNvPr>
          <p:cNvSpPr>
            <a:spLocks noGrp="1"/>
          </p:cNvSpPr>
          <p:nvPr>
            <p:ph idx="1"/>
          </p:nvPr>
        </p:nvSpPr>
        <p:spPr/>
        <p:txBody>
          <a:bodyPr/>
          <a:lstStyle/>
          <a:p>
            <a:r>
              <a:rPr lang="en-AU"/>
              <a:t>AEMO undertook a stakeholder survey in late October</a:t>
            </a:r>
          </a:p>
          <a:p>
            <a:r>
              <a:rPr lang="en-AU"/>
              <a:t>Open for 2 weeks</a:t>
            </a:r>
          </a:p>
          <a:p>
            <a:r>
              <a:rPr lang="en-AU"/>
              <a:t>7 questions asked </a:t>
            </a:r>
          </a:p>
          <a:p>
            <a:r>
              <a:rPr lang="en-AU"/>
              <a:t>35 respondents</a:t>
            </a:r>
          </a:p>
          <a:p>
            <a:pPr lvl="1"/>
            <a:r>
              <a:rPr lang="en-AU"/>
              <a:t>Total individuals on 5MS mailing list – 303 (11.6% response rate)</a:t>
            </a:r>
          </a:p>
          <a:p>
            <a:pPr lvl="1"/>
            <a:r>
              <a:rPr lang="en-AU"/>
              <a:t>Total distinct organisations on 5MS mailing list – 114 (30.7% response rate)</a:t>
            </a:r>
          </a:p>
          <a:p>
            <a:r>
              <a:rPr lang="en-AU"/>
              <a:t>Responses largely positive</a:t>
            </a:r>
          </a:p>
          <a:p>
            <a:r>
              <a:rPr lang="en-AU"/>
              <a:t>Useful comments received</a:t>
            </a:r>
          </a:p>
          <a:p>
            <a:r>
              <a:rPr lang="en-AU"/>
              <a:t>AEMO will look to address comments and suggestions in early 2019</a:t>
            </a:r>
          </a:p>
          <a:p>
            <a:endParaRPr lang="en-AU"/>
          </a:p>
          <a:p>
            <a:endParaRPr lang="en-AU"/>
          </a:p>
          <a:p>
            <a:endParaRPr lang="en-AU"/>
          </a:p>
          <a:p>
            <a:endParaRPr lang="en-AU"/>
          </a:p>
          <a:p>
            <a:pPr lvl="1"/>
            <a:endParaRPr lang="en-AU"/>
          </a:p>
          <a:p>
            <a:endParaRPr lang="en-AU" dirty="0"/>
          </a:p>
        </p:txBody>
      </p:sp>
      <p:sp>
        <p:nvSpPr>
          <p:cNvPr id="6" name="Slide Number Placeholder 5"/>
          <p:cNvSpPr>
            <a:spLocks noGrp="1"/>
          </p:cNvSpPr>
          <p:nvPr>
            <p:ph type="sldNum" sz="quarter" idx="12"/>
          </p:nvPr>
        </p:nvSpPr>
        <p:spPr/>
        <p:txBody>
          <a:bodyPr/>
          <a:lstStyle/>
          <a:p>
            <a:fld id="{4EC81F68-4976-451A-B2E9-79BCBD2F70CC}" type="slidenum">
              <a:rPr lang="en-AU" smtClean="0"/>
              <a:pPr/>
              <a:t>25</a:t>
            </a:fld>
            <a:endParaRPr lang="en-AU"/>
          </a:p>
        </p:txBody>
      </p:sp>
    </p:spTree>
    <p:extLst>
      <p:ext uri="{BB962C8B-B14F-4D97-AF65-F5344CB8AC3E}">
        <p14:creationId xmlns:p14="http://schemas.microsoft.com/office/powerpoint/2010/main" val="18579391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06547" y="150494"/>
            <a:ext cx="9421030" cy="1310695"/>
          </a:xfrm>
        </p:spPr>
        <p:txBody>
          <a:bodyPr>
            <a:normAutofit/>
          </a:bodyPr>
          <a:lstStyle/>
          <a:p>
            <a:r>
              <a:rPr lang="en-AU" dirty="0"/>
              <a:t>Questions</a:t>
            </a:r>
          </a:p>
        </p:txBody>
      </p:sp>
      <p:sp>
        <p:nvSpPr>
          <p:cNvPr id="6" name="Slide Number Placeholder 5"/>
          <p:cNvSpPr>
            <a:spLocks noGrp="1"/>
          </p:cNvSpPr>
          <p:nvPr>
            <p:ph type="sldNum" sz="quarter" idx="12"/>
          </p:nvPr>
        </p:nvSpPr>
        <p:spPr/>
        <p:txBody>
          <a:bodyPr/>
          <a:lstStyle/>
          <a:p>
            <a:fld id="{4EC81F68-4976-451A-B2E9-79BCBD2F70CC}" type="slidenum">
              <a:rPr lang="en-AU" smtClean="0"/>
              <a:pPr/>
              <a:t>26</a:t>
            </a:fld>
            <a:endParaRPr lang="en-AU"/>
          </a:p>
        </p:txBody>
      </p:sp>
      <p:sp>
        <p:nvSpPr>
          <p:cNvPr id="3" name="Content Placeholder 2">
            <a:extLst>
              <a:ext uri="{FF2B5EF4-FFF2-40B4-BE49-F238E27FC236}">
                <a16:creationId xmlns:a16="http://schemas.microsoft.com/office/drawing/2014/main" id="{97D8A19F-CFA0-4C7A-8B16-52B70143DB94}"/>
              </a:ext>
            </a:extLst>
          </p:cNvPr>
          <p:cNvSpPr>
            <a:spLocks noGrp="1"/>
          </p:cNvSpPr>
          <p:nvPr>
            <p:ph idx="1"/>
          </p:nvPr>
        </p:nvSpPr>
        <p:spPr/>
        <p:txBody>
          <a:bodyPr>
            <a:normAutofit lnSpcReduction="10000"/>
          </a:bodyPr>
          <a:lstStyle/>
          <a:p>
            <a:r>
              <a:rPr lang="en-AU" dirty="0"/>
              <a:t>Q1: How satisfied are you with the level of engagement by AEMO in relation to 5MS?</a:t>
            </a:r>
          </a:p>
          <a:p>
            <a:r>
              <a:rPr lang="en-AU" dirty="0"/>
              <a:t>Q2: How well do the following forums meet the needs of your organisation in relation to 5MS?</a:t>
            </a:r>
          </a:p>
          <a:p>
            <a:pPr lvl="1"/>
            <a:r>
              <a:rPr lang="en-AU" dirty="0"/>
              <a:t>Program Consultative Forum</a:t>
            </a:r>
          </a:p>
          <a:p>
            <a:pPr lvl="1"/>
            <a:r>
              <a:rPr lang="en-AU" dirty="0"/>
              <a:t>Executive Forum</a:t>
            </a:r>
          </a:p>
          <a:p>
            <a:pPr lvl="1"/>
            <a:r>
              <a:rPr lang="en-AU" dirty="0"/>
              <a:t>Procedures Working Group</a:t>
            </a:r>
          </a:p>
          <a:p>
            <a:pPr lvl="1"/>
            <a:r>
              <a:rPr lang="en-AU" dirty="0"/>
              <a:t>Systems Working Group</a:t>
            </a:r>
          </a:p>
          <a:p>
            <a:pPr lvl="1"/>
            <a:r>
              <a:rPr lang="en-AU" dirty="0"/>
              <a:t>Dispatch Focus Groups</a:t>
            </a:r>
          </a:p>
          <a:p>
            <a:pPr lvl="1"/>
            <a:r>
              <a:rPr lang="en-AU" dirty="0"/>
              <a:t>Metering Focus Groups</a:t>
            </a:r>
          </a:p>
          <a:p>
            <a:r>
              <a:rPr lang="en-AU" dirty="0"/>
              <a:t>Q3: How useful do you find the 5MS web pages?</a:t>
            </a:r>
          </a:p>
          <a:p>
            <a:r>
              <a:rPr lang="en-AU" dirty="0"/>
              <a:t>Q4: How easy to navigate do you find the 5MS web pages?</a:t>
            </a:r>
          </a:p>
          <a:p>
            <a:r>
              <a:rPr lang="en-AU" dirty="0"/>
              <a:t>Q5: How useful do you find the 5MS email update?</a:t>
            </a:r>
          </a:p>
          <a:p>
            <a:endParaRPr lang="en-AU" dirty="0"/>
          </a:p>
          <a:p>
            <a:pPr lvl="1"/>
            <a:endParaRPr lang="en-AU" dirty="0"/>
          </a:p>
          <a:p>
            <a:endParaRPr lang="en-AU" dirty="0"/>
          </a:p>
        </p:txBody>
      </p:sp>
    </p:spTree>
    <p:extLst>
      <p:ext uri="{BB962C8B-B14F-4D97-AF65-F5344CB8AC3E}">
        <p14:creationId xmlns:p14="http://schemas.microsoft.com/office/powerpoint/2010/main" val="27189949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06547" y="150494"/>
            <a:ext cx="9596876" cy="1310695"/>
          </a:xfrm>
        </p:spPr>
        <p:txBody>
          <a:bodyPr>
            <a:normAutofit/>
          </a:bodyPr>
          <a:lstStyle/>
          <a:p>
            <a:endParaRPr lang="en-AU" dirty="0"/>
          </a:p>
        </p:txBody>
      </p:sp>
      <p:sp>
        <p:nvSpPr>
          <p:cNvPr id="6" name="Slide Number Placeholder 5"/>
          <p:cNvSpPr>
            <a:spLocks noGrp="1"/>
          </p:cNvSpPr>
          <p:nvPr>
            <p:ph type="sldNum" sz="quarter" idx="12"/>
          </p:nvPr>
        </p:nvSpPr>
        <p:spPr/>
        <p:txBody>
          <a:bodyPr/>
          <a:lstStyle/>
          <a:p>
            <a:fld id="{4EC81F68-4976-451A-B2E9-79BCBD2F70CC}" type="slidenum">
              <a:rPr lang="en-AU" smtClean="0"/>
              <a:pPr/>
              <a:t>27</a:t>
            </a:fld>
            <a:endParaRPr lang="en-AU" dirty="0"/>
          </a:p>
        </p:txBody>
      </p:sp>
      <p:pic>
        <p:nvPicPr>
          <p:cNvPr id="4" name="Content Placeholder 3">
            <a:extLst>
              <a:ext uri="{FF2B5EF4-FFF2-40B4-BE49-F238E27FC236}">
                <a16:creationId xmlns:a16="http://schemas.microsoft.com/office/drawing/2014/main" id="{922FD527-8577-4D55-9CD1-B2482224C542}"/>
              </a:ext>
            </a:extLst>
          </p:cNvPr>
          <p:cNvPicPr>
            <a:picLocks noGrp="1" noChangeAspect="1"/>
          </p:cNvPicPr>
          <p:nvPr>
            <p:ph idx="1"/>
          </p:nvPr>
        </p:nvPicPr>
        <p:blipFill>
          <a:blip r:embed="rId2"/>
          <a:stretch>
            <a:fillRect/>
          </a:stretch>
        </p:blipFill>
        <p:spPr>
          <a:xfrm>
            <a:off x="0" y="1"/>
            <a:ext cx="10691813" cy="6985692"/>
          </a:xfrm>
          <a:prstGeom prst="rect">
            <a:avLst/>
          </a:prstGeom>
        </p:spPr>
      </p:pic>
    </p:spTree>
    <p:extLst>
      <p:ext uri="{BB962C8B-B14F-4D97-AF65-F5344CB8AC3E}">
        <p14:creationId xmlns:p14="http://schemas.microsoft.com/office/powerpoint/2010/main" val="8902028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a:t>What is AEMO doing in response to this survey?</a:t>
            </a:r>
            <a:endParaRPr lang="en-AU" dirty="0"/>
          </a:p>
        </p:txBody>
      </p:sp>
      <p:sp>
        <p:nvSpPr>
          <p:cNvPr id="4" name="Content Placeholder 3">
            <a:extLst>
              <a:ext uri="{FF2B5EF4-FFF2-40B4-BE49-F238E27FC236}">
                <a16:creationId xmlns:a16="http://schemas.microsoft.com/office/drawing/2014/main" id="{8AF6A44B-8ED6-4FE8-BFEE-88EA7DEEB8C3}"/>
              </a:ext>
            </a:extLst>
          </p:cNvPr>
          <p:cNvSpPr>
            <a:spLocks noGrp="1"/>
          </p:cNvSpPr>
          <p:nvPr>
            <p:ph idx="1"/>
          </p:nvPr>
        </p:nvSpPr>
        <p:spPr/>
        <p:txBody>
          <a:bodyPr/>
          <a:lstStyle/>
          <a:p>
            <a:r>
              <a:rPr lang="en-AU"/>
              <a:t>Updates to website:</a:t>
            </a:r>
          </a:p>
          <a:p>
            <a:pPr lvl="1"/>
            <a:r>
              <a:rPr lang="en-AU"/>
              <a:t>News section with current and previous email newsletters</a:t>
            </a:r>
          </a:p>
          <a:p>
            <a:pPr lvl="1"/>
            <a:r>
              <a:rPr lang="en-AU"/>
              <a:t>Simple access to all procedure consultations</a:t>
            </a:r>
          </a:p>
          <a:p>
            <a:pPr lvl="1"/>
            <a:r>
              <a:rPr lang="en-AU"/>
              <a:t>Easy to find information on systems workstream, including links to relevant procedures and technical documentation </a:t>
            </a:r>
          </a:p>
          <a:p>
            <a:r>
              <a:rPr lang="en-AU"/>
              <a:t>More tailored one on one meetings with AEMO SMEs attending</a:t>
            </a:r>
          </a:p>
          <a:p>
            <a:r>
              <a:rPr lang="en-AU"/>
              <a:t>Review of working group meetings to ensure optimal length, content and format</a:t>
            </a:r>
          </a:p>
          <a:p>
            <a:r>
              <a:rPr lang="en-AU"/>
              <a:t>Review of mailing lists </a:t>
            </a:r>
            <a:endParaRPr lang="en-AU" dirty="0"/>
          </a:p>
        </p:txBody>
      </p:sp>
      <p:sp>
        <p:nvSpPr>
          <p:cNvPr id="6" name="Slide Number Placeholder 5"/>
          <p:cNvSpPr>
            <a:spLocks noGrp="1"/>
          </p:cNvSpPr>
          <p:nvPr>
            <p:ph type="sldNum" sz="quarter" idx="12"/>
          </p:nvPr>
        </p:nvSpPr>
        <p:spPr/>
        <p:txBody>
          <a:bodyPr/>
          <a:lstStyle/>
          <a:p>
            <a:fld id="{4EC81F68-4976-451A-B2E9-79BCBD2F70CC}" type="slidenum">
              <a:rPr lang="en-AU" smtClean="0"/>
              <a:pPr/>
              <a:t>28</a:t>
            </a:fld>
            <a:endParaRPr lang="en-AU"/>
          </a:p>
        </p:txBody>
      </p:sp>
    </p:spTree>
    <p:extLst>
      <p:ext uri="{BB962C8B-B14F-4D97-AF65-F5344CB8AC3E}">
        <p14:creationId xmlns:p14="http://schemas.microsoft.com/office/powerpoint/2010/main" val="16525256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nchor="ctr"/>
          <a:lstStyle/>
          <a:p>
            <a:r>
              <a:rPr lang="en-AU" dirty="0"/>
              <a:t>Recap of technology update from Executive Forum</a:t>
            </a:r>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dirty="0"/>
              <a:t>Graeme Windley</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29</a:t>
            </a:fld>
            <a:endParaRPr lang="en-AU" dirty="0"/>
          </a:p>
        </p:txBody>
      </p:sp>
    </p:spTree>
    <p:extLst>
      <p:ext uri="{BB962C8B-B14F-4D97-AF65-F5344CB8AC3E}">
        <p14:creationId xmlns:p14="http://schemas.microsoft.com/office/powerpoint/2010/main" val="261001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nchor="ctr"/>
          <a:lstStyle/>
          <a:p>
            <a:r>
              <a:rPr lang="en-AU"/>
              <a:t>Minutes and actions from previous meeting</a:t>
            </a:r>
            <a:endParaRPr lang="en-AU" dirty="0"/>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a:t>Chris Muffett</a:t>
            </a:r>
            <a:endParaRPr lang="en-AU" dirty="0"/>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3</a:t>
            </a:fld>
            <a:endParaRPr lang="en-AU" dirty="0"/>
          </a:p>
        </p:txBody>
      </p:sp>
    </p:spTree>
    <p:extLst>
      <p:ext uri="{BB962C8B-B14F-4D97-AF65-F5344CB8AC3E}">
        <p14:creationId xmlns:p14="http://schemas.microsoft.com/office/powerpoint/2010/main" val="9885575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nchor="ctr"/>
          <a:lstStyle/>
          <a:p>
            <a:r>
              <a:rPr lang="en-AU" dirty="0"/>
              <a:t>General questions</a:t>
            </a:r>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dirty="0"/>
              <a:t>Chris Muffett</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30</a:t>
            </a:fld>
            <a:endParaRPr lang="en-AU" dirty="0"/>
          </a:p>
        </p:txBody>
      </p:sp>
    </p:spTree>
    <p:extLst>
      <p:ext uri="{BB962C8B-B14F-4D97-AF65-F5344CB8AC3E}">
        <p14:creationId xmlns:p14="http://schemas.microsoft.com/office/powerpoint/2010/main" val="34920787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1B661-6FD3-4F95-8B51-6359665F907B}"/>
              </a:ext>
            </a:extLst>
          </p:cNvPr>
          <p:cNvSpPr>
            <a:spLocks noGrp="1"/>
          </p:cNvSpPr>
          <p:nvPr>
            <p:ph type="title"/>
          </p:nvPr>
        </p:nvSpPr>
        <p:spPr/>
        <p:txBody>
          <a:bodyPr/>
          <a:lstStyle/>
          <a:p>
            <a:r>
              <a:rPr lang="en-AU" dirty="0"/>
              <a:t>Further information</a:t>
            </a:r>
          </a:p>
        </p:txBody>
      </p:sp>
      <p:sp>
        <p:nvSpPr>
          <p:cNvPr id="3" name="Text Placeholder 2">
            <a:extLst>
              <a:ext uri="{FF2B5EF4-FFF2-40B4-BE49-F238E27FC236}">
                <a16:creationId xmlns:a16="http://schemas.microsoft.com/office/drawing/2014/main" id="{5E45C02F-BE6A-43B6-B326-8D47EA43133E}"/>
              </a:ext>
            </a:extLst>
          </p:cNvPr>
          <p:cNvSpPr>
            <a:spLocks noGrp="1"/>
          </p:cNvSpPr>
          <p:nvPr>
            <p:ph type="body" sz="quarter" idx="13"/>
          </p:nvPr>
        </p:nvSpPr>
        <p:spPr/>
        <p:txBody>
          <a:bodyPr/>
          <a:lstStyle/>
          <a:p>
            <a:pPr>
              <a:buFont typeface="Arial" panose="020B0604020202020204" pitchFamily="34" charset="0"/>
              <a:buChar char="•"/>
            </a:pPr>
            <a:r>
              <a:rPr lang="en-AU" dirty="0"/>
              <a:t>Global Settlement rule change:</a:t>
            </a:r>
          </a:p>
          <a:p>
            <a:pPr lvl="1">
              <a:buFont typeface="Arial" panose="020B0604020202020204" pitchFamily="34" charset="0"/>
              <a:buChar char="•"/>
            </a:pPr>
            <a:r>
              <a:rPr lang="en-AU" dirty="0"/>
              <a:t>AEMC website: </a:t>
            </a:r>
            <a:r>
              <a:rPr lang="en-AU" dirty="0">
                <a:hlinkClick r:id="rId2"/>
              </a:rPr>
              <a:t>https://www.aemc.gov.au/rule-changes/global-settlement-and-market-reconciliation</a:t>
            </a:r>
            <a:r>
              <a:rPr lang="en-AU" dirty="0"/>
              <a:t> </a:t>
            </a:r>
          </a:p>
          <a:p>
            <a:pPr>
              <a:buFont typeface="Arial" panose="020B0604020202020204" pitchFamily="34" charset="0"/>
              <a:buChar char="•"/>
            </a:pPr>
            <a:r>
              <a:rPr lang="en-AU" dirty="0"/>
              <a:t>AEMO 5MS Program contacts:</a:t>
            </a:r>
          </a:p>
          <a:p>
            <a:pPr lvl="1">
              <a:buFont typeface="Arial" panose="020B0604020202020204" pitchFamily="34" charset="0"/>
              <a:buChar char="•"/>
            </a:pPr>
            <a:r>
              <a:rPr lang="en-AU" dirty="0"/>
              <a:t>Graeme Windley, 5MS Program Manager</a:t>
            </a:r>
          </a:p>
          <a:p>
            <a:pPr lvl="1">
              <a:buFont typeface="Arial" panose="020B0604020202020204" pitchFamily="34" charset="0"/>
              <a:buChar char="•"/>
            </a:pPr>
            <a:r>
              <a:rPr lang="en-AU" dirty="0"/>
              <a:t>Chris Muffett, 5MS Business Lead</a:t>
            </a:r>
          </a:p>
          <a:p>
            <a:pPr lvl="1">
              <a:buFont typeface="Arial" panose="020B0604020202020204" pitchFamily="34" charset="0"/>
              <a:buChar char="•"/>
            </a:pPr>
            <a:r>
              <a:rPr lang="en-AU" dirty="0"/>
              <a:t>Emily Brodie, 5MS Procedure Lead</a:t>
            </a:r>
          </a:p>
          <a:p>
            <a:pPr lvl="1">
              <a:buFont typeface="Arial" panose="020B0604020202020204" pitchFamily="34" charset="0"/>
              <a:buChar char="•"/>
            </a:pPr>
            <a:r>
              <a:rPr lang="en-AU" dirty="0"/>
              <a:t>Hamish McNeish, 5MS Systems Lead</a:t>
            </a:r>
          </a:p>
          <a:p>
            <a:pPr lvl="1">
              <a:buFont typeface="Arial" panose="020B0604020202020204" pitchFamily="34" charset="0"/>
              <a:buChar char="•"/>
            </a:pPr>
            <a:r>
              <a:rPr lang="en-AU" dirty="0"/>
              <a:t>Gary Eisner, 5MS Stakeholder Liaison</a:t>
            </a:r>
          </a:p>
          <a:p>
            <a:pPr>
              <a:buFont typeface="Arial" panose="020B0604020202020204" pitchFamily="34" charset="0"/>
              <a:buChar char="•"/>
            </a:pPr>
            <a:r>
              <a:rPr lang="en-AU" dirty="0"/>
              <a:t>Contact details:</a:t>
            </a:r>
          </a:p>
          <a:p>
            <a:pPr lvl="1">
              <a:buFont typeface="Arial" panose="020B0604020202020204" pitchFamily="34" charset="0"/>
              <a:buChar char="•"/>
            </a:pPr>
            <a:r>
              <a:rPr lang="en-AU" dirty="0"/>
              <a:t>5MS email: </a:t>
            </a:r>
            <a:r>
              <a:rPr lang="en-AU" dirty="0">
                <a:hlinkClick r:id="rId3"/>
              </a:rPr>
              <a:t>5ms@aemo.com.au</a:t>
            </a:r>
            <a:endParaRPr lang="en-AU" dirty="0"/>
          </a:p>
          <a:p>
            <a:pPr lvl="1">
              <a:buFont typeface="Arial" panose="020B0604020202020204" pitchFamily="34" charset="0"/>
              <a:buChar char="•"/>
            </a:pPr>
            <a:r>
              <a:rPr lang="en-AU" dirty="0"/>
              <a:t>5MS webpage: </a:t>
            </a:r>
            <a:r>
              <a:rPr lang="en-AU" dirty="0">
                <a:hlinkClick r:id="rId4"/>
              </a:rPr>
              <a:t>http://www.aemo.com.au/Electricity/National-Electricity-Market-NEM/Five-Minute-Settlement</a:t>
            </a:r>
            <a:endParaRPr lang="en-AU" dirty="0"/>
          </a:p>
          <a:p>
            <a:pPr>
              <a:buFont typeface="Arial" panose="020B0604020202020204" pitchFamily="34" charset="0"/>
              <a:buChar char="•"/>
            </a:pPr>
            <a:endParaRPr lang="en-AU" dirty="0"/>
          </a:p>
        </p:txBody>
      </p:sp>
      <p:sp>
        <p:nvSpPr>
          <p:cNvPr id="4" name="Slide Number Placeholder 3">
            <a:extLst>
              <a:ext uri="{FF2B5EF4-FFF2-40B4-BE49-F238E27FC236}">
                <a16:creationId xmlns:a16="http://schemas.microsoft.com/office/drawing/2014/main" id="{FA58575F-8A4B-4876-AE71-B959271C59FB}"/>
              </a:ext>
            </a:extLst>
          </p:cNvPr>
          <p:cNvSpPr>
            <a:spLocks noGrp="1"/>
          </p:cNvSpPr>
          <p:nvPr>
            <p:ph type="sldNum" sz="quarter" idx="12"/>
          </p:nvPr>
        </p:nvSpPr>
        <p:spPr/>
        <p:txBody>
          <a:bodyPr/>
          <a:lstStyle/>
          <a:p>
            <a:fld id="{4EC81F68-4976-451A-B2E9-79BCBD2F70CC}" type="slidenum">
              <a:rPr lang="en-AU" smtClean="0"/>
              <a:t>31</a:t>
            </a:fld>
            <a:endParaRPr lang="en-AU" dirty="0"/>
          </a:p>
        </p:txBody>
      </p:sp>
    </p:spTree>
    <p:extLst>
      <p:ext uri="{BB962C8B-B14F-4D97-AF65-F5344CB8AC3E}">
        <p14:creationId xmlns:p14="http://schemas.microsoft.com/office/powerpoint/2010/main" val="36234021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nchor="ctr"/>
          <a:lstStyle/>
          <a:p>
            <a:r>
              <a:rPr lang="en-AU" dirty="0"/>
              <a:t>Forward meeting plan</a:t>
            </a:r>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dirty="0"/>
              <a:t>Chris Muffett</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32</a:t>
            </a:fld>
            <a:endParaRPr lang="en-AU" dirty="0"/>
          </a:p>
        </p:txBody>
      </p:sp>
    </p:spTree>
    <p:extLst>
      <p:ext uri="{BB962C8B-B14F-4D97-AF65-F5344CB8AC3E}">
        <p14:creationId xmlns:p14="http://schemas.microsoft.com/office/powerpoint/2010/main" val="2198208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A0469-428F-466B-84E6-9D10200E8FAD}"/>
              </a:ext>
            </a:extLst>
          </p:cNvPr>
          <p:cNvSpPr>
            <a:spLocks noGrp="1"/>
          </p:cNvSpPr>
          <p:nvPr>
            <p:ph type="title"/>
          </p:nvPr>
        </p:nvSpPr>
        <p:spPr/>
        <p:txBody>
          <a:bodyPr/>
          <a:lstStyle/>
          <a:p>
            <a:r>
              <a:rPr lang="en-AU"/>
              <a:t>Upcoming meetings  </a:t>
            </a:r>
            <a:endParaRPr lang="en-AU" dirty="0"/>
          </a:p>
        </p:txBody>
      </p:sp>
      <p:sp>
        <p:nvSpPr>
          <p:cNvPr id="3" name="Text Placeholder 2">
            <a:extLst>
              <a:ext uri="{FF2B5EF4-FFF2-40B4-BE49-F238E27FC236}">
                <a16:creationId xmlns:a16="http://schemas.microsoft.com/office/drawing/2014/main" id="{6214FF69-5D0E-4EF9-897C-E454D156C4A9}"/>
              </a:ext>
            </a:extLst>
          </p:cNvPr>
          <p:cNvSpPr>
            <a:spLocks noGrp="1"/>
          </p:cNvSpPr>
          <p:nvPr>
            <p:ph type="body" sz="quarter" idx="13"/>
          </p:nvPr>
        </p:nvSpPr>
        <p:spPr/>
        <p:txBody>
          <a:bodyPr>
            <a:normAutofit/>
          </a:bodyPr>
          <a:lstStyle/>
          <a:p>
            <a:pPr>
              <a:buFont typeface="Arial" panose="020B0604020202020204" pitchFamily="34" charset="0"/>
              <a:buChar char="•"/>
            </a:pPr>
            <a:r>
              <a:rPr lang="en-AU" dirty="0"/>
              <a:t>Program Consultative Forums:</a:t>
            </a:r>
          </a:p>
          <a:p>
            <a:pPr lvl="1">
              <a:buFont typeface="Arial" panose="020B0604020202020204" pitchFamily="34" charset="0"/>
              <a:buChar char="•"/>
            </a:pPr>
            <a:r>
              <a:rPr lang="en-AU" dirty="0"/>
              <a:t>PCF #7: Friday 8 February 2019</a:t>
            </a:r>
          </a:p>
          <a:p>
            <a:pPr>
              <a:buFont typeface="Arial" panose="020B0604020202020204" pitchFamily="34" charset="0"/>
              <a:buChar char="•"/>
            </a:pPr>
            <a:r>
              <a:rPr lang="en-AU" dirty="0"/>
              <a:t>Next Executive Forum:</a:t>
            </a:r>
          </a:p>
          <a:p>
            <a:pPr lvl="1">
              <a:buFont typeface="Arial" panose="020B0604020202020204" pitchFamily="34" charset="0"/>
              <a:buChar char="•"/>
            </a:pPr>
            <a:r>
              <a:rPr lang="en-AU" dirty="0"/>
              <a:t>Tuesday 12 February 2019</a:t>
            </a:r>
          </a:p>
          <a:p>
            <a:pPr>
              <a:buFont typeface="Arial" panose="020B0604020202020204" pitchFamily="34" charset="0"/>
              <a:buChar char="•"/>
            </a:pPr>
            <a:r>
              <a:rPr lang="en-AU" dirty="0"/>
              <a:t>Next Procedure Working Group:</a:t>
            </a:r>
          </a:p>
          <a:p>
            <a:pPr lvl="1">
              <a:buFont typeface="Arial" panose="020B0604020202020204" pitchFamily="34" charset="0"/>
              <a:buChar char="•"/>
            </a:pPr>
            <a:r>
              <a:rPr lang="en-AU" dirty="0"/>
              <a:t>Thursday 13 December</a:t>
            </a:r>
          </a:p>
          <a:p>
            <a:pPr>
              <a:buFont typeface="Arial" panose="020B0604020202020204" pitchFamily="34" charset="0"/>
              <a:buChar char="•"/>
            </a:pPr>
            <a:r>
              <a:rPr lang="en-AU" dirty="0"/>
              <a:t>Next Systems Working Group:</a:t>
            </a:r>
          </a:p>
          <a:p>
            <a:pPr lvl="1">
              <a:buFont typeface="Arial" panose="020B0604020202020204" pitchFamily="34" charset="0"/>
              <a:buChar char="•"/>
            </a:pPr>
            <a:r>
              <a:rPr lang="en-AU" dirty="0"/>
              <a:t>Monday 17 December</a:t>
            </a:r>
          </a:p>
          <a:p>
            <a:pPr>
              <a:buFont typeface="Arial" panose="020B0604020202020204" pitchFamily="34" charset="0"/>
              <a:buChar char="•"/>
            </a:pPr>
            <a:r>
              <a:rPr lang="en-AU" dirty="0"/>
              <a:t>Meetings and forum dates: </a:t>
            </a:r>
            <a:r>
              <a:rPr lang="en-AU" dirty="0">
                <a:hlinkClick r:id="rId2"/>
              </a:rPr>
              <a:t>http://www.aemo.com.au/Electricity/National-Electricity-Market-NEM/Five-Minute-Settlement</a:t>
            </a:r>
            <a:r>
              <a:rPr lang="en-AU" dirty="0"/>
              <a:t> </a:t>
            </a:r>
          </a:p>
        </p:txBody>
      </p:sp>
      <p:sp>
        <p:nvSpPr>
          <p:cNvPr id="4" name="Slide Number Placeholder 3">
            <a:extLst>
              <a:ext uri="{FF2B5EF4-FFF2-40B4-BE49-F238E27FC236}">
                <a16:creationId xmlns:a16="http://schemas.microsoft.com/office/drawing/2014/main" id="{EC551AF2-509E-4117-A1B0-83D619C2A517}"/>
              </a:ext>
            </a:extLst>
          </p:cNvPr>
          <p:cNvSpPr>
            <a:spLocks noGrp="1"/>
          </p:cNvSpPr>
          <p:nvPr>
            <p:ph type="sldNum" sz="quarter" idx="12"/>
          </p:nvPr>
        </p:nvSpPr>
        <p:spPr/>
        <p:txBody>
          <a:bodyPr/>
          <a:lstStyle/>
          <a:p>
            <a:fld id="{4EC81F68-4976-451A-B2E9-79BCBD2F70CC}" type="slidenum">
              <a:rPr lang="en-AU" smtClean="0"/>
              <a:t>33</a:t>
            </a:fld>
            <a:endParaRPr lang="en-AU" dirty="0"/>
          </a:p>
        </p:txBody>
      </p:sp>
    </p:spTree>
    <p:extLst>
      <p:ext uri="{BB962C8B-B14F-4D97-AF65-F5344CB8AC3E}">
        <p14:creationId xmlns:p14="http://schemas.microsoft.com/office/powerpoint/2010/main" val="21806933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FE1B9C27-437E-4C05-826E-FF7E2C0A8808}"/>
              </a:ext>
            </a:extLst>
          </p:cNvPr>
          <p:cNvSpPr>
            <a:spLocks noGrp="1"/>
          </p:cNvSpPr>
          <p:nvPr>
            <p:ph type="sldNum" sz="quarter" idx="4294967295"/>
          </p:nvPr>
        </p:nvSpPr>
        <p:spPr>
          <a:xfrm>
            <a:off x="10186988" y="7007225"/>
            <a:ext cx="504825" cy="401638"/>
          </a:xfrm>
        </p:spPr>
        <p:txBody>
          <a:bodyPr/>
          <a:lstStyle/>
          <a:p>
            <a:fld id="{4EC81F68-4976-451A-B2E9-79BCBD2F70CC}" type="slidenum">
              <a:rPr lang="en-AU" smtClean="0"/>
              <a:pPr/>
              <a:t>34</a:t>
            </a:fld>
            <a:endParaRPr lang="en-AU" dirty="0"/>
          </a:p>
        </p:txBody>
      </p:sp>
    </p:spTree>
    <p:extLst>
      <p:ext uri="{BB962C8B-B14F-4D97-AF65-F5344CB8AC3E}">
        <p14:creationId xmlns:p14="http://schemas.microsoft.com/office/powerpoint/2010/main" val="6863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nchor="ctr"/>
          <a:lstStyle/>
          <a:p>
            <a:r>
              <a:rPr lang="en-AU" dirty="0"/>
              <a:t>Overview of DER Program</a:t>
            </a:r>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dirty="0"/>
              <a:t>Chris Cormack</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4</a:t>
            </a:fld>
            <a:endParaRPr lang="en-AU" dirty="0"/>
          </a:p>
        </p:txBody>
      </p:sp>
    </p:spTree>
    <p:extLst>
      <p:ext uri="{BB962C8B-B14F-4D97-AF65-F5344CB8AC3E}">
        <p14:creationId xmlns:p14="http://schemas.microsoft.com/office/powerpoint/2010/main" val="1711383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369289"/>
            <a:ext cx="10782334" cy="5474234"/>
          </a:xfrm>
          <a:prstGeom prst="rect">
            <a:avLst/>
          </a:prstGeom>
        </p:spPr>
      </p:pic>
    </p:spTree>
    <p:extLst>
      <p:ext uri="{BB962C8B-B14F-4D97-AF65-F5344CB8AC3E}">
        <p14:creationId xmlns:p14="http://schemas.microsoft.com/office/powerpoint/2010/main" val="3510027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55BE7-169D-4BF6-BA8B-F81D24189802}"/>
              </a:ext>
            </a:extLst>
          </p:cNvPr>
          <p:cNvSpPr>
            <a:spLocks noGrp="1"/>
          </p:cNvSpPr>
          <p:nvPr>
            <p:ph type="title"/>
          </p:nvPr>
        </p:nvSpPr>
        <p:spPr/>
        <p:txBody>
          <a:bodyPr/>
          <a:lstStyle/>
          <a:p>
            <a:r>
              <a:rPr lang="en-AU" dirty="0"/>
              <a:t>DER Program Context</a:t>
            </a:r>
          </a:p>
        </p:txBody>
      </p:sp>
      <p:sp>
        <p:nvSpPr>
          <p:cNvPr id="3" name="Content Placeholder 2">
            <a:extLst>
              <a:ext uri="{FF2B5EF4-FFF2-40B4-BE49-F238E27FC236}">
                <a16:creationId xmlns:a16="http://schemas.microsoft.com/office/drawing/2014/main" id="{66CFEB4E-65A0-436A-B5B2-700ED7D3C961}"/>
              </a:ext>
            </a:extLst>
          </p:cNvPr>
          <p:cNvSpPr>
            <a:spLocks noGrp="1"/>
          </p:cNvSpPr>
          <p:nvPr>
            <p:ph idx="1"/>
          </p:nvPr>
        </p:nvSpPr>
        <p:spPr/>
        <p:txBody>
          <a:bodyPr>
            <a:normAutofit/>
          </a:bodyPr>
          <a:lstStyle/>
          <a:p>
            <a:r>
              <a:rPr lang="en-AU" dirty="0"/>
              <a:t>Distributed Energy Resources (DER) are growing rapidly in the National Electricity Market (NEM), driven by increased consumer awareness and customer uptake. The AEMO DER program has been set up to help address the market opportunities and technical and operational challenges that increasing amounts of distributed resources are having on the NEM.</a:t>
            </a:r>
          </a:p>
          <a:p>
            <a:r>
              <a:rPr lang="en-AU" dirty="0"/>
              <a:t>DER can refer to distribution level resources, which produce electricity or actively manage consumer demand e.g. solar rooftop PV systems, batteries, and demand response like hot water systems, pool pumps, smart appliances and air conditioning control. Increasingly, we recognise that these resources will be aggregated and actively managed. While these resources are located within the distribution network, there are system wide opportunities and challenges.</a:t>
            </a:r>
          </a:p>
          <a:p>
            <a:endParaRPr lang="en-AU" dirty="0"/>
          </a:p>
        </p:txBody>
      </p:sp>
    </p:spTree>
    <p:extLst>
      <p:ext uri="{BB962C8B-B14F-4D97-AF65-F5344CB8AC3E}">
        <p14:creationId xmlns:p14="http://schemas.microsoft.com/office/powerpoint/2010/main" val="2316743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62996-97F2-4916-B0DF-0FF9C0E5BEAC}"/>
              </a:ext>
            </a:extLst>
          </p:cNvPr>
          <p:cNvSpPr>
            <a:spLocks noGrp="1"/>
          </p:cNvSpPr>
          <p:nvPr>
            <p:ph type="title"/>
          </p:nvPr>
        </p:nvSpPr>
        <p:spPr/>
        <p:txBody>
          <a:bodyPr/>
          <a:lstStyle/>
          <a:p>
            <a:r>
              <a:rPr lang="en-AU"/>
              <a:t>AEMO DER Program</a:t>
            </a:r>
            <a:endParaRPr lang="en-AU" dirty="0"/>
          </a:p>
        </p:txBody>
      </p:sp>
      <p:sp>
        <p:nvSpPr>
          <p:cNvPr id="3" name="Content Placeholder 2">
            <a:extLst>
              <a:ext uri="{FF2B5EF4-FFF2-40B4-BE49-F238E27FC236}">
                <a16:creationId xmlns:a16="http://schemas.microsoft.com/office/drawing/2014/main" id="{D4FB1AEB-92F0-4907-B98A-59896C6A7546}"/>
              </a:ext>
            </a:extLst>
          </p:cNvPr>
          <p:cNvSpPr>
            <a:spLocks noGrp="1"/>
          </p:cNvSpPr>
          <p:nvPr>
            <p:ph idx="1"/>
          </p:nvPr>
        </p:nvSpPr>
        <p:spPr>
          <a:xfrm>
            <a:off x="104488" y="2045708"/>
            <a:ext cx="10255425" cy="3815919"/>
          </a:xfrm>
        </p:spPr>
        <p:txBody>
          <a:bodyPr>
            <a:noAutofit/>
          </a:bodyPr>
          <a:lstStyle/>
          <a:p>
            <a:r>
              <a:rPr lang="en-AU" sz="1403" dirty="0"/>
              <a:t>Focus on 5 key areas – Pilots, Markets, Operations, Standards,  Customer Data</a:t>
            </a:r>
          </a:p>
          <a:p>
            <a:pPr marL="0" indent="0">
              <a:buNone/>
            </a:pPr>
            <a:r>
              <a:rPr lang="en-AU" sz="1403" b="1" dirty="0"/>
              <a:t>Pilots:</a:t>
            </a:r>
          </a:p>
          <a:p>
            <a:pPr marL="0" indent="0">
              <a:buNone/>
            </a:pPr>
            <a:r>
              <a:rPr lang="en-AU" sz="1403" dirty="0"/>
              <a:t>- AEMO recently published the VPP Demonstrations consultation paper</a:t>
            </a:r>
          </a:p>
          <a:p>
            <a:pPr marL="0" indent="0">
              <a:buNone/>
            </a:pPr>
            <a:r>
              <a:rPr lang="en-AU" sz="1403" b="1" dirty="0"/>
              <a:t>Markets:</a:t>
            </a:r>
          </a:p>
          <a:p>
            <a:pPr>
              <a:buFontTx/>
              <a:buChar char="-"/>
            </a:pPr>
            <a:r>
              <a:rPr lang="en-AU" sz="1403" dirty="0"/>
              <a:t>Working with the ENA on the Open Energy Networks project</a:t>
            </a:r>
          </a:p>
          <a:p>
            <a:pPr>
              <a:buFontTx/>
              <a:buChar char="-"/>
            </a:pPr>
            <a:r>
              <a:rPr lang="en-AU" sz="1403" dirty="0"/>
              <a:t>Working with AEMC on the WDR rule change proposals</a:t>
            </a:r>
          </a:p>
          <a:p>
            <a:pPr marL="0" indent="0">
              <a:buNone/>
            </a:pPr>
            <a:r>
              <a:rPr lang="en-AU" sz="1403" b="1" dirty="0"/>
              <a:t>Operations</a:t>
            </a:r>
          </a:p>
          <a:p>
            <a:pPr marL="0" indent="0">
              <a:buNone/>
            </a:pPr>
            <a:r>
              <a:rPr lang="en-AU" sz="1403" dirty="0"/>
              <a:t>- Review inverter response to disturbances and reviewing EFCS and Cyber security risk assessment</a:t>
            </a:r>
          </a:p>
          <a:p>
            <a:pPr marL="0" indent="0">
              <a:buNone/>
            </a:pPr>
            <a:r>
              <a:rPr lang="en-AU" sz="1403" b="1" dirty="0"/>
              <a:t>Standards</a:t>
            </a:r>
          </a:p>
          <a:p>
            <a:pPr>
              <a:buFontTx/>
              <a:buChar char="-"/>
            </a:pPr>
            <a:r>
              <a:rPr lang="en-AU" sz="1403" dirty="0"/>
              <a:t>Undertaking a review of AS4777 and supporting ENA common connection standards</a:t>
            </a:r>
          </a:p>
          <a:p>
            <a:pPr marL="0" indent="0">
              <a:buNone/>
            </a:pPr>
            <a:r>
              <a:rPr lang="en-AU" sz="1403" b="1" dirty="0"/>
              <a:t>Customer Data</a:t>
            </a:r>
          </a:p>
          <a:p>
            <a:pPr>
              <a:buFontTx/>
              <a:buChar char="-"/>
            </a:pPr>
            <a:r>
              <a:rPr lang="en-AU" sz="1403" dirty="0"/>
              <a:t>Implementing the DER Register </a:t>
            </a:r>
          </a:p>
          <a:p>
            <a:pPr marL="0" indent="0">
              <a:buNone/>
            </a:pPr>
            <a:endParaRPr lang="en-AU" sz="1403" dirty="0"/>
          </a:p>
          <a:p>
            <a:pPr marL="0" indent="0">
              <a:buNone/>
            </a:pPr>
            <a:r>
              <a:rPr lang="en-AU" sz="1403" dirty="0"/>
              <a:t>In addition we are developing a </a:t>
            </a:r>
            <a:r>
              <a:rPr lang="en-AU" sz="1403" b="1" dirty="0"/>
              <a:t>DER Communication and Education Program</a:t>
            </a:r>
          </a:p>
        </p:txBody>
      </p:sp>
    </p:spTree>
    <p:extLst>
      <p:ext uri="{BB962C8B-B14F-4D97-AF65-F5344CB8AC3E}">
        <p14:creationId xmlns:p14="http://schemas.microsoft.com/office/powerpoint/2010/main" val="3079145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nchor="ctr"/>
          <a:lstStyle/>
          <a:p>
            <a:r>
              <a:rPr lang="en-AU" dirty="0"/>
              <a:t>Program update</a:t>
            </a:r>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dirty="0"/>
              <a:t>Graeme Windley</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8</a:t>
            </a:fld>
            <a:endParaRPr lang="en-AU" dirty="0"/>
          </a:p>
        </p:txBody>
      </p:sp>
    </p:spTree>
    <p:extLst>
      <p:ext uri="{BB962C8B-B14F-4D97-AF65-F5344CB8AC3E}">
        <p14:creationId xmlns:p14="http://schemas.microsoft.com/office/powerpoint/2010/main" val="3686159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a:t>High-level status</a:t>
            </a:r>
            <a:endParaRPr lang="en-AU" dirty="0"/>
          </a:p>
        </p:txBody>
      </p:sp>
      <p:sp>
        <p:nvSpPr>
          <p:cNvPr id="8" name="Content Placeholder 7"/>
          <p:cNvSpPr>
            <a:spLocks noGrp="1"/>
          </p:cNvSpPr>
          <p:nvPr>
            <p:ph idx="1"/>
          </p:nvPr>
        </p:nvSpPr>
        <p:spPr>
          <a:xfrm>
            <a:off x="206546" y="1871009"/>
            <a:ext cx="10255425" cy="5135690"/>
          </a:xfrm>
        </p:spPr>
        <p:txBody>
          <a:bodyPr>
            <a:normAutofit/>
          </a:bodyPr>
          <a:lstStyle/>
          <a:p>
            <a:r>
              <a:rPr lang="en-AU" dirty="0"/>
              <a:t>Procedures work is progressing well, with most activities on track:</a:t>
            </a:r>
          </a:p>
          <a:p>
            <a:pPr lvl="1"/>
            <a:r>
              <a:rPr lang="en-AU" dirty="0"/>
              <a:t>Working groups and focus groups have been constructive</a:t>
            </a:r>
          </a:p>
          <a:p>
            <a:pPr lvl="1"/>
            <a:r>
              <a:rPr lang="en-AU" dirty="0"/>
              <a:t>Successful initial Settlements focus group and Dispatch focus group</a:t>
            </a:r>
          </a:p>
          <a:p>
            <a:r>
              <a:rPr lang="en-AU" dirty="0"/>
              <a:t>Systems work continues to ramp up:</a:t>
            </a:r>
          </a:p>
          <a:p>
            <a:pPr lvl="1"/>
            <a:r>
              <a:rPr lang="en-AU" dirty="0"/>
              <a:t>Architecture, Requirements and Design work continuing</a:t>
            </a:r>
          </a:p>
          <a:p>
            <a:pPr lvl="1"/>
            <a:r>
              <a:rPr lang="en-AU" dirty="0"/>
              <a:t>Development work to commence in Q4 2018</a:t>
            </a:r>
          </a:p>
          <a:p>
            <a:r>
              <a:rPr lang="en-AU" dirty="0"/>
              <a:t>Rule changes:</a:t>
            </a:r>
          </a:p>
          <a:p>
            <a:pPr lvl="1"/>
            <a:r>
              <a:rPr lang="en-AU" dirty="0"/>
              <a:t>5MS Drafting amendments Rule</a:t>
            </a:r>
          </a:p>
          <a:p>
            <a:pPr lvl="1"/>
            <a:r>
              <a:rPr lang="en-AU" dirty="0"/>
              <a:t>Global settlement rule determination due in 6 December 2018</a:t>
            </a:r>
          </a:p>
          <a:p>
            <a:pPr lvl="1"/>
            <a:r>
              <a:rPr lang="en-AU" dirty="0"/>
              <a:t>DER rule has been made – potential impact to 5MS solution design; however go live of 1 December 2019 may have a resourcing impact for participants</a:t>
            </a:r>
          </a:p>
          <a:p>
            <a:r>
              <a:rPr lang="en-AU" dirty="0"/>
              <a:t>Stakeholder engagement is proceeding:</a:t>
            </a:r>
          </a:p>
          <a:p>
            <a:pPr lvl="1"/>
            <a:r>
              <a:rPr lang="en-AU" dirty="0"/>
              <a:t>Next EF meeting scheduled for early February</a:t>
            </a:r>
          </a:p>
        </p:txBody>
      </p:sp>
      <p:sp>
        <p:nvSpPr>
          <p:cNvPr id="6" name="Slide Number Placeholder 5"/>
          <p:cNvSpPr>
            <a:spLocks noGrp="1"/>
          </p:cNvSpPr>
          <p:nvPr>
            <p:ph type="sldNum" sz="quarter" idx="12"/>
          </p:nvPr>
        </p:nvSpPr>
        <p:spPr/>
        <p:txBody>
          <a:bodyPr/>
          <a:lstStyle/>
          <a:p>
            <a:fld id="{4EC81F68-4976-451A-B2E9-79BCBD2F70CC}" type="slidenum">
              <a:rPr lang="en-AU" smtClean="0"/>
              <a:pPr/>
              <a:t>9</a:t>
            </a:fld>
            <a:endParaRPr lang="en-AU"/>
          </a:p>
        </p:txBody>
      </p:sp>
    </p:spTree>
    <p:extLst>
      <p:ext uri="{BB962C8B-B14F-4D97-AF65-F5344CB8AC3E}">
        <p14:creationId xmlns:p14="http://schemas.microsoft.com/office/powerpoint/2010/main" val="1934896342"/>
      </p:ext>
    </p:extLst>
  </p:cSld>
  <p:clrMapOvr>
    <a:masterClrMapping/>
  </p:clrMapOvr>
</p:sld>
</file>

<file path=ppt/theme/theme1.xml><?xml version="1.0" encoding="utf-8"?>
<a:theme xmlns:a="http://schemas.openxmlformats.org/drawingml/2006/main" name="Office Theme">
  <a:themeElements>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2018 A4 v2.potx" id="{56C674FB-5903-4E08-9F7A-81B5291517EA}" vid="{3EC44A36-076D-48EC-9FED-1333FF1338B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AEMOCustodian xmlns="a14523ce-dede-483e-883a-2d83261080bd">
      <UserInfo>
        <DisplayName/>
        <AccountId xsi:nil="true"/>
        <AccountType/>
      </UserInfo>
    </AEMOCustodian>
    <ArchiveDocument xmlns="a14523ce-dede-483e-883a-2d83261080bd">false</ArchiveDocument>
    <AEMODocumentTypeTaxHTField0 xmlns="a14523ce-dede-483e-883a-2d83261080bd">
      <Terms xmlns="http://schemas.microsoft.com/office/infopath/2007/PartnerControls">
        <TermInfo xmlns="http://schemas.microsoft.com/office/infopath/2007/PartnerControls">
          <TermName xmlns="http://schemas.microsoft.com/office/infopath/2007/PartnerControls">Operational Record</TermName>
          <TermId xmlns="http://schemas.microsoft.com/office/infopath/2007/PartnerControls">859762f2-4462-42eb-9744-c955c7e2c540</TermId>
        </TermInfo>
      </Terms>
    </AEMODocumentTypeTaxHTField0>
    <AEMOKeywordsTaxHTField0 xmlns="a14523ce-dede-483e-883a-2d83261080bd">
      <Terms xmlns="http://schemas.microsoft.com/office/infopath/2007/PartnerControls"/>
    </AEMOKeywordsTaxHTField0>
    <TaxCatchAll xmlns="a14523ce-dede-483e-883a-2d83261080bd">
      <Value>1</Value>
    </TaxCatchAll>
    <AEMODescription xmlns="a14523ce-dede-483e-883a-2d83261080bd" xsi:nil="true"/>
    <_dlc_DocId xmlns="a14523ce-dede-483e-883a-2d83261080bd">PROJECT-107690352-1470</_dlc_DocId>
    <_dlc_DocIdUrl xmlns="a14523ce-dede-483e-883a-2d83261080bd">
      <Url>http://sharedocs/projects/5ms/_layouts/15/DocIdRedir.aspx?ID=PROJECT-107690352-1470</Url>
      <Description>PROJECT-107690352-1470</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AEMODocument" ma:contentTypeID="0x0101009BE89D58CAF0934CA32A20BCFFD353DC00D090D6681D809D4D8FC2F677DB1CD59F" ma:contentTypeVersion="0" ma:contentTypeDescription="" ma:contentTypeScope="" ma:versionID="5f210c46fef8c3b1101fe9149cdec39d">
  <xsd:schema xmlns:xsd="http://www.w3.org/2001/XMLSchema" xmlns:xs="http://www.w3.org/2001/XMLSchema" xmlns:p="http://schemas.microsoft.com/office/2006/metadata/properties" xmlns:ns2="a14523ce-dede-483e-883a-2d83261080bd" targetNamespace="http://schemas.microsoft.com/office/2006/metadata/properties" ma:root="true" ma:fieldsID="7d74405751bc119387ad193d718cb389" ns2:_="">
    <xsd:import namespace="a14523ce-dede-483e-883a-2d83261080bd"/>
    <xsd:element name="properties">
      <xsd:complexType>
        <xsd:sequence>
          <xsd:element name="documentManagement">
            <xsd:complexType>
              <xsd:all>
                <xsd:element ref="ns2:_dlc_DocId" minOccurs="0"/>
                <xsd:element ref="ns2:_dlc_DocIdUrl" minOccurs="0"/>
                <xsd:element ref="ns2:_dlc_DocIdPersistId" minOccurs="0"/>
                <xsd:element ref="ns2:TaxCatchAll" minOccurs="0"/>
                <xsd:element ref="ns2:TaxCatchAllLabel" minOccurs="0"/>
                <xsd:element ref="ns2:AEMOCustodian" minOccurs="0"/>
                <xsd:element ref="ns2:AEMODescription" minOccurs="0"/>
                <xsd:element ref="ns2:AEMODocumentTypeTaxHTField0" minOccurs="0"/>
                <xsd:element ref="ns2:AEMOKeywordsTaxHTField0" minOccurs="0"/>
                <xsd:element ref="ns2:ArchiveDocu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4523ce-dede-483e-883a-2d83261080b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1" nillable="true" ma:displayName="Taxonomy Catch All Column" ma:hidden="true" ma:list="{93fb317b-587c-4d3f-8b3e-5de22a86522e}" ma:internalName="TaxCatchAll" ma:showField="CatchAllData" ma:web="dba14153-4303-4379-8f24-de02eb1e2c4a">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93fb317b-587c-4d3f-8b3e-5de22a86522e}" ma:internalName="TaxCatchAllLabel" ma:readOnly="true" ma:showField="CatchAllDataLabel" ma:web="dba14153-4303-4379-8f24-de02eb1e2c4a">
      <xsd:complexType>
        <xsd:complexContent>
          <xsd:extension base="dms:MultiChoiceLookup">
            <xsd:sequence>
              <xsd:element name="Value" type="dms:Lookup" maxOccurs="unbounded" minOccurs="0" nillable="true"/>
            </xsd:sequence>
          </xsd:extension>
        </xsd:complexContent>
      </xsd:complexType>
    </xsd:element>
    <xsd:element name="AEMOCustodian" ma:index="13" nillable="true" ma:displayName="AEMOCustodian" ma:list="UserInfo" ma:SharePointGroup="0" ma:internalName="AEMOCustodian"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EMODescription" ma:index="14" nillable="true" ma:displayName="AEMODescription" ma:internalName="AEMODescription">
      <xsd:simpleType>
        <xsd:restriction base="dms:Note"/>
      </xsd:simpleType>
    </xsd:element>
    <xsd:element name="AEMODocumentTypeTaxHTField0" ma:index="15" nillable="true" ma:taxonomy="true" ma:internalName="AEMODocumentTypeTaxHTField0" ma:taxonomyFieldName="AEMODocumentType" ma:displayName="AEMODocumentType" ma:default="1;#Operational Record|859762f2-4462-42eb-9744-c955c7e2c540" ma:fieldId="{da861434-c661-4929-8c0f-a462c80621ee}" ma:sspId="409ac0fb-07cb-4169-8a26-def2760b5502" ma:termSetId="7d85e329-3a18-4351-8865-4c9585fd1cc0" ma:anchorId="00000000-0000-0000-0000-000000000000" ma:open="false" ma:isKeyword="false">
      <xsd:complexType>
        <xsd:sequence>
          <xsd:element ref="pc:Terms" minOccurs="0" maxOccurs="1"/>
        </xsd:sequence>
      </xsd:complexType>
    </xsd:element>
    <xsd:element name="AEMOKeywordsTaxHTField0" ma:index="17" nillable="true" ma:taxonomy="true" ma:internalName="AEMOKeywordsTaxHTField0" ma:taxonomyFieldName="AEMOKeywords" ma:displayName="AEMOKeywords" ma:default="" ma:fieldId="{443585ba-fce9-427e-bd78-308c17c973aa}" ma:taxonomyMulti="true" ma:sspId="409ac0fb-07cb-4169-8a26-def2760b5502" ma:termSetId="70885f33-8be5-4917-bc67-8833a068ef45" ma:anchorId="00000000-0000-0000-0000-000000000000" ma:open="true" ma:isKeyword="false">
      <xsd:complexType>
        <xsd:sequence>
          <xsd:element ref="pc:Terms" minOccurs="0" maxOccurs="1"/>
        </xsd:sequence>
      </xsd:complexType>
    </xsd:element>
    <xsd:element name="ArchiveDocument" ma:index="19" nillable="true" ma:displayName="ArchiveDocument" ma:default="0" ma:description="Checking this box will send the document to the AEMO Archive and leave a link in its place." ma:internalName="ArchiveDocument">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Version=14.0.0.0,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261CE80-04B0-4325-95A9-E7D555045A4F}">
  <ds:schemaRefs>
    <ds:schemaRef ds:uri="http://purl.org/dc/elements/1.1/"/>
    <ds:schemaRef ds:uri="http://purl.org/dc/dcmitype/"/>
    <ds:schemaRef ds:uri="http://schemas.microsoft.com/office/2006/documentManagement/types"/>
    <ds:schemaRef ds:uri="http://purl.org/dc/terms/"/>
    <ds:schemaRef ds:uri="http://www.w3.org/XML/1998/namespace"/>
    <ds:schemaRef ds:uri="http://schemas.microsoft.com/office/2006/metadata/properties"/>
    <ds:schemaRef ds:uri="http://schemas.microsoft.com/office/infopath/2007/PartnerControls"/>
    <ds:schemaRef ds:uri="http://schemas.openxmlformats.org/package/2006/metadata/core-properties"/>
    <ds:schemaRef ds:uri="a14523ce-dede-483e-883a-2d83261080bd"/>
  </ds:schemaRefs>
</ds:datastoreItem>
</file>

<file path=customXml/itemProps2.xml><?xml version="1.0" encoding="utf-8"?>
<ds:datastoreItem xmlns:ds="http://schemas.openxmlformats.org/officeDocument/2006/customXml" ds:itemID="{EAFFDE70-8749-4212-B5F5-A7D4010AEF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4523ce-dede-483e-883a-2d83261080b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DC8B596-F14F-4C6C-B9AD-321698AE40A8}">
  <ds:schemaRefs>
    <ds:schemaRef ds:uri="http://schemas.microsoft.com/sharepoint/events"/>
  </ds:schemaRefs>
</ds:datastoreItem>
</file>

<file path=customXml/itemProps4.xml><?xml version="1.0" encoding="utf-8"?>
<ds:datastoreItem xmlns:ds="http://schemas.openxmlformats.org/officeDocument/2006/customXml" ds:itemID="{F1B58D7C-F3BD-4BE0-85CB-D36468012E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AEMO presentation 2018 A4</Template>
  <TotalTime>89424</TotalTime>
  <Words>1385</Words>
  <Application>Microsoft Office PowerPoint</Application>
  <PresentationFormat>Custom</PresentationFormat>
  <Paragraphs>315</Paragraphs>
  <Slides>34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34</vt:i4>
      </vt:variant>
    </vt:vector>
  </HeadingPairs>
  <TitlesOfParts>
    <vt:vector size="42" baseType="lpstr">
      <vt:lpstr>Arial</vt:lpstr>
      <vt:lpstr>Calibri</vt:lpstr>
      <vt:lpstr>Courier New</vt:lpstr>
      <vt:lpstr>Futura Std Light</vt:lpstr>
      <vt:lpstr>Times New Roman</vt:lpstr>
      <vt:lpstr>Tw Cen MT</vt:lpstr>
      <vt:lpstr>Wingdings</vt:lpstr>
      <vt:lpstr>Office Theme</vt:lpstr>
      <vt:lpstr>Five-Minute Settlement Program: Program Consultative Forum 6 </vt:lpstr>
      <vt:lpstr>Agenda</vt:lpstr>
      <vt:lpstr>Minutes and actions from previous meeting</vt:lpstr>
      <vt:lpstr>Overview of DER Program</vt:lpstr>
      <vt:lpstr>PowerPoint Presentation</vt:lpstr>
      <vt:lpstr>DER Program Context</vt:lpstr>
      <vt:lpstr>AEMO DER Program</vt:lpstr>
      <vt:lpstr>Program update</vt:lpstr>
      <vt:lpstr>High-level status</vt:lpstr>
      <vt:lpstr>Program Conceptual Timeline</vt:lpstr>
      <vt:lpstr>Industry risks &amp; issues</vt:lpstr>
      <vt:lpstr>Summary</vt:lpstr>
      <vt:lpstr>Procedures workstream update</vt:lpstr>
      <vt:lpstr>Procedures workstream update (1)</vt:lpstr>
      <vt:lpstr>Procedures workstream update (2)</vt:lpstr>
      <vt:lpstr>5MS Actions log - example</vt:lpstr>
      <vt:lpstr>Systems workstream update</vt:lpstr>
      <vt:lpstr>Systems workstream update (1)</vt:lpstr>
      <vt:lpstr>Systems workstream update (2)</vt:lpstr>
      <vt:lpstr>System Workstream - Metering</vt:lpstr>
      <vt:lpstr>System Workstream - Dispatch</vt:lpstr>
      <vt:lpstr>System Workstream – Settlement and Operations</vt:lpstr>
      <vt:lpstr>Stakeholder update</vt:lpstr>
      <vt:lpstr>Stakeholder Update</vt:lpstr>
      <vt:lpstr>Survey results</vt:lpstr>
      <vt:lpstr>Questions</vt:lpstr>
      <vt:lpstr>PowerPoint Presentation</vt:lpstr>
      <vt:lpstr>What is AEMO doing in response to this survey?</vt:lpstr>
      <vt:lpstr>Recap of technology update from Executive Forum</vt:lpstr>
      <vt:lpstr>General questions</vt:lpstr>
      <vt:lpstr>Further information</vt:lpstr>
      <vt:lpstr>Forward meeting plan</vt:lpstr>
      <vt:lpstr>Upcoming meetings  </vt:lpstr>
      <vt:lpstr>PowerPoint Presentation</vt:lpstr>
    </vt:vector>
  </TitlesOfParts>
  <Company>AEMO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Information and Control</dc:title>
  <dc:creator>AEMO</dc:creator>
  <cp:lastModifiedBy>Hamish McNeish</cp:lastModifiedBy>
  <cp:revision>163</cp:revision>
  <cp:lastPrinted>2018-05-23T08:16:40Z</cp:lastPrinted>
  <dcterms:created xsi:type="dcterms:W3CDTF">2018-03-14T04:52:00Z</dcterms:created>
  <dcterms:modified xsi:type="dcterms:W3CDTF">2018-11-29T07:43:18Z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0x0101009BE89D58CAF0934CA32A20BCFFD353DC00D090D6681D809D4D8FC2F677DB1CD59F</vt:lpwstr>
  </property>
  <property fmtid="{D5CDD505-2E9C-101B-9397-08002B2CF9AE}" pid="3" name="_dlc_DocIdItemGuid">
    <vt:lpwstr>fd8ac25f-9825-48e6-8cba-883b8797ff5f</vt:lpwstr>
  </property>
  <property fmtid="{D5CDD505-2E9C-101B-9397-08002B2CF9AE}" pid="4" name="AEMODocumentType">
    <vt:lpwstr>1;#Operational Record|859762f2-4462-42eb-9744-c955c7e2c540</vt:lpwstr>
  </property>
  <property fmtid="{D5CDD505-2E9C-101B-9397-08002B2CF9AE}" pid="5" name="AEMOKeywords">
    <vt:lpwstr/>
  </property>
</Properties>
</file>