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42"/>
  </p:notesMasterIdLst>
  <p:handoutMasterIdLst>
    <p:handoutMasterId r:id="rId43"/>
  </p:handoutMasterIdLst>
  <p:sldIdLst>
    <p:sldId id="268" r:id="rId6"/>
    <p:sldId id="280" r:id="rId7"/>
    <p:sldId id="317" r:id="rId8"/>
    <p:sldId id="340" r:id="rId9"/>
    <p:sldId id="341" r:id="rId10"/>
    <p:sldId id="339" r:id="rId11"/>
    <p:sldId id="342" r:id="rId12"/>
    <p:sldId id="287" r:id="rId13"/>
    <p:sldId id="332" r:id="rId14"/>
    <p:sldId id="333" r:id="rId15"/>
    <p:sldId id="334" r:id="rId16"/>
    <p:sldId id="335" r:id="rId17"/>
    <p:sldId id="336" r:id="rId18"/>
    <p:sldId id="318" r:id="rId19"/>
    <p:sldId id="337" r:id="rId20"/>
    <p:sldId id="319" r:id="rId21"/>
    <p:sldId id="325" r:id="rId22"/>
    <p:sldId id="326" r:id="rId23"/>
    <p:sldId id="327" r:id="rId24"/>
    <p:sldId id="293" r:id="rId25"/>
    <p:sldId id="343" r:id="rId26"/>
    <p:sldId id="344" r:id="rId27"/>
    <p:sldId id="345" r:id="rId28"/>
    <p:sldId id="346" r:id="rId29"/>
    <p:sldId id="321" r:id="rId30"/>
    <p:sldId id="328" r:id="rId31"/>
    <p:sldId id="329" r:id="rId32"/>
    <p:sldId id="330" r:id="rId33"/>
    <p:sldId id="331" r:id="rId34"/>
    <p:sldId id="322" r:id="rId35"/>
    <p:sldId id="338" r:id="rId36"/>
    <p:sldId id="323" r:id="rId37"/>
    <p:sldId id="348" r:id="rId38"/>
    <p:sldId id="324" r:id="rId39"/>
    <p:sldId id="347" r:id="rId40"/>
    <p:sldId id="261" r:id="rId41"/>
  </p:sldIdLst>
  <p:sldSz cx="10691813" cy="7559675"/>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107" d="100"/>
          <a:sy n="107" d="100"/>
        </p:scale>
        <p:origin x="1758" y="78"/>
      </p:cViewPr>
      <p:guideLst/>
    </p:cSldViewPr>
  </p:slideViewPr>
  <p:notesTextViewPr>
    <p:cViewPr>
      <p:scale>
        <a:sx n="1" d="1"/>
        <a:sy n="1" d="1"/>
      </p:scale>
      <p:origin x="0" y="0"/>
    </p:cViewPr>
  </p:notesTextViewPr>
  <p:notesViewPr>
    <p:cSldViewPr snapToGrid="0">
      <p:cViewPr varScale="1">
        <p:scale>
          <a:sx n="65" d="100"/>
          <a:sy n="65" d="100"/>
        </p:scale>
        <p:origin x="26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 Id="rId48"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98259DE2-C421-4E13-9F76-51845421A3DE}" type="datetimeFigureOut">
              <a:rPr lang="en-AU" smtClean="0"/>
              <a:t>25/07/2018</a:t>
            </a:fld>
            <a:endParaRPr lang="en-AU" dirty="0"/>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127480D-C3E3-4F76-921A-B5AECA94BA43}" type="slidenum">
              <a:rPr lang="en-AU" smtClean="0"/>
              <a:t>‹#›</a:t>
            </a:fld>
            <a:endParaRPr lang="en-AU" dirty="0"/>
          </a:p>
        </p:txBody>
      </p:sp>
    </p:spTree>
    <p:extLst>
      <p:ext uri="{BB962C8B-B14F-4D97-AF65-F5344CB8AC3E}">
        <p14:creationId xmlns:p14="http://schemas.microsoft.com/office/powerpoint/2010/main" val="555441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84A6D0C-C9B8-4521-8276-6951BD83D76B}" type="datetimeFigureOut">
              <a:rPr lang="en-AU" smtClean="0"/>
              <a:t>25/07/2018</a:t>
            </a:fld>
            <a:endParaRPr lang="en-AU" dirty="0"/>
          </a:p>
        </p:txBody>
      </p:sp>
      <p:sp>
        <p:nvSpPr>
          <p:cNvPr id="4" name="Slide Image Placeholder 3"/>
          <p:cNvSpPr>
            <a:spLocks noGrp="1" noRot="1" noChangeAspect="1"/>
          </p:cNvSpPr>
          <p:nvPr>
            <p:ph type="sldImg" idx="2"/>
          </p:nvPr>
        </p:nvSpPr>
        <p:spPr>
          <a:xfrm>
            <a:off x="1014413" y="1233488"/>
            <a:ext cx="4706937" cy="3328987"/>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9525E48-7303-4C99-A797-AD8A06121544}" type="slidenum">
              <a:rPr lang="en-AU" smtClean="0"/>
              <a:t>‹#›</a:t>
            </a:fld>
            <a:endParaRPr lang="en-AU" dirty="0"/>
          </a:p>
        </p:txBody>
      </p:sp>
    </p:spTree>
    <p:extLst>
      <p:ext uri="{BB962C8B-B14F-4D97-AF65-F5344CB8AC3E}">
        <p14:creationId xmlns:p14="http://schemas.microsoft.com/office/powerpoint/2010/main" val="92468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5A90067-2361-4840-83F8-CBD421F060F8}"/>
              </a:ext>
            </a:extLst>
          </p:cNvPr>
          <p:cNvGrpSpPr/>
          <p:nvPr userDrawn="1"/>
        </p:nvGrpSpPr>
        <p:grpSpPr>
          <a:xfrm>
            <a:off x="-2522553" y="5191458"/>
            <a:ext cx="13381761" cy="3156233"/>
            <a:chOff x="-2935513" y="4064389"/>
            <a:chExt cx="15659100" cy="3693368"/>
          </a:xfrm>
        </p:grpSpPr>
        <p:sp>
          <p:nvSpPr>
            <p:cNvPr id="14" name="Freeform 15">
              <a:extLst>
                <a:ext uri="{FF2B5EF4-FFF2-40B4-BE49-F238E27FC236}">
                  <a16:creationId xmlns:a16="http://schemas.microsoft.com/office/drawing/2014/main" id="{DEBCA1C5-5795-4F26-B880-05CD7CA9A5B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F253B752-9D1D-46A8-B0EA-628BFC103A70}"/>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0691813" cy="7559675"/>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01929" rtl="0" eaLnBrk="1" fontAlgn="auto" latinLnBrk="0" hangingPunct="1">
              <a:lnSpc>
                <a:spcPct val="100000"/>
              </a:lnSpc>
              <a:spcBef>
                <a:spcPts val="0"/>
              </a:spcBef>
              <a:spcAft>
                <a:spcPts val="0"/>
              </a:spcAft>
              <a:buClrTx/>
              <a:buSzTx/>
              <a:buFontTx/>
              <a:buNone/>
              <a:tabLst/>
              <a:defRPr/>
            </a:pPr>
            <a:endParaRPr kumimoji="0" lang="en-US" sz="1579"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735588" y="2591322"/>
            <a:ext cx="8018860" cy="2631887"/>
          </a:xfrm>
        </p:spPr>
        <p:txBody>
          <a:bodyPr anchor="b"/>
          <a:lstStyle>
            <a:lvl1pPr algn="l">
              <a:defRPr sz="5262"/>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735588" y="5400902"/>
            <a:ext cx="8018860" cy="690490"/>
          </a:xfrm>
        </p:spPr>
        <p:txBody>
          <a:bodyPr>
            <a:normAutofit/>
          </a:bodyPr>
          <a:lstStyle>
            <a:lvl1pPr marL="0" indent="0" algn="l">
              <a:buNone/>
              <a:defRPr sz="2456">
                <a:solidFill>
                  <a:schemeClr val="bg1"/>
                </a:solidFill>
              </a:defRPr>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9941028" y="6868355"/>
            <a:ext cx="505220" cy="402483"/>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8312197" y="6868355"/>
            <a:ext cx="1522449" cy="402483"/>
          </a:xfrm>
        </p:spPr>
        <p:txBody>
          <a:bodyPr/>
          <a:lstStyle>
            <a:lvl1pPr>
              <a:defRPr>
                <a:solidFill>
                  <a:schemeClr val="bg1"/>
                </a:solidFill>
              </a:defRPr>
            </a:lvl1pPr>
          </a:lstStyle>
          <a:p>
            <a:fld id="{DB25E40E-9DF4-47B5-BAB8-388FDD99D59B}" type="datetimeFigureOut">
              <a:rPr lang="en-AU" smtClean="0"/>
              <a:pPr/>
              <a:t>25/07/2018</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525940" y="6868355"/>
            <a:ext cx="4679868" cy="402483"/>
          </a:xfrm>
        </p:spPr>
        <p:txBody>
          <a:bodyPr/>
          <a:lstStyle>
            <a:lvl1pPr>
              <a:defRPr>
                <a:solidFill>
                  <a:schemeClr val="bg1"/>
                </a:solidFill>
              </a:defRPr>
            </a:lvl1pPr>
          </a:lstStyle>
          <a:p>
            <a:endParaRPr lang="en-AU" dirty="0"/>
          </a:p>
        </p:txBody>
      </p:sp>
      <p:pic>
        <p:nvPicPr>
          <p:cNvPr id="11" name="Picture 10">
            <a:extLst>
              <a:ext uri="{FF2B5EF4-FFF2-40B4-BE49-F238E27FC236}">
                <a16:creationId xmlns:a16="http://schemas.microsoft.com/office/drawing/2014/main" id="{5DF909FA-3722-4F31-ACE2-78B291F153C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2657" y="834013"/>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684793" y="503978"/>
            <a:ext cx="6774452" cy="6202505"/>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33620" y="3436577"/>
            <a:ext cx="2907626" cy="2035755"/>
          </a:xfrm>
        </p:spPr>
        <p:txBody>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Click to 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DB25E40E-9DF4-47B5-BAB8-388FDD99D59B}" type="datetimeFigureOut">
              <a:rPr lang="en-AU" smtClean="0"/>
              <a:t>25/07/2018</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B963A3D-4158-4862-80EF-B6397DC9CE90}"/>
              </a:ext>
            </a:extLst>
          </p:cNvPr>
          <p:cNvGrpSpPr/>
          <p:nvPr userDrawn="1"/>
        </p:nvGrpSpPr>
        <p:grpSpPr>
          <a:xfrm>
            <a:off x="-2080098" y="5309446"/>
            <a:ext cx="13381761" cy="3156233"/>
            <a:chOff x="-2935513" y="4064389"/>
            <a:chExt cx="15659100" cy="3693368"/>
          </a:xfrm>
        </p:grpSpPr>
        <p:sp>
          <p:nvSpPr>
            <p:cNvPr id="6" name="Freeform 15">
              <a:extLst>
                <a:ext uri="{FF2B5EF4-FFF2-40B4-BE49-F238E27FC236}">
                  <a16:creationId xmlns:a16="http://schemas.microsoft.com/office/drawing/2014/main" id="{847E1A0B-CD25-493E-BBD2-63F153442D8D}"/>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5E2C415D-48A1-4209-A679-82D52AD61504}"/>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D2C647D8-C790-464F-B73C-E653BB9133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23138" y="3080572"/>
            <a:ext cx="4245537" cy="1398530"/>
          </a:xfrm>
          <a:prstGeom prst="rect">
            <a:avLst/>
          </a:prstGeom>
        </p:spPr>
      </p:pic>
    </p:spTree>
    <p:extLst>
      <p:ext uri="{BB962C8B-B14F-4D97-AF65-F5344CB8AC3E}">
        <p14:creationId xmlns:p14="http://schemas.microsoft.com/office/powerpoint/2010/main" val="535503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lver Agenda Layout">
    <p:spTree>
      <p:nvGrpSpPr>
        <p:cNvPr id="1" name=""/>
        <p:cNvGrpSpPr/>
        <p:nvPr/>
      </p:nvGrpSpPr>
      <p:grpSpPr>
        <a:xfrm>
          <a:off x="0" y="0"/>
          <a:ext cx="0" cy="0"/>
          <a:chOff x="0" y="0"/>
          <a:chExt cx="0" cy="0"/>
        </a:xfrm>
      </p:grpSpPr>
      <p:pic>
        <p:nvPicPr>
          <p:cNvPr id="6" name="Picture 5" descr="silver lines.JPG"/>
          <p:cNvPicPr>
            <a:picLocks noChangeAspect="1"/>
          </p:cNvPicPr>
          <p:nvPr userDrawn="1"/>
        </p:nvPicPr>
        <p:blipFill>
          <a:blip r:embed="rId2" cstate="print"/>
          <a:stretch>
            <a:fillRect/>
          </a:stretch>
        </p:blipFill>
        <p:spPr>
          <a:xfrm>
            <a:off x="1" y="-15716"/>
            <a:ext cx="10691813" cy="7575392"/>
          </a:xfrm>
          <a:prstGeom prst="rect">
            <a:avLst/>
          </a:prstGeom>
        </p:spPr>
      </p:pic>
      <p:pic>
        <p:nvPicPr>
          <p:cNvPr id="8" name="Picture 7" descr="Header 1"/>
          <p:cNvPicPr/>
          <p:nvPr userDrawn="1"/>
        </p:nvPicPr>
        <p:blipFill>
          <a:blip r:embed="rId3" cstate="print"/>
          <a:srcRect/>
          <a:stretch>
            <a:fillRect/>
          </a:stretch>
        </p:blipFill>
        <p:spPr bwMode="auto">
          <a:xfrm>
            <a:off x="8185939" y="629951"/>
            <a:ext cx="1670607" cy="472483"/>
          </a:xfrm>
          <a:prstGeom prst="rect">
            <a:avLst/>
          </a:prstGeom>
          <a:solidFill>
            <a:srgbClr val="FFFFFF"/>
          </a:solidFill>
          <a:ln w="9525">
            <a:noFill/>
            <a:miter lim="800000"/>
            <a:headEnd/>
            <a:tailEnd/>
          </a:ln>
        </p:spPr>
      </p:pic>
      <p:sp>
        <p:nvSpPr>
          <p:cNvPr id="2" name="Title 1"/>
          <p:cNvSpPr>
            <a:spLocks noGrp="1"/>
          </p:cNvSpPr>
          <p:nvPr>
            <p:ph type="title"/>
          </p:nvPr>
        </p:nvSpPr>
        <p:spPr>
          <a:xfrm>
            <a:off x="584675" y="472456"/>
            <a:ext cx="7434203" cy="787472"/>
          </a:xfrm>
        </p:spPr>
        <p:txBody>
          <a:bodyPr anchor="b">
            <a:normAutofit/>
          </a:bodyPr>
          <a:lstStyle>
            <a:lvl1pPr algn="l">
              <a:defRPr sz="2646" b="0" cap="all" baseline="0">
                <a:solidFill>
                  <a:schemeClr val="tx1"/>
                </a:solidFill>
              </a:defRPr>
            </a:lvl1pPr>
          </a:lstStyle>
          <a:p>
            <a:r>
              <a:rPr lang="en-US"/>
              <a:t>Click to edit Master title style</a:t>
            </a:r>
            <a:endParaRPr lang="en-AU" dirty="0"/>
          </a:p>
        </p:txBody>
      </p:sp>
      <p:sp>
        <p:nvSpPr>
          <p:cNvPr id="5" name="Text Placeholder 4"/>
          <p:cNvSpPr>
            <a:spLocks noGrp="1"/>
          </p:cNvSpPr>
          <p:nvPr>
            <p:ph type="body" sz="quarter" idx="10"/>
          </p:nvPr>
        </p:nvSpPr>
        <p:spPr>
          <a:xfrm>
            <a:off x="584710" y="1574933"/>
            <a:ext cx="9188277" cy="5197277"/>
          </a:xfrm>
        </p:spPr>
        <p:txBody>
          <a:bodyPr/>
          <a:lstStyle>
            <a:lvl1pPr marL="503972" indent="-503972">
              <a:buFont typeface="+mj-lt"/>
              <a:buAutoNum type="arabicPeriod"/>
              <a:defRPr>
                <a:solidFill>
                  <a:schemeClr val="tx1"/>
                </a:solidFill>
              </a:defRPr>
            </a:lvl1pPr>
            <a:lvl2pPr marL="904699" indent="-503972">
              <a:buFont typeface="+mj-lt"/>
              <a:buAutoNum type="arabicPeriod"/>
              <a:defRPr>
                <a:solidFill>
                  <a:schemeClr val="tx1"/>
                </a:solidFill>
              </a:defRPr>
            </a:lvl2pPr>
            <a:lvl3pPr>
              <a:buFont typeface="Arial" pitchFamily="34" charset="0"/>
              <a:buChar char="•"/>
              <a:defRPr>
                <a:solidFill>
                  <a:schemeClr val="tx1"/>
                </a:solidFill>
              </a:defRPr>
            </a:lvl3pPr>
            <a:lvl4pPr>
              <a:buFont typeface="Courier New" pitchFamily="49" charset="0"/>
              <a:buChar char="o"/>
              <a:defRPr>
                <a:solidFill>
                  <a:schemeClr val="tx1"/>
                </a:solidFill>
              </a:defRPr>
            </a:lvl4pPr>
            <a:lvl5pPr>
              <a:buFont typeface="Wingdings" pitchFamily="2" charset="2"/>
              <a:buChar char="Ø"/>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34066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B25E40E-9DF4-47B5-BAB8-388FDD99D59B}" type="datetimeFigureOut">
              <a:rPr lang="en-AU" smtClean="0"/>
              <a:t>25/07/2018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96966F1C-22DB-47A8-8E30-240A14932D3A}"/>
              </a:ext>
            </a:extLst>
          </p:cNvPr>
          <p:cNvSpPr>
            <a:spLocks noGrp="1"/>
          </p:cNvSpPr>
          <p:nvPr>
            <p:ph type="body" sz="quarter" idx="13"/>
          </p:nvPr>
        </p:nvSpPr>
        <p:spPr>
          <a:xfrm>
            <a:off x="3686400" y="503237"/>
            <a:ext cx="6775200" cy="6202800"/>
          </a:xfrm>
        </p:spPr>
        <p:txBody>
          <a:bodyPr/>
          <a:lstStyle>
            <a:lvl1pPr marL="360363" indent="-360363">
              <a:buFont typeface="+mj-lt"/>
              <a:buAutoNum type="arabicPeriod"/>
              <a:defRPr/>
            </a:lvl1pPr>
            <a:lvl2pPr marL="858165" indent="-457200">
              <a:buFont typeface="+mj-lt"/>
              <a:buAutoNum type="arabicPeriod"/>
              <a:defRPr/>
            </a:lvl2pPr>
            <a:lvl3pPr marL="1144829" indent="-342900">
              <a:buFont typeface="+mj-lt"/>
              <a:buAutoNum type="arabicPeriod"/>
              <a:defRPr/>
            </a:lvl3pPr>
            <a:lvl4pPr marL="1545793" indent="-342900">
              <a:buFont typeface="+mj-lt"/>
              <a:buAutoNum type="arabicPeriod"/>
              <a:defRPr/>
            </a:lvl4pPr>
            <a:lvl5pPr marL="1946758" indent="-342900">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DB25E40E-9DF4-47B5-BAB8-388FDD99D59B}" type="datetimeFigureOut">
              <a:rPr lang="en-AU" smtClean="0"/>
              <a:t>25/07/2018</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729493" y="1884670"/>
            <a:ext cx="9221689" cy="3144614"/>
          </a:xfrm>
        </p:spPr>
        <p:txBody>
          <a:bodyPr anchor="b"/>
          <a:lstStyle>
            <a:lvl1pPr>
              <a:defRPr sz="5262"/>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729493" y="5059034"/>
            <a:ext cx="9221689" cy="1653678"/>
          </a:xfrm>
        </p:spPr>
        <p:txBody>
          <a:bodyPr/>
          <a:lstStyle>
            <a:lvl1pPr marL="0" indent="0">
              <a:buNone/>
              <a:defRPr sz="2105">
                <a:solidFill>
                  <a:schemeClr val="bg1"/>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DB25E40E-9DF4-47B5-BAB8-388FDD99D59B}" type="datetimeFigureOut">
              <a:rPr lang="en-AU" smtClean="0"/>
              <a:pPr/>
              <a:t>25/07/2018</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dirty="0"/>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06547" y="2012414"/>
            <a:ext cx="5048093"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5412730" y="2012414"/>
            <a:ext cx="5049240"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B25E40E-9DF4-47B5-BAB8-388FDD99D59B}" type="datetimeFigureOut">
              <a:rPr lang="en-AU" smtClean="0"/>
              <a:t>25/07/2018</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05207" y="150797"/>
            <a:ext cx="7895736" cy="130955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05208" y="1853171"/>
            <a:ext cx="5054385"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Click to 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05208" y="2761381"/>
            <a:ext cx="5054385"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5412730" y="1853171"/>
            <a:ext cx="5054407"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Click to 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5412730" y="2761381"/>
            <a:ext cx="5054407"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DB25E40E-9DF4-47B5-BAB8-388FDD99D59B}" type="datetimeFigureOut">
              <a:rPr lang="en-AU" smtClean="0"/>
              <a:t>25/07/2018</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B25E40E-9DF4-47B5-BAB8-388FDD99D59B}" type="datetimeFigureOut">
              <a:rPr lang="en-AU" smtClean="0"/>
              <a:t>25/07/2018</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DB25E40E-9DF4-47B5-BAB8-388FDD99D59B}" type="datetimeFigureOut">
              <a:rPr lang="en-AU" smtClean="0"/>
              <a:t>25/07/2018</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684793" y="503978"/>
            <a:ext cx="6774452" cy="620250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33620" y="3436577"/>
            <a:ext cx="2907626" cy="2035755"/>
          </a:xfrm>
        </p:spPr>
        <p:txBody>
          <a:bodyPr>
            <a:normAutofit/>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Click to 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B25E40E-9DF4-47B5-BAB8-388FDD99D59B}" type="datetimeFigureOut">
              <a:rPr lang="en-AU" smtClean="0"/>
              <a:t>25/07/2018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0691813" cy="1461188"/>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84"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06547" y="150494"/>
            <a:ext cx="7894138" cy="1310695"/>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06546" y="2012414"/>
            <a:ext cx="10255425" cy="479654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8327920" y="7006699"/>
            <a:ext cx="1522449"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DB25E40E-9DF4-47B5-BAB8-388FDD99D59B}" type="datetimeFigureOut">
              <a:rPr lang="en-AU" smtClean="0"/>
              <a:t>25/07/2018</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541663" y="7006699"/>
            <a:ext cx="4679868" cy="402483"/>
          </a:xfrm>
          <a:prstGeom prst="rect">
            <a:avLst/>
          </a:prstGeom>
        </p:spPr>
        <p:txBody>
          <a:bodyPr vert="horz" lIns="91440" tIns="45720" rIns="91440" bIns="45720" rtlCol="0" anchor="ctr"/>
          <a:lstStyle>
            <a:lvl1pPr algn="r">
              <a:defRPr sz="1052">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9956751" y="7006699"/>
            <a:ext cx="505220"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4EC81F68-4976-451A-B2E9-79BCBD2F70CC}" type="slidenum">
              <a:rPr lang="en-AU" smtClean="0"/>
              <a:t>‹#›</a:t>
            </a:fld>
            <a:endParaRPr lang="en-AU" dirty="0"/>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 id="2147483660" r:id="rId12"/>
  </p:sldLayoutIdLst>
  <p:txStyles>
    <p:titleStyle>
      <a:lvl1pPr algn="l" defTabSz="801929" rtl="0" eaLnBrk="1" latinLnBrk="0" hangingPunct="1">
        <a:lnSpc>
          <a:spcPct val="90000"/>
        </a:lnSpc>
        <a:spcBef>
          <a:spcPct val="0"/>
        </a:spcBef>
        <a:buNone/>
        <a:defRPr sz="3859" b="0" kern="1200">
          <a:solidFill>
            <a:schemeClr val="bg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aemo.com.au/Electricity/National-Electricity-Market-NEM/Settlements-and-payments/Settlements/Settlements-Residue-Auction/Settlement-Residue-Committee"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aemo.com.au/Electricity/National-Electricity-Market-NEM/Five-Minute-Settlement"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mailto:5ms@aemo.com.au" TargetMode="External"/><Relationship Id="rId2" Type="http://schemas.openxmlformats.org/officeDocument/2006/relationships/hyperlink" Target="https://www.aemc.gov.au/rule-changes/global-settlement-and-market-reconciliation" TargetMode="External"/><Relationship Id="rId1" Type="http://schemas.openxmlformats.org/officeDocument/2006/relationships/slideLayout" Target="../slideLayouts/slideLayout2.xml"/><Relationship Id="rId4" Type="http://schemas.openxmlformats.org/officeDocument/2006/relationships/hyperlink" Target="http://www.aemo.com.au/Electricity/National-Electricity-Market-NEM/Five-Minute-Settlement"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www.aemo.com.au/-/media/Files/Electricity/NEM/5MS/5MS-2018-Industry-Meeting-Schedule---External-Version.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www.aemo.com.au/-/media/Files/Electricity/NEM/5MS/Program-Management/PCF/2018/Terms-of-Reference---Program-Consultative-Forum.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a:xfrm>
            <a:off x="735588" y="2262908"/>
            <a:ext cx="9205440" cy="1993231"/>
          </a:xfrm>
        </p:spPr>
        <p:txBody>
          <a:bodyPr>
            <a:normAutofit fontScale="90000"/>
          </a:bodyPr>
          <a:lstStyle/>
          <a:p>
            <a:r>
              <a:rPr lang="en-AU" dirty="0"/>
              <a:t>Five-Minute Settlement Program:</a:t>
            </a:r>
            <a:br>
              <a:rPr lang="en-AU" dirty="0"/>
            </a:br>
            <a:r>
              <a:rPr lang="en-AU" dirty="0"/>
              <a:t>Program Consultative Forum 1</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a:xfrm>
            <a:off x="735588" y="3832350"/>
            <a:ext cx="8018860" cy="690490"/>
          </a:xfrm>
        </p:spPr>
        <p:txBody>
          <a:bodyPr>
            <a:normAutofit/>
          </a:bodyPr>
          <a:lstStyle/>
          <a:p>
            <a:r>
              <a:rPr lang="en-AU" dirty="0"/>
              <a:t>AEMO 5MS Program Team</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1</a:t>
            </a:fld>
            <a:endParaRPr lang="en-AU" dirty="0"/>
          </a:p>
        </p:txBody>
      </p:sp>
      <p:sp>
        <p:nvSpPr>
          <p:cNvPr id="5" name="Text Placeholder 7">
            <a:extLst>
              <a:ext uri="{FF2B5EF4-FFF2-40B4-BE49-F238E27FC236}">
                <a16:creationId xmlns:a16="http://schemas.microsoft.com/office/drawing/2014/main" id="{1786A2E3-196B-4987-861F-72C20A7F2BDA}"/>
              </a:ext>
            </a:extLst>
          </p:cNvPr>
          <p:cNvSpPr txBox="1">
            <a:spLocks/>
          </p:cNvSpPr>
          <p:nvPr/>
        </p:nvSpPr>
        <p:spPr>
          <a:xfrm>
            <a:off x="735588" y="4522840"/>
            <a:ext cx="7849880" cy="2212256"/>
          </a:xfrm>
          <a:prstGeom prst="rect">
            <a:avLst/>
          </a:prstGeom>
        </p:spPr>
        <p:txBody>
          <a:bodyPr vert="horz" lIns="91440" tIns="45720" rIns="91440" bIns="45720" rtlCol="0">
            <a:normAutofit/>
          </a:bodyPr>
          <a:lstStyle>
            <a:lvl1pPr marL="0" indent="0" algn="l" defTabSz="801929" rtl="0" eaLnBrk="1" latinLnBrk="0" hangingPunct="1">
              <a:lnSpc>
                <a:spcPct val="90000"/>
              </a:lnSpc>
              <a:spcBef>
                <a:spcPts val="877"/>
              </a:spcBef>
              <a:buFont typeface="Arial" panose="020B0604020202020204" pitchFamily="34" charset="0"/>
              <a:buNone/>
              <a:defRPr sz="2456" kern="1200">
                <a:solidFill>
                  <a:schemeClr val="bg1"/>
                </a:solidFill>
                <a:latin typeface="+mn-lt"/>
                <a:ea typeface="+mn-ea"/>
                <a:cs typeface="+mn-cs"/>
              </a:defRPr>
            </a:lvl1pPr>
            <a:lvl2pPr marL="400964" indent="0" algn="ctr" defTabSz="801929" rtl="0" eaLnBrk="1" latinLnBrk="0" hangingPunct="1">
              <a:lnSpc>
                <a:spcPct val="90000"/>
              </a:lnSpc>
              <a:spcBef>
                <a:spcPts val="439"/>
              </a:spcBef>
              <a:buFont typeface="Arial" panose="020B0604020202020204" pitchFamily="34" charset="0"/>
              <a:buNone/>
              <a:defRPr sz="1754" kern="1200">
                <a:solidFill>
                  <a:schemeClr val="tx1"/>
                </a:solidFill>
                <a:latin typeface="+mn-lt"/>
                <a:ea typeface="+mn-ea"/>
                <a:cs typeface="+mn-cs"/>
              </a:defRPr>
            </a:lvl2pPr>
            <a:lvl3pPr marL="801929" indent="0" algn="ctr" defTabSz="801929" rtl="0" eaLnBrk="1" latinLnBrk="0" hangingPunct="1">
              <a:lnSpc>
                <a:spcPct val="90000"/>
              </a:lnSpc>
              <a:spcBef>
                <a:spcPts val="439"/>
              </a:spcBef>
              <a:buFont typeface="Arial" panose="020B0604020202020204" pitchFamily="34" charset="0"/>
              <a:buNone/>
              <a:defRPr sz="1579" kern="1200">
                <a:solidFill>
                  <a:schemeClr val="tx1"/>
                </a:solidFill>
                <a:latin typeface="+mn-lt"/>
                <a:ea typeface="+mn-ea"/>
                <a:cs typeface="+mn-cs"/>
              </a:defRPr>
            </a:lvl3pPr>
            <a:lvl4pPr marL="1202893"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4pPr>
            <a:lvl5pPr marL="1603858"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5pPr>
            <a:lvl6pPr marL="2004822"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6pPr>
            <a:lvl7pPr marL="2405786"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7pPr>
            <a:lvl8pPr marL="2806751"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8pPr>
            <a:lvl9pPr marL="3207715"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9pPr>
          </a:lstStyle>
          <a:p>
            <a:r>
              <a:rPr lang="en-AU" sz="2000" cap="all" dirty="0"/>
              <a:t>Friday 13 July 2018</a:t>
            </a:r>
          </a:p>
          <a:p>
            <a:r>
              <a:rPr lang="en-AU" sz="1400" cap="all" dirty="0"/>
              <a:t>AEMO Offices:</a:t>
            </a:r>
          </a:p>
          <a:p>
            <a:r>
              <a:rPr lang="en-AU" sz="1400" cap="all" dirty="0"/>
              <a:t>Level 9, 99 Gawler Place, Adelaide</a:t>
            </a:r>
          </a:p>
          <a:p>
            <a:r>
              <a:rPr lang="en-AU" sz="1400" cap="all" dirty="0"/>
              <a:t>Level 10, 10 Eagle Street, Brisbane</a:t>
            </a:r>
          </a:p>
          <a:p>
            <a:r>
              <a:rPr lang="en-AU" sz="1400" cap="all" dirty="0"/>
              <a:t>Level 22, 530 Collins Street, Melbourne</a:t>
            </a:r>
          </a:p>
          <a:p>
            <a:r>
              <a:rPr lang="en-AU" sz="1400" dirty="0"/>
              <a:t>LEVEL 2, 20 BOND STREET, SYDNEY</a:t>
            </a:r>
          </a:p>
          <a:p>
            <a:r>
              <a:rPr lang="en-AU" sz="1400" dirty="0"/>
              <a:t>DIAL IN: 1800 055 132    MEETING ID: 72174454</a:t>
            </a:r>
          </a:p>
        </p:txBody>
      </p:sp>
    </p:spTree>
    <p:extLst>
      <p:ext uri="{BB962C8B-B14F-4D97-AF65-F5344CB8AC3E}">
        <p14:creationId xmlns:p14="http://schemas.microsoft.com/office/powerpoint/2010/main" val="1683874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t>5MS Summary</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7" y="1502084"/>
            <a:ext cx="10255425" cy="5705856"/>
          </a:xfrm>
        </p:spPr>
        <p:txBody>
          <a:bodyPr>
            <a:noAutofit/>
          </a:bodyPr>
          <a:lstStyle/>
          <a:p>
            <a:pPr marL="0" indent="0" hangingPunct="0">
              <a:buNone/>
            </a:pPr>
            <a:r>
              <a:rPr lang="en-AU" sz="1800" b="1" i="1" dirty="0"/>
              <a:t>Settlement Calculation</a:t>
            </a:r>
            <a:endParaRPr lang="en-AU" sz="1800" b="1" dirty="0"/>
          </a:p>
          <a:p>
            <a:pPr lvl="0" hangingPunct="0"/>
            <a:r>
              <a:rPr lang="en-AU" sz="1800" dirty="0"/>
              <a:t>Profiling algorithms introduced to derive five-minute energy data. </a:t>
            </a:r>
          </a:p>
          <a:p>
            <a:pPr lvl="0" hangingPunct="0"/>
            <a:r>
              <a:rPr lang="en-AU" sz="1800" dirty="0"/>
              <a:t>Transactions will need to be calculated for each five-minute period. </a:t>
            </a:r>
          </a:p>
          <a:p>
            <a:pPr lvl="0" hangingPunct="0"/>
            <a:r>
              <a:rPr lang="en-AU" sz="1800" dirty="0"/>
              <a:t>The process of settlement estimation will also calculate energy transactions for every five-minute period.</a:t>
            </a:r>
          </a:p>
          <a:p>
            <a:pPr lvl="0" hangingPunct="0"/>
            <a:r>
              <a:rPr lang="en-AU" sz="1800" dirty="0"/>
              <a:t>Inter-regional and intra-regional residue will be calculated on a five-minute basis.</a:t>
            </a:r>
          </a:p>
          <a:p>
            <a:pPr lvl="0" hangingPunct="0"/>
            <a:r>
              <a:rPr lang="en-AU" sz="1800" dirty="0"/>
              <a:t>A number of non-energy transactions, such as market ancillary services (i.e. FACS) and compensation recovery, will be completed using five-minute energy volumes.</a:t>
            </a:r>
          </a:p>
          <a:p>
            <a:pPr marL="0" indent="0" hangingPunct="0">
              <a:buNone/>
            </a:pPr>
            <a:r>
              <a:rPr lang="en-AU" sz="1800" dirty="0"/>
              <a:t> </a:t>
            </a:r>
          </a:p>
          <a:p>
            <a:pPr marL="0" indent="0" hangingPunct="0">
              <a:buNone/>
            </a:pPr>
            <a:r>
              <a:rPr lang="en-AU" sz="1800" b="1" i="1" dirty="0"/>
              <a:t>Dispatch &amp; Market Information</a:t>
            </a:r>
            <a:endParaRPr lang="en-AU" sz="1800" b="1" dirty="0"/>
          </a:p>
          <a:p>
            <a:pPr lvl="0" hangingPunct="0"/>
            <a:r>
              <a:rPr lang="en-AU" sz="1800" dirty="0"/>
              <a:t>Daily bidding intervals to increase from 48 to 288. AEMO will create new data structures to receive, use and store five-minute bids and offers.</a:t>
            </a:r>
          </a:p>
          <a:p>
            <a:pPr lvl="0" hangingPunct="0"/>
            <a:r>
              <a:rPr lang="en-AU" sz="1800" dirty="0"/>
              <a:t>30-minute pre-dispatch and PASA processes that use bid information will be provided with five-minute data.</a:t>
            </a:r>
          </a:p>
          <a:p>
            <a:pPr lvl="0" hangingPunct="0"/>
            <a:r>
              <a:rPr lang="en-AU" sz="1800" dirty="0"/>
              <a:t>Market participant systems will need to be updated to submit and receive confirmations of five-minute bid and offer data.</a:t>
            </a:r>
          </a:p>
          <a:p>
            <a:pPr lvl="0" hangingPunct="0"/>
            <a:r>
              <a:rPr lang="en-AU" sz="1800" dirty="0"/>
              <a:t>AEMO will publish five-minute data.</a:t>
            </a: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10</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1854711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t>Program Overview</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642807"/>
            <a:ext cx="10255425" cy="5705856"/>
          </a:xfrm>
        </p:spPr>
        <p:txBody>
          <a:bodyPr>
            <a:normAutofit/>
          </a:bodyPr>
          <a:lstStyle/>
          <a:p>
            <a:pPr marL="0" indent="0" hangingPunct="0">
              <a:buNone/>
            </a:pPr>
            <a:r>
              <a:rPr lang="en-AU" sz="1800" b="1" i="1" dirty="0"/>
              <a:t>Procedures – Market Go Live 1 December 2019</a:t>
            </a:r>
            <a:endParaRPr lang="en-AU" sz="1800" b="1" dirty="0"/>
          </a:p>
          <a:p>
            <a:pPr hangingPunct="0"/>
            <a:r>
              <a:rPr lang="en-AU" sz="1800" dirty="0"/>
              <a:t>Detailed market design – detailing the operation of core market processes, roles and responsibilities, timelines and information flows.</a:t>
            </a:r>
          </a:p>
          <a:p>
            <a:pPr hangingPunct="0"/>
            <a:r>
              <a:rPr lang="en-AU" sz="1800" dirty="0"/>
              <a:t>Procedure development and engagement based on the rule change.</a:t>
            </a:r>
          </a:p>
          <a:p>
            <a:pPr hangingPunct="0"/>
            <a:r>
              <a:rPr lang="en-AU" sz="1800" dirty="0"/>
              <a:t>Procedure consultation with relevant industry participants, staggered approach.</a:t>
            </a:r>
          </a:p>
          <a:p>
            <a:pPr hangingPunct="0"/>
            <a:r>
              <a:rPr lang="en-AU" sz="1800" dirty="0"/>
              <a:t>Supporting documentation used internally by AEMO. </a:t>
            </a:r>
          </a:p>
          <a:p>
            <a:pPr hangingPunct="0"/>
            <a:r>
              <a:rPr lang="en-AU" sz="1800" dirty="0"/>
              <a:t>B2B procedures – support for B2B teams in case of change.</a:t>
            </a:r>
          </a:p>
          <a:p>
            <a:pPr marL="0" indent="0" hangingPunct="0">
              <a:buNone/>
            </a:pPr>
            <a:r>
              <a:rPr lang="en-AU" sz="1800" dirty="0"/>
              <a:t> </a:t>
            </a:r>
          </a:p>
          <a:p>
            <a:pPr marL="0" indent="0" hangingPunct="0">
              <a:buNone/>
            </a:pPr>
            <a:r>
              <a:rPr lang="en-AU" sz="1800" b="1" i="1" dirty="0"/>
              <a:t>IT Delivery</a:t>
            </a:r>
            <a:endParaRPr lang="en-AU" sz="1800" b="1" dirty="0"/>
          </a:p>
          <a:p>
            <a:pPr lvl="0" hangingPunct="0"/>
            <a:r>
              <a:rPr lang="en-AU" sz="1800" dirty="0"/>
              <a:t>Requirement drafting for 5MS &amp; GS, application, interfaces &amp; infrastructure.</a:t>
            </a:r>
          </a:p>
          <a:p>
            <a:pPr hangingPunct="0"/>
            <a:r>
              <a:rPr lang="en-AU" sz="1800" dirty="0"/>
              <a:t>Technical infrastructure build.</a:t>
            </a:r>
          </a:p>
          <a:p>
            <a:pPr lvl="0" hangingPunct="0"/>
            <a:r>
              <a:rPr lang="en-AU" sz="1800" dirty="0"/>
              <a:t>System development and delivery.</a:t>
            </a:r>
          </a:p>
          <a:p>
            <a:pPr lvl="0" hangingPunct="0"/>
            <a:r>
              <a:rPr lang="en-AU" sz="1800" dirty="0"/>
              <a:t>Internal AEMO Testing.</a:t>
            </a:r>
          </a:p>
          <a:p>
            <a:pPr lvl="0" hangingPunct="0"/>
            <a:r>
              <a:rPr lang="en-AU" sz="1800" dirty="0"/>
              <a:t>Performance Testing.</a:t>
            </a:r>
          </a:p>
          <a:p>
            <a:pPr lvl="0" hangingPunct="0"/>
            <a:r>
              <a:rPr lang="en-AU" sz="1800" dirty="0"/>
              <a:t>Pre-Prod and Prod system deployments.</a:t>
            </a:r>
          </a:p>
          <a:p>
            <a:pPr lvl="0" hangingPunct="0"/>
            <a:r>
              <a:rPr lang="en-AU" sz="1800" dirty="0"/>
              <a:t>Operational Support.</a:t>
            </a:r>
          </a:p>
          <a:p>
            <a:pPr lvl="0" hangingPunct="0"/>
            <a:endParaRPr lang="en-AU" sz="1600"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11</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779362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t>Program Overview</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746504"/>
            <a:ext cx="10255425" cy="5705856"/>
          </a:xfrm>
        </p:spPr>
        <p:txBody>
          <a:bodyPr>
            <a:normAutofit/>
          </a:bodyPr>
          <a:lstStyle/>
          <a:p>
            <a:pPr marL="0" indent="0" hangingPunct="0">
              <a:buNone/>
            </a:pPr>
            <a:r>
              <a:rPr lang="en-AU" sz="1800" b="1" i="1" dirty="0"/>
              <a:t>Readiness</a:t>
            </a:r>
            <a:endParaRPr lang="en-AU" sz="1800" b="1" dirty="0"/>
          </a:p>
          <a:p>
            <a:pPr lvl="0" hangingPunct="0"/>
            <a:r>
              <a:rPr lang="en-AU" sz="1800" dirty="0"/>
              <a:t>Registration and Accreditation, including Meter Data Providers &amp; Meter Providers</a:t>
            </a:r>
          </a:p>
          <a:p>
            <a:pPr lvl="0" hangingPunct="0"/>
            <a:r>
              <a:rPr lang="en-AU" sz="1800" dirty="0"/>
              <a:t>Market participant readiness monitoring</a:t>
            </a:r>
          </a:p>
          <a:p>
            <a:pPr lvl="0" hangingPunct="0"/>
            <a:r>
              <a:rPr lang="en-AU" sz="1800" dirty="0"/>
              <a:t>Industry Testing / Market Trial</a:t>
            </a:r>
          </a:p>
          <a:p>
            <a:pPr lvl="0" hangingPunct="0"/>
            <a:r>
              <a:rPr lang="en-AU" sz="1800" dirty="0"/>
              <a:t>AEMO Operating procedure review</a:t>
            </a:r>
          </a:p>
          <a:p>
            <a:pPr lvl="0" hangingPunct="0"/>
            <a:r>
              <a:rPr lang="en-AU" sz="1800" dirty="0"/>
              <a:t>Operational plan, including KPIs, SLAs, compliance register and risk register</a:t>
            </a:r>
          </a:p>
          <a:p>
            <a:pPr lvl="0" hangingPunct="0"/>
            <a:r>
              <a:rPr lang="en-AU" sz="1800" dirty="0"/>
              <a:t>Program communication</a:t>
            </a:r>
          </a:p>
          <a:p>
            <a:pPr lvl="0" hangingPunct="0"/>
            <a:r>
              <a:rPr lang="en-AU" sz="1800" dirty="0"/>
              <a:t>Industry cutover activities</a:t>
            </a:r>
          </a:p>
          <a:p>
            <a:pPr lvl="0" hangingPunct="0"/>
            <a:endParaRPr lang="en-AU" sz="1800" dirty="0"/>
          </a:p>
          <a:p>
            <a:pPr marL="0" indent="0" hangingPunct="0">
              <a:buNone/>
            </a:pPr>
            <a:r>
              <a:rPr lang="en-AU" sz="1800" dirty="0"/>
              <a:t> </a:t>
            </a:r>
            <a:r>
              <a:rPr lang="en-AU" sz="1800" b="1" i="1" dirty="0"/>
              <a:t>Industry Groups and Forums</a:t>
            </a:r>
            <a:endParaRPr lang="en-AU" sz="1800" b="1" dirty="0"/>
          </a:p>
          <a:p>
            <a:pPr lvl="0" hangingPunct="0"/>
            <a:r>
              <a:rPr lang="en-AU" sz="1800" dirty="0"/>
              <a:t>Numerous consultative groups to be set up</a:t>
            </a:r>
          </a:p>
          <a:p>
            <a:pPr lvl="0" hangingPunct="0"/>
            <a:r>
              <a:rPr lang="en-AU" sz="1800" dirty="0"/>
              <a:t>Detail to come in Stakeholder session</a:t>
            </a:r>
          </a:p>
          <a:p>
            <a:pPr lvl="0" hangingPunct="0"/>
            <a:endParaRPr lang="en-AU" sz="1600"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12</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4029083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t>Program Overview</a:t>
            </a: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13</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pic>
        <p:nvPicPr>
          <p:cNvPr id="5" name="Picture 4">
            <a:extLst>
              <a:ext uri="{FF2B5EF4-FFF2-40B4-BE49-F238E27FC236}">
                <a16:creationId xmlns:a16="http://schemas.microsoft.com/office/drawing/2014/main" id="{DE9F3871-050F-4E6D-B74F-F5FB88AF1D33}"/>
              </a:ext>
            </a:extLst>
          </p:cNvPr>
          <p:cNvPicPr>
            <a:picLocks noChangeAspect="1"/>
          </p:cNvPicPr>
          <p:nvPr/>
        </p:nvPicPr>
        <p:blipFill>
          <a:blip r:embed="rId2"/>
          <a:stretch>
            <a:fillRect/>
          </a:stretch>
        </p:blipFill>
        <p:spPr>
          <a:xfrm>
            <a:off x="155575" y="1461189"/>
            <a:ext cx="10306396" cy="5947993"/>
          </a:xfrm>
          <a:prstGeom prst="rect">
            <a:avLst/>
          </a:prstGeom>
        </p:spPr>
      </p:pic>
    </p:spTree>
    <p:extLst>
      <p:ext uri="{BB962C8B-B14F-4D97-AF65-F5344CB8AC3E}">
        <p14:creationId xmlns:p14="http://schemas.microsoft.com/office/powerpoint/2010/main" val="2368238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Program update</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Graeme Windley</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14</a:t>
            </a:fld>
            <a:endParaRPr lang="en-AU" dirty="0"/>
          </a:p>
        </p:txBody>
      </p:sp>
    </p:spTree>
    <p:extLst>
      <p:ext uri="{BB962C8B-B14F-4D97-AF65-F5344CB8AC3E}">
        <p14:creationId xmlns:p14="http://schemas.microsoft.com/office/powerpoint/2010/main" val="3686159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Program Status</a:t>
            </a:r>
          </a:p>
        </p:txBody>
      </p:sp>
      <p:sp>
        <p:nvSpPr>
          <p:cNvPr id="8" name="Content Placeholder 7"/>
          <p:cNvSpPr>
            <a:spLocks noGrp="1"/>
          </p:cNvSpPr>
          <p:nvPr>
            <p:ph idx="1"/>
          </p:nvPr>
        </p:nvSpPr>
        <p:spPr>
          <a:xfrm>
            <a:off x="3584448" y="320040"/>
            <a:ext cx="6874797" cy="6876288"/>
          </a:xfrm>
        </p:spPr>
        <p:txBody>
          <a:bodyPr>
            <a:normAutofit/>
          </a:bodyPr>
          <a:lstStyle/>
          <a:p>
            <a:r>
              <a:rPr lang="en-AU" dirty="0"/>
              <a:t>Procedures stage on track, high-level impact assessments in progress. Delivery to complete by 1 December 2019.</a:t>
            </a:r>
          </a:p>
          <a:p>
            <a:endParaRPr lang="en-AU" dirty="0"/>
          </a:p>
          <a:p>
            <a:r>
              <a:rPr lang="en-AU" dirty="0"/>
              <a:t>Systems design &amp; planning to Q3/Q4 2018:</a:t>
            </a:r>
          </a:p>
          <a:p>
            <a:pPr lvl="1"/>
            <a:r>
              <a:rPr lang="en-AU" dirty="0"/>
              <a:t>Impact of increase in data volumes</a:t>
            </a:r>
          </a:p>
          <a:p>
            <a:pPr lvl="1"/>
            <a:r>
              <a:rPr lang="en-AU" dirty="0"/>
              <a:t>Integration of industry initiatives:</a:t>
            </a:r>
          </a:p>
          <a:p>
            <a:pPr lvl="2"/>
            <a:r>
              <a:rPr lang="en-AU" dirty="0"/>
              <a:t>Global Settlement rule change; Distributed Energy Register; 3rd Party Access to data.</a:t>
            </a:r>
          </a:p>
          <a:p>
            <a:pPr lvl="1"/>
            <a:r>
              <a:rPr lang="en-AU" dirty="0"/>
              <a:t>Streamlining of internal processes </a:t>
            </a:r>
          </a:p>
          <a:p>
            <a:endParaRPr lang="en-AU" dirty="0"/>
          </a:p>
          <a:p>
            <a:r>
              <a:rPr lang="en-AU" dirty="0"/>
              <a:t>Stakeholder Engagement:</a:t>
            </a:r>
          </a:p>
          <a:p>
            <a:pPr lvl="1"/>
            <a:r>
              <a:rPr lang="en-AU" dirty="0"/>
              <a:t>Initial Procedures Working Group – 27 July 2018</a:t>
            </a:r>
          </a:p>
          <a:p>
            <a:pPr lvl="1"/>
            <a:endParaRPr lang="en-AU" dirty="0"/>
          </a:p>
          <a:p>
            <a:pPr lvl="1"/>
            <a:endParaRPr lang="en-AU" dirty="0"/>
          </a:p>
          <a:p>
            <a:endParaRPr lang="en-AU" dirty="0"/>
          </a:p>
          <a:p>
            <a:pPr lvl="1"/>
            <a:endParaRPr lang="en-AU" dirty="0"/>
          </a:p>
          <a:p>
            <a:endParaRPr lang="en-AU" dirty="0"/>
          </a:p>
          <a:p>
            <a:pPr lvl="1"/>
            <a:endParaRPr lang="en-AU" dirty="0"/>
          </a:p>
          <a:p>
            <a:endParaRPr lang="en-AU" dirty="0"/>
          </a:p>
        </p:txBody>
      </p:sp>
      <p:sp>
        <p:nvSpPr>
          <p:cNvPr id="6" name="Slide Number Placeholder 5"/>
          <p:cNvSpPr>
            <a:spLocks noGrp="1"/>
          </p:cNvSpPr>
          <p:nvPr>
            <p:ph type="sldNum" sz="quarter" idx="12"/>
          </p:nvPr>
        </p:nvSpPr>
        <p:spPr/>
        <p:txBody>
          <a:bodyPr/>
          <a:lstStyle/>
          <a:p>
            <a:fld id="{4EC81F68-4976-451A-B2E9-79BCBD2F70CC}" type="slidenum">
              <a:rPr lang="en-AU" smtClean="0"/>
              <a:pPr/>
              <a:t>15</a:t>
            </a:fld>
            <a:endParaRPr lang="en-AU"/>
          </a:p>
        </p:txBody>
      </p:sp>
    </p:spTree>
    <p:extLst>
      <p:ext uri="{BB962C8B-B14F-4D97-AF65-F5344CB8AC3E}">
        <p14:creationId xmlns:p14="http://schemas.microsoft.com/office/powerpoint/2010/main" val="1934896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Procedures workstream update</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Emily Brodie</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16</a:t>
            </a:fld>
            <a:endParaRPr lang="en-AU" dirty="0"/>
          </a:p>
        </p:txBody>
      </p:sp>
    </p:spTree>
    <p:extLst>
      <p:ext uri="{BB962C8B-B14F-4D97-AF65-F5344CB8AC3E}">
        <p14:creationId xmlns:p14="http://schemas.microsoft.com/office/powerpoint/2010/main" val="511503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F6A076F-0D8A-4375-BDAD-95F4872E4329}"/>
              </a:ext>
            </a:extLst>
          </p:cNvPr>
          <p:cNvSpPr>
            <a:spLocks noGrp="1"/>
          </p:cNvSpPr>
          <p:nvPr>
            <p:ph type="title"/>
          </p:nvPr>
        </p:nvSpPr>
        <p:spPr/>
        <p:txBody>
          <a:bodyPr/>
          <a:lstStyle/>
          <a:p>
            <a:r>
              <a:rPr lang="en-AU" dirty="0"/>
              <a:t>Procedures</a:t>
            </a:r>
          </a:p>
        </p:txBody>
      </p:sp>
      <p:sp>
        <p:nvSpPr>
          <p:cNvPr id="8" name="Content Placeholder 7">
            <a:extLst>
              <a:ext uri="{FF2B5EF4-FFF2-40B4-BE49-F238E27FC236}">
                <a16:creationId xmlns:a16="http://schemas.microsoft.com/office/drawing/2014/main" id="{5205E0D8-DA77-41B4-A41A-2D8CB19F3246}"/>
              </a:ext>
            </a:extLst>
          </p:cNvPr>
          <p:cNvSpPr>
            <a:spLocks noGrp="1"/>
          </p:cNvSpPr>
          <p:nvPr>
            <p:ph idx="1"/>
          </p:nvPr>
        </p:nvSpPr>
        <p:spPr>
          <a:xfrm>
            <a:off x="500842" y="1609094"/>
            <a:ext cx="9668168" cy="3806053"/>
          </a:xfrm>
        </p:spPr>
        <p:txBody>
          <a:bodyPr>
            <a:normAutofit fontScale="92500" lnSpcReduction="10000"/>
          </a:bodyPr>
          <a:lstStyle/>
          <a:p>
            <a:r>
              <a:rPr lang="en-AU" sz="2700" dirty="0"/>
              <a:t>NER requirement for AEMO to update procedures by 1 Dec 2019</a:t>
            </a:r>
          </a:p>
          <a:p>
            <a:r>
              <a:rPr lang="en-AU" sz="2700" dirty="0"/>
              <a:t>Approximately 70 procedures and guides have been identified as directly impacted by 5MS, across the following areas:</a:t>
            </a:r>
          </a:p>
          <a:p>
            <a:pPr lvl="1"/>
            <a:r>
              <a:rPr lang="en-AU" dirty="0"/>
              <a:t>Metering</a:t>
            </a:r>
          </a:p>
          <a:p>
            <a:pPr lvl="1"/>
            <a:r>
              <a:rPr lang="en-AU" dirty="0"/>
              <a:t>Settlements (including prudentials)</a:t>
            </a:r>
          </a:p>
          <a:p>
            <a:pPr lvl="1"/>
            <a:r>
              <a:rPr lang="en-AU" dirty="0"/>
              <a:t>Dispatch</a:t>
            </a:r>
          </a:p>
          <a:p>
            <a:pPr lvl="1"/>
            <a:r>
              <a:rPr lang="en-AU" dirty="0"/>
              <a:t>Operations</a:t>
            </a:r>
          </a:p>
          <a:p>
            <a:r>
              <a:rPr lang="en-AU" sz="2700" dirty="0"/>
              <a:t>Work packages will progressively be considered by the Procedure Working Group (PWG):</a:t>
            </a:r>
          </a:p>
          <a:p>
            <a:pPr lvl="1"/>
            <a:r>
              <a:rPr lang="en-AU" dirty="0"/>
              <a:t>AEMO will provide an impact assessment for each procedure, and the proposed approach and options for review and discussion</a:t>
            </a:r>
          </a:p>
          <a:p>
            <a:pPr lvl="1"/>
            <a:r>
              <a:rPr lang="en-AU" dirty="0"/>
              <a:t>Procedure changes will then be subject to formal consultation</a:t>
            </a:r>
          </a:p>
        </p:txBody>
      </p:sp>
      <p:sp>
        <p:nvSpPr>
          <p:cNvPr id="6" name="Slide Number Placeholder 5">
            <a:extLst>
              <a:ext uri="{FF2B5EF4-FFF2-40B4-BE49-F238E27FC236}">
                <a16:creationId xmlns:a16="http://schemas.microsoft.com/office/drawing/2014/main" id="{FE1B9C27-437E-4C05-826E-FF7E2C0A8808}"/>
              </a:ext>
            </a:extLst>
          </p:cNvPr>
          <p:cNvSpPr>
            <a:spLocks noGrp="1"/>
          </p:cNvSpPr>
          <p:nvPr>
            <p:ph type="sldNum" sz="quarter" idx="12"/>
          </p:nvPr>
        </p:nvSpPr>
        <p:spPr/>
        <p:txBody>
          <a:bodyPr/>
          <a:lstStyle/>
          <a:p>
            <a:fld id="{4EC81F68-4976-451A-B2E9-79BCBD2F70CC}" type="slidenum">
              <a:rPr lang="en-AU" smtClean="0"/>
              <a:pPr/>
              <a:t>17</a:t>
            </a:fld>
            <a:endParaRPr lang="en-AU" dirty="0"/>
          </a:p>
        </p:txBody>
      </p:sp>
      <p:graphicFrame>
        <p:nvGraphicFramePr>
          <p:cNvPr id="11" name="Content Placeholder 1"/>
          <p:cNvGraphicFramePr>
            <a:graphicFrameLocks/>
          </p:cNvGraphicFramePr>
          <p:nvPr>
            <p:extLst/>
          </p:nvPr>
        </p:nvGraphicFramePr>
        <p:xfrm>
          <a:off x="521977" y="5518819"/>
          <a:ext cx="9647032" cy="1951660"/>
        </p:xfrm>
        <a:graphic>
          <a:graphicData uri="http://schemas.openxmlformats.org/drawingml/2006/table">
            <a:tbl>
              <a:tblPr firstRow="1" bandRow="1">
                <a:tableStyleId>{5C22544A-7EE6-4342-B048-85BDC9FD1C3A}</a:tableStyleId>
              </a:tblPr>
              <a:tblGrid>
                <a:gridCol w="2411758">
                  <a:extLst>
                    <a:ext uri="{9D8B030D-6E8A-4147-A177-3AD203B41FA5}">
                      <a16:colId xmlns:a16="http://schemas.microsoft.com/office/drawing/2014/main" val="20000"/>
                    </a:ext>
                  </a:extLst>
                </a:gridCol>
                <a:gridCol w="2411758">
                  <a:extLst>
                    <a:ext uri="{9D8B030D-6E8A-4147-A177-3AD203B41FA5}">
                      <a16:colId xmlns:a16="http://schemas.microsoft.com/office/drawing/2014/main" val="20001"/>
                    </a:ext>
                  </a:extLst>
                </a:gridCol>
                <a:gridCol w="2411758">
                  <a:extLst>
                    <a:ext uri="{9D8B030D-6E8A-4147-A177-3AD203B41FA5}">
                      <a16:colId xmlns:a16="http://schemas.microsoft.com/office/drawing/2014/main" val="20002"/>
                    </a:ext>
                  </a:extLst>
                </a:gridCol>
                <a:gridCol w="2411758">
                  <a:extLst>
                    <a:ext uri="{9D8B030D-6E8A-4147-A177-3AD203B41FA5}">
                      <a16:colId xmlns:a16="http://schemas.microsoft.com/office/drawing/2014/main" val="20003"/>
                    </a:ext>
                  </a:extLst>
                </a:gridCol>
              </a:tblGrid>
              <a:tr h="366974">
                <a:tc>
                  <a:txBody>
                    <a:bodyPr/>
                    <a:lstStyle/>
                    <a:p>
                      <a:pPr algn="ctr"/>
                      <a:r>
                        <a:rPr lang="en-AU" sz="1800" dirty="0"/>
                        <a:t>Metering</a:t>
                      </a:r>
                    </a:p>
                  </a:txBody>
                  <a:tcPr marL="111109" marR="111109" marT="55554" marB="55554"/>
                </a:tc>
                <a:tc>
                  <a:txBody>
                    <a:bodyPr/>
                    <a:lstStyle/>
                    <a:p>
                      <a:pPr algn="ctr"/>
                      <a:r>
                        <a:rPr lang="en-AU" sz="1800" dirty="0"/>
                        <a:t>Settlements</a:t>
                      </a:r>
                    </a:p>
                  </a:txBody>
                  <a:tcPr marL="111109" marR="111109" marT="55554" marB="55554"/>
                </a:tc>
                <a:tc>
                  <a:txBody>
                    <a:bodyPr/>
                    <a:lstStyle/>
                    <a:p>
                      <a:pPr algn="ctr"/>
                      <a:r>
                        <a:rPr lang="en-AU" sz="1800" dirty="0"/>
                        <a:t>Dispatch</a:t>
                      </a:r>
                    </a:p>
                  </a:txBody>
                  <a:tcPr marL="111109" marR="111109" marT="55554" marB="55554"/>
                </a:tc>
                <a:tc>
                  <a:txBody>
                    <a:bodyPr/>
                    <a:lstStyle/>
                    <a:p>
                      <a:pPr algn="ctr"/>
                      <a:r>
                        <a:rPr lang="en-AU" sz="1800" dirty="0"/>
                        <a:t>Operations</a:t>
                      </a:r>
                    </a:p>
                  </a:txBody>
                  <a:tcPr marL="111109" marR="111109" marT="55554" marB="55554"/>
                </a:tc>
                <a:extLst>
                  <a:ext uri="{0D108BD9-81ED-4DB2-BD59-A6C34878D82A}">
                    <a16:rowId xmlns:a16="http://schemas.microsoft.com/office/drawing/2014/main" val="10000"/>
                  </a:ext>
                </a:extLst>
              </a:tr>
              <a:tr h="1566232">
                <a:tc>
                  <a:txBody>
                    <a:bodyPr/>
                    <a:lstStyle/>
                    <a:p>
                      <a:pPr marL="285750" indent="-285750">
                        <a:buFont typeface="Arial" panose="020B0604020202020204" pitchFamily="34" charset="0"/>
                        <a:buChar char="•"/>
                      </a:pPr>
                      <a:r>
                        <a:rPr lang="en-AU" sz="1800" dirty="0"/>
                        <a:t>Metering</a:t>
                      </a:r>
                      <a:r>
                        <a:rPr lang="en-AU" sz="1800" baseline="0" dirty="0"/>
                        <a:t> data</a:t>
                      </a:r>
                    </a:p>
                    <a:p>
                      <a:pPr marL="285750" indent="-285750">
                        <a:buFont typeface="Arial" panose="020B0604020202020204" pitchFamily="34" charset="0"/>
                        <a:buChar char="•"/>
                      </a:pPr>
                      <a:r>
                        <a:rPr lang="en-AU" sz="1800" dirty="0"/>
                        <a:t>Metrology,</a:t>
                      </a:r>
                      <a:r>
                        <a:rPr lang="en-AU" sz="1800" baseline="0" dirty="0"/>
                        <a:t> </a:t>
                      </a:r>
                      <a:r>
                        <a:rPr lang="en-AU" sz="1800" dirty="0"/>
                        <a:t>MSATS procedures &amp; service levels</a:t>
                      </a:r>
                    </a:p>
                    <a:p>
                      <a:pPr marL="285750" indent="-285750">
                        <a:buFont typeface="Arial" panose="020B0604020202020204" pitchFamily="34" charset="0"/>
                        <a:buChar char="•"/>
                      </a:pPr>
                      <a:r>
                        <a:rPr lang="en-AU" sz="1800" dirty="0"/>
                        <a:t>Miscellaneous</a:t>
                      </a:r>
                    </a:p>
                  </a:txBody>
                  <a:tcPr marL="111109" marR="111109" marT="55554" marB="55554"/>
                </a:tc>
                <a:tc>
                  <a:txBody>
                    <a:bodyPr/>
                    <a:lstStyle/>
                    <a:p>
                      <a:pPr marL="285750" indent="-285750">
                        <a:buFont typeface="Arial" panose="020B0604020202020204" pitchFamily="34" charset="0"/>
                        <a:buChar char="•"/>
                      </a:pPr>
                      <a:r>
                        <a:rPr lang="en-AU" sz="1800" dirty="0"/>
                        <a:t>SRA</a:t>
                      </a:r>
                    </a:p>
                    <a:p>
                      <a:pPr marL="285750" indent="-285750">
                        <a:buFont typeface="Arial" panose="020B0604020202020204" pitchFamily="34" charset="0"/>
                        <a:buChar char="•"/>
                      </a:pPr>
                      <a:r>
                        <a:rPr lang="en-AU" sz="1800" dirty="0"/>
                        <a:t>Estimation</a:t>
                      </a:r>
                    </a:p>
                    <a:p>
                      <a:pPr marL="285750" indent="-285750">
                        <a:buFont typeface="Arial" panose="020B0604020202020204" pitchFamily="34" charset="0"/>
                        <a:buChar char="•"/>
                      </a:pPr>
                      <a:r>
                        <a:rPr lang="en-AU" sz="1800" dirty="0"/>
                        <a:t>Reallocations</a:t>
                      </a:r>
                    </a:p>
                    <a:p>
                      <a:pPr marL="285750" indent="-285750">
                        <a:buFont typeface="Arial" panose="020B0604020202020204" pitchFamily="34" charset="0"/>
                        <a:buChar char="•"/>
                      </a:pPr>
                      <a:r>
                        <a:rPr lang="en-AU" sz="1800" dirty="0"/>
                        <a:t>Prudentials</a:t>
                      </a:r>
                    </a:p>
                    <a:p>
                      <a:pPr marL="285750" indent="-285750">
                        <a:buFont typeface="Arial" panose="020B0604020202020204" pitchFamily="34" charset="0"/>
                        <a:buChar char="•"/>
                      </a:pPr>
                      <a:r>
                        <a:rPr lang="en-AU" sz="1800" dirty="0"/>
                        <a:t>Miscellaneous</a:t>
                      </a:r>
                    </a:p>
                  </a:txBody>
                  <a:tcPr marL="111109" marR="111109" marT="55554" marB="55554"/>
                </a:tc>
                <a:tc>
                  <a:txBody>
                    <a:bodyPr/>
                    <a:lstStyle/>
                    <a:p>
                      <a:pPr marL="285750" indent="-285750">
                        <a:buFont typeface="Arial" panose="020B0604020202020204" pitchFamily="34" charset="0"/>
                        <a:buChar char="•"/>
                      </a:pPr>
                      <a:r>
                        <a:rPr lang="en-AU" sz="1800" dirty="0"/>
                        <a:t>Bids/Offers</a:t>
                      </a:r>
                    </a:p>
                    <a:p>
                      <a:pPr marL="285750" indent="-285750">
                        <a:buFont typeface="Arial" panose="020B0604020202020204" pitchFamily="34" charset="0"/>
                        <a:buChar char="•"/>
                      </a:pPr>
                      <a:r>
                        <a:rPr lang="en-AU" sz="1800" dirty="0"/>
                        <a:t>Spot market</a:t>
                      </a:r>
                    </a:p>
                    <a:p>
                      <a:pPr marL="285750" indent="-285750">
                        <a:buFont typeface="Arial" panose="020B0604020202020204" pitchFamily="34" charset="0"/>
                        <a:buChar char="•"/>
                      </a:pPr>
                      <a:r>
                        <a:rPr lang="en-AU" sz="1800" dirty="0"/>
                        <a:t>Pricing</a:t>
                      </a:r>
                    </a:p>
                    <a:p>
                      <a:pPr marL="285750" indent="-285750">
                        <a:buFont typeface="Arial" panose="020B0604020202020204" pitchFamily="34" charset="0"/>
                        <a:buChar char="•"/>
                      </a:pPr>
                      <a:r>
                        <a:rPr lang="en-AU" sz="1800" dirty="0"/>
                        <a:t>Specifications</a:t>
                      </a:r>
                    </a:p>
                    <a:p>
                      <a:pPr marL="285750" indent="-285750">
                        <a:buFont typeface="Arial" panose="020B0604020202020204" pitchFamily="34" charset="0"/>
                        <a:buChar char="•"/>
                      </a:pPr>
                      <a:r>
                        <a:rPr lang="en-AU" sz="1800" dirty="0"/>
                        <a:t>Miscellaneous</a:t>
                      </a:r>
                    </a:p>
                  </a:txBody>
                  <a:tcPr marL="111109" marR="111109" marT="55554" marB="55554"/>
                </a:tc>
                <a:tc>
                  <a:txBody>
                    <a:bodyPr/>
                    <a:lstStyle/>
                    <a:p>
                      <a:pPr marL="285750" indent="-285750">
                        <a:buFont typeface="Arial" panose="020B0604020202020204" pitchFamily="34" charset="0"/>
                        <a:buChar char="•"/>
                      </a:pPr>
                      <a:r>
                        <a:rPr lang="en-AU" sz="1800" dirty="0"/>
                        <a:t>No</a:t>
                      </a:r>
                      <a:r>
                        <a:rPr lang="en-AU" sz="1800" baseline="0" dirty="0"/>
                        <a:t> packages – progressive release</a:t>
                      </a:r>
                      <a:endParaRPr lang="en-AU" sz="1800" dirty="0"/>
                    </a:p>
                  </a:txBody>
                  <a:tcPr marL="111109" marR="111109" marT="55554" marB="55554"/>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2777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D3FC9-F41E-4D93-9D65-AB8CAA943233}"/>
              </a:ext>
            </a:extLst>
          </p:cNvPr>
          <p:cNvSpPr>
            <a:spLocks noGrp="1"/>
          </p:cNvSpPr>
          <p:nvPr>
            <p:ph type="title"/>
          </p:nvPr>
        </p:nvSpPr>
        <p:spPr/>
        <p:txBody>
          <a:bodyPr/>
          <a:lstStyle/>
          <a:p>
            <a:r>
              <a:rPr lang="en-AU" dirty="0"/>
              <a:t>Indicative prioritisation</a:t>
            </a:r>
          </a:p>
        </p:txBody>
      </p:sp>
      <p:graphicFrame>
        <p:nvGraphicFramePr>
          <p:cNvPr id="4" name="Table 3">
            <a:extLst>
              <a:ext uri="{FF2B5EF4-FFF2-40B4-BE49-F238E27FC236}">
                <a16:creationId xmlns:a16="http://schemas.microsoft.com/office/drawing/2014/main" id="{8F09A8C2-9432-4925-A35F-DFDA2DE98B0B}"/>
              </a:ext>
            </a:extLst>
          </p:cNvPr>
          <p:cNvGraphicFramePr>
            <a:graphicFrameLocks noGrp="1"/>
          </p:cNvGraphicFramePr>
          <p:nvPr>
            <p:extLst/>
          </p:nvPr>
        </p:nvGraphicFramePr>
        <p:xfrm>
          <a:off x="2077589" y="1676158"/>
          <a:ext cx="6636644" cy="5653165"/>
        </p:xfrm>
        <a:graphic>
          <a:graphicData uri="http://schemas.openxmlformats.org/drawingml/2006/table">
            <a:tbl>
              <a:tblPr firstRow="1" bandRow="1">
                <a:tableStyleId>{5C22544A-7EE6-4342-B048-85BDC9FD1C3A}</a:tableStyleId>
              </a:tblPr>
              <a:tblGrid>
                <a:gridCol w="503558">
                  <a:extLst>
                    <a:ext uri="{9D8B030D-6E8A-4147-A177-3AD203B41FA5}">
                      <a16:colId xmlns:a16="http://schemas.microsoft.com/office/drawing/2014/main" val="3284248984"/>
                    </a:ext>
                  </a:extLst>
                </a:gridCol>
                <a:gridCol w="1517132">
                  <a:extLst>
                    <a:ext uri="{9D8B030D-6E8A-4147-A177-3AD203B41FA5}">
                      <a16:colId xmlns:a16="http://schemas.microsoft.com/office/drawing/2014/main" val="3413417785"/>
                    </a:ext>
                  </a:extLst>
                </a:gridCol>
                <a:gridCol w="4615954">
                  <a:extLst>
                    <a:ext uri="{9D8B030D-6E8A-4147-A177-3AD203B41FA5}">
                      <a16:colId xmlns:a16="http://schemas.microsoft.com/office/drawing/2014/main" val="235481290"/>
                    </a:ext>
                  </a:extLst>
                </a:gridCol>
              </a:tblGrid>
              <a:tr h="403206">
                <a:tc>
                  <a:txBody>
                    <a:bodyPr/>
                    <a:lstStyle/>
                    <a:p>
                      <a:endParaRPr lang="en-AU" sz="1700" dirty="0"/>
                    </a:p>
                  </a:txBody>
                  <a:tcPr marL="99421" marR="99421" marT="49710" marB="49710"/>
                </a:tc>
                <a:tc>
                  <a:txBody>
                    <a:bodyPr/>
                    <a:lstStyle/>
                    <a:p>
                      <a:r>
                        <a:rPr lang="en-AU" sz="1700" dirty="0"/>
                        <a:t>PWG DATE</a:t>
                      </a:r>
                    </a:p>
                  </a:txBody>
                  <a:tcPr marL="99421" marR="99421" marT="49710" marB="49710"/>
                </a:tc>
                <a:tc>
                  <a:txBody>
                    <a:bodyPr/>
                    <a:lstStyle/>
                    <a:p>
                      <a:r>
                        <a:rPr lang="en-AU" sz="1700" dirty="0"/>
                        <a:t>PACKAGE</a:t>
                      </a:r>
                    </a:p>
                  </a:txBody>
                  <a:tcPr marL="99421" marR="99421" marT="49710" marB="49710"/>
                </a:tc>
                <a:extLst>
                  <a:ext uri="{0D108BD9-81ED-4DB2-BD59-A6C34878D82A}">
                    <a16:rowId xmlns:a16="http://schemas.microsoft.com/office/drawing/2014/main" val="863810384"/>
                  </a:ext>
                </a:extLst>
              </a:tr>
              <a:tr h="884429">
                <a:tc rowSpan="6">
                  <a:txBody>
                    <a:bodyPr/>
                    <a:lstStyle/>
                    <a:p>
                      <a:pPr algn="ctr"/>
                      <a:r>
                        <a:rPr lang="en-AU" sz="1700" dirty="0"/>
                        <a:t>2018</a:t>
                      </a:r>
                    </a:p>
                  </a:txBody>
                  <a:tcPr marL="99421" marR="99421" marT="49710" marB="49710" vert="vert270" anchor="ctr"/>
                </a:tc>
                <a:tc>
                  <a:txBody>
                    <a:bodyPr/>
                    <a:lstStyle/>
                    <a:p>
                      <a:r>
                        <a:rPr lang="en-AU" sz="1700" dirty="0"/>
                        <a:t>27 Jul 18</a:t>
                      </a:r>
                    </a:p>
                  </a:txBody>
                  <a:tcPr marL="99421" marR="99421" marT="49710" marB="49710"/>
                </a:tc>
                <a:tc>
                  <a:txBody>
                    <a:bodyPr/>
                    <a:lstStyle/>
                    <a:p>
                      <a:r>
                        <a:rPr lang="en-AU" sz="1700" dirty="0"/>
                        <a:t>Dispatch - Bids and offers</a:t>
                      </a:r>
                    </a:p>
                    <a:p>
                      <a:r>
                        <a:rPr lang="en-AU" sz="1700" dirty="0"/>
                        <a:t>Metering - Metering data</a:t>
                      </a:r>
                    </a:p>
                    <a:p>
                      <a:r>
                        <a:rPr lang="en-AU" sz="1700" dirty="0"/>
                        <a:t>Settlements - overview of SRA changes</a:t>
                      </a:r>
                    </a:p>
                  </a:txBody>
                  <a:tcPr marL="99421" marR="99421" marT="49710" marB="49710"/>
                </a:tc>
                <a:extLst>
                  <a:ext uri="{0D108BD9-81ED-4DB2-BD59-A6C34878D82A}">
                    <a16:rowId xmlns:a16="http://schemas.microsoft.com/office/drawing/2014/main" val="3399123010"/>
                  </a:ext>
                </a:extLst>
              </a:tr>
              <a:tr h="622759">
                <a:tc vMerge="1">
                  <a:txBody>
                    <a:bodyPr/>
                    <a:lstStyle/>
                    <a:p>
                      <a:endParaRPr lang="en-AU" dirty="0"/>
                    </a:p>
                  </a:txBody>
                  <a:tcPr/>
                </a:tc>
                <a:tc>
                  <a:txBody>
                    <a:bodyPr/>
                    <a:lstStyle/>
                    <a:p>
                      <a:r>
                        <a:rPr lang="en-AU" sz="1700" dirty="0"/>
                        <a:t>20 Aug 18</a:t>
                      </a:r>
                    </a:p>
                  </a:txBody>
                  <a:tcPr marL="99421" marR="99421" marT="49710" marB="49710"/>
                </a:tc>
                <a:tc>
                  <a:txBody>
                    <a:bodyPr/>
                    <a:lstStyle/>
                    <a:p>
                      <a:r>
                        <a:rPr lang="en-AU" sz="1700" dirty="0"/>
                        <a:t>Settlements - Estimation</a:t>
                      </a:r>
                    </a:p>
                    <a:p>
                      <a:r>
                        <a:rPr lang="en-AU" sz="1700" dirty="0"/>
                        <a:t>Dispatch - Pricing</a:t>
                      </a:r>
                    </a:p>
                  </a:txBody>
                  <a:tcPr marL="99421" marR="99421" marT="49710" marB="49710"/>
                </a:tc>
                <a:extLst>
                  <a:ext uri="{0D108BD9-81ED-4DB2-BD59-A6C34878D82A}">
                    <a16:rowId xmlns:a16="http://schemas.microsoft.com/office/drawing/2014/main" val="839965820"/>
                  </a:ext>
                </a:extLst>
              </a:tr>
              <a:tr h="403206">
                <a:tc vMerge="1">
                  <a:txBody>
                    <a:bodyPr/>
                    <a:lstStyle/>
                    <a:p>
                      <a:endParaRPr lang="en-AU" dirty="0"/>
                    </a:p>
                  </a:txBody>
                  <a:tcPr/>
                </a:tc>
                <a:tc>
                  <a:txBody>
                    <a:bodyPr/>
                    <a:lstStyle/>
                    <a:p>
                      <a:r>
                        <a:rPr lang="en-AU" sz="1700" dirty="0"/>
                        <a:t>13 Sep 18</a:t>
                      </a:r>
                    </a:p>
                  </a:txBody>
                  <a:tcPr marL="99421" marR="99421" marT="49710" marB="49710"/>
                </a:tc>
                <a:tc>
                  <a:txBody>
                    <a:bodyPr/>
                    <a:lstStyle/>
                    <a:p>
                      <a:r>
                        <a:rPr lang="en-AU" sz="1700" dirty="0"/>
                        <a:t>Prudentials</a:t>
                      </a:r>
                    </a:p>
                  </a:txBody>
                  <a:tcPr marL="99421" marR="99421" marT="49710" marB="49710"/>
                </a:tc>
                <a:extLst>
                  <a:ext uri="{0D108BD9-81ED-4DB2-BD59-A6C34878D82A}">
                    <a16:rowId xmlns:a16="http://schemas.microsoft.com/office/drawing/2014/main" val="2660584163"/>
                  </a:ext>
                </a:extLst>
              </a:tr>
              <a:tr h="622759">
                <a:tc vMerge="1">
                  <a:txBody>
                    <a:bodyPr/>
                    <a:lstStyle/>
                    <a:p>
                      <a:endParaRPr lang="en-AU" dirty="0"/>
                    </a:p>
                  </a:txBody>
                  <a:tcPr/>
                </a:tc>
                <a:tc>
                  <a:txBody>
                    <a:bodyPr/>
                    <a:lstStyle/>
                    <a:p>
                      <a:r>
                        <a:rPr lang="en-AU" sz="1700" dirty="0"/>
                        <a:t>11 Oct 18</a:t>
                      </a:r>
                    </a:p>
                  </a:txBody>
                  <a:tcPr marL="99421" marR="99421" marT="49710" marB="49710"/>
                </a:tc>
                <a:tc>
                  <a:txBody>
                    <a:bodyPr/>
                    <a:lstStyle/>
                    <a:p>
                      <a:r>
                        <a:rPr lang="en-AU" sz="1700" dirty="0"/>
                        <a:t>Settlements - Miscellaneous</a:t>
                      </a:r>
                    </a:p>
                    <a:p>
                      <a:r>
                        <a:rPr lang="en-AU" sz="1700" dirty="0"/>
                        <a:t>Dispatch - Spot market</a:t>
                      </a:r>
                    </a:p>
                  </a:txBody>
                  <a:tcPr marL="99421" marR="99421" marT="49710" marB="49710"/>
                </a:tc>
                <a:extLst>
                  <a:ext uri="{0D108BD9-81ED-4DB2-BD59-A6C34878D82A}">
                    <a16:rowId xmlns:a16="http://schemas.microsoft.com/office/drawing/2014/main" val="4253875649"/>
                  </a:ext>
                </a:extLst>
              </a:tr>
              <a:tr h="403206">
                <a:tc vMerge="1">
                  <a:txBody>
                    <a:bodyPr/>
                    <a:lstStyle/>
                    <a:p>
                      <a:endParaRPr lang="en-AU" dirty="0"/>
                    </a:p>
                  </a:txBody>
                  <a:tcPr/>
                </a:tc>
                <a:tc>
                  <a:txBody>
                    <a:bodyPr/>
                    <a:lstStyle/>
                    <a:p>
                      <a:r>
                        <a:rPr lang="en-AU" sz="1700" dirty="0"/>
                        <a:t>16 Nov 18</a:t>
                      </a:r>
                    </a:p>
                  </a:txBody>
                  <a:tcPr marL="99421" marR="99421" marT="49710" marB="49710"/>
                </a:tc>
                <a:tc>
                  <a:txBody>
                    <a:bodyPr/>
                    <a:lstStyle/>
                    <a:p>
                      <a:r>
                        <a:rPr lang="en-AU" sz="1700" dirty="0"/>
                        <a:t>Metering – MSATS and SLPs</a:t>
                      </a:r>
                    </a:p>
                  </a:txBody>
                  <a:tcPr marL="99421" marR="99421" marT="49710" marB="49710"/>
                </a:tc>
                <a:extLst>
                  <a:ext uri="{0D108BD9-81ED-4DB2-BD59-A6C34878D82A}">
                    <a16:rowId xmlns:a16="http://schemas.microsoft.com/office/drawing/2014/main" val="734676131"/>
                  </a:ext>
                </a:extLst>
              </a:tr>
              <a:tr h="403206">
                <a:tc vMerge="1">
                  <a:txBody>
                    <a:bodyPr/>
                    <a:lstStyle/>
                    <a:p>
                      <a:endParaRPr lang="en-AU" dirty="0"/>
                    </a:p>
                  </a:txBody>
                  <a:tcPr/>
                </a:tc>
                <a:tc>
                  <a:txBody>
                    <a:bodyPr/>
                    <a:lstStyle/>
                    <a:p>
                      <a:r>
                        <a:rPr lang="en-AU" sz="1700" dirty="0"/>
                        <a:t>13 Dec 18</a:t>
                      </a:r>
                    </a:p>
                  </a:txBody>
                  <a:tcPr marL="99421" marR="99421" marT="49710" marB="49710"/>
                </a:tc>
                <a:tc>
                  <a:txBody>
                    <a:bodyPr/>
                    <a:lstStyle/>
                    <a:p>
                      <a:r>
                        <a:rPr lang="en-AU" sz="1700" dirty="0"/>
                        <a:t>TBA</a:t>
                      </a:r>
                    </a:p>
                  </a:txBody>
                  <a:tcPr marL="99421" marR="99421" marT="49710" marB="49710"/>
                </a:tc>
                <a:extLst>
                  <a:ext uri="{0D108BD9-81ED-4DB2-BD59-A6C34878D82A}">
                    <a16:rowId xmlns:a16="http://schemas.microsoft.com/office/drawing/2014/main" val="609525081"/>
                  </a:ext>
                </a:extLst>
              </a:tr>
              <a:tr h="884429">
                <a:tc rowSpan="3">
                  <a:txBody>
                    <a:bodyPr/>
                    <a:lstStyle/>
                    <a:p>
                      <a:pPr algn="ctr"/>
                      <a:r>
                        <a:rPr lang="en-AU" sz="1700" dirty="0"/>
                        <a:t>2019</a:t>
                      </a:r>
                    </a:p>
                  </a:txBody>
                  <a:tcPr marL="99421" marR="99421" marT="49710" marB="49710" vert="vert270" anchor="ctr"/>
                </a:tc>
                <a:tc>
                  <a:txBody>
                    <a:bodyPr/>
                    <a:lstStyle/>
                    <a:p>
                      <a:r>
                        <a:rPr lang="en-AU" sz="1700" dirty="0"/>
                        <a:t>Feb 19</a:t>
                      </a:r>
                    </a:p>
                  </a:txBody>
                  <a:tcPr marL="99421" marR="99421" marT="49710" marB="49710"/>
                </a:tc>
                <a:tc>
                  <a:txBody>
                    <a:bodyPr/>
                    <a:lstStyle/>
                    <a:p>
                      <a:r>
                        <a:rPr lang="en-AU" sz="1700" dirty="0"/>
                        <a:t>Dispatch - Specifications</a:t>
                      </a:r>
                    </a:p>
                    <a:p>
                      <a:r>
                        <a:rPr lang="en-AU" sz="1700" dirty="0"/>
                        <a:t>Dispatch – Miscellaneous</a:t>
                      </a:r>
                    </a:p>
                    <a:p>
                      <a:r>
                        <a:rPr lang="en-AU" sz="1700" dirty="0"/>
                        <a:t>Metering - Miscellaneous</a:t>
                      </a:r>
                    </a:p>
                  </a:txBody>
                  <a:tcPr marL="99421" marR="99421" marT="49710" marB="49710"/>
                </a:tc>
                <a:extLst>
                  <a:ext uri="{0D108BD9-81ED-4DB2-BD59-A6C34878D82A}">
                    <a16:rowId xmlns:a16="http://schemas.microsoft.com/office/drawing/2014/main" val="306834072"/>
                  </a:ext>
                </a:extLst>
              </a:tr>
              <a:tr h="403206">
                <a:tc vMerge="1">
                  <a:txBody>
                    <a:bodyPr/>
                    <a:lstStyle/>
                    <a:p>
                      <a:endParaRPr lang="en-AU" dirty="0"/>
                    </a:p>
                  </a:txBody>
                  <a:tcPr/>
                </a:tc>
                <a:tc>
                  <a:txBody>
                    <a:bodyPr/>
                    <a:lstStyle/>
                    <a:p>
                      <a:r>
                        <a:rPr lang="en-AU" sz="1700" dirty="0"/>
                        <a:t>Mar 19</a:t>
                      </a:r>
                    </a:p>
                  </a:txBody>
                  <a:tcPr marL="99421" marR="99421" marT="49710" marB="49710"/>
                </a:tc>
                <a:tc>
                  <a:txBody>
                    <a:bodyPr/>
                    <a:lstStyle/>
                    <a:p>
                      <a:r>
                        <a:rPr lang="en-AU" sz="1700" dirty="0"/>
                        <a:t>Reallocations</a:t>
                      </a:r>
                    </a:p>
                  </a:txBody>
                  <a:tcPr marL="99421" marR="99421" marT="49710" marB="49710"/>
                </a:tc>
                <a:extLst>
                  <a:ext uri="{0D108BD9-81ED-4DB2-BD59-A6C34878D82A}">
                    <a16:rowId xmlns:a16="http://schemas.microsoft.com/office/drawing/2014/main" val="4154007529"/>
                  </a:ext>
                </a:extLst>
              </a:tr>
              <a:tr h="622759">
                <a:tc vMerge="1">
                  <a:txBody>
                    <a:bodyPr/>
                    <a:lstStyle/>
                    <a:p>
                      <a:endParaRPr lang="en-AU" dirty="0"/>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700" dirty="0"/>
                        <a:t>Apr 19</a:t>
                      </a:r>
                    </a:p>
                    <a:p>
                      <a:endParaRPr lang="en-AU" sz="1700" dirty="0"/>
                    </a:p>
                  </a:txBody>
                  <a:tcPr marL="99421" marR="99421" marT="49710" marB="49710"/>
                </a:tc>
                <a:tc>
                  <a:txBody>
                    <a:bodyPr/>
                    <a:lstStyle/>
                    <a:p>
                      <a:r>
                        <a:rPr lang="en-AU" sz="1700" dirty="0"/>
                        <a:t>Operations – Miscellaneous</a:t>
                      </a:r>
                    </a:p>
                    <a:p>
                      <a:r>
                        <a:rPr lang="en-AU" sz="1700" dirty="0"/>
                        <a:t>Settlements – TNSP</a:t>
                      </a:r>
                    </a:p>
                  </a:txBody>
                  <a:tcPr marL="99421" marR="99421" marT="49710" marB="49710"/>
                </a:tc>
                <a:extLst>
                  <a:ext uri="{0D108BD9-81ED-4DB2-BD59-A6C34878D82A}">
                    <a16:rowId xmlns:a16="http://schemas.microsoft.com/office/drawing/2014/main" val="2263346936"/>
                  </a:ext>
                </a:extLst>
              </a:tr>
            </a:tbl>
          </a:graphicData>
        </a:graphic>
      </p:graphicFrame>
    </p:spTree>
    <p:extLst>
      <p:ext uri="{BB962C8B-B14F-4D97-AF65-F5344CB8AC3E}">
        <p14:creationId xmlns:p14="http://schemas.microsoft.com/office/powerpoint/2010/main" val="2515969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10A5D-06B8-416C-AA18-C8B3FE6AD069}"/>
              </a:ext>
            </a:extLst>
          </p:cNvPr>
          <p:cNvSpPr>
            <a:spLocks noGrp="1"/>
          </p:cNvSpPr>
          <p:nvPr>
            <p:ph type="title"/>
          </p:nvPr>
        </p:nvSpPr>
        <p:spPr>
          <a:xfrm>
            <a:off x="206547" y="150494"/>
            <a:ext cx="8889952" cy="1310695"/>
          </a:xfrm>
        </p:spPr>
        <p:txBody>
          <a:bodyPr/>
          <a:lstStyle/>
          <a:p>
            <a:r>
              <a:rPr lang="en-AU" dirty="0"/>
              <a:t>Settlement residue auction package</a:t>
            </a:r>
          </a:p>
        </p:txBody>
      </p:sp>
      <p:sp>
        <p:nvSpPr>
          <p:cNvPr id="3" name="Content Placeholder 2">
            <a:extLst>
              <a:ext uri="{FF2B5EF4-FFF2-40B4-BE49-F238E27FC236}">
                <a16:creationId xmlns:a16="http://schemas.microsoft.com/office/drawing/2014/main" id="{5F8117CA-D664-4110-A1F7-BE98384DAEAE}"/>
              </a:ext>
            </a:extLst>
          </p:cNvPr>
          <p:cNvSpPr>
            <a:spLocks noGrp="1"/>
          </p:cNvSpPr>
          <p:nvPr>
            <p:ph idx="1"/>
          </p:nvPr>
        </p:nvSpPr>
        <p:spPr>
          <a:xfrm>
            <a:off x="206546" y="1578612"/>
            <a:ext cx="10255425" cy="6009364"/>
          </a:xfrm>
        </p:spPr>
        <p:txBody>
          <a:bodyPr>
            <a:normAutofit lnSpcReduction="10000"/>
          </a:bodyPr>
          <a:lstStyle/>
          <a:p>
            <a:pPr marL="0" indent="0">
              <a:buNone/>
            </a:pPr>
            <a:r>
              <a:rPr lang="en-AU" b="1" i="1" dirty="0"/>
              <a:t>Background</a:t>
            </a:r>
          </a:p>
          <a:p>
            <a:r>
              <a:rPr lang="en-AU" dirty="0"/>
              <a:t>Settlements Residue Auctions (SRAs) give eligible Registered Participants access to inter-regional settlements residue (IRSR) by enabling them to bid for entitlements to a proportion of the total IRSR.</a:t>
            </a:r>
          </a:p>
          <a:p>
            <a:r>
              <a:rPr lang="en-AU" dirty="0"/>
              <a:t>2021Q3 units will be the first to be affected by the change to 5MS. The auction for the first tranche of 2021Q3 units opens on 3 Sept 2018 and closes on 17 Sept 2018.</a:t>
            </a:r>
          </a:p>
          <a:p>
            <a:r>
              <a:rPr lang="en-AU" dirty="0"/>
              <a:t>The Settlement Residue Committee (SRC) is providing comments on proposed changes to </a:t>
            </a:r>
            <a:r>
              <a:rPr lang="en-AU" i="1" dirty="0"/>
              <a:t>Guide to the SRA </a:t>
            </a:r>
            <a:r>
              <a:rPr lang="en-AU" dirty="0"/>
              <a:t>which remind participants of the impact of 5MS. The SRC is also considering other SRA issues associated with 5MS. The final version of the guide will be presented at the next SRC meeting (Fri 3 Aug), and published by Fri 10 Aug and the SRC will continue to consider associated issues. </a:t>
            </a:r>
          </a:p>
          <a:p>
            <a:r>
              <a:rPr lang="en-AU" dirty="0"/>
              <a:t>Please contact your SRC industry representative for more information on the issues being considered or to provide feedback: </a:t>
            </a:r>
            <a:r>
              <a:rPr lang="en-AU" dirty="0">
                <a:hlinkClick r:id="rId2"/>
              </a:rPr>
              <a:t>http://aemo.com.au/Electricity/National-Electricity-Market-NEM/Settlements-and-payments/Settlements/Settlements-Residue-Auction/Settlement-Residue-Committee</a:t>
            </a:r>
            <a:r>
              <a:rPr lang="en-AU" dirty="0"/>
              <a:t> </a:t>
            </a:r>
          </a:p>
          <a:p>
            <a:endParaRPr lang="en-AU" dirty="0"/>
          </a:p>
        </p:txBody>
      </p:sp>
    </p:spTree>
    <p:extLst>
      <p:ext uri="{BB962C8B-B14F-4D97-AF65-F5344CB8AC3E}">
        <p14:creationId xmlns:p14="http://schemas.microsoft.com/office/powerpoint/2010/main" val="218882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t>Agenda</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2</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3468432881"/>
              </p:ext>
            </p:extLst>
          </p:nvPr>
        </p:nvGraphicFramePr>
        <p:xfrm>
          <a:off x="206546" y="1586071"/>
          <a:ext cx="10255425" cy="5420624"/>
        </p:xfrm>
        <a:graphic>
          <a:graphicData uri="http://schemas.openxmlformats.org/drawingml/2006/table">
            <a:tbl>
              <a:tblPr firstRow="1" firstCol="1" bandRow="1">
                <a:tableStyleId>{5C22544A-7EE6-4342-B048-85BDC9FD1C3A}</a:tableStyleId>
              </a:tblPr>
              <a:tblGrid>
                <a:gridCol w="526878">
                  <a:extLst>
                    <a:ext uri="{9D8B030D-6E8A-4147-A177-3AD203B41FA5}">
                      <a16:colId xmlns:a16="http://schemas.microsoft.com/office/drawing/2014/main" val="538271126"/>
                    </a:ext>
                  </a:extLst>
                </a:gridCol>
                <a:gridCol w="2818527">
                  <a:extLst>
                    <a:ext uri="{9D8B030D-6E8A-4147-A177-3AD203B41FA5}">
                      <a16:colId xmlns:a16="http://schemas.microsoft.com/office/drawing/2014/main" val="1422408940"/>
                    </a:ext>
                  </a:extLst>
                </a:gridCol>
                <a:gridCol w="3752804">
                  <a:extLst>
                    <a:ext uri="{9D8B030D-6E8A-4147-A177-3AD203B41FA5}">
                      <a16:colId xmlns:a16="http://schemas.microsoft.com/office/drawing/2014/main" val="2436665780"/>
                    </a:ext>
                  </a:extLst>
                </a:gridCol>
                <a:gridCol w="3157216">
                  <a:extLst>
                    <a:ext uri="{9D8B030D-6E8A-4147-A177-3AD203B41FA5}">
                      <a16:colId xmlns:a16="http://schemas.microsoft.com/office/drawing/2014/main" val="2835572980"/>
                    </a:ext>
                  </a:extLst>
                </a:gridCol>
              </a:tblGrid>
              <a:tr h="338789">
                <a:tc>
                  <a:txBody>
                    <a:bodyPr/>
                    <a:lstStyle/>
                    <a:p>
                      <a:pPr algn="ctr">
                        <a:spcBef>
                          <a:spcPts val="100"/>
                        </a:spcBef>
                        <a:spcAft>
                          <a:spcPts val="100"/>
                        </a:spcAft>
                        <a:tabLst>
                          <a:tab pos="252095" algn="l"/>
                          <a:tab pos="504190" algn="l"/>
                          <a:tab pos="756285" algn="l"/>
                        </a:tabLst>
                      </a:pPr>
                      <a:r>
                        <a:rPr lang="en-AU" sz="1600" cap="all" dirty="0">
                          <a:effectLst/>
                          <a:latin typeface="+mn-lt"/>
                        </a:rPr>
                        <a:t>NO</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rPr>
                        <a:t>Time</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rPr>
                        <a:t>AGENDA ITEM</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rPr>
                        <a:t>Responsible</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54372720"/>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Preliminary Matters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5216850"/>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1</a:t>
                      </a: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mn-lt"/>
                        </a:rPr>
                        <a:t>10:00am – 10:10am</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mn-lt"/>
                        </a:rPr>
                        <a:t>Welcome, introduction and apologies</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mn-lt"/>
                        </a:rPr>
                        <a:t>Chris Muffett</a:t>
                      </a:r>
                      <a:r>
                        <a:rPr lang="en-AU" sz="1600" baseline="0" dirty="0">
                          <a:effectLst/>
                          <a:latin typeface="+mn-lt"/>
                        </a:rPr>
                        <a:t> (AEMO)</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02688441"/>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2</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10:10am – 10:20am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rPr>
                        <a:t>PCF objectives and expectations</a:t>
                      </a:r>
                      <a:endParaRPr lang="en-AU" sz="16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rPr>
                        <a:t>Chris Muffett</a:t>
                      </a:r>
                      <a:r>
                        <a:rPr lang="en-AU" sz="1600" b="0" baseline="0" dirty="0">
                          <a:solidFill>
                            <a:schemeClr val="tx1"/>
                          </a:solidFill>
                          <a:effectLst/>
                          <a:latin typeface="+mn-lt"/>
                        </a:rPr>
                        <a:t> (AEMO)</a:t>
                      </a:r>
                      <a:endParaRPr lang="en-AU" sz="16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77929589"/>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Matters for Noting</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26998584"/>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3</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10:20am – 10:30am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Program background</a:t>
                      </a:r>
                    </a:p>
                  </a:txBody>
                  <a:tcPr marL="68580" marR="68580" marT="0" marB="0" anchor="ctr"/>
                </a:tc>
                <a:tc>
                  <a:txBody>
                    <a:bodyPr/>
                    <a:lstStyle/>
                    <a:p>
                      <a:pPr>
                        <a:spcBef>
                          <a:spcPts val="100"/>
                        </a:spcBef>
                        <a:spcAft>
                          <a:spcPts val="100"/>
                        </a:spcAft>
                      </a:pPr>
                      <a:r>
                        <a:rPr lang="en-AU" sz="1600" b="0" dirty="0">
                          <a:solidFill>
                            <a:schemeClr val="tx1"/>
                          </a:solidFill>
                          <a:effectLst/>
                          <a:latin typeface="+mn-lt"/>
                          <a:ea typeface="Times New Roman" panose="02020603050405020304" pitchFamily="18" charset="0"/>
                          <a:cs typeface="Times New Roman" panose="02020603050405020304" pitchFamily="18" charset="0"/>
                        </a:rPr>
                        <a:t>Graeme Windley (AEMO)</a:t>
                      </a:r>
                    </a:p>
                  </a:txBody>
                  <a:tcPr marL="68580" marR="68580" marT="0" marB="0" anchor="ctr"/>
                </a:tc>
                <a:extLst>
                  <a:ext uri="{0D108BD9-81ED-4DB2-BD59-A6C34878D82A}">
                    <a16:rowId xmlns:a16="http://schemas.microsoft.com/office/drawing/2014/main" val="2692290741"/>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4</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10:30am – 10:50am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Program update</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Graeme Windley (AEMO)</a:t>
                      </a:r>
                    </a:p>
                  </a:txBody>
                  <a:tcPr marL="68580" marR="68580" marT="0" marB="0" anchor="ctr"/>
                </a:tc>
                <a:extLst>
                  <a:ext uri="{0D108BD9-81ED-4DB2-BD59-A6C34878D82A}">
                    <a16:rowId xmlns:a16="http://schemas.microsoft.com/office/drawing/2014/main" val="10005"/>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5</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10:50am – 11:10am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Procedures workstream update</a:t>
                      </a:r>
                    </a:p>
                  </a:txBody>
                  <a:tcPr marL="68580" marR="68580" marT="0" marB="0" anchor="ctr"/>
                </a:tc>
                <a:tc>
                  <a:txBody>
                    <a:bodyPr/>
                    <a:lstStyle/>
                    <a:p>
                      <a:pPr>
                        <a:spcBef>
                          <a:spcPts val="100"/>
                        </a:spcBef>
                        <a:spcAft>
                          <a:spcPts val="100"/>
                        </a:spcAft>
                      </a:pPr>
                      <a:r>
                        <a:rPr lang="en-AU" sz="1600" b="0" dirty="0">
                          <a:solidFill>
                            <a:schemeClr val="tx1"/>
                          </a:solidFill>
                          <a:effectLst/>
                          <a:latin typeface="+mn-lt"/>
                          <a:ea typeface="Times New Roman" panose="02020603050405020304" pitchFamily="18" charset="0"/>
                          <a:cs typeface="Times New Roman" panose="02020603050405020304" pitchFamily="18" charset="0"/>
                        </a:rPr>
                        <a:t>Emily Brodie (AEMO)</a:t>
                      </a:r>
                    </a:p>
                  </a:txBody>
                  <a:tcPr marL="68580" marR="68580" marT="0" marB="0" anchor="ctr"/>
                </a:tc>
                <a:extLst>
                  <a:ext uri="{0D108BD9-81ED-4DB2-BD59-A6C34878D82A}">
                    <a16:rowId xmlns:a16="http://schemas.microsoft.com/office/drawing/2014/main" val="1305645518"/>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6</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11:10am – 11:30am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Systems workstream update</a:t>
                      </a:r>
                    </a:p>
                  </a:txBody>
                  <a:tcPr marL="68580" marR="68580" marT="0" marB="0" anchor="ctr"/>
                </a:tc>
                <a:tc>
                  <a:txBody>
                    <a:bodyPr/>
                    <a:lstStyle/>
                    <a:p>
                      <a:pPr>
                        <a:spcBef>
                          <a:spcPts val="100"/>
                        </a:spcBef>
                        <a:spcAft>
                          <a:spcPts val="100"/>
                        </a:spcAft>
                      </a:pPr>
                      <a:r>
                        <a:rPr lang="en-AU" sz="1600" b="0" dirty="0">
                          <a:solidFill>
                            <a:schemeClr val="tx1"/>
                          </a:solidFill>
                          <a:effectLst/>
                          <a:latin typeface="+mn-lt"/>
                          <a:ea typeface="Times New Roman" panose="02020603050405020304" pitchFamily="18" charset="0"/>
                          <a:cs typeface="Times New Roman" panose="02020603050405020304" pitchFamily="18" charset="0"/>
                        </a:rPr>
                        <a:t>Hamish McNeish (AEMO)</a:t>
                      </a:r>
                    </a:p>
                  </a:txBody>
                  <a:tcPr marL="68580" marR="68580" marT="0" marB="0" anchor="ctr"/>
                </a:tc>
                <a:extLst>
                  <a:ext uri="{0D108BD9-81ED-4DB2-BD59-A6C34878D82A}">
                    <a16:rowId xmlns:a16="http://schemas.microsoft.com/office/drawing/2014/main" val="148470961"/>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11:30am – 11:40am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Break</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endParaRPr lang="en-AU" sz="16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28344813"/>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Matters for Discussion</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6003629"/>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7</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11:40am – 12:10pm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Procedure Working Group approach</a:t>
                      </a:r>
                    </a:p>
                  </a:txBody>
                  <a:tcPr marL="68580" marR="68580" marT="0" marB="0" anchor="ctr"/>
                </a:tc>
                <a:tc>
                  <a:txBody>
                    <a:bodyPr/>
                    <a:lstStyle/>
                    <a:p>
                      <a:pPr>
                        <a:spcBef>
                          <a:spcPts val="100"/>
                        </a:spcBef>
                        <a:spcAft>
                          <a:spcPts val="100"/>
                        </a:spcAft>
                      </a:pPr>
                      <a:r>
                        <a:rPr lang="en-AU" sz="1600" b="0" dirty="0">
                          <a:solidFill>
                            <a:schemeClr val="tx1"/>
                          </a:solidFill>
                          <a:effectLst/>
                          <a:latin typeface="+mn-lt"/>
                          <a:ea typeface="Times New Roman" panose="02020603050405020304" pitchFamily="18" charset="0"/>
                          <a:cs typeface="Times New Roman" panose="02020603050405020304" pitchFamily="18" charset="0"/>
                        </a:rPr>
                        <a:t>Emily Brodie (AEMO)</a:t>
                      </a:r>
                    </a:p>
                  </a:txBody>
                  <a:tcPr marL="68580" marR="68580" marT="0" marB="0" anchor="ctr"/>
                </a:tc>
                <a:extLst>
                  <a:ext uri="{0D108BD9-81ED-4DB2-BD59-A6C34878D82A}">
                    <a16:rowId xmlns:a16="http://schemas.microsoft.com/office/drawing/2014/main" val="4114015437"/>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8</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12:10pm – 12:30pm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Risk and issue management</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Graeme Windley (AEMO)</a:t>
                      </a:r>
                    </a:p>
                  </a:txBody>
                  <a:tcPr marL="68580" marR="68580" marT="0" marB="0" anchor="ctr"/>
                </a:tc>
                <a:extLst>
                  <a:ext uri="{0D108BD9-81ED-4DB2-BD59-A6C34878D82A}">
                    <a16:rowId xmlns:a16="http://schemas.microsoft.com/office/drawing/2014/main" val="3835497086"/>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Other Business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6777921"/>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9</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12:30pm – 12:50pm</a:t>
                      </a:r>
                    </a:p>
                  </a:txBody>
                  <a:tcPr marL="68580" marR="68580" marT="0" marB="0" anchor="ctr"/>
                </a:tc>
                <a:tc>
                  <a:txBody>
                    <a:bodyPr/>
                    <a:lstStyle/>
                    <a:p>
                      <a:pPr>
                        <a:spcBef>
                          <a:spcPts val="100"/>
                        </a:spcBef>
                        <a:spcAft>
                          <a:spcPts val="100"/>
                        </a:spcAft>
                      </a:pPr>
                      <a:r>
                        <a:rPr lang="en-AU" sz="1600" dirty="0">
                          <a:effectLst/>
                          <a:latin typeface="+mn-lt"/>
                          <a:ea typeface="Times New Roman" panose="02020603050405020304" pitchFamily="18" charset="0"/>
                          <a:cs typeface="Times New Roman" panose="02020603050405020304" pitchFamily="18" charset="0"/>
                        </a:rPr>
                        <a:t>General questions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effectLst/>
                          <a:latin typeface="+mn-lt"/>
                          <a:ea typeface="Times New Roman" panose="02020603050405020304" pitchFamily="18" charset="0"/>
                          <a:cs typeface="Times New Roman" panose="02020603050405020304" pitchFamily="18" charset="0"/>
                        </a:rPr>
                        <a:t>Chris Muffett (AEMO)</a:t>
                      </a:r>
                    </a:p>
                  </a:txBody>
                  <a:tcPr marL="68580" marR="68580" marT="0" marB="0" anchor="ctr"/>
                </a:tc>
                <a:extLst>
                  <a:ext uri="{0D108BD9-81ED-4DB2-BD59-A6C34878D82A}">
                    <a16:rowId xmlns:a16="http://schemas.microsoft.com/office/drawing/2014/main" val="3630830449"/>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10</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12:50pm – 1:00pm</a:t>
                      </a:r>
                    </a:p>
                  </a:txBody>
                  <a:tcPr marL="68580" marR="68580" marT="0" marB="0" anchor="ctr"/>
                </a:tc>
                <a:tc>
                  <a:txBody>
                    <a:bodyPr/>
                    <a:lstStyle/>
                    <a:p>
                      <a:pPr>
                        <a:spcBef>
                          <a:spcPts val="100"/>
                        </a:spcBef>
                        <a:spcAft>
                          <a:spcPts val="100"/>
                        </a:spcAft>
                      </a:pPr>
                      <a:r>
                        <a:rPr lang="en-AU" sz="1600" dirty="0">
                          <a:effectLst/>
                          <a:latin typeface="+mn-lt"/>
                          <a:ea typeface="Times New Roman" panose="02020603050405020304" pitchFamily="18" charset="0"/>
                          <a:cs typeface="Times New Roman" panose="02020603050405020304" pitchFamily="18" charset="0"/>
                        </a:rPr>
                        <a:t>Forward meeting plan</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effectLst/>
                          <a:latin typeface="+mn-lt"/>
                          <a:ea typeface="Times New Roman" panose="02020603050405020304" pitchFamily="18" charset="0"/>
                          <a:cs typeface="Times New Roman" panose="02020603050405020304" pitchFamily="18" charset="0"/>
                        </a:rPr>
                        <a:t>Chris Muffett (AEMO)</a:t>
                      </a:r>
                    </a:p>
                  </a:txBody>
                  <a:tcPr marL="68580" marR="68580" marT="0" marB="0" anchor="ctr"/>
                </a:tc>
                <a:extLst>
                  <a:ext uri="{0D108BD9-81ED-4DB2-BD59-A6C34878D82A}">
                    <a16:rowId xmlns:a16="http://schemas.microsoft.com/office/drawing/2014/main" val="1807239946"/>
                  </a:ext>
                </a:extLst>
              </a:tr>
            </a:tbl>
          </a:graphicData>
        </a:graphic>
      </p:graphicFrame>
    </p:spTree>
    <p:extLst>
      <p:ext uri="{BB962C8B-B14F-4D97-AF65-F5344CB8AC3E}">
        <p14:creationId xmlns:p14="http://schemas.microsoft.com/office/powerpoint/2010/main" val="3750593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Systems workstream update</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Hamish McNeish</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20</a:t>
            </a:fld>
            <a:endParaRPr lang="en-AU" dirty="0"/>
          </a:p>
        </p:txBody>
      </p:sp>
    </p:spTree>
    <p:extLst>
      <p:ext uri="{BB962C8B-B14F-4D97-AF65-F5344CB8AC3E}">
        <p14:creationId xmlns:p14="http://schemas.microsoft.com/office/powerpoint/2010/main" val="4135713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IT Workstream – Activities</a:t>
            </a:r>
          </a:p>
        </p:txBody>
      </p:sp>
      <p:sp>
        <p:nvSpPr>
          <p:cNvPr id="5" name="Content Placeholder 4"/>
          <p:cNvSpPr>
            <a:spLocks noGrp="1"/>
          </p:cNvSpPr>
          <p:nvPr>
            <p:ph idx="1"/>
          </p:nvPr>
        </p:nvSpPr>
        <p:spPr/>
        <p:txBody>
          <a:bodyPr>
            <a:normAutofit fontScale="92500" lnSpcReduction="20000"/>
          </a:bodyPr>
          <a:lstStyle/>
          <a:p>
            <a:pPr marL="0" indent="0">
              <a:buNone/>
            </a:pPr>
            <a:r>
              <a:rPr lang="en-AU" sz="2000" b="1" dirty="0"/>
              <a:t>Current SWG related tasks:</a:t>
            </a:r>
          </a:p>
          <a:p>
            <a:pPr>
              <a:buFontTx/>
              <a:buChar char="-"/>
            </a:pPr>
            <a:r>
              <a:rPr lang="en-AU" sz="2000" dirty="0"/>
              <a:t>Working with Procedures stream to determine AEMO position on bidding and metering processes</a:t>
            </a:r>
          </a:p>
          <a:p>
            <a:pPr>
              <a:buFontTx/>
              <a:buChar char="-"/>
            </a:pPr>
            <a:r>
              <a:rPr lang="en-AU" sz="2000" dirty="0"/>
              <a:t>Determining the proposed architecture for the bidding and metering interfaces</a:t>
            </a:r>
          </a:p>
          <a:p>
            <a:pPr>
              <a:buFontTx/>
              <a:buChar char="-"/>
            </a:pPr>
            <a:r>
              <a:rPr lang="en-AU" sz="2000" dirty="0"/>
              <a:t>Request </a:t>
            </a:r>
            <a:r>
              <a:rPr lang="en-AU" sz="2000"/>
              <a:t>for SWG registration </a:t>
            </a:r>
            <a:r>
              <a:rPr lang="en-AU" sz="2000" dirty="0"/>
              <a:t>later </a:t>
            </a:r>
            <a:r>
              <a:rPr lang="en-AU" sz="2000"/>
              <a:t>this month</a:t>
            </a:r>
            <a:endParaRPr lang="en-AU" sz="2000" dirty="0"/>
          </a:p>
          <a:p>
            <a:pPr marL="0" indent="0">
              <a:buNone/>
            </a:pPr>
            <a:endParaRPr lang="en-AU" sz="2000" dirty="0"/>
          </a:p>
          <a:p>
            <a:pPr marL="0" indent="0">
              <a:buNone/>
            </a:pPr>
            <a:r>
              <a:rPr lang="en-AU" sz="2000" b="1" dirty="0"/>
              <a:t>First SWG 24</a:t>
            </a:r>
            <a:r>
              <a:rPr lang="en-AU" sz="2000" b="1" baseline="30000" dirty="0"/>
              <a:t>th</a:t>
            </a:r>
            <a:r>
              <a:rPr lang="en-AU" sz="2000" b="1" dirty="0"/>
              <a:t> Aug:</a:t>
            </a:r>
          </a:p>
          <a:p>
            <a:pPr>
              <a:buFontTx/>
              <a:buChar char="-"/>
            </a:pPr>
            <a:r>
              <a:rPr lang="en-AU" sz="2000" dirty="0"/>
              <a:t>Review of SWG Terms of Reference (</a:t>
            </a:r>
            <a:r>
              <a:rPr lang="en-AU" sz="2000" dirty="0" err="1"/>
              <a:t>ToR</a:t>
            </a:r>
            <a:r>
              <a:rPr lang="en-AU" sz="2000" dirty="0"/>
              <a:t>)</a:t>
            </a:r>
          </a:p>
          <a:p>
            <a:pPr>
              <a:buFontTx/>
              <a:buChar char="-"/>
            </a:pPr>
            <a:r>
              <a:rPr lang="en-AU" sz="2000" dirty="0"/>
              <a:t>Proposed forward schedule of SWG’s</a:t>
            </a:r>
          </a:p>
          <a:p>
            <a:pPr>
              <a:buFontTx/>
              <a:buChar char="-"/>
            </a:pPr>
            <a:r>
              <a:rPr lang="en-AU" sz="2000" dirty="0"/>
              <a:t>Discussion on timeline for provision of information and releases</a:t>
            </a:r>
          </a:p>
          <a:p>
            <a:pPr>
              <a:buFontTx/>
              <a:buChar char="-"/>
            </a:pPr>
            <a:r>
              <a:rPr lang="en-AU" sz="2000" dirty="0"/>
              <a:t>Provide AEMO’s current thinking on:</a:t>
            </a:r>
          </a:p>
          <a:p>
            <a:pPr lvl="1">
              <a:buFontTx/>
              <a:buChar char="-"/>
            </a:pPr>
            <a:r>
              <a:rPr lang="en-AU" sz="1649" dirty="0"/>
              <a:t>meter data interfaces</a:t>
            </a:r>
          </a:p>
          <a:p>
            <a:pPr lvl="1">
              <a:buFontTx/>
              <a:buChar char="-"/>
            </a:pPr>
            <a:r>
              <a:rPr lang="en-AU" sz="1649" dirty="0"/>
              <a:t>Bid and offer interfaces</a:t>
            </a:r>
          </a:p>
          <a:p>
            <a:pPr>
              <a:buFontTx/>
              <a:buChar char="-"/>
            </a:pPr>
            <a:r>
              <a:rPr lang="en-AU" sz="2000" dirty="0"/>
              <a:t>Discuss approach of forming focus groups for detailed discussion on:</a:t>
            </a:r>
          </a:p>
          <a:p>
            <a:pPr lvl="1">
              <a:buFontTx/>
              <a:buChar char="-"/>
            </a:pPr>
            <a:r>
              <a:rPr lang="en-AU" sz="1649" dirty="0"/>
              <a:t>Meter data interface changes</a:t>
            </a:r>
          </a:p>
          <a:p>
            <a:pPr lvl="1">
              <a:buFontTx/>
              <a:buChar char="-"/>
            </a:pPr>
            <a:r>
              <a:rPr lang="en-AU" sz="1649" dirty="0"/>
              <a:t>Bid and Offer interface changes</a:t>
            </a:r>
          </a:p>
          <a:p>
            <a:pPr marL="0" indent="0">
              <a:buNone/>
            </a:pPr>
            <a:endParaRPr lang="en-AU" sz="2000" dirty="0"/>
          </a:p>
          <a:p>
            <a:pPr marL="0" indent="0">
              <a:buNone/>
            </a:pPr>
            <a:endParaRPr lang="en-AU" sz="2000" dirty="0"/>
          </a:p>
          <a:p>
            <a:pPr marL="0" indent="0">
              <a:buNone/>
            </a:pPr>
            <a:endParaRPr lang="en-AU" sz="2000" dirty="0"/>
          </a:p>
          <a:p>
            <a:pPr marL="0" indent="0">
              <a:buNone/>
            </a:pPr>
            <a:endParaRPr lang="en-AU" dirty="0"/>
          </a:p>
        </p:txBody>
      </p:sp>
    </p:spTree>
    <p:extLst>
      <p:ext uri="{BB962C8B-B14F-4D97-AF65-F5344CB8AC3E}">
        <p14:creationId xmlns:p14="http://schemas.microsoft.com/office/powerpoint/2010/main" val="2103209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Workstream Timeline – Indicative</a:t>
            </a:r>
          </a:p>
        </p:txBody>
      </p:sp>
      <p:graphicFrame>
        <p:nvGraphicFramePr>
          <p:cNvPr id="4" name="Table 3"/>
          <p:cNvGraphicFramePr>
            <a:graphicFrameLocks noGrp="1"/>
          </p:cNvGraphicFramePr>
          <p:nvPr>
            <p:extLst/>
          </p:nvPr>
        </p:nvGraphicFramePr>
        <p:xfrm>
          <a:off x="1691433" y="1527611"/>
          <a:ext cx="7127876" cy="5049520"/>
        </p:xfrm>
        <a:graphic>
          <a:graphicData uri="http://schemas.openxmlformats.org/drawingml/2006/table">
            <a:tbl>
              <a:tblPr firstRow="1" bandRow="1">
                <a:tableStyleId>{5C22544A-7EE6-4342-B048-85BDC9FD1C3A}</a:tableStyleId>
              </a:tblPr>
              <a:tblGrid>
                <a:gridCol w="1911845">
                  <a:extLst>
                    <a:ext uri="{9D8B030D-6E8A-4147-A177-3AD203B41FA5}">
                      <a16:colId xmlns:a16="http://schemas.microsoft.com/office/drawing/2014/main" val="20000"/>
                    </a:ext>
                  </a:extLst>
                </a:gridCol>
                <a:gridCol w="5216031">
                  <a:extLst>
                    <a:ext uri="{9D8B030D-6E8A-4147-A177-3AD203B41FA5}">
                      <a16:colId xmlns:a16="http://schemas.microsoft.com/office/drawing/2014/main" val="20001"/>
                    </a:ext>
                  </a:extLst>
                </a:gridCol>
              </a:tblGrid>
              <a:tr h="0">
                <a:tc>
                  <a:txBody>
                    <a:bodyPr/>
                    <a:lstStyle/>
                    <a:p>
                      <a:r>
                        <a:rPr lang="en-AU" sz="1800" dirty="0"/>
                        <a:t>Timeframe</a:t>
                      </a:r>
                    </a:p>
                  </a:txBody>
                  <a:tcPr/>
                </a:tc>
                <a:tc>
                  <a:txBody>
                    <a:bodyPr/>
                    <a:lstStyle/>
                    <a:p>
                      <a:r>
                        <a:rPr lang="en-AU" sz="1800" dirty="0"/>
                        <a:t>Activity</a:t>
                      </a:r>
                    </a:p>
                  </a:txBody>
                  <a:tcPr/>
                </a:tc>
                <a:extLst>
                  <a:ext uri="{0D108BD9-81ED-4DB2-BD59-A6C34878D82A}">
                    <a16:rowId xmlns:a16="http://schemas.microsoft.com/office/drawing/2014/main" val="10000"/>
                  </a:ext>
                </a:extLst>
              </a:tr>
              <a:tr h="370840">
                <a:tc>
                  <a:txBody>
                    <a:bodyPr/>
                    <a:lstStyle/>
                    <a:p>
                      <a:r>
                        <a:rPr lang="en-AU" sz="1800" dirty="0"/>
                        <a:t>1-Apr to 30-Sep</a:t>
                      </a:r>
                    </a:p>
                  </a:txBody>
                  <a:tcPr/>
                </a:tc>
                <a:tc>
                  <a:txBody>
                    <a:bodyPr/>
                    <a:lstStyle/>
                    <a:p>
                      <a:r>
                        <a:rPr lang="en-AU" sz="1800" dirty="0"/>
                        <a:t>Feasibility Study</a:t>
                      </a:r>
                    </a:p>
                  </a:txBody>
                  <a:tcPr/>
                </a:tc>
                <a:extLst>
                  <a:ext uri="{0D108BD9-81ED-4DB2-BD59-A6C34878D82A}">
                    <a16:rowId xmlns:a16="http://schemas.microsoft.com/office/drawing/2014/main" val="10001"/>
                  </a:ext>
                </a:extLst>
              </a:tr>
              <a:tr h="370840">
                <a:tc>
                  <a:txBody>
                    <a:bodyPr/>
                    <a:lstStyle/>
                    <a:p>
                      <a:r>
                        <a:rPr lang="en-AU" sz="1800" dirty="0"/>
                        <a:t>Aug-18 to Feb-21</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Monthly SWG’s and SWG Focus Groups</a:t>
                      </a:r>
                      <a:r>
                        <a:rPr lang="en-AU" sz="1800" baseline="0" dirty="0"/>
                        <a:t> as required</a:t>
                      </a:r>
                      <a:endParaRPr lang="en-AU" sz="1800" dirty="0"/>
                    </a:p>
                  </a:txBody>
                  <a:tcPr/>
                </a:tc>
                <a:extLst>
                  <a:ext uri="{0D108BD9-81ED-4DB2-BD59-A6C34878D82A}">
                    <a16:rowId xmlns:a16="http://schemas.microsoft.com/office/drawing/2014/main" val="10002"/>
                  </a:ext>
                </a:extLst>
              </a:tr>
              <a:tr h="370840">
                <a:tc>
                  <a:txBody>
                    <a:bodyPr/>
                    <a:lstStyle/>
                    <a:p>
                      <a:r>
                        <a:rPr lang="en-AU" sz="1800" dirty="0"/>
                        <a:t>Oct-18 to Nov-20</a:t>
                      </a:r>
                    </a:p>
                  </a:txBody>
                  <a:tcPr/>
                </a:tc>
                <a:tc>
                  <a:txBody>
                    <a:bodyPr/>
                    <a:lstStyle/>
                    <a:p>
                      <a:r>
                        <a:rPr lang="en-AU" sz="1800" dirty="0"/>
                        <a:t>AEMO Development and Testing</a:t>
                      </a:r>
                    </a:p>
                  </a:txBody>
                  <a:tcPr/>
                </a:tc>
                <a:extLst>
                  <a:ext uri="{0D108BD9-81ED-4DB2-BD59-A6C34878D82A}">
                    <a16:rowId xmlns:a16="http://schemas.microsoft.com/office/drawing/2014/main" val="10003"/>
                  </a:ext>
                </a:extLst>
              </a:tr>
              <a:tr h="370840">
                <a:tc>
                  <a:txBody>
                    <a:bodyPr/>
                    <a:lstStyle/>
                    <a:p>
                      <a:r>
                        <a:rPr lang="en-AU" sz="1800" dirty="0"/>
                        <a:t>2019</a:t>
                      </a:r>
                      <a:r>
                        <a:rPr lang="en-AU" sz="1800" baseline="0" dirty="0"/>
                        <a:t> Q1 – Q4</a:t>
                      </a:r>
                      <a:r>
                        <a:rPr lang="en-AU" sz="1800" dirty="0"/>
                        <a:t> </a:t>
                      </a:r>
                    </a:p>
                  </a:txBody>
                  <a:tcPr/>
                </a:tc>
                <a:tc>
                  <a:txBody>
                    <a:bodyPr/>
                    <a:lstStyle/>
                    <a:p>
                      <a:r>
                        <a:rPr lang="en-AU" sz="1800" baseline="0" dirty="0"/>
                        <a:t>Technical Specifications (draft to final)</a:t>
                      </a:r>
                      <a:endParaRPr lang="en-AU" sz="1800" dirty="0"/>
                    </a:p>
                  </a:txBody>
                  <a:tcPr/>
                </a:tc>
                <a:extLst>
                  <a:ext uri="{0D108BD9-81ED-4DB2-BD59-A6C34878D82A}">
                    <a16:rowId xmlns:a16="http://schemas.microsoft.com/office/drawing/2014/main" val="10004"/>
                  </a:ext>
                </a:extLst>
              </a:tr>
              <a:tr h="370840">
                <a:tc>
                  <a:txBody>
                    <a:bodyPr/>
                    <a:lstStyle/>
                    <a:p>
                      <a:r>
                        <a:rPr lang="en-AU" sz="1800" dirty="0"/>
                        <a:t>2020</a:t>
                      </a:r>
                      <a:r>
                        <a:rPr lang="en-AU" sz="1800" baseline="0" dirty="0"/>
                        <a:t> Q3/Q4</a:t>
                      </a:r>
                      <a:endParaRPr lang="en-AU" sz="1800" dirty="0"/>
                    </a:p>
                  </a:txBody>
                  <a:tcPr/>
                </a:tc>
                <a:tc>
                  <a:txBody>
                    <a:bodyPr/>
                    <a:lstStyle/>
                    <a:p>
                      <a:r>
                        <a:rPr lang="en-AU" sz="1800" dirty="0"/>
                        <a:t>Industry</a:t>
                      </a:r>
                      <a:r>
                        <a:rPr lang="en-AU" sz="1800" baseline="0" dirty="0"/>
                        <a:t> Test Systems and AEMO software/guides available</a:t>
                      </a:r>
                      <a:endParaRPr lang="en-AU" sz="1800" dirty="0"/>
                    </a:p>
                  </a:txBody>
                  <a:tcPr/>
                </a:tc>
                <a:extLst>
                  <a:ext uri="{0D108BD9-81ED-4DB2-BD59-A6C34878D82A}">
                    <a16:rowId xmlns:a16="http://schemas.microsoft.com/office/drawing/2014/main" val="10005"/>
                  </a:ext>
                </a:extLst>
              </a:tr>
              <a:tr h="370840">
                <a:tc>
                  <a:txBody>
                    <a:bodyPr/>
                    <a:lstStyle/>
                    <a:p>
                      <a:r>
                        <a:rPr lang="en-AU" sz="1800" dirty="0"/>
                        <a:t>2020</a:t>
                      </a:r>
                      <a:r>
                        <a:rPr lang="en-AU" sz="1800" baseline="0" dirty="0"/>
                        <a:t> Q3/Q4</a:t>
                      </a:r>
                      <a:endParaRPr lang="en-AU" sz="1800" dirty="0"/>
                    </a:p>
                  </a:txBody>
                  <a:tcPr/>
                </a:tc>
                <a:tc>
                  <a:txBody>
                    <a:bodyPr/>
                    <a:lstStyle/>
                    <a:p>
                      <a:r>
                        <a:rPr lang="en-AU" sz="1800" dirty="0"/>
                        <a:t>Preproduction Release – Stage 1</a:t>
                      </a:r>
                    </a:p>
                    <a:p>
                      <a:r>
                        <a:rPr lang="en-AU" sz="1800" dirty="0"/>
                        <a:t>-</a:t>
                      </a:r>
                      <a:r>
                        <a:rPr lang="en-AU" sz="1800" baseline="0" dirty="0"/>
                        <a:t> Early 5MS capabilities</a:t>
                      </a:r>
                      <a:endParaRPr lang="en-AU" sz="1800" dirty="0"/>
                    </a:p>
                  </a:txBody>
                  <a:tcPr/>
                </a:tc>
                <a:extLst>
                  <a:ext uri="{0D108BD9-81ED-4DB2-BD59-A6C34878D82A}">
                    <a16:rowId xmlns:a16="http://schemas.microsoft.com/office/drawing/2014/main" val="10006"/>
                  </a:ext>
                </a:extLst>
              </a:tr>
              <a:tr h="370840">
                <a:tc>
                  <a:txBody>
                    <a:bodyPr/>
                    <a:lstStyle/>
                    <a:p>
                      <a:r>
                        <a:rPr lang="en-AU" sz="1800" dirty="0"/>
                        <a:t>2020 Q4</a:t>
                      </a:r>
                    </a:p>
                  </a:txBody>
                  <a:tcPr/>
                </a:tc>
                <a:tc>
                  <a:txBody>
                    <a:bodyPr/>
                    <a:lstStyle/>
                    <a:p>
                      <a:r>
                        <a:rPr lang="en-AU" sz="1800" dirty="0"/>
                        <a:t>Preproduction Release</a:t>
                      </a:r>
                      <a:r>
                        <a:rPr lang="en-AU" sz="1800" baseline="0" dirty="0"/>
                        <a:t> – Stage 2</a:t>
                      </a:r>
                    </a:p>
                    <a:p>
                      <a:r>
                        <a:rPr lang="en-AU" sz="1800" dirty="0"/>
                        <a:t>- Full</a:t>
                      </a:r>
                      <a:r>
                        <a:rPr lang="en-AU" sz="1800" baseline="0" dirty="0"/>
                        <a:t> 5MS functionality</a:t>
                      </a:r>
                      <a:endParaRPr lang="en-AU" sz="1800" dirty="0"/>
                    </a:p>
                  </a:txBody>
                  <a:tcPr/>
                </a:tc>
                <a:extLst>
                  <a:ext uri="{0D108BD9-81ED-4DB2-BD59-A6C34878D82A}">
                    <a16:rowId xmlns:a16="http://schemas.microsoft.com/office/drawing/2014/main" val="10007"/>
                  </a:ext>
                </a:extLst>
              </a:tr>
              <a:tr h="370840">
                <a:tc>
                  <a:txBody>
                    <a:bodyPr/>
                    <a:lstStyle/>
                    <a:p>
                      <a:r>
                        <a:rPr lang="en-AU" sz="1800" dirty="0"/>
                        <a:t>2020</a:t>
                      </a:r>
                      <a:r>
                        <a:rPr lang="en-AU" sz="1800" baseline="0" dirty="0"/>
                        <a:t> Q4</a:t>
                      </a:r>
                      <a:endParaRPr lang="en-AU" sz="1800" dirty="0"/>
                    </a:p>
                  </a:txBody>
                  <a:tcPr/>
                </a:tc>
                <a:tc>
                  <a:txBody>
                    <a:bodyPr/>
                    <a:lstStyle/>
                    <a:p>
                      <a:r>
                        <a:rPr lang="en-AU" sz="1800" dirty="0"/>
                        <a:t>Production Release – Stage 1</a:t>
                      </a:r>
                    </a:p>
                    <a:p>
                      <a:r>
                        <a:rPr lang="en-AU" sz="1800" dirty="0"/>
                        <a:t>-</a:t>
                      </a:r>
                      <a:r>
                        <a:rPr lang="en-AU" sz="1800" baseline="0" dirty="0"/>
                        <a:t> Early 5MS capabilities (support transition)</a:t>
                      </a:r>
                      <a:endParaRPr lang="en-AU" sz="1800" dirty="0"/>
                    </a:p>
                  </a:txBody>
                  <a:tcPr/>
                </a:tc>
                <a:extLst>
                  <a:ext uri="{0D108BD9-81ED-4DB2-BD59-A6C34878D82A}">
                    <a16:rowId xmlns:a16="http://schemas.microsoft.com/office/drawing/2014/main" val="10008"/>
                  </a:ext>
                </a:extLst>
              </a:tr>
              <a:tr h="370840">
                <a:tc>
                  <a:txBody>
                    <a:bodyPr/>
                    <a:lstStyle/>
                    <a:p>
                      <a:r>
                        <a:rPr lang="en-AU" sz="1800" dirty="0"/>
                        <a:t>2021</a:t>
                      </a:r>
                      <a:r>
                        <a:rPr lang="en-AU" sz="1800" baseline="0" dirty="0"/>
                        <a:t> Q2</a:t>
                      </a:r>
                      <a:endParaRPr lang="en-AU" sz="1800" dirty="0"/>
                    </a:p>
                  </a:txBody>
                  <a:tcPr/>
                </a:tc>
                <a:tc>
                  <a:txBody>
                    <a:bodyPr/>
                    <a:lstStyle/>
                    <a:p>
                      <a:r>
                        <a:rPr lang="en-AU" sz="1800" dirty="0"/>
                        <a:t>Production Release - Stage 2</a:t>
                      </a:r>
                    </a:p>
                    <a:p>
                      <a:r>
                        <a:rPr lang="en-AU" sz="1800" dirty="0"/>
                        <a:t>- Full</a:t>
                      </a:r>
                      <a:r>
                        <a:rPr lang="en-AU" sz="1800" baseline="0" dirty="0"/>
                        <a:t> 5MS functionality</a:t>
                      </a:r>
                      <a:endParaRPr lang="en-AU" sz="1800"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388706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System Interface Changes - Retail</a:t>
            </a:r>
          </a:p>
        </p:txBody>
      </p:sp>
      <p:sp>
        <p:nvSpPr>
          <p:cNvPr id="3" name="Content Placeholder 2"/>
          <p:cNvSpPr>
            <a:spLocks noGrp="1"/>
          </p:cNvSpPr>
          <p:nvPr>
            <p:ph idx="1"/>
          </p:nvPr>
        </p:nvSpPr>
        <p:spPr/>
        <p:txBody>
          <a:bodyPr>
            <a:noAutofit/>
          </a:bodyPr>
          <a:lstStyle/>
          <a:p>
            <a:pPr marL="0" indent="0">
              <a:buNone/>
            </a:pPr>
            <a:r>
              <a:rPr lang="en-AU" sz="2000" b="1" dirty="0"/>
              <a:t>Electricity Retail (MSATS/B2M/B2B)</a:t>
            </a:r>
          </a:p>
          <a:p>
            <a:pPr marL="0" indent="0">
              <a:buNone/>
            </a:pPr>
            <a:r>
              <a:rPr lang="en-AU" sz="2000" dirty="0"/>
              <a:t>The expected changes are:</a:t>
            </a:r>
          </a:p>
          <a:p>
            <a:pPr marL="666750" lvl="1">
              <a:buFontTx/>
              <a:buChar char="-"/>
            </a:pPr>
            <a:r>
              <a:rPr lang="en-AU" sz="2000" dirty="0"/>
              <a:t>Support 5 minute metering data submission to AEMO</a:t>
            </a:r>
          </a:p>
          <a:p>
            <a:pPr marL="666750" lvl="1">
              <a:buFontTx/>
              <a:buChar char="-"/>
            </a:pPr>
            <a:r>
              <a:rPr lang="en-AU" sz="2000" dirty="0"/>
              <a:t>Either a new or use existing MDFF (NEM12/NEM13) format for 5 minute submission</a:t>
            </a:r>
          </a:p>
          <a:p>
            <a:pPr marL="666750" lvl="1">
              <a:buFontTx/>
              <a:buChar char="-"/>
            </a:pPr>
            <a:r>
              <a:rPr lang="en-AU" sz="2000" dirty="0"/>
              <a:t>Changes to MDM profiling for settlement to support 30-minute, five-minute and accumulation meter data</a:t>
            </a:r>
          </a:p>
          <a:p>
            <a:pPr marL="323850" lvl="1" indent="0">
              <a:buNone/>
            </a:pPr>
            <a:endParaRPr lang="en-AU" sz="2000" b="1" dirty="0"/>
          </a:p>
          <a:p>
            <a:pPr marL="0" indent="0">
              <a:buNone/>
            </a:pPr>
            <a:r>
              <a:rPr lang="en-AU" sz="2000" b="1" dirty="0"/>
              <a:t>Interfaces Impacted</a:t>
            </a:r>
          </a:p>
          <a:p>
            <a:pPr marL="323850" lvl="1" indent="0">
              <a:buNone/>
            </a:pPr>
            <a:r>
              <a:rPr lang="en-AU" sz="2000" dirty="0"/>
              <a:t>1. B2M metering submission to AEMO</a:t>
            </a:r>
          </a:p>
          <a:p>
            <a:pPr marL="952500" lvl="2" indent="-285750">
              <a:buFontTx/>
              <a:buChar char="-"/>
            </a:pPr>
            <a:r>
              <a:rPr lang="en-AU" sz="2000" dirty="0"/>
              <a:t>LVI, FTP and MSATS Web Services</a:t>
            </a:r>
          </a:p>
          <a:p>
            <a:pPr marL="323850" lvl="1" indent="0">
              <a:buNone/>
            </a:pPr>
            <a:r>
              <a:rPr lang="en-AU" sz="2000" dirty="0"/>
              <a:t>2. B2B metering to support 5 minute MDFF (likely more business process impact)</a:t>
            </a:r>
          </a:p>
          <a:p>
            <a:pPr marL="952500" lvl="2" indent="-285750">
              <a:buFontTx/>
              <a:buChar char="-"/>
            </a:pPr>
            <a:r>
              <a:rPr lang="en-AU" sz="2000" dirty="0"/>
              <a:t>LVI, FTP and B2B Web Services</a:t>
            </a:r>
          </a:p>
          <a:p>
            <a:pPr marL="323850" lvl="1" indent="0">
              <a:buNone/>
            </a:pPr>
            <a:r>
              <a:rPr lang="en-AU" sz="2000" dirty="0"/>
              <a:t>3. MDM reconciliation reports</a:t>
            </a:r>
          </a:p>
          <a:p>
            <a:pPr marL="952500" lvl="2" indent="-285750">
              <a:buFontTx/>
              <a:buChar char="-"/>
            </a:pPr>
            <a:r>
              <a:rPr lang="en-AU" sz="2000" dirty="0"/>
              <a:t>FTP B2M reports</a:t>
            </a:r>
          </a:p>
        </p:txBody>
      </p:sp>
    </p:spTree>
    <p:extLst>
      <p:ext uri="{BB962C8B-B14F-4D97-AF65-F5344CB8AC3E}">
        <p14:creationId xmlns:p14="http://schemas.microsoft.com/office/powerpoint/2010/main" val="3816485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System Interface Changes - Wholesale</a:t>
            </a:r>
          </a:p>
        </p:txBody>
      </p:sp>
      <p:sp>
        <p:nvSpPr>
          <p:cNvPr id="3" name="Content Placeholder 2"/>
          <p:cNvSpPr>
            <a:spLocks noGrp="1"/>
          </p:cNvSpPr>
          <p:nvPr>
            <p:ph idx="1"/>
          </p:nvPr>
        </p:nvSpPr>
        <p:spPr/>
        <p:txBody>
          <a:bodyPr>
            <a:normAutofit fontScale="92500" lnSpcReduction="10000"/>
          </a:bodyPr>
          <a:lstStyle/>
          <a:p>
            <a:pPr marL="0" indent="0">
              <a:buNone/>
            </a:pPr>
            <a:r>
              <a:rPr lang="en-AU" sz="2000" b="1" dirty="0"/>
              <a:t>Electricity Wholesale (EMMS)</a:t>
            </a:r>
          </a:p>
          <a:p>
            <a:pPr marL="0" indent="0">
              <a:buNone/>
            </a:pPr>
            <a:r>
              <a:rPr lang="en-AU" sz="2000" dirty="0"/>
              <a:t>The expected changes are:</a:t>
            </a:r>
          </a:p>
          <a:p>
            <a:pPr marL="609600" lvl="1" indent="-285750">
              <a:buFontTx/>
              <a:buChar char="-"/>
            </a:pPr>
            <a:r>
              <a:rPr lang="en-AU" sz="2000" dirty="0"/>
              <a:t>Submission of 5 minute bids/offers</a:t>
            </a:r>
          </a:p>
          <a:p>
            <a:pPr marL="609600" lvl="1" indent="-285750">
              <a:buFontTx/>
              <a:buChar char="-"/>
            </a:pPr>
            <a:r>
              <a:rPr lang="en-AU" sz="2000" dirty="0"/>
              <a:t>Changes to accommodate 30 minutes processes (e.g. pre-dispatch, PASA)</a:t>
            </a:r>
          </a:p>
          <a:p>
            <a:pPr marL="609600" lvl="1" indent="-285750">
              <a:buFontTx/>
              <a:buChar char="-"/>
            </a:pPr>
            <a:r>
              <a:rPr lang="en-AU" sz="2000" dirty="0"/>
              <a:t>Spot price will be applied at 5 minute interval</a:t>
            </a:r>
          </a:p>
          <a:p>
            <a:pPr marL="609600" lvl="1" indent="-285750">
              <a:buFontTx/>
              <a:buChar char="-"/>
            </a:pPr>
            <a:r>
              <a:rPr lang="en-AU" sz="2000" dirty="0"/>
              <a:t>Settlement and Prudential processes</a:t>
            </a:r>
          </a:p>
          <a:p>
            <a:pPr marL="609600" lvl="1" indent="-285750">
              <a:buFontTx/>
              <a:buChar char="-"/>
            </a:pPr>
            <a:r>
              <a:rPr lang="en-AU" sz="2000" dirty="0"/>
              <a:t>Bidding and settlement reports</a:t>
            </a:r>
          </a:p>
          <a:p>
            <a:pPr marL="609600" lvl="1" indent="-285750">
              <a:buFontTx/>
              <a:buChar char="-"/>
            </a:pPr>
            <a:endParaRPr lang="en-AU" sz="2000" b="1" dirty="0"/>
          </a:p>
          <a:p>
            <a:pPr marL="0" indent="0">
              <a:buNone/>
            </a:pPr>
            <a:r>
              <a:rPr lang="en-AU" sz="2000" b="1" dirty="0"/>
              <a:t>Interfaces Impacted</a:t>
            </a:r>
          </a:p>
          <a:p>
            <a:pPr marL="323850" lvl="1" indent="0">
              <a:buNone/>
            </a:pPr>
            <a:r>
              <a:rPr lang="en-AU" sz="2000" dirty="0"/>
              <a:t>1. Bid and offer submission and response</a:t>
            </a:r>
          </a:p>
          <a:p>
            <a:pPr marL="952500" lvl="2" indent="-285750">
              <a:buFontTx/>
              <a:buChar char="-"/>
            </a:pPr>
            <a:r>
              <a:rPr lang="en-AU" sz="2000" dirty="0"/>
              <a:t>Web Portal, Data Interchange</a:t>
            </a:r>
          </a:p>
          <a:p>
            <a:pPr marL="323850" lvl="1" indent="0">
              <a:buNone/>
            </a:pPr>
            <a:r>
              <a:rPr lang="en-AU" sz="2000" dirty="0"/>
              <a:t>2. Bid/Offer, Settlement reconciliation reports</a:t>
            </a:r>
          </a:p>
          <a:p>
            <a:pPr marL="952500" lvl="2" indent="-285750">
              <a:buFontTx/>
              <a:buChar char="-"/>
            </a:pPr>
            <a:r>
              <a:rPr lang="en-AU" sz="2000" dirty="0"/>
              <a:t>Data Interchange</a:t>
            </a:r>
          </a:p>
          <a:p>
            <a:pPr marL="323850" lvl="1" indent="0">
              <a:buNone/>
            </a:pPr>
            <a:r>
              <a:rPr lang="en-AU" sz="2000" dirty="0"/>
              <a:t>3. Prudential systems</a:t>
            </a:r>
          </a:p>
          <a:p>
            <a:pPr marL="952500" lvl="2" indent="-285750">
              <a:buFontTx/>
              <a:buChar char="-"/>
            </a:pPr>
            <a:r>
              <a:rPr lang="en-AU" sz="2000" dirty="0"/>
              <a:t>Web Portal, Data Interchange</a:t>
            </a:r>
          </a:p>
          <a:p>
            <a:endParaRPr lang="en-AU" dirty="0"/>
          </a:p>
        </p:txBody>
      </p:sp>
    </p:spTree>
    <p:extLst>
      <p:ext uri="{BB962C8B-B14F-4D97-AF65-F5344CB8AC3E}">
        <p14:creationId xmlns:p14="http://schemas.microsoft.com/office/powerpoint/2010/main" val="393468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Procedure Working Group approach</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Emily Brodie</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25</a:t>
            </a:fld>
            <a:endParaRPr lang="en-AU" dirty="0"/>
          </a:p>
        </p:txBody>
      </p:sp>
    </p:spTree>
    <p:extLst>
      <p:ext uri="{BB962C8B-B14F-4D97-AF65-F5344CB8AC3E}">
        <p14:creationId xmlns:p14="http://schemas.microsoft.com/office/powerpoint/2010/main" val="3609314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AAC7C-B047-4DFE-B7C8-E4B486A1EA55}"/>
              </a:ext>
            </a:extLst>
          </p:cNvPr>
          <p:cNvSpPr>
            <a:spLocks noGrp="1"/>
          </p:cNvSpPr>
          <p:nvPr>
            <p:ph type="title"/>
          </p:nvPr>
        </p:nvSpPr>
        <p:spPr>
          <a:xfrm>
            <a:off x="206546" y="150494"/>
            <a:ext cx="9934149" cy="1310695"/>
          </a:xfrm>
        </p:spPr>
        <p:txBody>
          <a:bodyPr/>
          <a:lstStyle/>
          <a:p>
            <a:r>
              <a:rPr lang="en-AU" dirty="0"/>
              <a:t>Procedures – scope of consultation</a:t>
            </a:r>
          </a:p>
        </p:txBody>
      </p:sp>
      <p:sp>
        <p:nvSpPr>
          <p:cNvPr id="3" name="Content Placeholder 2">
            <a:extLst>
              <a:ext uri="{FF2B5EF4-FFF2-40B4-BE49-F238E27FC236}">
                <a16:creationId xmlns:a16="http://schemas.microsoft.com/office/drawing/2014/main" id="{B965D623-4B35-4DC5-82A2-0471C027FD4B}"/>
              </a:ext>
            </a:extLst>
          </p:cNvPr>
          <p:cNvSpPr>
            <a:spLocks noGrp="1"/>
          </p:cNvSpPr>
          <p:nvPr>
            <p:ph idx="1"/>
          </p:nvPr>
        </p:nvSpPr>
        <p:spPr>
          <a:xfrm>
            <a:off x="581450" y="1783814"/>
            <a:ext cx="9934149" cy="4796544"/>
          </a:xfrm>
        </p:spPr>
        <p:txBody>
          <a:bodyPr>
            <a:normAutofit/>
          </a:bodyPr>
          <a:lstStyle/>
          <a:p>
            <a:r>
              <a:rPr lang="en-AU" dirty="0"/>
              <a:t>AEMO needs to update around 70 procedures as part of 5MS implementation </a:t>
            </a:r>
          </a:p>
          <a:p>
            <a:r>
              <a:rPr lang="en-AU" dirty="0"/>
              <a:t>Around 20 of these must go through the ‘rules consultation procedure’ (2 rounds of formal consultation)</a:t>
            </a:r>
          </a:p>
          <a:p>
            <a:r>
              <a:rPr lang="en-AU" dirty="0"/>
              <a:t>Intending that the remaining ~50 procedures be released for comment</a:t>
            </a:r>
          </a:p>
          <a:p>
            <a:endParaRPr lang="en-AU" dirty="0"/>
          </a:p>
        </p:txBody>
      </p:sp>
    </p:spTree>
    <p:extLst>
      <p:ext uri="{BB962C8B-B14F-4D97-AF65-F5344CB8AC3E}">
        <p14:creationId xmlns:p14="http://schemas.microsoft.com/office/powerpoint/2010/main" val="1905840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AAC7C-B047-4DFE-B7C8-E4B486A1EA55}"/>
              </a:ext>
            </a:extLst>
          </p:cNvPr>
          <p:cNvSpPr>
            <a:spLocks noGrp="1"/>
          </p:cNvSpPr>
          <p:nvPr>
            <p:ph type="title"/>
          </p:nvPr>
        </p:nvSpPr>
        <p:spPr>
          <a:xfrm>
            <a:off x="206546" y="150494"/>
            <a:ext cx="9934149" cy="1310695"/>
          </a:xfrm>
        </p:spPr>
        <p:txBody>
          <a:bodyPr/>
          <a:lstStyle/>
          <a:p>
            <a:r>
              <a:rPr lang="en-AU" dirty="0"/>
              <a:t>Procedures – approach to consultation</a:t>
            </a:r>
          </a:p>
        </p:txBody>
      </p:sp>
      <p:sp>
        <p:nvSpPr>
          <p:cNvPr id="3" name="Content Placeholder 2">
            <a:extLst>
              <a:ext uri="{FF2B5EF4-FFF2-40B4-BE49-F238E27FC236}">
                <a16:creationId xmlns:a16="http://schemas.microsoft.com/office/drawing/2014/main" id="{B965D623-4B35-4DC5-82A2-0471C027FD4B}"/>
              </a:ext>
            </a:extLst>
          </p:cNvPr>
          <p:cNvSpPr>
            <a:spLocks noGrp="1"/>
          </p:cNvSpPr>
          <p:nvPr>
            <p:ph idx="1"/>
          </p:nvPr>
        </p:nvSpPr>
        <p:spPr>
          <a:xfrm>
            <a:off x="206546" y="1783814"/>
            <a:ext cx="10255425" cy="4796544"/>
          </a:xfrm>
        </p:spPr>
        <p:txBody>
          <a:bodyPr>
            <a:normAutofit fontScale="92500" lnSpcReduction="10000"/>
          </a:bodyPr>
          <a:lstStyle/>
          <a:p>
            <a:r>
              <a:rPr lang="en-AU" dirty="0"/>
              <a:t>To facilitate consultation on procedure changes, AEMO proposes to establish a Procedures Working Group (PWG) - a forum to engage with industry stakeholders during the procedure development process. </a:t>
            </a:r>
          </a:p>
          <a:p>
            <a:r>
              <a:rPr lang="en-AU" dirty="0"/>
              <a:t>At each meeting, AEMO will provide the PWG with an impact assessment for each procedure, and the proposed approach and options for review and discussion. </a:t>
            </a:r>
          </a:p>
          <a:p>
            <a:r>
              <a:rPr lang="en-AU" dirty="0"/>
              <a:t>The PWG will consider:</a:t>
            </a:r>
          </a:p>
          <a:p>
            <a:pPr lvl="1"/>
            <a:r>
              <a:rPr lang="en-AU" dirty="0"/>
              <a:t>the content of the impact assessments for completeness</a:t>
            </a:r>
          </a:p>
          <a:p>
            <a:pPr lvl="1"/>
            <a:r>
              <a:rPr lang="en-AU" dirty="0"/>
              <a:t>the consultation approach for the different packages of procedures, particularly across dispatch, metering, settlements and </a:t>
            </a:r>
            <a:r>
              <a:rPr lang="en-AU" dirty="0" err="1"/>
              <a:t>prudentials</a:t>
            </a:r>
            <a:r>
              <a:rPr lang="en-AU" dirty="0"/>
              <a:t> </a:t>
            </a:r>
          </a:p>
          <a:p>
            <a:pPr lvl="1"/>
            <a:r>
              <a:rPr lang="en-AU" dirty="0"/>
              <a:t>forming or utilising existing focus groups specific to these functional areas, due to the specialised nature of knowledge and expertise required</a:t>
            </a:r>
          </a:p>
          <a:p>
            <a:r>
              <a:rPr lang="en-AU" dirty="0"/>
              <a:t>Focus groups will be held face-to-face and provide technical input into procedure development</a:t>
            </a:r>
          </a:p>
          <a:p>
            <a:r>
              <a:rPr lang="en-AU" dirty="0"/>
              <a:t>Procedure changes will then be subject to formal consultation</a:t>
            </a:r>
          </a:p>
        </p:txBody>
      </p:sp>
    </p:spTree>
    <p:extLst>
      <p:ext uri="{BB962C8B-B14F-4D97-AF65-F5344CB8AC3E}">
        <p14:creationId xmlns:p14="http://schemas.microsoft.com/office/powerpoint/2010/main" val="12572145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AAC7C-B047-4DFE-B7C8-E4B486A1EA55}"/>
              </a:ext>
            </a:extLst>
          </p:cNvPr>
          <p:cNvSpPr>
            <a:spLocks noGrp="1"/>
          </p:cNvSpPr>
          <p:nvPr>
            <p:ph type="title"/>
          </p:nvPr>
        </p:nvSpPr>
        <p:spPr>
          <a:xfrm>
            <a:off x="206546" y="150494"/>
            <a:ext cx="10409638" cy="1310695"/>
          </a:xfrm>
        </p:spPr>
        <p:txBody>
          <a:bodyPr/>
          <a:lstStyle/>
          <a:p>
            <a:r>
              <a:rPr lang="en-AU" dirty="0"/>
              <a:t>Indicative example – metering data procedures</a:t>
            </a:r>
          </a:p>
        </p:txBody>
      </p:sp>
      <p:sp>
        <p:nvSpPr>
          <p:cNvPr id="3" name="Content Placeholder 2">
            <a:extLst>
              <a:ext uri="{FF2B5EF4-FFF2-40B4-BE49-F238E27FC236}">
                <a16:creationId xmlns:a16="http://schemas.microsoft.com/office/drawing/2014/main" id="{B965D623-4B35-4DC5-82A2-0471C027FD4B}"/>
              </a:ext>
            </a:extLst>
          </p:cNvPr>
          <p:cNvSpPr>
            <a:spLocks noGrp="1"/>
          </p:cNvSpPr>
          <p:nvPr>
            <p:ph idx="1"/>
          </p:nvPr>
        </p:nvSpPr>
        <p:spPr>
          <a:xfrm>
            <a:off x="746042" y="2305022"/>
            <a:ext cx="9934149" cy="4796544"/>
          </a:xfrm>
        </p:spPr>
        <p:txBody>
          <a:bodyPr>
            <a:normAutofit/>
          </a:bodyPr>
          <a:lstStyle/>
          <a:p>
            <a:r>
              <a:rPr lang="en-AU" dirty="0"/>
              <a:t>AEMO provides PWG with high level impact assessments for metering data package of procedures, approach to consultation and suggested focus group activities</a:t>
            </a:r>
          </a:p>
          <a:p>
            <a:r>
              <a:rPr lang="en-AU" dirty="0"/>
              <a:t>PWG considers impact assessment content, consultation approach and suitability of the focus group</a:t>
            </a:r>
          </a:p>
          <a:p>
            <a:r>
              <a:rPr lang="en-AU" dirty="0"/>
              <a:t>Focus group members nominated</a:t>
            </a:r>
          </a:p>
          <a:p>
            <a:r>
              <a:rPr lang="en-AU" dirty="0"/>
              <a:t>First focus group meeting/s held in August, outcomes fed into procedure development process</a:t>
            </a:r>
          </a:p>
          <a:p>
            <a:r>
              <a:rPr lang="en-AU" dirty="0"/>
              <a:t>Formal consultation using the rules consultation procedure begins in September, concluding in January 2019</a:t>
            </a:r>
          </a:p>
          <a:p>
            <a:endParaRPr lang="en-AU" dirty="0"/>
          </a:p>
        </p:txBody>
      </p:sp>
      <p:sp>
        <p:nvSpPr>
          <p:cNvPr id="4" name="Arrow: Down 3">
            <a:extLst>
              <a:ext uri="{FF2B5EF4-FFF2-40B4-BE49-F238E27FC236}">
                <a16:creationId xmlns:a16="http://schemas.microsoft.com/office/drawing/2014/main" id="{2FD57726-8B84-4188-9EA7-0B3947A95AEA}"/>
              </a:ext>
            </a:extLst>
          </p:cNvPr>
          <p:cNvSpPr/>
          <p:nvPr/>
        </p:nvSpPr>
        <p:spPr>
          <a:xfrm>
            <a:off x="118872" y="2487168"/>
            <a:ext cx="557784" cy="36301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624744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A9057-506D-4A32-968D-518B539CF6A2}"/>
              </a:ext>
            </a:extLst>
          </p:cNvPr>
          <p:cNvSpPr>
            <a:spLocks noGrp="1"/>
          </p:cNvSpPr>
          <p:nvPr>
            <p:ph type="title"/>
          </p:nvPr>
        </p:nvSpPr>
        <p:spPr/>
        <p:txBody>
          <a:bodyPr/>
          <a:lstStyle/>
          <a:p>
            <a:r>
              <a:rPr lang="en-AU" dirty="0"/>
              <a:t>Discussion</a:t>
            </a:r>
          </a:p>
        </p:txBody>
      </p:sp>
      <p:sp>
        <p:nvSpPr>
          <p:cNvPr id="3" name="Content Placeholder 2">
            <a:extLst>
              <a:ext uri="{FF2B5EF4-FFF2-40B4-BE49-F238E27FC236}">
                <a16:creationId xmlns:a16="http://schemas.microsoft.com/office/drawing/2014/main" id="{B42AB518-C2C2-4202-813B-0A8C6C476A6D}"/>
              </a:ext>
            </a:extLst>
          </p:cNvPr>
          <p:cNvSpPr>
            <a:spLocks noGrp="1"/>
          </p:cNvSpPr>
          <p:nvPr>
            <p:ph idx="1"/>
          </p:nvPr>
        </p:nvSpPr>
        <p:spPr/>
        <p:txBody>
          <a:bodyPr/>
          <a:lstStyle/>
          <a:p>
            <a:r>
              <a:rPr lang="en-AU" dirty="0"/>
              <a:t>Suitability of proposed approach to consultation via PWG, focus groups and formal consultation processes</a:t>
            </a:r>
          </a:p>
          <a:p>
            <a:r>
              <a:rPr lang="en-AU" dirty="0"/>
              <a:t>Alternatives to proposed approach</a:t>
            </a:r>
          </a:p>
          <a:p>
            <a:r>
              <a:rPr lang="en-AU" dirty="0"/>
              <a:t>Draft terms of reference for the PWG, available at: </a:t>
            </a:r>
            <a:r>
              <a:rPr lang="en-AU" dirty="0">
                <a:hlinkClick r:id="rId2"/>
              </a:rPr>
              <a:t>http://aemo.com.au/Electricity/National-Electricity-Market-NEM/Five-Minute-Settlement</a:t>
            </a:r>
            <a:r>
              <a:rPr lang="en-AU" dirty="0"/>
              <a:t> </a:t>
            </a:r>
          </a:p>
          <a:p>
            <a:r>
              <a:rPr lang="en-AU" dirty="0"/>
              <a:t>Nominations process for focus groups – via PWG</a:t>
            </a:r>
          </a:p>
        </p:txBody>
      </p:sp>
    </p:spTree>
    <p:extLst>
      <p:ext uri="{BB962C8B-B14F-4D97-AF65-F5344CB8AC3E}">
        <p14:creationId xmlns:p14="http://schemas.microsoft.com/office/powerpoint/2010/main" val="3887925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PCF objectives and expectations</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Chris Muffett</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3</a:t>
            </a:fld>
            <a:endParaRPr lang="en-AU" dirty="0"/>
          </a:p>
        </p:txBody>
      </p:sp>
    </p:spTree>
    <p:extLst>
      <p:ext uri="{BB962C8B-B14F-4D97-AF65-F5344CB8AC3E}">
        <p14:creationId xmlns:p14="http://schemas.microsoft.com/office/powerpoint/2010/main" val="4156463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Risk and issue management</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Graeme Windley</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30</a:t>
            </a:fld>
            <a:endParaRPr lang="en-AU" dirty="0"/>
          </a:p>
        </p:txBody>
      </p:sp>
    </p:spTree>
    <p:extLst>
      <p:ext uri="{BB962C8B-B14F-4D97-AF65-F5344CB8AC3E}">
        <p14:creationId xmlns:p14="http://schemas.microsoft.com/office/powerpoint/2010/main" val="5254068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Approach to Risks &amp; Issues</a:t>
            </a:r>
          </a:p>
        </p:txBody>
      </p:sp>
      <p:sp>
        <p:nvSpPr>
          <p:cNvPr id="8" name="Content Placeholder 7"/>
          <p:cNvSpPr>
            <a:spLocks noGrp="1"/>
          </p:cNvSpPr>
          <p:nvPr>
            <p:ph idx="1"/>
          </p:nvPr>
        </p:nvSpPr>
        <p:spPr>
          <a:xfrm>
            <a:off x="3584448" y="320040"/>
            <a:ext cx="6874797" cy="7014210"/>
          </a:xfrm>
        </p:spPr>
        <p:txBody>
          <a:bodyPr>
            <a:normAutofit lnSpcReduction="10000"/>
          </a:bodyPr>
          <a:lstStyle/>
          <a:p>
            <a:r>
              <a:rPr lang="en-AU" dirty="0"/>
              <a:t>Log maintained by AEMO, inputs by market participants including (where relevant) ownership, reviewed at each PCF, shared with EF.</a:t>
            </a:r>
          </a:p>
          <a:p>
            <a:r>
              <a:rPr lang="en-AU" dirty="0"/>
              <a:t>Risks and Issues topics for inclusion:</a:t>
            </a:r>
          </a:p>
          <a:p>
            <a:pPr lvl="1"/>
            <a:r>
              <a:rPr lang="en-AU" dirty="0"/>
              <a:t>Impacts to AEMO &amp; Industry participant delivery.</a:t>
            </a:r>
          </a:p>
          <a:p>
            <a:pPr lvl="1"/>
            <a:r>
              <a:rPr lang="en-AU" dirty="0"/>
              <a:t>Escalations from PWG, SWG &amp; RWG. </a:t>
            </a:r>
          </a:p>
          <a:p>
            <a:pPr lvl="1"/>
            <a:r>
              <a:rPr lang="en-AU" dirty="0"/>
              <a:t>R&amp;I with the integrated AEMO &amp; Industry delivery plan i.e. software drops, environment availability, industry testing progression.</a:t>
            </a:r>
          </a:p>
          <a:p>
            <a:pPr lvl="1"/>
            <a:r>
              <a:rPr lang="en-AU" dirty="0"/>
              <a:t>Go Live risk reduction.</a:t>
            </a:r>
          </a:p>
          <a:p>
            <a:r>
              <a:rPr lang="en-AU"/>
              <a:t>Risks </a:t>
            </a:r>
            <a:r>
              <a:rPr lang="en-AU" dirty="0"/>
              <a:t>and Issues not included:</a:t>
            </a:r>
          </a:p>
          <a:p>
            <a:pPr lvl="1"/>
            <a:r>
              <a:rPr lang="en-AU" dirty="0"/>
              <a:t>Impact of 5MS (&amp; GS) on market behaviour – benefits and costs.</a:t>
            </a:r>
          </a:p>
          <a:p>
            <a:pPr lvl="1"/>
            <a:r>
              <a:rPr lang="en-AU" dirty="0"/>
              <a:t>Changes to program timeframes provided by the AEMC.</a:t>
            </a:r>
          </a:p>
          <a:p>
            <a:pPr lvl="1"/>
            <a:r>
              <a:rPr lang="en-AU" dirty="0"/>
              <a:t>Technical documentation.</a:t>
            </a:r>
          </a:p>
          <a:p>
            <a:pPr lvl="1"/>
            <a:endParaRPr lang="en-AU" dirty="0"/>
          </a:p>
          <a:p>
            <a:pPr lvl="1"/>
            <a:endParaRPr lang="en-AU" dirty="0"/>
          </a:p>
          <a:p>
            <a:endParaRPr lang="en-AU" dirty="0"/>
          </a:p>
          <a:p>
            <a:pPr lvl="1"/>
            <a:endParaRPr lang="en-AU" dirty="0"/>
          </a:p>
          <a:p>
            <a:endParaRPr lang="en-AU" dirty="0"/>
          </a:p>
          <a:p>
            <a:pPr lvl="1"/>
            <a:endParaRPr lang="en-AU" dirty="0"/>
          </a:p>
          <a:p>
            <a:endParaRPr lang="en-AU" dirty="0"/>
          </a:p>
        </p:txBody>
      </p:sp>
      <p:sp>
        <p:nvSpPr>
          <p:cNvPr id="6" name="Slide Number Placeholder 5"/>
          <p:cNvSpPr>
            <a:spLocks noGrp="1"/>
          </p:cNvSpPr>
          <p:nvPr>
            <p:ph type="sldNum" sz="quarter" idx="12"/>
          </p:nvPr>
        </p:nvSpPr>
        <p:spPr/>
        <p:txBody>
          <a:bodyPr/>
          <a:lstStyle/>
          <a:p>
            <a:fld id="{4EC81F68-4976-451A-B2E9-79BCBD2F70CC}" type="slidenum">
              <a:rPr lang="en-AU" smtClean="0"/>
              <a:pPr/>
              <a:t>31</a:t>
            </a:fld>
            <a:endParaRPr lang="en-AU"/>
          </a:p>
        </p:txBody>
      </p:sp>
    </p:spTree>
    <p:extLst>
      <p:ext uri="{BB962C8B-B14F-4D97-AF65-F5344CB8AC3E}">
        <p14:creationId xmlns:p14="http://schemas.microsoft.com/office/powerpoint/2010/main" val="24783097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General questions</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Chris Muffett</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32</a:t>
            </a:fld>
            <a:endParaRPr lang="en-AU" dirty="0"/>
          </a:p>
        </p:txBody>
      </p:sp>
    </p:spTree>
    <p:extLst>
      <p:ext uri="{BB962C8B-B14F-4D97-AF65-F5344CB8AC3E}">
        <p14:creationId xmlns:p14="http://schemas.microsoft.com/office/powerpoint/2010/main" val="34920787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1B661-6FD3-4F95-8B51-6359665F907B}"/>
              </a:ext>
            </a:extLst>
          </p:cNvPr>
          <p:cNvSpPr>
            <a:spLocks noGrp="1"/>
          </p:cNvSpPr>
          <p:nvPr>
            <p:ph type="title"/>
          </p:nvPr>
        </p:nvSpPr>
        <p:spPr/>
        <p:txBody>
          <a:bodyPr/>
          <a:lstStyle/>
          <a:p>
            <a:r>
              <a:rPr lang="en-AU" dirty="0"/>
              <a:t>Further information</a:t>
            </a:r>
          </a:p>
        </p:txBody>
      </p:sp>
      <p:sp>
        <p:nvSpPr>
          <p:cNvPr id="3" name="Text Placeholder 2">
            <a:extLst>
              <a:ext uri="{FF2B5EF4-FFF2-40B4-BE49-F238E27FC236}">
                <a16:creationId xmlns:a16="http://schemas.microsoft.com/office/drawing/2014/main" id="{5E45C02F-BE6A-43B6-B326-8D47EA43133E}"/>
              </a:ext>
            </a:extLst>
          </p:cNvPr>
          <p:cNvSpPr>
            <a:spLocks noGrp="1"/>
          </p:cNvSpPr>
          <p:nvPr>
            <p:ph type="body" sz="quarter" idx="13"/>
          </p:nvPr>
        </p:nvSpPr>
        <p:spPr/>
        <p:txBody>
          <a:bodyPr/>
          <a:lstStyle/>
          <a:p>
            <a:pPr>
              <a:buFont typeface="Arial" panose="020B0604020202020204" pitchFamily="34" charset="0"/>
              <a:buChar char="•"/>
            </a:pPr>
            <a:r>
              <a:rPr lang="en-AU" dirty="0"/>
              <a:t>Global Settlement rule change:</a:t>
            </a:r>
          </a:p>
          <a:p>
            <a:pPr lvl="1">
              <a:buFont typeface="Arial" panose="020B0604020202020204" pitchFamily="34" charset="0"/>
              <a:buChar char="•"/>
            </a:pPr>
            <a:r>
              <a:rPr lang="en-AU" dirty="0"/>
              <a:t>AEMC website: </a:t>
            </a:r>
            <a:r>
              <a:rPr lang="en-AU" dirty="0">
                <a:hlinkClick r:id="rId2"/>
              </a:rPr>
              <a:t>https://www.aemc.gov.au/rule-changes/global-settlement-and-market-reconciliation</a:t>
            </a:r>
            <a:r>
              <a:rPr lang="en-AU" dirty="0"/>
              <a:t> </a:t>
            </a:r>
          </a:p>
          <a:p>
            <a:pPr>
              <a:buFont typeface="Arial" panose="020B0604020202020204" pitchFamily="34" charset="0"/>
              <a:buChar char="•"/>
            </a:pPr>
            <a:r>
              <a:rPr lang="en-AU" dirty="0"/>
              <a:t>AEMO 5MS Program contacts:</a:t>
            </a:r>
          </a:p>
          <a:p>
            <a:pPr lvl="1">
              <a:buFont typeface="Arial" panose="020B0604020202020204" pitchFamily="34" charset="0"/>
              <a:buChar char="•"/>
            </a:pPr>
            <a:r>
              <a:rPr lang="en-AU" dirty="0"/>
              <a:t>Graeme Windley, 5MS Program Manager</a:t>
            </a:r>
          </a:p>
          <a:p>
            <a:pPr lvl="1">
              <a:buFont typeface="Arial" panose="020B0604020202020204" pitchFamily="34" charset="0"/>
              <a:buChar char="•"/>
            </a:pPr>
            <a:r>
              <a:rPr lang="en-AU" dirty="0"/>
              <a:t>Chris Muffett, 5MS Business Lead</a:t>
            </a:r>
          </a:p>
          <a:p>
            <a:pPr lvl="1">
              <a:buFont typeface="Arial" panose="020B0604020202020204" pitchFamily="34" charset="0"/>
              <a:buChar char="•"/>
            </a:pPr>
            <a:r>
              <a:rPr lang="en-AU" dirty="0"/>
              <a:t>Emily Brodie, 5MS Procedure Lead</a:t>
            </a:r>
          </a:p>
          <a:p>
            <a:pPr lvl="1">
              <a:buFont typeface="Arial" panose="020B0604020202020204" pitchFamily="34" charset="0"/>
              <a:buChar char="•"/>
            </a:pPr>
            <a:r>
              <a:rPr lang="en-AU" dirty="0"/>
              <a:t>Hamish McNeish, 5MS Systems Lead</a:t>
            </a:r>
          </a:p>
          <a:p>
            <a:pPr>
              <a:buFont typeface="Arial" panose="020B0604020202020204" pitchFamily="34" charset="0"/>
              <a:buChar char="•"/>
            </a:pPr>
            <a:r>
              <a:rPr lang="en-AU" dirty="0"/>
              <a:t>Contact details:</a:t>
            </a:r>
          </a:p>
          <a:p>
            <a:pPr lvl="1">
              <a:buFont typeface="Arial" panose="020B0604020202020204" pitchFamily="34" charset="0"/>
              <a:buChar char="•"/>
            </a:pPr>
            <a:r>
              <a:rPr lang="en-AU" dirty="0"/>
              <a:t>5MS email: </a:t>
            </a:r>
            <a:r>
              <a:rPr lang="en-AU" dirty="0">
                <a:hlinkClick r:id="rId3"/>
              </a:rPr>
              <a:t>5ms@aemo.com.au</a:t>
            </a:r>
            <a:endParaRPr lang="en-AU" dirty="0"/>
          </a:p>
          <a:p>
            <a:pPr lvl="1">
              <a:buFont typeface="Arial" panose="020B0604020202020204" pitchFamily="34" charset="0"/>
              <a:buChar char="•"/>
            </a:pPr>
            <a:r>
              <a:rPr lang="en-AU" dirty="0"/>
              <a:t>5MS webpage: </a:t>
            </a:r>
            <a:r>
              <a:rPr lang="en-AU" dirty="0">
                <a:hlinkClick r:id="rId4"/>
              </a:rPr>
              <a:t>http://www.aemo.com.au/Electricity/National-Electricity-Market-NEM/Five-Minute-Settlement</a:t>
            </a:r>
            <a:endParaRPr lang="en-AU" dirty="0"/>
          </a:p>
          <a:p>
            <a:pPr>
              <a:buFont typeface="Arial" panose="020B0604020202020204" pitchFamily="34" charset="0"/>
              <a:buChar char="•"/>
            </a:pPr>
            <a:endParaRPr lang="en-AU" dirty="0"/>
          </a:p>
        </p:txBody>
      </p:sp>
    </p:spTree>
    <p:extLst>
      <p:ext uri="{BB962C8B-B14F-4D97-AF65-F5344CB8AC3E}">
        <p14:creationId xmlns:p14="http://schemas.microsoft.com/office/powerpoint/2010/main" val="36234021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Forward meeting plan</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Chris Muffett</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34</a:t>
            </a:fld>
            <a:endParaRPr lang="en-AU" dirty="0"/>
          </a:p>
        </p:txBody>
      </p:sp>
    </p:spTree>
    <p:extLst>
      <p:ext uri="{BB962C8B-B14F-4D97-AF65-F5344CB8AC3E}">
        <p14:creationId xmlns:p14="http://schemas.microsoft.com/office/powerpoint/2010/main" val="2198208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A0469-428F-466B-84E6-9D10200E8FAD}"/>
              </a:ext>
            </a:extLst>
          </p:cNvPr>
          <p:cNvSpPr>
            <a:spLocks noGrp="1"/>
          </p:cNvSpPr>
          <p:nvPr>
            <p:ph type="title"/>
          </p:nvPr>
        </p:nvSpPr>
        <p:spPr/>
        <p:txBody>
          <a:bodyPr/>
          <a:lstStyle/>
          <a:p>
            <a:r>
              <a:rPr lang="en-AU" dirty="0"/>
              <a:t>Upcoming meetings</a:t>
            </a:r>
          </a:p>
        </p:txBody>
      </p:sp>
      <p:sp>
        <p:nvSpPr>
          <p:cNvPr id="3" name="Text Placeholder 2">
            <a:extLst>
              <a:ext uri="{FF2B5EF4-FFF2-40B4-BE49-F238E27FC236}">
                <a16:creationId xmlns:a16="http://schemas.microsoft.com/office/drawing/2014/main" id="{6214FF69-5D0E-4EF9-897C-E454D156C4A9}"/>
              </a:ext>
            </a:extLst>
          </p:cNvPr>
          <p:cNvSpPr>
            <a:spLocks noGrp="1"/>
          </p:cNvSpPr>
          <p:nvPr>
            <p:ph type="body" sz="quarter" idx="13"/>
          </p:nvPr>
        </p:nvSpPr>
        <p:spPr/>
        <p:txBody>
          <a:bodyPr>
            <a:normAutofit/>
          </a:bodyPr>
          <a:lstStyle/>
          <a:p>
            <a:pPr>
              <a:buFont typeface="Arial" panose="020B0604020202020204" pitchFamily="34" charset="0"/>
              <a:buChar char="•"/>
            </a:pPr>
            <a:r>
              <a:rPr lang="en-AU" dirty="0"/>
              <a:t>Program Consultative Forums:</a:t>
            </a:r>
          </a:p>
          <a:p>
            <a:pPr lvl="1">
              <a:buFont typeface="Arial" panose="020B0604020202020204" pitchFamily="34" charset="0"/>
              <a:buChar char="•"/>
            </a:pPr>
            <a:r>
              <a:rPr lang="en-AU" dirty="0"/>
              <a:t>PCF #2: Wednesday 8 August</a:t>
            </a:r>
          </a:p>
          <a:p>
            <a:pPr lvl="1">
              <a:buFont typeface="Arial" panose="020B0604020202020204" pitchFamily="34" charset="0"/>
              <a:buChar char="•"/>
            </a:pPr>
            <a:r>
              <a:rPr lang="en-AU" dirty="0"/>
              <a:t>PCF #3: Monday 3 September</a:t>
            </a:r>
          </a:p>
          <a:p>
            <a:pPr lvl="1">
              <a:buFont typeface="Arial" panose="020B0604020202020204" pitchFamily="34" charset="0"/>
              <a:buChar char="•"/>
            </a:pPr>
            <a:r>
              <a:rPr lang="en-AU" dirty="0"/>
              <a:t>PCF #4: Thursday 4 October</a:t>
            </a:r>
          </a:p>
          <a:p>
            <a:pPr lvl="1">
              <a:buFont typeface="Arial" panose="020B0604020202020204" pitchFamily="34" charset="0"/>
              <a:buChar char="•"/>
            </a:pPr>
            <a:r>
              <a:rPr lang="en-AU" dirty="0"/>
              <a:t>PCF #5: Thursday 8 November</a:t>
            </a:r>
          </a:p>
          <a:p>
            <a:pPr lvl="1">
              <a:buFont typeface="Arial" panose="020B0604020202020204" pitchFamily="34" charset="0"/>
              <a:buChar char="•"/>
            </a:pPr>
            <a:r>
              <a:rPr lang="en-AU" dirty="0"/>
              <a:t>PCF #6: Tuesday 4 December</a:t>
            </a:r>
          </a:p>
          <a:p>
            <a:pPr>
              <a:buFont typeface="Arial" panose="020B0604020202020204" pitchFamily="34" charset="0"/>
              <a:buChar char="•"/>
            </a:pPr>
            <a:r>
              <a:rPr lang="en-AU" dirty="0"/>
              <a:t>Next Executive Forum:</a:t>
            </a:r>
          </a:p>
          <a:p>
            <a:pPr lvl="1">
              <a:buFont typeface="Arial" panose="020B0604020202020204" pitchFamily="34" charset="0"/>
              <a:buChar char="•"/>
            </a:pPr>
            <a:r>
              <a:rPr lang="en-AU" dirty="0"/>
              <a:t>Wednesday 18 July</a:t>
            </a:r>
          </a:p>
          <a:p>
            <a:pPr>
              <a:buFont typeface="Arial" panose="020B0604020202020204" pitchFamily="34" charset="0"/>
              <a:buChar char="•"/>
            </a:pPr>
            <a:r>
              <a:rPr lang="en-AU" dirty="0"/>
              <a:t>Next Procedure Working Group:</a:t>
            </a:r>
          </a:p>
          <a:p>
            <a:pPr lvl="1">
              <a:buFont typeface="Arial" panose="020B0604020202020204" pitchFamily="34" charset="0"/>
              <a:buChar char="•"/>
            </a:pPr>
            <a:r>
              <a:rPr lang="en-AU" dirty="0"/>
              <a:t>Friday 27 July</a:t>
            </a:r>
          </a:p>
          <a:p>
            <a:pPr>
              <a:buFont typeface="Arial" panose="020B0604020202020204" pitchFamily="34" charset="0"/>
              <a:buChar char="•"/>
            </a:pPr>
            <a:r>
              <a:rPr lang="en-AU" dirty="0"/>
              <a:t>Next Systems Working Group:</a:t>
            </a:r>
          </a:p>
          <a:p>
            <a:pPr lvl="1">
              <a:buFont typeface="Arial" panose="020B0604020202020204" pitchFamily="34" charset="0"/>
              <a:buChar char="•"/>
            </a:pPr>
            <a:r>
              <a:rPr lang="en-AU" dirty="0"/>
              <a:t>Friday 24 August</a:t>
            </a:r>
          </a:p>
          <a:p>
            <a:pPr>
              <a:buFont typeface="Arial" panose="020B0604020202020204" pitchFamily="34" charset="0"/>
              <a:buChar char="•"/>
            </a:pPr>
            <a:r>
              <a:rPr lang="en-AU" dirty="0"/>
              <a:t>Meetings and forum dates: </a:t>
            </a:r>
            <a:r>
              <a:rPr lang="en-AU" sz="2000" dirty="0">
                <a:hlinkClick r:id="rId2"/>
              </a:rPr>
              <a:t>http://www.aemo.com.au/-/media/Files/Electricity/NEM/5MS/5MS-2018-Industry-Meeting-Schedule---External-Version.xlsx</a:t>
            </a:r>
            <a:r>
              <a:rPr lang="en-AU" sz="2000" dirty="0"/>
              <a:t> </a:t>
            </a:r>
            <a:endParaRPr lang="en-AU" dirty="0"/>
          </a:p>
        </p:txBody>
      </p:sp>
    </p:spTree>
    <p:extLst>
      <p:ext uri="{BB962C8B-B14F-4D97-AF65-F5344CB8AC3E}">
        <p14:creationId xmlns:p14="http://schemas.microsoft.com/office/powerpoint/2010/main" val="21806933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E1B9C27-437E-4C05-826E-FF7E2C0A8808}"/>
              </a:ext>
            </a:extLst>
          </p:cNvPr>
          <p:cNvSpPr>
            <a:spLocks noGrp="1"/>
          </p:cNvSpPr>
          <p:nvPr>
            <p:ph type="sldNum" sz="quarter" idx="4294967295"/>
          </p:nvPr>
        </p:nvSpPr>
        <p:spPr>
          <a:xfrm>
            <a:off x="10186988" y="7007225"/>
            <a:ext cx="504825" cy="401638"/>
          </a:xfrm>
        </p:spPr>
        <p:txBody>
          <a:bodyPr/>
          <a:lstStyle/>
          <a:p>
            <a:fld id="{4EC81F68-4976-451A-B2E9-79BCBD2F70CC}" type="slidenum">
              <a:rPr lang="en-AU" smtClean="0"/>
              <a:pPr/>
              <a:t>36</a:t>
            </a:fld>
            <a:endParaRPr lang="en-AU" dirty="0"/>
          </a:p>
        </p:txBody>
      </p:sp>
    </p:spTree>
    <p:extLst>
      <p:ext uri="{BB962C8B-B14F-4D97-AF65-F5344CB8AC3E}">
        <p14:creationId xmlns:p14="http://schemas.microsoft.com/office/powerpoint/2010/main" val="6863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72"/>
          <p:cNvSpPr>
            <a:spLocks noGrp="1"/>
          </p:cNvSpPr>
          <p:nvPr>
            <p:ph type="title"/>
          </p:nvPr>
        </p:nvSpPr>
        <p:spPr/>
        <p:txBody>
          <a:bodyPr/>
          <a:lstStyle/>
          <a:p>
            <a:r>
              <a:rPr lang="en-AU" dirty="0"/>
              <a:t>Program engagement structure</a:t>
            </a:r>
          </a:p>
        </p:txBody>
      </p:sp>
      <p:pic>
        <p:nvPicPr>
          <p:cNvPr id="75" name="Picture 74"/>
          <p:cNvPicPr>
            <a:picLocks noChangeAspect="1"/>
          </p:cNvPicPr>
          <p:nvPr/>
        </p:nvPicPr>
        <p:blipFill>
          <a:blip r:embed="rId2"/>
          <a:stretch>
            <a:fillRect/>
          </a:stretch>
        </p:blipFill>
        <p:spPr>
          <a:xfrm>
            <a:off x="1466225" y="1461190"/>
            <a:ext cx="7590415" cy="6098485"/>
          </a:xfrm>
          <a:prstGeom prst="rect">
            <a:avLst/>
          </a:prstGeom>
        </p:spPr>
      </p:pic>
    </p:spTree>
    <p:extLst>
      <p:ext uri="{BB962C8B-B14F-4D97-AF65-F5344CB8AC3E}">
        <p14:creationId xmlns:p14="http://schemas.microsoft.com/office/powerpoint/2010/main" val="3847122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Program forums and groups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18985830"/>
              </p:ext>
            </p:extLst>
          </p:nvPr>
        </p:nvGraphicFramePr>
        <p:xfrm>
          <a:off x="206547" y="1619620"/>
          <a:ext cx="10255424" cy="5484762"/>
        </p:xfrm>
        <a:graphic>
          <a:graphicData uri="http://schemas.openxmlformats.org/drawingml/2006/table">
            <a:tbl>
              <a:tblPr firstRow="1" bandRow="1">
                <a:tableStyleId>{5C22544A-7EE6-4342-B048-85BDC9FD1C3A}</a:tableStyleId>
              </a:tblPr>
              <a:tblGrid>
                <a:gridCol w="2403488">
                  <a:extLst>
                    <a:ext uri="{9D8B030D-6E8A-4147-A177-3AD203B41FA5}">
                      <a16:colId xmlns:a16="http://schemas.microsoft.com/office/drawing/2014/main" val="20000"/>
                    </a:ext>
                  </a:extLst>
                </a:gridCol>
                <a:gridCol w="5264458">
                  <a:extLst>
                    <a:ext uri="{9D8B030D-6E8A-4147-A177-3AD203B41FA5}">
                      <a16:colId xmlns:a16="http://schemas.microsoft.com/office/drawing/2014/main" val="20001"/>
                    </a:ext>
                  </a:extLst>
                </a:gridCol>
                <a:gridCol w="2587478">
                  <a:extLst>
                    <a:ext uri="{9D8B030D-6E8A-4147-A177-3AD203B41FA5}">
                      <a16:colId xmlns:a16="http://schemas.microsoft.com/office/drawing/2014/main" val="20002"/>
                    </a:ext>
                  </a:extLst>
                </a:gridCol>
              </a:tblGrid>
              <a:tr h="408782">
                <a:tc>
                  <a:txBody>
                    <a:bodyPr/>
                    <a:lstStyle/>
                    <a:p>
                      <a:r>
                        <a:rPr lang="en-AU" sz="2000" dirty="0"/>
                        <a:t>Group</a:t>
                      </a:r>
                    </a:p>
                  </a:txBody>
                  <a:tcPr marL="100796" marR="100796" marT="50398" marB="50398"/>
                </a:tc>
                <a:tc>
                  <a:txBody>
                    <a:bodyPr/>
                    <a:lstStyle/>
                    <a:p>
                      <a:r>
                        <a:rPr lang="en-AU" sz="2000" dirty="0"/>
                        <a:t>Purpose</a:t>
                      </a:r>
                    </a:p>
                  </a:txBody>
                  <a:tcPr marL="100796" marR="100796" marT="50398" marB="50398"/>
                </a:tc>
                <a:tc>
                  <a:txBody>
                    <a:bodyPr/>
                    <a:lstStyle/>
                    <a:p>
                      <a:r>
                        <a:rPr lang="en-AU" sz="2000" dirty="0"/>
                        <a:t>Timing</a:t>
                      </a:r>
                    </a:p>
                  </a:txBody>
                  <a:tcPr marL="100796" marR="100796" marT="50398" marB="50398"/>
                </a:tc>
                <a:extLst>
                  <a:ext uri="{0D108BD9-81ED-4DB2-BD59-A6C34878D82A}">
                    <a16:rowId xmlns:a16="http://schemas.microsoft.com/office/drawing/2014/main" val="10000"/>
                  </a:ext>
                </a:extLst>
              </a:tr>
              <a:tr h="705570">
                <a:tc>
                  <a:txBody>
                    <a:bodyPr/>
                    <a:lstStyle/>
                    <a:p>
                      <a:r>
                        <a:rPr lang="en-AU" sz="2000" dirty="0"/>
                        <a:t>Program Consultative Forum (5MS-PCF)</a:t>
                      </a:r>
                    </a:p>
                  </a:txBody>
                  <a:tcPr marL="100796" marR="100796" marT="50398" marB="50398"/>
                </a:tc>
                <a:tc>
                  <a:txBody>
                    <a:bodyPr/>
                    <a:lstStyle/>
                    <a:p>
                      <a:r>
                        <a:rPr lang="en-AU" sz="2000" dirty="0"/>
                        <a:t>The primary program coordination and communication between AEMO and</a:t>
                      </a:r>
                      <a:r>
                        <a:rPr lang="en-AU" sz="2000" baseline="0" dirty="0"/>
                        <a:t> industry program teams (meets monthly)</a:t>
                      </a:r>
                      <a:endParaRPr lang="en-AU" sz="2000" dirty="0"/>
                    </a:p>
                  </a:txBody>
                  <a:tcPr marL="100796" marR="100796" marT="50398" marB="50398"/>
                </a:tc>
                <a:tc>
                  <a:txBody>
                    <a:bodyPr/>
                    <a:lstStyle/>
                    <a:p>
                      <a:r>
                        <a:rPr lang="en-AU" sz="2000" dirty="0"/>
                        <a:t>Monthly, starting July 2018</a:t>
                      </a:r>
                    </a:p>
                  </a:txBody>
                  <a:tcPr marL="100796" marR="100796" marT="50398" marB="50398"/>
                </a:tc>
                <a:extLst>
                  <a:ext uri="{0D108BD9-81ED-4DB2-BD59-A6C34878D82A}">
                    <a16:rowId xmlns:a16="http://schemas.microsoft.com/office/drawing/2014/main" val="10001"/>
                  </a:ext>
                </a:extLst>
              </a:tr>
              <a:tr h="705570">
                <a:tc>
                  <a:txBody>
                    <a:bodyPr/>
                    <a:lstStyle/>
                    <a:p>
                      <a:r>
                        <a:rPr lang="en-AU" sz="2000" dirty="0"/>
                        <a:t>Executive</a:t>
                      </a:r>
                      <a:r>
                        <a:rPr lang="en-AU" sz="2000" baseline="0" dirty="0"/>
                        <a:t> Forum (5MS-EF)</a:t>
                      </a:r>
                      <a:endParaRPr lang="en-AU" sz="2000" dirty="0"/>
                    </a:p>
                  </a:txBody>
                  <a:tcPr marL="100796" marR="100796" marT="50398" marB="50398"/>
                </a:tc>
                <a:tc>
                  <a:txBody>
                    <a:bodyPr/>
                    <a:lstStyle/>
                    <a:p>
                      <a:r>
                        <a:rPr lang="en-AU" sz="2000" dirty="0"/>
                        <a:t>Provide</a:t>
                      </a:r>
                      <a:r>
                        <a:rPr lang="en-AU" sz="2000" baseline="0" dirty="0"/>
                        <a:t> appropriate level of executive oversight and escalation of issues and concerns (meets quarterly)</a:t>
                      </a:r>
                      <a:endParaRPr lang="en-AU" sz="2000" dirty="0"/>
                    </a:p>
                  </a:txBody>
                  <a:tcPr marL="100796" marR="100796" marT="50398" marB="50398"/>
                </a:tc>
                <a:tc>
                  <a:txBody>
                    <a:bodyPr/>
                    <a:lstStyle/>
                    <a:p>
                      <a:r>
                        <a:rPr lang="en-AU" sz="2000" dirty="0"/>
                        <a:t>Every 2</a:t>
                      </a:r>
                      <a:r>
                        <a:rPr lang="en-AU" sz="2000" baseline="0" dirty="0"/>
                        <a:t> months, starting July 2018</a:t>
                      </a:r>
                      <a:endParaRPr lang="en-AU" sz="2000" dirty="0"/>
                    </a:p>
                  </a:txBody>
                  <a:tcPr marL="100796" marR="100796" marT="50398" marB="50398"/>
                </a:tc>
                <a:extLst>
                  <a:ext uri="{0D108BD9-81ED-4DB2-BD59-A6C34878D82A}">
                    <a16:rowId xmlns:a16="http://schemas.microsoft.com/office/drawing/2014/main" val="10002"/>
                  </a:ext>
                </a:extLst>
              </a:tr>
              <a:tr h="436266">
                <a:tc>
                  <a:txBody>
                    <a:bodyPr/>
                    <a:lstStyle/>
                    <a:p>
                      <a:r>
                        <a:rPr lang="en-AU" sz="2000" dirty="0"/>
                        <a:t>Procedure</a:t>
                      </a:r>
                      <a:r>
                        <a:rPr lang="en-AU" sz="2000" baseline="0" dirty="0"/>
                        <a:t> Working Group (5MS-PWG)</a:t>
                      </a:r>
                      <a:endParaRPr lang="en-AU" sz="2000" dirty="0"/>
                    </a:p>
                  </a:txBody>
                  <a:tcPr marL="100796" marR="100796" marT="50398" marB="50398"/>
                </a:tc>
                <a:tc>
                  <a:txBody>
                    <a:bodyPr/>
                    <a:lstStyle/>
                    <a:p>
                      <a:r>
                        <a:rPr lang="en-AU" sz="2000" dirty="0"/>
                        <a:t>To</a:t>
                      </a:r>
                      <a:r>
                        <a:rPr lang="en-AU" sz="2000" baseline="0" dirty="0"/>
                        <a:t> facilitate the consultation on procedures, with focus groups for d</a:t>
                      </a:r>
                      <a:r>
                        <a:rPr lang="en-AU" sz="2000" dirty="0"/>
                        <a:t>ispatch, metering, and settlements</a:t>
                      </a:r>
                    </a:p>
                  </a:txBody>
                  <a:tcPr marL="100796" marR="100796" marT="50398" marB="50398"/>
                </a:tc>
                <a:tc>
                  <a:txBody>
                    <a:bodyPr/>
                    <a:lstStyle/>
                    <a:p>
                      <a:pPr marL="0" indent="0">
                        <a:buFont typeface="Arial" panose="020B0604020202020204" pitchFamily="34" charset="0"/>
                        <a:buNone/>
                      </a:pPr>
                      <a:r>
                        <a:rPr lang="en-AU" sz="2000" dirty="0"/>
                        <a:t>Monthly,</a:t>
                      </a:r>
                      <a:r>
                        <a:rPr lang="en-AU" sz="2000" baseline="0" dirty="0"/>
                        <a:t> starting July 2018 (focus groups as required)</a:t>
                      </a:r>
                      <a:endParaRPr lang="en-AU" sz="2000" dirty="0"/>
                    </a:p>
                  </a:txBody>
                  <a:tcPr marL="100796" marR="100796" marT="50398" marB="50398"/>
                </a:tc>
                <a:extLst>
                  <a:ext uri="{0D108BD9-81ED-4DB2-BD59-A6C34878D82A}">
                    <a16:rowId xmlns:a16="http://schemas.microsoft.com/office/drawing/2014/main" val="10003"/>
                  </a:ext>
                </a:extLst>
              </a:tr>
              <a:tr h="817824">
                <a:tc>
                  <a:txBody>
                    <a:bodyPr/>
                    <a:lstStyle/>
                    <a:p>
                      <a:r>
                        <a:rPr lang="en-AU" sz="2000" dirty="0"/>
                        <a:t>Systems</a:t>
                      </a:r>
                      <a:r>
                        <a:rPr lang="en-AU" sz="2000" baseline="0" dirty="0"/>
                        <a:t> Working Group (5MS-SWG)</a:t>
                      </a:r>
                      <a:endParaRPr lang="en-AU" sz="2000" dirty="0"/>
                    </a:p>
                  </a:txBody>
                  <a:tcPr marL="100796" marR="100796" marT="50398" marB="50398"/>
                </a:tc>
                <a:tc>
                  <a:txBody>
                    <a:bodyPr/>
                    <a:lstStyle/>
                    <a:p>
                      <a:r>
                        <a:rPr lang="en-AU" sz="2000" dirty="0"/>
                        <a:t>To facilitate design and implementation of systems</a:t>
                      </a:r>
                      <a:r>
                        <a:rPr lang="en-AU" sz="2000" baseline="0" dirty="0"/>
                        <a:t> and interfaces, with focus groups covering retail and wholesale interfaces</a:t>
                      </a:r>
                      <a:endParaRPr lang="en-AU" sz="2000" dirty="0"/>
                    </a:p>
                  </a:txBody>
                  <a:tcPr marL="100796" marR="100796" marT="50398" marB="50398"/>
                </a:tc>
                <a:tc>
                  <a:txBody>
                    <a:bodyPr/>
                    <a:lstStyle/>
                    <a:p>
                      <a:r>
                        <a:rPr lang="en-AU" sz="2000" dirty="0"/>
                        <a:t>Monthly, starting August 2018 (focus groups as required)</a:t>
                      </a:r>
                    </a:p>
                  </a:txBody>
                  <a:tcPr marL="100796" marR="100796" marT="50398" marB="50398"/>
                </a:tc>
                <a:extLst>
                  <a:ext uri="{0D108BD9-81ED-4DB2-BD59-A6C34878D82A}">
                    <a16:rowId xmlns:a16="http://schemas.microsoft.com/office/drawing/2014/main" val="10004"/>
                  </a:ext>
                </a:extLst>
              </a:tr>
              <a:tr h="705570">
                <a:tc>
                  <a:txBody>
                    <a:bodyPr/>
                    <a:lstStyle/>
                    <a:p>
                      <a:r>
                        <a:rPr lang="en-AU" sz="2000" dirty="0"/>
                        <a:t>Readiness Working Group (5MS-RWG)</a:t>
                      </a:r>
                    </a:p>
                  </a:txBody>
                  <a:tcPr marL="100796" marR="100796" marT="50398" marB="50398"/>
                </a:tc>
                <a:tc>
                  <a:txBody>
                    <a:bodyPr/>
                    <a:lstStyle/>
                    <a:p>
                      <a:r>
                        <a:rPr lang="en-AU" sz="2000" dirty="0"/>
                        <a:t>Formed in the lead-up</a:t>
                      </a:r>
                      <a:r>
                        <a:rPr lang="en-AU" sz="2000" baseline="0" dirty="0"/>
                        <a:t> to industry readiness testing, to support the planning and execution of readiness activities</a:t>
                      </a:r>
                      <a:endParaRPr lang="en-AU" sz="2000" dirty="0"/>
                    </a:p>
                  </a:txBody>
                  <a:tcPr marL="100796" marR="100796" marT="50398" marB="50398"/>
                </a:tc>
                <a:tc>
                  <a:txBody>
                    <a:bodyPr/>
                    <a:lstStyle/>
                    <a:p>
                      <a:r>
                        <a:rPr lang="en-AU" sz="2000" dirty="0"/>
                        <a:t>Monthly, starting mid-2019</a:t>
                      </a:r>
                    </a:p>
                  </a:txBody>
                  <a:tcPr marL="100796" marR="100796" marT="50398" marB="50398"/>
                </a:tc>
                <a:extLst>
                  <a:ext uri="{0D108BD9-81ED-4DB2-BD59-A6C34878D82A}">
                    <a16:rowId xmlns:a16="http://schemas.microsoft.com/office/drawing/2014/main" val="10005"/>
                  </a:ext>
                </a:extLst>
              </a:tr>
            </a:tbl>
          </a:graphicData>
        </a:graphic>
      </p:graphicFrame>
      <p:sp>
        <p:nvSpPr>
          <p:cNvPr id="6" name="Slide Number Placeholder 5"/>
          <p:cNvSpPr>
            <a:spLocks noGrp="1"/>
          </p:cNvSpPr>
          <p:nvPr>
            <p:ph type="sldNum" sz="quarter" idx="12"/>
          </p:nvPr>
        </p:nvSpPr>
        <p:spPr/>
        <p:txBody>
          <a:bodyPr/>
          <a:lstStyle/>
          <a:p>
            <a:fld id="{4EC81F68-4976-451A-B2E9-79BCBD2F70CC}" type="slidenum">
              <a:rPr lang="en-AU" smtClean="0"/>
              <a:t>5</a:t>
            </a:fld>
            <a:endParaRPr lang="en-AU"/>
          </a:p>
        </p:txBody>
      </p:sp>
    </p:spTree>
    <p:extLst>
      <p:ext uri="{BB962C8B-B14F-4D97-AF65-F5344CB8AC3E}">
        <p14:creationId xmlns:p14="http://schemas.microsoft.com/office/powerpoint/2010/main" val="4225072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FEFA-C657-4FC7-B276-438763A737E5}"/>
              </a:ext>
            </a:extLst>
          </p:cNvPr>
          <p:cNvSpPr>
            <a:spLocks noGrp="1"/>
          </p:cNvSpPr>
          <p:nvPr>
            <p:ph type="title"/>
          </p:nvPr>
        </p:nvSpPr>
        <p:spPr/>
        <p:txBody>
          <a:bodyPr/>
          <a:lstStyle/>
          <a:p>
            <a:r>
              <a:rPr lang="en-AU" dirty="0"/>
              <a:t>PCF objectives</a:t>
            </a:r>
          </a:p>
        </p:txBody>
      </p:sp>
      <p:sp>
        <p:nvSpPr>
          <p:cNvPr id="3" name="Text Placeholder 2">
            <a:extLst>
              <a:ext uri="{FF2B5EF4-FFF2-40B4-BE49-F238E27FC236}">
                <a16:creationId xmlns:a16="http://schemas.microsoft.com/office/drawing/2014/main" id="{4306E7A9-729D-4851-AF0B-430E8F1A32E3}"/>
              </a:ext>
            </a:extLst>
          </p:cNvPr>
          <p:cNvSpPr>
            <a:spLocks noGrp="1"/>
          </p:cNvSpPr>
          <p:nvPr>
            <p:ph type="body" sz="quarter" idx="13"/>
          </p:nvPr>
        </p:nvSpPr>
        <p:spPr/>
        <p:txBody>
          <a:bodyPr>
            <a:normAutofit lnSpcReduction="10000"/>
          </a:bodyPr>
          <a:lstStyle/>
          <a:p>
            <a:pPr>
              <a:buFont typeface="Arial" panose="020B0604020202020204" pitchFamily="34" charset="0"/>
              <a:buChar char="•"/>
            </a:pPr>
            <a:r>
              <a:rPr lang="en-AU" dirty="0"/>
              <a:t>The Program Consultative Forum (PCF) is intended to support the planning and mobilisation of activities required to implement 5MS across AEMO and industry participants</a:t>
            </a:r>
          </a:p>
          <a:p>
            <a:pPr>
              <a:buFont typeface="Arial" panose="020B0604020202020204" pitchFamily="34" charset="0"/>
              <a:buChar char="•"/>
            </a:pPr>
            <a:r>
              <a:rPr lang="en-AU" dirty="0"/>
              <a:t>It is expected to involve:</a:t>
            </a:r>
          </a:p>
          <a:p>
            <a:pPr lvl="1">
              <a:buFont typeface="Arial" panose="020B0604020202020204" pitchFamily="34" charset="0"/>
              <a:buChar char="•"/>
            </a:pPr>
            <a:r>
              <a:rPr lang="en-AU" dirty="0"/>
              <a:t>Contribute to AEMO’s program planning</a:t>
            </a:r>
          </a:p>
          <a:p>
            <a:pPr lvl="1">
              <a:buFont typeface="Arial" panose="020B0604020202020204" pitchFamily="34" charset="0"/>
              <a:buChar char="•"/>
            </a:pPr>
            <a:r>
              <a:rPr lang="en-AU" dirty="0"/>
              <a:t>Resolution of issues escalated from working groups</a:t>
            </a:r>
          </a:p>
          <a:p>
            <a:pPr lvl="1">
              <a:buFont typeface="Arial" panose="020B0604020202020204" pitchFamily="34" charset="0"/>
              <a:buChar char="•"/>
            </a:pPr>
            <a:r>
              <a:rPr lang="en-AU" dirty="0"/>
              <a:t>Discussion on program and industry-wide risks and issues</a:t>
            </a:r>
          </a:p>
          <a:p>
            <a:pPr lvl="1">
              <a:buFont typeface="Arial" panose="020B0604020202020204" pitchFamily="34" charset="0"/>
              <a:buChar char="•"/>
            </a:pPr>
            <a:r>
              <a:rPr lang="en-AU" dirty="0"/>
              <a:t>Participant resource allocation to working groups and focus groups</a:t>
            </a:r>
          </a:p>
          <a:p>
            <a:pPr lvl="1">
              <a:buFont typeface="Arial" panose="020B0604020202020204" pitchFamily="34" charset="0"/>
              <a:buChar char="•"/>
            </a:pPr>
            <a:r>
              <a:rPr lang="en-AU" dirty="0"/>
              <a:t>Program status reporting</a:t>
            </a:r>
          </a:p>
          <a:p>
            <a:pPr lvl="1">
              <a:buFont typeface="Arial" panose="020B0604020202020204" pitchFamily="34" charset="0"/>
              <a:buChar char="•"/>
            </a:pPr>
            <a:r>
              <a:rPr lang="en-AU" dirty="0"/>
              <a:t>Quality assurance of documentation</a:t>
            </a:r>
          </a:p>
          <a:p>
            <a:pPr>
              <a:buFont typeface="Arial" panose="020B0604020202020204" pitchFamily="34" charset="0"/>
              <a:buChar char="•"/>
            </a:pPr>
            <a:r>
              <a:rPr lang="en-AU" dirty="0"/>
              <a:t>Terms of reference is available at: </a:t>
            </a:r>
            <a:r>
              <a:rPr lang="en-AU" sz="2000" dirty="0">
                <a:hlinkClick r:id="rId2"/>
              </a:rPr>
              <a:t>http://www.aemo.com.au/-/media/Files/Electricity/NEM/5MS/Program-Management/PCF/2018/Terms-of-Reference---Program-Consultative-Forum.docx</a:t>
            </a:r>
            <a:r>
              <a:rPr lang="en-AU" sz="2000" dirty="0"/>
              <a:t> </a:t>
            </a:r>
            <a:endParaRPr lang="en-AU" dirty="0"/>
          </a:p>
        </p:txBody>
      </p:sp>
    </p:spTree>
    <p:extLst>
      <p:ext uri="{BB962C8B-B14F-4D97-AF65-F5344CB8AC3E}">
        <p14:creationId xmlns:p14="http://schemas.microsoft.com/office/powerpoint/2010/main" val="770117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6C024-6A4A-44D6-A44B-2B84C0B716EF}"/>
              </a:ext>
            </a:extLst>
          </p:cNvPr>
          <p:cNvSpPr>
            <a:spLocks noGrp="1"/>
          </p:cNvSpPr>
          <p:nvPr>
            <p:ph type="title"/>
          </p:nvPr>
        </p:nvSpPr>
        <p:spPr/>
        <p:txBody>
          <a:bodyPr/>
          <a:lstStyle/>
          <a:p>
            <a:r>
              <a:rPr lang="en-AU" dirty="0"/>
              <a:t>PCF expectations</a:t>
            </a:r>
          </a:p>
        </p:txBody>
      </p:sp>
      <p:sp>
        <p:nvSpPr>
          <p:cNvPr id="3" name="Text Placeholder 2">
            <a:extLst>
              <a:ext uri="{FF2B5EF4-FFF2-40B4-BE49-F238E27FC236}">
                <a16:creationId xmlns:a16="http://schemas.microsoft.com/office/drawing/2014/main" id="{31AB036A-0C48-495C-A551-7BD7E9F7E48A}"/>
              </a:ext>
            </a:extLst>
          </p:cNvPr>
          <p:cNvSpPr>
            <a:spLocks noGrp="1"/>
          </p:cNvSpPr>
          <p:nvPr>
            <p:ph type="body" sz="quarter" idx="13"/>
          </p:nvPr>
        </p:nvSpPr>
        <p:spPr/>
        <p:txBody>
          <a:bodyPr/>
          <a:lstStyle/>
          <a:p>
            <a:pPr>
              <a:buFont typeface="Arial" panose="020B0604020202020204" pitchFamily="34" charset="0"/>
              <a:buChar char="•"/>
            </a:pPr>
            <a:r>
              <a:rPr lang="en-AU" dirty="0"/>
              <a:t>Expected that the PCF will meet monthly:</a:t>
            </a:r>
          </a:p>
          <a:p>
            <a:pPr lvl="1">
              <a:buFont typeface="Arial" panose="020B0604020202020204" pitchFamily="34" charset="0"/>
              <a:buChar char="•"/>
            </a:pPr>
            <a:r>
              <a:rPr lang="en-AU" dirty="0"/>
              <a:t>Proposing to be a 3-hour meeting</a:t>
            </a:r>
          </a:p>
          <a:p>
            <a:pPr lvl="1">
              <a:buFont typeface="Arial" panose="020B0604020202020204" pitchFamily="34" charset="0"/>
              <a:buChar char="•"/>
            </a:pPr>
            <a:r>
              <a:rPr lang="en-AU" dirty="0"/>
              <a:t>Held by video conference in Brisbane, Sydney, Melbourne and Adelaide</a:t>
            </a:r>
          </a:p>
          <a:p>
            <a:pPr lvl="1">
              <a:buFont typeface="Arial" panose="020B0604020202020204" pitchFamily="34" charset="0"/>
              <a:buChar char="•"/>
            </a:pPr>
            <a:r>
              <a:rPr lang="en-AU" dirty="0"/>
              <a:t>Tele-conference dial-in, however preference for attendance in person</a:t>
            </a:r>
          </a:p>
          <a:p>
            <a:pPr>
              <a:buFont typeface="Arial" panose="020B0604020202020204" pitchFamily="34" charset="0"/>
              <a:buChar char="•"/>
            </a:pPr>
            <a:r>
              <a:rPr lang="en-AU" dirty="0"/>
              <a:t>PCF members are expected to represent their businesses in terms of:</a:t>
            </a:r>
          </a:p>
          <a:p>
            <a:pPr lvl="1">
              <a:buFont typeface="Arial" panose="020B0604020202020204" pitchFamily="34" charset="0"/>
              <a:buChar char="•"/>
            </a:pPr>
            <a:r>
              <a:rPr lang="en-AU" dirty="0"/>
              <a:t>Accountability for planning and status of participant programs</a:t>
            </a:r>
          </a:p>
          <a:p>
            <a:pPr lvl="1">
              <a:buFont typeface="Arial" panose="020B0604020202020204" pitchFamily="34" charset="0"/>
              <a:buChar char="•"/>
            </a:pPr>
            <a:r>
              <a:rPr lang="en-AU" dirty="0"/>
              <a:t>Mobilisation of resources</a:t>
            </a:r>
          </a:p>
          <a:p>
            <a:pPr lvl="1">
              <a:buFont typeface="Arial" panose="020B0604020202020204" pitchFamily="34" charset="0"/>
              <a:buChar char="•"/>
            </a:pPr>
            <a:r>
              <a:rPr lang="en-AU" dirty="0"/>
              <a:t>Identification and reporting of issues and risks</a:t>
            </a:r>
          </a:p>
          <a:p>
            <a:pPr>
              <a:buFont typeface="Arial" panose="020B0604020202020204" pitchFamily="34" charset="0"/>
              <a:buChar char="•"/>
            </a:pPr>
            <a:r>
              <a:rPr lang="en-AU" dirty="0"/>
              <a:t>However, the PCF is not a decision-making group</a:t>
            </a:r>
          </a:p>
          <a:p>
            <a:pPr lvl="1">
              <a:buFont typeface="Arial" panose="020B0604020202020204" pitchFamily="34" charset="0"/>
              <a:buChar char="•"/>
            </a:pPr>
            <a:r>
              <a:rPr lang="en-AU" dirty="0"/>
              <a:t>No requirement to vote</a:t>
            </a:r>
          </a:p>
          <a:p>
            <a:pPr lvl="1">
              <a:buFont typeface="Arial" panose="020B0604020202020204" pitchFamily="34" charset="0"/>
              <a:buChar char="•"/>
            </a:pPr>
            <a:r>
              <a:rPr lang="en-AU" dirty="0"/>
              <a:t>Contentious matters will be escalated within AEMO’s program and to the Executive Forum</a:t>
            </a:r>
          </a:p>
        </p:txBody>
      </p:sp>
    </p:spTree>
    <p:extLst>
      <p:ext uri="{BB962C8B-B14F-4D97-AF65-F5344CB8AC3E}">
        <p14:creationId xmlns:p14="http://schemas.microsoft.com/office/powerpoint/2010/main" val="1314503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Program background</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Graeme Windley</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8</a:t>
            </a:fld>
            <a:endParaRPr lang="en-AU" dirty="0"/>
          </a:p>
        </p:txBody>
      </p:sp>
    </p:spTree>
    <p:extLst>
      <p:ext uri="{BB962C8B-B14F-4D97-AF65-F5344CB8AC3E}">
        <p14:creationId xmlns:p14="http://schemas.microsoft.com/office/powerpoint/2010/main" val="1316086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a:t>5MS Summary</a:t>
            </a:r>
            <a:endParaRPr lang="en-AU" dirty="0"/>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6" y="1692373"/>
            <a:ext cx="10255425" cy="5441851"/>
          </a:xfrm>
        </p:spPr>
        <p:txBody>
          <a:bodyPr>
            <a:noAutofit/>
          </a:bodyPr>
          <a:lstStyle/>
          <a:p>
            <a:pPr marL="0" indent="0">
              <a:buNone/>
            </a:pPr>
            <a:r>
              <a:rPr lang="en-AU" sz="1800" b="1" i="1" dirty="0"/>
              <a:t>AEMC Decision</a:t>
            </a:r>
            <a:endParaRPr lang="en-AU" sz="1800" dirty="0"/>
          </a:p>
          <a:p>
            <a:pPr marL="0" indent="0">
              <a:buNone/>
            </a:pPr>
            <a:r>
              <a:rPr lang="en-AU" sz="1800" dirty="0"/>
              <a:t>On 28 November 2017, the AEMC made a final rule change altering the settlement period to five-minutes (align with dispatch period). The industry go live is 1 July 2021. Purpose of rule change:</a:t>
            </a:r>
          </a:p>
          <a:p>
            <a:pPr marL="171450" indent="-171450"/>
            <a:r>
              <a:rPr lang="en-AU" sz="1800" dirty="0"/>
              <a:t>To remove the anomaly that exists between the five-minute dispatch and 30-minute settlement, which has been identified as a contributing factor to disorderly bidding.</a:t>
            </a:r>
          </a:p>
          <a:p>
            <a:pPr marL="171450" indent="-171450"/>
            <a:r>
              <a:rPr lang="en-AU" sz="1800" dirty="0"/>
              <a:t>To provide a clearer price signal for investment in fast response technology, including batteries and demand response.</a:t>
            </a:r>
          </a:p>
          <a:p>
            <a:pPr marL="171450" indent="-171450"/>
            <a:endParaRPr lang="en-AU" sz="1800" dirty="0"/>
          </a:p>
          <a:p>
            <a:pPr marL="0" indent="0" hangingPunct="0">
              <a:buNone/>
            </a:pPr>
            <a:r>
              <a:rPr lang="en-AU" sz="1800" dirty="0"/>
              <a:t> Key functional implications of 5MS include:</a:t>
            </a:r>
          </a:p>
          <a:p>
            <a:pPr marL="0" indent="0" hangingPunct="0">
              <a:buNone/>
            </a:pPr>
            <a:r>
              <a:rPr lang="en-AU" sz="1800" b="1" i="1" dirty="0"/>
              <a:t>Metering</a:t>
            </a:r>
          </a:p>
          <a:p>
            <a:pPr marL="171450" lvl="0" indent="-171450" hangingPunct="0"/>
            <a:r>
              <a:rPr lang="en-AU" sz="1800" dirty="0"/>
              <a:t>Central systems acceptance of five-minute metering data from the market.</a:t>
            </a:r>
          </a:p>
          <a:p>
            <a:pPr marL="171450" lvl="0" indent="-171450" hangingPunct="0"/>
            <a:r>
              <a:rPr lang="en-AU" sz="1800" dirty="0"/>
              <a:t>Adjusting interval meters to deliver data at five-minute intervals.</a:t>
            </a:r>
          </a:p>
          <a:p>
            <a:pPr marL="171450" lvl="0" indent="-171450" hangingPunct="0"/>
            <a:r>
              <a:rPr lang="en-AU" sz="1800" dirty="0"/>
              <a:t>Re-accreditation of all MDPs and MPs intent on providing five-minute metering services.</a:t>
            </a:r>
          </a:p>
          <a:p>
            <a:pPr marL="171450" lvl="0" indent="-171450" hangingPunct="0"/>
            <a:r>
              <a:rPr lang="en-AU" sz="1800" dirty="0"/>
              <a:t>Controlled Load Profile (CLP) and Net System Load Profile (NSLP) change from 30-minute to five-minute.</a:t>
            </a:r>
          </a:p>
          <a:p>
            <a:pPr marL="171450" lvl="0" indent="-171450" hangingPunct="0"/>
            <a:r>
              <a:rPr lang="en-AU" sz="1800" dirty="0"/>
              <a:t>Potential changes to the frequency of which Metering Data is delivered.</a:t>
            </a: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9</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1202484801"/>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A4 v2.potx" id="{56C674FB-5903-4E08-9F7A-81B5291517EA}" vid="{3EC44A36-076D-48EC-9FED-1333FF1338B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1</Value>
    </TaxCatchAll>
    <AEMODescription xmlns="a14523ce-dede-483e-883a-2d83261080bd" xsi:nil="true"/>
    <_dlc_DocId xmlns="a14523ce-dede-483e-883a-2d83261080bd">PROJECT-107690352-609</_dlc_DocId>
    <_dlc_DocIdUrl xmlns="a14523ce-dede-483e-883a-2d83261080bd">
      <Url>http://sharedocs/projects/5ms/_layouts/15/DocIdRedir.aspx?ID=PROJECT-107690352-609</Url>
      <Description>PROJECT-107690352-609</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AEMODocument" ma:contentTypeID="0x0101009BE89D58CAF0934CA32A20BCFFD353DC00D090D6681D809D4D8FC2F677DB1CD59F" ma:contentTypeVersion="0" ma:contentTypeDescription="" ma:contentTypeScope="" ma:versionID="5f210c46fef8c3b1101fe9149cdec39d">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61CE80-04B0-4325-95A9-E7D555045A4F}">
  <ds:schemaRefs>
    <ds:schemaRef ds:uri="http://purl.org/dc/elements/1.1/"/>
    <ds:schemaRef ds:uri="http://purl.org/dc/terms/"/>
    <ds:schemaRef ds:uri="http://schemas.openxmlformats.org/package/2006/metadata/core-properties"/>
    <ds:schemaRef ds:uri="a14523ce-dede-483e-883a-2d83261080bd"/>
    <ds:schemaRef ds:uri="http://purl.org/dc/dcmitype/"/>
    <ds:schemaRef ds:uri="http://schemas.microsoft.com/office/infopath/2007/PartnerControls"/>
    <ds:schemaRef ds:uri="http://schemas.microsoft.com/office/2006/documentManagement/typ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AFFDE70-8749-4212-B5F5-A7D4010AEF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C8B596-F14F-4C6C-B9AD-321698AE40A8}">
  <ds:schemaRefs>
    <ds:schemaRef ds:uri="http://schemas.microsoft.com/sharepoint/events"/>
  </ds:schemaRefs>
</ds:datastoreItem>
</file>

<file path=customXml/itemProps4.xml><?xml version="1.0" encoding="utf-8"?>
<ds:datastoreItem xmlns:ds="http://schemas.openxmlformats.org/officeDocument/2006/customXml" ds:itemID="{F1B58D7C-F3BD-4BE0-85CB-D36468012E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A4</Template>
  <TotalTime>88349</TotalTime>
  <Words>2292</Words>
  <Application>Microsoft Office PowerPoint</Application>
  <PresentationFormat>Custom</PresentationFormat>
  <Paragraphs>428</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Courier New</vt:lpstr>
      <vt:lpstr>Futura Std Light</vt:lpstr>
      <vt:lpstr>Times New Roman</vt:lpstr>
      <vt:lpstr>Tw Cen MT</vt:lpstr>
      <vt:lpstr>Wingdings</vt:lpstr>
      <vt:lpstr>Office Theme</vt:lpstr>
      <vt:lpstr>Five-Minute Settlement Program: Program Consultative Forum 1 </vt:lpstr>
      <vt:lpstr>Agenda</vt:lpstr>
      <vt:lpstr>PCF objectives and expectations </vt:lpstr>
      <vt:lpstr>Program engagement structure</vt:lpstr>
      <vt:lpstr>Program forums and groups</vt:lpstr>
      <vt:lpstr>PCF objectives</vt:lpstr>
      <vt:lpstr>PCF expectations</vt:lpstr>
      <vt:lpstr>Program background </vt:lpstr>
      <vt:lpstr>5MS Summary</vt:lpstr>
      <vt:lpstr>5MS Summary</vt:lpstr>
      <vt:lpstr>Program Overview</vt:lpstr>
      <vt:lpstr>Program Overview</vt:lpstr>
      <vt:lpstr>Program Overview</vt:lpstr>
      <vt:lpstr>Program update </vt:lpstr>
      <vt:lpstr>Program Status</vt:lpstr>
      <vt:lpstr>Procedures workstream update </vt:lpstr>
      <vt:lpstr>Procedures</vt:lpstr>
      <vt:lpstr>Indicative prioritisation</vt:lpstr>
      <vt:lpstr>Settlement residue auction package</vt:lpstr>
      <vt:lpstr>Systems workstream update </vt:lpstr>
      <vt:lpstr>IT Workstream – Activities</vt:lpstr>
      <vt:lpstr>IT Workstream Timeline – Indicative</vt:lpstr>
      <vt:lpstr>System Interface Changes - Retail</vt:lpstr>
      <vt:lpstr>System Interface Changes - Wholesale</vt:lpstr>
      <vt:lpstr>Procedure Working Group approach </vt:lpstr>
      <vt:lpstr>Procedures – scope of consultation</vt:lpstr>
      <vt:lpstr>Procedures – approach to consultation</vt:lpstr>
      <vt:lpstr>Indicative example – metering data procedures</vt:lpstr>
      <vt:lpstr>Discussion</vt:lpstr>
      <vt:lpstr>Risk and issue management </vt:lpstr>
      <vt:lpstr>Approach to Risks &amp; Issues</vt:lpstr>
      <vt:lpstr>General questions </vt:lpstr>
      <vt:lpstr>Further information</vt:lpstr>
      <vt:lpstr>Forward meeting plan </vt:lpstr>
      <vt:lpstr>Upcoming meetings</vt:lpstr>
      <vt:lpstr>PowerPoint Presentation</vt:lpstr>
    </vt:vector>
  </TitlesOfParts>
  <Company>AEMO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Information and Control</dc:title>
  <dc:creator>AEMO</dc:creator>
  <cp:lastModifiedBy>Felicity Bodger</cp:lastModifiedBy>
  <cp:revision>116</cp:revision>
  <cp:lastPrinted>2018-05-23T08:16:40Z</cp:lastPrinted>
  <dcterms:created xsi:type="dcterms:W3CDTF">2018-03-14T04:52:00Z</dcterms:created>
  <dcterms:modified xsi:type="dcterms:W3CDTF">2018-07-25T04:25:27Z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0x0101009BE89D58CAF0934CA32A20BCFFD353DC00D090D6681D809D4D8FC2F677DB1CD59F</vt:lpwstr>
  </property>
  <property fmtid="{D5CDD505-2E9C-101B-9397-08002B2CF9AE}" pid="3" name="_dlc_DocIdItemGuid">
    <vt:lpwstr>03b0269d-6c8c-45b3-99e0-fa9cd85b190e</vt:lpwstr>
  </property>
  <property fmtid="{D5CDD505-2E9C-101B-9397-08002B2CF9AE}" pid="4" name="AEMODocumentType">
    <vt:lpwstr>1;#Operational Record|859762f2-4462-42eb-9744-c955c7e2c540</vt:lpwstr>
  </property>
  <property fmtid="{D5CDD505-2E9C-101B-9397-08002B2CF9AE}" pid="5" name="AEMOKeywords">
    <vt:lpwstr/>
  </property>
</Properties>
</file>