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29"/>
  </p:notesMasterIdLst>
  <p:sldIdLst>
    <p:sldId id="257" r:id="rId6"/>
    <p:sldId id="1501" r:id="rId7"/>
    <p:sldId id="465" r:id="rId8"/>
    <p:sldId id="1466" r:id="rId9"/>
    <p:sldId id="1503" r:id="rId10"/>
    <p:sldId id="879" r:id="rId11"/>
    <p:sldId id="1467" r:id="rId12"/>
    <p:sldId id="3651" r:id="rId13"/>
    <p:sldId id="1509" r:id="rId14"/>
    <p:sldId id="1510" r:id="rId15"/>
    <p:sldId id="1468" r:id="rId16"/>
    <p:sldId id="1497" r:id="rId17"/>
    <p:sldId id="256" r:id="rId18"/>
    <p:sldId id="3648" r:id="rId19"/>
    <p:sldId id="3649" r:id="rId20"/>
    <p:sldId id="3650" r:id="rId21"/>
    <p:sldId id="1108" r:id="rId22"/>
    <p:sldId id="1514" r:id="rId23"/>
    <p:sldId id="1517" r:id="rId24"/>
    <p:sldId id="1500" r:id="rId25"/>
    <p:sldId id="1518" r:id="rId26"/>
    <p:sldId id="1516" r:id="rId27"/>
    <p:sldId id="151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1503"/>
            <p14:sldId id="879"/>
          </p14:sldIdLst>
        </p14:section>
        <p14:section name="Program Status Update" id="{A824D464-18FC-4756-8E6A-B69E7ECF6DF6}">
          <p14:sldIdLst>
            <p14:sldId id="1467"/>
            <p14:sldId id="3651"/>
            <p14:sldId id="1509"/>
            <p14:sldId id="1510"/>
          </p14:sldIdLst>
        </p14:section>
        <p14:section name="For Decision/ Noting" id="{2D97A8A0-AF1B-480F-B1CC-2DC2DBDC8AD0}">
          <p14:sldIdLst/>
        </p14:section>
        <p14:section name="For Discussion" id="{77D75B2B-638D-4103-A812-F282A3FA85DF}">
          <p14:sldIdLst>
            <p14:sldId id="1468"/>
            <p14:sldId id="1497"/>
          </p14:sldIdLst>
        </p14:section>
        <p14:section name="For Information" id="{DEDF9C21-B2F4-4D71-B84F-1B6062081826}">
          <p14:sldIdLst>
            <p14:sldId id="256"/>
            <p14:sldId id="3648"/>
            <p14:sldId id="3649"/>
            <p14:sldId id="3650"/>
            <p14:sldId id="1108"/>
            <p14:sldId id="1514"/>
            <p14:sldId id="1517"/>
          </p14:sldIdLst>
        </p14:section>
        <p14:section name="Appendix" id="{95EC141F-D4C2-42C3-9345-F25183DEA8AF}">
          <p14:sldIdLst>
            <p14:sldId id="1500"/>
            <p14:sldId id="1518"/>
            <p14:sldId id="1516"/>
            <p14:sldId id="151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00"/>
    <a:srgbClr val="134555"/>
    <a:srgbClr val="620918"/>
    <a:srgbClr val="360F3C"/>
    <a:srgbClr val="A9C399"/>
    <a:srgbClr val="1E4064"/>
    <a:srgbClr val="E0E8EA"/>
    <a:srgbClr val="99FF99"/>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4E9FFC-8C01-E8B4-D8E1-9F977237A31D}" v="6" dt="2021-05-20T05:16:54.080"/>
    <p1510:client id="{28E1139E-B459-AC89-ECC0-45DAD9B226D6}" v="4" dt="2021-06-29T07:16:46.840"/>
    <p1510:client id="{640F1064-9214-4F5D-910D-FC4824CC278F}" v="39" dt="2021-05-20T05:16:53.260"/>
    <p1510:client id="{E5A4C99F-407D-0000-7FCC-0A4381E93FBF}" v="18" dt="2021-05-20T04:56:59.9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 Id="rId4"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9/09/2021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1A1017-5750-4AB3-BA18-4D3BEB0D3C75}" type="slidenum">
              <a:rPr lang="en-AU" smtClean="0"/>
              <a:t>8</a:t>
            </a:fld>
            <a:endParaRPr lang="en-AU"/>
          </a:p>
        </p:txBody>
      </p:sp>
    </p:spTree>
    <p:extLst>
      <p:ext uri="{BB962C8B-B14F-4D97-AF65-F5344CB8AC3E}">
        <p14:creationId xmlns:p14="http://schemas.microsoft.com/office/powerpoint/2010/main" val="45072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1A1017-5750-4AB3-BA18-4D3BEB0D3C75}" type="slidenum">
              <a:rPr lang="en-AU" smtClean="0"/>
              <a:t>9</a:t>
            </a:fld>
            <a:endParaRPr lang="en-AU"/>
          </a:p>
        </p:txBody>
      </p:sp>
    </p:spTree>
    <p:extLst>
      <p:ext uri="{BB962C8B-B14F-4D97-AF65-F5344CB8AC3E}">
        <p14:creationId xmlns:p14="http://schemas.microsoft.com/office/powerpoint/2010/main" val="3821609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B1A1017-5750-4AB3-BA18-4D3BEB0D3C75}" type="slidenum">
              <a:rPr lang="en-AU" smtClean="0"/>
              <a:t>10</a:t>
            </a:fld>
            <a:endParaRPr lang="en-AU"/>
          </a:p>
        </p:txBody>
      </p:sp>
    </p:spTree>
    <p:extLst>
      <p:ext uri="{BB962C8B-B14F-4D97-AF65-F5344CB8AC3E}">
        <p14:creationId xmlns:p14="http://schemas.microsoft.com/office/powerpoint/2010/main" val="3604001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9/09/2021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9/09/2021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9/09/2021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9/09/2021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9/09/2021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9/09/2021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9/09/2021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9/09/2021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9/09/2021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9/09/2021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9/09/2021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_BDB6E58E.xlsx"/><Relationship Id="rId12"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11" Type="http://schemas.openxmlformats.org/officeDocument/2006/relationships/package" Target="../embeddings/Microsoft_Excel_Worksheet_D061DF6C.xlsx"/><Relationship Id="rId5" Type="http://schemas.openxmlformats.org/officeDocument/2006/relationships/package" Target="../embeddings/Microsoft_Excel_Worksheet_D018326E.xlsx"/><Relationship Id="rId10" Type="http://schemas.openxmlformats.org/officeDocument/2006/relationships/image" Target="../media/image8.emf"/><Relationship Id="rId4" Type="http://schemas.openxmlformats.org/officeDocument/2006/relationships/image" Target="../media/image10.png"/><Relationship Id="rId9" Type="http://schemas.openxmlformats.org/officeDocument/2006/relationships/package" Target="../embeddings/Microsoft_Excel_Worksheet_3BA04007.xlsx"/></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a:t>5MS Industry Testing Working Group #16</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Tuesday, 25 May 2021</a:t>
            </a:r>
          </a:p>
          <a:p>
            <a:r>
              <a:rPr lang="en-AU" sz="2000">
                <a:ea typeface="+mn-lt"/>
                <a:cs typeface="+mn-lt"/>
              </a:rPr>
              <a:t>This meeting is recorded for the purpose of minute taking.</a:t>
            </a:r>
            <a:endParaRPr lang="en-US" sz="2000">
              <a:ea typeface="+mn-lt"/>
              <a:cs typeface="+mn-lt"/>
            </a:endParaRPr>
          </a:p>
          <a:p>
            <a:r>
              <a:rPr lang="en-AU" sz="2000">
                <a:ea typeface="+mn-lt"/>
                <a:cs typeface="+mn-lt"/>
              </a:rPr>
              <a:t>Please disconnect from your workplace VPN for the WebEx call</a:t>
            </a:r>
            <a:endParaRPr lang="en-AU"/>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a:t>5MS Pre Production –  23 April  2021</a:t>
            </a:r>
            <a:endParaRPr lang="en-AU" sz="4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4833553"/>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4392</a:t>
                      </a:r>
                    </a:p>
                  </a:txBody>
                  <a:tcPr marL="8763" marR="8763" marT="8763" marB="0" anchor="ctr">
                    <a:solidFill>
                      <a:schemeClr val="bg1">
                        <a:lumMod val="95000"/>
                      </a:schemeClr>
                    </a:solidFill>
                  </a:tcPr>
                </a:tc>
                <a:tc>
                  <a:txBody>
                    <a:bodyPr/>
                    <a:lstStyle/>
                    <a:p>
                      <a:pPr marL="0" algn="l" defTabSz="727510" rtl="0" eaLnBrk="1" fontAlgn="t" latinLnBrk="0" hangingPunct="1"/>
                      <a:r>
                        <a:rPr lang="en-AU" sz="900" b="0" i="0" u="none" strike="noStrike" kern="1200">
                          <a:solidFill>
                            <a:srgbClr val="222324"/>
                          </a:solidFill>
                          <a:effectLst/>
                          <a:latin typeface="Segoe UI Semilight" panose="020B0402040204020203" pitchFamily="34" charset="0"/>
                          <a:ea typeface="+mn-ea"/>
                          <a:cs typeface="+mn-cs"/>
                        </a:rPr>
                        <a:t>Settlements Direct: The text reports do not have the .txt extension</a:t>
                      </a:r>
                    </a:p>
                  </a:txBody>
                  <a:tcP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Files are downloading with an incorrect .file name extension  which affects the opening of these files</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553843743"/>
                  </a:ext>
                </a:extLst>
              </a:tr>
              <a:tr h="339874">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4533</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fontAlgn="t"/>
                      <a:r>
                        <a:rPr lang="en-US" sz="900" b="0" i="0" u="none" strike="noStrike" kern="1200">
                          <a:solidFill>
                            <a:srgbClr val="222324"/>
                          </a:solidFill>
                          <a:effectLst/>
                          <a:latin typeface="Segoe UI Semilight" panose="020B0402040204020203" pitchFamily="34" charset="0"/>
                          <a:ea typeface="+mn-ea"/>
                          <a:cs typeface="+mn-cs"/>
                        </a:rPr>
                        <a:t>Credit Support is missing a filed on the credit support page</a:t>
                      </a:r>
                      <a:endParaRPr lang="en-AU" sz="900" b="0" i="0" u="none" strike="noStrike" kern="1200">
                        <a:solidFill>
                          <a:srgbClr val="222324"/>
                        </a:solidFill>
                        <a:effectLst/>
                        <a:latin typeface="Segoe UI Semilight" panose="020B0402040204020203" pitchFamily="34" charset="0"/>
                        <a:ea typeface="+mn-ea"/>
                        <a:cs typeface="+mn-cs"/>
                      </a:endParaRPr>
                    </a:p>
                  </a:txBody>
                  <a:tcP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In Progress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Settlements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632283818"/>
                  </a:ext>
                </a:extLst>
              </a:tr>
              <a:tr h="339874">
                <a:tc>
                  <a:txBody>
                    <a:bodyPr/>
                    <a:lstStyle/>
                    <a:p>
                      <a:pPr algn="l" rtl="0" fontAlgn="ctr"/>
                      <a:r>
                        <a:rPr lang="en-US" sz="900" b="0" i="0" u="none" strike="noStrike">
                          <a:solidFill>
                            <a:srgbClr val="222324"/>
                          </a:solidFill>
                          <a:effectLst/>
                          <a:latin typeface="Segoe UI Semilight" panose="020B0402040204020203" pitchFamily="34" charset="0"/>
                        </a:rPr>
                        <a:t>4539</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t" latinLnBrk="0" hangingPunct="1"/>
                      <a:r>
                        <a:rPr lang="en-AU" sz="900" b="0" i="0" u="none" strike="noStrike" kern="1200">
                          <a:solidFill>
                            <a:srgbClr val="222324"/>
                          </a:solidFill>
                          <a:effectLst/>
                          <a:latin typeface="Segoe UI Semilight" panose="020B0402040204020203" pitchFamily="34" charset="0"/>
                          <a:ea typeface="+mn-ea"/>
                          <a:cs typeface="+mn-cs"/>
                        </a:rPr>
                        <a:t>r39_p1 in MSATS Pre-production returning r35 acks</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a:solidFill>
                            <a:srgbClr val="222324"/>
                          </a:solidFill>
                          <a:effectLst/>
                          <a:latin typeface="Segoe UI Semilight" panose="020B0402040204020203" pitchFamily="34" charset="0"/>
                        </a:rPr>
                        <a:t>Closed</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a:solidFill>
                            <a:srgbClr val="222324"/>
                          </a:solidFill>
                          <a:effectLst/>
                          <a:latin typeface="Segoe UI Semilight" panose="020B0402040204020203" pitchFamily="34" charset="0"/>
                        </a:rPr>
                        <a:t>MSATS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Even if you update to the latest schema CATs transactions are returning acks in r35 format.</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256692753"/>
                  </a:ext>
                </a:extLst>
              </a:tr>
              <a:tr h="339874">
                <a:tc>
                  <a:txBody>
                    <a:bodyPr/>
                    <a:lstStyle/>
                    <a:p>
                      <a:pPr algn="l" rtl="0" fontAlgn="ctr"/>
                      <a:r>
                        <a:rPr lang="en-US" sz="900" b="0" i="0" u="none" strike="noStrike">
                          <a:solidFill>
                            <a:srgbClr val="222324"/>
                          </a:solidFill>
                          <a:effectLst/>
                          <a:latin typeface="Segoe UI Semilight" panose="020B0402040204020203" pitchFamily="34" charset="0"/>
                        </a:rPr>
                        <a:t>4607</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Incorrect event codes 201 and 202 are valid B2B codes that are being applied to B2M incorrectly should be 3021 and3022</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In Progress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MSATS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Incorrect error codes returned when errors occur in meter read files submitted to AEMO</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813189826"/>
                  </a:ext>
                </a:extLst>
              </a:tr>
              <a:tr h="339874">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4563</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r>
                        <a:rPr lang="en-US" sz="900" b="0" i="0" u="none" strike="noStrike" kern="1200">
                          <a:solidFill>
                            <a:srgbClr val="222324"/>
                          </a:solidFill>
                          <a:effectLst/>
                          <a:latin typeface="Segoe UI Semilight" panose="020B0402040204020203" pitchFamily="34" charset="0"/>
                          <a:ea typeface="+mn-ea"/>
                          <a:cs typeface="+mn-cs"/>
                        </a:rPr>
                        <a:t>MSATS meter data enquiry screen is return duplicate rows of data</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In Progress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MSATS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Date is being4547 displayed twice – confirmed it is only in the DB once.</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263823008"/>
                  </a:ext>
                </a:extLst>
              </a:tr>
              <a:tr h="428340">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4547</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r>
                        <a:rPr lang="en-US" sz="900" b="0" i="0" u="none" strike="noStrike" kern="1200">
                          <a:solidFill>
                            <a:srgbClr val="222324"/>
                          </a:solidFill>
                          <a:effectLst/>
                          <a:latin typeface="Segoe UI Semilight" panose="020B0402040204020203" pitchFamily="34" charset="0"/>
                          <a:ea typeface="+mn-ea"/>
                          <a:cs typeface="+mn-cs"/>
                        </a:rPr>
                        <a:t>Screen display issue – MDMT batch handler incorrectly showing as down for some participants</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In Progress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MSATS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The correct information is displayed directly under the incorrect message</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339874">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4443</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algn="l" rtl="0" fontAlgn="ctr"/>
                      <a:r>
                        <a:rPr lang="en-US" sz="900" b="0" i="0" u="none" strike="noStrike" kern="1200">
                          <a:solidFill>
                            <a:srgbClr val="222324"/>
                          </a:solidFill>
                          <a:effectLst/>
                          <a:latin typeface="Segoe UI Semilight" panose="020B0402040204020203" pitchFamily="34" charset="0"/>
                          <a:ea typeface="+mn-ea"/>
                          <a:cs typeface="+mn-cs"/>
                        </a:rPr>
                        <a:t>Run Date/Time field mandatory for RM11 incorrectly</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In Progress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MSATS</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US" sz="900" b="0" i="0" u="none" strike="noStrike" kern="1200">
                          <a:solidFill>
                            <a:srgbClr val="222324"/>
                          </a:solidFill>
                          <a:effectLst/>
                          <a:latin typeface="Segoe UI Semilight" panose="020B0402040204020203" pitchFamily="34" charset="0"/>
                          <a:ea typeface="+mn-ea"/>
                          <a:cs typeface="+mn-cs"/>
                        </a:rPr>
                        <a:t>Participant forced to enter a run date and time when select report via screen.</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901448253"/>
                  </a:ext>
                </a:extLst>
              </a:tr>
              <a:tr h="416287">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1577684602"/>
                  </a:ext>
                </a:extLst>
              </a:tr>
              <a:tr h="294284">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1286549700"/>
                  </a:ext>
                </a:extLst>
              </a:tr>
              <a:tr h="361340">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715648933"/>
                  </a:ext>
                </a:extLst>
              </a:tr>
              <a:tr h="294284">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3444951448"/>
                  </a:ext>
                </a:extLst>
              </a:tr>
              <a:tr h="294284">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102571131"/>
                  </a:ext>
                </a:extLst>
              </a:tr>
              <a:tr h="0">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fontAlgn="t"/>
                      <a:endParaRPr lang="en-AU" sz="900" b="0" i="0" u="none" strike="noStrike" kern="1200">
                        <a:solidFill>
                          <a:srgbClr val="222324"/>
                        </a:solidFill>
                        <a:effectLst/>
                        <a:latin typeface="Segoe UI Semilight" panose="020B0402040204020203" pitchFamily="34" charset="0"/>
                        <a:ea typeface="+mn-ea"/>
                        <a:cs typeface="+mn-cs"/>
                      </a:endParaRPr>
                    </a:p>
                  </a:txBody>
                  <a:tcP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2067796473"/>
                  </a:ext>
                </a:extLst>
              </a:tr>
            </a:tbl>
          </a:graphicData>
        </a:graphic>
      </p:graphicFrame>
      <p:pic>
        <p:nvPicPr>
          <p:cNvPr id="5" name="Picture 5" descr="A picture containing text, clipart&#10;&#10;Description automatically generated">
            <a:extLst>
              <a:ext uri="{FF2B5EF4-FFF2-40B4-BE49-F238E27FC236}">
                <a16:creationId xmlns:a16="http://schemas.microsoft.com/office/drawing/2014/main" id="{9FA85150-AFC7-4E8A-A28B-69F450314B65}"/>
              </a:ext>
            </a:extLst>
          </p:cNvPr>
          <p:cNvPicPr>
            <a:picLocks noChangeAspect="1"/>
          </p:cNvPicPr>
          <p:nvPr/>
        </p:nvPicPr>
        <p:blipFill>
          <a:blip r:embed="rId3"/>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3180478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Invitation Testing​</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43201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136525"/>
            <a:ext cx="11408391" cy="1189039"/>
          </a:xfrm>
        </p:spPr>
        <p:txBody>
          <a:bodyPr>
            <a:normAutofit/>
          </a:bodyPr>
          <a:lstStyle/>
          <a:p>
            <a:r>
              <a:rPr lang="en-AU"/>
              <a:t>Retail Invitation Testing​</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pPr lvl="1"/>
            <a:endParaRPr lang="en-AU" sz="800"/>
          </a:p>
          <a:p>
            <a:pPr lvl="1"/>
            <a:endParaRPr lang="en-AU" sz="80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pic>
        <p:nvPicPr>
          <p:cNvPr id="4" name="Picture 3">
            <a:extLst>
              <a:ext uri="{FF2B5EF4-FFF2-40B4-BE49-F238E27FC236}">
                <a16:creationId xmlns:a16="http://schemas.microsoft.com/office/drawing/2014/main" id="{EFDB5B42-26D1-4F3A-9E52-5097FA4A37F3}"/>
              </a:ext>
            </a:extLst>
          </p:cNvPr>
          <p:cNvPicPr>
            <a:picLocks noChangeAspect="1"/>
          </p:cNvPicPr>
          <p:nvPr/>
        </p:nvPicPr>
        <p:blipFill>
          <a:blip r:embed="rId2"/>
          <a:stretch>
            <a:fillRect/>
          </a:stretch>
        </p:blipFill>
        <p:spPr>
          <a:xfrm>
            <a:off x="3025072" y="2386377"/>
            <a:ext cx="5829300" cy="4048125"/>
          </a:xfrm>
          <a:prstGeom prst="rect">
            <a:avLst/>
          </a:prstGeom>
        </p:spPr>
      </p:pic>
      <p:pic>
        <p:nvPicPr>
          <p:cNvPr id="5" name="Picture 5" descr="A picture containing text, clipart&#10;&#10;Description automatically generated">
            <a:extLst>
              <a:ext uri="{FF2B5EF4-FFF2-40B4-BE49-F238E27FC236}">
                <a16:creationId xmlns:a16="http://schemas.microsoft.com/office/drawing/2014/main" id="{FDC685B8-F91F-4DF1-8A1E-0C53280BC476}"/>
              </a:ext>
            </a:extLst>
          </p:cNvPr>
          <p:cNvPicPr>
            <a:picLocks noChangeAspect="1"/>
          </p:cNvPicPr>
          <p:nvPr/>
        </p:nvPicPr>
        <p:blipFill>
          <a:blip r:embed="rId3"/>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249990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Market Trial Test Preparation​</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endParaRPr lang="en-US"/>
          </a:p>
        </p:txBody>
      </p:sp>
    </p:spTree>
    <p:extLst>
      <p:ext uri="{BB962C8B-B14F-4D97-AF65-F5344CB8AC3E}">
        <p14:creationId xmlns:p14="http://schemas.microsoft.com/office/powerpoint/2010/main" val="837215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a:t>Market Trials - Changes</a:t>
            </a:r>
            <a:endParaRPr lang="en-AU" sz="3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14</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854777" y="1654430"/>
            <a:ext cx="8482446" cy="3970318"/>
          </a:xfrm>
          <a:prstGeom prst="rect">
            <a:avLst/>
          </a:prstGeom>
          <a:noFill/>
        </p:spPr>
        <p:txBody>
          <a:bodyPr wrap="square" rtlCol="0">
            <a:spAutoFit/>
          </a:bodyPr>
          <a:lstStyle/>
          <a:p>
            <a:r>
              <a:rPr lang="en-AU" sz="1200" b="1"/>
              <a:t>Changes effective from 01</a:t>
            </a:r>
            <a:r>
              <a:rPr lang="en-AU" sz="1200" b="1" baseline="30000"/>
              <a:t>st</a:t>
            </a:r>
            <a:r>
              <a:rPr lang="en-AU" sz="1200" b="1"/>
              <a:t> OCT 2021</a:t>
            </a:r>
          </a:p>
          <a:p>
            <a:endParaRPr lang="en-AU" sz="1200" b="1"/>
          </a:p>
          <a:p>
            <a:r>
              <a:rPr lang="en-AU" sz="1200" b="1"/>
              <a:t>Retail</a:t>
            </a:r>
          </a:p>
          <a:p>
            <a:pPr marL="214316" indent="-214316">
              <a:buFont typeface="Arial" panose="020B0604020202020204" pitchFamily="34" charset="0"/>
              <a:buChar char="•"/>
            </a:pPr>
            <a:r>
              <a:rPr lang="en-AU" sz="1200"/>
              <a:t>MDMT files will no longer be accepted for interval meters – only MTRD files </a:t>
            </a:r>
          </a:p>
          <a:p>
            <a:pPr marL="214316" indent="-214316">
              <a:buFont typeface="Arial" panose="020B0604020202020204" pitchFamily="34" charset="0"/>
              <a:buChar char="•"/>
            </a:pPr>
            <a:r>
              <a:rPr lang="en-AU" sz="1200"/>
              <a:t>UFE reports will be available</a:t>
            </a:r>
          </a:p>
          <a:p>
            <a:pPr marL="214316" indent="-214316">
              <a:buFont typeface="Arial" panose="020B0604020202020204" pitchFamily="34" charset="0"/>
              <a:buChar char="•"/>
            </a:pPr>
            <a:endParaRPr lang="en-AU" sz="1200"/>
          </a:p>
          <a:p>
            <a:r>
              <a:rPr lang="en-AU" sz="1200" b="1"/>
              <a:t>Settlements</a:t>
            </a:r>
          </a:p>
          <a:p>
            <a:pPr marL="214316" indent="-214316">
              <a:buFont typeface="Arial" panose="020B0604020202020204" pitchFamily="34" charset="0"/>
              <a:buChar char="•"/>
            </a:pPr>
            <a:r>
              <a:rPr lang="en-AU" sz="1200"/>
              <a:t>All data from 1</a:t>
            </a:r>
            <a:r>
              <a:rPr lang="en-AU" sz="1200" baseline="30000"/>
              <a:t>st</a:t>
            </a:r>
            <a:r>
              <a:rPr lang="en-AU" sz="1200"/>
              <a:t> October onward will be derived in 5 minute format</a:t>
            </a:r>
          </a:p>
          <a:p>
            <a:pPr marL="214316" indent="-214316">
              <a:buFont typeface="Arial" panose="020B0604020202020204" pitchFamily="34" charset="0"/>
              <a:buChar char="•"/>
            </a:pPr>
            <a:r>
              <a:rPr lang="en-AU" sz="1200"/>
              <a:t>UFE will be displayed on invoices but not used in any calculations</a:t>
            </a:r>
          </a:p>
          <a:p>
            <a:pPr marL="214316" indent="-214316">
              <a:buFont typeface="Arial" panose="020B0604020202020204" pitchFamily="34" charset="0"/>
              <a:buChar char="•"/>
            </a:pPr>
            <a:r>
              <a:rPr lang="en-AU" sz="1200"/>
              <a:t>New UFE reports available</a:t>
            </a:r>
          </a:p>
          <a:p>
            <a:pPr marL="214316" indent="-214316">
              <a:buFont typeface="Arial" panose="020B0604020202020204" pitchFamily="34" charset="0"/>
              <a:buChar char="•"/>
            </a:pPr>
            <a:endParaRPr lang="en-AU" sz="1200"/>
          </a:p>
          <a:p>
            <a:r>
              <a:rPr lang="en-AU" sz="1200" b="1"/>
              <a:t>Dispatch and Bidding</a:t>
            </a:r>
          </a:p>
          <a:p>
            <a:pPr marL="244373" indent="-244373">
              <a:buFont typeface="Arial" panose="020B0604020202020204" pitchFamily="34" charset="0"/>
              <a:buChar char="•"/>
            </a:pPr>
            <a:r>
              <a:rPr lang="en-AU" sz="1200"/>
              <a:t>Able to submit bids in 5 minute increments with varying values for each 5 minute period.</a:t>
            </a:r>
          </a:p>
          <a:p>
            <a:pPr marL="244373" indent="-244373">
              <a:buFont typeface="Arial" panose="020B0604020202020204" pitchFamily="34" charset="0"/>
              <a:buChar char="•"/>
            </a:pPr>
            <a:endParaRPr lang="en-AU" sz="1200"/>
          </a:p>
          <a:p>
            <a:r>
              <a:rPr lang="en-AU" sz="1200" b="1"/>
              <a:t>Considerations</a:t>
            </a:r>
          </a:p>
          <a:p>
            <a:pPr marL="635371" lvl="1" indent="-244373">
              <a:buFont typeface="Arial" panose="020B0604020202020204" pitchFamily="34" charset="0"/>
              <a:buChar char="•"/>
            </a:pPr>
            <a:r>
              <a:rPr lang="en-AU" sz="1200"/>
              <a:t>Do we test the transition settlements (5 days of 30 minute data and days of 5 minute data)</a:t>
            </a:r>
          </a:p>
          <a:p>
            <a:pPr marL="635371" lvl="1" indent="-244373">
              <a:buFont typeface="Arial" panose="020B0604020202020204" pitchFamily="34" charset="0"/>
              <a:buChar char="•"/>
            </a:pPr>
            <a:r>
              <a:rPr lang="en-AU" sz="1200"/>
              <a:t>Do we test full 5 minute settlements</a:t>
            </a:r>
          </a:p>
          <a:p>
            <a:pPr marL="635371" lvl="1" indent="-244373">
              <a:buFont typeface="Arial" panose="020B0604020202020204" pitchFamily="34" charset="0"/>
              <a:buChar char="•"/>
            </a:pPr>
            <a:r>
              <a:rPr lang="en-AU" sz="1200"/>
              <a:t>What volume of meter reads would participants like to see flow through</a:t>
            </a:r>
          </a:p>
          <a:p>
            <a:pPr marL="635371" lvl="1" indent="-244373">
              <a:buFont typeface="Arial" panose="020B0604020202020204" pitchFamily="34" charset="0"/>
              <a:buChar char="•"/>
            </a:pPr>
            <a:r>
              <a:rPr lang="en-AU" sz="1200"/>
              <a:t>Do we reflect the 5 minute bidding in the settlements invoices</a:t>
            </a:r>
          </a:p>
          <a:p>
            <a:pPr marL="635371" lvl="1" indent="-244373">
              <a:buFont typeface="Arial" panose="020B0604020202020204" pitchFamily="34" charset="0"/>
              <a:buChar char="•"/>
            </a:pPr>
            <a:r>
              <a:rPr lang="en-AU" sz="1200"/>
              <a:t>Over what period would you like to conduct the tests</a:t>
            </a:r>
          </a:p>
          <a:p>
            <a:pPr marL="635371" lvl="1" indent="-244373">
              <a:buFont typeface="Arial" panose="020B0604020202020204" pitchFamily="34" charset="0"/>
              <a:buChar char="•"/>
            </a:pPr>
            <a:endParaRPr lang="en-AU" sz="120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pic>
        <p:nvPicPr>
          <p:cNvPr id="5" name="Picture 5" descr="A picture containing text, clipart&#10;&#10;Description automatically generated">
            <a:extLst>
              <a:ext uri="{FF2B5EF4-FFF2-40B4-BE49-F238E27FC236}">
                <a16:creationId xmlns:a16="http://schemas.microsoft.com/office/drawing/2014/main" id="{001DB0DB-F0D1-4B89-B430-01AD29AF5F3C}"/>
              </a:ext>
            </a:extLst>
          </p:cNvPr>
          <p:cNvPicPr>
            <a:picLocks noChangeAspect="1"/>
          </p:cNvPicPr>
          <p:nvPr/>
        </p:nvPicPr>
        <p:blipFill>
          <a:blip r:embed="rId2"/>
          <a:stretch>
            <a:fillRect/>
          </a:stretch>
        </p:blipFill>
        <p:spPr>
          <a:xfrm>
            <a:off x="8843617" y="1494047"/>
            <a:ext cx="2743200" cy="1131123"/>
          </a:xfrm>
          <a:prstGeom prst="rect">
            <a:avLst/>
          </a:prstGeom>
        </p:spPr>
      </p:pic>
    </p:spTree>
    <p:extLst>
      <p:ext uri="{BB962C8B-B14F-4D97-AF65-F5344CB8AC3E}">
        <p14:creationId xmlns:p14="http://schemas.microsoft.com/office/powerpoint/2010/main" val="226390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a:t>Market Trials – Proposed Scope</a:t>
            </a:r>
            <a:endParaRPr lang="en-AU" sz="3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15</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946217" y="1650816"/>
            <a:ext cx="8482446" cy="5078313"/>
          </a:xfrm>
          <a:prstGeom prst="rect">
            <a:avLst/>
          </a:prstGeom>
          <a:noFill/>
        </p:spPr>
        <p:txBody>
          <a:bodyPr wrap="square" rtlCol="0">
            <a:spAutoFit/>
          </a:bodyPr>
          <a:lstStyle/>
          <a:p>
            <a:pPr marL="390998" lvl="1"/>
            <a:r>
              <a:rPr lang="en-US" sz="1200"/>
              <a:t>Dispatch and Bidding</a:t>
            </a:r>
          </a:p>
          <a:p>
            <a:pPr marL="635371" lvl="1" indent="-244373">
              <a:buFont typeface="Arial" panose="020B0604020202020204" pitchFamily="34" charset="0"/>
              <a:buChar char="•"/>
            </a:pPr>
            <a:r>
              <a:rPr lang="en-US" sz="1200"/>
              <a:t>Enter bids in current mode and verify the actual cut over date (i.e. submit bids in varying values).</a:t>
            </a:r>
          </a:p>
          <a:p>
            <a:pPr marL="635371" lvl="1" indent="-244373">
              <a:buFont typeface="Arial" panose="020B0604020202020204" pitchFamily="34" charset="0"/>
              <a:buChar char="•"/>
            </a:pPr>
            <a:r>
              <a:rPr lang="en-US" sz="1200"/>
              <a:t>Enter bids in the new variable values post change date</a:t>
            </a:r>
          </a:p>
          <a:p>
            <a:pPr marL="635371" lvl="1" indent="-244373">
              <a:buFont typeface="Arial" panose="020B0604020202020204" pitchFamily="34" charset="0"/>
              <a:buChar char="•"/>
            </a:pPr>
            <a:r>
              <a:rPr lang="en-US" sz="1200"/>
              <a:t>Energy bids and FCAS</a:t>
            </a:r>
          </a:p>
          <a:p>
            <a:pPr marL="635371" lvl="1" indent="-244373">
              <a:buFont typeface="Arial" panose="020B0604020202020204" pitchFamily="34" charset="0"/>
              <a:buChar char="•"/>
            </a:pPr>
            <a:r>
              <a:rPr lang="en-US" sz="1200"/>
              <a:t>Trading price</a:t>
            </a:r>
          </a:p>
          <a:p>
            <a:pPr marL="635371" lvl="1" indent="-244373">
              <a:buFont typeface="Arial" panose="020B0604020202020204" pitchFamily="34" charset="0"/>
              <a:buChar char="•"/>
            </a:pPr>
            <a:r>
              <a:rPr lang="en-US" sz="1200">
                <a:solidFill>
                  <a:schemeClr val="accent1"/>
                </a:solidFill>
              </a:rPr>
              <a:t>An Intervention - To be confirm</a:t>
            </a:r>
          </a:p>
          <a:p>
            <a:pPr marL="635371" lvl="1" indent="-244373">
              <a:buFont typeface="Arial" panose="020B0604020202020204" pitchFamily="34" charset="0"/>
              <a:buChar char="•"/>
            </a:pPr>
            <a:r>
              <a:rPr lang="en-US" sz="1200">
                <a:solidFill>
                  <a:schemeClr val="accent1"/>
                </a:solidFill>
              </a:rPr>
              <a:t>Including bids price caps – rolling sums, FCAS and energy bids – To be confirmed</a:t>
            </a:r>
          </a:p>
          <a:p>
            <a:pPr marL="635371" lvl="1" indent="-244373">
              <a:buFont typeface="Arial" panose="020B0604020202020204" pitchFamily="34" charset="0"/>
              <a:buChar char="•"/>
            </a:pPr>
            <a:r>
              <a:rPr lang="en-US" sz="1200">
                <a:solidFill>
                  <a:schemeClr val="accent1"/>
                </a:solidFill>
              </a:rPr>
              <a:t>Market Suspension – To be confirmed</a:t>
            </a:r>
          </a:p>
          <a:p>
            <a:pPr marL="390998" lvl="1"/>
            <a:endParaRPr lang="en-US" sz="1200">
              <a:solidFill>
                <a:srgbClr val="FF0000"/>
              </a:solidFill>
            </a:endParaRPr>
          </a:p>
          <a:p>
            <a:pPr marL="390998" lvl="1"/>
            <a:endParaRPr lang="en-US" sz="1200"/>
          </a:p>
          <a:p>
            <a:pPr marL="390998" lvl="1"/>
            <a:r>
              <a:rPr lang="en-US" sz="1200"/>
              <a:t>Settlements</a:t>
            </a:r>
          </a:p>
          <a:p>
            <a:pPr marL="635371" lvl="1" indent="-244373">
              <a:buFont typeface="Arial" panose="020B0604020202020204" pitchFamily="34" charset="0"/>
              <a:buChar char="•"/>
            </a:pPr>
            <a:r>
              <a:rPr lang="en-US" sz="1200"/>
              <a:t>Daily settlement runs for the transition week – 5 days of 30 minute 2 days of 5 minute</a:t>
            </a:r>
          </a:p>
          <a:p>
            <a:pPr marL="635371" lvl="1" indent="-244373">
              <a:buFont typeface="Arial" panose="020B0604020202020204" pitchFamily="34" charset="0"/>
              <a:buChar char="•"/>
            </a:pPr>
            <a:r>
              <a:rPr lang="en-US" sz="1200"/>
              <a:t>Followed by 3 weeks of daily 5 minute runs and normal weekly runs</a:t>
            </a:r>
          </a:p>
          <a:p>
            <a:pPr marL="635371" lvl="1" indent="-244373">
              <a:buFont typeface="Arial" panose="020B0604020202020204" pitchFamily="34" charset="0"/>
              <a:buChar char="•"/>
            </a:pPr>
            <a:r>
              <a:rPr lang="en-US" sz="1200"/>
              <a:t>Reallocations</a:t>
            </a:r>
          </a:p>
          <a:p>
            <a:pPr marL="635371" lvl="1" indent="-244373">
              <a:buFont typeface="Arial" panose="020B0604020202020204" pitchFamily="34" charset="0"/>
              <a:buChar char="•"/>
            </a:pPr>
            <a:r>
              <a:rPr lang="en-US" sz="1200"/>
              <a:t>Publishing of UFE reports</a:t>
            </a:r>
          </a:p>
          <a:p>
            <a:pPr marL="635371" lvl="1" indent="-244373">
              <a:buFont typeface="Arial" panose="020B0604020202020204" pitchFamily="34" charset="0"/>
              <a:buChar char="•"/>
            </a:pPr>
            <a:r>
              <a:rPr lang="en-US" sz="1200"/>
              <a:t>Settlement reports</a:t>
            </a:r>
          </a:p>
          <a:p>
            <a:pPr marL="635371" lvl="1" indent="-244373">
              <a:buFont typeface="Arial" panose="020B0604020202020204" pitchFamily="34" charset="0"/>
              <a:buChar char="•"/>
            </a:pPr>
            <a:r>
              <a:rPr lang="en-US" sz="1200"/>
              <a:t>Test population of </a:t>
            </a:r>
            <a:r>
              <a:rPr lang="en-AU" sz="1200"/>
              <a:t>SRA_PRUDENTIAL_CASH_SECURITY </a:t>
            </a:r>
            <a:endParaRPr lang="en-US" sz="1200"/>
          </a:p>
          <a:p>
            <a:pPr marL="635371" lvl="1" indent="-244373">
              <a:buFont typeface="Arial" panose="020B0604020202020204" pitchFamily="34" charset="0"/>
              <a:buChar char="•"/>
            </a:pPr>
            <a:endParaRPr lang="en-US" sz="1200"/>
          </a:p>
          <a:p>
            <a:pPr marL="390998" lvl="1"/>
            <a:r>
              <a:rPr lang="en-US" sz="1200"/>
              <a:t>Retail</a:t>
            </a:r>
          </a:p>
          <a:p>
            <a:pPr marL="635371" lvl="1" indent="-244373">
              <a:buFont typeface="Arial" panose="020B0604020202020204" pitchFamily="34" charset="0"/>
              <a:buChar char="•"/>
            </a:pPr>
            <a:r>
              <a:rPr lang="en-US" sz="1200"/>
              <a:t>Change of Retailer for a 5 minute meter</a:t>
            </a:r>
          </a:p>
          <a:p>
            <a:pPr marL="635371" lvl="1" indent="-244373">
              <a:buFont typeface="Arial" panose="020B0604020202020204" pitchFamily="34" charset="0"/>
              <a:buChar char="•"/>
            </a:pPr>
            <a:r>
              <a:rPr lang="en-US" sz="1200"/>
              <a:t>Confirm MDP rejection of MTMD interval files </a:t>
            </a:r>
          </a:p>
          <a:p>
            <a:pPr marL="635371" lvl="1" indent="-244373">
              <a:buFont typeface="Arial" panose="020B0604020202020204" pitchFamily="34" charset="0"/>
              <a:buChar char="•"/>
            </a:pPr>
            <a:r>
              <a:rPr lang="en-US" sz="1200"/>
              <a:t>Confirm successful submission of MTMD for basic </a:t>
            </a:r>
          </a:p>
          <a:p>
            <a:pPr marL="635371" lvl="1" indent="-244373">
              <a:buFont typeface="Arial" panose="020B0604020202020204" pitchFamily="34" charset="0"/>
              <a:buChar char="•"/>
            </a:pPr>
            <a:r>
              <a:rPr lang="en-US" sz="1200"/>
              <a:t>Publishing of UFE report</a:t>
            </a:r>
          </a:p>
          <a:p>
            <a:pPr marL="635371" lvl="1" indent="-244373">
              <a:buFont typeface="Arial" panose="020B0604020202020204" pitchFamily="34" charset="0"/>
              <a:buChar char="•"/>
            </a:pPr>
            <a:r>
              <a:rPr lang="en-US" sz="1200"/>
              <a:t>NCONUML </a:t>
            </a:r>
          </a:p>
          <a:p>
            <a:pPr marL="635371" lvl="1" indent="-244373">
              <a:buFont typeface="Arial" panose="020B0604020202020204" pitchFamily="34" charset="0"/>
              <a:buChar char="•"/>
            </a:pPr>
            <a:r>
              <a:rPr lang="en-US" sz="1200"/>
              <a:t> Type 7 meter read files </a:t>
            </a:r>
          </a:p>
          <a:p>
            <a:pPr marL="635371" lvl="1" indent="-244373">
              <a:buFont typeface="Arial" panose="020B0604020202020204" pitchFamily="34" charset="0"/>
              <a:buChar char="•"/>
            </a:pPr>
            <a:r>
              <a:rPr lang="en-US" sz="1200"/>
              <a:t>Network bills generated for FRMP’s</a:t>
            </a:r>
          </a:p>
          <a:p>
            <a:pPr marL="635371" lvl="1" indent="-244373">
              <a:buFont typeface="Arial" panose="020B0604020202020204" pitchFamily="34" charset="0"/>
              <a:buChar char="•"/>
            </a:pPr>
            <a:endParaRPr lang="en-AU" sz="120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pic>
        <p:nvPicPr>
          <p:cNvPr id="5" name="Picture 5" descr="A picture containing text, clipart&#10;&#10;Description automatically generated">
            <a:extLst>
              <a:ext uri="{FF2B5EF4-FFF2-40B4-BE49-F238E27FC236}">
                <a16:creationId xmlns:a16="http://schemas.microsoft.com/office/drawing/2014/main" id="{0EBD77FC-2414-439A-B341-2C81D780F48A}"/>
              </a:ext>
            </a:extLst>
          </p:cNvPr>
          <p:cNvPicPr>
            <a:picLocks noChangeAspect="1"/>
          </p:cNvPicPr>
          <p:nvPr/>
        </p:nvPicPr>
        <p:blipFill>
          <a:blip r:embed="rId2"/>
          <a:stretch>
            <a:fillRect/>
          </a:stretch>
        </p:blipFill>
        <p:spPr>
          <a:xfrm>
            <a:off x="8843617" y="2719873"/>
            <a:ext cx="2743200" cy="1418253"/>
          </a:xfrm>
          <a:prstGeom prst="rect">
            <a:avLst/>
          </a:prstGeom>
        </p:spPr>
      </p:pic>
    </p:spTree>
    <p:extLst>
      <p:ext uri="{BB962C8B-B14F-4D97-AF65-F5344CB8AC3E}">
        <p14:creationId xmlns:p14="http://schemas.microsoft.com/office/powerpoint/2010/main" val="335093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1556905" y="542049"/>
            <a:ext cx="8482446" cy="891779"/>
          </a:xfrm>
        </p:spPr>
        <p:txBody>
          <a:bodyPr vert="horz" lIns="68580" tIns="34290" rIns="68580" bIns="34290" rtlCol="0" anchor="b" anchorCtr="0">
            <a:normAutofit/>
          </a:bodyPr>
          <a:lstStyle/>
          <a:p>
            <a:r>
              <a:rPr lang="en-AU" sz="2694"/>
              <a:t>Market Trials – Proposed Scope</a:t>
            </a:r>
            <a:endParaRPr lang="en-AU" sz="3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defTabSz="685810">
              <a:defRPr/>
            </a:pPr>
            <a:fld id="{4EC81F68-4976-451A-B2E9-79BCBD2F70CC}" type="slidenum">
              <a:rPr lang="en-AU">
                <a:solidFill>
                  <a:srgbClr val="222324">
                    <a:tint val="75000"/>
                  </a:srgbClr>
                </a:solidFill>
                <a:latin typeface="Segoe UI Semilight"/>
              </a:rPr>
              <a:pPr defTabSz="685810">
                <a:defRPr/>
              </a:pPr>
              <a:t>16</a:t>
            </a:fld>
            <a:endParaRPr lang="en-AU">
              <a:solidFill>
                <a:srgbClr val="222324">
                  <a:tint val="75000"/>
                </a:srgbClr>
              </a:solidFill>
              <a:latin typeface="Segoe UI Semilight"/>
            </a:endParaRPr>
          </a:p>
        </p:txBody>
      </p:sp>
      <p:sp>
        <p:nvSpPr>
          <p:cNvPr id="4" name="TextBox 3">
            <a:extLst>
              <a:ext uri="{FF2B5EF4-FFF2-40B4-BE49-F238E27FC236}">
                <a16:creationId xmlns:a16="http://schemas.microsoft.com/office/drawing/2014/main" id="{F9B430E6-F20A-4382-9A9E-F6DA14F5D038}"/>
              </a:ext>
            </a:extLst>
          </p:cNvPr>
          <p:cNvSpPr txBox="1"/>
          <p:nvPr/>
        </p:nvSpPr>
        <p:spPr>
          <a:xfrm>
            <a:off x="1864302" y="1654430"/>
            <a:ext cx="8482446" cy="1569660"/>
          </a:xfrm>
          <a:prstGeom prst="rect">
            <a:avLst/>
          </a:prstGeom>
          <a:noFill/>
        </p:spPr>
        <p:txBody>
          <a:bodyPr wrap="square" rtlCol="0">
            <a:spAutoFit/>
          </a:bodyPr>
          <a:lstStyle/>
          <a:p>
            <a:pPr marL="390998" lvl="1"/>
            <a:r>
              <a:rPr lang="en-US" sz="1200" b="1"/>
              <a:t>Assumptions</a:t>
            </a:r>
          </a:p>
          <a:p>
            <a:pPr marL="390998" lvl="1"/>
            <a:endParaRPr lang="en-US" sz="1200" b="1"/>
          </a:p>
          <a:p>
            <a:pPr marL="562448" lvl="1" indent="-171450">
              <a:buFont typeface="Arial" panose="020B0604020202020204" pitchFamily="34" charset="0"/>
              <a:buChar char="•"/>
            </a:pPr>
            <a:r>
              <a:rPr lang="en-US" sz="1200"/>
              <a:t>Refresh wholesale and retail data.</a:t>
            </a:r>
          </a:p>
          <a:p>
            <a:pPr marL="562448" lvl="1" indent="-171450">
              <a:buFont typeface="Arial" panose="020B0604020202020204" pitchFamily="34" charset="0"/>
              <a:buChar char="•"/>
            </a:pPr>
            <a:r>
              <a:rPr lang="en-US" sz="1200"/>
              <a:t>Testing week will be based on the production settlement week.</a:t>
            </a:r>
          </a:p>
          <a:p>
            <a:pPr marL="562448" lvl="1" indent="-171450">
              <a:buFont typeface="Arial" panose="020B0604020202020204" pitchFamily="34" charset="0"/>
              <a:buChar char="•"/>
            </a:pPr>
            <a:r>
              <a:rPr lang="en-US" sz="1200"/>
              <a:t>MDP’s are able to provide reasonable volumes of 5 minute reads to both and AEMO and other participants</a:t>
            </a:r>
          </a:p>
          <a:p>
            <a:pPr marL="562448" lvl="1" indent="-171450">
              <a:buFont typeface="Arial" panose="020B0604020202020204" pitchFamily="34" charset="0"/>
              <a:buChar char="•"/>
            </a:pPr>
            <a:endParaRPr lang="en-US" sz="1200"/>
          </a:p>
          <a:p>
            <a:pPr marL="390998" lvl="1"/>
            <a:endParaRPr lang="en-US" sz="1200"/>
          </a:p>
          <a:p>
            <a:pPr marL="635371" lvl="1" indent="-244373">
              <a:buFont typeface="Arial" panose="020B0604020202020204" pitchFamily="34" charset="0"/>
              <a:buChar char="•"/>
            </a:pPr>
            <a:endParaRPr lang="en-AU" sz="1200"/>
          </a:p>
        </p:txBody>
      </p:sp>
      <p:sp>
        <p:nvSpPr>
          <p:cNvPr id="7" name="TextBox 6">
            <a:extLst>
              <a:ext uri="{FF2B5EF4-FFF2-40B4-BE49-F238E27FC236}">
                <a16:creationId xmlns:a16="http://schemas.microsoft.com/office/drawing/2014/main" id="{91089D74-8D3A-4B07-ABF4-2B3727AF3C2B}"/>
              </a:ext>
            </a:extLst>
          </p:cNvPr>
          <p:cNvSpPr txBox="1"/>
          <p:nvPr/>
        </p:nvSpPr>
        <p:spPr>
          <a:xfrm>
            <a:off x="9696019" y="325061"/>
            <a:ext cx="866006" cy="300082"/>
          </a:xfrm>
          <a:prstGeom prst="rect">
            <a:avLst/>
          </a:prstGeom>
          <a:noFill/>
        </p:spPr>
        <p:txBody>
          <a:bodyPr wrap="none" rtlCol="0">
            <a:spAutoFit/>
          </a:bodyPr>
          <a:lstStyle/>
          <a:p>
            <a:r>
              <a:rPr lang="en-AU" sz="1350" i="1">
                <a:solidFill>
                  <a:schemeClr val="bg1"/>
                </a:solidFill>
              </a:rPr>
              <a:t>Tui Grant</a:t>
            </a:r>
          </a:p>
        </p:txBody>
      </p:sp>
      <p:pic>
        <p:nvPicPr>
          <p:cNvPr id="5" name="Picture 5" descr="A picture containing text, clipart&#10;&#10;Description automatically generated">
            <a:extLst>
              <a:ext uri="{FF2B5EF4-FFF2-40B4-BE49-F238E27FC236}">
                <a16:creationId xmlns:a16="http://schemas.microsoft.com/office/drawing/2014/main" id="{7F68E4F3-8B9D-4E35-BCB2-45A4DF437A9F}"/>
              </a:ext>
            </a:extLst>
          </p:cNvPr>
          <p:cNvPicPr>
            <a:picLocks noChangeAspect="1"/>
          </p:cNvPicPr>
          <p:nvPr/>
        </p:nvPicPr>
        <p:blipFill>
          <a:blip r:embed="rId2"/>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3092363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fontScale="90000"/>
          </a:bodyPr>
          <a:lstStyle/>
          <a:p>
            <a:r>
              <a:rPr lang="en-AU"/>
              <a:t>Market Trial Test Preparation​ - Next Steps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r>
              <a:rPr lang="en-US" sz="1400"/>
              <a:t>Confirm Scope</a:t>
            </a:r>
          </a:p>
          <a:p>
            <a:r>
              <a:rPr lang="en-US" sz="1400"/>
              <a:t>Commence Registrations</a:t>
            </a:r>
          </a:p>
          <a:p>
            <a:r>
              <a:rPr lang="en-US" sz="1400"/>
              <a:t>Confirm data refresh dates</a:t>
            </a:r>
          </a:p>
          <a:p>
            <a:r>
              <a:rPr lang="en-US" sz="1400"/>
              <a:t>Prepare settlement weeks based on simulated 1</a:t>
            </a:r>
            <a:r>
              <a:rPr lang="en-US" sz="1400" baseline="30000"/>
              <a:t>st</a:t>
            </a:r>
            <a:r>
              <a:rPr lang="en-US" sz="1400"/>
              <a:t> Oct date</a:t>
            </a:r>
          </a:p>
          <a:p>
            <a:r>
              <a:rPr lang="en-US" sz="1400" err="1"/>
              <a:t>Organise</a:t>
            </a:r>
            <a:r>
              <a:rPr lang="en-US" sz="1400"/>
              <a:t> </a:t>
            </a:r>
            <a:r>
              <a:rPr lang="en-US" sz="1400" err="1"/>
              <a:t>Practitest</a:t>
            </a:r>
            <a:r>
              <a:rPr lang="en-US" sz="1400"/>
              <a:t> training for market trials</a:t>
            </a:r>
          </a:p>
          <a:p>
            <a:r>
              <a:rPr lang="en-US" sz="1400"/>
              <a:t>Confirm assumptions</a:t>
            </a:r>
          </a:p>
          <a:p>
            <a:endParaRPr lang="en-US" sz="1400"/>
          </a:p>
          <a:p>
            <a:endParaRPr lang="en-US" sz="1400"/>
          </a:p>
          <a:p>
            <a:endParaRPr lang="en-AU" sz="1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17</a:t>
            </a:fld>
            <a:endParaRPr lang="en-AU"/>
          </a:p>
        </p:txBody>
      </p:sp>
      <p:pic>
        <p:nvPicPr>
          <p:cNvPr id="5" name="Picture 5" descr="A picture containing text, clipart&#10;&#10;Description automatically generated">
            <a:extLst>
              <a:ext uri="{FF2B5EF4-FFF2-40B4-BE49-F238E27FC236}">
                <a16:creationId xmlns:a16="http://schemas.microsoft.com/office/drawing/2014/main" id="{F7F8DB7B-F329-48F7-AD19-037F77D574D1}"/>
              </a:ext>
            </a:extLst>
          </p:cNvPr>
          <p:cNvPicPr>
            <a:picLocks noChangeAspect="1"/>
          </p:cNvPicPr>
          <p:nvPr/>
        </p:nvPicPr>
        <p:blipFill>
          <a:blip r:embed="rId2"/>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276585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Forward Meeting Plan</a:t>
            </a:r>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1195347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3"/>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19</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819281"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20/05/2021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extLst>
              <p:ext uri="{D42A27DB-BD31-4B8C-83A1-F6EECF244321}">
                <p14:modId xmlns:p14="http://schemas.microsoft.com/office/powerpoint/2010/main" val="433835515"/>
              </p:ext>
            </p:extLst>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40961"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4" name="Group 13">
            <a:extLst>
              <a:ext uri="{FF2B5EF4-FFF2-40B4-BE49-F238E27FC236}">
                <a16:creationId xmlns:a16="http://schemas.microsoft.com/office/drawing/2014/main" id="{BFAE2A9F-67AD-43E4-96E4-592418425705}"/>
              </a:ext>
            </a:extLst>
          </p:cNvPr>
          <p:cNvGrpSpPr/>
          <p:nvPr/>
        </p:nvGrpSpPr>
        <p:grpSpPr>
          <a:xfrm>
            <a:off x="5470587" y="386178"/>
            <a:ext cx="2508821" cy="5970172"/>
            <a:chOff x="5378947" y="684213"/>
            <a:chExt cx="2006600" cy="5559424"/>
          </a:xfrm>
        </p:grpSpPr>
        <p:graphicFrame>
          <p:nvGraphicFramePr>
            <p:cNvPr id="11" name="Object 10">
              <a:extLst>
                <a:ext uri="{FF2B5EF4-FFF2-40B4-BE49-F238E27FC236}">
                  <a16:creationId xmlns:a16="http://schemas.microsoft.com/office/drawing/2014/main" id="{2E97AE13-A4DF-4030-AFC2-0F7CA02681E8}"/>
                </a:ext>
              </a:extLst>
            </p:cNvPr>
            <p:cNvGraphicFramePr>
              <a:graphicFrameLocks noChangeAspect="1"/>
            </p:cNvGraphicFramePr>
            <p:nvPr>
              <p:extLst>
                <p:ext uri="{D42A27DB-BD31-4B8C-83A1-F6EECF244321}">
                  <p14:modId xmlns:p14="http://schemas.microsoft.com/office/powerpoint/2010/main" val="3278464119"/>
                </p:ext>
              </p:extLst>
            </p:nvPr>
          </p:nvGraphicFramePr>
          <p:xfrm>
            <a:off x="5378947" y="684213"/>
            <a:ext cx="2006600" cy="1828800"/>
          </p:xfrm>
          <a:graphic>
            <a:graphicData uri="http://schemas.openxmlformats.org/presentationml/2006/ole">
              <mc:AlternateContent xmlns:mc="http://schemas.openxmlformats.org/markup-compatibility/2006">
                <mc:Choice xmlns:v="urn:schemas-microsoft-com:vml" Requires="v">
                  <p:oleObj spid="_x0000_s40962" name="Worksheet" r:id="rId7" imgW="2006748" imgH="1828800" progId="Excel.Sheet.12">
                    <p:embed/>
                  </p:oleObj>
                </mc:Choice>
                <mc:Fallback>
                  <p:oleObj name="Worksheet" r:id="rId7" imgW="2006748" imgH="1828800" progId="Excel.Sheet.12">
                    <p:embed/>
                    <p:pic>
                      <p:nvPicPr>
                        <p:cNvPr id="11" name="Object 10">
                          <a:extLst>
                            <a:ext uri="{FF2B5EF4-FFF2-40B4-BE49-F238E27FC236}">
                              <a16:creationId xmlns:a16="http://schemas.microsoft.com/office/drawing/2014/main" id="{2E97AE13-A4DF-4030-AFC2-0F7CA02681E8}"/>
                            </a:ext>
                          </a:extLst>
                        </p:cNvPr>
                        <p:cNvPicPr/>
                        <p:nvPr/>
                      </p:nvPicPr>
                      <p:blipFill>
                        <a:blip r:embed="rId8"/>
                        <a:stretch>
                          <a:fillRect/>
                        </a:stretch>
                      </p:blipFill>
                      <p:spPr>
                        <a:xfrm>
                          <a:off x="5378947" y="684213"/>
                          <a:ext cx="2006600" cy="18288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10532E91-443D-4241-B6E8-5A374A4B7BC3}"/>
                </a:ext>
              </a:extLst>
            </p:cNvPr>
            <p:cNvGraphicFramePr>
              <a:graphicFrameLocks noChangeAspect="1"/>
            </p:cNvGraphicFramePr>
            <p:nvPr>
              <p:extLst>
                <p:ext uri="{D42A27DB-BD31-4B8C-83A1-F6EECF244321}">
                  <p14:modId xmlns:p14="http://schemas.microsoft.com/office/powerpoint/2010/main" val="3599741730"/>
                </p:ext>
              </p:extLst>
            </p:nvPr>
          </p:nvGraphicFramePr>
          <p:xfrm>
            <a:off x="5378947" y="2778125"/>
            <a:ext cx="2006600" cy="1600200"/>
          </p:xfrm>
          <a:graphic>
            <a:graphicData uri="http://schemas.openxmlformats.org/presentationml/2006/ole">
              <mc:AlternateContent xmlns:mc="http://schemas.openxmlformats.org/markup-compatibility/2006">
                <mc:Choice xmlns:v="urn:schemas-microsoft-com:vml" Requires="v">
                  <p:oleObj spid="_x0000_s40963" name="Worksheet" r:id="rId9" imgW="2006748" imgH="1600200" progId="Excel.Sheet.12">
                    <p:embed/>
                  </p:oleObj>
                </mc:Choice>
                <mc:Fallback>
                  <p:oleObj name="Worksheet" r:id="rId9" imgW="2006748" imgH="1600200" progId="Excel.Sheet.12">
                    <p:embed/>
                    <p:pic>
                      <p:nvPicPr>
                        <p:cNvPr id="12" name="Object 11">
                          <a:extLst>
                            <a:ext uri="{FF2B5EF4-FFF2-40B4-BE49-F238E27FC236}">
                              <a16:creationId xmlns:a16="http://schemas.microsoft.com/office/drawing/2014/main" id="{10532E91-443D-4241-B6E8-5A374A4B7BC3}"/>
                            </a:ext>
                          </a:extLst>
                        </p:cNvPr>
                        <p:cNvPicPr/>
                        <p:nvPr/>
                      </p:nvPicPr>
                      <p:blipFill>
                        <a:blip r:embed="rId10"/>
                        <a:stretch>
                          <a:fillRect/>
                        </a:stretch>
                      </p:blipFill>
                      <p:spPr>
                        <a:xfrm>
                          <a:off x="5378947" y="2778125"/>
                          <a:ext cx="2006600" cy="16002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69045884-D06F-4373-A1CD-9F746A803D6F}"/>
                </a:ext>
              </a:extLst>
            </p:cNvPr>
            <p:cNvGraphicFramePr>
              <a:graphicFrameLocks noChangeAspect="1"/>
            </p:cNvGraphicFramePr>
            <p:nvPr>
              <p:extLst>
                <p:ext uri="{D42A27DB-BD31-4B8C-83A1-F6EECF244321}">
                  <p14:modId xmlns:p14="http://schemas.microsoft.com/office/powerpoint/2010/main" val="2444261575"/>
                </p:ext>
              </p:extLst>
            </p:nvPr>
          </p:nvGraphicFramePr>
          <p:xfrm>
            <a:off x="5378947" y="4643437"/>
            <a:ext cx="2006600" cy="1600200"/>
          </p:xfrm>
          <a:graphic>
            <a:graphicData uri="http://schemas.openxmlformats.org/presentationml/2006/ole">
              <mc:AlternateContent xmlns:mc="http://schemas.openxmlformats.org/markup-compatibility/2006">
                <mc:Choice xmlns:v="urn:schemas-microsoft-com:vml" Requires="v">
                  <p:oleObj spid="_x0000_s40964" name="Worksheet" r:id="rId11" imgW="2006748" imgH="1600200" progId="Excel.Sheet.12">
                    <p:embed/>
                  </p:oleObj>
                </mc:Choice>
                <mc:Fallback>
                  <p:oleObj name="Worksheet" r:id="rId11" imgW="2006748" imgH="1600200" progId="Excel.Sheet.12">
                    <p:embed/>
                    <p:pic>
                      <p:nvPicPr>
                        <p:cNvPr id="13" name="Object 12">
                          <a:extLst>
                            <a:ext uri="{FF2B5EF4-FFF2-40B4-BE49-F238E27FC236}">
                              <a16:creationId xmlns:a16="http://schemas.microsoft.com/office/drawing/2014/main" id="{69045884-D06F-4373-A1CD-9F746A803D6F}"/>
                            </a:ext>
                          </a:extLst>
                        </p:cNvPr>
                        <p:cNvPicPr/>
                        <p:nvPr/>
                      </p:nvPicPr>
                      <p:blipFill>
                        <a:blip r:embed="rId12"/>
                        <a:stretch>
                          <a:fillRect/>
                        </a:stretch>
                      </p:blipFill>
                      <p:spPr>
                        <a:xfrm>
                          <a:off x="5378947" y="4643437"/>
                          <a:ext cx="2006600" cy="1600200"/>
                        </a:xfrm>
                        <a:prstGeom prst="rect">
                          <a:avLst/>
                        </a:prstGeom>
                      </p:spPr>
                    </p:pic>
                  </p:oleObj>
                </mc:Fallback>
              </mc:AlternateContent>
            </a:graphicData>
          </a:graphic>
        </p:graphicFrame>
      </p:grpSp>
    </p:spTree>
    <p:extLst>
      <p:ext uri="{BB962C8B-B14F-4D97-AF65-F5344CB8AC3E}">
        <p14:creationId xmlns:p14="http://schemas.microsoft.com/office/powerpoint/2010/main" val="38407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799338" y="5352593"/>
            <a:ext cx="5893416" cy="1253402"/>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698046" y="340420"/>
            <a:ext cx="6096000" cy="5151667"/>
          </a:xfrm>
          <a:prstGeom prst="rect">
            <a:avLst/>
          </a:prstGeom>
        </p:spPr>
        <p:txBody>
          <a:bodyPr>
            <a:spAutoFit/>
          </a:bodyPr>
          <a:lstStyle/>
          <a:p>
            <a:pPr lvl="0" defTabSz="685800">
              <a:spcBef>
                <a:spcPts val="600"/>
              </a:spcBef>
            </a:pPr>
            <a:r>
              <a:rPr lang="en-AU" sz="12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200">
                <a:solidFill>
                  <a:srgbClr val="222324"/>
                </a:solidFill>
                <a:latin typeface="Calibri" panose="020F0502020204030204" pitchFamily="34" charset="0"/>
                <a:cs typeface="Calibri" panose="020F0502020204030204" pitchFamily="34" charset="0"/>
              </a:rPr>
              <a:t>Participants in AEMO discussions </a:t>
            </a:r>
            <a:r>
              <a:rPr lang="en-AU" sz="1200" b="1">
                <a:solidFill>
                  <a:srgbClr val="222324"/>
                </a:solidFill>
                <a:latin typeface="Calibri" panose="020F0502020204030204" pitchFamily="34" charset="0"/>
                <a:cs typeface="Calibri" panose="020F0502020204030204" pitchFamily="34" charset="0"/>
              </a:rPr>
              <a:t>must</a:t>
            </a:r>
            <a:r>
              <a:rPr lang="en-AU" sz="12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200">
                <a:solidFill>
                  <a:srgbClr val="222324"/>
                </a:solidFill>
                <a:latin typeface="Calibri" panose="020F0502020204030204" pitchFamily="34" charset="0"/>
                <a:cs typeface="Calibri" panose="020F0502020204030204" pitchFamily="34" charset="0"/>
              </a:rPr>
              <a:t>Participants in AEMO meetings </a:t>
            </a:r>
            <a:r>
              <a:rPr lang="en-AU" sz="1200" b="1">
                <a:solidFill>
                  <a:srgbClr val="222324"/>
                </a:solidFill>
                <a:latin typeface="Calibri" panose="020F0502020204030204" pitchFamily="34" charset="0"/>
                <a:cs typeface="Calibri" panose="020F0502020204030204" pitchFamily="34" charset="0"/>
              </a:rPr>
              <a:t>must not</a:t>
            </a:r>
            <a:r>
              <a:rPr lang="en-AU" sz="12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2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704147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1027895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Appendix</a:t>
            </a:r>
          </a:p>
        </p:txBody>
      </p:sp>
    </p:spTree>
    <p:extLst>
      <p:ext uri="{BB962C8B-B14F-4D97-AF65-F5344CB8AC3E}">
        <p14:creationId xmlns:p14="http://schemas.microsoft.com/office/powerpoint/2010/main" val="126833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Appendix</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endParaRPr lang="en-AU" sz="1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dirty="0" smtClean="0"/>
              <a:t>23</a:t>
            </a:fld>
            <a:endParaRPr lang="en-AU"/>
          </a:p>
        </p:txBody>
      </p:sp>
      <p:sp>
        <p:nvSpPr>
          <p:cNvPr id="5" name="Rectangle: Rounded Corners 4">
            <a:extLst>
              <a:ext uri="{FF2B5EF4-FFF2-40B4-BE49-F238E27FC236}">
                <a16:creationId xmlns:a16="http://schemas.microsoft.com/office/drawing/2014/main" id="{23864D76-986B-4124-BBC6-0ACD638D2125}"/>
              </a:ext>
            </a:extLst>
          </p:cNvPr>
          <p:cNvSpPr/>
          <p:nvPr/>
        </p:nvSpPr>
        <p:spPr>
          <a:xfrm>
            <a:off x="5513832" y="2304288"/>
            <a:ext cx="2788920" cy="14400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b="1"/>
              <a:t>UPDATE</a:t>
            </a:r>
          </a:p>
        </p:txBody>
      </p:sp>
    </p:spTree>
    <p:extLst>
      <p:ext uri="{BB962C8B-B14F-4D97-AF65-F5344CB8AC3E}">
        <p14:creationId xmlns:p14="http://schemas.microsoft.com/office/powerpoint/2010/main" val="1064486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823192530"/>
              </p:ext>
            </p:extLst>
          </p:nvPr>
        </p:nvGraphicFramePr>
        <p:xfrm>
          <a:off x="312426" y="1501732"/>
          <a:ext cx="11224581" cy="4173811"/>
        </p:xfrm>
        <a:graphic>
          <a:graphicData uri="http://schemas.openxmlformats.org/drawingml/2006/table">
            <a:tbl>
              <a:tblPr firstRow="1" bandRow="1">
                <a:tableStyleId>{073A0DAA-6AF3-43AB-8588-CEC1D06C72B9}</a:tableStyleId>
              </a:tblPr>
              <a:tblGrid>
                <a:gridCol w="747253">
                  <a:extLst>
                    <a:ext uri="{9D8B030D-6E8A-4147-A177-3AD203B41FA5}">
                      <a16:colId xmlns:a16="http://schemas.microsoft.com/office/drawing/2014/main" val="2162033012"/>
                    </a:ext>
                  </a:extLst>
                </a:gridCol>
                <a:gridCol w="1358781">
                  <a:extLst>
                    <a:ext uri="{9D8B030D-6E8A-4147-A177-3AD203B41FA5}">
                      <a16:colId xmlns:a16="http://schemas.microsoft.com/office/drawing/2014/main" val="1667841518"/>
                    </a:ext>
                  </a:extLst>
                </a:gridCol>
                <a:gridCol w="239282">
                  <a:extLst>
                    <a:ext uri="{9D8B030D-6E8A-4147-A177-3AD203B41FA5}">
                      <a16:colId xmlns:a16="http://schemas.microsoft.com/office/drawing/2014/main" val="953405548"/>
                    </a:ext>
                  </a:extLst>
                </a:gridCol>
                <a:gridCol w="4854011">
                  <a:extLst>
                    <a:ext uri="{9D8B030D-6E8A-4147-A177-3AD203B41FA5}">
                      <a16:colId xmlns:a16="http://schemas.microsoft.com/office/drawing/2014/main" val="3675102970"/>
                    </a:ext>
                  </a:extLst>
                </a:gridCol>
                <a:gridCol w="4025254">
                  <a:extLst>
                    <a:ext uri="{9D8B030D-6E8A-4147-A177-3AD203B41FA5}">
                      <a16:colId xmlns:a16="http://schemas.microsoft.com/office/drawing/2014/main" val="2897270249"/>
                    </a:ext>
                  </a:extLst>
                </a:gridCol>
              </a:tblGrid>
              <a:tr h="335539">
                <a:tc>
                  <a:txBody>
                    <a:bodyPr/>
                    <a:lstStyle/>
                    <a:p>
                      <a:r>
                        <a:rPr lang="en-AU" sz="1100"/>
                        <a:t>#</a:t>
                      </a:r>
                    </a:p>
                  </a:txBody>
                  <a:tcPr marT="0" marB="0" anchor="ct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hMerge="1">
                  <a:txBody>
                    <a:bodyPr/>
                    <a:lstStyle/>
                    <a:p>
                      <a:r>
                        <a:rPr lang="en-AU" sz="1100"/>
                        <a:t>Topic</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279615">
                <a:tc gridSpan="5">
                  <a:txBody>
                    <a:bodyPr/>
                    <a:lstStyle/>
                    <a:p>
                      <a:pPr algn="l" rtl="0" fontAlgn="base"/>
                      <a:r>
                        <a:rPr lang="en-AU" sz="1400" b="1" i="0">
                          <a:solidFill>
                            <a:schemeClr val="tx1"/>
                          </a:solidFill>
                          <a:effectLst/>
                          <a:latin typeface="Segoe UI Semilight" panose="020B0402040204020203" pitchFamily="34" charset="0"/>
                        </a:rPr>
                        <a:t>Preliminary matters​</a:t>
                      </a:r>
                      <a:endParaRPr lang="en-AU" sz="1400" b="1" i="0">
                        <a:solidFill>
                          <a:schemeClr val="tx1"/>
                        </a:solidFill>
                        <a:effectLst/>
                      </a:endParaRPr>
                    </a:p>
                  </a:txBody>
                  <a:tcPr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759004064"/>
                  </a:ext>
                </a:extLst>
              </a:tr>
              <a:tr h="376439">
                <a:tc>
                  <a:txBody>
                    <a:bodyPr/>
                    <a:lstStyle/>
                    <a:p>
                      <a:pPr algn="l" rtl="0" fontAlgn="base"/>
                      <a:r>
                        <a:rPr lang="en-AU" sz="1400" b="1" i="0">
                          <a:solidFill>
                            <a:schemeClr val="tx1"/>
                          </a:solidFill>
                          <a:effectLst/>
                          <a:latin typeface="Segoe UI Semilight" panose="020B0402040204020203" pitchFamily="34" charset="0"/>
                        </a:rPr>
                        <a:t>1​</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10:00 – 10:10​</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Welcome</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1893187682"/>
                  </a:ext>
                </a:extLst>
              </a:tr>
              <a:tr h="545711">
                <a:tc>
                  <a:txBody>
                    <a:bodyPr/>
                    <a:lstStyle/>
                    <a:p>
                      <a:pPr algn="l" rtl="0" fontAlgn="base"/>
                      <a:r>
                        <a:rPr lang="en-AU" sz="1400" b="1" i="0">
                          <a:solidFill>
                            <a:schemeClr val="tx1"/>
                          </a:solidFill>
                          <a:effectLst/>
                          <a:latin typeface="Segoe UI Semilight" panose="020B0402040204020203" pitchFamily="34" charset="0"/>
                        </a:rPr>
                        <a:t>2​</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10:10 – 10:20​</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Actions from previous meetings</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4030922404"/>
                  </a:ext>
                </a:extLst>
              </a:tr>
              <a:tr h="415636">
                <a:tc>
                  <a:txBody>
                    <a:bodyPr/>
                    <a:lstStyle/>
                    <a:p>
                      <a:pPr algn="l" rtl="0" fontAlgn="base"/>
                      <a:r>
                        <a:rPr lang="en-AU" sz="1400" b="1" i="0">
                          <a:solidFill>
                            <a:schemeClr val="tx1"/>
                          </a:solidFill>
                          <a:effectLst/>
                          <a:latin typeface="Segoe UI Semilight" panose="020B0402040204020203" pitchFamily="34" charset="0"/>
                        </a:rPr>
                        <a:t>3​</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10:20 – 10:30​</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Defects</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US" sz="1400" b="0" i="0">
                          <a:solidFill>
                            <a:schemeClr val="tx1"/>
                          </a:solidFill>
                          <a:effectLst/>
                          <a:latin typeface="Segoe UI Semilight" panose="020B0402040204020203" pitchFamily="34" charset="0"/>
                        </a:rPr>
                        <a:t>T</a:t>
                      </a:r>
                      <a:r>
                        <a:rPr lang="en-AU" sz="1400" b="0" i="0" err="1">
                          <a:solidFill>
                            <a:schemeClr val="tx1"/>
                          </a:solidFill>
                          <a:effectLst/>
                          <a:latin typeface="Segoe UI Semilight" panose="020B0402040204020203" pitchFamily="34" charset="0"/>
                        </a:rPr>
                        <a:t>ui</a:t>
                      </a:r>
                      <a:r>
                        <a:rPr lang="en-AU" sz="1400" b="0" i="0">
                          <a:solidFill>
                            <a:schemeClr val="tx1"/>
                          </a:solidFill>
                          <a:effectLst/>
                          <a:latin typeface="Segoe UI Semilight" panose="020B0402040204020203" pitchFamily="34" charset="0"/>
                        </a:rPr>
                        <a:t> Grant</a:t>
                      </a:r>
                      <a:endParaRPr lang="en-AU" sz="1400" b="0" i="0">
                        <a:solidFill>
                          <a:schemeClr val="tx1"/>
                        </a:solidFill>
                        <a:effectLst/>
                      </a:endParaRPr>
                    </a:p>
                  </a:txBody>
                  <a:tcPr anchor="ctr"/>
                </a:tc>
                <a:extLst>
                  <a:ext uri="{0D108BD9-81ED-4DB2-BD59-A6C34878D82A}">
                    <a16:rowId xmlns:a16="http://schemas.microsoft.com/office/drawing/2014/main" val="4250647324"/>
                  </a:ext>
                </a:extLst>
              </a:tr>
              <a:tr h="568441">
                <a:tc>
                  <a:txBody>
                    <a:bodyPr/>
                    <a:lstStyle/>
                    <a:p>
                      <a:pPr algn="l" rtl="0" fontAlgn="base"/>
                      <a:r>
                        <a:rPr lang="en-AU" sz="1400" b="1" i="0">
                          <a:solidFill>
                            <a:schemeClr val="tx1"/>
                          </a:solidFill>
                          <a:effectLst/>
                          <a:latin typeface="Segoe UI Semilight" panose="020B0402040204020203" pitchFamily="34" charset="0"/>
                        </a:rPr>
                        <a:t>3​</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10:30 – 10:45​</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Retail Invitation Testing</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3817688052"/>
                  </a:ext>
                </a:extLst>
              </a:tr>
              <a:tr h="124579">
                <a:tc>
                  <a:txBody>
                    <a:bodyPr/>
                    <a:lstStyle/>
                    <a:p>
                      <a:pPr algn="l" rtl="0" fontAlgn="base"/>
                      <a:r>
                        <a:rPr lang="en-AU" sz="1400" b="1" i="0">
                          <a:solidFill>
                            <a:schemeClr val="tx1"/>
                          </a:solidFill>
                          <a:effectLst/>
                          <a:latin typeface="Segoe UI Semilight" panose="020B0402040204020203" pitchFamily="34" charset="0"/>
                        </a:rPr>
                        <a:t>4​</a:t>
                      </a:r>
                      <a:endParaRPr lang="en-AU" sz="1400" b="1"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10:45 – 11:00​</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Market Trial Test Preparation</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a:solidFill>
                            <a:schemeClr val="tx1"/>
                          </a:solidFill>
                          <a:effectLst/>
                          <a:latin typeface="Segoe UI Semilight" panose="020B0402040204020203" pitchFamily="34" charset="0"/>
                        </a:rPr>
                        <a:t>Tui Grant​</a:t>
                      </a:r>
                      <a:endParaRPr lang="en-AU" sz="1400" b="0" i="0">
                        <a:solidFill>
                          <a:schemeClr val="tx1"/>
                        </a:solidFill>
                        <a:effectLst/>
                      </a:endParaRPr>
                    </a:p>
                  </a:txBody>
                  <a:tcPr anchor="ctr"/>
                </a:tc>
                <a:extLst>
                  <a:ext uri="{0D108BD9-81ED-4DB2-BD59-A6C34878D82A}">
                    <a16:rowId xmlns:a16="http://schemas.microsoft.com/office/drawing/2014/main" val="615251225"/>
                  </a:ext>
                </a:extLst>
              </a:tr>
              <a:tr h="316717">
                <a:tc gridSpan="5">
                  <a:txBody>
                    <a:bodyPr/>
                    <a:lstStyle/>
                    <a:p>
                      <a:pPr algn="l" rtl="0" fontAlgn="base"/>
                      <a:r>
                        <a:rPr lang="en-AU" sz="1400" b="1" i="0">
                          <a:solidFill>
                            <a:schemeClr val="tx1"/>
                          </a:solidFill>
                          <a:effectLst/>
                          <a:latin typeface="Segoe UI Semilight" panose="020B0402040204020203" pitchFamily="34" charset="0"/>
                        </a:rPr>
                        <a:t>Matters for discussion​</a:t>
                      </a:r>
                      <a:endParaRPr lang="en-AU" sz="1400" b="1" i="0">
                        <a:solidFill>
                          <a:schemeClr val="tx1"/>
                        </a:solidFill>
                        <a:effectLst/>
                      </a:endParaRPr>
                    </a:p>
                  </a:txBody>
                  <a:tcPr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757461048"/>
                  </a:ext>
                </a:extLst>
              </a:tr>
              <a:tr h="384211">
                <a:tc>
                  <a:txBody>
                    <a:bodyPr/>
                    <a:lstStyle/>
                    <a:p>
                      <a:pPr algn="l" rtl="0" fontAlgn="base"/>
                      <a:r>
                        <a:rPr lang="en-AU" sz="1400" b="1" i="0">
                          <a:solidFill>
                            <a:schemeClr val="tx1"/>
                          </a:solidFill>
                          <a:effectLst/>
                          <a:latin typeface="Segoe UI Semilight" panose="020B0402040204020203" pitchFamily="34" charset="0"/>
                        </a:rPr>
                        <a:t>5</a:t>
                      </a:r>
                      <a:endParaRPr lang="en-AU" sz="1400" b="1" i="0">
                        <a:solidFill>
                          <a:schemeClr val="tx1"/>
                        </a:solidFill>
                        <a:effectLst/>
                      </a:endParaRPr>
                    </a:p>
                  </a:txBody>
                  <a:tcPr anchor="ctr"/>
                </a:tc>
                <a:tc>
                  <a:txBody>
                    <a:bodyPr/>
                    <a:lstStyle/>
                    <a:p>
                      <a:pPr algn="l" rtl="0" fontAlgn="base"/>
                      <a:r>
                        <a:rPr lang="en-AU" sz="1400" b="0" i="0" u="none" strike="noStrike">
                          <a:solidFill>
                            <a:schemeClr val="tx1"/>
                          </a:solidFill>
                          <a:effectLst/>
                          <a:latin typeface="Segoe UI Semilight" panose="020B0402040204020203" pitchFamily="34" charset="0"/>
                        </a:rPr>
                        <a:t>11:00 – 11:20</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gridSpan="2">
                  <a:txBody>
                    <a:bodyPr/>
                    <a:lstStyle/>
                    <a:p>
                      <a:pPr algn="l" rtl="0" fontAlgn="base"/>
                      <a:r>
                        <a:rPr lang="en-AU" sz="1400" b="0" i="0" u="none" strike="noStrike">
                          <a:solidFill>
                            <a:schemeClr val="tx1"/>
                          </a:solidFill>
                          <a:effectLst/>
                          <a:latin typeface="Segoe UI Semilight" panose="020B0402040204020203" pitchFamily="34" charset="0"/>
                        </a:rPr>
                        <a:t>Forward Meeting Plan</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u="none" strike="noStrike">
                          <a:solidFill>
                            <a:schemeClr val="tx1"/>
                          </a:solidFill>
                          <a:effectLst/>
                          <a:latin typeface="Segoe UI Semilight" panose="020B0402040204020203" pitchFamily="34" charset="0"/>
                        </a:rPr>
                        <a:t>Tui Grant</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extLst>
                  <a:ext uri="{0D108BD9-81ED-4DB2-BD59-A6C34878D82A}">
                    <a16:rowId xmlns:a16="http://schemas.microsoft.com/office/drawing/2014/main" val="626225623"/>
                  </a:ext>
                </a:extLst>
              </a:tr>
              <a:tr h="287413">
                <a:tc>
                  <a:txBody>
                    <a:bodyPr/>
                    <a:lstStyle/>
                    <a:p>
                      <a:pPr algn="l" rtl="0" fontAlgn="base"/>
                      <a:r>
                        <a:rPr lang="en-AU" sz="1400" b="1" i="0">
                          <a:solidFill>
                            <a:schemeClr val="tx1"/>
                          </a:solidFill>
                          <a:effectLst/>
                          <a:latin typeface="Segoe UI Semilight" panose="020B0402040204020203" pitchFamily="34" charset="0"/>
                        </a:rPr>
                        <a:t>6​</a:t>
                      </a:r>
                      <a:endParaRPr lang="en-AU" sz="1400" b="1" i="0">
                        <a:solidFill>
                          <a:schemeClr val="tx1"/>
                        </a:solidFill>
                        <a:effectLst/>
                      </a:endParaRPr>
                    </a:p>
                  </a:txBody>
                  <a:tcPr anchor="ctr"/>
                </a:tc>
                <a:tc>
                  <a:txBody>
                    <a:bodyPr/>
                    <a:lstStyle/>
                    <a:p>
                      <a:pPr marL="0" algn="l" defTabSz="914400" rtl="0" eaLnBrk="1" fontAlgn="base" latinLnBrk="0" hangingPunct="1"/>
                      <a:r>
                        <a:rPr lang="en-AU" sz="1400" b="0" i="0" kern="1200">
                          <a:solidFill>
                            <a:schemeClr val="tx1"/>
                          </a:solidFill>
                          <a:effectLst/>
                          <a:latin typeface="Segoe UI Semilight" panose="020B0402040204020203" pitchFamily="34" charset="0"/>
                          <a:ea typeface="+mn-ea"/>
                          <a:cs typeface="+mn-cs"/>
                        </a:rPr>
                        <a:t>11:20 – 11.30​</a:t>
                      </a:r>
                    </a:p>
                  </a:txBody>
                  <a:tcPr anchor="ct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AU" sz="1400" b="0" i="0" kern="1200">
                          <a:solidFill>
                            <a:schemeClr val="tx1"/>
                          </a:solidFill>
                          <a:effectLst/>
                          <a:latin typeface="Segoe UI Semilight" panose="020B0402040204020203" pitchFamily="34" charset="0"/>
                          <a:ea typeface="+mn-ea"/>
                          <a:cs typeface="+mn-cs"/>
                        </a:rPr>
                        <a:t>Meeting Close​</a:t>
                      </a: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r>
                        <a:rPr lang="en-AU" sz="1400" b="0" i="0" u="none" strike="noStrike">
                          <a:solidFill>
                            <a:schemeClr val="tx1"/>
                          </a:solidFill>
                          <a:effectLst/>
                          <a:latin typeface="Segoe UI Semilight" panose="020B0402040204020203" pitchFamily="34" charset="0"/>
                        </a:rPr>
                        <a:t>Tui Grant</a:t>
                      </a:r>
                      <a:r>
                        <a:rPr lang="en-AU" sz="1400" b="0" i="0">
                          <a:solidFill>
                            <a:schemeClr val="tx1"/>
                          </a:solidFill>
                          <a:effectLst/>
                          <a:latin typeface="Segoe UI Semilight" panose="020B0402040204020203" pitchFamily="34" charset="0"/>
                        </a:rPr>
                        <a:t>​</a:t>
                      </a:r>
                      <a:endParaRPr lang="en-AU" sz="1400" b="0" i="0">
                        <a:solidFill>
                          <a:schemeClr val="tx1"/>
                        </a:solidFill>
                        <a:effectLst/>
                      </a:endParaRPr>
                    </a:p>
                  </a:txBody>
                  <a:tcPr anchor="ctr"/>
                </a:tc>
                <a:extLst>
                  <a:ext uri="{0D108BD9-81ED-4DB2-BD59-A6C34878D82A}">
                    <a16:rowId xmlns:a16="http://schemas.microsoft.com/office/drawing/2014/main" val="3324539419"/>
                  </a:ext>
                </a:extLst>
              </a:tr>
              <a:tr h="316717">
                <a:tc>
                  <a:txBody>
                    <a:bodyPr/>
                    <a:lstStyle/>
                    <a:p>
                      <a:pPr algn="l" rtl="0" fontAlgn="base"/>
                      <a:endParaRPr lang="en-AU" sz="1400" b="1" i="0">
                        <a:solidFill>
                          <a:schemeClr val="tx1"/>
                        </a:solidFill>
                        <a:effectLst/>
                      </a:endParaRPr>
                    </a:p>
                  </a:txBody>
                  <a:tcPr anchor="ctr"/>
                </a:tc>
                <a:tc>
                  <a:txBody>
                    <a:bodyPr/>
                    <a:lstStyle/>
                    <a:p>
                      <a:pPr algn="l" rtl="0" fontAlgn="base"/>
                      <a:endParaRPr lang="en-AU" sz="1400" b="0" i="0">
                        <a:solidFill>
                          <a:schemeClr val="tx1"/>
                        </a:solidFill>
                        <a:effectLst/>
                      </a:endParaRPr>
                    </a:p>
                  </a:txBody>
                  <a:tcPr anchor="ctr"/>
                </a:tc>
                <a:tc gridSpan="2">
                  <a:txBody>
                    <a:bodyPr/>
                    <a:lstStyle/>
                    <a:p>
                      <a:pPr algn="l" rtl="0" fontAlgn="base"/>
                      <a:endParaRPr lang="en-AU" sz="1400" b="0" i="0">
                        <a:solidFill>
                          <a:schemeClr val="tx1"/>
                        </a:solidFill>
                        <a:effectLst/>
                      </a:endParaRPr>
                    </a:p>
                  </a:txBody>
                  <a:tcPr anchor="ctr"/>
                </a:tc>
                <a:tc hMerge="1">
                  <a:txBody>
                    <a:bodyPr/>
                    <a:lstStyle/>
                    <a:p>
                      <a:pPr algn="l" rtl="0" fontAlgn="base"/>
                      <a:endParaRPr lang="en-AU" sz="1400" b="0" i="0">
                        <a:solidFill>
                          <a:schemeClr val="tx1"/>
                        </a:solidFill>
                        <a:effectLst/>
                      </a:endParaRPr>
                    </a:p>
                  </a:txBody>
                  <a:tcPr anchor="ctr"/>
                </a:tc>
                <a:tc>
                  <a:txBody>
                    <a:bodyPr/>
                    <a:lstStyle/>
                    <a:p>
                      <a:pPr algn="l" rtl="0" fontAlgn="base"/>
                      <a:endParaRPr lang="en-AU" sz="1400" b="0" i="0">
                        <a:solidFill>
                          <a:schemeClr val="tx1"/>
                        </a:solidFill>
                        <a:effectLst/>
                      </a:endParaRPr>
                    </a:p>
                  </a:txBody>
                  <a:tcPr anchor="ctr"/>
                </a:tc>
                <a:extLst>
                  <a:ext uri="{0D108BD9-81ED-4DB2-BD59-A6C34878D82A}">
                    <a16:rowId xmlns:a16="http://schemas.microsoft.com/office/drawing/2014/main" val="2284914464"/>
                  </a:ext>
                </a:extLst>
              </a:tr>
            </a:tbl>
          </a:graphicData>
        </a:graphic>
      </p:graphicFrame>
      <p:pic>
        <p:nvPicPr>
          <p:cNvPr id="3" name="Picture 4" descr="A picture containing text, clipart&#10;&#10;Description automatically generated">
            <a:extLst>
              <a:ext uri="{FF2B5EF4-FFF2-40B4-BE49-F238E27FC236}">
                <a16:creationId xmlns:a16="http://schemas.microsoft.com/office/drawing/2014/main" id="{BE1AF099-3DA9-4E03-B039-E51C262F554F}"/>
              </a:ext>
            </a:extLst>
          </p:cNvPr>
          <p:cNvPicPr>
            <a:picLocks noChangeAspect="1"/>
          </p:cNvPicPr>
          <p:nvPr/>
        </p:nvPicPr>
        <p:blipFill>
          <a:blip r:embed="rId2"/>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330427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Open Actions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6</a:t>
            </a:fld>
            <a:endParaRPr lang="en-AU"/>
          </a:p>
        </p:txBody>
      </p:sp>
      <p:graphicFrame>
        <p:nvGraphicFramePr>
          <p:cNvPr id="6" name="Table 5">
            <a:extLst>
              <a:ext uri="{FF2B5EF4-FFF2-40B4-BE49-F238E27FC236}">
                <a16:creationId xmlns:a16="http://schemas.microsoft.com/office/drawing/2014/main" id="{59B31A44-2C7F-4735-AB1A-E591456EABF1}"/>
              </a:ext>
            </a:extLst>
          </p:cNvPr>
          <p:cNvGraphicFramePr>
            <a:graphicFrameLocks noGrp="1"/>
          </p:cNvGraphicFramePr>
          <p:nvPr>
            <p:extLst>
              <p:ext uri="{D42A27DB-BD31-4B8C-83A1-F6EECF244321}">
                <p14:modId xmlns:p14="http://schemas.microsoft.com/office/powerpoint/2010/main" val="2554022634"/>
              </p:ext>
            </p:extLst>
          </p:nvPr>
        </p:nvGraphicFramePr>
        <p:xfrm>
          <a:off x="800099" y="1529861"/>
          <a:ext cx="10437621" cy="3195423"/>
        </p:xfrm>
        <a:graphic>
          <a:graphicData uri="http://schemas.openxmlformats.org/drawingml/2006/table">
            <a:tbl>
              <a:tblPr firstRow="1" firstCol="1" bandRow="1">
                <a:tableStyleId>{793D81CF-94F2-401A-BA57-92F5A7B2D0C5}</a:tableStyleId>
              </a:tblPr>
              <a:tblGrid>
                <a:gridCol w="678323">
                  <a:extLst>
                    <a:ext uri="{9D8B030D-6E8A-4147-A177-3AD203B41FA5}">
                      <a16:colId xmlns:a16="http://schemas.microsoft.com/office/drawing/2014/main" val="3851744641"/>
                    </a:ext>
                  </a:extLst>
                </a:gridCol>
                <a:gridCol w="2409914">
                  <a:extLst>
                    <a:ext uri="{9D8B030D-6E8A-4147-A177-3AD203B41FA5}">
                      <a16:colId xmlns:a16="http://schemas.microsoft.com/office/drawing/2014/main" val="1347460694"/>
                    </a:ext>
                  </a:extLst>
                </a:gridCol>
                <a:gridCol w="709301">
                  <a:extLst>
                    <a:ext uri="{9D8B030D-6E8A-4147-A177-3AD203B41FA5}">
                      <a16:colId xmlns:a16="http://schemas.microsoft.com/office/drawing/2014/main" val="479261177"/>
                    </a:ext>
                  </a:extLst>
                </a:gridCol>
                <a:gridCol w="4614729">
                  <a:extLst>
                    <a:ext uri="{9D8B030D-6E8A-4147-A177-3AD203B41FA5}">
                      <a16:colId xmlns:a16="http://schemas.microsoft.com/office/drawing/2014/main" val="372817989"/>
                    </a:ext>
                  </a:extLst>
                </a:gridCol>
                <a:gridCol w="2025354">
                  <a:extLst>
                    <a:ext uri="{9D8B030D-6E8A-4147-A177-3AD203B41FA5}">
                      <a16:colId xmlns:a16="http://schemas.microsoft.com/office/drawing/2014/main" val="827933550"/>
                    </a:ext>
                  </a:extLst>
                </a:gridCol>
              </a:tblGrid>
              <a:tr h="342420">
                <a:tc>
                  <a:txBody>
                    <a:bodyPr/>
                    <a:lstStyle/>
                    <a:p>
                      <a:pPr algn="just" rtl="0" fontAlgn="base"/>
                      <a:r>
                        <a:rPr lang="en-AU" sz="1200" b="1" i="0">
                          <a:solidFill>
                            <a:srgbClr val="FFFFFF"/>
                          </a:solidFill>
                          <a:effectLst/>
                          <a:latin typeface="Segoe UI Semilight" panose="020B0402040204020203" pitchFamily="34" charset="0"/>
                        </a:rPr>
                        <a:t>Item   ​</a:t>
                      </a:r>
                      <a:endParaRPr lang="en-AU" sz="1200" b="1" i="0">
                        <a:solidFill>
                          <a:srgbClr val="FFFFFF"/>
                        </a:solidFill>
                        <a:effectLst/>
                      </a:endParaRPr>
                    </a:p>
                  </a:txBody>
                  <a:tcPr/>
                </a:tc>
                <a:tc>
                  <a:txBody>
                    <a:bodyPr/>
                    <a:lstStyle/>
                    <a:p>
                      <a:pPr algn="just" rtl="0" fontAlgn="base"/>
                      <a:r>
                        <a:rPr lang="en-AU" sz="1200" b="1" i="0">
                          <a:solidFill>
                            <a:srgbClr val="FFFFFF"/>
                          </a:solidFill>
                          <a:effectLst/>
                          <a:latin typeface="Segoe UI Semilight" panose="020B0402040204020203" pitchFamily="34" charset="0"/>
                        </a:rPr>
                        <a:t>Action required​</a:t>
                      </a:r>
                      <a:endParaRPr lang="en-AU" sz="1200" b="1" i="0">
                        <a:solidFill>
                          <a:srgbClr val="FFFFFF"/>
                        </a:solidFill>
                        <a:effectLst/>
                      </a:endParaRPr>
                    </a:p>
                  </a:txBody>
                  <a:tcPr/>
                </a:tc>
                <a:tc>
                  <a:txBody>
                    <a:bodyPr/>
                    <a:lstStyle/>
                    <a:p>
                      <a:pPr algn="just" rtl="0" fontAlgn="base"/>
                      <a:r>
                        <a:rPr lang="en-AU" sz="1200" b="1" i="0">
                          <a:solidFill>
                            <a:srgbClr val="FFFFFF"/>
                          </a:solidFill>
                          <a:effectLst/>
                          <a:latin typeface="Segoe UI Semilight" panose="020B0402040204020203" pitchFamily="34" charset="0"/>
                        </a:rPr>
                        <a:t>Responsible​</a:t>
                      </a:r>
                      <a:endParaRPr lang="en-AU" sz="1200" b="1" i="0">
                        <a:solidFill>
                          <a:srgbClr val="FFFFFF"/>
                        </a:solidFill>
                        <a:effectLst/>
                      </a:endParaRPr>
                    </a:p>
                  </a:txBody>
                  <a:tcPr/>
                </a:tc>
                <a:tc>
                  <a:txBody>
                    <a:bodyPr/>
                    <a:lstStyle/>
                    <a:p>
                      <a:pPr algn="just" rtl="0" fontAlgn="base"/>
                      <a:r>
                        <a:rPr lang="en-AU" sz="1200" b="1" i="0">
                          <a:solidFill>
                            <a:srgbClr val="FFFFFF"/>
                          </a:solidFill>
                          <a:effectLst/>
                          <a:latin typeface="Segoe UI Semilight" panose="020B0402040204020203" pitchFamily="34" charset="0"/>
                        </a:rPr>
                        <a:t>Action update​</a:t>
                      </a:r>
                      <a:endParaRPr lang="en-AU" sz="1200" b="1" i="0">
                        <a:solidFill>
                          <a:srgbClr val="FFFFFF"/>
                        </a:solidFill>
                        <a:effectLst/>
                      </a:endParaRPr>
                    </a:p>
                  </a:txBody>
                  <a:tcPr/>
                </a:tc>
                <a:tc>
                  <a:txBody>
                    <a:bodyPr/>
                    <a:lstStyle/>
                    <a:p>
                      <a:pPr algn="just" rtl="0" fontAlgn="base"/>
                      <a:r>
                        <a:rPr lang="en-AU" sz="1200" b="1" i="0">
                          <a:solidFill>
                            <a:srgbClr val="FFFFFF"/>
                          </a:solidFill>
                          <a:effectLst/>
                        </a:rPr>
                        <a:t>Due by</a:t>
                      </a:r>
                    </a:p>
                  </a:txBody>
                  <a:tcPr/>
                </a:tc>
                <a:extLst>
                  <a:ext uri="{0D108BD9-81ED-4DB2-BD59-A6C34878D82A}">
                    <a16:rowId xmlns:a16="http://schemas.microsoft.com/office/drawing/2014/main" val="2237840783"/>
                  </a:ext>
                </a:extLst>
              </a:tr>
              <a:tr h="733181">
                <a:tc>
                  <a:txBody>
                    <a:bodyPr/>
                    <a:lstStyle/>
                    <a:p>
                      <a:pPr algn="just" rtl="0" fontAlgn="base"/>
                      <a:r>
                        <a:rPr lang="en-AU" sz="1200" b="1" i="0">
                          <a:solidFill>
                            <a:schemeClr val="tx1"/>
                          </a:solidFill>
                          <a:effectLst/>
                          <a:latin typeface="Segoe UI Semilight" panose="020B0402040204020203" pitchFamily="34" charset="0"/>
                        </a:rPr>
                        <a:t> 14.1.1​</a:t>
                      </a:r>
                      <a:endParaRPr lang="en-AU" sz="1200" b="1" i="0">
                        <a:solidFill>
                          <a:schemeClr val="tx1"/>
                        </a:solidFill>
                        <a:effectLst/>
                      </a:endParaRPr>
                    </a:p>
                  </a:txBody>
                  <a:tcPr/>
                </a:tc>
                <a:tc>
                  <a:txBody>
                    <a:bodyPr/>
                    <a:lstStyle/>
                    <a:p>
                      <a:pPr algn="just" rtl="0" fontAlgn="base"/>
                      <a:r>
                        <a:rPr lang="en-AU" sz="1200" b="0" i="0" u="none" strike="noStrike">
                          <a:solidFill>
                            <a:srgbClr val="222324"/>
                          </a:solidFill>
                          <a:effectLst/>
                          <a:latin typeface="Segoe UI Semilight" panose="020B0402040204020203" pitchFamily="34" charset="0"/>
                        </a:rPr>
                        <a:t>AEMO to see if we can use a production 30-minute file and generate a 5-minute settlement file for staging. </a:t>
                      </a:r>
                      <a:r>
                        <a:rPr lang="en-AU" sz="1200" b="0" i="0">
                          <a:solidFill>
                            <a:srgbClr val="222324"/>
                          </a:solidFill>
                          <a:effectLst/>
                          <a:latin typeface="Segoe UI Semilight" panose="020B0402040204020203" pitchFamily="34" charset="0"/>
                        </a:rPr>
                        <a:t>​</a:t>
                      </a:r>
                      <a:endParaRPr lang="en-AU" sz="1200" b="0" i="0">
                        <a:solidFill>
                          <a:srgbClr val="222324"/>
                        </a:solidFill>
                        <a:effectLst/>
                      </a:endParaRPr>
                    </a:p>
                  </a:txBody>
                  <a:tcPr/>
                </a:tc>
                <a:tc>
                  <a:txBody>
                    <a:bodyPr/>
                    <a:lstStyle/>
                    <a:p>
                      <a:pPr algn="just" rtl="0" fontAlgn="base"/>
                      <a:r>
                        <a:rPr lang="en-AU" sz="1200" b="0" i="0" u="none" strike="noStrike">
                          <a:solidFill>
                            <a:srgbClr val="222324"/>
                          </a:solidFill>
                          <a:effectLst/>
                          <a:latin typeface="Segoe UI Semilight" panose="020B0402040204020203" pitchFamily="34" charset="0"/>
                        </a:rPr>
                        <a:t> AEMO</a:t>
                      </a:r>
                      <a:r>
                        <a:rPr lang="en-AU" sz="1200" b="0" i="0">
                          <a:solidFill>
                            <a:srgbClr val="222324"/>
                          </a:solidFill>
                          <a:effectLst/>
                          <a:latin typeface="Segoe UI Semilight" panose="020B0402040204020203" pitchFamily="34" charset="0"/>
                        </a:rPr>
                        <a:t>​</a:t>
                      </a:r>
                      <a:endParaRPr lang="en-AU" sz="1200" b="0" i="0">
                        <a:solidFill>
                          <a:srgbClr val="222324"/>
                        </a:solidFill>
                        <a:effectLst/>
                      </a:endParaRPr>
                    </a:p>
                  </a:txBody>
                  <a:tcPr/>
                </a:tc>
                <a:tc>
                  <a:txBody>
                    <a:bodyPr/>
                    <a:lstStyle/>
                    <a:p>
                      <a:pPr algn="just" rtl="0" fontAlgn="base"/>
                      <a:r>
                        <a:rPr lang="en-AU" sz="1200" b="0" i="0" u="none" strike="noStrike">
                          <a:solidFill>
                            <a:srgbClr val="222324"/>
                          </a:solidFill>
                          <a:effectLst/>
                          <a:latin typeface="Segoe UI Semilight" panose="020B0402040204020203" pitchFamily="34" charset="0"/>
                        </a:rPr>
                        <a:t>Complete Market Trial Workshop</a:t>
                      </a:r>
                      <a:endParaRPr lang="en-AU" sz="1200" b="0" i="0">
                        <a:solidFill>
                          <a:srgbClr val="222324"/>
                        </a:solidFill>
                        <a:effectLst/>
                      </a:endParaRPr>
                    </a:p>
                  </a:txBody>
                  <a:tcPr/>
                </a:tc>
                <a:tc>
                  <a:txBody>
                    <a:bodyPr/>
                    <a:lstStyle/>
                    <a:p>
                      <a:pPr algn="l" rtl="0" fontAlgn="base"/>
                      <a:r>
                        <a:rPr lang="en-AU" sz="1200" b="0" i="0" u="none" strike="noStrike">
                          <a:solidFill>
                            <a:srgbClr val="222324"/>
                          </a:solidFill>
                          <a:effectLst/>
                          <a:latin typeface="Segoe UI Semilight" panose="020B0402040204020203" pitchFamily="34" charset="0"/>
                        </a:rPr>
                        <a:t> 31-Mar-2021</a:t>
                      </a:r>
                      <a:r>
                        <a:rPr lang="en-AU" sz="1200" b="0" i="0">
                          <a:solidFill>
                            <a:srgbClr val="222324"/>
                          </a:solidFill>
                          <a:effectLst/>
                          <a:latin typeface="Segoe UI Semilight" panose="020B0402040204020203" pitchFamily="34" charset="0"/>
                        </a:rPr>
                        <a:t>​</a:t>
                      </a:r>
                      <a:endParaRPr lang="en-AU" sz="1200" b="0" i="0">
                        <a:solidFill>
                          <a:srgbClr val="222324"/>
                        </a:solidFill>
                        <a:effectLst/>
                      </a:endParaRPr>
                    </a:p>
                  </a:txBody>
                  <a:tcPr/>
                </a:tc>
                <a:extLst>
                  <a:ext uri="{0D108BD9-81ED-4DB2-BD59-A6C34878D82A}">
                    <a16:rowId xmlns:a16="http://schemas.microsoft.com/office/drawing/2014/main" val="670993841"/>
                  </a:ext>
                </a:extLst>
              </a:tr>
              <a:tr h="657194">
                <a:tc>
                  <a:txBody>
                    <a:bodyPr/>
                    <a:lstStyle/>
                    <a:p>
                      <a:pPr algn="just" rtl="0" fontAlgn="base"/>
                      <a:endParaRPr lang="en-AU" sz="1200" b="1" i="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l" rtl="0" fontAlgn="base"/>
                      <a:endParaRPr lang="en-AU" sz="1200" b="0" i="0">
                        <a:solidFill>
                          <a:srgbClr val="222324"/>
                        </a:solidFill>
                        <a:effectLst/>
                      </a:endParaRPr>
                    </a:p>
                  </a:txBody>
                  <a:tcPr/>
                </a:tc>
                <a:extLst>
                  <a:ext uri="{0D108BD9-81ED-4DB2-BD59-A6C34878D82A}">
                    <a16:rowId xmlns:a16="http://schemas.microsoft.com/office/drawing/2014/main" val="524148782"/>
                  </a:ext>
                </a:extLst>
              </a:tr>
              <a:tr h="597255">
                <a:tc>
                  <a:txBody>
                    <a:bodyPr/>
                    <a:lstStyle/>
                    <a:p>
                      <a:pPr algn="just" rtl="0" fontAlgn="base"/>
                      <a:endParaRPr lang="en-AU" sz="1200" b="1" i="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l" rtl="0" fontAlgn="base"/>
                      <a:endParaRPr lang="en-AU" sz="1200" b="0" i="0">
                        <a:solidFill>
                          <a:srgbClr val="222324"/>
                        </a:solidFill>
                        <a:effectLst/>
                      </a:endParaRPr>
                    </a:p>
                  </a:txBody>
                  <a:tcPr/>
                </a:tc>
                <a:extLst>
                  <a:ext uri="{0D108BD9-81ED-4DB2-BD59-A6C34878D82A}">
                    <a16:rowId xmlns:a16="http://schemas.microsoft.com/office/drawing/2014/main" val="3928660424"/>
                  </a:ext>
                </a:extLst>
              </a:tr>
              <a:tr h="660814">
                <a:tc>
                  <a:txBody>
                    <a:bodyPr/>
                    <a:lstStyle/>
                    <a:p>
                      <a:pPr algn="just" rtl="0" fontAlgn="base"/>
                      <a:endParaRPr lang="en-AU" sz="1200" b="1" i="0">
                        <a:solidFill>
                          <a:schemeClr val="tx1"/>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just" rtl="0" fontAlgn="base"/>
                      <a:endParaRPr lang="en-AU" sz="1200" b="0" i="0">
                        <a:solidFill>
                          <a:srgbClr val="222324"/>
                        </a:solidFill>
                        <a:effectLst/>
                      </a:endParaRPr>
                    </a:p>
                  </a:txBody>
                  <a:tcPr/>
                </a:tc>
                <a:tc>
                  <a:txBody>
                    <a:bodyPr/>
                    <a:lstStyle/>
                    <a:p>
                      <a:pPr algn="l" rtl="0" fontAlgn="base"/>
                      <a:endParaRPr lang="en-AU" sz="1200" b="0" i="0">
                        <a:solidFill>
                          <a:srgbClr val="222324"/>
                        </a:solidFill>
                        <a:effectLst/>
                      </a:endParaRPr>
                    </a:p>
                  </a:txBody>
                  <a:tcPr/>
                </a:tc>
                <a:extLst>
                  <a:ext uri="{0D108BD9-81ED-4DB2-BD59-A6C34878D82A}">
                    <a16:rowId xmlns:a16="http://schemas.microsoft.com/office/drawing/2014/main" val="1907128260"/>
                  </a:ext>
                </a:extLst>
              </a:tr>
            </a:tbl>
          </a:graphicData>
        </a:graphic>
      </p:graphicFrame>
      <p:pic>
        <p:nvPicPr>
          <p:cNvPr id="3" name="Picture 5" descr="A picture containing text, clipart&#10;&#10;Description automatically generated">
            <a:extLst>
              <a:ext uri="{FF2B5EF4-FFF2-40B4-BE49-F238E27FC236}">
                <a16:creationId xmlns:a16="http://schemas.microsoft.com/office/drawing/2014/main" id="{1E396642-3716-4D49-959B-7EBCD011068D}"/>
              </a:ext>
            </a:extLst>
          </p:cNvPr>
          <p:cNvPicPr>
            <a:picLocks noChangeAspect="1"/>
          </p:cNvPicPr>
          <p:nvPr/>
        </p:nvPicPr>
        <p:blipFill>
          <a:blip r:embed="rId2"/>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345099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Defects ​</a:t>
            </a:r>
          </a:p>
        </p:txBody>
      </p:sp>
      <p:sp>
        <p:nvSpPr>
          <p:cNvPr id="3" name="Text Placeholder 2">
            <a:extLst>
              <a:ext uri="{FF2B5EF4-FFF2-40B4-BE49-F238E27FC236}">
                <a16:creationId xmlns:a16="http://schemas.microsoft.com/office/drawing/2014/main" id="{4EB4D5C0-8C02-4AEE-A607-7B5C6204705F}"/>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Tui Grant</a:t>
            </a:r>
          </a:p>
        </p:txBody>
      </p:sp>
    </p:spTree>
    <p:extLst>
      <p:ext uri="{BB962C8B-B14F-4D97-AF65-F5344CB8AC3E}">
        <p14:creationId xmlns:p14="http://schemas.microsoft.com/office/powerpoint/2010/main" val="3537666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a:t>5MS Staging Environment – 23 April  2021</a:t>
            </a:r>
            <a:endParaRPr lang="en-AU" sz="4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1690723"/>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4090</a:t>
                      </a:r>
                    </a:p>
                  </a:txBody>
                  <a:tcPr marL="8763" marR="8763" marT="8763" marB="0" anchor="ctr">
                    <a:solidFill>
                      <a:schemeClr val="bg1">
                        <a:lumMod val="8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RM43 report is throwing error(1809 -&gt; Security validation) when requested from MSATS.</a:t>
                      </a:r>
                    </a:p>
                  </a:txBody>
                  <a:tcPr marL="8763" marR="8763" marT="8763" marB="0" anchor="ctr">
                    <a:solidFill>
                      <a:schemeClr val="bg1">
                        <a:lumMod val="85000"/>
                      </a:schemeClr>
                    </a:solidFill>
                  </a:tcPr>
                </a:tc>
                <a:tc>
                  <a:txBody>
                    <a:bodyPr/>
                    <a:lstStyle/>
                    <a:p>
                      <a:pPr algn="l" rtl="0" fontAlgn="ctr"/>
                      <a:r>
                        <a:rPr lang="en-US" sz="900" b="0" i="0" u="none" strike="noStrike">
                          <a:solidFill>
                            <a:srgbClr val="222324"/>
                          </a:solidFill>
                          <a:effectLst/>
                          <a:latin typeface="Segoe UI Semilight" panose="020B0402040204020203" pitchFamily="34" charset="0"/>
                        </a:rPr>
                        <a:t>C</a:t>
                      </a:r>
                      <a:r>
                        <a:rPr lang="en-AU" sz="900" b="0" i="0" u="none" strike="noStrike" err="1">
                          <a:solidFill>
                            <a:srgbClr val="222324"/>
                          </a:solidFill>
                          <a:effectLst/>
                          <a:latin typeface="Segoe UI Semilight" panose="020B0402040204020203" pitchFamily="34" charset="0"/>
                        </a:rPr>
                        <a:t>losed</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Retail</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8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RM43 report is throwing an error.</a:t>
                      </a:r>
                    </a:p>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Scheduled to be deployed into staging 1st April</a:t>
                      </a: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29428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4159</a:t>
                      </a:r>
                    </a:p>
                  </a:txBody>
                  <a:tcPr marL="8763" marR="8763" marT="8763" marB="0" anchor="ctr">
                    <a:solidFill>
                      <a:schemeClr val="bg1">
                        <a:lumMod val="95000"/>
                      </a:schemeClr>
                    </a:solidFill>
                  </a:tcPr>
                </a:tc>
                <a:tc>
                  <a:txBody>
                    <a:bodyPr/>
                    <a:lstStyle/>
                    <a:p>
                      <a:pPr fontAlgn="t"/>
                      <a:r>
                        <a:rPr lang="en-AU" sz="900" b="0" i="0" u="none" strike="noStrike" kern="1200">
                          <a:solidFill>
                            <a:srgbClr val="222324"/>
                          </a:solidFill>
                          <a:effectLst/>
                          <a:latin typeface="Segoe UI Semilight" panose="020B0402040204020203" pitchFamily="34" charset="0"/>
                          <a:ea typeface="+mn-ea"/>
                          <a:cs typeface="+mn-cs"/>
                        </a:rPr>
                        <a:t>Incorrect event is being sent to participant for an invalid </a:t>
                      </a:r>
                      <a:r>
                        <a:rPr lang="en-AU" sz="900" b="0" i="0" u="none" strike="noStrike" kern="1200" err="1">
                          <a:solidFill>
                            <a:srgbClr val="222324"/>
                          </a:solidFill>
                          <a:effectLst/>
                          <a:latin typeface="Segoe UI Semilight" panose="020B0402040204020203" pitchFamily="34" charset="0"/>
                          <a:ea typeface="+mn-ea"/>
                          <a:cs typeface="+mn-cs"/>
                        </a:rPr>
                        <a:t>aseXML</a:t>
                      </a:r>
                      <a:r>
                        <a:rPr lang="en-AU" sz="900" b="0" i="0" u="none" strike="noStrike" kern="1200">
                          <a:solidFill>
                            <a:srgbClr val="222324"/>
                          </a:solidFill>
                          <a:effectLst/>
                          <a:latin typeface="Segoe UI Semilight" panose="020B0402040204020203" pitchFamily="34" charset="0"/>
                          <a:ea typeface="+mn-ea"/>
                          <a:cs typeface="+mn-cs"/>
                        </a:rPr>
                        <a:t> message submitted by participant. </a:t>
                      </a:r>
                    </a:p>
                  </a:txBody>
                  <a:tcP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Retail</a:t>
                      </a: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Incorrect error message is being sent when we receive an invalid schema message.</a:t>
                      </a:r>
                    </a:p>
                  </a:txBody>
                  <a:tcPr marL="8763" marR="8763" marT="8763" marB="0" anchor="ctr">
                    <a:solidFill>
                      <a:schemeClr val="bg1">
                        <a:lumMod val="95000"/>
                      </a:schemeClr>
                    </a:solidFill>
                  </a:tcPr>
                </a:tc>
                <a:extLst>
                  <a:ext uri="{0D108BD9-81ED-4DB2-BD59-A6C34878D82A}">
                    <a16:rowId xmlns:a16="http://schemas.microsoft.com/office/drawing/2014/main" val="1286549700"/>
                  </a:ext>
                </a:extLst>
              </a:tr>
              <a:tr h="29428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4161</a:t>
                      </a:r>
                    </a:p>
                  </a:txBody>
                  <a:tcPr marL="8763" marR="8763" marT="8763" marB="0" anchor="ctr">
                    <a:solidFill>
                      <a:schemeClr val="bg1">
                        <a:lumMod val="85000"/>
                      </a:schemeClr>
                    </a:solidFill>
                  </a:tcPr>
                </a:tc>
                <a:tc>
                  <a:txBody>
                    <a:bodyPr/>
                    <a:lstStyle/>
                    <a:p>
                      <a:pPr fontAlgn="t"/>
                      <a:r>
                        <a:rPr lang="en-AU" sz="900" b="0" i="0" u="none" strike="noStrike" kern="1200">
                          <a:solidFill>
                            <a:srgbClr val="222324"/>
                          </a:solidFill>
                          <a:effectLst/>
                          <a:latin typeface="Segoe UI Semilight" panose="020B0402040204020203" pitchFamily="34" charset="0"/>
                          <a:ea typeface="+mn-ea"/>
                          <a:cs typeface="+mn-cs"/>
                        </a:rPr>
                        <a:t>Getting "StoreProcFunctionalException-FW410_SUBMIT_USP -&gt; Please contact Helpdesk" error when submitting CR1000 from MSATS</a:t>
                      </a:r>
                    </a:p>
                  </a:txBody>
                  <a:tcP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Closed</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Retail</a:t>
                      </a:r>
                    </a:p>
                  </a:txBody>
                  <a:tcPr marL="8763" marR="8763" marT="8763" marB="0" anchor="ctr">
                    <a:solidFill>
                      <a:schemeClr val="bg1">
                        <a:lumMod val="85000"/>
                      </a:schemeClr>
                    </a:solidFill>
                  </a:tcPr>
                </a:tc>
                <a:tc>
                  <a:txBody>
                    <a:bodyPr/>
                    <a:lstStyle/>
                    <a:p>
                      <a:pPr marL="0" algn="l" defTabSz="727510" rtl="0" eaLnBrk="1" fontAlgn="ctr" latinLnBrk="0" hangingPunct="1"/>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1193463373"/>
                  </a:ext>
                </a:extLst>
              </a:tr>
              <a:tr h="294284">
                <a:tc>
                  <a:txBody>
                    <a:bodyPr/>
                    <a:lstStyle/>
                    <a:p>
                      <a:pPr algn="l" rtl="0" fontAlgn="ct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tc>
                  <a:txBody>
                    <a:bodyPr/>
                    <a:lstStyle/>
                    <a:p>
                      <a:pPr fontAlgn="t"/>
                      <a:endParaRPr lang="en-AU" sz="900" b="0" i="0" u="none" strike="noStrike" kern="1200">
                        <a:solidFill>
                          <a:srgbClr val="222324"/>
                        </a:solidFill>
                        <a:effectLst/>
                        <a:latin typeface="Segoe UI Semilight" panose="020B0402040204020203" pitchFamily="34" charset="0"/>
                        <a:ea typeface="+mn-ea"/>
                        <a:cs typeface="+mn-cs"/>
                      </a:endParaRPr>
                    </a:p>
                  </a:txBody>
                  <a:tcP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algn="l" rtl="0" fontAlgn="ctr"/>
                      <a:endParaRPr lang="en-AU" sz="900" b="0" i="0" u="none" strike="noStrike">
                        <a:solidFill>
                          <a:srgbClr val="222324"/>
                        </a:solidFill>
                        <a:effectLst/>
                        <a:latin typeface="Segoe UI Semilight" panose="020B0402040204020203" pitchFamily="34" charset="0"/>
                      </a:endParaRPr>
                    </a:p>
                  </a:txBody>
                  <a:tcPr marL="8763" marR="8763" marT="8763" marB="0" anchor="ctr">
                    <a:solidFill>
                      <a:schemeClr val="bg1">
                        <a:lumMod val="95000"/>
                      </a:schemeClr>
                    </a:solidFill>
                  </a:tcPr>
                </a:tc>
                <a:tc>
                  <a:txBody>
                    <a:bodyPr/>
                    <a:lstStyle/>
                    <a:p>
                      <a:pPr marL="0" algn="l" defTabSz="727510" rtl="0" eaLnBrk="1" fontAlgn="ctr" latinLnBrk="0" hangingPunct="1"/>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1980416673"/>
                  </a:ext>
                </a:extLst>
              </a:tr>
            </a:tbl>
          </a:graphicData>
        </a:graphic>
      </p:graphicFrame>
      <p:pic>
        <p:nvPicPr>
          <p:cNvPr id="5" name="Picture 5" descr="A picture containing text, clipart&#10;&#10;Description automatically generated">
            <a:extLst>
              <a:ext uri="{FF2B5EF4-FFF2-40B4-BE49-F238E27FC236}">
                <a16:creationId xmlns:a16="http://schemas.microsoft.com/office/drawing/2014/main" id="{2D91A263-A951-4492-B42F-667566A25D78}"/>
              </a:ext>
            </a:extLst>
          </p:cNvPr>
          <p:cNvPicPr>
            <a:picLocks noChangeAspect="1"/>
          </p:cNvPicPr>
          <p:nvPr/>
        </p:nvPicPr>
        <p:blipFill>
          <a:blip r:embed="rId3"/>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209312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6448-BF48-4CC4-A6E7-07DC97FFC9F0}"/>
              </a:ext>
            </a:extLst>
          </p:cNvPr>
          <p:cNvSpPr>
            <a:spLocks noGrp="1"/>
          </p:cNvSpPr>
          <p:nvPr>
            <p:ph type="title"/>
          </p:nvPr>
        </p:nvSpPr>
        <p:spPr>
          <a:xfrm>
            <a:off x="235527" y="136526"/>
            <a:ext cx="11309928" cy="1189039"/>
          </a:xfrm>
        </p:spPr>
        <p:txBody>
          <a:bodyPr vert="horz" lIns="91440" tIns="45720" rIns="91440" bIns="45720" rtlCol="0" anchor="b" anchorCtr="0">
            <a:normAutofit/>
          </a:bodyPr>
          <a:lstStyle/>
          <a:p>
            <a:r>
              <a:rPr lang="en-AU" sz="3600"/>
              <a:t>5MS Pre Production – 23 April  2021</a:t>
            </a:r>
            <a:endParaRPr lang="en-AU" sz="4000">
              <a:latin typeface="TW Cen MT"/>
            </a:endParaRPr>
          </a:p>
        </p:txBody>
      </p:sp>
      <p:sp>
        <p:nvSpPr>
          <p:cNvPr id="3" name="Slide Number Placeholder 2">
            <a:extLst>
              <a:ext uri="{FF2B5EF4-FFF2-40B4-BE49-F238E27FC236}">
                <a16:creationId xmlns:a16="http://schemas.microsoft.com/office/drawing/2014/main" id="{AE370DFB-A150-496C-896F-2B5D246CC36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cxnSp>
        <p:nvCxnSpPr>
          <p:cNvPr id="60" name="Straight Arrow Connector 59">
            <a:extLst>
              <a:ext uri="{FF2B5EF4-FFF2-40B4-BE49-F238E27FC236}">
                <a16:creationId xmlns:a16="http://schemas.microsoft.com/office/drawing/2014/main" id="{9F535C2B-C70E-4246-AE0A-B20239EBFBED}"/>
              </a:ext>
            </a:extLst>
          </p:cNvPr>
          <p:cNvCxnSpPr>
            <a:cxnSpLocks/>
          </p:cNvCxnSpPr>
          <p:nvPr/>
        </p:nvCxnSpPr>
        <p:spPr>
          <a:xfrm>
            <a:off x="6569900" y="2434957"/>
            <a:ext cx="1193" cy="41060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90A62B7F-C2B1-4AF0-AC70-5CF7A0B6C2B9}"/>
              </a:ext>
            </a:extLst>
          </p:cNvPr>
          <p:cNvSpPr txBox="1"/>
          <p:nvPr/>
        </p:nvSpPr>
        <p:spPr>
          <a:xfrm>
            <a:off x="6198985" y="6880217"/>
            <a:ext cx="859277" cy="184666"/>
          </a:xfrm>
          <a:prstGeom prst="rect">
            <a:avLst/>
          </a:prstGeom>
          <a:noFill/>
          <a:ln>
            <a:noFill/>
          </a:ln>
        </p:spPr>
        <p:txBody>
          <a:bodyPr wrap="square" rtlCol="0">
            <a:spAutoFit/>
          </a:bodyPr>
          <a:lstStyle/>
          <a:p>
            <a:r>
              <a:rPr lang="en-AU" sz="600"/>
              <a:t>Forecasting, SD/CD</a:t>
            </a:r>
          </a:p>
        </p:txBody>
      </p:sp>
      <p:graphicFrame>
        <p:nvGraphicFramePr>
          <p:cNvPr id="4" name="Table 3">
            <a:extLst>
              <a:ext uri="{FF2B5EF4-FFF2-40B4-BE49-F238E27FC236}">
                <a16:creationId xmlns:a16="http://schemas.microsoft.com/office/drawing/2014/main" id="{D45DADC0-205B-4B5C-9955-E9B920625579}"/>
              </a:ext>
            </a:extLst>
          </p:cNvPr>
          <p:cNvGraphicFramePr>
            <a:graphicFrameLocks noGrp="1"/>
          </p:cNvGraphicFramePr>
          <p:nvPr/>
        </p:nvGraphicFramePr>
        <p:xfrm>
          <a:off x="449681" y="1562954"/>
          <a:ext cx="11292638" cy="4493165"/>
        </p:xfrm>
        <a:graphic>
          <a:graphicData uri="http://schemas.openxmlformats.org/drawingml/2006/table">
            <a:tbl>
              <a:tblPr>
                <a:tableStyleId>{5C22544A-7EE6-4342-B048-85BDC9FD1C3A}</a:tableStyleId>
              </a:tblPr>
              <a:tblGrid>
                <a:gridCol w="808379">
                  <a:extLst>
                    <a:ext uri="{9D8B030D-6E8A-4147-A177-3AD203B41FA5}">
                      <a16:colId xmlns:a16="http://schemas.microsoft.com/office/drawing/2014/main" val="1934691659"/>
                    </a:ext>
                  </a:extLst>
                </a:gridCol>
                <a:gridCol w="6070938">
                  <a:extLst>
                    <a:ext uri="{9D8B030D-6E8A-4147-A177-3AD203B41FA5}">
                      <a16:colId xmlns:a16="http://schemas.microsoft.com/office/drawing/2014/main" val="4043616495"/>
                    </a:ext>
                  </a:extLst>
                </a:gridCol>
                <a:gridCol w="645436">
                  <a:extLst>
                    <a:ext uri="{9D8B030D-6E8A-4147-A177-3AD203B41FA5}">
                      <a16:colId xmlns:a16="http://schemas.microsoft.com/office/drawing/2014/main" val="3558298120"/>
                    </a:ext>
                  </a:extLst>
                </a:gridCol>
                <a:gridCol w="645436">
                  <a:extLst>
                    <a:ext uri="{9D8B030D-6E8A-4147-A177-3AD203B41FA5}">
                      <a16:colId xmlns:a16="http://schemas.microsoft.com/office/drawing/2014/main" val="3635936751"/>
                    </a:ext>
                  </a:extLst>
                </a:gridCol>
                <a:gridCol w="3122449">
                  <a:extLst>
                    <a:ext uri="{9D8B030D-6E8A-4147-A177-3AD203B41FA5}">
                      <a16:colId xmlns:a16="http://schemas.microsoft.com/office/drawing/2014/main" val="1560747917"/>
                    </a:ext>
                  </a:extLst>
                </a:gridCol>
              </a:tblGrid>
              <a:tr h="396521">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Issue ID​</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Description​</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Status​</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Stream</a:t>
                      </a:r>
                    </a:p>
                  </a:txBody>
                  <a:tcPr marL="8763" marR="8763" marT="8763" marB="0" anchor="ctr">
                    <a:solidFill>
                      <a:schemeClr val="accent2"/>
                    </a:solidFill>
                  </a:tcPr>
                </a:tc>
                <a:tc>
                  <a:txBody>
                    <a:bodyPr/>
                    <a:lstStyle/>
                    <a:p>
                      <a:pPr marL="0" algn="l" defTabSz="727510" rtl="0" eaLnBrk="1" fontAlgn="base" latinLnBrk="0" hangingPunct="1"/>
                      <a:r>
                        <a:rPr lang="en-AU" sz="900" b="1" i="0" u="none" strike="noStrike" kern="1200">
                          <a:solidFill>
                            <a:srgbClr val="FFFFFF"/>
                          </a:solidFill>
                          <a:effectLst/>
                          <a:latin typeface="Segoe UI Semilight" panose="020B0402040204020203" pitchFamily="34" charset="0"/>
                          <a:ea typeface="+mn-ea"/>
                          <a:cs typeface="+mn-cs"/>
                        </a:rPr>
                        <a:t>Action​</a:t>
                      </a:r>
                    </a:p>
                  </a:txBody>
                  <a:tcPr marL="8763" marR="8763" marT="8763" marB="0" anchor="ctr">
                    <a:solidFill>
                      <a:schemeClr val="accent2"/>
                    </a:solidFill>
                  </a:tcPr>
                </a:tc>
                <a:extLst>
                  <a:ext uri="{0D108BD9-81ED-4DB2-BD59-A6C34878D82A}">
                    <a16:rowId xmlns:a16="http://schemas.microsoft.com/office/drawing/2014/main" val="3427373280"/>
                  </a:ext>
                </a:extLst>
              </a:tr>
              <a:tr h="339874">
                <a:tc>
                  <a:txBody>
                    <a:bodyPr/>
                    <a:lstStyle/>
                    <a:p>
                      <a:pPr algn="l" rtl="0" fontAlgn="ctr"/>
                      <a:r>
                        <a:rPr lang="en-AU" sz="900" b="0" i="0" u="none" strike="noStrike">
                          <a:solidFill>
                            <a:srgbClr val="222324"/>
                          </a:solidFill>
                          <a:effectLst/>
                          <a:latin typeface="Segoe UI Semilight" panose="020B0402040204020203" pitchFamily="34" charset="0"/>
                        </a:rPr>
                        <a:t>4043</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Prudential External Alert - BUSALERT_PRUD_EXT_GRT_EXPIRE11 not generating alerts</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Testing</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This alert is not generated when guarantee  expire</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3553843743"/>
                  </a:ext>
                </a:extLst>
              </a:tr>
              <a:tr h="339874">
                <a:tc>
                  <a:txBody>
                    <a:bodyPr/>
                    <a:lstStyle/>
                    <a:p>
                      <a:pPr algn="l" rtl="0" fontAlgn="ctr"/>
                      <a:r>
                        <a:rPr lang="en-AU" sz="900" b="0" i="0" u="none" strike="noStrike">
                          <a:solidFill>
                            <a:srgbClr val="222324"/>
                          </a:solidFill>
                          <a:effectLst/>
                          <a:latin typeface="Segoe UI Semilight" panose="020B0402040204020203" pitchFamily="34" charset="0"/>
                        </a:rPr>
                        <a:t>4127</a:t>
                      </a:r>
                    </a:p>
                  </a:txBody>
                  <a:tcPr marL="8763" marR="8763" marT="8763" marB="0" anchor="ctr">
                    <a:solidFill>
                      <a:schemeClr val="bg1">
                        <a:lumMod val="8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Settlements - FCASREGIONRECOVERY Report is not being generated for participants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632283818"/>
                  </a:ext>
                </a:extLst>
              </a:tr>
              <a:tr h="339874">
                <a:tc>
                  <a:txBody>
                    <a:bodyPr/>
                    <a:lstStyle/>
                    <a:p>
                      <a:pPr algn="l" rtl="0" fontAlgn="ctr"/>
                      <a:r>
                        <a:rPr lang="en-AU" sz="900" b="0" i="0" u="none" strike="noStrike">
                          <a:solidFill>
                            <a:srgbClr val="222324"/>
                          </a:solidFill>
                          <a:effectLst/>
                          <a:latin typeface="Segoe UI Semilight" panose="020B0402040204020203" pitchFamily="34" charset="0"/>
                        </a:rPr>
                        <a:t>4148</a:t>
                      </a:r>
                    </a:p>
                  </a:txBody>
                  <a:tcPr marL="8763" marR="8763" marT="8763" marB="0" anchor="ctr">
                    <a:solidFill>
                      <a:schemeClr val="bg1">
                        <a:lumMod val="9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Settlements Direct screen has additional categories being displayed</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a:solidFill>
                            <a:srgbClr val="222324"/>
                          </a:solidFill>
                          <a:effectLst/>
                          <a:latin typeface="Segoe UI Semilight" panose="020B0402040204020203" pitchFamily="34" charset="0"/>
                        </a:rPr>
                        <a:t>Closed</a:t>
                      </a:r>
                    </a:p>
                  </a:txBody>
                  <a:tcPr marL="8763" marR="8763" marT="8763" marB="0" anchor="ctr">
                    <a:solidFill>
                      <a:schemeClr val="bg1">
                        <a:lumMod val="9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Screen is still able to be used.</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95000"/>
                      </a:schemeClr>
                    </a:solidFill>
                  </a:tcPr>
                </a:tc>
                <a:extLst>
                  <a:ext uri="{0D108BD9-81ED-4DB2-BD59-A6C34878D82A}">
                    <a16:rowId xmlns:a16="http://schemas.microsoft.com/office/drawing/2014/main" val="256692753"/>
                  </a:ext>
                </a:extLst>
              </a:tr>
              <a:tr h="339874">
                <a:tc>
                  <a:txBody>
                    <a:bodyPr/>
                    <a:lstStyle/>
                    <a:p>
                      <a:pPr algn="l" rtl="0" fontAlgn="ctr"/>
                      <a:r>
                        <a:rPr lang="en-AU" sz="900" b="0" i="0" u="none" strike="noStrike">
                          <a:solidFill>
                            <a:srgbClr val="222324"/>
                          </a:solidFill>
                          <a:effectLst/>
                          <a:latin typeface="Segoe UI Semilight" panose="020B0402040204020203" pitchFamily="34" charset="0"/>
                        </a:rPr>
                        <a:t>4160</a:t>
                      </a:r>
                    </a:p>
                  </a:txBody>
                  <a:tcPr marL="8763" marR="8763" marT="8763" marB="0" anchor="ctr">
                    <a:solidFill>
                      <a:schemeClr val="bg1">
                        <a:lumMod val="85000"/>
                      </a:schemeClr>
                    </a:solidFill>
                  </a:tcPr>
                </a:tc>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Meter Data Report Publishing is not able to be displayed in the settlement direct screen</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813189826"/>
                  </a:ext>
                </a:extLst>
              </a:tr>
              <a:tr h="33987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4183</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Issues with Publishing Direct/Settlement Direct </a:t>
                      </a:r>
                      <a:r>
                        <a:rPr lang="en-AU" sz="900" b="0" i="0" u="none" strike="noStrike" kern="1200" err="1">
                          <a:solidFill>
                            <a:srgbClr val="222324"/>
                          </a:solidFill>
                          <a:effectLst/>
                          <a:latin typeface="Segoe UI Semilight" panose="020B0402040204020203" pitchFamily="34" charset="0"/>
                          <a:ea typeface="+mn-ea"/>
                          <a:cs typeface="+mn-cs"/>
                        </a:rPr>
                        <a:t>APi</a:t>
                      </a:r>
                      <a:r>
                        <a:rPr lang="en-AU" sz="900" b="0" i="0" u="none" strike="noStrike" kern="1200">
                          <a:solidFill>
                            <a:srgbClr val="222324"/>
                          </a:solidFill>
                          <a:effectLst/>
                          <a:latin typeface="Segoe UI Semilight" panose="020B0402040204020203" pitchFamily="34" charset="0"/>
                          <a:ea typeface="+mn-ea"/>
                          <a:cs typeface="+mn-cs"/>
                        </a:rPr>
                        <a:t> - </a:t>
                      </a:r>
                      <a:r>
                        <a:rPr lang="en-AU" sz="900" b="0" i="0" u="none" strike="noStrike" kern="1200" err="1">
                          <a:solidFill>
                            <a:srgbClr val="222324"/>
                          </a:solidFill>
                          <a:effectLst/>
                          <a:latin typeface="Segoe UI Semilight" panose="020B0402040204020203" pitchFamily="34" charset="0"/>
                          <a:ea typeface="+mn-ea"/>
                          <a:cs typeface="+mn-cs"/>
                        </a:rPr>
                        <a:t>getAvailabileFiles</a:t>
                      </a:r>
                      <a:r>
                        <a:rPr lang="en-AU" sz="900" b="0" i="0" u="none" strike="noStrike" kern="1200">
                          <a:solidFill>
                            <a:srgbClr val="222324"/>
                          </a:solidFill>
                          <a:effectLst/>
                          <a:latin typeface="Segoe UI Semilight" panose="020B0402040204020203" pitchFamily="34" charset="0"/>
                          <a:ea typeface="+mn-ea"/>
                          <a:cs typeface="+mn-cs"/>
                        </a:rPr>
                        <a:t> is timing out without </a:t>
                      </a:r>
                      <a:r>
                        <a:rPr lang="en-AU" sz="900" b="0" i="0" u="none" strike="noStrike" kern="1200" err="1">
                          <a:solidFill>
                            <a:srgbClr val="222324"/>
                          </a:solidFill>
                          <a:effectLst/>
                          <a:latin typeface="Segoe UI Semilight" panose="020B0402040204020203" pitchFamily="34" charset="0"/>
                          <a:ea typeface="+mn-ea"/>
                          <a:cs typeface="+mn-cs"/>
                        </a:rPr>
                        <a:t>specificing</a:t>
                      </a:r>
                      <a:r>
                        <a:rPr lang="en-AU" sz="900" b="0" i="0" u="none" strike="noStrike" kern="1200">
                          <a:solidFill>
                            <a:srgbClr val="222324"/>
                          </a:solidFill>
                          <a:effectLst/>
                          <a:latin typeface="Segoe UI Semilight" panose="020B0402040204020203" pitchFamily="34" charset="0"/>
                          <a:ea typeface="+mn-ea"/>
                          <a:cs typeface="+mn-cs"/>
                        </a:rPr>
                        <a:t> the </a:t>
                      </a:r>
                      <a:r>
                        <a:rPr lang="en-AU" sz="900" b="0" i="0" u="none" strike="noStrike" kern="1200" err="1">
                          <a:solidFill>
                            <a:srgbClr val="222324"/>
                          </a:solidFill>
                          <a:effectLst/>
                          <a:latin typeface="Segoe UI Semilight" panose="020B0402040204020203" pitchFamily="34" charset="0"/>
                          <a:ea typeface="+mn-ea"/>
                          <a:cs typeface="+mn-cs"/>
                        </a:rPr>
                        <a:t>PublishingCategoryID</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Closed</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If participants use the </a:t>
                      </a:r>
                      <a:r>
                        <a:rPr lang="en-AU" sz="900" b="0" i="0" u="none" strike="noStrike" kern="1200" err="1">
                          <a:solidFill>
                            <a:srgbClr val="222324"/>
                          </a:solidFill>
                          <a:effectLst/>
                          <a:latin typeface="Segoe UI Semilight" panose="020B0402040204020203" pitchFamily="34" charset="0"/>
                          <a:ea typeface="+mn-ea"/>
                          <a:cs typeface="+mn-cs"/>
                        </a:rPr>
                        <a:t>PublishingCategoryID</a:t>
                      </a:r>
                      <a:r>
                        <a:rPr lang="en-AU" sz="900" b="0" i="0" u="none" strike="noStrike" kern="1200">
                          <a:solidFill>
                            <a:srgbClr val="222324"/>
                          </a:solidFill>
                          <a:effectLst/>
                          <a:latin typeface="Segoe UI Semilight" panose="020B0402040204020203" pitchFamily="34" charset="0"/>
                          <a:ea typeface="+mn-ea"/>
                          <a:cs typeface="+mn-cs"/>
                        </a:rPr>
                        <a:t> the API responses  correctly.</a:t>
                      </a:r>
                    </a:p>
                  </a:txBody>
                  <a:tcPr marL="8763" marR="8763" marT="8763" marB="0" anchor="ctr">
                    <a:solidFill>
                      <a:schemeClr val="bg1">
                        <a:lumMod val="95000"/>
                      </a:schemeClr>
                    </a:solidFill>
                  </a:tcPr>
                </a:tc>
                <a:extLst>
                  <a:ext uri="{0D108BD9-81ED-4DB2-BD59-A6C34878D82A}">
                    <a16:rowId xmlns:a16="http://schemas.microsoft.com/office/drawing/2014/main" val="3263823008"/>
                  </a:ext>
                </a:extLst>
              </a:tr>
              <a:tr h="33987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4201</a:t>
                      </a:r>
                    </a:p>
                  </a:txBody>
                  <a:tcPr marL="8763" marR="8763" marT="8763" marB="0" anchor="ctr">
                    <a:solidFill>
                      <a:schemeClr val="bg1">
                        <a:lumMod val="8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CDEII Report Issue</a:t>
                      </a:r>
                    </a:p>
                  </a:txBody>
                  <a:tcPr marL="68580" marR="68580" marT="0" marB="0">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Testing</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pPr marL="0" algn="l" defTabSz="727510" rtl="0" eaLnBrk="1" fontAlgn="ctr" latinLnBrk="0" hangingPunct="1"/>
                      <a:r>
                        <a:rPr lang="en-AU" sz="900" b="0" i="0" u="none" strike="noStrike" kern="1200">
                          <a:solidFill>
                            <a:srgbClr val="222324"/>
                          </a:solidFill>
                          <a:effectLst/>
                          <a:latin typeface="Segoe UI Semilight" panose="020B0402040204020203" pitchFamily="34" charset="0"/>
                          <a:ea typeface="+mn-ea"/>
                          <a:cs typeface="+mn-cs"/>
                        </a:rPr>
                        <a:t>This report is not generated in all instances.</a:t>
                      </a:r>
                    </a:p>
                    <a:p>
                      <a:pPr marL="0" marR="0" lvl="0" indent="0" algn="l" defTabSz="727510" rtl="0" eaLnBrk="1" fontAlgn="ctr"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8763" marR="8763" marT="8763" marB="0" anchor="ctr">
                    <a:solidFill>
                      <a:schemeClr val="bg1">
                        <a:lumMod val="85000"/>
                      </a:schemeClr>
                    </a:solidFill>
                  </a:tcPr>
                </a:tc>
                <a:extLst>
                  <a:ext uri="{0D108BD9-81ED-4DB2-BD59-A6C34878D82A}">
                    <a16:rowId xmlns:a16="http://schemas.microsoft.com/office/drawing/2014/main" val="3344862086"/>
                  </a:ext>
                </a:extLst>
              </a:tr>
              <a:tr h="29428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4333</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Settlements UAT - Settlement Direct - Settlements Direct Change to exclude Version</a:t>
                      </a:r>
                    </a:p>
                  </a:txBody>
                  <a:tcPr marL="68580" marR="68580" marT="0" marB="0">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Testing</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The settlement direct screen is missing the version column on the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1286549700"/>
                  </a:ext>
                </a:extLst>
              </a:tr>
              <a:tr h="361340">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4324</a:t>
                      </a:r>
                    </a:p>
                  </a:txBody>
                  <a:tcPr marL="8763" marR="8763" marT="8763" marB="0" anchor="ctr">
                    <a:solidFill>
                      <a:schemeClr val="bg1">
                        <a:lumMod val="8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Settlements UAT - NEM Public Daily Energy Summary report not generated</a:t>
                      </a:r>
                    </a:p>
                  </a:txBody>
                  <a:tcPr marL="68580" marR="68580" marT="0" marB="0">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715648933"/>
                  </a:ext>
                </a:extLst>
              </a:tr>
              <a:tr h="29428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4323</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Settlements UAT - NEM Confidential Daily Energy Summary report not generated</a:t>
                      </a:r>
                    </a:p>
                  </a:txBody>
                  <a:tcPr marL="68580" marR="68580" marT="0" marB="0">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3444951448"/>
                  </a:ext>
                </a:extLst>
              </a:tr>
              <a:tr h="294284">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4322</a:t>
                      </a:r>
                    </a:p>
                  </a:txBody>
                  <a:tcPr marL="8763" marR="8763" marT="8763" marB="0" anchor="ctr">
                    <a:solidFill>
                      <a:schemeClr val="bg1">
                        <a:lumMod val="8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Settlement UAT - NEM NMAS Recovery Reconciliation reports not generated</a:t>
                      </a:r>
                    </a:p>
                  </a:txBody>
                  <a:tcPr marL="68580" marR="68580" marT="0" marB="0">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8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8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1102571131"/>
                  </a:ext>
                </a:extLst>
              </a:tr>
              <a:tr h="0">
                <a:tc>
                  <a:txBody>
                    <a:bodyPr/>
                    <a:lstStyle/>
                    <a:p>
                      <a:pPr algn="l" rtl="0" fontAlgn="ctr"/>
                      <a:r>
                        <a:rPr lang="en-AU" sz="900" b="0" i="0" u="none" strike="noStrike" kern="1200">
                          <a:solidFill>
                            <a:srgbClr val="222324"/>
                          </a:solidFill>
                          <a:effectLst/>
                          <a:latin typeface="Segoe UI Semilight" panose="020B0402040204020203" pitchFamily="34" charset="0"/>
                          <a:ea typeface="+mn-ea"/>
                          <a:cs typeface="+mn-cs"/>
                        </a:rPr>
                        <a:t>4321</a:t>
                      </a:r>
                    </a:p>
                  </a:txBody>
                  <a:tcPr marL="8763" marR="8763" marT="8763" marB="0" anchor="ctr">
                    <a:solidFill>
                      <a:schemeClr val="bg1">
                        <a:lumMod val="95000"/>
                      </a:schemeClr>
                    </a:solidFill>
                  </a:tcPr>
                </a:tc>
                <a:tc>
                  <a:txBody>
                    <a:bodyPr/>
                    <a:lstStyle/>
                    <a:p>
                      <a:pPr fontAlgn="t"/>
                      <a:r>
                        <a:rPr lang="en-AU" sz="900" b="0" i="0" u="none" strike="noStrike" kern="1200">
                          <a:solidFill>
                            <a:srgbClr val="222324"/>
                          </a:solidFill>
                          <a:effectLst/>
                          <a:latin typeface="Segoe UI Semilight" panose="020B0402040204020203" pitchFamily="34" charset="0"/>
                          <a:ea typeface="+mn-ea"/>
                          <a:cs typeface="+mn-cs"/>
                        </a:rPr>
                        <a:t>NEM Directions Recovery Reconciliation not being generated in Settlement Direct</a:t>
                      </a:r>
                    </a:p>
                  </a:txBody>
                  <a:tcP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In Progress</a:t>
                      </a:r>
                    </a:p>
                  </a:txBody>
                  <a:tcPr marL="8763" marR="8763" marT="8763" marB="0" anchor="ctr">
                    <a:solidFill>
                      <a:schemeClr val="bg1">
                        <a:lumMod val="95000"/>
                      </a:schemeClr>
                    </a:solidFill>
                  </a:tcPr>
                </a:tc>
                <a:tc>
                  <a:txBody>
                    <a:bodyPr/>
                    <a:lstStyle/>
                    <a:p>
                      <a:pPr algn="l" rtl="0" fontAlgn="ctr"/>
                      <a:r>
                        <a:rPr lang="en-AU" sz="900" b="0" i="0" u="none" strike="noStrike">
                          <a:solidFill>
                            <a:srgbClr val="222324"/>
                          </a:solidFill>
                          <a:effectLst/>
                          <a:latin typeface="Segoe UI Semilight" panose="020B0402040204020203" pitchFamily="34" charset="0"/>
                        </a:rPr>
                        <a:t>Settlements</a:t>
                      </a:r>
                    </a:p>
                  </a:txBody>
                  <a:tcPr marL="8763" marR="8763" marT="8763" marB="0" anchor="ctr">
                    <a:solidFill>
                      <a:schemeClr val="bg1">
                        <a:lumMod val="95000"/>
                      </a:schemeClr>
                    </a:solidFill>
                  </a:tcPr>
                </a:tc>
                <a:tc>
                  <a:txBody>
                    <a:bodyPr/>
                    <a:lstStyle/>
                    <a:p>
                      <a:r>
                        <a:rPr lang="en-AU" sz="900" b="0" i="0" u="none" strike="noStrike" kern="1200">
                          <a:solidFill>
                            <a:srgbClr val="222324"/>
                          </a:solidFill>
                          <a:effectLst/>
                          <a:latin typeface="Segoe UI Semilight" panose="020B0402040204020203" pitchFamily="34" charset="0"/>
                          <a:ea typeface="+mn-ea"/>
                          <a:cs typeface="+mn-cs"/>
                        </a:rPr>
                        <a:t>This report is not being generated and displayed on the settlement direct screen.</a:t>
                      </a:r>
                    </a:p>
                    <a:p>
                      <a:pPr marL="0" marR="0" lvl="0" indent="0" algn="l" defTabSz="727510" rtl="0" eaLnBrk="1" fontAlgn="auto" latinLnBrk="0" hangingPunct="1">
                        <a:lnSpc>
                          <a:spcPct val="100000"/>
                        </a:lnSpc>
                        <a:spcBef>
                          <a:spcPts val="0"/>
                        </a:spcBef>
                        <a:spcAft>
                          <a:spcPts val="0"/>
                        </a:spcAft>
                        <a:buClrTx/>
                        <a:buSzTx/>
                        <a:buFontTx/>
                        <a:buNone/>
                        <a:tabLst/>
                        <a:defRPr/>
                      </a:pPr>
                      <a:r>
                        <a:rPr lang="en-US" sz="900" b="0" i="0" u="none" strike="noStrike" kern="1200">
                          <a:solidFill>
                            <a:srgbClr val="222324"/>
                          </a:solidFill>
                          <a:effectLst/>
                          <a:latin typeface="Segoe UI Semilight" panose="020B0402040204020203" pitchFamily="34" charset="0"/>
                          <a:ea typeface="+mn-ea"/>
                          <a:cs typeface="+mn-cs"/>
                        </a:rPr>
                        <a:t>Expected to be delivered 23 April </a:t>
                      </a:r>
                      <a:endParaRPr lang="en-AU" sz="900" b="0" i="0" u="none" strike="noStrike" kern="1200">
                        <a:solidFill>
                          <a:srgbClr val="222324"/>
                        </a:solidFill>
                        <a:effectLst/>
                        <a:latin typeface="Segoe UI Semilight" panose="020B0402040204020203" pitchFamily="34" charset="0"/>
                        <a:ea typeface="+mn-ea"/>
                        <a:cs typeface="+mn-cs"/>
                      </a:endParaRPr>
                    </a:p>
                  </a:txBody>
                  <a:tcPr marL="68580" marR="68580" marT="0" marB="0">
                    <a:solidFill>
                      <a:schemeClr val="bg1">
                        <a:lumMod val="95000"/>
                      </a:schemeClr>
                    </a:solidFill>
                  </a:tcPr>
                </a:tc>
                <a:extLst>
                  <a:ext uri="{0D108BD9-81ED-4DB2-BD59-A6C34878D82A}">
                    <a16:rowId xmlns:a16="http://schemas.microsoft.com/office/drawing/2014/main" val="2067796473"/>
                  </a:ext>
                </a:extLst>
              </a:tr>
            </a:tbl>
          </a:graphicData>
        </a:graphic>
      </p:graphicFrame>
      <p:pic>
        <p:nvPicPr>
          <p:cNvPr id="5" name="Picture 5" descr="A picture containing text, clipart&#10;&#10;Description automatically generated">
            <a:extLst>
              <a:ext uri="{FF2B5EF4-FFF2-40B4-BE49-F238E27FC236}">
                <a16:creationId xmlns:a16="http://schemas.microsoft.com/office/drawing/2014/main" id="{240CC168-A3DC-4762-AACF-7F48F7B07B00}"/>
              </a:ext>
            </a:extLst>
          </p:cNvPr>
          <p:cNvPicPr>
            <a:picLocks noChangeAspect="1"/>
          </p:cNvPicPr>
          <p:nvPr/>
        </p:nvPicPr>
        <p:blipFill>
          <a:blip r:embed="rId3"/>
          <a:stretch>
            <a:fillRect/>
          </a:stretch>
        </p:blipFill>
        <p:spPr>
          <a:xfrm>
            <a:off x="4724400" y="2719873"/>
            <a:ext cx="2743200" cy="1418253"/>
          </a:xfrm>
          <a:prstGeom prst="rect">
            <a:avLst/>
          </a:prstGeom>
        </p:spPr>
      </p:pic>
    </p:spTree>
    <p:extLst>
      <p:ext uri="{BB962C8B-B14F-4D97-AF65-F5344CB8AC3E}">
        <p14:creationId xmlns:p14="http://schemas.microsoft.com/office/powerpoint/2010/main" val="4433375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8" ma:contentTypeDescription="Create a new document." ma:contentTypeScope="" ma:versionID="b67d88904a3a466d727a114959407d0c">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78dee0cea5433616cddec33c70ba6f3a"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element ref="ns2: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Preview" ma:index="23" nillable="true" ma:displayName="Preview" ma:format="Thumbnail" ma:internalName="Preview">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Preview xmlns="99eba8f5-7fec-4c00-afe1-f2f2944c28a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1B6D86-0FB5-49B5-96EF-6E432FA4E0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23</Slides>
  <Notes>3</Notes>
  <HiddenSlides>0</HiddenSlide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AEMO09</vt:lpstr>
      <vt:lpstr>5MS Industry Testing Working Group #16</vt:lpstr>
      <vt:lpstr>AEMO Competition Law  Meeting Protocol</vt:lpstr>
      <vt:lpstr>Agenda</vt:lpstr>
      <vt:lpstr>Welcome</vt:lpstr>
      <vt:lpstr>Actions from Previous Meetings </vt:lpstr>
      <vt:lpstr>Open Actions</vt:lpstr>
      <vt:lpstr>Defects ​</vt:lpstr>
      <vt:lpstr>5MS Staging Environment – 23 April  2021</vt:lpstr>
      <vt:lpstr>5MS Pre Production – 23 April  2021</vt:lpstr>
      <vt:lpstr>5MS Pre Production –  23 April  2021</vt:lpstr>
      <vt:lpstr>Retail Invitation Testing​</vt:lpstr>
      <vt:lpstr>Retail Invitation Testing​</vt:lpstr>
      <vt:lpstr>Market Trial Test Preparation​</vt:lpstr>
      <vt:lpstr>Market Trials - Changes</vt:lpstr>
      <vt:lpstr>Market Trials – Proposed Scope</vt:lpstr>
      <vt:lpstr>Market Trials – Proposed Scope</vt:lpstr>
      <vt:lpstr>Market Trial Test Preparation​ - Next Steps</vt:lpstr>
      <vt:lpstr>Forward Meeting Plan</vt:lpstr>
      <vt:lpstr>Upcoming Meetings  AEMO | Program Calendar and Timelines</vt:lpstr>
      <vt:lpstr>General Questions</vt:lpstr>
      <vt:lpstr>Meeting Close</vt:lpstr>
      <vt:lpstr>Appendix</vt:lpstr>
      <vt:lpstr>Appendix</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6</cp:revision>
  <cp:lastPrinted>2019-08-14T02:02:16Z</cp:lastPrinted>
  <dcterms:created xsi:type="dcterms:W3CDTF">2018-04-12T04:49:35Z</dcterms:created>
  <dcterms:modified xsi:type="dcterms:W3CDTF">2021-09-10T04:25:14Z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