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72" r:id="rId5"/>
  </p:sldMasterIdLst>
  <p:notesMasterIdLst>
    <p:notesMasterId r:id="rId29"/>
  </p:notesMasterIdLst>
  <p:sldIdLst>
    <p:sldId id="257" r:id="rId6"/>
    <p:sldId id="1501" r:id="rId7"/>
    <p:sldId id="465" r:id="rId8"/>
    <p:sldId id="1466" r:id="rId9"/>
    <p:sldId id="1503" r:id="rId10"/>
    <p:sldId id="879" r:id="rId11"/>
    <p:sldId id="1467" r:id="rId12"/>
    <p:sldId id="3651" r:id="rId13"/>
    <p:sldId id="1509" r:id="rId14"/>
    <p:sldId id="1510" r:id="rId15"/>
    <p:sldId id="1468" r:id="rId16"/>
    <p:sldId id="1497" r:id="rId17"/>
    <p:sldId id="256" r:id="rId18"/>
    <p:sldId id="3648" r:id="rId19"/>
    <p:sldId id="3649" r:id="rId20"/>
    <p:sldId id="3650" r:id="rId21"/>
    <p:sldId id="1108" r:id="rId22"/>
    <p:sldId id="1514" r:id="rId23"/>
    <p:sldId id="1517" r:id="rId24"/>
    <p:sldId id="1500" r:id="rId25"/>
    <p:sldId id="1518" r:id="rId26"/>
    <p:sldId id="1516" r:id="rId27"/>
    <p:sldId id="151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Agenda and Actions" id="{2516B57D-942A-48D4-B424-A2B55035C8EA}">
          <p14:sldIdLst>
            <p14:sldId id="257"/>
            <p14:sldId id="1501"/>
            <p14:sldId id="465"/>
            <p14:sldId id="1466"/>
            <p14:sldId id="1503"/>
            <p14:sldId id="879"/>
          </p14:sldIdLst>
        </p14:section>
        <p14:section name="Program Status Update" id="{A824D464-18FC-4756-8E6A-B69E7ECF6DF6}">
          <p14:sldIdLst>
            <p14:sldId id="1467"/>
            <p14:sldId id="3651"/>
            <p14:sldId id="1509"/>
            <p14:sldId id="1510"/>
          </p14:sldIdLst>
        </p14:section>
        <p14:section name="For Decision/ Noting" id="{2D97A8A0-AF1B-480F-B1CC-2DC2DBDC8AD0}">
          <p14:sldIdLst/>
        </p14:section>
        <p14:section name="For Discussion" id="{77D75B2B-638D-4103-A812-F282A3FA85DF}">
          <p14:sldIdLst>
            <p14:sldId id="1468"/>
            <p14:sldId id="1497"/>
          </p14:sldIdLst>
        </p14:section>
        <p14:section name="For Information" id="{DEDF9C21-B2F4-4D71-B84F-1B6062081826}">
          <p14:sldIdLst>
            <p14:sldId id="256"/>
            <p14:sldId id="3648"/>
            <p14:sldId id="3649"/>
            <p14:sldId id="3650"/>
            <p14:sldId id="1108"/>
            <p14:sldId id="1514"/>
            <p14:sldId id="1517"/>
          </p14:sldIdLst>
        </p14:section>
        <p14:section name="Appendix" id="{95EC141F-D4C2-42C3-9345-F25183DEA8AF}">
          <p14:sldIdLst>
            <p14:sldId id="1500"/>
            <p14:sldId id="1518"/>
            <p14:sldId id="1516"/>
            <p14:sldId id="151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lcolm Borschman" initials="MB" lastIdx="7" clrIdx="6">
    <p:extLst>
      <p:ext uri="{19B8F6BF-5375-455C-9EA6-DF929625EA0E}">
        <p15:presenceInfo xmlns:p15="http://schemas.microsoft.com/office/powerpoint/2012/main" userId="S-1-5-21-256186967-1468483519-2110688028-56809" providerId="AD"/>
      </p:ext>
    </p:extLst>
  </p:cmAuthor>
  <p:cmAuthor id="1" name="Annette Kelly" initials="AK" lastIdx="8" clrIdx="0">
    <p:extLst>
      <p:ext uri="{19B8F6BF-5375-455C-9EA6-DF929625EA0E}">
        <p15:presenceInfo xmlns:p15="http://schemas.microsoft.com/office/powerpoint/2012/main" userId="S-1-5-21-256186967-1468483519-2110688028-4890" providerId="AD"/>
      </p:ext>
    </p:extLst>
  </p:cmAuthor>
  <p:cmAuthor id="8" name="Boris Komissarchik" initials="BK" lastIdx="4" clrIdx="7">
    <p:extLst>
      <p:ext uri="{19B8F6BF-5375-455C-9EA6-DF929625EA0E}">
        <p15:presenceInfo xmlns:p15="http://schemas.microsoft.com/office/powerpoint/2012/main" userId="S::boris.komissarchik@aemo.com.au::0153ce51-d3f0-433e-800c-698e2f111490" providerId="AD"/>
      </p:ext>
    </p:extLst>
  </p:cmAuthor>
  <p:cmAuthor id="2" name="Michael Ryan" initials="MR" lastIdx="4" clrIdx="1">
    <p:extLst>
      <p:ext uri="{19B8F6BF-5375-455C-9EA6-DF929625EA0E}">
        <p15:presenceInfo xmlns:p15="http://schemas.microsoft.com/office/powerpoint/2012/main" userId="S-1-5-21-256186967-1468483519-2110688028-22617" providerId="AD"/>
      </p:ext>
    </p:extLst>
  </p:cmAuthor>
  <p:cmAuthor id="9" name="Peter Carruthers" initials="PC" lastIdx="1" clrIdx="8">
    <p:extLst>
      <p:ext uri="{19B8F6BF-5375-455C-9EA6-DF929625EA0E}">
        <p15:presenceInfo xmlns:p15="http://schemas.microsoft.com/office/powerpoint/2012/main" userId="S-1-5-21-256186967-1468483519-2110688028-56805" providerId="AD"/>
      </p:ext>
    </p:extLst>
  </p:cmAuthor>
  <p:cmAuthor id="3" name="Sonja Nigmann" initials="SN" lastIdx="26" clrIdx="2">
    <p:extLst>
      <p:ext uri="{19B8F6BF-5375-455C-9EA6-DF929625EA0E}">
        <p15:presenceInfo xmlns:p15="http://schemas.microsoft.com/office/powerpoint/2012/main" userId="S-1-5-21-256186967-1468483519-2110688028-50554" providerId="AD"/>
      </p:ext>
    </p:extLst>
  </p:cmAuthor>
  <p:cmAuthor id="10" name="Katherine Walker" initials="KW [2]" lastIdx="13" clrIdx="9">
    <p:extLst>
      <p:ext uri="{19B8F6BF-5375-455C-9EA6-DF929625EA0E}">
        <p15:presenceInfo xmlns:p15="http://schemas.microsoft.com/office/powerpoint/2012/main" userId="S::Katherine.Walker@aemo.com.au::151d0658-4331-41af-a3b9-d8ca88b74285" providerId="AD"/>
      </p:ext>
    </p:extLst>
  </p:cmAuthor>
  <p:cmAuthor id="4" name="Sonja Nigmann" initials="SN [2]" lastIdx="22" clrIdx="3">
    <p:extLst>
      <p:ext uri="{19B8F6BF-5375-455C-9EA6-DF929625EA0E}">
        <p15:presenceInfo xmlns:p15="http://schemas.microsoft.com/office/powerpoint/2012/main" userId="S::sonja.nigmann@aemo.com.au::16f05baa-2571-4dfc-a8dd-ce2221f2dbbd" providerId="AD"/>
      </p:ext>
    </p:extLst>
  </p:cmAuthor>
  <p:cmAuthor id="5" name="Katherine Walker" initials="KW" lastIdx="9" clrIdx="4">
    <p:extLst>
      <p:ext uri="{19B8F6BF-5375-455C-9EA6-DF929625EA0E}">
        <p15:presenceInfo xmlns:p15="http://schemas.microsoft.com/office/powerpoint/2012/main" userId="S-1-5-21-256186967-1468483519-2110688028-56777" providerId="AD"/>
      </p:ext>
    </p:extLst>
  </p:cmAuthor>
  <p:cmAuthor id="6" name="Graeme Windley" initials="GW" lastIdx="13" clrIdx="5">
    <p:extLst>
      <p:ext uri="{19B8F6BF-5375-455C-9EA6-DF929625EA0E}">
        <p15:presenceInfo xmlns:p15="http://schemas.microsoft.com/office/powerpoint/2012/main" userId="S-1-5-21-256186967-1468483519-2110688028-399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00"/>
    <a:srgbClr val="134555"/>
    <a:srgbClr val="620918"/>
    <a:srgbClr val="360F3C"/>
    <a:srgbClr val="A9C399"/>
    <a:srgbClr val="1E4064"/>
    <a:srgbClr val="E0E8EA"/>
    <a:srgbClr val="99FF99"/>
    <a:srgbClr val="CCFFCC"/>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0FA241-6D56-449D-BBD9-24AF79CEFB06}" v="11" dt="2021-04-25T22:58:34.0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15" d="100"/>
          <a:sy n="115" d="100"/>
        </p:scale>
        <p:origin x="39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 Id="rId35" Type="http://schemas.microsoft.com/office/2015/10/relationships/revisionInfo" Target="revisionInfo.xml"/><Relationship Id="rId8"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 Id="rId4"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en-AU"/>
          </a:p>
        </p:txBody>
      </p:sp>
      <p:sp>
        <p:nvSpPr>
          <p:cNvPr id="3" name="Date Placeholder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51253FA7-A297-4473-BFE2-D8E764DB6C0A}" type="datetimeFigureOut">
              <a:rPr lang="en-AU" smtClean="0"/>
              <a:t>11/05/2021</a:t>
            </a:fld>
            <a:endParaRPr lang="en-AU"/>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en-AU"/>
          </a:p>
        </p:txBody>
      </p:sp>
      <p:sp>
        <p:nvSpPr>
          <p:cNvPr id="5" name="Notes Placeholder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en-AU"/>
          </a:p>
        </p:txBody>
      </p:sp>
      <p:sp>
        <p:nvSpPr>
          <p:cNvPr id="7" name="Slide Number Placeholder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AEF49620-6741-4FED-BCB0-A1A8263B3F52}" type="slidenum">
              <a:rPr lang="en-AU" smtClean="0"/>
              <a:t>‹#›</a:t>
            </a:fld>
            <a:endParaRPr lang="en-AU"/>
          </a:p>
        </p:txBody>
      </p:sp>
    </p:spTree>
    <p:extLst>
      <p:ext uri="{BB962C8B-B14F-4D97-AF65-F5344CB8AC3E}">
        <p14:creationId xmlns:p14="http://schemas.microsoft.com/office/powerpoint/2010/main" val="1460449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5B1A1017-5750-4AB3-BA18-4D3BEB0D3C75}" type="slidenum">
              <a:rPr lang="en-AU" smtClean="0"/>
              <a:t>8</a:t>
            </a:fld>
            <a:endParaRPr lang="en-AU" dirty="0"/>
          </a:p>
        </p:txBody>
      </p:sp>
    </p:spTree>
    <p:extLst>
      <p:ext uri="{BB962C8B-B14F-4D97-AF65-F5344CB8AC3E}">
        <p14:creationId xmlns:p14="http://schemas.microsoft.com/office/powerpoint/2010/main" val="450729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5B1A1017-5750-4AB3-BA18-4D3BEB0D3C75}" type="slidenum">
              <a:rPr lang="en-AU" smtClean="0"/>
              <a:t>9</a:t>
            </a:fld>
            <a:endParaRPr lang="en-AU" dirty="0"/>
          </a:p>
        </p:txBody>
      </p:sp>
    </p:spTree>
    <p:extLst>
      <p:ext uri="{BB962C8B-B14F-4D97-AF65-F5344CB8AC3E}">
        <p14:creationId xmlns:p14="http://schemas.microsoft.com/office/powerpoint/2010/main" val="3821609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5B1A1017-5750-4AB3-BA18-4D3BEB0D3C75}" type="slidenum">
              <a:rPr lang="en-AU" smtClean="0"/>
              <a:t>10</a:t>
            </a:fld>
            <a:endParaRPr lang="en-AU" dirty="0"/>
          </a:p>
        </p:txBody>
      </p:sp>
    </p:spTree>
    <p:extLst>
      <p:ext uri="{BB962C8B-B14F-4D97-AF65-F5344CB8AC3E}">
        <p14:creationId xmlns:p14="http://schemas.microsoft.com/office/powerpoint/2010/main" val="36040015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Freeform 15">
            <a:extLst>
              <a:ext uri="{FF2B5EF4-FFF2-40B4-BE49-F238E27FC236}">
                <a16:creationId xmlns:a16="http://schemas.microsoft.com/office/drawing/2014/main" id="{332CD06C-42C1-4DF5-AEBC-2DBE2DAFBA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76E05CA3-D21A-42E0-A63A-D375E1C1E26E}"/>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9" name="Picture 8">
            <a:extLst>
              <a:ext uri="{FF2B5EF4-FFF2-40B4-BE49-F238E27FC236}">
                <a16:creationId xmlns:a16="http://schemas.microsoft.com/office/drawing/2014/main" id="{9234F0ED-53FA-453F-AAA8-F2EA2B5748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70032" y="728148"/>
            <a:ext cx="3024336" cy="996252"/>
          </a:xfrm>
          <a:prstGeom prst="rect">
            <a:avLst/>
          </a:prstGeom>
        </p:spPr>
      </p:pic>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2192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838800" y="2350800"/>
            <a:ext cx="9144000" cy="2387600"/>
          </a:xfrm>
        </p:spPr>
        <p:txBody>
          <a:bodyPr anchor="b"/>
          <a:lstStyle>
            <a:lvl1pPr algn="l">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838800" y="4899600"/>
            <a:ext cx="9144000" cy="626400"/>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11335871" y="6230847"/>
            <a:ext cx="576108" cy="365125"/>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9478496" y="6230847"/>
            <a:ext cx="1736066" cy="365125"/>
          </a:xfrm>
        </p:spPr>
        <p:txBody>
          <a:bodyPr/>
          <a:lstStyle>
            <a:lvl1pPr>
              <a:defRPr>
                <a:solidFill>
                  <a:schemeClr val="bg1"/>
                </a:solidFill>
              </a:defRPr>
            </a:lvl1pPr>
          </a:lstStyle>
          <a:p>
            <a:fld id="{19C26B8A-D267-4DFE-879A-4ACA6A364552}" type="datetime1">
              <a:rPr lang="en-AU" smtClean="0"/>
              <a:t>11/05/2021</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4020670" y="6230847"/>
            <a:ext cx="5336509" cy="365125"/>
          </a:xfrm>
        </p:spPr>
        <p:txBody>
          <a:bodyPr/>
          <a:lstStyle>
            <a:lvl1pPr>
              <a:defRPr>
                <a:solidFill>
                  <a:schemeClr val="bg1"/>
                </a:solidFill>
              </a:defRPr>
            </a:lvl1pPr>
          </a:lstStyle>
          <a:p>
            <a:endParaRPr lang="en-AU"/>
          </a:p>
        </p:txBody>
      </p:sp>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4201812" y="457200"/>
            <a:ext cx="7724987" cy="562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66400" y="3117600"/>
            <a:ext cx="3315600" cy="1846800"/>
          </a:xfrm>
        </p:spPr>
        <p:txBody>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A3F456F0-636F-47F0-BBA2-C930FA48B289}" type="datetime1">
              <a:rPr lang="en-AU" smtClean="0"/>
              <a:t>11/05/2021</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sp>
        <p:nvSpPr>
          <p:cNvPr id="9" name="Freeform 15">
            <a:extLst>
              <a:ext uri="{FF2B5EF4-FFF2-40B4-BE49-F238E27FC236}">
                <a16:creationId xmlns:a16="http://schemas.microsoft.com/office/drawing/2014/main" id="{A60732D9-43AE-45F7-B226-98D000B102F6}"/>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10" name="Freeform 16">
            <a:extLst>
              <a:ext uri="{FF2B5EF4-FFF2-40B4-BE49-F238E27FC236}">
                <a16:creationId xmlns:a16="http://schemas.microsoft.com/office/drawing/2014/main" id="{20B52A3C-76FF-428B-9F8F-F455D362E76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7" name="Picture 6">
            <a:extLst>
              <a:ext uri="{FF2B5EF4-FFF2-40B4-BE49-F238E27FC236}">
                <a16:creationId xmlns:a16="http://schemas.microsoft.com/office/drawing/2014/main" id="{D7659222-D08F-45A0-BBAE-5F79E3B459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3232" y="2729735"/>
            <a:ext cx="4245537" cy="1398530"/>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86680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09600" y="160020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Content Placeholder 2"/>
          <p:cNvSpPr>
            <a:spLocks noGrp="1"/>
          </p:cNvSpPr>
          <p:nvPr>
            <p:ph sz="half" idx="10"/>
          </p:nvPr>
        </p:nvSpPr>
        <p:spPr>
          <a:xfrm>
            <a:off x="6096000" y="161768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650562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609600" y="1357299"/>
            <a:ext cx="5386917"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93368" y="1357299"/>
            <a:ext cx="5389033"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340537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Tree>
    <p:extLst>
      <p:ext uri="{BB962C8B-B14F-4D97-AF65-F5344CB8AC3E}">
        <p14:creationId xmlns:p14="http://schemas.microsoft.com/office/powerpoint/2010/main" val="389291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03230C1F-AFF3-4284-BD19-B8D596528C40}" type="datetime1">
              <a:rPr lang="en-AU" smtClean="0"/>
              <a:t>11/05/2021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1F1E3B37-D501-42E3-9623-5B5A892FD8A7}"/>
              </a:ext>
            </a:extLst>
          </p:cNvPr>
          <p:cNvSpPr>
            <a:spLocks noGrp="1"/>
          </p:cNvSpPr>
          <p:nvPr>
            <p:ph type="body" sz="quarter" idx="13"/>
          </p:nvPr>
        </p:nvSpPr>
        <p:spPr>
          <a:xfrm>
            <a:off x="4201200" y="457200"/>
            <a:ext cx="7725600" cy="5626800"/>
          </a:xfrm>
        </p:spPr>
        <p:txBody>
          <a:bodyPr/>
          <a:lstStyle>
            <a:lvl1pPr marL="450850" indent="-4508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6B11863-6D55-4E26-A8C4-564E5797E1F1}" type="datetime1">
              <a:rPr lang="en-AU" smtClean="0"/>
              <a:t>11/05/2021</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F27A1A61-2C7C-4A5A-87D9-EB525D4638FF}" type="datetime1">
              <a:rPr lang="en-AU" smtClean="0"/>
              <a:t>11/05/2021</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35528" y="1825625"/>
            <a:ext cx="57564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6172200" y="1825625"/>
            <a:ext cx="575770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DC67905-FC53-4396-B3CA-2682794D2D36}" type="datetime1">
              <a:rPr lang="en-AU" smtClean="0"/>
              <a:t>11/05/2021</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34000" y="136800"/>
            <a:ext cx="90036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34000" y="1681163"/>
            <a:ext cx="5763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34000" y="2505075"/>
            <a:ext cx="5763575"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6172200" y="1681163"/>
            <a:ext cx="5763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6172200" y="2505075"/>
            <a:ext cx="57636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FCB5436F-4535-42A0-B5CA-09E15DDE10B5}" type="datetime1">
              <a:rPr lang="en-AU" smtClean="0"/>
              <a:t>11/05/2021</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815AB49-6F22-4ED0-B589-EC2B677883EB}" type="datetime1">
              <a:rPr lang="en-AU" smtClean="0"/>
              <a:t>11/05/2021</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76062BD9-CBA2-434B-A965-D8BD4E005856}" type="datetime1">
              <a:rPr lang="en-AU" smtClean="0"/>
              <a:t>11/05/2021</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4201812" y="457200"/>
            <a:ext cx="7724987" cy="562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66400" y="3117600"/>
            <a:ext cx="3315600" cy="1846800"/>
          </a:xfrm>
        </p:spPr>
        <p:txBody>
          <a:bodyPr>
            <a:normAutofit/>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4089AC73-4B71-40F5-AC54-9DE09DE74C46}" type="datetime1">
              <a:rPr lang="en-AU" smtClean="0"/>
              <a:t>11/05/2021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2192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35528" y="136525"/>
            <a:ext cx="9001778"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35527" y="1825625"/>
            <a:ext cx="11694382"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9496425" y="6356350"/>
            <a:ext cx="173606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F163B-F9D1-49E0-8EA9-004EA50620D7}" type="datetime1">
              <a:rPr lang="en-AU" smtClean="0"/>
              <a:t>11/05/2021</a:t>
            </a:fld>
            <a:endParaRPr lang="en-AU"/>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4038599" y="6356350"/>
            <a:ext cx="5336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11353800" y="6356350"/>
            <a:ext cx="5761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81F68-4976-451A-B2E9-79BCBD2F70CC}" type="slidenum">
              <a:rPr lang="en-AU" smtClean="0"/>
              <a:t>‹#›</a:t>
            </a:fld>
            <a:endParaRPr lang="en-AU"/>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4290"/>
            <a:ext cx="8439171" cy="857256"/>
          </a:xfrm>
          <a:prstGeom prst="rect">
            <a:avLst/>
          </a:prstGeom>
        </p:spPr>
        <p:txBody>
          <a:bodyPr vert="horz" lIns="91440" tIns="45720" rIns="91440" bIns="45720" rtlCol="0" anchor="b">
            <a:normAutofit/>
          </a:bodyPr>
          <a:lstStyle/>
          <a:p>
            <a:r>
              <a:rPr lang="en-US"/>
              <a:t>Click to edit Master title style</a:t>
            </a:r>
            <a:endParaRPr lang="en-AU"/>
          </a:p>
        </p:txBody>
      </p:sp>
      <p:sp>
        <p:nvSpPr>
          <p:cNvPr id="3" name="Text Placeholder 2"/>
          <p:cNvSpPr>
            <a:spLocks noGrp="1"/>
          </p:cNvSpPr>
          <p:nvPr>
            <p:ph type="body" idx="1"/>
          </p:nvPr>
        </p:nvSpPr>
        <p:spPr>
          <a:xfrm>
            <a:off x="609600" y="1357298"/>
            <a:ext cx="10972800" cy="47688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extBox 7"/>
          <p:cNvSpPr txBox="1"/>
          <p:nvPr/>
        </p:nvSpPr>
        <p:spPr>
          <a:xfrm>
            <a:off x="10058389" y="6357958"/>
            <a:ext cx="1524011" cy="261610"/>
          </a:xfrm>
          <a:prstGeom prst="rect">
            <a:avLst/>
          </a:prstGeom>
          <a:noFill/>
        </p:spPr>
        <p:txBody>
          <a:bodyPr wrap="square" rtlCol="0">
            <a:spAutoFit/>
          </a:bodyPr>
          <a:lstStyle/>
          <a:p>
            <a:pPr algn="r"/>
            <a:r>
              <a:rPr lang="en-AU" sz="1100"/>
              <a:t>SLIDE </a:t>
            </a:r>
            <a:fld id="{B602A6DE-BF6F-4EAB-917C-8134D0F37D4B}" type="slidenum">
              <a:rPr lang="en-AU" sz="1100" smtClean="0"/>
              <a:pPr algn="r"/>
              <a:t>‹#›</a:t>
            </a:fld>
            <a:endParaRPr lang="en-AU" sz="1100"/>
          </a:p>
        </p:txBody>
      </p:sp>
      <p:pic>
        <p:nvPicPr>
          <p:cNvPr id="6" name="Picture 5" descr="Header 1"/>
          <p:cNvPicPr/>
          <p:nvPr/>
        </p:nvPicPr>
        <p:blipFill>
          <a:blip r:embed="rId6" cstate="print"/>
          <a:srcRect/>
          <a:stretch>
            <a:fillRect/>
          </a:stretch>
        </p:blipFill>
        <p:spPr bwMode="auto">
          <a:xfrm>
            <a:off x="9334523" y="571480"/>
            <a:ext cx="1905013" cy="428628"/>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878969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l" defTabSz="914400" rtl="0" eaLnBrk="1" latinLnBrk="0" hangingPunct="1">
        <a:spcBef>
          <a:spcPct val="0"/>
        </a:spcBef>
        <a:buNone/>
        <a:defRPr sz="2400" kern="1200" cap="all" baseline="0">
          <a:solidFill>
            <a:schemeClr val="tx1"/>
          </a:solidFill>
          <a:latin typeface="+mj-lt"/>
          <a:ea typeface="+mj-ea"/>
          <a:cs typeface="+mj-cs"/>
        </a:defRPr>
      </a:lvl1pPr>
    </p:titleStyle>
    <p:bodyStyle>
      <a:lvl1pPr marL="363600" indent="-363600"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400" indent="-363600"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6400" indent="-2700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800" indent="-2700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hyperlink" Target="https://aemo.com.au/initiatives/major-programs/nem-five-minute-settlement-program-and-global-settlement/participant-toolbox/program-calendar-and-timelines" TargetMode="External"/><Relationship Id="rId7" Type="http://schemas.openxmlformats.org/officeDocument/2006/relationships/package" Target="../embeddings/Microsoft_Excel_Worksheet1.xlsx"/><Relationship Id="rId12"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emf"/><Relationship Id="rId11" Type="http://schemas.openxmlformats.org/officeDocument/2006/relationships/package" Target="../embeddings/Microsoft_Excel_Worksheet3.xlsx"/><Relationship Id="rId5" Type="http://schemas.openxmlformats.org/officeDocument/2006/relationships/package" Target="../embeddings/Microsoft_Excel_Worksheet.xlsx"/><Relationship Id="rId10" Type="http://schemas.openxmlformats.org/officeDocument/2006/relationships/image" Target="../media/image7.emf"/><Relationship Id="rId4" Type="http://schemas.openxmlformats.org/officeDocument/2006/relationships/image" Target="../media/image9.png"/><Relationship Id="rId9" Type="http://schemas.openxmlformats.org/officeDocument/2006/relationships/package" Target="../embeddings/Microsoft_Excel_Worksheet2.xlsx"/></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799" y="2350800"/>
            <a:ext cx="9808179" cy="2387600"/>
          </a:xfrm>
        </p:spPr>
        <p:txBody>
          <a:bodyPr>
            <a:normAutofit/>
          </a:bodyPr>
          <a:lstStyle/>
          <a:p>
            <a:r>
              <a:rPr lang="en-AU" dirty="0"/>
              <a:t>5MS Industry Testing Working Group #15</a:t>
            </a:r>
            <a:endParaRPr lang="en-AU" baseline="30000" dirty="0"/>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838799" y="4899599"/>
            <a:ext cx="10112979" cy="1227931"/>
          </a:xfrm>
        </p:spPr>
        <p:txBody>
          <a:bodyPr vert="horz" lIns="91440" tIns="45720" rIns="91440" bIns="45720" rtlCol="0" anchor="t">
            <a:normAutofit/>
          </a:bodyPr>
          <a:lstStyle/>
          <a:p>
            <a:r>
              <a:rPr lang="en-AU" sz="3200" dirty="0"/>
              <a:t>Tuesday, 27 April 2021</a:t>
            </a:r>
          </a:p>
          <a:p>
            <a:r>
              <a:rPr lang="en-AU" sz="2000" dirty="0"/>
              <a:t>This meeting is recorded for the purpose of minute taking.</a:t>
            </a:r>
          </a:p>
        </p:txBody>
      </p:sp>
    </p:spTree>
    <p:extLst>
      <p:ext uri="{BB962C8B-B14F-4D97-AF65-F5344CB8AC3E}">
        <p14:creationId xmlns:p14="http://schemas.microsoft.com/office/powerpoint/2010/main" val="1865525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B6448-BF48-4CC4-A6E7-07DC97FFC9F0}"/>
              </a:ext>
            </a:extLst>
          </p:cNvPr>
          <p:cNvSpPr>
            <a:spLocks noGrp="1"/>
          </p:cNvSpPr>
          <p:nvPr>
            <p:ph type="title"/>
          </p:nvPr>
        </p:nvSpPr>
        <p:spPr>
          <a:xfrm>
            <a:off x="235527" y="136526"/>
            <a:ext cx="11309928" cy="1189039"/>
          </a:xfrm>
        </p:spPr>
        <p:txBody>
          <a:bodyPr vert="horz" lIns="91440" tIns="45720" rIns="91440" bIns="45720" rtlCol="0" anchor="b" anchorCtr="0">
            <a:normAutofit/>
          </a:bodyPr>
          <a:lstStyle/>
          <a:p>
            <a:r>
              <a:rPr lang="en-AU" sz="3600" dirty="0"/>
              <a:t>5MS Pre Production –  23 April  2021</a:t>
            </a:r>
            <a:endParaRPr lang="en-AU" sz="4000" dirty="0">
              <a:latin typeface="TW Cen MT"/>
            </a:endParaRPr>
          </a:p>
        </p:txBody>
      </p:sp>
      <p:sp>
        <p:nvSpPr>
          <p:cNvPr id="3" name="Slide Number Placeholder 2">
            <a:extLst>
              <a:ext uri="{FF2B5EF4-FFF2-40B4-BE49-F238E27FC236}">
                <a16:creationId xmlns:a16="http://schemas.microsoft.com/office/drawing/2014/main" id="{AE370DFB-A150-496C-896F-2B5D246CC36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AU" sz="1200" b="0" i="0" u="none" strike="noStrike" kern="1200" cap="none" spc="0" normalizeH="0" baseline="0" noProof="0" dirty="0">
              <a:ln>
                <a:noFill/>
              </a:ln>
              <a:solidFill>
                <a:srgbClr val="222324">
                  <a:tint val="75000"/>
                </a:srgbClr>
              </a:solidFill>
              <a:effectLst/>
              <a:uLnTx/>
              <a:uFillTx/>
              <a:latin typeface="Segoe UI Semilight"/>
              <a:ea typeface="+mn-ea"/>
              <a:cs typeface="+mn-cs"/>
            </a:endParaRPr>
          </a:p>
        </p:txBody>
      </p:sp>
      <p:cxnSp>
        <p:nvCxnSpPr>
          <p:cNvPr id="60" name="Straight Arrow Connector 59">
            <a:extLst>
              <a:ext uri="{FF2B5EF4-FFF2-40B4-BE49-F238E27FC236}">
                <a16:creationId xmlns:a16="http://schemas.microsoft.com/office/drawing/2014/main" id="{9F535C2B-C70E-4246-AE0A-B20239EBFBED}"/>
              </a:ext>
            </a:extLst>
          </p:cNvPr>
          <p:cNvCxnSpPr>
            <a:cxnSpLocks/>
          </p:cNvCxnSpPr>
          <p:nvPr/>
        </p:nvCxnSpPr>
        <p:spPr>
          <a:xfrm>
            <a:off x="6569900" y="2434957"/>
            <a:ext cx="1193" cy="410608"/>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0" name="TextBox 149">
            <a:extLst>
              <a:ext uri="{FF2B5EF4-FFF2-40B4-BE49-F238E27FC236}">
                <a16:creationId xmlns:a16="http://schemas.microsoft.com/office/drawing/2014/main" id="{90A62B7F-C2B1-4AF0-AC70-5CF7A0B6C2B9}"/>
              </a:ext>
            </a:extLst>
          </p:cNvPr>
          <p:cNvSpPr txBox="1"/>
          <p:nvPr/>
        </p:nvSpPr>
        <p:spPr>
          <a:xfrm>
            <a:off x="6198985" y="6880217"/>
            <a:ext cx="859277" cy="184666"/>
          </a:xfrm>
          <a:prstGeom prst="rect">
            <a:avLst/>
          </a:prstGeom>
          <a:noFill/>
          <a:ln>
            <a:noFill/>
          </a:ln>
        </p:spPr>
        <p:txBody>
          <a:bodyPr wrap="square" rtlCol="0">
            <a:spAutoFit/>
          </a:bodyPr>
          <a:lstStyle/>
          <a:p>
            <a:r>
              <a:rPr lang="en-AU" sz="600" dirty="0"/>
              <a:t>Forecasting, SD/CD</a:t>
            </a:r>
          </a:p>
        </p:txBody>
      </p:sp>
      <p:graphicFrame>
        <p:nvGraphicFramePr>
          <p:cNvPr id="4" name="Table 3">
            <a:extLst>
              <a:ext uri="{FF2B5EF4-FFF2-40B4-BE49-F238E27FC236}">
                <a16:creationId xmlns:a16="http://schemas.microsoft.com/office/drawing/2014/main" id="{D45DADC0-205B-4B5C-9955-E9B920625579}"/>
              </a:ext>
            </a:extLst>
          </p:cNvPr>
          <p:cNvGraphicFramePr>
            <a:graphicFrameLocks noGrp="1"/>
          </p:cNvGraphicFramePr>
          <p:nvPr/>
        </p:nvGraphicFramePr>
        <p:xfrm>
          <a:off x="449681" y="1562954"/>
          <a:ext cx="11292638" cy="4833553"/>
        </p:xfrm>
        <a:graphic>
          <a:graphicData uri="http://schemas.openxmlformats.org/drawingml/2006/table">
            <a:tbl>
              <a:tblPr>
                <a:tableStyleId>{5C22544A-7EE6-4342-B048-85BDC9FD1C3A}</a:tableStyleId>
              </a:tblPr>
              <a:tblGrid>
                <a:gridCol w="808379">
                  <a:extLst>
                    <a:ext uri="{9D8B030D-6E8A-4147-A177-3AD203B41FA5}">
                      <a16:colId xmlns:a16="http://schemas.microsoft.com/office/drawing/2014/main" val="1934691659"/>
                    </a:ext>
                  </a:extLst>
                </a:gridCol>
                <a:gridCol w="6070938">
                  <a:extLst>
                    <a:ext uri="{9D8B030D-6E8A-4147-A177-3AD203B41FA5}">
                      <a16:colId xmlns:a16="http://schemas.microsoft.com/office/drawing/2014/main" val="4043616495"/>
                    </a:ext>
                  </a:extLst>
                </a:gridCol>
                <a:gridCol w="645436">
                  <a:extLst>
                    <a:ext uri="{9D8B030D-6E8A-4147-A177-3AD203B41FA5}">
                      <a16:colId xmlns:a16="http://schemas.microsoft.com/office/drawing/2014/main" val="3558298120"/>
                    </a:ext>
                  </a:extLst>
                </a:gridCol>
                <a:gridCol w="645436">
                  <a:extLst>
                    <a:ext uri="{9D8B030D-6E8A-4147-A177-3AD203B41FA5}">
                      <a16:colId xmlns:a16="http://schemas.microsoft.com/office/drawing/2014/main" val="3635936751"/>
                    </a:ext>
                  </a:extLst>
                </a:gridCol>
                <a:gridCol w="3122449">
                  <a:extLst>
                    <a:ext uri="{9D8B030D-6E8A-4147-A177-3AD203B41FA5}">
                      <a16:colId xmlns:a16="http://schemas.microsoft.com/office/drawing/2014/main" val="1560747917"/>
                    </a:ext>
                  </a:extLst>
                </a:gridCol>
              </a:tblGrid>
              <a:tr h="396521">
                <a:tc>
                  <a:txBody>
                    <a:bodyPr/>
                    <a:lstStyle/>
                    <a:p>
                      <a:pPr marL="0" algn="l" defTabSz="727510" rtl="0" eaLnBrk="1" fontAlgn="base" latinLnBrk="0" hangingPunct="1"/>
                      <a:r>
                        <a:rPr lang="en-AU" sz="900" b="1" i="0" u="none" strike="noStrike" kern="1200" dirty="0">
                          <a:solidFill>
                            <a:srgbClr val="FFFFFF"/>
                          </a:solidFill>
                          <a:effectLst/>
                          <a:latin typeface="Segoe UI Semilight" panose="020B0402040204020203" pitchFamily="34" charset="0"/>
                          <a:ea typeface="+mn-ea"/>
                          <a:cs typeface="+mn-cs"/>
                        </a:rPr>
                        <a:t>Issue ID​</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dirty="0">
                          <a:solidFill>
                            <a:srgbClr val="FFFFFF"/>
                          </a:solidFill>
                          <a:effectLst/>
                          <a:latin typeface="Segoe UI Semilight" panose="020B0402040204020203" pitchFamily="34" charset="0"/>
                          <a:ea typeface="+mn-ea"/>
                          <a:cs typeface="+mn-cs"/>
                        </a:rPr>
                        <a:t>Description​</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dirty="0">
                          <a:solidFill>
                            <a:srgbClr val="FFFFFF"/>
                          </a:solidFill>
                          <a:effectLst/>
                          <a:latin typeface="Segoe UI Semilight" panose="020B0402040204020203" pitchFamily="34" charset="0"/>
                          <a:ea typeface="+mn-ea"/>
                          <a:cs typeface="+mn-cs"/>
                        </a:rPr>
                        <a:t>Status​</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dirty="0">
                          <a:solidFill>
                            <a:srgbClr val="FFFFFF"/>
                          </a:solidFill>
                          <a:effectLst/>
                          <a:latin typeface="Segoe UI Semilight" panose="020B0402040204020203" pitchFamily="34" charset="0"/>
                          <a:ea typeface="+mn-ea"/>
                          <a:cs typeface="+mn-cs"/>
                        </a:rPr>
                        <a:t>Stream</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dirty="0">
                          <a:solidFill>
                            <a:srgbClr val="FFFFFF"/>
                          </a:solidFill>
                          <a:effectLst/>
                          <a:latin typeface="Segoe UI Semilight" panose="020B0402040204020203" pitchFamily="34" charset="0"/>
                          <a:ea typeface="+mn-ea"/>
                          <a:cs typeface="+mn-cs"/>
                        </a:rPr>
                        <a:t>Action​</a:t>
                      </a:r>
                    </a:p>
                  </a:txBody>
                  <a:tcPr marL="8763" marR="8763" marT="8763" marB="0" anchor="ctr">
                    <a:solidFill>
                      <a:schemeClr val="accent2"/>
                    </a:solidFill>
                  </a:tcPr>
                </a:tc>
                <a:extLst>
                  <a:ext uri="{0D108BD9-81ED-4DB2-BD59-A6C34878D82A}">
                    <a16:rowId xmlns:a16="http://schemas.microsoft.com/office/drawing/2014/main" val="3427373280"/>
                  </a:ext>
                </a:extLst>
              </a:tr>
              <a:tr h="339874">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4392</a:t>
                      </a:r>
                    </a:p>
                  </a:txBody>
                  <a:tcPr marL="8763" marR="8763" marT="8763" marB="0" anchor="ctr">
                    <a:solidFill>
                      <a:schemeClr val="bg1">
                        <a:lumMod val="95000"/>
                      </a:schemeClr>
                    </a:solidFill>
                  </a:tcPr>
                </a:tc>
                <a:tc>
                  <a:txBody>
                    <a:bodyPr/>
                    <a:lstStyle/>
                    <a:p>
                      <a:pPr marL="0" algn="l" defTabSz="727510" rtl="0" eaLnBrk="1" fontAlgn="t" latinLnBrk="0" hangingPunct="1"/>
                      <a:r>
                        <a:rPr lang="en-AU" sz="900" b="0" i="0" u="none" strike="noStrike" kern="1200" dirty="0">
                          <a:solidFill>
                            <a:srgbClr val="222324"/>
                          </a:solidFill>
                          <a:effectLst/>
                          <a:latin typeface="Segoe UI Semilight" panose="020B0402040204020203" pitchFamily="34" charset="0"/>
                          <a:ea typeface="+mn-ea"/>
                          <a:cs typeface="+mn-cs"/>
                        </a:rPr>
                        <a:t>Settlements Direct: The text reports do not have the .txt extension</a:t>
                      </a:r>
                    </a:p>
                  </a:txBody>
                  <a:tcPr>
                    <a:solidFill>
                      <a:schemeClr val="bg1">
                        <a:lumMod val="9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In Progress</a:t>
                      </a:r>
                    </a:p>
                  </a:txBody>
                  <a:tcPr marL="8763" marR="8763" marT="8763" marB="0" anchor="ctr">
                    <a:solidFill>
                      <a:schemeClr val="bg1">
                        <a:lumMod val="9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Settlements</a:t>
                      </a:r>
                    </a:p>
                  </a:txBody>
                  <a:tcPr marL="8763" marR="8763" marT="8763" marB="0" anchor="ctr">
                    <a:solidFill>
                      <a:schemeClr val="bg1">
                        <a:lumMod val="95000"/>
                      </a:schemeClr>
                    </a:solidFill>
                  </a:tcPr>
                </a:tc>
                <a:tc>
                  <a:txBody>
                    <a:bodyPr/>
                    <a:lstStyle/>
                    <a:p>
                      <a:pPr marL="0" algn="l" defTabSz="727510" rtl="0" eaLnBrk="1" fontAlgn="ctr" latinLnBrk="0" hangingPunct="1"/>
                      <a:r>
                        <a:rPr lang="en-AU" sz="900" b="0" i="0" u="none" strike="noStrike" kern="1200" dirty="0">
                          <a:solidFill>
                            <a:srgbClr val="222324"/>
                          </a:solidFill>
                          <a:effectLst/>
                          <a:latin typeface="Segoe UI Semilight" panose="020B0402040204020203" pitchFamily="34" charset="0"/>
                          <a:ea typeface="+mn-ea"/>
                          <a:cs typeface="+mn-cs"/>
                        </a:rPr>
                        <a:t>Files are downloading with an incorrect .file name extension  which affects the opening of these files</a:t>
                      </a:r>
                    </a:p>
                    <a:p>
                      <a:pPr marL="0" marR="0" lvl="0" indent="0" algn="l" defTabSz="727510" rtl="0" eaLnBrk="1" fontAlgn="ctr" latinLnBrk="0" hangingPunct="1">
                        <a:lnSpc>
                          <a:spcPct val="100000"/>
                        </a:lnSpc>
                        <a:spcBef>
                          <a:spcPts val="0"/>
                        </a:spcBef>
                        <a:spcAft>
                          <a:spcPts val="0"/>
                        </a:spcAft>
                        <a:buClrTx/>
                        <a:buSzTx/>
                        <a:buFontTx/>
                        <a:buNone/>
                        <a:tabLst/>
                        <a:defRPr/>
                      </a:pPr>
                      <a:r>
                        <a:rPr lang="en-US" sz="900" b="0" i="0" u="none" strike="noStrike" kern="1200" dirty="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extLst>
                  <a:ext uri="{0D108BD9-81ED-4DB2-BD59-A6C34878D82A}">
                    <a16:rowId xmlns:a16="http://schemas.microsoft.com/office/drawing/2014/main" val="3553843743"/>
                  </a:ext>
                </a:extLst>
              </a:tr>
              <a:tr h="339874">
                <a:tc>
                  <a:txBody>
                    <a:bodyPr/>
                    <a:lstStyle/>
                    <a:p>
                      <a:pPr algn="l" rtl="0" fontAlgn="ctr"/>
                      <a:r>
                        <a:rPr lang="en-US" sz="900" b="0" i="0" u="none" strike="noStrike" kern="1200" dirty="0">
                          <a:solidFill>
                            <a:srgbClr val="222324"/>
                          </a:solidFill>
                          <a:effectLst/>
                          <a:latin typeface="Segoe UI Semilight" panose="020B0402040204020203" pitchFamily="34" charset="0"/>
                          <a:ea typeface="+mn-ea"/>
                          <a:cs typeface="+mn-cs"/>
                        </a:rPr>
                        <a:t>4533</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tc>
                  <a:txBody>
                    <a:bodyPr/>
                    <a:lstStyle/>
                    <a:p>
                      <a:pPr fontAlgn="t"/>
                      <a:r>
                        <a:rPr lang="en-US" sz="900" b="0" i="0" u="none" strike="noStrike" kern="1200" dirty="0">
                          <a:solidFill>
                            <a:srgbClr val="222324"/>
                          </a:solidFill>
                          <a:effectLst/>
                          <a:latin typeface="Segoe UI Semilight" panose="020B0402040204020203" pitchFamily="34" charset="0"/>
                          <a:ea typeface="+mn-ea"/>
                          <a:cs typeface="+mn-cs"/>
                        </a:rPr>
                        <a:t>Credit Support is missing a filed on the credit support page</a:t>
                      </a:r>
                      <a:endParaRPr lang="en-AU" sz="900" b="0" i="0" u="none" strike="noStrike" kern="1200" dirty="0">
                        <a:solidFill>
                          <a:srgbClr val="222324"/>
                        </a:solidFill>
                        <a:effectLst/>
                        <a:latin typeface="Segoe UI Semilight" panose="020B0402040204020203" pitchFamily="34" charset="0"/>
                        <a:ea typeface="+mn-ea"/>
                        <a:cs typeface="+mn-cs"/>
                      </a:endParaRPr>
                    </a:p>
                  </a:txBody>
                  <a:tcPr>
                    <a:solidFill>
                      <a:schemeClr val="bg1">
                        <a:lumMod val="85000"/>
                      </a:schemeClr>
                    </a:solidFill>
                  </a:tcPr>
                </a:tc>
                <a:tc>
                  <a:txBody>
                    <a:bodyPr/>
                    <a:lstStyle/>
                    <a:p>
                      <a:pPr algn="l" rtl="0" fontAlgn="ctr"/>
                      <a:r>
                        <a:rPr lang="en-US" sz="900" b="0" i="0" u="none" strike="noStrike" dirty="0">
                          <a:solidFill>
                            <a:srgbClr val="222324"/>
                          </a:solidFill>
                          <a:effectLst/>
                          <a:latin typeface="Segoe UI Semilight" panose="020B0402040204020203" pitchFamily="34" charset="0"/>
                        </a:rPr>
                        <a:t>In Progress</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algn="l" rtl="0" fontAlgn="ctr"/>
                      <a:r>
                        <a:rPr lang="en-US" sz="900" b="0" i="0" u="none" strike="noStrike" dirty="0">
                          <a:solidFill>
                            <a:srgbClr val="222324"/>
                          </a:solidFill>
                          <a:effectLst/>
                          <a:latin typeface="Segoe UI Semilight" panose="020B0402040204020203" pitchFamily="34" charset="0"/>
                        </a:rPr>
                        <a:t>Settlements</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marL="0" algn="l" defTabSz="727510" rtl="0" eaLnBrk="1" fontAlgn="ctr" latinLnBrk="0" hangingPunct="1"/>
                      <a:r>
                        <a:rPr lang="en-US" sz="900" b="0" i="0" u="none" strike="noStrike" kern="1200" dirty="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extLst>
                  <a:ext uri="{0D108BD9-81ED-4DB2-BD59-A6C34878D82A}">
                    <a16:rowId xmlns:a16="http://schemas.microsoft.com/office/drawing/2014/main" val="3632283818"/>
                  </a:ext>
                </a:extLst>
              </a:tr>
              <a:tr h="339874">
                <a:tc>
                  <a:txBody>
                    <a:bodyPr/>
                    <a:lstStyle/>
                    <a:p>
                      <a:pPr algn="l" rtl="0" fontAlgn="ctr"/>
                      <a:r>
                        <a:rPr lang="en-US" sz="900" b="0" i="0" u="none" strike="noStrike" dirty="0">
                          <a:solidFill>
                            <a:srgbClr val="222324"/>
                          </a:solidFill>
                          <a:effectLst/>
                          <a:latin typeface="Segoe UI Semilight" panose="020B0402040204020203" pitchFamily="34" charset="0"/>
                        </a:rPr>
                        <a:t>4539</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marL="0" algn="l" defTabSz="727510" rtl="0" eaLnBrk="1" fontAlgn="t" latinLnBrk="0" hangingPunct="1"/>
                      <a:r>
                        <a:rPr lang="en-AU" sz="900" b="0" i="0" u="none" strike="noStrike" kern="1200" dirty="0">
                          <a:solidFill>
                            <a:srgbClr val="222324"/>
                          </a:solidFill>
                          <a:effectLst/>
                          <a:latin typeface="Segoe UI Semilight" panose="020B0402040204020203" pitchFamily="34" charset="0"/>
                          <a:ea typeface="+mn-ea"/>
                          <a:cs typeface="+mn-cs"/>
                        </a:rPr>
                        <a:t>r39_p1 in MSATS Pre-production returning r35 acks</a:t>
                      </a:r>
                    </a:p>
                  </a:txBody>
                  <a:tcPr marL="8763" marR="8763" marT="8763" marB="0" anchor="ctr">
                    <a:solidFill>
                      <a:schemeClr val="bg1">
                        <a:lumMod val="95000"/>
                      </a:schemeClr>
                    </a:solidFill>
                  </a:tcPr>
                </a:tc>
                <a:tc>
                  <a:txBody>
                    <a:bodyPr/>
                    <a:lstStyle/>
                    <a:p>
                      <a:pPr marL="0" marR="0" lvl="0" indent="0" algn="l" defTabSz="72751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222324"/>
                          </a:solidFill>
                          <a:effectLst/>
                          <a:latin typeface="Segoe UI Semilight" panose="020B0402040204020203" pitchFamily="34" charset="0"/>
                        </a:rPr>
                        <a:t>Closed</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marL="0" marR="0" lvl="0" indent="0" algn="l" defTabSz="72751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222324"/>
                          </a:solidFill>
                          <a:effectLst/>
                          <a:latin typeface="Segoe UI Semilight" panose="020B0402040204020203" pitchFamily="34" charset="0"/>
                        </a:rPr>
                        <a:t>MSATS</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marL="0" algn="l" defTabSz="727510" rtl="0" eaLnBrk="1" fontAlgn="ctr" latinLnBrk="0" hangingPunct="1"/>
                      <a:r>
                        <a:rPr lang="en-US" sz="900" b="0" i="0" u="none" strike="noStrike" kern="1200" dirty="0">
                          <a:solidFill>
                            <a:srgbClr val="222324"/>
                          </a:solidFill>
                          <a:effectLst/>
                          <a:latin typeface="Segoe UI Semilight" panose="020B0402040204020203" pitchFamily="34" charset="0"/>
                          <a:ea typeface="+mn-ea"/>
                          <a:cs typeface="+mn-cs"/>
                        </a:rPr>
                        <a:t>Even if you update to the latest schema CATs transactions are returning acks in r35 format.</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extLst>
                  <a:ext uri="{0D108BD9-81ED-4DB2-BD59-A6C34878D82A}">
                    <a16:rowId xmlns:a16="http://schemas.microsoft.com/office/drawing/2014/main" val="256692753"/>
                  </a:ext>
                </a:extLst>
              </a:tr>
              <a:tr h="339874">
                <a:tc>
                  <a:txBody>
                    <a:bodyPr/>
                    <a:lstStyle/>
                    <a:p>
                      <a:pPr algn="l" rtl="0" fontAlgn="ctr"/>
                      <a:r>
                        <a:rPr lang="en-US" sz="900" b="0" i="0" u="none" strike="noStrike" dirty="0">
                          <a:solidFill>
                            <a:srgbClr val="222324"/>
                          </a:solidFill>
                          <a:effectLst/>
                          <a:latin typeface="Segoe UI Semilight" panose="020B0402040204020203" pitchFamily="34" charset="0"/>
                        </a:rPr>
                        <a:t>4607</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algn="l" rtl="0" fontAlgn="ctr"/>
                      <a:r>
                        <a:rPr lang="en-US" sz="900" b="0" i="0" u="none" strike="noStrike" kern="1200" dirty="0">
                          <a:solidFill>
                            <a:srgbClr val="222324"/>
                          </a:solidFill>
                          <a:effectLst/>
                          <a:latin typeface="Segoe UI Semilight" panose="020B0402040204020203" pitchFamily="34" charset="0"/>
                          <a:ea typeface="+mn-ea"/>
                          <a:cs typeface="+mn-cs"/>
                        </a:rPr>
                        <a:t>Incorrect event codes 201 and 202 are valid B2B codes that are being applied to B2M incorrectly should be 3021 and3022</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tc>
                  <a:txBody>
                    <a:bodyPr/>
                    <a:lstStyle/>
                    <a:p>
                      <a:pPr algn="l" rtl="0" fontAlgn="ctr"/>
                      <a:r>
                        <a:rPr lang="en-US" sz="900" b="0" i="0" u="none" strike="noStrike" dirty="0">
                          <a:solidFill>
                            <a:srgbClr val="222324"/>
                          </a:solidFill>
                          <a:effectLst/>
                          <a:latin typeface="Segoe UI Semilight" panose="020B0402040204020203" pitchFamily="34" charset="0"/>
                        </a:rPr>
                        <a:t>In Progress</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algn="l" rtl="0" fontAlgn="ctr"/>
                      <a:r>
                        <a:rPr lang="en-US" sz="900" b="0" i="0" u="none" strike="noStrike" dirty="0">
                          <a:solidFill>
                            <a:srgbClr val="222324"/>
                          </a:solidFill>
                          <a:effectLst/>
                          <a:latin typeface="Segoe UI Semilight" panose="020B0402040204020203" pitchFamily="34" charset="0"/>
                        </a:rPr>
                        <a:t>MSATS</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marL="0" algn="l" defTabSz="727510" rtl="0" eaLnBrk="1" fontAlgn="ctr" latinLnBrk="0" hangingPunct="1"/>
                      <a:r>
                        <a:rPr lang="en-US" sz="900" b="0" i="0" u="none" strike="noStrike" kern="1200" dirty="0">
                          <a:solidFill>
                            <a:srgbClr val="222324"/>
                          </a:solidFill>
                          <a:effectLst/>
                          <a:latin typeface="Segoe UI Semilight" panose="020B0402040204020203" pitchFamily="34" charset="0"/>
                          <a:ea typeface="+mn-ea"/>
                          <a:cs typeface="+mn-cs"/>
                        </a:rPr>
                        <a:t>Incorrect error codes returned when errors occur in meter read files submitted to AEMO</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extLst>
                  <a:ext uri="{0D108BD9-81ED-4DB2-BD59-A6C34878D82A}">
                    <a16:rowId xmlns:a16="http://schemas.microsoft.com/office/drawing/2014/main" val="813189826"/>
                  </a:ext>
                </a:extLst>
              </a:tr>
              <a:tr h="339874">
                <a:tc>
                  <a:txBody>
                    <a:bodyPr/>
                    <a:lstStyle/>
                    <a:p>
                      <a:pPr algn="l" rtl="0" fontAlgn="ctr"/>
                      <a:r>
                        <a:rPr lang="en-US" sz="900" b="0" i="0" u="none" strike="noStrike" kern="1200" dirty="0">
                          <a:solidFill>
                            <a:srgbClr val="222324"/>
                          </a:solidFill>
                          <a:effectLst/>
                          <a:latin typeface="Segoe UI Semilight" panose="020B0402040204020203" pitchFamily="34" charset="0"/>
                          <a:ea typeface="+mn-ea"/>
                          <a:cs typeface="+mn-cs"/>
                        </a:rPr>
                        <a:t>4563</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tc>
                  <a:txBody>
                    <a:bodyPr/>
                    <a:lstStyle/>
                    <a:p>
                      <a:r>
                        <a:rPr lang="en-US" sz="900" b="0" i="0" u="none" strike="noStrike" kern="1200" dirty="0">
                          <a:solidFill>
                            <a:srgbClr val="222324"/>
                          </a:solidFill>
                          <a:effectLst/>
                          <a:latin typeface="Segoe UI Semilight" panose="020B0402040204020203" pitchFamily="34" charset="0"/>
                          <a:ea typeface="+mn-ea"/>
                          <a:cs typeface="+mn-cs"/>
                        </a:rPr>
                        <a:t>MSATS meter data enquiry screen is return duplicate rows of data</a:t>
                      </a:r>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tc>
                  <a:txBody>
                    <a:bodyPr/>
                    <a:lstStyle/>
                    <a:p>
                      <a:pPr algn="l" rtl="0" fontAlgn="ctr"/>
                      <a:r>
                        <a:rPr lang="en-US" sz="900" b="0" i="0" u="none" strike="noStrike" dirty="0">
                          <a:solidFill>
                            <a:srgbClr val="222324"/>
                          </a:solidFill>
                          <a:effectLst/>
                          <a:latin typeface="Segoe UI Semilight" panose="020B0402040204020203" pitchFamily="34" charset="0"/>
                        </a:rPr>
                        <a:t>In Progress</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algn="l" rtl="0" fontAlgn="ctr"/>
                      <a:r>
                        <a:rPr lang="en-US" sz="900" b="0" i="0" u="none" strike="noStrike" dirty="0">
                          <a:solidFill>
                            <a:srgbClr val="222324"/>
                          </a:solidFill>
                          <a:effectLst/>
                          <a:latin typeface="Segoe UI Semilight" panose="020B0402040204020203" pitchFamily="34" charset="0"/>
                        </a:rPr>
                        <a:t>MSATS</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marL="0" algn="l" defTabSz="727510" rtl="0" eaLnBrk="1" fontAlgn="ctr" latinLnBrk="0" hangingPunct="1"/>
                      <a:r>
                        <a:rPr lang="en-US" sz="900" b="0" i="0" u="none" strike="noStrike" kern="1200" dirty="0">
                          <a:solidFill>
                            <a:srgbClr val="222324"/>
                          </a:solidFill>
                          <a:effectLst/>
                          <a:latin typeface="Segoe UI Semilight" panose="020B0402040204020203" pitchFamily="34" charset="0"/>
                          <a:ea typeface="+mn-ea"/>
                          <a:cs typeface="+mn-cs"/>
                        </a:rPr>
                        <a:t>Date is being4547 displayed twice – confirmed it is only in the DB once.</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extLst>
                  <a:ext uri="{0D108BD9-81ED-4DB2-BD59-A6C34878D82A}">
                    <a16:rowId xmlns:a16="http://schemas.microsoft.com/office/drawing/2014/main" val="3263823008"/>
                  </a:ext>
                </a:extLst>
              </a:tr>
              <a:tr h="428340">
                <a:tc>
                  <a:txBody>
                    <a:bodyPr/>
                    <a:lstStyle/>
                    <a:p>
                      <a:pPr algn="l" rtl="0" fontAlgn="ctr"/>
                      <a:r>
                        <a:rPr lang="en-US" sz="900" b="0" i="0" u="none" strike="noStrike" kern="1200" dirty="0">
                          <a:solidFill>
                            <a:srgbClr val="222324"/>
                          </a:solidFill>
                          <a:effectLst/>
                          <a:latin typeface="Segoe UI Semilight" panose="020B0402040204020203" pitchFamily="34" charset="0"/>
                          <a:ea typeface="+mn-ea"/>
                          <a:cs typeface="+mn-cs"/>
                        </a:rPr>
                        <a:t>4547</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tc>
                  <a:txBody>
                    <a:bodyPr/>
                    <a:lstStyle/>
                    <a:p>
                      <a:r>
                        <a:rPr lang="en-US" sz="900" b="0" i="0" u="none" strike="noStrike" kern="1200" dirty="0">
                          <a:solidFill>
                            <a:srgbClr val="222324"/>
                          </a:solidFill>
                          <a:effectLst/>
                          <a:latin typeface="Segoe UI Semilight" panose="020B0402040204020203" pitchFamily="34" charset="0"/>
                          <a:ea typeface="+mn-ea"/>
                          <a:cs typeface="+mn-cs"/>
                        </a:rPr>
                        <a:t>Screen display issue – MDMT batch handler incorrectly showing as down for some participants</a:t>
                      </a:r>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85000"/>
                      </a:schemeClr>
                    </a:solidFill>
                  </a:tcPr>
                </a:tc>
                <a:tc>
                  <a:txBody>
                    <a:bodyPr/>
                    <a:lstStyle/>
                    <a:p>
                      <a:pPr algn="l" rtl="0" fontAlgn="ctr"/>
                      <a:r>
                        <a:rPr lang="en-US" sz="900" b="0" i="0" u="none" strike="noStrike" dirty="0">
                          <a:solidFill>
                            <a:srgbClr val="222324"/>
                          </a:solidFill>
                          <a:effectLst/>
                          <a:latin typeface="Segoe UI Semilight" panose="020B0402040204020203" pitchFamily="34" charset="0"/>
                        </a:rPr>
                        <a:t>In Progress</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algn="l" rtl="0" fontAlgn="ctr"/>
                      <a:r>
                        <a:rPr lang="en-US" sz="900" b="0" i="0" u="none" strike="noStrike" dirty="0">
                          <a:solidFill>
                            <a:srgbClr val="222324"/>
                          </a:solidFill>
                          <a:effectLst/>
                          <a:latin typeface="Segoe UI Semilight" panose="020B0402040204020203" pitchFamily="34" charset="0"/>
                        </a:rPr>
                        <a:t>MSATS</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marL="0" algn="l" defTabSz="727510" rtl="0" eaLnBrk="1" fontAlgn="ctr" latinLnBrk="0" hangingPunct="1"/>
                      <a:r>
                        <a:rPr lang="en-US" sz="900" b="0" i="0" u="none" strike="noStrike" kern="1200" dirty="0">
                          <a:solidFill>
                            <a:srgbClr val="222324"/>
                          </a:solidFill>
                          <a:effectLst/>
                          <a:latin typeface="Segoe UI Semilight" panose="020B0402040204020203" pitchFamily="34" charset="0"/>
                          <a:ea typeface="+mn-ea"/>
                          <a:cs typeface="+mn-cs"/>
                        </a:rPr>
                        <a:t>The correct information is displayed directly under the incorrect message</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extLst>
                  <a:ext uri="{0D108BD9-81ED-4DB2-BD59-A6C34878D82A}">
                    <a16:rowId xmlns:a16="http://schemas.microsoft.com/office/drawing/2014/main" val="3344862086"/>
                  </a:ext>
                </a:extLst>
              </a:tr>
              <a:tr h="339874">
                <a:tc>
                  <a:txBody>
                    <a:bodyPr/>
                    <a:lstStyle/>
                    <a:p>
                      <a:pPr algn="l" rtl="0" fontAlgn="ctr"/>
                      <a:r>
                        <a:rPr lang="en-US" sz="900" b="0" i="0" u="none" strike="noStrike" kern="1200" dirty="0">
                          <a:solidFill>
                            <a:srgbClr val="222324"/>
                          </a:solidFill>
                          <a:effectLst/>
                          <a:latin typeface="Segoe UI Semilight" panose="020B0402040204020203" pitchFamily="34" charset="0"/>
                          <a:ea typeface="+mn-ea"/>
                          <a:cs typeface="+mn-cs"/>
                        </a:rPr>
                        <a:t>4443</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tc>
                  <a:txBody>
                    <a:bodyPr/>
                    <a:lstStyle/>
                    <a:p>
                      <a:pPr algn="l" rtl="0" fontAlgn="ctr"/>
                      <a:r>
                        <a:rPr lang="en-US" sz="900" b="0" i="0" u="none" strike="noStrike" kern="1200" dirty="0">
                          <a:solidFill>
                            <a:srgbClr val="222324"/>
                          </a:solidFill>
                          <a:effectLst/>
                          <a:latin typeface="Segoe UI Semilight" panose="020B0402040204020203" pitchFamily="34" charset="0"/>
                          <a:ea typeface="+mn-ea"/>
                          <a:cs typeface="+mn-cs"/>
                        </a:rPr>
                        <a:t>Run Date/Time field mandatory for RM11 incorrectly</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tc>
                  <a:txBody>
                    <a:bodyPr/>
                    <a:lstStyle/>
                    <a:p>
                      <a:pPr algn="l" rtl="0" fontAlgn="ctr"/>
                      <a:r>
                        <a:rPr lang="en-US" sz="900" b="0" i="0" u="none" strike="noStrike" dirty="0">
                          <a:solidFill>
                            <a:srgbClr val="222324"/>
                          </a:solidFill>
                          <a:effectLst/>
                          <a:latin typeface="Segoe UI Semilight" panose="020B0402040204020203" pitchFamily="34" charset="0"/>
                        </a:rPr>
                        <a:t>In Progress</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algn="l" rtl="0" fontAlgn="ctr"/>
                      <a:r>
                        <a:rPr lang="en-US" sz="900" b="0" i="0" u="none" strike="noStrike" dirty="0">
                          <a:solidFill>
                            <a:srgbClr val="222324"/>
                          </a:solidFill>
                          <a:effectLst/>
                          <a:latin typeface="Segoe UI Semilight" panose="020B0402040204020203" pitchFamily="34" charset="0"/>
                        </a:rPr>
                        <a:t>MSATS</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marL="0" algn="l" defTabSz="727510" rtl="0" eaLnBrk="1" fontAlgn="ctr" latinLnBrk="0" hangingPunct="1"/>
                      <a:r>
                        <a:rPr lang="en-US" sz="900" b="0" i="0" u="none" strike="noStrike" kern="1200" dirty="0">
                          <a:solidFill>
                            <a:srgbClr val="222324"/>
                          </a:solidFill>
                          <a:effectLst/>
                          <a:latin typeface="Segoe UI Semilight" panose="020B0402040204020203" pitchFamily="34" charset="0"/>
                          <a:ea typeface="+mn-ea"/>
                          <a:cs typeface="+mn-cs"/>
                        </a:rPr>
                        <a:t>Participant forced to enter a run date and time when select report via screen.</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extLst>
                  <a:ext uri="{0D108BD9-81ED-4DB2-BD59-A6C34878D82A}">
                    <a16:rowId xmlns:a16="http://schemas.microsoft.com/office/drawing/2014/main" val="3901448253"/>
                  </a:ext>
                </a:extLst>
              </a:tr>
              <a:tr h="416287">
                <a:tc>
                  <a:txBody>
                    <a:bodyPr/>
                    <a:lstStyle/>
                    <a:p>
                      <a:pPr algn="l" rtl="0" fontAlgn="ct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tc>
                  <a:txBody>
                    <a:bodyPr/>
                    <a:lstStyle/>
                    <a:p>
                      <a:pPr algn="l" rtl="0" fontAlgn="ct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tc>
                  <a:txBody>
                    <a:bodyPr/>
                    <a:lstStyle/>
                    <a:p>
                      <a:pPr algn="l" rtl="0" fontAlgn="ct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algn="l" rtl="0" fontAlgn="ct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marL="0" algn="l" defTabSz="727510" rtl="0" eaLnBrk="1" fontAlgn="ctr" latinLnBrk="0" hangingPunct="1"/>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extLst>
                  <a:ext uri="{0D108BD9-81ED-4DB2-BD59-A6C34878D82A}">
                    <a16:rowId xmlns:a16="http://schemas.microsoft.com/office/drawing/2014/main" val="1577684602"/>
                  </a:ext>
                </a:extLst>
              </a:tr>
              <a:tr h="294284">
                <a:tc>
                  <a:txBody>
                    <a:bodyPr/>
                    <a:lstStyle/>
                    <a:p>
                      <a:pPr algn="l" rtl="0" fontAlgn="ct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tc>
                  <a:txBody>
                    <a:bodyPr/>
                    <a:lstStyle/>
                    <a:p>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tc>
                  <a:txBody>
                    <a:bodyPr/>
                    <a:lstStyle/>
                    <a:p>
                      <a:pPr algn="l" rtl="0" fontAlgn="ct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algn="l" rtl="0" fontAlgn="ct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extLst>
                  <a:ext uri="{0D108BD9-81ED-4DB2-BD59-A6C34878D82A}">
                    <a16:rowId xmlns:a16="http://schemas.microsoft.com/office/drawing/2014/main" val="1286549700"/>
                  </a:ext>
                </a:extLst>
              </a:tr>
              <a:tr h="361340">
                <a:tc>
                  <a:txBody>
                    <a:bodyPr/>
                    <a:lstStyle/>
                    <a:p>
                      <a:pPr algn="l" rtl="0" fontAlgn="ct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tc>
                  <a:txBody>
                    <a:bodyPr/>
                    <a:lstStyle/>
                    <a:p>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85000"/>
                      </a:schemeClr>
                    </a:solidFill>
                  </a:tcPr>
                </a:tc>
                <a:tc>
                  <a:txBody>
                    <a:bodyPr/>
                    <a:lstStyle/>
                    <a:p>
                      <a:pPr algn="l" rtl="0" fontAlgn="ct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algn="l" rtl="0" fontAlgn="ct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85000"/>
                      </a:schemeClr>
                    </a:solidFill>
                  </a:tcPr>
                </a:tc>
                <a:extLst>
                  <a:ext uri="{0D108BD9-81ED-4DB2-BD59-A6C34878D82A}">
                    <a16:rowId xmlns:a16="http://schemas.microsoft.com/office/drawing/2014/main" val="1715648933"/>
                  </a:ext>
                </a:extLst>
              </a:tr>
              <a:tr h="294284">
                <a:tc>
                  <a:txBody>
                    <a:bodyPr/>
                    <a:lstStyle/>
                    <a:p>
                      <a:pPr algn="l" rtl="0" fontAlgn="ct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tc>
                  <a:txBody>
                    <a:bodyPr/>
                    <a:lstStyle/>
                    <a:p>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tc>
                  <a:txBody>
                    <a:bodyPr/>
                    <a:lstStyle/>
                    <a:p>
                      <a:pPr algn="l" rtl="0" fontAlgn="ct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algn="l" rtl="0" fontAlgn="ct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extLst>
                  <a:ext uri="{0D108BD9-81ED-4DB2-BD59-A6C34878D82A}">
                    <a16:rowId xmlns:a16="http://schemas.microsoft.com/office/drawing/2014/main" val="3444951448"/>
                  </a:ext>
                </a:extLst>
              </a:tr>
              <a:tr h="294284">
                <a:tc>
                  <a:txBody>
                    <a:bodyPr/>
                    <a:lstStyle/>
                    <a:p>
                      <a:pPr algn="l" rtl="0" fontAlgn="ct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tc>
                  <a:txBody>
                    <a:bodyPr/>
                    <a:lstStyle/>
                    <a:p>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85000"/>
                      </a:schemeClr>
                    </a:solidFill>
                  </a:tcPr>
                </a:tc>
                <a:tc>
                  <a:txBody>
                    <a:bodyPr/>
                    <a:lstStyle/>
                    <a:p>
                      <a:pPr algn="l" rtl="0" fontAlgn="ct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algn="l" rtl="0" fontAlgn="ct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85000"/>
                      </a:schemeClr>
                    </a:solidFill>
                  </a:tcPr>
                </a:tc>
                <a:extLst>
                  <a:ext uri="{0D108BD9-81ED-4DB2-BD59-A6C34878D82A}">
                    <a16:rowId xmlns:a16="http://schemas.microsoft.com/office/drawing/2014/main" val="1102571131"/>
                  </a:ext>
                </a:extLst>
              </a:tr>
              <a:tr h="0">
                <a:tc>
                  <a:txBody>
                    <a:bodyPr/>
                    <a:lstStyle/>
                    <a:p>
                      <a:pPr algn="l" rtl="0" fontAlgn="ct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tc>
                  <a:txBody>
                    <a:bodyPr/>
                    <a:lstStyle/>
                    <a:p>
                      <a:pPr fontAlgn="t"/>
                      <a:endParaRPr lang="en-AU" sz="900" b="0" i="0" u="none" strike="noStrike" kern="1200" dirty="0">
                        <a:solidFill>
                          <a:srgbClr val="222324"/>
                        </a:solidFill>
                        <a:effectLst/>
                        <a:latin typeface="Segoe UI Semilight" panose="020B0402040204020203" pitchFamily="34" charset="0"/>
                        <a:ea typeface="+mn-ea"/>
                        <a:cs typeface="+mn-cs"/>
                      </a:endParaRPr>
                    </a:p>
                  </a:txBody>
                  <a:tcPr>
                    <a:solidFill>
                      <a:schemeClr val="bg1">
                        <a:lumMod val="95000"/>
                      </a:schemeClr>
                    </a:solidFill>
                  </a:tcPr>
                </a:tc>
                <a:tc>
                  <a:txBody>
                    <a:bodyPr/>
                    <a:lstStyle/>
                    <a:p>
                      <a:pPr algn="l" rtl="0" fontAlgn="ct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algn="l" rtl="0" fontAlgn="ct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extLst>
                  <a:ext uri="{0D108BD9-81ED-4DB2-BD59-A6C34878D82A}">
                    <a16:rowId xmlns:a16="http://schemas.microsoft.com/office/drawing/2014/main" val="2067796473"/>
                  </a:ext>
                </a:extLst>
              </a:tr>
            </a:tbl>
          </a:graphicData>
        </a:graphic>
      </p:graphicFrame>
    </p:spTree>
    <p:extLst>
      <p:ext uri="{BB962C8B-B14F-4D97-AF65-F5344CB8AC3E}">
        <p14:creationId xmlns:p14="http://schemas.microsoft.com/office/powerpoint/2010/main" val="3180478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dirty="0"/>
              <a:t>Retail Invitation Testing​</a:t>
            </a:r>
          </a:p>
        </p:txBody>
      </p:sp>
      <p:sp>
        <p:nvSpPr>
          <p:cNvPr id="3" name="Text Placeholder 2">
            <a:extLst>
              <a:ext uri="{FF2B5EF4-FFF2-40B4-BE49-F238E27FC236}">
                <a16:creationId xmlns:a16="http://schemas.microsoft.com/office/drawing/2014/main" id="{C96B1A80-D9E6-4E88-9313-3D8DCDAB355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Tui Grant</a:t>
            </a:r>
          </a:p>
        </p:txBody>
      </p:sp>
    </p:spTree>
    <p:extLst>
      <p:ext uri="{BB962C8B-B14F-4D97-AF65-F5344CB8AC3E}">
        <p14:creationId xmlns:p14="http://schemas.microsoft.com/office/powerpoint/2010/main" val="432019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7" y="136525"/>
            <a:ext cx="11408391" cy="1189039"/>
          </a:xfrm>
        </p:spPr>
        <p:txBody>
          <a:bodyPr>
            <a:normAutofit/>
          </a:bodyPr>
          <a:lstStyle/>
          <a:p>
            <a:r>
              <a:rPr lang="en-AU" dirty="0"/>
              <a:t>Retail Invitation Testing​</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7" y="1715896"/>
            <a:ext cx="11694382" cy="5032375"/>
          </a:xfrm>
        </p:spPr>
        <p:txBody>
          <a:bodyPr>
            <a:normAutofit/>
          </a:bodyPr>
          <a:lstStyle/>
          <a:p>
            <a:pPr lvl="1"/>
            <a:endParaRPr lang="en-AU" sz="800" dirty="0"/>
          </a:p>
          <a:p>
            <a:pPr lvl="1"/>
            <a:endParaRPr lang="en-AU" sz="800" dirty="0"/>
          </a:p>
        </p:txBody>
      </p:sp>
      <p:sp>
        <p:nvSpPr>
          <p:cNvPr id="7" name="Slide Number Placeholder 3">
            <a:extLst>
              <a:ext uri="{FF2B5EF4-FFF2-40B4-BE49-F238E27FC236}">
                <a16:creationId xmlns:a16="http://schemas.microsoft.com/office/drawing/2014/main" id="{FF4C1E41-F1DD-4905-9E82-EBF469D76A24}"/>
              </a:ext>
            </a:extLst>
          </p:cNvPr>
          <p:cNvSpPr>
            <a:spLocks noGrp="1"/>
          </p:cNvSpPr>
          <p:nvPr>
            <p:ph type="sldNum" sz="quarter" idx="12"/>
          </p:nvPr>
        </p:nvSpPr>
        <p:spPr>
          <a:xfrm>
            <a:off x="11353800" y="6251940"/>
            <a:ext cx="57610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AU" sz="1200" b="0" i="0" u="none" strike="noStrike" kern="1200" cap="none" spc="0" normalizeH="0" baseline="0" noProof="0">
              <a:ln>
                <a:noFill/>
              </a:ln>
              <a:solidFill>
                <a:srgbClr val="222324">
                  <a:tint val="75000"/>
                </a:srgbClr>
              </a:solidFill>
              <a:effectLst/>
              <a:uLnTx/>
              <a:uFillTx/>
              <a:latin typeface="Tw Cen MT" panose="020B0602020104020603"/>
              <a:ea typeface="+mn-ea"/>
              <a:cs typeface="+mn-cs"/>
            </a:endParaRPr>
          </a:p>
        </p:txBody>
      </p:sp>
      <p:pic>
        <p:nvPicPr>
          <p:cNvPr id="4" name="Picture 3">
            <a:extLst>
              <a:ext uri="{FF2B5EF4-FFF2-40B4-BE49-F238E27FC236}">
                <a16:creationId xmlns:a16="http://schemas.microsoft.com/office/drawing/2014/main" id="{EFDB5B42-26D1-4F3A-9E52-5097FA4A37F3}"/>
              </a:ext>
            </a:extLst>
          </p:cNvPr>
          <p:cNvPicPr>
            <a:picLocks noChangeAspect="1"/>
          </p:cNvPicPr>
          <p:nvPr/>
        </p:nvPicPr>
        <p:blipFill>
          <a:blip r:embed="rId2"/>
          <a:stretch>
            <a:fillRect/>
          </a:stretch>
        </p:blipFill>
        <p:spPr>
          <a:xfrm>
            <a:off x="3025072" y="2386377"/>
            <a:ext cx="5829300" cy="4048125"/>
          </a:xfrm>
          <a:prstGeom prst="rect">
            <a:avLst/>
          </a:prstGeom>
        </p:spPr>
      </p:pic>
    </p:spTree>
    <p:extLst>
      <p:ext uri="{BB962C8B-B14F-4D97-AF65-F5344CB8AC3E}">
        <p14:creationId xmlns:p14="http://schemas.microsoft.com/office/powerpoint/2010/main" val="2499904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dirty="0"/>
              <a:t>Market Trial Test Preparation​</a:t>
            </a:r>
          </a:p>
        </p:txBody>
      </p:sp>
      <p:sp>
        <p:nvSpPr>
          <p:cNvPr id="3" name="Text Placeholder 2">
            <a:extLst>
              <a:ext uri="{FF2B5EF4-FFF2-40B4-BE49-F238E27FC236}">
                <a16:creationId xmlns:a16="http://schemas.microsoft.com/office/drawing/2014/main" id="{BFE0243B-6351-4A81-8EBE-0F6E81FD154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dirty="0"/>
          </a:p>
        </p:txBody>
      </p:sp>
      <p:sp>
        <p:nvSpPr>
          <p:cNvPr id="6" name="Text Placeholder 2">
            <a:extLst>
              <a:ext uri="{FF2B5EF4-FFF2-40B4-BE49-F238E27FC236}">
                <a16:creationId xmlns:a16="http://schemas.microsoft.com/office/drawing/2014/main" id="{B48DCEF8-ECB5-4E88-94AC-352D3EF93A52}"/>
              </a:ext>
            </a:extLst>
          </p:cNvPr>
          <p:cNvSpPr txBox="1">
            <a:spLocks/>
          </p:cNvSpPr>
          <p:nvPr/>
        </p:nvSpPr>
        <p:spPr>
          <a:xfrm>
            <a:off x="776288" y="47418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Tui Grant​</a:t>
            </a:r>
            <a:endParaRPr lang="en-US" dirty="0"/>
          </a:p>
        </p:txBody>
      </p:sp>
    </p:spTree>
    <p:extLst>
      <p:ext uri="{BB962C8B-B14F-4D97-AF65-F5344CB8AC3E}">
        <p14:creationId xmlns:p14="http://schemas.microsoft.com/office/powerpoint/2010/main" val="837215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B6448-BF48-4CC4-A6E7-07DC97FFC9F0}"/>
              </a:ext>
            </a:extLst>
          </p:cNvPr>
          <p:cNvSpPr>
            <a:spLocks noGrp="1"/>
          </p:cNvSpPr>
          <p:nvPr>
            <p:ph type="title"/>
          </p:nvPr>
        </p:nvSpPr>
        <p:spPr>
          <a:xfrm>
            <a:off x="1556905" y="542049"/>
            <a:ext cx="8482446" cy="891779"/>
          </a:xfrm>
        </p:spPr>
        <p:txBody>
          <a:bodyPr vert="horz" lIns="68580" tIns="34290" rIns="68580" bIns="34290" rtlCol="0" anchor="b" anchorCtr="0">
            <a:normAutofit/>
          </a:bodyPr>
          <a:lstStyle/>
          <a:p>
            <a:r>
              <a:rPr lang="en-AU" sz="2694" dirty="0"/>
              <a:t>Market Trials - Changes</a:t>
            </a:r>
            <a:endParaRPr lang="en-AU" sz="3000" dirty="0">
              <a:latin typeface="TW Cen MT"/>
            </a:endParaRPr>
          </a:p>
        </p:txBody>
      </p:sp>
      <p:sp>
        <p:nvSpPr>
          <p:cNvPr id="3" name="Slide Number Placeholder 2">
            <a:extLst>
              <a:ext uri="{FF2B5EF4-FFF2-40B4-BE49-F238E27FC236}">
                <a16:creationId xmlns:a16="http://schemas.microsoft.com/office/drawing/2014/main" id="{AE370DFB-A150-496C-896F-2B5D246CC365}"/>
              </a:ext>
            </a:extLst>
          </p:cNvPr>
          <p:cNvSpPr>
            <a:spLocks noGrp="1"/>
          </p:cNvSpPr>
          <p:nvPr>
            <p:ph type="sldNum" sz="quarter" idx="12"/>
          </p:nvPr>
        </p:nvSpPr>
        <p:spPr/>
        <p:txBody>
          <a:bodyPr/>
          <a:lstStyle/>
          <a:p>
            <a:pPr defTabSz="685810">
              <a:defRPr/>
            </a:pPr>
            <a:fld id="{4EC81F68-4976-451A-B2E9-79BCBD2F70CC}" type="slidenum">
              <a:rPr lang="en-AU">
                <a:solidFill>
                  <a:srgbClr val="222324">
                    <a:tint val="75000"/>
                  </a:srgbClr>
                </a:solidFill>
                <a:latin typeface="Segoe UI Semilight"/>
              </a:rPr>
              <a:pPr defTabSz="685810">
                <a:defRPr/>
              </a:pPr>
              <a:t>14</a:t>
            </a:fld>
            <a:endParaRPr lang="en-AU">
              <a:solidFill>
                <a:srgbClr val="222324">
                  <a:tint val="75000"/>
                </a:srgbClr>
              </a:solidFill>
              <a:latin typeface="Segoe UI Semilight"/>
            </a:endParaRPr>
          </a:p>
        </p:txBody>
      </p:sp>
      <p:sp>
        <p:nvSpPr>
          <p:cNvPr id="4" name="TextBox 3">
            <a:extLst>
              <a:ext uri="{FF2B5EF4-FFF2-40B4-BE49-F238E27FC236}">
                <a16:creationId xmlns:a16="http://schemas.microsoft.com/office/drawing/2014/main" id="{F9B430E6-F20A-4382-9A9E-F6DA14F5D038}"/>
              </a:ext>
            </a:extLst>
          </p:cNvPr>
          <p:cNvSpPr txBox="1"/>
          <p:nvPr/>
        </p:nvSpPr>
        <p:spPr>
          <a:xfrm>
            <a:off x="1854777" y="1654430"/>
            <a:ext cx="8482446" cy="3970318"/>
          </a:xfrm>
          <a:prstGeom prst="rect">
            <a:avLst/>
          </a:prstGeom>
          <a:noFill/>
        </p:spPr>
        <p:txBody>
          <a:bodyPr wrap="square" rtlCol="0">
            <a:spAutoFit/>
          </a:bodyPr>
          <a:lstStyle/>
          <a:p>
            <a:r>
              <a:rPr lang="en-AU" sz="1200" b="1" dirty="0"/>
              <a:t>Changes effective from 01</a:t>
            </a:r>
            <a:r>
              <a:rPr lang="en-AU" sz="1200" b="1" baseline="30000" dirty="0"/>
              <a:t>st</a:t>
            </a:r>
            <a:r>
              <a:rPr lang="en-AU" sz="1200" b="1" dirty="0"/>
              <a:t> OCT 2021</a:t>
            </a:r>
          </a:p>
          <a:p>
            <a:endParaRPr lang="en-AU" sz="1200" b="1" dirty="0"/>
          </a:p>
          <a:p>
            <a:r>
              <a:rPr lang="en-AU" sz="1200" b="1" dirty="0"/>
              <a:t>Retail</a:t>
            </a:r>
          </a:p>
          <a:p>
            <a:pPr marL="214316" indent="-214316">
              <a:buFont typeface="Arial" panose="020B0604020202020204" pitchFamily="34" charset="0"/>
              <a:buChar char="•"/>
            </a:pPr>
            <a:r>
              <a:rPr lang="en-AU" sz="1200" dirty="0"/>
              <a:t>MDMT files will no longer be accepted for interval meters – only MTRD files </a:t>
            </a:r>
          </a:p>
          <a:p>
            <a:pPr marL="214316" indent="-214316">
              <a:buFont typeface="Arial" panose="020B0604020202020204" pitchFamily="34" charset="0"/>
              <a:buChar char="•"/>
            </a:pPr>
            <a:r>
              <a:rPr lang="en-AU" sz="1200" dirty="0"/>
              <a:t>UFE reports will be available</a:t>
            </a:r>
          </a:p>
          <a:p>
            <a:pPr marL="214316" indent="-214316">
              <a:buFont typeface="Arial" panose="020B0604020202020204" pitchFamily="34" charset="0"/>
              <a:buChar char="•"/>
            </a:pPr>
            <a:endParaRPr lang="en-AU" sz="1200" dirty="0"/>
          </a:p>
          <a:p>
            <a:r>
              <a:rPr lang="en-AU" sz="1200" b="1" dirty="0"/>
              <a:t>Settlements</a:t>
            </a:r>
          </a:p>
          <a:p>
            <a:pPr marL="214316" indent="-214316">
              <a:buFont typeface="Arial" panose="020B0604020202020204" pitchFamily="34" charset="0"/>
              <a:buChar char="•"/>
            </a:pPr>
            <a:r>
              <a:rPr lang="en-AU" sz="1200" dirty="0"/>
              <a:t>All data from 1</a:t>
            </a:r>
            <a:r>
              <a:rPr lang="en-AU" sz="1200" baseline="30000" dirty="0"/>
              <a:t>st</a:t>
            </a:r>
            <a:r>
              <a:rPr lang="en-AU" sz="1200" dirty="0"/>
              <a:t> October onward will be derived in 5 minute format</a:t>
            </a:r>
          </a:p>
          <a:p>
            <a:pPr marL="214316" indent="-214316">
              <a:buFont typeface="Arial" panose="020B0604020202020204" pitchFamily="34" charset="0"/>
              <a:buChar char="•"/>
            </a:pPr>
            <a:r>
              <a:rPr lang="en-AU" sz="1200" dirty="0"/>
              <a:t>UFE will be displayed on invoices but not used in any calculations</a:t>
            </a:r>
          </a:p>
          <a:p>
            <a:pPr marL="214316" indent="-214316">
              <a:buFont typeface="Arial" panose="020B0604020202020204" pitchFamily="34" charset="0"/>
              <a:buChar char="•"/>
            </a:pPr>
            <a:r>
              <a:rPr lang="en-AU" sz="1200" dirty="0"/>
              <a:t>New UFE reports available</a:t>
            </a:r>
          </a:p>
          <a:p>
            <a:pPr marL="214316" indent="-214316">
              <a:buFont typeface="Arial" panose="020B0604020202020204" pitchFamily="34" charset="0"/>
              <a:buChar char="•"/>
            </a:pPr>
            <a:endParaRPr lang="en-AU" sz="1200" dirty="0"/>
          </a:p>
          <a:p>
            <a:r>
              <a:rPr lang="en-AU" sz="1200" b="1" dirty="0"/>
              <a:t>Dispatch and Bidding</a:t>
            </a:r>
          </a:p>
          <a:p>
            <a:pPr marL="244373" indent="-244373">
              <a:buFont typeface="Arial" panose="020B0604020202020204" pitchFamily="34" charset="0"/>
              <a:buChar char="•"/>
            </a:pPr>
            <a:r>
              <a:rPr lang="en-AU" sz="1200" dirty="0"/>
              <a:t>Able to submit bids in 5 minute increments with varying values for each 5 minute period.</a:t>
            </a:r>
          </a:p>
          <a:p>
            <a:pPr marL="244373" indent="-244373">
              <a:buFont typeface="Arial" panose="020B0604020202020204" pitchFamily="34" charset="0"/>
              <a:buChar char="•"/>
            </a:pPr>
            <a:endParaRPr lang="en-AU" sz="1200" dirty="0"/>
          </a:p>
          <a:p>
            <a:r>
              <a:rPr lang="en-AU" sz="1200" b="1" dirty="0"/>
              <a:t>Considerations</a:t>
            </a:r>
          </a:p>
          <a:p>
            <a:pPr marL="635371" lvl="1" indent="-244373">
              <a:buFont typeface="Arial" panose="020B0604020202020204" pitchFamily="34" charset="0"/>
              <a:buChar char="•"/>
            </a:pPr>
            <a:r>
              <a:rPr lang="en-AU" sz="1200" dirty="0"/>
              <a:t>Do we test the transition settlements (5 days of 30 minute data and days of 5 minute data)</a:t>
            </a:r>
          </a:p>
          <a:p>
            <a:pPr marL="635371" lvl="1" indent="-244373">
              <a:buFont typeface="Arial" panose="020B0604020202020204" pitchFamily="34" charset="0"/>
              <a:buChar char="•"/>
            </a:pPr>
            <a:r>
              <a:rPr lang="en-AU" sz="1200" dirty="0"/>
              <a:t>Do we test full 5 minute settlements</a:t>
            </a:r>
          </a:p>
          <a:p>
            <a:pPr marL="635371" lvl="1" indent="-244373">
              <a:buFont typeface="Arial" panose="020B0604020202020204" pitchFamily="34" charset="0"/>
              <a:buChar char="•"/>
            </a:pPr>
            <a:r>
              <a:rPr lang="en-AU" sz="1200" dirty="0"/>
              <a:t>What volume of meter reads would participants like to see flow through</a:t>
            </a:r>
          </a:p>
          <a:p>
            <a:pPr marL="635371" lvl="1" indent="-244373">
              <a:buFont typeface="Arial" panose="020B0604020202020204" pitchFamily="34" charset="0"/>
              <a:buChar char="•"/>
            </a:pPr>
            <a:r>
              <a:rPr lang="en-AU" sz="1200" dirty="0"/>
              <a:t>Do we reflect the 5 minute bidding in the settlements invoices</a:t>
            </a:r>
          </a:p>
          <a:p>
            <a:pPr marL="635371" lvl="1" indent="-244373">
              <a:buFont typeface="Arial" panose="020B0604020202020204" pitchFamily="34" charset="0"/>
              <a:buChar char="•"/>
            </a:pPr>
            <a:r>
              <a:rPr lang="en-AU" sz="1200" dirty="0"/>
              <a:t>Over what period would you like to conduct the tests</a:t>
            </a:r>
          </a:p>
          <a:p>
            <a:pPr marL="635371" lvl="1" indent="-244373">
              <a:buFont typeface="Arial" panose="020B0604020202020204" pitchFamily="34" charset="0"/>
              <a:buChar char="•"/>
            </a:pPr>
            <a:endParaRPr lang="en-AU" sz="1200" dirty="0"/>
          </a:p>
        </p:txBody>
      </p:sp>
      <p:sp>
        <p:nvSpPr>
          <p:cNvPr id="7" name="TextBox 6">
            <a:extLst>
              <a:ext uri="{FF2B5EF4-FFF2-40B4-BE49-F238E27FC236}">
                <a16:creationId xmlns:a16="http://schemas.microsoft.com/office/drawing/2014/main" id="{91089D74-8D3A-4B07-ABF4-2B3727AF3C2B}"/>
              </a:ext>
            </a:extLst>
          </p:cNvPr>
          <p:cNvSpPr txBox="1"/>
          <p:nvPr/>
        </p:nvSpPr>
        <p:spPr>
          <a:xfrm>
            <a:off x="9696019" y="325061"/>
            <a:ext cx="866006" cy="300082"/>
          </a:xfrm>
          <a:prstGeom prst="rect">
            <a:avLst/>
          </a:prstGeom>
          <a:noFill/>
        </p:spPr>
        <p:txBody>
          <a:bodyPr wrap="none" rtlCol="0">
            <a:spAutoFit/>
          </a:bodyPr>
          <a:lstStyle/>
          <a:p>
            <a:r>
              <a:rPr lang="en-AU" sz="1350" i="1">
                <a:solidFill>
                  <a:schemeClr val="bg1"/>
                </a:solidFill>
              </a:rPr>
              <a:t>Tui Grant</a:t>
            </a:r>
          </a:p>
        </p:txBody>
      </p:sp>
    </p:spTree>
    <p:extLst>
      <p:ext uri="{BB962C8B-B14F-4D97-AF65-F5344CB8AC3E}">
        <p14:creationId xmlns:p14="http://schemas.microsoft.com/office/powerpoint/2010/main" val="2263901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B6448-BF48-4CC4-A6E7-07DC97FFC9F0}"/>
              </a:ext>
            </a:extLst>
          </p:cNvPr>
          <p:cNvSpPr>
            <a:spLocks noGrp="1"/>
          </p:cNvSpPr>
          <p:nvPr>
            <p:ph type="title"/>
          </p:nvPr>
        </p:nvSpPr>
        <p:spPr>
          <a:xfrm>
            <a:off x="1556905" y="542049"/>
            <a:ext cx="8482446" cy="891779"/>
          </a:xfrm>
        </p:spPr>
        <p:txBody>
          <a:bodyPr vert="horz" lIns="68580" tIns="34290" rIns="68580" bIns="34290" rtlCol="0" anchor="b" anchorCtr="0">
            <a:normAutofit/>
          </a:bodyPr>
          <a:lstStyle/>
          <a:p>
            <a:r>
              <a:rPr lang="en-AU" sz="2694" dirty="0"/>
              <a:t>Market Trials – Proposed Scope</a:t>
            </a:r>
            <a:endParaRPr lang="en-AU" sz="3000" dirty="0">
              <a:latin typeface="TW Cen MT"/>
            </a:endParaRPr>
          </a:p>
        </p:txBody>
      </p:sp>
      <p:sp>
        <p:nvSpPr>
          <p:cNvPr id="3" name="Slide Number Placeholder 2">
            <a:extLst>
              <a:ext uri="{FF2B5EF4-FFF2-40B4-BE49-F238E27FC236}">
                <a16:creationId xmlns:a16="http://schemas.microsoft.com/office/drawing/2014/main" id="{AE370DFB-A150-496C-896F-2B5D246CC365}"/>
              </a:ext>
            </a:extLst>
          </p:cNvPr>
          <p:cNvSpPr>
            <a:spLocks noGrp="1"/>
          </p:cNvSpPr>
          <p:nvPr>
            <p:ph type="sldNum" sz="quarter" idx="12"/>
          </p:nvPr>
        </p:nvSpPr>
        <p:spPr/>
        <p:txBody>
          <a:bodyPr/>
          <a:lstStyle/>
          <a:p>
            <a:pPr defTabSz="685810">
              <a:defRPr/>
            </a:pPr>
            <a:fld id="{4EC81F68-4976-451A-B2E9-79BCBD2F70CC}" type="slidenum">
              <a:rPr lang="en-AU">
                <a:solidFill>
                  <a:srgbClr val="222324">
                    <a:tint val="75000"/>
                  </a:srgbClr>
                </a:solidFill>
                <a:latin typeface="Segoe UI Semilight"/>
              </a:rPr>
              <a:pPr defTabSz="685810">
                <a:defRPr/>
              </a:pPr>
              <a:t>15</a:t>
            </a:fld>
            <a:endParaRPr lang="en-AU">
              <a:solidFill>
                <a:srgbClr val="222324">
                  <a:tint val="75000"/>
                </a:srgbClr>
              </a:solidFill>
              <a:latin typeface="Segoe UI Semilight"/>
            </a:endParaRPr>
          </a:p>
        </p:txBody>
      </p:sp>
      <p:sp>
        <p:nvSpPr>
          <p:cNvPr id="4" name="TextBox 3">
            <a:extLst>
              <a:ext uri="{FF2B5EF4-FFF2-40B4-BE49-F238E27FC236}">
                <a16:creationId xmlns:a16="http://schemas.microsoft.com/office/drawing/2014/main" id="{F9B430E6-F20A-4382-9A9E-F6DA14F5D038}"/>
              </a:ext>
            </a:extLst>
          </p:cNvPr>
          <p:cNvSpPr txBox="1"/>
          <p:nvPr/>
        </p:nvSpPr>
        <p:spPr>
          <a:xfrm>
            <a:off x="1946217" y="1650816"/>
            <a:ext cx="8482446" cy="5078313"/>
          </a:xfrm>
          <a:prstGeom prst="rect">
            <a:avLst/>
          </a:prstGeom>
          <a:noFill/>
        </p:spPr>
        <p:txBody>
          <a:bodyPr wrap="square" rtlCol="0">
            <a:spAutoFit/>
          </a:bodyPr>
          <a:lstStyle/>
          <a:p>
            <a:pPr marL="390998" lvl="1"/>
            <a:r>
              <a:rPr lang="en-US" sz="1200" dirty="0"/>
              <a:t>Dispatch and Bidding</a:t>
            </a:r>
          </a:p>
          <a:p>
            <a:pPr marL="635371" lvl="1" indent="-244373">
              <a:buFont typeface="Arial" panose="020B0604020202020204" pitchFamily="34" charset="0"/>
              <a:buChar char="•"/>
            </a:pPr>
            <a:r>
              <a:rPr lang="en-US" sz="1200" dirty="0"/>
              <a:t>Enter bids in current mode and verify the actual cut over date (i.e. submit bids in varying values).</a:t>
            </a:r>
          </a:p>
          <a:p>
            <a:pPr marL="635371" lvl="1" indent="-244373">
              <a:buFont typeface="Arial" panose="020B0604020202020204" pitchFamily="34" charset="0"/>
              <a:buChar char="•"/>
            </a:pPr>
            <a:r>
              <a:rPr lang="en-US" sz="1200" dirty="0"/>
              <a:t>Enter bids in the new variable values post change date</a:t>
            </a:r>
          </a:p>
          <a:p>
            <a:pPr marL="635371" lvl="1" indent="-244373">
              <a:buFont typeface="Arial" panose="020B0604020202020204" pitchFamily="34" charset="0"/>
              <a:buChar char="•"/>
            </a:pPr>
            <a:r>
              <a:rPr lang="en-US" sz="1200" dirty="0"/>
              <a:t>Energy bids and FCAS</a:t>
            </a:r>
          </a:p>
          <a:p>
            <a:pPr marL="635371" lvl="1" indent="-244373">
              <a:buFont typeface="Arial" panose="020B0604020202020204" pitchFamily="34" charset="0"/>
              <a:buChar char="•"/>
            </a:pPr>
            <a:r>
              <a:rPr lang="en-US" sz="1200" dirty="0"/>
              <a:t>Trading price</a:t>
            </a:r>
          </a:p>
          <a:p>
            <a:pPr marL="635371" lvl="1" indent="-244373">
              <a:buFont typeface="Arial" panose="020B0604020202020204" pitchFamily="34" charset="0"/>
              <a:buChar char="•"/>
            </a:pPr>
            <a:r>
              <a:rPr lang="en-US" sz="1200" dirty="0">
                <a:solidFill>
                  <a:schemeClr val="accent1"/>
                </a:solidFill>
              </a:rPr>
              <a:t>An Intervention - To be confirm</a:t>
            </a:r>
          </a:p>
          <a:p>
            <a:pPr marL="635371" lvl="1" indent="-244373">
              <a:buFont typeface="Arial" panose="020B0604020202020204" pitchFamily="34" charset="0"/>
              <a:buChar char="•"/>
            </a:pPr>
            <a:r>
              <a:rPr lang="en-US" sz="1200" dirty="0">
                <a:solidFill>
                  <a:schemeClr val="accent1"/>
                </a:solidFill>
              </a:rPr>
              <a:t>Including bids price caps – rolling sums, FCAS and energy bids – To be confirmed</a:t>
            </a:r>
          </a:p>
          <a:p>
            <a:pPr marL="635371" lvl="1" indent="-244373">
              <a:buFont typeface="Arial" panose="020B0604020202020204" pitchFamily="34" charset="0"/>
              <a:buChar char="•"/>
            </a:pPr>
            <a:r>
              <a:rPr lang="en-US" sz="1200" dirty="0">
                <a:solidFill>
                  <a:schemeClr val="accent1"/>
                </a:solidFill>
              </a:rPr>
              <a:t>Market Suspension – To be confirmed</a:t>
            </a:r>
          </a:p>
          <a:p>
            <a:pPr marL="390998" lvl="1"/>
            <a:endParaRPr lang="en-US" sz="1200" dirty="0">
              <a:solidFill>
                <a:srgbClr val="FF0000"/>
              </a:solidFill>
            </a:endParaRPr>
          </a:p>
          <a:p>
            <a:pPr marL="390998" lvl="1"/>
            <a:endParaRPr lang="en-US" sz="1200" dirty="0"/>
          </a:p>
          <a:p>
            <a:pPr marL="390998" lvl="1"/>
            <a:r>
              <a:rPr lang="en-US" sz="1200" dirty="0"/>
              <a:t>Settlements</a:t>
            </a:r>
          </a:p>
          <a:p>
            <a:pPr marL="635371" lvl="1" indent="-244373">
              <a:buFont typeface="Arial" panose="020B0604020202020204" pitchFamily="34" charset="0"/>
              <a:buChar char="•"/>
            </a:pPr>
            <a:r>
              <a:rPr lang="en-US" sz="1200" dirty="0"/>
              <a:t>Daily settlement runs for the transition week – 5 days of 30 minute 2 days of 5 minute</a:t>
            </a:r>
          </a:p>
          <a:p>
            <a:pPr marL="635371" lvl="1" indent="-244373">
              <a:buFont typeface="Arial" panose="020B0604020202020204" pitchFamily="34" charset="0"/>
              <a:buChar char="•"/>
            </a:pPr>
            <a:r>
              <a:rPr lang="en-US" sz="1200" dirty="0"/>
              <a:t>Followed by 3 weeks of daily 5 minute runs and normal weekly runs</a:t>
            </a:r>
          </a:p>
          <a:p>
            <a:pPr marL="635371" lvl="1" indent="-244373">
              <a:buFont typeface="Arial" panose="020B0604020202020204" pitchFamily="34" charset="0"/>
              <a:buChar char="•"/>
            </a:pPr>
            <a:r>
              <a:rPr lang="en-US" sz="1200" dirty="0"/>
              <a:t>Reallocations</a:t>
            </a:r>
          </a:p>
          <a:p>
            <a:pPr marL="635371" lvl="1" indent="-244373">
              <a:buFont typeface="Arial" panose="020B0604020202020204" pitchFamily="34" charset="0"/>
              <a:buChar char="•"/>
            </a:pPr>
            <a:r>
              <a:rPr lang="en-US" sz="1200" dirty="0"/>
              <a:t>Publishing of UFE reports</a:t>
            </a:r>
          </a:p>
          <a:p>
            <a:pPr marL="635371" lvl="1" indent="-244373">
              <a:buFont typeface="Arial" panose="020B0604020202020204" pitchFamily="34" charset="0"/>
              <a:buChar char="•"/>
            </a:pPr>
            <a:r>
              <a:rPr lang="en-US" sz="1200" dirty="0"/>
              <a:t>Settlement reports</a:t>
            </a:r>
          </a:p>
          <a:p>
            <a:pPr marL="635371" lvl="1" indent="-244373">
              <a:buFont typeface="Arial" panose="020B0604020202020204" pitchFamily="34" charset="0"/>
              <a:buChar char="•"/>
            </a:pPr>
            <a:r>
              <a:rPr lang="en-US" sz="1200" dirty="0"/>
              <a:t>Test population of </a:t>
            </a:r>
            <a:r>
              <a:rPr lang="en-AU" sz="1200" dirty="0"/>
              <a:t>SRA_PRUDENTIAL_CASH_SECURITY </a:t>
            </a:r>
            <a:endParaRPr lang="en-US" sz="1200" dirty="0"/>
          </a:p>
          <a:p>
            <a:pPr marL="635371" lvl="1" indent="-244373">
              <a:buFont typeface="Arial" panose="020B0604020202020204" pitchFamily="34" charset="0"/>
              <a:buChar char="•"/>
            </a:pPr>
            <a:endParaRPr lang="en-US" sz="1200" dirty="0"/>
          </a:p>
          <a:p>
            <a:pPr marL="390998" lvl="1"/>
            <a:r>
              <a:rPr lang="en-US" sz="1200" dirty="0"/>
              <a:t>Retail</a:t>
            </a:r>
          </a:p>
          <a:p>
            <a:pPr marL="635371" lvl="1" indent="-244373">
              <a:buFont typeface="Arial" panose="020B0604020202020204" pitchFamily="34" charset="0"/>
              <a:buChar char="•"/>
            </a:pPr>
            <a:r>
              <a:rPr lang="en-US" sz="1200" dirty="0"/>
              <a:t>Change of Retailer for a 5 minute meter</a:t>
            </a:r>
          </a:p>
          <a:p>
            <a:pPr marL="635371" lvl="1" indent="-244373">
              <a:buFont typeface="Arial" panose="020B0604020202020204" pitchFamily="34" charset="0"/>
              <a:buChar char="•"/>
            </a:pPr>
            <a:r>
              <a:rPr lang="en-US" sz="1200" dirty="0"/>
              <a:t>Confirm MDP rejection of MTMD interval files </a:t>
            </a:r>
          </a:p>
          <a:p>
            <a:pPr marL="635371" lvl="1" indent="-244373">
              <a:buFont typeface="Arial" panose="020B0604020202020204" pitchFamily="34" charset="0"/>
              <a:buChar char="•"/>
            </a:pPr>
            <a:r>
              <a:rPr lang="en-US" sz="1200" dirty="0"/>
              <a:t>Confirm successful submission of MTMD for basic </a:t>
            </a:r>
          </a:p>
          <a:p>
            <a:pPr marL="635371" lvl="1" indent="-244373">
              <a:buFont typeface="Arial" panose="020B0604020202020204" pitchFamily="34" charset="0"/>
              <a:buChar char="•"/>
            </a:pPr>
            <a:r>
              <a:rPr lang="en-US" sz="1200" dirty="0"/>
              <a:t>Publishing of UFE report</a:t>
            </a:r>
          </a:p>
          <a:p>
            <a:pPr marL="635371" lvl="1" indent="-244373">
              <a:buFont typeface="Arial" panose="020B0604020202020204" pitchFamily="34" charset="0"/>
              <a:buChar char="•"/>
            </a:pPr>
            <a:r>
              <a:rPr lang="en-US" sz="1200" dirty="0"/>
              <a:t>NCONUML </a:t>
            </a:r>
          </a:p>
          <a:p>
            <a:pPr marL="635371" lvl="1" indent="-244373">
              <a:buFont typeface="Arial" panose="020B0604020202020204" pitchFamily="34" charset="0"/>
              <a:buChar char="•"/>
            </a:pPr>
            <a:r>
              <a:rPr lang="en-US" sz="1200" dirty="0"/>
              <a:t> Type 7 meter read files </a:t>
            </a:r>
          </a:p>
          <a:p>
            <a:pPr marL="635371" lvl="1" indent="-244373">
              <a:buFont typeface="Arial" panose="020B0604020202020204" pitchFamily="34" charset="0"/>
              <a:buChar char="•"/>
            </a:pPr>
            <a:r>
              <a:rPr lang="en-US" sz="1200" dirty="0"/>
              <a:t>Network bills generated for FRMP’s</a:t>
            </a:r>
          </a:p>
          <a:p>
            <a:pPr marL="635371" lvl="1" indent="-244373">
              <a:buFont typeface="Arial" panose="020B0604020202020204" pitchFamily="34" charset="0"/>
              <a:buChar char="•"/>
            </a:pPr>
            <a:endParaRPr lang="en-AU" sz="1200" dirty="0"/>
          </a:p>
        </p:txBody>
      </p:sp>
      <p:sp>
        <p:nvSpPr>
          <p:cNvPr id="7" name="TextBox 6">
            <a:extLst>
              <a:ext uri="{FF2B5EF4-FFF2-40B4-BE49-F238E27FC236}">
                <a16:creationId xmlns:a16="http://schemas.microsoft.com/office/drawing/2014/main" id="{91089D74-8D3A-4B07-ABF4-2B3727AF3C2B}"/>
              </a:ext>
            </a:extLst>
          </p:cNvPr>
          <p:cNvSpPr txBox="1"/>
          <p:nvPr/>
        </p:nvSpPr>
        <p:spPr>
          <a:xfrm>
            <a:off x="9696019" y="325061"/>
            <a:ext cx="866006" cy="300082"/>
          </a:xfrm>
          <a:prstGeom prst="rect">
            <a:avLst/>
          </a:prstGeom>
          <a:noFill/>
        </p:spPr>
        <p:txBody>
          <a:bodyPr wrap="none" rtlCol="0">
            <a:spAutoFit/>
          </a:bodyPr>
          <a:lstStyle/>
          <a:p>
            <a:r>
              <a:rPr lang="en-AU" sz="1350" i="1">
                <a:solidFill>
                  <a:schemeClr val="bg1"/>
                </a:solidFill>
              </a:rPr>
              <a:t>Tui Grant</a:t>
            </a:r>
          </a:p>
        </p:txBody>
      </p:sp>
    </p:spTree>
    <p:extLst>
      <p:ext uri="{BB962C8B-B14F-4D97-AF65-F5344CB8AC3E}">
        <p14:creationId xmlns:p14="http://schemas.microsoft.com/office/powerpoint/2010/main" val="3350934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B6448-BF48-4CC4-A6E7-07DC97FFC9F0}"/>
              </a:ext>
            </a:extLst>
          </p:cNvPr>
          <p:cNvSpPr>
            <a:spLocks noGrp="1"/>
          </p:cNvSpPr>
          <p:nvPr>
            <p:ph type="title"/>
          </p:nvPr>
        </p:nvSpPr>
        <p:spPr>
          <a:xfrm>
            <a:off x="1556905" y="542049"/>
            <a:ext cx="8482446" cy="891779"/>
          </a:xfrm>
        </p:spPr>
        <p:txBody>
          <a:bodyPr vert="horz" lIns="68580" tIns="34290" rIns="68580" bIns="34290" rtlCol="0" anchor="b" anchorCtr="0">
            <a:normAutofit/>
          </a:bodyPr>
          <a:lstStyle/>
          <a:p>
            <a:r>
              <a:rPr lang="en-AU" sz="2694" dirty="0"/>
              <a:t>Market Trials – Proposed Scope</a:t>
            </a:r>
            <a:endParaRPr lang="en-AU" sz="3000" dirty="0">
              <a:latin typeface="TW Cen MT"/>
            </a:endParaRPr>
          </a:p>
        </p:txBody>
      </p:sp>
      <p:sp>
        <p:nvSpPr>
          <p:cNvPr id="3" name="Slide Number Placeholder 2">
            <a:extLst>
              <a:ext uri="{FF2B5EF4-FFF2-40B4-BE49-F238E27FC236}">
                <a16:creationId xmlns:a16="http://schemas.microsoft.com/office/drawing/2014/main" id="{AE370DFB-A150-496C-896F-2B5D246CC365}"/>
              </a:ext>
            </a:extLst>
          </p:cNvPr>
          <p:cNvSpPr>
            <a:spLocks noGrp="1"/>
          </p:cNvSpPr>
          <p:nvPr>
            <p:ph type="sldNum" sz="quarter" idx="12"/>
          </p:nvPr>
        </p:nvSpPr>
        <p:spPr/>
        <p:txBody>
          <a:bodyPr/>
          <a:lstStyle/>
          <a:p>
            <a:pPr defTabSz="685810">
              <a:defRPr/>
            </a:pPr>
            <a:fld id="{4EC81F68-4976-451A-B2E9-79BCBD2F70CC}" type="slidenum">
              <a:rPr lang="en-AU">
                <a:solidFill>
                  <a:srgbClr val="222324">
                    <a:tint val="75000"/>
                  </a:srgbClr>
                </a:solidFill>
                <a:latin typeface="Segoe UI Semilight"/>
              </a:rPr>
              <a:pPr defTabSz="685810">
                <a:defRPr/>
              </a:pPr>
              <a:t>16</a:t>
            </a:fld>
            <a:endParaRPr lang="en-AU">
              <a:solidFill>
                <a:srgbClr val="222324">
                  <a:tint val="75000"/>
                </a:srgbClr>
              </a:solidFill>
              <a:latin typeface="Segoe UI Semilight"/>
            </a:endParaRPr>
          </a:p>
        </p:txBody>
      </p:sp>
      <p:sp>
        <p:nvSpPr>
          <p:cNvPr id="4" name="TextBox 3">
            <a:extLst>
              <a:ext uri="{FF2B5EF4-FFF2-40B4-BE49-F238E27FC236}">
                <a16:creationId xmlns:a16="http://schemas.microsoft.com/office/drawing/2014/main" id="{F9B430E6-F20A-4382-9A9E-F6DA14F5D038}"/>
              </a:ext>
            </a:extLst>
          </p:cNvPr>
          <p:cNvSpPr txBox="1"/>
          <p:nvPr/>
        </p:nvSpPr>
        <p:spPr>
          <a:xfrm>
            <a:off x="1864302" y="1654430"/>
            <a:ext cx="8482446" cy="1569660"/>
          </a:xfrm>
          <a:prstGeom prst="rect">
            <a:avLst/>
          </a:prstGeom>
          <a:noFill/>
        </p:spPr>
        <p:txBody>
          <a:bodyPr wrap="square" rtlCol="0">
            <a:spAutoFit/>
          </a:bodyPr>
          <a:lstStyle/>
          <a:p>
            <a:pPr marL="390998" lvl="1"/>
            <a:r>
              <a:rPr lang="en-US" sz="1200" b="1" dirty="0"/>
              <a:t>Assumptions</a:t>
            </a:r>
          </a:p>
          <a:p>
            <a:pPr marL="390998" lvl="1"/>
            <a:endParaRPr lang="en-US" sz="1200" b="1" dirty="0"/>
          </a:p>
          <a:p>
            <a:pPr marL="562448" lvl="1" indent="-171450">
              <a:buFont typeface="Arial" panose="020B0604020202020204" pitchFamily="34" charset="0"/>
              <a:buChar char="•"/>
            </a:pPr>
            <a:r>
              <a:rPr lang="en-US" sz="1200" dirty="0"/>
              <a:t>Refresh wholesale and retail data.</a:t>
            </a:r>
          </a:p>
          <a:p>
            <a:pPr marL="562448" lvl="1" indent="-171450">
              <a:buFont typeface="Arial" panose="020B0604020202020204" pitchFamily="34" charset="0"/>
              <a:buChar char="•"/>
            </a:pPr>
            <a:r>
              <a:rPr lang="en-US" sz="1200" dirty="0"/>
              <a:t>Testing week will be based on the production settlement week.</a:t>
            </a:r>
          </a:p>
          <a:p>
            <a:pPr marL="562448" lvl="1" indent="-171450">
              <a:buFont typeface="Arial" panose="020B0604020202020204" pitchFamily="34" charset="0"/>
              <a:buChar char="•"/>
            </a:pPr>
            <a:r>
              <a:rPr lang="en-US" sz="1200" dirty="0"/>
              <a:t>MDP’s are able to provide reasonable volumes of 5 minute reads to both and AEMO and other participants</a:t>
            </a:r>
          </a:p>
          <a:p>
            <a:pPr marL="562448" lvl="1" indent="-171450">
              <a:buFont typeface="Arial" panose="020B0604020202020204" pitchFamily="34" charset="0"/>
              <a:buChar char="•"/>
            </a:pPr>
            <a:endParaRPr lang="en-US" sz="1200" dirty="0"/>
          </a:p>
          <a:p>
            <a:pPr marL="390998" lvl="1"/>
            <a:endParaRPr lang="en-US" sz="1200" dirty="0"/>
          </a:p>
          <a:p>
            <a:pPr marL="635371" lvl="1" indent="-244373">
              <a:buFont typeface="Arial" panose="020B0604020202020204" pitchFamily="34" charset="0"/>
              <a:buChar char="•"/>
            </a:pPr>
            <a:endParaRPr lang="en-AU" sz="1200" dirty="0"/>
          </a:p>
        </p:txBody>
      </p:sp>
      <p:sp>
        <p:nvSpPr>
          <p:cNvPr id="7" name="TextBox 6">
            <a:extLst>
              <a:ext uri="{FF2B5EF4-FFF2-40B4-BE49-F238E27FC236}">
                <a16:creationId xmlns:a16="http://schemas.microsoft.com/office/drawing/2014/main" id="{91089D74-8D3A-4B07-ABF4-2B3727AF3C2B}"/>
              </a:ext>
            </a:extLst>
          </p:cNvPr>
          <p:cNvSpPr txBox="1"/>
          <p:nvPr/>
        </p:nvSpPr>
        <p:spPr>
          <a:xfrm>
            <a:off x="9696019" y="325061"/>
            <a:ext cx="866006" cy="300082"/>
          </a:xfrm>
          <a:prstGeom prst="rect">
            <a:avLst/>
          </a:prstGeom>
          <a:noFill/>
        </p:spPr>
        <p:txBody>
          <a:bodyPr wrap="none" rtlCol="0">
            <a:spAutoFit/>
          </a:bodyPr>
          <a:lstStyle/>
          <a:p>
            <a:r>
              <a:rPr lang="en-AU" sz="1350" i="1">
                <a:solidFill>
                  <a:schemeClr val="bg1"/>
                </a:solidFill>
              </a:rPr>
              <a:t>Tui Grant</a:t>
            </a:r>
          </a:p>
        </p:txBody>
      </p:sp>
    </p:spTree>
    <p:extLst>
      <p:ext uri="{BB962C8B-B14F-4D97-AF65-F5344CB8AC3E}">
        <p14:creationId xmlns:p14="http://schemas.microsoft.com/office/powerpoint/2010/main" val="3092363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normAutofit fontScale="90000"/>
          </a:bodyPr>
          <a:lstStyle/>
          <a:p>
            <a:r>
              <a:rPr lang="en-AU" dirty="0"/>
              <a:t>Market Trial Test Preparation​ - Next Steps</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7" y="1715896"/>
            <a:ext cx="11694382" cy="5032375"/>
          </a:xfrm>
        </p:spPr>
        <p:txBody>
          <a:bodyPr>
            <a:normAutofit/>
          </a:bodyPr>
          <a:lstStyle/>
          <a:p>
            <a:r>
              <a:rPr lang="en-US" sz="1400" dirty="0"/>
              <a:t>Confirm Scope</a:t>
            </a:r>
          </a:p>
          <a:p>
            <a:r>
              <a:rPr lang="en-US" sz="1400" dirty="0"/>
              <a:t>Commence Registrations</a:t>
            </a:r>
          </a:p>
          <a:p>
            <a:r>
              <a:rPr lang="en-US" sz="1400" dirty="0"/>
              <a:t>Confirm data refresh dates</a:t>
            </a:r>
          </a:p>
          <a:p>
            <a:r>
              <a:rPr lang="en-US" sz="1400" dirty="0"/>
              <a:t>Prepare settlement weeks based on simulated 1</a:t>
            </a:r>
            <a:r>
              <a:rPr lang="en-US" sz="1400" baseline="30000" dirty="0"/>
              <a:t>st</a:t>
            </a:r>
            <a:r>
              <a:rPr lang="en-US" sz="1400" dirty="0"/>
              <a:t> Oct date</a:t>
            </a:r>
          </a:p>
          <a:p>
            <a:r>
              <a:rPr lang="en-US" sz="1400" dirty="0" err="1"/>
              <a:t>Organise</a:t>
            </a:r>
            <a:r>
              <a:rPr lang="en-US" sz="1400" dirty="0"/>
              <a:t> </a:t>
            </a:r>
            <a:r>
              <a:rPr lang="en-US" sz="1400" dirty="0" err="1"/>
              <a:t>Practitest</a:t>
            </a:r>
            <a:r>
              <a:rPr lang="en-US" sz="1400" dirty="0"/>
              <a:t> training for market trials</a:t>
            </a:r>
          </a:p>
          <a:p>
            <a:r>
              <a:rPr lang="en-US" sz="1400" dirty="0"/>
              <a:t>Confirm assumptions</a:t>
            </a:r>
          </a:p>
          <a:p>
            <a:endParaRPr lang="en-US" sz="1400" dirty="0"/>
          </a:p>
          <a:p>
            <a:endParaRPr lang="en-US" sz="1400" dirty="0"/>
          </a:p>
          <a:p>
            <a:endParaRPr lang="en-AU" sz="1400" dirty="0"/>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17</a:t>
            </a:fld>
            <a:endParaRPr lang="en-AU"/>
          </a:p>
        </p:txBody>
      </p:sp>
    </p:spTree>
    <p:extLst>
      <p:ext uri="{BB962C8B-B14F-4D97-AF65-F5344CB8AC3E}">
        <p14:creationId xmlns:p14="http://schemas.microsoft.com/office/powerpoint/2010/main" val="2765854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dirty="0"/>
              <a:t>Forward Meeting Plan</a:t>
            </a:r>
          </a:p>
        </p:txBody>
      </p:sp>
      <p:sp>
        <p:nvSpPr>
          <p:cNvPr id="3" name="Text Placeholder 2">
            <a:extLst>
              <a:ext uri="{FF2B5EF4-FFF2-40B4-BE49-F238E27FC236}">
                <a16:creationId xmlns:a16="http://schemas.microsoft.com/office/drawing/2014/main" id="{564B5453-DE4F-4F0E-BA67-373B01EC9CAF}"/>
              </a:ext>
            </a:extLst>
          </p:cNvPr>
          <p:cNvSpPr txBox="1">
            <a:spLocks/>
          </p:cNvSpPr>
          <p:nvPr/>
        </p:nvSpPr>
        <p:spPr>
          <a:xfrm>
            <a:off x="623888" y="45894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Tui Grant</a:t>
            </a:r>
          </a:p>
        </p:txBody>
      </p:sp>
    </p:spTree>
    <p:extLst>
      <p:ext uri="{BB962C8B-B14F-4D97-AF65-F5344CB8AC3E}">
        <p14:creationId xmlns:p14="http://schemas.microsoft.com/office/powerpoint/2010/main" val="1195347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lstStyle/>
          <a:p>
            <a:r>
              <a:rPr lang="en-AU" dirty="0"/>
              <a:t>Upcoming Meetings</a:t>
            </a:r>
            <a:br>
              <a:rPr lang="en-AU" dirty="0"/>
            </a:br>
            <a:br>
              <a:rPr lang="en-AU" dirty="0"/>
            </a:br>
            <a:r>
              <a:rPr lang="en-AU" sz="2400" dirty="0">
                <a:hlinkClick r:id="rId3"/>
              </a:rPr>
              <a:t>AEMO | Program Calendar and Timelines</a:t>
            </a:r>
            <a:endParaRPr lang="en-AU" sz="2400" dirty="0"/>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19</a:t>
            </a:fld>
            <a:endParaRPr lang="en-AU"/>
          </a:p>
        </p:txBody>
      </p:sp>
      <p:sp>
        <p:nvSpPr>
          <p:cNvPr id="6" name="TextBox 5">
            <a:extLst>
              <a:ext uri="{FF2B5EF4-FFF2-40B4-BE49-F238E27FC236}">
                <a16:creationId xmlns:a16="http://schemas.microsoft.com/office/drawing/2014/main" id="{CBDE5C14-0CAA-41E4-89EE-4A8A228C72F9}"/>
              </a:ext>
            </a:extLst>
          </p:cNvPr>
          <p:cNvSpPr txBox="1"/>
          <p:nvPr/>
        </p:nvSpPr>
        <p:spPr>
          <a:xfrm>
            <a:off x="265200" y="5640225"/>
            <a:ext cx="1798441" cy="276999"/>
          </a:xfrm>
          <a:prstGeom prst="rect">
            <a:avLst/>
          </a:prstGeom>
          <a:noFill/>
        </p:spPr>
        <p:txBody>
          <a:bodyPr wrap="none" lIns="91440" tIns="45720" rIns="91440" bIns="45720" rtlCol="0" anchor="t">
            <a:spAutoFit/>
          </a:bodyPr>
          <a:lstStyle/>
          <a:p>
            <a:pPr lvl="0"/>
            <a:r>
              <a:rPr lang="en-AU" sz="1200" dirty="0">
                <a:solidFill>
                  <a:schemeClr val="bg1"/>
                </a:solidFill>
                <a:latin typeface="Segoe UI Semilight"/>
              </a:rPr>
              <a:t>Current as at 13/04/2021</a:t>
            </a:r>
          </a:p>
        </p:txBody>
      </p:sp>
      <p:pic>
        <p:nvPicPr>
          <p:cNvPr id="7" name="Picture 6">
            <a:extLst>
              <a:ext uri="{FF2B5EF4-FFF2-40B4-BE49-F238E27FC236}">
                <a16:creationId xmlns:a16="http://schemas.microsoft.com/office/drawing/2014/main" id="{2B5FDCEC-84FF-4E4C-938B-750E0C36BC3D}"/>
              </a:ext>
            </a:extLst>
          </p:cNvPr>
          <p:cNvPicPr>
            <a:picLocks noChangeAspect="1"/>
          </p:cNvPicPr>
          <p:nvPr/>
        </p:nvPicPr>
        <p:blipFill>
          <a:blip r:embed="rId4"/>
          <a:stretch>
            <a:fillRect/>
          </a:stretch>
        </p:blipFill>
        <p:spPr>
          <a:xfrm>
            <a:off x="60532" y="6243637"/>
            <a:ext cx="1371600" cy="590550"/>
          </a:xfrm>
          <a:prstGeom prst="rect">
            <a:avLst/>
          </a:prstGeom>
        </p:spPr>
      </p:pic>
      <p:graphicFrame>
        <p:nvGraphicFramePr>
          <p:cNvPr id="3" name="Object 2">
            <a:extLst>
              <a:ext uri="{FF2B5EF4-FFF2-40B4-BE49-F238E27FC236}">
                <a16:creationId xmlns:a16="http://schemas.microsoft.com/office/drawing/2014/main" id="{196C37E4-3551-47A2-95FA-0FED8C729370}"/>
              </a:ext>
            </a:extLst>
          </p:cNvPr>
          <p:cNvGraphicFramePr>
            <a:graphicFrameLocks noChangeAspect="1"/>
          </p:cNvGraphicFramePr>
          <p:nvPr>
            <p:extLst>
              <p:ext uri="{D42A27DB-BD31-4B8C-83A1-F6EECF244321}">
                <p14:modId xmlns:p14="http://schemas.microsoft.com/office/powerpoint/2010/main" val="433835515"/>
              </p:ext>
            </p:extLst>
          </p:nvPr>
        </p:nvGraphicFramePr>
        <p:xfrm>
          <a:off x="8874866" y="813214"/>
          <a:ext cx="1927017" cy="5657896"/>
        </p:xfrm>
        <a:graphic>
          <a:graphicData uri="http://schemas.openxmlformats.org/presentationml/2006/ole">
            <mc:AlternateContent xmlns:mc="http://schemas.openxmlformats.org/markup-compatibility/2006">
              <mc:Choice xmlns:v="urn:schemas-microsoft-com:vml" Requires="v">
                <p:oleObj spid="_x0000_s40961" name="Worksheet" r:id="rId5" imgW="1689125" imgH="4959438" progId="Excel.Sheet.12">
                  <p:embed/>
                </p:oleObj>
              </mc:Choice>
              <mc:Fallback>
                <p:oleObj name="Worksheet" r:id="rId5" imgW="1689125" imgH="4959438" progId="Excel.Sheet.12">
                  <p:embed/>
                  <p:pic>
                    <p:nvPicPr>
                      <p:cNvPr id="3" name="Object 2">
                        <a:extLst>
                          <a:ext uri="{FF2B5EF4-FFF2-40B4-BE49-F238E27FC236}">
                            <a16:creationId xmlns:a16="http://schemas.microsoft.com/office/drawing/2014/main" id="{196C37E4-3551-47A2-95FA-0FED8C729370}"/>
                          </a:ext>
                        </a:extLst>
                      </p:cNvPr>
                      <p:cNvPicPr/>
                      <p:nvPr/>
                    </p:nvPicPr>
                    <p:blipFill>
                      <a:blip r:embed="rId6"/>
                      <a:stretch>
                        <a:fillRect/>
                      </a:stretch>
                    </p:blipFill>
                    <p:spPr>
                      <a:xfrm>
                        <a:off x="8874866" y="813214"/>
                        <a:ext cx="1927017" cy="5657896"/>
                      </a:xfrm>
                      <a:prstGeom prst="rect">
                        <a:avLst/>
                      </a:prstGeom>
                    </p:spPr>
                  </p:pic>
                </p:oleObj>
              </mc:Fallback>
            </mc:AlternateContent>
          </a:graphicData>
        </a:graphic>
      </p:graphicFrame>
      <p:grpSp>
        <p:nvGrpSpPr>
          <p:cNvPr id="10" name="Group 9">
            <a:extLst>
              <a:ext uri="{FF2B5EF4-FFF2-40B4-BE49-F238E27FC236}">
                <a16:creationId xmlns:a16="http://schemas.microsoft.com/office/drawing/2014/main" id="{B421DC92-C042-4CBC-B97E-3FECBBF3AFF8}"/>
              </a:ext>
            </a:extLst>
          </p:cNvPr>
          <p:cNvGrpSpPr/>
          <p:nvPr/>
        </p:nvGrpSpPr>
        <p:grpSpPr>
          <a:xfrm>
            <a:off x="5489834" y="396103"/>
            <a:ext cx="2470328" cy="6065793"/>
            <a:chOff x="5220887" y="699376"/>
            <a:chExt cx="2006600" cy="5656974"/>
          </a:xfrm>
        </p:grpSpPr>
        <p:graphicFrame>
          <p:nvGraphicFramePr>
            <p:cNvPr id="5" name="Object 4">
              <a:extLst>
                <a:ext uri="{FF2B5EF4-FFF2-40B4-BE49-F238E27FC236}">
                  <a16:creationId xmlns:a16="http://schemas.microsoft.com/office/drawing/2014/main" id="{E0A816F0-D2E7-4144-A58C-F113781A4D97}"/>
                </a:ext>
              </a:extLst>
            </p:cNvPr>
            <p:cNvGraphicFramePr>
              <a:graphicFrameLocks noChangeAspect="1"/>
            </p:cNvGraphicFramePr>
            <p:nvPr>
              <p:extLst>
                <p:ext uri="{D42A27DB-BD31-4B8C-83A1-F6EECF244321}">
                  <p14:modId xmlns:p14="http://schemas.microsoft.com/office/powerpoint/2010/main" val="2394033293"/>
                </p:ext>
              </p:extLst>
            </p:nvPr>
          </p:nvGraphicFramePr>
          <p:xfrm>
            <a:off x="5220887" y="699376"/>
            <a:ext cx="2006600" cy="1644650"/>
          </p:xfrm>
          <a:graphic>
            <a:graphicData uri="http://schemas.openxmlformats.org/presentationml/2006/ole">
              <mc:AlternateContent xmlns:mc="http://schemas.openxmlformats.org/markup-compatibility/2006">
                <mc:Choice xmlns:v="urn:schemas-microsoft-com:vml" Requires="v">
                  <p:oleObj spid="_x0000_s40962" name="Worksheet" r:id="rId7" imgW="2006748" imgH="1644738" progId="Excel.Sheet.12">
                    <p:embed/>
                  </p:oleObj>
                </mc:Choice>
                <mc:Fallback>
                  <p:oleObj name="Worksheet" r:id="rId7" imgW="2006748" imgH="1644738" progId="Excel.Sheet.12">
                    <p:embed/>
                    <p:pic>
                      <p:nvPicPr>
                        <p:cNvPr id="5" name="Object 4">
                          <a:extLst>
                            <a:ext uri="{FF2B5EF4-FFF2-40B4-BE49-F238E27FC236}">
                              <a16:creationId xmlns:a16="http://schemas.microsoft.com/office/drawing/2014/main" id="{E0A816F0-D2E7-4144-A58C-F113781A4D97}"/>
                            </a:ext>
                          </a:extLst>
                        </p:cNvPr>
                        <p:cNvPicPr/>
                        <p:nvPr/>
                      </p:nvPicPr>
                      <p:blipFill>
                        <a:blip r:embed="rId8"/>
                        <a:stretch>
                          <a:fillRect/>
                        </a:stretch>
                      </p:blipFill>
                      <p:spPr>
                        <a:xfrm>
                          <a:off x="5220887" y="699376"/>
                          <a:ext cx="2006600" cy="164465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F13EEE76-C534-41A4-B4F5-44578F8761AB}"/>
                </a:ext>
              </a:extLst>
            </p:cNvPr>
            <p:cNvGraphicFramePr>
              <a:graphicFrameLocks noChangeAspect="1"/>
            </p:cNvGraphicFramePr>
            <p:nvPr>
              <p:extLst>
                <p:ext uri="{D42A27DB-BD31-4B8C-83A1-F6EECF244321}">
                  <p14:modId xmlns:p14="http://schemas.microsoft.com/office/powerpoint/2010/main" val="3517043469"/>
                </p:ext>
              </p:extLst>
            </p:nvPr>
          </p:nvGraphicFramePr>
          <p:xfrm>
            <a:off x="5220887" y="2635688"/>
            <a:ext cx="2006600" cy="1828800"/>
          </p:xfrm>
          <a:graphic>
            <a:graphicData uri="http://schemas.openxmlformats.org/presentationml/2006/ole">
              <mc:AlternateContent xmlns:mc="http://schemas.openxmlformats.org/markup-compatibility/2006">
                <mc:Choice xmlns:v="urn:schemas-microsoft-com:vml" Requires="v">
                  <p:oleObj spid="_x0000_s40963" name="Worksheet" r:id="rId9" imgW="2006748" imgH="1828800" progId="Excel.Sheet.12">
                    <p:embed/>
                  </p:oleObj>
                </mc:Choice>
                <mc:Fallback>
                  <p:oleObj name="Worksheet" r:id="rId9" imgW="2006748" imgH="1828800" progId="Excel.Sheet.12">
                    <p:embed/>
                    <p:pic>
                      <p:nvPicPr>
                        <p:cNvPr id="8" name="Object 7">
                          <a:extLst>
                            <a:ext uri="{FF2B5EF4-FFF2-40B4-BE49-F238E27FC236}">
                              <a16:creationId xmlns:a16="http://schemas.microsoft.com/office/drawing/2014/main" id="{F13EEE76-C534-41A4-B4F5-44578F8761AB}"/>
                            </a:ext>
                          </a:extLst>
                        </p:cNvPr>
                        <p:cNvPicPr/>
                        <p:nvPr/>
                      </p:nvPicPr>
                      <p:blipFill>
                        <a:blip r:embed="rId10"/>
                        <a:stretch>
                          <a:fillRect/>
                        </a:stretch>
                      </p:blipFill>
                      <p:spPr>
                        <a:xfrm>
                          <a:off x="5220887" y="2635688"/>
                          <a:ext cx="2006600" cy="18288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B7283E8F-6D63-4C22-A28A-E6B812F04F75}"/>
                </a:ext>
              </a:extLst>
            </p:cNvPr>
            <p:cNvGraphicFramePr>
              <a:graphicFrameLocks noChangeAspect="1"/>
            </p:cNvGraphicFramePr>
            <p:nvPr>
              <p:extLst>
                <p:ext uri="{D42A27DB-BD31-4B8C-83A1-F6EECF244321}">
                  <p14:modId xmlns:p14="http://schemas.microsoft.com/office/powerpoint/2010/main" val="3583504908"/>
                </p:ext>
              </p:extLst>
            </p:nvPr>
          </p:nvGraphicFramePr>
          <p:xfrm>
            <a:off x="5220887" y="4756150"/>
            <a:ext cx="2006600" cy="1600200"/>
          </p:xfrm>
          <a:graphic>
            <a:graphicData uri="http://schemas.openxmlformats.org/presentationml/2006/ole">
              <mc:AlternateContent xmlns:mc="http://schemas.openxmlformats.org/markup-compatibility/2006">
                <mc:Choice xmlns:v="urn:schemas-microsoft-com:vml" Requires="v">
                  <p:oleObj spid="_x0000_s40964" name="Worksheet" r:id="rId11" imgW="2006748" imgH="1600200" progId="Excel.Sheet.12">
                    <p:embed/>
                  </p:oleObj>
                </mc:Choice>
                <mc:Fallback>
                  <p:oleObj name="Worksheet" r:id="rId11" imgW="2006748" imgH="1600200" progId="Excel.Sheet.12">
                    <p:embed/>
                    <p:pic>
                      <p:nvPicPr>
                        <p:cNvPr id="9" name="Object 8">
                          <a:extLst>
                            <a:ext uri="{FF2B5EF4-FFF2-40B4-BE49-F238E27FC236}">
                              <a16:creationId xmlns:a16="http://schemas.microsoft.com/office/drawing/2014/main" id="{B7283E8F-6D63-4C22-A28A-E6B812F04F75}"/>
                            </a:ext>
                          </a:extLst>
                        </p:cNvPr>
                        <p:cNvPicPr/>
                        <p:nvPr/>
                      </p:nvPicPr>
                      <p:blipFill>
                        <a:blip r:embed="rId12"/>
                        <a:stretch>
                          <a:fillRect/>
                        </a:stretch>
                      </p:blipFill>
                      <p:spPr>
                        <a:xfrm>
                          <a:off x="5220887" y="4756150"/>
                          <a:ext cx="2006600" cy="1600200"/>
                        </a:xfrm>
                        <a:prstGeom prst="rect">
                          <a:avLst/>
                        </a:prstGeom>
                      </p:spPr>
                    </p:pic>
                  </p:oleObj>
                </mc:Fallback>
              </mc:AlternateContent>
            </a:graphicData>
          </a:graphic>
        </p:graphicFrame>
      </p:grpSp>
    </p:spTree>
    <p:extLst>
      <p:ext uri="{BB962C8B-B14F-4D97-AF65-F5344CB8AC3E}">
        <p14:creationId xmlns:p14="http://schemas.microsoft.com/office/powerpoint/2010/main" val="38407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fontScale="90000"/>
          </a:bodyPr>
          <a:lstStyle/>
          <a:p>
            <a:r>
              <a:rPr lang="en-AU" sz="4000" dirty="0"/>
              <a:t>AEMO Competition Law </a:t>
            </a:r>
            <a:br>
              <a:rPr lang="en-AU" sz="4000" dirty="0"/>
            </a:br>
            <a:r>
              <a:rPr lang="en-AU" sz="4000" dirty="0"/>
              <a:t>Meeting Protocol</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2</a:t>
            </a:fld>
            <a:endParaRPr lang="en-AU"/>
          </a:p>
        </p:txBody>
      </p:sp>
      <p:pic>
        <p:nvPicPr>
          <p:cNvPr id="5" name="Picture 4">
            <a:extLst>
              <a:ext uri="{FF2B5EF4-FFF2-40B4-BE49-F238E27FC236}">
                <a16:creationId xmlns:a16="http://schemas.microsoft.com/office/drawing/2014/main" id="{C3BAA1CE-6CA6-4F56-8282-5E3FB15F2B5A}"/>
              </a:ext>
            </a:extLst>
          </p:cNvPr>
          <p:cNvPicPr>
            <a:picLocks noChangeAspect="1"/>
          </p:cNvPicPr>
          <p:nvPr/>
        </p:nvPicPr>
        <p:blipFill>
          <a:blip r:embed="rId2"/>
          <a:stretch>
            <a:fillRect/>
          </a:stretch>
        </p:blipFill>
        <p:spPr>
          <a:xfrm>
            <a:off x="96541" y="5979294"/>
            <a:ext cx="1783534" cy="754112"/>
          </a:xfrm>
          <a:prstGeom prst="rect">
            <a:avLst/>
          </a:prstGeom>
        </p:spPr>
      </p:pic>
      <p:sp>
        <p:nvSpPr>
          <p:cNvPr id="8" name="Rectangle 7">
            <a:extLst>
              <a:ext uri="{FF2B5EF4-FFF2-40B4-BE49-F238E27FC236}">
                <a16:creationId xmlns:a16="http://schemas.microsoft.com/office/drawing/2014/main" id="{A931A289-CD6B-436D-A2D1-61F2ADE34220}"/>
              </a:ext>
            </a:extLst>
          </p:cNvPr>
          <p:cNvSpPr/>
          <p:nvPr/>
        </p:nvSpPr>
        <p:spPr>
          <a:xfrm>
            <a:off x="4799338" y="5352593"/>
            <a:ext cx="5893416" cy="1253402"/>
          </a:xfrm>
          <a:prstGeom prst="rect">
            <a:avLst/>
          </a:prstGeom>
          <a:solidFill>
            <a:srgbClr val="FFFFFF"/>
          </a:solidFill>
          <a:ln>
            <a:solidFill>
              <a:srgbClr val="FFFFFF">
                <a:lumMod val="95000"/>
              </a:srgbClr>
            </a:solidFill>
          </a:ln>
          <a:effectLst>
            <a:outerShdw blurRad="50800" dist="38100" dir="5400000" algn="t" rotWithShape="0">
              <a:prstClr val="black">
                <a:alpha val="40000"/>
              </a:prstClr>
            </a:outerShdw>
          </a:effectLst>
        </p:spPr>
        <p:txBody>
          <a:bodyPr wrap="square" lIns="72000" tIns="72000" rIns="72000" bIns="7200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dirty="0">
                <a:ln>
                  <a:noFill/>
                </a:ln>
                <a:solidFill>
                  <a:srgbClr val="222324"/>
                </a:solidFill>
                <a:effectLst/>
                <a:uLnTx/>
                <a:uFillTx/>
                <a:latin typeface="Calibri" panose="020F0502020204030204" pitchFamily="34" charset="0"/>
                <a:cs typeface="Calibri" panose="020F0502020204030204" pitchFamily="34" charset="0"/>
              </a:rPr>
              <a:t>Under no circumstances must Participants share Competitively Sensitive Information. Competitively Sensitive Information means confidential information relating to a Participant which if disclosed to a competitor could affect its current or future commercial strategies, such as pricing information, customer terms and conditions, supply terms and conditions, sales, marketing or procurement strategies, product development, margins, costs, capacity or production planning.</a:t>
            </a:r>
          </a:p>
        </p:txBody>
      </p:sp>
      <p:sp>
        <p:nvSpPr>
          <p:cNvPr id="9" name="Rectangle 8">
            <a:extLst>
              <a:ext uri="{FF2B5EF4-FFF2-40B4-BE49-F238E27FC236}">
                <a16:creationId xmlns:a16="http://schemas.microsoft.com/office/drawing/2014/main" id="{ACDF3551-1E73-4FD1-9714-21A685A5CDD7}"/>
              </a:ext>
            </a:extLst>
          </p:cNvPr>
          <p:cNvSpPr/>
          <p:nvPr/>
        </p:nvSpPr>
        <p:spPr>
          <a:xfrm>
            <a:off x="4698046" y="340420"/>
            <a:ext cx="6096000" cy="5151667"/>
          </a:xfrm>
          <a:prstGeom prst="rect">
            <a:avLst/>
          </a:prstGeom>
        </p:spPr>
        <p:txBody>
          <a:bodyPr>
            <a:spAutoFit/>
          </a:bodyPr>
          <a:lstStyle/>
          <a:p>
            <a:pPr lvl="0" defTabSz="685800">
              <a:spcBef>
                <a:spcPts val="600"/>
              </a:spcBef>
            </a:pPr>
            <a:r>
              <a:rPr lang="en-AU" sz="1200" dirty="0">
                <a:solidFill>
                  <a:srgbClr val="222324"/>
                </a:solidFill>
                <a:latin typeface="Calibri" panose="020F0502020204030204" pitchFamily="34" charset="0"/>
                <a:cs typeface="Calibri" panose="020F0502020204030204" pitchFamily="34" charset="0"/>
              </a:rPr>
              <a:t>AEMO is committed to complying with all applicable laws, including the Competition and Consumer Act 2010 (CCA). In any dealings with AEMO regarding proposed reforms or other initiatives, all participants agree to adhere to the CCA at all times and to comply with this Protocol. Participants must arrange for their representatives to be briefed on competition law risks and obligations.</a:t>
            </a:r>
          </a:p>
          <a:p>
            <a:pPr lvl="0" defTabSz="685800">
              <a:spcBef>
                <a:spcPts val="600"/>
              </a:spcBef>
            </a:pPr>
            <a:r>
              <a:rPr lang="en-AU" sz="1200" dirty="0">
                <a:solidFill>
                  <a:srgbClr val="222324"/>
                </a:solidFill>
                <a:latin typeface="Calibri" panose="020F0502020204030204" pitchFamily="34" charset="0"/>
                <a:cs typeface="Calibri" panose="020F0502020204030204" pitchFamily="34" charset="0"/>
              </a:rPr>
              <a:t>Participants in AEMO discussions </a:t>
            </a:r>
            <a:r>
              <a:rPr lang="en-AU" sz="1200" b="1" dirty="0">
                <a:solidFill>
                  <a:srgbClr val="222324"/>
                </a:solidFill>
                <a:latin typeface="Calibri" panose="020F0502020204030204" pitchFamily="34" charset="0"/>
                <a:cs typeface="Calibri" panose="020F0502020204030204" pitchFamily="34" charset="0"/>
              </a:rPr>
              <a:t>must</a:t>
            </a:r>
            <a:r>
              <a:rPr lang="en-AU" sz="1200" dirty="0">
                <a:solidFill>
                  <a:srgbClr val="222324"/>
                </a:solidFill>
                <a:latin typeface="Calibri" panose="020F0502020204030204" pitchFamily="34" charset="0"/>
                <a:cs typeface="Calibri" panose="020F0502020204030204" pitchFamily="34" charset="0"/>
              </a:rPr>
              <a:t>: </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Ensure that discussions are limited to the matters contemplated by the agenda for the discussion  </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Make independent and unilateral decisions about their commercial positions and approach in relation to the matters under discussion with AEMO</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Immediately and clearly raise an objection with AEMO or the Chair of the meeting if a matter is discussed that the participant is concerned may give rise to competition law risks or a breach of this Protocol</a:t>
            </a:r>
          </a:p>
          <a:p>
            <a:pPr lvl="0" defTabSz="685800">
              <a:spcBef>
                <a:spcPts val="600"/>
              </a:spcBef>
            </a:pPr>
            <a:r>
              <a:rPr lang="en-AU" sz="1200" dirty="0">
                <a:solidFill>
                  <a:srgbClr val="222324"/>
                </a:solidFill>
                <a:latin typeface="Calibri" panose="020F0502020204030204" pitchFamily="34" charset="0"/>
                <a:cs typeface="Calibri" panose="020F0502020204030204" pitchFamily="34" charset="0"/>
              </a:rPr>
              <a:t>Participants in AEMO meetings </a:t>
            </a:r>
            <a:r>
              <a:rPr lang="en-AU" sz="1200" b="1" dirty="0">
                <a:solidFill>
                  <a:srgbClr val="222324"/>
                </a:solidFill>
                <a:latin typeface="Calibri" panose="020F0502020204030204" pitchFamily="34" charset="0"/>
                <a:cs typeface="Calibri" panose="020F0502020204030204" pitchFamily="34" charset="0"/>
              </a:rPr>
              <a:t>must not</a:t>
            </a:r>
            <a:r>
              <a:rPr lang="en-AU" sz="1200" dirty="0">
                <a:solidFill>
                  <a:srgbClr val="222324"/>
                </a:solidFill>
                <a:latin typeface="Calibri" panose="020F0502020204030204" pitchFamily="34" charset="0"/>
                <a:cs typeface="Calibri" panose="020F0502020204030204" pitchFamily="34" charset="0"/>
              </a:rPr>
              <a:t> discuss or agree on the following topics:</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Which customers they will supply or market to</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The price or other terms at which Participants will supply</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Bids or tenders, including the nature of a bid that a Participant intends to make or whether the Participant will participate in the bid</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Which suppliers Participants will acquire from (or the price or other terms on which they acquire goods or services)</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Refusing to supply a person or company access to any products, services or inputs they require</a:t>
            </a:r>
          </a:p>
          <a:p>
            <a:pPr lvl="0" defTabSz="685800">
              <a:lnSpc>
                <a:spcPct val="90000"/>
              </a:lnSpc>
              <a:spcBef>
                <a:spcPts val="750"/>
              </a:spcBef>
            </a:pPr>
            <a:endParaRPr lang="en-AU" sz="900" dirty="0">
              <a:solidFill>
                <a:srgbClr val="22232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1255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dirty="0"/>
              <a:t>General Questions</a:t>
            </a:r>
          </a:p>
        </p:txBody>
      </p:sp>
      <p:sp>
        <p:nvSpPr>
          <p:cNvPr id="3" name="Text Placeholder 2">
            <a:extLst>
              <a:ext uri="{FF2B5EF4-FFF2-40B4-BE49-F238E27FC236}">
                <a16:creationId xmlns:a16="http://schemas.microsoft.com/office/drawing/2014/main" id="{2F3DE4A9-BBFE-4845-A1AF-0E635FBE6ED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Tui Grant</a:t>
            </a:r>
          </a:p>
        </p:txBody>
      </p:sp>
    </p:spTree>
    <p:extLst>
      <p:ext uri="{BB962C8B-B14F-4D97-AF65-F5344CB8AC3E}">
        <p14:creationId xmlns:p14="http://schemas.microsoft.com/office/powerpoint/2010/main" val="704147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dirty="0"/>
              <a:t>Meeting Close</a:t>
            </a:r>
          </a:p>
        </p:txBody>
      </p:sp>
      <p:sp>
        <p:nvSpPr>
          <p:cNvPr id="3" name="Text Placeholder 2">
            <a:extLst>
              <a:ext uri="{FF2B5EF4-FFF2-40B4-BE49-F238E27FC236}">
                <a16:creationId xmlns:a16="http://schemas.microsoft.com/office/drawing/2014/main" id="{824A2671-F8E9-4B64-8A52-A923E0EEBE5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Tui Grant</a:t>
            </a:r>
          </a:p>
        </p:txBody>
      </p:sp>
    </p:spTree>
    <p:extLst>
      <p:ext uri="{BB962C8B-B14F-4D97-AF65-F5344CB8AC3E}">
        <p14:creationId xmlns:p14="http://schemas.microsoft.com/office/powerpoint/2010/main" val="1027895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dirty="0"/>
              <a:t>Appendix</a:t>
            </a:r>
          </a:p>
        </p:txBody>
      </p:sp>
    </p:spTree>
    <p:extLst>
      <p:ext uri="{BB962C8B-B14F-4D97-AF65-F5344CB8AC3E}">
        <p14:creationId xmlns:p14="http://schemas.microsoft.com/office/powerpoint/2010/main" val="126833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lstStyle/>
          <a:p>
            <a:r>
              <a:rPr lang="en-AU" dirty="0"/>
              <a:t>Appendix</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7" y="1715896"/>
            <a:ext cx="11694382" cy="5032375"/>
          </a:xfrm>
        </p:spPr>
        <p:txBody>
          <a:bodyPr>
            <a:normAutofit/>
          </a:bodyPr>
          <a:lstStyle/>
          <a:p>
            <a:endParaRPr lang="en-AU" sz="1400"/>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dirty="0" smtClean="0"/>
              <a:t>23</a:t>
            </a:fld>
            <a:endParaRPr lang="en-AU" dirty="0"/>
          </a:p>
        </p:txBody>
      </p:sp>
      <p:sp>
        <p:nvSpPr>
          <p:cNvPr id="5" name="Rectangle: Rounded Corners 4">
            <a:extLst>
              <a:ext uri="{FF2B5EF4-FFF2-40B4-BE49-F238E27FC236}">
                <a16:creationId xmlns:a16="http://schemas.microsoft.com/office/drawing/2014/main" id="{23864D76-986B-4124-BBC6-0ACD638D2125}"/>
              </a:ext>
            </a:extLst>
          </p:cNvPr>
          <p:cNvSpPr/>
          <p:nvPr/>
        </p:nvSpPr>
        <p:spPr>
          <a:xfrm>
            <a:off x="5513832" y="2304288"/>
            <a:ext cx="2788920" cy="14400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b="1" dirty="0"/>
              <a:t>UPDATE</a:t>
            </a:r>
          </a:p>
        </p:txBody>
      </p:sp>
    </p:spTree>
    <p:extLst>
      <p:ext uri="{BB962C8B-B14F-4D97-AF65-F5344CB8AC3E}">
        <p14:creationId xmlns:p14="http://schemas.microsoft.com/office/powerpoint/2010/main" val="1064486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a:bodyPr>
          <a:lstStyle/>
          <a:p>
            <a:r>
              <a:rPr lang="en-AU" sz="4000"/>
              <a:t>Agenda</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3</a:t>
            </a:fld>
            <a:endParaRPr lang="en-AU"/>
          </a:p>
        </p:txBody>
      </p:sp>
      <p:graphicFrame>
        <p:nvGraphicFramePr>
          <p:cNvPr id="7" name="Table 6">
            <a:extLst>
              <a:ext uri="{FF2B5EF4-FFF2-40B4-BE49-F238E27FC236}">
                <a16:creationId xmlns:a16="http://schemas.microsoft.com/office/drawing/2014/main" id="{2DFEF904-5C70-4B46-8E43-5457B617AD1D}"/>
              </a:ext>
            </a:extLst>
          </p:cNvPr>
          <p:cNvGraphicFramePr>
            <a:graphicFrameLocks noGrp="1"/>
          </p:cNvGraphicFramePr>
          <p:nvPr>
            <p:extLst>
              <p:ext uri="{D42A27DB-BD31-4B8C-83A1-F6EECF244321}">
                <p14:modId xmlns:p14="http://schemas.microsoft.com/office/powerpoint/2010/main" val="823192530"/>
              </p:ext>
            </p:extLst>
          </p:nvPr>
        </p:nvGraphicFramePr>
        <p:xfrm>
          <a:off x="312426" y="1501732"/>
          <a:ext cx="11224581" cy="4173811"/>
        </p:xfrm>
        <a:graphic>
          <a:graphicData uri="http://schemas.openxmlformats.org/drawingml/2006/table">
            <a:tbl>
              <a:tblPr firstRow="1" bandRow="1">
                <a:tableStyleId>{073A0DAA-6AF3-43AB-8588-CEC1D06C72B9}</a:tableStyleId>
              </a:tblPr>
              <a:tblGrid>
                <a:gridCol w="747253">
                  <a:extLst>
                    <a:ext uri="{9D8B030D-6E8A-4147-A177-3AD203B41FA5}">
                      <a16:colId xmlns:a16="http://schemas.microsoft.com/office/drawing/2014/main" val="2162033012"/>
                    </a:ext>
                  </a:extLst>
                </a:gridCol>
                <a:gridCol w="1358781">
                  <a:extLst>
                    <a:ext uri="{9D8B030D-6E8A-4147-A177-3AD203B41FA5}">
                      <a16:colId xmlns:a16="http://schemas.microsoft.com/office/drawing/2014/main" val="1667841518"/>
                    </a:ext>
                  </a:extLst>
                </a:gridCol>
                <a:gridCol w="239282">
                  <a:extLst>
                    <a:ext uri="{9D8B030D-6E8A-4147-A177-3AD203B41FA5}">
                      <a16:colId xmlns:a16="http://schemas.microsoft.com/office/drawing/2014/main" val="953405548"/>
                    </a:ext>
                  </a:extLst>
                </a:gridCol>
                <a:gridCol w="4854011">
                  <a:extLst>
                    <a:ext uri="{9D8B030D-6E8A-4147-A177-3AD203B41FA5}">
                      <a16:colId xmlns:a16="http://schemas.microsoft.com/office/drawing/2014/main" val="3675102970"/>
                    </a:ext>
                  </a:extLst>
                </a:gridCol>
                <a:gridCol w="4025254">
                  <a:extLst>
                    <a:ext uri="{9D8B030D-6E8A-4147-A177-3AD203B41FA5}">
                      <a16:colId xmlns:a16="http://schemas.microsoft.com/office/drawing/2014/main" val="2897270249"/>
                    </a:ext>
                  </a:extLst>
                </a:gridCol>
              </a:tblGrid>
              <a:tr h="335539">
                <a:tc>
                  <a:txBody>
                    <a:bodyPr/>
                    <a:lstStyle/>
                    <a:p>
                      <a:r>
                        <a:rPr lang="en-AU" sz="1100" dirty="0"/>
                        <a:t>#</a:t>
                      </a:r>
                    </a:p>
                  </a:txBody>
                  <a:tcPr marT="0" marB="0" anchor="ct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dirty="0"/>
                        <a:t>Time</a:t>
                      </a:r>
                    </a:p>
                  </a:txBody>
                  <a:tcPr marT="0" marB="0" anchor="ctr"/>
                </a:tc>
                <a:tc hMerge="1">
                  <a:txBody>
                    <a:bodyPr/>
                    <a:lstStyle/>
                    <a:p>
                      <a:r>
                        <a:rPr lang="en-AU" sz="1100" dirty="0"/>
                        <a:t>Topic</a:t>
                      </a:r>
                    </a:p>
                  </a:txBody>
                  <a:tcPr marT="0" marB="0" anchor="ctr"/>
                </a:tc>
                <a:tc>
                  <a:txBody>
                    <a:bodyPr/>
                    <a:lstStyle/>
                    <a:p>
                      <a:r>
                        <a:rPr lang="en-AU" sz="1100" dirty="0"/>
                        <a:t>Topic</a:t>
                      </a:r>
                    </a:p>
                  </a:txBody>
                  <a:tcPr marT="0" marB="0" anchor="ctr"/>
                </a:tc>
                <a:tc>
                  <a:txBody>
                    <a:bodyPr/>
                    <a:lstStyle/>
                    <a:p>
                      <a:r>
                        <a:rPr lang="en-AU" sz="1100" dirty="0"/>
                        <a:t>Presenter</a:t>
                      </a:r>
                    </a:p>
                  </a:txBody>
                  <a:tcPr marT="0" marB="0" anchor="ctr"/>
                </a:tc>
                <a:extLst>
                  <a:ext uri="{0D108BD9-81ED-4DB2-BD59-A6C34878D82A}">
                    <a16:rowId xmlns:a16="http://schemas.microsoft.com/office/drawing/2014/main" val="2756556716"/>
                  </a:ext>
                </a:extLst>
              </a:tr>
              <a:tr h="279615">
                <a:tc gridSpan="5">
                  <a:txBody>
                    <a:bodyPr/>
                    <a:lstStyle/>
                    <a:p>
                      <a:pPr algn="l" rtl="0" fontAlgn="base"/>
                      <a:r>
                        <a:rPr lang="en-AU" sz="1400" b="1" i="0" dirty="0">
                          <a:solidFill>
                            <a:schemeClr val="tx1"/>
                          </a:solidFill>
                          <a:effectLst/>
                          <a:latin typeface="Segoe UI Semilight" panose="020B0402040204020203" pitchFamily="34" charset="0"/>
                        </a:rPr>
                        <a:t>Preliminary matters​</a:t>
                      </a:r>
                      <a:endParaRPr lang="en-AU" sz="1400" b="1" i="0" dirty="0">
                        <a:solidFill>
                          <a:schemeClr val="tx1"/>
                        </a:solidFill>
                        <a:effectLst/>
                      </a:endParaRPr>
                    </a:p>
                  </a:txBody>
                  <a:tcPr anchor="ct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759004064"/>
                  </a:ext>
                </a:extLst>
              </a:tr>
              <a:tr h="376439">
                <a:tc>
                  <a:txBody>
                    <a:bodyPr/>
                    <a:lstStyle/>
                    <a:p>
                      <a:pPr algn="l" rtl="0" fontAlgn="base"/>
                      <a:r>
                        <a:rPr lang="en-AU" sz="1400" b="1" i="0">
                          <a:solidFill>
                            <a:schemeClr val="tx1"/>
                          </a:solidFill>
                          <a:effectLst/>
                          <a:latin typeface="Segoe UI Semilight" panose="020B0402040204020203" pitchFamily="34" charset="0"/>
                        </a:rPr>
                        <a:t>1​</a:t>
                      </a:r>
                      <a:endParaRPr lang="en-AU" sz="1400" b="1"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10:00 – 10:10​</a:t>
                      </a:r>
                      <a:endParaRPr lang="en-AU" sz="1400" b="0" i="0">
                        <a:solidFill>
                          <a:schemeClr val="tx1"/>
                        </a:solidFill>
                        <a:effectLst/>
                      </a:endParaRPr>
                    </a:p>
                  </a:txBody>
                  <a:tcPr anchor="ctr"/>
                </a:tc>
                <a:tc gridSpan="2">
                  <a:txBody>
                    <a:bodyPr/>
                    <a:lstStyle/>
                    <a:p>
                      <a:pPr algn="l" rtl="0" fontAlgn="base"/>
                      <a:r>
                        <a:rPr lang="en-AU" sz="1400" b="0" i="0" u="none" strike="noStrike" dirty="0">
                          <a:solidFill>
                            <a:schemeClr val="tx1"/>
                          </a:solidFill>
                          <a:effectLst/>
                          <a:latin typeface="Segoe UI Semilight" panose="020B0402040204020203" pitchFamily="34" charset="0"/>
                        </a:rPr>
                        <a:t>Welcome</a:t>
                      </a:r>
                      <a:r>
                        <a:rPr lang="en-AU" sz="1400" b="0" i="0" dirty="0">
                          <a:solidFill>
                            <a:schemeClr val="tx1"/>
                          </a:solidFill>
                          <a:effectLst/>
                          <a:latin typeface="Segoe UI Semilight" panose="020B0402040204020203" pitchFamily="34" charset="0"/>
                        </a:rPr>
                        <a:t>​</a:t>
                      </a:r>
                      <a:endParaRPr lang="en-AU" sz="1400" b="0" i="0" dirty="0">
                        <a:solidFill>
                          <a:schemeClr val="tx1"/>
                        </a:solidFill>
                        <a:effectLst/>
                      </a:endParaRPr>
                    </a:p>
                  </a:txBody>
                  <a:tcPr anchor="ctr"/>
                </a:tc>
                <a:tc hMerge="1">
                  <a:txBody>
                    <a:bodyPr/>
                    <a:lstStyle/>
                    <a:p>
                      <a:pPr algn="l" rtl="0" fontAlgn="base"/>
                      <a:endParaRPr lang="en-AU" sz="1400" b="0"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Tui Grant​</a:t>
                      </a:r>
                      <a:endParaRPr lang="en-AU" sz="1400" b="0" i="0">
                        <a:solidFill>
                          <a:schemeClr val="tx1"/>
                        </a:solidFill>
                        <a:effectLst/>
                      </a:endParaRPr>
                    </a:p>
                  </a:txBody>
                  <a:tcPr anchor="ctr"/>
                </a:tc>
                <a:extLst>
                  <a:ext uri="{0D108BD9-81ED-4DB2-BD59-A6C34878D82A}">
                    <a16:rowId xmlns:a16="http://schemas.microsoft.com/office/drawing/2014/main" val="1893187682"/>
                  </a:ext>
                </a:extLst>
              </a:tr>
              <a:tr h="545711">
                <a:tc>
                  <a:txBody>
                    <a:bodyPr/>
                    <a:lstStyle/>
                    <a:p>
                      <a:pPr algn="l" rtl="0" fontAlgn="base"/>
                      <a:r>
                        <a:rPr lang="en-AU" sz="1400" b="1" i="0">
                          <a:solidFill>
                            <a:schemeClr val="tx1"/>
                          </a:solidFill>
                          <a:effectLst/>
                          <a:latin typeface="Segoe UI Semilight" panose="020B0402040204020203" pitchFamily="34" charset="0"/>
                        </a:rPr>
                        <a:t>2​</a:t>
                      </a:r>
                      <a:endParaRPr lang="en-AU" sz="1400" b="1"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10:10 – 10:20​</a:t>
                      </a:r>
                      <a:endParaRPr lang="en-AU" sz="1400" b="0" i="0">
                        <a:solidFill>
                          <a:schemeClr val="tx1"/>
                        </a:solidFill>
                        <a:effectLst/>
                      </a:endParaRPr>
                    </a:p>
                  </a:txBody>
                  <a:tcPr anchor="ctr"/>
                </a:tc>
                <a:tc gridSpan="2">
                  <a:txBody>
                    <a:bodyPr/>
                    <a:lstStyle/>
                    <a:p>
                      <a:pPr algn="l" rtl="0" fontAlgn="base"/>
                      <a:r>
                        <a:rPr lang="en-AU" sz="1400" b="0" i="0" u="none" strike="noStrike" dirty="0">
                          <a:solidFill>
                            <a:schemeClr val="tx1"/>
                          </a:solidFill>
                          <a:effectLst/>
                          <a:latin typeface="Segoe UI Semilight" panose="020B0402040204020203" pitchFamily="34" charset="0"/>
                        </a:rPr>
                        <a:t>Actions from previous meetings</a:t>
                      </a:r>
                      <a:r>
                        <a:rPr lang="en-AU" sz="1400" b="0" i="0" dirty="0">
                          <a:solidFill>
                            <a:schemeClr val="tx1"/>
                          </a:solidFill>
                          <a:effectLst/>
                          <a:latin typeface="Segoe UI Semilight" panose="020B0402040204020203" pitchFamily="34" charset="0"/>
                        </a:rPr>
                        <a:t>​</a:t>
                      </a:r>
                      <a:endParaRPr lang="en-AU" sz="1400" b="0" i="0" dirty="0">
                        <a:solidFill>
                          <a:schemeClr val="tx1"/>
                        </a:solidFill>
                        <a:effectLst/>
                      </a:endParaRPr>
                    </a:p>
                  </a:txBody>
                  <a:tcPr anchor="ctr"/>
                </a:tc>
                <a:tc hMerge="1">
                  <a:txBody>
                    <a:bodyPr/>
                    <a:lstStyle/>
                    <a:p>
                      <a:pPr algn="l" rtl="0" fontAlgn="base"/>
                      <a:endParaRPr lang="en-AU" sz="1400" b="0"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Tui Grant​</a:t>
                      </a:r>
                      <a:endParaRPr lang="en-AU" sz="1400" b="0" i="0">
                        <a:solidFill>
                          <a:schemeClr val="tx1"/>
                        </a:solidFill>
                        <a:effectLst/>
                      </a:endParaRPr>
                    </a:p>
                  </a:txBody>
                  <a:tcPr anchor="ctr"/>
                </a:tc>
                <a:extLst>
                  <a:ext uri="{0D108BD9-81ED-4DB2-BD59-A6C34878D82A}">
                    <a16:rowId xmlns:a16="http://schemas.microsoft.com/office/drawing/2014/main" val="4030922404"/>
                  </a:ext>
                </a:extLst>
              </a:tr>
              <a:tr h="415636">
                <a:tc>
                  <a:txBody>
                    <a:bodyPr/>
                    <a:lstStyle/>
                    <a:p>
                      <a:pPr algn="l" rtl="0" fontAlgn="base"/>
                      <a:r>
                        <a:rPr lang="en-AU" sz="1400" b="1" i="0">
                          <a:solidFill>
                            <a:schemeClr val="tx1"/>
                          </a:solidFill>
                          <a:effectLst/>
                          <a:latin typeface="Segoe UI Semilight" panose="020B0402040204020203" pitchFamily="34" charset="0"/>
                        </a:rPr>
                        <a:t>3​</a:t>
                      </a:r>
                      <a:endParaRPr lang="en-AU" sz="1400" b="1"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10:20 – 10:30​</a:t>
                      </a:r>
                      <a:endParaRPr lang="en-AU" sz="1400" b="0" i="0">
                        <a:solidFill>
                          <a:schemeClr val="tx1"/>
                        </a:solidFill>
                        <a:effectLst/>
                      </a:endParaRPr>
                    </a:p>
                  </a:txBody>
                  <a:tcPr anchor="ctr"/>
                </a:tc>
                <a:tc gridSpan="2">
                  <a:txBody>
                    <a:bodyPr/>
                    <a:lstStyle/>
                    <a:p>
                      <a:pPr algn="l" rtl="0" fontAlgn="base"/>
                      <a:r>
                        <a:rPr lang="en-AU" sz="1400" b="0" i="0" u="none" strike="noStrike" dirty="0">
                          <a:solidFill>
                            <a:schemeClr val="tx1"/>
                          </a:solidFill>
                          <a:effectLst/>
                          <a:latin typeface="Segoe UI Semilight" panose="020B0402040204020203" pitchFamily="34" charset="0"/>
                        </a:rPr>
                        <a:t>Defects</a:t>
                      </a:r>
                      <a:endParaRPr lang="en-AU" sz="1400" b="0" i="0" dirty="0">
                        <a:solidFill>
                          <a:schemeClr val="tx1"/>
                        </a:solidFill>
                        <a:effectLst/>
                      </a:endParaRPr>
                    </a:p>
                  </a:txBody>
                  <a:tcPr anchor="ctr"/>
                </a:tc>
                <a:tc hMerge="1">
                  <a:txBody>
                    <a:bodyPr/>
                    <a:lstStyle/>
                    <a:p>
                      <a:pPr algn="l" rtl="0" fontAlgn="base"/>
                      <a:endParaRPr lang="en-AU" sz="1400" b="0" i="0">
                        <a:solidFill>
                          <a:schemeClr val="tx1"/>
                        </a:solidFill>
                        <a:effectLst/>
                      </a:endParaRPr>
                    </a:p>
                  </a:txBody>
                  <a:tcPr anchor="ctr"/>
                </a:tc>
                <a:tc>
                  <a:txBody>
                    <a:bodyPr/>
                    <a:lstStyle/>
                    <a:p>
                      <a:pPr algn="l" rtl="0" fontAlgn="base"/>
                      <a:r>
                        <a:rPr lang="en-US" sz="1400" b="0" i="0" dirty="0">
                          <a:solidFill>
                            <a:schemeClr val="tx1"/>
                          </a:solidFill>
                          <a:effectLst/>
                          <a:latin typeface="Segoe UI Semilight" panose="020B0402040204020203" pitchFamily="34" charset="0"/>
                        </a:rPr>
                        <a:t>T</a:t>
                      </a:r>
                      <a:r>
                        <a:rPr lang="en-AU" sz="1400" b="0" i="0" dirty="0" err="1">
                          <a:solidFill>
                            <a:schemeClr val="tx1"/>
                          </a:solidFill>
                          <a:effectLst/>
                          <a:latin typeface="Segoe UI Semilight" panose="020B0402040204020203" pitchFamily="34" charset="0"/>
                        </a:rPr>
                        <a:t>ui</a:t>
                      </a:r>
                      <a:r>
                        <a:rPr lang="en-AU" sz="1400" b="0" i="0" dirty="0">
                          <a:solidFill>
                            <a:schemeClr val="tx1"/>
                          </a:solidFill>
                          <a:effectLst/>
                          <a:latin typeface="Segoe UI Semilight" panose="020B0402040204020203" pitchFamily="34" charset="0"/>
                        </a:rPr>
                        <a:t> Grant</a:t>
                      </a:r>
                      <a:endParaRPr lang="en-AU" sz="1400" b="0" i="0" dirty="0">
                        <a:solidFill>
                          <a:schemeClr val="tx1"/>
                        </a:solidFill>
                        <a:effectLst/>
                      </a:endParaRPr>
                    </a:p>
                  </a:txBody>
                  <a:tcPr anchor="ctr"/>
                </a:tc>
                <a:extLst>
                  <a:ext uri="{0D108BD9-81ED-4DB2-BD59-A6C34878D82A}">
                    <a16:rowId xmlns:a16="http://schemas.microsoft.com/office/drawing/2014/main" val="4250647324"/>
                  </a:ext>
                </a:extLst>
              </a:tr>
              <a:tr h="568441">
                <a:tc>
                  <a:txBody>
                    <a:bodyPr/>
                    <a:lstStyle/>
                    <a:p>
                      <a:pPr algn="l" rtl="0" fontAlgn="base"/>
                      <a:r>
                        <a:rPr lang="en-AU" sz="1400" b="1" i="0">
                          <a:solidFill>
                            <a:schemeClr val="tx1"/>
                          </a:solidFill>
                          <a:effectLst/>
                          <a:latin typeface="Segoe UI Semilight" panose="020B0402040204020203" pitchFamily="34" charset="0"/>
                        </a:rPr>
                        <a:t>3​</a:t>
                      </a:r>
                      <a:endParaRPr lang="en-AU" sz="1400" b="1"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10:30 – 10:45​</a:t>
                      </a:r>
                      <a:endParaRPr lang="en-AU" sz="1400" b="0" i="0">
                        <a:solidFill>
                          <a:schemeClr val="tx1"/>
                        </a:solidFill>
                        <a:effectLst/>
                      </a:endParaRPr>
                    </a:p>
                  </a:txBody>
                  <a:tcPr anchor="ctr"/>
                </a:tc>
                <a:tc gridSpan="2">
                  <a:txBody>
                    <a:bodyPr/>
                    <a:lstStyle/>
                    <a:p>
                      <a:pPr algn="l" rtl="0" fontAlgn="base"/>
                      <a:r>
                        <a:rPr lang="en-AU" sz="1400" b="0" i="0" u="none" strike="noStrike" dirty="0">
                          <a:solidFill>
                            <a:schemeClr val="tx1"/>
                          </a:solidFill>
                          <a:effectLst/>
                          <a:latin typeface="Segoe UI Semilight" panose="020B0402040204020203" pitchFamily="34" charset="0"/>
                        </a:rPr>
                        <a:t>Retail Invitation Testing</a:t>
                      </a:r>
                      <a:r>
                        <a:rPr lang="en-AU" sz="1400" b="0" i="0" dirty="0">
                          <a:solidFill>
                            <a:schemeClr val="tx1"/>
                          </a:solidFill>
                          <a:effectLst/>
                          <a:latin typeface="Segoe UI Semilight" panose="020B0402040204020203" pitchFamily="34" charset="0"/>
                        </a:rPr>
                        <a:t>​</a:t>
                      </a:r>
                      <a:endParaRPr lang="en-AU" sz="1400" b="0" i="0" dirty="0">
                        <a:solidFill>
                          <a:schemeClr val="tx1"/>
                        </a:solidFill>
                        <a:effectLst/>
                      </a:endParaRPr>
                    </a:p>
                  </a:txBody>
                  <a:tcPr anchor="ctr"/>
                </a:tc>
                <a:tc hMerge="1">
                  <a:txBody>
                    <a:bodyPr/>
                    <a:lstStyle/>
                    <a:p>
                      <a:pPr algn="l" rtl="0" fontAlgn="base"/>
                      <a:endParaRPr lang="en-AU" sz="1400" b="0"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Tui Grant​</a:t>
                      </a:r>
                      <a:endParaRPr lang="en-AU" sz="1400" b="0" i="0">
                        <a:solidFill>
                          <a:schemeClr val="tx1"/>
                        </a:solidFill>
                        <a:effectLst/>
                      </a:endParaRPr>
                    </a:p>
                  </a:txBody>
                  <a:tcPr anchor="ctr"/>
                </a:tc>
                <a:extLst>
                  <a:ext uri="{0D108BD9-81ED-4DB2-BD59-A6C34878D82A}">
                    <a16:rowId xmlns:a16="http://schemas.microsoft.com/office/drawing/2014/main" val="3817688052"/>
                  </a:ext>
                </a:extLst>
              </a:tr>
              <a:tr h="124579">
                <a:tc>
                  <a:txBody>
                    <a:bodyPr/>
                    <a:lstStyle/>
                    <a:p>
                      <a:pPr algn="l" rtl="0" fontAlgn="base"/>
                      <a:r>
                        <a:rPr lang="en-AU" sz="1400" b="1" i="0">
                          <a:solidFill>
                            <a:schemeClr val="tx1"/>
                          </a:solidFill>
                          <a:effectLst/>
                          <a:latin typeface="Segoe UI Semilight" panose="020B0402040204020203" pitchFamily="34" charset="0"/>
                        </a:rPr>
                        <a:t>4​</a:t>
                      </a:r>
                      <a:endParaRPr lang="en-AU" sz="1400" b="1"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10:45 – 11:00​</a:t>
                      </a:r>
                      <a:endParaRPr lang="en-AU" sz="1400" b="0" i="0">
                        <a:solidFill>
                          <a:schemeClr val="tx1"/>
                        </a:solidFill>
                        <a:effectLst/>
                      </a:endParaRPr>
                    </a:p>
                  </a:txBody>
                  <a:tcPr anchor="ctr"/>
                </a:tc>
                <a:tc gridSpan="2">
                  <a:txBody>
                    <a:bodyPr/>
                    <a:lstStyle/>
                    <a:p>
                      <a:pPr algn="l" rtl="0" fontAlgn="base"/>
                      <a:r>
                        <a:rPr lang="en-AU" sz="1400" b="0" i="0" u="none" strike="noStrike" dirty="0">
                          <a:solidFill>
                            <a:schemeClr val="tx1"/>
                          </a:solidFill>
                          <a:effectLst/>
                          <a:latin typeface="Segoe UI Semilight" panose="020B0402040204020203" pitchFamily="34" charset="0"/>
                        </a:rPr>
                        <a:t>Market Trial Test Preparation</a:t>
                      </a:r>
                      <a:r>
                        <a:rPr lang="en-AU" sz="1400" b="0" i="0" dirty="0">
                          <a:solidFill>
                            <a:schemeClr val="tx1"/>
                          </a:solidFill>
                          <a:effectLst/>
                          <a:latin typeface="Segoe UI Semilight" panose="020B0402040204020203" pitchFamily="34" charset="0"/>
                        </a:rPr>
                        <a:t>​</a:t>
                      </a:r>
                      <a:endParaRPr lang="en-AU" sz="1400" b="0" i="0" dirty="0">
                        <a:solidFill>
                          <a:schemeClr val="tx1"/>
                        </a:solidFill>
                        <a:effectLst/>
                      </a:endParaRPr>
                    </a:p>
                  </a:txBody>
                  <a:tcPr anchor="ctr"/>
                </a:tc>
                <a:tc hMerge="1">
                  <a:txBody>
                    <a:bodyPr/>
                    <a:lstStyle/>
                    <a:p>
                      <a:pPr algn="l" rtl="0" fontAlgn="base"/>
                      <a:endParaRPr lang="en-AU" sz="1400" b="0"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Tui Grant​</a:t>
                      </a:r>
                      <a:endParaRPr lang="en-AU" sz="1400" b="0" i="0">
                        <a:solidFill>
                          <a:schemeClr val="tx1"/>
                        </a:solidFill>
                        <a:effectLst/>
                      </a:endParaRPr>
                    </a:p>
                  </a:txBody>
                  <a:tcPr anchor="ctr"/>
                </a:tc>
                <a:extLst>
                  <a:ext uri="{0D108BD9-81ED-4DB2-BD59-A6C34878D82A}">
                    <a16:rowId xmlns:a16="http://schemas.microsoft.com/office/drawing/2014/main" val="615251225"/>
                  </a:ext>
                </a:extLst>
              </a:tr>
              <a:tr h="316717">
                <a:tc gridSpan="5">
                  <a:txBody>
                    <a:bodyPr/>
                    <a:lstStyle/>
                    <a:p>
                      <a:pPr algn="l" rtl="0" fontAlgn="base"/>
                      <a:r>
                        <a:rPr lang="en-AU" sz="1400" b="1" i="0" dirty="0">
                          <a:solidFill>
                            <a:schemeClr val="tx1"/>
                          </a:solidFill>
                          <a:effectLst/>
                          <a:latin typeface="Segoe UI Semilight" panose="020B0402040204020203" pitchFamily="34" charset="0"/>
                        </a:rPr>
                        <a:t>Matters for discussion​</a:t>
                      </a:r>
                      <a:endParaRPr lang="en-AU" sz="1400" b="1" i="0" dirty="0">
                        <a:solidFill>
                          <a:schemeClr val="tx1"/>
                        </a:solidFill>
                        <a:effectLst/>
                      </a:endParaRPr>
                    </a:p>
                  </a:txBody>
                  <a:tcPr anchor="ct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757461048"/>
                  </a:ext>
                </a:extLst>
              </a:tr>
              <a:tr h="384211">
                <a:tc>
                  <a:txBody>
                    <a:bodyPr/>
                    <a:lstStyle/>
                    <a:p>
                      <a:pPr algn="l" rtl="0" fontAlgn="base"/>
                      <a:r>
                        <a:rPr lang="en-AU" sz="1400" b="1" i="0" dirty="0">
                          <a:solidFill>
                            <a:schemeClr val="tx1"/>
                          </a:solidFill>
                          <a:effectLst/>
                          <a:latin typeface="Segoe UI Semilight" panose="020B0402040204020203" pitchFamily="34" charset="0"/>
                        </a:rPr>
                        <a:t>5</a:t>
                      </a:r>
                      <a:endParaRPr lang="en-AU" sz="1400" b="1" i="0" dirty="0">
                        <a:solidFill>
                          <a:schemeClr val="tx1"/>
                        </a:solidFill>
                        <a:effectLst/>
                      </a:endParaRPr>
                    </a:p>
                  </a:txBody>
                  <a:tcPr anchor="ctr"/>
                </a:tc>
                <a:tc>
                  <a:txBody>
                    <a:bodyPr/>
                    <a:lstStyle/>
                    <a:p>
                      <a:pPr algn="l" rtl="0" fontAlgn="base"/>
                      <a:r>
                        <a:rPr lang="en-AU" sz="1400" b="0" i="0" u="none" strike="noStrike" dirty="0">
                          <a:solidFill>
                            <a:schemeClr val="tx1"/>
                          </a:solidFill>
                          <a:effectLst/>
                          <a:latin typeface="Segoe UI Semilight" panose="020B0402040204020203" pitchFamily="34" charset="0"/>
                        </a:rPr>
                        <a:t>11:00 – 11:20</a:t>
                      </a:r>
                      <a:r>
                        <a:rPr lang="en-AU" sz="1400" b="0" i="0" dirty="0">
                          <a:solidFill>
                            <a:schemeClr val="tx1"/>
                          </a:solidFill>
                          <a:effectLst/>
                          <a:latin typeface="Segoe UI Semilight" panose="020B0402040204020203" pitchFamily="34" charset="0"/>
                        </a:rPr>
                        <a:t>​</a:t>
                      </a:r>
                      <a:endParaRPr lang="en-AU" sz="1400" b="0" i="0" dirty="0">
                        <a:solidFill>
                          <a:schemeClr val="tx1"/>
                        </a:solidFill>
                        <a:effectLst/>
                      </a:endParaRPr>
                    </a:p>
                  </a:txBody>
                  <a:tcPr anchor="ctr"/>
                </a:tc>
                <a:tc gridSpan="2">
                  <a:txBody>
                    <a:bodyPr/>
                    <a:lstStyle/>
                    <a:p>
                      <a:pPr algn="l" rtl="0" fontAlgn="base"/>
                      <a:r>
                        <a:rPr lang="en-AU" sz="1400" b="0" i="0" u="none" strike="noStrike" dirty="0">
                          <a:solidFill>
                            <a:schemeClr val="tx1"/>
                          </a:solidFill>
                          <a:effectLst/>
                          <a:latin typeface="Segoe UI Semilight" panose="020B0402040204020203" pitchFamily="34" charset="0"/>
                        </a:rPr>
                        <a:t>Forward Meeting Plan</a:t>
                      </a:r>
                      <a:r>
                        <a:rPr lang="en-AU" sz="1400" b="0" i="0" dirty="0">
                          <a:solidFill>
                            <a:schemeClr val="tx1"/>
                          </a:solidFill>
                          <a:effectLst/>
                          <a:latin typeface="Segoe UI Semilight" panose="020B0402040204020203" pitchFamily="34" charset="0"/>
                        </a:rPr>
                        <a:t>​</a:t>
                      </a:r>
                      <a:endParaRPr lang="en-AU" sz="1400" b="0" i="0" dirty="0">
                        <a:solidFill>
                          <a:schemeClr val="tx1"/>
                        </a:solidFill>
                        <a:effectLst/>
                      </a:endParaRPr>
                    </a:p>
                  </a:txBody>
                  <a:tcPr anchor="ctr"/>
                </a:tc>
                <a:tc hMerge="1">
                  <a:txBody>
                    <a:bodyPr/>
                    <a:lstStyle/>
                    <a:p>
                      <a:pPr algn="l" rtl="0" fontAlgn="base"/>
                      <a:endParaRPr lang="en-AU" sz="1400" b="0" i="0">
                        <a:solidFill>
                          <a:schemeClr val="tx1"/>
                        </a:solidFill>
                        <a:effectLst/>
                      </a:endParaRPr>
                    </a:p>
                  </a:txBody>
                  <a:tcPr anchor="ctr"/>
                </a:tc>
                <a:tc>
                  <a:txBody>
                    <a:bodyPr/>
                    <a:lstStyle/>
                    <a:p>
                      <a:pPr algn="l" rtl="0" fontAlgn="base"/>
                      <a:r>
                        <a:rPr lang="en-AU" sz="1400" b="0" i="0" u="none" strike="noStrike" dirty="0">
                          <a:solidFill>
                            <a:schemeClr val="tx1"/>
                          </a:solidFill>
                          <a:effectLst/>
                          <a:latin typeface="Segoe UI Semilight" panose="020B0402040204020203" pitchFamily="34" charset="0"/>
                        </a:rPr>
                        <a:t>Tui Grant</a:t>
                      </a:r>
                      <a:r>
                        <a:rPr lang="en-AU" sz="1400" b="0" i="0" dirty="0">
                          <a:solidFill>
                            <a:schemeClr val="tx1"/>
                          </a:solidFill>
                          <a:effectLst/>
                          <a:latin typeface="Segoe UI Semilight" panose="020B0402040204020203" pitchFamily="34" charset="0"/>
                        </a:rPr>
                        <a:t>​</a:t>
                      </a:r>
                      <a:endParaRPr lang="en-AU" sz="1400" b="0" i="0" dirty="0">
                        <a:solidFill>
                          <a:schemeClr val="tx1"/>
                        </a:solidFill>
                        <a:effectLst/>
                      </a:endParaRPr>
                    </a:p>
                  </a:txBody>
                  <a:tcPr anchor="ctr"/>
                </a:tc>
                <a:extLst>
                  <a:ext uri="{0D108BD9-81ED-4DB2-BD59-A6C34878D82A}">
                    <a16:rowId xmlns:a16="http://schemas.microsoft.com/office/drawing/2014/main" val="626225623"/>
                  </a:ext>
                </a:extLst>
              </a:tr>
              <a:tr h="287413">
                <a:tc>
                  <a:txBody>
                    <a:bodyPr/>
                    <a:lstStyle/>
                    <a:p>
                      <a:pPr algn="l" rtl="0" fontAlgn="base"/>
                      <a:r>
                        <a:rPr lang="en-AU" sz="1400" b="1" i="0" dirty="0">
                          <a:solidFill>
                            <a:schemeClr val="tx1"/>
                          </a:solidFill>
                          <a:effectLst/>
                          <a:latin typeface="Segoe UI Semilight" panose="020B0402040204020203" pitchFamily="34" charset="0"/>
                        </a:rPr>
                        <a:t>6​</a:t>
                      </a:r>
                      <a:endParaRPr lang="en-AU" sz="1400" b="1" i="0" dirty="0">
                        <a:solidFill>
                          <a:schemeClr val="tx1"/>
                        </a:solidFill>
                        <a:effectLst/>
                      </a:endParaRPr>
                    </a:p>
                  </a:txBody>
                  <a:tcPr anchor="ctr"/>
                </a:tc>
                <a:tc>
                  <a:txBody>
                    <a:bodyPr/>
                    <a:lstStyle/>
                    <a:p>
                      <a:pPr marL="0" algn="l" defTabSz="914400" rtl="0" eaLnBrk="1" fontAlgn="base" latinLnBrk="0" hangingPunct="1"/>
                      <a:r>
                        <a:rPr lang="en-AU" sz="1400" b="0" i="0" kern="1200">
                          <a:solidFill>
                            <a:schemeClr val="tx1"/>
                          </a:solidFill>
                          <a:effectLst/>
                          <a:latin typeface="Segoe UI Semilight" panose="020B0402040204020203" pitchFamily="34" charset="0"/>
                          <a:ea typeface="+mn-ea"/>
                          <a:cs typeface="+mn-cs"/>
                        </a:rPr>
                        <a:t>11:20 – 11.30​</a:t>
                      </a:r>
                    </a:p>
                  </a:txBody>
                  <a:tcPr anchor="ctr"/>
                </a:tc>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AU" sz="1400" b="0" i="0" kern="1200" dirty="0">
                          <a:solidFill>
                            <a:schemeClr val="tx1"/>
                          </a:solidFill>
                          <a:effectLst/>
                          <a:latin typeface="Segoe UI Semilight" panose="020B0402040204020203" pitchFamily="34" charset="0"/>
                          <a:ea typeface="+mn-ea"/>
                          <a:cs typeface="+mn-cs"/>
                        </a:rPr>
                        <a:t>Meeting Close​</a:t>
                      </a:r>
                    </a:p>
                  </a:txBody>
                  <a:tcPr anchor="ctr"/>
                </a:tc>
                <a:tc hMerge="1">
                  <a:txBody>
                    <a:bodyPr/>
                    <a:lstStyle/>
                    <a:p>
                      <a:pPr algn="l" rtl="0" fontAlgn="base"/>
                      <a:endParaRPr lang="en-AU" sz="1400" b="0" i="0">
                        <a:solidFill>
                          <a:schemeClr val="tx1"/>
                        </a:solidFill>
                        <a:effectLst/>
                      </a:endParaRPr>
                    </a:p>
                  </a:txBody>
                  <a:tcPr anchor="ctr"/>
                </a:tc>
                <a:tc>
                  <a:txBody>
                    <a:bodyPr/>
                    <a:lstStyle/>
                    <a:p>
                      <a:pPr algn="l" rtl="0" fontAlgn="base"/>
                      <a:r>
                        <a:rPr lang="en-AU" sz="1400" b="0" i="0" u="none" strike="noStrike" dirty="0">
                          <a:solidFill>
                            <a:schemeClr val="tx1"/>
                          </a:solidFill>
                          <a:effectLst/>
                          <a:latin typeface="Segoe UI Semilight" panose="020B0402040204020203" pitchFamily="34" charset="0"/>
                        </a:rPr>
                        <a:t>Tui Grant</a:t>
                      </a:r>
                      <a:r>
                        <a:rPr lang="en-AU" sz="1400" b="0" i="0" dirty="0">
                          <a:solidFill>
                            <a:schemeClr val="tx1"/>
                          </a:solidFill>
                          <a:effectLst/>
                          <a:latin typeface="Segoe UI Semilight" panose="020B0402040204020203" pitchFamily="34" charset="0"/>
                        </a:rPr>
                        <a:t>​</a:t>
                      </a:r>
                      <a:endParaRPr lang="en-AU" sz="1400" b="0" i="0" dirty="0">
                        <a:solidFill>
                          <a:schemeClr val="tx1"/>
                        </a:solidFill>
                        <a:effectLst/>
                      </a:endParaRPr>
                    </a:p>
                  </a:txBody>
                  <a:tcPr anchor="ctr"/>
                </a:tc>
                <a:extLst>
                  <a:ext uri="{0D108BD9-81ED-4DB2-BD59-A6C34878D82A}">
                    <a16:rowId xmlns:a16="http://schemas.microsoft.com/office/drawing/2014/main" val="3324539419"/>
                  </a:ext>
                </a:extLst>
              </a:tr>
              <a:tr h="316717">
                <a:tc>
                  <a:txBody>
                    <a:bodyPr/>
                    <a:lstStyle/>
                    <a:p>
                      <a:pPr algn="l" rtl="0" fontAlgn="base"/>
                      <a:endParaRPr lang="en-AU" sz="1400" b="1" i="0" dirty="0">
                        <a:solidFill>
                          <a:schemeClr val="tx1"/>
                        </a:solidFill>
                        <a:effectLst/>
                      </a:endParaRPr>
                    </a:p>
                  </a:txBody>
                  <a:tcPr anchor="ctr"/>
                </a:tc>
                <a:tc>
                  <a:txBody>
                    <a:bodyPr/>
                    <a:lstStyle/>
                    <a:p>
                      <a:pPr algn="l" rtl="0" fontAlgn="base"/>
                      <a:endParaRPr lang="en-AU" sz="1400" b="0" i="0" dirty="0">
                        <a:solidFill>
                          <a:schemeClr val="tx1"/>
                        </a:solidFill>
                        <a:effectLst/>
                      </a:endParaRPr>
                    </a:p>
                  </a:txBody>
                  <a:tcPr anchor="ctr"/>
                </a:tc>
                <a:tc gridSpan="2">
                  <a:txBody>
                    <a:bodyPr/>
                    <a:lstStyle/>
                    <a:p>
                      <a:pPr algn="l" rtl="0" fontAlgn="base"/>
                      <a:endParaRPr lang="en-AU" sz="1400" b="0" i="0" dirty="0">
                        <a:solidFill>
                          <a:schemeClr val="tx1"/>
                        </a:solidFill>
                        <a:effectLst/>
                      </a:endParaRPr>
                    </a:p>
                  </a:txBody>
                  <a:tcPr anchor="ctr"/>
                </a:tc>
                <a:tc hMerge="1">
                  <a:txBody>
                    <a:bodyPr/>
                    <a:lstStyle/>
                    <a:p>
                      <a:pPr algn="l" rtl="0" fontAlgn="base"/>
                      <a:endParaRPr lang="en-AU" sz="1400" b="0" i="0">
                        <a:solidFill>
                          <a:schemeClr val="tx1"/>
                        </a:solidFill>
                        <a:effectLst/>
                      </a:endParaRPr>
                    </a:p>
                  </a:txBody>
                  <a:tcPr anchor="ctr"/>
                </a:tc>
                <a:tc>
                  <a:txBody>
                    <a:bodyPr/>
                    <a:lstStyle/>
                    <a:p>
                      <a:pPr algn="l" rtl="0" fontAlgn="base"/>
                      <a:endParaRPr lang="en-AU" sz="1400" b="0" i="0" dirty="0">
                        <a:solidFill>
                          <a:schemeClr val="tx1"/>
                        </a:solidFill>
                        <a:effectLst/>
                      </a:endParaRPr>
                    </a:p>
                  </a:txBody>
                  <a:tcPr anchor="ctr"/>
                </a:tc>
                <a:extLst>
                  <a:ext uri="{0D108BD9-81ED-4DB2-BD59-A6C34878D82A}">
                    <a16:rowId xmlns:a16="http://schemas.microsoft.com/office/drawing/2014/main" val="2284914464"/>
                  </a:ext>
                </a:extLst>
              </a:tr>
            </a:tbl>
          </a:graphicData>
        </a:graphic>
      </p:graphicFrame>
    </p:spTree>
    <p:extLst>
      <p:ext uri="{BB962C8B-B14F-4D97-AF65-F5344CB8AC3E}">
        <p14:creationId xmlns:p14="http://schemas.microsoft.com/office/powerpoint/2010/main" val="4024721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dirty="0"/>
              <a:t>Welcome</a:t>
            </a:r>
          </a:p>
        </p:txBody>
      </p:sp>
      <p:sp>
        <p:nvSpPr>
          <p:cNvPr id="5" name="Text Placeholder 2">
            <a:extLst>
              <a:ext uri="{FF2B5EF4-FFF2-40B4-BE49-F238E27FC236}">
                <a16:creationId xmlns:a16="http://schemas.microsoft.com/office/drawing/2014/main" id="{CA445545-26F7-4F92-9783-EEC6DBC643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Tui Grant</a:t>
            </a:r>
          </a:p>
        </p:txBody>
      </p:sp>
    </p:spTree>
    <p:extLst>
      <p:ext uri="{BB962C8B-B14F-4D97-AF65-F5344CB8AC3E}">
        <p14:creationId xmlns:p14="http://schemas.microsoft.com/office/powerpoint/2010/main" val="34509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normAutofit/>
          </a:bodyPr>
          <a:lstStyle/>
          <a:p>
            <a:r>
              <a:rPr lang="en-AU" dirty="0"/>
              <a:t>Actions from Previous Meetings </a:t>
            </a:r>
          </a:p>
        </p:txBody>
      </p:sp>
      <p:sp>
        <p:nvSpPr>
          <p:cNvPr id="3" name="Text Placeholder 2">
            <a:extLst>
              <a:ext uri="{FF2B5EF4-FFF2-40B4-BE49-F238E27FC236}">
                <a16:creationId xmlns:a16="http://schemas.microsoft.com/office/drawing/2014/main" id="{2251A948-1366-415C-A9D2-137E8D89F6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Tui Grant</a:t>
            </a:r>
          </a:p>
        </p:txBody>
      </p:sp>
    </p:spTree>
    <p:extLst>
      <p:ext uri="{BB962C8B-B14F-4D97-AF65-F5344CB8AC3E}">
        <p14:creationId xmlns:p14="http://schemas.microsoft.com/office/powerpoint/2010/main" val="3304274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116C8-7CF7-4A4C-90D6-9C63B23E364E}"/>
              </a:ext>
            </a:extLst>
          </p:cNvPr>
          <p:cNvSpPr>
            <a:spLocks noGrp="1"/>
          </p:cNvSpPr>
          <p:nvPr>
            <p:ph type="title"/>
          </p:nvPr>
        </p:nvSpPr>
        <p:spPr>
          <a:xfrm>
            <a:off x="235528" y="136525"/>
            <a:ext cx="9667322" cy="1189039"/>
          </a:xfrm>
        </p:spPr>
        <p:txBody>
          <a:bodyPr vert="horz" lIns="91440" tIns="45720" rIns="91440" bIns="45720" rtlCol="0" anchor="b" anchorCtr="0">
            <a:normAutofit/>
          </a:bodyPr>
          <a:lstStyle/>
          <a:p>
            <a:r>
              <a:rPr lang="en-AU" sz="4000" dirty="0"/>
              <a:t>Open Actions</a:t>
            </a:r>
          </a:p>
        </p:txBody>
      </p:sp>
      <p:sp>
        <p:nvSpPr>
          <p:cNvPr id="4" name="Slide Number Placeholder 3">
            <a:extLst>
              <a:ext uri="{FF2B5EF4-FFF2-40B4-BE49-F238E27FC236}">
                <a16:creationId xmlns:a16="http://schemas.microsoft.com/office/drawing/2014/main" id="{504F44CE-6B92-423E-9016-0AC469B5C89C}"/>
              </a:ext>
            </a:extLst>
          </p:cNvPr>
          <p:cNvSpPr>
            <a:spLocks noGrp="1"/>
          </p:cNvSpPr>
          <p:nvPr>
            <p:ph type="sldNum" sz="quarter" idx="12"/>
          </p:nvPr>
        </p:nvSpPr>
        <p:spPr/>
        <p:txBody>
          <a:bodyPr/>
          <a:lstStyle/>
          <a:p>
            <a:fld id="{4EC81F68-4976-451A-B2E9-79BCBD2F70CC}" type="slidenum">
              <a:rPr lang="en-AU" smtClean="0"/>
              <a:t>6</a:t>
            </a:fld>
            <a:endParaRPr lang="en-AU"/>
          </a:p>
        </p:txBody>
      </p:sp>
      <p:graphicFrame>
        <p:nvGraphicFramePr>
          <p:cNvPr id="6" name="Table 5">
            <a:extLst>
              <a:ext uri="{FF2B5EF4-FFF2-40B4-BE49-F238E27FC236}">
                <a16:creationId xmlns:a16="http://schemas.microsoft.com/office/drawing/2014/main" id="{59B31A44-2C7F-4735-AB1A-E591456EABF1}"/>
              </a:ext>
            </a:extLst>
          </p:cNvPr>
          <p:cNvGraphicFramePr>
            <a:graphicFrameLocks noGrp="1"/>
          </p:cNvGraphicFramePr>
          <p:nvPr>
            <p:extLst>
              <p:ext uri="{D42A27DB-BD31-4B8C-83A1-F6EECF244321}">
                <p14:modId xmlns:p14="http://schemas.microsoft.com/office/powerpoint/2010/main" val="2554022634"/>
              </p:ext>
            </p:extLst>
          </p:nvPr>
        </p:nvGraphicFramePr>
        <p:xfrm>
          <a:off x="800099" y="1529861"/>
          <a:ext cx="10437621" cy="3195423"/>
        </p:xfrm>
        <a:graphic>
          <a:graphicData uri="http://schemas.openxmlformats.org/drawingml/2006/table">
            <a:tbl>
              <a:tblPr firstRow="1" firstCol="1" bandRow="1">
                <a:tableStyleId>{793D81CF-94F2-401A-BA57-92F5A7B2D0C5}</a:tableStyleId>
              </a:tblPr>
              <a:tblGrid>
                <a:gridCol w="678323">
                  <a:extLst>
                    <a:ext uri="{9D8B030D-6E8A-4147-A177-3AD203B41FA5}">
                      <a16:colId xmlns:a16="http://schemas.microsoft.com/office/drawing/2014/main" val="3851744641"/>
                    </a:ext>
                  </a:extLst>
                </a:gridCol>
                <a:gridCol w="2409914">
                  <a:extLst>
                    <a:ext uri="{9D8B030D-6E8A-4147-A177-3AD203B41FA5}">
                      <a16:colId xmlns:a16="http://schemas.microsoft.com/office/drawing/2014/main" val="1347460694"/>
                    </a:ext>
                  </a:extLst>
                </a:gridCol>
                <a:gridCol w="709301">
                  <a:extLst>
                    <a:ext uri="{9D8B030D-6E8A-4147-A177-3AD203B41FA5}">
                      <a16:colId xmlns:a16="http://schemas.microsoft.com/office/drawing/2014/main" val="479261177"/>
                    </a:ext>
                  </a:extLst>
                </a:gridCol>
                <a:gridCol w="4614729">
                  <a:extLst>
                    <a:ext uri="{9D8B030D-6E8A-4147-A177-3AD203B41FA5}">
                      <a16:colId xmlns:a16="http://schemas.microsoft.com/office/drawing/2014/main" val="372817989"/>
                    </a:ext>
                  </a:extLst>
                </a:gridCol>
                <a:gridCol w="2025354">
                  <a:extLst>
                    <a:ext uri="{9D8B030D-6E8A-4147-A177-3AD203B41FA5}">
                      <a16:colId xmlns:a16="http://schemas.microsoft.com/office/drawing/2014/main" val="827933550"/>
                    </a:ext>
                  </a:extLst>
                </a:gridCol>
              </a:tblGrid>
              <a:tr h="342420">
                <a:tc>
                  <a:txBody>
                    <a:bodyPr/>
                    <a:lstStyle/>
                    <a:p>
                      <a:pPr algn="just" rtl="0" fontAlgn="base"/>
                      <a:r>
                        <a:rPr lang="en-AU" sz="1200" b="1" i="0" dirty="0">
                          <a:solidFill>
                            <a:srgbClr val="FFFFFF"/>
                          </a:solidFill>
                          <a:effectLst/>
                          <a:latin typeface="Segoe UI Semilight" panose="020B0402040204020203" pitchFamily="34" charset="0"/>
                        </a:rPr>
                        <a:t>Item   ​</a:t>
                      </a:r>
                      <a:endParaRPr lang="en-AU" sz="1200" b="1" i="0" dirty="0">
                        <a:solidFill>
                          <a:srgbClr val="FFFFFF"/>
                        </a:solidFill>
                        <a:effectLst/>
                      </a:endParaRPr>
                    </a:p>
                  </a:txBody>
                  <a:tcPr/>
                </a:tc>
                <a:tc>
                  <a:txBody>
                    <a:bodyPr/>
                    <a:lstStyle/>
                    <a:p>
                      <a:pPr algn="just" rtl="0" fontAlgn="base"/>
                      <a:r>
                        <a:rPr lang="en-AU" sz="1200" b="1" i="0" dirty="0">
                          <a:solidFill>
                            <a:srgbClr val="FFFFFF"/>
                          </a:solidFill>
                          <a:effectLst/>
                          <a:latin typeface="Segoe UI Semilight" panose="020B0402040204020203" pitchFamily="34" charset="0"/>
                        </a:rPr>
                        <a:t>Action required​</a:t>
                      </a:r>
                      <a:endParaRPr lang="en-AU" sz="1200" b="1" i="0" dirty="0">
                        <a:solidFill>
                          <a:srgbClr val="FFFFFF"/>
                        </a:solidFill>
                        <a:effectLst/>
                      </a:endParaRPr>
                    </a:p>
                  </a:txBody>
                  <a:tcPr/>
                </a:tc>
                <a:tc>
                  <a:txBody>
                    <a:bodyPr/>
                    <a:lstStyle/>
                    <a:p>
                      <a:pPr algn="just" rtl="0" fontAlgn="base"/>
                      <a:r>
                        <a:rPr lang="en-AU" sz="1200" b="1" i="0">
                          <a:solidFill>
                            <a:srgbClr val="FFFFFF"/>
                          </a:solidFill>
                          <a:effectLst/>
                          <a:latin typeface="Segoe UI Semilight" panose="020B0402040204020203" pitchFamily="34" charset="0"/>
                        </a:rPr>
                        <a:t>Responsible​</a:t>
                      </a:r>
                      <a:endParaRPr lang="en-AU" sz="1200" b="1" i="0">
                        <a:solidFill>
                          <a:srgbClr val="FFFFFF"/>
                        </a:solidFill>
                        <a:effectLst/>
                      </a:endParaRPr>
                    </a:p>
                  </a:txBody>
                  <a:tcPr/>
                </a:tc>
                <a:tc>
                  <a:txBody>
                    <a:bodyPr/>
                    <a:lstStyle/>
                    <a:p>
                      <a:pPr algn="just" rtl="0" fontAlgn="base"/>
                      <a:r>
                        <a:rPr lang="en-AU" sz="1200" b="1" i="0" dirty="0">
                          <a:solidFill>
                            <a:srgbClr val="FFFFFF"/>
                          </a:solidFill>
                          <a:effectLst/>
                          <a:latin typeface="Segoe UI Semilight" panose="020B0402040204020203" pitchFamily="34" charset="0"/>
                        </a:rPr>
                        <a:t>Action update​</a:t>
                      </a:r>
                      <a:endParaRPr lang="en-AU" sz="1200" b="1" i="0" dirty="0">
                        <a:solidFill>
                          <a:srgbClr val="FFFFFF"/>
                        </a:solidFill>
                        <a:effectLst/>
                      </a:endParaRPr>
                    </a:p>
                  </a:txBody>
                  <a:tcPr/>
                </a:tc>
                <a:tc>
                  <a:txBody>
                    <a:bodyPr/>
                    <a:lstStyle/>
                    <a:p>
                      <a:pPr algn="just" rtl="0" fontAlgn="base"/>
                      <a:r>
                        <a:rPr lang="en-AU" sz="1200" b="1" i="0" dirty="0">
                          <a:solidFill>
                            <a:srgbClr val="FFFFFF"/>
                          </a:solidFill>
                          <a:effectLst/>
                        </a:rPr>
                        <a:t>Due by</a:t>
                      </a:r>
                    </a:p>
                  </a:txBody>
                  <a:tcPr/>
                </a:tc>
                <a:extLst>
                  <a:ext uri="{0D108BD9-81ED-4DB2-BD59-A6C34878D82A}">
                    <a16:rowId xmlns:a16="http://schemas.microsoft.com/office/drawing/2014/main" val="2237840783"/>
                  </a:ext>
                </a:extLst>
              </a:tr>
              <a:tr h="733181">
                <a:tc>
                  <a:txBody>
                    <a:bodyPr/>
                    <a:lstStyle/>
                    <a:p>
                      <a:pPr algn="just" rtl="0" fontAlgn="base"/>
                      <a:r>
                        <a:rPr lang="en-AU" sz="1200" b="1" i="0" dirty="0">
                          <a:solidFill>
                            <a:schemeClr val="tx1"/>
                          </a:solidFill>
                          <a:effectLst/>
                          <a:latin typeface="Segoe UI Semilight" panose="020B0402040204020203" pitchFamily="34" charset="0"/>
                        </a:rPr>
                        <a:t> 14.1.1​</a:t>
                      </a:r>
                      <a:endParaRPr lang="en-AU" sz="1200" b="1" i="0" dirty="0">
                        <a:solidFill>
                          <a:schemeClr val="tx1"/>
                        </a:solidFill>
                        <a:effectLst/>
                      </a:endParaRPr>
                    </a:p>
                  </a:txBody>
                  <a:tcPr/>
                </a:tc>
                <a:tc>
                  <a:txBody>
                    <a:bodyPr/>
                    <a:lstStyle/>
                    <a:p>
                      <a:pPr algn="just" rtl="0" fontAlgn="base"/>
                      <a:r>
                        <a:rPr lang="en-AU" sz="1200" b="0" i="0" u="none" strike="noStrike" dirty="0">
                          <a:solidFill>
                            <a:srgbClr val="222324"/>
                          </a:solidFill>
                          <a:effectLst/>
                          <a:latin typeface="Segoe UI Semilight" panose="020B0402040204020203" pitchFamily="34" charset="0"/>
                        </a:rPr>
                        <a:t>AEMO to see if we can use a production 30-minute file and generate a 5-minute settlement file for staging. </a:t>
                      </a:r>
                      <a:r>
                        <a:rPr lang="en-AU" sz="1200" b="0" i="0" dirty="0">
                          <a:solidFill>
                            <a:srgbClr val="222324"/>
                          </a:solidFill>
                          <a:effectLst/>
                          <a:latin typeface="Segoe UI Semilight" panose="020B0402040204020203" pitchFamily="34" charset="0"/>
                        </a:rPr>
                        <a:t>​</a:t>
                      </a:r>
                      <a:endParaRPr lang="en-AU" sz="1200" b="0" i="0" dirty="0">
                        <a:solidFill>
                          <a:srgbClr val="222324"/>
                        </a:solidFill>
                        <a:effectLst/>
                      </a:endParaRPr>
                    </a:p>
                  </a:txBody>
                  <a:tcPr/>
                </a:tc>
                <a:tc>
                  <a:txBody>
                    <a:bodyPr/>
                    <a:lstStyle/>
                    <a:p>
                      <a:pPr algn="just" rtl="0" fontAlgn="base"/>
                      <a:r>
                        <a:rPr lang="en-AU" sz="1200" b="0" i="0" u="none" strike="noStrike">
                          <a:solidFill>
                            <a:srgbClr val="222324"/>
                          </a:solidFill>
                          <a:effectLst/>
                          <a:latin typeface="Segoe UI Semilight" panose="020B0402040204020203" pitchFamily="34" charset="0"/>
                        </a:rPr>
                        <a:t> AEMO</a:t>
                      </a:r>
                      <a:r>
                        <a:rPr lang="en-AU" sz="1200" b="0" i="0">
                          <a:solidFill>
                            <a:srgbClr val="222324"/>
                          </a:solidFill>
                          <a:effectLst/>
                          <a:latin typeface="Segoe UI Semilight" panose="020B0402040204020203" pitchFamily="34" charset="0"/>
                        </a:rPr>
                        <a:t>​</a:t>
                      </a:r>
                      <a:endParaRPr lang="en-AU" sz="1200" b="0" i="0">
                        <a:solidFill>
                          <a:srgbClr val="222324"/>
                        </a:solidFill>
                        <a:effectLst/>
                      </a:endParaRPr>
                    </a:p>
                  </a:txBody>
                  <a:tcPr/>
                </a:tc>
                <a:tc>
                  <a:txBody>
                    <a:bodyPr/>
                    <a:lstStyle/>
                    <a:p>
                      <a:pPr algn="just" rtl="0" fontAlgn="base"/>
                      <a:r>
                        <a:rPr lang="en-AU" sz="1200" b="0" i="0" u="none" strike="noStrike" dirty="0">
                          <a:solidFill>
                            <a:srgbClr val="222324"/>
                          </a:solidFill>
                          <a:effectLst/>
                          <a:latin typeface="Segoe UI Semilight" panose="020B0402040204020203" pitchFamily="34" charset="0"/>
                        </a:rPr>
                        <a:t>Complete Market Trial Workshop</a:t>
                      </a:r>
                      <a:endParaRPr lang="en-AU" sz="1200" b="0" i="0" dirty="0">
                        <a:solidFill>
                          <a:srgbClr val="222324"/>
                        </a:solidFill>
                        <a:effectLst/>
                      </a:endParaRPr>
                    </a:p>
                  </a:txBody>
                  <a:tcPr/>
                </a:tc>
                <a:tc>
                  <a:txBody>
                    <a:bodyPr/>
                    <a:lstStyle/>
                    <a:p>
                      <a:pPr algn="l" rtl="0" fontAlgn="base"/>
                      <a:r>
                        <a:rPr lang="en-AU" sz="1200" b="0" i="0" u="none" strike="noStrike" dirty="0">
                          <a:solidFill>
                            <a:srgbClr val="222324"/>
                          </a:solidFill>
                          <a:effectLst/>
                          <a:latin typeface="Segoe UI Semilight" panose="020B0402040204020203" pitchFamily="34" charset="0"/>
                        </a:rPr>
                        <a:t> 31-Mar-2021</a:t>
                      </a:r>
                      <a:r>
                        <a:rPr lang="en-AU" sz="1200" b="0" i="0" dirty="0">
                          <a:solidFill>
                            <a:srgbClr val="222324"/>
                          </a:solidFill>
                          <a:effectLst/>
                          <a:latin typeface="Segoe UI Semilight" panose="020B0402040204020203" pitchFamily="34" charset="0"/>
                        </a:rPr>
                        <a:t>​</a:t>
                      </a:r>
                      <a:endParaRPr lang="en-AU" sz="1200" b="0" i="0" dirty="0">
                        <a:solidFill>
                          <a:srgbClr val="222324"/>
                        </a:solidFill>
                        <a:effectLst/>
                      </a:endParaRPr>
                    </a:p>
                  </a:txBody>
                  <a:tcPr/>
                </a:tc>
                <a:extLst>
                  <a:ext uri="{0D108BD9-81ED-4DB2-BD59-A6C34878D82A}">
                    <a16:rowId xmlns:a16="http://schemas.microsoft.com/office/drawing/2014/main" val="670993841"/>
                  </a:ext>
                </a:extLst>
              </a:tr>
              <a:tr h="657194">
                <a:tc>
                  <a:txBody>
                    <a:bodyPr/>
                    <a:lstStyle/>
                    <a:p>
                      <a:pPr algn="just" rtl="0" fontAlgn="base"/>
                      <a:endParaRPr lang="en-AU" sz="1200" b="1" i="0" dirty="0">
                        <a:solidFill>
                          <a:schemeClr val="tx1"/>
                        </a:solidFill>
                        <a:effectLst/>
                      </a:endParaRPr>
                    </a:p>
                  </a:txBody>
                  <a:tcPr/>
                </a:tc>
                <a:tc>
                  <a:txBody>
                    <a:bodyPr/>
                    <a:lstStyle/>
                    <a:p>
                      <a:pPr algn="just" rtl="0" fontAlgn="base"/>
                      <a:endParaRPr lang="en-AU" sz="1200" b="0" i="0">
                        <a:solidFill>
                          <a:srgbClr val="222324"/>
                        </a:solidFill>
                        <a:effectLst/>
                      </a:endParaRPr>
                    </a:p>
                  </a:txBody>
                  <a:tcPr/>
                </a:tc>
                <a:tc>
                  <a:txBody>
                    <a:bodyPr/>
                    <a:lstStyle/>
                    <a:p>
                      <a:pPr algn="just" rtl="0" fontAlgn="base"/>
                      <a:endParaRPr lang="en-AU" sz="1200" b="0" i="0">
                        <a:solidFill>
                          <a:srgbClr val="222324"/>
                        </a:solidFill>
                        <a:effectLst/>
                      </a:endParaRPr>
                    </a:p>
                  </a:txBody>
                  <a:tcPr/>
                </a:tc>
                <a:tc>
                  <a:txBody>
                    <a:bodyPr/>
                    <a:lstStyle/>
                    <a:p>
                      <a:pPr algn="just" rtl="0" fontAlgn="base"/>
                      <a:endParaRPr lang="en-AU" sz="1200" b="0" i="0">
                        <a:solidFill>
                          <a:srgbClr val="222324"/>
                        </a:solidFill>
                        <a:effectLst/>
                      </a:endParaRPr>
                    </a:p>
                  </a:txBody>
                  <a:tcPr/>
                </a:tc>
                <a:tc>
                  <a:txBody>
                    <a:bodyPr/>
                    <a:lstStyle/>
                    <a:p>
                      <a:pPr algn="l" rtl="0" fontAlgn="base"/>
                      <a:endParaRPr lang="en-AU" sz="1200" b="0" i="0">
                        <a:solidFill>
                          <a:srgbClr val="222324"/>
                        </a:solidFill>
                        <a:effectLst/>
                      </a:endParaRPr>
                    </a:p>
                  </a:txBody>
                  <a:tcPr/>
                </a:tc>
                <a:extLst>
                  <a:ext uri="{0D108BD9-81ED-4DB2-BD59-A6C34878D82A}">
                    <a16:rowId xmlns:a16="http://schemas.microsoft.com/office/drawing/2014/main" val="524148782"/>
                  </a:ext>
                </a:extLst>
              </a:tr>
              <a:tr h="597255">
                <a:tc>
                  <a:txBody>
                    <a:bodyPr/>
                    <a:lstStyle/>
                    <a:p>
                      <a:pPr algn="just" rtl="0" fontAlgn="base"/>
                      <a:endParaRPr lang="en-AU" sz="1200" b="1" i="0">
                        <a:solidFill>
                          <a:schemeClr val="tx1"/>
                        </a:solidFill>
                        <a:effectLst/>
                      </a:endParaRPr>
                    </a:p>
                  </a:txBody>
                  <a:tcPr/>
                </a:tc>
                <a:tc>
                  <a:txBody>
                    <a:bodyPr/>
                    <a:lstStyle/>
                    <a:p>
                      <a:pPr algn="just" rtl="0" fontAlgn="base"/>
                      <a:endParaRPr lang="en-AU" sz="1200" b="0" i="0">
                        <a:solidFill>
                          <a:srgbClr val="222324"/>
                        </a:solidFill>
                        <a:effectLst/>
                      </a:endParaRPr>
                    </a:p>
                  </a:txBody>
                  <a:tcPr/>
                </a:tc>
                <a:tc>
                  <a:txBody>
                    <a:bodyPr/>
                    <a:lstStyle/>
                    <a:p>
                      <a:pPr algn="just" rtl="0" fontAlgn="base"/>
                      <a:endParaRPr lang="en-AU" sz="1200" b="0" i="0">
                        <a:solidFill>
                          <a:srgbClr val="222324"/>
                        </a:solidFill>
                        <a:effectLst/>
                      </a:endParaRPr>
                    </a:p>
                  </a:txBody>
                  <a:tcPr/>
                </a:tc>
                <a:tc>
                  <a:txBody>
                    <a:bodyPr/>
                    <a:lstStyle/>
                    <a:p>
                      <a:pPr algn="just" rtl="0" fontAlgn="base"/>
                      <a:endParaRPr lang="en-AU" sz="1200" b="0" i="0" dirty="0">
                        <a:solidFill>
                          <a:srgbClr val="222324"/>
                        </a:solidFill>
                        <a:effectLst/>
                      </a:endParaRPr>
                    </a:p>
                  </a:txBody>
                  <a:tcPr/>
                </a:tc>
                <a:tc>
                  <a:txBody>
                    <a:bodyPr/>
                    <a:lstStyle/>
                    <a:p>
                      <a:pPr algn="l" rtl="0" fontAlgn="base"/>
                      <a:endParaRPr lang="en-AU" sz="1200" b="0" i="0">
                        <a:solidFill>
                          <a:srgbClr val="222324"/>
                        </a:solidFill>
                        <a:effectLst/>
                      </a:endParaRPr>
                    </a:p>
                  </a:txBody>
                  <a:tcPr/>
                </a:tc>
                <a:extLst>
                  <a:ext uri="{0D108BD9-81ED-4DB2-BD59-A6C34878D82A}">
                    <a16:rowId xmlns:a16="http://schemas.microsoft.com/office/drawing/2014/main" val="3928660424"/>
                  </a:ext>
                </a:extLst>
              </a:tr>
              <a:tr h="660814">
                <a:tc>
                  <a:txBody>
                    <a:bodyPr/>
                    <a:lstStyle/>
                    <a:p>
                      <a:pPr algn="just" rtl="0" fontAlgn="base"/>
                      <a:endParaRPr lang="en-AU" sz="1200" b="1" i="0" dirty="0">
                        <a:solidFill>
                          <a:schemeClr val="tx1"/>
                        </a:solidFill>
                        <a:effectLst/>
                      </a:endParaRPr>
                    </a:p>
                  </a:txBody>
                  <a:tcPr/>
                </a:tc>
                <a:tc>
                  <a:txBody>
                    <a:bodyPr/>
                    <a:lstStyle/>
                    <a:p>
                      <a:pPr algn="just" rtl="0" fontAlgn="base"/>
                      <a:endParaRPr lang="en-AU" sz="1200" b="0" i="0">
                        <a:solidFill>
                          <a:srgbClr val="222324"/>
                        </a:solidFill>
                        <a:effectLst/>
                      </a:endParaRPr>
                    </a:p>
                  </a:txBody>
                  <a:tcPr/>
                </a:tc>
                <a:tc>
                  <a:txBody>
                    <a:bodyPr/>
                    <a:lstStyle/>
                    <a:p>
                      <a:pPr algn="just" rtl="0" fontAlgn="base"/>
                      <a:endParaRPr lang="en-AU" sz="1200" b="0" i="0">
                        <a:solidFill>
                          <a:srgbClr val="222324"/>
                        </a:solidFill>
                        <a:effectLst/>
                      </a:endParaRPr>
                    </a:p>
                  </a:txBody>
                  <a:tcPr/>
                </a:tc>
                <a:tc>
                  <a:txBody>
                    <a:bodyPr/>
                    <a:lstStyle/>
                    <a:p>
                      <a:pPr algn="just" rtl="0" fontAlgn="base"/>
                      <a:endParaRPr lang="en-AU" sz="1200" b="0" i="0" dirty="0">
                        <a:solidFill>
                          <a:srgbClr val="222324"/>
                        </a:solidFill>
                        <a:effectLst/>
                      </a:endParaRPr>
                    </a:p>
                  </a:txBody>
                  <a:tcPr/>
                </a:tc>
                <a:tc>
                  <a:txBody>
                    <a:bodyPr/>
                    <a:lstStyle/>
                    <a:p>
                      <a:pPr algn="l" rtl="0" fontAlgn="base"/>
                      <a:endParaRPr lang="en-AU" sz="1200" b="0" i="0" dirty="0">
                        <a:solidFill>
                          <a:srgbClr val="222324"/>
                        </a:solidFill>
                        <a:effectLst/>
                      </a:endParaRPr>
                    </a:p>
                  </a:txBody>
                  <a:tcPr/>
                </a:tc>
                <a:extLst>
                  <a:ext uri="{0D108BD9-81ED-4DB2-BD59-A6C34878D82A}">
                    <a16:rowId xmlns:a16="http://schemas.microsoft.com/office/drawing/2014/main" val="1907128260"/>
                  </a:ext>
                </a:extLst>
              </a:tr>
            </a:tbl>
          </a:graphicData>
        </a:graphic>
      </p:graphicFrame>
    </p:spTree>
    <p:extLst>
      <p:ext uri="{BB962C8B-B14F-4D97-AF65-F5344CB8AC3E}">
        <p14:creationId xmlns:p14="http://schemas.microsoft.com/office/powerpoint/2010/main" val="3450994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dirty="0"/>
              <a:t>Defects ​</a:t>
            </a:r>
          </a:p>
        </p:txBody>
      </p:sp>
      <p:sp>
        <p:nvSpPr>
          <p:cNvPr id="3" name="Text Placeholder 2">
            <a:extLst>
              <a:ext uri="{FF2B5EF4-FFF2-40B4-BE49-F238E27FC236}">
                <a16:creationId xmlns:a16="http://schemas.microsoft.com/office/drawing/2014/main" id="{4EB4D5C0-8C02-4AEE-A607-7B5C6204705F}"/>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Tui Grant</a:t>
            </a:r>
          </a:p>
        </p:txBody>
      </p:sp>
    </p:spTree>
    <p:extLst>
      <p:ext uri="{BB962C8B-B14F-4D97-AF65-F5344CB8AC3E}">
        <p14:creationId xmlns:p14="http://schemas.microsoft.com/office/powerpoint/2010/main" val="3537666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B6448-BF48-4CC4-A6E7-07DC97FFC9F0}"/>
              </a:ext>
            </a:extLst>
          </p:cNvPr>
          <p:cNvSpPr>
            <a:spLocks noGrp="1"/>
          </p:cNvSpPr>
          <p:nvPr>
            <p:ph type="title"/>
          </p:nvPr>
        </p:nvSpPr>
        <p:spPr>
          <a:xfrm>
            <a:off x="235527" y="136526"/>
            <a:ext cx="11309928" cy="1189039"/>
          </a:xfrm>
        </p:spPr>
        <p:txBody>
          <a:bodyPr vert="horz" lIns="91440" tIns="45720" rIns="91440" bIns="45720" rtlCol="0" anchor="b" anchorCtr="0">
            <a:normAutofit/>
          </a:bodyPr>
          <a:lstStyle/>
          <a:p>
            <a:r>
              <a:rPr lang="en-AU" sz="3600" dirty="0"/>
              <a:t>5MS Staging Environment – 23 April  2021</a:t>
            </a:r>
            <a:endParaRPr lang="en-AU" sz="4000" dirty="0">
              <a:latin typeface="TW Cen MT"/>
            </a:endParaRPr>
          </a:p>
        </p:txBody>
      </p:sp>
      <p:sp>
        <p:nvSpPr>
          <p:cNvPr id="3" name="Slide Number Placeholder 2">
            <a:extLst>
              <a:ext uri="{FF2B5EF4-FFF2-40B4-BE49-F238E27FC236}">
                <a16:creationId xmlns:a16="http://schemas.microsoft.com/office/drawing/2014/main" id="{AE370DFB-A150-496C-896F-2B5D246CC36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AU" sz="1200" b="0" i="0" u="none" strike="noStrike" kern="1200" cap="none" spc="0" normalizeH="0" baseline="0" noProof="0" dirty="0">
              <a:ln>
                <a:noFill/>
              </a:ln>
              <a:solidFill>
                <a:srgbClr val="222324">
                  <a:tint val="75000"/>
                </a:srgbClr>
              </a:solidFill>
              <a:effectLst/>
              <a:uLnTx/>
              <a:uFillTx/>
              <a:latin typeface="Segoe UI Semilight"/>
              <a:ea typeface="+mn-ea"/>
              <a:cs typeface="+mn-cs"/>
            </a:endParaRPr>
          </a:p>
        </p:txBody>
      </p:sp>
      <p:cxnSp>
        <p:nvCxnSpPr>
          <p:cNvPr id="60" name="Straight Arrow Connector 59">
            <a:extLst>
              <a:ext uri="{FF2B5EF4-FFF2-40B4-BE49-F238E27FC236}">
                <a16:creationId xmlns:a16="http://schemas.microsoft.com/office/drawing/2014/main" id="{9F535C2B-C70E-4246-AE0A-B20239EBFBED}"/>
              </a:ext>
            </a:extLst>
          </p:cNvPr>
          <p:cNvCxnSpPr>
            <a:cxnSpLocks/>
          </p:cNvCxnSpPr>
          <p:nvPr/>
        </p:nvCxnSpPr>
        <p:spPr>
          <a:xfrm>
            <a:off x="6569900" y="2434957"/>
            <a:ext cx="1193" cy="410608"/>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0" name="TextBox 149">
            <a:extLst>
              <a:ext uri="{FF2B5EF4-FFF2-40B4-BE49-F238E27FC236}">
                <a16:creationId xmlns:a16="http://schemas.microsoft.com/office/drawing/2014/main" id="{90A62B7F-C2B1-4AF0-AC70-5CF7A0B6C2B9}"/>
              </a:ext>
            </a:extLst>
          </p:cNvPr>
          <p:cNvSpPr txBox="1"/>
          <p:nvPr/>
        </p:nvSpPr>
        <p:spPr>
          <a:xfrm>
            <a:off x="6198985" y="6880217"/>
            <a:ext cx="859277" cy="184666"/>
          </a:xfrm>
          <a:prstGeom prst="rect">
            <a:avLst/>
          </a:prstGeom>
          <a:noFill/>
          <a:ln>
            <a:noFill/>
          </a:ln>
        </p:spPr>
        <p:txBody>
          <a:bodyPr wrap="square" rtlCol="0">
            <a:spAutoFit/>
          </a:bodyPr>
          <a:lstStyle/>
          <a:p>
            <a:r>
              <a:rPr lang="en-AU" sz="600" dirty="0"/>
              <a:t>Forecasting, SD/CD</a:t>
            </a:r>
          </a:p>
        </p:txBody>
      </p:sp>
      <p:graphicFrame>
        <p:nvGraphicFramePr>
          <p:cNvPr id="4" name="Table 3">
            <a:extLst>
              <a:ext uri="{FF2B5EF4-FFF2-40B4-BE49-F238E27FC236}">
                <a16:creationId xmlns:a16="http://schemas.microsoft.com/office/drawing/2014/main" id="{D45DADC0-205B-4B5C-9955-E9B920625579}"/>
              </a:ext>
            </a:extLst>
          </p:cNvPr>
          <p:cNvGraphicFramePr>
            <a:graphicFrameLocks noGrp="1"/>
          </p:cNvGraphicFramePr>
          <p:nvPr/>
        </p:nvGraphicFramePr>
        <p:xfrm>
          <a:off x="449681" y="1562954"/>
          <a:ext cx="11292638" cy="1690723"/>
        </p:xfrm>
        <a:graphic>
          <a:graphicData uri="http://schemas.openxmlformats.org/drawingml/2006/table">
            <a:tbl>
              <a:tblPr>
                <a:tableStyleId>{5C22544A-7EE6-4342-B048-85BDC9FD1C3A}</a:tableStyleId>
              </a:tblPr>
              <a:tblGrid>
                <a:gridCol w="808379">
                  <a:extLst>
                    <a:ext uri="{9D8B030D-6E8A-4147-A177-3AD203B41FA5}">
                      <a16:colId xmlns:a16="http://schemas.microsoft.com/office/drawing/2014/main" val="1934691659"/>
                    </a:ext>
                  </a:extLst>
                </a:gridCol>
                <a:gridCol w="6070938">
                  <a:extLst>
                    <a:ext uri="{9D8B030D-6E8A-4147-A177-3AD203B41FA5}">
                      <a16:colId xmlns:a16="http://schemas.microsoft.com/office/drawing/2014/main" val="4043616495"/>
                    </a:ext>
                  </a:extLst>
                </a:gridCol>
                <a:gridCol w="645436">
                  <a:extLst>
                    <a:ext uri="{9D8B030D-6E8A-4147-A177-3AD203B41FA5}">
                      <a16:colId xmlns:a16="http://schemas.microsoft.com/office/drawing/2014/main" val="3558298120"/>
                    </a:ext>
                  </a:extLst>
                </a:gridCol>
                <a:gridCol w="645436">
                  <a:extLst>
                    <a:ext uri="{9D8B030D-6E8A-4147-A177-3AD203B41FA5}">
                      <a16:colId xmlns:a16="http://schemas.microsoft.com/office/drawing/2014/main" val="3635936751"/>
                    </a:ext>
                  </a:extLst>
                </a:gridCol>
                <a:gridCol w="3122449">
                  <a:extLst>
                    <a:ext uri="{9D8B030D-6E8A-4147-A177-3AD203B41FA5}">
                      <a16:colId xmlns:a16="http://schemas.microsoft.com/office/drawing/2014/main" val="1560747917"/>
                    </a:ext>
                  </a:extLst>
                </a:gridCol>
              </a:tblGrid>
              <a:tr h="396521">
                <a:tc>
                  <a:txBody>
                    <a:bodyPr/>
                    <a:lstStyle/>
                    <a:p>
                      <a:pPr marL="0" algn="l" defTabSz="727510" rtl="0" eaLnBrk="1" fontAlgn="base" latinLnBrk="0" hangingPunct="1"/>
                      <a:r>
                        <a:rPr lang="en-AU" sz="900" b="1" i="0" u="none" strike="noStrike" kern="1200" dirty="0">
                          <a:solidFill>
                            <a:srgbClr val="FFFFFF"/>
                          </a:solidFill>
                          <a:effectLst/>
                          <a:latin typeface="Segoe UI Semilight" panose="020B0402040204020203" pitchFamily="34" charset="0"/>
                          <a:ea typeface="+mn-ea"/>
                          <a:cs typeface="+mn-cs"/>
                        </a:rPr>
                        <a:t>Issue ID​</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dirty="0">
                          <a:solidFill>
                            <a:srgbClr val="FFFFFF"/>
                          </a:solidFill>
                          <a:effectLst/>
                          <a:latin typeface="Segoe UI Semilight" panose="020B0402040204020203" pitchFamily="34" charset="0"/>
                          <a:ea typeface="+mn-ea"/>
                          <a:cs typeface="+mn-cs"/>
                        </a:rPr>
                        <a:t>Description​</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dirty="0">
                          <a:solidFill>
                            <a:srgbClr val="FFFFFF"/>
                          </a:solidFill>
                          <a:effectLst/>
                          <a:latin typeface="Segoe UI Semilight" panose="020B0402040204020203" pitchFamily="34" charset="0"/>
                          <a:ea typeface="+mn-ea"/>
                          <a:cs typeface="+mn-cs"/>
                        </a:rPr>
                        <a:t>Status​</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dirty="0">
                          <a:solidFill>
                            <a:srgbClr val="FFFFFF"/>
                          </a:solidFill>
                          <a:effectLst/>
                          <a:latin typeface="Segoe UI Semilight" panose="020B0402040204020203" pitchFamily="34" charset="0"/>
                          <a:ea typeface="+mn-ea"/>
                          <a:cs typeface="+mn-cs"/>
                        </a:rPr>
                        <a:t>Stream</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dirty="0">
                          <a:solidFill>
                            <a:srgbClr val="FFFFFF"/>
                          </a:solidFill>
                          <a:effectLst/>
                          <a:latin typeface="Segoe UI Semilight" panose="020B0402040204020203" pitchFamily="34" charset="0"/>
                          <a:ea typeface="+mn-ea"/>
                          <a:cs typeface="+mn-cs"/>
                        </a:rPr>
                        <a:t>Action​</a:t>
                      </a:r>
                    </a:p>
                  </a:txBody>
                  <a:tcPr marL="8763" marR="8763" marT="8763" marB="0" anchor="ctr">
                    <a:solidFill>
                      <a:schemeClr val="accent2"/>
                    </a:solidFill>
                  </a:tcPr>
                </a:tc>
                <a:extLst>
                  <a:ext uri="{0D108BD9-81ED-4DB2-BD59-A6C34878D82A}">
                    <a16:rowId xmlns:a16="http://schemas.microsoft.com/office/drawing/2014/main" val="3427373280"/>
                  </a:ext>
                </a:extLst>
              </a:tr>
              <a:tr h="339874">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4090</a:t>
                      </a:r>
                    </a:p>
                  </a:txBody>
                  <a:tcPr marL="8763" marR="8763" marT="8763" marB="0" anchor="ctr">
                    <a:solidFill>
                      <a:schemeClr val="bg1">
                        <a:lumMod val="85000"/>
                      </a:schemeClr>
                    </a:solidFill>
                  </a:tcPr>
                </a:tc>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RM43 report is throwing error(1809 -&gt; Security validation) when requested from MSATS.</a:t>
                      </a:r>
                    </a:p>
                  </a:txBody>
                  <a:tcPr marL="8763" marR="8763" marT="8763" marB="0" anchor="ctr">
                    <a:solidFill>
                      <a:schemeClr val="bg1">
                        <a:lumMod val="85000"/>
                      </a:schemeClr>
                    </a:solidFill>
                  </a:tcPr>
                </a:tc>
                <a:tc>
                  <a:txBody>
                    <a:bodyPr/>
                    <a:lstStyle/>
                    <a:p>
                      <a:pPr algn="l" rtl="0" fontAlgn="ctr"/>
                      <a:r>
                        <a:rPr lang="en-US" sz="900" b="0" i="0" u="none" strike="noStrike" dirty="0">
                          <a:solidFill>
                            <a:srgbClr val="222324"/>
                          </a:solidFill>
                          <a:effectLst/>
                          <a:latin typeface="Segoe UI Semilight" panose="020B0402040204020203" pitchFamily="34" charset="0"/>
                        </a:rPr>
                        <a:t>C</a:t>
                      </a:r>
                      <a:r>
                        <a:rPr lang="en-AU" sz="900" b="0" i="0" u="none" strike="noStrike" dirty="0" err="1">
                          <a:solidFill>
                            <a:srgbClr val="222324"/>
                          </a:solidFill>
                          <a:effectLst/>
                          <a:latin typeface="Segoe UI Semilight" panose="020B0402040204020203" pitchFamily="34" charset="0"/>
                        </a:rPr>
                        <a:t>losed</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Retail</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marL="0" algn="l" defTabSz="727510" rtl="0" eaLnBrk="1" fontAlgn="ctr" latinLnBrk="0" hangingPunct="1"/>
                      <a:r>
                        <a:rPr lang="en-AU" sz="900" b="0" i="0" u="none" strike="noStrike" kern="1200" dirty="0">
                          <a:solidFill>
                            <a:srgbClr val="222324"/>
                          </a:solidFill>
                          <a:effectLst/>
                          <a:latin typeface="Segoe UI Semilight" panose="020B0402040204020203" pitchFamily="34" charset="0"/>
                          <a:ea typeface="+mn-ea"/>
                          <a:cs typeface="+mn-cs"/>
                        </a:rPr>
                        <a:t>RM43 report is throwing an error.</a:t>
                      </a:r>
                    </a:p>
                    <a:p>
                      <a:pPr marL="0" algn="l" defTabSz="727510" rtl="0" eaLnBrk="1" fontAlgn="ctr" latinLnBrk="0" hangingPunct="1"/>
                      <a:r>
                        <a:rPr lang="en-AU" sz="900" b="0" i="0" u="none" strike="noStrike" kern="1200" dirty="0">
                          <a:solidFill>
                            <a:srgbClr val="222324"/>
                          </a:solidFill>
                          <a:effectLst/>
                          <a:latin typeface="Segoe UI Semilight" panose="020B0402040204020203" pitchFamily="34" charset="0"/>
                          <a:ea typeface="+mn-ea"/>
                          <a:cs typeface="+mn-cs"/>
                        </a:rPr>
                        <a:t>Scheduled to be deployed into staging 1st April</a:t>
                      </a:r>
                    </a:p>
                  </a:txBody>
                  <a:tcPr marL="8763" marR="8763" marT="8763" marB="0" anchor="ctr">
                    <a:solidFill>
                      <a:schemeClr val="bg1">
                        <a:lumMod val="85000"/>
                      </a:schemeClr>
                    </a:solidFill>
                  </a:tcPr>
                </a:tc>
                <a:extLst>
                  <a:ext uri="{0D108BD9-81ED-4DB2-BD59-A6C34878D82A}">
                    <a16:rowId xmlns:a16="http://schemas.microsoft.com/office/drawing/2014/main" val="3344862086"/>
                  </a:ext>
                </a:extLst>
              </a:tr>
              <a:tr h="294284">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4159</a:t>
                      </a:r>
                    </a:p>
                  </a:txBody>
                  <a:tcPr marL="8763" marR="8763" marT="8763" marB="0" anchor="ctr">
                    <a:solidFill>
                      <a:schemeClr val="bg1">
                        <a:lumMod val="95000"/>
                      </a:schemeClr>
                    </a:solidFill>
                  </a:tcPr>
                </a:tc>
                <a:tc>
                  <a:txBody>
                    <a:bodyPr/>
                    <a:lstStyle/>
                    <a:p>
                      <a:pPr fontAlgn="t"/>
                      <a:r>
                        <a:rPr lang="en-AU" sz="900" b="0" i="0" u="none" strike="noStrike" kern="1200" dirty="0">
                          <a:solidFill>
                            <a:srgbClr val="222324"/>
                          </a:solidFill>
                          <a:effectLst/>
                          <a:latin typeface="Segoe UI Semilight" panose="020B0402040204020203" pitchFamily="34" charset="0"/>
                          <a:ea typeface="+mn-ea"/>
                          <a:cs typeface="+mn-cs"/>
                        </a:rPr>
                        <a:t>Incorrect event is being sent to participant for an invalid </a:t>
                      </a:r>
                      <a:r>
                        <a:rPr lang="en-AU" sz="900" b="0" i="0" u="none" strike="noStrike" kern="1200" dirty="0" err="1">
                          <a:solidFill>
                            <a:srgbClr val="222324"/>
                          </a:solidFill>
                          <a:effectLst/>
                          <a:latin typeface="Segoe UI Semilight" panose="020B0402040204020203" pitchFamily="34" charset="0"/>
                          <a:ea typeface="+mn-ea"/>
                          <a:cs typeface="+mn-cs"/>
                        </a:rPr>
                        <a:t>aseXML</a:t>
                      </a:r>
                      <a:r>
                        <a:rPr lang="en-AU" sz="900" b="0" i="0" u="none" strike="noStrike" kern="1200" dirty="0">
                          <a:solidFill>
                            <a:srgbClr val="222324"/>
                          </a:solidFill>
                          <a:effectLst/>
                          <a:latin typeface="Segoe UI Semilight" panose="020B0402040204020203" pitchFamily="34" charset="0"/>
                          <a:ea typeface="+mn-ea"/>
                          <a:cs typeface="+mn-cs"/>
                        </a:rPr>
                        <a:t> message submitted by participant. </a:t>
                      </a:r>
                    </a:p>
                  </a:txBody>
                  <a:tcPr>
                    <a:solidFill>
                      <a:schemeClr val="bg1">
                        <a:lumMod val="9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In Progress</a:t>
                      </a:r>
                    </a:p>
                  </a:txBody>
                  <a:tcPr marL="8763" marR="8763" marT="8763" marB="0" anchor="ctr">
                    <a:solidFill>
                      <a:schemeClr val="bg1">
                        <a:lumMod val="95000"/>
                      </a:schemeClr>
                    </a:solidFill>
                  </a:tcPr>
                </a:tc>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Retail</a:t>
                      </a: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marL="0" algn="l" defTabSz="727510" rtl="0" eaLnBrk="1" fontAlgn="ctr" latinLnBrk="0" hangingPunct="1"/>
                      <a:r>
                        <a:rPr lang="en-AU" sz="900" b="0" i="0" u="none" strike="noStrike" kern="1200" dirty="0">
                          <a:solidFill>
                            <a:srgbClr val="222324"/>
                          </a:solidFill>
                          <a:effectLst/>
                          <a:latin typeface="Segoe UI Semilight" panose="020B0402040204020203" pitchFamily="34" charset="0"/>
                          <a:ea typeface="+mn-ea"/>
                          <a:cs typeface="+mn-cs"/>
                        </a:rPr>
                        <a:t>Incorrect error message is being sent when we receive an invalid schema message.</a:t>
                      </a:r>
                    </a:p>
                  </a:txBody>
                  <a:tcPr marL="8763" marR="8763" marT="8763" marB="0" anchor="ctr">
                    <a:solidFill>
                      <a:schemeClr val="bg1">
                        <a:lumMod val="95000"/>
                      </a:schemeClr>
                    </a:solidFill>
                  </a:tcPr>
                </a:tc>
                <a:extLst>
                  <a:ext uri="{0D108BD9-81ED-4DB2-BD59-A6C34878D82A}">
                    <a16:rowId xmlns:a16="http://schemas.microsoft.com/office/drawing/2014/main" val="1286549700"/>
                  </a:ext>
                </a:extLst>
              </a:tr>
              <a:tr h="294284">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4161</a:t>
                      </a:r>
                    </a:p>
                  </a:txBody>
                  <a:tcPr marL="8763" marR="8763" marT="8763" marB="0" anchor="ctr">
                    <a:solidFill>
                      <a:schemeClr val="bg1">
                        <a:lumMod val="85000"/>
                      </a:schemeClr>
                    </a:solidFill>
                  </a:tcPr>
                </a:tc>
                <a:tc>
                  <a:txBody>
                    <a:bodyPr/>
                    <a:lstStyle/>
                    <a:p>
                      <a:pPr fontAlgn="t"/>
                      <a:r>
                        <a:rPr lang="en-AU" sz="900" b="0" i="0" u="none" strike="noStrike" kern="1200" dirty="0">
                          <a:solidFill>
                            <a:srgbClr val="222324"/>
                          </a:solidFill>
                          <a:effectLst/>
                          <a:latin typeface="Segoe UI Semilight" panose="020B0402040204020203" pitchFamily="34" charset="0"/>
                          <a:ea typeface="+mn-ea"/>
                          <a:cs typeface="+mn-cs"/>
                        </a:rPr>
                        <a:t>Getting "StoreProcFunctionalException-FW410_SUBMIT_USP -&gt; Please contact Helpdesk" error when submitting CR1000 from MSATS</a:t>
                      </a:r>
                    </a:p>
                  </a:txBody>
                  <a:tcPr>
                    <a:solidFill>
                      <a:schemeClr val="bg1">
                        <a:lumMod val="8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Closed</a:t>
                      </a:r>
                    </a:p>
                  </a:txBody>
                  <a:tcPr marL="8763" marR="8763" marT="8763" marB="0" anchor="ctr">
                    <a:solidFill>
                      <a:schemeClr val="bg1">
                        <a:lumMod val="8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Retail</a:t>
                      </a:r>
                    </a:p>
                  </a:txBody>
                  <a:tcPr marL="8763" marR="8763" marT="8763" marB="0" anchor="ctr">
                    <a:solidFill>
                      <a:schemeClr val="bg1">
                        <a:lumMod val="85000"/>
                      </a:schemeClr>
                    </a:solidFill>
                  </a:tcPr>
                </a:tc>
                <a:tc>
                  <a:txBody>
                    <a:bodyPr/>
                    <a:lstStyle/>
                    <a:p>
                      <a:pPr marL="0" algn="l" defTabSz="727510" rtl="0" eaLnBrk="1" fontAlgn="ctr" latinLnBrk="0" hangingPunct="1"/>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extLst>
                  <a:ext uri="{0D108BD9-81ED-4DB2-BD59-A6C34878D82A}">
                    <a16:rowId xmlns:a16="http://schemas.microsoft.com/office/drawing/2014/main" val="1193463373"/>
                  </a:ext>
                </a:extLst>
              </a:tr>
              <a:tr h="294284">
                <a:tc>
                  <a:txBody>
                    <a:bodyPr/>
                    <a:lstStyle/>
                    <a:p>
                      <a:pPr algn="l" rtl="0" fontAlgn="ct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tc>
                  <a:txBody>
                    <a:bodyPr/>
                    <a:lstStyle/>
                    <a:p>
                      <a:pPr fontAlgn="t"/>
                      <a:endParaRPr lang="en-AU" sz="900" b="0" i="0" u="none" strike="noStrike" kern="1200" dirty="0">
                        <a:solidFill>
                          <a:srgbClr val="222324"/>
                        </a:solidFill>
                        <a:effectLst/>
                        <a:latin typeface="Segoe UI Semilight" panose="020B0402040204020203" pitchFamily="34" charset="0"/>
                        <a:ea typeface="+mn-ea"/>
                        <a:cs typeface="+mn-cs"/>
                      </a:endParaRPr>
                    </a:p>
                  </a:txBody>
                  <a:tcPr>
                    <a:solidFill>
                      <a:schemeClr val="bg1">
                        <a:lumMod val="95000"/>
                      </a:schemeClr>
                    </a:solidFill>
                  </a:tcPr>
                </a:tc>
                <a:tc>
                  <a:txBody>
                    <a:bodyPr/>
                    <a:lstStyle/>
                    <a:p>
                      <a:pPr algn="l" rtl="0" fontAlgn="ct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algn="l" rtl="0" fontAlgn="ctr"/>
                      <a:endParaRPr lang="en-AU" sz="900" b="0" i="0" u="none" strike="noStrike" dirty="0">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marL="0" algn="l" defTabSz="727510" rtl="0" eaLnBrk="1" fontAlgn="ctr" latinLnBrk="0" hangingPunct="1"/>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extLst>
                  <a:ext uri="{0D108BD9-81ED-4DB2-BD59-A6C34878D82A}">
                    <a16:rowId xmlns:a16="http://schemas.microsoft.com/office/drawing/2014/main" val="1980416673"/>
                  </a:ext>
                </a:extLst>
              </a:tr>
            </a:tbl>
          </a:graphicData>
        </a:graphic>
      </p:graphicFrame>
    </p:spTree>
    <p:extLst>
      <p:ext uri="{BB962C8B-B14F-4D97-AF65-F5344CB8AC3E}">
        <p14:creationId xmlns:p14="http://schemas.microsoft.com/office/powerpoint/2010/main" val="2093123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B6448-BF48-4CC4-A6E7-07DC97FFC9F0}"/>
              </a:ext>
            </a:extLst>
          </p:cNvPr>
          <p:cNvSpPr>
            <a:spLocks noGrp="1"/>
          </p:cNvSpPr>
          <p:nvPr>
            <p:ph type="title"/>
          </p:nvPr>
        </p:nvSpPr>
        <p:spPr>
          <a:xfrm>
            <a:off x="235527" y="136526"/>
            <a:ext cx="11309928" cy="1189039"/>
          </a:xfrm>
        </p:spPr>
        <p:txBody>
          <a:bodyPr vert="horz" lIns="91440" tIns="45720" rIns="91440" bIns="45720" rtlCol="0" anchor="b" anchorCtr="0">
            <a:normAutofit/>
          </a:bodyPr>
          <a:lstStyle/>
          <a:p>
            <a:r>
              <a:rPr lang="en-AU" sz="3600" dirty="0"/>
              <a:t>5MS Pre Production – 23 April  2021</a:t>
            </a:r>
            <a:endParaRPr lang="en-AU" sz="4000" dirty="0">
              <a:latin typeface="TW Cen MT"/>
            </a:endParaRPr>
          </a:p>
        </p:txBody>
      </p:sp>
      <p:sp>
        <p:nvSpPr>
          <p:cNvPr id="3" name="Slide Number Placeholder 2">
            <a:extLst>
              <a:ext uri="{FF2B5EF4-FFF2-40B4-BE49-F238E27FC236}">
                <a16:creationId xmlns:a16="http://schemas.microsoft.com/office/drawing/2014/main" id="{AE370DFB-A150-496C-896F-2B5D246CC36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AU" sz="1200" b="0" i="0" u="none" strike="noStrike" kern="1200" cap="none" spc="0" normalizeH="0" baseline="0" noProof="0" dirty="0">
              <a:ln>
                <a:noFill/>
              </a:ln>
              <a:solidFill>
                <a:srgbClr val="222324">
                  <a:tint val="75000"/>
                </a:srgbClr>
              </a:solidFill>
              <a:effectLst/>
              <a:uLnTx/>
              <a:uFillTx/>
              <a:latin typeface="Segoe UI Semilight"/>
              <a:ea typeface="+mn-ea"/>
              <a:cs typeface="+mn-cs"/>
            </a:endParaRPr>
          </a:p>
        </p:txBody>
      </p:sp>
      <p:cxnSp>
        <p:nvCxnSpPr>
          <p:cNvPr id="60" name="Straight Arrow Connector 59">
            <a:extLst>
              <a:ext uri="{FF2B5EF4-FFF2-40B4-BE49-F238E27FC236}">
                <a16:creationId xmlns:a16="http://schemas.microsoft.com/office/drawing/2014/main" id="{9F535C2B-C70E-4246-AE0A-B20239EBFBED}"/>
              </a:ext>
            </a:extLst>
          </p:cNvPr>
          <p:cNvCxnSpPr>
            <a:cxnSpLocks/>
          </p:cNvCxnSpPr>
          <p:nvPr/>
        </p:nvCxnSpPr>
        <p:spPr>
          <a:xfrm>
            <a:off x="6569900" y="2434957"/>
            <a:ext cx="1193" cy="410608"/>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0" name="TextBox 149">
            <a:extLst>
              <a:ext uri="{FF2B5EF4-FFF2-40B4-BE49-F238E27FC236}">
                <a16:creationId xmlns:a16="http://schemas.microsoft.com/office/drawing/2014/main" id="{90A62B7F-C2B1-4AF0-AC70-5CF7A0B6C2B9}"/>
              </a:ext>
            </a:extLst>
          </p:cNvPr>
          <p:cNvSpPr txBox="1"/>
          <p:nvPr/>
        </p:nvSpPr>
        <p:spPr>
          <a:xfrm>
            <a:off x="6198985" y="6880217"/>
            <a:ext cx="859277" cy="184666"/>
          </a:xfrm>
          <a:prstGeom prst="rect">
            <a:avLst/>
          </a:prstGeom>
          <a:noFill/>
          <a:ln>
            <a:noFill/>
          </a:ln>
        </p:spPr>
        <p:txBody>
          <a:bodyPr wrap="square" rtlCol="0">
            <a:spAutoFit/>
          </a:bodyPr>
          <a:lstStyle/>
          <a:p>
            <a:r>
              <a:rPr lang="en-AU" sz="600" dirty="0"/>
              <a:t>Forecasting, SD/CD</a:t>
            </a:r>
          </a:p>
        </p:txBody>
      </p:sp>
      <p:graphicFrame>
        <p:nvGraphicFramePr>
          <p:cNvPr id="4" name="Table 3">
            <a:extLst>
              <a:ext uri="{FF2B5EF4-FFF2-40B4-BE49-F238E27FC236}">
                <a16:creationId xmlns:a16="http://schemas.microsoft.com/office/drawing/2014/main" id="{D45DADC0-205B-4B5C-9955-E9B920625579}"/>
              </a:ext>
            </a:extLst>
          </p:cNvPr>
          <p:cNvGraphicFramePr>
            <a:graphicFrameLocks noGrp="1"/>
          </p:cNvGraphicFramePr>
          <p:nvPr/>
        </p:nvGraphicFramePr>
        <p:xfrm>
          <a:off x="449681" y="1562954"/>
          <a:ext cx="11292638" cy="4493165"/>
        </p:xfrm>
        <a:graphic>
          <a:graphicData uri="http://schemas.openxmlformats.org/drawingml/2006/table">
            <a:tbl>
              <a:tblPr>
                <a:tableStyleId>{5C22544A-7EE6-4342-B048-85BDC9FD1C3A}</a:tableStyleId>
              </a:tblPr>
              <a:tblGrid>
                <a:gridCol w="808379">
                  <a:extLst>
                    <a:ext uri="{9D8B030D-6E8A-4147-A177-3AD203B41FA5}">
                      <a16:colId xmlns:a16="http://schemas.microsoft.com/office/drawing/2014/main" val="1934691659"/>
                    </a:ext>
                  </a:extLst>
                </a:gridCol>
                <a:gridCol w="6070938">
                  <a:extLst>
                    <a:ext uri="{9D8B030D-6E8A-4147-A177-3AD203B41FA5}">
                      <a16:colId xmlns:a16="http://schemas.microsoft.com/office/drawing/2014/main" val="4043616495"/>
                    </a:ext>
                  </a:extLst>
                </a:gridCol>
                <a:gridCol w="645436">
                  <a:extLst>
                    <a:ext uri="{9D8B030D-6E8A-4147-A177-3AD203B41FA5}">
                      <a16:colId xmlns:a16="http://schemas.microsoft.com/office/drawing/2014/main" val="3558298120"/>
                    </a:ext>
                  </a:extLst>
                </a:gridCol>
                <a:gridCol w="645436">
                  <a:extLst>
                    <a:ext uri="{9D8B030D-6E8A-4147-A177-3AD203B41FA5}">
                      <a16:colId xmlns:a16="http://schemas.microsoft.com/office/drawing/2014/main" val="3635936751"/>
                    </a:ext>
                  </a:extLst>
                </a:gridCol>
                <a:gridCol w="3122449">
                  <a:extLst>
                    <a:ext uri="{9D8B030D-6E8A-4147-A177-3AD203B41FA5}">
                      <a16:colId xmlns:a16="http://schemas.microsoft.com/office/drawing/2014/main" val="1560747917"/>
                    </a:ext>
                  </a:extLst>
                </a:gridCol>
              </a:tblGrid>
              <a:tr h="396521">
                <a:tc>
                  <a:txBody>
                    <a:bodyPr/>
                    <a:lstStyle/>
                    <a:p>
                      <a:pPr marL="0" algn="l" defTabSz="727510" rtl="0" eaLnBrk="1" fontAlgn="base" latinLnBrk="0" hangingPunct="1"/>
                      <a:r>
                        <a:rPr lang="en-AU" sz="900" b="1" i="0" u="none" strike="noStrike" kern="1200" dirty="0">
                          <a:solidFill>
                            <a:srgbClr val="FFFFFF"/>
                          </a:solidFill>
                          <a:effectLst/>
                          <a:latin typeface="Segoe UI Semilight" panose="020B0402040204020203" pitchFamily="34" charset="0"/>
                          <a:ea typeface="+mn-ea"/>
                          <a:cs typeface="+mn-cs"/>
                        </a:rPr>
                        <a:t>Issue ID​</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dirty="0">
                          <a:solidFill>
                            <a:srgbClr val="FFFFFF"/>
                          </a:solidFill>
                          <a:effectLst/>
                          <a:latin typeface="Segoe UI Semilight" panose="020B0402040204020203" pitchFamily="34" charset="0"/>
                          <a:ea typeface="+mn-ea"/>
                          <a:cs typeface="+mn-cs"/>
                        </a:rPr>
                        <a:t>Description​</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dirty="0">
                          <a:solidFill>
                            <a:srgbClr val="FFFFFF"/>
                          </a:solidFill>
                          <a:effectLst/>
                          <a:latin typeface="Segoe UI Semilight" panose="020B0402040204020203" pitchFamily="34" charset="0"/>
                          <a:ea typeface="+mn-ea"/>
                          <a:cs typeface="+mn-cs"/>
                        </a:rPr>
                        <a:t>Status​</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dirty="0">
                          <a:solidFill>
                            <a:srgbClr val="FFFFFF"/>
                          </a:solidFill>
                          <a:effectLst/>
                          <a:latin typeface="Segoe UI Semilight" panose="020B0402040204020203" pitchFamily="34" charset="0"/>
                          <a:ea typeface="+mn-ea"/>
                          <a:cs typeface="+mn-cs"/>
                        </a:rPr>
                        <a:t>Stream</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dirty="0">
                          <a:solidFill>
                            <a:srgbClr val="FFFFFF"/>
                          </a:solidFill>
                          <a:effectLst/>
                          <a:latin typeface="Segoe UI Semilight" panose="020B0402040204020203" pitchFamily="34" charset="0"/>
                          <a:ea typeface="+mn-ea"/>
                          <a:cs typeface="+mn-cs"/>
                        </a:rPr>
                        <a:t>Action​</a:t>
                      </a:r>
                    </a:p>
                  </a:txBody>
                  <a:tcPr marL="8763" marR="8763" marT="8763" marB="0" anchor="ctr">
                    <a:solidFill>
                      <a:schemeClr val="accent2"/>
                    </a:solidFill>
                  </a:tcPr>
                </a:tc>
                <a:extLst>
                  <a:ext uri="{0D108BD9-81ED-4DB2-BD59-A6C34878D82A}">
                    <a16:rowId xmlns:a16="http://schemas.microsoft.com/office/drawing/2014/main" val="3427373280"/>
                  </a:ext>
                </a:extLst>
              </a:tr>
              <a:tr h="339874">
                <a:tc>
                  <a:txBody>
                    <a:bodyPr/>
                    <a:lstStyle/>
                    <a:p>
                      <a:pPr algn="l" rtl="0" fontAlgn="ctr"/>
                      <a:r>
                        <a:rPr lang="en-AU" sz="900" b="0" i="0" u="none" strike="noStrike" dirty="0">
                          <a:solidFill>
                            <a:srgbClr val="222324"/>
                          </a:solidFill>
                          <a:effectLst/>
                          <a:latin typeface="Segoe UI Semilight" panose="020B0402040204020203" pitchFamily="34" charset="0"/>
                        </a:rPr>
                        <a:t>4043</a:t>
                      </a:r>
                    </a:p>
                  </a:txBody>
                  <a:tcPr marL="8763" marR="8763" marT="8763" marB="0" anchor="ctr">
                    <a:solidFill>
                      <a:schemeClr val="bg1">
                        <a:lumMod val="95000"/>
                      </a:schemeClr>
                    </a:solidFill>
                  </a:tcPr>
                </a:tc>
                <a:tc>
                  <a:txBody>
                    <a:bodyPr/>
                    <a:lstStyle/>
                    <a:p>
                      <a:pPr marL="0" algn="l" defTabSz="727510" rtl="0" eaLnBrk="1" fontAlgn="ctr" latinLnBrk="0" hangingPunct="1"/>
                      <a:r>
                        <a:rPr lang="en-AU" sz="900" b="0" i="0" u="none" strike="noStrike" kern="1200" dirty="0">
                          <a:solidFill>
                            <a:srgbClr val="222324"/>
                          </a:solidFill>
                          <a:effectLst/>
                          <a:latin typeface="Segoe UI Semilight" panose="020B0402040204020203" pitchFamily="34" charset="0"/>
                          <a:ea typeface="+mn-ea"/>
                          <a:cs typeface="+mn-cs"/>
                        </a:rPr>
                        <a:t>Prudential External Alert - BUSALERT_PRUD_EXT_GRT_EXPIRE11 not generating alerts</a:t>
                      </a:r>
                    </a:p>
                  </a:txBody>
                  <a:tcPr marL="8763" marR="8763" marT="8763" marB="0" anchor="ctr">
                    <a:solidFill>
                      <a:schemeClr val="bg1">
                        <a:lumMod val="9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In Testing</a:t>
                      </a:r>
                    </a:p>
                  </a:txBody>
                  <a:tcPr marL="8763" marR="8763" marT="8763" marB="0" anchor="ctr">
                    <a:solidFill>
                      <a:schemeClr val="bg1">
                        <a:lumMod val="9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Settlements</a:t>
                      </a:r>
                    </a:p>
                  </a:txBody>
                  <a:tcPr marL="8763" marR="8763" marT="8763" marB="0" anchor="ctr">
                    <a:solidFill>
                      <a:schemeClr val="bg1">
                        <a:lumMod val="95000"/>
                      </a:schemeClr>
                    </a:solidFill>
                  </a:tcPr>
                </a:tc>
                <a:tc>
                  <a:txBody>
                    <a:bodyPr/>
                    <a:lstStyle/>
                    <a:p>
                      <a:pPr marL="0" algn="l" defTabSz="727510" rtl="0" eaLnBrk="1" fontAlgn="ctr" latinLnBrk="0" hangingPunct="1"/>
                      <a:r>
                        <a:rPr lang="en-AU" sz="900" b="0" i="0" u="none" strike="noStrike" kern="1200" dirty="0">
                          <a:solidFill>
                            <a:srgbClr val="222324"/>
                          </a:solidFill>
                          <a:effectLst/>
                          <a:latin typeface="Segoe UI Semilight" panose="020B0402040204020203" pitchFamily="34" charset="0"/>
                          <a:ea typeface="+mn-ea"/>
                          <a:cs typeface="+mn-cs"/>
                        </a:rPr>
                        <a:t>This alert is not generated when guarantee  expire</a:t>
                      </a:r>
                    </a:p>
                    <a:p>
                      <a:pPr marL="0" marR="0" lvl="0" indent="0" algn="l" defTabSz="727510" rtl="0" eaLnBrk="1" fontAlgn="ctr" latinLnBrk="0" hangingPunct="1">
                        <a:lnSpc>
                          <a:spcPct val="100000"/>
                        </a:lnSpc>
                        <a:spcBef>
                          <a:spcPts val="0"/>
                        </a:spcBef>
                        <a:spcAft>
                          <a:spcPts val="0"/>
                        </a:spcAft>
                        <a:buClrTx/>
                        <a:buSzTx/>
                        <a:buFontTx/>
                        <a:buNone/>
                        <a:tabLst/>
                        <a:defRPr/>
                      </a:pPr>
                      <a:r>
                        <a:rPr lang="en-US" sz="900" b="0" i="0" u="none" strike="noStrike" kern="1200" dirty="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extLst>
                  <a:ext uri="{0D108BD9-81ED-4DB2-BD59-A6C34878D82A}">
                    <a16:rowId xmlns:a16="http://schemas.microsoft.com/office/drawing/2014/main" val="3553843743"/>
                  </a:ext>
                </a:extLst>
              </a:tr>
              <a:tr h="339874">
                <a:tc>
                  <a:txBody>
                    <a:bodyPr/>
                    <a:lstStyle/>
                    <a:p>
                      <a:pPr algn="l" rtl="0" fontAlgn="ctr"/>
                      <a:r>
                        <a:rPr lang="en-AU" sz="900" b="0" i="0" u="none" strike="noStrike" dirty="0">
                          <a:solidFill>
                            <a:srgbClr val="222324"/>
                          </a:solidFill>
                          <a:effectLst/>
                          <a:latin typeface="Segoe UI Semilight" panose="020B0402040204020203" pitchFamily="34" charset="0"/>
                        </a:rPr>
                        <a:t>4127</a:t>
                      </a:r>
                    </a:p>
                  </a:txBody>
                  <a:tcPr marL="8763" marR="8763" marT="8763" marB="0" anchor="ctr">
                    <a:solidFill>
                      <a:schemeClr val="bg1">
                        <a:lumMod val="85000"/>
                      </a:schemeClr>
                    </a:solidFill>
                  </a:tcPr>
                </a:tc>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Settlements - FCASREGIONRECOVERY Report is not being generated for participants</a:t>
                      </a:r>
                    </a:p>
                  </a:txBody>
                  <a:tcPr marL="8763" marR="8763" marT="8763" marB="0" anchor="ctr">
                    <a:solidFill>
                      <a:schemeClr val="bg1">
                        <a:lumMod val="85000"/>
                      </a:schemeClr>
                    </a:solidFill>
                  </a:tcPr>
                </a:tc>
                <a:tc>
                  <a:txBody>
                    <a:bodyPr/>
                    <a:lstStyle/>
                    <a:p>
                      <a:pPr marL="0" marR="0" lvl="0" indent="0" algn="l" defTabSz="727510" rtl="0" eaLnBrk="1" fontAlgn="ctr" latinLnBrk="0" hangingPunct="1">
                        <a:lnSpc>
                          <a:spcPct val="100000"/>
                        </a:lnSpc>
                        <a:spcBef>
                          <a:spcPts val="0"/>
                        </a:spcBef>
                        <a:spcAft>
                          <a:spcPts val="0"/>
                        </a:spcAft>
                        <a:buClrTx/>
                        <a:buSzTx/>
                        <a:buFontTx/>
                        <a:buNone/>
                        <a:tabLst/>
                        <a:defRPr/>
                      </a:pPr>
                      <a:r>
                        <a:rPr lang="en-AU" sz="900" b="0" i="0" u="none" strike="noStrike" dirty="0">
                          <a:solidFill>
                            <a:srgbClr val="222324"/>
                          </a:solidFill>
                          <a:effectLst/>
                          <a:latin typeface="Segoe UI Semilight" panose="020B0402040204020203" pitchFamily="34" charset="0"/>
                        </a:rPr>
                        <a:t>In Progress</a:t>
                      </a:r>
                    </a:p>
                  </a:txBody>
                  <a:tcPr marL="8763" marR="8763" marT="8763" marB="0" anchor="ctr">
                    <a:solidFill>
                      <a:schemeClr val="bg1">
                        <a:lumMod val="85000"/>
                      </a:schemeClr>
                    </a:solidFill>
                  </a:tcPr>
                </a:tc>
                <a:tc>
                  <a:txBody>
                    <a:bodyPr/>
                    <a:lstStyle/>
                    <a:p>
                      <a:pPr marL="0" marR="0" lvl="0" indent="0" algn="l" defTabSz="727510" rtl="0" eaLnBrk="1" fontAlgn="ctr" latinLnBrk="0" hangingPunct="1">
                        <a:lnSpc>
                          <a:spcPct val="100000"/>
                        </a:lnSpc>
                        <a:spcBef>
                          <a:spcPts val="0"/>
                        </a:spcBef>
                        <a:spcAft>
                          <a:spcPts val="0"/>
                        </a:spcAft>
                        <a:buClrTx/>
                        <a:buSzTx/>
                        <a:buFontTx/>
                        <a:buNone/>
                        <a:tabLst/>
                        <a:defRPr/>
                      </a:pPr>
                      <a:r>
                        <a:rPr lang="en-AU" sz="900" b="0" i="0" u="none" strike="noStrike" dirty="0">
                          <a:solidFill>
                            <a:srgbClr val="222324"/>
                          </a:solidFill>
                          <a:effectLst/>
                          <a:latin typeface="Segoe UI Semilight" panose="020B0402040204020203" pitchFamily="34" charset="0"/>
                        </a:rPr>
                        <a:t>Settlements</a:t>
                      </a:r>
                    </a:p>
                  </a:txBody>
                  <a:tcPr marL="8763" marR="8763" marT="8763" marB="0" anchor="ctr">
                    <a:solidFill>
                      <a:schemeClr val="bg1">
                        <a:lumMod val="85000"/>
                      </a:schemeClr>
                    </a:solidFill>
                  </a:tcPr>
                </a:tc>
                <a:tc>
                  <a:txBody>
                    <a:bodyPr/>
                    <a:lstStyle/>
                    <a:p>
                      <a:pPr marL="0" marR="0" lvl="0" indent="0" algn="l" defTabSz="727510" rtl="0" eaLnBrk="1" fontAlgn="ctr" latinLnBrk="0" hangingPunct="1">
                        <a:lnSpc>
                          <a:spcPct val="100000"/>
                        </a:lnSpc>
                        <a:spcBef>
                          <a:spcPts val="0"/>
                        </a:spcBef>
                        <a:spcAft>
                          <a:spcPts val="0"/>
                        </a:spcAft>
                        <a:buClrTx/>
                        <a:buSzTx/>
                        <a:buFontTx/>
                        <a:buNone/>
                        <a:tabLst/>
                        <a:defRPr/>
                      </a:pPr>
                      <a:r>
                        <a:rPr lang="en-US" sz="900" b="0" i="0" u="none" strike="noStrike" kern="1200" dirty="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extLst>
                  <a:ext uri="{0D108BD9-81ED-4DB2-BD59-A6C34878D82A}">
                    <a16:rowId xmlns:a16="http://schemas.microsoft.com/office/drawing/2014/main" val="3632283818"/>
                  </a:ext>
                </a:extLst>
              </a:tr>
              <a:tr h="339874">
                <a:tc>
                  <a:txBody>
                    <a:bodyPr/>
                    <a:lstStyle/>
                    <a:p>
                      <a:pPr algn="l" rtl="0" fontAlgn="ctr"/>
                      <a:r>
                        <a:rPr lang="en-AU" sz="900" b="0" i="0" u="none" strike="noStrike" dirty="0">
                          <a:solidFill>
                            <a:srgbClr val="222324"/>
                          </a:solidFill>
                          <a:effectLst/>
                          <a:latin typeface="Segoe UI Semilight" panose="020B0402040204020203" pitchFamily="34" charset="0"/>
                        </a:rPr>
                        <a:t>4148</a:t>
                      </a:r>
                    </a:p>
                  </a:txBody>
                  <a:tcPr marL="8763" marR="8763" marT="8763" marB="0" anchor="ctr">
                    <a:solidFill>
                      <a:schemeClr val="bg1">
                        <a:lumMod val="95000"/>
                      </a:schemeClr>
                    </a:solidFill>
                  </a:tcPr>
                </a:tc>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Settlements Direct screen has additional categories being displayed</a:t>
                      </a:r>
                    </a:p>
                  </a:txBody>
                  <a:tcPr marL="8763" marR="8763" marT="8763" marB="0" anchor="ctr">
                    <a:solidFill>
                      <a:schemeClr val="bg1">
                        <a:lumMod val="95000"/>
                      </a:schemeClr>
                    </a:solidFill>
                  </a:tcPr>
                </a:tc>
                <a:tc>
                  <a:txBody>
                    <a:bodyPr/>
                    <a:lstStyle/>
                    <a:p>
                      <a:pPr marL="0" marR="0" lvl="0" indent="0" algn="l" defTabSz="727510" rtl="0" eaLnBrk="1" fontAlgn="ctr" latinLnBrk="0" hangingPunct="1">
                        <a:lnSpc>
                          <a:spcPct val="100000"/>
                        </a:lnSpc>
                        <a:spcBef>
                          <a:spcPts val="0"/>
                        </a:spcBef>
                        <a:spcAft>
                          <a:spcPts val="0"/>
                        </a:spcAft>
                        <a:buClrTx/>
                        <a:buSzTx/>
                        <a:buFontTx/>
                        <a:buNone/>
                        <a:tabLst/>
                        <a:defRPr/>
                      </a:pPr>
                      <a:r>
                        <a:rPr lang="en-AU" sz="900" b="0" i="0" u="none" strike="noStrike" dirty="0">
                          <a:solidFill>
                            <a:srgbClr val="222324"/>
                          </a:solidFill>
                          <a:effectLst/>
                          <a:latin typeface="Segoe UI Semilight" panose="020B0402040204020203" pitchFamily="34" charset="0"/>
                        </a:rPr>
                        <a:t>Closed</a:t>
                      </a:r>
                    </a:p>
                  </a:txBody>
                  <a:tcPr marL="8763" marR="8763" marT="8763" marB="0" anchor="ctr">
                    <a:solidFill>
                      <a:schemeClr val="bg1">
                        <a:lumMod val="95000"/>
                      </a:schemeClr>
                    </a:solidFill>
                  </a:tcPr>
                </a:tc>
                <a:tc>
                  <a:txBody>
                    <a:bodyPr/>
                    <a:lstStyle/>
                    <a:p>
                      <a:pPr marL="0" marR="0" lvl="0" indent="0" algn="l" defTabSz="727510" rtl="0" eaLnBrk="1" fontAlgn="ctr" latinLnBrk="0" hangingPunct="1">
                        <a:lnSpc>
                          <a:spcPct val="100000"/>
                        </a:lnSpc>
                        <a:spcBef>
                          <a:spcPts val="0"/>
                        </a:spcBef>
                        <a:spcAft>
                          <a:spcPts val="0"/>
                        </a:spcAft>
                        <a:buClrTx/>
                        <a:buSzTx/>
                        <a:buFontTx/>
                        <a:buNone/>
                        <a:tabLst/>
                        <a:defRPr/>
                      </a:pPr>
                      <a:r>
                        <a:rPr lang="en-AU" sz="900" b="0" i="0" u="none" strike="noStrike" dirty="0">
                          <a:solidFill>
                            <a:srgbClr val="222324"/>
                          </a:solidFill>
                          <a:effectLst/>
                          <a:latin typeface="Segoe UI Semilight" panose="020B0402040204020203" pitchFamily="34" charset="0"/>
                        </a:rPr>
                        <a:t>Settlements</a:t>
                      </a:r>
                    </a:p>
                  </a:txBody>
                  <a:tcPr marL="8763" marR="8763" marT="8763" marB="0" anchor="ctr">
                    <a:solidFill>
                      <a:schemeClr val="bg1">
                        <a:lumMod val="95000"/>
                      </a:schemeClr>
                    </a:solidFill>
                  </a:tcPr>
                </a:tc>
                <a:tc>
                  <a:txBody>
                    <a:bodyPr/>
                    <a:lstStyle/>
                    <a:p>
                      <a:pPr marL="0" algn="l" defTabSz="727510" rtl="0" eaLnBrk="1" fontAlgn="ctr" latinLnBrk="0" hangingPunct="1"/>
                      <a:r>
                        <a:rPr lang="en-AU" sz="900" b="0" i="0" u="none" strike="noStrike" kern="1200" dirty="0">
                          <a:solidFill>
                            <a:srgbClr val="222324"/>
                          </a:solidFill>
                          <a:effectLst/>
                          <a:latin typeface="Segoe UI Semilight" panose="020B0402040204020203" pitchFamily="34" charset="0"/>
                          <a:ea typeface="+mn-ea"/>
                          <a:cs typeface="+mn-cs"/>
                        </a:rPr>
                        <a:t>Screen is still able to be used.</a:t>
                      </a:r>
                    </a:p>
                    <a:p>
                      <a:pPr marL="0" marR="0" lvl="0" indent="0" algn="l" defTabSz="727510" rtl="0" eaLnBrk="1" fontAlgn="ctr" latinLnBrk="0" hangingPunct="1">
                        <a:lnSpc>
                          <a:spcPct val="100000"/>
                        </a:lnSpc>
                        <a:spcBef>
                          <a:spcPts val="0"/>
                        </a:spcBef>
                        <a:spcAft>
                          <a:spcPts val="0"/>
                        </a:spcAft>
                        <a:buClrTx/>
                        <a:buSzTx/>
                        <a:buFontTx/>
                        <a:buNone/>
                        <a:tabLst/>
                        <a:defRPr/>
                      </a:pPr>
                      <a:r>
                        <a:rPr lang="en-US" sz="900" b="0" i="0" u="none" strike="noStrike" kern="1200" dirty="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extLst>
                  <a:ext uri="{0D108BD9-81ED-4DB2-BD59-A6C34878D82A}">
                    <a16:rowId xmlns:a16="http://schemas.microsoft.com/office/drawing/2014/main" val="256692753"/>
                  </a:ext>
                </a:extLst>
              </a:tr>
              <a:tr h="339874">
                <a:tc>
                  <a:txBody>
                    <a:bodyPr/>
                    <a:lstStyle/>
                    <a:p>
                      <a:pPr algn="l" rtl="0" fontAlgn="ctr"/>
                      <a:r>
                        <a:rPr lang="en-AU" sz="900" b="0" i="0" u="none" strike="noStrike" dirty="0">
                          <a:solidFill>
                            <a:srgbClr val="222324"/>
                          </a:solidFill>
                          <a:effectLst/>
                          <a:latin typeface="Segoe UI Semilight" panose="020B0402040204020203" pitchFamily="34" charset="0"/>
                        </a:rPr>
                        <a:t>4160</a:t>
                      </a:r>
                    </a:p>
                  </a:txBody>
                  <a:tcPr marL="8763" marR="8763" marT="8763" marB="0" anchor="ctr">
                    <a:solidFill>
                      <a:schemeClr val="bg1">
                        <a:lumMod val="85000"/>
                      </a:schemeClr>
                    </a:solidFill>
                  </a:tcPr>
                </a:tc>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Meter Data Report Publishing is not able to be displayed in the settlement direct screen</a:t>
                      </a:r>
                    </a:p>
                  </a:txBody>
                  <a:tcPr marL="8763" marR="8763" marT="8763" marB="0" anchor="ctr">
                    <a:solidFill>
                      <a:schemeClr val="bg1">
                        <a:lumMod val="8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In Progress</a:t>
                      </a:r>
                    </a:p>
                  </a:txBody>
                  <a:tcPr marL="8763" marR="8763" marT="8763" marB="0" anchor="ctr">
                    <a:solidFill>
                      <a:schemeClr val="bg1">
                        <a:lumMod val="8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Settlements</a:t>
                      </a:r>
                    </a:p>
                  </a:txBody>
                  <a:tcPr marL="8763" marR="8763" marT="8763" marB="0" anchor="ctr">
                    <a:solidFill>
                      <a:schemeClr val="bg1">
                        <a:lumMod val="85000"/>
                      </a:schemeClr>
                    </a:solidFill>
                  </a:tcPr>
                </a:tc>
                <a:tc>
                  <a:txBody>
                    <a:bodyPr/>
                    <a:lstStyle/>
                    <a:p>
                      <a:pPr marL="0" marR="0" lvl="0" indent="0" algn="l" defTabSz="727510" rtl="0" eaLnBrk="1" fontAlgn="ctr" latinLnBrk="0" hangingPunct="1">
                        <a:lnSpc>
                          <a:spcPct val="100000"/>
                        </a:lnSpc>
                        <a:spcBef>
                          <a:spcPts val="0"/>
                        </a:spcBef>
                        <a:spcAft>
                          <a:spcPts val="0"/>
                        </a:spcAft>
                        <a:buClrTx/>
                        <a:buSzTx/>
                        <a:buFontTx/>
                        <a:buNone/>
                        <a:tabLst/>
                        <a:defRPr/>
                      </a:pPr>
                      <a:r>
                        <a:rPr lang="en-US" sz="900" b="0" i="0" u="none" strike="noStrike" kern="1200" dirty="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extLst>
                  <a:ext uri="{0D108BD9-81ED-4DB2-BD59-A6C34878D82A}">
                    <a16:rowId xmlns:a16="http://schemas.microsoft.com/office/drawing/2014/main" val="813189826"/>
                  </a:ext>
                </a:extLst>
              </a:tr>
              <a:tr h="339874">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4183</a:t>
                      </a:r>
                    </a:p>
                  </a:txBody>
                  <a:tcPr marL="8763" marR="8763" marT="8763" marB="0" anchor="ctr">
                    <a:solidFill>
                      <a:schemeClr val="bg1">
                        <a:lumMod val="95000"/>
                      </a:schemeClr>
                    </a:solidFill>
                  </a:tcPr>
                </a:tc>
                <a:tc>
                  <a:txBody>
                    <a:bodyPr/>
                    <a:lstStyle/>
                    <a:p>
                      <a:r>
                        <a:rPr lang="en-AU" sz="900" b="0" i="0" u="none" strike="noStrike" kern="1200" dirty="0">
                          <a:solidFill>
                            <a:srgbClr val="222324"/>
                          </a:solidFill>
                          <a:effectLst/>
                          <a:latin typeface="Segoe UI Semilight" panose="020B0402040204020203" pitchFamily="34" charset="0"/>
                          <a:ea typeface="+mn-ea"/>
                          <a:cs typeface="+mn-cs"/>
                        </a:rPr>
                        <a:t>Issues with Publishing Direct/Settlement Direct </a:t>
                      </a:r>
                      <a:r>
                        <a:rPr lang="en-AU" sz="900" b="0" i="0" u="none" strike="noStrike" kern="1200" dirty="0" err="1">
                          <a:solidFill>
                            <a:srgbClr val="222324"/>
                          </a:solidFill>
                          <a:effectLst/>
                          <a:latin typeface="Segoe UI Semilight" panose="020B0402040204020203" pitchFamily="34" charset="0"/>
                          <a:ea typeface="+mn-ea"/>
                          <a:cs typeface="+mn-cs"/>
                        </a:rPr>
                        <a:t>APi</a:t>
                      </a:r>
                      <a:r>
                        <a:rPr lang="en-AU" sz="900" b="0" i="0" u="none" strike="noStrike" kern="1200" dirty="0">
                          <a:solidFill>
                            <a:srgbClr val="222324"/>
                          </a:solidFill>
                          <a:effectLst/>
                          <a:latin typeface="Segoe UI Semilight" panose="020B0402040204020203" pitchFamily="34" charset="0"/>
                          <a:ea typeface="+mn-ea"/>
                          <a:cs typeface="+mn-cs"/>
                        </a:rPr>
                        <a:t> - </a:t>
                      </a:r>
                      <a:r>
                        <a:rPr lang="en-AU" sz="900" b="0" i="0" u="none" strike="noStrike" kern="1200" dirty="0" err="1">
                          <a:solidFill>
                            <a:srgbClr val="222324"/>
                          </a:solidFill>
                          <a:effectLst/>
                          <a:latin typeface="Segoe UI Semilight" panose="020B0402040204020203" pitchFamily="34" charset="0"/>
                          <a:ea typeface="+mn-ea"/>
                          <a:cs typeface="+mn-cs"/>
                        </a:rPr>
                        <a:t>getAvailabileFiles</a:t>
                      </a:r>
                      <a:r>
                        <a:rPr lang="en-AU" sz="900" b="0" i="0" u="none" strike="noStrike" kern="1200" dirty="0">
                          <a:solidFill>
                            <a:srgbClr val="222324"/>
                          </a:solidFill>
                          <a:effectLst/>
                          <a:latin typeface="Segoe UI Semilight" panose="020B0402040204020203" pitchFamily="34" charset="0"/>
                          <a:ea typeface="+mn-ea"/>
                          <a:cs typeface="+mn-cs"/>
                        </a:rPr>
                        <a:t> is timing out without </a:t>
                      </a:r>
                      <a:r>
                        <a:rPr lang="en-AU" sz="900" b="0" i="0" u="none" strike="noStrike" kern="1200" dirty="0" err="1">
                          <a:solidFill>
                            <a:srgbClr val="222324"/>
                          </a:solidFill>
                          <a:effectLst/>
                          <a:latin typeface="Segoe UI Semilight" panose="020B0402040204020203" pitchFamily="34" charset="0"/>
                          <a:ea typeface="+mn-ea"/>
                          <a:cs typeface="+mn-cs"/>
                        </a:rPr>
                        <a:t>specificing</a:t>
                      </a:r>
                      <a:r>
                        <a:rPr lang="en-AU" sz="900" b="0" i="0" u="none" strike="noStrike" kern="1200" dirty="0">
                          <a:solidFill>
                            <a:srgbClr val="222324"/>
                          </a:solidFill>
                          <a:effectLst/>
                          <a:latin typeface="Segoe UI Semilight" panose="020B0402040204020203" pitchFamily="34" charset="0"/>
                          <a:ea typeface="+mn-ea"/>
                          <a:cs typeface="+mn-cs"/>
                        </a:rPr>
                        <a:t> the </a:t>
                      </a:r>
                      <a:r>
                        <a:rPr lang="en-AU" sz="900" b="0" i="0" u="none" strike="noStrike" kern="1200" dirty="0" err="1">
                          <a:solidFill>
                            <a:srgbClr val="222324"/>
                          </a:solidFill>
                          <a:effectLst/>
                          <a:latin typeface="Segoe UI Semilight" panose="020B0402040204020203" pitchFamily="34" charset="0"/>
                          <a:ea typeface="+mn-ea"/>
                          <a:cs typeface="+mn-cs"/>
                        </a:rPr>
                        <a:t>PublishingCategoryID</a:t>
                      </a:r>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Closed</a:t>
                      </a:r>
                    </a:p>
                  </a:txBody>
                  <a:tcPr marL="8763" marR="8763" marT="8763" marB="0" anchor="ctr">
                    <a:solidFill>
                      <a:schemeClr val="bg1">
                        <a:lumMod val="9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Settlements</a:t>
                      </a:r>
                    </a:p>
                  </a:txBody>
                  <a:tcPr marL="8763" marR="8763" marT="8763" marB="0" anchor="ctr">
                    <a:solidFill>
                      <a:schemeClr val="bg1">
                        <a:lumMod val="95000"/>
                      </a:schemeClr>
                    </a:solidFill>
                  </a:tcPr>
                </a:tc>
                <a:tc>
                  <a:txBody>
                    <a:bodyPr/>
                    <a:lstStyle/>
                    <a:p>
                      <a:pPr marL="0" algn="l" defTabSz="727510" rtl="0" eaLnBrk="1" fontAlgn="ctr" latinLnBrk="0" hangingPunct="1"/>
                      <a:r>
                        <a:rPr lang="en-AU" sz="900" b="0" i="0" u="none" strike="noStrike" kern="1200" dirty="0">
                          <a:solidFill>
                            <a:srgbClr val="222324"/>
                          </a:solidFill>
                          <a:effectLst/>
                          <a:latin typeface="Segoe UI Semilight" panose="020B0402040204020203" pitchFamily="34" charset="0"/>
                          <a:ea typeface="+mn-ea"/>
                          <a:cs typeface="+mn-cs"/>
                        </a:rPr>
                        <a:t>If participants use the </a:t>
                      </a:r>
                      <a:r>
                        <a:rPr lang="en-AU" sz="900" b="0" i="0" u="none" strike="noStrike" kern="1200" dirty="0" err="1">
                          <a:solidFill>
                            <a:srgbClr val="222324"/>
                          </a:solidFill>
                          <a:effectLst/>
                          <a:latin typeface="Segoe UI Semilight" panose="020B0402040204020203" pitchFamily="34" charset="0"/>
                          <a:ea typeface="+mn-ea"/>
                          <a:cs typeface="+mn-cs"/>
                        </a:rPr>
                        <a:t>PublishingCategoryID</a:t>
                      </a:r>
                      <a:r>
                        <a:rPr lang="en-AU" sz="900" b="0" i="0" u="none" strike="noStrike" kern="1200" dirty="0">
                          <a:solidFill>
                            <a:srgbClr val="222324"/>
                          </a:solidFill>
                          <a:effectLst/>
                          <a:latin typeface="Segoe UI Semilight" panose="020B0402040204020203" pitchFamily="34" charset="0"/>
                          <a:ea typeface="+mn-ea"/>
                          <a:cs typeface="+mn-cs"/>
                        </a:rPr>
                        <a:t> the API responses  correctly.</a:t>
                      </a:r>
                    </a:p>
                  </a:txBody>
                  <a:tcPr marL="8763" marR="8763" marT="8763" marB="0" anchor="ctr">
                    <a:solidFill>
                      <a:schemeClr val="bg1">
                        <a:lumMod val="95000"/>
                      </a:schemeClr>
                    </a:solidFill>
                  </a:tcPr>
                </a:tc>
                <a:extLst>
                  <a:ext uri="{0D108BD9-81ED-4DB2-BD59-A6C34878D82A}">
                    <a16:rowId xmlns:a16="http://schemas.microsoft.com/office/drawing/2014/main" val="3263823008"/>
                  </a:ext>
                </a:extLst>
              </a:tr>
              <a:tr h="339874">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4201</a:t>
                      </a:r>
                    </a:p>
                  </a:txBody>
                  <a:tcPr marL="8763" marR="8763" marT="8763" marB="0" anchor="ctr">
                    <a:solidFill>
                      <a:schemeClr val="bg1">
                        <a:lumMod val="85000"/>
                      </a:schemeClr>
                    </a:solidFill>
                  </a:tcPr>
                </a:tc>
                <a:tc>
                  <a:txBody>
                    <a:bodyPr/>
                    <a:lstStyle/>
                    <a:p>
                      <a:r>
                        <a:rPr lang="en-AU" sz="900" b="0" i="0" u="none" strike="noStrike" kern="1200" dirty="0">
                          <a:solidFill>
                            <a:srgbClr val="222324"/>
                          </a:solidFill>
                          <a:effectLst/>
                          <a:latin typeface="Segoe UI Semilight" panose="020B0402040204020203" pitchFamily="34" charset="0"/>
                          <a:ea typeface="+mn-ea"/>
                          <a:cs typeface="+mn-cs"/>
                        </a:rPr>
                        <a:t>CDEII Report Issue</a:t>
                      </a:r>
                    </a:p>
                  </a:txBody>
                  <a:tcPr marL="68580" marR="68580" marT="0" marB="0">
                    <a:solidFill>
                      <a:schemeClr val="bg1">
                        <a:lumMod val="8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In Testing</a:t>
                      </a:r>
                    </a:p>
                  </a:txBody>
                  <a:tcPr marL="8763" marR="8763" marT="8763" marB="0" anchor="ctr">
                    <a:solidFill>
                      <a:schemeClr val="bg1">
                        <a:lumMod val="8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Settlements</a:t>
                      </a:r>
                    </a:p>
                  </a:txBody>
                  <a:tcPr marL="8763" marR="8763" marT="8763" marB="0" anchor="ctr">
                    <a:solidFill>
                      <a:schemeClr val="bg1">
                        <a:lumMod val="85000"/>
                      </a:schemeClr>
                    </a:solidFill>
                  </a:tcPr>
                </a:tc>
                <a:tc>
                  <a:txBody>
                    <a:bodyPr/>
                    <a:lstStyle/>
                    <a:p>
                      <a:pPr marL="0" algn="l" defTabSz="727510" rtl="0" eaLnBrk="1" fontAlgn="ctr" latinLnBrk="0" hangingPunct="1"/>
                      <a:r>
                        <a:rPr lang="en-AU" sz="900" b="0" i="0" u="none" strike="noStrike" kern="1200" dirty="0">
                          <a:solidFill>
                            <a:srgbClr val="222324"/>
                          </a:solidFill>
                          <a:effectLst/>
                          <a:latin typeface="Segoe UI Semilight" panose="020B0402040204020203" pitchFamily="34" charset="0"/>
                          <a:ea typeface="+mn-ea"/>
                          <a:cs typeface="+mn-cs"/>
                        </a:rPr>
                        <a:t>This report is not generated in all instances.</a:t>
                      </a:r>
                    </a:p>
                    <a:p>
                      <a:pPr marL="0" marR="0" lvl="0" indent="0" algn="l" defTabSz="727510" rtl="0" eaLnBrk="1" fontAlgn="ctr" latinLnBrk="0" hangingPunct="1">
                        <a:lnSpc>
                          <a:spcPct val="100000"/>
                        </a:lnSpc>
                        <a:spcBef>
                          <a:spcPts val="0"/>
                        </a:spcBef>
                        <a:spcAft>
                          <a:spcPts val="0"/>
                        </a:spcAft>
                        <a:buClrTx/>
                        <a:buSzTx/>
                        <a:buFontTx/>
                        <a:buNone/>
                        <a:tabLst/>
                        <a:defRPr/>
                      </a:pPr>
                      <a:r>
                        <a:rPr lang="en-US" sz="900" b="0" i="0" u="none" strike="noStrike" kern="1200" dirty="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dirty="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extLst>
                  <a:ext uri="{0D108BD9-81ED-4DB2-BD59-A6C34878D82A}">
                    <a16:rowId xmlns:a16="http://schemas.microsoft.com/office/drawing/2014/main" val="3344862086"/>
                  </a:ext>
                </a:extLst>
              </a:tr>
              <a:tr h="294284">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4333</a:t>
                      </a:r>
                    </a:p>
                  </a:txBody>
                  <a:tcPr marL="8763" marR="8763" marT="8763" marB="0" anchor="ctr">
                    <a:solidFill>
                      <a:schemeClr val="bg1">
                        <a:lumMod val="95000"/>
                      </a:schemeClr>
                    </a:solidFill>
                  </a:tcPr>
                </a:tc>
                <a:tc>
                  <a:txBody>
                    <a:bodyPr/>
                    <a:lstStyle/>
                    <a:p>
                      <a:r>
                        <a:rPr lang="en-AU" sz="900" b="0" i="0" u="none" strike="noStrike" kern="1200" dirty="0">
                          <a:solidFill>
                            <a:srgbClr val="222324"/>
                          </a:solidFill>
                          <a:effectLst/>
                          <a:latin typeface="Segoe UI Semilight" panose="020B0402040204020203" pitchFamily="34" charset="0"/>
                          <a:ea typeface="+mn-ea"/>
                          <a:cs typeface="+mn-cs"/>
                        </a:rPr>
                        <a:t>Settlements UAT - Settlement Direct - Settlements Direct Change to exclude Version</a:t>
                      </a:r>
                    </a:p>
                  </a:txBody>
                  <a:tcPr marL="68580" marR="68580" marT="0" marB="0">
                    <a:solidFill>
                      <a:schemeClr val="bg1">
                        <a:lumMod val="9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In Testing</a:t>
                      </a:r>
                    </a:p>
                  </a:txBody>
                  <a:tcPr marL="8763" marR="8763" marT="8763" marB="0" anchor="ctr">
                    <a:solidFill>
                      <a:schemeClr val="bg1">
                        <a:lumMod val="9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Settlements</a:t>
                      </a:r>
                    </a:p>
                  </a:txBody>
                  <a:tcPr marL="8763" marR="8763" marT="8763" marB="0" anchor="ctr">
                    <a:solidFill>
                      <a:schemeClr val="bg1">
                        <a:lumMod val="95000"/>
                      </a:schemeClr>
                    </a:solidFill>
                  </a:tcPr>
                </a:tc>
                <a:tc>
                  <a:txBody>
                    <a:bodyPr/>
                    <a:lstStyle/>
                    <a:p>
                      <a:r>
                        <a:rPr lang="en-AU" sz="900" b="0" i="0" u="none" strike="noStrike" kern="1200" dirty="0">
                          <a:solidFill>
                            <a:srgbClr val="222324"/>
                          </a:solidFill>
                          <a:effectLst/>
                          <a:latin typeface="Segoe UI Semilight" panose="020B0402040204020203" pitchFamily="34" charset="0"/>
                          <a:ea typeface="+mn-ea"/>
                          <a:cs typeface="+mn-cs"/>
                        </a:rPr>
                        <a:t>The settlement direct screen is missing the version column on the screen.</a:t>
                      </a:r>
                    </a:p>
                    <a:p>
                      <a:pPr marL="0" marR="0" lvl="0" indent="0" algn="l" defTabSz="727510" rtl="0" eaLnBrk="1" fontAlgn="auto" latinLnBrk="0" hangingPunct="1">
                        <a:lnSpc>
                          <a:spcPct val="100000"/>
                        </a:lnSpc>
                        <a:spcBef>
                          <a:spcPts val="0"/>
                        </a:spcBef>
                        <a:spcAft>
                          <a:spcPts val="0"/>
                        </a:spcAft>
                        <a:buClrTx/>
                        <a:buSzTx/>
                        <a:buFontTx/>
                        <a:buNone/>
                        <a:tabLst/>
                        <a:defRPr/>
                      </a:pPr>
                      <a:r>
                        <a:rPr lang="en-US" sz="900" b="0" i="0" u="none" strike="noStrike" kern="1200" dirty="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extLst>
                  <a:ext uri="{0D108BD9-81ED-4DB2-BD59-A6C34878D82A}">
                    <a16:rowId xmlns:a16="http://schemas.microsoft.com/office/drawing/2014/main" val="1286549700"/>
                  </a:ext>
                </a:extLst>
              </a:tr>
              <a:tr h="361340">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4324</a:t>
                      </a:r>
                    </a:p>
                  </a:txBody>
                  <a:tcPr marL="8763" marR="8763" marT="8763" marB="0" anchor="ctr">
                    <a:solidFill>
                      <a:schemeClr val="bg1">
                        <a:lumMod val="85000"/>
                      </a:schemeClr>
                    </a:solidFill>
                  </a:tcPr>
                </a:tc>
                <a:tc>
                  <a:txBody>
                    <a:bodyPr/>
                    <a:lstStyle/>
                    <a:p>
                      <a:r>
                        <a:rPr lang="en-AU" sz="900" b="0" i="0" u="none" strike="noStrike" kern="1200" dirty="0">
                          <a:solidFill>
                            <a:srgbClr val="222324"/>
                          </a:solidFill>
                          <a:effectLst/>
                          <a:latin typeface="Segoe UI Semilight" panose="020B0402040204020203" pitchFamily="34" charset="0"/>
                          <a:ea typeface="+mn-ea"/>
                          <a:cs typeface="+mn-cs"/>
                        </a:rPr>
                        <a:t>Settlements UAT - NEM Public Daily Energy Summary report not generated</a:t>
                      </a:r>
                    </a:p>
                  </a:txBody>
                  <a:tcPr marL="68580" marR="68580" marT="0" marB="0">
                    <a:solidFill>
                      <a:schemeClr val="bg1">
                        <a:lumMod val="8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In Progress</a:t>
                      </a:r>
                    </a:p>
                  </a:txBody>
                  <a:tcPr marL="8763" marR="8763" marT="8763" marB="0" anchor="ctr">
                    <a:solidFill>
                      <a:schemeClr val="bg1">
                        <a:lumMod val="8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Settlements</a:t>
                      </a:r>
                    </a:p>
                  </a:txBody>
                  <a:tcPr marL="8763" marR="8763" marT="8763" marB="0" anchor="ctr">
                    <a:solidFill>
                      <a:schemeClr val="bg1">
                        <a:lumMod val="85000"/>
                      </a:schemeClr>
                    </a:solidFill>
                  </a:tcPr>
                </a:tc>
                <a:tc>
                  <a:txBody>
                    <a:bodyPr/>
                    <a:lstStyle/>
                    <a:p>
                      <a:r>
                        <a:rPr lang="en-AU" sz="900" b="0" i="0" u="none" strike="noStrike" kern="1200" dirty="0">
                          <a:solidFill>
                            <a:srgbClr val="222324"/>
                          </a:solidFill>
                          <a:effectLst/>
                          <a:latin typeface="Segoe UI Semilight" panose="020B0402040204020203" pitchFamily="34" charset="0"/>
                          <a:ea typeface="+mn-ea"/>
                          <a:cs typeface="+mn-cs"/>
                        </a:rPr>
                        <a:t>This report is not being generated and displayed on the settlement direct screen.</a:t>
                      </a:r>
                    </a:p>
                    <a:p>
                      <a:pPr marL="0" marR="0" lvl="0" indent="0" algn="l" defTabSz="727510" rtl="0" eaLnBrk="1" fontAlgn="auto" latinLnBrk="0" hangingPunct="1">
                        <a:lnSpc>
                          <a:spcPct val="100000"/>
                        </a:lnSpc>
                        <a:spcBef>
                          <a:spcPts val="0"/>
                        </a:spcBef>
                        <a:spcAft>
                          <a:spcPts val="0"/>
                        </a:spcAft>
                        <a:buClrTx/>
                        <a:buSzTx/>
                        <a:buFontTx/>
                        <a:buNone/>
                        <a:tabLst/>
                        <a:defRPr/>
                      </a:pPr>
                      <a:r>
                        <a:rPr lang="en-US" sz="900" b="0" i="0" u="none" strike="noStrike" kern="1200" dirty="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85000"/>
                      </a:schemeClr>
                    </a:solidFill>
                  </a:tcPr>
                </a:tc>
                <a:extLst>
                  <a:ext uri="{0D108BD9-81ED-4DB2-BD59-A6C34878D82A}">
                    <a16:rowId xmlns:a16="http://schemas.microsoft.com/office/drawing/2014/main" val="1715648933"/>
                  </a:ext>
                </a:extLst>
              </a:tr>
              <a:tr h="294284">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4323</a:t>
                      </a:r>
                    </a:p>
                  </a:txBody>
                  <a:tcPr marL="8763" marR="8763" marT="8763" marB="0" anchor="ctr">
                    <a:solidFill>
                      <a:schemeClr val="bg1">
                        <a:lumMod val="95000"/>
                      </a:schemeClr>
                    </a:solidFill>
                  </a:tcPr>
                </a:tc>
                <a:tc>
                  <a:txBody>
                    <a:bodyPr/>
                    <a:lstStyle/>
                    <a:p>
                      <a:r>
                        <a:rPr lang="en-AU" sz="900" b="0" i="0" u="none" strike="noStrike" kern="1200" dirty="0">
                          <a:solidFill>
                            <a:srgbClr val="222324"/>
                          </a:solidFill>
                          <a:effectLst/>
                          <a:latin typeface="Segoe UI Semilight" panose="020B0402040204020203" pitchFamily="34" charset="0"/>
                          <a:ea typeface="+mn-ea"/>
                          <a:cs typeface="+mn-cs"/>
                        </a:rPr>
                        <a:t>Settlements UAT - NEM Confidential Daily Energy Summary report not generated</a:t>
                      </a:r>
                    </a:p>
                  </a:txBody>
                  <a:tcPr marL="68580" marR="68580" marT="0" marB="0">
                    <a:solidFill>
                      <a:schemeClr val="bg1">
                        <a:lumMod val="9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In Progress</a:t>
                      </a:r>
                    </a:p>
                  </a:txBody>
                  <a:tcPr marL="8763" marR="8763" marT="8763" marB="0" anchor="ctr">
                    <a:solidFill>
                      <a:schemeClr val="bg1">
                        <a:lumMod val="9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Settlements</a:t>
                      </a:r>
                    </a:p>
                  </a:txBody>
                  <a:tcPr marL="8763" marR="8763" marT="8763" marB="0" anchor="ctr">
                    <a:solidFill>
                      <a:schemeClr val="bg1">
                        <a:lumMod val="95000"/>
                      </a:schemeClr>
                    </a:solidFill>
                  </a:tcPr>
                </a:tc>
                <a:tc>
                  <a:txBody>
                    <a:bodyPr/>
                    <a:lstStyle/>
                    <a:p>
                      <a:r>
                        <a:rPr lang="en-AU" sz="900" b="0" i="0" u="none" strike="noStrike" kern="1200" dirty="0">
                          <a:solidFill>
                            <a:srgbClr val="222324"/>
                          </a:solidFill>
                          <a:effectLst/>
                          <a:latin typeface="Segoe UI Semilight" panose="020B0402040204020203" pitchFamily="34" charset="0"/>
                          <a:ea typeface="+mn-ea"/>
                          <a:cs typeface="+mn-cs"/>
                        </a:rPr>
                        <a:t>This report is not being generated and displayed on the settlement direct screen.</a:t>
                      </a:r>
                    </a:p>
                    <a:p>
                      <a:pPr marL="0" marR="0" lvl="0" indent="0" algn="l" defTabSz="727510" rtl="0" eaLnBrk="1" fontAlgn="auto" latinLnBrk="0" hangingPunct="1">
                        <a:lnSpc>
                          <a:spcPct val="100000"/>
                        </a:lnSpc>
                        <a:spcBef>
                          <a:spcPts val="0"/>
                        </a:spcBef>
                        <a:spcAft>
                          <a:spcPts val="0"/>
                        </a:spcAft>
                        <a:buClrTx/>
                        <a:buSzTx/>
                        <a:buFontTx/>
                        <a:buNone/>
                        <a:tabLst/>
                        <a:defRPr/>
                      </a:pPr>
                      <a:r>
                        <a:rPr lang="en-US" sz="900" b="0" i="0" u="none" strike="noStrike" kern="1200" dirty="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extLst>
                  <a:ext uri="{0D108BD9-81ED-4DB2-BD59-A6C34878D82A}">
                    <a16:rowId xmlns:a16="http://schemas.microsoft.com/office/drawing/2014/main" val="3444951448"/>
                  </a:ext>
                </a:extLst>
              </a:tr>
              <a:tr h="294284">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4322</a:t>
                      </a:r>
                    </a:p>
                  </a:txBody>
                  <a:tcPr marL="8763" marR="8763" marT="8763" marB="0" anchor="ctr">
                    <a:solidFill>
                      <a:schemeClr val="bg1">
                        <a:lumMod val="85000"/>
                      </a:schemeClr>
                    </a:solidFill>
                  </a:tcPr>
                </a:tc>
                <a:tc>
                  <a:txBody>
                    <a:bodyPr/>
                    <a:lstStyle/>
                    <a:p>
                      <a:r>
                        <a:rPr lang="en-AU" sz="900" b="0" i="0" u="none" strike="noStrike" kern="1200" dirty="0">
                          <a:solidFill>
                            <a:srgbClr val="222324"/>
                          </a:solidFill>
                          <a:effectLst/>
                          <a:latin typeface="Segoe UI Semilight" panose="020B0402040204020203" pitchFamily="34" charset="0"/>
                          <a:ea typeface="+mn-ea"/>
                          <a:cs typeface="+mn-cs"/>
                        </a:rPr>
                        <a:t>Settlement UAT - NEM NMAS Recovery Reconciliation reports not generated</a:t>
                      </a:r>
                    </a:p>
                  </a:txBody>
                  <a:tcPr marL="68580" marR="68580" marT="0" marB="0">
                    <a:solidFill>
                      <a:schemeClr val="bg1">
                        <a:lumMod val="8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In Progress</a:t>
                      </a:r>
                    </a:p>
                  </a:txBody>
                  <a:tcPr marL="8763" marR="8763" marT="8763" marB="0" anchor="ctr">
                    <a:solidFill>
                      <a:schemeClr val="bg1">
                        <a:lumMod val="8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Settlements</a:t>
                      </a:r>
                    </a:p>
                  </a:txBody>
                  <a:tcPr marL="8763" marR="8763" marT="8763" marB="0" anchor="ctr">
                    <a:solidFill>
                      <a:schemeClr val="bg1">
                        <a:lumMod val="85000"/>
                      </a:schemeClr>
                    </a:solidFill>
                  </a:tcPr>
                </a:tc>
                <a:tc>
                  <a:txBody>
                    <a:bodyPr/>
                    <a:lstStyle/>
                    <a:p>
                      <a:r>
                        <a:rPr lang="en-AU" sz="900" b="0" i="0" u="none" strike="noStrike" kern="1200" dirty="0">
                          <a:solidFill>
                            <a:srgbClr val="222324"/>
                          </a:solidFill>
                          <a:effectLst/>
                          <a:latin typeface="Segoe UI Semilight" panose="020B0402040204020203" pitchFamily="34" charset="0"/>
                          <a:ea typeface="+mn-ea"/>
                          <a:cs typeface="+mn-cs"/>
                        </a:rPr>
                        <a:t>This report is not being generated and displayed on the settlement direct screen.</a:t>
                      </a:r>
                    </a:p>
                    <a:p>
                      <a:pPr marL="0" marR="0" lvl="0" indent="0" algn="l" defTabSz="727510" rtl="0" eaLnBrk="1" fontAlgn="auto" latinLnBrk="0" hangingPunct="1">
                        <a:lnSpc>
                          <a:spcPct val="100000"/>
                        </a:lnSpc>
                        <a:spcBef>
                          <a:spcPts val="0"/>
                        </a:spcBef>
                        <a:spcAft>
                          <a:spcPts val="0"/>
                        </a:spcAft>
                        <a:buClrTx/>
                        <a:buSzTx/>
                        <a:buFontTx/>
                        <a:buNone/>
                        <a:tabLst/>
                        <a:defRPr/>
                      </a:pPr>
                      <a:r>
                        <a:rPr lang="en-US" sz="900" b="0" i="0" u="none" strike="noStrike" kern="1200" dirty="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85000"/>
                      </a:schemeClr>
                    </a:solidFill>
                  </a:tcPr>
                </a:tc>
                <a:extLst>
                  <a:ext uri="{0D108BD9-81ED-4DB2-BD59-A6C34878D82A}">
                    <a16:rowId xmlns:a16="http://schemas.microsoft.com/office/drawing/2014/main" val="1102571131"/>
                  </a:ext>
                </a:extLst>
              </a:tr>
              <a:tr h="0">
                <a:tc>
                  <a:txBody>
                    <a:bodyPr/>
                    <a:lstStyle/>
                    <a:p>
                      <a:pPr algn="l" rtl="0" fontAlgn="ctr"/>
                      <a:r>
                        <a:rPr lang="en-AU" sz="900" b="0" i="0" u="none" strike="noStrike" kern="1200" dirty="0">
                          <a:solidFill>
                            <a:srgbClr val="222324"/>
                          </a:solidFill>
                          <a:effectLst/>
                          <a:latin typeface="Segoe UI Semilight" panose="020B0402040204020203" pitchFamily="34" charset="0"/>
                          <a:ea typeface="+mn-ea"/>
                          <a:cs typeface="+mn-cs"/>
                        </a:rPr>
                        <a:t>4321</a:t>
                      </a:r>
                    </a:p>
                  </a:txBody>
                  <a:tcPr marL="8763" marR="8763" marT="8763" marB="0" anchor="ctr">
                    <a:solidFill>
                      <a:schemeClr val="bg1">
                        <a:lumMod val="95000"/>
                      </a:schemeClr>
                    </a:solidFill>
                  </a:tcPr>
                </a:tc>
                <a:tc>
                  <a:txBody>
                    <a:bodyPr/>
                    <a:lstStyle/>
                    <a:p>
                      <a:pPr fontAlgn="t"/>
                      <a:r>
                        <a:rPr lang="en-AU" sz="900" b="0" i="0" u="none" strike="noStrike" kern="1200" dirty="0">
                          <a:solidFill>
                            <a:srgbClr val="222324"/>
                          </a:solidFill>
                          <a:effectLst/>
                          <a:latin typeface="Segoe UI Semilight" panose="020B0402040204020203" pitchFamily="34" charset="0"/>
                          <a:ea typeface="+mn-ea"/>
                          <a:cs typeface="+mn-cs"/>
                        </a:rPr>
                        <a:t>NEM Directions Recovery Reconciliation not being generated in Settlement Direct</a:t>
                      </a:r>
                    </a:p>
                  </a:txBody>
                  <a:tcPr>
                    <a:solidFill>
                      <a:schemeClr val="bg1">
                        <a:lumMod val="9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In Progress</a:t>
                      </a:r>
                    </a:p>
                  </a:txBody>
                  <a:tcPr marL="8763" marR="8763" marT="8763" marB="0" anchor="ctr">
                    <a:solidFill>
                      <a:schemeClr val="bg1">
                        <a:lumMod val="95000"/>
                      </a:schemeClr>
                    </a:solidFill>
                  </a:tcPr>
                </a:tc>
                <a:tc>
                  <a:txBody>
                    <a:bodyPr/>
                    <a:lstStyle/>
                    <a:p>
                      <a:pPr algn="l" rtl="0" fontAlgn="ctr"/>
                      <a:r>
                        <a:rPr lang="en-AU" sz="900" b="0" i="0" u="none" strike="noStrike" dirty="0">
                          <a:solidFill>
                            <a:srgbClr val="222324"/>
                          </a:solidFill>
                          <a:effectLst/>
                          <a:latin typeface="Segoe UI Semilight" panose="020B0402040204020203" pitchFamily="34" charset="0"/>
                        </a:rPr>
                        <a:t>Settlements</a:t>
                      </a:r>
                    </a:p>
                  </a:txBody>
                  <a:tcPr marL="8763" marR="8763" marT="8763" marB="0" anchor="ctr">
                    <a:solidFill>
                      <a:schemeClr val="bg1">
                        <a:lumMod val="95000"/>
                      </a:schemeClr>
                    </a:solidFill>
                  </a:tcPr>
                </a:tc>
                <a:tc>
                  <a:txBody>
                    <a:bodyPr/>
                    <a:lstStyle/>
                    <a:p>
                      <a:r>
                        <a:rPr lang="en-AU" sz="900" b="0" i="0" u="none" strike="noStrike" kern="1200" dirty="0">
                          <a:solidFill>
                            <a:srgbClr val="222324"/>
                          </a:solidFill>
                          <a:effectLst/>
                          <a:latin typeface="Segoe UI Semilight" panose="020B0402040204020203" pitchFamily="34" charset="0"/>
                          <a:ea typeface="+mn-ea"/>
                          <a:cs typeface="+mn-cs"/>
                        </a:rPr>
                        <a:t>This report is not being generated and displayed on the settlement direct screen.</a:t>
                      </a:r>
                    </a:p>
                    <a:p>
                      <a:pPr marL="0" marR="0" lvl="0" indent="0" algn="l" defTabSz="727510" rtl="0" eaLnBrk="1" fontAlgn="auto" latinLnBrk="0" hangingPunct="1">
                        <a:lnSpc>
                          <a:spcPct val="100000"/>
                        </a:lnSpc>
                        <a:spcBef>
                          <a:spcPts val="0"/>
                        </a:spcBef>
                        <a:spcAft>
                          <a:spcPts val="0"/>
                        </a:spcAft>
                        <a:buClrTx/>
                        <a:buSzTx/>
                        <a:buFontTx/>
                        <a:buNone/>
                        <a:tabLst/>
                        <a:defRPr/>
                      </a:pPr>
                      <a:r>
                        <a:rPr lang="en-US" sz="900" b="0" i="0" u="none" strike="noStrike" kern="1200" dirty="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dirty="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extLst>
                  <a:ext uri="{0D108BD9-81ED-4DB2-BD59-A6C34878D82A}">
                    <a16:rowId xmlns:a16="http://schemas.microsoft.com/office/drawing/2014/main" val="2067796473"/>
                  </a:ext>
                </a:extLst>
              </a:tr>
            </a:tbl>
          </a:graphicData>
        </a:graphic>
      </p:graphicFrame>
    </p:spTree>
    <p:extLst>
      <p:ext uri="{BB962C8B-B14F-4D97-AF65-F5344CB8AC3E}">
        <p14:creationId xmlns:p14="http://schemas.microsoft.com/office/powerpoint/2010/main" val="44333753"/>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16-9 v2.potx" id="{8BBE3452-16E1-4B69-A3C1-3024FB565F0A}" vid="{E508FD7E-E6F3-4F29-8CD8-628E5AED39E6}"/>
    </a:ext>
  </a:extLst>
</a:theme>
</file>

<file path=ppt/theme/theme2.xml><?xml version="1.0" encoding="utf-8"?>
<a:theme xmlns:a="http://schemas.openxmlformats.org/drawingml/2006/main" name="AEMO09">
  <a:themeElements>
    <a:clrScheme name="AEMO09">
      <a:dk1>
        <a:srgbClr val="1E4164"/>
      </a:dk1>
      <a:lt1>
        <a:srgbClr val="FFFFFF"/>
      </a:lt1>
      <a:dk2>
        <a:srgbClr val="F37421"/>
      </a:dk2>
      <a:lt2>
        <a:srgbClr val="C41230"/>
      </a:lt2>
      <a:accent1>
        <a:srgbClr val="FFC222"/>
      </a:accent1>
      <a:accent2>
        <a:srgbClr val="948671"/>
      </a:accent2>
      <a:accent3>
        <a:srgbClr val="FFFFFF"/>
      </a:accent3>
      <a:accent4>
        <a:srgbClr val="1E4164"/>
      </a:accent4>
      <a:accent5>
        <a:srgbClr val="A9C399"/>
      </a:accent5>
      <a:accent6>
        <a:srgbClr val="CB7E80"/>
      </a:accent6>
      <a:hlink>
        <a:srgbClr val="F37421"/>
      </a:hlink>
      <a:folHlink>
        <a:srgbClr val="C4123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f08f022-2cdc-49e5-914c-f7e666dadb4c">
      <UserInfo>
        <DisplayName>Peter Carruthers</DisplayName>
        <AccountId>19</AccountId>
        <AccountType/>
      </UserInfo>
      <UserInfo>
        <DisplayName>George Dounas</DisplayName>
        <AccountId>29</AccountId>
        <AccountType/>
      </UserInfo>
      <UserInfo>
        <DisplayName>Monica Morona</DisplayName>
        <AccountId>50</AccountId>
        <AccountType/>
      </UserInfo>
    </SharedWithUsers>
    <Date xmlns="99eba8f5-7fec-4c00-afe1-f2f2944c28a7" xsi:nil="true"/>
    <Comment xmlns="99eba8f5-7fec-4c00-afe1-f2f2944c28a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0E2964DDED0EC4A8D459028649F1056" ma:contentTypeVersion="14" ma:contentTypeDescription="Create a new document." ma:contentTypeScope="" ma:versionID="e69100847e6549220f3374bec3110ff6">
  <xsd:schema xmlns:xsd="http://www.w3.org/2001/XMLSchema" xmlns:xs="http://www.w3.org/2001/XMLSchema" xmlns:p="http://schemas.microsoft.com/office/2006/metadata/properties" xmlns:ns2="99eba8f5-7fec-4c00-afe1-f2f2944c28a7" xmlns:ns3="ff08f022-2cdc-49e5-914c-f7e666dadb4c" targetNamespace="http://schemas.microsoft.com/office/2006/metadata/properties" ma:root="true" ma:fieldsID="548aab25d8444a675ce2ffc2b062e7fb" ns2:_="" ns3:_="">
    <xsd:import namespace="99eba8f5-7fec-4c00-afe1-f2f2944c28a7"/>
    <xsd:import namespace="ff08f022-2cdc-49e5-914c-f7e666dadb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Date" minOccurs="0"/>
                <xsd:element ref="ns2:Com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ba8f5-7fec-4c00-afe1-f2f2944c28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element name="Comment" ma:index="21" nillable="true" ma:displayName="Comment" ma:description="Additional info about the doc" ma:format="Dropdown" ma:internalName="Comment">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08f022-2cdc-49e5-914c-f7e666dadb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8C7B03-B3CD-416A-BD5D-8F9B2E66E755}">
  <ds:schemaRefs>
    <ds:schemaRef ds:uri="http://purl.org/dc/terms/"/>
    <ds:schemaRef ds:uri="http://schemas.openxmlformats.org/package/2006/metadata/core-properties"/>
    <ds:schemaRef ds:uri="99eba8f5-7fec-4c00-afe1-f2f2944c28a7"/>
    <ds:schemaRef ds:uri="http://schemas.microsoft.com/office/2006/documentManagement/types"/>
    <ds:schemaRef ds:uri="http://schemas.microsoft.com/office/infopath/2007/PartnerControls"/>
    <ds:schemaRef ds:uri="http://purl.org/dc/elements/1.1/"/>
    <ds:schemaRef ds:uri="http://schemas.microsoft.com/office/2006/metadata/properties"/>
    <ds:schemaRef ds:uri="ff08f022-2cdc-49e5-914c-f7e666dadb4c"/>
    <ds:schemaRef ds:uri="http://www.w3.org/XML/1998/namespace"/>
    <ds:schemaRef ds:uri="http://purl.org/dc/dcmitype/"/>
  </ds:schemaRefs>
</ds:datastoreItem>
</file>

<file path=customXml/itemProps2.xml><?xml version="1.0" encoding="utf-8"?>
<ds:datastoreItem xmlns:ds="http://schemas.openxmlformats.org/officeDocument/2006/customXml" ds:itemID="{E50BEAAE-B0C7-41D3-8EB1-0310B00BD48C}">
  <ds:schemaRefs>
    <ds:schemaRef ds:uri="http://schemas.microsoft.com/sharepoint/v3/contenttype/forms"/>
  </ds:schemaRefs>
</ds:datastoreItem>
</file>

<file path=customXml/itemProps3.xml><?xml version="1.0" encoding="utf-8"?>
<ds:datastoreItem xmlns:ds="http://schemas.openxmlformats.org/officeDocument/2006/customXml" ds:itemID="{E7E58F62-3886-4B6B-A6E2-AD5D7547E4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eba8f5-7fec-4c00-afe1-f2f2944c28a7"/>
    <ds:schemaRef ds:uri="ff08f022-2cdc-49e5-914c-f7e666dadb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AEMO presentation 2018 16-9</Template>
  <TotalTime>6145</TotalTime>
  <Words>1644</Words>
  <Application>Microsoft Office PowerPoint</Application>
  <PresentationFormat>Widescreen</PresentationFormat>
  <Paragraphs>301</Paragraphs>
  <Slides>23</Slides>
  <Notes>3</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Office Theme</vt:lpstr>
      <vt:lpstr>AEMO09</vt:lpstr>
      <vt:lpstr>5MS Industry Testing Working Group #15</vt:lpstr>
      <vt:lpstr>AEMO Competition Law  Meeting Protocol</vt:lpstr>
      <vt:lpstr>Agenda</vt:lpstr>
      <vt:lpstr>Welcome</vt:lpstr>
      <vt:lpstr>Actions from Previous Meetings </vt:lpstr>
      <vt:lpstr>Open Actions</vt:lpstr>
      <vt:lpstr>Defects ​</vt:lpstr>
      <vt:lpstr>5MS Staging Environment – 23 April  2021</vt:lpstr>
      <vt:lpstr>5MS Pre Production – 23 April  2021</vt:lpstr>
      <vt:lpstr>5MS Pre Production –  23 April  2021</vt:lpstr>
      <vt:lpstr>Retail Invitation Testing​</vt:lpstr>
      <vt:lpstr>Retail Invitation Testing​</vt:lpstr>
      <vt:lpstr>Market Trial Test Preparation​</vt:lpstr>
      <vt:lpstr>Market Trials - Changes</vt:lpstr>
      <vt:lpstr>Market Trials – Proposed Scope</vt:lpstr>
      <vt:lpstr>Market Trials – Proposed Scope</vt:lpstr>
      <vt:lpstr>Market Trial Test Preparation​ - Next Steps</vt:lpstr>
      <vt:lpstr>Forward Meeting Plan</vt:lpstr>
      <vt:lpstr>Upcoming Meetings  AEMO | Program Calendar and Timelines</vt:lpstr>
      <vt:lpstr>General Questions</vt:lpstr>
      <vt:lpstr>Meeting Close</vt:lpstr>
      <vt:lpstr>Appendix</vt:lpstr>
      <vt:lpstr>Appendix</vt:lpstr>
    </vt:vector>
  </TitlesOfParts>
  <Company>Australian Energy Market Operator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Steering Committee Update</dc:title>
  <dc:creator>Michael Ryan</dc:creator>
  <cp:lastModifiedBy>Tui Grant</cp:lastModifiedBy>
  <cp:revision>25</cp:revision>
  <cp:lastPrinted>2019-08-14T02:02:16Z</cp:lastPrinted>
  <dcterms:created xsi:type="dcterms:W3CDTF">2018-04-12T04:49:35Z</dcterms:created>
  <dcterms:modified xsi:type="dcterms:W3CDTF">2021-05-12T00:12:14Z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0x010100A0E2964DDED0EC4A8D459028649F1056</vt:lpwstr>
  </property>
  <property fmtid="{D5CDD505-2E9C-101B-9397-08002B2CF9AE}" pid="3" name="_dlc_DocIdItemGuid">
    <vt:lpwstr>161d5d76-da3a-42e6-ab6c-f31547b095a6</vt:lpwstr>
  </property>
  <property fmtid="{D5CDD505-2E9C-101B-9397-08002B2CF9AE}" pid="4" name="AuthorIds_UIVersion_8704">
    <vt:lpwstr>18</vt:lpwstr>
  </property>
  <property fmtid="{D5CDD505-2E9C-101B-9397-08002B2CF9AE}" pid="5" name="AuthorIds_UIVersion_23552">
    <vt:lpwstr>18</vt:lpwstr>
  </property>
  <property fmtid="{D5CDD505-2E9C-101B-9397-08002B2CF9AE}" pid="6" name="AuthorIds_UIVersion_17408">
    <vt:lpwstr>20</vt:lpwstr>
  </property>
  <property fmtid="{D5CDD505-2E9C-101B-9397-08002B2CF9AE}" pid="7" name="AuthorIds_UIVersion_4608">
    <vt:lpwstr>18</vt:lpwstr>
  </property>
</Properties>
</file>