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4"/>
  </p:notesMasterIdLst>
  <p:sldIdLst>
    <p:sldId id="256" r:id="rId5"/>
    <p:sldId id="1050" r:id="rId6"/>
    <p:sldId id="1095" r:id="rId7"/>
    <p:sldId id="1156" r:id="rId8"/>
    <p:sldId id="3819" r:id="rId9"/>
    <p:sldId id="3788" r:id="rId10"/>
    <p:sldId id="1216" r:id="rId11"/>
    <p:sldId id="1230" r:id="rId12"/>
    <p:sldId id="1235" r:id="rId13"/>
    <p:sldId id="1149" r:id="rId14"/>
    <p:sldId id="1236" r:id="rId15"/>
    <p:sldId id="1237" r:id="rId16"/>
    <p:sldId id="1217" r:id="rId17"/>
    <p:sldId id="1232" r:id="rId18"/>
    <p:sldId id="1239" r:id="rId19"/>
    <p:sldId id="1240" r:id="rId20"/>
    <p:sldId id="1238" r:id="rId21"/>
    <p:sldId id="785" r:id="rId22"/>
    <p:sldId id="985" r:id="rId23"/>
  </p:sldIdLst>
  <p:sldSz cx="9144000" cy="6858000" type="screen4x3"/>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ire Morgan" initials="CM" lastIdx="1" clrIdx="0">
    <p:extLst>
      <p:ext uri="{19B8F6BF-5375-455C-9EA6-DF929625EA0E}">
        <p15:presenceInfo xmlns:p15="http://schemas.microsoft.com/office/powerpoint/2012/main" userId="S::Claire.Morgan@aemo.com.au::dc6e1f80-afb0-4b3f-a039-8dc96cdec80a" providerId="AD"/>
      </p:ext>
    </p:extLst>
  </p:cmAuthor>
  <p:cmAuthor id="2" name="Emily Brodie" initials="EB" lastIdx="2" clrIdx="1">
    <p:extLst>
      <p:ext uri="{19B8F6BF-5375-455C-9EA6-DF929625EA0E}">
        <p15:presenceInfo xmlns:p15="http://schemas.microsoft.com/office/powerpoint/2012/main" userId="S::Emily.Brodie@aemo.com.au::49ce462e-3502-4f24-a4dc-37209137f68b" providerId="AD"/>
      </p:ext>
    </p:extLst>
  </p:cmAuthor>
  <p:cmAuthor id="3" name="Anne-Marie McCague" initials="AM" lastIdx="1" clrIdx="2">
    <p:extLst>
      <p:ext uri="{19B8F6BF-5375-455C-9EA6-DF929625EA0E}">
        <p15:presenceInfo xmlns:p15="http://schemas.microsoft.com/office/powerpoint/2012/main" userId="S::AnneMarie.McCague@aemo.com.au::3580a8e1-7513-45f1-8e90-655e8672d335" providerId="AD"/>
      </p:ext>
    </p:extLst>
  </p:cmAuthor>
  <p:cmAuthor id="4" name="Tui Grant" initials="TG" lastIdx="2" clrIdx="3">
    <p:extLst>
      <p:ext uri="{19B8F6BF-5375-455C-9EA6-DF929625EA0E}">
        <p15:presenceInfo xmlns:p15="http://schemas.microsoft.com/office/powerpoint/2012/main" userId="S::Tui.Grant@aemo.com.au::a4de3812-492b-4eb6-9f5d-ba7dc5842b0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95B69F-30BE-0000-8276-CAD89267FF10}" v="101" dt="2021-03-21T23:40:20.685"/>
    <p1510:client id="{1AA742EC-E652-4095-AD54-3D334F7CE061}" v="2" dt="2021-03-18T23:42:18.057"/>
    <p1510:client id="{366D649E-3D19-FF34-3BE8-91B2976231CA}" v="584" dt="2021-03-21T22:54:36.810"/>
    <p1510:client id="{F406CCA7-BE22-4BCF-A663-D5B2E61C722A}" v="26" dt="2021-03-18T00:01:16.7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6" d="100"/>
          <a:sy n="116" d="100"/>
        </p:scale>
        <p:origin x="89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en-AU"/>
          </a:p>
        </p:txBody>
      </p:sp>
      <p:sp>
        <p:nvSpPr>
          <p:cNvPr id="3" name="Date Placeholder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57950368-C231-424B-8EDC-C5EA884CC8D2}" type="datetimeFigureOut">
              <a:rPr lang="en-AU" smtClean="0"/>
              <a:t>25/03/2021</a:t>
            </a:fld>
            <a:endParaRPr lang="en-AU"/>
          </a:p>
        </p:txBody>
      </p:sp>
      <p:sp>
        <p:nvSpPr>
          <p:cNvPr id="4" name="Slide Image Placeholder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9075" tIns="49538" rIns="99075" bIns="49538" rtlCol="0" anchor="ctr"/>
          <a:lstStyle/>
          <a:p>
            <a:endParaRPr lang="en-AU"/>
          </a:p>
        </p:txBody>
      </p:sp>
      <p:sp>
        <p:nvSpPr>
          <p:cNvPr id="5" name="Notes Placeholder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en-AU"/>
          </a:p>
        </p:txBody>
      </p:sp>
      <p:sp>
        <p:nvSpPr>
          <p:cNvPr id="7" name="Slide Number Placeholder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439DE090-26EF-450E-97B6-379DF324908B}" type="slidenum">
              <a:rPr lang="en-AU" smtClean="0"/>
              <a:t>‹#›</a:t>
            </a:fld>
            <a:endParaRPr lang="en-AU"/>
          </a:p>
        </p:txBody>
      </p:sp>
    </p:spTree>
    <p:extLst>
      <p:ext uri="{BB962C8B-B14F-4D97-AF65-F5344CB8AC3E}">
        <p14:creationId xmlns:p14="http://schemas.microsoft.com/office/powerpoint/2010/main" val="3741156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1279525"/>
            <a:ext cx="4605337" cy="3454400"/>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39DE090-26EF-450E-97B6-379DF324908B}" type="slidenum">
              <a:rPr lang="en-AU" smtClean="0"/>
              <a:t>3</a:t>
            </a:fld>
            <a:endParaRPr lang="en-AU" dirty="0"/>
          </a:p>
        </p:txBody>
      </p:sp>
    </p:spTree>
    <p:extLst>
      <p:ext uri="{BB962C8B-B14F-4D97-AF65-F5344CB8AC3E}">
        <p14:creationId xmlns:p14="http://schemas.microsoft.com/office/powerpoint/2010/main" val="1137158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AEF49620-6741-4FED-BCB0-A1A8263B3F52}" type="slidenum">
              <a:rPr lang="en-AU" smtClean="0"/>
              <a:t>5</a:t>
            </a:fld>
            <a:endParaRPr lang="en-AU"/>
          </a:p>
        </p:txBody>
      </p:sp>
    </p:spTree>
    <p:extLst>
      <p:ext uri="{BB962C8B-B14F-4D97-AF65-F5344CB8AC3E}">
        <p14:creationId xmlns:p14="http://schemas.microsoft.com/office/powerpoint/2010/main" val="33239583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655AF0A9-B75F-4CE4-B6F5-9C9C91644E71}"/>
              </a:ext>
            </a:extLst>
          </p:cNvPr>
          <p:cNvGrpSpPr/>
          <p:nvPr userDrawn="1"/>
        </p:nvGrpSpPr>
        <p:grpSpPr>
          <a:xfrm>
            <a:off x="-3171489" y="4738401"/>
            <a:ext cx="12801436" cy="3019357"/>
            <a:chOff x="-2935513" y="4064389"/>
            <a:chExt cx="15659100" cy="3693368"/>
          </a:xfrm>
        </p:grpSpPr>
        <p:sp>
          <p:nvSpPr>
            <p:cNvPr id="14" name="Freeform 15">
              <a:extLst>
                <a:ext uri="{FF2B5EF4-FFF2-40B4-BE49-F238E27FC236}">
                  <a16:creationId xmlns:a16="http://schemas.microsoft.com/office/drawing/2014/main" id="{C472C06F-2F73-4B39-8BAB-A874F77BACE5}"/>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15" name="Freeform 16">
              <a:extLst>
                <a:ext uri="{FF2B5EF4-FFF2-40B4-BE49-F238E27FC236}">
                  <a16:creationId xmlns:a16="http://schemas.microsoft.com/office/drawing/2014/main" id="{2BDC0F06-172D-4ABF-B968-903A61518BDF}"/>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grpSp>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9144000" cy="6858000"/>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629100" y="2350800"/>
            <a:ext cx="6858000" cy="2387600"/>
          </a:xfrm>
        </p:spPr>
        <p:txBody>
          <a:bodyPr anchor="b"/>
          <a:lstStyle>
            <a:lvl1pPr algn="l">
              <a:defRPr sz="4500"/>
            </a:lvl1pPr>
          </a:lstStyle>
          <a:p>
            <a:r>
              <a:rPr lang="en-US"/>
              <a:t>Click to edit Master title style</a:t>
            </a:r>
            <a:endParaRPr lang="en-AU"/>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629100" y="4899600"/>
            <a:ext cx="6858000" cy="626400"/>
          </a:xfrm>
        </p:spPr>
        <p:txBody>
          <a:bodyPr>
            <a:normAutofit/>
          </a:bodyPr>
          <a:lstStyle>
            <a:lvl1pPr marL="0" indent="0" algn="l">
              <a:buNone/>
              <a:defRPr sz="21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AU"/>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8501903" y="6230850"/>
            <a:ext cx="432081" cy="365125"/>
          </a:xfrm>
        </p:spPr>
        <p:txBody>
          <a:bodyPr/>
          <a:lstStyle>
            <a:lvl1pPr>
              <a:defRPr>
                <a:solidFill>
                  <a:schemeClr val="bg1"/>
                </a:solidFill>
              </a:defRPr>
            </a:lvl1pPr>
          </a:lstStyle>
          <a:p>
            <a:fld id="{4EC81F68-4976-451A-B2E9-79BCBD2F70CC}" type="slidenum">
              <a:rPr lang="en-AU" smtClean="0"/>
              <a:pPr/>
              <a:t>‹#›</a:t>
            </a:fld>
            <a:endParaRPr lang="en-AU"/>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7108873" y="6230850"/>
            <a:ext cx="1302050" cy="365125"/>
          </a:xfrm>
        </p:spPr>
        <p:txBody>
          <a:bodyPr/>
          <a:lstStyle>
            <a:lvl1pPr>
              <a:defRPr>
                <a:solidFill>
                  <a:schemeClr val="bg1"/>
                </a:solidFill>
              </a:defRPr>
            </a:lvl1pPr>
          </a:lstStyle>
          <a:p>
            <a:fld id="{15D72C39-7BE7-49A0-9E03-2E860EBE44CA}" type="datetime1">
              <a:rPr lang="en-AU" smtClean="0"/>
              <a:t>25/03/2021</a:t>
            </a:fld>
            <a:endParaRPr lang="en-AU"/>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3015504" y="6230850"/>
            <a:ext cx="4002382" cy="365125"/>
          </a:xfrm>
        </p:spPr>
        <p:txBody>
          <a:bodyPr/>
          <a:lstStyle>
            <a:lvl1pPr>
              <a:defRPr>
                <a:solidFill>
                  <a:schemeClr val="bg1"/>
                </a:solidFill>
              </a:defRPr>
            </a:lvl1pPr>
          </a:lstStyle>
          <a:p>
            <a:r>
              <a:rPr lang="en-AU"/>
              <a:t>Example footer text</a:t>
            </a:r>
          </a:p>
        </p:txBody>
      </p:sp>
      <p:pic>
        <p:nvPicPr>
          <p:cNvPr id="12" name="Picture 11">
            <a:extLst>
              <a:ext uri="{FF2B5EF4-FFF2-40B4-BE49-F238E27FC236}">
                <a16:creationId xmlns:a16="http://schemas.microsoft.com/office/drawing/2014/main" id="{04319888-40C2-4948-8D49-4AD6114010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6440" y="728074"/>
            <a:ext cx="3024336" cy="996252"/>
          </a:xfrm>
          <a:prstGeom prst="rect">
            <a:avLst/>
          </a:prstGeom>
        </p:spPr>
      </p:pic>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2951560"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199800" y="457200"/>
            <a:ext cx="2486700" cy="1324800"/>
          </a:xfrm>
        </p:spPr>
        <p:txBody>
          <a:bodyPr anchor="t" anchorCtr="0">
            <a:noAutofit/>
          </a:bodyPr>
          <a:lstStyle>
            <a:lvl1pPr>
              <a:defRPr sz="33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3151360" y="457200"/>
            <a:ext cx="5793740" cy="562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AU"/>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199800" y="3117600"/>
            <a:ext cx="2486700" cy="1846800"/>
          </a:xfrm>
        </p:spPr>
        <p:txBody>
          <a:bodyPr/>
          <a:lstStyle>
            <a:lvl1pPr marL="0" indent="0">
              <a:buNone/>
              <a:defRPr sz="21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B35F56D9-A392-4697-8831-2182D5FE49C4}" type="datetime1">
              <a:rPr lang="en-AU" smtClean="0"/>
              <a:t>25/03/2021</a:t>
            </a:fld>
            <a:endParaRPr lang="en-AU"/>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r>
              <a:rPr lang="en-AU"/>
              <a:t>Example footer text</a:t>
            </a:r>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a:p>
        </p:txBody>
      </p:sp>
      <p:pic>
        <p:nvPicPr>
          <p:cNvPr id="9" name="Picture 8">
            <a:extLst>
              <a:ext uri="{FF2B5EF4-FFF2-40B4-BE49-F238E27FC236}">
                <a16:creationId xmlns:a16="http://schemas.microsoft.com/office/drawing/2014/main" id="{097EC157-C339-420E-8E85-22C8809233B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6617" y="6250627"/>
            <a:ext cx="1302050" cy="428911"/>
          </a:xfrm>
          <a:prstGeom prst="rect">
            <a:avLst/>
          </a:prstGeom>
        </p:spPr>
      </p:pic>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963E6EB-8CED-4108-B6F2-E6D13942F327}"/>
              </a:ext>
            </a:extLst>
          </p:cNvPr>
          <p:cNvGrpSpPr/>
          <p:nvPr userDrawn="1"/>
        </p:nvGrpSpPr>
        <p:grpSpPr>
          <a:xfrm>
            <a:off x="-3171489" y="4738401"/>
            <a:ext cx="12801436" cy="3019357"/>
            <a:chOff x="-2935513" y="4064389"/>
            <a:chExt cx="15659100" cy="3693368"/>
          </a:xfrm>
        </p:grpSpPr>
        <p:sp>
          <p:nvSpPr>
            <p:cNvPr id="6" name="Freeform 15">
              <a:extLst>
                <a:ext uri="{FF2B5EF4-FFF2-40B4-BE49-F238E27FC236}">
                  <a16:creationId xmlns:a16="http://schemas.microsoft.com/office/drawing/2014/main" id="{666E238F-C6F1-48EE-9384-92F4A10A7D1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CB2B2F3D-67A7-4D54-903D-159DD3309EF1}"/>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grpSp>
      <p:pic>
        <p:nvPicPr>
          <p:cNvPr id="11" name="Picture 10">
            <a:extLst>
              <a:ext uri="{FF2B5EF4-FFF2-40B4-BE49-F238E27FC236}">
                <a16:creationId xmlns:a16="http://schemas.microsoft.com/office/drawing/2014/main" id="{911649FD-DC19-4DB8-B570-D760644130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36417" y="2824337"/>
            <a:ext cx="3671168" cy="1209326"/>
          </a:xfrm>
          <a:prstGeom prst="rect">
            <a:avLst/>
          </a:prstGeom>
        </p:spPr>
      </p:pic>
    </p:spTree>
    <p:extLst>
      <p:ext uri="{BB962C8B-B14F-4D97-AF65-F5344CB8AC3E}">
        <p14:creationId xmlns:p14="http://schemas.microsoft.com/office/powerpoint/2010/main" val="1029808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2951560"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199800" y="457200"/>
            <a:ext cx="2486700" cy="1324800"/>
          </a:xfrm>
        </p:spPr>
        <p:txBody>
          <a:bodyPr anchor="t" anchorCtr="0">
            <a:noAutofit/>
          </a:bodyPr>
          <a:lstStyle>
            <a:lvl1pPr>
              <a:defRPr sz="3300"/>
            </a:lvl1pPr>
          </a:lstStyle>
          <a:p>
            <a:r>
              <a:rPr lang="en-US"/>
              <a:t>Click to edit Master title style</a:t>
            </a:r>
            <a:endParaRPr lang="en-AU"/>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C4B239B3-B0FA-4170-B208-4E2BDAB8EE5B}" type="datetime1">
              <a:rPr lang="en-AU" smtClean="0"/>
              <a:t>25/03/2021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r>
              <a:rPr lang="en-AU"/>
              <a:t>Example footer text</a:t>
            </a:r>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
        <p:nvSpPr>
          <p:cNvPr id="9" name="Text Placeholder 8">
            <a:extLst>
              <a:ext uri="{FF2B5EF4-FFF2-40B4-BE49-F238E27FC236}">
                <a16:creationId xmlns:a16="http://schemas.microsoft.com/office/drawing/2014/main" id="{8E5A8E53-6B2A-4241-96AC-8D49FD25DC61}"/>
              </a:ext>
            </a:extLst>
          </p:cNvPr>
          <p:cNvSpPr>
            <a:spLocks noGrp="1"/>
          </p:cNvSpPr>
          <p:nvPr>
            <p:ph type="body" sz="quarter" idx="13"/>
          </p:nvPr>
        </p:nvSpPr>
        <p:spPr>
          <a:xfrm>
            <a:off x="3150000" y="457199"/>
            <a:ext cx="5792400" cy="5626800"/>
          </a:xfrm>
        </p:spPr>
        <p:txBody>
          <a:bodyPr/>
          <a:lstStyle>
            <a:lvl1pPr marL="361950" indent="-361950">
              <a:buFont typeface="+mj-lt"/>
              <a:buAutoNum type="arabicPeriod"/>
              <a:defRPr/>
            </a:lvl1pPr>
            <a:lvl2pPr marL="685800" indent="-342900">
              <a:buFont typeface="+mj-lt"/>
              <a:buAutoNum type="arabicPeriod"/>
              <a:defRPr/>
            </a:lvl2pPr>
            <a:lvl3pPr marL="1028700" indent="-342900">
              <a:buFont typeface="+mj-lt"/>
              <a:buAutoNum type="arabicPeriod"/>
              <a:defRPr/>
            </a:lvl3pPr>
            <a:lvl4pPr marL="1371600" indent="-342900">
              <a:buFont typeface="+mj-lt"/>
              <a:buAutoNum type="arabicPeriod"/>
              <a:defRPr/>
            </a:lvl4pPr>
            <a:lvl5pPr marL="1714500" indent="-342900">
              <a:buFont typeface="+mj-lt"/>
              <a:buAutoNum type="arabicPeriod"/>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10" name="Picture 9">
            <a:extLst>
              <a:ext uri="{FF2B5EF4-FFF2-40B4-BE49-F238E27FC236}">
                <a16:creationId xmlns:a16="http://schemas.microsoft.com/office/drawing/2014/main" id="{AF2188CD-9EED-4AB1-AD8C-73C0F80DE07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6617" y="6250627"/>
            <a:ext cx="1302050" cy="428911"/>
          </a:xfrm>
          <a:prstGeom prst="rect">
            <a:avLst/>
          </a:prstGeom>
        </p:spPr>
      </p:pic>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ADE8A7F0-C296-4C64-BBCC-19F7C14BAFD7}" type="datetime1">
              <a:rPr lang="en-AU" smtClean="0"/>
              <a:t>25/03/2021</a:t>
            </a:fld>
            <a:endParaRPr lang="en-AU"/>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r>
              <a:rPr lang="en-AU"/>
              <a:t>Example footer text</a:t>
            </a:r>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623888" y="1709741"/>
            <a:ext cx="7886700" cy="2852737"/>
          </a:xfrm>
        </p:spPr>
        <p:txBody>
          <a:bodyPr anchor="b"/>
          <a:lstStyle>
            <a:lvl1pPr>
              <a:defRPr sz="45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623888" y="4589466"/>
            <a:ext cx="7886700" cy="1500187"/>
          </a:xfrm>
        </p:spPr>
        <p:txBody>
          <a:bodyPr/>
          <a:lstStyle>
            <a:lvl1pPr marL="0" indent="0">
              <a:buNone/>
              <a:defRPr sz="18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C14595E4-4621-40B9-A514-15E5E3CC4987}" type="datetime1">
              <a:rPr lang="en-AU" smtClean="0"/>
              <a:t>25/03/2021</a:t>
            </a:fld>
            <a:endParaRPr lang="en-AU"/>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r>
              <a:rPr lang="en-AU"/>
              <a:t>Example footer text</a:t>
            </a:r>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a:p>
        </p:txBody>
      </p:sp>
      <p:pic>
        <p:nvPicPr>
          <p:cNvPr id="7" name="Picture 6">
            <a:extLst>
              <a:ext uri="{FF2B5EF4-FFF2-40B4-BE49-F238E27FC236}">
                <a16:creationId xmlns:a16="http://schemas.microsoft.com/office/drawing/2014/main" id="{85656308-505F-4C9D-B9BF-1868F7BF86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6617" y="6250627"/>
            <a:ext cx="1302050" cy="428911"/>
          </a:xfrm>
          <a:prstGeom prst="rect">
            <a:avLst/>
          </a:prstGeom>
        </p:spPr>
      </p:pic>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176646" y="1825625"/>
            <a:ext cx="43173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4629151" y="1825625"/>
            <a:ext cx="431828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28D6EC55-E8C9-4D5D-AD97-885E413724EF}" type="datetime1">
              <a:rPr lang="en-AU" smtClean="0"/>
              <a:t>25/03/2021</a:t>
            </a:fld>
            <a:endParaRPr lang="en-AU"/>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r>
              <a:rPr lang="en-AU"/>
              <a:t>Example footer text</a:t>
            </a:r>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175500" y="136800"/>
            <a:ext cx="6752700" cy="1188000"/>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175502" y="1681163"/>
            <a:ext cx="432268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175502" y="2505075"/>
            <a:ext cx="432268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4629150" y="1681163"/>
            <a:ext cx="432270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4629150" y="2505075"/>
            <a:ext cx="43227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3ADD2EB2-3F14-4543-93F4-A7317AEEAAAF}" type="datetime1">
              <a:rPr lang="en-AU" smtClean="0"/>
              <a:t>25/03/2021</a:t>
            </a:fld>
            <a:endParaRPr lang="en-AU"/>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r>
              <a:rPr lang="en-AU"/>
              <a:t>Example footer text</a:t>
            </a:r>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14913BDE-3318-4380-B10E-31A361C09642}" type="datetime1">
              <a:rPr lang="en-AU" smtClean="0"/>
              <a:t>25/03/2021</a:t>
            </a:fld>
            <a:endParaRPr lang="en-AU"/>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r>
              <a:rPr lang="en-AU"/>
              <a:t>Example footer text</a:t>
            </a:r>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0D486D12-72ED-416E-A3B5-69BC1CF85441}" type="datetime1">
              <a:rPr lang="en-AU" smtClean="0"/>
              <a:t>25/03/2021</a:t>
            </a:fld>
            <a:endParaRPr lang="en-AU"/>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r>
              <a:rPr lang="en-AU"/>
              <a:t>Example footer text</a:t>
            </a:r>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2951560"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199800" y="457200"/>
            <a:ext cx="2486700" cy="1324800"/>
          </a:xfrm>
        </p:spPr>
        <p:txBody>
          <a:bodyPr anchor="t" anchorCtr="0">
            <a:noAutofit/>
          </a:bodyPr>
          <a:lstStyle>
            <a:lvl1pPr>
              <a:defRPr sz="33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3151360" y="457200"/>
            <a:ext cx="5793740" cy="562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199800" y="3117600"/>
            <a:ext cx="2486700" cy="1846800"/>
          </a:xfrm>
        </p:spPr>
        <p:txBody>
          <a:bodyPr>
            <a:normAutofit/>
          </a:bodyPr>
          <a:lstStyle>
            <a:lvl1pPr marL="0" indent="0">
              <a:buNone/>
              <a:defRPr sz="21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D6644134-AC0F-4172-9701-7030074D3234}" type="datetime1">
              <a:rPr lang="en-AU" smtClean="0"/>
              <a:t>25/03/2021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r>
              <a:rPr lang="en-AU"/>
              <a:t>Example footer text</a:t>
            </a:r>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pic>
        <p:nvPicPr>
          <p:cNvPr id="9" name="Picture 8">
            <a:extLst>
              <a:ext uri="{FF2B5EF4-FFF2-40B4-BE49-F238E27FC236}">
                <a16:creationId xmlns:a16="http://schemas.microsoft.com/office/drawing/2014/main" id="{41E11E4B-3A96-4BA8-A032-67B5456BA8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6617" y="6250627"/>
            <a:ext cx="1302050" cy="428911"/>
          </a:xfrm>
          <a:prstGeom prst="rect">
            <a:avLst/>
          </a:prstGeom>
        </p:spPr>
      </p:pic>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3"/>
            <a:ext cx="9144000" cy="1325563"/>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13"/>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176647" y="136528"/>
            <a:ext cx="6751334" cy="1189039"/>
          </a:xfrm>
          <a:prstGeom prst="rect">
            <a:avLst/>
          </a:prstGeom>
        </p:spPr>
        <p:txBody>
          <a:bodyPr vert="horz" lIns="91440" tIns="45720" rIns="91440" bIns="45720" rtlCol="0" anchor="b" anchorCtr="0">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176646" y="1825625"/>
            <a:ext cx="8770787"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7122319" y="6356353"/>
            <a:ext cx="130205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264A7B3-1061-47D0-BC5D-642DC604803F}" type="datetime1">
              <a:rPr lang="en-AU" smtClean="0"/>
              <a:t>25/03/2021</a:t>
            </a:fld>
            <a:endParaRPr lang="en-AU"/>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3028950" y="6356353"/>
            <a:ext cx="4002382"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AU"/>
              <a:t>Example footer text</a:t>
            </a:r>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8515351" y="6356353"/>
            <a:ext cx="432081"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EC81F68-4976-451A-B2E9-79BCBD2F70CC}" type="slidenum">
              <a:rPr lang="en-AU" smtClean="0"/>
              <a:t>‹#›</a:t>
            </a:fld>
            <a:endParaRPr lang="en-AU"/>
          </a:p>
        </p:txBody>
      </p:sp>
      <p:pic>
        <p:nvPicPr>
          <p:cNvPr id="8" name="Picture 7">
            <a:extLst>
              <a:ext uri="{FF2B5EF4-FFF2-40B4-BE49-F238E27FC236}">
                <a16:creationId xmlns:a16="http://schemas.microsoft.com/office/drawing/2014/main" id="{97C1AA2C-3FFA-48E8-B036-2C5DC3A52F92}"/>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06617" y="6250627"/>
            <a:ext cx="1302050" cy="428911"/>
          </a:xfrm>
          <a:prstGeom prst="rect">
            <a:avLst/>
          </a:prstGeom>
        </p:spPr>
      </p:pic>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hf hdr="0" ftr="0"/>
  <p:txStyles>
    <p:titleStyle>
      <a:lvl1pPr algn="l" defTabSz="685800" rtl="0" eaLnBrk="1" latinLnBrk="0" hangingPunct="1">
        <a:lnSpc>
          <a:spcPct val="90000"/>
        </a:lnSpc>
        <a:spcBef>
          <a:spcPct val="0"/>
        </a:spcBef>
        <a:buNone/>
        <a:defRPr sz="3300" b="0" kern="1200">
          <a:solidFill>
            <a:schemeClr val="bg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p:txBody>
          <a:bodyPr/>
          <a:lstStyle/>
          <a:p>
            <a:r>
              <a:rPr lang="en-AU" dirty="0"/>
              <a:t>5MS Industry Testing Working Group #14</a:t>
            </a:r>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a:xfrm>
            <a:off x="629101" y="4899601"/>
            <a:ext cx="7914009" cy="1387989"/>
          </a:xfrm>
        </p:spPr>
        <p:txBody>
          <a:bodyPr vert="horz" lIns="91440" tIns="45720" rIns="91440" bIns="45720" rtlCol="0" anchor="t">
            <a:normAutofit/>
          </a:bodyPr>
          <a:lstStyle/>
          <a:p>
            <a:r>
              <a:rPr lang="en-AU" dirty="0"/>
              <a:t>Wednesday, 23 March 2021 10:00 – 12:00AM (AEDT)</a:t>
            </a:r>
          </a:p>
          <a:p>
            <a:r>
              <a:rPr lang="en-AU" b="1" dirty="0"/>
              <a:t>By </a:t>
            </a:r>
            <a:r>
              <a:rPr lang="en-AU" b="1" err="1"/>
              <a:t>Webex</a:t>
            </a:r>
            <a:r>
              <a:rPr lang="en-AU" b="1" dirty="0"/>
              <a:t> </a:t>
            </a:r>
            <a:endParaRPr lang="en-AU"/>
          </a:p>
        </p:txBody>
      </p:sp>
    </p:spTree>
    <p:extLst>
      <p:ext uri="{BB962C8B-B14F-4D97-AF65-F5344CB8AC3E}">
        <p14:creationId xmlns:p14="http://schemas.microsoft.com/office/powerpoint/2010/main" val="837215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1230B-6E36-4802-A716-1430293B8A15}"/>
              </a:ext>
            </a:extLst>
          </p:cNvPr>
          <p:cNvSpPr>
            <a:spLocks noGrp="1"/>
          </p:cNvSpPr>
          <p:nvPr>
            <p:ph type="title"/>
          </p:nvPr>
        </p:nvSpPr>
        <p:spPr/>
        <p:txBody>
          <a:bodyPr/>
          <a:lstStyle/>
          <a:p>
            <a:r>
              <a:rPr lang="en-AU"/>
              <a:t>Retail Invitation Testing</a:t>
            </a:r>
          </a:p>
        </p:txBody>
      </p:sp>
      <p:sp>
        <p:nvSpPr>
          <p:cNvPr id="3" name="Text Placeholder 2">
            <a:extLst>
              <a:ext uri="{FF2B5EF4-FFF2-40B4-BE49-F238E27FC236}">
                <a16:creationId xmlns:a16="http://schemas.microsoft.com/office/drawing/2014/main" id="{CA551EE8-09E7-4039-8123-7DF60F62D246}"/>
              </a:ext>
            </a:extLst>
          </p:cNvPr>
          <p:cNvSpPr>
            <a:spLocks noGrp="1"/>
          </p:cNvSpPr>
          <p:nvPr>
            <p:ph type="body" idx="1"/>
          </p:nvPr>
        </p:nvSpPr>
        <p:spPr/>
        <p:txBody>
          <a:bodyPr/>
          <a:lstStyle/>
          <a:p>
            <a:r>
              <a:rPr lang="en-AU"/>
              <a:t>Tui Grant</a:t>
            </a:r>
          </a:p>
        </p:txBody>
      </p:sp>
    </p:spTree>
    <p:extLst>
      <p:ext uri="{BB962C8B-B14F-4D97-AF65-F5344CB8AC3E}">
        <p14:creationId xmlns:p14="http://schemas.microsoft.com/office/powerpoint/2010/main" val="517017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52033-D02A-4585-93D7-3097FDD88A77}"/>
              </a:ext>
            </a:extLst>
          </p:cNvPr>
          <p:cNvSpPr>
            <a:spLocks noGrp="1"/>
          </p:cNvSpPr>
          <p:nvPr>
            <p:ph type="title"/>
          </p:nvPr>
        </p:nvSpPr>
        <p:spPr>
          <a:xfrm>
            <a:off x="2077" y="136528"/>
            <a:ext cx="8422292" cy="1189039"/>
          </a:xfrm>
        </p:spPr>
        <p:txBody>
          <a:bodyPr/>
          <a:lstStyle/>
          <a:p>
            <a:r>
              <a:rPr lang="en-AU"/>
              <a:t>Retail Invitation Testing</a:t>
            </a:r>
          </a:p>
        </p:txBody>
      </p:sp>
      <p:sp>
        <p:nvSpPr>
          <p:cNvPr id="3" name="Content Placeholder 2">
            <a:extLst>
              <a:ext uri="{FF2B5EF4-FFF2-40B4-BE49-F238E27FC236}">
                <a16:creationId xmlns:a16="http://schemas.microsoft.com/office/drawing/2014/main" id="{375EA64F-1743-42D4-AFFF-100A82BF1D5E}"/>
              </a:ext>
            </a:extLst>
          </p:cNvPr>
          <p:cNvSpPr>
            <a:spLocks noGrp="1"/>
          </p:cNvSpPr>
          <p:nvPr>
            <p:ph idx="1"/>
          </p:nvPr>
        </p:nvSpPr>
        <p:spPr>
          <a:xfrm>
            <a:off x="85206" y="1365918"/>
            <a:ext cx="9058794" cy="5286545"/>
          </a:xfrm>
        </p:spPr>
        <p:txBody>
          <a:bodyPr vert="horz" lIns="91440" tIns="45720" rIns="91440" bIns="45720" rtlCol="0" anchor="t">
            <a:normAutofit fontScale="92500" lnSpcReduction="20000"/>
          </a:bodyPr>
          <a:lstStyle/>
          <a:p>
            <a:r>
              <a:rPr lang="en-AU" sz="2000" dirty="0"/>
              <a:t>The new retail solution will be available to industry in Pre-Production from the 19</a:t>
            </a:r>
            <a:r>
              <a:rPr lang="en-AU" sz="2000" baseline="30000" dirty="0"/>
              <a:t> </a:t>
            </a:r>
            <a:r>
              <a:rPr lang="en-AU" sz="2000" dirty="0"/>
              <a:t>April 2021</a:t>
            </a:r>
            <a:r>
              <a:rPr lang="en-AU" dirty="0"/>
              <a:t>.  </a:t>
            </a:r>
          </a:p>
          <a:p>
            <a:endParaRPr lang="en-AU" dirty="0"/>
          </a:p>
          <a:p>
            <a:r>
              <a:rPr lang="en-AU" dirty="0"/>
              <a:t>This is an opportunity for </a:t>
            </a:r>
            <a:r>
              <a:rPr lang="en-AU" b="1" dirty="0"/>
              <a:t>all</a:t>
            </a:r>
            <a:r>
              <a:rPr lang="en-AU" dirty="0"/>
              <a:t> </a:t>
            </a:r>
            <a:r>
              <a:rPr lang="en-AU" b="1" dirty="0"/>
              <a:t>participants</a:t>
            </a:r>
            <a:r>
              <a:rPr lang="en-AU" dirty="0"/>
              <a:t> to familiarise and verify the changes to retail.</a:t>
            </a:r>
            <a:endParaRPr lang="en-AU" dirty="0">
              <a:cs typeface="Segoe UI Semilight"/>
            </a:endParaRPr>
          </a:p>
          <a:p>
            <a:endParaRPr lang="en-AU" dirty="0"/>
          </a:p>
          <a:p>
            <a:r>
              <a:rPr lang="en-AU" dirty="0"/>
              <a:t>AEMO will be conducting coordinated testing (Invitation Testing) with a select number of participants before deployment into production. We will use the original participants who volunteered before the go-live date change.</a:t>
            </a:r>
            <a:endParaRPr lang="en-AU" dirty="0">
              <a:cs typeface="Segoe UI Semilight"/>
            </a:endParaRPr>
          </a:p>
          <a:p>
            <a:endParaRPr lang="en-AU" dirty="0"/>
          </a:p>
          <a:p>
            <a:r>
              <a:rPr lang="en-AU" dirty="0"/>
              <a:t>If you do decide test and encounter an issue you can email or contact AEMO Support Hub who will raise a service ticket.  Any defects identified will be published on the weekly defect report sent out via the 5MS mailbox.</a:t>
            </a:r>
            <a:endParaRPr lang="en-AU" dirty="0">
              <a:cs typeface="Segoe UI Semilight"/>
            </a:endParaRPr>
          </a:p>
          <a:p>
            <a:pPr marL="0" indent="0">
              <a:buNone/>
            </a:pPr>
            <a:endParaRPr lang="en-AU" dirty="0"/>
          </a:p>
          <a:p>
            <a:r>
              <a:rPr lang="en-AU" dirty="0"/>
              <a:t>We will generate data from the new retail solution in Pre-Production as input into 3 settlement runs.</a:t>
            </a:r>
            <a:endParaRPr lang="en-AU" dirty="0">
              <a:cs typeface="Segoe UI Semilight"/>
            </a:endParaRPr>
          </a:p>
          <a:p>
            <a:endParaRPr lang="en-AU" dirty="0">
              <a:highlight>
                <a:srgbClr val="FFFF00"/>
              </a:highlight>
            </a:endParaRPr>
          </a:p>
          <a:p>
            <a:r>
              <a:rPr lang="en-AU" dirty="0"/>
              <a:t>Participants will be able to use the RM reports from MSTATS for reconciliation purposes </a:t>
            </a:r>
            <a:endParaRPr lang="en-AU" dirty="0">
              <a:cs typeface="Segoe UI Semilight"/>
            </a:endParaRPr>
          </a:p>
          <a:p>
            <a:endParaRPr lang="en-AU" dirty="0"/>
          </a:p>
          <a:p>
            <a:pPr lvl="1"/>
            <a:endParaRPr lang="en-AU" dirty="0"/>
          </a:p>
        </p:txBody>
      </p:sp>
      <p:sp>
        <p:nvSpPr>
          <p:cNvPr id="4" name="Date Placeholder 3">
            <a:extLst>
              <a:ext uri="{FF2B5EF4-FFF2-40B4-BE49-F238E27FC236}">
                <a16:creationId xmlns:a16="http://schemas.microsoft.com/office/drawing/2014/main" id="{D6C17C98-C4E8-4AE4-849A-4368D33B5FF8}"/>
              </a:ext>
            </a:extLst>
          </p:cNvPr>
          <p:cNvSpPr>
            <a:spLocks noGrp="1"/>
          </p:cNvSpPr>
          <p:nvPr>
            <p:ph type="dt" sz="half" idx="10"/>
          </p:nvPr>
        </p:nvSpPr>
        <p:spPr/>
        <p:txBody>
          <a:bodyPr/>
          <a:lstStyle/>
          <a:p>
            <a:fld id="{ADE8A7F0-C296-4C64-BBCC-19F7C14BAFD7}" type="datetime1">
              <a:rPr lang="en-AU" smtClean="0"/>
              <a:t>25/03/2021</a:t>
            </a:fld>
            <a:endParaRPr lang="en-AU"/>
          </a:p>
        </p:txBody>
      </p:sp>
      <p:sp>
        <p:nvSpPr>
          <p:cNvPr id="5" name="Slide Number Placeholder 4">
            <a:extLst>
              <a:ext uri="{FF2B5EF4-FFF2-40B4-BE49-F238E27FC236}">
                <a16:creationId xmlns:a16="http://schemas.microsoft.com/office/drawing/2014/main" id="{D8DA06D2-C122-4B43-A0CA-8CDA1E69BF5B}"/>
              </a:ext>
            </a:extLst>
          </p:cNvPr>
          <p:cNvSpPr>
            <a:spLocks noGrp="1"/>
          </p:cNvSpPr>
          <p:nvPr>
            <p:ph type="sldNum" sz="quarter" idx="12"/>
          </p:nvPr>
        </p:nvSpPr>
        <p:spPr/>
        <p:txBody>
          <a:bodyPr/>
          <a:lstStyle/>
          <a:p>
            <a:fld id="{4EC81F68-4976-451A-B2E9-79BCBD2F70CC}" type="slidenum">
              <a:rPr lang="en-AU" smtClean="0"/>
              <a:t>11</a:t>
            </a:fld>
            <a:endParaRPr lang="en-AU"/>
          </a:p>
        </p:txBody>
      </p:sp>
    </p:spTree>
    <p:extLst>
      <p:ext uri="{BB962C8B-B14F-4D97-AF65-F5344CB8AC3E}">
        <p14:creationId xmlns:p14="http://schemas.microsoft.com/office/powerpoint/2010/main" val="1510166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52033-D02A-4585-93D7-3097FDD88A77}"/>
              </a:ext>
            </a:extLst>
          </p:cNvPr>
          <p:cNvSpPr>
            <a:spLocks noGrp="1"/>
          </p:cNvSpPr>
          <p:nvPr>
            <p:ph type="title"/>
          </p:nvPr>
        </p:nvSpPr>
        <p:spPr>
          <a:xfrm>
            <a:off x="2077" y="136528"/>
            <a:ext cx="8422292" cy="1189039"/>
          </a:xfrm>
        </p:spPr>
        <p:txBody>
          <a:bodyPr/>
          <a:lstStyle/>
          <a:p>
            <a:r>
              <a:rPr lang="en-AU"/>
              <a:t>Retail Invitation Testing</a:t>
            </a:r>
          </a:p>
        </p:txBody>
      </p:sp>
      <p:sp>
        <p:nvSpPr>
          <p:cNvPr id="3" name="Content Placeholder 2">
            <a:extLst>
              <a:ext uri="{FF2B5EF4-FFF2-40B4-BE49-F238E27FC236}">
                <a16:creationId xmlns:a16="http://schemas.microsoft.com/office/drawing/2014/main" id="{375EA64F-1743-42D4-AFFF-100A82BF1D5E}"/>
              </a:ext>
            </a:extLst>
          </p:cNvPr>
          <p:cNvSpPr>
            <a:spLocks noGrp="1"/>
          </p:cNvSpPr>
          <p:nvPr>
            <p:ph idx="1"/>
          </p:nvPr>
        </p:nvSpPr>
        <p:spPr>
          <a:xfrm>
            <a:off x="85206" y="1365918"/>
            <a:ext cx="9058794" cy="5286545"/>
          </a:xfrm>
        </p:spPr>
        <p:txBody>
          <a:bodyPr vert="horz" lIns="91440" tIns="45720" rIns="91440" bIns="45720" rtlCol="0" anchor="t">
            <a:normAutofit/>
          </a:bodyPr>
          <a:lstStyle/>
          <a:p>
            <a:r>
              <a:rPr lang="en-AU" sz="2000"/>
              <a:t>Daily meetings will be conducted during the invitation industry testing period at 10:00am EST and will be open to all participants who wish to attend</a:t>
            </a:r>
            <a:r>
              <a:rPr lang="en-AU"/>
              <a:t>.  The focus of these meetings will be on the progress of the formal test cases. </a:t>
            </a:r>
          </a:p>
          <a:p>
            <a:endParaRPr lang="en-AU"/>
          </a:p>
          <a:p>
            <a:r>
              <a:rPr lang="en-AU"/>
              <a:t>During this period a daily report will be sent with testing progress.  This report will be sent to all parties registered with the ITWG but will only contain test outcomes for the coordinated testing effort.</a:t>
            </a:r>
            <a:endParaRPr lang="en-AU">
              <a:cs typeface="Segoe UI Semilight"/>
            </a:endParaRPr>
          </a:p>
          <a:p>
            <a:endParaRPr lang="en-AU">
              <a:cs typeface="Segoe UI Semilight"/>
            </a:endParaRPr>
          </a:p>
          <a:p>
            <a:r>
              <a:rPr lang="en-AU">
                <a:cs typeface="Segoe UI Semilight"/>
              </a:rPr>
              <a:t>A daily defect report will be sent during the test execution window to all parties.</a:t>
            </a:r>
          </a:p>
          <a:p>
            <a:endParaRPr lang="en-AU">
              <a:highlight>
                <a:srgbClr val="FFFF00"/>
              </a:highlight>
              <a:cs typeface="Segoe UI Semilight"/>
            </a:endParaRPr>
          </a:p>
          <a:p>
            <a:endParaRPr lang="en-AU">
              <a:highlight>
                <a:srgbClr val="FFFF00"/>
              </a:highlight>
              <a:cs typeface="Segoe UI Semilight"/>
            </a:endParaRPr>
          </a:p>
          <a:p>
            <a:endParaRPr lang="en-AU">
              <a:cs typeface="Segoe UI Semilight"/>
            </a:endParaRPr>
          </a:p>
          <a:p>
            <a:endParaRPr lang="en-AU">
              <a:cs typeface="Segoe UI Semilight"/>
            </a:endParaRPr>
          </a:p>
          <a:p>
            <a:pPr lvl="1"/>
            <a:endParaRPr lang="en-AU">
              <a:cs typeface="Segoe UI Semilight"/>
            </a:endParaRPr>
          </a:p>
        </p:txBody>
      </p:sp>
      <p:sp>
        <p:nvSpPr>
          <p:cNvPr id="4" name="Date Placeholder 3">
            <a:extLst>
              <a:ext uri="{FF2B5EF4-FFF2-40B4-BE49-F238E27FC236}">
                <a16:creationId xmlns:a16="http://schemas.microsoft.com/office/drawing/2014/main" id="{D6C17C98-C4E8-4AE4-849A-4368D33B5FF8}"/>
              </a:ext>
            </a:extLst>
          </p:cNvPr>
          <p:cNvSpPr>
            <a:spLocks noGrp="1"/>
          </p:cNvSpPr>
          <p:nvPr>
            <p:ph type="dt" sz="half" idx="10"/>
          </p:nvPr>
        </p:nvSpPr>
        <p:spPr/>
        <p:txBody>
          <a:bodyPr/>
          <a:lstStyle/>
          <a:p>
            <a:fld id="{ADE8A7F0-C296-4C64-BBCC-19F7C14BAFD7}" type="datetime1">
              <a:rPr lang="en-AU" smtClean="0"/>
              <a:t>25/03/2021</a:t>
            </a:fld>
            <a:endParaRPr lang="en-AU"/>
          </a:p>
        </p:txBody>
      </p:sp>
      <p:sp>
        <p:nvSpPr>
          <p:cNvPr id="5" name="Slide Number Placeholder 4">
            <a:extLst>
              <a:ext uri="{FF2B5EF4-FFF2-40B4-BE49-F238E27FC236}">
                <a16:creationId xmlns:a16="http://schemas.microsoft.com/office/drawing/2014/main" id="{D8DA06D2-C122-4B43-A0CA-8CDA1E69BF5B}"/>
              </a:ext>
            </a:extLst>
          </p:cNvPr>
          <p:cNvSpPr>
            <a:spLocks noGrp="1"/>
          </p:cNvSpPr>
          <p:nvPr>
            <p:ph type="sldNum" sz="quarter" idx="12"/>
          </p:nvPr>
        </p:nvSpPr>
        <p:spPr/>
        <p:txBody>
          <a:bodyPr/>
          <a:lstStyle/>
          <a:p>
            <a:fld id="{4EC81F68-4976-451A-B2E9-79BCBD2F70CC}" type="slidenum">
              <a:rPr lang="en-AU" smtClean="0"/>
              <a:t>12</a:t>
            </a:fld>
            <a:endParaRPr lang="en-AU"/>
          </a:p>
        </p:txBody>
      </p:sp>
    </p:spTree>
    <p:extLst>
      <p:ext uri="{BB962C8B-B14F-4D97-AF65-F5344CB8AC3E}">
        <p14:creationId xmlns:p14="http://schemas.microsoft.com/office/powerpoint/2010/main" val="2219558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BE1BA-3A2C-4CAA-9DE1-210D800FF6D5}"/>
              </a:ext>
            </a:extLst>
          </p:cNvPr>
          <p:cNvSpPr>
            <a:spLocks noGrp="1"/>
          </p:cNvSpPr>
          <p:nvPr>
            <p:ph type="title"/>
          </p:nvPr>
        </p:nvSpPr>
        <p:spPr/>
        <p:txBody>
          <a:bodyPr/>
          <a:lstStyle/>
          <a:p>
            <a:r>
              <a:rPr lang="en-AU"/>
              <a:t>Market Trail Preparation</a:t>
            </a:r>
          </a:p>
        </p:txBody>
      </p:sp>
      <p:sp>
        <p:nvSpPr>
          <p:cNvPr id="3" name="Text Placeholder 2">
            <a:extLst>
              <a:ext uri="{FF2B5EF4-FFF2-40B4-BE49-F238E27FC236}">
                <a16:creationId xmlns:a16="http://schemas.microsoft.com/office/drawing/2014/main" id="{758EF335-557A-4AC4-9008-5C8A0FC43F59}"/>
              </a:ext>
            </a:extLst>
          </p:cNvPr>
          <p:cNvSpPr>
            <a:spLocks noGrp="1"/>
          </p:cNvSpPr>
          <p:nvPr>
            <p:ph type="body" idx="1"/>
          </p:nvPr>
        </p:nvSpPr>
        <p:spPr/>
        <p:txBody>
          <a:bodyPr/>
          <a:lstStyle/>
          <a:p>
            <a:r>
              <a:rPr lang="en-AU"/>
              <a:t>Tui Grant </a:t>
            </a:r>
          </a:p>
        </p:txBody>
      </p:sp>
    </p:spTree>
    <p:extLst>
      <p:ext uri="{BB962C8B-B14F-4D97-AF65-F5344CB8AC3E}">
        <p14:creationId xmlns:p14="http://schemas.microsoft.com/office/powerpoint/2010/main" val="507546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5EE7F-C438-4981-BCD8-B88E401D4999}"/>
              </a:ext>
            </a:extLst>
          </p:cNvPr>
          <p:cNvSpPr>
            <a:spLocks noGrp="1"/>
          </p:cNvSpPr>
          <p:nvPr>
            <p:ph type="title"/>
          </p:nvPr>
        </p:nvSpPr>
        <p:spPr>
          <a:xfrm>
            <a:off x="800" y="127736"/>
            <a:ext cx="8514551" cy="1189039"/>
          </a:xfrm>
        </p:spPr>
        <p:txBody>
          <a:bodyPr/>
          <a:lstStyle/>
          <a:p>
            <a:r>
              <a:rPr lang="en-AU"/>
              <a:t>Market Trials – Industry Test Focus Group</a:t>
            </a:r>
          </a:p>
        </p:txBody>
      </p:sp>
      <p:sp>
        <p:nvSpPr>
          <p:cNvPr id="4" name="Slide Number Placeholder 3">
            <a:extLst>
              <a:ext uri="{FF2B5EF4-FFF2-40B4-BE49-F238E27FC236}">
                <a16:creationId xmlns:a16="http://schemas.microsoft.com/office/drawing/2014/main" id="{74B8803A-3D07-46F4-83A0-28A6615CD3A9}"/>
              </a:ext>
            </a:extLst>
          </p:cNvPr>
          <p:cNvSpPr>
            <a:spLocks noGrp="1"/>
          </p:cNvSpPr>
          <p:nvPr>
            <p:ph type="sldNum" sz="quarter" idx="12"/>
          </p:nvPr>
        </p:nvSpPr>
        <p:spPr/>
        <p:txBody>
          <a:bodyPr/>
          <a:lstStyle/>
          <a:p>
            <a:fld id="{4EC81F68-4976-451A-B2E9-79BCBD2F70CC}" type="slidenum">
              <a:rPr lang="en-AU" smtClean="0"/>
              <a:t>14</a:t>
            </a:fld>
            <a:endParaRPr lang="en-AU"/>
          </a:p>
        </p:txBody>
      </p:sp>
      <p:sp>
        <p:nvSpPr>
          <p:cNvPr id="9" name="Content Placeholder 2">
            <a:extLst>
              <a:ext uri="{FF2B5EF4-FFF2-40B4-BE49-F238E27FC236}">
                <a16:creationId xmlns:a16="http://schemas.microsoft.com/office/drawing/2014/main" id="{270BCA53-61CC-4F0E-B52B-86233B0E2C0A}"/>
              </a:ext>
            </a:extLst>
          </p:cNvPr>
          <p:cNvSpPr>
            <a:spLocks noGrp="1"/>
          </p:cNvSpPr>
          <p:nvPr>
            <p:ph idx="1"/>
          </p:nvPr>
        </p:nvSpPr>
        <p:spPr>
          <a:xfrm>
            <a:off x="176215" y="1485274"/>
            <a:ext cx="8770937" cy="4967320"/>
          </a:xfrm>
        </p:spPr>
        <p:txBody>
          <a:bodyPr vert="horz" lIns="91440" tIns="45720" rIns="91440" bIns="45720" rtlCol="0" anchor="t">
            <a:normAutofit fontScale="85000" lnSpcReduction="20000"/>
          </a:bodyPr>
          <a:lstStyle/>
          <a:p>
            <a:pPr marL="0" indent="0" algn="just">
              <a:lnSpc>
                <a:spcPct val="100000"/>
              </a:lnSpc>
              <a:buNone/>
            </a:pPr>
            <a:endParaRPr lang="en-AU" sz="2000"/>
          </a:p>
          <a:p>
            <a:pPr algn="just">
              <a:lnSpc>
                <a:spcPct val="100000"/>
              </a:lnSpc>
            </a:pPr>
            <a:r>
              <a:rPr lang="en-AU" sz="2000" dirty="0"/>
              <a:t>Industry Test Focus Group will be a small group of ITWG participants representing various NEM roles.</a:t>
            </a:r>
            <a:endParaRPr lang="en-AU" sz="2000" dirty="0">
              <a:cs typeface="Segoe UI Semilight"/>
            </a:endParaRPr>
          </a:p>
          <a:p>
            <a:pPr algn="just">
              <a:lnSpc>
                <a:spcPct val="100000"/>
              </a:lnSpc>
            </a:pPr>
            <a:r>
              <a:rPr lang="en-AU" sz="2000" dirty="0"/>
              <a:t>Focus group will be responsible for defining the test coverage for the Industry Testing/Market Trials.</a:t>
            </a:r>
            <a:endParaRPr lang="en-AU" sz="2000" dirty="0">
              <a:cs typeface="Segoe UI Semilight"/>
            </a:endParaRPr>
          </a:p>
          <a:p>
            <a:pPr lvl="1" algn="just">
              <a:lnSpc>
                <a:spcPct val="100000"/>
              </a:lnSpc>
            </a:pPr>
            <a:r>
              <a:rPr lang="en-AU" dirty="0"/>
              <a:t>Test scenario identification.</a:t>
            </a:r>
            <a:endParaRPr lang="en-AU" dirty="0">
              <a:cs typeface="Segoe UI Semilight"/>
            </a:endParaRPr>
          </a:p>
          <a:p>
            <a:pPr lvl="1" algn="just">
              <a:lnSpc>
                <a:spcPct val="100000"/>
              </a:lnSpc>
            </a:pPr>
            <a:r>
              <a:rPr lang="en-AU" dirty="0"/>
              <a:t>Test case preparation.</a:t>
            </a:r>
            <a:endParaRPr lang="en-AU" dirty="0">
              <a:cs typeface="Segoe UI Semilight"/>
            </a:endParaRPr>
          </a:p>
          <a:p>
            <a:pPr lvl="1" algn="just">
              <a:lnSpc>
                <a:spcPct val="100000"/>
              </a:lnSpc>
            </a:pPr>
            <a:r>
              <a:rPr lang="en-AU" dirty="0"/>
              <a:t>Data requirement definitions.</a:t>
            </a:r>
            <a:endParaRPr lang="en-AU" dirty="0">
              <a:cs typeface="Segoe UI Semilight"/>
            </a:endParaRPr>
          </a:p>
          <a:p>
            <a:pPr lvl="1" algn="just">
              <a:lnSpc>
                <a:spcPct val="100000"/>
              </a:lnSpc>
            </a:pPr>
            <a:r>
              <a:rPr lang="en-AU" dirty="0"/>
              <a:t>Test execution timeframes.</a:t>
            </a:r>
            <a:endParaRPr lang="en-AU" dirty="0">
              <a:cs typeface="Segoe UI Semilight"/>
            </a:endParaRPr>
          </a:p>
          <a:p>
            <a:pPr lvl="1" algn="just">
              <a:lnSpc>
                <a:spcPct val="100000"/>
              </a:lnSpc>
            </a:pPr>
            <a:r>
              <a:rPr lang="en-AU" dirty="0"/>
              <a:t>Consideration on defining the number of test cycles required.</a:t>
            </a:r>
            <a:endParaRPr lang="en-AU" dirty="0">
              <a:cs typeface="Segoe UI Semilight"/>
            </a:endParaRPr>
          </a:p>
          <a:p>
            <a:pPr algn="just">
              <a:lnSpc>
                <a:spcPct val="100000"/>
              </a:lnSpc>
            </a:pPr>
            <a:r>
              <a:rPr lang="en-AU" dirty="0"/>
              <a:t>Plans developed by the focus group will be circulated to the wider ITWG for input and consideration</a:t>
            </a:r>
            <a:endParaRPr lang="en-AU" dirty="0">
              <a:cs typeface="Segoe UI Semilight"/>
            </a:endParaRPr>
          </a:p>
          <a:p>
            <a:pPr algn="just">
              <a:lnSpc>
                <a:spcPct val="100000"/>
              </a:lnSpc>
            </a:pPr>
            <a:endParaRPr lang="en-AU" sz="2000" dirty="0">
              <a:cs typeface="Segoe UI Semilight"/>
            </a:endParaRPr>
          </a:p>
          <a:p>
            <a:pPr algn="just">
              <a:lnSpc>
                <a:spcPct val="100000"/>
              </a:lnSpc>
            </a:pPr>
            <a:r>
              <a:rPr lang="en-AU" sz="2000" dirty="0"/>
              <a:t>Nominations / confirmations will also be called for those participants planning to participate in Market Trial execution as part of the planning process.  This activity will commence in May as we head toward market trials.</a:t>
            </a:r>
            <a:endParaRPr lang="en-AU" sz="2000" dirty="0">
              <a:cs typeface="Segoe UI Semilight"/>
            </a:endParaRPr>
          </a:p>
          <a:p>
            <a:pPr algn="just">
              <a:lnSpc>
                <a:spcPct val="100000"/>
              </a:lnSpc>
            </a:pPr>
            <a:endParaRPr lang="en-AU" sz="2000" dirty="0"/>
          </a:p>
          <a:p>
            <a:pPr algn="just">
              <a:lnSpc>
                <a:spcPct val="100000"/>
              </a:lnSpc>
            </a:pPr>
            <a:r>
              <a:rPr lang="en-AU" sz="2000" dirty="0"/>
              <a:t>In the lead up to Market Trials the pre-production systems will be refreshed form production. Date to be confirmed.</a:t>
            </a:r>
            <a:endParaRPr lang="en-AU" sz="2300" dirty="0"/>
          </a:p>
          <a:p>
            <a:pPr algn="just"/>
            <a:endParaRPr lang="en-AU" sz="2400"/>
          </a:p>
          <a:p>
            <a:pPr algn="just"/>
            <a:endParaRPr lang="en-AU" sz="2400"/>
          </a:p>
        </p:txBody>
      </p:sp>
    </p:spTree>
    <p:extLst>
      <p:ext uri="{BB962C8B-B14F-4D97-AF65-F5344CB8AC3E}">
        <p14:creationId xmlns:p14="http://schemas.microsoft.com/office/powerpoint/2010/main" val="1763813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BE1BA-3A2C-4CAA-9DE1-210D800FF6D5}"/>
              </a:ext>
            </a:extLst>
          </p:cNvPr>
          <p:cNvSpPr>
            <a:spLocks noGrp="1"/>
          </p:cNvSpPr>
          <p:nvPr>
            <p:ph type="title"/>
          </p:nvPr>
        </p:nvSpPr>
        <p:spPr/>
        <p:txBody>
          <a:bodyPr/>
          <a:lstStyle/>
          <a:p>
            <a:r>
              <a:rPr lang="en-AU"/>
              <a:t>Training</a:t>
            </a:r>
          </a:p>
        </p:txBody>
      </p:sp>
      <p:sp>
        <p:nvSpPr>
          <p:cNvPr id="3" name="Text Placeholder 2">
            <a:extLst>
              <a:ext uri="{FF2B5EF4-FFF2-40B4-BE49-F238E27FC236}">
                <a16:creationId xmlns:a16="http://schemas.microsoft.com/office/drawing/2014/main" id="{758EF335-557A-4AC4-9008-5C8A0FC43F59}"/>
              </a:ext>
            </a:extLst>
          </p:cNvPr>
          <p:cNvSpPr>
            <a:spLocks noGrp="1"/>
          </p:cNvSpPr>
          <p:nvPr>
            <p:ph type="body" idx="1"/>
          </p:nvPr>
        </p:nvSpPr>
        <p:spPr/>
        <p:txBody>
          <a:bodyPr/>
          <a:lstStyle/>
          <a:p>
            <a:r>
              <a:rPr lang="en-AU"/>
              <a:t>Tui Grant </a:t>
            </a:r>
          </a:p>
        </p:txBody>
      </p:sp>
    </p:spTree>
    <p:extLst>
      <p:ext uri="{BB962C8B-B14F-4D97-AF65-F5344CB8AC3E}">
        <p14:creationId xmlns:p14="http://schemas.microsoft.com/office/powerpoint/2010/main" val="448404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5EE7F-C438-4981-BCD8-B88E401D4999}"/>
              </a:ext>
            </a:extLst>
          </p:cNvPr>
          <p:cNvSpPr>
            <a:spLocks noGrp="1"/>
          </p:cNvSpPr>
          <p:nvPr>
            <p:ph type="title"/>
          </p:nvPr>
        </p:nvSpPr>
        <p:spPr>
          <a:xfrm>
            <a:off x="800" y="127736"/>
            <a:ext cx="8514551" cy="1189039"/>
          </a:xfrm>
        </p:spPr>
        <p:txBody>
          <a:bodyPr/>
          <a:lstStyle/>
          <a:p>
            <a:r>
              <a:rPr lang="en-AU"/>
              <a:t>Training</a:t>
            </a:r>
          </a:p>
        </p:txBody>
      </p:sp>
      <p:sp>
        <p:nvSpPr>
          <p:cNvPr id="4" name="Slide Number Placeholder 3">
            <a:extLst>
              <a:ext uri="{FF2B5EF4-FFF2-40B4-BE49-F238E27FC236}">
                <a16:creationId xmlns:a16="http://schemas.microsoft.com/office/drawing/2014/main" id="{74B8803A-3D07-46F4-83A0-28A6615CD3A9}"/>
              </a:ext>
            </a:extLst>
          </p:cNvPr>
          <p:cNvSpPr>
            <a:spLocks noGrp="1"/>
          </p:cNvSpPr>
          <p:nvPr>
            <p:ph type="sldNum" sz="quarter" idx="12"/>
          </p:nvPr>
        </p:nvSpPr>
        <p:spPr/>
        <p:txBody>
          <a:bodyPr/>
          <a:lstStyle/>
          <a:p>
            <a:fld id="{4EC81F68-4976-451A-B2E9-79BCBD2F70CC}" type="slidenum">
              <a:rPr lang="en-AU" smtClean="0"/>
              <a:t>16</a:t>
            </a:fld>
            <a:endParaRPr lang="en-AU"/>
          </a:p>
        </p:txBody>
      </p:sp>
      <p:sp>
        <p:nvSpPr>
          <p:cNvPr id="7" name="TextBox 6">
            <a:hlinkClick r:id="" action="ppaction://noaction"/>
            <a:extLst>
              <a:ext uri="{FF2B5EF4-FFF2-40B4-BE49-F238E27FC236}">
                <a16:creationId xmlns:a16="http://schemas.microsoft.com/office/drawing/2014/main" id="{587655CE-4480-49B6-910B-3E14F077A3D4}"/>
              </a:ext>
            </a:extLst>
          </p:cNvPr>
          <p:cNvSpPr txBox="1"/>
          <p:nvPr/>
        </p:nvSpPr>
        <p:spPr>
          <a:xfrm>
            <a:off x="1924050" y="6591300"/>
            <a:ext cx="868828" cy="153888"/>
          </a:xfrm>
          <a:prstGeom prst="rect">
            <a:avLst/>
          </a:prstGeom>
          <a:noFill/>
        </p:spPr>
        <p:txBody>
          <a:bodyPr wrap="none" lIns="0" tIns="0" rIns="0" bIns="0" rtlCol="0">
            <a:spAutoFit/>
          </a:bodyPr>
          <a:lstStyle/>
          <a:p>
            <a:r>
              <a:rPr lang="en-AU" sz="1000" b="1">
                <a:solidFill>
                  <a:schemeClr val="accent1">
                    <a:lumMod val="75000"/>
                  </a:schemeClr>
                </a:solidFill>
              </a:rPr>
              <a:t>Back to Agenda</a:t>
            </a:r>
            <a:endParaRPr lang="en-AU" b="1">
              <a:solidFill>
                <a:schemeClr val="accent1">
                  <a:lumMod val="75000"/>
                </a:schemeClr>
              </a:solidFill>
            </a:endParaRPr>
          </a:p>
        </p:txBody>
      </p:sp>
      <p:sp>
        <p:nvSpPr>
          <p:cNvPr id="9" name="Content Placeholder 2">
            <a:extLst>
              <a:ext uri="{FF2B5EF4-FFF2-40B4-BE49-F238E27FC236}">
                <a16:creationId xmlns:a16="http://schemas.microsoft.com/office/drawing/2014/main" id="{270BCA53-61CC-4F0E-B52B-86233B0E2C0A}"/>
              </a:ext>
            </a:extLst>
          </p:cNvPr>
          <p:cNvSpPr>
            <a:spLocks noGrp="1"/>
          </p:cNvSpPr>
          <p:nvPr>
            <p:ph idx="1"/>
          </p:nvPr>
        </p:nvSpPr>
        <p:spPr>
          <a:xfrm>
            <a:off x="176215" y="1485274"/>
            <a:ext cx="8770937" cy="4967320"/>
          </a:xfrm>
        </p:spPr>
        <p:txBody>
          <a:bodyPr vert="horz" lIns="91440" tIns="45720" rIns="91440" bIns="45720" rtlCol="0" anchor="t">
            <a:normAutofit/>
          </a:bodyPr>
          <a:lstStyle/>
          <a:p>
            <a:pPr algn="just">
              <a:lnSpc>
                <a:spcPct val="100000"/>
              </a:lnSpc>
            </a:pPr>
            <a:r>
              <a:rPr lang="en-AU" sz="2000"/>
              <a:t>MSATS Training</a:t>
            </a:r>
            <a:endParaRPr lang="en-AU" sz="2000">
              <a:cs typeface="Segoe UI Semilight"/>
            </a:endParaRPr>
          </a:p>
          <a:p>
            <a:pPr lvl="1" algn="just">
              <a:lnSpc>
                <a:spcPct val="100000"/>
              </a:lnSpc>
            </a:pPr>
            <a:r>
              <a:rPr lang="en-AU" sz="1700"/>
              <a:t>Following on from the discussions at the last ITWG 2 training sessions will set up to provide participants who wish to attend an overview of MSATS.</a:t>
            </a:r>
          </a:p>
          <a:p>
            <a:pPr lvl="1" algn="just">
              <a:lnSpc>
                <a:spcPct val="100000"/>
              </a:lnSpc>
            </a:pPr>
            <a:endParaRPr lang="en-AU" sz="1700"/>
          </a:p>
          <a:p>
            <a:pPr lvl="2" algn="just">
              <a:lnSpc>
                <a:spcPct val="100000"/>
              </a:lnSpc>
            </a:pPr>
            <a:r>
              <a:rPr lang="en-AU" sz="1400"/>
              <a:t>Session 1 - 22 March</a:t>
            </a:r>
            <a:endParaRPr lang="en-AU" sz="1400">
              <a:cs typeface="Segoe UI Semilight"/>
            </a:endParaRPr>
          </a:p>
          <a:p>
            <a:pPr lvl="2" algn="just">
              <a:lnSpc>
                <a:spcPct val="100000"/>
              </a:lnSpc>
            </a:pPr>
            <a:r>
              <a:rPr lang="en-AU" sz="1400"/>
              <a:t>Session 2 - 6 April</a:t>
            </a:r>
            <a:endParaRPr lang="en-AU" sz="1400">
              <a:cs typeface="Segoe UI Semilight"/>
            </a:endParaRPr>
          </a:p>
          <a:p>
            <a:pPr lvl="2" algn="just">
              <a:lnSpc>
                <a:spcPct val="100000"/>
              </a:lnSpc>
            </a:pPr>
            <a:endParaRPr lang="en-AU" sz="1400">
              <a:highlight>
                <a:srgbClr val="FFFF00"/>
              </a:highlight>
            </a:endParaRPr>
          </a:p>
          <a:p>
            <a:pPr algn="just">
              <a:lnSpc>
                <a:spcPct val="100000"/>
              </a:lnSpc>
            </a:pPr>
            <a:r>
              <a:rPr lang="en-AU" sz="2000" err="1"/>
              <a:t>Practitest</a:t>
            </a:r>
            <a:r>
              <a:rPr lang="en-AU" sz="2000"/>
              <a:t> Training for participants involved int the retail invitation testing will be conducted just prior to the start of testing.</a:t>
            </a:r>
          </a:p>
          <a:p>
            <a:pPr lvl="2" algn="just">
              <a:lnSpc>
                <a:spcPct val="100000"/>
              </a:lnSpc>
            </a:pPr>
            <a:r>
              <a:rPr lang="en-AU" sz="1400"/>
              <a:t>Session 1 - </a:t>
            </a:r>
            <a:r>
              <a:rPr lang="en-AU" sz="1400">
                <a:ea typeface="+mn-lt"/>
                <a:cs typeface="+mn-lt"/>
              </a:rPr>
              <a:t>5 April</a:t>
            </a:r>
          </a:p>
          <a:p>
            <a:pPr lvl="2" algn="just">
              <a:lnSpc>
                <a:spcPct val="100000"/>
              </a:lnSpc>
            </a:pPr>
            <a:r>
              <a:rPr lang="en-AU" sz="1400"/>
              <a:t>Session 2 - 7</a:t>
            </a:r>
            <a:r>
              <a:rPr lang="en-AU" sz="1400">
                <a:ea typeface="+mn-lt"/>
                <a:cs typeface="+mn-lt"/>
              </a:rPr>
              <a:t> April</a:t>
            </a:r>
          </a:p>
          <a:p>
            <a:pPr lvl="2" algn="just">
              <a:lnSpc>
                <a:spcPct val="100000"/>
              </a:lnSpc>
            </a:pPr>
            <a:endParaRPr lang="en-AU" sz="1400">
              <a:highlight>
                <a:srgbClr val="FFFF00"/>
              </a:highlight>
              <a:cs typeface="Segoe UI Semilight"/>
            </a:endParaRPr>
          </a:p>
          <a:p>
            <a:pPr algn="just">
              <a:lnSpc>
                <a:spcPct val="100000"/>
              </a:lnSpc>
            </a:pPr>
            <a:r>
              <a:rPr lang="en-AU" sz="2300"/>
              <a:t>Further training will be available in the lead up to Market Trials for </a:t>
            </a:r>
            <a:r>
              <a:rPr lang="en-AU" sz="2300" err="1"/>
              <a:t>Practitest</a:t>
            </a:r>
            <a:r>
              <a:rPr lang="en-AU" sz="2300"/>
              <a:t>.</a:t>
            </a:r>
            <a:endParaRPr lang="en-AU" sz="2300">
              <a:cs typeface="Segoe UI Semilight"/>
            </a:endParaRPr>
          </a:p>
          <a:p>
            <a:pPr algn="just">
              <a:lnSpc>
                <a:spcPct val="100000"/>
              </a:lnSpc>
            </a:pPr>
            <a:endParaRPr lang="en-AU" sz="2300"/>
          </a:p>
          <a:p>
            <a:pPr marL="0" indent="0" algn="just">
              <a:lnSpc>
                <a:spcPct val="100000"/>
              </a:lnSpc>
              <a:buNone/>
            </a:pPr>
            <a:endParaRPr lang="en-AU" sz="2300"/>
          </a:p>
          <a:p>
            <a:pPr algn="just"/>
            <a:endParaRPr lang="en-AU" sz="2400"/>
          </a:p>
          <a:p>
            <a:pPr algn="just"/>
            <a:endParaRPr lang="en-AU" sz="2400"/>
          </a:p>
        </p:txBody>
      </p:sp>
    </p:spTree>
    <p:extLst>
      <p:ext uri="{BB962C8B-B14F-4D97-AF65-F5344CB8AC3E}">
        <p14:creationId xmlns:p14="http://schemas.microsoft.com/office/powerpoint/2010/main" val="638837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BE1BA-3A2C-4CAA-9DE1-210D800FF6D5}"/>
              </a:ext>
            </a:extLst>
          </p:cNvPr>
          <p:cNvSpPr>
            <a:spLocks noGrp="1"/>
          </p:cNvSpPr>
          <p:nvPr>
            <p:ph type="title"/>
          </p:nvPr>
        </p:nvSpPr>
        <p:spPr/>
        <p:txBody>
          <a:bodyPr/>
          <a:lstStyle/>
          <a:p>
            <a:r>
              <a:rPr lang="en-AU"/>
              <a:t>Forward meeting plan</a:t>
            </a:r>
          </a:p>
        </p:txBody>
      </p:sp>
      <p:sp>
        <p:nvSpPr>
          <p:cNvPr id="3" name="Text Placeholder 2">
            <a:extLst>
              <a:ext uri="{FF2B5EF4-FFF2-40B4-BE49-F238E27FC236}">
                <a16:creationId xmlns:a16="http://schemas.microsoft.com/office/drawing/2014/main" id="{758EF335-557A-4AC4-9008-5C8A0FC43F59}"/>
              </a:ext>
            </a:extLst>
          </p:cNvPr>
          <p:cNvSpPr>
            <a:spLocks noGrp="1"/>
          </p:cNvSpPr>
          <p:nvPr>
            <p:ph type="body" idx="1"/>
          </p:nvPr>
        </p:nvSpPr>
        <p:spPr/>
        <p:txBody>
          <a:bodyPr/>
          <a:lstStyle/>
          <a:p>
            <a:r>
              <a:rPr lang="en-AU"/>
              <a:t>Tui Grant </a:t>
            </a:r>
          </a:p>
        </p:txBody>
      </p:sp>
    </p:spTree>
    <p:extLst>
      <p:ext uri="{BB962C8B-B14F-4D97-AF65-F5344CB8AC3E}">
        <p14:creationId xmlns:p14="http://schemas.microsoft.com/office/powerpoint/2010/main" val="1140282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1ECA3-96CF-4A8F-A42F-F63795800158}"/>
              </a:ext>
            </a:extLst>
          </p:cNvPr>
          <p:cNvSpPr>
            <a:spLocks noGrp="1"/>
          </p:cNvSpPr>
          <p:nvPr>
            <p:ph type="title"/>
          </p:nvPr>
        </p:nvSpPr>
        <p:spPr>
          <a:xfrm>
            <a:off x="85061" y="136528"/>
            <a:ext cx="8991562" cy="1189039"/>
          </a:xfrm>
        </p:spPr>
        <p:txBody>
          <a:bodyPr/>
          <a:lstStyle/>
          <a:p>
            <a:r>
              <a:rPr lang="en-AU"/>
              <a:t>Proposed upcoming ITWG meeting content</a:t>
            </a:r>
          </a:p>
        </p:txBody>
      </p:sp>
      <p:sp>
        <p:nvSpPr>
          <p:cNvPr id="4" name="Date Placeholder 3">
            <a:extLst>
              <a:ext uri="{FF2B5EF4-FFF2-40B4-BE49-F238E27FC236}">
                <a16:creationId xmlns:a16="http://schemas.microsoft.com/office/drawing/2014/main" id="{ED91B270-A4C7-42A8-8990-1D6FCC4DE6D6}"/>
              </a:ext>
            </a:extLst>
          </p:cNvPr>
          <p:cNvSpPr>
            <a:spLocks noGrp="1"/>
          </p:cNvSpPr>
          <p:nvPr>
            <p:ph type="dt" sz="half" idx="10"/>
          </p:nvPr>
        </p:nvSpPr>
        <p:spPr/>
        <p:txBody>
          <a:bodyPr/>
          <a:lstStyle/>
          <a:p>
            <a:fld id="{FBFC7D8C-646C-4D46-BE64-3691068DAB95}" type="datetime1">
              <a:rPr lang="en-AU" smtClean="0"/>
              <a:t>25/03/2021</a:t>
            </a:fld>
            <a:endParaRPr lang="en-AU"/>
          </a:p>
        </p:txBody>
      </p:sp>
      <p:sp>
        <p:nvSpPr>
          <p:cNvPr id="6" name="Slide Number Placeholder 5">
            <a:extLst>
              <a:ext uri="{FF2B5EF4-FFF2-40B4-BE49-F238E27FC236}">
                <a16:creationId xmlns:a16="http://schemas.microsoft.com/office/drawing/2014/main" id="{85A4BB6F-B2E9-4C39-AB0E-0FA0877352A8}"/>
              </a:ext>
            </a:extLst>
          </p:cNvPr>
          <p:cNvSpPr>
            <a:spLocks noGrp="1"/>
          </p:cNvSpPr>
          <p:nvPr>
            <p:ph type="sldNum" sz="quarter" idx="12"/>
          </p:nvPr>
        </p:nvSpPr>
        <p:spPr/>
        <p:txBody>
          <a:bodyPr/>
          <a:lstStyle/>
          <a:p>
            <a:fld id="{4EC81F68-4976-451A-B2E9-79BCBD2F70CC}" type="slidenum">
              <a:rPr lang="en-AU" smtClean="0"/>
              <a:t>18</a:t>
            </a:fld>
            <a:endParaRPr lang="en-AU"/>
          </a:p>
        </p:txBody>
      </p:sp>
      <p:graphicFrame>
        <p:nvGraphicFramePr>
          <p:cNvPr id="7" name="Content Placeholder 3">
            <a:extLst>
              <a:ext uri="{FF2B5EF4-FFF2-40B4-BE49-F238E27FC236}">
                <a16:creationId xmlns:a16="http://schemas.microsoft.com/office/drawing/2014/main" id="{96A3890C-D623-4C04-9139-E8DB8FEE89A8}"/>
              </a:ext>
            </a:extLst>
          </p:cNvPr>
          <p:cNvGraphicFramePr>
            <a:graphicFrameLocks/>
          </p:cNvGraphicFramePr>
          <p:nvPr>
            <p:extLst>
              <p:ext uri="{D42A27DB-BD31-4B8C-83A1-F6EECF244321}">
                <p14:modId xmlns:p14="http://schemas.microsoft.com/office/powerpoint/2010/main" val="3855973788"/>
              </p:ext>
            </p:extLst>
          </p:nvPr>
        </p:nvGraphicFramePr>
        <p:xfrm>
          <a:off x="176647" y="1646237"/>
          <a:ext cx="8770637" cy="2086216"/>
        </p:xfrm>
        <a:graphic>
          <a:graphicData uri="http://schemas.openxmlformats.org/drawingml/2006/table">
            <a:tbl>
              <a:tblPr firstRow="1" bandRow="1">
                <a:tableStyleId>{5C22544A-7EE6-4342-B048-85BDC9FD1C3A}</a:tableStyleId>
              </a:tblPr>
              <a:tblGrid>
                <a:gridCol w="1243593">
                  <a:extLst>
                    <a:ext uri="{9D8B030D-6E8A-4147-A177-3AD203B41FA5}">
                      <a16:colId xmlns:a16="http://schemas.microsoft.com/office/drawing/2014/main" val="98134012"/>
                    </a:ext>
                  </a:extLst>
                </a:gridCol>
                <a:gridCol w="1466397">
                  <a:extLst>
                    <a:ext uri="{9D8B030D-6E8A-4147-A177-3AD203B41FA5}">
                      <a16:colId xmlns:a16="http://schemas.microsoft.com/office/drawing/2014/main" val="2298653894"/>
                    </a:ext>
                  </a:extLst>
                </a:gridCol>
                <a:gridCol w="6060647">
                  <a:extLst>
                    <a:ext uri="{9D8B030D-6E8A-4147-A177-3AD203B41FA5}">
                      <a16:colId xmlns:a16="http://schemas.microsoft.com/office/drawing/2014/main" val="94265774"/>
                    </a:ext>
                  </a:extLst>
                </a:gridCol>
              </a:tblGrid>
              <a:tr h="338878">
                <a:tc>
                  <a:txBody>
                    <a:bodyPr/>
                    <a:lstStyle/>
                    <a:p>
                      <a:r>
                        <a:rPr lang="en-AU" sz="2400" dirty="0"/>
                        <a:t>Date</a:t>
                      </a:r>
                    </a:p>
                  </a:txBody>
                  <a:tcPr marL="78203" marR="78203" marT="39101" marB="39101"/>
                </a:tc>
                <a:tc>
                  <a:txBody>
                    <a:bodyPr/>
                    <a:lstStyle/>
                    <a:p>
                      <a:r>
                        <a:rPr lang="en-AU" sz="2400" dirty="0"/>
                        <a:t>Meeting</a:t>
                      </a:r>
                    </a:p>
                  </a:txBody>
                  <a:tcPr marL="78203" marR="78203" marT="39101" marB="39101"/>
                </a:tc>
                <a:tc>
                  <a:txBody>
                    <a:bodyPr/>
                    <a:lstStyle/>
                    <a:p>
                      <a:r>
                        <a:rPr lang="en-AU" sz="2400" dirty="0"/>
                        <a:t>Proposed content</a:t>
                      </a:r>
                    </a:p>
                  </a:txBody>
                  <a:tcPr marL="78203" marR="78203" marT="39101" marB="39101"/>
                </a:tc>
                <a:extLst>
                  <a:ext uri="{0D108BD9-81ED-4DB2-BD59-A6C34878D82A}">
                    <a16:rowId xmlns:a16="http://schemas.microsoft.com/office/drawing/2014/main" val="919977015"/>
                  </a:ext>
                </a:extLst>
              </a:tr>
              <a:tr h="1642254">
                <a:tc>
                  <a:txBody>
                    <a:bodyPr/>
                    <a:lstStyle/>
                    <a:p>
                      <a:pPr lvl="0">
                        <a:buNone/>
                      </a:pPr>
                      <a:r>
                        <a:rPr lang="en-AU" sz="2400" b="0" i="0" u="none" strike="noStrike" noProof="0" dirty="0">
                          <a:solidFill>
                            <a:schemeClr val="tx1"/>
                          </a:solidFill>
                          <a:latin typeface="Segoe UI Semilight"/>
                        </a:rPr>
                        <a:t>Wed 27 Apr 2021</a:t>
                      </a:r>
                    </a:p>
                  </a:txBody>
                  <a:tcPr marL="78203" marR="78203" marT="39101" marB="39101"/>
                </a:tc>
                <a:tc>
                  <a:txBody>
                    <a:bodyPr/>
                    <a:lstStyle/>
                    <a:p>
                      <a:r>
                        <a:rPr lang="en-AU" sz="2400" dirty="0"/>
                        <a:t>ITWG #15</a:t>
                      </a:r>
                    </a:p>
                  </a:txBody>
                  <a:tcPr marL="78203" marR="78203" marT="39101" marB="39101"/>
                </a:tc>
                <a:tc>
                  <a:txBody>
                    <a:bodyPr/>
                    <a:lstStyle/>
                    <a:p>
                      <a:pPr marL="343535"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400" dirty="0"/>
                        <a:t>Update on Settlement Release</a:t>
                      </a:r>
                    </a:p>
                    <a:p>
                      <a:pPr marL="343535"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en-AU" sz="2400" dirty="0"/>
                        <a:t>Update on Retail Testing </a:t>
                      </a:r>
                    </a:p>
                    <a:p>
                      <a:pPr marL="343535" marR="0" lvl="0" indent="-285750" algn="l">
                        <a:lnSpc>
                          <a:spcPct val="100000"/>
                        </a:lnSpc>
                        <a:spcBef>
                          <a:spcPts val="0"/>
                        </a:spcBef>
                        <a:spcAft>
                          <a:spcPts val="0"/>
                        </a:spcAft>
                        <a:buClrTx/>
                        <a:buSzTx/>
                        <a:buFont typeface="Arial" panose="020B0604020202020204" pitchFamily="34" charset="0"/>
                        <a:buChar char="•"/>
                      </a:pPr>
                      <a:r>
                        <a:rPr lang="en-AU" sz="2400" dirty="0"/>
                        <a:t>Review of scenarios proposed for market trials</a:t>
                      </a:r>
                      <a:endParaRPr lang="en-AU" dirty="0"/>
                    </a:p>
                  </a:txBody>
                  <a:tcPr marL="78203" marR="78203" marT="39101" marB="39101"/>
                </a:tc>
                <a:extLst>
                  <a:ext uri="{0D108BD9-81ED-4DB2-BD59-A6C34878D82A}">
                    <a16:rowId xmlns:a16="http://schemas.microsoft.com/office/drawing/2014/main" val="2522485826"/>
                  </a:ext>
                </a:extLst>
              </a:tr>
            </a:tbl>
          </a:graphicData>
        </a:graphic>
      </p:graphicFrame>
      <p:sp>
        <p:nvSpPr>
          <p:cNvPr id="3" name="TextBox 2">
            <a:extLst>
              <a:ext uri="{FF2B5EF4-FFF2-40B4-BE49-F238E27FC236}">
                <a16:creationId xmlns:a16="http://schemas.microsoft.com/office/drawing/2014/main" id="{9F56A9F1-5550-4C2F-892B-EFB9A5AC6F1B}"/>
              </a:ext>
            </a:extLst>
          </p:cNvPr>
          <p:cNvSpPr txBox="1"/>
          <p:nvPr/>
        </p:nvSpPr>
        <p:spPr>
          <a:xfrm>
            <a:off x="290945" y="5627716"/>
            <a:ext cx="8337666" cy="369332"/>
          </a:xfrm>
          <a:prstGeom prst="rect">
            <a:avLst/>
          </a:prstGeom>
          <a:noFill/>
        </p:spPr>
        <p:txBody>
          <a:bodyPr wrap="square" rtlCol="0">
            <a:spAutoFit/>
          </a:bodyPr>
          <a:lstStyle/>
          <a:p>
            <a:r>
              <a:rPr lang="en-AU"/>
              <a:t>If you have any suggested agenda topics, please contact 5MS@aemo.com.au</a:t>
            </a:r>
          </a:p>
        </p:txBody>
      </p:sp>
    </p:spTree>
    <p:extLst>
      <p:ext uri="{BB962C8B-B14F-4D97-AF65-F5344CB8AC3E}">
        <p14:creationId xmlns:p14="http://schemas.microsoft.com/office/powerpoint/2010/main" val="380150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309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13D45-B9C7-45E0-94DE-78D1D16F9381}"/>
              </a:ext>
            </a:extLst>
          </p:cNvPr>
          <p:cNvSpPr>
            <a:spLocks noGrp="1"/>
          </p:cNvSpPr>
          <p:nvPr>
            <p:ph type="title"/>
          </p:nvPr>
        </p:nvSpPr>
        <p:spPr>
          <a:xfrm>
            <a:off x="9599" y="136528"/>
            <a:ext cx="6751334" cy="1189039"/>
          </a:xfrm>
        </p:spPr>
        <p:txBody>
          <a:bodyPr/>
          <a:lstStyle/>
          <a:p>
            <a:r>
              <a:rPr lang="en-AU"/>
              <a:t>Agenda</a:t>
            </a:r>
          </a:p>
        </p:txBody>
      </p:sp>
      <p:sp>
        <p:nvSpPr>
          <p:cNvPr id="6" name="Slide Number Placeholder 5">
            <a:extLst>
              <a:ext uri="{FF2B5EF4-FFF2-40B4-BE49-F238E27FC236}">
                <a16:creationId xmlns:a16="http://schemas.microsoft.com/office/drawing/2014/main" id="{50772B69-91A4-45C8-9178-A028D46C6865}"/>
              </a:ext>
            </a:extLst>
          </p:cNvPr>
          <p:cNvSpPr>
            <a:spLocks noGrp="1"/>
          </p:cNvSpPr>
          <p:nvPr>
            <p:ph type="sldNum" sz="quarter" idx="12"/>
          </p:nvPr>
        </p:nvSpPr>
        <p:spPr/>
        <p:txBody>
          <a:bodyPr/>
          <a:lstStyle/>
          <a:p>
            <a:fld id="{4EC81F68-4976-451A-B2E9-79BCBD2F70CC}" type="slidenum">
              <a:rPr lang="en-AU" smtClean="0"/>
              <a:t>2</a:t>
            </a:fld>
            <a:endParaRPr lang="en-AU"/>
          </a:p>
        </p:txBody>
      </p:sp>
      <p:graphicFrame>
        <p:nvGraphicFramePr>
          <p:cNvPr id="7" name="Table 6">
            <a:extLst>
              <a:ext uri="{FF2B5EF4-FFF2-40B4-BE49-F238E27FC236}">
                <a16:creationId xmlns:a16="http://schemas.microsoft.com/office/drawing/2014/main" id="{5D5A3252-6153-450C-89B9-F67ECE2C0E4F}"/>
              </a:ext>
            </a:extLst>
          </p:cNvPr>
          <p:cNvGraphicFramePr>
            <a:graphicFrameLocks noGrp="1"/>
          </p:cNvGraphicFramePr>
          <p:nvPr>
            <p:extLst>
              <p:ext uri="{D42A27DB-BD31-4B8C-83A1-F6EECF244321}">
                <p14:modId xmlns:p14="http://schemas.microsoft.com/office/powerpoint/2010/main" val="611474962"/>
              </p:ext>
            </p:extLst>
          </p:nvPr>
        </p:nvGraphicFramePr>
        <p:xfrm>
          <a:off x="0" y="1370300"/>
          <a:ext cx="9144000" cy="3097118"/>
        </p:xfrm>
        <a:graphic>
          <a:graphicData uri="http://schemas.openxmlformats.org/drawingml/2006/table">
            <a:tbl>
              <a:tblPr firstRow="1" firstCol="1" bandRow="1">
                <a:tableStyleId>{5C22544A-7EE6-4342-B048-85BDC9FD1C3A}</a:tableStyleId>
              </a:tblPr>
              <a:tblGrid>
                <a:gridCol w="387180">
                  <a:extLst>
                    <a:ext uri="{9D8B030D-6E8A-4147-A177-3AD203B41FA5}">
                      <a16:colId xmlns:a16="http://schemas.microsoft.com/office/drawing/2014/main" val="538271126"/>
                    </a:ext>
                  </a:extLst>
                </a:gridCol>
                <a:gridCol w="1450593">
                  <a:extLst>
                    <a:ext uri="{9D8B030D-6E8A-4147-A177-3AD203B41FA5}">
                      <a16:colId xmlns:a16="http://schemas.microsoft.com/office/drawing/2014/main" val="1422408940"/>
                    </a:ext>
                  </a:extLst>
                </a:gridCol>
                <a:gridCol w="4646402">
                  <a:extLst>
                    <a:ext uri="{9D8B030D-6E8A-4147-A177-3AD203B41FA5}">
                      <a16:colId xmlns:a16="http://schemas.microsoft.com/office/drawing/2014/main" val="3436673978"/>
                    </a:ext>
                  </a:extLst>
                </a:gridCol>
                <a:gridCol w="2659825">
                  <a:extLst>
                    <a:ext uri="{9D8B030D-6E8A-4147-A177-3AD203B41FA5}">
                      <a16:colId xmlns:a16="http://schemas.microsoft.com/office/drawing/2014/main" val="782297821"/>
                    </a:ext>
                  </a:extLst>
                </a:gridCol>
              </a:tblGrid>
              <a:tr h="252000">
                <a:tc>
                  <a:txBody>
                    <a:bodyPr/>
                    <a:lstStyle/>
                    <a:p>
                      <a:pPr algn="l">
                        <a:spcBef>
                          <a:spcPts val="100"/>
                        </a:spcBef>
                        <a:spcAft>
                          <a:spcPts val="100"/>
                        </a:spcAft>
                        <a:tabLst>
                          <a:tab pos="252095" algn="l"/>
                          <a:tab pos="504190" algn="l"/>
                          <a:tab pos="756285" algn="l"/>
                        </a:tabLst>
                      </a:pPr>
                      <a:r>
                        <a:rPr lang="en-AU" sz="1200" b="1" cap="all" dirty="0">
                          <a:effectLst/>
                          <a:latin typeface="+mn-lt"/>
                          <a:cs typeface="Arial"/>
                        </a:rPr>
                        <a:t>N</a:t>
                      </a:r>
                      <a:r>
                        <a:rPr lang="en-AU" sz="1200" b="1" cap="none" baseline="0" dirty="0">
                          <a:effectLst/>
                          <a:latin typeface="+mn-lt"/>
                          <a:cs typeface="Arial"/>
                        </a:rPr>
                        <a:t>o.</a:t>
                      </a:r>
                      <a:endParaRPr lang="en-AU" sz="1200" b="1" cap="none" baseline="0" dirty="0">
                        <a:solidFill>
                          <a:srgbClr val="2E74B5"/>
                        </a:solidFill>
                        <a:effectLst/>
                        <a:latin typeface="+mn-lt"/>
                        <a:ea typeface="Times New Roman" panose="02020603050405020304" pitchFamily="18" charset="0"/>
                        <a:cs typeface="Arial"/>
                      </a:endParaRPr>
                    </a:p>
                  </a:txBody>
                  <a:tcPr marL="58652" marR="58652" marT="0" marB="0" anchor="ctr"/>
                </a:tc>
                <a:tc>
                  <a:txBody>
                    <a:bodyPr/>
                    <a:lstStyle/>
                    <a:p>
                      <a:pPr algn="l">
                        <a:spcBef>
                          <a:spcPts val="100"/>
                        </a:spcBef>
                        <a:spcAft>
                          <a:spcPts val="100"/>
                        </a:spcAft>
                        <a:tabLst>
                          <a:tab pos="252095" algn="l"/>
                          <a:tab pos="504190" algn="l"/>
                          <a:tab pos="756285" algn="l"/>
                        </a:tabLst>
                      </a:pPr>
                      <a:r>
                        <a:rPr lang="en-AU" sz="1200" b="1" cap="none" baseline="0" dirty="0">
                          <a:effectLst/>
                          <a:latin typeface="+mn-lt"/>
                          <a:cs typeface="Arial"/>
                        </a:rPr>
                        <a:t>Time (AEDT)</a:t>
                      </a:r>
                      <a:endParaRPr lang="en-AU" sz="1200" b="1" cap="none" baseline="0" dirty="0">
                        <a:solidFill>
                          <a:srgbClr val="2E74B5"/>
                        </a:solidFill>
                        <a:effectLst/>
                        <a:latin typeface="+mn-lt"/>
                        <a:ea typeface="Times New Roman" panose="02020603050405020304" pitchFamily="18" charset="0"/>
                        <a:cs typeface="Arial"/>
                      </a:endParaRPr>
                    </a:p>
                  </a:txBody>
                  <a:tcPr marL="58652" marR="58652" marT="0" marB="0" anchor="ctr"/>
                </a:tc>
                <a:tc>
                  <a:txBody>
                    <a:bodyPr/>
                    <a:lstStyle/>
                    <a:p>
                      <a:pPr algn="l">
                        <a:spcBef>
                          <a:spcPts val="100"/>
                        </a:spcBef>
                        <a:spcAft>
                          <a:spcPts val="100"/>
                        </a:spcAft>
                        <a:tabLst>
                          <a:tab pos="252095" algn="l"/>
                          <a:tab pos="504190" algn="l"/>
                          <a:tab pos="756285" algn="l"/>
                        </a:tabLst>
                      </a:pPr>
                      <a:r>
                        <a:rPr lang="en-AU" sz="1200" b="1" cap="none" baseline="0" dirty="0">
                          <a:effectLst/>
                          <a:latin typeface="+mn-lt"/>
                          <a:cs typeface="Arial"/>
                        </a:rPr>
                        <a:t>Agenda item</a:t>
                      </a:r>
                      <a:endParaRPr lang="en-AU" sz="1200" b="1" cap="none" baseline="0" dirty="0">
                        <a:solidFill>
                          <a:srgbClr val="2E74B5"/>
                        </a:solidFill>
                        <a:effectLst/>
                        <a:latin typeface="+mn-lt"/>
                        <a:ea typeface="Times New Roman" panose="02020603050405020304" pitchFamily="18" charset="0"/>
                        <a:cs typeface="Arial"/>
                      </a:endParaRPr>
                    </a:p>
                  </a:txBody>
                  <a:tcPr marL="58652" marR="58652" marT="0" marB="0" anchor="ctr"/>
                </a:tc>
                <a:tc>
                  <a:txBody>
                    <a:bodyPr/>
                    <a:lstStyle/>
                    <a:p>
                      <a:pPr algn="l">
                        <a:spcBef>
                          <a:spcPts val="100"/>
                        </a:spcBef>
                        <a:spcAft>
                          <a:spcPts val="100"/>
                        </a:spcAft>
                        <a:tabLst>
                          <a:tab pos="252095" algn="l"/>
                          <a:tab pos="504190" algn="l"/>
                          <a:tab pos="756285" algn="l"/>
                        </a:tabLst>
                      </a:pPr>
                      <a:r>
                        <a:rPr lang="en-AU" sz="1200" b="1" cap="none" baseline="0" dirty="0">
                          <a:effectLst/>
                          <a:latin typeface="+mn-lt"/>
                          <a:cs typeface="Arial"/>
                        </a:rPr>
                        <a:t>Presenter</a:t>
                      </a:r>
                      <a:endParaRPr lang="en-AU" sz="1200" b="1" cap="none" baseline="0" dirty="0">
                        <a:solidFill>
                          <a:srgbClr val="2E74B5"/>
                        </a:solidFill>
                        <a:effectLst/>
                        <a:latin typeface="+mn-lt"/>
                        <a:ea typeface="Times New Roman" panose="02020603050405020304" pitchFamily="18" charset="0"/>
                        <a:cs typeface="Arial"/>
                      </a:endParaRPr>
                    </a:p>
                  </a:txBody>
                  <a:tcPr marL="58652" marR="58652" marT="0" marB="0" anchor="ctr"/>
                </a:tc>
                <a:extLst>
                  <a:ext uri="{0D108BD9-81ED-4DB2-BD59-A6C34878D82A}">
                    <a16:rowId xmlns:a16="http://schemas.microsoft.com/office/drawing/2014/main" val="2054372720"/>
                  </a:ext>
                </a:extLst>
              </a:tr>
              <a:tr h="325118">
                <a:tc gridSpan="4">
                  <a:txBody>
                    <a:bodyPr/>
                    <a:lstStyle/>
                    <a:p>
                      <a:pPr>
                        <a:spcBef>
                          <a:spcPts val="100"/>
                        </a:spcBef>
                        <a:spcAft>
                          <a:spcPts val="100"/>
                        </a:spcAft>
                        <a:tabLst>
                          <a:tab pos="504190" algn="l"/>
                          <a:tab pos="756285" algn="l"/>
                        </a:tabLst>
                      </a:pPr>
                      <a:r>
                        <a:rPr lang="en-AU" sz="1200" b="1" dirty="0">
                          <a:solidFill>
                            <a:schemeClr val="bg1"/>
                          </a:solidFill>
                          <a:effectLst/>
                          <a:latin typeface="+mn-lt"/>
                          <a:ea typeface="Times New Roman" panose="02020603050405020304" pitchFamily="18" charset="0"/>
                          <a:cs typeface="Arial"/>
                        </a:rPr>
                        <a:t>Preliminary matters</a:t>
                      </a:r>
                    </a:p>
                  </a:txBody>
                  <a:tcPr marL="58652" marR="58652" marT="0" marB="0" anchor="ctr"/>
                </a:tc>
                <a:tc hMerge="1">
                  <a:txBody>
                    <a:bodyPr/>
                    <a:lstStyle/>
                    <a:p>
                      <a:pPr>
                        <a:spcBef>
                          <a:spcPts val="100"/>
                        </a:spcBef>
                        <a:spcAft>
                          <a:spcPts val="100"/>
                        </a:spcAft>
                        <a:tabLst>
                          <a:tab pos="504190" algn="l"/>
                          <a:tab pos="756285" algn="l"/>
                        </a:tabLst>
                      </a:pPr>
                      <a:endParaRPr lang="en-AU" sz="1600" b="1">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AU"/>
                    </a:p>
                  </a:txBody>
                  <a:tcPr/>
                </a:tc>
                <a:tc hMerge="1">
                  <a:txBody>
                    <a:bodyPr/>
                    <a:lstStyle/>
                    <a:p>
                      <a:pPr>
                        <a:spcBef>
                          <a:spcPts val="100"/>
                        </a:spcBef>
                        <a:spcAft>
                          <a:spcPts val="100"/>
                        </a:spcAft>
                        <a:tabLst>
                          <a:tab pos="504190" algn="l"/>
                          <a:tab pos="756285" algn="l"/>
                        </a:tabLst>
                      </a:pPr>
                      <a:endParaRPr lang="en-AU" sz="1300" b="1">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2375216850"/>
                  </a:ext>
                </a:extLst>
              </a:tr>
              <a:tr h="252000">
                <a:tc>
                  <a:txBody>
                    <a:bodyPr/>
                    <a:lstStyle/>
                    <a:p>
                      <a:pPr>
                        <a:spcBef>
                          <a:spcPts val="100"/>
                        </a:spcBef>
                        <a:spcAft>
                          <a:spcPts val="100"/>
                        </a:spcAft>
                        <a:tabLst>
                          <a:tab pos="504190" algn="l"/>
                          <a:tab pos="756285" algn="l"/>
                        </a:tabLst>
                      </a:pPr>
                      <a:r>
                        <a:rPr lang="en-AU" sz="1200" b="1" dirty="0">
                          <a:solidFill>
                            <a:schemeClr val="bg1"/>
                          </a:solidFill>
                          <a:effectLst/>
                          <a:latin typeface="+mn-lt"/>
                          <a:ea typeface="Times New Roman" panose="02020603050405020304" pitchFamily="18" charset="0"/>
                          <a:cs typeface="Arial"/>
                        </a:rPr>
                        <a:t>1</a:t>
                      </a:r>
                    </a:p>
                  </a:txBody>
                  <a:tcPr marL="58652" marR="58652" marT="0" marB="0" anchor="ctr"/>
                </a:tc>
                <a:tc>
                  <a:txBody>
                    <a:bodyPr/>
                    <a:lstStyle/>
                    <a:p>
                      <a:pPr marL="0" marR="0" lvl="0" indent="0" algn="l" defTabSz="801929" rtl="0" eaLnBrk="1" fontAlgn="auto" latinLnBrk="0" hangingPunct="1">
                        <a:lnSpc>
                          <a:spcPct val="150000"/>
                        </a:lnSpc>
                        <a:spcBef>
                          <a:spcPts val="100"/>
                        </a:spcBef>
                        <a:spcAft>
                          <a:spcPts val="100"/>
                        </a:spcAft>
                        <a:buClrTx/>
                        <a:buSzTx/>
                        <a:buFontTx/>
                        <a:buNone/>
                        <a:tabLst>
                          <a:tab pos="504190" algn="l"/>
                          <a:tab pos="756285" algn="l"/>
                        </a:tabLst>
                        <a:defRPr/>
                      </a:pPr>
                      <a:r>
                        <a:rPr lang="en-AU" sz="1200" b="0" dirty="0">
                          <a:solidFill>
                            <a:schemeClr val="tx1"/>
                          </a:solidFill>
                          <a:effectLst/>
                          <a:latin typeface="+mn-lt"/>
                          <a:ea typeface="Times New Roman" panose="02020603050405020304" pitchFamily="18" charset="0"/>
                          <a:cs typeface="Arial"/>
                        </a:rPr>
                        <a:t>10:00 – 10:10</a:t>
                      </a:r>
                    </a:p>
                  </a:txBody>
                  <a:tcPr marL="58652" marR="58652" marT="0" marB="0" anchor="ct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200" b="0" strike="noStrike" kern="1200" dirty="0">
                          <a:solidFill>
                            <a:schemeClr val="tx1"/>
                          </a:solidFill>
                          <a:effectLst/>
                          <a:latin typeface="+mn-lt"/>
                          <a:ea typeface="Times New Roman" panose="02020603050405020304" pitchFamily="18" charset="0"/>
                          <a:cs typeface="Arial"/>
                        </a:rPr>
                        <a:t>Welcome</a:t>
                      </a:r>
                    </a:p>
                  </a:txBody>
                  <a:tcPr marL="58652" marR="58652" marT="0" marB="0" anchor="ctr"/>
                </a:tc>
                <a:tc>
                  <a:txBody>
                    <a:bodyPr/>
                    <a:lstStyle/>
                    <a:p>
                      <a:pPr marL="0" algn="l" defTabSz="685800" rtl="0" eaLnBrk="1" latinLnBrk="0" hangingPunct="1">
                        <a:spcBef>
                          <a:spcPts val="100"/>
                        </a:spcBef>
                        <a:spcAft>
                          <a:spcPts val="100"/>
                        </a:spcAft>
                        <a:tabLst>
                          <a:tab pos="504190" algn="l"/>
                          <a:tab pos="756285" algn="l"/>
                        </a:tabLst>
                      </a:pPr>
                      <a:r>
                        <a:rPr lang="en-AU" sz="1200" kern="1200" dirty="0">
                          <a:solidFill>
                            <a:schemeClr val="dk1"/>
                          </a:solidFill>
                          <a:effectLst/>
                          <a:latin typeface="+mn-lt"/>
                          <a:ea typeface="+mn-ea"/>
                          <a:cs typeface="Arial"/>
                        </a:rPr>
                        <a:t>Tui Grant</a:t>
                      </a:r>
                    </a:p>
                  </a:txBody>
                  <a:tcPr marL="58652" marR="58652" marT="0" marB="0" anchor="ctr"/>
                </a:tc>
                <a:extLst>
                  <a:ext uri="{0D108BD9-81ED-4DB2-BD59-A6C34878D82A}">
                    <a16:rowId xmlns:a16="http://schemas.microsoft.com/office/drawing/2014/main" val="1561510482"/>
                  </a:ext>
                </a:extLst>
              </a:tr>
              <a:tr h="252000">
                <a:tc>
                  <a:txBody>
                    <a:bodyPr/>
                    <a:lstStyle/>
                    <a:p>
                      <a:pPr>
                        <a:spcBef>
                          <a:spcPts val="100"/>
                        </a:spcBef>
                        <a:spcAft>
                          <a:spcPts val="100"/>
                        </a:spcAft>
                        <a:tabLst>
                          <a:tab pos="504190" algn="l"/>
                          <a:tab pos="756285" algn="l"/>
                        </a:tabLst>
                      </a:pPr>
                      <a:r>
                        <a:rPr lang="en-AU" sz="1200" b="1" dirty="0">
                          <a:solidFill>
                            <a:schemeClr val="bg1"/>
                          </a:solidFill>
                          <a:effectLst/>
                          <a:latin typeface="+mn-lt"/>
                          <a:ea typeface="Times New Roman" panose="02020603050405020304" pitchFamily="18" charset="0"/>
                          <a:cs typeface="Arial"/>
                        </a:rPr>
                        <a:t>2</a:t>
                      </a:r>
                    </a:p>
                  </a:txBody>
                  <a:tcPr marL="58652" marR="58652" marT="0" marB="0" anchor="ctr"/>
                </a:tc>
                <a:tc>
                  <a:txBody>
                    <a:bodyPr/>
                    <a:lstStyle/>
                    <a:p>
                      <a:pPr marL="0" marR="0" lvl="0" indent="0" algn="l" defTabSz="801929" rtl="0" eaLnBrk="1" fontAlgn="auto" latinLnBrk="0" hangingPunct="1">
                        <a:lnSpc>
                          <a:spcPct val="150000"/>
                        </a:lnSpc>
                        <a:spcBef>
                          <a:spcPts val="100"/>
                        </a:spcBef>
                        <a:spcAft>
                          <a:spcPts val="100"/>
                        </a:spcAft>
                        <a:buClrTx/>
                        <a:buSzTx/>
                        <a:buFontTx/>
                        <a:buNone/>
                        <a:tabLst>
                          <a:tab pos="504190" algn="l"/>
                          <a:tab pos="756285" algn="l"/>
                        </a:tabLst>
                        <a:defRPr/>
                      </a:pPr>
                      <a:r>
                        <a:rPr lang="en-AU" sz="1200" b="0" dirty="0">
                          <a:solidFill>
                            <a:schemeClr val="tx1"/>
                          </a:solidFill>
                          <a:effectLst/>
                          <a:latin typeface="+mn-lt"/>
                          <a:ea typeface="Times New Roman" panose="02020603050405020304" pitchFamily="18" charset="0"/>
                          <a:cs typeface="Arial" panose="020B0604020202020204" pitchFamily="34" charset="0"/>
                        </a:rPr>
                        <a:t>10:10 – 10:20</a:t>
                      </a:r>
                    </a:p>
                  </a:txBody>
                  <a:tcPr marL="58652" marR="58652" marT="0" marB="0" anchor="ct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200" b="0" strike="noStrike" kern="1200" dirty="0">
                          <a:solidFill>
                            <a:schemeClr val="tx1"/>
                          </a:solidFill>
                          <a:effectLst/>
                          <a:latin typeface="+mn-lt"/>
                          <a:ea typeface="Times New Roman" panose="02020603050405020304" pitchFamily="18" charset="0"/>
                          <a:cs typeface="Arial" panose="020B0604020202020204" pitchFamily="34" charset="0"/>
                        </a:rPr>
                        <a:t>Actions from previous meetings</a:t>
                      </a:r>
                    </a:p>
                  </a:txBody>
                  <a:tcPr marL="58652" marR="58652" marT="0" marB="0" anchor="ctr"/>
                </a:tc>
                <a:tc>
                  <a:txBody>
                    <a:bodyPr/>
                    <a:lstStyle/>
                    <a:p>
                      <a:pPr marL="0" algn="l" defTabSz="685800" rtl="0" eaLnBrk="1" latinLnBrk="0" hangingPunct="1">
                        <a:spcBef>
                          <a:spcPts val="100"/>
                        </a:spcBef>
                        <a:spcAft>
                          <a:spcPts val="100"/>
                        </a:spcAft>
                        <a:tabLst>
                          <a:tab pos="504190" algn="l"/>
                          <a:tab pos="756285" algn="l"/>
                        </a:tabLst>
                      </a:pPr>
                      <a:r>
                        <a:rPr lang="en-AU" sz="1200" kern="1200" dirty="0">
                          <a:solidFill>
                            <a:schemeClr val="dk1"/>
                          </a:solidFill>
                          <a:effectLst/>
                          <a:latin typeface="+mn-lt"/>
                          <a:ea typeface="+mn-ea"/>
                          <a:cs typeface="Arial" panose="020B0604020202020204" pitchFamily="34" charset="0"/>
                        </a:rPr>
                        <a:t>Tui Grant</a:t>
                      </a:r>
                    </a:p>
                  </a:txBody>
                  <a:tcPr marL="58652" marR="58652" marT="0" marB="0" anchor="ctr"/>
                </a:tc>
                <a:extLst>
                  <a:ext uri="{0D108BD9-81ED-4DB2-BD59-A6C34878D82A}">
                    <a16:rowId xmlns:a16="http://schemas.microsoft.com/office/drawing/2014/main" val="3452243070"/>
                  </a:ext>
                </a:extLst>
              </a:tr>
              <a:tr h="252000">
                <a:tc>
                  <a:txBody>
                    <a:bodyPr/>
                    <a:lstStyle/>
                    <a:p>
                      <a:pPr>
                        <a:spcBef>
                          <a:spcPts val="100"/>
                        </a:spcBef>
                        <a:spcAft>
                          <a:spcPts val="100"/>
                        </a:spcAft>
                        <a:tabLst>
                          <a:tab pos="504190" algn="l"/>
                          <a:tab pos="756285" algn="l"/>
                        </a:tabLst>
                      </a:pPr>
                      <a:r>
                        <a:rPr lang="en-AU" sz="1200" b="1" dirty="0">
                          <a:solidFill>
                            <a:schemeClr val="bg1"/>
                          </a:solidFill>
                          <a:effectLst/>
                          <a:latin typeface="+mn-lt"/>
                          <a:ea typeface="Times New Roman" panose="02020603050405020304" pitchFamily="18" charset="0"/>
                          <a:cs typeface="Arial" panose="020B0604020202020204" pitchFamily="34" charset="0"/>
                        </a:rPr>
                        <a:t>3</a:t>
                      </a:r>
                    </a:p>
                  </a:txBody>
                  <a:tcPr marL="58652" marR="58652" marT="0" marB="0" anchor="ctr"/>
                </a:tc>
                <a:tc>
                  <a:txBody>
                    <a:bodyPr/>
                    <a:lstStyle/>
                    <a:p>
                      <a:pPr marL="0" marR="0" lvl="0" indent="0" algn="l" defTabSz="801929" rtl="0" eaLnBrk="1" fontAlgn="auto" latinLnBrk="0" hangingPunct="1">
                        <a:lnSpc>
                          <a:spcPct val="150000"/>
                        </a:lnSpc>
                        <a:spcBef>
                          <a:spcPts val="100"/>
                        </a:spcBef>
                        <a:spcAft>
                          <a:spcPts val="100"/>
                        </a:spcAft>
                        <a:buClrTx/>
                        <a:buSzTx/>
                        <a:buFontTx/>
                        <a:buNone/>
                        <a:tabLst>
                          <a:tab pos="504190" algn="l"/>
                          <a:tab pos="756285" algn="l"/>
                        </a:tabLst>
                        <a:defRPr/>
                      </a:pPr>
                      <a:r>
                        <a:rPr lang="en-AU" sz="1200" b="0" dirty="0">
                          <a:solidFill>
                            <a:schemeClr val="tx1"/>
                          </a:solidFill>
                          <a:effectLst/>
                          <a:latin typeface="+mn-lt"/>
                          <a:ea typeface="Times New Roman" panose="02020603050405020304" pitchFamily="18" charset="0"/>
                          <a:cs typeface="Arial" panose="020B0604020202020204" pitchFamily="34" charset="0"/>
                        </a:rPr>
                        <a:t>10:20 – 10:30</a:t>
                      </a:r>
                    </a:p>
                  </a:txBody>
                  <a:tcPr marL="58652" marR="58652" marT="0" marB="0" anchor="ct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200" b="0" strike="noStrike" kern="1200" dirty="0">
                          <a:solidFill>
                            <a:schemeClr val="tx1"/>
                          </a:solidFill>
                          <a:effectLst/>
                          <a:latin typeface="+mn-lt"/>
                          <a:ea typeface="Times New Roman" panose="02020603050405020304" pitchFamily="18" charset="0"/>
                          <a:cs typeface="Arial" panose="020B0604020202020204" pitchFamily="34" charset="0"/>
                        </a:rPr>
                        <a:t>Testing and Deployment Dates</a:t>
                      </a:r>
                    </a:p>
                  </a:txBody>
                  <a:tcPr marL="58652" marR="58652" marT="0" marB="0" anchor="ctr"/>
                </a:tc>
                <a:tc>
                  <a:txBody>
                    <a:bodyPr/>
                    <a:lstStyle/>
                    <a:p>
                      <a:pPr marL="0" algn="l" defTabSz="685800" rtl="0" eaLnBrk="1" latinLnBrk="0" hangingPunct="1">
                        <a:spcBef>
                          <a:spcPts val="100"/>
                        </a:spcBef>
                        <a:spcAft>
                          <a:spcPts val="100"/>
                        </a:spcAft>
                        <a:tabLst>
                          <a:tab pos="504190" algn="l"/>
                          <a:tab pos="756285" algn="l"/>
                        </a:tabLst>
                      </a:pPr>
                      <a:r>
                        <a:rPr lang="en-AU" sz="1200" kern="1200" dirty="0">
                          <a:solidFill>
                            <a:schemeClr val="dk1"/>
                          </a:solidFill>
                          <a:effectLst/>
                          <a:latin typeface="+mn-lt"/>
                          <a:ea typeface="+mn-ea"/>
                          <a:cs typeface="Arial" panose="020B0604020202020204" pitchFamily="34" charset="0"/>
                        </a:rPr>
                        <a:t>Greg Minney</a:t>
                      </a:r>
                    </a:p>
                  </a:txBody>
                  <a:tcPr marL="58652" marR="58652" marT="0" marB="0" anchor="ctr"/>
                </a:tc>
                <a:extLst>
                  <a:ext uri="{0D108BD9-81ED-4DB2-BD59-A6C34878D82A}">
                    <a16:rowId xmlns:a16="http://schemas.microsoft.com/office/drawing/2014/main" val="1800777983"/>
                  </a:ext>
                </a:extLst>
              </a:tr>
              <a:tr h="252000">
                <a:tc>
                  <a:txBody>
                    <a:bodyPr/>
                    <a:lstStyle/>
                    <a:p>
                      <a:pPr>
                        <a:spcBef>
                          <a:spcPts val="100"/>
                        </a:spcBef>
                        <a:spcAft>
                          <a:spcPts val="100"/>
                        </a:spcAft>
                        <a:tabLst>
                          <a:tab pos="504190" algn="l"/>
                          <a:tab pos="756285" algn="l"/>
                        </a:tabLst>
                      </a:pPr>
                      <a:r>
                        <a:rPr lang="en-AU" sz="1200" b="1" dirty="0">
                          <a:solidFill>
                            <a:schemeClr val="bg1"/>
                          </a:solidFill>
                          <a:effectLst/>
                          <a:latin typeface="+mn-lt"/>
                          <a:ea typeface="Times New Roman" panose="02020603050405020304" pitchFamily="18" charset="0"/>
                          <a:cs typeface="Arial" panose="020B0604020202020204" pitchFamily="34" charset="0"/>
                        </a:rPr>
                        <a:t>3</a:t>
                      </a:r>
                    </a:p>
                  </a:txBody>
                  <a:tcPr marL="58652" marR="58652" marT="0" marB="0" anchor="ctr"/>
                </a:tc>
                <a:tc>
                  <a:txBody>
                    <a:bodyPr/>
                    <a:lstStyle/>
                    <a:p>
                      <a:pPr marL="0" marR="0" lvl="0" indent="0" algn="l" defTabSz="801929" rtl="0" eaLnBrk="1" fontAlgn="auto" latinLnBrk="0" hangingPunct="1">
                        <a:lnSpc>
                          <a:spcPct val="150000"/>
                        </a:lnSpc>
                        <a:spcBef>
                          <a:spcPts val="100"/>
                        </a:spcBef>
                        <a:spcAft>
                          <a:spcPts val="100"/>
                        </a:spcAft>
                        <a:buClrTx/>
                        <a:buSzTx/>
                        <a:buFontTx/>
                        <a:buNone/>
                        <a:tabLst>
                          <a:tab pos="504190" algn="l"/>
                          <a:tab pos="756285" algn="l"/>
                        </a:tabLst>
                        <a:defRPr/>
                      </a:pPr>
                      <a:r>
                        <a:rPr lang="en-AU" sz="1200" b="0" dirty="0">
                          <a:solidFill>
                            <a:schemeClr val="tx1"/>
                          </a:solidFill>
                          <a:effectLst/>
                          <a:latin typeface="+mn-lt"/>
                          <a:ea typeface="Times New Roman" panose="02020603050405020304" pitchFamily="18" charset="0"/>
                          <a:cs typeface="Arial" panose="020B0604020202020204" pitchFamily="34" charset="0"/>
                        </a:rPr>
                        <a:t>10:30 – 10:45</a:t>
                      </a:r>
                    </a:p>
                  </a:txBody>
                  <a:tcPr marL="58652" marR="58652" marT="0" marB="0" anchor="ctr"/>
                </a:tc>
                <a:tc>
                  <a:txBody>
                    <a:bodyPr/>
                    <a:lstStyle/>
                    <a:p>
                      <a:pPr marL="0" marR="0" lvl="0" indent="0" algn="l">
                        <a:lnSpc>
                          <a:spcPct val="100000"/>
                        </a:lnSpc>
                        <a:spcBef>
                          <a:spcPts val="0"/>
                        </a:spcBef>
                        <a:spcAft>
                          <a:spcPts val="0"/>
                        </a:spcAft>
                        <a:buNone/>
                      </a:pPr>
                      <a:r>
                        <a:rPr lang="en-AU" sz="1200" b="0" i="0" u="none" strike="noStrike" kern="1200" noProof="0" dirty="0">
                          <a:solidFill>
                            <a:schemeClr val="tx1"/>
                          </a:solidFill>
                          <a:effectLst/>
                        </a:rPr>
                        <a:t>Settlements Industry Testing</a:t>
                      </a:r>
                      <a:endParaRPr lang="en-US" dirty="0"/>
                    </a:p>
                  </a:txBody>
                  <a:tcPr marL="58652" marR="58652" marT="0" marB="0" anchor="ctr"/>
                </a:tc>
                <a:tc>
                  <a:txBody>
                    <a:bodyPr/>
                    <a:lstStyle/>
                    <a:p>
                      <a:pPr marL="0" algn="l" defTabSz="685800" rtl="0" eaLnBrk="1" latinLnBrk="0" hangingPunct="1">
                        <a:spcBef>
                          <a:spcPts val="100"/>
                        </a:spcBef>
                        <a:spcAft>
                          <a:spcPts val="100"/>
                        </a:spcAft>
                        <a:tabLst>
                          <a:tab pos="504190" algn="l"/>
                          <a:tab pos="756285" algn="l"/>
                        </a:tabLst>
                      </a:pPr>
                      <a:r>
                        <a:rPr lang="en-AU" sz="1200" kern="1200" dirty="0">
                          <a:solidFill>
                            <a:schemeClr val="dk1"/>
                          </a:solidFill>
                          <a:effectLst/>
                          <a:latin typeface="+mn-lt"/>
                          <a:ea typeface="+mn-ea"/>
                          <a:cs typeface="Arial"/>
                        </a:rPr>
                        <a:t>Tui Grant</a:t>
                      </a:r>
                    </a:p>
                  </a:txBody>
                  <a:tcPr marL="58652" marR="58652" marT="0" marB="0" anchor="ctr"/>
                </a:tc>
                <a:extLst>
                  <a:ext uri="{0D108BD9-81ED-4DB2-BD59-A6C34878D82A}">
                    <a16:rowId xmlns:a16="http://schemas.microsoft.com/office/drawing/2014/main" val="3787037092"/>
                  </a:ext>
                </a:extLst>
              </a:tr>
              <a:tr h="252000">
                <a:tc>
                  <a:txBody>
                    <a:bodyPr/>
                    <a:lstStyle/>
                    <a:p>
                      <a:pPr>
                        <a:spcBef>
                          <a:spcPts val="100"/>
                        </a:spcBef>
                        <a:spcAft>
                          <a:spcPts val="100"/>
                        </a:spcAft>
                        <a:tabLst>
                          <a:tab pos="504190" algn="l"/>
                          <a:tab pos="756285" algn="l"/>
                        </a:tabLst>
                      </a:pPr>
                      <a:r>
                        <a:rPr lang="en-AU" sz="1200" b="1" dirty="0">
                          <a:solidFill>
                            <a:schemeClr val="bg1"/>
                          </a:solidFill>
                          <a:effectLst/>
                          <a:latin typeface="+mn-lt"/>
                          <a:ea typeface="Times New Roman" panose="02020603050405020304" pitchFamily="18" charset="0"/>
                          <a:cs typeface="Arial" panose="020B0604020202020204" pitchFamily="34" charset="0"/>
                        </a:rPr>
                        <a:t>4</a:t>
                      </a:r>
                    </a:p>
                  </a:txBody>
                  <a:tcPr marL="58652" marR="58652" marT="0" marB="0" anchor="ctr"/>
                </a:tc>
                <a:tc>
                  <a:txBody>
                    <a:bodyPr/>
                    <a:lstStyle/>
                    <a:p>
                      <a:pPr marL="0" marR="0" lvl="0" indent="0" algn="l" defTabSz="801929" rtl="0" eaLnBrk="1" fontAlgn="auto" latinLnBrk="0" hangingPunct="1">
                        <a:lnSpc>
                          <a:spcPct val="150000"/>
                        </a:lnSpc>
                        <a:spcBef>
                          <a:spcPts val="100"/>
                        </a:spcBef>
                        <a:spcAft>
                          <a:spcPts val="100"/>
                        </a:spcAft>
                        <a:buClrTx/>
                        <a:buSzTx/>
                        <a:buNone/>
                        <a:tabLst>
                          <a:tab pos="504190" algn="l"/>
                          <a:tab pos="756285" algn="l"/>
                        </a:tabLst>
                        <a:defRPr/>
                      </a:pPr>
                      <a:r>
                        <a:rPr lang="en-AU" sz="1200" b="0" dirty="0">
                          <a:solidFill>
                            <a:schemeClr val="tx1"/>
                          </a:solidFill>
                          <a:effectLst/>
                          <a:latin typeface="+mn-lt"/>
                          <a:ea typeface="Times New Roman" panose="02020603050405020304" pitchFamily="18" charset="0"/>
                          <a:cs typeface="Arial"/>
                        </a:rPr>
                        <a:t>10:45 – 11:00</a:t>
                      </a:r>
                    </a:p>
                  </a:txBody>
                  <a:tcPr marL="58652" marR="58652" marT="0" marB="0" anchor="ctr"/>
                </a:tc>
                <a:tc>
                  <a:txBody>
                    <a:bodyPr/>
                    <a:lstStyle/>
                    <a:p>
                      <a:pPr marL="0" marR="0" lvl="0" indent="0" algn="l" rtl="0" eaLnBrk="1" fontAlgn="auto" latinLnBrk="0" hangingPunct="1">
                        <a:lnSpc>
                          <a:spcPct val="100000"/>
                        </a:lnSpc>
                        <a:spcBef>
                          <a:spcPts val="0"/>
                        </a:spcBef>
                        <a:spcAft>
                          <a:spcPts val="0"/>
                        </a:spcAft>
                        <a:buClrTx/>
                        <a:buSzTx/>
                        <a:buNone/>
                      </a:pPr>
                      <a:r>
                        <a:rPr lang="en-AU" sz="1200" b="0" i="0" u="none" strike="noStrike" kern="1200" noProof="0" dirty="0">
                          <a:solidFill>
                            <a:schemeClr val="tx1"/>
                          </a:solidFill>
                          <a:effectLst/>
                        </a:rPr>
                        <a:t>Retail Invitation Testing</a:t>
                      </a:r>
                      <a:endParaRPr lang="en-AU" sz="1200" b="0" strike="noStrike" kern="1200" dirty="0">
                        <a:solidFill>
                          <a:schemeClr val="tx1"/>
                        </a:solidFill>
                        <a:effectLst/>
                        <a:latin typeface="+mn-lt"/>
                        <a:cs typeface="Arial"/>
                      </a:endParaRPr>
                    </a:p>
                  </a:txBody>
                  <a:tcPr marL="58652" marR="58652" marT="0" marB="0" anchor="ctr"/>
                </a:tc>
                <a:tc>
                  <a:txBody>
                    <a:bodyPr/>
                    <a:lstStyle/>
                    <a:p>
                      <a:pPr marL="0" algn="l" defTabSz="685800" rtl="0" eaLnBrk="1" latinLnBrk="0" hangingPunct="1">
                        <a:spcBef>
                          <a:spcPts val="100"/>
                        </a:spcBef>
                        <a:spcAft>
                          <a:spcPts val="100"/>
                        </a:spcAft>
                        <a:tabLst>
                          <a:tab pos="504190" algn="l"/>
                          <a:tab pos="756285" algn="l"/>
                        </a:tabLst>
                      </a:pPr>
                      <a:r>
                        <a:rPr lang="en-AU" sz="1200" kern="1200" dirty="0">
                          <a:solidFill>
                            <a:schemeClr val="dk1"/>
                          </a:solidFill>
                          <a:effectLst/>
                          <a:latin typeface="+mn-lt"/>
                          <a:ea typeface="+mn-ea"/>
                          <a:cs typeface="Arial"/>
                        </a:rPr>
                        <a:t>Tui Grant</a:t>
                      </a:r>
                    </a:p>
                  </a:txBody>
                  <a:tcPr marL="58652" marR="58652" marT="0" marB="0" anchor="ctr"/>
                </a:tc>
                <a:extLst>
                  <a:ext uri="{0D108BD9-81ED-4DB2-BD59-A6C34878D82A}">
                    <a16:rowId xmlns:a16="http://schemas.microsoft.com/office/drawing/2014/main" val="2986338462"/>
                  </a:ext>
                </a:extLst>
              </a:tr>
              <a:tr h="252000">
                <a:tc>
                  <a:txBody>
                    <a:bodyPr/>
                    <a:lstStyle/>
                    <a:p>
                      <a:pPr>
                        <a:spcBef>
                          <a:spcPts val="100"/>
                        </a:spcBef>
                        <a:spcAft>
                          <a:spcPts val="100"/>
                        </a:spcAft>
                        <a:tabLst>
                          <a:tab pos="504190" algn="l"/>
                          <a:tab pos="756285" algn="l"/>
                        </a:tabLst>
                      </a:pPr>
                      <a:r>
                        <a:rPr lang="en-AU" sz="1200" b="1" dirty="0">
                          <a:solidFill>
                            <a:schemeClr val="bg1"/>
                          </a:solidFill>
                          <a:effectLst/>
                          <a:latin typeface="+mn-lt"/>
                          <a:ea typeface="Times New Roman" panose="02020603050405020304" pitchFamily="18" charset="0"/>
                          <a:cs typeface="Arial"/>
                        </a:rPr>
                        <a:t>5</a:t>
                      </a:r>
                    </a:p>
                  </a:txBody>
                  <a:tcPr marL="58652" marR="58652" marT="0" marB="0" anchor="ctr"/>
                </a:tc>
                <a:tc>
                  <a:txBody>
                    <a:bodyPr/>
                    <a:lstStyle/>
                    <a:p>
                      <a:pPr marL="0" marR="0" lvl="0" indent="0" algn="l" defTabSz="801929" rtl="0" eaLnBrk="1" fontAlgn="auto" latinLnBrk="0" hangingPunct="1">
                        <a:lnSpc>
                          <a:spcPct val="150000"/>
                        </a:lnSpc>
                        <a:spcBef>
                          <a:spcPts val="100"/>
                        </a:spcBef>
                        <a:spcAft>
                          <a:spcPts val="100"/>
                        </a:spcAft>
                        <a:buClrTx/>
                        <a:buSzTx/>
                        <a:buFontTx/>
                        <a:buNone/>
                        <a:tabLst>
                          <a:tab pos="504190" algn="l"/>
                          <a:tab pos="756285" algn="l"/>
                        </a:tabLst>
                        <a:defRPr/>
                      </a:pPr>
                      <a:r>
                        <a:rPr lang="en-AU" sz="1200" b="0" dirty="0">
                          <a:solidFill>
                            <a:schemeClr val="tx1"/>
                          </a:solidFill>
                          <a:effectLst/>
                          <a:latin typeface="+mn-lt"/>
                          <a:ea typeface="Times New Roman" panose="02020603050405020304" pitchFamily="18" charset="0"/>
                          <a:cs typeface="Arial"/>
                        </a:rPr>
                        <a:t>11:00 – 11:10</a:t>
                      </a:r>
                    </a:p>
                  </a:txBody>
                  <a:tcPr marL="58652" marR="58652" marT="0" marB="0" anchor="ctr"/>
                </a:tc>
                <a:tc>
                  <a:txBody>
                    <a:bodyPr/>
                    <a:lstStyle/>
                    <a:p>
                      <a:pPr marL="0" marR="0" lvl="0" indent="0" algn="l">
                        <a:lnSpc>
                          <a:spcPct val="100000"/>
                        </a:lnSpc>
                        <a:spcBef>
                          <a:spcPts val="0"/>
                        </a:spcBef>
                        <a:spcAft>
                          <a:spcPts val="0"/>
                        </a:spcAft>
                        <a:buNone/>
                      </a:pPr>
                      <a:r>
                        <a:rPr lang="en-AU" sz="1200" b="0" i="0" u="none" strike="noStrike" kern="1200" noProof="0" dirty="0">
                          <a:solidFill>
                            <a:schemeClr val="tx1"/>
                          </a:solidFill>
                          <a:effectLst/>
                        </a:rPr>
                        <a:t>Market Trial Test Preparation</a:t>
                      </a:r>
                      <a:endParaRPr lang="en-AU" sz="1200" b="0" strike="noStrike" kern="1200" dirty="0">
                        <a:solidFill>
                          <a:schemeClr val="tx1"/>
                        </a:solidFill>
                        <a:effectLst/>
                        <a:latin typeface="+mn-lt"/>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dirty="0">
                          <a:effectLst/>
                          <a:latin typeface="+mn-lt"/>
                          <a:cs typeface="Arial"/>
                        </a:rPr>
                        <a:t>Tui Grant</a:t>
                      </a:r>
                      <a:endParaRPr lang="en-AU" sz="1200" b="1" dirty="0">
                        <a:solidFill>
                          <a:srgbClr val="2E74B5"/>
                        </a:solidFill>
                        <a:effectLst/>
                        <a:latin typeface="+mn-lt"/>
                        <a:ea typeface="Times New Roman" panose="02020603050405020304" pitchFamily="18" charset="0"/>
                        <a:cs typeface="Arial"/>
                      </a:endParaRPr>
                    </a:p>
                  </a:txBody>
                  <a:tcPr marL="58652" marR="58652" marT="0" marB="0" anchor="ctr"/>
                </a:tc>
                <a:extLst>
                  <a:ext uri="{0D108BD9-81ED-4DB2-BD59-A6C34878D82A}">
                    <a16:rowId xmlns:a16="http://schemas.microsoft.com/office/drawing/2014/main" val="732622737"/>
                  </a:ext>
                </a:extLst>
              </a:tr>
              <a:tr h="252000">
                <a:tc gridSpan="4">
                  <a:txBody>
                    <a:bodyPr/>
                    <a:lstStyle/>
                    <a:p>
                      <a:pPr>
                        <a:spcBef>
                          <a:spcPts val="100"/>
                        </a:spcBef>
                        <a:spcAft>
                          <a:spcPts val="100"/>
                        </a:spcAft>
                        <a:tabLst>
                          <a:tab pos="504190" algn="l"/>
                          <a:tab pos="756285" algn="l"/>
                        </a:tabLst>
                      </a:pPr>
                      <a:r>
                        <a:rPr lang="en-AU" sz="1200" b="1" dirty="0">
                          <a:solidFill>
                            <a:schemeClr val="bg1"/>
                          </a:solidFill>
                          <a:effectLst/>
                          <a:latin typeface="+mn-lt"/>
                          <a:ea typeface="Times New Roman" panose="02020603050405020304" pitchFamily="18" charset="0"/>
                          <a:cs typeface="Arial"/>
                        </a:rPr>
                        <a:t>Matters for discussion</a:t>
                      </a:r>
                    </a:p>
                  </a:txBody>
                  <a:tcPr marL="58652" marR="58652" marT="0" marB="0" anchor="ctr"/>
                </a:tc>
                <a:tc hMerge="1">
                  <a:txBody>
                    <a:bodyPr/>
                    <a:lstStyle/>
                    <a:p>
                      <a:pPr>
                        <a:spcBef>
                          <a:spcPts val="100"/>
                        </a:spcBef>
                        <a:spcAft>
                          <a:spcPts val="100"/>
                        </a:spcAft>
                        <a:tabLst>
                          <a:tab pos="504190" algn="l"/>
                          <a:tab pos="756285" algn="l"/>
                        </a:tabLst>
                      </a:pPr>
                      <a:endParaRPr lang="en-AU" sz="1600" b="1">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AU"/>
                    </a:p>
                  </a:txBody>
                  <a:tcPr/>
                </a:tc>
                <a:tc hMerge="1">
                  <a:txBody>
                    <a:bodyPr/>
                    <a:lstStyle/>
                    <a:p>
                      <a:pPr>
                        <a:spcBef>
                          <a:spcPts val="100"/>
                        </a:spcBef>
                        <a:spcAft>
                          <a:spcPts val="100"/>
                        </a:spcAft>
                        <a:tabLst>
                          <a:tab pos="504190" algn="l"/>
                          <a:tab pos="756285" algn="l"/>
                        </a:tabLst>
                      </a:pPr>
                      <a:endParaRPr lang="en-AU" sz="1300" b="1">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2426998584"/>
                  </a:ext>
                </a:extLst>
              </a:tr>
              <a:tr h="252000">
                <a:tc>
                  <a:txBody>
                    <a:bodyPr/>
                    <a:lstStyle/>
                    <a:p>
                      <a:r>
                        <a:rPr lang="en-AU" sz="1200" b="1" dirty="0">
                          <a:latin typeface="+mn-lt"/>
                        </a:rPr>
                        <a:t>6</a:t>
                      </a:r>
                    </a:p>
                  </a:txBody>
                  <a:tcPr marL="58652" marR="58652" marT="0" marB="0" anchor="ctr"/>
                </a:tc>
                <a:tc>
                  <a:txBody>
                    <a:bodyPr/>
                    <a:lstStyle/>
                    <a:p>
                      <a:pPr marL="0" marR="0" lvl="0" indent="0" algn="l" defTabSz="801929" rtl="0" eaLnBrk="1" fontAlgn="auto" latinLnBrk="0" hangingPunct="1">
                        <a:lnSpc>
                          <a:spcPct val="150000"/>
                        </a:lnSpc>
                        <a:spcBef>
                          <a:spcPts val="100"/>
                        </a:spcBef>
                        <a:spcAft>
                          <a:spcPts val="100"/>
                        </a:spcAft>
                        <a:buClrTx/>
                        <a:buSzTx/>
                        <a:buFontTx/>
                        <a:buNone/>
                        <a:tabLst>
                          <a:tab pos="504190" algn="l"/>
                          <a:tab pos="756285" algn="l"/>
                        </a:tabLst>
                        <a:defRPr/>
                      </a:pPr>
                      <a:r>
                        <a:rPr lang="en-AU" sz="1200" b="0" strike="noStrike" dirty="0">
                          <a:solidFill>
                            <a:schemeClr val="tx1"/>
                          </a:solidFill>
                          <a:effectLst/>
                          <a:latin typeface="+mn-lt"/>
                          <a:ea typeface="Times New Roman" panose="02020603050405020304" pitchFamily="18" charset="0"/>
                          <a:cs typeface="Arial"/>
                        </a:rPr>
                        <a:t>11:10 – 11:20</a:t>
                      </a:r>
                    </a:p>
                  </a:txBody>
                  <a:tcPr marL="58652" marR="58652" marT="0" marB="0" anchor="ctr"/>
                </a:tc>
                <a:tc>
                  <a:txBody>
                    <a:bodyPr/>
                    <a:lstStyle/>
                    <a:p>
                      <a:pPr marL="0" marR="0" lvl="0" indent="0" algn="l" defTabSz="801929">
                        <a:lnSpc>
                          <a:spcPct val="100000"/>
                        </a:lnSpc>
                        <a:spcBef>
                          <a:spcPts val="0"/>
                        </a:spcBef>
                        <a:spcAft>
                          <a:spcPts val="0"/>
                        </a:spcAft>
                        <a:buNone/>
                        <a:tabLst/>
                        <a:defRPr/>
                      </a:pPr>
                      <a:r>
                        <a:rPr lang="en-AU" sz="1200" b="0" i="0" u="none" strike="noStrike" kern="1200" noProof="0" dirty="0">
                          <a:solidFill>
                            <a:schemeClr val="tx1"/>
                          </a:solidFill>
                          <a:effectLst/>
                        </a:rPr>
                        <a:t>Training</a:t>
                      </a:r>
                      <a:endParaRPr lang="en-US" dirty="0"/>
                    </a:p>
                  </a:txBody>
                  <a:tcPr marL="58652" marR="58652" marT="0" marB="0" anchor="ctr"/>
                </a:tc>
                <a:tc>
                  <a:txBody>
                    <a:bodyPr/>
                    <a:lstStyle/>
                    <a:p>
                      <a:pPr marL="0" marR="0" lvl="0" indent="0" algn="l" defTabSz="801929" rtl="0" eaLnBrk="1" fontAlgn="auto" latinLnBrk="0" hangingPunct="1">
                        <a:lnSpc>
                          <a:spcPct val="150000"/>
                        </a:lnSpc>
                        <a:spcBef>
                          <a:spcPts val="100"/>
                        </a:spcBef>
                        <a:spcAft>
                          <a:spcPts val="100"/>
                        </a:spcAft>
                        <a:buClrTx/>
                        <a:buSzTx/>
                        <a:buFontTx/>
                        <a:buNone/>
                        <a:tabLst>
                          <a:tab pos="504190" algn="l"/>
                          <a:tab pos="756285" algn="l"/>
                        </a:tabLst>
                        <a:defRPr/>
                      </a:pPr>
                      <a:r>
                        <a:rPr lang="en-AU" sz="1200" b="0" strike="noStrike" dirty="0">
                          <a:solidFill>
                            <a:schemeClr val="tx1"/>
                          </a:solidFill>
                          <a:effectLst/>
                          <a:latin typeface="+mn-lt"/>
                          <a:ea typeface="Times New Roman" panose="02020603050405020304" pitchFamily="18" charset="0"/>
                          <a:cs typeface="Arial"/>
                        </a:rPr>
                        <a:t>Tui Grant</a:t>
                      </a:r>
                    </a:p>
                  </a:txBody>
                  <a:tcPr marL="58652" marR="58652" marT="0" marB="0" anchor="ctr"/>
                </a:tc>
                <a:extLst>
                  <a:ext uri="{0D108BD9-81ED-4DB2-BD59-A6C34878D82A}">
                    <a16:rowId xmlns:a16="http://schemas.microsoft.com/office/drawing/2014/main" val="1358065815"/>
                  </a:ext>
                </a:extLst>
              </a:tr>
              <a:tr h="252000">
                <a:tc>
                  <a:txBody>
                    <a:bodyPr/>
                    <a:lstStyle/>
                    <a:p>
                      <a:pPr marL="0" algn="l" defTabSz="685800" rtl="0" eaLnBrk="1" latinLnBrk="0" hangingPunct="1">
                        <a:lnSpc>
                          <a:spcPct val="150000"/>
                        </a:lnSpc>
                        <a:spcBef>
                          <a:spcPts val="100"/>
                        </a:spcBef>
                        <a:spcAft>
                          <a:spcPts val="100"/>
                        </a:spcAft>
                        <a:tabLst>
                          <a:tab pos="504190" algn="l"/>
                          <a:tab pos="756285" algn="l"/>
                        </a:tabLst>
                      </a:pPr>
                      <a:r>
                        <a:rPr lang="en-AU" sz="1200" b="1" kern="1200" dirty="0">
                          <a:solidFill>
                            <a:schemeClr val="bg1"/>
                          </a:solidFill>
                          <a:effectLst/>
                          <a:latin typeface="+mn-lt"/>
                          <a:ea typeface="Times New Roman" panose="02020603050405020304" pitchFamily="18" charset="0"/>
                          <a:cs typeface="Arial"/>
                        </a:rPr>
                        <a:t>7</a:t>
                      </a:r>
                    </a:p>
                  </a:txBody>
                  <a:tcPr marL="58652" marR="58652" marT="0" marB="0" anchor="ct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200" b="0" strike="noStrike" kern="1200" dirty="0">
                          <a:solidFill>
                            <a:schemeClr val="tx1"/>
                          </a:solidFill>
                          <a:effectLst/>
                          <a:latin typeface="+mn-lt"/>
                          <a:ea typeface="Times New Roman" panose="02020603050405020304" pitchFamily="18" charset="0"/>
                          <a:cs typeface="Arial"/>
                        </a:rPr>
                        <a:t>11:20 </a:t>
                      </a:r>
                      <a:r>
                        <a:rPr lang="en-AU" sz="1200" b="0" strike="noStrike" dirty="0">
                          <a:solidFill>
                            <a:schemeClr val="tx1"/>
                          </a:solidFill>
                          <a:effectLst/>
                          <a:latin typeface="+mn-lt"/>
                          <a:ea typeface="Times New Roman" panose="02020603050405020304" pitchFamily="18" charset="0"/>
                          <a:cs typeface="Arial"/>
                        </a:rPr>
                        <a:t>– </a:t>
                      </a:r>
                      <a:r>
                        <a:rPr lang="en-AU" sz="1200" b="0" strike="noStrike" kern="1200" dirty="0">
                          <a:solidFill>
                            <a:schemeClr val="tx1"/>
                          </a:solidFill>
                          <a:effectLst/>
                          <a:latin typeface="+mn-lt"/>
                          <a:ea typeface="Times New Roman" panose="02020603050405020304" pitchFamily="18" charset="0"/>
                          <a:cs typeface="Arial"/>
                        </a:rPr>
                        <a:t>11.30</a:t>
                      </a:r>
                    </a:p>
                  </a:txBody>
                  <a:tcPr marL="58652" marR="58652" marT="0" marB="0" anchor="ctr"/>
                </a:tc>
                <a:tc>
                  <a:txBody>
                    <a:bodyPr/>
                    <a:lstStyle/>
                    <a:p>
                      <a:pPr marL="0" marR="0" lvl="0" indent="0" algn="l">
                        <a:lnSpc>
                          <a:spcPct val="100000"/>
                        </a:lnSpc>
                        <a:spcBef>
                          <a:spcPts val="0"/>
                        </a:spcBef>
                        <a:spcAft>
                          <a:spcPts val="0"/>
                        </a:spcAft>
                        <a:buNone/>
                      </a:pPr>
                      <a:r>
                        <a:rPr lang="en-AU" sz="1200" b="0" i="0" u="none" strike="noStrike" kern="1200" noProof="0" dirty="0">
                          <a:solidFill>
                            <a:schemeClr val="tx1"/>
                          </a:solidFill>
                          <a:effectLst/>
                        </a:rPr>
                        <a:t>Forward Meeting Plan</a:t>
                      </a:r>
                      <a:endParaRPr lang="en-US" dirty="0"/>
                    </a:p>
                  </a:txBody>
                  <a:tcPr marL="58652" marR="58652" marT="0" marB="0" anchor="ctr"/>
                </a:tc>
                <a:tc>
                  <a:txBody>
                    <a:bodyPr/>
                    <a:lstStyle/>
                    <a:p>
                      <a:pPr>
                        <a:spcBef>
                          <a:spcPts val="100"/>
                        </a:spcBef>
                        <a:spcAft>
                          <a:spcPts val="100"/>
                        </a:spcAft>
                        <a:tabLst>
                          <a:tab pos="504190" algn="l"/>
                          <a:tab pos="756285" algn="l"/>
                        </a:tabLst>
                      </a:pPr>
                      <a:r>
                        <a:rPr lang="en-AU" sz="1200" b="0" strike="noStrike" kern="1200" dirty="0">
                          <a:solidFill>
                            <a:schemeClr val="tx1"/>
                          </a:solidFill>
                          <a:effectLst/>
                          <a:latin typeface="+mn-lt"/>
                          <a:ea typeface="Times New Roman" panose="02020603050405020304" pitchFamily="18" charset="0"/>
                          <a:cs typeface="Arial"/>
                        </a:rPr>
                        <a:t>Tui Grant</a:t>
                      </a:r>
                    </a:p>
                  </a:txBody>
                  <a:tcPr marL="58652" marR="58652" marT="0" marB="0" anchor="ctr"/>
                </a:tc>
                <a:extLst>
                  <a:ext uri="{0D108BD9-81ED-4DB2-BD59-A6C34878D82A}">
                    <a16:rowId xmlns:a16="http://schemas.microsoft.com/office/drawing/2014/main" val="1692091096"/>
                  </a:ext>
                </a:extLst>
              </a:tr>
              <a:tr h="252000">
                <a:tc>
                  <a:txBody>
                    <a:bodyPr/>
                    <a:lstStyle/>
                    <a:p>
                      <a:pPr marL="0" algn="l" defTabSz="685800" rtl="0" eaLnBrk="1" latinLnBrk="0" hangingPunct="1">
                        <a:lnSpc>
                          <a:spcPct val="150000"/>
                        </a:lnSpc>
                        <a:spcBef>
                          <a:spcPts val="100"/>
                        </a:spcBef>
                        <a:spcAft>
                          <a:spcPts val="100"/>
                        </a:spcAft>
                        <a:tabLst>
                          <a:tab pos="504190" algn="l"/>
                          <a:tab pos="756285" algn="l"/>
                        </a:tabLst>
                      </a:pPr>
                      <a:r>
                        <a:rPr lang="en-AU" sz="1200" b="1" kern="1200" dirty="0">
                          <a:solidFill>
                            <a:schemeClr val="bg1"/>
                          </a:solidFill>
                          <a:effectLst/>
                          <a:latin typeface="+mn-lt"/>
                          <a:ea typeface="Times New Roman" panose="02020603050405020304" pitchFamily="18" charset="0"/>
                          <a:cs typeface="Arial"/>
                        </a:rPr>
                        <a:t>8</a:t>
                      </a:r>
                    </a:p>
                  </a:txBody>
                  <a:tcPr marL="58652" marR="58652" marT="0" marB="0" anchor="ct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200" b="0" strike="noStrike" kern="1200" dirty="0">
                          <a:solidFill>
                            <a:schemeClr val="tx1"/>
                          </a:solidFill>
                          <a:effectLst/>
                          <a:latin typeface="+mn-lt"/>
                          <a:ea typeface="Times New Roman" panose="02020603050405020304" pitchFamily="18" charset="0"/>
                          <a:cs typeface="Arial"/>
                        </a:rPr>
                        <a:t>11:30</a:t>
                      </a:r>
                    </a:p>
                  </a:txBody>
                  <a:tcPr marL="58652" marR="58652" marT="0" marB="0" anchor="ctr"/>
                </a:tc>
                <a:tc>
                  <a:txBody>
                    <a:bodyPr/>
                    <a:lstStyle/>
                    <a:p>
                      <a:pPr marL="0" marR="0" lvl="0" indent="0" algn="l">
                        <a:lnSpc>
                          <a:spcPct val="100000"/>
                        </a:lnSpc>
                        <a:spcBef>
                          <a:spcPts val="0"/>
                        </a:spcBef>
                        <a:spcAft>
                          <a:spcPts val="0"/>
                        </a:spcAft>
                        <a:buNone/>
                      </a:pPr>
                      <a:r>
                        <a:rPr lang="en-AU" sz="1200" b="0" i="0" u="none" strike="noStrike" noProof="0" dirty="0">
                          <a:solidFill>
                            <a:schemeClr val="tx1"/>
                          </a:solidFill>
                          <a:effectLst/>
                        </a:rPr>
                        <a:t>Meeting Close</a:t>
                      </a:r>
                      <a:endParaRPr lang="en-US" dirty="0"/>
                    </a:p>
                  </a:txBody>
                  <a:tcPr marL="58652" marR="58652" marT="0" marB="0" anchor="ctr"/>
                </a:tc>
                <a:tc>
                  <a:txBody>
                    <a:bodyPr/>
                    <a:lstStyle/>
                    <a:p>
                      <a:pPr marL="0" algn="l" defTabSz="685800" rtl="0" eaLnBrk="1" latinLnBrk="0" hangingPunct="1">
                        <a:spcBef>
                          <a:spcPts val="100"/>
                        </a:spcBef>
                        <a:spcAft>
                          <a:spcPts val="100"/>
                        </a:spcAft>
                        <a:tabLst>
                          <a:tab pos="504190" algn="l"/>
                          <a:tab pos="756285" algn="l"/>
                        </a:tabLst>
                      </a:pPr>
                      <a:r>
                        <a:rPr lang="en-AU" sz="1200" b="0" strike="noStrike" kern="1200" dirty="0">
                          <a:solidFill>
                            <a:schemeClr val="tx1"/>
                          </a:solidFill>
                          <a:effectLst/>
                          <a:latin typeface="+mn-lt"/>
                          <a:ea typeface="Times New Roman" panose="02020603050405020304" pitchFamily="18" charset="0"/>
                          <a:cs typeface="Arial"/>
                        </a:rPr>
                        <a:t>Tui Grant</a:t>
                      </a:r>
                    </a:p>
                  </a:txBody>
                  <a:tcPr marL="58652" marR="58652" marT="0" marB="0" anchor="ctr"/>
                </a:tc>
                <a:extLst>
                  <a:ext uri="{0D108BD9-81ED-4DB2-BD59-A6C34878D82A}">
                    <a16:rowId xmlns:a16="http://schemas.microsoft.com/office/drawing/2014/main" val="286003629"/>
                  </a:ext>
                </a:extLst>
              </a:tr>
            </a:tbl>
          </a:graphicData>
        </a:graphic>
      </p:graphicFrame>
      <p:sp>
        <p:nvSpPr>
          <p:cNvPr id="3" name="Date Placeholder 2">
            <a:extLst>
              <a:ext uri="{FF2B5EF4-FFF2-40B4-BE49-F238E27FC236}">
                <a16:creationId xmlns:a16="http://schemas.microsoft.com/office/drawing/2014/main" id="{8F830606-4A11-4F35-B44F-A9A78AEA1F35}"/>
              </a:ext>
            </a:extLst>
          </p:cNvPr>
          <p:cNvSpPr>
            <a:spLocks noGrp="1"/>
          </p:cNvSpPr>
          <p:nvPr>
            <p:ph type="dt" sz="half" idx="10"/>
          </p:nvPr>
        </p:nvSpPr>
        <p:spPr/>
        <p:txBody>
          <a:bodyPr/>
          <a:lstStyle/>
          <a:p>
            <a:fld id="{2280AC68-9474-4A70-A681-D8C9E6327FA9}" type="datetime1">
              <a:rPr lang="en-AU" smtClean="0"/>
              <a:t>25/03/2021</a:t>
            </a:fld>
            <a:endParaRPr lang="en-AU"/>
          </a:p>
        </p:txBody>
      </p:sp>
    </p:spTree>
    <p:extLst>
      <p:ext uri="{BB962C8B-B14F-4D97-AF65-F5344CB8AC3E}">
        <p14:creationId xmlns:p14="http://schemas.microsoft.com/office/powerpoint/2010/main" val="161282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a:xfrm>
            <a:off x="806" y="136528"/>
            <a:ext cx="6804445" cy="1189039"/>
          </a:xfrm>
        </p:spPr>
        <p:txBody>
          <a:bodyPr/>
          <a:lstStyle/>
          <a:p>
            <a:r>
              <a:rPr lang="en-AU" dirty="0"/>
              <a:t>Open Actions </a:t>
            </a:r>
          </a:p>
        </p:txBody>
      </p:sp>
      <p:sp>
        <p:nvSpPr>
          <p:cNvPr id="4" name="Date Placeholder 3">
            <a:extLst>
              <a:ext uri="{FF2B5EF4-FFF2-40B4-BE49-F238E27FC236}">
                <a16:creationId xmlns:a16="http://schemas.microsoft.com/office/drawing/2014/main" id="{C3D98F52-F508-4786-84A3-4E4B712DFCF3}"/>
              </a:ext>
            </a:extLst>
          </p:cNvPr>
          <p:cNvSpPr>
            <a:spLocks noGrp="1"/>
          </p:cNvSpPr>
          <p:nvPr>
            <p:ph type="dt" sz="half" idx="10"/>
          </p:nvPr>
        </p:nvSpPr>
        <p:spPr/>
        <p:txBody>
          <a:bodyPr/>
          <a:lstStyle/>
          <a:p>
            <a:fld id="{7A2107B3-3FE4-4C31-9B4E-A3C583FFA43A}" type="datetime1">
              <a:rPr lang="en-AU" smtClean="0"/>
              <a:t>25/03/2021</a:t>
            </a:fld>
            <a:endParaRPr lang="en-AU" dirty="0"/>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t>3</a:t>
            </a:fld>
            <a:endParaRPr lang="en-AU" dirty="0"/>
          </a:p>
        </p:txBody>
      </p:sp>
      <p:graphicFrame>
        <p:nvGraphicFramePr>
          <p:cNvPr id="9" name="Content Placeholder 2">
            <a:extLst>
              <a:ext uri="{FF2B5EF4-FFF2-40B4-BE49-F238E27FC236}">
                <a16:creationId xmlns:a16="http://schemas.microsoft.com/office/drawing/2014/main" id="{024F335C-8CC0-4CA3-967E-499239B52043}"/>
              </a:ext>
            </a:extLst>
          </p:cNvPr>
          <p:cNvGraphicFramePr>
            <a:graphicFrameLocks/>
          </p:cNvGraphicFramePr>
          <p:nvPr>
            <p:extLst>
              <p:ext uri="{D42A27DB-BD31-4B8C-83A1-F6EECF244321}">
                <p14:modId xmlns:p14="http://schemas.microsoft.com/office/powerpoint/2010/main" val="2579463861"/>
              </p:ext>
            </p:extLst>
          </p:nvPr>
        </p:nvGraphicFramePr>
        <p:xfrm>
          <a:off x="59492" y="2032002"/>
          <a:ext cx="8947433" cy="3008309"/>
        </p:xfrm>
        <a:graphic>
          <a:graphicData uri="http://schemas.openxmlformats.org/drawingml/2006/table">
            <a:tbl>
              <a:tblPr firstRow="1" firstCol="1" bandRow="1">
                <a:tableStyleId>{5C22544A-7EE6-4342-B048-85BDC9FD1C3A}</a:tableStyleId>
              </a:tblPr>
              <a:tblGrid>
                <a:gridCol w="503293">
                  <a:extLst>
                    <a:ext uri="{9D8B030D-6E8A-4147-A177-3AD203B41FA5}">
                      <a16:colId xmlns:a16="http://schemas.microsoft.com/office/drawing/2014/main" val="1360153596"/>
                    </a:ext>
                  </a:extLst>
                </a:gridCol>
                <a:gridCol w="3280726">
                  <a:extLst>
                    <a:ext uri="{9D8B030D-6E8A-4147-A177-3AD203B41FA5}">
                      <a16:colId xmlns:a16="http://schemas.microsoft.com/office/drawing/2014/main" val="4256299111"/>
                    </a:ext>
                  </a:extLst>
                </a:gridCol>
                <a:gridCol w="883561">
                  <a:extLst>
                    <a:ext uri="{9D8B030D-6E8A-4147-A177-3AD203B41FA5}">
                      <a16:colId xmlns:a16="http://schemas.microsoft.com/office/drawing/2014/main" val="3919592205"/>
                    </a:ext>
                  </a:extLst>
                </a:gridCol>
                <a:gridCol w="3431955">
                  <a:extLst>
                    <a:ext uri="{9D8B030D-6E8A-4147-A177-3AD203B41FA5}">
                      <a16:colId xmlns:a16="http://schemas.microsoft.com/office/drawing/2014/main" val="418906496"/>
                    </a:ext>
                  </a:extLst>
                </a:gridCol>
                <a:gridCol w="847898">
                  <a:extLst>
                    <a:ext uri="{9D8B030D-6E8A-4147-A177-3AD203B41FA5}">
                      <a16:colId xmlns:a16="http://schemas.microsoft.com/office/drawing/2014/main" val="319954480"/>
                    </a:ext>
                  </a:extLst>
                </a:gridCol>
              </a:tblGrid>
              <a:tr h="229546">
                <a:tc>
                  <a:txBody>
                    <a:bodyPr/>
                    <a:lstStyle/>
                    <a:p>
                      <a:pPr algn="just">
                        <a:spcBef>
                          <a:spcPts val="600"/>
                        </a:spcBef>
                        <a:spcAft>
                          <a:spcPts val="600"/>
                        </a:spcAft>
                      </a:pPr>
                      <a:r>
                        <a:rPr lang="en-AU" sz="1200" dirty="0">
                          <a:effectLst/>
                          <a:latin typeface="+mn-lt"/>
                          <a:cs typeface="Arial"/>
                        </a:rPr>
                        <a:t>Item   </a:t>
                      </a:r>
                      <a:endParaRPr lang="en-AU" sz="1200">
                        <a:effectLst/>
                        <a:latin typeface="+mn-lt"/>
                        <a:ea typeface="Times New Roman" panose="02020603050405020304" pitchFamily="18" charset="0"/>
                        <a:cs typeface="Arial"/>
                      </a:endParaRPr>
                    </a:p>
                  </a:txBody>
                  <a:tcPr marL="36000" marR="0" marT="0" marB="0"/>
                </a:tc>
                <a:tc>
                  <a:txBody>
                    <a:bodyPr/>
                    <a:lstStyle/>
                    <a:p>
                      <a:pPr algn="just">
                        <a:spcBef>
                          <a:spcPts val="600"/>
                        </a:spcBef>
                        <a:spcAft>
                          <a:spcPts val="600"/>
                        </a:spcAft>
                      </a:pPr>
                      <a:r>
                        <a:rPr lang="en-AU" sz="1200" dirty="0">
                          <a:effectLst/>
                          <a:latin typeface="+mn-lt"/>
                          <a:cs typeface="Arial"/>
                        </a:rPr>
                        <a:t>Action required</a:t>
                      </a:r>
                      <a:endParaRPr lang="en-AU" sz="1200">
                        <a:effectLst/>
                        <a:latin typeface="+mn-lt"/>
                        <a:ea typeface="Times New Roman" panose="02020603050405020304" pitchFamily="18" charset="0"/>
                        <a:cs typeface="Arial"/>
                      </a:endParaRPr>
                    </a:p>
                  </a:txBody>
                  <a:tcPr marL="36000" marR="0" marT="0" marB="0"/>
                </a:tc>
                <a:tc>
                  <a:txBody>
                    <a:bodyPr/>
                    <a:lstStyle/>
                    <a:p>
                      <a:pPr algn="just">
                        <a:spcBef>
                          <a:spcPts val="600"/>
                        </a:spcBef>
                        <a:spcAft>
                          <a:spcPts val="600"/>
                        </a:spcAft>
                      </a:pPr>
                      <a:r>
                        <a:rPr lang="en-AU" sz="1200" dirty="0">
                          <a:effectLst/>
                          <a:latin typeface="+mn-lt"/>
                          <a:cs typeface="Arial"/>
                        </a:rPr>
                        <a:t>Responsible</a:t>
                      </a:r>
                      <a:endParaRPr lang="en-AU" sz="1200">
                        <a:effectLst/>
                        <a:latin typeface="+mn-lt"/>
                        <a:ea typeface="Times New Roman" panose="02020603050405020304" pitchFamily="18" charset="0"/>
                        <a:cs typeface="Arial"/>
                      </a:endParaRPr>
                    </a:p>
                  </a:txBody>
                  <a:tcPr marL="36000" marR="0" marT="0" marB="0"/>
                </a:tc>
                <a:tc>
                  <a:txBody>
                    <a:bodyPr/>
                    <a:lstStyle/>
                    <a:p>
                      <a:pPr algn="just">
                        <a:spcBef>
                          <a:spcPts val="600"/>
                        </a:spcBef>
                        <a:spcAft>
                          <a:spcPts val="600"/>
                        </a:spcAft>
                      </a:pPr>
                      <a:r>
                        <a:rPr lang="en-AU" sz="1200" b="1" dirty="0">
                          <a:effectLst/>
                          <a:latin typeface="+mn-lt"/>
                          <a:ea typeface="Times New Roman" panose="02020603050405020304" pitchFamily="18" charset="0"/>
                          <a:cs typeface="Arial"/>
                        </a:rPr>
                        <a:t>Action update</a:t>
                      </a:r>
                    </a:p>
                  </a:txBody>
                  <a:tcPr marL="36000" marR="0" marT="0" marB="0"/>
                </a:tc>
                <a:tc>
                  <a:txBody>
                    <a:bodyPr/>
                    <a:lstStyle/>
                    <a:p>
                      <a:pPr algn="just">
                        <a:spcBef>
                          <a:spcPts val="600"/>
                        </a:spcBef>
                        <a:spcAft>
                          <a:spcPts val="600"/>
                        </a:spcAft>
                      </a:pPr>
                      <a:r>
                        <a:rPr lang="en-AU" sz="1200" dirty="0">
                          <a:effectLst/>
                          <a:latin typeface="+mn-lt"/>
                          <a:cs typeface="Arial"/>
                        </a:rPr>
                        <a:t>By</a:t>
                      </a:r>
                      <a:endParaRPr lang="en-AU" sz="1200">
                        <a:effectLst/>
                        <a:latin typeface="+mn-lt"/>
                        <a:ea typeface="Times New Roman" panose="02020603050405020304" pitchFamily="18" charset="0"/>
                        <a:cs typeface="Arial"/>
                      </a:endParaRPr>
                    </a:p>
                  </a:txBody>
                  <a:tcPr marL="36000" marR="0" marT="0" marB="0"/>
                </a:tc>
                <a:extLst>
                  <a:ext uri="{0D108BD9-81ED-4DB2-BD59-A6C34878D82A}">
                    <a16:rowId xmlns:a16="http://schemas.microsoft.com/office/drawing/2014/main" val="129397537"/>
                  </a:ext>
                </a:extLst>
              </a:tr>
              <a:tr h="498804">
                <a:tc>
                  <a:txBody>
                    <a:bodyPr/>
                    <a:lstStyle/>
                    <a:p>
                      <a:pPr algn="just" fontAlgn="b"/>
                      <a:r>
                        <a:rPr lang="en-AU" sz="1200" b="1" kern="1200" dirty="0">
                          <a:solidFill>
                            <a:schemeClr val="lt1"/>
                          </a:solidFill>
                          <a:effectLst/>
                          <a:latin typeface="+mn-lt"/>
                          <a:cs typeface="Times New Roman"/>
                        </a:rPr>
                        <a:t> 13.1.1</a:t>
                      </a:r>
                    </a:p>
                  </a:txBody>
                  <a:tcPr marL="7620" marR="7620" marT="7620" marB="0"/>
                </a:tc>
                <a:tc>
                  <a:txBody>
                    <a:bodyPr/>
                    <a:lstStyle/>
                    <a:p>
                      <a:pPr marL="0" algn="just" defTabSz="685800" rtl="0" eaLnBrk="1" fontAlgn="ctr" latinLnBrk="0" hangingPunct="1"/>
                      <a:r>
                        <a:rPr lang="en-AU" sz="1200" b="0" i="0" u="none" strike="noStrike" kern="1200" baseline="0" dirty="0">
                          <a:solidFill>
                            <a:schemeClr val="dk1"/>
                          </a:solidFill>
                          <a:latin typeface="+mn-lt"/>
                          <a:ea typeface="+mn-ea"/>
                          <a:cs typeface="+mn-cs"/>
                        </a:rPr>
                        <a:t>AEMO to see if we can use a production 30-minute file and generate a 5-minute settlement file for staging. </a:t>
                      </a:r>
                    </a:p>
                  </a:txBody>
                  <a:tcPr marL="7620" marR="7620" marT="7620" marB="0"/>
                </a:tc>
                <a:tc>
                  <a:txBody>
                    <a:bodyPr/>
                    <a:lstStyle/>
                    <a:p>
                      <a:pPr algn="just" fontAlgn="b"/>
                      <a:r>
                        <a:rPr lang="en-AU" sz="1200" b="0" i="0" u="none" strike="noStrike" kern="1200" baseline="0" dirty="0">
                          <a:solidFill>
                            <a:schemeClr val="dk1"/>
                          </a:solidFill>
                          <a:latin typeface="+mn-lt"/>
                          <a:ea typeface="+mn-ea"/>
                          <a:cs typeface="+mn-cs"/>
                        </a:rPr>
                        <a:t> AEMO</a:t>
                      </a:r>
                    </a:p>
                  </a:txBody>
                  <a:tcPr marL="7620" marR="7620" marT="7620" marB="0"/>
                </a:tc>
                <a:tc>
                  <a:txBody>
                    <a:bodyPr/>
                    <a:lstStyle/>
                    <a:p>
                      <a:pPr marL="0" algn="just" defTabSz="685800" rtl="0" eaLnBrk="1" latinLnBrk="0" hangingPunct="1">
                        <a:spcBef>
                          <a:spcPts val="600"/>
                        </a:spcBef>
                        <a:spcAft>
                          <a:spcPts val="600"/>
                        </a:spcAft>
                      </a:pPr>
                      <a:r>
                        <a:rPr lang="en-AU" sz="1200" b="0" i="0" u="none" strike="noStrike" kern="1200" baseline="0" dirty="0">
                          <a:solidFill>
                            <a:schemeClr val="dk1"/>
                          </a:solidFill>
                          <a:latin typeface="+mn-lt"/>
                          <a:ea typeface="+mn-ea"/>
                          <a:cs typeface="+mn-cs"/>
                        </a:rPr>
                        <a:t>Unable to do this easily but will be generating a 5 minute file from the MSATS staging environment and can put this into the Settlements staging environment</a:t>
                      </a:r>
                    </a:p>
                  </a:txBody>
                  <a:tcPr marL="68580" marR="68580" marT="0" marB="0"/>
                </a:tc>
                <a:tc>
                  <a:txBody>
                    <a:bodyPr/>
                    <a:lstStyle/>
                    <a:p>
                      <a:pPr algn="l" fontAlgn="b"/>
                      <a:r>
                        <a:rPr lang="en-AU" sz="1200" b="0" i="0" u="none" strike="noStrike" kern="1200" baseline="0" dirty="0">
                          <a:solidFill>
                            <a:schemeClr val="dk1"/>
                          </a:solidFill>
                          <a:latin typeface="+mn-lt"/>
                          <a:ea typeface="+mn-ea"/>
                          <a:cs typeface="+mn-cs"/>
                        </a:rPr>
                        <a:t> 23-Mar-2021</a:t>
                      </a:r>
                    </a:p>
                  </a:txBody>
                  <a:tcPr marL="7620" marR="7620" marT="7620" marB="0"/>
                </a:tc>
                <a:extLst>
                  <a:ext uri="{0D108BD9-81ED-4DB2-BD59-A6C34878D82A}">
                    <a16:rowId xmlns:a16="http://schemas.microsoft.com/office/drawing/2014/main" val="35741257"/>
                  </a:ext>
                </a:extLst>
              </a:tr>
              <a:tr h="393703">
                <a:tc>
                  <a:txBody>
                    <a:bodyPr/>
                    <a:lstStyle/>
                    <a:p>
                      <a:pPr algn="just" fontAlgn="ctr"/>
                      <a:r>
                        <a:rPr lang="en-AU" sz="1200" b="1" kern="1200" dirty="0">
                          <a:solidFill>
                            <a:schemeClr val="lt1"/>
                          </a:solidFill>
                          <a:effectLst/>
                          <a:latin typeface="+mn-lt"/>
                          <a:cs typeface="Times New Roman"/>
                        </a:rPr>
                        <a:t> 13.7.1</a:t>
                      </a:r>
                    </a:p>
                  </a:txBody>
                  <a:tcPr marL="7620" marR="7620" marT="7620" marB="0"/>
                </a:tc>
                <a:tc>
                  <a:txBody>
                    <a:bodyPr/>
                    <a:lstStyle/>
                    <a:p>
                      <a:pPr algn="just" rtl="0" fontAlgn="base"/>
                      <a:r>
                        <a:rPr lang="en-AU" sz="1200" b="0" i="0" u="none" strike="noStrike" kern="1200" baseline="0" dirty="0">
                          <a:solidFill>
                            <a:schemeClr val="dk1"/>
                          </a:solidFill>
                          <a:latin typeface="+mn-lt"/>
                          <a:ea typeface="+mn-ea"/>
                          <a:cs typeface="+mn-cs"/>
                        </a:rPr>
                        <a:t>5MS will send out two invites for MSATS training </a:t>
                      </a:r>
                    </a:p>
                  </a:txBody>
                  <a:tcPr marL="7620" marR="7620" marT="7620" marB="0"/>
                </a:tc>
                <a:tc>
                  <a:txBody>
                    <a:bodyPr/>
                    <a:lstStyle/>
                    <a:p>
                      <a:pPr algn="just" fontAlgn="ctr"/>
                      <a:r>
                        <a:rPr lang="en-AU" sz="1200" b="0" i="0" u="none" strike="noStrike" kern="1200" baseline="0" dirty="0">
                          <a:solidFill>
                            <a:schemeClr val="dk1"/>
                          </a:solidFill>
                          <a:latin typeface="+mn-lt"/>
                          <a:ea typeface="+mn-ea"/>
                          <a:cs typeface="+mn-cs"/>
                        </a:rPr>
                        <a:t> AEMO</a:t>
                      </a:r>
                    </a:p>
                  </a:txBody>
                  <a:tcPr marL="7620" marR="7620" marT="7620" marB="0"/>
                </a:tc>
                <a:tc>
                  <a:txBody>
                    <a:bodyPr/>
                    <a:lstStyle/>
                    <a:p>
                      <a:pPr marL="0" marR="0" lvl="0" indent="0" algn="just" defTabSz="685800" rtl="0" eaLnBrk="1" fontAlgn="auto" latinLnBrk="0" hangingPunct="1">
                        <a:lnSpc>
                          <a:spcPct val="100000"/>
                        </a:lnSpc>
                        <a:spcBef>
                          <a:spcPts val="600"/>
                        </a:spcBef>
                        <a:spcAft>
                          <a:spcPts val="600"/>
                        </a:spcAft>
                        <a:buClrTx/>
                        <a:buSzTx/>
                        <a:buFontTx/>
                        <a:buNone/>
                        <a:tabLst/>
                        <a:defRPr/>
                      </a:pPr>
                      <a:r>
                        <a:rPr lang="en-AU" sz="1200" b="0" i="0" u="none" strike="noStrike" kern="1200" baseline="0" dirty="0">
                          <a:solidFill>
                            <a:schemeClr val="dk1"/>
                          </a:solidFill>
                          <a:latin typeface="+mn-lt"/>
                          <a:ea typeface="+mn-ea"/>
                          <a:cs typeface="+mn-cs"/>
                        </a:rPr>
                        <a:t>Invites have been sent for these training sessions.</a:t>
                      </a:r>
                    </a:p>
                  </a:txBody>
                  <a:tcPr marL="68580" marR="68580" marT="0" marB="0"/>
                </a:tc>
                <a:tc>
                  <a:txBody>
                    <a:bodyPr/>
                    <a:lstStyle/>
                    <a:p>
                      <a:pPr algn="l" fontAlgn="ctr"/>
                      <a:r>
                        <a:rPr lang="en-AU" sz="1200" b="0" i="0" u="none" strike="noStrike" kern="1200" baseline="0" dirty="0">
                          <a:solidFill>
                            <a:schemeClr val="dk1"/>
                          </a:solidFill>
                          <a:latin typeface="+mn-lt"/>
                          <a:ea typeface="+mn-ea"/>
                          <a:cs typeface="+mn-cs"/>
                        </a:rPr>
                        <a:t> 23-Mar-2021</a:t>
                      </a:r>
                    </a:p>
                  </a:txBody>
                  <a:tcPr marL="7620" marR="7620" marT="7620" marB="0"/>
                </a:tc>
                <a:extLst>
                  <a:ext uri="{0D108BD9-81ED-4DB2-BD59-A6C34878D82A}">
                    <a16:rowId xmlns:a16="http://schemas.microsoft.com/office/drawing/2014/main" val="798208034"/>
                  </a:ext>
                </a:extLst>
              </a:tr>
              <a:tr h="507118">
                <a:tc>
                  <a:txBody>
                    <a:bodyPr/>
                    <a:lstStyle/>
                    <a:p>
                      <a:pPr algn="just" fontAlgn="ctr"/>
                      <a:r>
                        <a:rPr lang="en-AU" sz="1200" b="1" kern="1200" dirty="0">
                          <a:solidFill>
                            <a:schemeClr val="lt1"/>
                          </a:solidFill>
                          <a:effectLst/>
                          <a:latin typeface="+mn-lt"/>
                          <a:cs typeface="Times New Roman"/>
                        </a:rPr>
                        <a:t> 13.7.2</a:t>
                      </a:r>
                    </a:p>
                  </a:txBody>
                  <a:tcPr marL="7620" marR="7620" marT="7620" marB="0"/>
                </a:tc>
                <a:tc>
                  <a:txBody>
                    <a:bodyPr/>
                    <a:lstStyle/>
                    <a:p>
                      <a:pPr marL="0" marR="0" lvl="0" indent="0" algn="just" defTabSz="685800" rtl="0" eaLnBrk="1" fontAlgn="ctr" latinLnBrk="0" hangingPunct="1">
                        <a:lnSpc>
                          <a:spcPct val="100000"/>
                        </a:lnSpc>
                        <a:spcBef>
                          <a:spcPts val="0"/>
                        </a:spcBef>
                        <a:spcAft>
                          <a:spcPts val="0"/>
                        </a:spcAft>
                        <a:buClrTx/>
                        <a:buSzTx/>
                        <a:buFontTx/>
                        <a:buNone/>
                        <a:tabLst/>
                        <a:defRPr/>
                      </a:pPr>
                      <a:r>
                        <a:rPr lang="en-AU" sz="1200" b="0" i="0" u="none" strike="noStrike" kern="1200" baseline="0" dirty="0">
                          <a:solidFill>
                            <a:schemeClr val="dk1"/>
                          </a:solidFill>
                          <a:latin typeface="+mn-lt"/>
                          <a:ea typeface="+mn-ea"/>
                          <a:cs typeface="+mn-cs"/>
                        </a:rPr>
                        <a:t>AEMO to send out training invites for </a:t>
                      </a:r>
                      <a:r>
                        <a:rPr lang="en-AU" sz="1200" b="0" i="0" u="none" strike="noStrike" kern="1200" baseline="0" dirty="0" err="1">
                          <a:solidFill>
                            <a:schemeClr val="dk1"/>
                          </a:solidFill>
                          <a:latin typeface="+mn-lt"/>
                          <a:ea typeface="+mn-ea"/>
                          <a:cs typeface="+mn-cs"/>
                        </a:rPr>
                        <a:t>Practitest</a:t>
                      </a:r>
                      <a:r>
                        <a:rPr lang="en-AU" sz="1200" b="0" i="0" u="none" strike="noStrike" kern="1200" baseline="0" dirty="0">
                          <a:solidFill>
                            <a:schemeClr val="dk1"/>
                          </a:solidFill>
                          <a:latin typeface="+mn-lt"/>
                          <a:ea typeface="+mn-ea"/>
                          <a:cs typeface="+mn-cs"/>
                        </a:rPr>
                        <a:t> for those involved in invitation testing </a:t>
                      </a:r>
                    </a:p>
                    <a:p>
                      <a:pPr algn="just" fontAlgn="ctr"/>
                      <a:endParaRPr lang="en-AU" sz="1200" b="0" i="0" u="none" strike="noStrike" kern="1200" baseline="0" dirty="0">
                        <a:solidFill>
                          <a:schemeClr val="dk1"/>
                        </a:solidFill>
                        <a:latin typeface="+mn-lt"/>
                        <a:ea typeface="+mn-ea"/>
                        <a:cs typeface="+mn-cs"/>
                      </a:endParaRPr>
                    </a:p>
                  </a:txBody>
                  <a:tcPr marL="7620" marR="7620" marT="7620" marB="0"/>
                </a:tc>
                <a:tc>
                  <a:txBody>
                    <a:bodyPr/>
                    <a:lstStyle/>
                    <a:p>
                      <a:pPr algn="just" fontAlgn="ctr"/>
                      <a:r>
                        <a:rPr lang="en-AU" sz="1200" b="0" i="0" u="none" strike="noStrike" kern="1200" baseline="0" dirty="0">
                          <a:solidFill>
                            <a:schemeClr val="dk1"/>
                          </a:solidFill>
                          <a:latin typeface="+mn-lt"/>
                          <a:ea typeface="+mn-ea"/>
                          <a:cs typeface="+mn-cs"/>
                        </a:rPr>
                        <a:t> AEMO</a:t>
                      </a:r>
                    </a:p>
                  </a:txBody>
                  <a:tcPr marL="7620" marR="7620" marT="7620" marB="0"/>
                </a:tc>
                <a:tc>
                  <a:txBody>
                    <a:bodyPr/>
                    <a:lstStyle/>
                    <a:p>
                      <a:pPr marL="0" algn="just" defTabSz="685800" rtl="0" eaLnBrk="1" latinLnBrk="0" hangingPunct="1">
                        <a:spcBef>
                          <a:spcPts val="600"/>
                        </a:spcBef>
                        <a:spcAft>
                          <a:spcPts val="600"/>
                        </a:spcAft>
                      </a:pPr>
                      <a:r>
                        <a:rPr lang="en-AU" sz="1200" b="0" i="0" u="none" strike="noStrike" kern="1200" baseline="0" dirty="0">
                          <a:solidFill>
                            <a:schemeClr val="dk1"/>
                          </a:solidFill>
                          <a:latin typeface="+mn-lt"/>
                          <a:ea typeface="+mn-ea"/>
                          <a:cs typeface="+mn-cs"/>
                        </a:rPr>
                        <a:t>Invites sent</a:t>
                      </a:r>
                    </a:p>
                  </a:txBody>
                  <a:tcPr marL="68580" marR="68580" marT="0" marB="0"/>
                </a:tc>
                <a:tc>
                  <a:txBody>
                    <a:bodyPr/>
                    <a:lstStyle/>
                    <a:p>
                      <a:pPr algn="l" fontAlgn="ctr"/>
                      <a:r>
                        <a:rPr lang="en-AU" sz="1200" b="0" i="0" u="none" strike="noStrike" kern="1200" baseline="0" dirty="0">
                          <a:solidFill>
                            <a:schemeClr val="dk1"/>
                          </a:solidFill>
                          <a:latin typeface="+mn-lt"/>
                          <a:ea typeface="+mn-ea"/>
                          <a:cs typeface="+mn-cs"/>
                        </a:rPr>
                        <a:t> 26-Mar-2021</a:t>
                      </a:r>
                    </a:p>
                  </a:txBody>
                  <a:tcPr marL="7620" marR="7620" marT="7620" marB="0"/>
                </a:tc>
                <a:extLst>
                  <a:ext uri="{0D108BD9-81ED-4DB2-BD59-A6C34878D82A}">
                    <a16:rowId xmlns:a16="http://schemas.microsoft.com/office/drawing/2014/main" val="722227649"/>
                  </a:ext>
                </a:extLst>
              </a:tr>
              <a:tr h="340850">
                <a:tc>
                  <a:txBody>
                    <a:bodyPr/>
                    <a:lstStyle/>
                    <a:p>
                      <a:pPr algn="just" fontAlgn="ctr"/>
                      <a:r>
                        <a:rPr lang="en-AU" sz="1200" b="1" kern="1200" dirty="0">
                          <a:solidFill>
                            <a:schemeClr val="lt1"/>
                          </a:solidFill>
                          <a:effectLst/>
                          <a:latin typeface="+mn-lt"/>
                          <a:cs typeface="Times New Roman"/>
                        </a:rPr>
                        <a:t> 13.7.3</a:t>
                      </a:r>
                    </a:p>
                  </a:txBody>
                  <a:tcPr marL="7620" marR="7620" marT="7620" marB="0"/>
                </a:tc>
                <a:tc>
                  <a:txBody>
                    <a:bodyPr/>
                    <a:lstStyle/>
                    <a:p>
                      <a:pPr marL="0" algn="just" defTabSz="685800" rtl="0" eaLnBrk="1" fontAlgn="base" latinLnBrk="0" hangingPunct="1"/>
                      <a:r>
                        <a:rPr lang="en-AU" sz="1200" b="0" i="0" u="none" strike="noStrike" kern="1200" baseline="0" dirty="0">
                          <a:solidFill>
                            <a:schemeClr val="dk1"/>
                          </a:solidFill>
                          <a:latin typeface="+mn-lt"/>
                          <a:ea typeface="+mn-ea"/>
                          <a:cs typeface="+mn-cs"/>
                        </a:rPr>
                        <a:t>AEMO to confirm which participants need to re certify or re accredited as part of these changes</a:t>
                      </a:r>
                    </a:p>
                  </a:txBody>
                  <a:tcPr marL="7620" marR="7620" marT="7620" marB="0"/>
                </a:tc>
                <a:tc>
                  <a:txBody>
                    <a:bodyPr/>
                    <a:lstStyle/>
                    <a:p>
                      <a:pPr algn="just" fontAlgn="ctr"/>
                      <a:r>
                        <a:rPr lang="en-AU" sz="1200" b="0" i="0" u="none" strike="noStrike" kern="1200" baseline="0" dirty="0">
                          <a:solidFill>
                            <a:schemeClr val="dk1"/>
                          </a:solidFill>
                          <a:latin typeface="+mn-lt"/>
                          <a:ea typeface="+mn-ea"/>
                          <a:cs typeface="+mn-cs"/>
                        </a:rPr>
                        <a:t> AEMO</a:t>
                      </a:r>
                    </a:p>
                  </a:txBody>
                  <a:tcPr marL="7620" marR="7620" marT="7620" marB="0"/>
                </a:tc>
                <a:tc>
                  <a:txBody>
                    <a:bodyPr/>
                    <a:lstStyle/>
                    <a:p>
                      <a:pPr marL="0" algn="just" rtl="0" eaLnBrk="1" latinLnBrk="0" hangingPunct="1">
                        <a:spcBef>
                          <a:spcPts val="600"/>
                        </a:spcBef>
                        <a:spcAft>
                          <a:spcPts val="600"/>
                        </a:spcAft>
                      </a:pPr>
                      <a:r>
                        <a:rPr lang="en-AU" sz="1200" b="0" i="0" u="none" strike="noStrike" kern="1200" baseline="0" dirty="0">
                          <a:solidFill>
                            <a:schemeClr val="dk1"/>
                          </a:solidFill>
                          <a:latin typeface="+mn-lt"/>
                          <a:ea typeface="+mn-ea"/>
                          <a:cs typeface="+mn-cs"/>
                        </a:rPr>
                        <a:t>Confirmed that anyone changing a system which generates a market </a:t>
                      </a:r>
                      <a:r>
                        <a:rPr lang="en-AU" sz="1200" b="0" i="0" u="none" strike="noStrike" kern="1200" baseline="0" dirty="0" err="1">
                          <a:solidFill>
                            <a:schemeClr val="dk1"/>
                          </a:solidFill>
                          <a:latin typeface="+mn-lt"/>
                          <a:ea typeface="+mn-ea"/>
                          <a:cs typeface="+mn-cs"/>
                        </a:rPr>
                        <a:t>asexml</a:t>
                      </a:r>
                      <a:r>
                        <a:rPr lang="en-AU" sz="1200" b="0" i="0" u="none" strike="noStrike" kern="1200" baseline="0" dirty="0">
                          <a:solidFill>
                            <a:schemeClr val="dk1"/>
                          </a:solidFill>
                          <a:latin typeface="+mn-lt"/>
                          <a:ea typeface="+mn-ea"/>
                          <a:cs typeface="+mn-cs"/>
                        </a:rPr>
                        <a:t> will need to use the self-serve certification functionality in MSATS.  MDP,LNSP,MC roles need to contact the metering group within AEMO to verify if they require additional certification</a:t>
                      </a:r>
                    </a:p>
                  </a:txBody>
                  <a:tcPr marL="68580" marR="68580" marT="0" marB="0"/>
                </a:tc>
                <a:tc>
                  <a:txBody>
                    <a:bodyPr/>
                    <a:lstStyle/>
                    <a:p>
                      <a:pPr algn="l" fontAlgn="ctr"/>
                      <a:r>
                        <a:rPr lang="en-AU" sz="1200" b="0" i="0" u="none" strike="noStrike" kern="1200" baseline="0" dirty="0">
                          <a:solidFill>
                            <a:schemeClr val="dk1"/>
                          </a:solidFill>
                          <a:latin typeface="+mn-lt"/>
                          <a:ea typeface="+mn-ea"/>
                          <a:cs typeface="+mn-cs"/>
                        </a:rPr>
                        <a:t> 23-Mar-2021</a:t>
                      </a:r>
                    </a:p>
                  </a:txBody>
                  <a:tcPr marL="7620" marR="7620" marT="7620" marB="0"/>
                </a:tc>
                <a:extLst>
                  <a:ext uri="{0D108BD9-81ED-4DB2-BD59-A6C34878D82A}">
                    <a16:rowId xmlns:a16="http://schemas.microsoft.com/office/drawing/2014/main" val="2212274542"/>
                  </a:ext>
                </a:extLst>
              </a:tr>
            </a:tbl>
          </a:graphicData>
        </a:graphic>
      </p:graphicFrame>
    </p:spTree>
    <p:extLst>
      <p:ext uri="{BB962C8B-B14F-4D97-AF65-F5344CB8AC3E}">
        <p14:creationId xmlns:p14="http://schemas.microsoft.com/office/powerpoint/2010/main" val="2296759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CCE94-9543-4847-A8C6-0B511783FC20}"/>
              </a:ext>
            </a:extLst>
          </p:cNvPr>
          <p:cNvSpPr>
            <a:spLocks noGrp="1"/>
          </p:cNvSpPr>
          <p:nvPr>
            <p:ph type="title"/>
          </p:nvPr>
        </p:nvSpPr>
        <p:spPr/>
        <p:txBody>
          <a:bodyPr/>
          <a:lstStyle/>
          <a:p>
            <a:br>
              <a:rPr lang="en-AU" dirty="0"/>
            </a:br>
            <a:r>
              <a:rPr lang="en-AU" dirty="0"/>
              <a:t>Testing and Deployment Dates</a:t>
            </a:r>
          </a:p>
        </p:txBody>
      </p:sp>
      <p:sp>
        <p:nvSpPr>
          <p:cNvPr id="3" name="Text Placeholder 2">
            <a:extLst>
              <a:ext uri="{FF2B5EF4-FFF2-40B4-BE49-F238E27FC236}">
                <a16:creationId xmlns:a16="http://schemas.microsoft.com/office/drawing/2014/main" id="{C6160F67-DE09-40B5-895B-F22EDE0D5B05}"/>
              </a:ext>
            </a:extLst>
          </p:cNvPr>
          <p:cNvSpPr>
            <a:spLocks noGrp="1"/>
          </p:cNvSpPr>
          <p:nvPr>
            <p:ph type="body" idx="1"/>
          </p:nvPr>
        </p:nvSpPr>
        <p:spPr/>
        <p:txBody>
          <a:bodyPr vert="horz" lIns="91440" tIns="45720" rIns="91440" bIns="45720" rtlCol="0" anchor="t">
            <a:normAutofit/>
          </a:bodyPr>
          <a:lstStyle/>
          <a:p>
            <a:r>
              <a:rPr lang="en-AU"/>
              <a:t>Greg Minney</a:t>
            </a:r>
          </a:p>
        </p:txBody>
      </p:sp>
      <p:sp>
        <p:nvSpPr>
          <p:cNvPr id="6" name="Slide Number Placeholder 5">
            <a:extLst>
              <a:ext uri="{FF2B5EF4-FFF2-40B4-BE49-F238E27FC236}">
                <a16:creationId xmlns:a16="http://schemas.microsoft.com/office/drawing/2014/main" id="{8FB9DCEF-D4B2-481D-8720-6484FB89F29A}"/>
              </a:ext>
            </a:extLst>
          </p:cNvPr>
          <p:cNvSpPr>
            <a:spLocks noGrp="1"/>
          </p:cNvSpPr>
          <p:nvPr>
            <p:ph type="sldNum" sz="quarter" idx="12"/>
          </p:nvPr>
        </p:nvSpPr>
        <p:spPr/>
        <p:txBody>
          <a:bodyPr/>
          <a:lstStyle/>
          <a:p>
            <a:fld id="{4EC81F68-4976-451A-B2E9-79BCBD2F70CC}" type="slidenum">
              <a:rPr lang="en-AU" smtClean="0"/>
              <a:pPr/>
              <a:t>4</a:t>
            </a:fld>
            <a:endParaRPr lang="en-AU"/>
          </a:p>
        </p:txBody>
      </p:sp>
    </p:spTree>
    <p:extLst>
      <p:ext uri="{BB962C8B-B14F-4D97-AF65-F5344CB8AC3E}">
        <p14:creationId xmlns:p14="http://schemas.microsoft.com/office/powerpoint/2010/main" val="3731895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B27005D3-13F3-43EF-9AF3-AFD5DC063E87}"/>
              </a:ext>
            </a:extLst>
          </p:cNvPr>
          <p:cNvPicPr>
            <a:picLocks noChangeAspect="1"/>
          </p:cNvPicPr>
          <p:nvPr/>
        </p:nvPicPr>
        <p:blipFill>
          <a:blip r:embed="rId3"/>
          <a:stretch>
            <a:fillRect/>
          </a:stretch>
        </p:blipFill>
        <p:spPr>
          <a:xfrm>
            <a:off x="30676" y="1305168"/>
            <a:ext cx="7161376" cy="5532435"/>
          </a:xfrm>
          <a:prstGeom prst="rect">
            <a:avLst/>
          </a:prstGeom>
        </p:spPr>
      </p:pic>
      <p:sp>
        <p:nvSpPr>
          <p:cNvPr id="8" name="Title 7">
            <a:extLst>
              <a:ext uri="{FF2B5EF4-FFF2-40B4-BE49-F238E27FC236}">
                <a16:creationId xmlns:a16="http://schemas.microsoft.com/office/drawing/2014/main" id="{1F5FBAB3-05C2-480C-9BB4-9F6D0847C907}"/>
              </a:ext>
            </a:extLst>
          </p:cNvPr>
          <p:cNvSpPr>
            <a:spLocks noGrp="1"/>
          </p:cNvSpPr>
          <p:nvPr>
            <p:ph type="title"/>
          </p:nvPr>
        </p:nvSpPr>
        <p:spPr>
          <a:xfrm>
            <a:off x="102222" y="417300"/>
            <a:ext cx="6751334" cy="891779"/>
          </a:xfrm>
        </p:spPr>
        <p:txBody>
          <a:bodyPr>
            <a:normAutofit/>
          </a:bodyPr>
          <a:lstStyle/>
          <a:p>
            <a:r>
              <a:rPr lang="en-AU" sz="3000"/>
              <a:t>Program Update and Timeline</a:t>
            </a:r>
          </a:p>
        </p:txBody>
      </p:sp>
      <p:sp>
        <p:nvSpPr>
          <p:cNvPr id="7" name="Slide Number Placeholder 6">
            <a:extLst>
              <a:ext uri="{FF2B5EF4-FFF2-40B4-BE49-F238E27FC236}">
                <a16:creationId xmlns:a16="http://schemas.microsoft.com/office/drawing/2014/main" id="{CF9A84FE-80AE-42E8-964A-0D0950258BA3}"/>
              </a:ext>
            </a:extLst>
          </p:cNvPr>
          <p:cNvSpPr>
            <a:spLocks noGrp="1"/>
          </p:cNvSpPr>
          <p:nvPr>
            <p:ph type="sldNum" sz="quarter" idx="12"/>
          </p:nvPr>
        </p:nvSpPr>
        <p:spPr/>
        <p:txBody>
          <a:bodyPr/>
          <a:lstStyle/>
          <a:p>
            <a:fld id="{4EC81F68-4976-451A-B2E9-79BCBD2F70CC}" type="slidenum">
              <a:rPr lang="en-AU" smtClean="0"/>
              <a:t>5</a:t>
            </a:fld>
            <a:endParaRPr lang="en-AU"/>
          </a:p>
        </p:txBody>
      </p:sp>
      <p:sp>
        <p:nvSpPr>
          <p:cNvPr id="12" name="Title 1">
            <a:extLst>
              <a:ext uri="{FF2B5EF4-FFF2-40B4-BE49-F238E27FC236}">
                <a16:creationId xmlns:a16="http://schemas.microsoft.com/office/drawing/2014/main" id="{6EC7EC57-F969-487F-B437-1EB3CEE3EAFF}"/>
              </a:ext>
            </a:extLst>
          </p:cNvPr>
          <p:cNvSpPr txBox="1">
            <a:spLocks/>
          </p:cNvSpPr>
          <p:nvPr/>
        </p:nvSpPr>
        <p:spPr>
          <a:xfrm>
            <a:off x="7449473" y="14204"/>
            <a:ext cx="1694503" cy="284963"/>
          </a:xfrm>
          <a:prstGeom prst="rect">
            <a:avLst/>
          </a:prstGeom>
        </p:spPr>
        <p:txBody>
          <a:bodyPr vert="horz" lIns="91440" tIns="45720" rIns="91440" bIns="45720" rtlCol="0" anchor="b" anchorCtr="0">
            <a:normAutofit/>
          </a:bodyPr>
          <a:lstStyle>
            <a:lvl1pPr algn="l" defTabSz="685800" rtl="0" eaLnBrk="1" latinLnBrk="0" hangingPunct="1">
              <a:lnSpc>
                <a:spcPct val="90000"/>
              </a:lnSpc>
              <a:spcBef>
                <a:spcPct val="0"/>
              </a:spcBef>
              <a:buNone/>
              <a:defRPr sz="3300" b="0" kern="1200">
                <a:solidFill>
                  <a:schemeClr val="bg1"/>
                </a:solidFill>
                <a:latin typeface="+mj-lt"/>
                <a:ea typeface="+mj-ea"/>
                <a:cs typeface="+mj-cs"/>
              </a:defRPr>
            </a:lvl1pPr>
          </a:lstStyle>
          <a:p>
            <a:r>
              <a:rPr lang="en-AU" sz="1000"/>
              <a:t>Current as at 05-03-2021</a:t>
            </a:r>
          </a:p>
        </p:txBody>
      </p:sp>
      <p:sp>
        <p:nvSpPr>
          <p:cNvPr id="2" name="Rectangle: Rounded Corners 1">
            <a:extLst>
              <a:ext uri="{FF2B5EF4-FFF2-40B4-BE49-F238E27FC236}">
                <a16:creationId xmlns:a16="http://schemas.microsoft.com/office/drawing/2014/main" id="{D5A57148-5E58-45AB-AA77-072A5EDE7559}"/>
              </a:ext>
            </a:extLst>
          </p:cNvPr>
          <p:cNvSpPr/>
          <p:nvPr/>
        </p:nvSpPr>
        <p:spPr>
          <a:xfrm>
            <a:off x="7104136" y="3578698"/>
            <a:ext cx="2039840" cy="83576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200" dirty="0"/>
              <a:t>Industry Go-Live Plan final version for Dispatch &amp; Bidding issued 8</a:t>
            </a:r>
            <a:r>
              <a:rPr lang="en-AU" sz="1200" baseline="30000" dirty="0"/>
              <a:t>th</a:t>
            </a:r>
            <a:r>
              <a:rPr lang="en-AU" sz="1200" dirty="0"/>
              <a:t> March</a:t>
            </a:r>
          </a:p>
        </p:txBody>
      </p:sp>
      <p:sp>
        <p:nvSpPr>
          <p:cNvPr id="3" name="Rectangle: Rounded Corners 2">
            <a:extLst>
              <a:ext uri="{FF2B5EF4-FFF2-40B4-BE49-F238E27FC236}">
                <a16:creationId xmlns:a16="http://schemas.microsoft.com/office/drawing/2014/main" id="{5DC9EB9E-4625-4203-8A77-7646A5DC32CB}"/>
              </a:ext>
            </a:extLst>
          </p:cNvPr>
          <p:cNvSpPr/>
          <p:nvPr/>
        </p:nvSpPr>
        <p:spPr>
          <a:xfrm>
            <a:off x="7104185" y="1309080"/>
            <a:ext cx="2039815" cy="891779"/>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200"/>
              <a:t> Retail: System Integration Testing (SIT) and User Acceptance Testing (UAT) in progress. </a:t>
            </a:r>
            <a:r>
              <a:rPr lang="en-US" sz="1200"/>
              <a:t>​</a:t>
            </a:r>
          </a:p>
        </p:txBody>
      </p:sp>
      <p:sp>
        <p:nvSpPr>
          <p:cNvPr id="4" name="Rectangle: Rounded Corners 3">
            <a:extLst>
              <a:ext uri="{FF2B5EF4-FFF2-40B4-BE49-F238E27FC236}">
                <a16:creationId xmlns:a16="http://schemas.microsoft.com/office/drawing/2014/main" id="{C761DA41-F68A-4501-BF56-0E72BFF41F6B}"/>
              </a:ext>
            </a:extLst>
          </p:cNvPr>
          <p:cNvSpPr/>
          <p:nvPr/>
        </p:nvSpPr>
        <p:spPr>
          <a:xfrm>
            <a:off x="7095340" y="2946461"/>
            <a:ext cx="2039815" cy="532503"/>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200" dirty="0"/>
              <a:t>Bidding: SIT and UAT Complete. Performance Testing is in progress.</a:t>
            </a:r>
          </a:p>
        </p:txBody>
      </p:sp>
      <p:sp>
        <p:nvSpPr>
          <p:cNvPr id="13" name="Rectangle: Rounded Corners 12">
            <a:extLst>
              <a:ext uri="{FF2B5EF4-FFF2-40B4-BE49-F238E27FC236}">
                <a16:creationId xmlns:a16="http://schemas.microsoft.com/office/drawing/2014/main" id="{DD6E02D9-282A-47E2-9C86-CAA6C552B7A3}"/>
              </a:ext>
            </a:extLst>
          </p:cNvPr>
          <p:cNvSpPr/>
          <p:nvPr/>
        </p:nvSpPr>
        <p:spPr>
          <a:xfrm>
            <a:off x="7095340" y="2317728"/>
            <a:ext cx="2039815" cy="531123"/>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lIns="91440" tIns="45720" rIns="91440" bIns="45720" rtlCol="0" anchor="ctr"/>
          <a:lstStyle/>
          <a:p>
            <a:pPr fontAlgn="base"/>
            <a:r>
              <a:rPr lang="en-AU" sz="1200" dirty="0"/>
              <a:t>Settlements: UAT and Performance Testing in progress. </a:t>
            </a:r>
            <a:r>
              <a:rPr lang="en-US" sz="1200" dirty="0"/>
              <a:t>​</a:t>
            </a:r>
            <a:r>
              <a:rPr lang="en-AU" sz="1200" dirty="0"/>
              <a:t> </a:t>
            </a:r>
            <a:endParaRPr lang="en-US" sz="1200" dirty="0"/>
          </a:p>
        </p:txBody>
      </p:sp>
      <p:sp>
        <p:nvSpPr>
          <p:cNvPr id="14" name="Rectangle: Rounded Corners 13">
            <a:extLst>
              <a:ext uri="{FF2B5EF4-FFF2-40B4-BE49-F238E27FC236}">
                <a16:creationId xmlns:a16="http://schemas.microsoft.com/office/drawing/2014/main" id="{A4919C87-FD51-4303-B8E9-BF89F4B8CCB6}"/>
              </a:ext>
            </a:extLst>
          </p:cNvPr>
          <p:cNvSpPr/>
          <p:nvPr/>
        </p:nvSpPr>
        <p:spPr>
          <a:xfrm>
            <a:off x="7097705" y="4848011"/>
            <a:ext cx="2039840" cy="677527"/>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200" dirty="0"/>
              <a:t>Settlements Industry Test on track to commence 23-Mar-21</a:t>
            </a:r>
          </a:p>
        </p:txBody>
      </p:sp>
      <p:sp>
        <p:nvSpPr>
          <p:cNvPr id="15" name="Rectangle: Rounded Corners 14">
            <a:extLst>
              <a:ext uri="{FF2B5EF4-FFF2-40B4-BE49-F238E27FC236}">
                <a16:creationId xmlns:a16="http://schemas.microsoft.com/office/drawing/2014/main" id="{B819F53B-0BFC-4506-9094-A15511EC7252}"/>
              </a:ext>
            </a:extLst>
          </p:cNvPr>
          <p:cNvSpPr/>
          <p:nvPr/>
        </p:nvSpPr>
        <p:spPr>
          <a:xfrm>
            <a:off x="7095340" y="5635157"/>
            <a:ext cx="2039840" cy="677527"/>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200"/>
              <a:t>5-min Bidding Phased Go-Live on track for 01-Apr-21</a:t>
            </a:r>
          </a:p>
        </p:txBody>
      </p:sp>
      <p:cxnSp>
        <p:nvCxnSpPr>
          <p:cNvPr id="16" name="Straight Arrow Connector 15">
            <a:extLst>
              <a:ext uri="{FF2B5EF4-FFF2-40B4-BE49-F238E27FC236}">
                <a16:creationId xmlns:a16="http://schemas.microsoft.com/office/drawing/2014/main" id="{AA78A02B-4BA8-4E3E-9753-D2057457F2F4}"/>
              </a:ext>
            </a:extLst>
          </p:cNvPr>
          <p:cNvCxnSpPr>
            <a:cxnSpLocks/>
          </p:cNvCxnSpPr>
          <p:nvPr/>
        </p:nvCxnSpPr>
        <p:spPr>
          <a:xfrm flipH="1">
            <a:off x="1881502" y="1847137"/>
            <a:ext cx="5213838" cy="222813"/>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19" name="Straight Arrow Connector 18">
            <a:extLst>
              <a:ext uri="{FF2B5EF4-FFF2-40B4-BE49-F238E27FC236}">
                <a16:creationId xmlns:a16="http://schemas.microsoft.com/office/drawing/2014/main" id="{912ACFB0-8C30-499B-A9B1-83B2684571A0}"/>
              </a:ext>
            </a:extLst>
          </p:cNvPr>
          <p:cNvCxnSpPr/>
          <p:nvPr/>
        </p:nvCxnSpPr>
        <p:spPr>
          <a:xfrm flipH="1" flipV="1">
            <a:off x="2573756" y="2248598"/>
            <a:ext cx="4521584" cy="626483"/>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21" name="Straight Arrow Connector 20">
            <a:extLst>
              <a:ext uri="{FF2B5EF4-FFF2-40B4-BE49-F238E27FC236}">
                <a16:creationId xmlns:a16="http://schemas.microsoft.com/office/drawing/2014/main" id="{160BEEF3-C85E-473E-A22A-ABB274D36FDC}"/>
              </a:ext>
            </a:extLst>
          </p:cNvPr>
          <p:cNvCxnSpPr>
            <a:cxnSpLocks/>
          </p:cNvCxnSpPr>
          <p:nvPr/>
        </p:nvCxnSpPr>
        <p:spPr>
          <a:xfrm flipH="1" flipV="1">
            <a:off x="1477109" y="3146853"/>
            <a:ext cx="5600650" cy="1275234"/>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23" name="Straight Arrow Connector 22">
            <a:extLst>
              <a:ext uri="{FF2B5EF4-FFF2-40B4-BE49-F238E27FC236}">
                <a16:creationId xmlns:a16="http://schemas.microsoft.com/office/drawing/2014/main" id="{C4044939-E9D4-4D0E-87F8-583BCEF3C2D5}"/>
              </a:ext>
            </a:extLst>
          </p:cNvPr>
          <p:cNvCxnSpPr>
            <a:cxnSpLocks/>
          </p:cNvCxnSpPr>
          <p:nvPr/>
        </p:nvCxnSpPr>
        <p:spPr>
          <a:xfrm flipH="1" flipV="1">
            <a:off x="1509916" y="4835647"/>
            <a:ext cx="5594220" cy="466687"/>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25" name="Straight Arrow Connector 24">
            <a:extLst>
              <a:ext uri="{FF2B5EF4-FFF2-40B4-BE49-F238E27FC236}">
                <a16:creationId xmlns:a16="http://schemas.microsoft.com/office/drawing/2014/main" id="{6333E413-0003-4805-AE10-0BF247B3B6C7}"/>
              </a:ext>
            </a:extLst>
          </p:cNvPr>
          <p:cNvCxnSpPr/>
          <p:nvPr/>
        </p:nvCxnSpPr>
        <p:spPr>
          <a:xfrm flipH="1">
            <a:off x="1629703" y="6110326"/>
            <a:ext cx="5444751" cy="404715"/>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480846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6" name="Straight Connector 95">
            <a:extLst>
              <a:ext uri="{FF2B5EF4-FFF2-40B4-BE49-F238E27FC236}">
                <a16:creationId xmlns:a16="http://schemas.microsoft.com/office/drawing/2014/main" id="{513F7C89-D7E0-48BE-8692-2897973F57E1}"/>
              </a:ext>
            </a:extLst>
          </p:cNvPr>
          <p:cNvCxnSpPr/>
          <p:nvPr/>
        </p:nvCxnSpPr>
        <p:spPr>
          <a:xfrm flipV="1">
            <a:off x="8117659" y="3471317"/>
            <a:ext cx="540000" cy="4506"/>
          </a:xfrm>
          <a:prstGeom prst="line">
            <a:avLst/>
          </a:prstGeom>
          <a:ln w="22225">
            <a:solidFill>
              <a:schemeClr val="accent6">
                <a:lumMod val="90000"/>
              </a:schemeClr>
            </a:solidFill>
          </a:ln>
        </p:spPr>
        <p:style>
          <a:lnRef idx="1">
            <a:schemeClr val="accent1"/>
          </a:lnRef>
          <a:fillRef idx="0">
            <a:schemeClr val="accent1"/>
          </a:fillRef>
          <a:effectRef idx="0">
            <a:schemeClr val="accent1"/>
          </a:effectRef>
          <a:fontRef idx="minor">
            <a:schemeClr val="tx1"/>
          </a:fontRef>
        </p:style>
      </p:cxnSp>
      <p:sp>
        <p:nvSpPr>
          <p:cNvPr id="132" name="Arrow: Right 131">
            <a:extLst>
              <a:ext uri="{FF2B5EF4-FFF2-40B4-BE49-F238E27FC236}">
                <a16:creationId xmlns:a16="http://schemas.microsoft.com/office/drawing/2014/main" id="{68829911-ED91-4B83-AD9A-1EB00B64B465}"/>
              </a:ext>
            </a:extLst>
          </p:cNvPr>
          <p:cNvSpPr/>
          <p:nvPr/>
        </p:nvSpPr>
        <p:spPr>
          <a:xfrm>
            <a:off x="73152" y="2325576"/>
            <a:ext cx="993581" cy="400110"/>
          </a:xfrm>
          <a:prstGeom prst="right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125" name="Oval 124">
            <a:extLst>
              <a:ext uri="{FF2B5EF4-FFF2-40B4-BE49-F238E27FC236}">
                <a16:creationId xmlns:a16="http://schemas.microsoft.com/office/drawing/2014/main" id="{FC929AC7-EE49-49A1-AE99-D9C49D8BBB98}"/>
              </a:ext>
            </a:extLst>
          </p:cNvPr>
          <p:cNvSpPr>
            <a:spLocks noChangeArrowheads="1"/>
          </p:cNvSpPr>
          <p:nvPr/>
        </p:nvSpPr>
        <p:spPr bwMode="auto">
          <a:xfrm>
            <a:off x="7510749" y="3100239"/>
            <a:ext cx="720000" cy="720000"/>
          </a:xfrm>
          <a:prstGeom prst="ellipse">
            <a:avLst/>
          </a:prstGeom>
          <a:solidFill>
            <a:schemeClr val="accent6">
              <a:lumMod val="90000"/>
            </a:schemeClr>
          </a:solidFill>
          <a:ln>
            <a:noFill/>
          </a:ln>
        </p:spPr>
        <p:txBody>
          <a:bodyPr vert="horz" wrap="square" lIns="91440" tIns="45720" rIns="91440" bIns="45720" numCol="1" anchor="t" anchorCtr="0" compatLnSpc="1">
            <a:prstTxWarp prst="textNoShape">
              <a:avLst/>
            </a:prstTxWarp>
          </a:bodyPr>
          <a:lstStyle/>
          <a:p>
            <a:endParaRPr lang="en-US" sz="2400"/>
          </a:p>
        </p:txBody>
      </p:sp>
      <p:sp>
        <p:nvSpPr>
          <p:cNvPr id="102" name="Oval 101">
            <a:extLst>
              <a:ext uri="{FF2B5EF4-FFF2-40B4-BE49-F238E27FC236}">
                <a16:creationId xmlns:a16="http://schemas.microsoft.com/office/drawing/2014/main" id="{3A040174-E595-4F1F-A618-C5E818F887CB}"/>
              </a:ext>
            </a:extLst>
          </p:cNvPr>
          <p:cNvSpPr>
            <a:spLocks noChangeArrowheads="1"/>
          </p:cNvSpPr>
          <p:nvPr/>
        </p:nvSpPr>
        <p:spPr bwMode="auto">
          <a:xfrm>
            <a:off x="4133544" y="3098121"/>
            <a:ext cx="720000" cy="720000"/>
          </a:xfrm>
          <a:prstGeom prst="ellipse">
            <a:avLst/>
          </a:prstGeom>
          <a:solidFill>
            <a:schemeClr val="accent4"/>
          </a:solidFill>
          <a:ln>
            <a:noFill/>
          </a:ln>
        </p:spPr>
        <p:txBody>
          <a:bodyPr vert="horz" wrap="square" lIns="91440" tIns="45720" rIns="91440" bIns="45720" numCol="1" anchor="t" anchorCtr="0" compatLnSpc="1">
            <a:prstTxWarp prst="textNoShape">
              <a:avLst/>
            </a:prstTxWarp>
          </a:bodyPr>
          <a:lstStyle/>
          <a:p>
            <a:endParaRPr lang="en-US" sz="2400"/>
          </a:p>
        </p:txBody>
      </p:sp>
      <p:sp>
        <p:nvSpPr>
          <p:cNvPr id="2" name="Title 1">
            <a:extLst>
              <a:ext uri="{FF2B5EF4-FFF2-40B4-BE49-F238E27FC236}">
                <a16:creationId xmlns:a16="http://schemas.microsoft.com/office/drawing/2014/main" id="{404C878B-E8A2-448D-AFFC-5BCBEE9BA189}"/>
              </a:ext>
            </a:extLst>
          </p:cNvPr>
          <p:cNvSpPr>
            <a:spLocks noGrp="1"/>
          </p:cNvSpPr>
          <p:nvPr>
            <p:ph type="title"/>
          </p:nvPr>
        </p:nvSpPr>
        <p:spPr>
          <a:xfrm>
            <a:off x="157165" y="20750"/>
            <a:ext cx="8500494" cy="1189039"/>
          </a:xfrm>
        </p:spPr>
        <p:txBody>
          <a:bodyPr/>
          <a:lstStyle/>
          <a:p>
            <a:r>
              <a:rPr lang="en-AU"/>
              <a:t>Approach to Retail Status Updates</a:t>
            </a:r>
          </a:p>
        </p:txBody>
      </p:sp>
      <p:sp>
        <p:nvSpPr>
          <p:cNvPr id="5" name="Slide Number Placeholder 4">
            <a:extLst>
              <a:ext uri="{FF2B5EF4-FFF2-40B4-BE49-F238E27FC236}">
                <a16:creationId xmlns:a16="http://schemas.microsoft.com/office/drawing/2014/main" id="{F0527B2C-8571-4528-B5F2-DA3E3C16870D}"/>
              </a:ext>
            </a:extLst>
          </p:cNvPr>
          <p:cNvSpPr>
            <a:spLocks noGrp="1"/>
          </p:cNvSpPr>
          <p:nvPr>
            <p:ph type="sldNum" sz="quarter" idx="12"/>
          </p:nvPr>
        </p:nvSpPr>
        <p:spPr>
          <a:xfrm>
            <a:off x="8487918" y="6356351"/>
            <a:ext cx="432081" cy="365125"/>
          </a:xfrm>
        </p:spPr>
        <p:txBody>
          <a:bodyPr/>
          <a:lstStyle/>
          <a:p>
            <a:fld id="{4EC81F68-4976-451A-B2E9-79BCBD2F70CC}" type="slidenum">
              <a:rPr lang="en-AU" smtClean="0"/>
              <a:t>6</a:t>
            </a:fld>
            <a:endParaRPr lang="en-AU"/>
          </a:p>
        </p:txBody>
      </p:sp>
      <p:sp>
        <p:nvSpPr>
          <p:cNvPr id="8" name="Oval 7">
            <a:extLst>
              <a:ext uri="{FF2B5EF4-FFF2-40B4-BE49-F238E27FC236}">
                <a16:creationId xmlns:a16="http://schemas.microsoft.com/office/drawing/2014/main" id="{B255FDEC-2C55-4055-A21A-5E588F07BD69}"/>
              </a:ext>
            </a:extLst>
          </p:cNvPr>
          <p:cNvSpPr>
            <a:spLocks noChangeArrowheads="1"/>
          </p:cNvSpPr>
          <p:nvPr/>
        </p:nvSpPr>
        <p:spPr bwMode="auto">
          <a:xfrm>
            <a:off x="2937425" y="3095851"/>
            <a:ext cx="720000" cy="720000"/>
          </a:xfrm>
          <a:prstGeom prst="ellipse">
            <a:avLst/>
          </a:pr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2400"/>
          </a:p>
        </p:txBody>
      </p:sp>
      <p:sp>
        <p:nvSpPr>
          <p:cNvPr id="21" name="Oval 20">
            <a:extLst>
              <a:ext uri="{FF2B5EF4-FFF2-40B4-BE49-F238E27FC236}">
                <a16:creationId xmlns:a16="http://schemas.microsoft.com/office/drawing/2014/main" id="{A0590C17-BC97-44DE-AC73-FAA4FE86FB6A}"/>
              </a:ext>
            </a:extLst>
          </p:cNvPr>
          <p:cNvSpPr>
            <a:spLocks noChangeArrowheads="1"/>
          </p:cNvSpPr>
          <p:nvPr/>
        </p:nvSpPr>
        <p:spPr bwMode="auto">
          <a:xfrm>
            <a:off x="1769861" y="3103040"/>
            <a:ext cx="720000" cy="720000"/>
          </a:xfrm>
          <a:prstGeom prst="ellipse">
            <a:avLst/>
          </a:prstGeom>
          <a:solidFill>
            <a:schemeClr val="accent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US" sz="2400"/>
          </a:p>
        </p:txBody>
      </p:sp>
      <p:sp>
        <p:nvSpPr>
          <p:cNvPr id="33" name="Oval 32">
            <a:extLst>
              <a:ext uri="{FF2B5EF4-FFF2-40B4-BE49-F238E27FC236}">
                <a16:creationId xmlns:a16="http://schemas.microsoft.com/office/drawing/2014/main" id="{4B8799B6-113F-4BFE-8F6C-7BEE530ACCC2}"/>
              </a:ext>
            </a:extLst>
          </p:cNvPr>
          <p:cNvSpPr>
            <a:spLocks noChangeArrowheads="1"/>
          </p:cNvSpPr>
          <p:nvPr/>
        </p:nvSpPr>
        <p:spPr bwMode="auto">
          <a:xfrm>
            <a:off x="470235" y="3095483"/>
            <a:ext cx="720000" cy="720000"/>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2400"/>
          </a:p>
        </p:txBody>
      </p:sp>
      <p:cxnSp>
        <p:nvCxnSpPr>
          <p:cNvPr id="48" name="Straight Connector 47">
            <a:extLst>
              <a:ext uri="{FF2B5EF4-FFF2-40B4-BE49-F238E27FC236}">
                <a16:creationId xmlns:a16="http://schemas.microsoft.com/office/drawing/2014/main" id="{A7C53C41-69E9-4DBD-81AA-BE16D7347D55}"/>
              </a:ext>
            </a:extLst>
          </p:cNvPr>
          <p:cNvCxnSpPr/>
          <p:nvPr/>
        </p:nvCxnSpPr>
        <p:spPr>
          <a:xfrm>
            <a:off x="1178056" y="3505959"/>
            <a:ext cx="596012"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9FC63F4D-62FA-4F59-BFF4-07900374269B}"/>
              </a:ext>
            </a:extLst>
          </p:cNvPr>
          <p:cNvCxnSpPr/>
          <p:nvPr/>
        </p:nvCxnSpPr>
        <p:spPr>
          <a:xfrm>
            <a:off x="2459659" y="3505959"/>
            <a:ext cx="468000" cy="0"/>
          </a:xfrm>
          <a:prstGeom prst="line">
            <a:avLst/>
          </a:prstGeom>
          <a:ln w="222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2E2DE4A7-5321-4176-A3B3-D1DA09AD8C55}"/>
              </a:ext>
            </a:extLst>
          </p:cNvPr>
          <p:cNvCxnSpPr>
            <a:cxnSpLocks/>
          </p:cNvCxnSpPr>
          <p:nvPr/>
        </p:nvCxnSpPr>
        <p:spPr>
          <a:xfrm>
            <a:off x="3649821" y="3505959"/>
            <a:ext cx="504000" cy="0"/>
          </a:xfrm>
          <a:prstGeom prst="line">
            <a:avLst/>
          </a:prstGeom>
          <a:ln w="2222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135E7A08-E52F-4881-9D77-31641ED915FE}"/>
              </a:ext>
            </a:extLst>
          </p:cNvPr>
          <p:cNvCxnSpPr/>
          <p:nvPr/>
        </p:nvCxnSpPr>
        <p:spPr>
          <a:xfrm>
            <a:off x="4858847" y="3495524"/>
            <a:ext cx="540000" cy="0"/>
          </a:xfrm>
          <a:prstGeom prst="line">
            <a:avLst/>
          </a:prstGeom>
          <a:ln w="2222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CA32DDB9-27F6-4EEC-9341-773BC46F8438}"/>
              </a:ext>
            </a:extLst>
          </p:cNvPr>
          <p:cNvCxnSpPr/>
          <p:nvPr/>
        </p:nvCxnSpPr>
        <p:spPr>
          <a:xfrm>
            <a:off x="6015314" y="3494815"/>
            <a:ext cx="540000" cy="0"/>
          </a:xfrm>
          <a:prstGeom prst="line">
            <a:avLst/>
          </a:prstGeom>
          <a:ln w="2222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7D5317F4-A3B1-4F52-B425-63F41CA67F20}"/>
              </a:ext>
            </a:extLst>
          </p:cNvPr>
          <p:cNvCxnSpPr/>
          <p:nvPr/>
        </p:nvCxnSpPr>
        <p:spPr>
          <a:xfrm flipV="1">
            <a:off x="7101250" y="3482886"/>
            <a:ext cx="396000" cy="4506"/>
          </a:xfrm>
          <a:prstGeom prst="line">
            <a:avLst/>
          </a:prstGeom>
          <a:ln w="2222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EB0DBE7F-5A11-49BE-8EA1-F61283AC9D67}"/>
              </a:ext>
            </a:extLst>
          </p:cNvPr>
          <p:cNvSpPr/>
          <p:nvPr/>
        </p:nvSpPr>
        <p:spPr>
          <a:xfrm>
            <a:off x="157165" y="4291353"/>
            <a:ext cx="1310158" cy="1409223"/>
          </a:xfrm>
          <a:prstGeom prst="rect">
            <a:avLst/>
          </a:prstGeom>
          <a:ln w="6350">
            <a:noFill/>
          </a:ln>
        </p:spPr>
        <p:txBody>
          <a:bodyPr wrap="square" lIns="36000" tIns="36000" rIns="36000" bIns="36000">
            <a:spAutoFit/>
          </a:bodyPr>
          <a:lstStyle/>
          <a:p>
            <a:pPr algn="ctr">
              <a:lnSpc>
                <a:spcPct val="95000"/>
              </a:lnSpc>
              <a:spcBef>
                <a:spcPts val="300"/>
              </a:spcBef>
              <a:spcAft>
                <a:spcPts val="300"/>
              </a:spcAft>
            </a:pPr>
            <a:r>
              <a:rPr lang="en-US" sz="1100" b="1"/>
              <a:t>18-Feb PCF</a:t>
            </a:r>
          </a:p>
          <a:p>
            <a:pPr marL="92075" indent="-92075">
              <a:spcBef>
                <a:spcPts val="600"/>
              </a:spcBef>
              <a:buFont typeface="Arial" panose="020B0604020202020204" pitchFamily="34" charset="0"/>
              <a:buChar char="•"/>
            </a:pPr>
            <a:r>
              <a:rPr lang="en-AU" sz="1000"/>
              <a:t>Forward Planning for Retail </a:t>
            </a:r>
          </a:p>
          <a:p>
            <a:pPr marL="92075" indent="-92075">
              <a:spcBef>
                <a:spcPts val="600"/>
              </a:spcBef>
              <a:buFont typeface="Arial" panose="020B0604020202020204" pitchFamily="34" charset="0"/>
              <a:buChar char="•"/>
            </a:pPr>
            <a:r>
              <a:rPr lang="en-AU" sz="1000"/>
              <a:t>Update on Interim Checkpoint Criteria Status</a:t>
            </a:r>
          </a:p>
          <a:p>
            <a:pPr algn="ctr">
              <a:lnSpc>
                <a:spcPct val="95000"/>
              </a:lnSpc>
              <a:spcBef>
                <a:spcPts val="300"/>
              </a:spcBef>
              <a:spcAft>
                <a:spcPts val="300"/>
              </a:spcAft>
            </a:pPr>
            <a:endParaRPr lang="en-US" sz="1200" b="1"/>
          </a:p>
        </p:txBody>
      </p:sp>
      <p:sp>
        <p:nvSpPr>
          <p:cNvPr id="55" name="Rectangle 54">
            <a:extLst>
              <a:ext uri="{FF2B5EF4-FFF2-40B4-BE49-F238E27FC236}">
                <a16:creationId xmlns:a16="http://schemas.microsoft.com/office/drawing/2014/main" id="{D306306B-F4B7-4C9B-96ED-835326FEC5B4}"/>
              </a:ext>
            </a:extLst>
          </p:cNvPr>
          <p:cNvSpPr/>
          <p:nvPr/>
        </p:nvSpPr>
        <p:spPr>
          <a:xfrm>
            <a:off x="2571186" y="2267625"/>
            <a:ext cx="1569560" cy="253146"/>
          </a:xfrm>
          <a:prstGeom prst="rect">
            <a:avLst/>
          </a:prstGeom>
        </p:spPr>
        <p:txBody>
          <a:bodyPr wrap="square">
            <a:spAutoFit/>
          </a:bodyPr>
          <a:lstStyle/>
          <a:p>
            <a:pPr algn="ctr">
              <a:lnSpc>
                <a:spcPct val="95000"/>
              </a:lnSpc>
              <a:spcBef>
                <a:spcPts val="300"/>
              </a:spcBef>
              <a:spcAft>
                <a:spcPts val="300"/>
              </a:spcAft>
            </a:pPr>
            <a:r>
              <a:rPr lang="en-US" sz="1100" b="1">
                <a:highlight>
                  <a:srgbClr val="FFFF00"/>
                </a:highlight>
              </a:rPr>
              <a:t>08-Apr</a:t>
            </a:r>
          </a:p>
        </p:txBody>
      </p:sp>
      <p:cxnSp>
        <p:nvCxnSpPr>
          <p:cNvPr id="62" name="Straight Arrow Connector 61">
            <a:extLst>
              <a:ext uri="{FF2B5EF4-FFF2-40B4-BE49-F238E27FC236}">
                <a16:creationId xmlns:a16="http://schemas.microsoft.com/office/drawing/2014/main" id="{495AB34D-CE6B-4BF0-AB25-2EC8E3572219}"/>
              </a:ext>
            </a:extLst>
          </p:cNvPr>
          <p:cNvCxnSpPr/>
          <p:nvPr/>
        </p:nvCxnSpPr>
        <p:spPr>
          <a:xfrm>
            <a:off x="802748" y="3833771"/>
            <a:ext cx="0" cy="2718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3" name="Rectangle 62">
            <a:extLst>
              <a:ext uri="{FF2B5EF4-FFF2-40B4-BE49-F238E27FC236}">
                <a16:creationId xmlns:a16="http://schemas.microsoft.com/office/drawing/2014/main" id="{27DC3188-CBF3-4B88-B97D-273F94EB5B2A}"/>
              </a:ext>
            </a:extLst>
          </p:cNvPr>
          <p:cNvSpPr/>
          <p:nvPr/>
        </p:nvSpPr>
        <p:spPr>
          <a:xfrm>
            <a:off x="1440876" y="4414014"/>
            <a:ext cx="1640974" cy="1909360"/>
          </a:xfrm>
          <a:prstGeom prst="rect">
            <a:avLst/>
          </a:prstGeom>
          <a:ln w="6350">
            <a:noFill/>
          </a:ln>
        </p:spPr>
        <p:txBody>
          <a:bodyPr wrap="square" lIns="36000" tIns="36000" rIns="36000" bIns="36000">
            <a:spAutoFit/>
          </a:bodyPr>
          <a:lstStyle/>
          <a:p>
            <a:pPr algn="ctr">
              <a:lnSpc>
                <a:spcPct val="95000"/>
              </a:lnSpc>
              <a:spcBef>
                <a:spcPts val="300"/>
              </a:spcBef>
            </a:pPr>
            <a:r>
              <a:rPr lang="en-US" sz="1100" b="1"/>
              <a:t>18-Mar PCF</a:t>
            </a:r>
          </a:p>
          <a:p>
            <a:pPr marL="92075" indent="-92075" fontAlgn="base">
              <a:spcBef>
                <a:spcPts val="600"/>
              </a:spcBef>
              <a:buFont typeface="Arial" panose="020B0604020202020204" pitchFamily="34" charset="0"/>
              <a:buChar char="•"/>
            </a:pPr>
            <a:r>
              <a:rPr lang="en-AU" sz="1000"/>
              <a:t>March Checkpoint Criteria – assessment and outcomes</a:t>
            </a:r>
          </a:p>
          <a:p>
            <a:pPr marL="92075" indent="-92075" fontAlgn="base">
              <a:spcBef>
                <a:spcPts val="600"/>
              </a:spcBef>
              <a:buFont typeface="Arial" panose="020B0604020202020204" pitchFamily="34" charset="0"/>
              <a:buChar char="•"/>
            </a:pPr>
            <a:r>
              <a:rPr lang="en-AU" sz="1000"/>
              <a:t>Pre-prod – status and go/no-go date</a:t>
            </a:r>
          </a:p>
          <a:p>
            <a:pPr marL="92075" indent="-92075" fontAlgn="base">
              <a:spcBef>
                <a:spcPts val="600"/>
              </a:spcBef>
              <a:buFont typeface="Arial" panose="020B0604020202020204" pitchFamily="34" charset="0"/>
              <a:buChar char="•"/>
            </a:pPr>
            <a:r>
              <a:rPr lang="en-AU" sz="1000"/>
              <a:t>Production go-live – checkpoint date and criteria, go/no-go date</a:t>
            </a:r>
          </a:p>
          <a:p>
            <a:pPr algn="ctr">
              <a:lnSpc>
                <a:spcPct val="95000"/>
              </a:lnSpc>
              <a:spcBef>
                <a:spcPts val="300"/>
              </a:spcBef>
              <a:spcAft>
                <a:spcPts val="300"/>
              </a:spcAft>
            </a:pPr>
            <a:endParaRPr lang="en-US" sz="1200" b="1"/>
          </a:p>
        </p:txBody>
      </p:sp>
      <p:cxnSp>
        <p:nvCxnSpPr>
          <p:cNvPr id="64" name="Straight Arrow Connector 63">
            <a:extLst>
              <a:ext uri="{FF2B5EF4-FFF2-40B4-BE49-F238E27FC236}">
                <a16:creationId xmlns:a16="http://schemas.microsoft.com/office/drawing/2014/main" id="{B540286C-4D81-46DF-B8D8-86687B8D16C3}"/>
              </a:ext>
            </a:extLst>
          </p:cNvPr>
          <p:cNvCxnSpPr>
            <a:cxnSpLocks/>
          </p:cNvCxnSpPr>
          <p:nvPr/>
        </p:nvCxnSpPr>
        <p:spPr>
          <a:xfrm flipH="1">
            <a:off x="2120717" y="3806172"/>
            <a:ext cx="4863" cy="57600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pic>
        <p:nvPicPr>
          <p:cNvPr id="66" name="Graphic 65" descr="Map compass">
            <a:extLst>
              <a:ext uri="{FF2B5EF4-FFF2-40B4-BE49-F238E27FC236}">
                <a16:creationId xmlns:a16="http://schemas.microsoft.com/office/drawing/2014/main" id="{DE7F31D7-7007-44EB-B61F-0D1C0DE2732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48785" y="3193110"/>
            <a:ext cx="562386" cy="562386"/>
          </a:xfrm>
          <a:prstGeom prst="rect">
            <a:avLst/>
          </a:prstGeom>
        </p:spPr>
      </p:pic>
      <p:sp>
        <p:nvSpPr>
          <p:cNvPr id="67" name="Rectangle 66">
            <a:extLst>
              <a:ext uri="{FF2B5EF4-FFF2-40B4-BE49-F238E27FC236}">
                <a16:creationId xmlns:a16="http://schemas.microsoft.com/office/drawing/2014/main" id="{1F26AF34-AD27-4C74-B478-576D50C6C923}"/>
              </a:ext>
            </a:extLst>
          </p:cNvPr>
          <p:cNvSpPr/>
          <p:nvPr/>
        </p:nvSpPr>
        <p:spPr>
          <a:xfrm>
            <a:off x="2460434" y="2490487"/>
            <a:ext cx="1705606" cy="246221"/>
          </a:xfrm>
          <a:prstGeom prst="rect">
            <a:avLst/>
          </a:prstGeom>
        </p:spPr>
        <p:txBody>
          <a:bodyPr wrap="square">
            <a:spAutoFit/>
          </a:bodyPr>
          <a:lstStyle/>
          <a:p>
            <a:pPr marL="92075" indent="-92075">
              <a:buFont typeface="Arial" panose="020B0604020202020204" pitchFamily="34" charset="0"/>
              <a:buChar char="•"/>
            </a:pPr>
            <a:r>
              <a:rPr lang="en-AU" sz="1000"/>
              <a:t>Pre-Prod Go/No-Go email</a:t>
            </a:r>
          </a:p>
        </p:txBody>
      </p:sp>
      <p:cxnSp>
        <p:nvCxnSpPr>
          <p:cNvPr id="68" name="Straight Arrow Connector 67">
            <a:extLst>
              <a:ext uri="{FF2B5EF4-FFF2-40B4-BE49-F238E27FC236}">
                <a16:creationId xmlns:a16="http://schemas.microsoft.com/office/drawing/2014/main" id="{FF3741CF-ABD3-47D2-9E92-00317B6CEC20}"/>
              </a:ext>
            </a:extLst>
          </p:cNvPr>
          <p:cNvCxnSpPr>
            <a:cxnSpLocks/>
          </p:cNvCxnSpPr>
          <p:nvPr/>
        </p:nvCxnSpPr>
        <p:spPr>
          <a:xfrm flipV="1">
            <a:off x="3308589" y="2842187"/>
            <a:ext cx="0" cy="295822"/>
          </a:xfrm>
          <a:prstGeom prst="straightConnector1">
            <a:avLst/>
          </a:prstGeom>
          <a:ln>
            <a:solidFill>
              <a:schemeClr val="accent3"/>
            </a:solidFill>
            <a:tailEnd type="triangle"/>
          </a:ln>
        </p:spPr>
        <p:style>
          <a:lnRef idx="1">
            <a:schemeClr val="accent1"/>
          </a:lnRef>
          <a:fillRef idx="0">
            <a:schemeClr val="accent1"/>
          </a:fillRef>
          <a:effectRef idx="0">
            <a:schemeClr val="accent1"/>
          </a:effectRef>
          <a:fontRef idx="minor">
            <a:schemeClr val="tx1"/>
          </a:fontRef>
        </p:style>
      </p:cxnSp>
      <p:grpSp>
        <p:nvGrpSpPr>
          <p:cNvPr id="72" name="Graphic 70" descr="Email">
            <a:extLst>
              <a:ext uri="{FF2B5EF4-FFF2-40B4-BE49-F238E27FC236}">
                <a16:creationId xmlns:a16="http://schemas.microsoft.com/office/drawing/2014/main" id="{09FACB26-4B69-4CF2-A61D-35AF2B1ADA5C}"/>
              </a:ext>
            </a:extLst>
          </p:cNvPr>
          <p:cNvGrpSpPr/>
          <p:nvPr/>
        </p:nvGrpSpPr>
        <p:grpSpPr>
          <a:xfrm>
            <a:off x="3101298" y="3218776"/>
            <a:ext cx="396000" cy="396000"/>
            <a:chOff x="3665863" y="3228675"/>
            <a:chExt cx="426942" cy="469636"/>
          </a:xfrm>
          <a:solidFill>
            <a:srgbClr val="F37421"/>
          </a:solidFill>
        </p:grpSpPr>
        <p:sp>
          <p:nvSpPr>
            <p:cNvPr id="73" name="Freeform: Shape 72">
              <a:extLst>
                <a:ext uri="{FF2B5EF4-FFF2-40B4-BE49-F238E27FC236}">
                  <a16:creationId xmlns:a16="http://schemas.microsoft.com/office/drawing/2014/main" id="{66852A55-E413-462D-8D00-DCB43B249E30}"/>
                </a:ext>
              </a:extLst>
            </p:cNvPr>
            <p:cNvSpPr/>
            <p:nvPr/>
          </p:nvSpPr>
          <p:spPr>
            <a:xfrm>
              <a:off x="3665863" y="3228675"/>
              <a:ext cx="426942" cy="469636"/>
            </a:xfrm>
            <a:custGeom>
              <a:avLst/>
              <a:gdLst>
                <a:gd name="connsiteX0" fmla="*/ 394922 w 426942"/>
                <a:gd name="connsiteY0" fmla="*/ 424808 h 469636"/>
                <a:gd name="connsiteX1" fmla="*/ 288186 w 426942"/>
                <a:gd name="connsiteY1" fmla="*/ 323409 h 469636"/>
                <a:gd name="connsiteX2" fmla="*/ 394922 w 426942"/>
                <a:gd name="connsiteY2" fmla="*/ 222010 h 469636"/>
                <a:gd name="connsiteX3" fmla="*/ 394922 w 426942"/>
                <a:gd name="connsiteY3" fmla="*/ 424808 h 469636"/>
                <a:gd name="connsiteX4" fmla="*/ 49098 w 426942"/>
                <a:gd name="connsiteY4" fmla="*/ 437616 h 469636"/>
                <a:gd name="connsiteX5" fmla="*/ 154767 w 426942"/>
                <a:gd name="connsiteY5" fmla="*/ 337818 h 469636"/>
                <a:gd name="connsiteX6" fmla="*/ 162238 w 426942"/>
                <a:gd name="connsiteY6" fmla="*/ 330880 h 469636"/>
                <a:gd name="connsiteX7" fmla="*/ 265238 w 426942"/>
                <a:gd name="connsiteY7" fmla="*/ 330880 h 469636"/>
                <a:gd name="connsiteX8" fmla="*/ 272710 w 426942"/>
                <a:gd name="connsiteY8" fmla="*/ 337818 h 469636"/>
                <a:gd name="connsiteX9" fmla="*/ 377844 w 426942"/>
                <a:gd name="connsiteY9" fmla="*/ 437616 h 469636"/>
                <a:gd name="connsiteX10" fmla="*/ 49098 w 426942"/>
                <a:gd name="connsiteY10" fmla="*/ 437616 h 469636"/>
                <a:gd name="connsiteX11" fmla="*/ 32021 w 426942"/>
                <a:gd name="connsiteY11" fmla="*/ 221476 h 469636"/>
                <a:gd name="connsiteX12" fmla="*/ 138756 w 426942"/>
                <a:gd name="connsiteY12" fmla="*/ 322875 h 469636"/>
                <a:gd name="connsiteX13" fmla="*/ 32021 w 426942"/>
                <a:gd name="connsiteY13" fmla="*/ 424274 h 469636"/>
                <a:gd name="connsiteX14" fmla="*/ 32021 w 426942"/>
                <a:gd name="connsiteY14" fmla="*/ 221476 h 469636"/>
                <a:gd name="connsiteX15" fmla="*/ 106736 w 426942"/>
                <a:gd name="connsiteY15" fmla="*/ 85389 h 469636"/>
                <a:gd name="connsiteX16" fmla="*/ 320207 w 426942"/>
                <a:gd name="connsiteY16" fmla="*/ 85389 h 469636"/>
                <a:gd name="connsiteX17" fmla="*/ 320207 w 426942"/>
                <a:gd name="connsiteY17" fmla="*/ 263103 h 469636"/>
                <a:gd name="connsiteX18" fmla="*/ 272176 w 426942"/>
                <a:gd name="connsiteY18" fmla="*/ 309000 h 469636"/>
                <a:gd name="connsiteX19" fmla="*/ 154767 w 426942"/>
                <a:gd name="connsiteY19" fmla="*/ 309000 h 469636"/>
                <a:gd name="connsiteX20" fmla="*/ 106736 w 426942"/>
                <a:gd name="connsiteY20" fmla="*/ 263103 h 469636"/>
                <a:gd name="connsiteX21" fmla="*/ 106736 w 426942"/>
                <a:gd name="connsiteY21" fmla="*/ 85389 h 469636"/>
                <a:gd name="connsiteX22" fmla="*/ 352228 w 426942"/>
                <a:gd name="connsiteY22" fmla="*/ 99798 h 469636"/>
                <a:gd name="connsiteX23" fmla="*/ 352228 w 426942"/>
                <a:gd name="connsiteY23" fmla="*/ 53368 h 469636"/>
                <a:gd name="connsiteX24" fmla="*/ 277513 w 426942"/>
                <a:gd name="connsiteY24" fmla="*/ 53368 h 469636"/>
                <a:gd name="connsiteX25" fmla="*/ 213471 w 426942"/>
                <a:gd name="connsiteY25" fmla="*/ 0 h 469636"/>
                <a:gd name="connsiteX26" fmla="*/ 149430 w 426942"/>
                <a:gd name="connsiteY26" fmla="*/ 53368 h 469636"/>
                <a:gd name="connsiteX27" fmla="*/ 74715 w 426942"/>
                <a:gd name="connsiteY27" fmla="*/ 53368 h 469636"/>
                <a:gd name="connsiteX28" fmla="*/ 74715 w 426942"/>
                <a:gd name="connsiteY28" fmla="*/ 100331 h 469636"/>
                <a:gd name="connsiteX29" fmla="*/ 0 w 426942"/>
                <a:gd name="connsiteY29" fmla="*/ 171311 h 469636"/>
                <a:gd name="connsiteX30" fmla="*/ 0 w 426942"/>
                <a:gd name="connsiteY30" fmla="*/ 469637 h 469636"/>
                <a:gd name="connsiteX31" fmla="*/ 426943 w 426942"/>
                <a:gd name="connsiteY31" fmla="*/ 469637 h 469636"/>
                <a:gd name="connsiteX32" fmla="*/ 426943 w 426942"/>
                <a:gd name="connsiteY32" fmla="*/ 171311 h 469636"/>
                <a:gd name="connsiteX33" fmla="*/ 352228 w 426942"/>
                <a:gd name="connsiteY33" fmla="*/ 99798 h 469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26942" h="469636">
                  <a:moveTo>
                    <a:pt x="394922" y="424808"/>
                  </a:moveTo>
                  <a:lnTo>
                    <a:pt x="288186" y="323409"/>
                  </a:lnTo>
                  <a:lnTo>
                    <a:pt x="394922" y="222010"/>
                  </a:lnTo>
                  <a:lnTo>
                    <a:pt x="394922" y="424808"/>
                  </a:lnTo>
                  <a:close/>
                  <a:moveTo>
                    <a:pt x="49098" y="437616"/>
                  </a:moveTo>
                  <a:lnTo>
                    <a:pt x="154767" y="337818"/>
                  </a:lnTo>
                  <a:lnTo>
                    <a:pt x="162238" y="330880"/>
                  </a:lnTo>
                  <a:cubicBezTo>
                    <a:pt x="191057" y="303663"/>
                    <a:pt x="236419" y="303663"/>
                    <a:pt x="265238" y="330880"/>
                  </a:cubicBezTo>
                  <a:lnTo>
                    <a:pt x="272710" y="337818"/>
                  </a:lnTo>
                  <a:lnTo>
                    <a:pt x="377844" y="437616"/>
                  </a:lnTo>
                  <a:lnTo>
                    <a:pt x="49098" y="437616"/>
                  </a:lnTo>
                  <a:close/>
                  <a:moveTo>
                    <a:pt x="32021" y="221476"/>
                  </a:moveTo>
                  <a:lnTo>
                    <a:pt x="138756" y="322875"/>
                  </a:lnTo>
                  <a:lnTo>
                    <a:pt x="32021" y="424274"/>
                  </a:lnTo>
                  <a:lnTo>
                    <a:pt x="32021" y="221476"/>
                  </a:lnTo>
                  <a:close/>
                  <a:moveTo>
                    <a:pt x="106736" y="85389"/>
                  </a:moveTo>
                  <a:lnTo>
                    <a:pt x="320207" y="85389"/>
                  </a:lnTo>
                  <a:lnTo>
                    <a:pt x="320207" y="263103"/>
                  </a:lnTo>
                  <a:lnTo>
                    <a:pt x="272176" y="309000"/>
                  </a:lnTo>
                  <a:cubicBezTo>
                    <a:pt x="237487" y="282316"/>
                    <a:pt x="189456" y="282316"/>
                    <a:pt x="154767" y="309000"/>
                  </a:cubicBezTo>
                  <a:lnTo>
                    <a:pt x="106736" y="263103"/>
                  </a:lnTo>
                  <a:lnTo>
                    <a:pt x="106736" y="85389"/>
                  </a:lnTo>
                  <a:close/>
                  <a:moveTo>
                    <a:pt x="352228" y="99798"/>
                  </a:moveTo>
                  <a:lnTo>
                    <a:pt x="352228" y="53368"/>
                  </a:lnTo>
                  <a:lnTo>
                    <a:pt x="277513" y="53368"/>
                  </a:lnTo>
                  <a:lnTo>
                    <a:pt x="213471" y="0"/>
                  </a:lnTo>
                  <a:lnTo>
                    <a:pt x="149430" y="53368"/>
                  </a:lnTo>
                  <a:lnTo>
                    <a:pt x="74715" y="53368"/>
                  </a:lnTo>
                  <a:lnTo>
                    <a:pt x="74715" y="100331"/>
                  </a:lnTo>
                  <a:lnTo>
                    <a:pt x="0" y="171311"/>
                  </a:lnTo>
                  <a:lnTo>
                    <a:pt x="0" y="469637"/>
                  </a:lnTo>
                  <a:lnTo>
                    <a:pt x="426943" y="469637"/>
                  </a:lnTo>
                  <a:lnTo>
                    <a:pt x="426943" y="171311"/>
                  </a:lnTo>
                  <a:lnTo>
                    <a:pt x="352228" y="99798"/>
                  </a:lnTo>
                  <a:close/>
                </a:path>
              </a:pathLst>
            </a:custGeom>
            <a:solidFill>
              <a:schemeClr val="accent3"/>
            </a:solidFill>
            <a:ln w="5259" cap="flat">
              <a:solidFill>
                <a:schemeClr val="bg1"/>
              </a:solidFill>
              <a:prstDash val="solid"/>
              <a:miter/>
            </a:ln>
          </p:spPr>
          <p:txBody>
            <a:bodyPr rtlCol="0" anchor="ctr"/>
            <a:lstStyle/>
            <a:p>
              <a:endParaRPr lang="en-AU"/>
            </a:p>
          </p:txBody>
        </p:sp>
        <p:sp>
          <p:nvSpPr>
            <p:cNvPr id="74" name="Freeform: Shape 73">
              <a:extLst>
                <a:ext uri="{FF2B5EF4-FFF2-40B4-BE49-F238E27FC236}">
                  <a16:creationId xmlns:a16="http://schemas.microsoft.com/office/drawing/2014/main" id="{59DFCA5F-37DF-4910-AE7C-424D2A473DBC}"/>
                </a:ext>
              </a:extLst>
            </p:cNvPr>
            <p:cNvSpPr/>
            <p:nvPr/>
          </p:nvSpPr>
          <p:spPr>
            <a:xfrm>
              <a:off x="3810483" y="3345016"/>
              <a:ext cx="138763" cy="139823"/>
            </a:xfrm>
            <a:custGeom>
              <a:avLst/>
              <a:gdLst>
                <a:gd name="connsiteX0" fmla="*/ 68851 w 138763"/>
                <a:gd name="connsiteY0" fmla="*/ 88057 h 139823"/>
                <a:gd name="connsiteX1" fmla="*/ 51774 w 138763"/>
                <a:gd name="connsiteY1" fmla="*/ 70979 h 139823"/>
                <a:gd name="connsiteX2" fmla="*/ 68851 w 138763"/>
                <a:gd name="connsiteY2" fmla="*/ 53902 h 139823"/>
                <a:gd name="connsiteX3" fmla="*/ 85929 w 138763"/>
                <a:gd name="connsiteY3" fmla="*/ 70979 h 139823"/>
                <a:gd name="connsiteX4" fmla="*/ 68851 w 138763"/>
                <a:gd name="connsiteY4" fmla="*/ 88057 h 139823"/>
                <a:gd name="connsiteX5" fmla="*/ 68851 w 138763"/>
                <a:gd name="connsiteY5" fmla="*/ 139824 h 139823"/>
                <a:gd name="connsiteX6" fmla="*/ 103540 w 138763"/>
                <a:gd name="connsiteY6" fmla="*/ 131285 h 139823"/>
                <a:gd name="connsiteX7" fmla="*/ 107276 w 138763"/>
                <a:gd name="connsiteY7" fmla="*/ 119010 h 139823"/>
                <a:gd name="connsiteX8" fmla="*/ 95002 w 138763"/>
                <a:gd name="connsiteY8" fmla="*/ 115274 h 139823"/>
                <a:gd name="connsiteX9" fmla="*/ 68851 w 138763"/>
                <a:gd name="connsiteY9" fmla="*/ 121679 h 139823"/>
                <a:gd name="connsiteX10" fmla="*/ 17618 w 138763"/>
                <a:gd name="connsiteY10" fmla="*/ 69912 h 139823"/>
                <a:gd name="connsiteX11" fmla="*/ 69385 w 138763"/>
                <a:gd name="connsiteY11" fmla="*/ 18145 h 139823"/>
                <a:gd name="connsiteX12" fmla="*/ 121152 w 138763"/>
                <a:gd name="connsiteY12" fmla="*/ 69912 h 139823"/>
                <a:gd name="connsiteX13" fmla="*/ 121152 w 138763"/>
                <a:gd name="connsiteY13" fmla="*/ 86990 h 139823"/>
                <a:gd name="connsiteX14" fmla="*/ 104074 w 138763"/>
                <a:gd name="connsiteY14" fmla="*/ 69912 h 139823"/>
                <a:gd name="connsiteX15" fmla="*/ 75789 w 138763"/>
                <a:gd name="connsiteY15" fmla="*/ 35223 h 139823"/>
                <a:gd name="connsiteX16" fmla="*/ 36831 w 138763"/>
                <a:gd name="connsiteY16" fmla="*/ 56570 h 139823"/>
                <a:gd name="connsiteX17" fmla="*/ 51240 w 138763"/>
                <a:gd name="connsiteY17" fmla="*/ 98730 h 139823"/>
                <a:gd name="connsiteX18" fmla="*/ 95535 w 138763"/>
                <a:gd name="connsiteY18" fmla="*/ 91793 h 139823"/>
                <a:gd name="connsiteX19" fmla="*/ 121685 w 138763"/>
                <a:gd name="connsiteY19" fmla="*/ 103534 h 139823"/>
                <a:gd name="connsiteX20" fmla="*/ 138763 w 138763"/>
                <a:gd name="connsiteY20" fmla="*/ 86456 h 139823"/>
                <a:gd name="connsiteX21" fmla="*/ 138763 w 138763"/>
                <a:gd name="connsiteY21" fmla="*/ 69378 h 139823"/>
                <a:gd name="connsiteX22" fmla="*/ 69385 w 138763"/>
                <a:gd name="connsiteY22" fmla="*/ 0 h 139823"/>
                <a:gd name="connsiteX23" fmla="*/ 7 w 138763"/>
                <a:gd name="connsiteY23" fmla="*/ 69378 h 139823"/>
                <a:gd name="connsiteX24" fmla="*/ 68851 w 138763"/>
                <a:gd name="connsiteY24" fmla="*/ 139824 h 139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38763" h="139823">
                  <a:moveTo>
                    <a:pt x="68851" y="88057"/>
                  </a:moveTo>
                  <a:cubicBezTo>
                    <a:pt x="59245" y="88057"/>
                    <a:pt x="51774" y="80052"/>
                    <a:pt x="51774" y="70979"/>
                  </a:cubicBezTo>
                  <a:cubicBezTo>
                    <a:pt x="51774" y="61373"/>
                    <a:pt x="59779" y="53902"/>
                    <a:pt x="68851" y="53902"/>
                  </a:cubicBezTo>
                  <a:cubicBezTo>
                    <a:pt x="78457" y="53902"/>
                    <a:pt x="85929" y="61373"/>
                    <a:pt x="85929" y="70979"/>
                  </a:cubicBezTo>
                  <a:cubicBezTo>
                    <a:pt x="85929" y="80585"/>
                    <a:pt x="78457" y="88057"/>
                    <a:pt x="68851" y="88057"/>
                  </a:cubicBezTo>
                  <a:close/>
                  <a:moveTo>
                    <a:pt x="68851" y="139824"/>
                  </a:moveTo>
                  <a:cubicBezTo>
                    <a:pt x="81126" y="139824"/>
                    <a:pt x="92867" y="136622"/>
                    <a:pt x="103540" y="131285"/>
                  </a:cubicBezTo>
                  <a:cubicBezTo>
                    <a:pt x="107810" y="128616"/>
                    <a:pt x="109411" y="123280"/>
                    <a:pt x="107276" y="119010"/>
                  </a:cubicBezTo>
                  <a:cubicBezTo>
                    <a:pt x="104608" y="114741"/>
                    <a:pt x="99271" y="113140"/>
                    <a:pt x="95002" y="115274"/>
                  </a:cubicBezTo>
                  <a:cubicBezTo>
                    <a:pt x="86996" y="119544"/>
                    <a:pt x="77924" y="121679"/>
                    <a:pt x="68851" y="121679"/>
                  </a:cubicBezTo>
                  <a:cubicBezTo>
                    <a:pt x="40566" y="121679"/>
                    <a:pt x="17085" y="98197"/>
                    <a:pt x="17618" y="69912"/>
                  </a:cubicBezTo>
                  <a:cubicBezTo>
                    <a:pt x="17618" y="41627"/>
                    <a:pt x="41100" y="18145"/>
                    <a:pt x="69385" y="18145"/>
                  </a:cubicBezTo>
                  <a:cubicBezTo>
                    <a:pt x="97670" y="18145"/>
                    <a:pt x="121152" y="41093"/>
                    <a:pt x="121152" y="69912"/>
                  </a:cubicBezTo>
                  <a:lnTo>
                    <a:pt x="121152" y="86990"/>
                  </a:lnTo>
                  <a:cubicBezTo>
                    <a:pt x="111546" y="86990"/>
                    <a:pt x="104074" y="79518"/>
                    <a:pt x="104074" y="69912"/>
                  </a:cubicBezTo>
                  <a:cubicBezTo>
                    <a:pt x="104074" y="52834"/>
                    <a:pt x="92333" y="38425"/>
                    <a:pt x="75789" y="35223"/>
                  </a:cubicBezTo>
                  <a:cubicBezTo>
                    <a:pt x="59245" y="32021"/>
                    <a:pt x="42701" y="41093"/>
                    <a:pt x="36831" y="56570"/>
                  </a:cubicBezTo>
                  <a:cubicBezTo>
                    <a:pt x="30960" y="72047"/>
                    <a:pt x="36831" y="90192"/>
                    <a:pt x="51240" y="98730"/>
                  </a:cubicBezTo>
                  <a:cubicBezTo>
                    <a:pt x="65649" y="107269"/>
                    <a:pt x="84328" y="104601"/>
                    <a:pt x="95535" y="91793"/>
                  </a:cubicBezTo>
                  <a:cubicBezTo>
                    <a:pt x="101939" y="99264"/>
                    <a:pt x="111546" y="103534"/>
                    <a:pt x="121685" y="103534"/>
                  </a:cubicBezTo>
                  <a:cubicBezTo>
                    <a:pt x="131292" y="103534"/>
                    <a:pt x="138763" y="96062"/>
                    <a:pt x="138763" y="86456"/>
                  </a:cubicBezTo>
                  <a:lnTo>
                    <a:pt x="138763" y="69378"/>
                  </a:lnTo>
                  <a:cubicBezTo>
                    <a:pt x="138763" y="30953"/>
                    <a:pt x="107810" y="0"/>
                    <a:pt x="69385" y="0"/>
                  </a:cubicBezTo>
                  <a:cubicBezTo>
                    <a:pt x="30960" y="0"/>
                    <a:pt x="7" y="30953"/>
                    <a:pt x="7" y="69378"/>
                  </a:cubicBezTo>
                  <a:cubicBezTo>
                    <a:pt x="-527" y="108337"/>
                    <a:pt x="30426" y="139290"/>
                    <a:pt x="68851" y="139824"/>
                  </a:cubicBezTo>
                  <a:close/>
                </a:path>
              </a:pathLst>
            </a:custGeom>
            <a:solidFill>
              <a:schemeClr val="bg1"/>
            </a:solidFill>
            <a:ln w="5259" cap="flat">
              <a:noFill/>
              <a:prstDash val="solid"/>
              <a:miter/>
            </a:ln>
          </p:spPr>
          <p:txBody>
            <a:bodyPr rtlCol="0" anchor="ctr"/>
            <a:lstStyle/>
            <a:p>
              <a:endParaRPr lang="en-AU"/>
            </a:p>
          </p:txBody>
        </p:sp>
      </p:grpSp>
      <p:sp>
        <p:nvSpPr>
          <p:cNvPr id="75" name="Rectangle 74">
            <a:extLst>
              <a:ext uri="{FF2B5EF4-FFF2-40B4-BE49-F238E27FC236}">
                <a16:creationId xmlns:a16="http://schemas.microsoft.com/office/drawing/2014/main" id="{A76288BE-AD3D-4F49-BF6D-760CD89CFE56}"/>
              </a:ext>
            </a:extLst>
          </p:cNvPr>
          <p:cNvSpPr/>
          <p:nvPr/>
        </p:nvSpPr>
        <p:spPr>
          <a:xfrm>
            <a:off x="3848465" y="1602486"/>
            <a:ext cx="1569560" cy="889474"/>
          </a:xfrm>
          <a:prstGeom prst="rect">
            <a:avLst/>
          </a:prstGeom>
        </p:spPr>
        <p:txBody>
          <a:bodyPr wrap="square">
            <a:spAutoFit/>
          </a:bodyPr>
          <a:lstStyle/>
          <a:p>
            <a:pPr algn="ctr">
              <a:lnSpc>
                <a:spcPct val="95000"/>
              </a:lnSpc>
              <a:spcBef>
                <a:spcPts val="300"/>
              </a:spcBef>
              <a:spcAft>
                <a:spcPts val="300"/>
              </a:spcAft>
            </a:pPr>
            <a:r>
              <a:rPr lang="en-US" sz="1100" b="1"/>
              <a:t>19-Apr</a:t>
            </a:r>
          </a:p>
          <a:p>
            <a:pPr marL="92075" indent="-92075">
              <a:lnSpc>
                <a:spcPct val="95000"/>
              </a:lnSpc>
              <a:spcBef>
                <a:spcPts val="300"/>
              </a:spcBef>
              <a:spcAft>
                <a:spcPts val="300"/>
              </a:spcAft>
              <a:buFont typeface="Arial" panose="020B0604020202020204" pitchFamily="34" charset="0"/>
              <a:buChar char="•"/>
            </a:pPr>
            <a:r>
              <a:rPr lang="en-AU" sz="1000"/>
              <a:t>Retail Industry Testing Commences</a:t>
            </a:r>
          </a:p>
          <a:p>
            <a:pPr algn="ctr">
              <a:lnSpc>
                <a:spcPct val="95000"/>
              </a:lnSpc>
              <a:spcBef>
                <a:spcPts val="300"/>
              </a:spcBef>
              <a:spcAft>
                <a:spcPts val="300"/>
              </a:spcAft>
            </a:pPr>
            <a:endParaRPr lang="en-US" sz="1100" b="1"/>
          </a:p>
        </p:txBody>
      </p:sp>
      <p:cxnSp>
        <p:nvCxnSpPr>
          <p:cNvPr id="76" name="Straight Arrow Connector 75">
            <a:extLst>
              <a:ext uri="{FF2B5EF4-FFF2-40B4-BE49-F238E27FC236}">
                <a16:creationId xmlns:a16="http://schemas.microsoft.com/office/drawing/2014/main" id="{A4CDF739-4E6E-49C6-A9EF-0518153EB2D5}"/>
              </a:ext>
            </a:extLst>
          </p:cNvPr>
          <p:cNvCxnSpPr>
            <a:cxnSpLocks/>
          </p:cNvCxnSpPr>
          <p:nvPr/>
        </p:nvCxnSpPr>
        <p:spPr>
          <a:xfrm flipH="1" flipV="1">
            <a:off x="4484400" y="2528536"/>
            <a:ext cx="7200" cy="613216"/>
          </a:xfrm>
          <a:prstGeom prst="straightConnector1">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grpSp>
        <p:nvGrpSpPr>
          <p:cNvPr id="101" name="Group 100">
            <a:extLst>
              <a:ext uri="{FF2B5EF4-FFF2-40B4-BE49-F238E27FC236}">
                <a16:creationId xmlns:a16="http://schemas.microsoft.com/office/drawing/2014/main" id="{A5523098-630F-4014-A1C4-0B87296745AA}"/>
              </a:ext>
            </a:extLst>
          </p:cNvPr>
          <p:cNvGrpSpPr/>
          <p:nvPr/>
        </p:nvGrpSpPr>
        <p:grpSpPr>
          <a:xfrm>
            <a:off x="4271077" y="3309017"/>
            <a:ext cx="482923" cy="242467"/>
            <a:chOff x="4360769" y="3378557"/>
            <a:chExt cx="482923" cy="242467"/>
          </a:xfrm>
        </p:grpSpPr>
        <p:sp>
          <p:nvSpPr>
            <p:cNvPr id="88" name="Freeform: Shape 87">
              <a:extLst>
                <a:ext uri="{FF2B5EF4-FFF2-40B4-BE49-F238E27FC236}">
                  <a16:creationId xmlns:a16="http://schemas.microsoft.com/office/drawing/2014/main" id="{702514A0-F0B2-4CB6-AE92-CD5636263187}"/>
                </a:ext>
              </a:extLst>
            </p:cNvPr>
            <p:cNvSpPr/>
            <p:nvPr/>
          </p:nvSpPr>
          <p:spPr>
            <a:xfrm>
              <a:off x="4542028" y="3446871"/>
              <a:ext cx="141697" cy="82673"/>
            </a:xfrm>
            <a:custGeom>
              <a:avLst/>
              <a:gdLst>
                <a:gd name="connsiteX0" fmla="*/ 141697 w 141697"/>
                <a:gd name="connsiteY0" fmla="*/ 48654 h 82673"/>
                <a:gd name="connsiteX1" fmla="*/ 107677 w 141697"/>
                <a:gd name="connsiteY1" fmla="*/ 82674 h 82673"/>
                <a:gd name="connsiteX2" fmla="*/ 73605 w 141697"/>
                <a:gd name="connsiteY2" fmla="*/ 48654 h 82673"/>
                <a:gd name="connsiteX3" fmla="*/ 92610 w 141697"/>
                <a:gd name="connsiteY3" fmla="*/ 48654 h 82673"/>
                <a:gd name="connsiteX4" fmla="*/ 59220 w 141697"/>
                <a:gd name="connsiteY4" fmla="*/ 28231 h 82673"/>
                <a:gd name="connsiteX5" fmla="*/ 34598 w 141697"/>
                <a:gd name="connsiteY5" fmla="*/ 37629 h 82673"/>
                <a:gd name="connsiteX6" fmla="*/ 0 w 141697"/>
                <a:gd name="connsiteY6" fmla="*/ 37629 h 82673"/>
                <a:gd name="connsiteX7" fmla="*/ 87186 w 141697"/>
                <a:gd name="connsiteY7" fmla="*/ 6256 h 82673"/>
                <a:gd name="connsiteX8" fmla="*/ 122587 w 141697"/>
                <a:gd name="connsiteY8" fmla="*/ 48654 h 82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697" h="82673">
                  <a:moveTo>
                    <a:pt x="141697" y="48654"/>
                  </a:moveTo>
                  <a:lnTo>
                    <a:pt x="107677" y="82674"/>
                  </a:lnTo>
                  <a:lnTo>
                    <a:pt x="73605" y="48654"/>
                  </a:lnTo>
                  <a:lnTo>
                    <a:pt x="92610" y="48654"/>
                  </a:lnTo>
                  <a:cubicBezTo>
                    <a:pt x="86181" y="36131"/>
                    <a:pt x="73296" y="28250"/>
                    <a:pt x="59220" y="28231"/>
                  </a:cubicBezTo>
                  <a:cubicBezTo>
                    <a:pt x="50139" y="28241"/>
                    <a:pt x="41376" y="31585"/>
                    <a:pt x="34598" y="37629"/>
                  </a:cubicBezTo>
                  <a:lnTo>
                    <a:pt x="0" y="37629"/>
                  </a:lnTo>
                  <a:cubicBezTo>
                    <a:pt x="15412" y="4889"/>
                    <a:pt x="54447" y="-9157"/>
                    <a:pt x="87186" y="6256"/>
                  </a:cubicBezTo>
                  <a:cubicBezTo>
                    <a:pt x="104658" y="14481"/>
                    <a:pt x="117612" y="29995"/>
                    <a:pt x="122587" y="48654"/>
                  </a:cubicBezTo>
                  <a:close/>
                </a:path>
              </a:pathLst>
            </a:custGeom>
            <a:solidFill>
              <a:schemeClr val="bg1"/>
            </a:solidFill>
            <a:ln w="12700" cap="flat">
              <a:noFill/>
              <a:prstDash val="solid"/>
              <a:miter/>
            </a:ln>
          </p:spPr>
          <p:txBody>
            <a:bodyPr rtlCol="0" anchor="ctr"/>
            <a:lstStyle/>
            <a:p>
              <a:endParaRPr lang="en-AU"/>
            </a:p>
          </p:txBody>
        </p:sp>
        <p:sp>
          <p:nvSpPr>
            <p:cNvPr id="89" name="Freeform: Shape 88">
              <a:extLst>
                <a:ext uri="{FF2B5EF4-FFF2-40B4-BE49-F238E27FC236}">
                  <a16:creationId xmlns:a16="http://schemas.microsoft.com/office/drawing/2014/main" id="{0A62632F-104E-4A6C-9013-554670074060}"/>
                </a:ext>
              </a:extLst>
            </p:cNvPr>
            <p:cNvSpPr/>
            <p:nvPr/>
          </p:nvSpPr>
          <p:spPr>
            <a:xfrm>
              <a:off x="4518980" y="3495524"/>
              <a:ext cx="141697" cy="82687"/>
            </a:xfrm>
            <a:custGeom>
              <a:avLst/>
              <a:gdLst>
                <a:gd name="connsiteX0" fmla="*/ 0 w 141697"/>
                <a:gd name="connsiteY0" fmla="*/ 34020 h 82687"/>
                <a:gd name="connsiteX1" fmla="*/ 34072 w 141697"/>
                <a:gd name="connsiteY1" fmla="*/ 0 h 82687"/>
                <a:gd name="connsiteX2" fmla="*/ 68092 w 141697"/>
                <a:gd name="connsiteY2" fmla="*/ 34020 h 82687"/>
                <a:gd name="connsiteX3" fmla="*/ 48930 w 141697"/>
                <a:gd name="connsiteY3" fmla="*/ 34020 h 82687"/>
                <a:gd name="connsiteX4" fmla="*/ 82267 w 141697"/>
                <a:gd name="connsiteY4" fmla="*/ 54443 h 82687"/>
                <a:gd name="connsiteX5" fmla="*/ 106942 w 141697"/>
                <a:gd name="connsiteY5" fmla="*/ 45045 h 82687"/>
                <a:gd name="connsiteX6" fmla="*/ 141697 w 141697"/>
                <a:gd name="connsiteY6" fmla="*/ 45045 h 82687"/>
                <a:gd name="connsiteX7" fmla="*/ 54347 w 141697"/>
                <a:gd name="connsiteY7" fmla="*/ 76400 h 82687"/>
                <a:gd name="connsiteX8" fmla="*/ 18952 w 141697"/>
                <a:gd name="connsiteY8" fmla="*/ 34020 h 82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697" h="82687">
                  <a:moveTo>
                    <a:pt x="0" y="34020"/>
                  </a:moveTo>
                  <a:lnTo>
                    <a:pt x="34072" y="0"/>
                  </a:lnTo>
                  <a:lnTo>
                    <a:pt x="68092" y="34020"/>
                  </a:lnTo>
                  <a:lnTo>
                    <a:pt x="48930" y="34020"/>
                  </a:lnTo>
                  <a:cubicBezTo>
                    <a:pt x="55341" y="46534"/>
                    <a:pt x="68207" y="54416"/>
                    <a:pt x="82267" y="54443"/>
                  </a:cubicBezTo>
                  <a:cubicBezTo>
                    <a:pt x="91366" y="54440"/>
                    <a:pt x="100147" y="51096"/>
                    <a:pt x="106942" y="45045"/>
                  </a:cubicBezTo>
                  <a:lnTo>
                    <a:pt x="141697" y="45045"/>
                  </a:lnTo>
                  <a:cubicBezTo>
                    <a:pt x="126235" y="77824"/>
                    <a:pt x="87126" y="91863"/>
                    <a:pt x="54347" y="76400"/>
                  </a:cubicBezTo>
                  <a:cubicBezTo>
                    <a:pt x="36891" y="68165"/>
                    <a:pt x="23944" y="52664"/>
                    <a:pt x="18952" y="34020"/>
                  </a:cubicBezTo>
                  <a:close/>
                </a:path>
              </a:pathLst>
            </a:custGeom>
            <a:solidFill>
              <a:schemeClr val="bg1"/>
            </a:solidFill>
            <a:ln w="12700" cap="flat">
              <a:noFill/>
              <a:prstDash val="solid"/>
              <a:miter/>
            </a:ln>
          </p:spPr>
          <p:txBody>
            <a:bodyPr rtlCol="0" anchor="ctr"/>
            <a:lstStyle/>
            <a:p>
              <a:endParaRPr lang="en-AU"/>
            </a:p>
          </p:txBody>
        </p:sp>
        <p:sp>
          <p:nvSpPr>
            <p:cNvPr id="90" name="Freeform: Shape 89">
              <a:extLst>
                <a:ext uri="{FF2B5EF4-FFF2-40B4-BE49-F238E27FC236}">
                  <a16:creationId xmlns:a16="http://schemas.microsoft.com/office/drawing/2014/main" id="{A48985F3-1BD1-4790-91AB-D19D2B1BF786}"/>
                </a:ext>
              </a:extLst>
            </p:cNvPr>
            <p:cNvSpPr/>
            <p:nvPr/>
          </p:nvSpPr>
          <p:spPr>
            <a:xfrm>
              <a:off x="4360769" y="3378557"/>
              <a:ext cx="482923" cy="242467"/>
            </a:xfrm>
            <a:custGeom>
              <a:avLst/>
              <a:gdLst>
                <a:gd name="connsiteX0" fmla="*/ 402756 w 482923"/>
                <a:gd name="connsiteY0" fmla="*/ 293929 h 293928"/>
                <a:gd name="connsiteX1" fmla="*/ 482900 w 482923"/>
                <a:gd name="connsiteY1" fmla="*/ 209899 h 293928"/>
                <a:gd name="connsiteX2" fmla="*/ 412731 w 482923"/>
                <a:gd name="connsiteY2" fmla="*/ 130601 h 293928"/>
                <a:gd name="connsiteX3" fmla="*/ 373461 w 482923"/>
                <a:gd name="connsiteY3" fmla="*/ 66551 h 293928"/>
                <a:gd name="connsiteX4" fmla="*/ 298543 w 482923"/>
                <a:gd name="connsiteY4" fmla="*/ 50801 h 293928"/>
                <a:gd name="connsiteX5" fmla="*/ 179158 w 482923"/>
                <a:gd name="connsiteY5" fmla="*/ 3079 h 293928"/>
                <a:gd name="connsiteX6" fmla="*/ 94423 w 482923"/>
                <a:gd name="connsiteY6" fmla="*/ 97579 h 293928"/>
                <a:gd name="connsiteX7" fmla="*/ 19033 w 482923"/>
                <a:gd name="connsiteY7" fmla="*/ 136691 h 293928"/>
                <a:gd name="connsiteX8" fmla="*/ 8953 w 482923"/>
                <a:gd name="connsiteY8" fmla="*/ 237281 h 293928"/>
                <a:gd name="connsiteX9" fmla="*/ 91588 w 482923"/>
                <a:gd name="connsiteY9" fmla="*/ 293351 h 293928"/>
                <a:gd name="connsiteX10" fmla="*/ 93006 w 482923"/>
                <a:gd name="connsiteY10" fmla="*/ 260749 h 293928"/>
                <a:gd name="connsiteX11" fmla="*/ 38038 w 482923"/>
                <a:gd name="connsiteY11" fmla="*/ 223421 h 293928"/>
                <a:gd name="connsiteX12" fmla="*/ 44706 w 482923"/>
                <a:gd name="connsiteY12" fmla="*/ 156379 h 293928"/>
                <a:gd name="connsiteX13" fmla="*/ 106446 w 482923"/>
                <a:gd name="connsiteY13" fmla="*/ 131179 h 293928"/>
                <a:gd name="connsiteX14" fmla="*/ 125083 w 482923"/>
                <a:gd name="connsiteY14" fmla="*/ 134276 h 293928"/>
                <a:gd name="connsiteX15" fmla="*/ 125083 w 482923"/>
                <a:gd name="connsiteY15" fmla="*/ 113696 h 293928"/>
                <a:gd name="connsiteX16" fmla="*/ 186561 w 482923"/>
                <a:gd name="connsiteY16" fmla="*/ 34946 h 293928"/>
                <a:gd name="connsiteX17" fmla="*/ 276651 w 482923"/>
                <a:gd name="connsiteY17" fmla="*/ 76946 h 293928"/>
                <a:gd name="connsiteX18" fmla="*/ 283003 w 482923"/>
                <a:gd name="connsiteY18" fmla="*/ 89599 h 293928"/>
                <a:gd name="connsiteX19" fmla="*/ 296181 w 482923"/>
                <a:gd name="connsiteY19" fmla="*/ 84926 h 293928"/>
                <a:gd name="connsiteX20" fmla="*/ 354823 w 482923"/>
                <a:gd name="connsiteY20" fmla="*/ 93116 h 293928"/>
                <a:gd name="connsiteX21" fmla="*/ 381861 w 482923"/>
                <a:gd name="connsiteY21" fmla="*/ 146299 h 293928"/>
                <a:gd name="connsiteX22" fmla="*/ 381861 w 482923"/>
                <a:gd name="connsiteY22" fmla="*/ 162679 h 293928"/>
                <a:gd name="connsiteX23" fmla="*/ 403281 w 482923"/>
                <a:gd name="connsiteY23" fmla="*/ 162679 h 293928"/>
                <a:gd name="connsiteX24" fmla="*/ 450694 w 482923"/>
                <a:gd name="connsiteY24" fmla="*/ 213791 h 293928"/>
                <a:gd name="connsiteX25" fmla="*/ 402756 w 482923"/>
                <a:gd name="connsiteY25" fmla="*/ 261221 h 293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82923" h="293928">
                  <a:moveTo>
                    <a:pt x="402756" y="293929"/>
                  </a:moveTo>
                  <a:cubicBezTo>
                    <a:pt x="448091" y="292856"/>
                    <a:pt x="483973" y="255234"/>
                    <a:pt x="482900" y="209899"/>
                  </a:cubicBezTo>
                  <a:cubicBezTo>
                    <a:pt x="481953" y="169901"/>
                    <a:pt x="452316" y="136408"/>
                    <a:pt x="412731" y="130601"/>
                  </a:cubicBezTo>
                  <a:cubicBezTo>
                    <a:pt x="408548" y="104927"/>
                    <a:pt x="394445" y="81925"/>
                    <a:pt x="373461" y="66551"/>
                  </a:cubicBezTo>
                  <a:cubicBezTo>
                    <a:pt x="351744" y="51161"/>
                    <a:pt x="324620" y="45458"/>
                    <a:pt x="298543" y="50801"/>
                  </a:cubicBezTo>
                  <a:cubicBezTo>
                    <a:pt x="272889" y="11193"/>
                    <a:pt x="225047" y="-7932"/>
                    <a:pt x="179158" y="3079"/>
                  </a:cubicBezTo>
                  <a:cubicBezTo>
                    <a:pt x="134434" y="14597"/>
                    <a:pt x="101014" y="51867"/>
                    <a:pt x="94423" y="97579"/>
                  </a:cubicBezTo>
                  <a:cubicBezTo>
                    <a:pt x="64629" y="98379"/>
                    <a:pt x="36845" y="112793"/>
                    <a:pt x="19033" y="136691"/>
                  </a:cubicBezTo>
                  <a:cubicBezTo>
                    <a:pt x="-2071" y="166007"/>
                    <a:pt x="-5914" y="204361"/>
                    <a:pt x="8953" y="237281"/>
                  </a:cubicBezTo>
                  <a:cubicBezTo>
                    <a:pt x="24109" y="269730"/>
                    <a:pt x="55835" y="291258"/>
                    <a:pt x="91588" y="293351"/>
                  </a:cubicBezTo>
                  <a:close/>
                  <a:moveTo>
                    <a:pt x="93006" y="260749"/>
                  </a:moveTo>
                  <a:cubicBezTo>
                    <a:pt x="69250" y="259252"/>
                    <a:pt x="48190" y="244951"/>
                    <a:pt x="38038" y="223421"/>
                  </a:cubicBezTo>
                  <a:cubicBezTo>
                    <a:pt x="28188" y="201477"/>
                    <a:pt x="30726" y="175953"/>
                    <a:pt x="44706" y="156379"/>
                  </a:cubicBezTo>
                  <a:cubicBezTo>
                    <a:pt x="58998" y="137151"/>
                    <a:pt x="82781" y="127444"/>
                    <a:pt x="106446" y="131179"/>
                  </a:cubicBezTo>
                  <a:lnTo>
                    <a:pt x="125083" y="134276"/>
                  </a:lnTo>
                  <a:lnTo>
                    <a:pt x="125083" y="113696"/>
                  </a:lnTo>
                  <a:cubicBezTo>
                    <a:pt x="125266" y="76514"/>
                    <a:pt x="150534" y="44146"/>
                    <a:pt x="186561" y="34946"/>
                  </a:cubicBezTo>
                  <a:cubicBezTo>
                    <a:pt x="222710" y="26230"/>
                    <a:pt x="260086" y="43654"/>
                    <a:pt x="276651" y="76946"/>
                  </a:cubicBezTo>
                  <a:lnTo>
                    <a:pt x="283003" y="89599"/>
                  </a:lnTo>
                  <a:lnTo>
                    <a:pt x="296181" y="84926"/>
                  </a:lnTo>
                  <a:cubicBezTo>
                    <a:pt x="315897" y="77960"/>
                    <a:pt x="337770" y="81015"/>
                    <a:pt x="354823" y="93116"/>
                  </a:cubicBezTo>
                  <a:cubicBezTo>
                    <a:pt x="371779" y="105537"/>
                    <a:pt x="381817" y="125281"/>
                    <a:pt x="381861" y="146299"/>
                  </a:cubicBezTo>
                  <a:lnTo>
                    <a:pt x="381861" y="162679"/>
                  </a:lnTo>
                  <a:lnTo>
                    <a:pt x="403281" y="162679"/>
                  </a:lnTo>
                  <a:cubicBezTo>
                    <a:pt x="430488" y="163700"/>
                    <a:pt x="451716" y="186584"/>
                    <a:pt x="450694" y="213791"/>
                  </a:cubicBezTo>
                  <a:cubicBezTo>
                    <a:pt x="449719" y="239767"/>
                    <a:pt x="428741" y="260523"/>
                    <a:pt x="402756" y="261221"/>
                  </a:cubicBezTo>
                  <a:close/>
                </a:path>
              </a:pathLst>
            </a:custGeom>
            <a:noFill/>
            <a:ln w="12700" cap="flat">
              <a:solidFill>
                <a:schemeClr val="bg1"/>
              </a:solidFill>
              <a:prstDash val="solid"/>
              <a:miter/>
            </a:ln>
          </p:spPr>
          <p:txBody>
            <a:bodyPr rtlCol="0" anchor="ctr"/>
            <a:lstStyle/>
            <a:p>
              <a:endParaRPr lang="en-AU"/>
            </a:p>
          </p:txBody>
        </p:sp>
      </p:grpSp>
      <p:sp>
        <p:nvSpPr>
          <p:cNvPr id="92" name="Oval 91">
            <a:extLst>
              <a:ext uri="{FF2B5EF4-FFF2-40B4-BE49-F238E27FC236}">
                <a16:creationId xmlns:a16="http://schemas.microsoft.com/office/drawing/2014/main" id="{12A43CC8-A030-4233-A448-B6F417024806}"/>
              </a:ext>
            </a:extLst>
          </p:cNvPr>
          <p:cNvSpPr>
            <a:spLocks noChangeArrowheads="1"/>
          </p:cNvSpPr>
          <p:nvPr/>
        </p:nvSpPr>
        <p:spPr bwMode="auto">
          <a:xfrm>
            <a:off x="5295314" y="3098948"/>
            <a:ext cx="720000" cy="720000"/>
          </a:xfrm>
          <a:prstGeom prst="ellipse">
            <a:avLst/>
          </a:prstGeom>
          <a:solidFill>
            <a:schemeClr val="accent5"/>
          </a:solidFill>
          <a:ln>
            <a:noFill/>
          </a:ln>
        </p:spPr>
        <p:txBody>
          <a:bodyPr vert="horz" wrap="square" lIns="91440" tIns="45720" rIns="91440" bIns="45720" numCol="1" anchor="t" anchorCtr="0" compatLnSpc="1">
            <a:prstTxWarp prst="textNoShape">
              <a:avLst/>
            </a:prstTxWarp>
          </a:bodyPr>
          <a:lstStyle/>
          <a:p>
            <a:endParaRPr lang="en-US" sz="2400"/>
          </a:p>
        </p:txBody>
      </p:sp>
      <p:sp>
        <p:nvSpPr>
          <p:cNvPr id="94" name="Freeform 37">
            <a:extLst>
              <a:ext uri="{FF2B5EF4-FFF2-40B4-BE49-F238E27FC236}">
                <a16:creationId xmlns:a16="http://schemas.microsoft.com/office/drawing/2014/main" id="{29F1F4BC-70D8-45BA-9A17-AC8BC905ACCA}"/>
              </a:ext>
            </a:extLst>
          </p:cNvPr>
          <p:cNvSpPr>
            <a:spLocks noEditPoints="1"/>
          </p:cNvSpPr>
          <p:nvPr/>
        </p:nvSpPr>
        <p:spPr bwMode="auto">
          <a:xfrm>
            <a:off x="605446" y="3266871"/>
            <a:ext cx="432000" cy="360000"/>
          </a:xfrm>
          <a:custGeom>
            <a:avLst/>
            <a:gdLst>
              <a:gd name="T0" fmla="*/ 212 w 214"/>
              <a:gd name="T1" fmla="*/ 51 h 179"/>
              <a:gd name="T2" fmla="*/ 162 w 214"/>
              <a:gd name="T3" fmla="*/ 38 h 179"/>
              <a:gd name="T4" fmla="*/ 163 w 214"/>
              <a:gd name="T5" fmla="*/ 30 h 179"/>
              <a:gd name="T6" fmla="*/ 133 w 214"/>
              <a:gd name="T7" fmla="*/ 0 h 179"/>
              <a:gd name="T8" fmla="*/ 103 w 214"/>
              <a:gd name="T9" fmla="*/ 30 h 179"/>
              <a:gd name="T10" fmla="*/ 105 w 214"/>
              <a:gd name="T11" fmla="*/ 42 h 179"/>
              <a:gd name="T12" fmla="*/ 72 w 214"/>
              <a:gd name="T13" fmla="*/ 51 h 179"/>
              <a:gd name="T14" fmla="*/ 3 w 214"/>
              <a:gd name="T15" fmla="*/ 33 h 179"/>
              <a:gd name="T16" fmla="*/ 1 w 214"/>
              <a:gd name="T17" fmla="*/ 33 h 179"/>
              <a:gd name="T18" fmla="*/ 0 w 214"/>
              <a:gd name="T19" fmla="*/ 35 h 179"/>
              <a:gd name="T20" fmla="*/ 0 w 214"/>
              <a:gd name="T21" fmla="*/ 159 h 179"/>
              <a:gd name="T22" fmla="*/ 2 w 214"/>
              <a:gd name="T23" fmla="*/ 161 h 179"/>
              <a:gd name="T24" fmla="*/ 72 w 214"/>
              <a:gd name="T25" fmla="*/ 179 h 179"/>
              <a:gd name="T26" fmla="*/ 72 w 214"/>
              <a:gd name="T27" fmla="*/ 179 h 179"/>
              <a:gd name="T28" fmla="*/ 72 w 214"/>
              <a:gd name="T29" fmla="*/ 179 h 179"/>
              <a:gd name="T30" fmla="*/ 72 w 214"/>
              <a:gd name="T31" fmla="*/ 179 h 179"/>
              <a:gd name="T32" fmla="*/ 73 w 214"/>
              <a:gd name="T33" fmla="*/ 179 h 179"/>
              <a:gd name="T34" fmla="*/ 142 w 214"/>
              <a:gd name="T35" fmla="*/ 161 h 179"/>
              <a:gd name="T36" fmla="*/ 211 w 214"/>
              <a:gd name="T37" fmla="*/ 179 h 179"/>
              <a:gd name="T38" fmla="*/ 212 w 214"/>
              <a:gd name="T39" fmla="*/ 179 h 179"/>
              <a:gd name="T40" fmla="*/ 213 w 214"/>
              <a:gd name="T41" fmla="*/ 178 h 179"/>
              <a:gd name="T42" fmla="*/ 214 w 214"/>
              <a:gd name="T43" fmla="*/ 176 h 179"/>
              <a:gd name="T44" fmla="*/ 214 w 214"/>
              <a:gd name="T45" fmla="*/ 53 h 179"/>
              <a:gd name="T46" fmla="*/ 212 w 214"/>
              <a:gd name="T47" fmla="*/ 51 h 179"/>
              <a:gd name="T48" fmla="*/ 133 w 214"/>
              <a:gd name="T49" fmla="*/ 5 h 179"/>
              <a:gd name="T50" fmla="*/ 159 w 214"/>
              <a:gd name="T51" fmla="*/ 30 h 179"/>
              <a:gd name="T52" fmla="*/ 157 w 214"/>
              <a:gd name="T53" fmla="*/ 39 h 179"/>
              <a:gd name="T54" fmla="*/ 157 w 214"/>
              <a:gd name="T55" fmla="*/ 39 h 179"/>
              <a:gd name="T56" fmla="*/ 157 w 214"/>
              <a:gd name="T57" fmla="*/ 39 h 179"/>
              <a:gd name="T58" fmla="*/ 133 w 214"/>
              <a:gd name="T59" fmla="*/ 75 h 179"/>
              <a:gd name="T60" fmla="*/ 108 w 214"/>
              <a:gd name="T61" fmla="*/ 30 h 179"/>
              <a:gd name="T62" fmla="*/ 133 w 214"/>
              <a:gd name="T63" fmla="*/ 5 h 179"/>
              <a:gd name="T64" fmla="*/ 5 w 214"/>
              <a:gd name="T65" fmla="*/ 38 h 179"/>
              <a:gd name="T66" fmla="*/ 70 w 214"/>
              <a:gd name="T67" fmla="*/ 55 h 179"/>
              <a:gd name="T68" fmla="*/ 70 w 214"/>
              <a:gd name="T69" fmla="*/ 173 h 179"/>
              <a:gd name="T70" fmla="*/ 5 w 214"/>
              <a:gd name="T71" fmla="*/ 157 h 179"/>
              <a:gd name="T72" fmla="*/ 5 w 214"/>
              <a:gd name="T73" fmla="*/ 38 h 179"/>
              <a:gd name="T74" fmla="*/ 75 w 214"/>
              <a:gd name="T75" fmla="*/ 55 h 179"/>
              <a:gd name="T76" fmla="*/ 107 w 214"/>
              <a:gd name="T77" fmla="*/ 47 h 179"/>
              <a:gd name="T78" fmla="*/ 133 w 214"/>
              <a:gd name="T79" fmla="*/ 79 h 179"/>
              <a:gd name="T80" fmla="*/ 140 w 214"/>
              <a:gd name="T81" fmla="*/ 77 h 179"/>
              <a:gd name="T82" fmla="*/ 140 w 214"/>
              <a:gd name="T83" fmla="*/ 157 h 179"/>
              <a:gd name="T84" fmla="*/ 75 w 214"/>
              <a:gd name="T85" fmla="*/ 173 h 179"/>
              <a:gd name="T86" fmla="*/ 75 w 214"/>
              <a:gd name="T87" fmla="*/ 55 h 179"/>
              <a:gd name="T88" fmla="*/ 209 w 214"/>
              <a:gd name="T89" fmla="*/ 173 h 179"/>
              <a:gd name="T90" fmla="*/ 144 w 214"/>
              <a:gd name="T91" fmla="*/ 157 h 179"/>
              <a:gd name="T92" fmla="*/ 144 w 214"/>
              <a:gd name="T93" fmla="*/ 73 h 179"/>
              <a:gd name="T94" fmla="*/ 161 w 214"/>
              <a:gd name="T95" fmla="*/ 43 h 179"/>
              <a:gd name="T96" fmla="*/ 209 w 214"/>
              <a:gd name="T97" fmla="*/ 55 h 179"/>
              <a:gd name="T98" fmla="*/ 209 w 214"/>
              <a:gd name="T99" fmla="*/ 173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14" h="179">
                <a:moveTo>
                  <a:pt x="212" y="51"/>
                </a:moveTo>
                <a:cubicBezTo>
                  <a:pt x="162" y="38"/>
                  <a:pt x="162" y="38"/>
                  <a:pt x="162" y="38"/>
                </a:cubicBezTo>
                <a:cubicBezTo>
                  <a:pt x="163" y="35"/>
                  <a:pt x="163" y="33"/>
                  <a:pt x="163" y="30"/>
                </a:cubicBezTo>
                <a:cubicBezTo>
                  <a:pt x="163" y="14"/>
                  <a:pt x="150" y="0"/>
                  <a:pt x="133" y="0"/>
                </a:cubicBezTo>
                <a:cubicBezTo>
                  <a:pt x="117" y="0"/>
                  <a:pt x="103" y="14"/>
                  <a:pt x="103" y="30"/>
                </a:cubicBezTo>
                <a:cubicBezTo>
                  <a:pt x="103" y="34"/>
                  <a:pt x="104" y="38"/>
                  <a:pt x="105" y="42"/>
                </a:cubicBezTo>
                <a:cubicBezTo>
                  <a:pt x="72" y="51"/>
                  <a:pt x="72" y="51"/>
                  <a:pt x="72" y="51"/>
                </a:cubicBezTo>
                <a:cubicBezTo>
                  <a:pt x="3" y="33"/>
                  <a:pt x="3" y="33"/>
                  <a:pt x="3" y="33"/>
                </a:cubicBezTo>
                <a:cubicBezTo>
                  <a:pt x="2" y="33"/>
                  <a:pt x="2" y="33"/>
                  <a:pt x="1" y="33"/>
                </a:cubicBezTo>
                <a:cubicBezTo>
                  <a:pt x="0" y="34"/>
                  <a:pt x="0" y="35"/>
                  <a:pt x="0" y="35"/>
                </a:cubicBezTo>
                <a:cubicBezTo>
                  <a:pt x="0" y="159"/>
                  <a:pt x="0" y="159"/>
                  <a:pt x="0" y="159"/>
                </a:cubicBezTo>
                <a:cubicBezTo>
                  <a:pt x="0" y="160"/>
                  <a:pt x="1" y="161"/>
                  <a:pt x="2" y="161"/>
                </a:cubicBezTo>
                <a:cubicBezTo>
                  <a:pt x="72" y="179"/>
                  <a:pt x="72" y="179"/>
                  <a:pt x="72" y="179"/>
                </a:cubicBezTo>
                <a:cubicBezTo>
                  <a:pt x="72" y="179"/>
                  <a:pt x="72" y="179"/>
                  <a:pt x="72" y="179"/>
                </a:cubicBezTo>
                <a:cubicBezTo>
                  <a:pt x="72" y="179"/>
                  <a:pt x="72" y="179"/>
                  <a:pt x="72" y="179"/>
                </a:cubicBezTo>
                <a:cubicBezTo>
                  <a:pt x="72" y="179"/>
                  <a:pt x="72" y="179"/>
                  <a:pt x="72" y="179"/>
                </a:cubicBezTo>
                <a:cubicBezTo>
                  <a:pt x="72" y="179"/>
                  <a:pt x="73" y="179"/>
                  <a:pt x="73" y="179"/>
                </a:cubicBezTo>
                <a:cubicBezTo>
                  <a:pt x="142" y="161"/>
                  <a:pt x="142" y="161"/>
                  <a:pt x="142" y="161"/>
                </a:cubicBezTo>
                <a:cubicBezTo>
                  <a:pt x="211" y="179"/>
                  <a:pt x="211" y="179"/>
                  <a:pt x="211" y="179"/>
                </a:cubicBezTo>
                <a:cubicBezTo>
                  <a:pt x="211" y="179"/>
                  <a:pt x="211" y="179"/>
                  <a:pt x="212" y="179"/>
                </a:cubicBezTo>
                <a:cubicBezTo>
                  <a:pt x="212" y="179"/>
                  <a:pt x="213" y="179"/>
                  <a:pt x="213" y="178"/>
                </a:cubicBezTo>
                <a:cubicBezTo>
                  <a:pt x="214" y="178"/>
                  <a:pt x="214" y="177"/>
                  <a:pt x="214" y="176"/>
                </a:cubicBezTo>
                <a:cubicBezTo>
                  <a:pt x="214" y="53"/>
                  <a:pt x="214" y="53"/>
                  <a:pt x="214" y="53"/>
                </a:cubicBezTo>
                <a:cubicBezTo>
                  <a:pt x="214" y="52"/>
                  <a:pt x="213" y="51"/>
                  <a:pt x="212" y="51"/>
                </a:cubicBezTo>
                <a:close/>
                <a:moveTo>
                  <a:pt x="133" y="5"/>
                </a:moveTo>
                <a:cubicBezTo>
                  <a:pt x="147" y="5"/>
                  <a:pt x="159" y="16"/>
                  <a:pt x="159" y="30"/>
                </a:cubicBezTo>
                <a:cubicBezTo>
                  <a:pt x="159" y="33"/>
                  <a:pt x="158" y="36"/>
                  <a:pt x="157" y="39"/>
                </a:cubicBezTo>
                <a:cubicBezTo>
                  <a:pt x="157" y="39"/>
                  <a:pt x="157" y="39"/>
                  <a:pt x="157" y="39"/>
                </a:cubicBezTo>
                <a:cubicBezTo>
                  <a:pt x="157" y="39"/>
                  <a:pt x="157" y="39"/>
                  <a:pt x="157" y="39"/>
                </a:cubicBezTo>
                <a:cubicBezTo>
                  <a:pt x="153" y="55"/>
                  <a:pt x="140" y="75"/>
                  <a:pt x="133" y="75"/>
                </a:cubicBezTo>
                <a:cubicBezTo>
                  <a:pt x="125" y="75"/>
                  <a:pt x="108" y="45"/>
                  <a:pt x="108" y="30"/>
                </a:cubicBezTo>
                <a:cubicBezTo>
                  <a:pt x="108" y="16"/>
                  <a:pt x="119" y="5"/>
                  <a:pt x="133" y="5"/>
                </a:cubicBezTo>
                <a:close/>
                <a:moveTo>
                  <a:pt x="5" y="38"/>
                </a:moveTo>
                <a:cubicBezTo>
                  <a:pt x="70" y="55"/>
                  <a:pt x="70" y="55"/>
                  <a:pt x="70" y="55"/>
                </a:cubicBezTo>
                <a:cubicBezTo>
                  <a:pt x="70" y="173"/>
                  <a:pt x="70" y="173"/>
                  <a:pt x="70" y="173"/>
                </a:cubicBezTo>
                <a:cubicBezTo>
                  <a:pt x="5" y="157"/>
                  <a:pt x="5" y="157"/>
                  <a:pt x="5" y="157"/>
                </a:cubicBezTo>
                <a:lnTo>
                  <a:pt x="5" y="38"/>
                </a:lnTo>
                <a:close/>
                <a:moveTo>
                  <a:pt x="75" y="55"/>
                </a:moveTo>
                <a:cubicBezTo>
                  <a:pt x="107" y="47"/>
                  <a:pt x="107" y="47"/>
                  <a:pt x="107" y="47"/>
                </a:cubicBezTo>
                <a:cubicBezTo>
                  <a:pt x="112" y="62"/>
                  <a:pt x="124" y="79"/>
                  <a:pt x="133" y="79"/>
                </a:cubicBezTo>
                <a:cubicBezTo>
                  <a:pt x="135" y="79"/>
                  <a:pt x="137" y="79"/>
                  <a:pt x="140" y="77"/>
                </a:cubicBezTo>
                <a:cubicBezTo>
                  <a:pt x="140" y="157"/>
                  <a:pt x="140" y="157"/>
                  <a:pt x="140" y="157"/>
                </a:cubicBezTo>
                <a:cubicBezTo>
                  <a:pt x="75" y="173"/>
                  <a:pt x="75" y="173"/>
                  <a:pt x="75" y="173"/>
                </a:cubicBezTo>
                <a:lnTo>
                  <a:pt x="75" y="55"/>
                </a:lnTo>
                <a:close/>
                <a:moveTo>
                  <a:pt x="209" y="173"/>
                </a:moveTo>
                <a:cubicBezTo>
                  <a:pt x="144" y="157"/>
                  <a:pt x="144" y="157"/>
                  <a:pt x="144" y="157"/>
                </a:cubicBezTo>
                <a:cubicBezTo>
                  <a:pt x="144" y="73"/>
                  <a:pt x="144" y="73"/>
                  <a:pt x="144" y="73"/>
                </a:cubicBezTo>
                <a:cubicBezTo>
                  <a:pt x="151" y="66"/>
                  <a:pt x="158" y="53"/>
                  <a:pt x="161" y="43"/>
                </a:cubicBezTo>
                <a:cubicBezTo>
                  <a:pt x="209" y="55"/>
                  <a:pt x="209" y="55"/>
                  <a:pt x="209" y="55"/>
                </a:cubicBezTo>
                <a:lnTo>
                  <a:pt x="209" y="17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p>
        </p:txBody>
      </p:sp>
      <p:sp>
        <p:nvSpPr>
          <p:cNvPr id="95" name="Oval 94">
            <a:extLst>
              <a:ext uri="{FF2B5EF4-FFF2-40B4-BE49-F238E27FC236}">
                <a16:creationId xmlns:a16="http://schemas.microsoft.com/office/drawing/2014/main" id="{B90ECB05-EA38-4423-AE82-65846199332E}"/>
              </a:ext>
            </a:extLst>
          </p:cNvPr>
          <p:cNvSpPr>
            <a:spLocks noChangeArrowheads="1"/>
          </p:cNvSpPr>
          <p:nvPr/>
        </p:nvSpPr>
        <p:spPr bwMode="auto">
          <a:xfrm>
            <a:off x="6429227" y="3100239"/>
            <a:ext cx="720000" cy="720000"/>
          </a:xfrm>
          <a:prstGeom prst="ellipse">
            <a:avLst/>
          </a:prstGeom>
          <a:solidFill>
            <a:schemeClr val="bg2">
              <a:lumMod val="50000"/>
            </a:schemeClr>
          </a:solidFill>
          <a:ln>
            <a:noFill/>
          </a:ln>
        </p:spPr>
        <p:txBody>
          <a:bodyPr vert="horz" wrap="square" lIns="91440" tIns="45720" rIns="91440" bIns="45720" numCol="1" anchor="t" anchorCtr="0" compatLnSpc="1">
            <a:prstTxWarp prst="textNoShape">
              <a:avLst/>
            </a:prstTxWarp>
          </a:bodyPr>
          <a:lstStyle/>
          <a:p>
            <a:endParaRPr lang="en-US" sz="2400"/>
          </a:p>
        </p:txBody>
      </p:sp>
      <p:sp>
        <p:nvSpPr>
          <p:cNvPr id="103" name="Rectangle 102">
            <a:extLst>
              <a:ext uri="{FF2B5EF4-FFF2-40B4-BE49-F238E27FC236}">
                <a16:creationId xmlns:a16="http://schemas.microsoft.com/office/drawing/2014/main" id="{6E5E4EB5-18A5-416E-97D6-6BDDDD951D95}"/>
              </a:ext>
            </a:extLst>
          </p:cNvPr>
          <p:cNvSpPr/>
          <p:nvPr/>
        </p:nvSpPr>
        <p:spPr>
          <a:xfrm>
            <a:off x="5988323" y="2111831"/>
            <a:ext cx="1544797" cy="768672"/>
          </a:xfrm>
          <a:prstGeom prst="rect">
            <a:avLst/>
          </a:prstGeom>
        </p:spPr>
        <p:txBody>
          <a:bodyPr wrap="square">
            <a:spAutoFit/>
          </a:bodyPr>
          <a:lstStyle/>
          <a:p>
            <a:pPr algn="ctr">
              <a:lnSpc>
                <a:spcPct val="95000"/>
              </a:lnSpc>
              <a:spcBef>
                <a:spcPts val="300"/>
              </a:spcBef>
              <a:spcAft>
                <a:spcPts val="300"/>
              </a:spcAft>
            </a:pPr>
            <a:r>
              <a:rPr lang="en-US" sz="1100" b="1"/>
              <a:t>12-May [TBC]</a:t>
            </a:r>
          </a:p>
          <a:p>
            <a:pPr marL="92075" indent="-92075">
              <a:lnSpc>
                <a:spcPct val="95000"/>
              </a:lnSpc>
              <a:spcBef>
                <a:spcPts val="300"/>
              </a:spcBef>
              <a:spcAft>
                <a:spcPts val="300"/>
              </a:spcAft>
              <a:buFont typeface="Arial" panose="020B0604020202020204" pitchFamily="34" charset="0"/>
              <a:buChar char="•"/>
            </a:pPr>
            <a:r>
              <a:rPr lang="en-AU" sz="1000"/>
              <a:t>Retail Go/No-Go Communicated to PCF via email</a:t>
            </a:r>
            <a:endParaRPr lang="en-US" sz="1000"/>
          </a:p>
        </p:txBody>
      </p:sp>
      <p:cxnSp>
        <p:nvCxnSpPr>
          <p:cNvPr id="104" name="Straight Arrow Connector 103">
            <a:extLst>
              <a:ext uri="{FF2B5EF4-FFF2-40B4-BE49-F238E27FC236}">
                <a16:creationId xmlns:a16="http://schemas.microsoft.com/office/drawing/2014/main" id="{8D04C67D-88C9-42AF-92EE-AB50D025A444}"/>
              </a:ext>
            </a:extLst>
          </p:cNvPr>
          <p:cNvCxnSpPr>
            <a:cxnSpLocks/>
          </p:cNvCxnSpPr>
          <p:nvPr/>
        </p:nvCxnSpPr>
        <p:spPr>
          <a:xfrm flipV="1">
            <a:off x="6789977" y="2799661"/>
            <a:ext cx="0" cy="295822"/>
          </a:xfrm>
          <a:prstGeom prst="straightConnector1">
            <a:avLst/>
          </a:prstGeom>
          <a:ln>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106" name="Graphic 105" descr="Marketing">
            <a:extLst>
              <a:ext uri="{FF2B5EF4-FFF2-40B4-BE49-F238E27FC236}">
                <a16:creationId xmlns:a16="http://schemas.microsoft.com/office/drawing/2014/main" id="{280938C6-7F29-439D-92AA-93B9C9966F4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597775" y="3218776"/>
            <a:ext cx="468000" cy="468000"/>
          </a:xfrm>
          <a:prstGeom prst="rect">
            <a:avLst/>
          </a:prstGeom>
        </p:spPr>
      </p:pic>
      <p:sp>
        <p:nvSpPr>
          <p:cNvPr id="107" name="Star: 6 Points 106">
            <a:extLst>
              <a:ext uri="{FF2B5EF4-FFF2-40B4-BE49-F238E27FC236}">
                <a16:creationId xmlns:a16="http://schemas.microsoft.com/office/drawing/2014/main" id="{71A5CE6B-133A-495E-A302-C81DA29EE6DC}"/>
              </a:ext>
            </a:extLst>
          </p:cNvPr>
          <p:cNvSpPr/>
          <p:nvPr/>
        </p:nvSpPr>
        <p:spPr>
          <a:xfrm>
            <a:off x="8509974" y="3178629"/>
            <a:ext cx="468000" cy="468000"/>
          </a:xfrm>
          <a:prstGeom prst="star6">
            <a:avLst/>
          </a:prstGeom>
          <a:solidFill>
            <a:srgbClr val="00B050"/>
          </a:solidFill>
          <a:ln>
            <a:solidFill>
              <a:srgbClr val="92D05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1" name="Rectangle 110">
            <a:extLst>
              <a:ext uri="{FF2B5EF4-FFF2-40B4-BE49-F238E27FC236}">
                <a16:creationId xmlns:a16="http://schemas.microsoft.com/office/drawing/2014/main" id="{53ADB208-0B1D-4D26-8AF5-DB20F70BFA0F}"/>
              </a:ext>
            </a:extLst>
          </p:cNvPr>
          <p:cNvSpPr/>
          <p:nvPr/>
        </p:nvSpPr>
        <p:spPr>
          <a:xfrm>
            <a:off x="4880567" y="4224463"/>
            <a:ext cx="1743970" cy="877163"/>
          </a:xfrm>
          <a:prstGeom prst="rect">
            <a:avLst/>
          </a:prstGeom>
        </p:spPr>
        <p:txBody>
          <a:bodyPr wrap="square">
            <a:spAutoFit/>
          </a:bodyPr>
          <a:lstStyle/>
          <a:p>
            <a:pPr algn="ctr"/>
            <a:r>
              <a:rPr lang="en-AU" sz="1100" b="1"/>
              <a:t>23-Apr PCF</a:t>
            </a:r>
          </a:p>
          <a:p>
            <a:pPr marL="92075" lvl="0" indent="-92075" fontAlgn="base">
              <a:spcBef>
                <a:spcPts val="600"/>
              </a:spcBef>
              <a:buFont typeface="Arial" panose="020B0604020202020204" pitchFamily="34" charset="0"/>
              <a:buChar char="•"/>
              <a:defRPr/>
            </a:pPr>
            <a:r>
              <a:rPr lang="en-AU" sz="1000"/>
              <a:t> April Checkpoint Criteria - assessment and outcomes</a:t>
            </a:r>
          </a:p>
          <a:p>
            <a:pPr marL="92075" indent="-92075" fontAlgn="base">
              <a:spcBef>
                <a:spcPts val="600"/>
              </a:spcBef>
              <a:buFont typeface="Arial" panose="020B0604020202020204" pitchFamily="34" charset="0"/>
              <a:buChar char="•"/>
            </a:pPr>
            <a:r>
              <a:rPr lang="en-AU" sz="1000"/>
              <a:t>Go/No-Go – confirm date </a:t>
            </a:r>
          </a:p>
        </p:txBody>
      </p:sp>
      <p:cxnSp>
        <p:nvCxnSpPr>
          <p:cNvPr id="112" name="Straight Arrow Connector 111">
            <a:extLst>
              <a:ext uri="{FF2B5EF4-FFF2-40B4-BE49-F238E27FC236}">
                <a16:creationId xmlns:a16="http://schemas.microsoft.com/office/drawing/2014/main" id="{41E33DBA-BD34-4646-AF95-F415D276DC6E}"/>
              </a:ext>
            </a:extLst>
          </p:cNvPr>
          <p:cNvCxnSpPr/>
          <p:nvPr/>
        </p:nvCxnSpPr>
        <p:spPr>
          <a:xfrm>
            <a:off x="5655314" y="3823040"/>
            <a:ext cx="0" cy="271885"/>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pic>
        <p:nvPicPr>
          <p:cNvPr id="114" name="Graphic 113" descr="Checklist">
            <a:extLst>
              <a:ext uri="{FF2B5EF4-FFF2-40B4-BE49-F238E27FC236}">
                <a16:creationId xmlns:a16="http://schemas.microsoft.com/office/drawing/2014/main" id="{1579D2B8-F45B-4864-92F7-2336EA16C6A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25815" y="3208698"/>
            <a:ext cx="483826" cy="483826"/>
          </a:xfrm>
          <a:prstGeom prst="rect">
            <a:avLst/>
          </a:prstGeom>
        </p:spPr>
      </p:pic>
      <p:sp>
        <p:nvSpPr>
          <p:cNvPr id="115" name="Rectangle 114">
            <a:extLst>
              <a:ext uri="{FF2B5EF4-FFF2-40B4-BE49-F238E27FC236}">
                <a16:creationId xmlns:a16="http://schemas.microsoft.com/office/drawing/2014/main" id="{68FDC2ED-1817-4FA8-B298-C937E2A22FE0}"/>
              </a:ext>
            </a:extLst>
          </p:cNvPr>
          <p:cNvSpPr/>
          <p:nvPr/>
        </p:nvSpPr>
        <p:spPr>
          <a:xfrm>
            <a:off x="7084063" y="4222309"/>
            <a:ext cx="1653183" cy="954107"/>
          </a:xfrm>
          <a:prstGeom prst="rect">
            <a:avLst/>
          </a:prstGeom>
        </p:spPr>
        <p:txBody>
          <a:bodyPr wrap="square">
            <a:spAutoFit/>
          </a:bodyPr>
          <a:lstStyle/>
          <a:p>
            <a:pPr algn="ctr"/>
            <a:r>
              <a:rPr lang="en-AU" sz="1100" b="1"/>
              <a:t>19-May PCF</a:t>
            </a:r>
          </a:p>
          <a:p>
            <a:pPr marL="92075" indent="-92075" fontAlgn="base">
              <a:spcBef>
                <a:spcPts val="600"/>
              </a:spcBef>
              <a:buFont typeface="Arial" panose="020B0604020202020204" pitchFamily="34" charset="0"/>
              <a:buChar char="•"/>
            </a:pPr>
            <a:r>
              <a:rPr lang="en-AU" sz="1000"/>
              <a:t>Confirming Go/No-Go</a:t>
            </a:r>
          </a:p>
          <a:p>
            <a:pPr marL="92075" indent="-92075" fontAlgn="base">
              <a:spcBef>
                <a:spcPts val="600"/>
              </a:spcBef>
              <a:buFont typeface="Arial" panose="020B0604020202020204" pitchFamily="34" charset="0"/>
              <a:buChar char="•"/>
            </a:pPr>
            <a:r>
              <a:rPr lang="en-AU" sz="1000"/>
              <a:t>Issue management</a:t>
            </a:r>
          </a:p>
          <a:p>
            <a:pPr marL="92075" indent="-92075" fontAlgn="base">
              <a:spcBef>
                <a:spcPts val="600"/>
              </a:spcBef>
              <a:buFont typeface="Arial" panose="020B0604020202020204" pitchFamily="34" charset="0"/>
              <a:buChar char="•"/>
            </a:pPr>
            <a:r>
              <a:rPr lang="en-AU" sz="1000"/>
              <a:t>Replanning (if necessary) </a:t>
            </a:r>
          </a:p>
        </p:txBody>
      </p:sp>
      <p:grpSp>
        <p:nvGrpSpPr>
          <p:cNvPr id="116" name="Group 115">
            <a:extLst>
              <a:ext uri="{FF2B5EF4-FFF2-40B4-BE49-F238E27FC236}">
                <a16:creationId xmlns:a16="http://schemas.microsoft.com/office/drawing/2014/main" id="{996E4805-20C5-4648-AE38-DDAC90C8D4B7}"/>
              </a:ext>
            </a:extLst>
          </p:cNvPr>
          <p:cNvGrpSpPr/>
          <p:nvPr/>
        </p:nvGrpSpPr>
        <p:grpSpPr>
          <a:xfrm>
            <a:off x="7637178" y="3215529"/>
            <a:ext cx="483446" cy="470561"/>
            <a:chOff x="7114931" y="5624297"/>
            <a:chExt cx="483922" cy="504965"/>
          </a:xfrm>
        </p:grpSpPr>
        <p:sp>
          <p:nvSpPr>
            <p:cNvPr id="17" name="Freeform 27">
              <a:extLst>
                <a:ext uri="{FF2B5EF4-FFF2-40B4-BE49-F238E27FC236}">
                  <a16:creationId xmlns:a16="http://schemas.microsoft.com/office/drawing/2014/main" id="{1E44C6B0-2FE2-4C77-94D2-327A1487A482}"/>
                </a:ext>
              </a:extLst>
            </p:cNvPr>
            <p:cNvSpPr>
              <a:spLocks/>
            </p:cNvSpPr>
            <p:nvPr/>
          </p:nvSpPr>
          <p:spPr bwMode="auto">
            <a:xfrm>
              <a:off x="7114931" y="5624297"/>
              <a:ext cx="483922" cy="187258"/>
            </a:xfrm>
            <a:custGeom>
              <a:avLst/>
              <a:gdLst>
                <a:gd name="T0" fmla="*/ 215 w 215"/>
                <a:gd name="T1" fmla="*/ 80 h 83"/>
                <a:gd name="T2" fmla="*/ 193 w 215"/>
                <a:gd name="T3" fmla="*/ 39 h 83"/>
                <a:gd name="T4" fmla="*/ 192 w 215"/>
                <a:gd name="T5" fmla="*/ 39 h 83"/>
                <a:gd name="T6" fmla="*/ 192 w 215"/>
                <a:gd name="T7" fmla="*/ 39 h 83"/>
                <a:gd name="T8" fmla="*/ 175 w 215"/>
                <a:gd name="T9" fmla="*/ 22 h 83"/>
                <a:gd name="T10" fmla="*/ 107 w 215"/>
                <a:gd name="T11" fmla="*/ 0 h 83"/>
                <a:gd name="T12" fmla="*/ 107 w 215"/>
                <a:gd name="T13" fmla="*/ 0 h 83"/>
                <a:gd name="T14" fmla="*/ 107 w 215"/>
                <a:gd name="T15" fmla="*/ 0 h 83"/>
                <a:gd name="T16" fmla="*/ 107 w 215"/>
                <a:gd name="T17" fmla="*/ 0 h 83"/>
                <a:gd name="T18" fmla="*/ 40 w 215"/>
                <a:gd name="T19" fmla="*/ 22 h 83"/>
                <a:gd name="T20" fmla="*/ 22 w 215"/>
                <a:gd name="T21" fmla="*/ 39 h 83"/>
                <a:gd name="T22" fmla="*/ 22 w 215"/>
                <a:gd name="T23" fmla="*/ 39 h 83"/>
                <a:gd name="T24" fmla="*/ 22 w 215"/>
                <a:gd name="T25" fmla="*/ 39 h 83"/>
                <a:gd name="T26" fmla="*/ 0 w 215"/>
                <a:gd name="T27" fmla="*/ 80 h 83"/>
                <a:gd name="T28" fmla="*/ 1 w 215"/>
                <a:gd name="T29" fmla="*/ 83 h 83"/>
                <a:gd name="T30" fmla="*/ 2 w 215"/>
                <a:gd name="T31" fmla="*/ 83 h 83"/>
                <a:gd name="T32" fmla="*/ 4 w 215"/>
                <a:gd name="T33" fmla="*/ 81 h 83"/>
                <a:gd name="T34" fmla="*/ 24 w 215"/>
                <a:gd name="T35" fmla="*/ 44 h 83"/>
                <a:gd name="T36" fmla="*/ 33 w 215"/>
                <a:gd name="T37" fmla="*/ 57 h 83"/>
                <a:gd name="T38" fmla="*/ 35 w 215"/>
                <a:gd name="T39" fmla="*/ 58 h 83"/>
                <a:gd name="T40" fmla="*/ 37 w 215"/>
                <a:gd name="T41" fmla="*/ 57 h 83"/>
                <a:gd name="T42" fmla="*/ 37 w 215"/>
                <a:gd name="T43" fmla="*/ 54 h 83"/>
                <a:gd name="T44" fmla="*/ 27 w 215"/>
                <a:gd name="T45" fmla="*/ 41 h 83"/>
                <a:gd name="T46" fmla="*/ 43 w 215"/>
                <a:gd name="T47" fmla="*/ 26 h 83"/>
                <a:gd name="T48" fmla="*/ 105 w 215"/>
                <a:gd name="T49" fmla="*/ 4 h 83"/>
                <a:gd name="T50" fmla="*/ 105 w 215"/>
                <a:gd name="T51" fmla="*/ 25 h 83"/>
                <a:gd name="T52" fmla="*/ 107 w 215"/>
                <a:gd name="T53" fmla="*/ 27 h 83"/>
                <a:gd name="T54" fmla="*/ 110 w 215"/>
                <a:gd name="T55" fmla="*/ 25 h 83"/>
                <a:gd name="T56" fmla="*/ 110 w 215"/>
                <a:gd name="T57" fmla="*/ 4 h 83"/>
                <a:gd name="T58" fmla="*/ 172 w 215"/>
                <a:gd name="T59" fmla="*/ 26 h 83"/>
                <a:gd name="T60" fmla="*/ 188 w 215"/>
                <a:gd name="T61" fmla="*/ 41 h 83"/>
                <a:gd name="T62" fmla="*/ 178 w 215"/>
                <a:gd name="T63" fmla="*/ 54 h 83"/>
                <a:gd name="T64" fmla="*/ 178 w 215"/>
                <a:gd name="T65" fmla="*/ 57 h 83"/>
                <a:gd name="T66" fmla="*/ 180 w 215"/>
                <a:gd name="T67" fmla="*/ 58 h 83"/>
                <a:gd name="T68" fmla="*/ 181 w 215"/>
                <a:gd name="T69" fmla="*/ 57 h 83"/>
                <a:gd name="T70" fmla="*/ 191 w 215"/>
                <a:gd name="T71" fmla="*/ 44 h 83"/>
                <a:gd name="T72" fmla="*/ 210 w 215"/>
                <a:gd name="T73" fmla="*/ 81 h 83"/>
                <a:gd name="T74" fmla="*/ 213 w 215"/>
                <a:gd name="T75" fmla="*/ 83 h 83"/>
                <a:gd name="T76" fmla="*/ 215 w 215"/>
                <a:gd name="T77" fmla="*/ 80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15" h="83">
                  <a:moveTo>
                    <a:pt x="215" y="80"/>
                  </a:moveTo>
                  <a:cubicBezTo>
                    <a:pt x="211" y="65"/>
                    <a:pt x="203" y="51"/>
                    <a:pt x="193" y="39"/>
                  </a:cubicBezTo>
                  <a:cubicBezTo>
                    <a:pt x="193" y="39"/>
                    <a:pt x="193" y="39"/>
                    <a:pt x="192" y="39"/>
                  </a:cubicBezTo>
                  <a:cubicBezTo>
                    <a:pt x="192" y="39"/>
                    <a:pt x="192" y="39"/>
                    <a:pt x="192" y="39"/>
                  </a:cubicBezTo>
                  <a:cubicBezTo>
                    <a:pt x="187" y="33"/>
                    <a:pt x="181" y="27"/>
                    <a:pt x="175" y="22"/>
                  </a:cubicBezTo>
                  <a:cubicBezTo>
                    <a:pt x="155" y="7"/>
                    <a:pt x="132" y="0"/>
                    <a:pt x="107" y="0"/>
                  </a:cubicBezTo>
                  <a:cubicBezTo>
                    <a:pt x="107" y="0"/>
                    <a:pt x="107" y="0"/>
                    <a:pt x="107" y="0"/>
                  </a:cubicBezTo>
                  <a:cubicBezTo>
                    <a:pt x="107" y="0"/>
                    <a:pt x="107" y="0"/>
                    <a:pt x="107" y="0"/>
                  </a:cubicBezTo>
                  <a:cubicBezTo>
                    <a:pt x="107" y="0"/>
                    <a:pt x="107" y="0"/>
                    <a:pt x="107" y="0"/>
                  </a:cubicBezTo>
                  <a:cubicBezTo>
                    <a:pt x="83" y="0"/>
                    <a:pt x="59" y="7"/>
                    <a:pt x="40" y="22"/>
                  </a:cubicBezTo>
                  <a:cubicBezTo>
                    <a:pt x="33" y="27"/>
                    <a:pt x="28" y="33"/>
                    <a:pt x="22" y="39"/>
                  </a:cubicBezTo>
                  <a:cubicBezTo>
                    <a:pt x="22" y="39"/>
                    <a:pt x="22" y="39"/>
                    <a:pt x="22" y="39"/>
                  </a:cubicBezTo>
                  <a:cubicBezTo>
                    <a:pt x="22" y="39"/>
                    <a:pt x="22" y="39"/>
                    <a:pt x="22" y="39"/>
                  </a:cubicBezTo>
                  <a:cubicBezTo>
                    <a:pt x="12" y="51"/>
                    <a:pt x="4" y="65"/>
                    <a:pt x="0" y="80"/>
                  </a:cubicBezTo>
                  <a:cubicBezTo>
                    <a:pt x="0" y="81"/>
                    <a:pt x="0" y="82"/>
                    <a:pt x="1" y="83"/>
                  </a:cubicBezTo>
                  <a:cubicBezTo>
                    <a:pt x="2" y="83"/>
                    <a:pt x="2" y="83"/>
                    <a:pt x="2" y="83"/>
                  </a:cubicBezTo>
                  <a:cubicBezTo>
                    <a:pt x="3" y="83"/>
                    <a:pt x="4" y="82"/>
                    <a:pt x="4" y="81"/>
                  </a:cubicBezTo>
                  <a:cubicBezTo>
                    <a:pt x="8" y="68"/>
                    <a:pt x="15" y="55"/>
                    <a:pt x="24" y="44"/>
                  </a:cubicBezTo>
                  <a:cubicBezTo>
                    <a:pt x="33" y="57"/>
                    <a:pt x="33" y="57"/>
                    <a:pt x="33" y="57"/>
                  </a:cubicBezTo>
                  <a:cubicBezTo>
                    <a:pt x="34" y="57"/>
                    <a:pt x="34" y="58"/>
                    <a:pt x="35" y="58"/>
                  </a:cubicBezTo>
                  <a:cubicBezTo>
                    <a:pt x="36" y="58"/>
                    <a:pt x="36" y="57"/>
                    <a:pt x="37" y="57"/>
                  </a:cubicBezTo>
                  <a:cubicBezTo>
                    <a:pt x="38" y="56"/>
                    <a:pt x="38" y="55"/>
                    <a:pt x="37" y="54"/>
                  </a:cubicBezTo>
                  <a:cubicBezTo>
                    <a:pt x="27" y="41"/>
                    <a:pt x="27" y="41"/>
                    <a:pt x="27" y="41"/>
                  </a:cubicBezTo>
                  <a:cubicBezTo>
                    <a:pt x="32" y="35"/>
                    <a:pt x="37" y="30"/>
                    <a:pt x="43" y="26"/>
                  </a:cubicBezTo>
                  <a:cubicBezTo>
                    <a:pt x="61" y="12"/>
                    <a:pt x="82" y="5"/>
                    <a:pt x="105" y="4"/>
                  </a:cubicBezTo>
                  <a:cubicBezTo>
                    <a:pt x="105" y="25"/>
                    <a:pt x="105" y="25"/>
                    <a:pt x="105" y="25"/>
                  </a:cubicBezTo>
                  <a:cubicBezTo>
                    <a:pt x="105" y="26"/>
                    <a:pt x="106" y="27"/>
                    <a:pt x="107" y="27"/>
                  </a:cubicBezTo>
                  <a:cubicBezTo>
                    <a:pt x="109" y="27"/>
                    <a:pt x="110" y="26"/>
                    <a:pt x="110" y="25"/>
                  </a:cubicBezTo>
                  <a:cubicBezTo>
                    <a:pt x="110" y="4"/>
                    <a:pt x="110" y="4"/>
                    <a:pt x="110" y="4"/>
                  </a:cubicBezTo>
                  <a:cubicBezTo>
                    <a:pt x="132" y="5"/>
                    <a:pt x="154" y="12"/>
                    <a:pt x="172" y="26"/>
                  </a:cubicBezTo>
                  <a:cubicBezTo>
                    <a:pt x="178" y="30"/>
                    <a:pt x="183" y="35"/>
                    <a:pt x="188" y="41"/>
                  </a:cubicBezTo>
                  <a:cubicBezTo>
                    <a:pt x="178" y="54"/>
                    <a:pt x="178" y="54"/>
                    <a:pt x="178" y="54"/>
                  </a:cubicBezTo>
                  <a:cubicBezTo>
                    <a:pt x="177" y="55"/>
                    <a:pt x="177" y="56"/>
                    <a:pt x="178" y="57"/>
                  </a:cubicBezTo>
                  <a:cubicBezTo>
                    <a:pt x="179" y="57"/>
                    <a:pt x="179" y="58"/>
                    <a:pt x="180" y="58"/>
                  </a:cubicBezTo>
                  <a:cubicBezTo>
                    <a:pt x="180" y="58"/>
                    <a:pt x="181" y="57"/>
                    <a:pt x="181" y="57"/>
                  </a:cubicBezTo>
                  <a:cubicBezTo>
                    <a:pt x="191" y="44"/>
                    <a:pt x="191" y="44"/>
                    <a:pt x="191" y="44"/>
                  </a:cubicBezTo>
                  <a:cubicBezTo>
                    <a:pt x="200" y="55"/>
                    <a:pt x="206" y="68"/>
                    <a:pt x="210" y="81"/>
                  </a:cubicBezTo>
                  <a:cubicBezTo>
                    <a:pt x="211" y="82"/>
                    <a:pt x="212" y="83"/>
                    <a:pt x="213" y="83"/>
                  </a:cubicBezTo>
                  <a:cubicBezTo>
                    <a:pt x="215" y="82"/>
                    <a:pt x="215" y="81"/>
                    <a:pt x="215" y="8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p>
          </p:txBody>
        </p:sp>
        <p:sp>
          <p:nvSpPr>
            <p:cNvPr id="18" name="Freeform 28">
              <a:extLst>
                <a:ext uri="{FF2B5EF4-FFF2-40B4-BE49-F238E27FC236}">
                  <a16:creationId xmlns:a16="http://schemas.microsoft.com/office/drawing/2014/main" id="{98E888FA-C263-4AC2-BCAC-961D2F949E75}"/>
                </a:ext>
              </a:extLst>
            </p:cNvPr>
            <p:cNvSpPr>
              <a:spLocks/>
            </p:cNvSpPr>
            <p:nvPr/>
          </p:nvSpPr>
          <p:spPr bwMode="auto">
            <a:xfrm>
              <a:off x="7142284" y="6000916"/>
              <a:ext cx="429218" cy="128346"/>
            </a:xfrm>
            <a:custGeom>
              <a:avLst/>
              <a:gdLst>
                <a:gd name="T0" fmla="*/ 190 w 191"/>
                <a:gd name="T1" fmla="*/ 1 h 57"/>
                <a:gd name="T2" fmla="*/ 187 w 191"/>
                <a:gd name="T3" fmla="*/ 2 h 57"/>
                <a:gd name="T4" fmla="*/ 95 w 191"/>
                <a:gd name="T5" fmla="*/ 52 h 57"/>
                <a:gd name="T6" fmla="*/ 4 w 191"/>
                <a:gd name="T7" fmla="*/ 2 h 57"/>
                <a:gd name="T8" fmla="*/ 1 w 191"/>
                <a:gd name="T9" fmla="*/ 1 h 57"/>
                <a:gd name="T10" fmla="*/ 0 w 191"/>
                <a:gd name="T11" fmla="*/ 4 h 57"/>
                <a:gd name="T12" fmla="*/ 95 w 191"/>
                <a:gd name="T13" fmla="*/ 57 h 57"/>
                <a:gd name="T14" fmla="*/ 190 w 191"/>
                <a:gd name="T15" fmla="*/ 4 h 57"/>
                <a:gd name="T16" fmla="*/ 190 w 191"/>
                <a:gd name="T17" fmla="*/ 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1" h="57">
                  <a:moveTo>
                    <a:pt x="190" y="1"/>
                  </a:moveTo>
                  <a:cubicBezTo>
                    <a:pt x="189" y="0"/>
                    <a:pt x="187" y="1"/>
                    <a:pt x="187" y="2"/>
                  </a:cubicBezTo>
                  <a:cubicBezTo>
                    <a:pt x="167" y="33"/>
                    <a:pt x="133" y="52"/>
                    <a:pt x="95" y="52"/>
                  </a:cubicBezTo>
                  <a:cubicBezTo>
                    <a:pt x="58" y="52"/>
                    <a:pt x="24" y="33"/>
                    <a:pt x="4" y="2"/>
                  </a:cubicBezTo>
                  <a:cubicBezTo>
                    <a:pt x="4" y="1"/>
                    <a:pt x="2" y="0"/>
                    <a:pt x="1" y="1"/>
                  </a:cubicBezTo>
                  <a:cubicBezTo>
                    <a:pt x="0" y="2"/>
                    <a:pt x="0" y="3"/>
                    <a:pt x="0" y="4"/>
                  </a:cubicBezTo>
                  <a:cubicBezTo>
                    <a:pt x="21" y="37"/>
                    <a:pt x="57" y="57"/>
                    <a:pt x="95" y="57"/>
                  </a:cubicBezTo>
                  <a:cubicBezTo>
                    <a:pt x="134" y="57"/>
                    <a:pt x="170" y="37"/>
                    <a:pt x="190" y="4"/>
                  </a:cubicBezTo>
                  <a:cubicBezTo>
                    <a:pt x="191" y="3"/>
                    <a:pt x="191" y="2"/>
                    <a:pt x="190"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p>
          </p:txBody>
        </p:sp>
        <p:sp>
          <p:nvSpPr>
            <p:cNvPr id="19" name="Freeform 29">
              <a:extLst>
                <a:ext uri="{FF2B5EF4-FFF2-40B4-BE49-F238E27FC236}">
                  <a16:creationId xmlns:a16="http://schemas.microsoft.com/office/drawing/2014/main" id="{C101913D-3809-4266-AFF7-A46624F2BA44}"/>
                </a:ext>
              </a:extLst>
            </p:cNvPr>
            <p:cNvSpPr>
              <a:spLocks noEditPoints="1"/>
            </p:cNvSpPr>
            <p:nvPr/>
          </p:nvSpPr>
          <p:spPr bwMode="auto">
            <a:xfrm>
              <a:off x="7264316" y="5824179"/>
              <a:ext cx="265105" cy="187258"/>
            </a:xfrm>
            <a:custGeom>
              <a:avLst/>
              <a:gdLst>
                <a:gd name="T0" fmla="*/ 118 w 118"/>
                <a:gd name="T1" fmla="*/ 1 h 83"/>
                <a:gd name="T2" fmla="*/ 114 w 118"/>
                <a:gd name="T3" fmla="*/ 1 h 83"/>
                <a:gd name="T4" fmla="*/ 64 w 118"/>
                <a:gd name="T5" fmla="*/ 54 h 83"/>
                <a:gd name="T6" fmla="*/ 41 w 118"/>
                <a:gd name="T7" fmla="*/ 48 h 83"/>
                <a:gd name="T8" fmla="*/ 0 w 118"/>
                <a:gd name="T9" fmla="*/ 80 h 83"/>
                <a:gd name="T10" fmla="*/ 1 w 118"/>
                <a:gd name="T11" fmla="*/ 82 h 83"/>
                <a:gd name="T12" fmla="*/ 2 w 118"/>
                <a:gd name="T13" fmla="*/ 83 h 83"/>
                <a:gd name="T14" fmla="*/ 80 w 118"/>
                <a:gd name="T15" fmla="*/ 83 h 83"/>
                <a:gd name="T16" fmla="*/ 82 w 118"/>
                <a:gd name="T17" fmla="*/ 82 h 83"/>
                <a:gd name="T18" fmla="*/ 83 w 118"/>
                <a:gd name="T19" fmla="*/ 80 h 83"/>
                <a:gd name="T20" fmla="*/ 68 w 118"/>
                <a:gd name="T21" fmla="*/ 57 h 83"/>
                <a:gd name="T22" fmla="*/ 118 w 118"/>
                <a:gd name="T23" fmla="*/ 5 h 83"/>
                <a:gd name="T24" fmla="*/ 118 w 118"/>
                <a:gd name="T25" fmla="*/ 1 h 83"/>
                <a:gd name="T26" fmla="*/ 77 w 118"/>
                <a:gd name="T27" fmla="*/ 79 h 83"/>
                <a:gd name="T28" fmla="*/ 5 w 118"/>
                <a:gd name="T29" fmla="*/ 79 h 83"/>
                <a:gd name="T30" fmla="*/ 41 w 118"/>
                <a:gd name="T31" fmla="*/ 52 h 83"/>
                <a:gd name="T32" fmla="*/ 63 w 118"/>
                <a:gd name="T33" fmla="*/ 59 h 83"/>
                <a:gd name="T34" fmla="*/ 63 w 118"/>
                <a:gd name="T35" fmla="*/ 59 h 83"/>
                <a:gd name="T36" fmla="*/ 63 w 118"/>
                <a:gd name="T37" fmla="*/ 59 h 83"/>
                <a:gd name="T38" fmla="*/ 77 w 118"/>
                <a:gd name="T39" fmla="*/ 7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8" h="83">
                  <a:moveTo>
                    <a:pt x="118" y="1"/>
                  </a:moveTo>
                  <a:cubicBezTo>
                    <a:pt x="117" y="0"/>
                    <a:pt x="115" y="0"/>
                    <a:pt x="114" y="1"/>
                  </a:cubicBezTo>
                  <a:cubicBezTo>
                    <a:pt x="64" y="54"/>
                    <a:pt x="64" y="54"/>
                    <a:pt x="64" y="54"/>
                  </a:cubicBezTo>
                  <a:cubicBezTo>
                    <a:pt x="57" y="50"/>
                    <a:pt x="50" y="48"/>
                    <a:pt x="41" y="48"/>
                  </a:cubicBezTo>
                  <a:cubicBezTo>
                    <a:pt x="22" y="48"/>
                    <a:pt x="5" y="61"/>
                    <a:pt x="0" y="80"/>
                  </a:cubicBezTo>
                  <a:cubicBezTo>
                    <a:pt x="0" y="81"/>
                    <a:pt x="0" y="82"/>
                    <a:pt x="1" y="82"/>
                  </a:cubicBezTo>
                  <a:cubicBezTo>
                    <a:pt x="1" y="83"/>
                    <a:pt x="2" y="83"/>
                    <a:pt x="2" y="83"/>
                  </a:cubicBezTo>
                  <a:cubicBezTo>
                    <a:pt x="80" y="83"/>
                    <a:pt x="80" y="83"/>
                    <a:pt x="80" y="83"/>
                  </a:cubicBezTo>
                  <a:cubicBezTo>
                    <a:pt x="81" y="83"/>
                    <a:pt x="82" y="83"/>
                    <a:pt x="82" y="82"/>
                  </a:cubicBezTo>
                  <a:cubicBezTo>
                    <a:pt x="83" y="82"/>
                    <a:pt x="83" y="81"/>
                    <a:pt x="83" y="80"/>
                  </a:cubicBezTo>
                  <a:cubicBezTo>
                    <a:pt x="80" y="71"/>
                    <a:pt x="75" y="62"/>
                    <a:pt x="68" y="57"/>
                  </a:cubicBezTo>
                  <a:cubicBezTo>
                    <a:pt x="118" y="5"/>
                    <a:pt x="118" y="5"/>
                    <a:pt x="118" y="5"/>
                  </a:cubicBezTo>
                  <a:cubicBezTo>
                    <a:pt x="118" y="4"/>
                    <a:pt x="118" y="2"/>
                    <a:pt x="118" y="1"/>
                  </a:cubicBezTo>
                  <a:close/>
                  <a:moveTo>
                    <a:pt x="77" y="79"/>
                  </a:moveTo>
                  <a:cubicBezTo>
                    <a:pt x="5" y="79"/>
                    <a:pt x="5" y="79"/>
                    <a:pt x="5" y="79"/>
                  </a:cubicBezTo>
                  <a:cubicBezTo>
                    <a:pt x="10" y="63"/>
                    <a:pt x="25" y="52"/>
                    <a:pt x="41" y="52"/>
                  </a:cubicBezTo>
                  <a:cubicBezTo>
                    <a:pt x="49" y="52"/>
                    <a:pt x="57" y="55"/>
                    <a:pt x="63" y="59"/>
                  </a:cubicBezTo>
                  <a:cubicBezTo>
                    <a:pt x="63" y="59"/>
                    <a:pt x="63" y="59"/>
                    <a:pt x="63" y="59"/>
                  </a:cubicBezTo>
                  <a:cubicBezTo>
                    <a:pt x="63" y="59"/>
                    <a:pt x="63" y="59"/>
                    <a:pt x="63" y="59"/>
                  </a:cubicBezTo>
                  <a:cubicBezTo>
                    <a:pt x="70" y="64"/>
                    <a:pt x="75" y="71"/>
                    <a:pt x="77" y="7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p>
          </p:txBody>
        </p:sp>
      </p:grpSp>
      <p:cxnSp>
        <p:nvCxnSpPr>
          <p:cNvPr id="118" name="Straight Arrow Connector 117">
            <a:extLst>
              <a:ext uri="{FF2B5EF4-FFF2-40B4-BE49-F238E27FC236}">
                <a16:creationId xmlns:a16="http://schemas.microsoft.com/office/drawing/2014/main" id="{DC919EBE-A6C0-4DD4-AABD-EC16ECE5FD85}"/>
              </a:ext>
            </a:extLst>
          </p:cNvPr>
          <p:cNvCxnSpPr>
            <a:cxnSpLocks/>
          </p:cNvCxnSpPr>
          <p:nvPr/>
        </p:nvCxnSpPr>
        <p:spPr>
          <a:xfrm>
            <a:off x="7910654" y="3833770"/>
            <a:ext cx="0" cy="271885"/>
          </a:xfrm>
          <a:prstGeom prst="straightConnector1">
            <a:avLst/>
          </a:prstGeom>
          <a:ln>
            <a:solidFill>
              <a:schemeClr val="accent6">
                <a:lumMod val="9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0" name="Rectangle 119">
            <a:extLst>
              <a:ext uri="{FF2B5EF4-FFF2-40B4-BE49-F238E27FC236}">
                <a16:creationId xmlns:a16="http://schemas.microsoft.com/office/drawing/2014/main" id="{C3EFC6E5-C221-4301-96B1-5EB663C4BC36}"/>
              </a:ext>
            </a:extLst>
          </p:cNvPr>
          <p:cNvSpPr/>
          <p:nvPr/>
        </p:nvSpPr>
        <p:spPr>
          <a:xfrm>
            <a:off x="7883974" y="1657884"/>
            <a:ext cx="1186092" cy="991810"/>
          </a:xfrm>
          <a:prstGeom prst="rect">
            <a:avLst/>
          </a:prstGeom>
        </p:spPr>
        <p:txBody>
          <a:bodyPr wrap="square" lIns="36000" rIns="36000">
            <a:spAutoFit/>
          </a:bodyPr>
          <a:lstStyle/>
          <a:p>
            <a:pPr algn="ctr">
              <a:lnSpc>
                <a:spcPct val="95000"/>
              </a:lnSpc>
              <a:spcBef>
                <a:spcPts val="300"/>
              </a:spcBef>
            </a:pPr>
            <a:r>
              <a:rPr lang="en-AU" sz="1100" b="1"/>
              <a:t>31-May</a:t>
            </a:r>
          </a:p>
          <a:p>
            <a:pPr marL="182563" indent="-90488" fontAlgn="base">
              <a:lnSpc>
                <a:spcPct val="95000"/>
              </a:lnSpc>
              <a:spcBef>
                <a:spcPts val="600"/>
              </a:spcBef>
              <a:spcAft>
                <a:spcPts val="300"/>
              </a:spcAft>
              <a:buFont typeface="Arial" panose="020B0604020202020204" pitchFamily="34" charset="0"/>
              <a:buChar char="•"/>
              <a:defRPr/>
            </a:pPr>
            <a:r>
              <a:rPr lang="en-AU" sz="1000"/>
              <a:t>5MS Retail/ Metering</a:t>
            </a:r>
            <a:br>
              <a:rPr lang="en-AU" sz="1000"/>
            </a:br>
            <a:r>
              <a:rPr lang="en-AU" sz="1000"/>
              <a:t>Solution Go-Live</a:t>
            </a:r>
          </a:p>
          <a:p>
            <a:pPr algn="ctr">
              <a:lnSpc>
                <a:spcPct val="95000"/>
              </a:lnSpc>
              <a:spcBef>
                <a:spcPts val="300"/>
              </a:spcBef>
              <a:spcAft>
                <a:spcPts val="300"/>
              </a:spcAft>
            </a:pPr>
            <a:endParaRPr lang="en-US" sz="1000"/>
          </a:p>
        </p:txBody>
      </p:sp>
      <p:cxnSp>
        <p:nvCxnSpPr>
          <p:cNvPr id="123" name="Straight Arrow Connector 122">
            <a:extLst>
              <a:ext uri="{FF2B5EF4-FFF2-40B4-BE49-F238E27FC236}">
                <a16:creationId xmlns:a16="http://schemas.microsoft.com/office/drawing/2014/main" id="{CD4C5F86-E4D3-4059-AED7-C3BD9D373308}"/>
              </a:ext>
            </a:extLst>
          </p:cNvPr>
          <p:cNvCxnSpPr>
            <a:cxnSpLocks/>
          </p:cNvCxnSpPr>
          <p:nvPr/>
        </p:nvCxnSpPr>
        <p:spPr>
          <a:xfrm flipV="1">
            <a:off x="8743974" y="2638629"/>
            <a:ext cx="0" cy="540000"/>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26" name="TextBox 125">
            <a:extLst>
              <a:ext uri="{FF2B5EF4-FFF2-40B4-BE49-F238E27FC236}">
                <a16:creationId xmlns:a16="http://schemas.microsoft.com/office/drawing/2014/main" id="{C8500067-AD77-4B09-BB85-19154EE3055B}"/>
              </a:ext>
            </a:extLst>
          </p:cNvPr>
          <p:cNvSpPr txBox="1"/>
          <p:nvPr/>
        </p:nvSpPr>
        <p:spPr>
          <a:xfrm>
            <a:off x="21421" y="2403690"/>
            <a:ext cx="1117083" cy="230832"/>
          </a:xfrm>
          <a:prstGeom prst="rect">
            <a:avLst/>
          </a:prstGeom>
          <a:noFill/>
        </p:spPr>
        <p:txBody>
          <a:bodyPr wrap="square" rtlCol="0">
            <a:spAutoFit/>
          </a:bodyPr>
          <a:lstStyle/>
          <a:p>
            <a:r>
              <a:rPr lang="en-AU" sz="900" b="1">
                <a:solidFill>
                  <a:schemeClr val="bg1"/>
                </a:solidFill>
              </a:rPr>
              <a:t>Key milestones</a:t>
            </a:r>
          </a:p>
        </p:txBody>
      </p:sp>
      <p:sp>
        <p:nvSpPr>
          <p:cNvPr id="56" name="Arrow: Right 55">
            <a:extLst>
              <a:ext uri="{FF2B5EF4-FFF2-40B4-BE49-F238E27FC236}">
                <a16:creationId xmlns:a16="http://schemas.microsoft.com/office/drawing/2014/main" id="{0C7EDEBC-4094-49AA-8C02-838DFE5E1D1A}"/>
              </a:ext>
            </a:extLst>
          </p:cNvPr>
          <p:cNvSpPr/>
          <p:nvPr/>
        </p:nvSpPr>
        <p:spPr>
          <a:xfrm>
            <a:off x="73152" y="5776336"/>
            <a:ext cx="1429999" cy="400110"/>
          </a:xfrm>
          <a:prstGeom prst="right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57" name="TextBox 56">
            <a:extLst>
              <a:ext uri="{FF2B5EF4-FFF2-40B4-BE49-F238E27FC236}">
                <a16:creationId xmlns:a16="http://schemas.microsoft.com/office/drawing/2014/main" id="{B18D2FE4-82E6-487D-B54E-5AEC1F690ADC}"/>
              </a:ext>
            </a:extLst>
          </p:cNvPr>
          <p:cNvSpPr txBox="1"/>
          <p:nvPr/>
        </p:nvSpPr>
        <p:spPr>
          <a:xfrm>
            <a:off x="18519" y="5860975"/>
            <a:ext cx="1484632" cy="230832"/>
          </a:xfrm>
          <a:prstGeom prst="rect">
            <a:avLst/>
          </a:prstGeom>
          <a:noFill/>
        </p:spPr>
        <p:txBody>
          <a:bodyPr wrap="square" rtlCol="0">
            <a:spAutoFit/>
          </a:bodyPr>
          <a:lstStyle/>
          <a:p>
            <a:r>
              <a:rPr lang="en-AU" sz="900" b="1">
                <a:solidFill>
                  <a:schemeClr val="bg1"/>
                </a:solidFill>
              </a:rPr>
              <a:t>Communication timeline</a:t>
            </a:r>
          </a:p>
        </p:txBody>
      </p:sp>
      <p:sp>
        <p:nvSpPr>
          <p:cNvPr id="3" name="Oval 2">
            <a:extLst>
              <a:ext uri="{FF2B5EF4-FFF2-40B4-BE49-F238E27FC236}">
                <a16:creationId xmlns:a16="http://schemas.microsoft.com/office/drawing/2014/main" id="{FB302F85-8719-42F0-9AC7-B23A352BF196}"/>
              </a:ext>
            </a:extLst>
          </p:cNvPr>
          <p:cNvSpPr/>
          <p:nvPr/>
        </p:nvSpPr>
        <p:spPr>
          <a:xfrm>
            <a:off x="1615812" y="2952015"/>
            <a:ext cx="1008000" cy="1008000"/>
          </a:xfrm>
          <a:prstGeom prst="ellipse">
            <a:avLst/>
          </a:prstGeom>
          <a:noFill/>
          <a:ln w="444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4237870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BE1BA-3A2C-4CAA-9DE1-210D800FF6D5}"/>
              </a:ext>
            </a:extLst>
          </p:cNvPr>
          <p:cNvSpPr>
            <a:spLocks noGrp="1"/>
          </p:cNvSpPr>
          <p:nvPr>
            <p:ph type="title"/>
          </p:nvPr>
        </p:nvSpPr>
        <p:spPr/>
        <p:txBody>
          <a:bodyPr>
            <a:normAutofit fontScale="90000"/>
          </a:bodyPr>
          <a:lstStyle/>
          <a:p>
            <a:br>
              <a:rPr lang="en-AU" sz="4800">
                <a:cs typeface="Arial" panose="020B0604020202020204" pitchFamily="34" charset="0"/>
              </a:rPr>
            </a:br>
            <a:r>
              <a:rPr lang="en-AU" sz="4800">
                <a:cs typeface="Arial" panose="020B0604020202020204" pitchFamily="34" charset="0"/>
              </a:rPr>
              <a:t>Settlements Industry Testing</a:t>
            </a:r>
            <a:br>
              <a:rPr lang="en-AU" sz="4800">
                <a:solidFill>
                  <a:schemeClr val="tx1"/>
                </a:solidFill>
                <a:cs typeface="Arial" panose="020B0604020202020204" pitchFamily="34" charset="0"/>
              </a:rPr>
            </a:br>
            <a:br>
              <a:rPr lang="en-AU"/>
            </a:br>
            <a:endParaRPr lang="en-AU"/>
          </a:p>
        </p:txBody>
      </p:sp>
      <p:sp>
        <p:nvSpPr>
          <p:cNvPr id="3" name="Text Placeholder 2">
            <a:extLst>
              <a:ext uri="{FF2B5EF4-FFF2-40B4-BE49-F238E27FC236}">
                <a16:creationId xmlns:a16="http://schemas.microsoft.com/office/drawing/2014/main" id="{758EF335-557A-4AC4-9008-5C8A0FC43F59}"/>
              </a:ext>
            </a:extLst>
          </p:cNvPr>
          <p:cNvSpPr>
            <a:spLocks noGrp="1"/>
          </p:cNvSpPr>
          <p:nvPr>
            <p:ph type="body" idx="1"/>
          </p:nvPr>
        </p:nvSpPr>
        <p:spPr/>
        <p:txBody>
          <a:bodyPr/>
          <a:lstStyle/>
          <a:p>
            <a:r>
              <a:rPr lang="en-AU"/>
              <a:t>Tui Grant</a:t>
            </a:r>
          </a:p>
        </p:txBody>
      </p:sp>
    </p:spTree>
    <p:extLst>
      <p:ext uri="{BB962C8B-B14F-4D97-AF65-F5344CB8AC3E}">
        <p14:creationId xmlns:p14="http://schemas.microsoft.com/office/powerpoint/2010/main" val="3311323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52033-D02A-4585-93D7-3097FDD88A77}"/>
              </a:ext>
            </a:extLst>
          </p:cNvPr>
          <p:cNvSpPr>
            <a:spLocks noGrp="1"/>
          </p:cNvSpPr>
          <p:nvPr>
            <p:ph type="title"/>
          </p:nvPr>
        </p:nvSpPr>
        <p:spPr>
          <a:xfrm>
            <a:off x="2077" y="136528"/>
            <a:ext cx="8422292" cy="1189039"/>
          </a:xfrm>
        </p:spPr>
        <p:txBody>
          <a:bodyPr/>
          <a:lstStyle/>
          <a:p>
            <a:r>
              <a:rPr lang="en-AU"/>
              <a:t>Settlements- Industry Testing</a:t>
            </a:r>
          </a:p>
        </p:txBody>
      </p:sp>
      <p:sp>
        <p:nvSpPr>
          <p:cNvPr id="3" name="Content Placeholder 2">
            <a:extLst>
              <a:ext uri="{FF2B5EF4-FFF2-40B4-BE49-F238E27FC236}">
                <a16:creationId xmlns:a16="http://schemas.microsoft.com/office/drawing/2014/main" id="{375EA64F-1743-42D4-AFFF-100A82BF1D5E}"/>
              </a:ext>
            </a:extLst>
          </p:cNvPr>
          <p:cNvSpPr>
            <a:spLocks noGrp="1"/>
          </p:cNvSpPr>
          <p:nvPr>
            <p:ph idx="1"/>
          </p:nvPr>
        </p:nvSpPr>
        <p:spPr>
          <a:xfrm>
            <a:off x="85206" y="1552530"/>
            <a:ext cx="9058794" cy="5099933"/>
          </a:xfrm>
        </p:spPr>
        <p:txBody>
          <a:bodyPr vert="horz" lIns="91440" tIns="45720" rIns="91440" bIns="45720" rtlCol="0" anchor="t">
            <a:normAutofit fontScale="85000" lnSpcReduction="20000"/>
          </a:bodyPr>
          <a:lstStyle/>
          <a:p>
            <a:r>
              <a:rPr lang="en-AU" dirty="0"/>
              <a:t>The new settlement system is available to industry in Pre-Production since the 22 March 2021.  </a:t>
            </a:r>
          </a:p>
          <a:p>
            <a:endParaRPr lang="en-AU"/>
          </a:p>
          <a:p>
            <a:r>
              <a:rPr lang="en-AU" dirty="0"/>
              <a:t>This is an opportunity for participants to familiarise and verify the new invoice and reports are compatible with your systems before this goes into production on the 17</a:t>
            </a:r>
            <a:r>
              <a:rPr lang="en-AU" baseline="30000" dirty="0"/>
              <a:t> </a:t>
            </a:r>
            <a:r>
              <a:rPr lang="en-AU" dirty="0"/>
              <a:t>May.  </a:t>
            </a:r>
            <a:endParaRPr lang="en-AU" dirty="0">
              <a:cs typeface="Segoe UI Semilight"/>
            </a:endParaRPr>
          </a:p>
          <a:p>
            <a:endParaRPr lang="en-AU"/>
          </a:p>
          <a:p>
            <a:r>
              <a:rPr lang="en-AU" dirty="0"/>
              <a:t>There is no formal AEMO coordinated testing for this deployment beyond the publishing of select weeks (next slide).  Participants can choose if they wish to review the output or wait and simply receive it for the first time at go-live</a:t>
            </a:r>
            <a:endParaRPr lang="en-AU" dirty="0">
              <a:cs typeface="Segoe UI Semilight"/>
            </a:endParaRPr>
          </a:p>
          <a:p>
            <a:endParaRPr lang="en-AU"/>
          </a:p>
          <a:p>
            <a:r>
              <a:rPr lang="en-AU" dirty="0"/>
              <a:t>If you do decide to test and encounter an issue you can email or contact AEMO Support Hub who will raise a service ticket.  Any defects identified will be published on the weekly defect report sent out via the 5MS mailbox.</a:t>
            </a:r>
            <a:endParaRPr lang="en-AU" dirty="0">
              <a:cs typeface="Segoe UI Semilight"/>
            </a:endParaRPr>
          </a:p>
          <a:p>
            <a:pPr marL="0" indent="0">
              <a:buNone/>
            </a:pPr>
            <a:endParaRPr lang="en-AU"/>
          </a:p>
          <a:p>
            <a:r>
              <a:rPr lang="en-AU" dirty="0"/>
              <a:t>We will be using data from  the Pre-Production instance of MSATS as input into settlements. </a:t>
            </a:r>
            <a:endParaRPr lang="en-AU" dirty="0">
              <a:cs typeface="Segoe UI Semilight"/>
            </a:endParaRPr>
          </a:p>
          <a:p>
            <a:pPr lvl="1"/>
            <a:r>
              <a:rPr lang="en-AU" sz="2100" dirty="0"/>
              <a:t>NOTE: this is the current production version of MSTATS i.e. not 5MS </a:t>
            </a:r>
            <a:endParaRPr lang="en-AU" sz="2100" dirty="0">
              <a:cs typeface="Segoe UI Semilight"/>
            </a:endParaRPr>
          </a:p>
          <a:p>
            <a:endParaRPr lang="en-AU"/>
          </a:p>
          <a:p>
            <a:r>
              <a:rPr lang="en-AU" dirty="0"/>
              <a:t>Participants will be able to use the RM reports from MSTATS for reconciliation purposes </a:t>
            </a:r>
            <a:endParaRPr lang="en-AU" dirty="0">
              <a:cs typeface="Segoe UI Semilight"/>
            </a:endParaRPr>
          </a:p>
          <a:p>
            <a:endParaRPr lang="en-AU"/>
          </a:p>
          <a:p>
            <a:pPr lvl="1"/>
            <a:endParaRPr lang="en-AU"/>
          </a:p>
        </p:txBody>
      </p:sp>
      <p:sp>
        <p:nvSpPr>
          <p:cNvPr id="4" name="Date Placeholder 3">
            <a:extLst>
              <a:ext uri="{FF2B5EF4-FFF2-40B4-BE49-F238E27FC236}">
                <a16:creationId xmlns:a16="http://schemas.microsoft.com/office/drawing/2014/main" id="{D6C17C98-C4E8-4AE4-849A-4368D33B5FF8}"/>
              </a:ext>
            </a:extLst>
          </p:cNvPr>
          <p:cNvSpPr>
            <a:spLocks noGrp="1"/>
          </p:cNvSpPr>
          <p:nvPr>
            <p:ph type="dt" sz="half" idx="10"/>
          </p:nvPr>
        </p:nvSpPr>
        <p:spPr/>
        <p:txBody>
          <a:bodyPr/>
          <a:lstStyle/>
          <a:p>
            <a:fld id="{ADE8A7F0-C296-4C64-BBCC-19F7C14BAFD7}" type="datetime1">
              <a:rPr lang="en-AU" smtClean="0"/>
              <a:t>25/03/2021</a:t>
            </a:fld>
            <a:endParaRPr lang="en-AU"/>
          </a:p>
        </p:txBody>
      </p:sp>
      <p:sp>
        <p:nvSpPr>
          <p:cNvPr id="5" name="Slide Number Placeholder 4">
            <a:extLst>
              <a:ext uri="{FF2B5EF4-FFF2-40B4-BE49-F238E27FC236}">
                <a16:creationId xmlns:a16="http://schemas.microsoft.com/office/drawing/2014/main" id="{D8DA06D2-C122-4B43-A0CA-8CDA1E69BF5B}"/>
              </a:ext>
            </a:extLst>
          </p:cNvPr>
          <p:cNvSpPr>
            <a:spLocks noGrp="1"/>
          </p:cNvSpPr>
          <p:nvPr>
            <p:ph type="sldNum" sz="quarter" idx="12"/>
          </p:nvPr>
        </p:nvSpPr>
        <p:spPr/>
        <p:txBody>
          <a:bodyPr/>
          <a:lstStyle/>
          <a:p>
            <a:fld id="{4EC81F68-4976-451A-B2E9-79BCBD2F70CC}" type="slidenum">
              <a:rPr lang="en-AU" smtClean="0"/>
              <a:t>8</a:t>
            </a:fld>
            <a:endParaRPr lang="en-AU"/>
          </a:p>
        </p:txBody>
      </p:sp>
    </p:spTree>
    <p:extLst>
      <p:ext uri="{BB962C8B-B14F-4D97-AF65-F5344CB8AC3E}">
        <p14:creationId xmlns:p14="http://schemas.microsoft.com/office/powerpoint/2010/main" val="133123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52033-D02A-4585-93D7-3097FDD88A77}"/>
              </a:ext>
            </a:extLst>
          </p:cNvPr>
          <p:cNvSpPr>
            <a:spLocks noGrp="1"/>
          </p:cNvSpPr>
          <p:nvPr>
            <p:ph type="title"/>
          </p:nvPr>
        </p:nvSpPr>
        <p:spPr>
          <a:xfrm>
            <a:off x="2077" y="136528"/>
            <a:ext cx="8422292" cy="1189039"/>
          </a:xfrm>
        </p:spPr>
        <p:txBody>
          <a:bodyPr/>
          <a:lstStyle/>
          <a:p>
            <a:r>
              <a:rPr lang="en-AU"/>
              <a:t>Settlements - Industry Testing</a:t>
            </a:r>
          </a:p>
        </p:txBody>
      </p:sp>
      <p:sp>
        <p:nvSpPr>
          <p:cNvPr id="3" name="Content Placeholder 2">
            <a:extLst>
              <a:ext uri="{FF2B5EF4-FFF2-40B4-BE49-F238E27FC236}">
                <a16:creationId xmlns:a16="http://schemas.microsoft.com/office/drawing/2014/main" id="{375EA64F-1743-42D4-AFFF-100A82BF1D5E}"/>
              </a:ext>
            </a:extLst>
          </p:cNvPr>
          <p:cNvSpPr>
            <a:spLocks noGrp="1"/>
          </p:cNvSpPr>
          <p:nvPr>
            <p:ph idx="1"/>
          </p:nvPr>
        </p:nvSpPr>
        <p:spPr>
          <a:xfrm>
            <a:off x="85206" y="1434926"/>
            <a:ext cx="9058794" cy="5286545"/>
          </a:xfrm>
        </p:spPr>
        <p:txBody>
          <a:bodyPr vert="horz" lIns="91440" tIns="45720" rIns="91440" bIns="45720" rtlCol="0" anchor="t">
            <a:normAutofit lnSpcReduction="10000"/>
          </a:bodyPr>
          <a:lstStyle/>
          <a:p>
            <a:r>
              <a:rPr lang="en-AU" dirty="0"/>
              <a:t>3 settlement runs will be generated and made available on:</a:t>
            </a:r>
            <a:endParaRPr lang="en-AU" dirty="0">
              <a:cs typeface="Segoe UI Semilight"/>
            </a:endParaRPr>
          </a:p>
          <a:p>
            <a:pPr fontAlgn="base"/>
            <a:r>
              <a:rPr lang="en-AU" sz="1400" dirty="0"/>
              <a:t>23rd March - PRELIMINARY - Week 39/2020 (Settlement dates – 20/09/2020 to 26/09/2020) </a:t>
            </a:r>
          </a:p>
          <a:p>
            <a:pPr fontAlgn="base"/>
            <a:r>
              <a:rPr lang="en-AU" sz="1400" dirty="0"/>
              <a:t>26th March – FINAL - Week 37/2020 (Settlement dates – 06/09/2020 to 12/09/2020) </a:t>
            </a:r>
          </a:p>
          <a:p>
            <a:pPr fontAlgn="base"/>
            <a:r>
              <a:rPr lang="en-AU" sz="1400" dirty="0"/>
              <a:t>30th March – REVISION - Week 21/2020 (Settlement dates – 17/05/2020 to 23/05/2020) </a:t>
            </a:r>
          </a:p>
          <a:p>
            <a:endParaRPr lang="en-AU" dirty="0">
              <a:highlight>
                <a:srgbClr val="FFFF00"/>
              </a:highlight>
            </a:endParaRPr>
          </a:p>
          <a:p>
            <a:r>
              <a:rPr lang="en-AU" dirty="0"/>
              <a:t>Post deployment of the new Retail solution 3 more settlement runs will be generated </a:t>
            </a:r>
            <a:endParaRPr lang="en-AU" dirty="0">
              <a:cs typeface="Segoe UI Semilight"/>
            </a:endParaRPr>
          </a:p>
          <a:p>
            <a:pPr lvl="1"/>
            <a:r>
              <a:rPr lang="en-AU" dirty="0"/>
              <a:t>Will these be from newly generated data or will we use migrated data</a:t>
            </a:r>
            <a:endParaRPr lang="en-AU" dirty="0">
              <a:cs typeface="Segoe UI Semilight"/>
            </a:endParaRPr>
          </a:p>
          <a:p>
            <a:pPr fontAlgn="base"/>
            <a:r>
              <a:rPr lang="en-AU" sz="1500"/>
              <a:t>PRELIMINARY - Week TBA</a:t>
            </a:r>
            <a:endParaRPr lang="en-AU" sz="1500">
              <a:cs typeface="Segoe UI Semilight"/>
            </a:endParaRPr>
          </a:p>
          <a:p>
            <a:pPr fontAlgn="base"/>
            <a:r>
              <a:rPr lang="en-AU" sz="1500"/>
              <a:t> FINAL - Week TBA</a:t>
            </a:r>
            <a:endParaRPr lang="en-AU" sz="1500">
              <a:cs typeface="Segoe UI Semilight"/>
            </a:endParaRPr>
          </a:p>
          <a:p>
            <a:pPr fontAlgn="base"/>
            <a:r>
              <a:rPr lang="en-AU" sz="1500"/>
              <a:t> REVISION - Week TBA</a:t>
            </a:r>
            <a:endParaRPr lang="en-AU" sz="1500">
              <a:cs typeface="Segoe UI Semilight"/>
            </a:endParaRPr>
          </a:p>
          <a:p>
            <a:endParaRPr lang="en-AU" dirty="0"/>
          </a:p>
          <a:p>
            <a:r>
              <a:rPr lang="en-AU" dirty="0"/>
              <a:t>The invoices will be thirty-minute invoices in line with what participants can expect at go-live of the new solution.</a:t>
            </a:r>
          </a:p>
          <a:p>
            <a:endParaRPr lang="en-AU" dirty="0"/>
          </a:p>
          <a:p>
            <a:r>
              <a:rPr lang="en-AU" dirty="0"/>
              <a:t>Five-minute testing will be conducted as part of Market Trials in July.</a:t>
            </a:r>
          </a:p>
        </p:txBody>
      </p:sp>
      <p:sp>
        <p:nvSpPr>
          <p:cNvPr id="4" name="Date Placeholder 3">
            <a:extLst>
              <a:ext uri="{FF2B5EF4-FFF2-40B4-BE49-F238E27FC236}">
                <a16:creationId xmlns:a16="http://schemas.microsoft.com/office/drawing/2014/main" id="{D6C17C98-C4E8-4AE4-849A-4368D33B5FF8}"/>
              </a:ext>
            </a:extLst>
          </p:cNvPr>
          <p:cNvSpPr>
            <a:spLocks noGrp="1"/>
          </p:cNvSpPr>
          <p:nvPr>
            <p:ph type="dt" sz="half" idx="10"/>
          </p:nvPr>
        </p:nvSpPr>
        <p:spPr/>
        <p:txBody>
          <a:bodyPr/>
          <a:lstStyle/>
          <a:p>
            <a:fld id="{ADE8A7F0-C296-4C64-BBCC-19F7C14BAFD7}" type="datetime1">
              <a:rPr lang="en-AU" smtClean="0"/>
              <a:t>25/03/2021</a:t>
            </a:fld>
            <a:endParaRPr lang="en-AU"/>
          </a:p>
        </p:txBody>
      </p:sp>
      <p:sp>
        <p:nvSpPr>
          <p:cNvPr id="5" name="Slide Number Placeholder 4">
            <a:extLst>
              <a:ext uri="{FF2B5EF4-FFF2-40B4-BE49-F238E27FC236}">
                <a16:creationId xmlns:a16="http://schemas.microsoft.com/office/drawing/2014/main" id="{D8DA06D2-C122-4B43-A0CA-8CDA1E69BF5B}"/>
              </a:ext>
            </a:extLst>
          </p:cNvPr>
          <p:cNvSpPr>
            <a:spLocks noGrp="1"/>
          </p:cNvSpPr>
          <p:nvPr>
            <p:ph type="sldNum" sz="quarter" idx="12"/>
          </p:nvPr>
        </p:nvSpPr>
        <p:spPr/>
        <p:txBody>
          <a:bodyPr/>
          <a:lstStyle/>
          <a:p>
            <a:fld id="{4EC81F68-4976-451A-B2E9-79BCBD2F70CC}" type="slidenum">
              <a:rPr lang="en-AU" smtClean="0"/>
              <a:t>9</a:t>
            </a:fld>
            <a:endParaRPr lang="en-AU"/>
          </a:p>
        </p:txBody>
      </p:sp>
    </p:spTree>
    <p:extLst>
      <p:ext uri="{BB962C8B-B14F-4D97-AF65-F5344CB8AC3E}">
        <p14:creationId xmlns:p14="http://schemas.microsoft.com/office/powerpoint/2010/main" val="2252723377"/>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AEMO TW Segoe">
      <a:majorFont>
        <a:latin typeface="Century Gothic"/>
        <a:ea typeface=""/>
        <a:cs typeface=""/>
      </a:majorFont>
      <a:minorFont>
        <a:latin typeface="Segoe UI Semi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4-3 v3.potx" id="{C7FD2093-610A-4D61-ACEB-F5994A26DD88}" vid="{C097FF71-F871-4FB0-B620-0BE05792AC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ate xmlns="99eba8f5-7fec-4c00-afe1-f2f2944c28a7" xsi:nil="true"/>
    <Comment xmlns="99eba8f5-7fec-4c00-afe1-f2f2944c28a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0E2964DDED0EC4A8D459028649F1056" ma:contentTypeVersion="14" ma:contentTypeDescription="Create a new document." ma:contentTypeScope="" ma:versionID="e69100847e6549220f3374bec3110ff6">
  <xsd:schema xmlns:xsd="http://www.w3.org/2001/XMLSchema" xmlns:xs="http://www.w3.org/2001/XMLSchema" xmlns:p="http://schemas.microsoft.com/office/2006/metadata/properties" xmlns:ns2="99eba8f5-7fec-4c00-afe1-f2f2944c28a7" xmlns:ns3="ff08f022-2cdc-49e5-914c-f7e666dadb4c" targetNamespace="http://schemas.microsoft.com/office/2006/metadata/properties" ma:root="true" ma:fieldsID="548aab25d8444a675ce2ffc2b062e7fb" ns2:_="" ns3:_="">
    <xsd:import namespace="99eba8f5-7fec-4c00-afe1-f2f2944c28a7"/>
    <xsd:import namespace="ff08f022-2cdc-49e5-914c-f7e666dadb4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Date" minOccurs="0"/>
                <xsd:element ref="ns2:Com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eba8f5-7fec-4c00-afe1-f2f2944c28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Date" ma:index="20" nillable="true" ma:displayName="Date" ma:format="DateOnly" ma:internalName="Date">
      <xsd:simpleType>
        <xsd:restriction base="dms:DateTime"/>
      </xsd:simpleType>
    </xsd:element>
    <xsd:element name="Comment" ma:index="21" nillable="true" ma:displayName="Comment" ma:description="Additional info about the doc" ma:format="Dropdown" ma:internalName="Comment">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08f022-2cdc-49e5-914c-f7e666dadb4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82CD16F-FBAB-49BF-991C-71768A220A0E}">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99eba8f5-7fec-4c00-afe1-f2f2944c28a7"/>
    <ds:schemaRef ds:uri="http://schemas.microsoft.com/office/2006/documentManagement/types"/>
    <ds:schemaRef ds:uri="ff08f022-2cdc-49e5-914c-f7e666dadb4c"/>
    <ds:schemaRef ds:uri="http://www.w3.org/XML/1998/namespace"/>
    <ds:schemaRef ds:uri="http://purl.org/dc/dcmitype/"/>
  </ds:schemaRefs>
</ds:datastoreItem>
</file>

<file path=customXml/itemProps2.xml><?xml version="1.0" encoding="utf-8"?>
<ds:datastoreItem xmlns:ds="http://schemas.openxmlformats.org/officeDocument/2006/customXml" ds:itemID="{6B913394-A68E-4F23-AB46-3F561A8D0A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eba8f5-7fec-4c00-afe1-f2f2944c28a7"/>
    <ds:schemaRef ds:uri="ff08f022-2cdc-49e5-914c-f7e666dadb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DF71D06-409E-45AC-A967-4C0DBD9974B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47</TotalTime>
  <Words>1386</Words>
  <Application>Microsoft Office PowerPoint</Application>
  <PresentationFormat>On-screen Show (4:3)</PresentationFormat>
  <Paragraphs>232</Paragraphs>
  <Slides>19</Slides>
  <Notes>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5MS Industry Testing Working Group #14</vt:lpstr>
      <vt:lpstr>Agenda</vt:lpstr>
      <vt:lpstr>Open Actions </vt:lpstr>
      <vt:lpstr> Testing and Deployment Dates</vt:lpstr>
      <vt:lpstr>Program Update and Timeline</vt:lpstr>
      <vt:lpstr>Approach to Retail Status Updates</vt:lpstr>
      <vt:lpstr> Settlements Industry Testing  </vt:lpstr>
      <vt:lpstr>Settlements- Industry Testing</vt:lpstr>
      <vt:lpstr>Settlements - Industry Testing</vt:lpstr>
      <vt:lpstr>Retail Invitation Testing</vt:lpstr>
      <vt:lpstr>Retail Invitation Testing</vt:lpstr>
      <vt:lpstr>Retail Invitation Testing</vt:lpstr>
      <vt:lpstr>Market Trail Preparation</vt:lpstr>
      <vt:lpstr>Market Trials – Industry Test Focus Group</vt:lpstr>
      <vt:lpstr>Training</vt:lpstr>
      <vt:lpstr>Training</vt:lpstr>
      <vt:lpstr>Forward meeting plan</vt:lpstr>
      <vt:lpstr>Proposed upcoming ITWG meeting content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5MS Industry Testing Working Group #14</dc:title>
  <dc:creator>Tui Grant</dc:creator>
  <cp:lastModifiedBy>Greg Minney</cp:lastModifiedBy>
  <cp:revision>79</cp:revision>
  <dcterms:created xsi:type="dcterms:W3CDTF">2021-03-17T23:33:49Z</dcterms:created>
  <dcterms:modified xsi:type="dcterms:W3CDTF">2021-03-26T05:58:49Z</dcterms:modified>
</cp:coreProperties>
</file>