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56" r:id="rId5"/>
    <p:sldId id="1050" r:id="rId6"/>
    <p:sldId id="1156" r:id="rId7"/>
    <p:sldId id="1234" r:id="rId8"/>
    <p:sldId id="1233" r:id="rId9"/>
    <p:sldId id="1227" r:id="rId10"/>
    <p:sldId id="1216" r:id="rId11"/>
    <p:sldId id="1230" r:id="rId12"/>
    <p:sldId id="1235" r:id="rId13"/>
    <p:sldId id="1149" r:id="rId14"/>
    <p:sldId id="1236" r:id="rId15"/>
    <p:sldId id="1237" r:id="rId16"/>
    <p:sldId id="1217" r:id="rId17"/>
    <p:sldId id="1232" r:id="rId18"/>
    <p:sldId id="1239" r:id="rId19"/>
    <p:sldId id="1240" r:id="rId20"/>
    <p:sldId id="1238" r:id="rId21"/>
    <p:sldId id="785" r:id="rId22"/>
    <p:sldId id="985" r:id="rId23"/>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ire Morgan" initials="CM" lastIdx="1" clrIdx="0">
    <p:extLst>
      <p:ext uri="{19B8F6BF-5375-455C-9EA6-DF929625EA0E}">
        <p15:presenceInfo xmlns:p15="http://schemas.microsoft.com/office/powerpoint/2012/main" userId="S::Claire.Morgan@aemo.com.au::dc6e1f80-afb0-4b3f-a039-8dc96cdec80a" providerId="AD"/>
      </p:ext>
    </p:extLst>
  </p:cmAuthor>
  <p:cmAuthor id="2" name="Emily Brodie" initials="EB" lastIdx="2" clrIdx="1">
    <p:extLst>
      <p:ext uri="{19B8F6BF-5375-455C-9EA6-DF929625EA0E}">
        <p15:presenceInfo xmlns:p15="http://schemas.microsoft.com/office/powerpoint/2012/main" userId="S::Emily.Brodie@aemo.com.au::49ce462e-3502-4f24-a4dc-37209137f68b" providerId="AD"/>
      </p:ext>
    </p:extLst>
  </p:cmAuthor>
  <p:cmAuthor id="3" name="Anne-Marie McCague" initials="AM" lastIdx="1" clrIdx="2">
    <p:extLst>
      <p:ext uri="{19B8F6BF-5375-455C-9EA6-DF929625EA0E}">
        <p15:presenceInfo xmlns:p15="http://schemas.microsoft.com/office/powerpoint/2012/main" userId="S::AnneMarie.McCague@aemo.com.au::3580a8e1-7513-45f1-8e90-655e8672d335" providerId="AD"/>
      </p:ext>
    </p:extLst>
  </p:cmAuthor>
  <p:cmAuthor id="4" name="Tui Grant" initials="TG" lastIdx="1" clrIdx="3">
    <p:extLst>
      <p:ext uri="{19B8F6BF-5375-455C-9EA6-DF929625EA0E}">
        <p15:presenceInfo xmlns:p15="http://schemas.microsoft.com/office/powerpoint/2012/main" userId="S::Tui.Grant@aemo.com.au::a4de3812-492b-4eb6-9f5d-ba7dc5842b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00722F-5175-443B-8C4B-D8E5804F1F3B}" v="208" dt="2021-02-22T00:44:14.615"/>
    <p1510:client id="{4591E3F9-E296-4012-B065-4419D76414F3}" v="241" dt="2021-02-21T23:08:44.084"/>
    <p1510:client id="{A1B2B3BF-81BE-AC76-AB90-11C008D418C6}" v="8" dt="2021-02-22T00:23:21.331"/>
    <p1510:client id="{BFBBA0FA-C129-423D-38CD-64A62759C0FB}" v="679" dt="2021-02-22T00:28:24.533"/>
    <p1510:client id="{DB61565C-A50C-477B-0D16-43D2CBFD1A69}" v="179" dt="2021-02-21T22:24:02.4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AU"/>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57950368-C231-424B-8EDC-C5EA884CC8D2}" type="datetimeFigureOut">
              <a:rPr lang="en-AU" smtClean="0"/>
              <a:t>23/02/2021</a:t>
            </a:fld>
            <a:endParaRPr lang="en-AU"/>
          </a:p>
        </p:txBody>
      </p:sp>
      <p:sp>
        <p:nvSpPr>
          <p:cNvPr id="4" name="Slide Image Placeholder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en-AU"/>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AU"/>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439DE090-26EF-450E-97B6-379DF324908B}" type="slidenum">
              <a:rPr lang="en-AU" smtClean="0"/>
              <a:t>‹#›</a:t>
            </a:fld>
            <a:endParaRPr lang="en-AU"/>
          </a:p>
        </p:txBody>
      </p:sp>
    </p:spTree>
    <p:extLst>
      <p:ext uri="{BB962C8B-B14F-4D97-AF65-F5344CB8AC3E}">
        <p14:creationId xmlns:p14="http://schemas.microsoft.com/office/powerpoint/2010/main" val="374115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655AF0A9-B75F-4CE4-B6F5-9C9C91644E71}"/>
              </a:ext>
            </a:extLst>
          </p:cNvPr>
          <p:cNvGrpSpPr/>
          <p:nvPr userDrawn="1"/>
        </p:nvGrpSpPr>
        <p:grpSpPr>
          <a:xfrm>
            <a:off x="-3171489" y="4738401"/>
            <a:ext cx="12801436" cy="3019357"/>
            <a:chOff x="-2935513" y="4064389"/>
            <a:chExt cx="15659100" cy="3693368"/>
          </a:xfrm>
        </p:grpSpPr>
        <p:sp>
          <p:nvSpPr>
            <p:cNvPr id="14" name="Freeform 15">
              <a:extLst>
                <a:ext uri="{FF2B5EF4-FFF2-40B4-BE49-F238E27FC236}">
                  <a16:creationId xmlns:a16="http://schemas.microsoft.com/office/drawing/2014/main" id="{C472C06F-2F73-4B39-8BAB-A874F77BACE5}"/>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2BDC0F06-172D-4ABF-B968-903A61518BDF}"/>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9144000" cy="6858000"/>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629100" y="2350800"/>
            <a:ext cx="6858000" cy="2387600"/>
          </a:xfrm>
        </p:spPr>
        <p:txBody>
          <a:bodyPr anchor="b"/>
          <a:lstStyle>
            <a:lvl1pPr algn="l">
              <a:defRPr sz="4500"/>
            </a:lvl1pPr>
          </a:lstStyle>
          <a:p>
            <a:r>
              <a:rPr lang="en-US"/>
              <a:t>Click to edit Master title style</a:t>
            </a:r>
            <a:endParaRPr lang="en-AU"/>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629100" y="4899600"/>
            <a:ext cx="6858000" cy="626400"/>
          </a:xfrm>
        </p:spPr>
        <p:txBody>
          <a:bodyPr>
            <a:normAutofit/>
          </a:bodyPr>
          <a:lstStyle>
            <a:lvl1pPr marL="0" indent="0" algn="l">
              <a:buNone/>
              <a:defRPr sz="21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AU"/>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8501903" y="6230850"/>
            <a:ext cx="432081" cy="365125"/>
          </a:xfrm>
        </p:spPr>
        <p:txBody>
          <a:bodyPr/>
          <a:lstStyle>
            <a:lvl1pPr>
              <a:defRPr>
                <a:solidFill>
                  <a:schemeClr val="bg1"/>
                </a:solidFill>
              </a:defRPr>
            </a:lvl1pPr>
          </a:lstStyle>
          <a:p>
            <a:fld id="{4EC81F68-4976-451A-B2E9-79BCBD2F70CC}" type="slidenum">
              <a:rPr lang="en-AU" smtClean="0"/>
              <a:pPr/>
              <a:t>‹#›</a:t>
            </a:fld>
            <a:endParaRPr lang="en-AU"/>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7108873" y="6230850"/>
            <a:ext cx="1302050" cy="365125"/>
          </a:xfrm>
        </p:spPr>
        <p:txBody>
          <a:bodyPr/>
          <a:lstStyle>
            <a:lvl1pPr>
              <a:defRPr>
                <a:solidFill>
                  <a:schemeClr val="bg1"/>
                </a:solidFill>
              </a:defRPr>
            </a:lvl1pPr>
          </a:lstStyle>
          <a:p>
            <a:fld id="{15D72C39-7BE7-49A0-9E03-2E860EBE44CA}" type="datetime1">
              <a:rPr lang="en-AU" smtClean="0"/>
              <a:t>23/02/2021</a:t>
            </a:fld>
            <a:endParaRPr lang="en-AU"/>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015504" y="6230850"/>
            <a:ext cx="4002382" cy="365125"/>
          </a:xfrm>
        </p:spPr>
        <p:txBody>
          <a:bodyPr/>
          <a:lstStyle>
            <a:lvl1pPr>
              <a:defRPr>
                <a:solidFill>
                  <a:schemeClr val="bg1"/>
                </a:solidFill>
              </a:defRPr>
            </a:lvl1pPr>
          </a:lstStyle>
          <a:p>
            <a:r>
              <a:rPr lang="en-AU"/>
              <a:t>Example footer text</a:t>
            </a:r>
          </a:p>
        </p:txBody>
      </p:sp>
      <p:pic>
        <p:nvPicPr>
          <p:cNvPr id="12" name="Picture 11">
            <a:extLst>
              <a:ext uri="{FF2B5EF4-FFF2-40B4-BE49-F238E27FC236}">
                <a16:creationId xmlns:a16="http://schemas.microsoft.com/office/drawing/2014/main" id="{04319888-40C2-4948-8D49-4AD6114010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96440" y="728074"/>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151360" y="457200"/>
            <a:ext cx="5793740" cy="562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AU"/>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199800" y="3117600"/>
            <a:ext cx="2486700" cy="1846800"/>
          </a:xfrm>
        </p:spPr>
        <p:txBody>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B35F56D9-A392-4697-8831-2182D5FE49C4}" type="datetime1">
              <a:rPr lang="en-AU" smtClean="0"/>
              <a:t>23/02/2021</a:t>
            </a:fld>
            <a:endParaRPr lang="en-AU"/>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097EC157-C339-420E-8E85-22C8809233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963E6EB-8CED-4108-B6F2-E6D13942F327}"/>
              </a:ext>
            </a:extLst>
          </p:cNvPr>
          <p:cNvGrpSpPr/>
          <p:nvPr userDrawn="1"/>
        </p:nvGrpSpPr>
        <p:grpSpPr>
          <a:xfrm>
            <a:off x="-3171489" y="4738401"/>
            <a:ext cx="12801436" cy="3019357"/>
            <a:chOff x="-2935513" y="4064389"/>
            <a:chExt cx="15659100" cy="3693368"/>
          </a:xfrm>
        </p:grpSpPr>
        <p:sp>
          <p:nvSpPr>
            <p:cNvPr id="6" name="Freeform 15">
              <a:extLst>
                <a:ext uri="{FF2B5EF4-FFF2-40B4-BE49-F238E27FC236}">
                  <a16:creationId xmlns:a16="http://schemas.microsoft.com/office/drawing/2014/main" id="{666E238F-C6F1-48EE-9384-92F4A10A7D1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CB2B2F3D-67A7-4D54-903D-159DD3309EF1}"/>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911649FD-DC19-4DB8-B570-D760644130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36417" y="2824337"/>
            <a:ext cx="3671168" cy="1209326"/>
          </a:xfrm>
          <a:prstGeom prst="rect">
            <a:avLst/>
          </a:prstGeom>
        </p:spPr>
      </p:pic>
    </p:spTree>
    <p:extLst>
      <p:ext uri="{BB962C8B-B14F-4D97-AF65-F5344CB8AC3E}">
        <p14:creationId xmlns:p14="http://schemas.microsoft.com/office/powerpoint/2010/main" val="1029808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C4B239B3-B0FA-4170-B208-4E2BDAB8EE5B}" type="datetime1">
              <a:rPr lang="en-AU" smtClean="0"/>
              <a:t>23/02/2021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sp>
        <p:nvSpPr>
          <p:cNvPr id="9" name="Text Placeholder 8">
            <a:extLst>
              <a:ext uri="{FF2B5EF4-FFF2-40B4-BE49-F238E27FC236}">
                <a16:creationId xmlns:a16="http://schemas.microsoft.com/office/drawing/2014/main" id="{8E5A8E53-6B2A-4241-96AC-8D49FD25DC61}"/>
              </a:ext>
            </a:extLst>
          </p:cNvPr>
          <p:cNvSpPr>
            <a:spLocks noGrp="1"/>
          </p:cNvSpPr>
          <p:nvPr>
            <p:ph type="body" sz="quarter" idx="13"/>
          </p:nvPr>
        </p:nvSpPr>
        <p:spPr>
          <a:xfrm>
            <a:off x="3150000" y="457199"/>
            <a:ext cx="5792400" cy="5626800"/>
          </a:xfrm>
        </p:spPr>
        <p:txBody>
          <a:bodyPr/>
          <a:lstStyle>
            <a:lvl1pPr marL="361950" indent="-361950">
              <a:buFont typeface="+mj-lt"/>
              <a:buAutoNum type="arabicPeriod"/>
              <a:defRPr/>
            </a:lvl1pPr>
            <a:lvl2pPr marL="685800" indent="-342900">
              <a:buFont typeface="+mj-lt"/>
              <a:buAutoNum type="arabicPeriod"/>
              <a:defRPr/>
            </a:lvl2pPr>
            <a:lvl3pPr marL="1028700" indent="-342900">
              <a:buFont typeface="+mj-lt"/>
              <a:buAutoNum type="arabicPeriod"/>
              <a:defRPr/>
            </a:lvl3pPr>
            <a:lvl4pPr marL="1371600" indent="-342900">
              <a:buFont typeface="+mj-lt"/>
              <a:buAutoNum type="arabicPeriod"/>
              <a:defRPr/>
            </a:lvl4pPr>
            <a:lvl5pPr marL="1714500" indent="-342900">
              <a:buFont typeface="+mj-lt"/>
              <a:buAutoNum type="arabicPeriod"/>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0" name="Picture 9">
            <a:extLst>
              <a:ext uri="{FF2B5EF4-FFF2-40B4-BE49-F238E27FC236}">
                <a16:creationId xmlns:a16="http://schemas.microsoft.com/office/drawing/2014/main" id="{AF2188CD-9EED-4AB1-AD8C-73C0F80DE07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ADE8A7F0-C296-4C64-BBCC-19F7C14BAFD7}" type="datetime1">
              <a:rPr lang="en-AU" smtClean="0"/>
              <a:t>23/02/2021</a:t>
            </a:fld>
            <a:endParaRPr lang="en-AU"/>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r>
              <a:rPr lang="en-AU"/>
              <a:t>Example footer text</a:t>
            </a:r>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623888" y="1709741"/>
            <a:ext cx="7886700" cy="2852737"/>
          </a:xfrm>
        </p:spPr>
        <p:txBody>
          <a:bodyPr anchor="b"/>
          <a:lstStyle>
            <a:lvl1pPr>
              <a:defRPr sz="45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623888" y="4589466"/>
            <a:ext cx="7886700" cy="1500187"/>
          </a:xfrm>
        </p:spPr>
        <p:txBody>
          <a:bodyPr/>
          <a:lstStyle>
            <a:lvl1pPr marL="0" indent="0">
              <a:buNone/>
              <a:defRPr sz="18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C14595E4-4621-40B9-A514-15E5E3CC4987}" type="datetime1">
              <a:rPr lang="en-AU" smtClean="0"/>
              <a:t>23/02/2021</a:t>
            </a:fld>
            <a:endParaRPr lang="en-AU"/>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r>
              <a:rPr lang="en-AU"/>
              <a:t>Example footer text</a:t>
            </a:r>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a:p>
        </p:txBody>
      </p:sp>
      <p:pic>
        <p:nvPicPr>
          <p:cNvPr id="7" name="Picture 6">
            <a:extLst>
              <a:ext uri="{FF2B5EF4-FFF2-40B4-BE49-F238E27FC236}">
                <a16:creationId xmlns:a16="http://schemas.microsoft.com/office/drawing/2014/main" id="{85656308-505F-4C9D-B9BF-1868F7BF86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176646" y="1825625"/>
            <a:ext cx="43173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4629151" y="1825625"/>
            <a:ext cx="431828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28D6EC55-E8C9-4D5D-AD97-885E413724EF}" type="datetime1">
              <a:rPr lang="en-AU" smtClean="0"/>
              <a:t>23/02/2021</a:t>
            </a:fld>
            <a:endParaRPr lang="en-AU"/>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175500" y="136800"/>
            <a:ext cx="6752700" cy="1188000"/>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175502" y="1681163"/>
            <a:ext cx="432268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175502" y="2505075"/>
            <a:ext cx="432268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4629150" y="1681163"/>
            <a:ext cx="432270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4629150" y="2505075"/>
            <a:ext cx="43227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3ADD2EB2-3F14-4543-93F4-A7317AEEAAAF}" type="datetime1">
              <a:rPr lang="en-AU" smtClean="0"/>
              <a:t>23/02/2021</a:t>
            </a:fld>
            <a:endParaRPr lang="en-AU"/>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r>
              <a:rPr lang="en-AU"/>
              <a:t>Example footer text</a:t>
            </a:r>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14913BDE-3318-4380-B10E-31A361C09642}" type="datetime1">
              <a:rPr lang="en-AU" smtClean="0"/>
              <a:t>23/02/2021</a:t>
            </a:fld>
            <a:endParaRPr lang="en-AU"/>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r>
              <a:rPr lang="en-AU"/>
              <a:t>Example footer text</a:t>
            </a:r>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0D486D12-72ED-416E-A3B5-69BC1CF85441}" type="datetime1">
              <a:rPr lang="en-AU" smtClean="0"/>
              <a:t>23/02/2021</a:t>
            </a:fld>
            <a:endParaRPr lang="en-AU"/>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r>
              <a:rPr lang="en-AU"/>
              <a:t>Example footer text</a:t>
            </a:r>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2951560" cy="6858000"/>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199800" y="457200"/>
            <a:ext cx="2486700" cy="1324800"/>
          </a:xfrm>
        </p:spPr>
        <p:txBody>
          <a:bodyPr anchor="t" anchorCtr="0">
            <a:noAutofit/>
          </a:bodyPr>
          <a:lstStyle>
            <a:lvl1pPr>
              <a:defRPr sz="33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151360" y="457200"/>
            <a:ext cx="5793740" cy="562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199800" y="3117600"/>
            <a:ext cx="2486700" cy="1846800"/>
          </a:xfrm>
        </p:spPr>
        <p:txBody>
          <a:bodyPr>
            <a:normAutofit/>
          </a:bodyPr>
          <a:lstStyle>
            <a:lvl1pPr marL="0" indent="0">
              <a:buNone/>
              <a:defRPr sz="21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6644134-AC0F-4172-9701-7030074D3234}" type="datetime1">
              <a:rPr lang="en-AU" smtClean="0"/>
              <a:t>23/02/2021</a:t>
            </a:fld>
            <a:endParaRPr lang="en-AU"/>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r>
              <a:rPr lang="en-AU"/>
              <a:t>Example footer text</a:t>
            </a:r>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a:p>
        </p:txBody>
      </p:sp>
      <p:pic>
        <p:nvPicPr>
          <p:cNvPr id="9" name="Picture 8">
            <a:extLst>
              <a:ext uri="{FF2B5EF4-FFF2-40B4-BE49-F238E27FC236}">
                <a16:creationId xmlns:a16="http://schemas.microsoft.com/office/drawing/2014/main" id="{41E11E4B-3A96-4BA8-A032-67B5456BA81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3"/>
            <a:ext cx="9144000" cy="1325563"/>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013"/>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176647" y="136528"/>
            <a:ext cx="6751334" cy="1189039"/>
          </a:xfrm>
          <a:prstGeom prst="rect">
            <a:avLst/>
          </a:prstGeom>
        </p:spPr>
        <p:txBody>
          <a:bodyPr vert="horz" lIns="91440" tIns="45720" rIns="91440" bIns="45720" rtlCol="0" anchor="b" anchorCtr="0">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176646" y="1825625"/>
            <a:ext cx="877078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7122319" y="6356353"/>
            <a:ext cx="13020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264A7B3-1061-47D0-BC5D-642DC604803F}" type="datetime1">
              <a:rPr lang="en-AU" smtClean="0"/>
              <a:t>23/02/2021</a:t>
            </a:fld>
            <a:endParaRPr lang="en-AU"/>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028950" y="6356353"/>
            <a:ext cx="4002382"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AU"/>
              <a:t>Example footer text</a:t>
            </a:r>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8515351" y="6356353"/>
            <a:ext cx="432081"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C81F68-4976-451A-B2E9-79BCBD2F70CC}" type="slidenum">
              <a:rPr lang="en-AU" smtClean="0"/>
              <a:t>‹#›</a:t>
            </a:fld>
            <a:endParaRPr lang="en-AU"/>
          </a:p>
        </p:txBody>
      </p:sp>
      <p:pic>
        <p:nvPicPr>
          <p:cNvPr id="8" name="Picture 7">
            <a:extLst>
              <a:ext uri="{FF2B5EF4-FFF2-40B4-BE49-F238E27FC236}">
                <a16:creationId xmlns:a16="http://schemas.microsoft.com/office/drawing/2014/main" id="{97C1AA2C-3FFA-48E8-B036-2C5DC3A52F9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6617" y="6250627"/>
            <a:ext cx="1302050" cy="428911"/>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p:txStyles>
    <p:titleStyle>
      <a:lvl1pPr algn="l" defTabSz="685800" rtl="0" eaLnBrk="1" latinLnBrk="0" hangingPunct="1">
        <a:lnSpc>
          <a:spcPct val="90000"/>
        </a:lnSpc>
        <a:spcBef>
          <a:spcPct val="0"/>
        </a:spcBef>
        <a:buNone/>
        <a:defRPr sz="3300" b="0" kern="120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9001B86-1443-47EC-B6DC-846CE4E471CE}"/>
              </a:ext>
            </a:extLst>
          </p:cNvPr>
          <p:cNvSpPr>
            <a:spLocks noGrp="1"/>
          </p:cNvSpPr>
          <p:nvPr>
            <p:ph type="ctrTitle"/>
          </p:nvPr>
        </p:nvSpPr>
        <p:spPr/>
        <p:txBody>
          <a:bodyPr/>
          <a:lstStyle/>
          <a:p>
            <a:r>
              <a:rPr lang="en-AU"/>
              <a:t>5MS Industry Testing Working Group #13</a:t>
            </a:r>
          </a:p>
        </p:txBody>
      </p:sp>
      <p:sp>
        <p:nvSpPr>
          <p:cNvPr id="5" name="Subtitle 4">
            <a:extLst>
              <a:ext uri="{FF2B5EF4-FFF2-40B4-BE49-F238E27FC236}">
                <a16:creationId xmlns:a16="http://schemas.microsoft.com/office/drawing/2014/main" id="{8C1BF767-69BB-4556-9D40-83E020974227}"/>
              </a:ext>
            </a:extLst>
          </p:cNvPr>
          <p:cNvSpPr>
            <a:spLocks noGrp="1"/>
          </p:cNvSpPr>
          <p:nvPr>
            <p:ph type="subTitle" idx="1"/>
          </p:nvPr>
        </p:nvSpPr>
        <p:spPr>
          <a:xfrm>
            <a:off x="629101" y="4899601"/>
            <a:ext cx="7914009" cy="1387989"/>
          </a:xfrm>
        </p:spPr>
        <p:txBody>
          <a:bodyPr/>
          <a:lstStyle/>
          <a:p>
            <a:r>
              <a:rPr lang="en-AU"/>
              <a:t>Wednesday, 23 February 2021 10:00 – 12:00AM (AEDT)</a:t>
            </a:r>
          </a:p>
          <a:p>
            <a:r>
              <a:rPr lang="en-AU" b="1"/>
              <a:t>By Webex </a:t>
            </a:r>
            <a:endParaRPr lang="en-AU"/>
          </a:p>
        </p:txBody>
      </p:sp>
    </p:spTree>
    <p:extLst>
      <p:ext uri="{BB962C8B-B14F-4D97-AF65-F5344CB8AC3E}">
        <p14:creationId xmlns:p14="http://schemas.microsoft.com/office/powerpoint/2010/main" val="837215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230B-6E36-4802-A716-1430293B8A15}"/>
              </a:ext>
            </a:extLst>
          </p:cNvPr>
          <p:cNvSpPr>
            <a:spLocks noGrp="1"/>
          </p:cNvSpPr>
          <p:nvPr>
            <p:ph type="title"/>
          </p:nvPr>
        </p:nvSpPr>
        <p:spPr/>
        <p:txBody>
          <a:bodyPr/>
          <a:lstStyle/>
          <a:p>
            <a:r>
              <a:rPr lang="en-AU"/>
              <a:t>Retail Invitation Testing</a:t>
            </a:r>
          </a:p>
        </p:txBody>
      </p:sp>
      <p:sp>
        <p:nvSpPr>
          <p:cNvPr id="3" name="Text Placeholder 2">
            <a:extLst>
              <a:ext uri="{FF2B5EF4-FFF2-40B4-BE49-F238E27FC236}">
                <a16:creationId xmlns:a16="http://schemas.microsoft.com/office/drawing/2014/main" id="{CA551EE8-09E7-4039-8123-7DF60F62D246}"/>
              </a:ext>
            </a:extLst>
          </p:cNvPr>
          <p:cNvSpPr>
            <a:spLocks noGrp="1"/>
          </p:cNvSpPr>
          <p:nvPr>
            <p:ph type="body" idx="1"/>
          </p:nvPr>
        </p:nvSpPr>
        <p:spPr/>
        <p:txBody>
          <a:bodyPr/>
          <a:lstStyle/>
          <a:p>
            <a:r>
              <a:rPr lang="en-AU"/>
              <a:t>Tui Grant</a:t>
            </a:r>
          </a:p>
        </p:txBody>
      </p:sp>
    </p:spTree>
    <p:extLst>
      <p:ext uri="{BB962C8B-B14F-4D97-AF65-F5344CB8AC3E}">
        <p14:creationId xmlns:p14="http://schemas.microsoft.com/office/powerpoint/2010/main" val="517017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8422292" cy="1189039"/>
          </a:xfrm>
        </p:spPr>
        <p:txBody>
          <a:bodyPr/>
          <a:lstStyle/>
          <a:p>
            <a:r>
              <a:rPr lang="en-AU"/>
              <a:t>Retail Invitation Testing</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85206" y="1365918"/>
            <a:ext cx="9058794" cy="5286545"/>
          </a:xfrm>
        </p:spPr>
        <p:txBody>
          <a:bodyPr vert="horz" lIns="91440" tIns="45720" rIns="91440" bIns="45720" rtlCol="0" anchor="t">
            <a:normAutofit fontScale="92500" lnSpcReduction="20000"/>
          </a:bodyPr>
          <a:lstStyle/>
          <a:p>
            <a:r>
              <a:rPr lang="en-AU" sz="2000"/>
              <a:t>The new retail solution will be available to industry in Pre-Production from the 19</a:t>
            </a:r>
            <a:r>
              <a:rPr lang="en-AU" sz="2000" baseline="30000"/>
              <a:t> </a:t>
            </a:r>
            <a:r>
              <a:rPr lang="en-AU" sz="2000"/>
              <a:t>April 2021</a:t>
            </a:r>
            <a:r>
              <a:rPr lang="en-AU"/>
              <a:t>.  </a:t>
            </a:r>
          </a:p>
          <a:p>
            <a:endParaRPr lang="en-AU"/>
          </a:p>
          <a:p>
            <a:r>
              <a:rPr lang="en-AU"/>
              <a:t>This is an opportunity for </a:t>
            </a:r>
            <a:r>
              <a:rPr lang="en-AU" b="1"/>
              <a:t>all</a:t>
            </a:r>
            <a:r>
              <a:rPr lang="en-AU"/>
              <a:t> </a:t>
            </a:r>
            <a:r>
              <a:rPr lang="en-AU" b="1"/>
              <a:t>participants</a:t>
            </a:r>
            <a:r>
              <a:rPr lang="en-AU"/>
              <a:t> to familiarise and verify the changes to retail.</a:t>
            </a:r>
            <a:endParaRPr lang="en-AU">
              <a:cs typeface="Segoe UI Semilight"/>
            </a:endParaRPr>
          </a:p>
          <a:p>
            <a:endParaRPr lang="en-AU"/>
          </a:p>
          <a:p>
            <a:r>
              <a:rPr lang="en-AU"/>
              <a:t>AEMO will be conducting coordinated testing (Invitation Testing) with a select number of participants before deployment into production. We will use the original participants who volunteered before the go-live date change.</a:t>
            </a:r>
            <a:endParaRPr lang="en-AU">
              <a:cs typeface="Segoe UI Semilight"/>
            </a:endParaRPr>
          </a:p>
          <a:p>
            <a:endParaRPr lang="en-AU"/>
          </a:p>
          <a:p>
            <a:r>
              <a:rPr lang="en-AU"/>
              <a:t>If you do decide test and encounter an issue you can email or contact AEMO Support Hub who will raise a service ticket.  Any defects identified will be published on the weekly defect report sent out via the 5MS mailbox.</a:t>
            </a:r>
            <a:endParaRPr lang="en-AU">
              <a:cs typeface="Segoe UI Semilight"/>
            </a:endParaRPr>
          </a:p>
          <a:p>
            <a:pPr marL="0" indent="0">
              <a:buNone/>
            </a:pPr>
            <a:endParaRPr lang="en-AU"/>
          </a:p>
          <a:p>
            <a:r>
              <a:rPr lang="en-AU"/>
              <a:t>We will generate data from the new retail solution in Pre-Production as input into 3 settlement runs.</a:t>
            </a:r>
            <a:endParaRPr lang="en-AU">
              <a:cs typeface="Segoe UI Semilight"/>
            </a:endParaRPr>
          </a:p>
          <a:p>
            <a:endParaRPr lang="en-AU">
              <a:highlight>
                <a:srgbClr val="FFFF00"/>
              </a:highlight>
            </a:endParaRPr>
          </a:p>
          <a:p>
            <a:r>
              <a:rPr lang="en-AU"/>
              <a:t>Participants will be able to use the RM reports from MSTATS for reconciliation purposes </a:t>
            </a:r>
            <a:endParaRPr lang="en-AU">
              <a:cs typeface="Segoe UI Semilight"/>
            </a:endParaRPr>
          </a:p>
          <a:p>
            <a:endParaRPr lang="en-AU"/>
          </a:p>
          <a:p>
            <a:pPr lvl="1"/>
            <a:endParaRPr lang="en-AU"/>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23/02/2021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11</a:t>
            </a:fld>
            <a:endParaRPr lang="en-AU"/>
          </a:p>
        </p:txBody>
      </p:sp>
    </p:spTree>
    <p:extLst>
      <p:ext uri="{BB962C8B-B14F-4D97-AF65-F5344CB8AC3E}">
        <p14:creationId xmlns:p14="http://schemas.microsoft.com/office/powerpoint/2010/main" val="1510166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8422292" cy="1189039"/>
          </a:xfrm>
        </p:spPr>
        <p:txBody>
          <a:bodyPr/>
          <a:lstStyle/>
          <a:p>
            <a:r>
              <a:rPr lang="en-AU"/>
              <a:t>Retail Invitation Testing</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85206" y="1365918"/>
            <a:ext cx="9058794" cy="5286545"/>
          </a:xfrm>
        </p:spPr>
        <p:txBody>
          <a:bodyPr vert="horz" lIns="91440" tIns="45720" rIns="91440" bIns="45720" rtlCol="0" anchor="t">
            <a:normAutofit/>
          </a:bodyPr>
          <a:lstStyle/>
          <a:p>
            <a:r>
              <a:rPr lang="en-AU" sz="2000"/>
              <a:t>Daily meetings will be conducted during the invitation industry testing period at 10:00am EST and will be open to all participants who wish to attend</a:t>
            </a:r>
            <a:r>
              <a:rPr lang="en-AU"/>
              <a:t>.  The focus of these meetings will be on the progress of the formal test cases. </a:t>
            </a:r>
          </a:p>
          <a:p>
            <a:endParaRPr lang="en-AU"/>
          </a:p>
          <a:p>
            <a:r>
              <a:rPr lang="en-AU"/>
              <a:t>During this period a daily report will be sent with testing progress.  This report will be sent to all parties registered with the ITWG but will only contain test outcomes for the coordinated testing effort.</a:t>
            </a:r>
            <a:endParaRPr lang="en-AU">
              <a:cs typeface="Segoe UI Semilight"/>
            </a:endParaRPr>
          </a:p>
          <a:p>
            <a:endParaRPr lang="en-AU">
              <a:cs typeface="Segoe UI Semilight"/>
            </a:endParaRPr>
          </a:p>
          <a:p>
            <a:r>
              <a:rPr lang="en-AU">
                <a:cs typeface="Segoe UI Semilight"/>
              </a:rPr>
              <a:t>A daily defect report will be sent during the test execution window to all parties.</a:t>
            </a:r>
          </a:p>
          <a:p>
            <a:endParaRPr lang="en-AU">
              <a:highlight>
                <a:srgbClr val="FFFF00"/>
              </a:highlight>
              <a:cs typeface="Segoe UI Semilight"/>
            </a:endParaRPr>
          </a:p>
          <a:p>
            <a:endParaRPr lang="en-AU">
              <a:highlight>
                <a:srgbClr val="FFFF00"/>
              </a:highlight>
              <a:cs typeface="Segoe UI Semilight"/>
            </a:endParaRPr>
          </a:p>
          <a:p>
            <a:endParaRPr lang="en-AU">
              <a:cs typeface="Segoe UI Semilight"/>
            </a:endParaRPr>
          </a:p>
          <a:p>
            <a:endParaRPr lang="en-AU">
              <a:cs typeface="Segoe UI Semilight"/>
            </a:endParaRPr>
          </a:p>
          <a:p>
            <a:pPr lvl="1"/>
            <a:endParaRPr lang="en-AU">
              <a:cs typeface="Segoe UI Semilight"/>
            </a:endParaRPr>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23/02/2021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12</a:t>
            </a:fld>
            <a:endParaRPr lang="en-AU"/>
          </a:p>
        </p:txBody>
      </p:sp>
    </p:spTree>
    <p:extLst>
      <p:ext uri="{BB962C8B-B14F-4D97-AF65-F5344CB8AC3E}">
        <p14:creationId xmlns:p14="http://schemas.microsoft.com/office/powerpoint/2010/main" val="2219558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lstStyle/>
          <a:p>
            <a:r>
              <a:rPr lang="en-AU"/>
              <a:t>Market Trail Preparation</a:t>
            </a:r>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a:t>Tui Grant </a:t>
            </a:r>
          </a:p>
        </p:txBody>
      </p:sp>
    </p:spTree>
    <p:extLst>
      <p:ext uri="{BB962C8B-B14F-4D97-AF65-F5344CB8AC3E}">
        <p14:creationId xmlns:p14="http://schemas.microsoft.com/office/powerpoint/2010/main" val="507546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5EE7F-C438-4981-BCD8-B88E401D4999}"/>
              </a:ext>
            </a:extLst>
          </p:cNvPr>
          <p:cNvSpPr>
            <a:spLocks noGrp="1"/>
          </p:cNvSpPr>
          <p:nvPr>
            <p:ph type="title"/>
          </p:nvPr>
        </p:nvSpPr>
        <p:spPr>
          <a:xfrm>
            <a:off x="800" y="127736"/>
            <a:ext cx="8514551" cy="1189039"/>
          </a:xfrm>
        </p:spPr>
        <p:txBody>
          <a:bodyPr/>
          <a:lstStyle/>
          <a:p>
            <a:r>
              <a:rPr lang="en-AU"/>
              <a:t>Market Trials – Industry Test Focus Group</a:t>
            </a:r>
          </a:p>
        </p:txBody>
      </p:sp>
      <p:sp>
        <p:nvSpPr>
          <p:cNvPr id="4" name="Slide Number Placeholder 3">
            <a:extLst>
              <a:ext uri="{FF2B5EF4-FFF2-40B4-BE49-F238E27FC236}">
                <a16:creationId xmlns:a16="http://schemas.microsoft.com/office/drawing/2014/main" id="{74B8803A-3D07-46F4-83A0-28A6615CD3A9}"/>
              </a:ext>
            </a:extLst>
          </p:cNvPr>
          <p:cNvSpPr>
            <a:spLocks noGrp="1"/>
          </p:cNvSpPr>
          <p:nvPr>
            <p:ph type="sldNum" sz="quarter" idx="12"/>
          </p:nvPr>
        </p:nvSpPr>
        <p:spPr/>
        <p:txBody>
          <a:bodyPr/>
          <a:lstStyle/>
          <a:p>
            <a:fld id="{4EC81F68-4976-451A-B2E9-79BCBD2F70CC}" type="slidenum">
              <a:rPr lang="en-AU" smtClean="0"/>
              <a:t>14</a:t>
            </a:fld>
            <a:endParaRPr lang="en-AU"/>
          </a:p>
        </p:txBody>
      </p:sp>
      <p:sp>
        <p:nvSpPr>
          <p:cNvPr id="9" name="Content Placeholder 2">
            <a:extLst>
              <a:ext uri="{FF2B5EF4-FFF2-40B4-BE49-F238E27FC236}">
                <a16:creationId xmlns:a16="http://schemas.microsoft.com/office/drawing/2014/main" id="{270BCA53-61CC-4F0E-B52B-86233B0E2C0A}"/>
              </a:ext>
            </a:extLst>
          </p:cNvPr>
          <p:cNvSpPr>
            <a:spLocks noGrp="1"/>
          </p:cNvSpPr>
          <p:nvPr>
            <p:ph idx="1"/>
          </p:nvPr>
        </p:nvSpPr>
        <p:spPr>
          <a:xfrm>
            <a:off x="176215" y="1485274"/>
            <a:ext cx="8770937" cy="4967320"/>
          </a:xfrm>
        </p:spPr>
        <p:txBody>
          <a:bodyPr vert="horz" lIns="91440" tIns="45720" rIns="91440" bIns="45720" rtlCol="0" anchor="t">
            <a:normAutofit fontScale="85000" lnSpcReduction="20000"/>
          </a:bodyPr>
          <a:lstStyle/>
          <a:p>
            <a:pPr marL="0" indent="0" algn="just">
              <a:lnSpc>
                <a:spcPct val="100000"/>
              </a:lnSpc>
              <a:buNone/>
            </a:pPr>
            <a:endParaRPr lang="en-AU" sz="2000"/>
          </a:p>
          <a:p>
            <a:pPr algn="just">
              <a:lnSpc>
                <a:spcPct val="100000"/>
              </a:lnSpc>
            </a:pPr>
            <a:r>
              <a:rPr lang="en-AU" sz="2000"/>
              <a:t>Industry Test Focus Group will be a small group of ITWG participants representing various NEM roles.</a:t>
            </a:r>
            <a:endParaRPr lang="en-AU" sz="2000">
              <a:cs typeface="Segoe UI Semilight"/>
            </a:endParaRPr>
          </a:p>
          <a:p>
            <a:pPr algn="just">
              <a:lnSpc>
                <a:spcPct val="100000"/>
              </a:lnSpc>
            </a:pPr>
            <a:r>
              <a:rPr lang="en-AU" sz="2000"/>
              <a:t>Focus group will be responsible for defining the test coverage for the Industry Testing/Market Trials.</a:t>
            </a:r>
            <a:endParaRPr lang="en-AU" sz="2000">
              <a:cs typeface="Segoe UI Semilight"/>
            </a:endParaRPr>
          </a:p>
          <a:p>
            <a:pPr lvl="1" algn="just">
              <a:lnSpc>
                <a:spcPct val="100000"/>
              </a:lnSpc>
            </a:pPr>
            <a:r>
              <a:rPr lang="en-AU"/>
              <a:t>Test scenario identification.</a:t>
            </a:r>
            <a:endParaRPr lang="en-AU">
              <a:cs typeface="Segoe UI Semilight"/>
            </a:endParaRPr>
          </a:p>
          <a:p>
            <a:pPr lvl="1" algn="just">
              <a:lnSpc>
                <a:spcPct val="100000"/>
              </a:lnSpc>
            </a:pPr>
            <a:r>
              <a:rPr lang="en-AU"/>
              <a:t>Test case preparation.</a:t>
            </a:r>
            <a:endParaRPr lang="en-AU">
              <a:cs typeface="Segoe UI Semilight"/>
            </a:endParaRPr>
          </a:p>
          <a:p>
            <a:pPr lvl="1" algn="just">
              <a:lnSpc>
                <a:spcPct val="100000"/>
              </a:lnSpc>
            </a:pPr>
            <a:r>
              <a:rPr lang="en-AU"/>
              <a:t>Data requirement definitions.</a:t>
            </a:r>
            <a:endParaRPr lang="en-AU">
              <a:cs typeface="Segoe UI Semilight"/>
            </a:endParaRPr>
          </a:p>
          <a:p>
            <a:pPr lvl="1" algn="just">
              <a:lnSpc>
                <a:spcPct val="100000"/>
              </a:lnSpc>
            </a:pPr>
            <a:r>
              <a:rPr lang="en-AU"/>
              <a:t>Test execution timeframes.</a:t>
            </a:r>
            <a:endParaRPr lang="en-AU">
              <a:cs typeface="Segoe UI Semilight"/>
            </a:endParaRPr>
          </a:p>
          <a:p>
            <a:pPr lvl="1" algn="just">
              <a:lnSpc>
                <a:spcPct val="100000"/>
              </a:lnSpc>
            </a:pPr>
            <a:r>
              <a:rPr lang="en-AU"/>
              <a:t>Consideration on defining the number of test cycles required.</a:t>
            </a:r>
            <a:endParaRPr lang="en-AU">
              <a:cs typeface="Segoe UI Semilight"/>
            </a:endParaRPr>
          </a:p>
          <a:p>
            <a:pPr algn="just">
              <a:lnSpc>
                <a:spcPct val="100000"/>
              </a:lnSpc>
            </a:pPr>
            <a:r>
              <a:rPr lang="en-AU"/>
              <a:t>Plans developed by the focus group will be circulated to the wider ITWG for input and consideration</a:t>
            </a:r>
            <a:endParaRPr lang="en-AU">
              <a:cs typeface="Segoe UI Semilight"/>
            </a:endParaRPr>
          </a:p>
          <a:p>
            <a:pPr algn="just">
              <a:lnSpc>
                <a:spcPct val="100000"/>
              </a:lnSpc>
            </a:pPr>
            <a:r>
              <a:rPr lang="en-AU" sz="2000"/>
              <a:t>Nominations will be called for parties interested in participating in the focus group by the 12 March.</a:t>
            </a:r>
            <a:endParaRPr lang="en-AU" sz="2000">
              <a:cs typeface="Segoe UI Semilight"/>
            </a:endParaRPr>
          </a:p>
          <a:p>
            <a:pPr algn="just">
              <a:lnSpc>
                <a:spcPct val="100000"/>
              </a:lnSpc>
            </a:pPr>
            <a:r>
              <a:rPr lang="en-AU" sz="2000"/>
              <a:t>Nominations / confirmations will also be called for those participants planning to participate in Market Trial execution as part of the planning process</a:t>
            </a:r>
            <a:endParaRPr lang="en-AU" sz="2000">
              <a:cs typeface="Segoe UI Semilight"/>
            </a:endParaRPr>
          </a:p>
          <a:p>
            <a:pPr algn="just">
              <a:lnSpc>
                <a:spcPct val="100000"/>
              </a:lnSpc>
            </a:pPr>
            <a:r>
              <a:rPr lang="en-AU" sz="2000"/>
              <a:t>In the lead up to Market Trials the pre-production systems will be refreshed form production. Date to be confirmed.</a:t>
            </a:r>
            <a:endParaRPr lang="en-AU" sz="2300"/>
          </a:p>
          <a:p>
            <a:pPr algn="just"/>
            <a:endParaRPr lang="en-AU" sz="2400"/>
          </a:p>
          <a:p>
            <a:pPr algn="just"/>
            <a:endParaRPr lang="en-AU" sz="2400"/>
          </a:p>
        </p:txBody>
      </p:sp>
    </p:spTree>
    <p:extLst>
      <p:ext uri="{BB962C8B-B14F-4D97-AF65-F5344CB8AC3E}">
        <p14:creationId xmlns:p14="http://schemas.microsoft.com/office/powerpoint/2010/main" val="176381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lstStyle/>
          <a:p>
            <a:r>
              <a:rPr lang="en-AU"/>
              <a:t>Training</a:t>
            </a:r>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a:t>Tui Grant </a:t>
            </a:r>
          </a:p>
        </p:txBody>
      </p:sp>
    </p:spTree>
    <p:extLst>
      <p:ext uri="{BB962C8B-B14F-4D97-AF65-F5344CB8AC3E}">
        <p14:creationId xmlns:p14="http://schemas.microsoft.com/office/powerpoint/2010/main" val="448404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5EE7F-C438-4981-BCD8-B88E401D4999}"/>
              </a:ext>
            </a:extLst>
          </p:cNvPr>
          <p:cNvSpPr>
            <a:spLocks noGrp="1"/>
          </p:cNvSpPr>
          <p:nvPr>
            <p:ph type="title"/>
          </p:nvPr>
        </p:nvSpPr>
        <p:spPr>
          <a:xfrm>
            <a:off x="800" y="127736"/>
            <a:ext cx="8514551" cy="1189039"/>
          </a:xfrm>
        </p:spPr>
        <p:txBody>
          <a:bodyPr/>
          <a:lstStyle/>
          <a:p>
            <a:r>
              <a:rPr lang="en-AU"/>
              <a:t>Training</a:t>
            </a:r>
          </a:p>
        </p:txBody>
      </p:sp>
      <p:sp>
        <p:nvSpPr>
          <p:cNvPr id="4" name="Slide Number Placeholder 3">
            <a:extLst>
              <a:ext uri="{FF2B5EF4-FFF2-40B4-BE49-F238E27FC236}">
                <a16:creationId xmlns:a16="http://schemas.microsoft.com/office/drawing/2014/main" id="{74B8803A-3D07-46F4-83A0-28A6615CD3A9}"/>
              </a:ext>
            </a:extLst>
          </p:cNvPr>
          <p:cNvSpPr>
            <a:spLocks noGrp="1"/>
          </p:cNvSpPr>
          <p:nvPr>
            <p:ph type="sldNum" sz="quarter" idx="12"/>
          </p:nvPr>
        </p:nvSpPr>
        <p:spPr/>
        <p:txBody>
          <a:bodyPr/>
          <a:lstStyle/>
          <a:p>
            <a:fld id="{4EC81F68-4976-451A-B2E9-79BCBD2F70CC}" type="slidenum">
              <a:rPr lang="en-AU" smtClean="0"/>
              <a:t>16</a:t>
            </a:fld>
            <a:endParaRPr lang="en-AU"/>
          </a:p>
        </p:txBody>
      </p:sp>
      <p:sp>
        <p:nvSpPr>
          <p:cNvPr id="7" name="TextBox 6">
            <a:hlinkClick r:id="" action="ppaction://noaction"/>
            <a:extLst>
              <a:ext uri="{FF2B5EF4-FFF2-40B4-BE49-F238E27FC236}">
                <a16:creationId xmlns:a16="http://schemas.microsoft.com/office/drawing/2014/main" id="{587655CE-4480-49B6-910B-3E14F077A3D4}"/>
              </a:ext>
            </a:extLst>
          </p:cNvPr>
          <p:cNvSpPr txBox="1"/>
          <p:nvPr/>
        </p:nvSpPr>
        <p:spPr>
          <a:xfrm>
            <a:off x="1924050" y="6591300"/>
            <a:ext cx="868828" cy="153888"/>
          </a:xfrm>
          <a:prstGeom prst="rect">
            <a:avLst/>
          </a:prstGeom>
          <a:noFill/>
        </p:spPr>
        <p:txBody>
          <a:bodyPr wrap="none" lIns="0" tIns="0" rIns="0" bIns="0" rtlCol="0">
            <a:spAutoFit/>
          </a:bodyPr>
          <a:lstStyle/>
          <a:p>
            <a:r>
              <a:rPr lang="en-AU" sz="1000" b="1">
                <a:solidFill>
                  <a:schemeClr val="accent1">
                    <a:lumMod val="75000"/>
                  </a:schemeClr>
                </a:solidFill>
              </a:rPr>
              <a:t>Back to Agenda</a:t>
            </a:r>
            <a:endParaRPr lang="en-AU" b="1">
              <a:solidFill>
                <a:schemeClr val="accent1">
                  <a:lumMod val="75000"/>
                </a:schemeClr>
              </a:solidFill>
            </a:endParaRPr>
          </a:p>
        </p:txBody>
      </p:sp>
      <p:sp>
        <p:nvSpPr>
          <p:cNvPr id="9" name="Content Placeholder 2">
            <a:extLst>
              <a:ext uri="{FF2B5EF4-FFF2-40B4-BE49-F238E27FC236}">
                <a16:creationId xmlns:a16="http://schemas.microsoft.com/office/drawing/2014/main" id="{270BCA53-61CC-4F0E-B52B-86233B0E2C0A}"/>
              </a:ext>
            </a:extLst>
          </p:cNvPr>
          <p:cNvSpPr>
            <a:spLocks noGrp="1"/>
          </p:cNvSpPr>
          <p:nvPr>
            <p:ph idx="1"/>
          </p:nvPr>
        </p:nvSpPr>
        <p:spPr>
          <a:xfrm>
            <a:off x="176215" y="1485274"/>
            <a:ext cx="8770937" cy="4967320"/>
          </a:xfrm>
        </p:spPr>
        <p:txBody>
          <a:bodyPr vert="horz" lIns="91440" tIns="45720" rIns="91440" bIns="45720" rtlCol="0" anchor="t">
            <a:normAutofit/>
          </a:bodyPr>
          <a:lstStyle/>
          <a:p>
            <a:pPr algn="just">
              <a:lnSpc>
                <a:spcPct val="100000"/>
              </a:lnSpc>
            </a:pPr>
            <a:r>
              <a:rPr lang="en-AU" sz="2000"/>
              <a:t>MSATS Training</a:t>
            </a:r>
            <a:endParaRPr lang="en-AU" sz="2000">
              <a:cs typeface="Segoe UI Semilight"/>
            </a:endParaRPr>
          </a:p>
          <a:p>
            <a:pPr lvl="1" algn="just">
              <a:lnSpc>
                <a:spcPct val="100000"/>
              </a:lnSpc>
            </a:pPr>
            <a:r>
              <a:rPr lang="en-AU" sz="1700"/>
              <a:t>Following on from the discussions at the last ITWG 2 training sessions will set up to provide participants who wish to attend an overview of MSATS.</a:t>
            </a:r>
          </a:p>
          <a:p>
            <a:pPr lvl="1" algn="just">
              <a:lnSpc>
                <a:spcPct val="100000"/>
              </a:lnSpc>
            </a:pPr>
            <a:endParaRPr lang="en-AU" sz="1700"/>
          </a:p>
          <a:p>
            <a:pPr lvl="2" algn="just">
              <a:lnSpc>
                <a:spcPct val="100000"/>
              </a:lnSpc>
            </a:pPr>
            <a:r>
              <a:rPr lang="en-AU" sz="1400"/>
              <a:t>Session 1 - 22 March</a:t>
            </a:r>
            <a:endParaRPr lang="en-AU" sz="1400">
              <a:cs typeface="Segoe UI Semilight"/>
            </a:endParaRPr>
          </a:p>
          <a:p>
            <a:pPr lvl="2" algn="just">
              <a:lnSpc>
                <a:spcPct val="100000"/>
              </a:lnSpc>
            </a:pPr>
            <a:r>
              <a:rPr lang="en-AU" sz="1400"/>
              <a:t>Session 2 - 5 April</a:t>
            </a:r>
            <a:endParaRPr lang="en-AU" sz="1400">
              <a:cs typeface="Segoe UI Semilight"/>
            </a:endParaRPr>
          </a:p>
          <a:p>
            <a:pPr lvl="2" algn="just">
              <a:lnSpc>
                <a:spcPct val="100000"/>
              </a:lnSpc>
            </a:pPr>
            <a:endParaRPr lang="en-AU" sz="1400">
              <a:highlight>
                <a:srgbClr val="FFFF00"/>
              </a:highlight>
            </a:endParaRPr>
          </a:p>
          <a:p>
            <a:pPr algn="just">
              <a:lnSpc>
                <a:spcPct val="100000"/>
              </a:lnSpc>
            </a:pPr>
            <a:r>
              <a:rPr lang="en-AU" sz="2000" err="1"/>
              <a:t>Practitest</a:t>
            </a:r>
            <a:r>
              <a:rPr lang="en-AU" sz="2000"/>
              <a:t> Training for participants involved int the retail invitation testing will be conducted just prior to the start of testing.</a:t>
            </a:r>
          </a:p>
          <a:p>
            <a:pPr lvl="2" algn="just">
              <a:lnSpc>
                <a:spcPct val="100000"/>
              </a:lnSpc>
            </a:pPr>
            <a:r>
              <a:rPr lang="en-AU" sz="1400"/>
              <a:t>Session 1 - </a:t>
            </a:r>
            <a:r>
              <a:rPr lang="en-AU" sz="1400">
                <a:ea typeface="+mn-lt"/>
                <a:cs typeface="+mn-lt"/>
              </a:rPr>
              <a:t>5 April</a:t>
            </a:r>
          </a:p>
          <a:p>
            <a:pPr lvl="2" algn="just">
              <a:lnSpc>
                <a:spcPct val="100000"/>
              </a:lnSpc>
            </a:pPr>
            <a:r>
              <a:rPr lang="en-AU" sz="1400"/>
              <a:t>Session 2 - 7</a:t>
            </a:r>
            <a:r>
              <a:rPr lang="en-AU" sz="1400">
                <a:ea typeface="+mn-lt"/>
                <a:cs typeface="+mn-lt"/>
              </a:rPr>
              <a:t> April</a:t>
            </a:r>
          </a:p>
          <a:p>
            <a:pPr lvl="2" algn="just">
              <a:lnSpc>
                <a:spcPct val="100000"/>
              </a:lnSpc>
            </a:pPr>
            <a:endParaRPr lang="en-AU" sz="1400">
              <a:highlight>
                <a:srgbClr val="FFFF00"/>
              </a:highlight>
              <a:cs typeface="Segoe UI Semilight"/>
            </a:endParaRPr>
          </a:p>
          <a:p>
            <a:pPr algn="just">
              <a:lnSpc>
                <a:spcPct val="100000"/>
              </a:lnSpc>
            </a:pPr>
            <a:r>
              <a:rPr lang="en-AU" sz="2300"/>
              <a:t>Further training will be available in the lead up to Market Trials for </a:t>
            </a:r>
            <a:r>
              <a:rPr lang="en-AU" sz="2300" err="1"/>
              <a:t>Practitest</a:t>
            </a:r>
            <a:r>
              <a:rPr lang="en-AU" sz="2300"/>
              <a:t>.</a:t>
            </a:r>
            <a:endParaRPr lang="en-AU" sz="2300">
              <a:cs typeface="Segoe UI Semilight"/>
            </a:endParaRPr>
          </a:p>
          <a:p>
            <a:pPr algn="just">
              <a:lnSpc>
                <a:spcPct val="100000"/>
              </a:lnSpc>
            </a:pPr>
            <a:endParaRPr lang="en-AU" sz="2300"/>
          </a:p>
          <a:p>
            <a:pPr marL="0" indent="0" algn="just">
              <a:lnSpc>
                <a:spcPct val="100000"/>
              </a:lnSpc>
              <a:buNone/>
            </a:pPr>
            <a:endParaRPr lang="en-AU" sz="2300"/>
          </a:p>
          <a:p>
            <a:pPr algn="just"/>
            <a:endParaRPr lang="en-AU" sz="2400"/>
          </a:p>
          <a:p>
            <a:pPr algn="just"/>
            <a:endParaRPr lang="en-AU" sz="2400"/>
          </a:p>
        </p:txBody>
      </p:sp>
    </p:spTree>
    <p:extLst>
      <p:ext uri="{BB962C8B-B14F-4D97-AF65-F5344CB8AC3E}">
        <p14:creationId xmlns:p14="http://schemas.microsoft.com/office/powerpoint/2010/main" val="638837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lstStyle/>
          <a:p>
            <a:r>
              <a:rPr lang="en-AU"/>
              <a:t>Forward meeting plan</a:t>
            </a:r>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a:t>Tui Grant </a:t>
            </a:r>
          </a:p>
        </p:txBody>
      </p:sp>
    </p:spTree>
    <p:extLst>
      <p:ext uri="{BB962C8B-B14F-4D97-AF65-F5344CB8AC3E}">
        <p14:creationId xmlns:p14="http://schemas.microsoft.com/office/powerpoint/2010/main" val="1140282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1ECA3-96CF-4A8F-A42F-F63795800158}"/>
              </a:ext>
            </a:extLst>
          </p:cNvPr>
          <p:cNvSpPr>
            <a:spLocks noGrp="1"/>
          </p:cNvSpPr>
          <p:nvPr>
            <p:ph type="title"/>
          </p:nvPr>
        </p:nvSpPr>
        <p:spPr>
          <a:xfrm>
            <a:off x="85061" y="136528"/>
            <a:ext cx="8991562" cy="1189039"/>
          </a:xfrm>
        </p:spPr>
        <p:txBody>
          <a:bodyPr/>
          <a:lstStyle/>
          <a:p>
            <a:r>
              <a:rPr lang="en-AU"/>
              <a:t>Proposed upcoming ITWG meeting content</a:t>
            </a:r>
          </a:p>
        </p:txBody>
      </p:sp>
      <p:sp>
        <p:nvSpPr>
          <p:cNvPr id="4" name="Date Placeholder 3">
            <a:extLst>
              <a:ext uri="{FF2B5EF4-FFF2-40B4-BE49-F238E27FC236}">
                <a16:creationId xmlns:a16="http://schemas.microsoft.com/office/drawing/2014/main" id="{ED91B270-A4C7-42A8-8990-1D6FCC4DE6D6}"/>
              </a:ext>
            </a:extLst>
          </p:cNvPr>
          <p:cNvSpPr>
            <a:spLocks noGrp="1"/>
          </p:cNvSpPr>
          <p:nvPr>
            <p:ph type="dt" sz="half" idx="10"/>
          </p:nvPr>
        </p:nvSpPr>
        <p:spPr/>
        <p:txBody>
          <a:bodyPr/>
          <a:lstStyle/>
          <a:p>
            <a:fld id="{FBFC7D8C-646C-4D46-BE64-3691068DAB95}" type="datetime1">
              <a:rPr lang="en-AU" smtClean="0"/>
              <a:t>23/02/2021</a:t>
            </a:fld>
            <a:endParaRPr lang="en-AU"/>
          </a:p>
        </p:txBody>
      </p:sp>
      <p:sp>
        <p:nvSpPr>
          <p:cNvPr id="6" name="Slide Number Placeholder 5">
            <a:extLst>
              <a:ext uri="{FF2B5EF4-FFF2-40B4-BE49-F238E27FC236}">
                <a16:creationId xmlns:a16="http://schemas.microsoft.com/office/drawing/2014/main" id="{85A4BB6F-B2E9-4C39-AB0E-0FA0877352A8}"/>
              </a:ext>
            </a:extLst>
          </p:cNvPr>
          <p:cNvSpPr>
            <a:spLocks noGrp="1"/>
          </p:cNvSpPr>
          <p:nvPr>
            <p:ph type="sldNum" sz="quarter" idx="12"/>
          </p:nvPr>
        </p:nvSpPr>
        <p:spPr/>
        <p:txBody>
          <a:bodyPr/>
          <a:lstStyle/>
          <a:p>
            <a:fld id="{4EC81F68-4976-451A-B2E9-79BCBD2F70CC}" type="slidenum">
              <a:rPr lang="en-AU" smtClean="0"/>
              <a:t>18</a:t>
            </a:fld>
            <a:endParaRPr lang="en-AU"/>
          </a:p>
        </p:txBody>
      </p:sp>
      <p:graphicFrame>
        <p:nvGraphicFramePr>
          <p:cNvPr id="7" name="Content Placeholder 3">
            <a:extLst>
              <a:ext uri="{FF2B5EF4-FFF2-40B4-BE49-F238E27FC236}">
                <a16:creationId xmlns:a16="http://schemas.microsoft.com/office/drawing/2014/main" id="{96A3890C-D623-4C04-9139-E8DB8FEE89A8}"/>
              </a:ext>
            </a:extLst>
          </p:cNvPr>
          <p:cNvGraphicFramePr>
            <a:graphicFrameLocks/>
          </p:cNvGraphicFramePr>
          <p:nvPr>
            <p:extLst>
              <p:ext uri="{D42A27DB-BD31-4B8C-83A1-F6EECF244321}">
                <p14:modId xmlns:p14="http://schemas.microsoft.com/office/powerpoint/2010/main" val="3799426978"/>
              </p:ext>
            </p:extLst>
          </p:nvPr>
        </p:nvGraphicFramePr>
        <p:xfrm>
          <a:off x="176647" y="1646237"/>
          <a:ext cx="8770637" cy="3993218"/>
        </p:xfrm>
        <a:graphic>
          <a:graphicData uri="http://schemas.openxmlformats.org/drawingml/2006/table">
            <a:tbl>
              <a:tblPr firstRow="1" bandRow="1">
                <a:tableStyleId>{5C22544A-7EE6-4342-B048-85BDC9FD1C3A}</a:tableStyleId>
              </a:tblPr>
              <a:tblGrid>
                <a:gridCol w="1243593">
                  <a:extLst>
                    <a:ext uri="{9D8B030D-6E8A-4147-A177-3AD203B41FA5}">
                      <a16:colId xmlns:a16="http://schemas.microsoft.com/office/drawing/2014/main" val="98134012"/>
                    </a:ext>
                  </a:extLst>
                </a:gridCol>
                <a:gridCol w="1466397">
                  <a:extLst>
                    <a:ext uri="{9D8B030D-6E8A-4147-A177-3AD203B41FA5}">
                      <a16:colId xmlns:a16="http://schemas.microsoft.com/office/drawing/2014/main" val="2298653894"/>
                    </a:ext>
                  </a:extLst>
                </a:gridCol>
                <a:gridCol w="6060647">
                  <a:extLst>
                    <a:ext uri="{9D8B030D-6E8A-4147-A177-3AD203B41FA5}">
                      <a16:colId xmlns:a16="http://schemas.microsoft.com/office/drawing/2014/main" val="94265774"/>
                    </a:ext>
                  </a:extLst>
                </a:gridCol>
              </a:tblGrid>
              <a:tr h="338878">
                <a:tc>
                  <a:txBody>
                    <a:bodyPr/>
                    <a:lstStyle/>
                    <a:p>
                      <a:r>
                        <a:rPr lang="en-AU" sz="2400"/>
                        <a:t>Date</a:t>
                      </a:r>
                    </a:p>
                  </a:txBody>
                  <a:tcPr marL="78203" marR="78203" marT="39101" marB="39101"/>
                </a:tc>
                <a:tc>
                  <a:txBody>
                    <a:bodyPr/>
                    <a:lstStyle/>
                    <a:p>
                      <a:r>
                        <a:rPr lang="en-AU" sz="2400"/>
                        <a:t>Meeting</a:t>
                      </a:r>
                    </a:p>
                  </a:txBody>
                  <a:tcPr marL="78203" marR="78203" marT="39101" marB="39101"/>
                </a:tc>
                <a:tc>
                  <a:txBody>
                    <a:bodyPr/>
                    <a:lstStyle/>
                    <a:p>
                      <a:r>
                        <a:rPr lang="en-AU" sz="2400"/>
                        <a:t>Proposed content</a:t>
                      </a:r>
                    </a:p>
                  </a:txBody>
                  <a:tcPr marL="78203" marR="78203" marT="39101" marB="39101"/>
                </a:tc>
                <a:extLst>
                  <a:ext uri="{0D108BD9-81ED-4DB2-BD59-A6C34878D82A}">
                    <a16:rowId xmlns:a16="http://schemas.microsoft.com/office/drawing/2014/main" val="919977015"/>
                  </a:ext>
                </a:extLst>
              </a:tr>
              <a:tr h="1642254">
                <a:tc>
                  <a:txBody>
                    <a:bodyPr/>
                    <a:lstStyle/>
                    <a:p>
                      <a:r>
                        <a:rPr lang="en-AU" sz="2400">
                          <a:solidFill>
                            <a:schemeClr val="tx1"/>
                          </a:solidFill>
                        </a:rPr>
                        <a:t>Tue 23 Mar 2021</a:t>
                      </a:r>
                    </a:p>
                  </a:txBody>
                  <a:tcPr marL="78203" marR="78203" marT="39101" marB="39101"/>
                </a:tc>
                <a:tc>
                  <a:txBody>
                    <a:bodyPr/>
                    <a:lstStyle/>
                    <a:p>
                      <a:r>
                        <a:rPr lang="en-AU" sz="2400"/>
                        <a:t>ITWG #14</a:t>
                      </a:r>
                    </a:p>
                  </a:txBody>
                  <a:tcPr marL="78203" marR="78203" marT="39101" marB="39101"/>
                </a:tc>
                <a:tc>
                  <a:txBody>
                    <a:bodyPr/>
                    <a:lstStyle/>
                    <a:p>
                      <a:pPr marL="343814"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a:t>Update on Settlement Release</a:t>
                      </a:r>
                    </a:p>
                    <a:p>
                      <a:pPr marL="343814"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a:t>Confirmation of Retail Test Participation</a:t>
                      </a:r>
                    </a:p>
                    <a:p>
                      <a:pPr marL="343814"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a:t>Nomination for the ITFG to define test approach for Market Trials</a:t>
                      </a:r>
                    </a:p>
                    <a:p>
                      <a:pPr marL="343814"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2400"/>
                    </a:p>
                  </a:txBody>
                  <a:tcPr marL="78203" marR="78203" marT="39101" marB="39101"/>
                </a:tc>
                <a:extLst>
                  <a:ext uri="{0D108BD9-81ED-4DB2-BD59-A6C34878D82A}">
                    <a16:rowId xmlns:a16="http://schemas.microsoft.com/office/drawing/2014/main" val="2522485826"/>
                  </a:ext>
                </a:extLst>
              </a:tr>
              <a:tr h="164225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2400">
                          <a:solidFill>
                            <a:schemeClr val="tx1"/>
                          </a:solidFill>
                        </a:rPr>
                        <a:t>Wed 27 Apr 2021</a:t>
                      </a:r>
                    </a:p>
                  </a:txBody>
                  <a:tcPr marL="78203" marR="78203" marT="39101" marB="39101"/>
                </a:tc>
                <a:tc>
                  <a:txBody>
                    <a:bodyPr/>
                    <a:lstStyle/>
                    <a:p>
                      <a:r>
                        <a:rPr lang="en-AU" sz="2400" kern="1200">
                          <a:solidFill>
                            <a:schemeClr val="dk1"/>
                          </a:solidFill>
                          <a:latin typeface="+mn-lt"/>
                          <a:ea typeface="+mn-ea"/>
                          <a:cs typeface="+mn-cs"/>
                        </a:rPr>
                        <a:t>ITWG #14</a:t>
                      </a:r>
                    </a:p>
                  </a:txBody>
                  <a:tcPr marL="78203" marR="78203" marT="39101" marB="39101"/>
                </a:tc>
                <a:tc>
                  <a:txBody>
                    <a:bodyPr/>
                    <a:lstStyle/>
                    <a:p>
                      <a:pPr marL="343814"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a:t>Topics TBA</a:t>
                      </a:r>
                    </a:p>
                  </a:txBody>
                  <a:tcPr marL="78203" marR="78203" marT="39101" marB="39101"/>
                </a:tc>
                <a:extLst>
                  <a:ext uri="{0D108BD9-81ED-4DB2-BD59-A6C34878D82A}">
                    <a16:rowId xmlns:a16="http://schemas.microsoft.com/office/drawing/2014/main" val="379730214"/>
                  </a:ext>
                </a:extLst>
              </a:tr>
            </a:tbl>
          </a:graphicData>
        </a:graphic>
      </p:graphicFrame>
      <p:sp>
        <p:nvSpPr>
          <p:cNvPr id="3" name="TextBox 2">
            <a:extLst>
              <a:ext uri="{FF2B5EF4-FFF2-40B4-BE49-F238E27FC236}">
                <a16:creationId xmlns:a16="http://schemas.microsoft.com/office/drawing/2014/main" id="{9F56A9F1-5550-4C2F-892B-EFB9A5AC6F1B}"/>
              </a:ext>
            </a:extLst>
          </p:cNvPr>
          <p:cNvSpPr txBox="1"/>
          <p:nvPr/>
        </p:nvSpPr>
        <p:spPr>
          <a:xfrm>
            <a:off x="290945" y="5627716"/>
            <a:ext cx="8337666" cy="369332"/>
          </a:xfrm>
          <a:prstGeom prst="rect">
            <a:avLst/>
          </a:prstGeom>
          <a:noFill/>
        </p:spPr>
        <p:txBody>
          <a:bodyPr wrap="square" rtlCol="0">
            <a:spAutoFit/>
          </a:bodyPr>
          <a:lstStyle/>
          <a:p>
            <a:r>
              <a:rPr lang="en-AU"/>
              <a:t>If you have any suggested agenda topics, please contact 5MS@aemo.com.au</a:t>
            </a:r>
          </a:p>
        </p:txBody>
      </p:sp>
    </p:spTree>
    <p:extLst>
      <p:ext uri="{BB962C8B-B14F-4D97-AF65-F5344CB8AC3E}">
        <p14:creationId xmlns:p14="http://schemas.microsoft.com/office/powerpoint/2010/main" val="380150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309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13D45-B9C7-45E0-94DE-78D1D16F9381}"/>
              </a:ext>
            </a:extLst>
          </p:cNvPr>
          <p:cNvSpPr>
            <a:spLocks noGrp="1"/>
          </p:cNvSpPr>
          <p:nvPr>
            <p:ph type="title"/>
          </p:nvPr>
        </p:nvSpPr>
        <p:spPr>
          <a:xfrm>
            <a:off x="9599" y="136528"/>
            <a:ext cx="6751334" cy="1189039"/>
          </a:xfrm>
        </p:spPr>
        <p:txBody>
          <a:bodyPr/>
          <a:lstStyle/>
          <a:p>
            <a:r>
              <a:rPr lang="en-AU"/>
              <a:t>Agenda</a:t>
            </a:r>
          </a:p>
        </p:txBody>
      </p:sp>
      <p:sp>
        <p:nvSpPr>
          <p:cNvPr id="6" name="Slide Number Placeholder 5">
            <a:extLst>
              <a:ext uri="{FF2B5EF4-FFF2-40B4-BE49-F238E27FC236}">
                <a16:creationId xmlns:a16="http://schemas.microsoft.com/office/drawing/2014/main" id="{50772B69-91A4-45C8-9178-A028D46C6865}"/>
              </a:ext>
            </a:extLst>
          </p:cNvPr>
          <p:cNvSpPr>
            <a:spLocks noGrp="1"/>
          </p:cNvSpPr>
          <p:nvPr>
            <p:ph type="sldNum" sz="quarter" idx="12"/>
          </p:nvPr>
        </p:nvSpPr>
        <p:spPr/>
        <p:txBody>
          <a:bodyPr/>
          <a:lstStyle/>
          <a:p>
            <a:fld id="{4EC81F68-4976-451A-B2E9-79BCBD2F70CC}" type="slidenum">
              <a:rPr lang="en-AU" smtClean="0"/>
              <a:t>2</a:t>
            </a:fld>
            <a:endParaRPr lang="en-AU"/>
          </a:p>
        </p:txBody>
      </p:sp>
      <p:graphicFrame>
        <p:nvGraphicFramePr>
          <p:cNvPr id="7" name="Table 6">
            <a:extLst>
              <a:ext uri="{FF2B5EF4-FFF2-40B4-BE49-F238E27FC236}">
                <a16:creationId xmlns:a16="http://schemas.microsoft.com/office/drawing/2014/main" id="{5D5A3252-6153-450C-89B9-F67ECE2C0E4F}"/>
              </a:ext>
            </a:extLst>
          </p:cNvPr>
          <p:cNvGraphicFramePr>
            <a:graphicFrameLocks noGrp="1"/>
          </p:cNvGraphicFramePr>
          <p:nvPr>
            <p:extLst>
              <p:ext uri="{D42A27DB-BD31-4B8C-83A1-F6EECF244321}">
                <p14:modId xmlns:p14="http://schemas.microsoft.com/office/powerpoint/2010/main" val="488674781"/>
              </p:ext>
            </p:extLst>
          </p:nvPr>
        </p:nvGraphicFramePr>
        <p:xfrm>
          <a:off x="0" y="1370300"/>
          <a:ext cx="9144000" cy="3097118"/>
        </p:xfrm>
        <a:graphic>
          <a:graphicData uri="http://schemas.openxmlformats.org/drawingml/2006/table">
            <a:tbl>
              <a:tblPr firstRow="1" firstCol="1" bandRow="1">
                <a:tableStyleId>{5C22544A-7EE6-4342-B048-85BDC9FD1C3A}</a:tableStyleId>
              </a:tblPr>
              <a:tblGrid>
                <a:gridCol w="387180">
                  <a:extLst>
                    <a:ext uri="{9D8B030D-6E8A-4147-A177-3AD203B41FA5}">
                      <a16:colId xmlns:a16="http://schemas.microsoft.com/office/drawing/2014/main" val="538271126"/>
                    </a:ext>
                  </a:extLst>
                </a:gridCol>
                <a:gridCol w="1450593">
                  <a:extLst>
                    <a:ext uri="{9D8B030D-6E8A-4147-A177-3AD203B41FA5}">
                      <a16:colId xmlns:a16="http://schemas.microsoft.com/office/drawing/2014/main" val="1422408940"/>
                    </a:ext>
                  </a:extLst>
                </a:gridCol>
                <a:gridCol w="4646402">
                  <a:extLst>
                    <a:ext uri="{9D8B030D-6E8A-4147-A177-3AD203B41FA5}">
                      <a16:colId xmlns:a16="http://schemas.microsoft.com/office/drawing/2014/main" val="3436673978"/>
                    </a:ext>
                  </a:extLst>
                </a:gridCol>
                <a:gridCol w="2659825">
                  <a:extLst>
                    <a:ext uri="{9D8B030D-6E8A-4147-A177-3AD203B41FA5}">
                      <a16:colId xmlns:a16="http://schemas.microsoft.com/office/drawing/2014/main" val="782297821"/>
                    </a:ext>
                  </a:extLst>
                </a:gridCol>
              </a:tblGrid>
              <a:tr h="252000">
                <a:tc>
                  <a:txBody>
                    <a:bodyPr/>
                    <a:lstStyle/>
                    <a:p>
                      <a:pPr algn="l">
                        <a:spcBef>
                          <a:spcPts val="100"/>
                        </a:spcBef>
                        <a:spcAft>
                          <a:spcPts val="100"/>
                        </a:spcAft>
                        <a:tabLst>
                          <a:tab pos="252095" algn="l"/>
                          <a:tab pos="504190" algn="l"/>
                          <a:tab pos="756285" algn="l"/>
                        </a:tabLst>
                      </a:pPr>
                      <a:r>
                        <a:rPr lang="en-AU" sz="1200" b="1" cap="all">
                          <a:effectLst/>
                          <a:latin typeface="+mn-lt"/>
                          <a:cs typeface="Arial" panose="020B0604020202020204" pitchFamily="34" charset="0"/>
                        </a:rPr>
                        <a:t>N</a:t>
                      </a:r>
                      <a:r>
                        <a:rPr lang="en-AU" sz="1200" b="1" cap="none" baseline="0">
                          <a:effectLst/>
                          <a:latin typeface="+mn-lt"/>
                          <a:cs typeface="Arial" panose="020B0604020202020204" pitchFamily="34" charset="0"/>
                        </a:rPr>
                        <a:t>o.</a:t>
                      </a:r>
                      <a:endParaRPr lang="en-AU" sz="1200" b="1" cap="none" baseline="0">
                        <a:solidFill>
                          <a:srgbClr val="2E74B5"/>
                        </a:solidFill>
                        <a:effectLst/>
                        <a:latin typeface="+mn-lt"/>
                        <a:ea typeface="Times New Roman" panose="02020603050405020304" pitchFamily="18" charset="0"/>
                        <a:cs typeface="Arial" panose="020B0604020202020204" pitchFamily="34" charset="0"/>
                      </a:endParaRPr>
                    </a:p>
                  </a:txBody>
                  <a:tcPr marL="58652" marR="58652" marT="0" marB="0" anchor="ctr"/>
                </a:tc>
                <a:tc>
                  <a:txBody>
                    <a:bodyPr/>
                    <a:lstStyle/>
                    <a:p>
                      <a:pPr algn="l">
                        <a:spcBef>
                          <a:spcPts val="100"/>
                        </a:spcBef>
                        <a:spcAft>
                          <a:spcPts val="100"/>
                        </a:spcAft>
                        <a:tabLst>
                          <a:tab pos="252095" algn="l"/>
                          <a:tab pos="504190" algn="l"/>
                          <a:tab pos="756285" algn="l"/>
                        </a:tabLst>
                      </a:pPr>
                      <a:r>
                        <a:rPr lang="en-AU" sz="1200" b="1" cap="none" baseline="0">
                          <a:effectLst/>
                          <a:latin typeface="+mn-lt"/>
                          <a:cs typeface="Arial" panose="020B0604020202020204" pitchFamily="34" charset="0"/>
                        </a:rPr>
                        <a:t>Time (AEDT)</a:t>
                      </a:r>
                      <a:endParaRPr lang="en-AU" sz="1200" b="1" cap="none" baseline="0">
                        <a:solidFill>
                          <a:srgbClr val="2E74B5"/>
                        </a:solidFill>
                        <a:effectLst/>
                        <a:latin typeface="+mn-lt"/>
                        <a:ea typeface="Times New Roman" panose="02020603050405020304" pitchFamily="18" charset="0"/>
                        <a:cs typeface="Arial" panose="020B0604020202020204" pitchFamily="34" charset="0"/>
                      </a:endParaRPr>
                    </a:p>
                  </a:txBody>
                  <a:tcPr marL="58652" marR="58652" marT="0" marB="0" anchor="ctr"/>
                </a:tc>
                <a:tc>
                  <a:txBody>
                    <a:bodyPr/>
                    <a:lstStyle/>
                    <a:p>
                      <a:pPr algn="l">
                        <a:spcBef>
                          <a:spcPts val="100"/>
                        </a:spcBef>
                        <a:spcAft>
                          <a:spcPts val="100"/>
                        </a:spcAft>
                        <a:tabLst>
                          <a:tab pos="252095" algn="l"/>
                          <a:tab pos="504190" algn="l"/>
                          <a:tab pos="756285" algn="l"/>
                        </a:tabLst>
                      </a:pPr>
                      <a:r>
                        <a:rPr lang="en-AU" sz="1200" b="1" cap="none" baseline="0">
                          <a:effectLst/>
                          <a:latin typeface="+mn-lt"/>
                          <a:cs typeface="Arial" panose="020B0604020202020204" pitchFamily="34" charset="0"/>
                        </a:rPr>
                        <a:t>Agenda item</a:t>
                      </a:r>
                      <a:endParaRPr lang="en-AU" sz="1200" b="1" cap="none" baseline="0">
                        <a:solidFill>
                          <a:srgbClr val="2E74B5"/>
                        </a:solidFill>
                        <a:effectLst/>
                        <a:latin typeface="+mn-lt"/>
                        <a:ea typeface="Times New Roman" panose="02020603050405020304" pitchFamily="18" charset="0"/>
                        <a:cs typeface="Arial" panose="020B0604020202020204" pitchFamily="34" charset="0"/>
                      </a:endParaRPr>
                    </a:p>
                  </a:txBody>
                  <a:tcPr marL="58652" marR="58652" marT="0" marB="0" anchor="ctr"/>
                </a:tc>
                <a:tc>
                  <a:txBody>
                    <a:bodyPr/>
                    <a:lstStyle/>
                    <a:p>
                      <a:pPr algn="l">
                        <a:spcBef>
                          <a:spcPts val="100"/>
                        </a:spcBef>
                        <a:spcAft>
                          <a:spcPts val="100"/>
                        </a:spcAft>
                        <a:tabLst>
                          <a:tab pos="252095" algn="l"/>
                          <a:tab pos="504190" algn="l"/>
                          <a:tab pos="756285" algn="l"/>
                        </a:tabLst>
                      </a:pPr>
                      <a:r>
                        <a:rPr lang="en-AU" sz="1200" b="1" cap="none" baseline="0">
                          <a:effectLst/>
                          <a:latin typeface="+mn-lt"/>
                          <a:cs typeface="Arial" panose="020B0604020202020204" pitchFamily="34" charset="0"/>
                        </a:rPr>
                        <a:t>Presenter</a:t>
                      </a:r>
                      <a:endParaRPr lang="en-AU" sz="1200" b="1" cap="none" baseline="0">
                        <a:solidFill>
                          <a:srgbClr val="2E74B5"/>
                        </a:solidFill>
                        <a:effectLst/>
                        <a:latin typeface="+mn-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054372720"/>
                  </a:ext>
                </a:extLst>
              </a:tr>
              <a:tr h="325118">
                <a:tc gridSpan="4">
                  <a:txBody>
                    <a:bodyPr/>
                    <a:lstStyle/>
                    <a:p>
                      <a:pPr>
                        <a:spcBef>
                          <a:spcPts val="100"/>
                        </a:spcBef>
                        <a:spcAft>
                          <a:spcPts val="100"/>
                        </a:spcAft>
                        <a:tabLst>
                          <a:tab pos="504190" algn="l"/>
                          <a:tab pos="756285" algn="l"/>
                        </a:tabLst>
                      </a:pPr>
                      <a:r>
                        <a:rPr lang="en-AU" sz="1200" b="1">
                          <a:solidFill>
                            <a:schemeClr val="bg1"/>
                          </a:solidFill>
                          <a:effectLst/>
                          <a:latin typeface="+mn-lt"/>
                          <a:ea typeface="Times New Roman" panose="02020603050405020304" pitchFamily="18" charset="0"/>
                          <a:cs typeface="Arial" panose="020B0604020202020204" pitchFamily="34" charset="0"/>
                        </a:rPr>
                        <a:t>Preliminary matters</a:t>
                      </a:r>
                    </a:p>
                  </a:txBody>
                  <a:tcPr marL="58652" marR="58652" marT="0" marB="0" anchor="ctr"/>
                </a:tc>
                <a:tc hMerge="1">
                  <a:txBody>
                    <a:bodyPr/>
                    <a:lstStyle/>
                    <a:p>
                      <a:pPr>
                        <a:spcBef>
                          <a:spcPts val="100"/>
                        </a:spcBef>
                        <a:spcAft>
                          <a:spcPts val="100"/>
                        </a:spcAft>
                        <a:tabLst>
                          <a:tab pos="504190" algn="l"/>
                          <a:tab pos="756285" algn="l"/>
                        </a:tabLst>
                      </a:pPr>
                      <a:endParaRPr lang="en-AU" sz="1600" b="1">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300" b="1">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375216850"/>
                  </a:ext>
                </a:extLst>
              </a:tr>
              <a:tr h="252000">
                <a:tc>
                  <a:txBody>
                    <a:bodyPr/>
                    <a:lstStyle/>
                    <a:p>
                      <a:pPr>
                        <a:spcBef>
                          <a:spcPts val="100"/>
                        </a:spcBef>
                        <a:spcAft>
                          <a:spcPts val="100"/>
                        </a:spcAft>
                        <a:tabLst>
                          <a:tab pos="504190" algn="l"/>
                          <a:tab pos="756285" algn="l"/>
                        </a:tabLst>
                      </a:pPr>
                      <a:r>
                        <a:rPr lang="en-AU" sz="1200" b="1">
                          <a:solidFill>
                            <a:schemeClr val="bg1"/>
                          </a:solidFill>
                          <a:effectLst/>
                          <a:latin typeface="+mn-lt"/>
                          <a:ea typeface="Times New Roman" panose="02020603050405020304" pitchFamily="18" charset="0"/>
                          <a:cs typeface="Arial" panose="020B0604020202020204" pitchFamily="34" charset="0"/>
                        </a:rPr>
                        <a:t>1</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a:solidFill>
                            <a:schemeClr val="tx1"/>
                          </a:solidFill>
                          <a:effectLst/>
                          <a:latin typeface="+mn-lt"/>
                          <a:ea typeface="Times New Roman" panose="02020603050405020304" pitchFamily="18" charset="0"/>
                          <a:cs typeface="Arial" panose="020B0604020202020204" pitchFamily="34" charset="0"/>
                        </a:rPr>
                        <a:t>10:00 – 10:10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ea typeface="Times New Roman" panose="02020603050405020304" pitchFamily="18" charset="0"/>
                          <a:cs typeface="Arial" panose="020B0604020202020204" pitchFamily="34" charset="0"/>
                        </a:rPr>
                        <a:t>Welcome</a:t>
                      </a: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a:solidFill>
                            <a:schemeClr val="dk1"/>
                          </a:solidFill>
                          <a:effectLst/>
                          <a:latin typeface="+mn-lt"/>
                          <a:ea typeface="+mn-ea"/>
                          <a:cs typeface="Arial" panose="020B0604020202020204" pitchFamily="34" charset="0"/>
                        </a:rPr>
                        <a:t>Tui Grant</a:t>
                      </a:r>
                    </a:p>
                  </a:txBody>
                  <a:tcPr marL="58652" marR="58652" marT="0" marB="0" anchor="ctr"/>
                </a:tc>
                <a:extLst>
                  <a:ext uri="{0D108BD9-81ED-4DB2-BD59-A6C34878D82A}">
                    <a16:rowId xmlns:a16="http://schemas.microsoft.com/office/drawing/2014/main" val="1561510482"/>
                  </a:ext>
                </a:extLst>
              </a:tr>
              <a:tr h="252000">
                <a:tc>
                  <a:txBody>
                    <a:bodyPr/>
                    <a:lstStyle/>
                    <a:p>
                      <a:pPr>
                        <a:spcBef>
                          <a:spcPts val="100"/>
                        </a:spcBef>
                        <a:spcAft>
                          <a:spcPts val="100"/>
                        </a:spcAft>
                        <a:tabLst>
                          <a:tab pos="504190" algn="l"/>
                          <a:tab pos="756285" algn="l"/>
                        </a:tabLst>
                      </a:pPr>
                      <a:r>
                        <a:rPr lang="en-AU" sz="1200" b="1">
                          <a:solidFill>
                            <a:schemeClr val="bg1"/>
                          </a:solidFill>
                          <a:effectLst/>
                          <a:latin typeface="+mn-lt"/>
                          <a:ea typeface="Times New Roman" panose="02020603050405020304" pitchFamily="18" charset="0"/>
                          <a:cs typeface="Arial" panose="020B0604020202020204" pitchFamily="34" charset="0"/>
                        </a:rPr>
                        <a:t>2</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a:solidFill>
                            <a:schemeClr val="tx1"/>
                          </a:solidFill>
                          <a:effectLst/>
                          <a:latin typeface="+mn-lt"/>
                          <a:ea typeface="Times New Roman" panose="02020603050405020304" pitchFamily="18" charset="0"/>
                          <a:cs typeface="Arial" panose="020B0604020202020204" pitchFamily="34" charset="0"/>
                        </a:rPr>
                        <a:t>10:10 – 10:30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ea typeface="Times New Roman" panose="02020603050405020304" pitchFamily="18" charset="0"/>
                          <a:cs typeface="Arial" panose="020B0604020202020204" pitchFamily="34" charset="0"/>
                        </a:rPr>
                        <a:t>Pre-Production Release Dates</a:t>
                      </a: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a:solidFill>
                            <a:schemeClr val="dk1"/>
                          </a:solidFill>
                          <a:effectLst/>
                          <a:latin typeface="+mn-lt"/>
                          <a:ea typeface="+mn-ea"/>
                          <a:cs typeface="Arial" panose="020B0604020202020204" pitchFamily="34" charset="0"/>
                        </a:rPr>
                        <a:t>Greg Minney</a:t>
                      </a:r>
                    </a:p>
                  </a:txBody>
                  <a:tcPr marL="58652" marR="58652" marT="0" marB="0" anchor="ctr"/>
                </a:tc>
                <a:extLst>
                  <a:ext uri="{0D108BD9-81ED-4DB2-BD59-A6C34878D82A}">
                    <a16:rowId xmlns:a16="http://schemas.microsoft.com/office/drawing/2014/main" val="3452243070"/>
                  </a:ext>
                </a:extLst>
              </a:tr>
              <a:tr h="252000">
                <a:tc>
                  <a:txBody>
                    <a:bodyPr/>
                    <a:lstStyle/>
                    <a:p>
                      <a:pPr>
                        <a:spcBef>
                          <a:spcPts val="100"/>
                        </a:spcBef>
                        <a:spcAft>
                          <a:spcPts val="100"/>
                        </a:spcAft>
                        <a:tabLst>
                          <a:tab pos="504190" algn="l"/>
                          <a:tab pos="756285" algn="l"/>
                        </a:tabLst>
                      </a:pPr>
                      <a:r>
                        <a:rPr lang="en-AU" sz="1200" b="1">
                          <a:solidFill>
                            <a:schemeClr val="bg1"/>
                          </a:solidFill>
                          <a:effectLst/>
                          <a:latin typeface="+mn-lt"/>
                          <a:ea typeface="Times New Roman" panose="02020603050405020304" pitchFamily="18" charset="0"/>
                          <a:cs typeface="Arial" panose="020B0604020202020204" pitchFamily="34" charset="0"/>
                        </a:rPr>
                        <a:t>3</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a:solidFill>
                            <a:schemeClr val="tx1"/>
                          </a:solidFill>
                          <a:effectLst/>
                          <a:latin typeface="+mn-lt"/>
                          <a:ea typeface="Times New Roman" panose="02020603050405020304" pitchFamily="18" charset="0"/>
                          <a:cs typeface="Arial" panose="020B0604020202020204" pitchFamily="34" charset="0"/>
                        </a:rPr>
                        <a:t>10:30 – 10:45</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ea typeface="Times New Roman" panose="02020603050405020304" pitchFamily="18" charset="0"/>
                          <a:cs typeface="Arial" panose="020B0604020202020204" pitchFamily="34" charset="0"/>
                        </a:rPr>
                        <a:t>Age of the data in each system</a:t>
                      </a: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a:solidFill>
                            <a:schemeClr val="dk1"/>
                          </a:solidFill>
                          <a:effectLst/>
                          <a:latin typeface="+mn-lt"/>
                          <a:ea typeface="+mn-ea"/>
                          <a:cs typeface="Arial" panose="020B0604020202020204" pitchFamily="34" charset="0"/>
                        </a:rPr>
                        <a:t>Tui Grant</a:t>
                      </a:r>
                    </a:p>
                  </a:txBody>
                  <a:tcPr marL="58652" marR="58652" marT="0" marB="0" anchor="ctr"/>
                </a:tc>
                <a:extLst>
                  <a:ext uri="{0D108BD9-81ED-4DB2-BD59-A6C34878D82A}">
                    <a16:rowId xmlns:a16="http://schemas.microsoft.com/office/drawing/2014/main" val="3787037092"/>
                  </a:ext>
                </a:extLst>
              </a:tr>
              <a:tr h="252000">
                <a:tc>
                  <a:txBody>
                    <a:bodyPr/>
                    <a:lstStyle/>
                    <a:p>
                      <a:pPr>
                        <a:spcBef>
                          <a:spcPts val="100"/>
                        </a:spcBef>
                        <a:spcAft>
                          <a:spcPts val="100"/>
                        </a:spcAft>
                        <a:tabLst>
                          <a:tab pos="504190" algn="l"/>
                          <a:tab pos="756285" algn="l"/>
                        </a:tabLst>
                      </a:pPr>
                      <a:r>
                        <a:rPr lang="en-AU" sz="1200" b="1">
                          <a:solidFill>
                            <a:schemeClr val="bg1"/>
                          </a:solidFill>
                          <a:effectLst/>
                          <a:latin typeface="+mn-lt"/>
                          <a:ea typeface="Times New Roman" panose="02020603050405020304" pitchFamily="18" charset="0"/>
                          <a:cs typeface="Arial" panose="020B0604020202020204" pitchFamily="34" charset="0"/>
                        </a:rPr>
                        <a:t>4</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a:solidFill>
                            <a:schemeClr val="tx1"/>
                          </a:solidFill>
                          <a:effectLst/>
                          <a:latin typeface="+mn-lt"/>
                          <a:ea typeface="Times New Roman" panose="02020603050405020304" pitchFamily="18" charset="0"/>
                          <a:cs typeface="Arial" panose="020B0604020202020204" pitchFamily="34" charset="0"/>
                        </a:rPr>
                        <a:t>10:45 – 11:00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cs typeface="Arial" panose="020B0604020202020204" pitchFamily="34" charset="0"/>
                        </a:rPr>
                        <a:t>Settlements Industry Testing</a:t>
                      </a: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kern="1200">
                          <a:solidFill>
                            <a:schemeClr val="dk1"/>
                          </a:solidFill>
                          <a:effectLst/>
                          <a:latin typeface="+mn-lt"/>
                          <a:ea typeface="+mn-ea"/>
                          <a:cs typeface="Arial" panose="020B0604020202020204" pitchFamily="34" charset="0"/>
                        </a:rPr>
                        <a:t>Tui Grant</a:t>
                      </a:r>
                    </a:p>
                  </a:txBody>
                  <a:tcPr marL="58652" marR="58652" marT="0" marB="0" anchor="ctr"/>
                </a:tc>
                <a:extLst>
                  <a:ext uri="{0D108BD9-81ED-4DB2-BD59-A6C34878D82A}">
                    <a16:rowId xmlns:a16="http://schemas.microsoft.com/office/drawing/2014/main" val="2986338462"/>
                  </a:ext>
                </a:extLst>
              </a:tr>
              <a:tr h="252000">
                <a:tc>
                  <a:txBody>
                    <a:bodyPr/>
                    <a:lstStyle/>
                    <a:p>
                      <a:pPr>
                        <a:spcBef>
                          <a:spcPts val="100"/>
                        </a:spcBef>
                        <a:spcAft>
                          <a:spcPts val="100"/>
                        </a:spcAft>
                        <a:tabLst>
                          <a:tab pos="504190" algn="l"/>
                          <a:tab pos="756285" algn="l"/>
                        </a:tabLst>
                      </a:pPr>
                      <a:r>
                        <a:rPr lang="en-AU" sz="1200" b="1">
                          <a:solidFill>
                            <a:schemeClr val="bg1"/>
                          </a:solidFill>
                          <a:effectLst/>
                          <a:latin typeface="+mn-lt"/>
                          <a:ea typeface="Times New Roman" panose="02020603050405020304" pitchFamily="18" charset="0"/>
                          <a:cs typeface="Arial" panose="020B0604020202020204" pitchFamily="34" charset="0"/>
                        </a:rPr>
                        <a:t>5</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a:solidFill>
                            <a:schemeClr val="tx1"/>
                          </a:solidFill>
                          <a:effectLst/>
                          <a:latin typeface="+mn-lt"/>
                          <a:ea typeface="Times New Roman" panose="02020603050405020304" pitchFamily="18" charset="0"/>
                          <a:cs typeface="Arial" panose="020B0604020202020204" pitchFamily="34" charset="0"/>
                        </a:rPr>
                        <a:t>11:00 – 11:10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cs typeface="Arial" panose="020B0604020202020204" pitchFamily="34" charset="0"/>
                        </a:rPr>
                        <a:t>Retail Invitation Testing</a:t>
                      </a:r>
                    </a:p>
                  </a:txBody>
                  <a:tcPr marL="58652" marR="58652" marT="0" marB="0" anchor="ctr"/>
                </a:tc>
                <a:tc>
                  <a:txBody>
                    <a:bodyPr/>
                    <a:lstStyle/>
                    <a:p>
                      <a:pPr>
                        <a:spcBef>
                          <a:spcPts val="100"/>
                        </a:spcBef>
                        <a:spcAft>
                          <a:spcPts val="100"/>
                        </a:spcAft>
                        <a:tabLst>
                          <a:tab pos="504190" algn="l"/>
                          <a:tab pos="756285" algn="l"/>
                        </a:tabLst>
                      </a:pPr>
                      <a:r>
                        <a:rPr lang="en-AU" sz="1200">
                          <a:effectLst/>
                          <a:latin typeface="+mn-lt"/>
                          <a:cs typeface="Arial" panose="020B0604020202020204" pitchFamily="34" charset="0"/>
                        </a:rPr>
                        <a:t>Tui Grant</a:t>
                      </a:r>
                      <a:endParaRPr lang="en-AU" sz="1200" b="1">
                        <a:solidFill>
                          <a:srgbClr val="2E74B5"/>
                        </a:solidFill>
                        <a:effectLst/>
                        <a:latin typeface="+mn-lt"/>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732622737"/>
                  </a:ext>
                </a:extLst>
              </a:tr>
              <a:tr h="252000">
                <a:tc gridSpan="4">
                  <a:txBody>
                    <a:bodyPr/>
                    <a:lstStyle/>
                    <a:p>
                      <a:pPr>
                        <a:spcBef>
                          <a:spcPts val="100"/>
                        </a:spcBef>
                        <a:spcAft>
                          <a:spcPts val="100"/>
                        </a:spcAft>
                        <a:tabLst>
                          <a:tab pos="504190" algn="l"/>
                          <a:tab pos="756285" algn="l"/>
                        </a:tabLst>
                      </a:pPr>
                      <a:r>
                        <a:rPr lang="en-AU" sz="1200" b="1">
                          <a:solidFill>
                            <a:schemeClr val="bg1"/>
                          </a:solidFill>
                          <a:effectLst/>
                          <a:latin typeface="+mn-lt"/>
                          <a:ea typeface="Times New Roman" panose="02020603050405020304" pitchFamily="18" charset="0"/>
                          <a:cs typeface="Arial" panose="020B0604020202020204" pitchFamily="34" charset="0"/>
                        </a:rPr>
                        <a:t>Matters for discussion</a:t>
                      </a:r>
                    </a:p>
                  </a:txBody>
                  <a:tcPr marL="58652" marR="58652" marT="0" marB="0" anchor="ctr"/>
                </a:tc>
                <a:tc hMerge="1">
                  <a:txBody>
                    <a:bodyPr/>
                    <a:lstStyle/>
                    <a:p>
                      <a:pPr>
                        <a:spcBef>
                          <a:spcPts val="100"/>
                        </a:spcBef>
                        <a:spcAft>
                          <a:spcPts val="100"/>
                        </a:spcAft>
                        <a:tabLst>
                          <a:tab pos="504190" algn="l"/>
                          <a:tab pos="756285" algn="l"/>
                        </a:tabLst>
                      </a:pPr>
                      <a:endParaRPr lang="en-AU" sz="1600" b="1">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AU"/>
                    </a:p>
                  </a:txBody>
                  <a:tcPr/>
                </a:tc>
                <a:tc hMerge="1">
                  <a:txBody>
                    <a:bodyPr/>
                    <a:lstStyle/>
                    <a:p>
                      <a:pPr>
                        <a:spcBef>
                          <a:spcPts val="100"/>
                        </a:spcBef>
                        <a:spcAft>
                          <a:spcPts val="100"/>
                        </a:spcAft>
                        <a:tabLst>
                          <a:tab pos="504190" algn="l"/>
                          <a:tab pos="756285" algn="l"/>
                        </a:tabLst>
                      </a:pPr>
                      <a:endParaRPr lang="en-AU" sz="1300" b="1">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58652" marR="58652" marT="0" marB="0" anchor="ctr"/>
                </a:tc>
                <a:extLst>
                  <a:ext uri="{0D108BD9-81ED-4DB2-BD59-A6C34878D82A}">
                    <a16:rowId xmlns:a16="http://schemas.microsoft.com/office/drawing/2014/main" val="2426998584"/>
                  </a:ext>
                </a:extLst>
              </a:tr>
              <a:tr h="252000">
                <a:tc>
                  <a:txBody>
                    <a:bodyPr/>
                    <a:lstStyle/>
                    <a:p>
                      <a:r>
                        <a:rPr lang="en-AU" sz="1200" b="1">
                          <a:latin typeface="+mn-lt"/>
                        </a:rPr>
                        <a:t>6</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strike="noStrike">
                          <a:solidFill>
                            <a:schemeClr val="tx1"/>
                          </a:solidFill>
                          <a:effectLst/>
                          <a:latin typeface="+mn-lt"/>
                          <a:ea typeface="Times New Roman" panose="02020603050405020304" pitchFamily="18" charset="0"/>
                          <a:cs typeface="Arial" panose="020B0604020202020204" pitchFamily="34" charset="0"/>
                        </a:rPr>
                        <a:t>11:10 – 11:20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cs typeface="Arial" panose="020B0604020202020204" pitchFamily="34" charset="0"/>
                        </a:rPr>
                        <a:t>Market Trail Test Preparation</a:t>
                      </a:r>
                    </a:p>
                  </a:txBody>
                  <a:tcPr marL="58652" marR="58652" marT="0" marB="0" anchor="ctr"/>
                </a:tc>
                <a:tc>
                  <a:txBody>
                    <a:bodyPr/>
                    <a:lstStyle/>
                    <a:p>
                      <a:pPr marL="0" marR="0" lvl="0" indent="0" algn="l" defTabSz="801929" rtl="0" eaLnBrk="1" fontAlgn="auto" latinLnBrk="0" hangingPunct="1">
                        <a:lnSpc>
                          <a:spcPct val="150000"/>
                        </a:lnSpc>
                        <a:spcBef>
                          <a:spcPts val="100"/>
                        </a:spcBef>
                        <a:spcAft>
                          <a:spcPts val="100"/>
                        </a:spcAft>
                        <a:buClrTx/>
                        <a:buSzTx/>
                        <a:buFontTx/>
                        <a:buNone/>
                        <a:tabLst>
                          <a:tab pos="504190" algn="l"/>
                          <a:tab pos="756285" algn="l"/>
                        </a:tabLst>
                        <a:defRPr/>
                      </a:pPr>
                      <a:r>
                        <a:rPr lang="en-AU" sz="1200" b="0" strike="noStrike">
                          <a:solidFill>
                            <a:schemeClr val="tx1"/>
                          </a:solidFill>
                          <a:effectLst/>
                          <a:latin typeface="+mn-lt"/>
                          <a:ea typeface="Times New Roman" panose="02020603050405020304" pitchFamily="18" charset="0"/>
                          <a:cs typeface="Arial" panose="020B0604020202020204" pitchFamily="34" charset="0"/>
                        </a:rPr>
                        <a:t>Tui Grant</a:t>
                      </a:r>
                    </a:p>
                  </a:txBody>
                  <a:tcPr marL="58652" marR="58652" marT="0" marB="0" anchor="ctr"/>
                </a:tc>
                <a:extLst>
                  <a:ext uri="{0D108BD9-81ED-4DB2-BD59-A6C34878D82A}">
                    <a16:rowId xmlns:a16="http://schemas.microsoft.com/office/drawing/2014/main" val="1358065815"/>
                  </a:ext>
                </a:extLst>
              </a:tr>
              <a:tr h="252000">
                <a:tc>
                  <a:txBody>
                    <a:bodyPr/>
                    <a:lstStyle/>
                    <a:p>
                      <a:pPr marL="0" algn="l" defTabSz="685800" rtl="0" eaLnBrk="1" latinLnBrk="0" hangingPunct="1">
                        <a:lnSpc>
                          <a:spcPct val="150000"/>
                        </a:lnSpc>
                        <a:spcBef>
                          <a:spcPts val="100"/>
                        </a:spcBef>
                        <a:spcAft>
                          <a:spcPts val="100"/>
                        </a:spcAft>
                        <a:tabLst>
                          <a:tab pos="504190" algn="l"/>
                          <a:tab pos="756285" algn="l"/>
                        </a:tabLst>
                      </a:pPr>
                      <a:r>
                        <a:rPr lang="en-AU" sz="1200" b="1" kern="1200">
                          <a:solidFill>
                            <a:schemeClr val="bg1"/>
                          </a:solidFill>
                          <a:effectLst/>
                          <a:latin typeface="+mn-lt"/>
                          <a:ea typeface="Times New Roman" panose="02020603050405020304" pitchFamily="18" charset="0"/>
                          <a:cs typeface="Arial" panose="020B0604020202020204" pitchFamily="34" charset="0"/>
                        </a:rPr>
                        <a:t>7</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ea typeface="Times New Roman" panose="02020603050405020304" pitchFamily="18" charset="0"/>
                          <a:cs typeface="Arial" panose="020B0604020202020204" pitchFamily="34" charset="0"/>
                        </a:rPr>
                        <a:t>11:20 </a:t>
                      </a:r>
                      <a:r>
                        <a:rPr lang="en-AU" sz="1200" b="0" strike="noStrike">
                          <a:solidFill>
                            <a:schemeClr val="tx1"/>
                          </a:solidFill>
                          <a:effectLst/>
                          <a:latin typeface="+mn-lt"/>
                          <a:ea typeface="Times New Roman" panose="02020603050405020304" pitchFamily="18" charset="0"/>
                          <a:cs typeface="Arial" panose="020B0604020202020204" pitchFamily="34" charset="0"/>
                        </a:rPr>
                        <a:t>– </a:t>
                      </a:r>
                      <a:r>
                        <a:rPr lang="en-AU" sz="1200" b="0" strike="noStrike" kern="1200">
                          <a:solidFill>
                            <a:schemeClr val="tx1"/>
                          </a:solidFill>
                          <a:effectLst/>
                          <a:latin typeface="+mn-lt"/>
                          <a:ea typeface="Times New Roman" panose="02020603050405020304" pitchFamily="18" charset="0"/>
                          <a:cs typeface="Arial" panose="020B0604020202020204" pitchFamily="34" charset="0"/>
                        </a:rPr>
                        <a:t>11.30</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cs typeface="Arial" panose="020B0604020202020204" pitchFamily="34" charset="0"/>
                        </a:rPr>
                        <a:t>Training</a:t>
                      </a:r>
                    </a:p>
                  </a:txBody>
                  <a:tcPr marL="58652" marR="58652" marT="0" marB="0" anchor="ctr"/>
                </a:tc>
                <a:tc>
                  <a:txBody>
                    <a:bodyPr/>
                    <a:lstStyle/>
                    <a:p>
                      <a:pPr>
                        <a:spcBef>
                          <a:spcPts val="100"/>
                        </a:spcBef>
                        <a:spcAft>
                          <a:spcPts val="100"/>
                        </a:spcAft>
                        <a:tabLst>
                          <a:tab pos="504190" algn="l"/>
                          <a:tab pos="756285" algn="l"/>
                        </a:tabLst>
                      </a:pPr>
                      <a:r>
                        <a:rPr lang="en-AU" sz="1200" b="0" strike="noStrike" kern="1200">
                          <a:solidFill>
                            <a:schemeClr val="tx1"/>
                          </a:solidFill>
                          <a:effectLst/>
                          <a:latin typeface="+mn-lt"/>
                          <a:ea typeface="Times New Roman" panose="02020603050405020304" pitchFamily="18" charset="0"/>
                          <a:cs typeface="Arial" panose="020B0604020202020204" pitchFamily="34" charset="0"/>
                        </a:rPr>
                        <a:t>Tui Grant</a:t>
                      </a:r>
                    </a:p>
                  </a:txBody>
                  <a:tcPr marL="58652" marR="58652" marT="0" marB="0" anchor="ctr"/>
                </a:tc>
                <a:extLst>
                  <a:ext uri="{0D108BD9-81ED-4DB2-BD59-A6C34878D82A}">
                    <a16:rowId xmlns:a16="http://schemas.microsoft.com/office/drawing/2014/main" val="1692091096"/>
                  </a:ext>
                </a:extLst>
              </a:tr>
              <a:tr h="252000">
                <a:tc>
                  <a:txBody>
                    <a:bodyPr/>
                    <a:lstStyle/>
                    <a:p>
                      <a:pPr marL="0" algn="l" defTabSz="685800" rtl="0" eaLnBrk="1" latinLnBrk="0" hangingPunct="1">
                        <a:lnSpc>
                          <a:spcPct val="150000"/>
                        </a:lnSpc>
                        <a:spcBef>
                          <a:spcPts val="100"/>
                        </a:spcBef>
                        <a:spcAft>
                          <a:spcPts val="100"/>
                        </a:spcAft>
                        <a:tabLst>
                          <a:tab pos="504190" algn="l"/>
                          <a:tab pos="756285" algn="l"/>
                        </a:tabLst>
                      </a:pPr>
                      <a:r>
                        <a:rPr lang="en-AU" sz="1200" b="1" kern="1200">
                          <a:solidFill>
                            <a:schemeClr val="bg1"/>
                          </a:solidFill>
                          <a:effectLst/>
                          <a:latin typeface="+mn-lt"/>
                          <a:ea typeface="Times New Roman" panose="02020603050405020304" pitchFamily="18" charset="0"/>
                          <a:cs typeface="Arial" panose="020B0604020202020204" pitchFamily="34" charset="0"/>
                        </a:rPr>
                        <a:t>8</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ea typeface="Times New Roman" panose="02020603050405020304" pitchFamily="18" charset="0"/>
                          <a:cs typeface="Arial" panose="020B0604020202020204" pitchFamily="34" charset="0"/>
                        </a:rPr>
                        <a:t>11:30 </a:t>
                      </a:r>
                      <a:r>
                        <a:rPr lang="en-AU" sz="1200" b="0" strike="noStrike">
                          <a:solidFill>
                            <a:schemeClr val="tx1"/>
                          </a:solidFill>
                          <a:effectLst/>
                          <a:latin typeface="+mn-lt"/>
                          <a:ea typeface="Times New Roman" panose="02020603050405020304" pitchFamily="18" charset="0"/>
                          <a:cs typeface="Arial" panose="020B0604020202020204" pitchFamily="34" charset="0"/>
                        </a:rPr>
                        <a:t>– </a:t>
                      </a:r>
                      <a:r>
                        <a:rPr lang="en-AU" sz="1200" b="0" strike="noStrike" kern="1200">
                          <a:solidFill>
                            <a:schemeClr val="tx1"/>
                          </a:solidFill>
                          <a:effectLst/>
                          <a:latin typeface="+mn-lt"/>
                          <a:ea typeface="Times New Roman" panose="02020603050405020304" pitchFamily="18" charset="0"/>
                          <a:cs typeface="Arial" panose="020B0604020202020204" pitchFamily="34" charset="0"/>
                        </a:rPr>
                        <a:t>11.35</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a:solidFill>
                            <a:schemeClr val="tx1"/>
                          </a:solidFill>
                          <a:effectLst/>
                          <a:latin typeface="+mn-lt"/>
                          <a:ea typeface="Times New Roman" panose="02020603050405020304" pitchFamily="18" charset="0"/>
                          <a:cs typeface="Arial" panose="020B0604020202020204" pitchFamily="34" charset="0"/>
                        </a:rPr>
                        <a:t>Forward Meeting Plan</a:t>
                      </a:r>
                    </a:p>
                  </a:txBody>
                  <a:tcPr marL="58652" marR="58652" marT="0" marB="0" anchor="ctr"/>
                </a:tc>
                <a:tc>
                  <a:txBody>
                    <a:bodyPr/>
                    <a:lstStyle/>
                    <a:p>
                      <a:pPr marL="0" algn="l" defTabSz="685800" rtl="0" eaLnBrk="1" latinLnBrk="0" hangingPunct="1">
                        <a:spcBef>
                          <a:spcPts val="100"/>
                        </a:spcBef>
                        <a:spcAft>
                          <a:spcPts val="100"/>
                        </a:spcAft>
                        <a:tabLst>
                          <a:tab pos="504190" algn="l"/>
                          <a:tab pos="756285" algn="l"/>
                        </a:tabLst>
                      </a:pPr>
                      <a:r>
                        <a:rPr lang="en-AU" sz="1200" b="0" strike="noStrike" kern="1200">
                          <a:solidFill>
                            <a:schemeClr val="tx1"/>
                          </a:solidFill>
                          <a:effectLst/>
                          <a:latin typeface="+mn-lt"/>
                          <a:ea typeface="Times New Roman" panose="02020603050405020304" pitchFamily="18" charset="0"/>
                          <a:cs typeface="Arial" panose="020B0604020202020204" pitchFamily="34" charset="0"/>
                        </a:rPr>
                        <a:t>Tui Grant</a:t>
                      </a:r>
                    </a:p>
                  </a:txBody>
                  <a:tcPr marL="58652" marR="58652" marT="0" marB="0" anchor="ctr"/>
                </a:tc>
                <a:extLst>
                  <a:ext uri="{0D108BD9-81ED-4DB2-BD59-A6C34878D82A}">
                    <a16:rowId xmlns:a16="http://schemas.microsoft.com/office/drawing/2014/main" val="286003629"/>
                  </a:ext>
                </a:extLst>
              </a:tr>
              <a:tr h="252000">
                <a:tc>
                  <a:txBody>
                    <a:bodyPr/>
                    <a:lstStyle/>
                    <a:p>
                      <a:pPr marL="0" algn="l" defTabSz="685800" rtl="0" eaLnBrk="1" latinLnBrk="0" hangingPunct="1">
                        <a:lnSpc>
                          <a:spcPct val="150000"/>
                        </a:lnSpc>
                        <a:spcBef>
                          <a:spcPts val="100"/>
                        </a:spcBef>
                        <a:spcAft>
                          <a:spcPts val="100"/>
                        </a:spcAft>
                        <a:tabLst>
                          <a:tab pos="504190" algn="l"/>
                          <a:tab pos="756285" algn="l"/>
                        </a:tabLst>
                      </a:pPr>
                      <a:r>
                        <a:rPr lang="en-AU" sz="1200" b="1" kern="1200">
                          <a:solidFill>
                            <a:schemeClr val="bg1"/>
                          </a:solidFill>
                          <a:effectLst/>
                          <a:latin typeface="+mn-lt"/>
                          <a:ea typeface="Times New Roman" panose="02020603050405020304" pitchFamily="18" charset="0"/>
                          <a:cs typeface="Arial" panose="020B0604020202020204" pitchFamily="34" charset="0"/>
                        </a:rPr>
                        <a:t>9</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a:solidFill>
                            <a:schemeClr val="tx1"/>
                          </a:solidFill>
                          <a:effectLst/>
                          <a:latin typeface="+mn-lt"/>
                          <a:ea typeface="Times New Roman" panose="02020603050405020304" pitchFamily="18" charset="0"/>
                          <a:cs typeface="Arial" panose="020B0604020202020204" pitchFamily="34" charset="0"/>
                        </a:rPr>
                        <a:t>11:35</a:t>
                      </a:r>
                    </a:p>
                  </a:txBody>
                  <a:tcPr marL="58652" marR="58652"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strike="noStrike" kern="1200">
                          <a:solidFill>
                            <a:schemeClr val="tx1"/>
                          </a:solidFill>
                          <a:effectLst/>
                          <a:latin typeface="+mn-lt"/>
                          <a:cs typeface="Arial" panose="020B0604020202020204" pitchFamily="34" charset="0"/>
                        </a:rPr>
                        <a:t>Meeting Close</a:t>
                      </a:r>
                    </a:p>
                  </a:txBody>
                  <a:tcPr marL="58652" marR="58652" marT="0" marB="0" anchor="ctr"/>
                </a:tc>
                <a:tc>
                  <a:txBody>
                    <a:bodyPr/>
                    <a:lstStyle/>
                    <a:p>
                      <a:pPr marL="0" marR="0" lvl="0" indent="0" algn="l" defTabSz="685800"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strike="noStrike" kern="1200">
                          <a:solidFill>
                            <a:schemeClr val="tx1"/>
                          </a:solidFill>
                          <a:effectLst/>
                          <a:latin typeface="+mn-lt"/>
                          <a:ea typeface="Times New Roman" panose="02020603050405020304" pitchFamily="18" charset="0"/>
                          <a:cs typeface="Arial" panose="020B0604020202020204" pitchFamily="34" charset="0"/>
                        </a:rPr>
                        <a:t>Tui Grant</a:t>
                      </a:r>
                    </a:p>
                  </a:txBody>
                  <a:tcPr marL="58652" marR="58652" marT="0" marB="0" anchor="ctr"/>
                </a:tc>
                <a:extLst>
                  <a:ext uri="{0D108BD9-81ED-4DB2-BD59-A6C34878D82A}">
                    <a16:rowId xmlns:a16="http://schemas.microsoft.com/office/drawing/2014/main" val="1621741204"/>
                  </a:ext>
                </a:extLst>
              </a:tr>
            </a:tbl>
          </a:graphicData>
        </a:graphic>
      </p:graphicFrame>
      <p:sp>
        <p:nvSpPr>
          <p:cNvPr id="3" name="Date Placeholder 2">
            <a:extLst>
              <a:ext uri="{FF2B5EF4-FFF2-40B4-BE49-F238E27FC236}">
                <a16:creationId xmlns:a16="http://schemas.microsoft.com/office/drawing/2014/main" id="{8F830606-4A11-4F35-B44F-A9A78AEA1F35}"/>
              </a:ext>
            </a:extLst>
          </p:cNvPr>
          <p:cNvSpPr>
            <a:spLocks noGrp="1"/>
          </p:cNvSpPr>
          <p:nvPr>
            <p:ph type="dt" sz="half" idx="10"/>
          </p:nvPr>
        </p:nvSpPr>
        <p:spPr/>
        <p:txBody>
          <a:bodyPr/>
          <a:lstStyle/>
          <a:p>
            <a:fld id="{2280AC68-9474-4A70-A681-D8C9E6327FA9}" type="datetime1">
              <a:rPr lang="en-AU" smtClean="0"/>
              <a:t>23/02/2021</a:t>
            </a:fld>
            <a:endParaRPr lang="en-AU"/>
          </a:p>
        </p:txBody>
      </p:sp>
    </p:spTree>
    <p:extLst>
      <p:ext uri="{BB962C8B-B14F-4D97-AF65-F5344CB8AC3E}">
        <p14:creationId xmlns:p14="http://schemas.microsoft.com/office/powerpoint/2010/main" val="161282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CCE94-9543-4847-A8C6-0B511783FC20}"/>
              </a:ext>
            </a:extLst>
          </p:cNvPr>
          <p:cNvSpPr>
            <a:spLocks noGrp="1"/>
          </p:cNvSpPr>
          <p:nvPr>
            <p:ph type="title"/>
          </p:nvPr>
        </p:nvSpPr>
        <p:spPr/>
        <p:txBody>
          <a:bodyPr/>
          <a:lstStyle/>
          <a:p>
            <a:br>
              <a:rPr lang="en-AU"/>
            </a:br>
            <a:r>
              <a:rPr lang="en-AU"/>
              <a:t>Revised Testing and Deployment Dates</a:t>
            </a:r>
          </a:p>
        </p:txBody>
      </p:sp>
      <p:sp>
        <p:nvSpPr>
          <p:cNvPr id="3" name="Text Placeholder 2">
            <a:extLst>
              <a:ext uri="{FF2B5EF4-FFF2-40B4-BE49-F238E27FC236}">
                <a16:creationId xmlns:a16="http://schemas.microsoft.com/office/drawing/2014/main" id="{C6160F67-DE09-40B5-895B-F22EDE0D5B05}"/>
              </a:ext>
            </a:extLst>
          </p:cNvPr>
          <p:cNvSpPr>
            <a:spLocks noGrp="1"/>
          </p:cNvSpPr>
          <p:nvPr>
            <p:ph type="body" idx="1"/>
          </p:nvPr>
        </p:nvSpPr>
        <p:spPr/>
        <p:txBody>
          <a:bodyPr vert="horz" lIns="91440" tIns="45720" rIns="91440" bIns="45720" rtlCol="0" anchor="t">
            <a:normAutofit/>
          </a:bodyPr>
          <a:lstStyle/>
          <a:p>
            <a:r>
              <a:rPr lang="en-AU"/>
              <a:t>Greg Minney</a:t>
            </a:r>
          </a:p>
        </p:txBody>
      </p:sp>
      <p:sp>
        <p:nvSpPr>
          <p:cNvPr id="6" name="Slide Number Placeholder 5">
            <a:extLst>
              <a:ext uri="{FF2B5EF4-FFF2-40B4-BE49-F238E27FC236}">
                <a16:creationId xmlns:a16="http://schemas.microsoft.com/office/drawing/2014/main" id="{8FB9DCEF-D4B2-481D-8720-6484FB89F29A}"/>
              </a:ext>
            </a:extLst>
          </p:cNvPr>
          <p:cNvSpPr>
            <a:spLocks noGrp="1"/>
          </p:cNvSpPr>
          <p:nvPr>
            <p:ph type="sldNum" sz="quarter" idx="12"/>
          </p:nvPr>
        </p:nvSpPr>
        <p:spPr/>
        <p:txBody>
          <a:bodyPr/>
          <a:lstStyle/>
          <a:p>
            <a:fld id="{4EC81F68-4976-451A-B2E9-79BCBD2F70CC}" type="slidenum">
              <a:rPr lang="en-AU" smtClean="0"/>
              <a:pPr/>
              <a:t>3</a:t>
            </a:fld>
            <a:endParaRPr lang="en-AU"/>
          </a:p>
        </p:txBody>
      </p:sp>
    </p:spTree>
    <p:extLst>
      <p:ext uri="{BB962C8B-B14F-4D97-AF65-F5344CB8AC3E}">
        <p14:creationId xmlns:p14="http://schemas.microsoft.com/office/powerpoint/2010/main" val="3731895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B03D4-A8FF-4052-8908-65BE8F403C0C}"/>
              </a:ext>
            </a:extLst>
          </p:cNvPr>
          <p:cNvSpPr>
            <a:spLocks noGrp="1"/>
          </p:cNvSpPr>
          <p:nvPr>
            <p:ph type="title"/>
          </p:nvPr>
        </p:nvSpPr>
        <p:spPr/>
        <p:txBody>
          <a:bodyPr/>
          <a:lstStyle/>
          <a:p>
            <a:r>
              <a:rPr lang="en-US" err="1"/>
              <a:t>Rebaselined</a:t>
            </a:r>
            <a:r>
              <a:rPr lang="en-US"/>
              <a:t> Industry Test and Deployment Dates</a:t>
            </a:r>
          </a:p>
        </p:txBody>
      </p:sp>
      <p:sp>
        <p:nvSpPr>
          <p:cNvPr id="3" name="Date Placeholder 2">
            <a:extLst>
              <a:ext uri="{FF2B5EF4-FFF2-40B4-BE49-F238E27FC236}">
                <a16:creationId xmlns:a16="http://schemas.microsoft.com/office/drawing/2014/main" id="{64D1F6D2-ACD6-4C09-84B3-C67BC721B781}"/>
              </a:ext>
            </a:extLst>
          </p:cNvPr>
          <p:cNvSpPr>
            <a:spLocks noGrp="1"/>
          </p:cNvSpPr>
          <p:nvPr>
            <p:ph type="dt" sz="half" idx="10"/>
          </p:nvPr>
        </p:nvSpPr>
        <p:spPr/>
        <p:txBody>
          <a:bodyPr/>
          <a:lstStyle/>
          <a:p>
            <a:fld id="{14913BDE-3318-4380-B10E-31A361C09642}" type="datetime1">
              <a:rPr lang="en-AU" smtClean="0"/>
              <a:t>23/02/2021</a:t>
            </a:fld>
            <a:endParaRPr lang="en-AU"/>
          </a:p>
        </p:txBody>
      </p:sp>
      <p:sp>
        <p:nvSpPr>
          <p:cNvPr id="4" name="Slide Number Placeholder 3">
            <a:extLst>
              <a:ext uri="{FF2B5EF4-FFF2-40B4-BE49-F238E27FC236}">
                <a16:creationId xmlns:a16="http://schemas.microsoft.com/office/drawing/2014/main" id="{20C76142-2A6A-4487-A52A-7C01ABBCA352}"/>
              </a:ext>
            </a:extLst>
          </p:cNvPr>
          <p:cNvSpPr>
            <a:spLocks noGrp="1"/>
          </p:cNvSpPr>
          <p:nvPr>
            <p:ph type="sldNum" sz="quarter" idx="12"/>
          </p:nvPr>
        </p:nvSpPr>
        <p:spPr/>
        <p:txBody>
          <a:bodyPr/>
          <a:lstStyle/>
          <a:p>
            <a:fld id="{4EC81F68-4976-451A-B2E9-79BCBD2F70CC}" type="slidenum">
              <a:rPr lang="en-AU" smtClean="0"/>
              <a:t>4</a:t>
            </a:fld>
            <a:endParaRPr lang="en-AU"/>
          </a:p>
        </p:txBody>
      </p:sp>
      <p:pic>
        <p:nvPicPr>
          <p:cNvPr id="5" name="Picture 5" descr="Diagram, timeline&#10;&#10;Description automatically generated">
            <a:extLst>
              <a:ext uri="{FF2B5EF4-FFF2-40B4-BE49-F238E27FC236}">
                <a16:creationId xmlns:a16="http://schemas.microsoft.com/office/drawing/2014/main" id="{87DB8F28-6F73-4723-8D93-A6E8D150C899}"/>
              </a:ext>
            </a:extLst>
          </p:cNvPr>
          <p:cNvPicPr>
            <a:picLocks noChangeAspect="1"/>
          </p:cNvPicPr>
          <p:nvPr/>
        </p:nvPicPr>
        <p:blipFill>
          <a:blip r:embed="rId2"/>
          <a:stretch>
            <a:fillRect/>
          </a:stretch>
        </p:blipFill>
        <p:spPr>
          <a:xfrm>
            <a:off x="421837" y="1316282"/>
            <a:ext cx="8439254" cy="5210564"/>
          </a:xfrm>
          <a:prstGeom prst="rect">
            <a:avLst/>
          </a:prstGeom>
        </p:spPr>
      </p:pic>
    </p:spTree>
    <p:extLst>
      <p:ext uri="{BB962C8B-B14F-4D97-AF65-F5344CB8AC3E}">
        <p14:creationId xmlns:p14="http://schemas.microsoft.com/office/powerpoint/2010/main" val="646099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CCE94-9543-4847-A8C6-0B511783FC20}"/>
              </a:ext>
            </a:extLst>
          </p:cNvPr>
          <p:cNvSpPr>
            <a:spLocks noGrp="1"/>
          </p:cNvSpPr>
          <p:nvPr>
            <p:ph type="title"/>
          </p:nvPr>
        </p:nvSpPr>
        <p:spPr/>
        <p:txBody>
          <a:bodyPr/>
          <a:lstStyle/>
          <a:p>
            <a:br>
              <a:rPr lang="en-AU"/>
            </a:br>
            <a:r>
              <a:rPr lang="en-AU"/>
              <a:t>Pre Production Data</a:t>
            </a:r>
          </a:p>
        </p:txBody>
      </p:sp>
      <p:sp>
        <p:nvSpPr>
          <p:cNvPr id="3" name="Text Placeholder 2">
            <a:extLst>
              <a:ext uri="{FF2B5EF4-FFF2-40B4-BE49-F238E27FC236}">
                <a16:creationId xmlns:a16="http://schemas.microsoft.com/office/drawing/2014/main" id="{C6160F67-DE09-40B5-895B-F22EDE0D5B05}"/>
              </a:ext>
            </a:extLst>
          </p:cNvPr>
          <p:cNvSpPr>
            <a:spLocks noGrp="1"/>
          </p:cNvSpPr>
          <p:nvPr>
            <p:ph type="body" idx="1"/>
          </p:nvPr>
        </p:nvSpPr>
        <p:spPr/>
        <p:txBody>
          <a:bodyPr/>
          <a:lstStyle/>
          <a:p>
            <a:r>
              <a:rPr lang="en-AU"/>
              <a:t>Tui Grant</a:t>
            </a:r>
          </a:p>
        </p:txBody>
      </p:sp>
      <p:sp>
        <p:nvSpPr>
          <p:cNvPr id="6" name="Slide Number Placeholder 5">
            <a:extLst>
              <a:ext uri="{FF2B5EF4-FFF2-40B4-BE49-F238E27FC236}">
                <a16:creationId xmlns:a16="http://schemas.microsoft.com/office/drawing/2014/main" id="{8FB9DCEF-D4B2-481D-8720-6484FB89F29A}"/>
              </a:ext>
            </a:extLst>
          </p:cNvPr>
          <p:cNvSpPr>
            <a:spLocks noGrp="1"/>
          </p:cNvSpPr>
          <p:nvPr>
            <p:ph type="sldNum" sz="quarter" idx="12"/>
          </p:nvPr>
        </p:nvSpPr>
        <p:spPr/>
        <p:txBody>
          <a:bodyPr/>
          <a:lstStyle/>
          <a:p>
            <a:fld id="{4EC81F68-4976-451A-B2E9-79BCBD2F70CC}" type="slidenum">
              <a:rPr lang="en-AU" smtClean="0"/>
              <a:pPr/>
              <a:t>5</a:t>
            </a:fld>
            <a:endParaRPr lang="en-AU"/>
          </a:p>
        </p:txBody>
      </p:sp>
    </p:spTree>
    <p:extLst>
      <p:ext uri="{BB962C8B-B14F-4D97-AF65-F5344CB8AC3E}">
        <p14:creationId xmlns:p14="http://schemas.microsoft.com/office/powerpoint/2010/main" val="3046812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7213369" cy="1189039"/>
          </a:xfrm>
        </p:spPr>
        <p:txBody>
          <a:bodyPr/>
          <a:lstStyle/>
          <a:p>
            <a:r>
              <a:rPr lang="en-AU"/>
              <a:t>Pre-Production Data</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110144" y="1476490"/>
            <a:ext cx="9033856" cy="4351338"/>
          </a:xfrm>
        </p:spPr>
        <p:txBody>
          <a:bodyPr vert="horz" lIns="91440" tIns="45720" rIns="91440" bIns="45720" rtlCol="0" anchor="t">
            <a:normAutofit/>
          </a:bodyPr>
          <a:lstStyle/>
          <a:p>
            <a:r>
              <a:rPr lang="en-AU"/>
              <a:t>Dispatch and Bidding – The data associated with bids in Pre-production is up to date</a:t>
            </a:r>
            <a:r>
              <a:rPr lang="en-AU">
                <a:solidFill>
                  <a:schemeClr val="dk1"/>
                </a:solidFill>
              </a:rPr>
              <a:t>.  If no new bid is received the last bid received is defaulted to the current date.</a:t>
            </a:r>
          </a:p>
          <a:p>
            <a:endParaRPr lang="en-AU"/>
          </a:p>
          <a:p>
            <a:r>
              <a:rPr lang="en-AU"/>
              <a:t>Settlements – The data in this environment was refreshed from Production late October 2020.     </a:t>
            </a:r>
            <a:endParaRPr lang="en-AU">
              <a:cs typeface="Segoe UI Semilight"/>
            </a:endParaRPr>
          </a:p>
          <a:p>
            <a:endParaRPr lang="en-AU"/>
          </a:p>
          <a:p>
            <a:r>
              <a:rPr lang="en-AU"/>
              <a:t>Retail – MSATS was refreshed from Production on the 7 December 2020.   </a:t>
            </a:r>
            <a:endParaRPr lang="en-AU">
              <a:cs typeface="Segoe UI Semilight"/>
            </a:endParaRPr>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23/02/2021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6</a:t>
            </a:fld>
            <a:endParaRPr lang="en-AU"/>
          </a:p>
        </p:txBody>
      </p:sp>
      <p:sp>
        <p:nvSpPr>
          <p:cNvPr id="6" name="TextBox 5">
            <a:hlinkClick r:id="rId2" action="ppaction://hlinksldjump"/>
            <a:extLst>
              <a:ext uri="{FF2B5EF4-FFF2-40B4-BE49-F238E27FC236}">
                <a16:creationId xmlns:a16="http://schemas.microsoft.com/office/drawing/2014/main" id="{28F52529-B679-4663-9E24-FA9134EAD501}"/>
              </a:ext>
            </a:extLst>
          </p:cNvPr>
          <p:cNvSpPr txBox="1"/>
          <p:nvPr/>
        </p:nvSpPr>
        <p:spPr>
          <a:xfrm>
            <a:off x="1924050" y="6599613"/>
            <a:ext cx="868828" cy="153888"/>
          </a:xfrm>
          <a:prstGeom prst="rect">
            <a:avLst/>
          </a:prstGeom>
          <a:noFill/>
        </p:spPr>
        <p:txBody>
          <a:bodyPr wrap="none" lIns="0" tIns="0" rIns="0" bIns="0" rtlCol="0">
            <a:spAutoFit/>
          </a:bodyPr>
          <a:lstStyle/>
          <a:p>
            <a:r>
              <a:rPr lang="en-AU" sz="1000" b="1">
                <a:solidFill>
                  <a:schemeClr val="accent1">
                    <a:lumMod val="75000"/>
                  </a:schemeClr>
                </a:solidFill>
              </a:rPr>
              <a:t>Back to Agenda</a:t>
            </a:r>
            <a:endParaRPr lang="en-AU" b="1">
              <a:solidFill>
                <a:schemeClr val="accent1">
                  <a:lumMod val="75000"/>
                </a:schemeClr>
              </a:solidFill>
            </a:endParaRPr>
          </a:p>
        </p:txBody>
      </p:sp>
    </p:spTree>
    <p:extLst>
      <p:ext uri="{BB962C8B-B14F-4D97-AF65-F5344CB8AC3E}">
        <p14:creationId xmlns:p14="http://schemas.microsoft.com/office/powerpoint/2010/main" val="2727146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BE1BA-3A2C-4CAA-9DE1-210D800FF6D5}"/>
              </a:ext>
            </a:extLst>
          </p:cNvPr>
          <p:cNvSpPr>
            <a:spLocks noGrp="1"/>
          </p:cNvSpPr>
          <p:nvPr>
            <p:ph type="title"/>
          </p:nvPr>
        </p:nvSpPr>
        <p:spPr/>
        <p:txBody>
          <a:bodyPr>
            <a:normAutofit fontScale="90000"/>
          </a:bodyPr>
          <a:lstStyle/>
          <a:p>
            <a:br>
              <a:rPr lang="en-AU" sz="4800">
                <a:cs typeface="Arial" panose="020B0604020202020204" pitchFamily="34" charset="0"/>
              </a:rPr>
            </a:br>
            <a:r>
              <a:rPr lang="en-AU" sz="4800">
                <a:cs typeface="Arial" panose="020B0604020202020204" pitchFamily="34" charset="0"/>
              </a:rPr>
              <a:t>Settlements Industry Testing</a:t>
            </a:r>
            <a:br>
              <a:rPr lang="en-AU" sz="4800">
                <a:solidFill>
                  <a:schemeClr val="tx1"/>
                </a:solidFill>
                <a:cs typeface="Arial" panose="020B0604020202020204" pitchFamily="34" charset="0"/>
              </a:rPr>
            </a:br>
            <a:br>
              <a:rPr lang="en-AU"/>
            </a:br>
            <a:endParaRPr lang="en-AU"/>
          </a:p>
        </p:txBody>
      </p:sp>
      <p:sp>
        <p:nvSpPr>
          <p:cNvPr id="3" name="Text Placeholder 2">
            <a:extLst>
              <a:ext uri="{FF2B5EF4-FFF2-40B4-BE49-F238E27FC236}">
                <a16:creationId xmlns:a16="http://schemas.microsoft.com/office/drawing/2014/main" id="{758EF335-557A-4AC4-9008-5C8A0FC43F59}"/>
              </a:ext>
            </a:extLst>
          </p:cNvPr>
          <p:cNvSpPr>
            <a:spLocks noGrp="1"/>
          </p:cNvSpPr>
          <p:nvPr>
            <p:ph type="body" idx="1"/>
          </p:nvPr>
        </p:nvSpPr>
        <p:spPr/>
        <p:txBody>
          <a:bodyPr/>
          <a:lstStyle/>
          <a:p>
            <a:r>
              <a:rPr lang="en-AU"/>
              <a:t>Tui Grant</a:t>
            </a:r>
          </a:p>
        </p:txBody>
      </p:sp>
    </p:spTree>
    <p:extLst>
      <p:ext uri="{BB962C8B-B14F-4D97-AF65-F5344CB8AC3E}">
        <p14:creationId xmlns:p14="http://schemas.microsoft.com/office/powerpoint/2010/main" val="3311323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8422292" cy="1189039"/>
          </a:xfrm>
        </p:spPr>
        <p:txBody>
          <a:bodyPr/>
          <a:lstStyle/>
          <a:p>
            <a:r>
              <a:rPr lang="en-AU"/>
              <a:t>Settlements- Industry Testing</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85206" y="1365918"/>
            <a:ext cx="9058794" cy="5286545"/>
          </a:xfrm>
        </p:spPr>
        <p:txBody>
          <a:bodyPr vert="horz" lIns="91440" tIns="45720" rIns="91440" bIns="45720" rtlCol="0" anchor="t">
            <a:normAutofit fontScale="85000" lnSpcReduction="20000"/>
          </a:bodyPr>
          <a:lstStyle/>
          <a:p>
            <a:r>
              <a:rPr lang="en-AU"/>
              <a:t>The new settlement system will be available to industry in Pre-Production from the 22 March 2021.  </a:t>
            </a:r>
          </a:p>
          <a:p>
            <a:endParaRPr lang="en-AU"/>
          </a:p>
          <a:p>
            <a:r>
              <a:rPr lang="en-AU"/>
              <a:t>This is an opportunity for participants to familiarise and verify the new invoice and reports are compatible with your systems before this goes into production on the 17</a:t>
            </a:r>
            <a:r>
              <a:rPr lang="en-AU" baseline="30000"/>
              <a:t> </a:t>
            </a:r>
            <a:r>
              <a:rPr lang="en-AU"/>
              <a:t>May.  </a:t>
            </a:r>
            <a:endParaRPr lang="en-AU">
              <a:cs typeface="Segoe UI Semilight"/>
            </a:endParaRPr>
          </a:p>
          <a:p>
            <a:endParaRPr lang="en-AU"/>
          </a:p>
          <a:p>
            <a:r>
              <a:rPr lang="en-AU"/>
              <a:t>There is no formal AEMO coordinated testing for this deployment beyond the publishing of select weeks as detailed below.  Participants can choose if they wish to review the output or wait and simply receive it for the first time at go-live</a:t>
            </a:r>
            <a:endParaRPr lang="en-AU">
              <a:cs typeface="Segoe UI Semilight"/>
            </a:endParaRPr>
          </a:p>
          <a:p>
            <a:endParaRPr lang="en-AU"/>
          </a:p>
          <a:p>
            <a:r>
              <a:rPr lang="en-AU"/>
              <a:t>If you do decide to test and encounter an issue you can email or contact AEMO Support Hub who will raise a service ticket.  Any defects identified will be published on the weekly defect report sent out via the 5MS mailbox.</a:t>
            </a:r>
            <a:endParaRPr lang="en-AU">
              <a:cs typeface="Segoe UI Semilight"/>
            </a:endParaRPr>
          </a:p>
          <a:p>
            <a:pPr marL="0" indent="0">
              <a:buNone/>
            </a:pPr>
            <a:endParaRPr lang="en-AU"/>
          </a:p>
          <a:p>
            <a:r>
              <a:rPr lang="en-AU"/>
              <a:t>We will be using data from  the Pre-Production instance of MSATS as input into settlements. </a:t>
            </a:r>
          </a:p>
          <a:p>
            <a:pPr lvl="1"/>
            <a:r>
              <a:rPr lang="en-AU" sz="2100"/>
              <a:t>NOTE: this is the current production version of MSTATS i.e. not 5MS </a:t>
            </a:r>
            <a:endParaRPr lang="en-AU" sz="2100">
              <a:cs typeface="Segoe UI Semilight"/>
            </a:endParaRPr>
          </a:p>
          <a:p>
            <a:endParaRPr lang="en-AU"/>
          </a:p>
          <a:p>
            <a:r>
              <a:rPr lang="en-AU"/>
              <a:t>Participants will be able to use the RM reports from MSTATS for reconciliation purposes </a:t>
            </a:r>
            <a:endParaRPr lang="en-AU">
              <a:cs typeface="Segoe UI Semilight"/>
            </a:endParaRPr>
          </a:p>
          <a:p>
            <a:endParaRPr lang="en-AU"/>
          </a:p>
          <a:p>
            <a:pPr lvl="1"/>
            <a:endParaRPr lang="en-AU"/>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23/02/2021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8</a:t>
            </a:fld>
            <a:endParaRPr lang="en-AU"/>
          </a:p>
        </p:txBody>
      </p:sp>
    </p:spTree>
    <p:extLst>
      <p:ext uri="{BB962C8B-B14F-4D97-AF65-F5344CB8AC3E}">
        <p14:creationId xmlns:p14="http://schemas.microsoft.com/office/powerpoint/2010/main" val="133123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52033-D02A-4585-93D7-3097FDD88A77}"/>
              </a:ext>
            </a:extLst>
          </p:cNvPr>
          <p:cNvSpPr>
            <a:spLocks noGrp="1"/>
          </p:cNvSpPr>
          <p:nvPr>
            <p:ph type="title"/>
          </p:nvPr>
        </p:nvSpPr>
        <p:spPr>
          <a:xfrm>
            <a:off x="2077" y="136528"/>
            <a:ext cx="8422292" cy="1189039"/>
          </a:xfrm>
        </p:spPr>
        <p:txBody>
          <a:bodyPr/>
          <a:lstStyle/>
          <a:p>
            <a:r>
              <a:rPr lang="en-AU"/>
              <a:t>Settlements - Industry Testing</a:t>
            </a:r>
          </a:p>
        </p:txBody>
      </p:sp>
      <p:sp>
        <p:nvSpPr>
          <p:cNvPr id="3" name="Content Placeholder 2">
            <a:extLst>
              <a:ext uri="{FF2B5EF4-FFF2-40B4-BE49-F238E27FC236}">
                <a16:creationId xmlns:a16="http://schemas.microsoft.com/office/drawing/2014/main" id="{375EA64F-1743-42D4-AFFF-100A82BF1D5E}"/>
              </a:ext>
            </a:extLst>
          </p:cNvPr>
          <p:cNvSpPr>
            <a:spLocks noGrp="1"/>
          </p:cNvSpPr>
          <p:nvPr>
            <p:ph idx="1"/>
          </p:nvPr>
        </p:nvSpPr>
        <p:spPr>
          <a:xfrm>
            <a:off x="85206" y="1434926"/>
            <a:ext cx="9058794" cy="5286545"/>
          </a:xfrm>
        </p:spPr>
        <p:txBody>
          <a:bodyPr vert="horz" lIns="91440" tIns="45720" rIns="91440" bIns="45720" rtlCol="0" anchor="t">
            <a:normAutofit/>
          </a:bodyPr>
          <a:lstStyle/>
          <a:p>
            <a:r>
              <a:rPr lang="en-AU"/>
              <a:t>3 settlement runs will be generated and made available on:</a:t>
            </a:r>
            <a:endParaRPr lang="en-AU">
              <a:cs typeface="Segoe UI Semilight"/>
            </a:endParaRPr>
          </a:p>
          <a:p>
            <a:pPr lvl="1"/>
            <a:r>
              <a:rPr lang="en-AU"/>
              <a:t>23 March for Settlement week TBA </a:t>
            </a:r>
            <a:endParaRPr lang="en-AU">
              <a:cs typeface="Segoe UI Semilight"/>
            </a:endParaRPr>
          </a:p>
          <a:p>
            <a:pPr lvl="1"/>
            <a:r>
              <a:rPr lang="en-AU"/>
              <a:t>26</a:t>
            </a:r>
            <a:r>
              <a:rPr lang="en-AU" baseline="30000"/>
              <a:t> </a:t>
            </a:r>
            <a:r>
              <a:rPr lang="en-AU"/>
              <a:t>March for </a:t>
            </a:r>
            <a:r>
              <a:rPr lang="en-AU">
                <a:ea typeface="+mn-lt"/>
                <a:cs typeface="+mn-lt"/>
              </a:rPr>
              <a:t>Settlement week TBA</a:t>
            </a:r>
            <a:endParaRPr lang="en-AU">
              <a:cs typeface="Segoe UI Semilight"/>
            </a:endParaRPr>
          </a:p>
          <a:p>
            <a:pPr lvl="1"/>
            <a:r>
              <a:rPr lang="en-AU"/>
              <a:t>30 March for </a:t>
            </a:r>
            <a:r>
              <a:rPr lang="en-AU">
                <a:ea typeface="+mn-lt"/>
                <a:cs typeface="+mn-lt"/>
              </a:rPr>
              <a:t>Settlement week TBA</a:t>
            </a:r>
            <a:endParaRPr lang="en-AU">
              <a:cs typeface="Segoe UI Semilight"/>
            </a:endParaRPr>
          </a:p>
          <a:p>
            <a:endParaRPr lang="en-AU">
              <a:highlight>
                <a:srgbClr val="FFFF00"/>
              </a:highlight>
            </a:endParaRPr>
          </a:p>
          <a:p>
            <a:r>
              <a:rPr lang="en-AU"/>
              <a:t>Post deployment of the new Retail solution 3 more settlement runs will be generated </a:t>
            </a:r>
            <a:endParaRPr lang="en-AU">
              <a:cs typeface="Segoe UI Semilight"/>
            </a:endParaRPr>
          </a:p>
          <a:p>
            <a:pPr lvl="1"/>
            <a:r>
              <a:rPr lang="en-AU"/>
              <a:t>Will these be from newly generated data or will we use migrated data (prior settlement runs)?</a:t>
            </a:r>
            <a:endParaRPr lang="en-AU">
              <a:cs typeface="Segoe UI Semilight"/>
            </a:endParaRPr>
          </a:p>
          <a:p>
            <a:endParaRPr lang="en-AU"/>
          </a:p>
          <a:p>
            <a:r>
              <a:rPr lang="en-AU"/>
              <a:t>The invoices will be thirty-minute invoices in line with what participants can expect at go-live of the new solution.</a:t>
            </a:r>
          </a:p>
          <a:p>
            <a:endParaRPr lang="en-AU"/>
          </a:p>
          <a:p>
            <a:r>
              <a:rPr lang="en-AU"/>
              <a:t>Five-minute testing will be conducted as part of Market Trials in July.</a:t>
            </a:r>
          </a:p>
        </p:txBody>
      </p:sp>
      <p:sp>
        <p:nvSpPr>
          <p:cNvPr id="4" name="Date Placeholder 3">
            <a:extLst>
              <a:ext uri="{FF2B5EF4-FFF2-40B4-BE49-F238E27FC236}">
                <a16:creationId xmlns:a16="http://schemas.microsoft.com/office/drawing/2014/main" id="{D6C17C98-C4E8-4AE4-849A-4368D33B5FF8}"/>
              </a:ext>
            </a:extLst>
          </p:cNvPr>
          <p:cNvSpPr>
            <a:spLocks noGrp="1"/>
          </p:cNvSpPr>
          <p:nvPr>
            <p:ph type="dt" sz="half" idx="10"/>
          </p:nvPr>
        </p:nvSpPr>
        <p:spPr/>
        <p:txBody>
          <a:bodyPr/>
          <a:lstStyle/>
          <a:p>
            <a:fld id="{ADE8A7F0-C296-4C64-BBCC-19F7C14BAFD7}" type="datetime1">
              <a:rPr lang="en-AU" smtClean="0"/>
              <a:t>23/02/2021</a:t>
            </a:fld>
            <a:endParaRPr lang="en-AU"/>
          </a:p>
        </p:txBody>
      </p:sp>
      <p:sp>
        <p:nvSpPr>
          <p:cNvPr id="5" name="Slide Number Placeholder 4">
            <a:extLst>
              <a:ext uri="{FF2B5EF4-FFF2-40B4-BE49-F238E27FC236}">
                <a16:creationId xmlns:a16="http://schemas.microsoft.com/office/drawing/2014/main" id="{D8DA06D2-C122-4B43-A0CA-8CDA1E69BF5B}"/>
              </a:ext>
            </a:extLst>
          </p:cNvPr>
          <p:cNvSpPr>
            <a:spLocks noGrp="1"/>
          </p:cNvSpPr>
          <p:nvPr>
            <p:ph type="sldNum" sz="quarter" idx="12"/>
          </p:nvPr>
        </p:nvSpPr>
        <p:spPr/>
        <p:txBody>
          <a:bodyPr/>
          <a:lstStyle/>
          <a:p>
            <a:fld id="{4EC81F68-4976-451A-B2E9-79BCBD2F70CC}" type="slidenum">
              <a:rPr lang="en-AU" smtClean="0"/>
              <a:t>9</a:t>
            </a:fld>
            <a:endParaRPr lang="en-AU"/>
          </a:p>
        </p:txBody>
      </p:sp>
    </p:spTree>
    <p:extLst>
      <p:ext uri="{BB962C8B-B14F-4D97-AF65-F5344CB8AC3E}">
        <p14:creationId xmlns:p14="http://schemas.microsoft.com/office/powerpoint/2010/main" val="2252723377"/>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4-3 v3.potx" id="{C7FD2093-610A-4D61-ACEB-F5994A26DD88}" vid="{C097FF71-F871-4FB0-B620-0BE05792AC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e xmlns="99eba8f5-7fec-4c00-afe1-f2f2944c28a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3" ma:contentTypeDescription="Create a new document." ma:contentTypeScope="" ma:versionID="ee8aba6cab5b99e025c02aced6e13774">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a272ee55274d59add8dca59113327f00"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F71D06-409E-45AC-A967-4C0DBD9974B5}">
  <ds:schemaRefs>
    <ds:schemaRef ds:uri="http://schemas.microsoft.com/sharepoint/v3/contenttype/forms"/>
  </ds:schemaRefs>
</ds:datastoreItem>
</file>

<file path=customXml/itemProps2.xml><?xml version="1.0" encoding="utf-8"?>
<ds:datastoreItem xmlns:ds="http://schemas.openxmlformats.org/officeDocument/2006/customXml" ds:itemID="{982CD16F-FBAB-49BF-991C-71768A220A0E}">
  <ds:schemaRefs>
    <ds:schemaRef ds:uri="99eba8f5-7fec-4c00-afe1-f2f2944c28a7"/>
    <ds:schemaRef ds:uri="ff08f022-2cdc-49e5-914c-f7e666dadb4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3D1E23D-B5E3-4600-92EA-DAC82669EF91}">
  <ds:schemaRefs>
    <ds:schemaRef ds:uri="99eba8f5-7fec-4c00-afe1-f2f2944c28a7"/>
    <ds:schemaRef ds:uri="ff08f022-2cdc-49e5-914c-f7e666dadb4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presentation 4-3 full colour</Template>
  <Application>Microsoft Office PowerPoint</Application>
  <PresentationFormat>On-screen Show (4:3)</PresentationFormat>
  <Slides>19</Slides>
  <Notes>0</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5MS Industry Testing Working Group #13</vt:lpstr>
      <vt:lpstr>Agenda</vt:lpstr>
      <vt:lpstr> Revised Testing and Deployment Dates</vt:lpstr>
      <vt:lpstr>Rebaselined Industry Test and Deployment Dates</vt:lpstr>
      <vt:lpstr> Pre Production Data</vt:lpstr>
      <vt:lpstr>Pre-Production Data</vt:lpstr>
      <vt:lpstr> Settlements Industry Testing  </vt:lpstr>
      <vt:lpstr>Settlements- Industry Testing</vt:lpstr>
      <vt:lpstr>Settlements - Industry Testing</vt:lpstr>
      <vt:lpstr>Retail Invitation Testing</vt:lpstr>
      <vt:lpstr>Retail Invitation Testing</vt:lpstr>
      <vt:lpstr>Retail Invitation Testing</vt:lpstr>
      <vt:lpstr>Market Trail Preparation</vt:lpstr>
      <vt:lpstr>Market Trials – Industry Test Focus Group</vt:lpstr>
      <vt:lpstr>Training</vt:lpstr>
      <vt:lpstr>Training</vt:lpstr>
      <vt:lpstr>Forward meeting plan</vt:lpstr>
      <vt:lpstr>Proposed upcoming ITWG meeting content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 &amp; GS Program Consultative Forum #17</dc:title>
  <dc:creator>Monica Morona</dc:creator>
  <cp:revision>2</cp:revision>
  <cp:lastPrinted>2020-01-23T05:36:07Z</cp:lastPrinted>
  <dcterms:created xsi:type="dcterms:W3CDTF">2019-10-21T06:16:40Z</dcterms:created>
  <dcterms:modified xsi:type="dcterms:W3CDTF">2021-02-24T04:45:48Z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0x010100A0E2964DDED0EC4A8D459028649F1056</vt:lpwstr>
  </property>
  <property fmtid="{D5CDD505-2E9C-101B-9397-08002B2CF9AE}" pid="3" name="AEMODocumentType">
    <vt:lpwstr>1;#Operational Record|859762f2-4462-42eb-9744-c955c7e2c540</vt:lpwstr>
  </property>
  <property fmtid="{D5CDD505-2E9C-101B-9397-08002B2CF9AE}" pid="4" name="AEMOKeywords">
    <vt:lpwstr/>
  </property>
  <property fmtid="{D5CDD505-2E9C-101B-9397-08002B2CF9AE}" pid="5" name="_dlc_DocIdItemGuid">
    <vt:lpwstr>fab7c54a-8ff2-47af-ae3a-1b1524e1cb9d</vt:lpwstr>
  </property>
</Properties>
</file>