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258" r:id="rId7"/>
    <p:sldId id="1386" r:id="rId8"/>
    <p:sldId id="1509" r:id="rId9"/>
    <p:sldId id="1493" r:id="rId10"/>
    <p:sldId id="3771" r:id="rId11"/>
    <p:sldId id="3772" r:id="rId12"/>
    <p:sldId id="928" r:id="rId13"/>
    <p:sldId id="1093" r:id="rId14"/>
    <p:sldId id="3693" r:id="rId15"/>
    <p:sldId id="3778" r:id="rId16"/>
    <p:sldId id="3624" r:id="rId17"/>
    <p:sldId id="1516" r:id="rId18"/>
    <p:sldId id="1537" r:id="rId19"/>
    <p:sldId id="1485" r:id="rId20"/>
    <p:sldId id="1173" r:id="rId21"/>
    <p:sldId id="3779" r:id="rId22"/>
    <p:sldId id="1410" r:id="rId23"/>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8"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Morona" initials="MM" lastIdx="4" clrIdx="6">
    <p:extLst>
      <p:ext uri="{19B8F6BF-5375-455C-9EA6-DF929625EA0E}">
        <p15:presenceInfo xmlns:p15="http://schemas.microsoft.com/office/powerpoint/2012/main" userId="S-1-5-21-256186967-1468483519-2110688028-65896" providerId="AD"/>
      </p:ext>
    </p:extLst>
  </p:cmAuthor>
  <p:cmAuthor id="1" name="Emily Brodie" initials="EB" lastIdx="34" clrIdx="0">
    <p:extLst>
      <p:ext uri="{19B8F6BF-5375-455C-9EA6-DF929625EA0E}">
        <p15:presenceInfo xmlns:p15="http://schemas.microsoft.com/office/powerpoint/2012/main" userId="S-1-5-21-256186967-1468483519-2110688028-50135"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9" name="Greg Minney" initials="GM [2]" lastIdx="27" clrIdx="8">
    <p:extLst>
      <p:ext uri="{19B8F6BF-5375-455C-9EA6-DF929625EA0E}">
        <p15:presenceInfo xmlns:p15="http://schemas.microsoft.com/office/powerpoint/2012/main" userId="S::Greg.Minney@aemo.com.au::e657595f-f519-43ef-a5ac-dcb6c666504e"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6" name="Austin Tan" initials="AT [2]" lastIdx="74" clrIdx="5">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8D9DE"/>
    <a:srgbClr val="CECCCE"/>
    <a:srgbClr val="E8E9EA"/>
    <a:srgbClr val="EACCCD"/>
    <a:srgbClr val="000000"/>
    <a:srgbClr val="360F3C"/>
    <a:srgbClr val="E8E7E8"/>
    <a:srgbClr val="00B050"/>
    <a:srgbClr val="A09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502" y="96"/>
      </p:cViewPr>
      <p:guideLst>
        <p:guide orient="horz" pos="1088"/>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4"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17/03/2021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15</a:t>
            </a:fld>
            <a:endParaRPr lang="en-AU"/>
          </a:p>
        </p:txBody>
      </p:sp>
    </p:spTree>
    <p:extLst>
      <p:ext uri="{BB962C8B-B14F-4D97-AF65-F5344CB8AC3E}">
        <p14:creationId xmlns:p14="http://schemas.microsoft.com/office/powerpoint/2010/main" val="179039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16</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17/03/2021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17/03/2021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17/03/2021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958667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17/03/2021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17/03/2021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17/03/2021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17/03/2021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17/03/2021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17/03/2021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17/03/2021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17/03/2021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17/03/2021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705" r:id="rId12"/>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63" r:id="rId3"/>
    <p:sldLayoutId id="2147483697" r:id="rId4"/>
    <p:sldLayoutId id="2147483665" r:id="rId5"/>
    <p:sldLayoutId id="2147483699" r:id="rId6"/>
    <p:sldLayoutId id="2147483667" r:id="rId7"/>
    <p:sldLayoutId id="2147483701" r:id="rId8"/>
    <p:sldLayoutId id="2147483702" r:id="rId9"/>
    <p:sldLayoutId id="2147483703" r:id="rId10"/>
    <p:sldLayoutId id="2147483704" r:id="rId11"/>
    <p:sldLayoutId id="2147483672" r:id="rId12"/>
    <p:sldLayoutId id="2147483700" r:id="rId13"/>
    <p:sldLayoutId id="2147483698"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 id="2147483693"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2.xml"/><Relationship Id="rId7" Type="http://schemas.openxmlformats.org/officeDocument/2006/relationships/package" Target="../embeddings/Microsoft_Excel_Worksheet1.xlsx"/><Relationship Id="rId12"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28.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dirty="0">
                <a:cs typeface="Arial"/>
              </a:rPr>
              <a:t>5MS &amp; GS Industry Testing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dirty="0">
                <a:latin typeface="+mj-lt"/>
                <a:cs typeface="Arial"/>
              </a:rPr>
              <a:t>Tuesday 3 February 2021</a:t>
            </a:r>
          </a:p>
          <a:p>
            <a:endParaRPr lang="en-AU" dirty="0">
              <a:latin typeface="+mj-lt"/>
              <a:cs typeface="Arial" panose="020B0604020202020204" pitchFamily="34" charset="0"/>
            </a:endParaRPr>
          </a:p>
          <a:p>
            <a:r>
              <a:rPr lang="en-AU" sz="2450" b="1" dirty="0">
                <a:latin typeface="+mj-lt"/>
                <a:cs typeface="Arial"/>
              </a:rPr>
              <a:t>WebEx only: </a:t>
            </a:r>
            <a:r>
              <a:rPr lang="en-AU" sz="2500" b="1" u="sng" dirty="0">
                <a:solidFill>
                  <a:schemeClr val="accent4">
                    <a:lumMod val="60000"/>
                    <a:lumOff val="40000"/>
                  </a:schemeClr>
                </a:solidFill>
                <a:latin typeface="+mj-lt"/>
                <a:cs typeface="Arial"/>
              </a:rPr>
              <a:t>**Please disconnect from your workplace VPN for the WebEx call**</a:t>
            </a:r>
          </a:p>
          <a:p>
            <a:endParaRPr lang="en-AU" sz="2500" b="1" u="sng" dirty="0">
              <a:solidFill>
                <a:schemeClr val="bg1">
                  <a:lumMod val="95000"/>
                </a:schemeClr>
              </a:solidFill>
              <a:latin typeface="+mj-lt"/>
              <a:cs typeface="Arial" panose="020B0604020202020204" pitchFamily="34" charset="0"/>
            </a:endParaRPr>
          </a:p>
          <a:p>
            <a:r>
              <a:rPr lang="en-AU" sz="2500" b="1" dirty="0">
                <a:solidFill>
                  <a:schemeClr val="bg1">
                    <a:lumMod val="95000"/>
                  </a:schemeClr>
                </a:solidFill>
                <a:latin typeface="+mj-lt"/>
                <a:cs typeface="Arial"/>
              </a:rPr>
              <a:t>PLEASE NOTE THIS MEETING WILL BE RECORDED FOR THE PURPOSE OF PREPARING MINUTES</a:t>
            </a:r>
            <a:endParaRPr lang="en-AU" sz="2500" b="1" u="sng" dirty="0">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902E-24C7-4783-A297-99942E3A9A3E}"/>
              </a:ext>
            </a:extLst>
          </p:cNvPr>
          <p:cNvSpPr>
            <a:spLocks noGrp="1"/>
          </p:cNvSpPr>
          <p:nvPr>
            <p:ph type="title"/>
          </p:nvPr>
        </p:nvSpPr>
        <p:spPr>
          <a:xfrm>
            <a:off x="451292" y="13975"/>
            <a:ext cx="9448712" cy="1310695"/>
          </a:xfrm>
        </p:spPr>
        <p:txBody>
          <a:bodyPr>
            <a:normAutofit/>
          </a:bodyPr>
          <a:lstStyle/>
          <a:p>
            <a:r>
              <a:rPr lang="en-AU" sz="3527"/>
              <a:t>External Milestones Impacted by Change – Proposed</a:t>
            </a:r>
          </a:p>
        </p:txBody>
      </p:sp>
      <p:sp>
        <p:nvSpPr>
          <p:cNvPr id="4" name="Date Placeholder 3">
            <a:extLst>
              <a:ext uri="{FF2B5EF4-FFF2-40B4-BE49-F238E27FC236}">
                <a16:creationId xmlns:a16="http://schemas.microsoft.com/office/drawing/2014/main" id="{E56A37E1-0D5A-4466-AB2B-C013EE7D151D}"/>
              </a:ext>
            </a:extLst>
          </p:cNvPr>
          <p:cNvSpPr>
            <a:spLocks noGrp="1"/>
          </p:cNvSpPr>
          <p:nvPr>
            <p:ph type="dt" sz="half" idx="10"/>
          </p:nvPr>
        </p:nvSpPr>
        <p:spPr>
          <a:xfrm>
            <a:off x="8862730" y="7058499"/>
            <a:ext cx="1435269" cy="402483"/>
          </a:xfrm>
        </p:spPr>
        <p:txBody>
          <a:bodyPr/>
          <a:lstStyle/>
          <a:p>
            <a:fld id="{FDEF3A66-B67E-4569-919D-CB6E78FCED42}" type="datetime1">
              <a:rPr lang="en-AU" smtClean="0"/>
              <a:t>17/03/2021</a:t>
            </a:fld>
            <a:endParaRPr lang="en-AU"/>
          </a:p>
        </p:txBody>
      </p:sp>
      <p:sp>
        <p:nvSpPr>
          <p:cNvPr id="6" name="Slide Number Placeholder 5">
            <a:extLst>
              <a:ext uri="{FF2B5EF4-FFF2-40B4-BE49-F238E27FC236}">
                <a16:creationId xmlns:a16="http://schemas.microsoft.com/office/drawing/2014/main" id="{5F291B51-A85A-48C4-B757-6486E1397711}"/>
              </a:ext>
            </a:extLst>
          </p:cNvPr>
          <p:cNvSpPr>
            <a:spLocks noGrp="1"/>
          </p:cNvSpPr>
          <p:nvPr>
            <p:ph type="sldNum" sz="quarter" idx="12"/>
          </p:nvPr>
        </p:nvSpPr>
        <p:spPr>
          <a:xfrm>
            <a:off x="9692720" y="7047018"/>
            <a:ext cx="476289" cy="402483"/>
          </a:xfrm>
        </p:spPr>
        <p:txBody>
          <a:bodyPr/>
          <a:lstStyle/>
          <a:p>
            <a:fld id="{4EC81F68-4976-451A-B2E9-79BCBD2F70CC}" type="slidenum">
              <a:rPr lang="en-AU" smtClean="0"/>
              <a:t>10</a:t>
            </a:fld>
            <a:endParaRPr lang="en-AU"/>
          </a:p>
        </p:txBody>
      </p:sp>
      <p:graphicFrame>
        <p:nvGraphicFramePr>
          <p:cNvPr id="7" name="Table 7">
            <a:extLst>
              <a:ext uri="{FF2B5EF4-FFF2-40B4-BE49-F238E27FC236}">
                <a16:creationId xmlns:a16="http://schemas.microsoft.com/office/drawing/2014/main" id="{C4025E8C-64F6-44E0-BF16-A4E67C1C5EA4}"/>
              </a:ext>
            </a:extLst>
          </p:cNvPr>
          <p:cNvGraphicFramePr>
            <a:graphicFrameLocks noGrp="1"/>
          </p:cNvGraphicFramePr>
          <p:nvPr/>
        </p:nvGraphicFramePr>
        <p:xfrm>
          <a:off x="451292" y="1577538"/>
          <a:ext cx="9717718" cy="5312818"/>
        </p:xfrm>
        <a:graphic>
          <a:graphicData uri="http://schemas.openxmlformats.org/drawingml/2006/table">
            <a:tbl>
              <a:tblPr firstRow="1" bandRow="1">
                <a:tableStyleId>{7DF18680-E054-41AD-8BC1-D1AEF772440D}</a:tableStyleId>
              </a:tblPr>
              <a:tblGrid>
                <a:gridCol w="720452">
                  <a:extLst>
                    <a:ext uri="{9D8B030D-6E8A-4147-A177-3AD203B41FA5}">
                      <a16:colId xmlns:a16="http://schemas.microsoft.com/office/drawing/2014/main" val="2111799822"/>
                    </a:ext>
                  </a:extLst>
                </a:gridCol>
                <a:gridCol w="4627618">
                  <a:extLst>
                    <a:ext uri="{9D8B030D-6E8A-4147-A177-3AD203B41FA5}">
                      <a16:colId xmlns:a16="http://schemas.microsoft.com/office/drawing/2014/main" val="3635233358"/>
                    </a:ext>
                  </a:extLst>
                </a:gridCol>
                <a:gridCol w="1092412">
                  <a:extLst>
                    <a:ext uri="{9D8B030D-6E8A-4147-A177-3AD203B41FA5}">
                      <a16:colId xmlns:a16="http://schemas.microsoft.com/office/drawing/2014/main" val="3219713578"/>
                    </a:ext>
                  </a:extLst>
                </a:gridCol>
                <a:gridCol w="1092412">
                  <a:extLst>
                    <a:ext uri="{9D8B030D-6E8A-4147-A177-3AD203B41FA5}">
                      <a16:colId xmlns:a16="http://schemas.microsoft.com/office/drawing/2014/main" val="1320448098"/>
                    </a:ext>
                  </a:extLst>
                </a:gridCol>
                <a:gridCol w="1092412">
                  <a:extLst>
                    <a:ext uri="{9D8B030D-6E8A-4147-A177-3AD203B41FA5}">
                      <a16:colId xmlns:a16="http://schemas.microsoft.com/office/drawing/2014/main" val="3249328060"/>
                    </a:ext>
                  </a:extLst>
                </a:gridCol>
                <a:gridCol w="1092412">
                  <a:extLst>
                    <a:ext uri="{9D8B030D-6E8A-4147-A177-3AD203B41FA5}">
                      <a16:colId xmlns:a16="http://schemas.microsoft.com/office/drawing/2014/main" val="3982521692"/>
                    </a:ext>
                  </a:extLst>
                </a:gridCol>
              </a:tblGrid>
              <a:tr h="366046">
                <a:tc>
                  <a:txBody>
                    <a:bodyPr/>
                    <a:lstStyle/>
                    <a:p>
                      <a:pPr algn="ctr"/>
                      <a:r>
                        <a:rPr lang="en-AU" sz="1200"/>
                        <a:t>ID</a:t>
                      </a:r>
                    </a:p>
                  </a:txBody>
                  <a:tcPr marL="100796" marR="100796" marT="50398" marB="50398" anchor="ctr">
                    <a:solidFill>
                      <a:schemeClr val="accent2"/>
                    </a:solidFill>
                  </a:tcPr>
                </a:tc>
                <a:tc>
                  <a:txBody>
                    <a:bodyPr/>
                    <a:lstStyle/>
                    <a:p>
                      <a:r>
                        <a:rPr lang="en-AU" sz="1200"/>
                        <a:t>Milestone</a:t>
                      </a:r>
                    </a:p>
                  </a:txBody>
                  <a:tcPr marL="100796" marR="100796" marT="50398" marB="50398" anchor="ctr">
                    <a:solidFill>
                      <a:schemeClr val="accent2"/>
                    </a:solidFill>
                  </a:tcPr>
                </a:tc>
                <a:tc>
                  <a:txBody>
                    <a:bodyPr/>
                    <a:lstStyle/>
                    <a:p>
                      <a:pPr algn="ctr"/>
                      <a:r>
                        <a:rPr lang="en-AU" sz="1200"/>
                        <a:t>Previous Date</a:t>
                      </a:r>
                    </a:p>
                  </a:txBody>
                  <a:tcPr marL="39683" marR="100796" marT="50398" marB="50398" anchor="ctr">
                    <a:solidFill>
                      <a:schemeClr val="accent2"/>
                    </a:solidFill>
                  </a:tcPr>
                </a:tc>
                <a:tc>
                  <a:txBody>
                    <a:bodyPr/>
                    <a:lstStyle/>
                    <a:p>
                      <a:pPr algn="ctr"/>
                      <a:r>
                        <a:rPr lang="en-AU" sz="1200"/>
                        <a:t>Option 1</a:t>
                      </a:r>
                    </a:p>
                  </a:txBody>
                  <a:tcPr marL="39683" marR="100796" marT="50398" marB="50398" anchor="ctr">
                    <a:solidFill>
                      <a:schemeClr val="accent2"/>
                    </a:solidFill>
                  </a:tcPr>
                </a:tc>
                <a:tc>
                  <a:txBody>
                    <a:bodyPr/>
                    <a:lstStyle/>
                    <a:p>
                      <a:pPr algn="ctr"/>
                      <a:r>
                        <a:rPr lang="en-AU" sz="1200"/>
                        <a:t>Option 2</a:t>
                      </a:r>
                    </a:p>
                  </a:txBody>
                  <a:tcPr marL="100796" marR="100796" marT="50398" marB="50398" anchor="ctr">
                    <a:solidFill>
                      <a:schemeClr val="accent2"/>
                    </a:solidFill>
                  </a:tcPr>
                </a:tc>
                <a:tc>
                  <a:txBody>
                    <a:bodyPr/>
                    <a:lstStyle/>
                    <a:p>
                      <a:pPr algn="ctr"/>
                      <a:r>
                        <a:rPr lang="en-AU" sz="1200"/>
                        <a:t>Owner</a:t>
                      </a:r>
                    </a:p>
                  </a:txBody>
                  <a:tcPr marL="100796" marR="100796" marT="50398" marB="50398" anchor="ctr">
                    <a:solidFill>
                      <a:schemeClr val="accent2"/>
                    </a:solidFill>
                  </a:tcPr>
                </a:tc>
                <a:extLst>
                  <a:ext uri="{0D108BD9-81ED-4DB2-BD59-A6C34878D82A}">
                    <a16:rowId xmlns:a16="http://schemas.microsoft.com/office/drawing/2014/main" val="618752355"/>
                  </a:ext>
                </a:extLst>
              </a:tr>
              <a:tr h="366046">
                <a:tc>
                  <a:txBody>
                    <a:bodyPr/>
                    <a:lstStyle/>
                    <a:p>
                      <a:pPr algn="ctr" rtl="0" fontAlgn="ctr"/>
                      <a:r>
                        <a:rPr lang="en-AU" sz="1200" u="none" strike="noStrike">
                          <a:effectLst/>
                        </a:rPr>
                        <a:t>L1-19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AEMO Metering Solution -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31-May-21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21-Jun-21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267573105"/>
                  </a:ext>
                </a:extLst>
              </a:tr>
              <a:tr h="366046">
                <a:tc>
                  <a:txBody>
                    <a:bodyPr/>
                    <a:lstStyle/>
                    <a:p>
                      <a:pPr algn="ctr" rtl="0" fontAlgn="ctr"/>
                      <a:r>
                        <a:rPr lang="en-AU" sz="1200" u="none" strike="noStrike">
                          <a:effectLst/>
                        </a:rPr>
                        <a:t>L1-22</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Platform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[17-May-21]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236366705"/>
                  </a:ext>
                </a:extLst>
              </a:tr>
              <a:tr h="366046">
                <a:tc>
                  <a:txBody>
                    <a:bodyPr/>
                    <a:lstStyle/>
                    <a:p>
                      <a:pPr algn="ctr" rtl="0" fontAlgn="ctr"/>
                      <a:r>
                        <a:rPr lang="en-AU" sz="1200" u="none" strike="noStrike">
                          <a:effectLst/>
                        </a:rPr>
                        <a:t>L2-M10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5 minute files in MDFF format accepted by AEMO</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22-Jun-21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812007143"/>
                  </a:ext>
                </a:extLst>
              </a:tr>
              <a:tr h="460133">
                <a:tc>
                  <a:txBody>
                    <a:bodyPr/>
                    <a:lstStyle/>
                    <a:p>
                      <a:pPr algn="ctr" rtl="0" fontAlgn="ctr"/>
                      <a:r>
                        <a:rPr lang="en-AU" sz="1200" u="none" strike="noStrike">
                          <a:effectLst/>
                        </a:rPr>
                        <a:t>L2-M11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Participants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19-Apr-21</a:t>
                      </a:r>
                      <a:endParaRPr lang="en-AU" sz="1200" b="0" i="0" u="none" strike="noStrike" dirty="0">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10-May-21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3602844276"/>
                  </a:ext>
                </a:extLst>
              </a:tr>
              <a:tr h="460133">
                <a:tc>
                  <a:txBody>
                    <a:bodyPr/>
                    <a:lstStyle/>
                    <a:p>
                      <a:pPr algn="ctr" rtl="0" fontAlgn="ctr"/>
                      <a:r>
                        <a:rPr lang="en-AU" sz="1200" u="none" strike="noStrike">
                          <a:effectLst/>
                        </a:rPr>
                        <a:t>L2-M12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AEMO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19-Apr-21</a:t>
                      </a:r>
                      <a:endParaRPr lang="en-AU" sz="1200" b="0" i="0" u="none" strike="noStrike" dirty="0">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10-May-21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493694536"/>
                  </a:ext>
                </a:extLst>
              </a:tr>
              <a:tr h="366046">
                <a:tc>
                  <a:txBody>
                    <a:bodyPr/>
                    <a:lstStyle/>
                    <a:p>
                      <a:pPr algn="ctr" rtl="0" fontAlgn="ctr"/>
                      <a:r>
                        <a:rPr lang="en-AU" sz="1200" u="none" strike="noStrike">
                          <a:effectLst/>
                        </a:rPr>
                        <a:t>L2-M24</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31-May-21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21-Jun-21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479769692"/>
                  </a:ext>
                </a:extLst>
              </a:tr>
              <a:tr h="366046">
                <a:tc>
                  <a:txBody>
                    <a:bodyPr/>
                    <a:lstStyle/>
                    <a:p>
                      <a:pPr algn="ctr" rtl="0" fontAlgn="ctr"/>
                      <a:r>
                        <a:rPr lang="en-AU" sz="1200" u="none" strike="noStrike">
                          <a:effectLst/>
                        </a:rPr>
                        <a:t>L2-RE19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 Settlements finalised</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[16-Apr-21]</a:t>
                      </a:r>
                      <a:endParaRPr lang="en-AU" sz="1200" b="0" i="0" u="none" strike="noStrike" dirty="0">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270412353"/>
                  </a:ext>
                </a:extLst>
              </a:tr>
              <a:tr h="366046">
                <a:tc>
                  <a:txBody>
                    <a:bodyPr/>
                    <a:lstStyle/>
                    <a:p>
                      <a:pPr algn="ctr" rtl="0" fontAlgn="ctr"/>
                      <a:r>
                        <a:rPr lang="en-AU" sz="1200" u="none" strike="noStrike">
                          <a:effectLst/>
                        </a:rPr>
                        <a:t>L2-RE29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Commences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19-Apr-21</a:t>
                      </a:r>
                      <a:endParaRPr lang="en-AU" sz="1200" b="0" i="0" u="none" strike="noStrike" dirty="0">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10-May-21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11937302"/>
                  </a:ext>
                </a:extLst>
              </a:tr>
              <a:tr h="366046">
                <a:tc>
                  <a:txBody>
                    <a:bodyPr/>
                    <a:lstStyle/>
                    <a:p>
                      <a:pPr algn="ctr" rtl="0" fontAlgn="ctr"/>
                      <a:r>
                        <a:rPr lang="en-AU" sz="1200" u="none" strike="noStrike">
                          <a:effectLst/>
                        </a:rPr>
                        <a:t>L2-RE30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21-May-21</a:t>
                      </a:r>
                      <a:endParaRPr lang="en-AU" sz="1200" b="0" i="0" u="none" strike="noStrike" dirty="0">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12-Jun-21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001483162"/>
                  </a:ext>
                </a:extLst>
              </a:tr>
              <a:tr h="366046">
                <a:tc>
                  <a:txBody>
                    <a:bodyPr/>
                    <a:lstStyle/>
                    <a:p>
                      <a:pPr algn="ctr" rtl="0" fontAlgn="ctr"/>
                      <a:r>
                        <a:rPr lang="en-AU" sz="1200" u="none" strike="noStrike">
                          <a:effectLst/>
                        </a:rPr>
                        <a:t>L2-RE32</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14-Apr-21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[13-May-21]</a:t>
                      </a:r>
                    </a:p>
                  </a:txBody>
                  <a:tcPr marL="39683" marR="39683" marT="39683" marB="39683" anchor="ctr"/>
                </a:tc>
                <a:tc>
                  <a:txBody>
                    <a:bodyPr/>
                    <a:lstStyle/>
                    <a:p>
                      <a:pPr algn="ctr" rtl="0" fontAlgn="ctr"/>
                      <a:r>
                        <a:rPr lang="en-AU" sz="1200" u="none" strike="noStrike">
                          <a:effectLst/>
                        </a:rPr>
                        <a:t>[13-May-21]</a:t>
                      </a: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066651648"/>
                  </a:ext>
                </a:extLst>
              </a:tr>
              <a:tr h="366046">
                <a:tc>
                  <a:txBody>
                    <a:bodyPr/>
                    <a:lstStyle/>
                    <a:p>
                      <a:pPr algn="ctr" rtl="0" fontAlgn="ctr"/>
                      <a:r>
                        <a:rPr lang="en-AU" sz="1200" u="none" strike="noStrike">
                          <a:effectLst/>
                        </a:rPr>
                        <a:t>L2-RE35</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final - Release 3 - Retail MDM</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25-Jan-21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14-May-21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542129056"/>
                  </a:ext>
                </a:extLst>
              </a:tr>
              <a:tr h="366046">
                <a:tc>
                  <a:txBody>
                    <a:bodyPr/>
                    <a:lstStyle/>
                    <a:p>
                      <a:pPr algn="ctr" rtl="0" fontAlgn="ctr"/>
                      <a:r>
                        <a:rPr lang="en-AU" sz="1200" u="none" strike="noStrike">
                          <a:effectLst/>
                        </a:rPr>
                        <a:t>L2-S10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participants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[29-Mar-21]</a:t>
                      </a:r>
                      <a:endParaRPr lang="en-AU" sz="1200" b="0" i="0" u="none" strike="noStrike" dirty="0">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843925086"/>
                  </a:ext>
                </a:extLst>
              </a:tr>
              <a:tr h="366046">
                <a:tc>
                  <a:txBody>
                    <a:bodyPr/>
                    <a:lstStyle/>
                    <a:p>
                      <a:pPr algn="ctr" rtl="0" fontAlgn="ctr"/>
                      <a:r>
                        <a:rPr lang="en-AU" sz="1200" u="none" strike="noStrike">
                          <a:effectLst/>
                        </a:rPr>
                        <a:t>L2-S11</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AEMO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dirty="0">
                          <a:effectLst/>
                        </a:rPr>
                        <a:t>[29-Mar-21</a:t>
                      </a:r>
                      <a:r>
                        <a:rPr lang="en-AU" sz="1200" b="0" i="0" u="none" strike="noStrike" dirty="0">
                          <a:solidFill>
                            <a:srgbClr val="000000"/>
                          </a:solidFill>
                          <a:effectLst/>
                          <a:latin typeface="+mn-lt"/>
                        </a:rPr>
                        <a:t>]</a:t>
                      </a:r>
                      <a:endParaRPr lang="en-AU" sz="1200" u="none" strike="noStrike" dirty="0">
                        <a:effectLs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dirty="0"/>
                        <a:t>AEMO</a:t>
                      </a:r>
                      <a:endParaRPr lang="en-AU" sz="1200" dirty="0">
                        <a:latin typeface="+mn-lt"/>
                      </a:endParaRPr>
                    </a:p>
                  </a:txBody>
                  <a:tcPr marL="39683" marR="39683" marT="39683" marB="39683" anchor="ctr"/>
                </a:tc>
                <a:extLst>
                  <a:ext uri="{0D108BD9-81ED-4DB2-BD59-A6C34878D82A}">
                    <a16:rowId xmlns:a16="http://schemas.microsoft.com/office/drawing/2014/main" val="21161927"/>
                  </a:ext>
                </a:extLst>
              </a:tr>
            </a:tbl>
          </a:graphicData>
        </a:graphic>
      </p:graphicFrame>
      <p:sp>
        <p:nvSpPr>
          <p:cNvPr id="5" name="Rectangle 4">
            <a:extLst>
              <a:ext uri="{FF2B5EF4-FFF2-40B4-BE49-F238E27FC236}">
                <a16:creationId xmlns:a16="http://schemas.microsoft.com/office/drawing/2014/main" id="{75D80268-D625-48E5-9D3E-7D0F47FD1AE7}"/>
              </a:ext>
            </a:extLst>
          </p:cNvPr>
          <p:cNvSpPr/>
          <p:nvPr/>
        </p:nvSpPr>
        <p:spPr>
          <a:xfrm>
            <a:off x="6248435" y="7065385"/>
            <a:ext cx="2367891" cy="278987"/>
          </a:xfrm>
          <a:prstGeom prst="rect">
            <a:avLst/>
          </a:prstGeom>
        </p:spPr>
        <p:txBody>
          <a:bodyPr wrap="none">
            <a:spAutoFit/>
          </a:bodyPr>
          <a:lstStyle/>
          <a:p>
            <a:pPr algn="ctr" defTabSz="755957" fontAlgn="ctr"/>
            <a:r>
              <a:rPr lang="en-AU" sz="1213">
                <a:solidFill>
                  <a:srgbClr val="222324"/>
                </a:solidFill>
              </a:rPr>
              <a:t>[Settlements dates under review</a:t>
            </a:r>
            <a:r>
              <a:rPr lang="en-AU" sz="1213">
                <a:solidFill>
                  <a:srgbClr val="000000"/>
                </a:solidFill>
              </a:rPr>
              <a:t>]</a:t>
            </a:r>
            <a:endParaRPr lang="en-AU" sz="1213">
              <a:solidFill>
                <a:srgbClr val="222324"/>
              </a:solidFill>
            </a:endParaRPr>
          </a:p>
        </p:txBody>
      </p:sp>
    </p:spTree>
    <p:extLst>
      <p:ext uri="{BB962C8B-B14F-4D97-AF65-F5344CB8AC3E}">
        <p14:creationId xmlns:p14="http://schemas.microsoft.com/office/powerpoint/2010/main" val="363167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9D82-58E5-43D6-A655-C6DD9079DAC1}"/>
              </a:ext>
            </a:extLst>
          </p:cNvPr>
          <p:cNvSpPr>
            <a:spLocks noGrp="1"/>
          </p:cNvSpPr>
          <p:nvPr>
            <p:ph type="title"/>
          </p:nvPr>
        </p:nvSpPr>
        <p:spPr/>
        <p:txBody>
          <a:bodyPr>
            <a:normAutofit/>
          </a:bodyPr>
          <a:lstStyle/>
          <a:p>
            <a:r>
              <a:rPr lang="en-AU" sz="3527"/>
              <a:t>Actions to mitigate participant program impacts</a:t>
            </a:r>
          </a:p>
        </p:txBody>
      </p:sp>
      <p:graphicFrame>
        <p:nvGraphicFramePr>
          <p:cNvPr id="7" name="Table 7">
            <a:extLst>
              <a:ext uri="{FF2B5EF4-FFF2-40B4-BE49-F238E27FC236}">
                <a16:creationId xmlns:a16="http://schemas.microsoft.com/office/drawing/2014/main" id="{36C37B08-6633-4CE2-8FC2-AB5B508288C4}"/>
              </a:ext>
            </a:extLst>
          </p:cNvPr>
          <p:cNvGraphicFramePr>
            <a:graphicFrameLocks noGrp="1"/>
          </p:cNvGraphicFramePr>
          <p:nvPr>
            <p:ph idx="1"/>
            <p:extLst>
              <p:ext uri="{D42A27DB-BD31-4B8C-83A1-F6EECF244321}">
                <p14:modId xmlns:p14="http://schemas.microsoft.com/office/powerpoint/2010/main" val="3068633686"/>
              </p:ext>
            </p:extLst>
          </p:nvPr>
        </p:nvGraphicFramePr>
        <p:xfrm>
          <a:off x="500365" y="2012412"/>
          <a:ext cx="9668332" cy="4472132"/>
        </p:xfrm>
        <a:graphic>
          <a:graphicData uri="http://schemas.openxmlformats.org/drawingml/2006/table">
            <a:tbl>
              <a:tblPr firstRow="1" bandRow="1">
                <a:tableStyleId>{7DF18680-E054-41AD-8BC1-D1AEF772440D}</a:tableStyleId>
              </a:tblPr>
              <a:tblGrid>
                <a:gridCol w="1529364">
                  <a:extLst>
                    <a:ext uri="{9D8B030D-6E8A-4147-A177-3AD203B41FA5}">
                      <a16:colId xmlns:a16="http://schemas.microsoft.com/office/drawing/2014/main" val="4099017175"/>
                    </a:ext>
                  </a:extLst>
                </a:gridCol>
                <a:gridCol w="2197346">
                  <a:extLst>
                    <a:ext uri="{9D8B030D-6E8A-4147-A177-3AD203B41FA5}">
                      <a16:colId xmlns:a16="http://schemas.microsoft.com/office/drawing/2014/main" val="2429389251"/>
                    </a:ext>
                  </a:extLst>
                </a:gridCol>
                <a:gridCol w="1622810">
                  <a:extLst>
                    <a:ext uri="{9D8B030D-6E8A-4147-A177-3AD203B41FA5}">
                      <a16:colId xmlns:a16="http://schemas.microsoft.com/office/drawing/2014/main" val="614016024"/>
                    </a:ext>
                  </a:extLst>
                </a:gridCol>
                <a:gridCol w="1713526">
                  <a:extLst>
                    <a:ext uri="{9D8B030D-6E8A-4147-A177-3AD203B41FA5}">
                      <a16:colId xmlns:a16="http://schemas.microsoft.com/office/drawing/2014/main" val="1214046464"/>
                    </a:ext>
                  </a:extLst>
                </a:gridCol>
                <a:gridCol w="2605286">
                  <a:extLst>
                    <a:ext uri="{9D8B030D-6E8A-4147-A177-3AD203B41FA5}">
                      <a16:colId xmlns:a16="http://schemas.microsoft.com/office/drawing/2014/main" val="577360824"/>
                    </a:ext>
                  </a:extLst>
                </a:gridCol>
              </a:tblGrid>
              <a:tr h="315968">
                <a:tc>
                  <a:txBody>
                    <a:bodyPr/>
                    <a:lstStyle/>
                    <a:p>
                      <a:r>
                        <a:rPr lang="en-AU" sz="1200"/>
                        <a:t>Area</a:t>
                      </a:r>
                    </a:p>
                  </a:txBody>
                  <a:tcPr marL="100796" marR="100796" marT="50398" marB="50398">
                    <a:solidFill>
                      <a:schemeClr val="accent2"/>
                    </a:solidFill>
                  </a:tcPr>
                </a:tc>
                <a:tc>
                  <a:txBody>
                    <a:bodyPr/>
                    <a:lstStyle/>
                    <a:p>
                      <a:r>
                        <a:rPr lang="en-AU" sz="1200"/>
                        <a:t>Mitigation</a:t>
                      </a:r>
                    </a:p>
                  </a:txBody>
                  <a:tcPr marL="100796" marR="100796" marT="50398" marB="50398">
                    <a:solidFill>
                      <a:schemeClr val="accent2"/>
                    </a:solidFill>
                  </a:tcPr>
                </a:tc>
                <a:tc>
                  <a:txBody>
                    <a:bodyPr/>
                    <a:lstStyle/>
                    <a:p>
                      <a:r>
                        <a:rPr lang="en-AU" sz="1200"/>
                        <a:t>Participant Category</a:t>
                      </a:r>
                    </a:p>
                  </a:txBody>
                  <a:tcPr marL="39683" marR="39683" marT="50398" marB="50398">
                    <a:solidFill>
                      <a:schemeClr val="accent2"/>
                    </a:solidFill>
                  </a:tcPr>
                </a:tc>
                <a:tc>
                  <a:txBody>
                    <a:bodyPr/>
                    <a:lstStyle/>
                    <a:p>
                      <a:r>
                        <a:rPr lang="en-AU" sz="1200"/>
                        <a:t>Implementation Status</a:t>
                      </a:r>
                    </a:p>
                  </a:txBody>
                  <a:tcPr marL="39683" marR="39683" marT="50398" marB="50398">
                    <a:solidFill>
                      <a:schemeClr val="accent2"/>
                    </a:solidFill>
                  </a:tcPr>
                </a:tc>
                <a:tc>
                  <a:txBody>
                    <a:bodyPr/>
                    <a:lstStyle/>
                    <a:p>
                      <a:r>
                        <a:rPr lang="en-AU" sz="1200"/>
                        <a:t>Impact support</a:t>
                      </a:r>
                    </a:p>
                  </a:txBody>
                  <a:tcPr marL="100796" marR="100796" marT="50398" marB="50398">
                    <a:solidFill>
                      <a:schemeClr val="accent2"/>
                    </a:solidFill>
                  </a:tcPr>
                </a:tc>
                <a:extLst>
                  <a:ext uri="{0D108BD9-81ED-4DB2-BD59-A6C34878D82A}">
                    <a16:rowId xmlns:a16="http://schemas.microsoft.com/office/drawing/2014/main" val="1684582860"/>
                  </a:ext>
                </a:extLst>
              </a:tr>
              <a:tr h="1167462">
                <a:tc>
                  <a:txBody>
                    <a:bodyPr/>
                    <a:lstStyle/>
                    <a:p>
                      <a:r>
                        <a:rPr lang="en-AU" sz="1200" b="1"/>
                        <a:t>Bilateral Testing</a:t>
                      </a:r>
                    </a:p>
                  </a:txBody>
                  <a:tcPr marL="79367" marR="39683" marT="50398" marB="50398" anchor="ctr"/>
                </a:tc>
                <a:tc>
                  <a:txBody>
                    <a:bodyPr/>
                    <a:lstStyle/>
                    <a:p>
                      <a:r>
                        <a:rPr lang="en-AU" sz="1200"/>
                        <a:t>Staging environment to support more extensive B2B and B2M bilateral testing</a:t>
                      </a:r>
                    </a:p>
                  </a:txBody>
                  <a:tcPr marL="100796" marR="100796" marT="50398" marB="50398" anchor="ctr"/>
                </a:tc>
                <a:tc>
                  <a:txBody>
                    <a:bodyPr/>
                    <a:lstStyle/>
                    <a:p>
                      <a:r>
                        <a:rPr lang="en-AU" sz="1200"/>
                        <a:t>Retailer, DNSP, MDP</a:t>
                      </a:r>
                    </a:p>
                  </a:txBody>
                  <a:tcPr marL="100796" marR="100796" marT="50398" marB="50398" anchor="ctr"/>
                </a:tc>
                <a:tc>
                  <a:txBody>
                    <a:bodyPr/>
                    <a:lstStyle/>
                    <a:p>
                      <a:r>
                        <a:rPr lang="en-AU" sz="1200" dirty="0"/>
                        <a:t>Currently provided</a:t>
                      </a:r>
                    </a:p>
                  </a:txBody>
                  <a:tcPr marL="100796" marR="100796" marT="50398" marB="50398" anchor="ctr"/>
                </a:tc>
                <a:tc>
                  <a:txBody>
                    <a:bodyPr/>
                    <a:lstStyle/>
                    <a:p>
                      <a:r>
                        <a:rPr lang="en-AU" sz="1200" dirty="0"/>
                        <a:t>Increased support for participant bilateral testing programs in advance of Retail pre-prod availability</a:t>
                      </a:r>
                    </a:p>
                  </a:txBody>
                  <a:tcPr marL="100796" marR="100796" marT="50398" marB="50398" anchor="ctr"/>
                </a:tc>
                <a:extLst>
                  <a:ext uri="{0D108BD9-81ED-4DB2-BD59-A6C34878D82A}">
                    <a16:rowId xmlns:a16="http://schemas.microsoft.com/office/drawing/2014/main" val="2135332851"/>
                  </a:ext>
                </a:extLst>
              </a:tr>
              <a:tr h="1167462">
                <a:tc>
                  <a:txBody>
                    <a:bodyPr/>
                    <a:lstStyle/>
                    <a:p>
                      <a:r>
                        <a:rPr lang="en-AU" sz="1200" b="1"/>
                        <a:t>5-minute Meter Data</a:t>
                      </a:r>
                    </a:p>
                  </a:txBody>
                  <a:tcPr marL="79367" marR="39683" marT="50398" marB="50398" anchor="ctr"/>
                </a:tc>
                <a:tc>
                  <a:txBody>
                    <a:bodyPr/>
                    <a:lstStyle/>
                    <a:p>
                      <a:r>
                        <a:rPr lang="en-AU" sz="1200"/>
                        <a:t>Reduce period between retail platform go-live and  acceptance of 5 minute granularity metering data </a:t>
                      </a:r>
                    </a:p>
                  </a:txBody>
                  <a:tcPr marL="100796" marR="100796" marT="50398" marB="50398" anchor="ctr"/>
                </a:tc>
                <a:tc>
                  <a:txBody>
                    <a:bodyPr/>
                    <a:lstStyle/>
                    <a:p>
                      <a:r>
                        <a:rPr lang="en-AU" sz="1200"/>
                        <a:t>MDP</a:t>
                      </a:r>
                    </a:p>
                  </a:txBody>
                  <a:tcPr marL="100796" marR="100796" marT="50398" marB="50398" anchor="ctr"/>
                </a:tc>
                <a:tc>
                  <a:txBody>
                    <a:bodyPr/>
                    <a:lstStyle/>
                    <a:p>
                      <a:r>
                        <a:rPr lang="en-AU" sz="1200"/>
                        <a:t>Under Consideration</a:t>
                      </a:r>
                    </a:p>
                  </a:txBody>
                  <a:tcPr marL="100796" marR="100796" marT="50398" marB="50398" anchor="ctr"/>
                </a:tc>
                <a:tc>
                  <a:txBody>
                    <a:bodyPr/>
                    <a:lstStyle/>
                    <a:p>
                      <a:r>
                        <a:rPr lang="en-AU" sz="1200" dirty="0"/>
                        <a:t>Maximises transition window for the delivery of 5 minute metering data to AEMO prior to rule commencement</a:t>
                      </a:r>
                    </a:p>
                  </a:txBody>
                  <a:tcPr marL="100796" marR="100796" marT="50398" marB="50398" anchor="ctr"/>
                </a:tc>
                <a:extLst>
                  <a:ext uri="{0D108BD9-81ED-4DB2-BD59-A6C34878D82A}">
                    <a16:rowId xmlns:a16="http://schemas.microsoft.com/office/drawing/2014/main" val="1483447935"/>
                  </a:ext>
                </a:extLst>
              </a:tr>
              <a:tr h="910620">
                <a:tc>
                  <a:txBody>
                    <a:bodyPr/>
                    <a:lstStyle/>
                    <a:p>
                      <a:r>
                        <a:rPr lang="en-AU" sz="1200" b="1"/>
                        <a:t>UFE</a:t>
                      </a:r>
                    </a:p>
                  </a:txBody>
                  <a:tcPr marL="79367" marR="39683" marT="50398" marB="50398" anchor="ctr"/>
                </a:tc>
                <a:tc>
                  <a:txBody>
                    <a:bodyPr/>
                    <a:lstStyle/>
                    <a:p>
                      <a:r>
                        <a:rPr lang="en-AU" sz="1200"/>
                        <a:t>AEMO Support for bulk population of  NCONUML</a:t>
                      </a:r>
                    </a:p>
                  </a:txBody>
                  <a:tcPr marL="100796" marR="100796" marT="50398" marB="50398" anchor="ctr"/>
                </a:tc>
                <a:tc>
                  <a:txBody>
                    <a:bodyPr/>
                    <a:lstStyle/>
                    <a:p>
                      <a:r>
                        <a:rPr lang="en-AU" sz="1200"/>
                        <a:t>DNSP</a:t>
                      </a:r>
                    </a:p>
                  </a:txBody>
                  <a:tcPr marL="100796" marR="100796" marT="50398" marB="50398" anchor="ctr"/>
                </a:tc>
                <a:tc>
                  <a:txBody>
                    <a:bodyPr/>
                    <a:lstStyle/>
                    <a:p>
                      <a:r>
                        <a:rPr lang="en-AU" sz="1200"/>
                        <a:t>Not currently Planned </a:t>
                      </a:r>
                    </a:p>
                  </a:txBody>
                  <a:tcPr marL="100796" marR="100796" marT="50398" marB="50398" anchor="ctr"/>
                </a:tc>
                <a:tc>
                  <a:txBody>
                    <a:bodyPr/>
                    <a:lstStyle/>
                    <a:p>
                      <a:r>
                        <a:rPr lang="en-AU" sz="1200"/>
                        <a:t>Reduce impact of smaller transition window for the population of NCONUML NMIs, once approved</a:t>
                      </a:r>
                    </a:p>
                  </a:txBody>
                  <a:tcPr marL="100796" marR="100796" marT="50398" marB="50398" anchor="ctr"/>
                </a:tc>
                <a:extLst>
                  <a:ext uri="{0D108BD9-81ED-4DB2-BD59-A6C34878D82A}">
                    <a16:rowId xmlns:a16="http://schemas.microsoft.com/office/drawing/2014/main" val="2278986802"/>
                  </a:ext>
                </a:extLst>
              </a:tr>
              <a:tr h="910620">
                <a:tc>
                  <a:txBody>
                    <a:bodyPr/>
                    <a:lstStyle/>
                    <a:p>
                      <a:r>
                        <a:rPr lang="en-AU" sz="1200" b="1"/>
                        <a:t>Industry Testing</a:t>
                      </a:r>
                    </a:p>
                  </a:txBody>
                  <a:tcPr marL="79367" marR="39683" marT="50398" marB="50398" anchor="ctr"/>
                </a:tc>
                <a:tc>
                  <a:txBody>
                    <a:bodyPr/>
                    <a:lstStyle/>
                    <a:p>
                      <a:r>
                        <a:rPr lang="en-AU" sz="1200"/>
                        <a:t>Extend Industry Test period in advance of Retail Platform go-live</a:t>
                      </a:r>
                    </a:p>
                  </a:txBody>
                  <a:tcPr marL="100796" marR="100796" marT="50398" marB="50398"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Retailer, DNSP, MDP</a:t>
                      </a:r>
                    </a:p>
                    <a:p>
                      <a:endParaRPr lang="en-AU" sz="1200"/>
                    </a:p>
                  </a:txBody>
                  <a:tcPr marL="100796" marR="100796" marT="50398" marB="50398" anchor="ctr"/>
                </a:tc>
                <a:tc>
                  <a:txBody>
                    <a:bodyPr/>
                    <a:lstStyle/>
                    <a:p>
                      <a:r>
                        <a:rPr lang="en-AU" sz="1200"/>
                        <a:t>Only option 2</a:t>
                      </a:r>
                    </a:p>
                  </a:txBody>
                  <a:tcPr marL="100796" marR="100796" marT="50398" marB="50398" anchor="ctr"/>
                </a:tc>
                <a:tc>
                  <a:txBody>
                    <a:bodyPr/>
                    <a:lstStyle/>
                    <a:p>
                      <a:r>
                        <a:rPr lang="en-AU" sz="1200" dirty="0"/>
                        <a:t>Increase opportunity for participant process testing in upgraded environment prior to go-live</a:t>
                      </a:r>
                    </a:p>
                  </a:txBody>
                  <a:tcPr marL="100796" marR="100796" marT="50398" marB="50398" anchor="ctr"/>
                </a:tc>
                <a:extLst>
                  <a:ext uri="{0D108BD9-81ED-4DB2-BD59-A6C34878D82A}">
                    <a16:rowId xmlns:a16="http://schemas.microsoft.com/office/drawing/2014/main" val="4004097136"/>
                  </a:ext>
                </a:extLst>
              </a:tr>
            </a:tbl>
          </a:graphicData>
        </a:graphic>
      </p:graphicFrame>
      <p:sp>
        <p:nvSpPr>
          <p:cNvPr id="4" name="Date Placeholder 3">
            <a:extLst>
              <a:ext uri="{FF2B5EF4-FFF2-40B4-BE49-F238E27FC236}">
                <a16:creationId xmlns:a16="http://schemas.microsoft.com/office/drawing/2014/main" id="{CF87A47D-3CF5-4193-8B3E-F711F1FBDD73}"/>
              </a:ext>
            </a:extLst>
          </p:cNvPr>
          <p:cNvSpPr>
            <a:spLocks noGrp="1"/>
          </p:cNvSpPr>
          <p:nvPr>
            <p:ph type="dt" sz="half" idx="10"/>
          </p:nvPr>
        </p:nvSpPr>
        <p:spPr/>
        <p:txBody>
          <a:bodyPr/>
          <a:lstStyle/>
          <a:p>
            <a:fld id="{FDEF3A66-B67E-4569-919D-CB6E78FCED42}" type="datetime1">
              <a:rPr lang="en-AU" smtClean="0"/>
              <a:t>17/03/2021</a:t>
            </a:fld>
            <a:endParaRPr lang="en-AU"/>
          </a:p>
        </p:txBody>
      </p:sp>
      <p:sp>
        <p:nvSpPr>
          <p:cNvPr id="6" name="Slide Number Placeholder 5">
            <a:extLst>
              <a:ext uri="{FF2B5EF4-FFF2-40B4-BE49-F238E27FC236}">
                <a16:creationId xmlns:a16="http://schemas.microsoft.com/office/drawing/2014/main" id="{80C19179-1451-409A-8A67-652CB711DD94}"/>
              </a:ext>
            </a:extLst>
          </p:cNvPr>
          <p:cNvSpPr>
            <a:spLocks noGrp="1"/>
          </p:cNvSpPr>
          <p:nvPr>
            <p:ph type="sldNum" sz="quarter" idx="12"/>
          </p:nvPr>
        </p:nvSpPr>
        <p:spPr/>
        <p:txBody>
          <a:bodyPr/>
          <a:lstStyle/>
          <a:p>
            <a:fld id="{4EC81F68-4976-451A-B2E9-79BCBD2F70CC}" type="slidenum">
              <a:rPr lang="en-AU" smtClean="0"/>
              <a:t>11</a:t>
            </a:fld>
            <a:endParaRPr lang="en-AU"/>
          </a:p>
        </p:txBody>
      </p:sp>
    </p:spTree>
    <p:extLst>
      <p:ext uri="{BB962C8B-B14F-4D97-AF65-F5344CB8AC3E}">
        <p14:creationId xmlns:p14="http://schemas.microsoft.com/office/powerpoint/2010/main" val="283478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A72861A-0E04-406B-8BA5-6984086F979E}"/>
              </a:ext>
            </a:extLst>
          </p:cNvPr>
          <p:cNvGraphicFramePr>
            <a:graphicFrameLocks noGrp="1"/>
          </p:cNvGraphicFramePr>
          <p:nvPr/>
        </p:nvGraphicFramePr>
        <p:xfrm>
          <a:off x="522803" y="6835622"/>
          <a:ext cx="1506925" cy="573558"/>
        </p:xfrm>
        <a:graphic>
          <a:graphicData uri="http://schemas.openxmlformats.org/drawingml/2006/table">
            <a:tbl>
              <a:tblPr firstRow="1" bandRow="1">
                <a:tableStyleId>{5C22544A-7EE6-4342-B048-85BDC9FD1C3A}</a:tableStyleId>
              </a:tblPr>
              <a:tblGrid>
                <a:gridCol w="1506925">
                  <a:extLst>
                    <a:ext uri="{9D8B030D-6E8A-4147-A177-3AD203B41FA5}">
                      <a16:colId xmlns:a16="http://schemas.microsoft.com/office/drawing/2014/main" val="1249004647"/>
                    </a:ext>
                  </a:extLst>
                </a:gridCol>
              </a:tblGrid>
              <a:tr h="573558">
                <a:tc>
                  <a:txBody>
                    <a:bodyPr/>
                    <a:lstStyle/>
                    <a:p>
                      <a:endParaRPr lang="en-AU" sz="1700"/>
                    </a:p>
                  </a:txBody>
                  <a:tcPr marL="100796" marR="100796" marT="50398" marB="5039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5007523"/>
                  </a:ext>
                </a:extLst>
              </a:tr>
            </a:tbl>
          </a:graphicData>
        </a:graphic>
      </p:graphicFrame>
      <p:sp>
        <p:nvSpPr>
          <p:cNvPr id="2" name="Title 1">
            <a:extLst>
              <a:ext uri="{FF2B5EF4-FFF2-40B4-BE49-F238E27FC236}">
                <a16:creationId xmlns:a16="http://schemas.microsoft.com/office/drawing/2014/main" id="{F04B8055-8BB6-4587-9013-35200C19F624}"/>
              </a:ext>
            </a:extLst>
          </p:cNvPr>
          <p:cNvSpPr>
            <a:spLocks noGrp="1"/>
          </p:cNvSpPr>
          <p:nvPr>
            <p:ph type="title"/>
          </p:nvPr>
        </p:nvSpPr>
        <p:spPr/>
        <p:txBody>
          <a:bodyPr/>
          <a:lstStyle/>
          <a:p>
            <a:r>
              <a:rPr lang="en-AU"/>
              <a:t>Impacts to Participants</a:t>
            </a:r>
          </a:p>
        </p:txBody>
      </p:sp>
      <p:sp>
        <p:nvSpPr>
          <p:cNvPr id="3" name="Content Placeholder 2">
            <a:extLst>
              <a:ext uri="{FF2B5EF4-FFF2-40B4-BE49-F238E27FC236}">
                <a16:creationId xmlns:a16="http://schemas.microsoft.com/office/drawing/2014/main" id="{02DCB343-AB75-494B-AA4C-A2B9529DCD82}"/>
              </a:ext>
            </a:extLst>
          </p:cNvPr>
          <p:cNvSpPr>
            <a:spLocks noGrp="1"/>
          </p:cNvSpPr>
          <p:nvPr>
            <p:ph idx="1"/>
          </p:nvPr>
        </p:nvSpPr>
        <p:spPr>
          <a:xfrm>
            <a:off x="440362" y="1538673"/>
            <a:ext cx="9763895" cy="5870507"/>
          </a:xfrm>
        </p:spPr>
        <p:txBody>
          <a:bodyPr vert="horz" lIns="79367" tIns="39683" rIns="79367" bIns="50398" rtlCol="0" anchor="t">
            <a:normAutofit/>
          </a:bodyPr>
          <a:lstStyle/>
          <a:p>
            <a:pPr>
              <a:lnSpc>
                <a:spcPct val="110000"/>
              </a:lnSpc>
              <a:spcBef>
                <a:spcPts val="331"/>
              </a:spcBef>
              <a:spcAft>
                <a:spcPts val="1323"/>
              </a:spcAft>
            </a:pPr>
            <a:r>
              <a:rPr lang="en-AU" sz="1543" dirty="0">
                <a:cs typeface="Segoe UI Semilight"/>
              </a:rPr>
              <a:t>AEMO will endeavour to minimise impacts to participant programmes in meeting overall 5MS and GS rule commencements.  We anticipate many of the impacts will entail replanning of activity in-line with available market capability.  Key areas impacted may include:</a:t>
            </a:r>
          </a:p>
          <a:p>
            <a:pPr>
              <a:lnSpc>
                <a:spcPct val="120000"/>
              </a:lnSpc>
              <a:spcBef>
                <a:spcPts val="331"/>
              </a:spcBef>
              <a:spcAft>
                <a:spcPts val="331"/>
              </a:spcAft>
            </a:pPr>
            <a:endParaRPr lang="en-AU" sz="1543" dirty="0">
              <a:cs typeface="Segoe UI Semilight"/>
            </a:endParaRPr>
          </a:p>
          <a:p>
            <a:pPr>
              <a:lnSpc>
                <a:spcPct val="120000"/>
              </a:lnSpc>
              <a:spcBef>
                <a:spcPts val="331"/>
              </a:spcBef>
              <a:spcAft>
                <a:spcPts val="331"/>
              </a:spcAft>
            </a:pPr>
            <a:endParaRPr lang="en-AU" sz="1543" dirty="0">
              <a:cs typeface="Segoe UI Semilight"/>
            </a:endParaRPr>
          </a:p>
          <a:p>
            <a:pPr>
              <a:lnSpc>
                <a:spcPct val="120000"/>
              </a:lnSpc>
              <a:spcBef>
                <a:spcPts val="331"/>
              </a:spcBef>
              <a:spcAft>
                <a:spcPts val="331"/>
              </a:spcAft>
            </a:pPr>
            <a:endParaRPr lang="en-AU" sz="1543" dirty="0">
              <a:cs typeface="Segoe UI Semilight"/>
            </a:endParaRPr>
          </a:p>
          <a:p>
            <a:pPr>
              <a:lnSpc>
                <a:spcPct val="120000"/>
              </a:lnSpc>
              <a:spcBef>
                <a:spcPts val="331"/>
              </a:spcBef>
              <a:spcAft>
                <a:spcPts val="331"/>
              </a:spcAft>
            </a:pPr>
            <a:endParaRPr lang="en-AU" sz="1543" dirty="0">
              <a:cs typeface="Segoe UI Semilight"/>
            </a:endParaRPr>
          </a:p>
          <a:p>
            <a:pPr>
              <a:lnSpc>
                <a:spcPct val="120000"/>
              </a:lnSpc>
              <a:spcBef>
                <a:spcPts val="331"/>
              </a:spcBef>
              <a:spcAft>
                <a:spcPts val="331"/>
              </a:spcAft>
            </a:pPr>
            <a:endParaRPr lang="en-AU" sz="1543" dirty="0">
              <a:cs typeface="Segoe UI Semilight"/>
            </a:endParaRPr>
          </a:p>
          <a:p>
            <a:pPr>
              <a:lnSpc>
                <a:spcPct val="120000"/>
              </a:lnSpc>
              <a:spcBef>
                <a:spcPts val="331"/>
              </a:spcBef>
              <a:spcAft>
                <a:spcPts val="331"/>
              </a:spcAft>
            </a:pPr>
            <a:endParaRPr lang="en-AU" sz="1543" dirty="0">
              <a:cs typeface="Segoe UI Semilight"/>
            </a:endParaRPr>
          </a:p>
          <a:p>
            <a:pPr>
              <a:lnSpc>
                <a:spcPct val="120000"/>
              </a:lnSpc>
              <a:spcBef>
                <a:spcPts val="331"/>
              </a:spcBef>
              <a:spcAft>
                <a:spcPts val="331"/>
              </a:spcAft>
            </a:pPr>
            <a:endParaRPr lang="en-AU" sz="1543" dirty="0">
              <a:cs typeface="Segoe UI Semilight"/>
            </a:endParaRPr>
          </a:p>
          <a:p>
            <a:pPr>
              <a:lnSpc>
                <a:spcPct val="110000"/>
              </a:lnSpc>
              <a:spcBef>
                <a:spcPts val="1323"/>
              </a:spcBef>
              <a:spcAft>
                <a:spcPts val="661"/>
              </a:spcAft>
            </a:pPr>
            <a:r>
              <a:rPr lang="en-AU" sz="1543" dirty="0">
                <a:cs typeface="Segoe UI Semilight"/>
              </a:rPr>
              <a:t>At the TFG scheduled for 29-Jan, impact on the Metering Transition Plan Activities (1-3) will be undertaken</a:t>
            </a:r>
          </a:p>
          <a:p>
            <a:pPr>
              <a:lnSpc>
                <a:spcPct val="110000"/>
              </a:lnSpc>
              <a:spcBef>
                <a:spcPts val="331"/>
              </a:spcBef>
              <a:spcAft>
                <a:spcPts val="661"/>
              </a:spcAft>
            </a:pPr>
            <a:r>
              <a:rPr lang="en-AU" sz="1543" dirty="0">
                <a:cs typeface="Segoe UI Semilight"/>
              </a:rPr>
              <a:t>ITWG will realign activity and participant availability for Invitation Industry Test</a:t>
            </a:r>
          </a:p>
          <a:p>
            <a:pPr>
              <a:lnSpc>
                <a:spcPct val="110000"/>
              </a:lnSpc>
              <a:spcBef>
                <a:spcPts val="331"/>
              </a:spcBef>
              <a:spcAft>
                <a:spcPts val="661"/>
              </a:spcAft>
            </a:pPr>
            <a:r>
              <a:rPr lang="en-AU" sz="1543" dirty="0">
                <a:cs typeface="Segoe UI Semilight"/>
              </a:rPr>
              <a:t>AEMO will reissue Retail Industry Go-Live plan to support rescheduling of new cutover dates</a:t>
            </a:r>
          </a:p>
          <a:p>
            <a:pPr>
              <a:lnSpc>
                <a:spcPct val="110000"/>
              </a:lnSpc>
              <a:spcBef>
                <a:spcPts val="331"/>
              </a:spcBef>
              <a:spcAft>
                <a:spcPts val="661"/>
              </a:spcAft>
            </a:pPr>
            <a:r>
              <a:rPr lang="en-AU" sz="1543" dirty="0">
                <a:cs typeface="Segoe UI Semilight"/>
              </a:rPr>
              <a:t>Readiness Survey #6 will include specific questions to consolidate view of industry impacts</a:t>
            </a:r>
          </a:p>
          <a:p>
            <a:pPr>
              <a:lnSpc>
                <a:spcPct val="110000"/>
              </a:lnSpc>
              <a:spcBef>
                <a:spcPts val="331"/>
              </a:spcBef>
              <a:spcAft>
                <a:spcPts val="661"/>
              </a:spcAft>
            </a:pPr>
            <a:r>
              <a:rPr lang="en-AU" sz="1543" dirty="0">
                <a:cs typeface="Segoe UI Semilight"/>
              </a:rPr>
              <a:t>Participants are asked to identify other areas requiring industry consideration at upcoming RWG</a:t>
            </a:r>
            <a:endParaRPr lang="en-AU" sz="1543" dirty="0"/>
          </a:p>
        </p:txBody>
      </p:sp>
      <p:sp>
        <p:nvSpPr>
          <p:cNvPr id="4" name="Date Placeholder 3">
            <a:extLst>
              <a:ext uri="{FF2B5EF4-FFF2-40B4-BE49-F238E27FC236}">
                <a16:creationId xmlns:a16="http://schemas.microsoft.com/office/drawing/2014/main" id="{A4E458A7-2F72-46F9-AD95-F8A2B08625A4}"/>
              </a:ext>
            </a:extLst>
          </p:cNvPr>
          <p:cNvSpPr>
            <a:spLocks noGrp="1"/>
          </p:cNvSpPr>
          <p:nvPr>
            <p:ph type="dt" sz="half" idx="10"/>
          </p:nvPr>
        </p:nvSpPr>
        <p:spPr>
          <a:xfrm>
            <a:off x="8157160" y="7157192"/>
            <a:ext cx="1435269" cy="402483"/>
          </a:xfrm>
        </p:spPr>
        <p:txBody>
          <a:bodyPr/>
          <a:lstStyle/>
          <a:p>
            <a:fld id="{FDEF3A66-B67E-4569-919D-CB6E78FCED42}" type="datetime1">
              <a:rPr lang="en-AU" smtClean="0"/>
              <a:t>17/03/2021</a:t>
            </a:fld>
            <a:endParaRPr lang="en-AU"/>
          </a:p>
        </p:txBody>
      </p:sp>
      <p:sp>
        <p:nvSpPr>
          <p:cNvPr id="6" name="Slide Number Placeholder 5">
            <a:extLst>
              <a:ext uri="{FF2B5EF4-FFF2-40B4-BE49-F238E27FC236}">
                <a16:creationId xmlns:a16="http://schemas.microsoft.com/office/drawing/2014/main" id="{23E60664-1023-4505-AC6E-4CD3C396FC4E}"/>
              </a:ext>
            </a:extLst>
          </p:cNvPr>
          <p:cNvSpPr>
            <a:spLocks noGrp="1"/>
          </p:cNvSpPr>
          <p:nvPr>
            <p:ph type="sldNum" sz="quarter" idx="12"/>
          </p:nvPr>
        </p:nvSpPr>
        <p:spPr>
          <a:xfrm>
            <a:off x="9690438" y="7122400"/>
            <a:ext cx="476289" cy="402483"/>
          </a:xfrm>
        </p:spPr>
        <p:txBody>
          <a:bodyPr/>
          <a:lstStyle/>
          <a:p>
            <a:fld id="{4EC81F68-4976-451A-B2E9-79BCBD2F70CC}" type="slidenum">
              <a:rPr lang="en-AU" smtClean="0"/>
              <a:t>12</a:t>
            </a:fld>
            <a:endParaRPr lang="en-AU"/>
          </a:p>
        </p:txBody>
      </p:sp>
      <p:sp>
        <p:nvSpPr>
          <p:cNvPr id="5" name="Rectangle 4">
            <a:extLst>
              <a:ext uri="{FF2B5EF4-FFF2-40B4-BE49-F238E27FC236}">
                <a16:creationId xmlns:a16="http://schemas.microsoft.com/office/drawing/2014/main" id="{9E92CE17-BA73-428F-A3B2-3A7E9C6F6077}"/>
              </a:ext>
            </a:extLst>
          </p:cNvPr>
          <p:cNvSpPr/>
          <p:nvPr/>
        </p:nvSpPr>
        <p:spPr>
          <a:xfrm>
            <a:off x="535672" y="2499321"/>
            <a:ext cx="9376279" cy="2505429"/>
          </a:xfrm>
          <a:prstGeom prst="rect">
            <a:avLst/>
          </a:prstGeom>
          <a:solidFill>
            <a:srgbClr val="CFEBF5"/>
          </a:solidFill>
          <a:ln w="12700">
            <a:solidFill>
              <a:schemeClr val="bg1"/>
            </a:solidFill>
          </a:ln>
          <a:effectLst>
            <a:outerShdw blurRad="50800" dist="38100" dir="5400000" algn="t" rotWithShape="0">
              <a:prstClr val="black">
                <a:alpha val="40000"/>
              </a:prstClr>
            </a:outerShdw>
          </a:effectLst>
        </p:spPr>
        <p:txBody>
          <a:bodyPr wrap="square">
            <a:spAutoFit/>
          </a:bodyPr>
          <a:lstStyle/>
          <a:p>
            <a:pPr marL="292234" lvl="1" indent="-292234">
              <a:lnSpc>
                <a:spcPct val="120000"/>
              </a:lnSpc>
              <a:spcBef>
                <a:spcPts val="331"/>
              </a:spcBef>
              <a:spcAft>
                <a:spcPts val="220"/>
              </a:spcAft>
              <a:buAutoNum type="arabicPeriod"/>
            </a:pPr>
            <a:r>
              <a:rPr lang="en-AU" sz="1433" b="1">
                <a:cs typeface="Segoe UI Semilight"/>
              </a:rPr>
              <a:t>Timing of metering data </a:t>
            </a:r>
            <a:r>
              <a:rPr lang="en-AU" sz="1433">
                <a:cs typeface="Segoe UI Semilight"/>
              </a:rPr>
              <a:t>delivery migration for interval meters to MDFF Format</a:t>
            </a:r>
          </a:p>
          <a:p>
            <a:pPr marL="292234" lvl="1" indent="-292234">
              <a:lnSpc>
                <a:spcPct val="120000"/>
              </a:lnSpc>
              <a:spcBef>
                <a:spcPts val="331"/>
              </a:spcBef>
              <a:spcAft>
                <a:spcPts val="220"/>
              </a:spcAft>
              <a:buAutoNum type="arabicPeriod"/>
            </a:pPr>
            <a:r>
              <a:rPr lang="en-AU" sz="1433" b="1">
                <a:cs typeface="Segoe UI Semilight"/>
              </a:rPr>
              <a:t>Adjusting the plans </a:t>
            </a:r>
            <a:r>
              <a:rPr lang="en-AU" sz="1433">
                <a:cs typeface="Segoe UI Semilight"/>
              </a:rPr>
              <a:t>for the commencement of 5-minute metering data delivery to AEMO, and potentially retailers/ DNSPs</a:t>
            </a:r>
          </a:p>
          <a:p>
            <a:pPr marL="292234" lvl="1" indent="-292234">
              <a:lnSpc>
                <a:spcPct val="120000"/>
              </a:lnSpc>
              <a:spcBef>
                <a:spcPts val="331"/>
              </a:spcBef>
              <a:spcAft>
                <a:spcPts val="220"/>
              </a:spcAft>
              <a:buAutoNum type="arabicPeriod"/>
            </a:pPr>
            <a:r>
              <a:rPr lang="en-AU" sz="1433" b="1">
                <a:cs typeface="Segoe UI Semilight"/>
              </a:rPr>
              <a:t>Adjusting the timing </a:t>
            </a:r>
            <a:r>
              <a:rPr lang="en-AU" sz="1433">
                <a:cs typeface="Segoe UI Semilight"/>
              </a:rPr>
              <a:t>for the population of NMI Standing data and NCONUML - for those activities with direct capability dependency on Retail Platform deployment</a:t>
            </a:r>
          </a:p>
          <a:p>
            <a:pPr marL="292234" lvl="1" indent="-292234">
              <a:lnSpc>
                <a:spcPct val="120000"/>
              </a:lnSpc>
              <a:spcBef>
                <a:spcPts val="331"/>
              </a:spcBef>
              <a:spcAft>
                <a:spcPts val="220"/>
              </a:spcAft>
              <a:buAutoNum type="arabicPeriod"/>
            </a:pPr>
            <a:r>
              <a:rPr lang="en-AU" sz="1433" b="1">
                <a:cs typeface="Segoe UI Semilight"/>
              </a:rPr>
              <a:t>Timing of participant implementation</a:t>
            </a:r>
            <a:r>
              <a:rPr lang="en-AU" sz="1433">
                <a:cs typeface="Segoe UI Semilight"/>
              </a:rPr>
              <a:t> of capability delivered with Retail Platform, including B2M via API capability</a:t>
            </a:r>
          </a:p>
          <a:p>
            <a:pPr marL="292234" lvl="1" indent="-292234">
              <a:lnSpc>
                <a:spcPct val="120000"/>
              </a:lnSpc>
              <a:spcBef>
                <a:spcPts val="331"/>
              </a:spcBef>
              <a:spcAft>
                <a:spcPts val="220"/>
              </a:spcAft>
              <a:buAutoNum type="arabicPeriod"/>
            </a:pPr>
            <a:r>
              <a:rPr lang="en-AU" sz="1433" b="1">
                <a:cs typeface="Segoe UI Semilight"/>
              </a:rPr>
              <a:t>Rescheduling</a:t>
            </a:r>
            <a:r>
              <a:rPr lang="en-AU" sz="1433">
                <a:cs typeface="Segoe UI Semilight"/>
              </a:rPr>
              <a:t> Industry Test involvement and resourcing</a:t>
            </a:r>
          </a:p>
          <a:p>
            <a:pPr marL="292234" lvl="1" indent="-292234">
              <a:lnSpc>
                <a:spcPct val="120000"/>
              </a:lnSpc>
              <a:spcBef>
                <a:spcPts val="331"/>
              </a:spcBef>
              <a:spcAft>
                <a:spcPts val="441"/>
              </a:spcAft>
              <a:buAutoNum type="arabicPeriod"/>
            </a:pPr>
            <a:r>
              <a:rPr lang="en-AU" sz="1433" b="1">
                <a:cs typeface="Segoe UI Semilight"/>
              </a:rPr>
              <a:t>Rescheduling</a:t>
            </a:r>
            <a:r>
              <a:rPr lang="en-AU" sz="1433">
                <a:cs typeface="Segoe UI Semilight"/>
              </a:rPr>
              <a:t> planned cutover activity</a:t>
            </a:r>
          </a:p>
        </p:txBody>
      </p:sp>
    </p:spTree>
    <p:extLst>
      <p:ext uri="{BB962C8B-B14F-4D97-AF65-F5344CB8AC3E}">
        <p14:creationId xmlns:p14="http://schemas.microsoft.com/office/powerpoint/2010/main" val="2018887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dirty="0"/>
              <a:t>5MS Staging Update </a:t>
            </a:r>
            <a:br>
              <a:rPr lang="en-AU" sz="5250" dirty="0"/>
            </a:br>
            <a:endParaRPr lang="en-AU" sz="2000" dirty="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13</a:t>
            </a:fld>
            <a:endParaRPr lang="en-AU"/>
          </a:p>
        </p:txBody>
      </p:sp>
    </p:spTree>
    <p:extLst>
      <p:ext uri="{BB962C8B-B14F-4D97-AF65-F5344CB8AC3E}">
        <p14:creationId xmlns:p14="http://schemas.microsoft.com/office/powerpoint/2010/main" val="1897403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DD250-CDB1-4538-9C9B-5B55102B91CF}"/>
              </a:ext>
            </a:extLst>
          </p:cNvPr>
          <p:cNvSpPr>
            <a:spLocks noGrp="1"/>
          </p:cNvSpPr>
          <p:nvPr>
            <p:ph type="title"/>
          </p:nvPr>
        </p:nvSpPr>
        <p:spPr/>
        <p:txBody>
          <a:bodyPr/>
          <a:lstStyle/>
          <a:p>
            <a:r>
              <a:rPr lang="en-AU" sz="3850"/>
              <a:t>General Update</a:t>
            </a:r>
            <a:endParaRPr lang="en-AU"/>
          </a:p>
        </p:txBody>
      </p:sp>
      <p:sp>
        <p:nvSpPr>
          <p:cNvPr id="6" name="Content Placeholder 5">
            <a:extLst>
              <a:ext uri="{FF2B5EF4-FFF2-40B4-BE49-F238E27FC236}">
                <a16:creationId xmlns:a16="http://schemas.microsoft.com/office/drawing/2014/main" id="{7D6F8C62-7AEA-403E-97F6-D35503B07D12}"/>
              </a:ext>
            </a:extLst>
          </p:cNvPr>
          <p:cNvSpPr>
            <a:spLocks noGrp="1"/>
          </p:cNvSpPr>
          <p:nvPr>
            <p:ph idx="1"/>
          </p:nvPr>
        </p:nvSpPr>
        <p:spPr/>
        <p:txBody>
          <a:bodyPr vert="horz" lIns="91440" tIns="45720" rIns="91440" bIns="45720" rtlCol="0" anchor="t">
            <a:normAutofit/>
          </a:bodyPr>
          <a:lstStyle/>
          <a:p>
            <a:pPr marL="0" indent="0">
              <a:buNone/>
            </a:pPr>
            <a:r>
              <a:rPr lang="en-AU" sz="2450" b="1" dirty="0">
                <a:cs typeface="Segoe UI Semilight"/>
              </a:rPr>
              <a:t>5MS Staging Environment</a:t>
            </a:r>
          </a:p>
          <a:p>
            <a:pPr marL="200025" indent="-200025">
              <a:lnSpc>
                <a:spcPct val="100000"/>
              </a:lnSpc>
            </a:pPr>
            <a:r>
              <a:rPr lang="en-AU" sz="2450" dirty="0">
                <a:cs typeface="Segoe UI Semilight"/>
              </a:rPr>
              <a:t>Outage on the 02 Feb – 03 Feb to allow for security protocols to be updated. </a:t>
            </a:r>
          </a:p>
          <a:p>
            <a:pPr marL="200025" indent="-200025">
              <a:lnSpc>
                <a:spcPct val="100000"/>
              </a:lnSpc>
            </a:pPr>
            <a:r>
              <a:rPr lang="en-AU" sz="2450" dirty="0">
                <a:cs typeface="Segoe UI Semilight"/>
              </a:rPr>
              <a:t>Outage scheduled 08 Feb -12 Feb to move MDM to the ‘end state’ platform</a:t>
            </a:r>
          </a:p>
          <a:p>
            <a:pPr marL="200025" indent="-200025">
              <a:lnSpc>
                <a:spcPct val="100000"/>
              </a:lnSpc>
            </a:pPr>
            <a:r>
              <a:rPr lang="en-AU" sz="2450" dirty="0">
                <a:cs typeface="Segoe UI Semilight"/>
              </a:rPr>
              <a:t>5 minute settlement run being completed for participants who want to test with a fresh example.  Should be available in Staging COB today</a:t>
            </a:r>
          </a:p>
          <a:p>
            <a:pPr marL="200025" indent="-200025">
              <a:lnSpc>
                <a:spcPct val="100000"/>
              </a:lnSpc>
            </a:pPr>
            <a:endParaRPr lang="en-AU" sz="2450" dirty="0">
              <a:cs typeface="Segoe UI Semilight"/>
            </a:endParaRPr>
          </a:p>
        </p:txBody>
      </p:sp>
      <p:sp>
        <p:nvSpPr>
          <p:cNvPr id="4" name="Slide Number Placeholder 3">
            <a:extLst>
              <a:ext uri="{FF2B5EF4-FFF2-40B4-BE49-F238E27FC236}">
                <a16:creationId xmlns:a16="http://schemas.microsoft.com/office/drawing/2014/main" id="{23A09151-835F-4176-BA09-2E6B8FED5C3E}"/>
              </a:ext>
            </a:extLst>
          </p:cNvPr>
          <p:cNvSpPr>
            <a:spLocks noGrp="1"/>
          </p:cNvSpPr>
          <p:nvPr>
            <p:ph type="sldNum" sz="quarter" idx="12"/>
          </p:nvPr>
        </p:nvSpPr>
        <p:spPr/>
        <p:txBody>
          <a:bodyPr/>
          <a:lstStyle/>
          <a:p>
            <a:fld id="{4EC81F68-4976-451A-B2E9-79BCBD2F70CC}" type="slidenum">
              <a:rPr lang="en-AU" smtClean="0"/>
              <a:pPr/>
              <a:t>14</a:t>
            </a:fld>
            <a:endParaRPr lang="en-AU"/>
          </a:p>
        </p:txBody>
      </p:sp>
    </p:spTree>
    <p:extLst>
      <p:ext uri="{BB962C8B-B14F-4D97-AF65-F5344CB8AC3E}">
        <p14:creationId xmlns:p14="http://schemas.microsoft.com/office/powerpoint/2010/main" val="74557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216171" y="371125"/>
            <a:ext cx="9918277" cy="1042731"/>
          </a:xfrm>
        </p:spPr>
        <p:txBody>
          <a:bodyPr vert="horz" lIns="80189" tIns="40094" rIns="80189" bIns="40094" rtlCol="0" anchor="b" anchorCtr="0">
            <a:normAutofit/>
          </a:bodyPr>
          <a:lstStyle/>
          <a:p>
            <a:r>
              <a:rPr lang="en-AU" sz="3157"/>
              <a:t>5MS Staging Environment Defects – 08-Jan-21</a:t>
            </a:r>
            <a:endParaRPr lang="en-AU" sz="3508">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15</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0A62B7F-C2B1-4AF0-AC70-5CF7A0B6C2B9}"/>
              </a:ext>
            </a:extLst>
          </p:cNvPr>
          <p:cNvSpPr txBox="1"/>
          <p:nvPr/>
        </p:nvSpPr>
        <p:spPr>
          <a:xfrm>
            <a:off x="5436219" y="7579158"/>
            <a:ext cx="753546" cy="173253"/>
          </a:xfrm>
          <a:prstGeom prst="rect">
            <a:avLst/>
          </a:prstGeom>
          <a:noFill/>
          <a:ln>
            <a:noFill/>
          </a:ln>
        </p:spPr>
        <p:txBody>
          <a:bodyPr wrap="square" rtlCol="0">
            <a:spAutoFit/>
          </a:bodyPr>
          <a:lstStyle/>
          <a:p>
            <a:r>
              <a:rPr lang="en-AU" sz="526"/>
              <a:t>Forecasting, SD/CD</a:t>
            </a:r>
          </a:p>
        </p:txBody>
      </p:sp>
      <p:graphicFrame>
        <p:nvGraphicFramePr>
          <p:cNvPr id="9" name="Table 8">
            <a:extLst>
              <a:ext uri="{FF2B5EF4-FFF2-40B4-BE49-F238E27FC236}">
                <a16:creationId xmlns:a16="http://schemas.microsoft.com/office/drawing/2014/main" id="{FB20722F-5159-450C-9A0A-99CB027DA3F5}"/>
              </a:ext>
            </a:extLst>
          </p:cNvPr>
          <p:cNvGraphicFramePr>
            <a:graphicFrameLocks noGrp="1"/>
          </p:cNvGraphicFramePr>
          <p:nvPr>
            <p:extLst>
              <p:ext uri="{D42A27DB-BD31-4B8C-83A1-F6EECF244321}">
                <p14:modId xmlns:p14="http://schemas.microsoft.com/office/powerpoint/2010/main" val="2762620539"/>
              </p:ext>
            </p:extLst>
          </p:nvPr>
        </p:nvGraphicFramePr>
        <p:xfrm>
          <a:off x="386767" y="1802317"/>
          <a:ext cx="9918277" cy="5204382"/>
        </p:xfrm>
        <a:graphic>
          <a:graphicData uri="http://schemas.openxmlformats.org/drawingml/2006/table">
            <a:tbl>
              <a:tblPr>
                <a:tableStyleId>{5C22544A-7EE6-4342-B048-85BDC9FD1C3A}</a:tableStyleId>
              </a:tblPr>
              <a:tblGrid>
                <a:gridCol w="753036">
                  <a:extLst>
                    <a:ext uri="{9D8B030D-6E8A-4147-A177-3AD203B41FA5}">
                      <a16:colId xmlns:a16="http://schemas.microsoft.com/office/drawing/2014/main" val="1934691659"/>
                    </a:ext>
                  </a:extLst>
                </a:gridCol>
                <a:gridCol w="4365278">
                  <a:extLst>
                    <a:ext uri="{9D8B030D-6E8A-4147-A177-3AD203B41FA5}">
                      <a16:colId xmlns:a16="http://schemas.microsoft.com/office/drawing/2014/main" val="4043616495"/>
                    </a:ext>
                  </a:extLst>
                </a:gridCol>
                <a:gridCol w="1164657">
                  <a:extLst>
                    <a:ext uri="{9D8B030D-6E8A-4147-A177-3AD203B41FA5}">
                      <a16:colId xmlns:a16="http://schemas.microsoft.com/office/drawing/2014/main" val="3558298120"/>
                    </a:ext>
                  </a:extLst>
                </a:gridCol>
                <a:gridCol w="3635306">
                  <a:extLst>
                    <a:ext uri="{9D8B030D-6E8A-4147-A177-3AD203B41FA5}">
                      <a16:colId xmlns:a16="http://schemas.microsoft.com/office/drawing/2014/main" val="1560747917"/>
                    </a:ext>
                  </a:extLst>
                </a:gridCol>
              </a:tblGrid>
              <a:tr h="396521">
                <a:tc>
                  <a:txBody>
                    <a:bodyPr/>
                    <a:lstStyle/>
                    <a:p>
                      <a:pPr marL="0" algn="l" defTabSz="727510" rtl="0" eaLnBrk="1" fontAlgn="base" latinLnBrk="0" hangingPunct="1"/>
                      <a:r>
                        <a:rPr lang="en-AU" sz="1200" b="1" i="0" u="none" strike="noStrike" kern="1200">
                          <a:solidFill>
                            <a:srgbClr val="FFFFFF"/>
                          </a:solidFill>
                          <a:effectLst/>
                          <a:latin typeface="Segoe UI Semilight" panose="020B0402040204020203" pitchFamily="34" charset="0"/>
                          <a:ea typeface="+mn-ea"/>
                          <a:cs typeface="+mn-cs"/>
                        </a:rPr>
                        <a:t>Issue ID​</a:t>
                      </a:r>
                    </a:p>
                  </a:txBody>
                  <a:tcPr marL="8763" marR="8763" marT="8763" marB="0" anchor="ctr">
                    <a:solidFill>
                      <a:schemeClr val="accent2"/>
                    </a:solidFill>
                  </a:tcPr>
                </a:tc>
                <a:tc>
                  <a:txBody>
                    <a:bodyPr/>
                    <a:lstStyle/>
                    <a:p>
                      <a:pPr marL="0" algn="l" defTabSz="727510" rtl="0" eaLnBrk="1" fontAlgn="base" latinLnBrk="0" hangingPunct="1"/>
                      <a:r>
                        <a:rPr lang="en-AU" sz="1200" b="1" i="0" u="none" strike="noStrike" kern="1200">
                          <a:solidFill>
                            <a:srgbClr val="FFFFFF"/>
                          </a:solidFill>
                          <a:effectLst/>
                          <a:latin typeface="Segoe UI Semilight" panose="020B0402040204020203" pitchFamily="34" charset="0"/>
                          <a:ea typeface="+mn-ea"/>
                          <a:cs typeface="+mn-cs"/>
                        </a:rPr>
                        <a:t>Description​</a:t>
                      </a:r>
                    </a:p>
                  </a:txBody>
                  <a:tcPr marL="8763" marR="8763" marT="8763" marB="0" anchor="ctr">
                    <a:solidFill>
                      <a:schemeClr val="accent2"/>
                    </a:solidFill>
                  </a:tcPr>
                </a:tc>
                <a:tc>
                  <a:txBody>
                    <a:bodyPr/>
                    <a:lstStyle/>
                    <a:p>
                      <a:pPr marL="0" algn="l" defTabSz="727510" rtl="0" eaLnBrk="1" fontAlgn="base" latinLnBrk="0" hangingPunct="1"/>
                      <a:r>
                        <a:rPr lang="en-AU" sz="1200" b="1" i="0" u="none" strike="noStrike" kern="1200">
                          <a:solidFill>
                            <a:srgbClr val="FFFFFF"/>
                          </a:solidFill>
                          <a:effectLst/>
                          <a:latin typeface="Segoe UI Semilight" panose="020B0402040204020203" pitchFamily="34" charset="0"/>
                          <a:ea typeface="+mn-ea"/>
                          <a:cs typeface="+mn-cs"/>
                        </a:rPr>
                        <a:t>Status​</a:t>
                      </a:r>
                    </a:p>
                  </a:txBody>
                  <a:tcPr marL="8763" marR="8763" marT="8763" marB="0" anchor="ctr">
                    <a:solidFill>
                      <a:schemeClr val="accent2"/>
                    </a:solidFill>
                  </a:tcPr>
                </a:tc>
                <a:tc>
                  <a:txBody>
                    <a:bodyPr/>
                    <a:lstStyle/>
                    <a:p>
                      <a:pPr marL="0" algn="l" defTabSz="727510" rtl="0" eaLnBrk="1" fontAlgn="base" latinLnBrk="0" hangingPunct="1"/>
                      <a:r>
                        <a:rPr lang="en-AU" sz="1200" b="1" i="0" u="none" strike="noStrike" kern="1200">
                          <a:solidFill>
                            <a:srgbClr val="FFFFFF"/>
                          </a:solidFill>
                          <a:effectLst/>
                          <a:latin typeface="Segoe UI Semilight" panose="020B0402040204020203" pitchFamily="34" charset="0"/>
                          <a:ea typeface="+mn-ea"/>
                          <a:cs typeface="+mn-cs"/>
                        </a:rPr>
                        <a:t>Action​</a:t>
                      </a:r>
                    </a:p>
                  </a:txBody>
                  <a:tcPr marL="8763" marR="8763" marT="8763" marB="0" anchor="ctr">
                    <a:solidFill>
                      <a:schemeClr val="accent2"/>
                    </a:solidFill>
                  </a:tcPr>
                </a:tc>
                <a:extLst>
                  <a:ext uri="{0D108BD9-81ED-4DB2-BD59-A6C34878D82A}">
                    <a16:rowId xmlns:a16="http://schemas.microsoft.com/office/drawing/2014/main" val="3427373280"/>
                  </a:ext>
                </a:extLst>
              </a:tr>
              <a:tr h="641985">
                <a:tc>
                  <a:txBody>
                    <a:bodyPr/>
                    <a:lstStyle/>
                    <a:p>
                      <a:pPr algn="ctr" rtl="0" fontAlgn="ctr"/>
                      <a:r>
                        <a:rPr lang="en-AU" sz="1200" b="0" i="0" u="none" strike="noStrike">
                          <a:solidFill>
                            <a:srgbClr val="222324"/>
                          </a:solidFill>
                          <a:effectLst/>
                          <a:latin typeface="Segoe UI Semilight" panose="020B0402040204020203" pitchFamily="34" charset="0"/>
                        </a:rPr>
                        <a:t>2805</a:t>
                      </a:r>
                    </a:p>
                  </a:txBody>
                  <a:tcPr marL="8763" marR="8763" marT="8763" marB="0" anchor="ctr">
                    <a:solidFill>
                      <a:schemeClr val="bg1">
                        <a:lumMod val="95000"/>
                      </a:schemeClr>
                    </a:solidFill>
                  </a:tcPr>
                </a:tc>
                <a:tc>
                  <a:txBody>
                    <a:bodyPr/>
                    <a:lstStyle/>
                    <a:p>
                      <a:pPr algn="l" rtl="0" fontAlgn="ctr"/>
                      <a:r>
                        <a:rPr lang="en-AU" sz="1200" u="none" strike="noStrike">
                          <a:effectLst/>
                        </a:rPr>
                        <a:t>Screen display issue only - An extra TNI2 field is getting displayed under Address Information section in NMI Master, Point in Time NMI Master Summary and NMI Discovery Type 1 and Type 2 search page.​</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tc>
                  <a:txBody>
                    <a:bodyPr/>
                    <a:lstStyle/>
                    <a:p>
                      <a:pPr algn="l" rtl="0" fontAlgn="ctr"/>
                      <a:r>
                        <a:rPr lang="en-AU" sz="1200" u="none" strike="noStrike">
                          <a:effectLst/>
                        </a:rPr>
                        <a:t>In Progress</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tc>
                  <a:txBody>
                    <a:bodyPr/>
                    <a:lstStyle/>
                    <a:p>
                      <a:pPr algn="l" rtl="0" fontAlgn="ctr"/>
                      <a:r>
                        <a:rPr lang="en-AU" sz="1200" u="none" strike="noStrike">
                          <a:effectLst/>
                        </a:rPr>
                        <a:t>It is a display issue only no functionality affected​</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1200" b="0" i="0" u="none" strike="noStrike">
                          <a:solidFill>
                            <a:srgbClr val="222324"/>
                          </a:solidFill>
                          <a:effectLst/>
                          <a:latin typeface="Segoe UI Semilight" panose="020B0402040204020203" pitchFamily="34" charset="0"/>
                        </a:rPr>
                        <a:t>Release in staging planned for 15 Jan</a:t>
                      </a:r>
                    </a:p>
                    <a:p>
                      <a:pPr algn="l" rtl="0" fontAlgn="ct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extLst>
                  <a:ext uri="{0D108BD9-81ED-4DB2-BD59-A6C34878D82A}">
                    <a16:rowId xmlns:a16="http://schemas.microsoft.com/office/drawing/2014/main" val="511474729"/>
                  </a:ext>
                </a:extLst>
              </a:tr>
              <a:tr h="701606">
                <a:tc>
                  <a:txBody>
                    <a:bodyPr/>
                    <a:lstStyle/>
                    <a:p>
                      <a:pPr algn="ctr" rtl="0" fontAlgn="ctr"/>
                      <a:r>
                        <a:rPr lang="en-AU" sz="1200" u="none" strike="noStrike">
                          <a:effectLst/>
                        </a:rPr>
                        <a:t>2185​</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rgbClr val="D8D9DE"/>
                    </a:solidFill>
                  </a:tcPr>
                </a:tc>
                <a:tc>
                  <a:txBody>
                    <a:bodyPr/>
                    <a:lstStyle/>
                    <a:p>
                      <a:pPr algn="l" rtl="0" fontAlgn="ctr"/>
                      <a:r>
                        <a:rPr lang="en-AU" sz="1200" u="none" strike="noStrike">
                          <a:effectLst/>
                        </a:rPr>
                        <a:t>Unable to login to MSATS with newly created or updated user id and password​</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rgbClr val="D8D9DE"/>
                    </a:solidFill>
                  </a:tcPr>
                </a:tc>
                <a:tc>
                  <a:txBody>
                    <a:bodyPr/>
                    <a:lstStyle/>
                    <a:p>
                      <a:pPr algn="l" rtl="0" fontAlgn="ctr"/>
                      <a:r>
                        <a:rPr lang="en-AU" sz="1200" u="none" strike="noStrike">
                          <a:solidFill>
                            <a:schemeClr val="tx1"/>
                          </a:solidFill>
                          <a:effectLst/>
                        </a:rPr>
                        <a:t>Closed​</a:t>
                      </a:r>
                      <a:endParaRPr lang="en-AU" sz="1200" b="0" i="0" u="none" strike="noStrike">
                        <a:solidFill>
                          <a:schemeClr val="tx1"/>
                        </a:solidFill>
                        <a:effectLst/>
                        <a:latin typeface="Segoe UI Semilight" panose="020B0402040204020203" pitchFamily="34" charset="0"/>
                      </a:endParaRPr>
                    </a:p>
                  </a:txBody>
                  <a:tcPr marL="8763" marR="8763" marT="8763" marB="0" anchor="ctr">
                    <a:solidFill>
                      <a:srgbClr val="D8D9DE"/>
                    </a:solidFill>
                  </a:tcPr>
                </a:tc>
                <a:tc>
                  <a:txBody>
                    <a:bodyPr/>
                    <a:lstStyle/>
                    <a:p>
                      <a:pPr algn="l" rtl="0" fontAlgn="ctr"/>
                      <a:r>
                        <a:rPr lang="en-AU" sz="1200" u="none" strike="noStrike">
                          <a:effectLst/>
                        </a:rPr>
                        <a:t>Once created/updated in MSATS users can reset password by logging onto the market portal​</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1200" b="0" i="0" u="none" strike="noStrike">
                          <a:solidFill>
                            <a:srgbClr val="222324"/>
                          </a:solidFill>
                          <a:effectLst/>
                          <a:latin typeface="Segoe UI Semilight" panose="020B0402040204020203" pitchFamily="34" charset="0"/>
                        </a:rPr>
                        <a:t>Release in staging planned for 22 Jan</a:t>
                      </a:r>
                    </a:p>
                    <a:p>
                      <a:pPr algn="l" rtl="0" fontAlgn="ctr"/>
                      <a:endParaRPr lang="en-AU" sz="1200" b="0" i="0" u="none" strike="noStrike">
                        <a:solidFill>
                          <a:srgbClr val="222324"/>
                        </a:solidFill>
                        <a:effectLst/>
                        <a:latin typeface="Segoe UI Semilight" panose="020B0402040204020203" pitchFamily="34" charset="0"/>
                      </a:endParaRPr>
                    </a:p>
                  </a:txBody>
                  <a:tcPr marL="8763" marR="8763" marT="8763" marB="0" anchor="ctr">
                    <a:solidFill>
                      <a:srgbClr val="D8D9DE"/>
                    </a:solidFill>
                  </a:tcPr>
                </a:tc>
                <a:extLst>
                  <a:ext uri="{0D108BD9-81ED-4DB2-BD59-A6C34878D82A}">
                    <a16:rowId xmlns:a16="http://schemas.microsoft.com/office/drawing/2014/main" val="3107934305"/>
                  </a:ext>
                </a:extLst>
              </a:tr>
              <a:tr h="356318">
                <a:tc>
                  <a:txBody>
                    <a:bodyPr/>
                    <a:lstStyle/>
                    <a:p>
                      <a:pPr algn="ctr" rtl="0" fontAlgn="ctr"/>
                      <a:r>
                        <a:rPr lang="en-AU" sz="1200" u="none" strike="noStrike">
                          <a:effectLst/>
                        </a:rPr>
                        <a:t> 2655</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tc>
                  <a:txBody>
                    <a:bodyPr/>
                    <a:lstStyle/>
                    <a:p>
                      <a:pPr algn="l" rtl="0" fontAlgn="ctr"/>
                      <a:r>
                        <a:rPr lang="en-AU" sz="1200" u="none" strike="noStrike">
                          <a:effectLst/>
                        </a:rPr>
                        <a:t>In flight CRs during schema upgrade do not get published with correct </a:t>
                      </a:r>
                      <a:r>
                        <a:rPr lang="en-AU" sz="1200" u="none" strike="noStrike" err="1">
                          <a:effectLst/>
                        </a:rPr>
                        <a:t>aseXML</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tc>
                  <a:txBody>
                    <a:bodyPr/>
                    <a:lstStyle/>
                    <a:p>
                      <a:pPr algn="l" rtl="0" fontAlgn="ctr"/>
                      <a:r>
                        <a:rPr lang="en-AU" sz="1200" u="none" strike="noStrike">
                          <a:effectLst/>
                        </a:rPr>
                        <a:t>Closed</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tc>
                  <a:txBody>
                    <a:bodyPr/>
                    <a:lstStyle/>
                    <a:p>
                      <a:pPr algn="l" rtl="0" fontAlgn="ctr"/>
                      <a:r>
                        <a:rPr lang="en-AU" sz="1200" u="none" strike="noStrike">
                          <a:effectLst/>
                        </a:rPr>
                        <a:t> REQ/PEND/COM etc still produced as expected but will have an incorrect asexml response</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chemeClr val="bg1">
                        <a:lumMod val="95000"/>
                      </a:schemeClr>
                    </a:solidFill>
                  </a:tcPr>
                </a:tc>
                <a:extLst>
                  <a:ext uri="{0D108BD9-81ED-4DB2-BD59-A6C34878D82A}">
                    <a16:rowId xmlns:a16="http://schemas.microsoft.com/office/drawing/2014/main" val="368519482"/>
                  </a:ext>
                </a:extLst>
              </a:tr>
              <a:tr h="339874">
                <a:tc>
                  <a:txBody>
                    <a:bodyPr/>
                    <a:lstStyle/>
                    <a:p>
                      <a:pPr algn="ctr" rtl="0" fontAlgn="ctr"/>
                      <a:r>
                        <a:rPr lang="en-AU" sz="1200" b="0" i="0" u="none" strike="noStrike">
                          <a:solidFill>
                            <a:srgbClr val="222324"/>
                          </a:solidFill>
                          <a:effectLst/>
                          <a:latin typeface="Segoe UI Semilight" panose="020B0402040204020203" pitchFamily="34" charset="0"/>
                        </a:rPr>
                        <a:t>2856</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Staging: </a:t>
                      </a:r>
                      <a:r>
                        <a:rPr lang="en-AU" sz="1200" b="0" i="0" u="none" strike="noStrike" err="1">
                          <a:solidFill>
                            <a:srgbClr val="222324"/>
                          </a:solidFill>
                          <a:effectLst/>
                          <a:latin typeface="Segoe UI Semilight" panose="020B0402040204020203" pitchFamily="34" charset="0"/>
                        </a:rPr>
                        <a:t>Cleanackhandler</a:t>
                      </a:r>
                      <a:r>
                        <a:rPr lang="en-AU" sz="1200" b="0" i="0" u="none" strike="noStrike">
                          <a:solidFill>
                            <a:srgbClr val="222324"/>
                          </a:solidFill>
                          <a:effectLst/>
                          <a:latin typeface="Segoe UI Semilight" panose="020B0402040204020203" pitchFamily="34" charset="0"/>
                        </a:rPr>
                        <a:t> sometimes sends incorrect X-</a:t>
                      </a:r>
                      <a:r>
                        <a:rPr lang="en-AU" sz="1200" b="0" i="0" u="none" strike="noStrike" err="1">
                          <a:solidFill>
                            <a:srgbClr val="222324"/>
                          </a:solidFill>
                          <a:effectLst/>
                          <a:latin typeface="Segoe UI Semilight" panose="020B0402040204020203" pitchFamily="34" charset="0"/>
                        </a:rPr>
                        <a:t>initiatingParticipantID</a:t>
                      </a:r>
                      <a:r>
                        <a:rPr lang="en-AU" sz="1200" b="0" i="0" u="none" strike="noStrike">
                          <a:solidFill>
                            <a:srgbClr val="222324"/>
                          </a:solidFill>
                          <a:effectLst/>
                          <a:latin typeface="Segoe UI Semilight" panose="020B0402040204020203" pitchFamily="34" charset="0"/>
                        </a:rPr>
                        <a:t> request header</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In Progress</a:t>
                      </a:r>
                    </a:p>
                  </a:txBody>
                  <a:tcPr marL="8763" marR="8763" marT="8763" marB="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200" b="0" i="0" u="none" strike="noStrike">
                          <a:solidFill>
                            <a:srgbClr val="222324"/>
                          </a:solidFill>
                          <a:effectLst/>
                          <a:latin typeface="Segoe UI Semilight" panose="020B0402040204020203" pitchFamily="34" charset="0"/>
                        </a:rPr>
                        <a:t>No impact to participants</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1200" b="0" i="0" u="none" strike="noStrike">
                          <a:solidFill>
                            <a:srgbClr val="222324"/>
                          </a:solidFill>
                          <a:effectLst/>
                          <a:latin typeface="Segoe UI Semilight" panose="020B0402040204020203" pitchFamily="34" charset="0"/>
                        </a:rPr>
                        <a:t>Release in staging planned for 22 Jan</a:t>
                      </a:r>
                    </a:p>
                  </a:txBody>
                  <a:tcPr marL="8763" marR="8763" marT="8763" marB="0" anchor="ctr">
                    <a:solidFill>
                      <a:schemeClr val="bg1">
                        <a:lumMod val="95000"/>
                      </a:schemeClr>
                    </a:solidFill>
                  </a:tcPr>
                </a:tc>
                <a:extLst>
                  <a:ext uri="{0D108BD9-81ED-4DB2-BD59-A6C34878D82A}">
                    <a16:rowId xmlns:a16="http://schemas.microsoft.com/office/drawing/2014/main" val="1745500061"/>
                  </a:ext>
                </a:extLst>
              </a:tr>
              <a:tr h="356318">
                <a:tc>
                  <a:txBody>
                    <a:bodyPr/>
                    <a:lstStyle/>
                    <a:p>
                      <a:pPr algn="ctr" rtl="0" fontAlgn="ctr"/>
                      <a:r>
                        <a:rPr lang="en-AU" sz="1200" b="0" i="0" u="none" strike="noStrike">
                          <a:solidFill>
                            <a:srgbClr val="222324"/>
                          </a:solidFill>
                          <a:effectLst/>
                          <a:latin typeface="Segoe UI Semilight" panose="020B0402040204020203" pitchFamily="34" charset="0"/>
                        </a:rPr>
                        <a:t>2880</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Event Only </a:t>
                      </a:r>
                      <a:r>
                        <a:rPr lang="en-AU" sz="1200" b="0" i="0" u="none" strike="noStrike" err="1">
                          <a:solidFill>
                            <a:srgbClr val="222324"/>
                          </a:solidFill>
                          <a:effectLst/>
                          <a:latin typeface="Segoe UI Semilight" panose="020B0402040204020203" pitchFamily="34" charset="0"/>
                        </a:rPr>
                        <a:t>Nack</a:t>
                      </a:r>
                      <a:r>
                        <a:rPr lang="en-AU" sz="1200" b="0" i="0" u="none" strike="noStrike">
                          <a:solidFill>
                            <a:srgbClr val="222324"/>
                          </a:solidFill>
                          <a:effectLst/>
                          <a:latin typeface="Segoe UI Semilight" panose="020B0402040204020203" pitchFamily="34" charset="0"/>
                        </a:rPr>
                        <a:t> from Participant Results in a </a:t>
                      </a:r>
                      <a:r>
                        <a:rPr lang="en-AU" sz="1200" b="0" i="0" u="none" strike="noStrike" err="1">
                          <a:solidFill>
                            <a:srgbClr val="222324"/>
                          </a:solidFill>
                          <a:effectLst/>
                          <a:latin typeface="Segoe UI Semilight" panose="020B0402040204020203" pitchFamily="34" charset="0"/>
                        </a:rPr>
                        <a:t>badack</a:t>
                      </a:r>
                      <a:endParaRPr lang="en-AU" sz="1200" b="0" i="0" u="none" strike="noStrike">
                        <a:solidFill>
                          <a:srgbClr val="222324"/>
                        </a:solidFill>
                        <a:effectLst/>
                        <a:latin typeface="Segoe UI Semilight" panose="020B0402040204020203" pitchFamily="34" charset="0"/>
                      </a:endParaRP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In Progress</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Acknowledge the file from MSATS browser to remove the </a:t>
                      </a:r>
                      <a:r>
                        <a:rPr lang="en-AU" sz="1200" b="0" i="0" u="none" strike="noStrike" err="1">
                          <a:solidFill>
                            <a:srgbClr val="222324"/>
                          </a:solidFill>
                          <a:effectLst/>
                          <a:latin typeface="Segoe UI Semilight" panose="020B0402040204020203" pitchFamily="34" charset="0"/>
                        </a:rPr>
                        <a:t>badack</a:t>
                      </a:r>
                      <a:endParaRPr lang="en-AU" sz="1200" b="0" i="0" u="none" strike="noStrike">
                        <a:solidFill>
                          <a:srgbClr val="222324"/>
                        </a:solidFill>
                        <a:effectLst/>
                        <a:latin typeface="Segoe UI Semilight" panose="020B0402040204020203" pitchFamily="34" charset="0"/>
                      </a:endParaRPr>
                    </a:p>
                    <a:p>
                      <a:pPr marL="0" marR="0" lvl="0" indent="0" algn="l" defTabSz="727510" rtl="0" eaLnBrk="1" fontAlgn="ctr" latinLnBrk="0" hangingPunct="1">
                        <a:lnSpc>
                          <a:spcPct val="100000"/>
                        </a:lnSpc>
                        <a:spcBef>
                          <a:spcPts val="0"/>
                        </a:spcBef>
                        <a:spcAft>
                          <a:spcPts val="0"/>
                        </a:spcAft>
                        <a:buClrTx/>
                        <a:buSzTx/>
                        <a:buFontTx/>
                        <a:buNone/>
                        <a:tabLst/>
                        <a:defRPr/>
                      </a:pPr>
                      <a:r>
                        <a:rPr lang="en-AU" sz="1200" b="0" i="0" u="none" strike="noStrike">
                          <a:solidFill>
                            <a:srgbClr val="222324"/>
                          </a:solidFill>
                          <a:effectLst/>
                          <a:latin typeface="Segoe UI Semilight" panose="020B0402040204020203" pitchFamily="34" charset="0"/>
                        </a:rPr>
                        <a:t>Release in staging planned for 15 Jan</a:t>
                      </a:r>
                    </a:p>
                  </a:txBody>
                  <a:tcPr marL="8763" marR="8763" marT="8763" marB="0" anchor="ctr">
                    <a:solidFill>
                      <a:srgbClr val="D8D9DE"/>
                    </a:solidFill>
                  </a:tcPr>
                </a:tc>
                <a:extLst>
                  <a:ext uri="{0D108BD9-81ED-4DB2-BD59-A6C34878D82A}">
                    <a16:rowId xmlns:a16="http://schemas.microsoft.com/office/drawing/2014/main" val="2058790123"/>
                  </a:ext>
                </a:extLst>
              </a:tr>
              <a:tr h="339874">
                <a:tc>
                  <a:txBody>
                    <a:bodyPr/>
                    <a:lstStyle/>
                    <a:p>
                      <a:pPr algn="ctr" rtl="0" fontAlgn="ctr"/>
                      <a:r>
                        <a:rPr lang="en-AU" sz="1200" b="0" i="0" u="none" strike="noStrike">
                          <a:solidFill>
                            <a:srgbClr val="222324"/>
                          </a:solidFill>
                          <a:effectLst/>
                          <a:latin typeface="Segoe UI Semilight" panose="020B0402040204020203" pitchFamily="34" charset="0"/>
                        </a:rPr>
                        <a:t>2882</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CATS Report Requests not getting processed in Staging for ENERGYAP, TCAUSTM, TCAMP</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Closed</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Issue only affects some participants</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1200" b="0" i="0" u="none" strike="noStrike">
                          <a:solidFill>
                            <a:srgbClr val="222324"/>
                          </a:solidFill>
                          <a:effectLst/>
                          <a:latin typeface="Segoe UI Semilight" panose="020B0402040204020203" pitchFamily="34" charset="0"/>
                        </a:rPr>
                        <a:t>Release in staging planned for 16</a:t>
                      </a:r>
                      <a:r>
                        <a:rPr lang="en-AU" sz="1200" b="0" i="0" u="none" strike="noStrike" baseline="30000">
                          <a:solidFill>
                            <a:srgbClr val="222324"/>
                          </a:solidFill>
                          <a:effectLst/>
                          <a:latin typeface="Segoe UI Semilight" panose="020B0402040204020203" pitchFamily="34" charset="0"/>
                        </a:rPr>
                        <a:t>th</a:t>
                      </a:r>
                      <a:r>
                        <a:rPr lang="en-AU" sz="1200" b="0" i="0" u="none" strike="noStrike">
                          <a:solidFill>
                            <a:srgbClr val="222324"/>
                          </a:solidFill>
                          <a:effectLst/>
                          <a:latin typeface="Segoe UI Semilight" panose="020B0402040204020203" pitchFamily="34" charset="0"/>
                        </a:rPr>
                        <a:t> Dec</a:t>
                      </a:r>
                    </a:p>
                  </a:txBody>
                  <a:tcPr marL="8763" marR="8763" marT="8763" marB="0" anchor="ctr">
                    <a:solidFill>
                      <a:schemeClr val="bg1">
                        <a:lumMod val="95000"/>
                      </a:schemeClr>
                    </a:solidFill>
                  </a:tcPr>
                </a:tc>
                <a:extLst>
                  <a:ext uri="{0D108BD9-81ED-4DB2-BD59-A6C34878D82A}">
                    <a16:rowId xmlns:a16="http://schemas.microsoft.com/office/drawing/2014/main" val="2283179364"/>
                  </a:ext>
                </a:extLst>
              </a:tr>
              <a:tr h="339874">
                <a:tc>
                  <a:txBody>
                    <a:bodyPr/>
                    <a:lstStyle/>
                    <a:p>
                      <a:pPr algn="ctr" rtl="0" fontAlgn="ctr"/>
                      <a:r>
                        <a:rPr lang="en-AU" sz="1200" b="0" i="0" u="none" strike="noStrike">
                          <a:solidFill>
                            <a:srgbClr val="222324"/>
                          </a:solidFill>
                          <a:effectLst/>
                          <a:latin typeface="Segoe UI Semilight" panose="020B0402040204020203" pitchFamily="34" charset="0"/>
                        </a:rPr>
                        <a:t>2890</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Updated Data Stream type for K1 and Q1 not reporting correctly in C1</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Closed</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Release in staging planned for 16</a:t>
                      </a:r>
                      <a:r>
                        <a:rPr lang="en-AU" sz="1200" b="0" i="0" u="none" strike="noStrike" baseline="30000">
                          <a:solidFill>
                            <a:srgbClr val="222324"/>
                          </a:solidFill>
                          <a:effectLst/>
                          <a:latin typeface="Segoe UI Semilight" panose="020B0402040204020203" pitchFamily="34" charset="0"/>
                        </a:rPr>
                        <a:t>th</a:t>
                      </a:r>
                      <a:r>
                        <a:rPr lang="en-AU" sz="1200" b="0" i="0" u="none" strike="noStrike">
                          <a:solidFill>
                            <a:srgbClr val="222324"/>
                          </a:solidFill>
                          <a:effectLst/>
                          <a:latin typeface="Segoe UI Semilight" panose="020B0402040204020203" pitchFamily="34" charset="0"/>
                        </a:rPr>
                        <a:t> Dec</a:t>
                      </a:r>
                    </a:p>
                  </a:txBody>
                  <a:tcPr marL="8763" marR="8763" marT="8763" marB="0" anchor="ctr">
                    <a:solidFill>
                      <a:srgbClr val="D8D9DE"/>
                    </a:solidFill>
                  </a:tcPr>
                </a:tc>
                <a:extLst>
                  <a:ext uri="{0D108BD9-81ED-4DB2-BD59-A6C34878D82A}">
                    <a16:rowId xmlns:a16="http://schemas.microsoft.com/office/drawing/2014/main" val="1248511351"/>
                  </a:ext>
                </a:extLst>
              </a:tr>
              <a:tr h="339874">
                <a:tc>
                  <a:txBody>
                    <a:bodyPr/>
                    <a:lstStyle/>
                    <a:p>
                      <a:pPr algn="ctr" rtl="0" fontAlgn="ctr"/>
                      <a:r>
                        <a:rPr lang="en-AU" sz="1200" b="0" i="0" u="none" strike="noStrike">
                          <a:solidFill>
                            <a:srgbClr val="222324"/>
                          </a:solidFill>
                          <a:effectLst/>
                          <a:latin typeface="Segoe UI Semilight" panose="020B0402040204020203" pitchFamily="34" charset="0"/>
                        </a:rPr>
                        <a:t>3060</a:t>
                      </a:r>
                    </a:p>
                  </a:txBody>
                  <a:tcPr marL="8763" marR="8763" marT="8763" marB="0" anchor="ctr">
                    <a:solidFill>
                      <a:schemeClr val="bg1">
                        <a:lumMod val="95000"/>
                      </a:schemeClr>
                    </a:solidFill>
                  </a:tcPr>
                </a:tc>
                <a:tc>
                  <a:txBody>
                    <a:bodyPr/>
                    <a:lstStyle/>
                    <a:p>
                      <a:pPr algn="l" rtl="0" fontAlgn="ctr"/>
                      <a:r>
                        <a:rPr lang="en-AU" sz="1200" b="0" i="0" u="none" strike="noStrike" kern="1200">
                          <a:solidFill>
                            <a:srgbClr val="222324"/>
                          </a:solidFill>
                          <a:effectLst/>
                          <a:latin typeface="Segoe UI Semilight" panose="020B0402040204020203" pitchFamily="34" charset="0"/>
                          <a:ea typeface="+mn-ea"/>
                          <a:cs typeface="+mn-cs"/>
                        </a:rPr>
                        <a:t>Staging: B2B and metering functionality are not working</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Closed</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All functionality now restored.</a:t>
                      </a:r>
                    </a:p>
                  </a:txBody>
                  <a:tcPr marL="8763" marR="8763" marT="8763" marB="0" anchor="ctr">
                    <a:solidFill>
                      <a:schemeClr val="bg1">
                        <a:lumMod val="95000"/>
                      </a:schemeClr>
                    </a:solidFill>
                  </a:tcPr>
                </a:tc>
                <a:extLst>
                  <a:ext uri="{0D108BD9-81ED-4DB2-BD59-A6C34878D82A}">
                    <a16:rowId xmlns:a16="http://schemas.microsoft.com/office/drawing/2014/main" val="2147745376"/>
                  </a:ext>
                </a:extLst>
              </a:tr>
              <a:tr h="339874">
                <a:tc>
                  <a:txBody>
                    <a:bodyPr/>
                    <a:lstStyle/>
                    <a:p>
                      <a:pPr algn="ctr" rtl="0" fontAlgn="ctr"/>
                      <a:r>
                        <a:rPr lang="en-AU" sz="1200" b="0" i="0" u="none" strike="noStrike">
                          <a:solidFill>
                            <a:srgbClr val="222324"/>
                          </a:solidFill>
                          <a:effectLst/>
                          <a:latin typeface="Segoe UI Semilight" panose="020B0402040204020203" pitchFamily="34" charset="0"/>
                        </a:rPr>
                        <a:t>3063</a:t>
                      </a:r>
                    </a:p>
                  </a:txBody>
                  <a:tcPr marL="8763" marR="8763" marT="8763" marB="0" anchor="ctr">
                    <a:solidFill>
                      <a:srgbClr val="D8D9DE"/>
                    </a:solidFill>
                  </a:tcPr>
                </a:tc>
                <a:tc>
                  <a:txBody>
                    <a:bodyPr/>
                    <a:lstStyle/>
                    <a:p>
                      <a:pPr algn="l" rtl="0" fontAlgn="ctr"/>
                      <a:r>
                        <a:rPr lang="en-AU" sz="1200" b="0" i="0" u="none" strike="noStrike" kern="1200">
                          <a:solidFill>
                            <a:srgbClr val="222324"/>
                          </a:solidFill>
                          <a:effectLst/>
                          <a:latin typeface="Segoe UI Semilight" panose="020B0402040204020203" pitchFamily="34" charset="0"/>
                          <a:ea typeface="+mn-ea"/>
                          <a:cs typeface="+mn-cs"/>
                        </a:rPr>
                        <a:t>Unable to change B2M participant schema and receiving protocol when there are B2B outbound messages in outbox</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Closed</a:t>
                      </a:r>
                    </a:p>
                  </a:txBody>
                  <a:tcPr marL="8763" marR="8763" marT="8763" marB="0" anchor="ctr">
                    <a:solidFill>
                      <a:srgbClr val="D8D9DE"/>
                    </a:solidFill>
                  </a:tcPr>
                </a:tc>
                <a:tc>
                  <a:txBody>
                    <a:bodyPr/>
                    <a:lstStyle/>
                    <a:p>
                      <a:pPr algn="l" rtl="0" fontAlgn="ctr"/>
                      <a:r>
                        <a:rPr lang="en-AU" sz="1200" b="0" i="0" u="none" strike="noStrike">
                          <a:solidFill>
                            <a:srgbClr val="222324"/>
                          </a:solidFill>
                          <a:effectLst/>
                          <a:latin typeface="Segoe UI Semilight" panose="020B0402040204020203" pitchFamily="34" charset="0"/>
                        </a:rPr>
                        <a:t>Work around is to ensure both are empty before you update </a:t>
                      </a:r>
                    </a:p>
                  </a:txBody>
                  <a:tcPr marL="8763" marR="8763" marT="8763" marB="0" anchor="ctr">
                    <a:solidFill>
                      <a:srgbClr val="D8D9DE"/>
                    </a:solidFill>
                  </a:tcPr>
                </a:tc>
                <a:extLst>
                  <a:ext uri="{0D108BD9-81ED-4DB2-BD59-A6C34878D82A}">
                    <a16:rowId xmlns:a16="http://schemas.microsoft.com/office/drawing/2014/main" val="426501784"/>
                  </a:ext>
                </a:extLst>
              </a:tr>
              <a:tr h="339874">
                <a:tc>
                  <a:txBody>
                    <a:bodyPr/>
                    <a:lstStyle/>
                    <a:p>
                      <a:pPr algn="ctr" rtl="0" fontAlgn="ctr"/>
                      <a:r>
                        <a:rPr lang="en-AU" sz="1200" b="0" i="0" u="none" strike="noStrike">
                          <a:solidFill>
                            <a:srgbClr val="222324"/>
                          </a:solidFill>
                          <a:effectLst/>
                          <a:latin typeface="Segoe UI Semilight" panose="020B0402040204020203" pitchFamily="34" charset="0"/>
                        </a:rPr>
                        <a:t>3099</a:t>
                      </a:r>
                    </a:p>
                  </a:txBody>
                  <a:tcPr marL="8763" marR="8763" marT="8763" marB="0" anchor="ctr">
                    <a:solidFill>
                      <a:schemeClr val="bg1">
                        <a:lumMod val="95000"/>
                      </a:schemeClr>
                    </a:solidFill>
                  </a:tcPr>
                </a:tc>
                <a:tc>
                  <a:txBody>
                    <a:bodyPr/>
                    <a:lstStyle/>
                    <a:p>
                      <a:pPr algn="l" rtl="0" fontAlgn="ctr"/>
                      <a:r>
                        <a:rPr lang="en-AU" sz="1200" b="0" i="0" u="none" strike="noStrike" kern="1200">
                          <a:solidFill>
                            <a:srgbClr val="222324"/>
                          </a:solidFill>
                          <a:effectLst/>
                          <a:latin typeface="Segoe UI Semilight" panose="020B0402040204020203" pitchFamily="34" charset="0"/>
                          <a:ea typeface="+mn-ea"/>
                          <a:cs typeface="+mn-cs"/>
                        </a:rPr>
                        <a:t>Report requests are not getting picked up for Report Generation processing</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Closed</a:t>
                      </a:r>
                    </a:p>
                  </a:txBody>
                  <a:tcPr marL="8763" marR="8763" marT="8763" marB="0" anchor="ctr">
                    <a:solidFill>
                      <a:schemeClr val="bg1">
                        <a:lumMod val="95000"/>
                      </a:schemeClr>
                    </a:solidFill>
                  </a:tcPr>
                </a:tc>
                <a:tc>
                  <a:txBody>
                    <a:bodyPr/>
                    <a:lstStyle/>
                    <a:p>
                      <a:pPr algn="l" rtl="0" fontAlgn="ctr"/>
                      <a:r>
                        <a:rPr lang="en-AU" sz="1200" b="0" i="0" u="none" strike="noStrike">
                          <a:solidFill>
                            <a:srgbClr val="222324"/>
                          </a:solidFill>
                          <a:effectLst/>
                          <a:latin typeface="Segoe UI Semilight" panose="020B0402040204020203" pitchFamily="34" charset="0"/>
                        </a:rPr>
                        <a:t>Initial investigations indicate that this is an environment issue and is being addressed as a priority but I do not have a firm eta at this point.</a:t>
                      </a:r>
                    </a:p>
                  </a:txBody>
                  <a:tcPr marL="8763" marR="8763" marT="8763" marB="0" anchor="ctr">
                    <a:solidFill>
                      <a:schemeClr val="bg1">
                        <a:lumMod val="95000"/>
                      </a:schemeClr>
                    </a:solidFill>
                  </a:tcPr>
                </a:tc>
                <a:extLst>
                  <a:ext uri="{0D108BD9-81ED-4DB2-BD59-A6C34878D82A}">
                    <a16:rowId xmlns:a16="http://schemas.microsoft.com/office/drawing/2014/main" val="3852009508"/>
                  </a:ext>
                </a:extLst>
              </a:tr>
            </a:tbl>
          </a:graphicData>
        </a:graphic>
      </p:graphicFrame>
    </p:spTree>
    <p:extLst>
      <p:ext uri="{BB962C8B-B14F-4D97-AF65-F5344CB8AC3E}">
        <p14:creationId xmlns:p14="http://schemas.microsoft.com/office/powerpoint/2010/main" val="432514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16</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562813" y="5485609"/>
            <a:ext cx="2893174" cy="533054"/>
          </a:xfrm>
          <a:prstGeom prst="rect">
            <a:avLst/>
          </a:prstGeom>
        </p:spPr>
        <p:txBody>
          <a:bodyPr vert="horz" lIns="56698" tIns="28349" rIns="56698" bIns="28349"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at 02/02/2021</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aphicFrame>
        <p:nvGraphicFramePr>
          <p:cNvPr id="14" name="Object 13">
            <a:extLst>
              <a:ext uri="{FF2B5EF4-FFF2-40B4-BE49-F238E27FC236}">
                <a16:creationId xmlns:a16="http://schemas.microsoft.com/office/drawing/2014/main" id="{2897094C-E0A6-4784-9252-70BE5866DA4E}"/>
              </a:ext>
            </a:extLst>
          </p:cNvPr>
          <p:cNvGraphicFramePr>
            <a:graphicFrameLocks noChangeAspect="1"/>
          </p:cNvGraphicFramePr>
          <p:nvPr>
            <p:extLst>
              <p:ext uri="{D42A27DB-BD31-4B8C-83A1-F6EECF244321}">
                <p14:modId xmlns:p14="http://schemas.microsoft.com/office/powerpoint/2010/main" val="3524259431"/>
              </p:ext>
            </p:extLst>
          </p:nvPr>
        </p:nvGraphicFramePr>
        <p:xfrm>
          <a:off x="8176215" y="635470"/>
          <a:ext cx="2052387" cy="6612389"/>
        </p:xfrm>
        <a:graphic>
          <a:graphicData uri="http://schemas.openxmlformats.org/presentationml/2006/ole">
            <mc:AlternateContent xmlns:mc="http://schemas.openxmlformats.org/markup-compatibility/2006">
              <mc:Choice xmlns:v="urn:schemas-microsoft-com:vml" Requires="v">
                <p:oleObj spid="_x0000_s65537" name="Worksheet" r:id="rId5" imgW="1689125" imgH="5441862" progId="Excel.Sheet.12">
                  <p:embed/>
                </p:oleObj>
              </mc:Choice>
              <mc:Fallback>
                <p:oleObj name="Worksheet" r:id="rId5" imgW="1689125" imgH="5441862" progId="Excel.Sheet.12">
                  <p:embed/>
                  <p:pic>
                    <p:nvPicPr>
                      <p:cNvPr id="14" name="Object 13">
                        <a:extLst>
                          <a:ext uri="{FF2B5EF4-FFF2-40B4-BE49-F238E27FC236}">
                            <a16:creationId xmlns:a16="http://schemas.microsoft.com/office/drawing/2014/main" id="{2897094C-E0A6-4784-9252-70BE5866DA4E}"/>
                          </a:ext>
                        </a:extLst>
                      </p:cNvPr>
                      <p:cNvPicPr/>
                      <p:nvPr/>
                    </p:nvPicPr>
                    <p:blipFill>
                      <a:blip r:embed="rId6"/>
                      <a:stretch>
                        <a:fillRect/>
                      </a:stretch>
                    </p:blipFill>
                    <p:spPr>
                      <a:xfrm>
                        <a:off x="8176215" y="635470"/>
                        <a:ext cx="2052387" cy="6612389"/>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2DFA5972-5358-461B-A95E-6F72365C41A7}"/>
              </a:ext>
            </a:extLst>
          </p:cNvPr>
          <p:cNvGrpSpPr/>
          <p:nvPr/>
        </p:nvGrpSpPr>
        <p:grpSpPr>
          <a:xfrm>
            <a:off x="5018709" y="350630"/>
            <a:ext cx="2741126" cy="6049423"/>
            <a:chOff x="5705512" y="274826"/>
            <a:chExt cx="2446614" cy="5827054"/>
          </a:xfrm>
        </p:grpSpPr>
        <p:graphicFrame>
          <p:nvGraphicFramePr>
            <p:cNvPr id="10" name="Object 9">
              <a:extLst>
                <a:ext uri="{FF2B5EF4-FFF2-40B4-BE49-F238E27FC236}">
                  <a16:creationId xmlns:a16="http://schemas.microsoft.com/office/drawing/2014/main" id="{517B2A65-2CFF-4319-AF03-3A04681CC0FD}"/>
                </a:ext>
              </a:extLst>
            </p:cNvPr>
            <p:cNvGraphicFramePr>
              <a:graphicFrameLocks noChangeAspect="1"/>
            </p:cNvGraphicFramePr>
            <p:nvPr>
              <p:extLst>
                <p:ext uri="{D42A27DB-BD31-4B8C-83A1-F6EECF244321}">
                  <p14:modId xmlns:p14="http://schemas.microsoft.com/office/powerpoint/2010/main" val="2396733228"/>
                </p:ext>
              </p:extLst>
            </p:nvPr>
          </p:nvGraphicFramePr>
          <p:xfrm>
            <a:off x="5705512" y="274826"/>
            <a:ext cx="2446614" cy="2005294"/>
          </p:xfrm>
          <a:graphic>
            <a:graphicData uri="http://schemas.openxmlformats.org/presentationml/2006/ole">
              <mc:AlternateContent xmlns:mc="http://schemas.openxmlformats.org/markup-compatibility/2006">
                <mc:Choice xmlns:v="urn:schemas-microsoft-com:vml" Requires="v">
                  <p:oleObj spid="_x0000_s65538" name="Worksheet" r:id="rId7" imgW="2006748" imgH="1644738" progId="Excel.Sheet.12">
                    <p:embed/>
                  </p:oleObj>
                </mc:Choice>
                <mc:Fallback>
                  <p:oleObj name="Worksheet" r:id="rId7" imgW="2006748" imgH="1644738" progId="Excel.Sheet.12">
                    <p:embed/>
                    <p:pic>
                      <p:nvPicPr>
                        <p:cNvPr id="10" name="Object 9">
                          <a:extLst>
                            <a:ext uri="{FF2B5EF4-FFF2-40B4-BE49-F238E27FC236}">
                              <a16:creationId xmlns:a16="http://schemas.microsoft.com/office/drawing/2014/main" id="{517B2A65-2CFF-4319-AF03-3A04681CC0FD}"/>
                            </a:ext>
                          </a:extLst>
                        </p:cNvPr>
                        <p:cNvPicPr/>
                        <p:nvPr/>
                      </p:nvPicPr>
                      <p:blipFill>
                        <a:blip r:embed="rId8"/>
                        <a:stretch>
                          <a:fillRect/>
                        </a:stretch>
                      </p:blipFill>
                      <p:spPr>
                        <a:xfrm>
                          <a:off x="5705512" y="274826"/>
                          <a:ext cx="2446614" cy="2005294"/>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F0FCD08-9E48-4603-A890-9AB8FADC42C2}"/>
                </a:ext>
              </a:extLst>
            </p:cNvPr>
            <p:cNvGraphicFramePr>
              <a:graphicFrameLocks noChangeAspect="1"/>
            </p:cNvGraphicFramePr>
            <p:nvPr>
              <p:extLst>
                <p:ext uri="{D42A27DB-BD31-4B8C-83A1-F6EECF244321}">
                  <p14:modId xmlns:p14="http://schemas.microsoft.com/office/powerpoint/2010/main" val="1948053287"/>
                </p:ext>
              </p:extLst>
            </p:nvPr>
          </p:nvGraphicFramePr>
          <p:xfrm>
            <a:off x="5705512" y="2185706"/>
            <a:ext cx="2446614" cy="2005294"/>
          </p:xfrm>
          <a:graphic>
            <a:graphicData uri="http://schemas.openxmlformats.org/presentationml/2006/ole">
              <mc:AlternateContent xmlns:mc="http://schemas.openxmlformats.org/markup-compatibility/2006">
                <mc:Choice xmlns:v="urn:schemas-microsoft-com:vml" Requires="v">
                  <p:oleObj spid="_x0000_s65539" name="Worksheet" r:id="rId9" imgW="2006748" imgH="1644738" progId="Excel.Sheet.12">
                    <p:embed/>
                  </p:oleObj>
                </mc:Choice>
                <mc:Fallback>
                  <p:oleObj name="Worksheet" r:id="rId9" imgW="2006748" imgH="1644738" progId="Excel.Sheet.12">
                    <p:embed/>
                    <p:pic>
                      <p:nvPicPr>
                        <p:cNvPr id="18" name="Object 17">
                          <a:extLst>
                            <a:ext uri="{FF2B5EF4-FFF2-40B4-BE49-F238E27FC236}">
                              <a16:creationId xmlns:a16="http://schemas.microsoft.com/office/drawing/2014/main" id="{DF0FCD08-9E48-4603-A890-9AB8FADC42C2}"/>
                            </a:ext>
                          </a:extLst>
                        </p:cNvPr>
                        <p:cNvPicPr/>
                        <p:nvPr/>
                      </p:nvPicPr>
                      <p:blipFill>
                        <a:blip r:embed="rId10"/>
                        <a:stretch>
                          <a:fillRect/>
                        </a:stretch>
                      </p:blipFill>
                      <p:spPr>
                        <a:xfrm>
                          <a:off x="5705512" y="2185706"/>
                          <a:ext cx="2446614" cy="200529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068A1E56-B48B-4101-A342-DC251D0CB51D}"/>
                </a:ext>
              </a:extLst>
            </p:cNvPr>
            <p:cNvGraphicFramePr>
              <a:graphicFrameLocks noChangeAspect="1"/>
            </p:cNvGraphicFramePr>
            <p:nvPr>
              <p:extLst>
                <p:ext uri="{D42A27DB-BD31-4B8C-83A1-F6EECF244321}">
                  <p14:modId xmlns:p14="http://schemas.microsoft.com/office/powerpoint/2010/main" val="4284664848"/>
                </p:ext>
              </p:extLst>
            </p:nvPr>
          </p:nvGraphicFramePr>
          <p:xfrm>
            <a:off x="5705512" y="4096586"/>
            <a:ext cx="2446614" cy="2005294"/>
          </p:xfrm>
          <a:graphic>
            <a:graphicData uri="http://schemas.openxmlformats.org/presentationml/2006/ole">
              <mc:AlternateContent xmlns:mc="http://schemas.openxmlformats.org/markup-compatibility/2006">
                <mc:Choice xmlns:v="urn:schemas-microsoft-com:vml" Requires="v">
                  <p:oleObj spid="_x0000_s65540" name="Worksheet" r:id="rId11" imgW="2006748" imgH="1644738" progId="Excel.Sheet.12">
                    <p:embed/>
                  </p:oleObj>
                </mc:Choice>
                <mc:Fallback>
                  <p:oleObj name="Worksheet" r:id="rId11" imgW="2006748" imgH="1644738" progId="Excel.Sheet.12">
                    <p:embed/>
                    <p:pic>
                      <p:nvPicPr>
                        <p:cNvPr id="19" name="Object 18">
                          <a:extLst>
                            <a:ext uri="{FF2B5EF4-FFF2-40B4-BE49-F238E27FC236}">
                              <a16:creationId xmlns:a16="http://schemas.microsoft.com/office/drawing/2014/main" id="{068A1E56-B48B-4101-A342-DC251D0CB51D}"/>
                            </a:ext>
                          </a:extLst>
                        </p:cNvPr>
                        <p:cNvPicPr/>
                        <p:nvPr/>
                      </p:nvPicPr>
                      <p:blipFill>
                        <a:blip r:embed="rId12"/>
                        <a:stretch>
                          <a:fillRect/>
                        </a:stretch>
                      </p:blipFill>
                      <p:spPr>
                        <a:xfrm>
                          <a:off x="5705512" y="4096586"/>
                          <a:ext cx="2446614" cy="2005294"/>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dirty="0"/>
              <a:t>Test Scenarios Defined for Retail </a:t>
            </a:r>
            <a:br>
              <a:rPr lang="en-AU" sz="5250" dirty="0"/>
            </a:br>
            <a:endParaRPr lang="en-AU" sz="2000" dirty="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17</a:t>
            </a:fld>
            <a:endParaRPr lang="en-AU"/>
          </a:p>
        </p:txBody>
      </p:sp>
    </p:spTree>
    <p:extLst>
      <p:ext uri="{BB962C8B-B14F-4D97-AF65-F5344CB8AC3E}">
        <p14:creationId xmlns:p14="http://schemas.microsoft.com/office/powerpoint/2010/main" val="280678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18</a:t>
            </a:fld>
            <a:endParaRPr lang="en-AU"/>
          </a:p>
        </p:txBody>
      </p:sp>
    </p:spTree>
    <p:extLst>
      <p:ext uri="{BB962C8B-B14F-4D97-AF65-F5344CB8AC3E}">
        <p14:creationId xmlns:p14="http://schemas.microsoft.com/office/powerpoint/2010/main" val="188569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dirty="0"/>
              <a:t>Tui Grant</a:t>
            </a:r>
          </a:p>
          <a:p>
            <a:endParaRPr lang="en-AU" dirty="0"/>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0494"/>
            <a:ext cx="10255424" cy="1310695"/>
          </a:xfrm>
        </p:spPr>
        <p:txBody>
          <a:bodyPr>
            <a:normAutofit/>
          </a:bodyPr>
          <a:lstStyle/>
          <a:p>
            <a:r>
              <a:rPr lang="en-AU"/>
              <a:t>Agenda</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p:txBody>
          <a:bodyPr/>
          <a:lstStyle/>
          <a:p>
            <a:fld id="{4EC81F68-4976-451A-B2E9-79BCBD2F70CC}" type="slidenum">
              <a:rPr lang="en-AU" smtClean="0"/>
              <a:t>4</a:t>
            </a:fld>
            <a:endParaRPr lang="en-AU"/>
          </a:p>
        </p:txBody>
      </p:sp>
      <p:graphicFrame>
        <p:nvGraphicFramePr>
          <p:cNvPr id="7" name="Content Placeholder 4">
            <a:extLst>
              <a:ext uri="{FF2B5EF4-FFF2-40B4-BE49-F238E27FC236}">
                <a16:creationId xmlns:a16="http://schemas.microsoft.com/office/drawing/2014/main" id="{8123C230-F64B-4E1C-BF3C-B9190A362E64}"/>
              </a:ext>
            </a:extLst>
          </p:cNvPr>
          <p:cNvGraphicFramePr>
            <a:graphicFrameLocks noGrp="1"/>
          </p:cNvGraphicFramePr>
          <p:nvPr>
            <p:ph idx="1"/>
            <p:extLst>
              <p:ext uri="{D42A27DB-BD31-4B8C-83A1-F6EECF244321}">
                <p14:modId xmlns:p14="http://schemas.microsoft.com/office/powerpoint/2010/main" val="3257063157"/>
              </p:ext>
            </p:extLst>
          </p:nvPr>
        </p:nvGraphicFramePr>
        <p:xfrm>
          <a:off x="496197" y="1571700"/>
          <a:ext cx="9691352" cy="1997056"/>
        </p:xfrm>
        <a:graphic>
          <a:graphicData uri="http://schemas.openxmlformats.org/drawingml/2006/table">
            <a:tbl>
              <a:tblPr firstRow="1" firstCol="1" bandRow="1">
                <a:tableStyleId>{22838BEF-8BB2-4498-84A7-C5851F593DF1}</a:tableStyleId>
              </a:tblPr>
              <a:tblGrid>
                <a:gridCol w="234315">
                  <a:extLst>
                    <a:ext uri="{9D8B030D-6E8A-4147-A177-3AD203B41FA5}">
                      <a16:colId xmlns:a16="http://schemas.microsoft.com/office/drawing/2014/main" val="2731405603"/>
                    </a:ext>
                  </a:extLst>
                </a:gridCol>
                <a:gridCol w="1449069">
                  <a:extLst>
                    <a:ext uri="{9D8B030D-6E8A-4147-A177-3AD203B41FA5}">
                      <a16:colId xmlns:a16="http://schemas.microsoft.com/office/drawing/2014/main" val="2742214927"/>
                    </a:ext>
                  </a:extLst>
                </a:gridCol>
                <a:gridCol w="6026615">
                  <a:extLst>
                    <a:ext uri="{9D8B030D-6E8A-4147-A177-3AD203B41FA5}">
                      <a16:colId xmlns:a16="http://schemas.microsoft.com/office/drawing/2014/main" val="2530892986"/>
                    </a:ext>
                  </a:extLst>
                </a:gridCol>
                <a:gridCol w="1981353">
                  <a:extLst>
                    <a:ext uri="{9D8B030D-6E8A-4147-A177-3AD203B41FA5}">
                      <a16:colId xmlns:a16="http://schemas.microsoft.com/office/drawing/2014/main" val="799105775"/>
                    </a:ext>
                  </a:extLst>
                </a:gridCol>
              </a:tblGrid>
              <a:tr h="249632">
                <a:tc>
                  <a:txBody>
                    <a:bodyPr/>
                    <a:lstStyle/>
                    <a:p>
                      <a:pPr algn="ctr">
                        <a:spcBef>
                          <a:spcPts val="100"/>
                        </a:spcBef>
                        <a:spcAft>
                          <a:spcPts val="100"/>
                        </a:spcAft>
                        <a:tabLst>
                          <a:tab pos="252095" algn="l"/>
                          <a:tab pos="504190" algn="l"/>
                          <a:tab pos="756285" algn="l"/>
                        </a:tabLst>
                      </a:pPr>
                      <a:r>
                        <a:rPr lang="en-AU" sz="1100" b="0" cap="all">
                          <a:solidFill>
                            <a:schemeClr val="bg1"/>
                          </a:solidFill>
                          <a:effectLst/>
                          <a:latin typeface="+mn-lt"/>
                          <a:ea typeface="Times New Roman" panose="02020603050405020304" pitchFamily="18" charset="0"/>
                          <a:cs typeface="Arial"/>
                        </a:rPr>
                        <a:t>#</a:t>
                      </a:r>
                      <a:endParaRPr lang="en-AU" sz="1100" b="0">
                        <a:solidFill>
                          <a:schemeClr val="bg1"/>
                        </a:solidFill>
                        <a:effectLst/>
                        <a:latin typeface="+mn-lt"/>
                        <a:ea typeface="Times New Roman" panose="02020603050405020304" pitchFamily="18" charset="0"/>
                        <a:cs typeface="Arial"/>
                      </a:endParaRPr>
                    </a:p>
                  </a:txBody>
                  <a:tcPr marL="32659" marR="32659" marT="32659" marB="3265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100" cap="all">
                          <a:solidFill>
                            <a:schemeClr val="bg1"/>
                          </a:solidFill>
                          <a:effectLst/>
                        </a:rPr>
                        <a:t>Time</a:t>
                      </a:r>
                      <a:endParaRPr lang="en-AU" sz="1100" b="1">
                        <a:solidFill>
                          <a:schemeClr val="bg1"/>
                        </a:solidFill>
                        <a:effectLst/>
                        <a:latin typeface="+mn-lt"/>
                        <a:ea typeface="Times New Roman" panose="02020603050405020304" pitchFamily="18" charset="0"/>
                        <a:cs typeface="Arial"/>
                      </a:endParaRPr>
                    </a:p>
                  </a:txBody>
                  <a:tcPr marL="0" marR="6221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100" cap="all">
                          <a:solidFill>
                            <a:schemeClr val="bg1"/>
                          </a:solidFill>
                          <a:effectLst/>
                        </a:rPr>
                        <a:t>AGENDA ITEM</a:t>
                      </a:r>
                      <a:endParaRPr lang="en-AU" sz="1100" b="1">
                        <a:solidFill>
                          <a:schemeClr val="bg1"/>
                        </a:solidFill>
                        <a:effectLst/>
                        <a:latin typeface="+mn-lt"/>
                        <a:ea typeface="Times New Roman" panose="02020603050405020304" pitchFamily="18" charset="0"/>
                        <a:cs typeface="Arial"/>
                      </a:endParaRPr>
                    </a:p>
                  </a:txBody>
                  <a:tcPr marL="0" marR="6221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100" cap="all">
                          <a:solidFill>
                            <a:schemeClr val="bg1"/>
                          </a:solidFill>
                          <a:effectLst/>
                        </a:rPr>
                        <a:t>Responsible</a:t>
                      </a:r>
                      <a:endParaRPr lang="en-AU" sz="1100" b="1">
                        <a:solidFill>
                          <a:schemeClr val="bg1"/>
                        </a:solidFill>
                        <a:effectLst/>
                        <a:latin typeface="+mn-lt"/>
                        <a:ea typeface="Times New Roman" panose="02020603050405020304" pitchFamily="18" charset="0"/>
                        <a:cs typeface="Arial"/>
                      </a:endParaRPr>
                    </a:p>
                  </a:txBody>
                  <a:tcPr marL="0" marR="6221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27111066"/>
                  </a:ext>
                </a:extLst>
              </a:tr>
              <a:tr h="249632">
                <a:tc>
                  <a:txBody>
                    <a:bodyPr/>
                    <a:lstStyle/>
                    <a:p>
                      <a:pPr>
                        <a:spcAft>
                          <a:spcPts val="0"/>
                        </a:spcAft>
                      </a:pPr>
                      <a:r>
                        <a:rPr lang="en-AU" sz="1100">
                          <a:solidFill>
                            <a:srgbClr val="000000"/>
                          </a:solidFill>
                          <a:effectLst/>
                          <a:latin typeface="Calibri"/>
                          <a:ea typeface="Calibri" panose="020F0502020204030204" pitchFamily="34" charset="0"/>
                        </a:rPr>
                        <a:t>1</a:t>
                      </a:r>
                      <a:endParaRPr lang="en-AU" sz="1100">
                        <a:effectLst/>
                        <a:latin typeface="Calibri"/>
                        <a:ea typeface="Calibri" panose="020F0502020204030204" pitchFamily="34" charset="0"/>
                      </a:endParaRP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10:30 – 10:35</a:t>
                      </a:r>
                      <a:endParaRPr lang="en-AU" sz="1100" dirty="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a:solidFill>
                            <a:srgbClr val="000000"/>
                          </a:solidFill>
                          <a:effectLst/>
                          <a:latin typeface="Calibri"/>
                          <a:ea typeface="Calibri" panose="020F0502020204030204" pitchFamily="34" charset="0"/>
                        </a:rPr>
                        <a:t>Welcome, introduction and apologies</a:t>
                      </a:r>
                      <a:endParaRPr lang="en-AU" sz="110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Tui Grant</a:t>
                      </a:r>
                      <a:endParaRPr lang="en-AU" sz="1100" dirty="0">
                        <a:effectLst/>
                        <a:latin typeface="Calibri"/>
                        <a:ea typeface="Calibri" panose="020F0502020204030204" pitchFamily="34" charset="0"/>
                      </a:endParaRPr>
                    </a:p>
                  </a:txBody>
                  <a:tcPr marL="59055" marR="88900"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8203928"/>
                  </a:ext>
                </a:extLst>
              </a:tr>
              <a:tr h="249632">
                <a:tc>
                  <a:txBody>
                    <a:bodyPr/>
                    <a:lstStyle/>
                    <a:p>
                      <a:pPr>
                        <a:spcAft>
                          <a:spcPts val="0"/>
                        </a:spcAft>
                      </a:pPr>
                      <a:r>
                        <a:rPr lang="en-AU" sz="1100">
                          <a:solidFill>
                            <a:srgbClr val="000000"/>
                          </a:solidFill>
                          <a:effectLst/>
                          <a:latin typeface="Calibri"/>
                          <a:ea typeface="Calibri" panose="020F0502020204030204" pitchFamily="34" charset="0"/>
                        </a:rPr>
                        <a:t>2</a:t>
                      </a:r>
                      <a:endParaRPr lang="en-AU" sz="1100">
                        <a:effectLst/>
                        <a:latin typeface="Calibri"/>
                        <a:ea typeface="Calibri" panose="020F0502020204030204" pitchFamily="34" charset="0"/>
                      </a:endParaRP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10:35 – 10:40</a:t>
                      </a:r>
                      <a:endParaRPr lang="en-AU" sz="1100" dirty="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a:solidFill>
                            <a:srgbClr val="000000"/>
                          </a:solidFill>
                          <a:effectLst/>
                          <a:latin typeface="Calibri"/>
                          <a:ea typeface="Calibri" panose="020F0502020204030204" pitchFamily="34" charset="0"/>
                        </a:rPr>
                        <a:t>Agenda</a:t>
                      </a:r>
                      <a:endParaRPr lang="en-AU" sz="110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Vishnu Vijayan</a:t>
                      </a:r>
                      <a:endParaRPr lang="en-AU" sz="1100" dirty="0">
                        <a:effectLst/>
                        <a:latin typeface="Calibri"/>
                        <a:ea typeface="Calibri" panose="020F0502020204030204" pitchFamily="34" charset="0"/>
                      </a:endParaRPr>
                    </a:p>
                  </a:txBody>
                  <a:tcPr marL="59055" marR="88900"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275113"/>
                  </a:ext>
                </a:extLst>
              </a:tr>
              <a:tr h="249632">
                <a:tc gridSpan="4">
                  <a:txBody>
                    <a:bodyPr/>
                    <a:lstStyle/>
                    <a:p>
                      <a:pPr>
                        <a:spcAft>
                          <a:spcPts val="0"/>
                        </a:spcAft>
                      </a:pPr>
                      <a:r>
                        <a:rPr lang="en-AU" sz="1100" b="1" dirty="0">
                          <a:solidFill>
                            <a:srgbClr val="000000"/>
                          </a:solidFill>
                          <a:effectLst/>
                          <a:latin typeface="Calibri"/>
                          <a:ea typeface="Calibri" panose="020F0502020204030204" pitchFamily="34" charset="0"/>
                        </a:rPr>
                        <a:t>General Update</a:t>
                      </a:r>
                      <a:endParaRPr lang="en-AU" sz="1100" dirty="0">
                        <a:effectLst/>
                        <a:latin typeface="Calibri"/>
                        <a:ea typeface="Calibri" panose="020F0502020204030204" pitchFamily="34" charset="0"/>
                      </a:endParaRP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49632">
                <a:tc>
                  <a:txBody>
                    <a:bodyPr/>
                    <a:lstStyle/>
                    <a:p>
                      <a:pPr>
                        <a:spcAft>
                          <a:spcPts val="0"/>
                        </a:spcAft>
                      </a:pPr>
                      <a:r>
                        <a:rPr lang="en-AU" sz="1100">
                          <a:solidFill>
                            <a:srgbClr val="000000"/>
                          </a:solidFill>
                          <a:effectLst/>
                          <a:latin typeface="Calibri"/>
                          <a:ea typeface="Calibri" panose="020F0502020204030204" pitchFamily="34" charset="0"/>
                        </a:rPr>
                        <a:t>4</a:t>
                      </a:r>
                      <a:endParaRPr lang="en-AU" sz="1100">
                        <a:effectLst/>
                        <a:latin typeface="Calibri"/>
                        <a:ea typeface="Calibri" panose="020F0502020204030204" pitchFamily="34" charset="0"/>
                      </a:endParaRP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10:40 – 11:00</a:t>
                      </a:r>
                      <a:endParaRPr lang="en-AU" sz="1100" dirty="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tcPr>
                </a:tc>
                <a:tc>
                  <a:txBody>
                    <a:bodyPr/>
                    <a:lstStyle/>
                    <a:p>
                      <a:pPr>
                        <a:spcAft>
                          <a:spcPts val="0"/>
                        </a:spcAft>
                      </a:pPr>
                      <a:r>
                        <a:rPr lang="en-AU" sz="1100" dirty="0">
                          <a:solidFill>
                            <a:srgbClr val="000000"/>
                          </a:solidFill>
                          <a:effectLst/>
                          <a:latin typeface="Calibri"/>
                          <a:ea typeface="Calibri" panose="020F0502020204030204" pitchFamily="34" charset="0"/>
                        </a:rPr>
                        <a:t>5MS Program Update – date changes, summarising impacts and industry feedback </a:t>
                      </a:r>
                      <a:endParaRPr lang="en-AU" sz="1100" dirty="0">
                        <a:effectLst/>
                        <a:latin typeface="Calibri" panose="020F0502020204030204" pitchFamily="34" charset="0"/>
                        <a:ea typeface="Calibri" panose="020F0502020204030204" pitchFamily="34" charset="0"/>
                      </a:endParaRPr>
                    </a:p>
                  </a:txBody>
                  <a:tcPr marL="59055" marR="59055" marT="29845" marB="29845" anchor="ctr">
                    <a:lnT w="19050" cap="flat" cmpd="sng" algn="ctr">
                      <a:solidFill>
                        <a:schemeClr val="bg1"/>
                      </a:solidFill>
                      <a:prstDash val="solid"/>
                      <a:round/>
                      <a:headEnd type="none" w="med" len="med"/>
                      <a:tailEnd type="none" w="med" len="med"/>
                    </a:lnT>
                  </a:tcPr>
                </a:tc>
                <a:tc>
                  <a:txBody>
                    <a:bodyPr/>
                    <a:lstStyle/>
                    <a:p>
                      <a:pPr>
                        <a:spcAft>
                          <a:spcPts val="0"/>
                        </a:spcAft>
                      </a:pPr>
                      <a:r>
                        <a:rPr lang="en-AU" sz="1100">
                          <a:solidFill>
                            <a:srgbClr val="000000"/>
                          </a:solidFill>
                          <a:effectLst/>
                          <a:latin typeface="Calibri"/>
                          <a:ea typeface="Calibri" panose="020F0502020204030204" pitchFamily="34" charset="0"/>
                        </a:rPr>
                        <a:t>Greg Minney</a:t>
                      </a:r>
                      <a:endParaRPr lang="en-AU" sz="1100">
                        <a:effectLst/>
                        <a:latin typeface="Calibri"/>
                        <a:ea typeface="Calibri" panose="020F0502020204030204" pitchFamily="34" charset="0"/>
                      </a:endParaRPr>
                    </a:p>
                  </a:txBody>
                  <a:tcPr marL="59055" marR="59055" marT="29845" marB="29845" anchor="ctr"/>
                </a:tc>
                <a:extLst>
                  <a:ext uri="{0D108BD9-81ED-4DB2-BD59-A6C34878D82A}">
                    <a16:rowId xmlns:a16="http://schemas.microsoft.com/office/drawing/2014/main" val="4032131487"/>
                  </a:ext>
                </a:extLst>
              </a:tr>
              <a:tr h="249632">
                <a:tc>
                  <a:txBody>
                    <a:bodyPr/>
                    <a:lstStyle/>
                    <a:p>
                      <a:pPr>
                        <a:spcAft>
                          <a:spcPts val="0"/>
                        </a:spcAft>
                      </a:pPr>
                      <a:r>
                        <a:rPr lang="en-AU" sz="1100">
                          <a:solidFill>
                            <a:srgbClr val="000000"/>
                          </a:solidFill>
                          <a:effectLst/>
                          <a:latin typeface="Calibri"/>
                          <a:ea typeface="Calibri" panose="020F0502020204030204" pitchFamily="34" charset="0"/>
                        </a:rPr>
                        <a:t>5</a:t>
                      </a:r>
                      <a:endParaRPr lang="en-AU" sz="1100">
                        <a:effectLst/>
                        <a:latin typeface="Calibri"/>
                        <a:ea typeface="Calibri" panose="020F0502020204030204" pitchFamily="34" charset="0"/>
                      </a:endParaRP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11:00 – 11:30</a:t>
                      </a:r>
                      <a:endParaRPr lang="en-AU" sz="1100" dirty="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5MS Staging Update – impact of date changes, arrangements for invitation industry testing </a:t>
                      </a:r>
                      <a:endParaRPr lang="en-AU" sz="1100" dirty="0">
                        <a:effectLst/>
                        <a:latin typeface="Calibri" panose="020F0502020204030204" pitchFamily="34" charset="0"/>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Tui Grant</a:t>
                      </a:r>
                      <a:endParaRPr lang="en-AU" sz="1100" dirty="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357970"/>
                  </a:ext>
                </a:extLst>
              </a:tr>
              <a:tr h="249632">
                <a:tc>
                  <a:txBody>
                    <a:bodyPr/>
                    <a:lstStyle/>
                    <a:p>
                      <a:pPr>
                        <a:spcAft>
                          <a:spcPts val="0"/>
                        </a:spcAft>
                      </a:pPr>
                      <a:r>
                        <a:rPr lang="en-AU" sz="1100">
                          <a:solidFill>
                            <a:srgbClr val="000000"/>
                          </a:solidFill>
                          <a:effectLst/>
                          <a:latin typeface="Calibri"/>
                          <a:ea typeface="Calibri" panose="020F0502020204030204" pitchFamily="34" charset="0"/>
                        </a:rPr>
                        <a:t>6</a:t>
                      </a:r>
                      <a:endParaRPr lang="en-AU" sz="1100">
                        <a:effectLst/>
                        <a:latin typeface="Calibri"/>
                        <a:ea typeface="Calibri" panose="020F0502020204030204" pitchFamily="34" charset="0"/>
                      </a:endParaRP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11:30 – 11:30 </a:t>
                      </a:r>
                      <a:endParaRPr lang="en-US" dirty="0"/>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Test Scenarios defined for Retail testing go live</a:t>
                      </a:r>
                      <a:endParaRPr lang="en-AU" sz="1100" dirty="0">
                        <a:effectLst/>
                        <a:latin typeface="Calibri" panose="020F0502020204030204" pitchFamily="34" charset="0"/>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solidFill>
                            <a:srgbClr val="000000"/>
                          </a:solidFill>
                          <a:effectLst/>
                          <a:latin typeface="Calibri"/>
                          <a:ea typeface="Calibri" panose="020F0502020204030204" pitchFamily="34" charset="0"/>
                        </a:rPr>
                        <a:t>Tui Grant</a:t>
                      </a:r>
                      <a:endParaRPr lang="en-AU" sz="1100" dirty="0">
                        <a:effectLst/>
                        <a:latin typeface="Calibri"/>
                        <a:ea typeface="Calibri" panose="020F0502020204030204" pitchFamily="34" charset="0"/>
                      </a:endParaRP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1428090"/>
                  </a:ext>
                </a:extLst>
              </a:tr>
              <a:tr h="249632">
                <a:tc>
                  <a:txBody>
                    <a:bodyPr/>
                    <a:lstStyle/>
                    <a:p>
                      <a:pPr>
                        <a:spcAft>
                          <a:spcPts val="0"/>
                        </a:spcAft>
                      </a:pPr>
                      <a:r>
                        <a:rPr lang="en-AU" sz="1100" dirty="0">
                          <a:effectLst/>
                          <a:latin typeface="Calibri"/>
                          <a:ea typeface="Calibri" panose="020F0502020204030204" pitchFamily="34" charset="0"/>
                        </a:rPr>
                        <a:t>7</a:t>
                      </a:r>
                    </a:p>
                  </a:txBody>
                  <a:tcPr marL="29845" marR="2984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effectLst/>
                          <a:latin typeface="Calibri"/>
                          <a:ea typeface="Calibri" panose="020F0502020204030204" pitchFamily="34" charset="0"/>
                        </a:rPr>
                        <a:t>11:30</a:t>
                      </a: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effectLst/>
                          <a:latin typeface="Calibri"/>
                          <a:ea typeface="Calibri" panose="020F0502020204030204" pitchFamily="34" charset="0"/>
                        </a:rPr>
                        <a:t>General Questions</a:t>
                      </a: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Aft>
                          <a:spcPts val="0"/>
                        </a:spcAft>
                      </a:pPr>
                      <a:r>
                        <a:rPr lang="en-AU" sz="1100" dirty="0">
                          <a:effectLst/>
                          <a:latin typeface="Calibri"/>
                          <a:ea typeface="Calibri" panose="020F0502020204030204" pitchFamily="34" charset="0"/>
                        </a:rPr>
                        <a:t>All</a:t>
                      </a:r>
                    </a:p>
                  </a:txBody>
                  <a:tcPr marL="59055" marR="59055" marT="29845" marB="2984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0509413"/>
                  </a:ext>
                </a:extLst>
              </a:tr>
            </a:tbl>
          </a:graphicData>
        </a:graphic>
      </p:graphicFrame>
    </p:spTree>
    <p:extLst>
      <p:ext uri="{BB962C8B-B14F-4D97-AF65-F5344CB8AC3E}">
        <p14:creationId xmlns:p14="http://schemas.microsoft.com/office/powerpoint/2010/main" val="416678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373589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20E55-6B46-4041-AA0A-A1C773FEC13C}"/>
              </a:ext>
            </a:extLst>
          </p:cNvPr>
          <p:cNvSpPr>
            <a:spLocks noGrp="1"/>
          </p:cNvSpPr>
          <p:nvPr>
            <p:ph type="sldNum" sz="quarter" idx="12"/>
          </p:nvPr>
        </p:nvSpPr>
        <p:spPr/>
        <p:txBody>
          <a:bodyPr/>
          <a:lstStyle/>
          <a:p>
            <a:fld id="{4EC81F68-4976-451A-B2E9-79BCBD2F70CC}" type="slidenum">
              <a:rPr lang="en-AU" smtClean="0"/>
              <a:t>6</a:t>
            </a:fld>
            <a:endParaRPr lang="en-AU"/>
          </a:p>
        </p:txBody>
      </p:sp>
      <p:sp>
        <p:nvSpPr>
          <p:cNvPr id="4" name="Title 1">
            <a:extLst>
              <a:ext uri="{FF2B5EF4-FFF2-40B4-BE49-F238E27FC236}">
                <a16:creationId xmlns:a16="http://schemas.microsoft.com/office/drawing/2014/main" id="{7880C03E-48D7-452B-AE47-5333F0DB6F6B}"/>
              </a:ext>
            </a:extLst>
          </p:cNvPr>
          <p:cNvSpPr txBox="1">
            <a:spLocks/>
          </p:cNvSpPr>
          <p:nvPr/>
        </p:nvSpPr>
        <p:spPr>
          <a:xfrm>
            <a:off x="522805" y="799218"/>
            <a:ext cx="7442095" cy="610590"/>
          </a:xfrm>
          <a:prstGeom prst="rect">
            <a:avLst/>
          </a:prstGeom>
        </p:spPr>
        <p:txBody>
          <a:bodyPr vert="horz" lIns="75597" tIns="37798" rIns="75597" bIns="37798" rtlCol="0" anchor="b" anchorCtr="0">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527"/>
              <a:t>Revised Retail Go-Live Timeline</a:t>
            </a:r>
            <a:endParaRPr lang="en-AU" sz="3527">
              <a:highlight>
                <a:srgbClr val="FFFF00"/>
              </a:highlight>
            </a:endParaRPr>
          </a:p>
        </p:txBody>
      </p:sp>
      <p:sp>
        <p:nvSpPr>
          <p:cNvPr id="5" name="Content Placeholder 1">
            <a:extLst>
              <a:ext uri="{FF2B5EF4-FFF2-40B4-BE49-F238E27FC236}">
                <a16:creationId xmlns:a16="http://schemas.microsoft.com/office/drawing/2014/main" id="{ED8A7645-6B64-4395-A15A-B0F1C462B555}"/>
              </a:ext>
            </a:extLst>
          </p:cNvPr>
          <p:cNvSpPr txBox="1">
            <a:spLocks/>
          </p:cNvSpPr>
          <p:nvPr/>
        </p:nvSpPr>
        <p:spPr>
          <a:xfrm>
            <a:off x="522805" y="1560394"/>
            <a:ext cx="9467262" cy="5848788"/>
          </a:xfrm>
          <a:prstGeom prst="rect">
            <a:avLst/>
          </a:prstGeom>
          <a:ln>
            <a:noFill/>
          </a:ln>
        </p:spPr>
        <p:txBody>
          <a:bodyPr vert="horz" lIns="75597" tIns="37798" rIns="75597" bIns="3779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543" b="1">
                <a:latin typeface="Segoe UI Semilight" panose="020B0402040204020203" pitchFamily="34" charset="0"/>
                <a:cs typeface="Segoe UI Semilight" panose="020B0402040204020203" pitchFamily="34" charset="0"/>
              </a:rPr>
              <a:t>Critical path timeline indicates completion of Retail stream activities for a 31-May-21 go-live</a:t>
            </a:r>
          </a:p>
          <a:p>
            <a:pPr lvl="1"/>
            <a:r>
              <a:rPr lang="en-AU" sz="1543">
                <a:latin typeface="Segoe UI Semilight" panose="020B0402040204020203" pitchFamily="34" charset="0"/>
                <a:cs typeface="Segoe UI Semilight" panose="020B0402040204020203" pitchFamily="34" charset="0"/>
              </a:rPr>
              <a:t>Based on detailed planning and reasonable estimates, predicated on timely resolution of issues</a:t>
            </a:r>
          </a:p>
          <a:p>
            <a:r>
              <a:rPr lang="en-AU" sz="1543" b="1">
                <a:latin typeface="Segoe UI Semilight" panose="020B0402040204020203" pitchFamily="34" charset="0"/>
                <a:cs typeface="Segoe UI Semilight" panose="020B0402040204020203" pitchFamily="34" charset="0"/>
              </a:rPr>
              <a:t>Additional contingency could be added to improve certainty</a:t>
            </a:r>
          </a:p>
          <a:p>
            <a:pPr lvl="1"/>
            <a:r>
              <a:rPr lang="en-AU" sz="1543">
                <a:latin typeface="Segoe UI Semilight" panose="020B0402040204020203" pitchFamily="34" charset="0"/>
                <a:cs typeface="Segoe UI Semilight" panose="020B0402040204020203" pitchFamily="34" charset="0"/>
              </a:rPr>
              <a:t>Would result in a 21-Jun-21 go-live</a:t>
            </a:r>
          </a:p>
          <a:p>
            <a:pPr lvl="1"/>
            <a:r>
              <a:rPr lang="en-AU" sz="1543">
                <a:latin typeface="Segoe UI Semilight" panose="020B0402040204020203" pitchFamily="34" charset="0"/>
                <a:cs typeface="Segoe UI Semilight" panose="020B0402040204020203" pitchFamily="34" charset="0"/>
              </a:rPr>
              <a:t>Offers greater certainty in achieving Retail Go-Live date</a:t>
            </a:r>
          </a:p>
          <a:p>
            <a:pPr lvl="1"/>
            <a:r>
              <a:rPr lang="en-AU" sz="1543">
                <a:latin typeface="Segoe UI Semilight" panose="020B0402040204020203" pitchFamily="34" charset="0"/>
                <a:cs typeface="Segoe UI Semilight" panose="020B0402040204020203" pitchFamily="34" charset="0"/>
              </a:rPr>
              <a:t>Better meets participant objectives of date certainty</a:t>
            </a:r>
          </a:p>
          <a:p>
            <a:r>
              <a:rPr lang="en-AU" sz="1543" b="1">
                <a:latin typeface="Segoe UI Semilight" panose="020B0402040204020203" pitchFamily="34" charset="0"/>
                <a:cs typeface="Segoe UI Semilight" panose="020B0402040204020203" pitchFamily="34" charset="0"/>
              </a:rPr>
              <a:t>Consequences of late June go-live</a:t>
            </a:r>
          </a:p>
          <a:p>
            <a:pPr lvl="1"/>
            <a:r>
              <a:rPr lang="en-AU" sz="1543">
                <a:latin typeface="Segoe UI Semilight" panose="020B0402040204020203" pitchFamily="34" charset="0"/>
                <a:cs typeface="Segoe UI Semilight" panose="020B0402040204020203" pitchFamily="34" charset="0"/>
              </a:rPr>
              <a:t>Compresses the schedule through the remainder of the program to 5MS market go-live</a:t>
            </a:r>
          </a:p>
          <a:p>
            <a:pPr lvl="1"/>
            <a:r>
              <a:rPr lang="en-AU" sz="1543">
                <a:latin typeface="Segoe UI Semilight" panose="020B0402040204020203" pitchFamily="34" charset="0"/>
                <a:cs typeface="Segoe UI Semilight" panose="020B0402040204020203" pitchFamily="34" charset="0"/>
              </a:rPr>
              <a:t>Close to Market Trial start (05-Jul-21), creates resourcing conflict if stabilisation issues occur</a:t>
            </a:r>
          </a:p>
          <a:p>
            <a:pPr lvl="1"/>
            <a:r>
              <a:rPr lang="en-AU" sz="1543">
                <a:latin typeface="Segoe UI Semilight" panose="020B0402040204020203" pitchFamily="34" charset="0"/>
                <a:cs typeface="Segoe UI Semilight" panose="020B0402040204020203" pitchFamily="34" charset="0"/>
              </a:rPr>
              <a:t>Later to switch-on 5-min meter data collection capability – for AEMO, MDPs and Participants alike</a:t>
            </a:r>
          </a:p>
          <a:p>
            <a:pPr lvl="1"/>
            <a:r>
              <a:rPr lang="en-AU" sz="1543">
                <a:latin typeface="Segoe UI Semilight" panose="020B0402040204020203" pitchFamily="34" charset="0"/>
                <a:cs typeface="Segoe UI Semilight" panose="020B0402040204020203" pitchFamily="34" charset="0"/>
              </a:rPr>
              <a:t>Compresses participant time for UFE soft start transition activities</a:t>
            </a:r>
          </a:p>
          <a:p>
            <a:r>
              <a:rPr lang="en-AU" sz="1543" b="1">
                <a:latin typeface="Segoe UI Semilight" panose="020B0402040204020203" pitchFamily="34" charset="0"/>
                <a:cs typeface="Segoe UI Semilight" panose="020B0402040204020203" pitchFamily="34" charset="0"/>
              </a:rPr>
              <a:t>Options for Consideration</a:t>
            </a:r>
          </a:p>
          <a:p>
            <a:pPr lvl="1">
              <a:buFont typeface="+mj-lt"/>
              <a:buAutoNum type="arabicPeriod"/>
            </a:pPr>
            <a:r>
              <a:rPr lang="en-AU" sz="1543">
                <a:latin typeface="Segoe UI Semilight" panose="020B0402040204020203" pitchFamily="34" charset="0"/>
                <a:cs typeface="Segoe UI Semilight" panose="020B0402040204020203" pitchFamily="34" charset="0"/>
              </a:rPr>
              <a:t>31-May-21 go-live date with 21-Jun-21 as a fallback.  To be determined by a checkpoint in early March.</a:t>
            </a:r>
          </a:p>
          <a:p>
            <a:pPr lvl="1">
              <a:buAutoNum type="arabicPeriod"/>
            </a:pPr>
            <a:r>
              <a:rPr lang="en-AU" sz="1543">
                <a:latin typeface="Segoe UI Semilight" panose="020B0402040204020203" pitchFamily="34" charset="0"/>
                <a:cs typeface="Segoe UI Semilight" panose="020B0402040204020203" pitchFamily="34" charset="0"/>
              </a:rPr>
              <a:t>21-Jun-21</a:t>
            </a:r>
          </a:p>
          <a:p>
            <a:r>
              <a:rPr lang="en-AU" sz="1543" b="1">
                <a:latin typeface="Segoe UI Semilight" panose="020B0402040204020203" pitchFamily="34" charset="0"/>
                <a:cs typeface="Segoe UI Semilight" panose="020B0402040204020203" pitchFamily="34" charset="0"/>
              </a:rPr>
              <a:t>AEMO preference is for Option 1</a:t>
            </a:r>
          </a:p>
          <a:p>
            <a:pPr lvl="1"/>
            <a:r>
              <a:rPr lang="en-AU" sz="1543">
                <a:latin typeface="Segoe UI Semilight" panose="020B0402040204020203" pitchFamily="34" charset="0"/>
                <a:cs typeface="Segoe UI Semilight" panose="020B0402040204020203" pitchFamily="34" charset="0"/>
              </a:rPr>
              <a:t>Allows maximum time for transition activities after Retail Go-Live through to market go-live</a:t>
            </a:r>
          </a:p>
          <a:p>
            <a:r>
              <a:rPr lang="en-AU" sz="1543" b="1">
                <a:latin typeface="Segoe UI Semilight" panose="020B0402040204020203" pitchFamily="34" charset="0"/>
                <a:cs typeface="Segoe UI Semilight" panose="020B0402040204020203" pitchFamily="34" charset="0"/>
              </a:rPr>
              <a:t>Seeking participant views</a:t>
            </a:r>
          </a:p>
          <a:p>
            <a:pPr lvl="1"/>
            <a:r>
              <a:rPr lang="en-AU" sz="1543">
                <a:latin typeface="Segoe UI Semilight" panose="020B0402040204020203" pitchFamily="34" charset="0"/>
                <a:cs typeface="Segoe UI Semilight" panose="020B0402040204020203" pitchFamily="34" charset="0"/>
              </a:rPr>
              <a:t>Input is requested by Friday 05-Feb-21</a:t>
            </a:r>
          </a:p>
          <a:p>
            <a:pPr lvl="1"/>
            <a:r>
              <a:rPr lang="en-AU" sz="1543">
                <a:latin typeface="Segoe UI Semilight" panose="020B0402040204020203" pitchFamily="34" charset="0"/>
                <a:cs typeface="Segoe UI Semilight" panose="020B0402040204020203" pitchFamily="34" charset="0"/>
              </a:rPr>
              <a:t>Exec forum to be scheduled for 11-Feb-21 at 13:00</a:t>
            </a:r>
          </a:p>
          <a:p>
            <a:pPr lvl="1"/>
            <a:endParaRPr lang="en-AU" sz="1102">
              <a:highlight>
                <a:srgbClr val="FFFF00"/>
              </a:highligh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18163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2BF8-4947-4ADF-8C7C-A7B82464E054}"/>
              </a:ext>
            </a:extLst>
          </p:cNvPr>
          <p:cNvSpPr>
            <a:spLocks noGrp="1"/>
          </p:cNvSpPr>
          <p:nvPr>
            <p:ph type="title"/>
          </p:nvPr>
        </p:nvSpPr>
        <p:spPr/>
        <p:txBody>
          <a:bodyPr>
            <a:normAutofit/>
          </a:bodyPr>
          <a:lstStyle/>
          <a:p>
            <a:r>
              <a:rPr lang="en-AU" sz="3527"/>
              <a:t>Initial Impact Assessment  </a:t>
            </a:r>
            <a:br>
              <a:rPr lang="en-AU" sz="3527"/>
            </a:br>
            <a:r>
              <a:rPr lang="en-AU" sz="3527"/>
              <a:t>Key dates</a:t>
            </a:r>
          </a:p>
        </p:txBody>
      </p:sp>
      <p:sp>
        <p:nvSpPr>
          <p:cNvPr id="4" name="Date Placeholder 3">
            <a:extLst>
              <a:ext uri="{FF2B5EF4-FFF2-40B4-BE49-F238E27FC236}">
                <a16:creationId xmlns:a16="http://schemas.microsoft.com/office/drawing/2014/main" id="{660DF1C3-67DF-4D62-8C23-753C8F626627}"/>
              </a:ext>
            </a:extLst>
          </p:cNvPr>
          <p:cNvSpPr>
            <a:spLocks noGrp="1"/>
          </p:cNvSpPr>
          <p:nvPr>
            <p:ph type="dt" sz="half" idx="10"/>
          </p:nvPr>
        </p:nvSpPr>
        <p:spPr/>
        <p:txBody>
          <a:bodyPr/>
          <a:lstStyle/>
          <a:p>
            <a:fld id="{FDEF3A66-B67E-4569-919D-CB6E78FCED42}" type="datetime1">
              <a:rPr lang="en-AU" smtClean="0"/>
              <a:t>17/03/2021</a:t>
            </a:fld>
            <a:endParaRPr lang="en-AU"/>
          </a:p>
        </p:txBody>
      </p:sp>
      <p:sp>
        <p:nvSpPr>
          <p:cNvPr id="6" name="Slide Number Placeholder 5">
            <a:extLst>
              <a:ext uri="{FF2B5EF4-FFF2-40B4-BE49-F238E27FC236}">
                <a16:creationId xmlns:a16="http://schemas.microsoft.com/office/drawing/2014/main" id="{61BFC735-D729-4B39-9862-1F70C6497744}"/>
              </a:ext>
            </a:extLst>
          </p:cNvPr>
          <p:cNvSpPr>
            <a:spLocks noGrp="1"/>
          </p:cNvSpPr>
          <p:nvPr>
            <p:ph type="sldNum" sz="quarter" idx="12"/>
          </p:nvPr>
        </p:nvSpPr>
        <p:spPr/>
        <p:txBody>
          <a:bodyPr/>
          <a:lstStyle/>
          <a:p>
            <a:fld id="{4EC81F68-4976-451A-B2E9-79BCBD2F70CC}" type="slidenum">
              <a:rPr lang="en-AU" smtClean="0"/>
              <a:t>7</a:t>
            </a:fld>
            <a:endParaRPr lang="en-AU"/>
          </a:p>
        </p:txBody>
      </p:sp>
      <p:graphicFrame>
        <p:nvGraphicFramePr>
          <p:cNvPr id="9" name="Table 9">
            <a:extLst>
              <a:ext uri="{FF2B5EF4-FFF2-40B4-BE49-F238E27FC236}">
                <a16:creationId xmlns:a16="http://schemas.microsoft.com/office/drawing/2014/main" id="{1A8D99FA-D370-4EA8-A195-62C3E5ADA2AB}"/>
              </a:ext>
            </a:extLst>
          </p:cNvPr>
          <p:cNvGraphicFramePr>
            <a:graphicFrameLocks noGrp="1"/>
          </p:cNvGraphicFramePr>
          <p:nvPr>
            <p:ph idx="1"/>
          </p:nvPr>
        </p:nvGraphicFramePr>
        <p:xfrm>
          <a:off x="511740" y="1568911"/>
          <a:ext cx="9668333" cy="5154160"/>
        </p:xfrm>
        <a:graphic>
          <a:graphicData uri="http://schemas.openxmlformats.org/drawingml/2006/table">
            <a:tbl>
              <a:tblPr firstRow="1" bandRow="1">
                <a:tableStyleId>{7DF18680-E054-41AD-8BC1-D1AEF772440D}</a:tableStyleId>
              </a:tblPr>
              <a:tblGrid>
                <a:gridCol w="1679262">
                  <a:extLst>
                    <a:ext uri="{9D8B030D-6E8A-4147-A177-3AD203B41FA5}">
                      <a16:colId xmlns:a16="http://schemas.microsoft.com/office/drawing/2014/main" val="1221529912"/>
                    </a:ext>
                  </a:extLst>
                </a:gridCol>
                <a:gridCol w="1078514">
                  <a:extLst>
                    <a:ext uri="{9D8B030D-6E8A-4147-A177-3AD203B41FA5}">
                      <a16:colId xmlns:a16="http://schemas.microsoft.com/office/drawing/2014/main" val="2345164422"/>
                    </a:ext>
                  </a:extLst>
                </a:gridCol>
                <a:gridCol w="1088593">
                  <a:extLst>
                    <a:ext uri="{9D8B030D-6E8A-4147-A177-3AD203B41FA5}">
                      <a16:colId xmlns:a16="http://schemas.microsoft.com/office/drawing/2014/main" val="53052652"/>
                    </a:ext>
                  </a:extLst>
                </a:gridCol>
                <a:gridCol w="5821964">
                  <a:extLst>
                    <a:ext uri="{9D8B030D-6E8A-4147-A177-3AD203B41FA5}">
                      <a16:colId xmlns:a16="http://schemas.microsoft.com/office/drawing/2014/main" val="2277902060"/>
                    </a:ext>
                  </a:extLst>
                </a:gridCol>
              </a:tblGrid>
              <a:tr h="373878">
                <a:tc>
                  <a:txBody>
                    <a:bodyPr/>
                    <a:lstStyle/>
                    <a:p>
                      <a:r>
                        <a:rPr lang="en-AU" sz="1300"/>
                        <a:t>Area</a:t>
                      </a:r>
                    </a:p>
                  </a:txBody>
                  <a:tcPr marL="100796" marR="100796" marT="50398" marB="50398" anchor="ctr">
                    <a:solidFill>
                      <a:schemeClr val="accent2"/>
                    </a:solidFill>
                  </a:tcPr>
                </a:tc>
                <a:tc>
                  <a:txBody>
                    <a:bodyPr/>
                    <a:lstStyle/>
                    <a:p>
                      <a:pPr algn="ctr"/>
                      <a:r>
                        <a:rPr lang="en-AU" sz="1300"/>
                        <a:t>Original Date</a:t>
                      </a:r>
                    </a:p>
                  </a:txBody>
                  <a:tcPr marL="39683" marR="39683" marT="50398" marB="50398" anchor="ctr">
                    <a:solidFill>
                      <a:schemeClr val="accent2"/>
                    </a:solidFill>
                  </a:tcPr>
                </a:tc>
                <a:tc>
                  <a:txBody>
                    <a:bodyPr/>
                    <a:lstStyle/>
                    <a:p>
                      <a:pPr algn="ctr"/>
                      <a:r>
                        <a:rPr lang="en-AU" sz="1300"/>
                        <a:t>New Date</a:t>
                      </a:r>
                    </a:p>
                  </a:txBody>
                  <a:tcPr marL="100796" marR="100796" marT="50398" marB="50398" anchor="ctr">
                    <a:solidFill>
                      <a:schemeClr val="accent2"/>
                    </a:solidFill>
                  </a:tcPr>
                </a:tc>
                <a:tc>
                  <a:txBody>
                    <a:bodyPr/>
                    <a:lstStyle/>
                    <a:p>
                      <a:r>
                        <a:rPr lang="en-AU" sz="1300"/>
                        <a:t>Implication</a:t>
                      </a:r>
                    </a:p>
                  </a:txBody>
                  <a:tcPr marL="100796" marR="100796" marT="50398" marB="50398" anchor="ctr">
                    <a:solidFill>
                      <a:schemeClr val="accent2"/>
                    </a:solidFill>
                  </a:tcPr>
                </a:tc>
                <a:extLst>
                  <a:ext uri="{0D108BD9-81ED-4DB2-BD59-A6C34878D82A}">
                    <a16:rowId xmlns:a16="http://schemas.microsoft.com/office/drawing/2014/main" val="3602050026"/>
                  </a:ext>
                </a:extLst>
              </a:tr>
              <a:tr h="582961">
                <a:tc>
                  <a:txBody>
                    <a:bodyPr/>
                    <a:lstStyle/>
                    <a:p>
                      <a:r>
                        <a:rPr lang="en-AU" sz="1300" b="1"/>
                        <a:t>5MS Rule Commencement</a:t>
                      </a:r>
                    </a:p>
                  </a:txBody>
                  <a:tcPr marL="100796" marR="100796" marT="50398" marB="50398" anchor="ctr"/>
                </a:tc>
                <a:tc>
                  <a:txBody>
                    <a:bodyPr/>
                    <a:lstStyle/>
                    <a:p>
                      <a:pPr algn="ctr"/>
                      <a:r>
                        <a:rPr lang="en-AU" sz="1300"/>
                        <a:t>1 Oct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to 5MS market start date</a:t>
                      </a:r>
                    </a:p>
                    <a:p>
                      <a:pPr marL="171450" indent="-171450">
                        <a:buFont typeface="Arial" panose="020B0604020202020204" pitchFamily="34" charset="0"/>
                        <a:buChar char="•"/>
                      </a:pPr>
                      <a:r>
                        <a:rPr lang="en-AU" sz="1300"/>
                        <a:t>Risk assessment requires review and re-rating to reflect revised schedule</a:t>
                      </a:r>
                    </a:p>
                  </a:txBody>
                  <a:tcPr marL="100796" marR="100796" marT="50398" marB="50398" anchor="ctr"/>
                </a:tc>
                <a:extLst>
                  <a:ext uri="{0D108BD9-81ED-4DB2-BD59-A6C34878D82A}">
                    <a16:rowId xmlns:a16="http://schemas.microsoft.com/office/drawing/2014/main" val="3930558811"/>
                  </a:ext>
                </a:extLst>
              </a:tr>
              <a:tr h="816146">
                <a:tc>
                  <a:txBody>
                    <a:bodyPr/>
                    <a:lstStyle/>
                    <a:p>
                      <a:r>
                        <a:rPr lang="en-AU" sz="1300" b="1"/>
                        <a:t>UFE soft start</a:t>
                      </a:r>
                    </a:p>
                  </a:txBody>
                  <a:tcPr marL="100796" marR="100796" marT="50398" marB="50398" anchor="ctr"/>
                </a:tc>
                <a:tc>
                  <a:txBody>
                    <a:bodyPr/>
                    <a:lstStyle/>
                    <a:p>
                      <a:pPr algn="ctr"/>
                      <a:r>
                        <a:rPr lang="en-AU" sz="1300"/>
                        <a:t>1 Oct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Compresses available DNSP population time for some UFE Standing data activities and may result in re-scheduling of activities</a:t>
                      </a:r>
                    </a:p>
                    <a:p>
                      <a:pPr marL="171450" indent="-171450">
                        <a:buFont typeface="Arial" panose="020B0604020202020204" pitchFamily="34" charset="0"/>
                        <a:buChar char="•"/>
                      </a:pPr>
                      <a:r>
                        <a:rPr lang="en-AU" sz="1300"/>
                        <a:t>Leads to potentially less accurate UFE on 1 Oct 21 soft start</a:t>
                      </a:r>
                    </a:p>
                  </a:txBody>
                  <a:tcPr marL="100796" marR="100796" marT="50398" marB="50398" anchor="ctr"/>
                </a:tc>
                <a:extLst>
                  <a:ext uri="{0D108BD9-81ED-4DB2-BD59-A6C34878D82A}">
                    <a16:rowId xmlns:a16="http://schemas.microsoft.com/office/drawing/2014/main" val="1293275636"/>
                  </a:ext>
                </a:extLst>
              </a:tr>
              <a:tr h="582961">
                <a:tc>
                  <a:txBody>
                    <a:bodyPr/>
                    <a:lstStyle/>
                    <a:p>
                      <a:r>
                        <a:rPr lang="en-AU" sz="1300" b="1"/>
                        <a:t>GS Rule Commencement</a:t>
                      </a:r>
                    </a:p>
                  </a:txBody>
                  <a:tcPr marL="100796" marR="100796" marT="50398" marB="50398" anchor="ctr"/>
                </a:tc>
                <a:tc>
                  <a:txBody>
                    <a:bodyPr/>
                    <a:lstStyle/>
                    <a:p>
                      <a:pPr algn="ctr"/>
                      <a:r>
                        <a:rPr lang="en-AU" sz="1300"/>
                        <a:t>1 May 22</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impact expected</a:t>
                      </a:r>
                    </a:p>
                  </a:txBody>
                  <a:tcPr marL="100796" marR="100796" marT="50398" marB="50398" anchor="ctr"/>
                </a:tc>
                <a:extLst>
                  <a:ext uri="{0D108BD9-81ED-4DB2-BD59-A6C34878D82A}">
                    <a16:rowId xmlns:a16="http://schemas.microsoft.com/office/drawing/2014/main" val="318985228"/>
                  </a:ext>
                </a:extLst>
              </a:tr>
              <a:tr h="582961">
                <a:tc>
                  <a:txBody>
                    <a:bodyPr/>
                    <a:lstStyle/>
                    <a:p>
                      <a:r>
                        <a:rPr lang="en-AU" sz="1300" b="1"/>
                        <a:t>5MS Market Trial</a:t>
                      </a:r>
                    </a:p>
                  </a:txBody>
                  <a:tcPr marL="100796" marR="100796" marT="50398" marB="50398" anchor="ctr"/>
                </a:tc>
                <a:tc>
                  <a:txBody>
                    <a:bodyPr/>
                    <a:lstStyle/>
                    <a:p>
                      <a:pPr algn="ctr"/>
                      <a:r>
                        <a:rPr lang="en-AU" sz="1300"/>
                        <a:t>5 July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to start date for 5MS market trial</a:t>
                      </a:r>
                    </a:p>
                    <a:p>
                      <a:pPr marL="171450" indent="-171450">
                        <a:buFont typeface="Arial" panose="020B0604020202020204" pitchFamily="34" charset="0"/>
                        <a:buChar char="•"/>
                      </a:pPr>
                      <a:r>
                        <a:rPr lang="en-AU" sz="1300"/>
                        <a:t>Acknowledge heightened risks around timely commencement</a:t>
                      </a:r>
                    </a:p>
                  </a:txBody>
                  <a:tcPr marL="100796" marR="100796" marT="50398" marB="50398" anchor="ctr"/>
                </a:tc>
                <a:extLst>
                  <a:ext uri="{0D108BD9-81ED-4DB2-BD59-A6C34878D82A}">
                    <a16:rowId xmlns:a16="http://schemas.microsoft.com/office/drawing/2014/main" val="1148210372"/>
                  </a:ext>
                </a:extLst>
              </a:tr>
              <a:tr h="582961">
                <a:tc>
                  <a:txBody>
                    <a:bodyPr/>
                    <a:lstStyle/>
                    <a:p>
                      <a:r>
                        <a:rPr lang="en-AU" sz="1300" b="1"/>
                        <a:t>Dispatch IT Go-Live</a:t>
                      </a:r>
                    </a:p>
                  </a:txBody>
                  <a:tcPr marL="100796" marR="100796" marT="50398" marB="50398" anchor="ctr"/>
                </a:tc>
                <a:tc>
                  <a:txBody>
                    <a:bodyPr/>
                    <a:lstStyle/>
                    <a:p>
                      <a:pPr algn="ctr"/>
                      <a:r>
                        <a:rPr lang="en-AU" sz="1300"/>
                        <a:t>1 Apr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impact expected</a:t>
                      </a:r>
                    </a:p>
                  </a:txBody>
                  <a:tcPr marL="100796" marR="100796" marT="50398" marB="50398" anchor="ctr"/>
                </a:tc>
                <a:extLst>
                  <a:ext uri="{0D108BD9-81ED-4DB2-BD59-A6C34878D82A}">
                    <a16:rowId xmlns:a16="http://schemas.microsoft.com/office/drawing/2014/main" val="2208866021"/>
                  </a:ext>
                </a:extLst>
              </a:tr>
              <a:tr h="816146">
                <a:tc>
                  <a:txBody>
                    <a:bodyPr/>
                    <a:lstStyle/>
                    <a:p>
                      <a:r>
                        <a:rPr lang="en-AU" sz="1300" b="1"/>
                        <a:t>Settlements IT Go-Live</a:t>
                      </a:r>
                    </a:p>
                  </a:txBody>
                  <a:tcPr marL="100796" marR="100796" marT="50398" marB="50398" anchor="ctr"/>
                </a:tc>
                <a:tc>
                  <a:txBody>
                    <a:bodyPr/>
                    <a:lstStyle/>
                    <a:p>
                      <a:pPr algn="ctr"/>
                      <a:r>
                        <a:rPr lang="en-AU" sz="1300"/>
                        <a:t>15 Apr 21</a:t>
                      </a:r>
                    </a:p>
                  </a:txBody>
                  <a:tcPr marL="100796" marR="100796" marT="50398" marB="50398" anchor="ctr"/>
                </a:tc>
                <a:tc>
                  <a:txBody>
                    <a:bodyPr/>
                    <a:lstStyle/>
                    <a:p>
                      <a:pPr algn="ctr"/>
                      <a:r>
                        <a:rPr lang="en-AU" sz="1300"/>
                        <a:t>Mid-May</a:t>
                      </a:r>
                    </a:p>
                  </a:txBody>
                  <a:tcPr marL="39683" marR="39683" marT="39683" marB="39683" anchor="ctr"/>
                </a:tc>
                <a:tc>
                  <a:txBody>
                    <a:bodyPr/>
                    <a:lstStyle/>
                    <a:p>
                      <a:pPr marL="171450" indent="-171450">
                        <a:buFont typeface="Arial" panose="020B0604020202020204" pitchFamily="34" charset="0"/>
                        <a:buChar char="•"/>
                      </a:pPr>
                      <a:r>
                        <a:rPr lang="en-AU" sz="1300"/>
                        <a:t>Will now go-live before Retail MDM</a:t>
                      </a:r>
                    </a:p>
                    <a:p>
                      <a:pPr marL="171450" indent="-171450">
                        <a:buFont typeface="Arial" panose="020B0604020202020204" pitchFamily="34" charset="0"/>
                        <a:buChar char="•"/>
                      </a:pPr>
                      <a:r>
                        <a:rPr lang="en-AU" sz="1300"/>
                        <a:t>Further testing required to allow for this</a:t>
                      </a:r>
                    </a:p>
                    <a:p>
                      <a:pPr marL="171450" indent="-171450">
                        <a:buFont typeface="Arial" panose="020B0604020202020204" pitchFamily="34" charset="0"/>
                        <a:buChar char="•"/>
                      </a:pPr>
                      <a:r>
                        <a:rPr lang="en-AU" sz="1300"/>
                        <a:t>Date currently being finalised, mid-May expected</a:t>
                      </a:r>
                    </a:p>
                  </a:txBody>
                  <a:tcPr marL="100796" marR="100796" marT="50398" marB="50398" anchor="ctr"/>
                </a:tc>
                <a:extLst>
                  <a:ext uri="{0D108BD9-81ED-4DB2-BD59-A6C34878D82A}">
                    <a16:rowId xmlns:a16="http://schemas.microsoft.com/office/drawing/2014/main" val="1770896769"/>
                  </a:ext>
                </a:extLst>
              </a:tr>
              <a:tr h="816146">
                <a:tc>
                  <a:txBody>
                    <a:bodyPr/>
                    <a:lstStyle/>
                    <a:p>
                      <a:r>
                        <a:rPr lang="en-AU" sz="1300" b="1"/>
                        <a:t>Regulatory roadmap</a:t>
                      </a:r>
                    </a:p>
                  </a:txBody>
                  <a:tcPr marL="100796" marR="100796" marT="50398" marB="50398" anchor="ctr"/>
                </a:tc>
                <a:tc>
                  <a:txBody>
                    <a:bodyPr/>
                    <a:lstStyle/>
                    <a:p>
                      <a:pPr algn="ctr"/>
                      <a:r>
                        <a:rPr lang="en-AU" sz="1300"/>
                        <a:t>Various</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currently anticipated to any dates: Customer Switching, WDR</a:t>
                      </a:r>
                    </a:p>
                    <a:p>
                      <a:pPr marL="171450" indent="-171450">
                        <a:buFont typeface="Arial" panose="020B0604020202020204" pitchFamily="34" charset="0"/>
                        <a:buChar char="•"/>
                      </a:pPr>
                      <a:r>
                        <a:rPr lang="en-AU" sz="1300"/>
                        <a:t>Regulatory roadmap session currently being arranged at which the overall view can be reviewed</a:t>
                      </a:r>
                    </a:p>
                  </a:txBody>
                  <a:tcPr marL="100796" marR="100796" marT="50398" marB="50398" anchor="ctr"/>
                </a:tc>
                <a:extLst>
                  <a:ext uri="{0D108BD9-81ED-4DB2-BD59-A6C34878D82A}">
                    <a16:rowId xmlns:a16="http://schemas.microsoft.com/office/drawing/2014/main" val="2674626990"/>
                  </a:ext>
                </a:extLst>
              </a:tr>
            </a:tbl>
          </a:graphicData>
        </a:graphic>
      </p:graphicFrame>
    </p:spTree>
    <p:extLst>
      <p:ext uri="{BB962C8B-B14F-4D97-AF65-F5344CB8AC3E}">
        <p14:creationId xmlns:p14="http://schemas.microsoft.com/office/powerpoint/2010/main" val="376018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E633EC-CCCF-4B16-988D-2BFBECAAEC52}"/>
              </a:ext>
            </a:extLst>
          </p:cNvPr>
          <p:cNvSpPr txBox="1"/>
          <p:nvPr/>
        </p:nvSpPr>
        <p:spPr>
          <a:xfrm>
            <a:off x="306122" y="6783548"/>
            <a:ext cx="2056232" cy="397673"/>
          </a:xfrm>
          <a:prstGeom prst="rect">
            <a:avLst/>
          </a:prstGeom>
          <a:solidFill>
            <a:schemeClr val="bg2"/>
          </a:solidFill>
        </p:spPr>
        <p:txBody>
          <a:bodyPr wrap="square" rtlCol="0">
            <a:spAutoFit/>
          </a:bodyPr>
          <a:lstStyle/>
          <a:p>
            <a:endParaRPr lang="en-AU" sz="1984"/>
          </a:p>
        </p:txBody>
      </p:sp>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a:bodyPr>
          <a:lstStyle/>
          <a:p>
            <a:r>
              <a:rPr lang="en-US" sz="3527">
                <a:latin typeface="Tw Cen MT"/>
              </a:rPr>
              <a:t>5MS Program Timeline – Option 1</a:t>
            </a:r>
            <a:br>
              <a:rPr lang="en-US">
                <a:latin typeface="Tw Cen MT"/>
              </a:rPr>
            </a:br>
            <a:r>
              <a:rPr lang="en-US" sz="3527">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15-01-2021</a:t>
            </a:r>
          </a:p>
        </p:txBody>
      </p:sp>
      <p:sp>
        <p:nvSpPr>
          <p:cNvPr id="9" name="Title 1">
            <a:extLst>
              <a:ext uri="{FF2B5EF4-FFF2-40B4-BE49-F238E27FC236}">
                <a16:creationId xmlns:a16="http://schemas.microsoft.com/office/drawing/2014/main" id="{4D3F3912-05D7-45EF-A63D-364286B3967F}"/>
              </a:ext>
            </a:extLst>
          </p:cNvPr>
          <p:cNvSpPr txBox="1">
            <a:spLocks/>
          </p:cNvSpPr>
          <p:nvPr/>
        </p:nvSpPr>
        <p:spPr>
          <a:xfrm>
            <a:off x="8833367" y="1018828"/>
            <a:ext cx="1646524"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R3 Go-live : 31/05/21</a:t>
            </a:r>
          </a:p>
        </p:txBody>
      </p:sp>
      <p:sp>
        <p:nvSpPr>
          <p:cNvPr id="3" name="TextBox 2">
            <a:extLst>
              <a:ext uri="{FF2B5EF4-FFF2-40B4-BE49-F238E27FC236}">
                <a16:creationId xmlns:a16="http://schemas.microsoft.com/office/drawing/2014/main" id="{88529991-3DEE-4215-B5DE-BC93E8BEB7E5}"/>
              </a:ext>
            </a:extLst>
          </p:cNvPr>
          <p:cNvSpPr txBox="1"/>
          <p:nvPr/>
        </p:nvSpPr>
        <p:spPr>
          <a:xfrm>
            <a:off x="7977022" y="3545900"/>
            <a:ext cx="2191987" cy="36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882"/>
              <a:t>Note:  Pre-prod and Settlement dates under review</a:t>
            </a:r>
          </a:p>
        </p:txBody>
      </p:sp>
      <p:pic>
        <p:nvPicPr>
          <p:cNvPr id="10" name="Picture 9">
            <a:extLst>
              <a:ext uri="{FF2B5EF4-FFF2-40B4-BE49-F238E27FC236}">
                <a16:creationId xmlns:a16="http://schemas.microsoft.com/office/drawing/2014/main" id="{F493549B-B2F5-466B-AA3C-5958116503D0}"/>
              </a:ext>
            </a:extLst>
          </p:cNvPr>
          <p:cNvPicPr>
            <a:picLocks noChangeAspect="1"/>
          </p:cNvPicPr>
          <p:nvPr/>
        </p:nvPicPr>
        <p:blipFill>
          <a:blip r:embed="rId2"/>
          <a:stretch>
            <a:fillRect/>
          </a:stretch>
        </p:blipFill>
        <p:spPr>
          <a:xfrm>
            <a:off x="1171826" y="1432929"/>
            <a:ext cx="8404683" cy="6086457"/>
          </a:xfrm>
          <a:prstGeom prst="rect">
            <a:avLst/>
          </a:prstGeom>
        </p:spPr>
      </p:pic>
    </p:spTree>
    <p:extLst>
      <p:ext uri="{BB962C8B-B14F-4D97-AF65-F5344CB8AC3E}">
        <p14:creationId xmlns:p14="http://schemas.microsoft.com/office/powerpoint/2010/main" val="343356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61737B-991D-4E90-AB03-1333E01308BA}"/>
              </a:ext>
            </a:extLst>
          </p:cNvPr>
          <p:cNvSpPr txBox="1"/>
          <p:nvPr/>
        </p:nvSpPr>
        <p:spPr>
          <a:xfrm>
            <a:off x="306122" y="6783548"/>
            <a:ext cx="2056232" cy="397673"/>
          </a:xfrm>
          <a:prstGeom prst="rect">
            <a:avLst/>
          </a:prstGeom>
          <a:solidFill>
            <a:schemeClr val="bg2"/>
          </a:solidFill>
        </p:spPr>
        <p:txBody>
          <a:bodyPr wrap="square" rtlCol="0">
            <a:spAutoFit/>
          </a:bodyPr>
          <a:lstStyle/>
          <a:p>
            <a:endParaRPr lang="en-AU" sz="1984"/>
          </a:p>
        </p:txBody>
      </p:sp>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15543" y="109187"/>
            <a:ext cx="10079567" cy="1323741"/>
          </a:xfrm>
        </p:spPr>
        <p:txBody>
          <a:bodyPr>
            <a:normAutofit/>
          </a:bodyPr>
          <a:lstStyle/>
          <a:p>
            <a:r>
              <a:rPr lang="en-US" sz="3527">
                <a:latin typeface="Tw Cen MT"/>
              </a:rPr>
              <a:t>5MS Program Timeline – Option 2</a:t>
            </a:r>
            <a:br>
              <a:rPr lang="en-US" sz="3527">
                <a:latin typeface="Tw Cen MT"/>
              </a:rPr>
            </a:br>
            <a:r>
              <a:rPr lang="en-US" sz="3527">
                <a:latin typeface="Tw Cen MT"/>
              </a:rPr>
              <a:t>Level 1 and External Level 2 Milestones 1/2</a:t>
            </a:r>
            <a:endParaRPr lang="en-AU" sz="3527"/>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15-01-2021</a:t>
            </a:r>
          </a:p>
        </p:txBody>
      </p:sp>
      <p:pic>
        <p:nvPicPr>
          <p:cNvPr id="7" name="Picture 6">
            <a:extLst>
              <a:ext uri="{FF2B5EF4-FFF2-40B4-BE49-F238E27FC236}">
                <a16:creationId xmlns:a16="http://schemas.microsoft.com/office/drawing/2014/main" id="{E8403F60-3F46-4D6A-B419-5679F62E6C9C}"/>
              </a:ext>
            </a:extLst>
          </p:cNvPr>
          <p:cNvPicPr>
            <a:picLocks noChangeAspect="1"/>
          </p:cNvPicPr>
          <p:nvPr/>
        </p:nvPicPr>
        <p:blipFill>
          <a:blip r:embed="rId2"/>
          <a:stretch>
            <a:fillRect/>
          </a:stretch>
        </p:blipFill>
        <p:spPr>
          <a:xfrm>
            <a:off x="693314" y="1432928"/>
            <a:ext cx="9305185" cy="6071323"/>
          </a:xfrm>
          <a:prstGeom prst="rect">
            <a:avLst/>
          </a:prstGeom>
        </p:spPr>
      </p:pic>
      <p:sp>
        <p:nvSpPr>
          <p:cNvPr id="8" name="Title 1">
            <a:extLst>
              <a:ext uri="{FF2B5EF4-FFF2-40B4-BE49-F238E27FC236}">
                <a16:creationId xmlns:a16="http://schemas.microsoft.com/office/drawing/2014/main" id="{67DD1986-9EC1-44C9-BDD9-8BEBCE84BF22}"/>
              </a:ext>
            </a:extLst>
          </p:cNvPr>
          <p:cNvSpPr txBox="1">
            <a:spLocks/>
          </p:cNvSpPr>
          <p:nvPr/>
        </p:nvSpPr>
        <p:spPr>
          <a:xfrm>
            <a:off x="8833367" y="1037668"/>
            <a:ext cx="1561743" cy="314119"/>
          </a:xfrm>
          <a:prstGeom prst="rect">
            <a:avLst/>
          </a:prstGeom>
        </p:spPr>
        <p:txBody>
          <a:bodyPr vert="horz" lIns="100796" tIns="50398" rIns="100796" bIns="50398" rtlCol="0" anchor="b" anchorCtr="0">
            <a:normAutofit fontScale="925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R3 Go-live : 21/06/21</a:t>
            </a:r>
          </a:p>
        </p:txBody>
      </p:sp>
      <p:sp>
        <p:nvSpPr>
          <p:cNvPr id="9" name="TextBox 8">
            <a:extLst>
              <a:ext uri="{FF2B5EF4-FFF2-40B4-BE49-F238E27FC236}">
                <a16:creationId xmlns:a16="http://schemas.microsoft.com/office/drawing/2014/main" id="{F2CD2EDC-A8CF-4DC7-90D9-9722A8BED993}"/>
              </a:ext>
            </a:extLst>
          </p:cNvPr>
          <p:cNvSpPr txBox="1"/>
          <p:nvPr/>
        </p:nvSpPr>
        <p:spPr>
          <a:xfrm>
            <a:off x="8212086" y="3583510"/>
            <a:ext cx="1956923" cy="36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882"/>
              <a:t>Note:  Pre-prod  and Settlement dates under review</a:t>
            </a:r>
          </a:p>
        </p:txBody>
      </p:sp>
    </p:spTree>
    <p:extLst>
      <p:ext uri="{BB962C8B-B14F-4D97-AF65-F5344CB8AC3E}">
        <p14:creationId xmlns:p14="http://schemas.microsoft.com/office/powerpoint/2010/main" val="874207967"/>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99eba8f5-7fec-4c00-afe1-f2f2944c28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3" ma:contentTypeDescription="Create a new document." ma:contentTypeScope="" ma:versionID="ee8aba6cab5b99e025c02aced6e13774">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a272ee55274d59add8dca59113327f00"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4CC2EC-CAC8-4A26-A8D1-80B9BB2C7078}">
  <ds:schemaRefs>
    <ds:schemaRef ds:uri="http://purl.org/dc/terms/"/>
    <ds:schemaRef ds:uri="http://schemas.microsoft.com/office/2006/metadata/properties"/>
    <ds:schemaRef ds:uri="99eba8f5-7fec-4c00-afe1-f2f2944c28a7"/>
    <ds:schemaRef ds:uri="http://schemas.microsoft.com/office/2006/documentManagement/types"/>
    <ds:schemaRef ds:uri="http://schemas.microsoft.com/office/infopath/2007/PartnerControls"/>
    <ds:schemaRef ds:uri="http://purl.org/dc/elements/1.1/"/>
    <ds:schemaRef ds:uri="ff08f022-2cdc-49e5-914c-f7e666dadb4c"/>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FB2CDB-D0BB-45BC-B6E5-BB8EDE8EB159}">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D0C81A-F611-4628-808C-6A66C58DF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1891</Words>
  <Application>Microsoft Office PowerPoint</Application>
  <PresentationFormat>Custom</PresentationFormat>
  <Paragraphs>341</Paragraphs>
  <Slides>18</Slides>
  <Notes>2</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AEMO 2018 A4 landscape</vt:lpstr>
      <vt:lpstr>AEMC Primary Presentation Template 16x9</vt:lpstr>
      <vt:lpstr>5MS &amp; GS Industry Testing Working Group</vt:lpstr>
      <vt:lpstr>AEMO Competition Law  Meeting Protocol</vt:lpstr>
      <vt:lpstr>Agenda</vt:lpstr>
      <vt:lpstr>Agenda **Please disconnect from your workplace VPN for the WebEx call**</vt:lpstr>
      <vt:lpstr>Program Update</vt:lpstr>
      <vt:lpstr>PowerPoint Presentation</vt:lpstr>
      <vt:lpstr>Initial Impact Assessment   Key dates</vt:lpstr>
      <vt:lpstr>5MS Program Timeline – Option 1 Level 1 and External Level 2 Milestones 1/2</vt:lpstr>
      <vt:lpstr>5MS Program Timeline – Option 2 Level 1 and External Level 2 Milestones 1/2</vt:lpstr>
      <vt:lpstr>External Milestones Impacted by Change – Proposed</vt:lpstr>
      <vt:lpstr>Actions to mitigate participant program impacts</vt:lpstr>
      <vt:lpstr>Impacts to Participants</vt:lpstr>
      <vt:lpstr>5MS Staging Update  </vt:lpstr>
      <vt:lpstr>General Update</vt:lpstr>
      <vt:lpstr>5MS Staging Environment Defects – 08-Jan-21</vt:lpstr>
      <vt:lpstr>Upcoming meetings  </vt:lpstr>
      <vt:lpstr>Test Scenarios Defined for Retail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#18 (incl. Systems Working Group)</dc:title>
  <dc:creator>Carol Bosnjak</dc:creator>
  <cp:lastModifiedBy>Greg Minney</cp:lastModifiedBy>
  <cp:revision>7</cp:revision>
  <dcterms:created xsi:type="dcterms:W3CDTF">2020-12-07T05:18:22Z</dcterms:created>
  <dcterms:modified xsi:type="dcterms:W3CDTF">2021-03-18T05:23:14Z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