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263" r:id="rId5"/>
    <p:sldId id="1052" r:id="rId6"/>
    <p:sldId id="1053" r:id="rId7"/>
    <p:sldId id="1054" r:id="rId8"/>
    <p:sldId id="1058" r:id="rId9"/>
    <p:sldId id="1061" r:id="rId10"/>
    <p:sldId id="1060" r:id="rId11"/>
    <p:sldId id="1055" r:id="rId12"/>
    <p:sldId id="1453" r:id="rId13"/>
    <p:sldId id="1091" r:id="rId14"/>
    <p:sldId id="1454" r:id="rId15"/>
    <p:sldId id="1411" r:id="rId16"/>
    <p:sldId id="1057" r:id="rId17"/>
    <p:sldId id="1066" r:id="rId18"/>
    <p:sldId id="1023" r:id="rId19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79D7D-E792-4CB7-8BD1-C25ED51897D7}" v="1010" dt="2020-07-20T22:35:58.129"/>
    <p1510:client id="{048D1175-41F9-46AE-A627-0BD607FD74B7}" v="40" dt="2020-07-20T05:55:13.384"/>
    <p1510:client id="{0F779670-0D4B-49EF-8BA3-CF38D9491C9C}" v="64" dt="2020-07-21T05:04:35.677"/>
    <p1510:client id="{1A23BE78-6E9C-4141-93FC-F9367EAF4C2D}" v="2" dt="2020-07-22T07:02:08.221"/>
    <p1510:client id="{1C306310-BC3D-4343-9282-1B37D697FBBE}" v="545" dt="2020-07-22T00:38:18.479"/>
    <p1510:client id="{40818824-79CA-4643-B8C6-87904EF981EC}" v="116" dt="2020-07-22T04:22:33.626"/>
    <p1510:client id="{4CCD3940-AF54-4EFA-8CC5-3FD6EFCEABAA}" v="10" dt="2020-07-20T08:09:56.481"/>
    <p1510:client id="{66E3C068-DB35-4220-B3A7-4059A7395F91}" v="6" dt="2020-07-22T05:33:11.270"/>
    <p1510:client id="{C4D9F7B1-E340-4574-8C2E-A94269E74C9D}" v="2" dt="2020-07-21T04:00:12.883"/>
    <p1510:client id="{E882635F-9FCA-484C-9E0D-F801D996192B}" v="343" dt="2020-07-21T02:02:51.977"/>
    <p1510:client id="{FB00C6DE-5D8D-410F-9A5B-8F8C62093D24}" v="613" dt="2020-07-20T06:37:47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50368-C231-424B-8EDC-C5EA884CC8D2}" type="datetimeFigureOut">
              <a:rPr lang="en-AU" smtClean="0"/>
              <a:t>16/11/2020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DE090-26EF-450E-97B6-379DF32490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115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55AF0A9-B75F-4CE4-B6F5-9C9C91644E71}"/>
              </a:ext>
            </a:extLst>
          </p:cNvPr>
          <p:cNvGrpSpPr/>
          <p:nvPr userDrawn="1"/>
        </p:nvGrpSpPr>
        <p:grpSpPr>
          <a:xfrm>
            <a:off x="-3171489" y="4738399"/>
            <a:ext cx="12801436" cy="3019357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C472C06F-2F73-4B39-8BAB-A874F77BACE5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2BDC0F06-172D-4ABF-B968-903A61518BDF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100" y="2350800"/>
            <a:ext cx="6858000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100" y="4899600"/>
            <a:ext cx="6858000" cy="62640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903" y="6230848"/>
            <a:ext cx="43208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08872" y="6230848"/>
            <a:ext cx="130205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349B18-5F17-4330-9F7A-A0BF225BF4B4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5503" y="6230848"/>
            <a:ext cx="40023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Example footer text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319888-40C2-4948-8D49-4AD6114010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440" y="728074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2951560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00" y="457200"/>
            <a:ext cx="2486700" cy="1324800"/>
          </a:xfrm>
        </p:spPr>
        <p:txBody>
          <a:bodyPr anchor="t" anchorCtr="0">
            <a:no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51360" y="457200"/>
            <a:ext cx="5793740" cy="562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9800" y="3117600"/>
            <a:ext cx="2486700" cy="1846800"/>
          </a:xfrm>
        </p:spPr>
        <p:txBody>
          <a:bodyPr/>
          <a:lstStyle>
            <a:lvl1pPr marL="0" indent="0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C75C-E969-48BF-A3F2-6990F8E034DE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7EC157-C339-420E-8E85-22C8809233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5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963E6EB-8CED-4108-B6F2-E6D13942F327}"/>
              </a:ext>
            </a:extLst>
          </p:cNvPr>
          <p:cNvGrpSpPr/>
          <p:nvPr userDrawn="1"/>
        </p:nvGrpSpPr>
        <p:grpSpPr>
          <a:xfrm>
            <a:off x="-3171489" y="4738399"/>
            <a:ext cx="12801436" cy="3019357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666E238F-C6F1-48EE-9384-92F4A10A7D1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CB2B2F3D-67A7-4D54-903D-159DD3309EF1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911649FD-DC19-4DB8-B570-D760644130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416" y="2824337"/>
            <a:ext cx="3671168" cy="120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0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2951560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00" y="457200"/>
            <a:ext cx="2486700" cy="1324800"/>
          </a:xfrm>
        </p:spPr>
        <p:txBody>
          <a:bodyPr anchor="t" anchorCtr="0">
            <a:no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D5CE-50B2-4AD0-AF69-20801E4E8051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5A8E53-6B2A-4241-96AC-8D49FD25DC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50000" y="457199"/>
            <a:ext cx="5792400" cy="5626800"/>
          </a:xfrm>
        </p:spPr>
        <p:txBody>
          <a:bodyPr/>
          <a:lstStyle>
            <a:lvl1pPr marL="361950" indent="-361950">
              <a:buFont typeface="+mj-lt"/>
              <a:buAutoNum type="arabicPeriod"/>
              <a:defRPr/>
            </a:lvl1pPr>
            <a:lvl2pPr marL="685800" indent="-342900">
              <a:buFont typeface="+mj-lt"/>
              <a:buAutoNum type="arabicPeriod"/>
              <a:defRPr/>
            </a:lvl2pPr>
            <a:lvl3pPr marL="1028700" indent="-342900">
              <a:buFont typeface="+mj-lt"/>
              <a:buAutoNum type="arabicPeriod"/>
              <a:defRPr/>
            </a:lvl3pPr>
            <a:lvl4pPr marL="1371600" indent="-342900">
              <a:buFont typeface="+mj-lt"/>
              <a:buAutoNum type="arabicPeriod"/>
              <a:defRPr/>
            </a:lvl4pPr>
            <a:lvl5pPr marL="17145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2188CD-9EED-4AB1-AD8C-73C0F80DE0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5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3A66-B67E-4569-919D-CB6E78FCED42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81D5AC9-D7BA-485E-B465-DE82470048ED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656308-505F-4C9D-B9BF-1868F7BF86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5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646" y="1825625"/>
            <a:ext cx="43173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431828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9633-2930-45EC-84E3-81882872B149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00" y="136800"/>
            <a:ext cx="6752700" cy="118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501" y="1681163"/>
            <a:ext cx="432268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5501" y="2505075"/>
            <a:ext cx="432268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432270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3227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76AA-FEFB-4B7F-A241-B7D5C39B5DB2}" type="datetime1">
              <a:rPr lang="en-AU" smtClean="0"/>
              <a:t>16/11/2020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27D2-0EC4-4053-8C82-3A04EF401119}" type="datetime1">
              <a:rPr lang="en-AU" smtClean="0"/>
              <a:t>16/11/2020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879-5CF9-42C4-8DCE-22447CDD699B}" type="datetime1">
              <a:rPr lang="en-AU" smtClean="0"/>
              <a:t>16/11/2020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2951560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00" y="457200"/>
            <a:ext cx="2486700" cy="1324800"/>
          </a:xfrm>
        </p:spPr>
        <p:txBody>
          <a:bodyPr anchor="t" anchorCtr="0">
            <a:no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360" y="457200"/>
            <a:ext cx="5793740" cy="562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9800" y="3117600"/>
            <a:ext cx="2486700" cy="1846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AD2C3-C4A0-4B3F-ADEC-D6135EED3EA2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E11E4B-3A96-4BA8-A032-67B5456BA8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5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1"/>
            <a:ext cx="9144000" cy="1325563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13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46" y="136526"/>
            <a:ext cx="6751334" cy="118903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645" y="1825625"/>
            <a:ext cx="87707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319" y="6356351"/>
            <a:ext cx="130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30C62-9B47-4189-AE29-F80B4AC02F59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40023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4320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5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001B86-1443-47EC-B6DC-846CE4E47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/>
              <a:t>Special RWG/SWG and ITWG:</a:t>
            </a:r>
            <a:br>
              <a:rPr lang="en-AU"/>
            </a:br>
            <a:r>
              <a:rPr lang="en-AU"/>
              <a:t>Participant Testing Environments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1BF767-69BB-4556-9D40-83E020974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/>
              <a:t>Thursday, 23 July 2020</a:t>
            </a:r>
          </a:p>
        </p:txBody>
      </p:sp>
    </p:spTree>
    <p:extLst>
      <p:ext uri="{BB962C8B-B14F-4D97-AF65-F5344CB8AC3E}">
        <p14:creationId xmlns:p14="http://schemas.microsoft.com/office/powerpoint/2010/main" val="2887289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1E8C-71A7-4957-85A0-CD1C0FDD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4691"/>
            <a:ext cx="9144000" cy="1200874"/>
          </a:xfrm>
        </p:spPr>
        <p:txBody>
          <a:bodyPr>
            <a:normAutofit fontScale="90000"/>
          </a:bodyPr>
          <a:lstStyle/>
          <a:p>
            <a:r>
              <a:rPr lang="en-US" sz="4900">
                <a:latin typeface="Tw Cen MT"/>
              </a:rPr>
              <a:t>5MS Program Timeline</a:t>
            </a:r>
            <a:br>
              <a:rPr lang="en-US">
                <a:latin typeface="Tw Cen MT"/>
              </a:rPr>
            </a:br>
            <a:r>
              <a:rPr lang="en-US" sz="3700">
                <a:latin typeface="Tw Cen MT"/>
              </a:rPr>
              <a:t>Level 1 and External Level 2 Milestones 2/2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599DA0-D255-40FF-8DA5-9F271853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10</a:t>
            </a:fld>
            <a:endParaRPr lang="en-AU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24C42B-1ECB-4E48-B078-FF3E239278A6}"/>
              </a:ext>
            </a:extLst>
          </p:cNvPr>
          <p:cNvSpPr txBox="1">
            <a:spLocks/>
          </p:cNvSpPr>
          <p:nvPr/>
        </p:nvSpPr>
        <p:spPr>
          <a:xfrm>
            <a:off x="7449473" y="14204"/>
            <a:ext cx="1694503" cy="2849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000"/>
              <a:t>Current as at 09-07-2020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6F9955-02F8-4759-9DD2-A9A23B244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49" y="1325565"/>
            <a:ext cx="7508701" cy="551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6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EFD55-7AC1-4500-960C-275092CEA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46" y="136526"/>
            <a:ext cx="8771740" cy="1189039"/>
          </a:xfrm>
        </p:spPr>
        <p:txBody>
          <a:bodyPr>
            <a:normAutofit fontScale="90000"/>
          </a:bodyPr>
          <a:lstStyle/>
          <a:p>
            <a:r>
              <a:rPr lang="en-US"/>
              <a:t>5MS Program Timeline</a:t>
            </a:r>
            <a:br>
              <a:rPr lang="en-US"/>
            </a:br>
            <a:r>
              <a:rPr lang="en-US" sz="2700"/>
              <a:t>Level 1 and Level 2 Milestones relating to Readiness and Participant Testing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36FA8-4D66-465F-9F8D-7F77E324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3A66-B67E-4569-919D-CB6E78FCED42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60E93-74A5-4728-9FBF-6CBE1CA2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A8630-77CD-4CCF-9029-A8A4BDBA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11</a:t>
            </a:fld>
            <a:endParaRPr lang="en-AU"/>
          </a:p>
        </p:txBody>
      </p:sp>
      <p:pic>
        <p:nvPicPr>
          <p:cNvPr id="7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902C0151-F0C8-46F4-AA83-5E7B2457F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29" y="1331841"/>
            <a:ext cx="7135117" cy="539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7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05738-BC7E-4403-8B91-94367AEEAD61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AU"/>
              <a:t>5MS and GS Industry Test and Market Trials </a:t>
            </a:r>
            <a:endParaRPr lang="en-AU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DBFA-EFBF-4E93-8597-CF22130B7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4" y="1717537"/>
            <a:ext cx="8770787" cy="52413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/>
              <a:t>Industry Test and Market Trials strategy updates to reflect Industry Deferral</a:t>
            </a:r>
          </a:p>
          <a:p>
            <a:r>
              <a:rPr lang="en-AU"/>
              <a:t>Testing to support platform go-lives as currently planned</a:t>
            </a:r>
          </a:p>
          <a:p>
            <a:r>
              <a:rPr lang="en-AU"/>
              <a:t>Timings for Market Trials for 5MS and GS shift in alignment with new rule commencements</a:t>
            </a:r>
          </a:p>
          <a:p>
            <a:pPr lvl="1"/>
            <a:r>
              <a:rPr lang="en-AU"/>
              <a:t>Proposed 5MS market Trial 5/7/21 –&gt; 27/08/21</a:t>
            </a:r>
          </a:p>
          <a:p>
            <a:pPr lvl="1"/>
            <a:r>
              <a:rPr lang="en-AU"/>
              <a:t>Proposed GS Market Trial 1/2/22 –&gt; 15/03/22</a:t>
            </a:r>
          </a:p>
          <a:p>
            <a:r>
              <a:rPr lang="en-AU"/>
              <a:t>GS Market Trial proposed dates avoid market trial over Christmas period</a:t>
            </a:r>
          </a:p>
          <a:p>
            <a:r>
              <a:rPr lang="en-AU"/>
              <a:t>Separate market trials proposed for 5MS/ UFE reporting capability and GS to allow for industry population of required standing and tier 1 metering data</a:t>
            </a:r>
          </a:p>
          <a:p>
            <a:endParaRPr lang="en-AU"/>
          </a:p>
          <a:p>
            <a:pPr lvl="2"/>
            <a:endParaRPr lang="en-AU"/>
          </a:p>
          <a:p>
            <a:pPr lvl="1"/>
            <a:endParaRPr lang="en-AU"/>
          </a:p>
          <a:p>
            <a:pPr lvl="2"/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1264E-1627-4CCC-9573-E514618A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3A66-B67E-4569-919D-CB6E78FCED42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42770-E75D-4D1D-A531-548C223E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1279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C08DF-35FC-46CB-BC36-DEDF71040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Functionality Deployment Matrix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95D84-3B0D-4378-919E-A7ACB3A7F2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Tui Grant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F3B06-741B-4F0D-94E0-AF0B6595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5AC9-D7BA-485E-B465-DE82470048ED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3D76E-AC04-43DF-9CB4-CE7EE996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C3996-1074-4AE7-9A31-1669E683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03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B47A-9738-4C4A-9464-FCF951E6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Key areas of discussion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65D83-CB3A-4689-9227-523A62A43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>
                <a:cs typeface="Segoe UI Semilight"/>
              </a:rPr>
              <a:t>The purpose of this section is for AEMO and participants to get a better understanding of:</a:t>
            </a:r>
            <a:endParaRPr lang="en-AU"/>
          </a:p>
          <a:p>
            <a:pPr lvl="1"/>
            <a:r>
              <a:rPr lang="en-AU"/>
              <a:t>Approach to capability rollout in 5MS Staging Environment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Level of B2B testing supported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Timeframes for running of 5MS and GS 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Indication of what roles and participants will be using Staging and which applications within Staging</a:t>
            </a:r>
            <a:endParaRPr lang="en-AU">
              <a:cs typeface="Segoe UI Semilight"/>
            </a:endParaRPr>
          </a:p>
          <a:p>
            <a:pPr lvl="2"/>
            <a:endParaRPr lang="en-AU">
              <a:cs typeface="Segoe UI Semilight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7B021-44A4-4EC2-94EB-C861FE267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3A66-B67E-4569-919D-CB6E78FCED42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6ED2D-4C48-4CB3-8EC4-76298DBB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7848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930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AA55-9727-4A8C-ABFE-C7F909E7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Agenda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EF81E-03E6-4BE9-8F98-BB289039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97C2-77E7-4DB0-BDE9-313BBF939C16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DFCBE-B225-4572-A155-FC79E8969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</a:t>
            </a:fld>
            <a:endParaRPr lang="en-AU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0B7671FC-46C2-4425-8AE3-056AEB5371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922308"/>
              </p:ext>
            </p:extLst>
          </p:nvPr>
        </p:nvGraphicFramePr>
        <p:xfrm>
          <a:off x="176213" y="1825625"/>
          <a:ext cx="87709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120">
                  <a:extLst>
                    <a:ext uri="{9D8B030D-6E8A-4147-A177-3AD203B41FA5}">
                      <a16:colId xmlns:a16="http://schemas.microsoft.com/office/drawing/2014/main" val="436946834"/>
                    </a:ext>
                  </a:extLst>
                </a:gridCol>
                <a:gridCol w="2305521">
                  <a:extLst>
                    <a:ext uri="{9D8B030D-6E8A-4147-A177-3AD203B41FA5}">
                      <a16:colId xmlns:a16="http://schemas.microsoft.com/office/drawing/2014/main" val="853289558"/>
                    </a:ext>
                  </a:extLst>
                </a:gridCol>
                <a:gridCol w="3352853">
                  <a:extLst>
                    <a:ext uri="{9D8B030D-6E8A-4147-A177-3AD203B41FA5}">
                      <a16:colId xmlns:a16="http://schemas.microsoft.com/office/drawing/2014/main" val="3066040388"/>
                    </a:ext>
                  </a:extLst>
                </a:gridCol>
                <a:gridCol w="2669438">
                  <a:extLst>
                    <a:ext uri="{9D8B030D-6E8A-4147-A177-3AD203B41FA5}">
                      <a16:colId xmlns:a16="http://schemas.microsoft.com/office/drawing/2014/main" val="2058131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693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10:00 – 10:05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Welcome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Greg Minney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72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10:05-10:10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Purpose of this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/>
                        <a:t>Greg Minney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7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10:10-10:20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Approach to Participant Testing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Greg Minney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309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10:20 – 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AU"/>
                        <a:t>Functionality Deployment Matrix and Q&amp;A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Tui Grant and All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46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74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9FE69-155D-4509-82E1-9E444D97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Purpose of the Session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1628E-D6E9-4D2A-B51C-7ED9E1A187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Greg Minney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CC854-BFB0-4FF0-B7BA-7970BA5A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5AC9-D7BA-485E-B465-DE82470048ED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45D81-0F7F-4CBD-982B-737083C06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0098F-E71D-48A3-A525-84B724C7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0802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85FD04C-92BF-4CCF-A3F2-D5C673B4F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Objectives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D225D0-29A0-4FED-A6D9-F249ACDF5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/>
              <a:t>To review the approach to participant testing of 5Ms and GS capability</a:t>
            </a:r>
          </a:p>
          <a:p>
            <a:r>
              <a:rPr lang="en-AU"/>
              <a:t>Outline the new timeline for industry testing and market trial given the revised rule commencement dates</a:t>
            </a:r>
            <a:endParaRPr lang="en-AU">
              <a:cs typeface="Segoe UI Semilight"/>
            </a:endParaRPr>
          </a:p>
          <a:p>
            <a:r>
              <a:rPr lang="en-AU">
                <a:cs typeface="Segoe UI Semilight"/>
              </a:rPr>
              <a:t>Walkthrough the Functionality Deployment Matrix</a:t>
            </a:r>
            <a:endParaRPr lang="en-AU"/>
          </a:p>
          <a:p>
            <a:r>
              <a:rPr lang="en-AU">
                <a:cs typeface="Segoe UI Semilight"/>
              </a:rPr>
              <a:t>Provide an opportunity for participant questions regarding testing of capability in the various environments with a focus on immediate testing establishment</a:t>
            </a:r>
            <a:endParaRPr lang="en-AU"/>
          </a:p>
          <a:p>
            <a:r>
              <a:rPr lang="en-AU">
                <a:cs typeface="Segoe UI Semilight"/>
              </a:rPr>
              <a:t>Outline the programs approach to the release of capability in the staging environment</a:t>
            </a:r>
            <a:endParaRPr lang="en-AU"/>
          </a:p>
          <a:p>
            <a:pPr marL="0" indent="0">
              <a:buNone/>
            </a:pPr>
            <a:endParaRPr lang="en-AU">
              <a:cs typeface="Segoe UI Semilight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A99E9-CFF5-44B4-A2AE-6A4FCE65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5AC9-D7BA-485E-B465-DE82470048ED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0BEAE-D6C5-429E-B1E0-3B11A5B60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689DA-1373-4AD6-8BD5-916F1806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246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77C11-5446-43F8-978F-AB03188C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Approach to Participant Testing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ECD33-591C-42FB-B6AD-7F9978B285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98C9C-C666-4BD1-AF43-7190373BE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5AC9-D7BA-485E-B465-DE82470048ED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C60EE-5EE2-4189-857D-F4BAA5AD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97B54-2995-4245-AF91-DA47EE867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59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E6C84-34A1-45A1-BFDE-CAEFC9E0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AEMO 5MS Testing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0D579-7CC5-48BF-8C03-D795DC10F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/>
              <a:t>5MS Staging Environment</a:t>
            </a:r>
          </a:p>
          <a:p>
            <a:pPr lvl="1"/>
            <a:r>
              <a:rPr lang="en-AU"/>
              <a:t>Provide software to enable early testing of functionality by participants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Environment is not necessarily fully integrated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Will be extended to support testing as part of deferred rule commencement dates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MSATS data will be refreshed on 31 August 2020 with production data as at 30 July 2020</a:t>
            </a:r>
            <a:endParaRPr lang="en-AU">
              <a:cs typeface="Segoe UI Semilight"/>
            </a:endParaRPr>
          </a:p>
          <a:p>
            <a:pPr lvl="1"/>
            <a:endParaRPr lang="en-AU">
              <a:cs typeface="Segoe UI Semilight"/>
            </a:endParaRPr>
          </a:p>
          <a:p>
            <a:r>
              <a:rPr lang="en-AU"/>
              <a:t>AEMO pre-production environment (pre-prod)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Used for all market trials and formal industry testing</a:t>
            </a:r>
            <a:endParaRPr lang="en-AU">
              <a:cs typeface="Segoe UI Semilight"/>
            </a:endParaRPr>
          </a:p>
          <a:p>
            <a:pPr lvl="1"/>
            <a:r>
              <a:rPr lang="en-AU"/>
              <a:t>Reflects production capability – and capability to be released during market trial and industry test period</a:t>
            </a:r>
            <a:endParaRPr lang="en-AU">
              <a:cs typeface="Segoe UI Semilight"/>
            </a:endParaRPr>
          </a:p>
          <a:p>
            <a:pPr marL="342900" lvl="1" indent="0">
              <a:buNone/>
            </a:pP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6B8CA-E70F-42FF-917B-854ECABF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3A66-B67E-4569-919D-CB6E78FCED42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0215-8F5E-4385-8C30-7D941122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0445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D56CC-9D76-48EE-9636-2DFBB9F1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Participant Testing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F8061-0FD0-4492-9FEB-09CDEA3A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5" y="1825625"/>
            <a:ext cx="8770787" cy="4530726"/>
          </a:xfrm>
        </p:spPr>
        <p:txBody>
          <a:bodyPr>
            <a:normAutofit lnSpcReduction="10000"/>
          </a:bodyPr>
          <a:lstStyle/>
          <a:p>
            <a:r>
              <a:rPr lang="en-AU"/>
              <a:t>There are three types of participant testing:</a:t>
            </a:r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r>
              <a:rPr lang="en-AU"/>
              <a:t>Approach to participant testing was developed in consultation with industry and is captured in the Industry Test and Market Trial Strategy</a:t>
            </a:r>
          </a:p>
          <a:p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6F62B-D354-44DA-A553-495D51BE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3A66-B67E-4569-919D-CB6E78FCED42}" type="datetime1">
              <a:rPr lang="en-AU" smtClean="0"/>
              <a:t>16/11/2020</a:t>
            </a:fld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06D5-63E2-4EEA-B833-D50D7451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7</a:t>
            </a:fld>
            <a:endParaRPr lang="en-AU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F1EC8FB-9DDD-4E0E-9222-7D76CAAF1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596974"/>
              </p:ext>
            </p:extLst>
          </p:nvPr>
        </p:nvGraphicFramePr>
        <p:xfrm>
          <a:off x="330110" y="2097577"/>
          <a:ext cx="8463856" cy="317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964">
                  <a:extLst>
                    <a:ext uri="{9D8B030D-6E8A-4147-A177-3AD203B41FA5}">
                      <a16:colId xmlns:a16="http://schemas.microsoft.com/office/drawing/2014/main" val="1668004454"/>
                    </a:ext>
                  </a:extLst>
                </a:gridCol>
                <a:gridCol w="2499997">
                  <a:extLst>
                    <a:ext uri="{9D8B030D-6E8A-4147-A177-3AD203B41FA5}">
                      <a16:colId xmlns:a16="http://schemas.microsoft.com/office/drawing/2014/main" val="300963459"/>
                    </a:ext>
                  </a:extLst>
                </a:gridCol>
                <a:gridCol w="1731931">
                  <a:extLst>
                    <a:ext uri="{9D8B030D-6E8A-4147-A177-3AD203B41FA5}">
                      <a16:colId xmlns:a16="http://schemas.microsoft.com/office/drawing/2014/main" val="533889727"/>
                    </a:ext>
                  </a:extLst>
                </a:gridCol>
                <a:gridCol w="2115964">
                  <a:extLst>
                    <a:ext uri="{9D8B030D-6E8A-4147-A177-3AD203B41FA5}">
                      <a16:colId xmlns:a16="http://schemas.microsoft.com/office/drawing/2014/main" val="2816885252"/>
                    </a:ext>
                  </a:extLst>
                </a:gridCol>
              </a:tblGrid>
              <a:tr h="323432">
                <a:tc>
                  <a:txBody>
                    <a:bodyPr/>
                    <a:lstStyle/>
                    <a:p>
                      <a:r>
                        <a:rPr lang="en-AU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Environment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148903"/>
                  </a:ext>
                </a:extLst>
              </a:tr>
              <a:tr h="808578">
                <a:tc>
                  <a:txBody>
                    <a:bodyPr/>
                    <a:lstStyle/>
                    <a:p>
                      <a:r>
                        <a:rPr lang="en-AU"/>
                        <a:t>Industry Testing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Self-testing of functionality such as connectivity, and/or coordinated multiparty testing of functional scenarios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Staging, pre-prod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Testing a change request (CR) or processing a reallocation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032592"/>
                  </a:ext>
                </a:extLst>
              </a:tr>
              <a:tr h="815053">
                <a:tc>
                  <a:txBody>
                    <a:bodyPr/>
                    <a:lstStyle/>
                    <a:p>
                      <a:r>
                        <a:rPr lang="en-AU"/>
                        <a:t>Market Trial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AEMO coordinated multi-party end-to-end testing of business process scenarios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Pre-prod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Meter exchange involving CRs, services orders and 5-minute meter reads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116569"/>
                  </a:ext>
                </a:extLst>
              </a:tr>
              <a:tr h="996175">
                <a:tc>
                  <a:txBody>
                    <a:bodyPr/>
                    <a:lstStyle/>
                    <a:p>
                      <a:r>
                        <a:rPr lang="en-AU"/>
                        <a:t>Invitation Industry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AEMO coordinated testing of business process scenarios with a select number or subset of participants with systems ready for testing.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Pre-prod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Testing NMI transfer Process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70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69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9FE69-155D-4509-82E1-9E444D97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Participant Testing Timeline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1628E-D6E9-4D2A-B51C-7ED9E1A187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Greg Minney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CC854-BFB0-4FF0-B7BA-7970BA5A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5AC9-D7BA-485E-B465-DE82470048ED}" type="datetime1">
              <a:rPr lang="en-AU" smtClean="0"/>
              <a:t>16/11/2020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45D81-0F7F-4CBD-982B-737083C06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0098F-E71D-48A3-A525-84B724C7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185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1E8C-71A7-4957-85A0-CD1C0FDD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4691"/>
            <a:ext cx="9144000" cy="1200874"/>
          </a:xfrm>
        </p:spPr>
        <p:txBody>
          <a:bodyPr>
            <a:normAutofit fontScale="90000"/>
          </a:bodyPr>
          <a:lstStyle/>
          <a:p>
            <a:r>
              <a:rPr lang="en-US" sz="4900">
                <a:latin typeface="Tw Cen MT"/>
              </a:rPr>
              <a:t>5MS Program Timeline</a:t>
            </a:r>
            <a:br>
              <a:rPr lang="en-US">
                <a:latin typeface="Tw Cen MT"/>
              </a:rPr>
            </a:br>
            <a:r>
              <a:rPr lang="en-US" sz="3700">
                <a:latin typeface="Tw Cen MT"/>
              </a:rPr>
              <a:t>Level 1 and External Level 2 Milestones 1/2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599DA0-D255-40FF-8DA5-9F271853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9</a:t>
            </a:fld>
            <a:endParaRPr lang="en-AU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24C42B-1ECB-4E48-B078-FF3E239278A6}"/>
              </a:ext>
            </a:extLst>
          </p:cNvPr>
          <p:cNvSpPr txBox="1">
            <a:spLocks/>
          </p:cNvSpPr>
          <p:nvPr/>
        </p:nvSpPr>
        <p:spPr>
          <a:xfrm>
            <a:off x="7449473" y="5894"/>
            <a:ext cx="1694503" cy="2849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000"/>
              <a:t>Current as at 09-07-2020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D1E866-7EBD-4E67-B456-0BAE51E5C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268" y="1325565"/>
            <a:ext cx="7543463" cy="552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4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4-3 v3.potx" id="{C7FD2093-610A-4D61-ACEB-F5994A26DD88}" vid="{C097FF71-F871-4FB0-B620-0BE05792AC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87123BBF4A1B43A2A83636EAC29EC7" ma:contentTypeVersion="6" ma:contentTypeDescription="Create a new document." ma:contentTypeScope="" ma:versionID="559e8cff3645ed725d302ae481878737">
  <xsd:schema xmlns:xsd="http://www.w3.org/2001/XMLSchema" xmlns:xs="http://www.w3.org/2001/XMLSchema" xmlns:p="http://schemas.microsoft.com/office/2006/metadata/properties" xmlns:ns2="a17413d4-6e57-4186-8402-5590e2fd3036" xmlns:ns3="0c127cf3-9ebe-442f-8385-cdcccdc20a5d" targetNamespace="http://schemas.microsoft.com/office/2006/metadata/properties" ma:root="true" ma:fieldsID="84453cdb6cc2f69cbf91b1757b92711a" ns2:_="" ns3:_="">
    <xsd:import namespace="a17413d4-6e57-4186-8402-5590e2fd3036"/>
    <xsd:import namespace="0c127cf3-9ebe-442f-8385-cdcccdc20a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7413d4-6e57-4186-8402-5590e2fd30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127cf3-9ebe-442f-8385-cdcccdc20a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6869FF-F387-49FE-AADC-251455620C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28D646-3DF9-4337-ABEF-B255BCF65A96}">
  <ds:schemaRefs>
    <ds:schemaRef ds:uri="0c127cf3-9ebe-442f-8385-cdcccdc20a5d"/>
    <ds:schemaRef ds:uri="a17413d4-6e57-4186-8402-5590e2fd303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1DC2C65-6B5E-4548-8FCF-EBFB042FA01E}">
  <ds:schemaRefs>
    <ds:schemaRef ds:uri="0c127cf3-9ebe-442f-8385-cdcccdc20a5d"/>
    <ds:schemaRef ds:uri="a17413d4-6e57-4186-8402-5590e2fd303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Special RWG/SWG and ITWG: Participant Testing Environments</vt:lpstr>
      <vt:lpstr>Agenda</vt:lpstr>
      <vt:lpstr>Purpose of the Session </vt:lpstr>
      <vt:lpstr>Objectives</vt:lpstr>
      <vt:lpstr>Approach to Participant Testing</vt:lpstr>
      <vt:lpstr>AEMO 5MS Testing Environments</vt:lpstr>
      <vt:lpstr>Participant Testing Types</vt:lpstr>
      <vt:lpstr>Participant Testing Timeline</vt:lpstr>
      <vt:lpstr>5MS Program Timeline Level 1 and External Level 2 Milestones 1/2</vt:lpstr>
      <vt:lpstr>5MS Program Timeline Level 1 and External Level 2 Milestones 2/2</vt:lpstr>
      <vt:lpstr>5MS Program Timeline Level 1 and Level 2 Milestones relating to Readiness and Participant Testing</vt:lpstr>
      <vt:lpstr>5MS and GS Industry Test and Market Trials </vt:lpstr>
      <vt:lpstr>Functionality Deployment Matrix</vt:lpstr>
      <vt:lpstr>Key areas of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5MS &amp; GS Program Consultative Forum #22</dc:title>
  <dc:creator>Anne-Marie McCague</dc:creator>
  <cp:revision>2</cp:revision>
  <dcterms:created xsi:type="dcterms:W3CDTF">2020-05-26T07:09:44Z</dcterms:created>
  <dcterms:modified xsi:type="dcterms:W3CDTF">2020-11-17T01:38:10Z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EMODocumentType">
    <vt:lpwstr>1;#Operational Record|859762f2-4462-42eb-9744-c955c7e2c540</vt:lpwstr>
  </property>
  <property fmtid="{D5CDD505-2E9C-101B-9397-08002B2CF9AE}" pid="3" name="AEMOKeywords">
    <vt:lpwstr/>
  </property>
  <property fmtid="{D5CDD505-2E9C-101B-9397-08002B2CF9AE}" pid="4" name="ContentTypeId">
    <vt:lpwstr>0x010100E687123BBF4A1B43A2A83636EAC29EC7</vt:lpwstr>
  </property>
  <property fmtid="{D5CDD505-2E9C-101B-9397-08002B2CF9AE}" pid="5" name="_dlc_DocIdItemGuid">
    <vt:lpwstr>6792f036-4fdc-4c31-9a7a-8561d63dd4b7</vt:lpwstr>
  </property>
</Properties>
</file>