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7"/>
  </p:sldMasterIdLst>
  <p:notesMasterIdLst>
    <p:notesMasterId r:id="rId19"/>
  </p:notesMasterIdLst>
  <p:sldIdLst>
    <p:sldId id="256" r:id="rId8"/>
    <p:sldId id="1050" r:id="rId9"/>
    <p:sldId id="1095" r:id="rId10"/>
    <p:sldId id="1252" r:id="rId11"/>
    <p:sldId id="1365" r:id="rId12"/>
    <p:sldId id="1357" r:id="rId13"/>
    <p:sldId id="1356" r:id="rId14"/>
    <p:sldId id="1350" r:id="rId15"/>
    <p:sldId id="967" r:id="rId16"/>
    <p:sldId id="655" r:id="rId17"/>
    <p:sldId id="968" r:id="rId18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ire Morgan" initials="CM" lastIdx="1" clrIdx="0">
    <p:extLst>
      <p:ext uri="{19B8F6BF-5375-455C-9EA6-DF929625EA0E}">
        <p15:presenceInfo xmlns:p15="http://schemas.microsoft.com/office/powerpoint/2012/main" userId="S::Claire.Morgan@aemo.com.au::dc6e1f80-afb0-4b3f-a039-8dc96cdec80a" providerId="AD"/>
      </p:ext>
    </p:extLst>
  </p:cmAuthor>
  <p:cmAuthor id="2" name="Emily Brodie" initials="EB" lastIdx="38" clrIdx="1">
    <p:extLst>
      <p:ext uri="{19B8F6BF-5375-455C-9EA6-DF929625EA0E}">
        <p15:presenceInfo xmlns:p15="http://schemas.microsoft.com/office/powerpoint/2012/main" userId="S::Emily.Brodie@aemo.com.au::49ce462e-3502-4f24-a4dc-37209137f68b" providerId="AD"/>
      </p:ext>
    </p:extLst>
  </p:cmAuthor>
  <p:cmAuthor id="3" name="Anne-Marie McCague" initials="AM" lastIdx="1" clrIdx="2">
    <p:extLst>
      <p:ext uri="{19B8F6BF-5375-455C-9EA6-DF929625EA0E}">
        <p15:presenceInfo xmlns:p15="http://schemas.microsoft.com/office/powerpoint/2012/main" userId="S::AnneMarie.McCague@aemo.com.au::3580a8e1-7513-45f1-8e90-655e8672d335" providerId="AD"/>
      </p:ext>
    </p:extLst>
  </p:cmAuthor>
  <p:cmAuthor id="4" name="Tui Grant" initials="TG" lastIdx="1" clrIdx="3">
    <p:extLst>
      <p:ext uri="{19B8F6BF-5375-455C-9EA6-DF929625EA0E}">
        <p15:presenceInfo xmlns:p15="http://schemas.microsoft.com/office/powerpoint/2012/main" userId="S::Tui.Grant@aemo.com.au::a4de3812-492b-4eb6-9f5d-ba7dc5842b0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4" autoAdjust="0"/>
    <p:restoredTop sz="72772" autoAdjust="0"/>
  </p:normalViewPr>
  <p:slideViewPr>
    <p:cSldViewPr snapToGrid="0">
      <p:cViewPr varScale="1">
        <p:scale>
          <a:sx n="123" d="100"/>
          <a:sy n="123" d="100"/>
        </p:scale>
        <p:origin x="25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57950368-C231-424B-8EDC-C5EA884CC8D2}" type="datetimeFigureOut">
              <a:rPr lang="en-AU" smtClean="0"/>
              <a:t>10/07/2020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439DE090-26EF-450E-97B6-379DF324908B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115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9DE090-26EF-450E-97B6-379DF324908B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7158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37AF0D-BB21-49A3-BE26-E6FB4B125E32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65000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655AF0A9-B75F-4CE4-B6F5-9C9C91644E71}"/>
              </a:ext>
            </a:extLst>
          </p:cNvPr>
          <p:cNvGrpSpPr/>
          <p:nvPr userDrawn="1"/>
        </p:nvGrpSpPr>
        <p:grpSpPr>
          <a:xfrm>
            <a:off x="-3171489" y="4738401"/>
            <a:ext cx="12801436" cy="3019357"/>
            <a:chOff x="-2935513" y="4064389"/>
            <a:chExt cx="15659100" cy="3693368"/>
          </a:xfrm>
        </p:grpSpPr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C472C06F-2F73-4B39-8BAB-A874F77BACE5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2BDC0F06-172D-4ABF-B968-903A61518BDF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100" y="2350800"/>
            <a:ext cx="6858000" cy="2387600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100" y="4899600"/>
            <a:ext cx="6858000" cy="626400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1903" y="6230850"/>
            <a:ext cx="43208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08873" y="6230850"/>
            <a:ext cx="130205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D72C39-7BE7-49A0-9E03-2E860EBE44CA}" type="datetime1">
              <a:rPr lang="en-AU" smtClean="0"/>
              <a:t>10/07/2020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5504" y="6230850"/>
            <a:ext cx="400238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/>
              <a:t>Example footer text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4319888-40C2-4948-8D49-4AD6114010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6440" y="728074"/>
            <a:ext cx="3024336" cy="99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4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 userDrawn="1"/>
        </p:nvSpPr>
        <p:spPr>
          <a:xfrm>
            <a:off x="0" y="0"/>
            <a:ext cx="2951560" cy="6858000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00" y="457200"/>
            <a:ext cx="2486700" cy="1324800"/>
          </a:xfrm>
        </p:spPr>
        <p:txBody>
          <a:bodyPr anchor="t" anchorCtr="0">
            <a:noAutofit/>
          </a:bodyPr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51360" y="457200"/>
            <a:ext cx="5793740" cy="562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9800" y="3117600"/>
            <a:ext cx="2486700" cy="1846800"/>
          </a:xfrm>
        </p:spPr>
        <p:txBody>
          <a:bodyPr/>
          <a:lstStyle>
            <a:lvl1pPr marL="0" indent="0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56D9-A392-4697-8831-2182D5FE49C4}" type="datetime1">
              <a:rPr lang="en-AU" smtClean="0"/>
              <a:t>10/07/2020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Example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7EC157-C339-420E-8E85-22C8809233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7" y="6250627"/>
            <a:ext cx="1302050" cy="428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963E6EB-8CED-4108-B6F2-E6D13942F327}"/>
              </a:ext>
            </a:extLst>
          </p:cNvPr>
          <p:cNvGrpSpPr/>
          <p:nvPr userDrawn="1"/>
        </p:nvGrpSpPr>
        <p:grpSpPr>
          <a:xfrm>
            <a:off x="-3171489" y="4738401"/>
            <a:ext cx="12801436" cy="3019357"/>
            <a:chOff x="-2935513" y="4064389"/>
            <a:chExt cx="15659100" cy="3693368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666E238F-C6F1-48EE-9384-92F4A10A7D10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CB2B2F3D-67A7-4D54-903D-159DD3309EF1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911649FD-DC19-4DB8-B570-D760644130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417" y="2824337"/>
            <a:ext cx="3671168" cy="120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80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2951560" cy="6858000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00" y="457200"/>
            <a:ext cx="2486700" cy="1324800"/>
          </a:xfrm>
        </p:spPr>
        <p:txBody>
          <a:bodyPr anchor="t" anchorCtr="0">
            <a:noAutofit/>
          </a:bodyPr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239B3-B0FA-4170-B208-4E2BDAB8EE5B}" type="datetime1">
              <a:rPr lang="en-AU" smtClean="0"/>
              <a:t>10/07/2020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Example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5A8E53-6B2A-4241-96AC-8D49FD25DC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50000" y="457199"/>
            <a:ext cx="5792400" cy="5626800"/>
          </a:xfrm>
        </p:spPr>
        <p:txBody>
          <a:bodyPr/>
          <a:lstStyle>
            <a:lvl1pPr marL="361950" indent="-361950">
              <a:buFont typeface="+mj-lt"/>
              <a:buAutoNum type="arabicPeriod"/>
              <a:defRPr/>
            </a:lvl1pPr>
            <a:lvl2pPr marL="685800" indent="-342900">
              <a:buFont typeface="+mj-lt"/>
              <a:buAutoNum type="arabicPeriod"/>
              <a:defRPr/>
            </a:lvl2pPr>
            <a:lvl3pPr marL="1028700" indent="-342900">
              <a:buFont typeface="+mj-lt"/>
              <a:buAutoNum type="arabicPeriod"/>
              <a:defRPr/>
            </a:lvl3pPr>
            <a:lvl4pPr marL="1371600" indent="-342900">
              <a:buFont typeface="+mj-lt"/>
              <a:buAutoNum type="arabicPeriod"/>
              <a:defRPr/>
            </a:lvl4pPr>
            <a:lvl5pPr marL="17145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2188CD-9EED-4AB1-AD8C-73C0F80DE0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7" y="6250627"/>
            <a:ext cx="1302050" cy="428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8A7F0-C296-4C64-BBCC-19F7C14BAFD7}" type="datetime1">
              <a:rPr lang="en-AU" smtClean="0"/>
              <a:t>10/07/2020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Example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62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4595E4-4621-40B9-A514-15E5E3CC4987}" type="datetime1">
              <a:rPr lang="en-AU" smtClean="0"/>
              <a:t>10/07/2020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/>
              <a:t>Example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656308-505F-4C9D-B9BF-1868F7BF86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7" y="6250627"/>
            <a:ext cx="1302050" cy="428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9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646" y="1825625"/>
            <a:ext cx="43173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431828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6EC55-E8C9-4D5D-AD97-885E413724EF}" type="datetime1">
              <a:rPr lang="en-AU" smtClean="0"/>
              <a:t>10/07/2020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Example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43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00" y="136800"/>
            <a:ext cx="6752700" cy="118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502" y="1681163"/>
            <a:ext cx="432268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5502" y="2505075"/>
            <a:ext cx="432268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432270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43227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2EB2-3F14-4543-93F4-A7317AEEAAAF}" type="datetime1">
              <a:rPr lang="en-AU" smtClean="0"/>
              <a:t>10/07/2020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Example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55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13BDE-3318-4380-B10E-31A361C09642}" type="datetime1">
              <a:rPr lang="en-AU" smtClean="0"/>
              <a:t>10/07/2020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Example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574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6D12-72ED-416E-A3B5-69BC1CF85441}" type="datetime1">
              <a:rPr lang="en-AU" smtClean="0"/>
              <a:t>10/07/2020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Example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813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 userDrawn="1"/>
        </p:nvSpPr>
        <p:spPr>
          <a:xfrm>
            <a:off x="0" y="0"/>
            <a:ext cx="2951560" cy="6858000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00" y="457200"/>
            <a:ext cx="2486700" cy="1324800"/>
          </a:xfrm>
        </p:spPr>
        <p:txBody>
          <a:bodyPr anchor="t" anchorCtr="0">
            <a:noAutofit/>
          </a:bodyPr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360" y="457200"/>
            <a:ext cx="5793740" cy="562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9800" y="3117600"/>
            <a:ext cx="2486700" cy="1846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4134-AC0F-4172-9701-7030074D3234}" type="datetime1">
              <a:rPr lang="en-AU" smtClean="0"/>
              <a:t>10/07/2020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Example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E11E4B-3A96-4BA8-A032-67B5456BA8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7" y="6250627"/>
            <a:ext cx="1302050" cy="428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 userDrawn="1"/>
        </p:nvSpPr>
        <p:spPr>
          <a:xfrm>
            <a:off x="0" y="3"/>
            <a:ext cx="9144000" cy="1325563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13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47" y="136528"/>
            <a:ext cx="6751334" cy="118903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646" y="1825625"/>
            <a:ext cx="877078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319" y="6356353"/>
            <a:ext cx="130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4A7B3-1061-47D0-BC5D-642DC604803F}" type="datetime1">
              <a:rPr lang="en-AU" smtClean="0"/>
              <a:t>10/07/2020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40023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 dirty="0"/>
              <a:t>Example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1" y="6356353"/>
            <a:ext cx="4320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C1AA2C-3FFA-48E8-B036-2C5DC3A52F9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17" y="6250627"/>
            <a:ext cx="1302050" cy="428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001B86-1443-47EC-B6DC-846CE4E471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5MS Industry Testing Working Group #7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C1BF767-69BB-4556-9D40-83E020974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101" y="4899601"/>
            <a:ext cx="7914009" cy="1387989"/>
          </a:xfrm>
        </p:spPr>
        <p:txBody>
          <a:bodyPr/>
          <a:lstStyle/>
          <a:p>
            <a:r>
              <a:rPr lang="en-AU" dirty="0"/>
              <a:t>Wednesday, 24 June 2020 10:00AM – 11:00AM (AEDT)</a:t>
            </a:r>
          </a:p>
          <a:p>
            <a:r>
              <a:rPr lang="en-AU" b="1" dirty="0"/>
              <a:t>By Webex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37215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73BF6-C825-4428-B62A-F9B368684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Upcoming ITWG meetings: Proposed content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E228862-EEBB-4CBD-85C1-F9687B652A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5389964"/>
              </p:ext>
            </p:extLst>
          </p:nvPr>
        </p:nvGraphicFramePr>
        <p:xfrm>
          <a:off x="254997" y="3021078"/>
          <a:ext cx="8652786" cy="171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945">
                  <a:extLst>
                    <a:ext uri="{9D8B030D-6E8A-4147-A177-3AD203B41FA5}">
                      <a16:colId xmlns:a16="http://schemas.microsoft.com/office/drawing/2014/main" val="98134012"/>
                    </a:ext>
                  </a:extLst>
                </a:gridCol>
                <a:gridCol w="1106483">
                  <a:extLst>
                    <a:ext uri="{9D8B030D-6E8A-4147-A177-3AD203B41FA5}">
                      <a16:colId xmlns:a16="http://schemas.microsoft.com/office/drawing/2014/main" val="2298653894"/>
                    </a:ext>
                  </a:extLst>
                </a:gridCol>
                <a:gridCol w="6198358">
                  <a:extLst>
                    <a:ext uri="{9D8B030D-6E8A-4147-A177-3AD203B41FA5}">
                      <a16:colId xmlns:a16="http://schemas.microsoft.com/office/drawing/2014/main" val="94265774"/>
                    </a:ext>
                  </a:extLst>
                </a:gridCol>
              </a:tblGrid>
              <a:tr h="365772">
                <a:tc>
                  <a:txBody>
                    <a:bodyPr/>
                    <a:lstStyle/>
                    <a:p>
                      <a:pPr algn="ctr"/>
                      <a:r>
                        <a:rPr lang="en-AU" sz="15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Meeting Date</a:t>
                      </a:r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5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Meeting</a:t>
                      </a:r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r>
                        <a:rPr lang="en-AU" sz="15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Proposed Content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919977015"/>
                  </a:ext>
                </a:extLst>
              </a:tr>
              <a:tr h="1345988">
                <a:tc>
                  <a:txBody>
                    <a:bodyPr/>
                    <a:lstStyle/>
                    <a:p>
                      <a:pPr algn="ctr"/>
                      <a:r>
                        <a:rPr lang="en-AU" sz="1500" dirty="0"/>
                        <a:t>Aligned with the proposed work group amalgamation</a:t>
                      </a:r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pPr algn="ctr"/>
                      <a:endParaRPr lang="en-AU" sz="1500" dirty="0"/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pPr marL="285750" marR="0" lvl="0" indent="-285750" algn="l" defTabSz="801929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TBA</a:t>
                      </a:r>
                    </a:p>
                  </a:txBody>
                  <a:tcPr marL="4053" marR="4053" marT="4053" marB="0"/>
                </a:tc>
                <a:extLst>
                  <a:ext uri="{0D108BD9-81ED-4DB2-BD59-A6C34878D82A}">
                    <a16:rowId xmlns:a16="http://schemas.microsoft.com/office/drawing/2014/main" val="3747357815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FB49467-8440-43B8-B890-76B3C083ACE0}"/>
              </a:ext>
            </a:extLst>
          </p:cNvPr>
          <p:cNvSpPr txBox="1">
            <a:spLocks/>
          </p:cNvSpPr>
          <p:nvPr/>
        </p:nvSpPr>
        <p:spPr>
          <a:xfrm>
            <a:off x="347714" y="1587034"/>
            <a:ext cx="8425641" cy="1120951"/>
          </a:xfrm>
          <a:prstGeom prst="rect">
            <a:avLst/>
          </a:prstGeom>
        </p:spPr>
        <p:txBody>
          <a:bodyPr vert="horz" lIns="78203" tIns="39101" rIns="78203" bIns="39101" rtlCol="0">
            <a:normAutofit/>
          </a:bodyPr>
          <a:lstStyle>
            <a:lvl1pPr marL="200482" indent="-200482" algn="l" defTabSz="801929" rtl="0" eaLnBrk="1" latinLnBrk="0" hangingPunct="1">
              <a:lnSpc>
                <a:spcPct val="90000"/>
              </a:lnSpc>
              <a:spcBef>
                <a:spcPts val="877"/>
              </a:spcBef>
              <a:buFont typeface="Arial" panose="020B0604020202020204" pitchFamily="34" charset="0"/>
              <a:buChar char="•"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1447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2411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7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03375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4340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05304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06269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07233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08197" indent="-200482" algn="l" defTabSz="801929" rtl="0" eaLnBrk="1" latinLnBrk="0" hangingPunct="1">
              <a:lnSpc>
                <a:spcPct val="90000"/>
              </a:lnSpc>
              <a:spcBef>
                <a:spcPts val="439"/>
              </a:spcBef>
              <a:buFont typeface="Arial" panose="020B0604020202020204" pitchFamily="34" charset="0"/>
              <a:buChar char="•"/>
              <a:defRPr sz="15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AU" sz="2052" dirty="0">
                <a:solidFill>
                  <a:srgbClr val="C00000"/>
                </a:solidFill>
              </a:rPr>
              <a:t>Seeking feedback for proposed content/topic areas</a:t>
            </a:r>
            <a:endParaRPr lang="en-AU" sz="171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412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34F49-2AF5-4404-97FC-62EA6589F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General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4CCC8-C279-468E-BB5D-BBA1C448CD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Tui Grant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87C0D-3158-4AEC-8D34-050135988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0936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13D45-B9C7-45E0-94DE-78D1D16F9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9" y="136528"/>
            <a:ext cx="6751334" cy="1189039"/>
          </a:xfrm>
        </p:spPr>
        <p:txBody>
          <a:bodyPr/>
          <a:lstStyle/>
          <a:p>
            <a:r>
              <a:rPr lang="en-AU" dirty="0"/>
              <a:t>Agenda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72B69-91A4-45C8-9178-A028D46C6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</a:t>
            </a:fld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D5A3252-6153-450C-89B9-F67ECE2C0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348314"/>
              </p:ext>
            </p:extLst>
          </p:nvPr>
        </p:nvGraphicFramePr>
        <p:xfrm>
          <a:off x="0" y="1370300"/>
          <a:ext cx="9144000" cy="1950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180">
                  <a:extLst>
                    <a:ext uri="{9D8B030D-6E8A-4147-A177-3AD203B41FA5}">
                      <a16:colId xmlns:a16="http://schemas.microsoft.com/office/drawing/2014/main" val="538271126"/>
                    </a:ext>
                  </a:extLst>
                </a:gridCol>
                <a:gridCol w="1450593">
                  <a:extLst>
                    <a:ext uri="{9D8B030D-6E8A-4147-A177-3AD203B41FA5}">
                      <a16:colId xmlns:a16="http://schemas.microsoft.com/office/drawing/2014/main" val="1422408940"/>
                    </a:ext>
                  </a:extLst>
                </a:gridCol>
                <a:gridCol w="4646402">
                  <a:extLst>
                    <a:ext uri="{9D8B030D-6E8A-4147-A177-3AD203B41FA5}">
                      <a16:colId xmlns:a16="http://schemas.microsoft.com/office/drawing/2014/main" val="3436673978"/>
                    </a:ext>
                  </a:extLst>
                </a:gridCol>
                <a:gridCol w="2659825">
                  <a:extLst>
                    <a:ext uri="{9D8B030D-6E8A-4147-A177-3AD203B41FA5}">
                      <a16:colId xmlns:a16="http://schemas.microsoft.com/office/drawing/2014/main" val="78229782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200" b="1" cap="all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AU" sz="1200" b="1" cap="none" baseline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o.</a:t>
                      </a:r>
                      <a:endParaRPr lang="en-AU" sz="1200" b="1" cap="none" baseline="0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200" b="1" cap="none" baseline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Time (AEDT)</a:t>
                      </a:r>
                      <a:endParaRPr lang="en-AU" sz="1200" b="1" cap="none" baseline="0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200" b="1" cap="none" baseline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Agenda item</a:t>
                      </a:r>
                      <a:endParaRPr lang="en-AU" sz="1200" b="1" cap="none" baseline="0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200" b="1" cap="none" baseline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Presenter</a:t>
                      </a:r>
                      <a:endParaRPr lang="en-AU" sz="1200" b="1" cap="none" baseline="0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652" marR="58652" marT="0" marB="0" anchor="ctr"/>
                </a:tc>
                <a:extLst>
                  <a:ext uri="{0D108BD9-81ED-4DB2-BD59-A6C34878D82A}">
                    <a16:rowId xmlns:a16="http://schemas.microsoft.com/office/drawing/2014/main" val="2054372720"/>
                  </a:ext>
                </a:extLst>
              </a:tr>
              <a:tr h="325118">
                <a:tc gridSpan="4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Preliminary matters</a:t>
                      </a:r>
                    </a:p>
                  </a:txBody>
                  <a:tcPr marL="58652" marR="58652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6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3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652" marR="58652" marT="0" marB="0" anchor="ctr"/>
                </a:tc>
                <a:extLst>
                  <a:ext uri="{0D108BD9-81ED-4DB2-BD59-A6C34878D82A}">
                    <a16:rowId xmlns:a16="http://schemas.microsoft.com/office/drawing/2014/main" val="237521685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10:00 – 10:10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Welcome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Tui Grant</a:t>
                      </a:r>
                    </a:p>
                  </a:txBody>
                  <a:tcPr marL="58652" marR="58652" marT="0" marB="0" anchor="ctr"/>
                </a:tc>
                <a:extLst>
                  <a:ext uri="{0D108BD9-81ED-4DB2-BD59-A6C34878D82A}">
                    <a16:rowId xmlns:a16="http://schemas.microsoft.com/office/drawing/2014/main" val="156151048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10:10 – 10:15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Open Action Items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Tui Grant</a:t>
                      </a:r>
                    </a:p>
                  </a:txBody>
                  <a:tcPr marL="58652" marR="58652" marT="0" marB="0" anchor="ctr"/>
                </a:tc>
                <a:extLst>
                  <a:ext uri="{0D108BD9-81ED-4DB2-BD59-A6C34878D82A}">
                    <a16:rowId xmlns:a16="http://schemas.microsoft.com/office/drawing/2014/main" val="345224307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10:15 – 10:45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Proposed Industry Testing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Tui Grant</a:t>
                      </a:r>
                    </a:p>
                  </a:txBody>
                  <a:tcPr marL="58652" marR="58652" marT="0" marB="0" anchor="ctr"/>
                </a:tc>
                <a:extLst>
                  <a:ext uri="{0D108BD9-81ED-4DB2-BD59-A6C34878D82A}">
                    <a16:rowId xmlns:a16="http://schemas.microsoft.com/office/drawing/2014/main" val="378703709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en-AU" sz="1200" b="1" dirty="0">
                          <a:latin typeface="+mn-lt"/>
                        </a:rPr>
                        <a:t>6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200" b="0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10:45 – 10:50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Forward Meeting Plan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200" b="0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Tui Grant</a:t>
                      </a:r>
                    </a:p>
                  </a:txBody>
                  <a:tcPr marL="58652" marR="58652" marT="0" marB="0" anchor="ctr"/>
                </a:tc>
                <a:extLst>
                  <a:ext uri="{0D108BD9-81ED-4DB2-BD59-A6C34878D82A}">
                    <a16:rowId xmlns:a16="http://schemas.microsoft.com/office/drawing/2014/main" val="1358065815"/>
                  </a:ext>
                </a:extLst>
              </a:tr>
              <a:tr h="156611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10:50 </a:t>
                      </a:r>
                      <a:r>
                        <a:rPr lang="en-AU" sz="1200" b="0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en-AU" sz="1200" b="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11.00</a:t>
                      </a: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Questions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200" b="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8652" marR="5865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2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Tui Grant</a:t>
                      </a:r>
                      <a:endParaRPr lang="en-AU" sz="1200" b="1" dirty="0">
                        <a:solidFill>
                          <a:srgbClr val="2E74B5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652" marR="58652" marT="0" marB="0" anchor="ctr"/>
                </a:tc>
                <a:extLst>
                  <a:ext uri="{0D108BD9-81ED-4DB2-BD59-A6C34878D82A}">
                    <a16:rowId xmlns:a16="http://schemas.microsoft.com/office/drawing/2014/main" val="1692091096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830606-4A11-4F35-B44F-A9A78AEA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AC68-9474-4A70-A681-D8C9E6327FA9}" type="datetime1">
              <a:rPr lang="en-AU" smtClean="0"/>
              <a:t>10/07/2020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282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" y="136528"/>
            <a:ext cx="6804445" cy="1189039"/>
          </a:xfrm>
        </p:spPr>
        <p:txBody>
          <a:bodyPr/>
          <a:lstStyle/>
          <a:p>
            <a:r>
              <a:rPr lang="en-AU" dirty="0"/>
              <a:t>Open Actions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98F52-F508-4786-84A3-4E4B712DF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107B3-3FE4-4C31-9B4E-A3C583FFA43A}" type="datetime1">
              <a:rPr lang="en-AU" smtClean="0"/>
              <a:t>10/07/2020</a:t>
            </a:fld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</a:t>
            </a:fld>
            <a:endParaRPr lang="en-AU" dirty="0"/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024F335C-8CC0-4CA3-967E-499239B52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6382261"/>
              </p:ext>
            </p:extLst>
          </p:nvPr>
        </p:nvGraphicFramePr>
        <p:xfrm>
          <a:off x="96814" y="1369528"/>
          <a:ext cx="8947433" cy="3465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293">
                  <a:extLst>
                    <a:ext uri="{9D8B030D-6E8A-4147-A177-3AD203B41FA5}">
                      <a16:colId xmlns:a16="http://schemas.microsoft.com/office/drawing/2014/main" val="1360153596"/>
                    </a:ext>
                  </a:extLst>
                </a:gridCol>
                <a:gridCol w="3280726">
                  <a:extLst>
                    <a:ext uri="{9D8B030D-6E8A-4147-A177-3AD203B41FA5}">
                      <a16:colId xmlns:a16="http://schemas.microsoft.com/office/drawing/2014/main" val="4256299111"/>
                    </a:ext>
                  </a:extLst>
                </a:gridCol>
                <a:gridCol w="883561">
                  <a:extLst>
                    <a:ext uri="{9D8B030D-6E8A-4147-A177-3AD203B41FA5}">
                      <a16:colId xmlns:a16="http://schemas.microsoft.com/office/drawing/2014/main" val="3919592205"/>
                    </a:ext>
                  </a:extLst>
                </a:gridCol>
                <a:gridCol w="3431955">
                  <a:extLst>
                    <a:ext uri="{9D8B030D-6E8A-4147-A177-3AD203B41FA5}">
                      <a16:colId xmlns:a16="http://schemas.microsoft.com/office/drawing/2014/main" val="418906496"/>
                    </a:ext>
                  </a:extLst>
                </a:gridCol>
                <a:gridCol w="847898">
                  <a:extLst>
                    <a:ext uri="{9D8B030D-6E8A-4147-A177-3AD203B41FA5}">
                      <a16:colId xmlns:a16="http://schemas.microsoft.com/office/drawing/2014/main" val="319954480"/>
                    </a:ext>
                  </a:extLst>
                </a:gridCol>
              </a:tblGrid>
              <a:tr h="21040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Item   </a:t>
                      </a:r>
                      <a:endParaRPr lang="en-AU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Action required</a:t>
                      </a:r>
                      <a:endParaRPr lang="en-AU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Responsible</a:t>
                      </a:r>
                      <a:endParaRPr lang="en-AU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Action update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By</a:t>
                      </a:r>
                      <a:endParaRPr lang="en-AU" sz="10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extLst>
                  <a:ext uri="{0D108BD9-81ED-4DB2-BD59-A6C34878D82A}">
                    <a16:rowId xmlns:a16="http://schemas.microsoft.com/office/drawing/2014/main" val="129397537"/>
                  </a:ext>
                </a:extLst>
              </a:tr>
              <a:tr h="404430">
                <a:tc>
                  <a:txBody>
                    <a:bodyPr/>
                    <a:lstStyle/>
                    <a:p>
                      <a:pPr algn="just" fontAlgn="b"/>
                      <a:r>
                        <a:rPr lang="en-A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4.10.1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AEMO to provide the updated dates for releasing IT test plans.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AEMO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Dates are updated in the Industry Test Strategy and it will be published by 19-Jun.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15-May-2020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5741257"/>
                  </a:ext>
                </a:extLst>
              </a:tr>
              <a:tr h="360865"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6.2.1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AEMO to confirm if internal performance testing results will be shared.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AEMO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Investigated internally and confirmed that the internal performance testing details cannot be shared with Industry.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15-Jun-2020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798208034"/>
                  </a:ext>
                </a:extLst>
              </a:tr>
              <a:tr h="373039"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6.3.1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AEMO to make arrangements to copy over the production data in staging for Prudentials.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AEMO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Done in Staging.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8-Jun-2020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722227649"/>
                  </a:ext>
                </a:extLst>
              </a:tr>
              <a:tr h="199037"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6.3.2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AEMO to simulate the cut-over option for settlement invoices with 30-minutes followed by 5-minutes invoices.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AEMO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Done in Staging.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8-Jun-2020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212274542"/>
                  </a:ext>
                </a:extLst>
              </a:tr>
              <a:tr h="334938"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6.5.1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Participants to get back with the expectations on Dispatch, Settlement and Retail system status in Pre-prod for Industry testing.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Participants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response to date from participants.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19-Jun-2020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069995441"/>
                  </a:ext>
                </a:extLst>
              </a:tr>
              <a:tr h="334938"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6.5.2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AEMO to check with 5MS program to consider options to enable early bi-lateral testing for Retail release.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AEMO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Investigation underway to increase capacity of Staging environment to allow bi-lateral testing.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19-Jun-2020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547075156"/>
                  </a:ext>
                </a:extLst>
              </a:tr>
              <a:tr h="334938"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6.6.1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AEMO to invite ITWG attendees to RWG.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AEMO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Done.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15-Jun-2020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51384371"/>
                  </a:ext>
                </a:extLst>
              </a:tr>
              <a:tr h="334938"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6.6.2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AEMO to send the updated meeting pack with examples for the Industry testing related suggestions invited.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AEMO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item is incorporated into the next ITWG pack.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3-Jun-2020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676739538"/>
                  </a:ext>
                </a:extLst>
              </a:tr>
              <a:tr h="334938"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6.6.3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AEMO to provide a single-page view of the dates related to 5MS participant testing and go-live.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AEMO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Added in the ITWG #7 pack.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AU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15-Jun-2020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679601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759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C7C08-A8A0-43BF-87F1-17335C0FD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41"/>
            <a:ext cx="8076767" cy="2852737"/>
          </a:xfrm>
        </p:spPr>
        <p:txBody>
          <a:bodyPr/>
          <a:lstStyle/>
          <a:p>
            <a:r>
              <a:rPr lang="en-AU" dirty="0"/>
              <a:t>Proposed Industry Testing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4CACF-669E-486F-BC52-BF18F78DA0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Tui Grant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70B61-773A-41DE-9445-925856652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14294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A9AA6-8C20-4790-8A46-4097D1842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Approaches for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B7880-3123-41AA-AAF8-47A247A01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646" y="1619643"/>
            <a:ext cx="8770787" cy="458267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AU" dirty="0"/>
              <a:t>Assumes current timeframes:</a:t>
            </a:r>
          </a:p>
          <a:p>
            <a:pPr lvl="1">
              <a:lnSpc>
                <a:spcPct val="100000"/>
              </a:lnSpc>
            </a:pPr>
            <a:r>
              <a:rPr lang="en-AU" dirty="0"/>
              <a:t>MDM release 9-Mar-21</a:t>
            </a:r>
          </a:p>
          <a:p>
            <a:pPr lvl="1">
              <a:lnSpc>
                <a:spcPct val="100000"/>
              </a:lnSpc>
            </a:pPr>
            <a:r>
              <a:rPr lang="en-AU" dirty="0"/>
              <a:t>Dispatch and settlements releases 1 Apr 21</a:t>
            </a:r>
          </a:p>
          <a:p>
            <a:pPr lvl="1">
              <a:lnSpc>
                <a:spcPct val="100000"/>
              </a:lnSpc>
            </a:pPr>
            <a:r>
              <a:rPr lang="en-AU" dirty="0"/>
              <a:t>5MS commencement 1 Jul 21</a:t>
            </a:r>
          </a:p>
          <a:p>
            <a:pPr lvl="1">
              <a:lnSpc>
                <a:spcPct val="100000"/>
              </a:lnSpc>
            </a:pPr>
            <a:r>
              <a:rPr lang="en-AU" dirty="0"/>
              <a:t>GS  commencement 6 Feb 22</a:t>
            </a:r>
          </a:p>
          <a:p>
            <a:pPr>
              <a:lnSpc>
                <a:spcPct val="100000"/>
              </a:lnSpc>
            </a:pPr>
            <a:r>
              <a:rPr lang="en-AU" dirty="0"/>
              <a:t>Industry Testing and Market Trials Strategy: Updated in line with MDM deferral</a:t>
            </a:r>
          </a:p>
          <a:p>
            <a:pPr>
              <a:lnSpc>
                <a:spcPct val="100000"/>
              </a:lnSpc>
            </a:pPr>
            <a:r>
              <a:rPr lang="en-AU" dirty="0"/>
              <a:t>Feedback sought on the recommended testing approach for platform deployments</a:t>
            </a:r>
          </a:p>
          <a:p>
            <a:pPr>
              <a:lnSpc>
                <a:spcPct val="100000"/>
              </a:lnSpc>
            </a:pPr>
            <a:r>
              <a:rPr lang="en-AU" dirty="0"/>
              <a:t>Participants requested to nominate requirements for the proposed test approach to ensure industry testing can confidently be conducted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AU" b="1" dirty="0">
                <a:solidFill>
                  <a:srgbClr val="C00000"/>
                </a:solidFill>
              </a:rPr>
              <a:t>Next Steps:</a:t>
            </a:r>
          </a:p>
          <a:p>
            <a:pPr>
              <a:lnSpc>
                <a:spcPct val="100000"/>
              </a:lnSpc>
            </a:pPr>
            <a:r>
              <a:rPr lang="en-AU" dirty="0"/>
              <a:t>Consolidate feedback when received</a:t>
            </a:r>
          </a:p>
          <a:p>
            <a:pPr>
              <a:lnSpc>
                <a:spcPct val="100000"/>
              </a:lnSpc>
            </a:pPr>
            <a:r>
              <a:rPr lang="en-AU" dirty="0"/>
              <a:t>Confirm the preparation timeframes (based on feedback)</a:t>
            </a:r>
          </a:p>
          <a:p>
            <a:pPr>
              <a:lnSpc>
                <a:spcPct val="100000"/>
              </a:lnSpc>
            </a:pPr>
            <a:r>
              <a:rPr lang="en-AU" dirty="0"/>
              <a:t>Confirm refresh dates for each release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8A6E3D-0A37-447D-A133-E227270EC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2930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C25D1-6499-433B-B195-311480940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238" y="150595"/>
            <a:ext cx="8179079" cy="1056762"/>
          </a:xfrm>
        </p:spPr>
        <p:txBody>
          <a:bodyPr/>
          <a:lstStyle/>
          <a:p>
            <a:r>
              <a:rPr lang="en-AU" dirty="0"/>
              <a:t>Proposed market testing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5128C-61E8-4FA9-A527-8379FFACF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6</a:t>
            </a:fld>
            <a:endParaRPr lang="en-AU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1230875-F461-44E9-9C58-7530F252DA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195749"/>
              </p:ext>
            </p:extLst>
          </p:nvPr>
        </p:nvGraphicFramePr>
        <p:xfrm>
          <a:off x="0" y="1418503"/>
          <a:ext cx="9144001" cy="5095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030">
                  <a:extLst>
                    <a:ext uri="{9D8B030D-6E8A-4147-A177-3AD203B41FA5}">
                      <a16:colId xmlns:a16="http://schemas.microsoft.com/office/drawing/2014/main" val="4143899969"/>
                    </a:ext>
                  </a:extLst>
                </a:gridCol>
                <a:gridCol w="1360725">
                  <a:extLst>
                    <a:ext uri="{9D8B030D-6E8A-4147-A177-3AD203B41FA5}">
                      <a16:colId xmlns:a16="http://schemas.microsoft.com/office/drawing/2014/main" val="55090960"/>
                    </a:ext>
                  </a:extLst>
                </a:gridCol>
                <a:gridCol w="1305983">
                  <a:extLst>
                    <a:ext uri="{9D8B030D-6E8A-4147-A177-3AD203B41FA5}">
                      <a16:colId xmlns:a16="http://schemas.microsoft.com/office/drawing/2014/main" val="851385450"/>
                    </a:ext>
                  </a:extLst>
                </a:gridCol>
                <a:gridCol w="1540591">
                  <a:extLst>
                    <a:ext uri="{9D8B030D-6E8A-4147-A177-3AD203B41FA5}">
                      <a16:colId xmlns:a16="http://schemas.microsoft.com/office/drawing/2014/main" val="1745105632"/>
                    </a:ext>
                  </a:extLst>
                </a:gridCol>
                <a:gridCol w="3458672">
                  <a:extLst>
                    <a:ext uri="{9D8B030D-6E8A-4147-A177-3AD203B41FA5}">
                      <a16:colId xmlns:a16="http://schemas.microsoft.com/office/drawing/2014/main" val="891359713"/>
                    </a:ext>
                  </a:extLst>
                </a:gridCol>
              </a:tblGrid>
              <a:tr h="447274">
                <a:tc>
                  <a:txBody>
                    <a:bodyPr/>
                    <a:lstStyle/>
                    <a:p>
                      <a:pPr algn="ctr"/>
                      <a:r>
                        <a:rPr lang="en-AU" sz="1100" dirty="0"/>
                        <a:t>Proposed go-live/ commencement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 dirty="0"/>
                        <a:t>Current test approach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 dirty="0"/>
                        <a:t>Proposed test approach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 dirty="0"/>
                        <a:t>Proposed timeframe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100" dirty="0"/>
                        <a:t>Comments</a:t>
                      </a:r>
                    </a:p>
                  </a:txBody>
                  <a:tcPr marL="73725" marR="73725" marT="36862" marB="36862"/>
                </a:tc>
                <a:extLst>
                  <a:ext uri="{0D108BD9-81ED-4DB2-BD59-A6C34878D82A}">
                    <a16:rowId xmlns:a16="http://schemas.microsoft.com/office/drawing/2014/main" val="4092478273"/>
                  </a:ext>
                </a:extLst>
              </a:tr>
              <a:tr h="820824">
                <a:tc>
                  <a:txBody>
                    <a:bodyPr/>
                    <a:lstStyle/>
                    <a:p>
                      <a:r>
                        <a:rPr lang="en-AU" sz="1100" b="1" dirty="0"/>
                        <a:t>Dispatch and Bidding </a:t>
                      </a:r>
                    </a:p>
                    <a:p>
                      <a:r>
                        <a:rPr lang="en-AU" sz="1100" dirty="0"/>
                        <a:t>01-Apr-21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Market trials: </a:t>
                      </a:r>
                    </a:p>
                    <a:p>
                      <a:r>
                        <a:rPr lang="en-AU" sz="1100" dirty="0"/>
                        <a:t>Both 5-min and 30-min functionality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Industry testing: </a:t>
                      </a:r>
                    </a:p>
                    <a:p>
                      <a:r>
                        <a:rPr lang="en-AU" sz="1100" dirty="0"/>
                        <a:t>5-min functionality only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100" dirty="0"/>
                        <a:t>29-Nov-20 to 1-Apr-21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100" dirty="0"/>
                        <a:t>(~18 weeks)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Participants will be able to access, test and develop against the new 5MS functionality.</a:t>
                      </a:r>
                    </a:p>
                  </a:txBody>
                  <a:tcPr marL="73725" marR="73725" marT="36862" marB="36862"/>
                </a:tc>
                <a:extLst>
                  <a:ext uri="{0D108BD9-81ED-4DB2-BD59-A6C34878D82A}">
                    <a16:rowId xmlns:a16="http://schemas.microsoft.com/office/drawing/2014/main" val="1021940826"/>
                  </a:ext>
                </a:extLst>
              </a:tr>
              <a:tr h="1259797">
                <a:tc>
                  <a:txBody>
                    <a:bodyPr/>
                    <a:lstStyle/>
                    <a:p>
                      <a:r>
                        <a:rPr lang="en-AU" sz="1100" b="1" dirty="0"/>
                        <a:t>Settlements </a:t>
                      </a:r>
                    </a:p>
                    <a:p>
                      <a:r>
                        <a:rPr lang="en-AU" sz="1100" dirty="0"/>
                        <a:t>01-Apr-21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Market trials: </a:t>
                      </a:r>
                    </a:p>
                    <a:p>
                      <a:r>
                        <a:rPr lang="en-AU" sz="1100" dirty="0"/>
                        <a:t>Both 5-min and 30-min functionality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Industry testing: </a:t>
                      </a:r>
                    </a:p>
                    <a:p>
                      <a:r>
                        <a:rPr lang="en-AU" sz="1100" dirty="0"/>
                        <a:t>30-min only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100" dirty="0"/>
                        <a:t>17-Feb-21 to 15 Mar-21 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100" dirty="0"/>
                        <a:t>(~4 weeks)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AEMO will generate a full suite of invoices for 30 minute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Updated Prudential data will also be made available to allow participants to fully test their solutions.</a:t>
                      </a:r>
                    </a:p>
                  </a:txBody>
                  <a:tcPr marL="73725" marR="73725" marT="36862" marB="36862"/>
                </a:tc>
                <a:extLst>
                  <a:ext uri="{0D108BD9-81ED-4DB2-BD59-A6C34878D82A}">
                    <a16:rowId xmlns:a16="http://schemas.microsoft.com/office/drawing/2014/main" val="3417883598"/>
                  </a:ext>
                </a:extLst>
              </a:tr>
              <a:tr h="820824"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1" dirty="0"/>
                        <a:t>MDM Platform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09-Mar-21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Market trials: </a:t>
                      </a:r>
                    </a:p>
                    <a:p>
                      <a:r>
                        <a:rPr lang="en-AU" sz="1100" dirty="0"/>
                        <a:t>Both 5-min and 30-min functionality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Invitation industry Testing: 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30-min only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100" dirty="0"/>
                        <a:t>1-Feb-21 to 3 Mar-21 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100" dirty="0"/>
                        <a:t>(~4 weeks)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Co-ordinated testing with MDP’s to validate MTRD and MDMT transactions.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Available for all other participants to verify reports, API’s and schema testing.</a:t>
                      </a:r>
                    </a:p>
                  </a:txBody>
                  <a:tcPr marL="73725" marR="73725" marT="36862" marB="36862"/>
                </a:tc>
                <a:extLst>
                  <a:ext uri="{0D108BD9-81ED-4DB2-BD59-A6C34878D82A}">
                    <a16:rowId xmlns:a16="http://schemas.microsoft.com/office/drawing/2014/main" val="2245071513"/>
                  </a:ext>
                </a:extLst>
              </a:tr>
              <a:tr h="995280"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1" dirty="0"/>
                        <a:t>5MS Commencement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01-Jul-21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Market trials: 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5-min capability across all streams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Market trials: 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5-min capability across all streams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100" dirty="0"/>
                        <a:t>6-Apr-21 to 31-May -21 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100" dirty="0"/>
                        <a:t>(~8 weeks)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Co-ordinated testing of bidding, dispatch, settlements and metering with all participants who want to take part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Consistent with current planned scope and timing of 5MS capability market trial</a:t>
                      </a:r>
                    </a:p>
                  </a:txBody>
                  <a:tcPr marL="73725" marR="73725" marT="36862" marB="36862"/>
                </a:tc>
                <a:extLst>
                  <a:ext uri="{0D108BD9-81ED-4DB2-BD59-A6C34878D82A}">
                    <a16:rowId xmlns:a16="http://schemas.microsoft.com/office/drawing/2014/main" val="2145695656"/>
                  </a:ext>
                </a:extLst>
              </a:tr>
              <a:tr h="751480"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1" dirty="0"/>
                        <a:t>GS Commencement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06-Feb-22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Market trials: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GS with financial settlement 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Market trials: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GS with financial settlement 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100" dirty="0"/>
                        <a:t>1-Oct-21 to 15-Nov-21 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100" dirty="0"/>
                        <a:t>(~6 weeks)</a:t>
                      </a:r>
                    </a:p>
                  </a:txBody>
                  <a:tcPr marL="73725" marR="73725" marT="36862" marB="36862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Co-ordinated testing of settlements and metering with all participants who want to take part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Scope and timing as for the current approach</a:t>
                      </a:r>
                    </a:p>
                  </a:txBody>
                  <a:tcPr marL="73725" marR="73725" marT="36862" marB="36862"/>
                </a:tc>
                <a:extLst>
                  <a:ext uri="{0D108BD9-81ED-4DB2-BD59-A6C34878D82A}">
                    <a16:rowId xmlns:a16="http://schemas.microsoft.com/office/drawing/2014/main" val="3532063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391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C96F6-C0D7-4CE3-917A-0B2CEF8EC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Industry Testing - Dates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AC7CD-CE7F-4899-84D9-5E42B8AC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8A7F0-C296-4C64-BBCC-19F7C14BAFD7}" type="datetime1">
              <a:rPr lang="en-AU" smtClean="0"/>
              <a:t>10/07/2020</a:t>
            </a:fld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B8DC5-DA63-432D-8F53-7FE49830E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7</a:t>
            </a:fld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1C9F1D-266C-4006-92D1-97913BBE3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546" y="1325567"/>
            <a:ext cx="8830907" cy="533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743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C25D1-6499-433B-B195-311480940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05" y="211462"/>
            <a:ext cx="8675886" cy="1120951"/>
          </a:xfrm>
        </p:spPr>
        <p:txBody>
          <a:bodyPr/>
          <a:lstStyle/>
          <a:p>
            <a:r>
              <a:rPr lang="en-AU" dirty="0"/>
              <a:t>Suggestions for Test Scope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5128C-61E8-4FA9-A527-8379FFACF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8</a:t>
            </a:fld>
            <a:endParaRPr lang="en-AU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1230875-F461-44E9-9C58-7530F252DA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091578"/>
              </p:ext>
            </p:extLst>
          </p:nvPr>
        </p:nvGraphicFramePr>
        <p:xfrm>
          <a:off x="-3367" y="1332413"/>
          <a:ext cx="9147367" cy="5302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2964">
                  <a:extLst>
                    <a:ext uri="{9D8B030D-6E8A-4147-A177-3AD203B41FA5}">
                      <a16:colId xmlns:a16="http://schemas.microsoft.com/office/drawing/2014/main" val="4143899969"/>
                    </a:ext>
                  </a:extLst>
                </a:gridCol>
                <a:gridCol w="3201071">
                  <a:extLst>
                    <a:ext uri="{9D8B030D-6E8A-4147-A177-3AD203B41FA5}">
                      <a16:colId xmlns:a16="http://schemas.microsoft.com/office/drawing/2014/main" val="1638545140"/>
                    </a:ext>
                  </a:extLst>
                </a:gridCol>
                <a:gridCol w="3613332">
                  <a:extLst>
                    <a:ext uri="{9D8B030D-6E8A-4147-A177-3AD203B41FA5}">
                      <a16:colId xmlns:a16="http://schemas.microsoft.com/office/drawing/2014/main" val="2702108470"/>
                    </a:ext>
                  </a:extLst>
                </a:gridCol>
              </a:tblGrid>
              <a:tr h="400569">
                <a:tc>
                  <a:txBody>
                    <a:bodyPr/>
                    <a:lstStyle/>
                    <a:p>
                      <a:pPr algn="l"/>
                      <a:r>
                        <a:rPr lang="en-AU" sz="1100" dirty="0"/>
                        <a:t>Proposed go-live/ commencement of</a:t>
                      </a:r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Test approach</a:t>
                      </a:r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100" dirty="0"/>
                        <a:t>Dates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4092478273"/>
                  </a:ext>
                </a:extLst>
              </a:tr>
              <a:tr h="400569">
                <a:tc>
                  <a:txBody>
                    <a:bodyPr/>
                    <a:lstStyle/>
                    <a:p>
                      <a:r>
                        <a:rPr lang="en-AU" sz="1100" b="1" dirty="0"/>
                        <a:t>Dispatch and Bidding</a:t>
                      </a:r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Industry Testing: </a:t>
                      </a:r>
                    </a:p>
                    <a:p>
                      <a:r>
                        <a:rPr lang="en-AU" sz="1100" dirty="0"/>
                        <a:t>5-min functionality only</a:t>
                      </a:r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From: 29-Nov-2020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To: 13-Mar-2021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1021940826"/>
                  </a:ext>
                </a:extLst>
              </a:tr>
              <a:tr h="446277">
                <a:tc gridSpan="3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100" dirty="0"/>
                        <a:t>Suggested Scope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Transition state available for the period in the lead up to go-live.</a:t>
                      </a:r>
                    </a:p>
                  </a:txBody>
                  <a:tcPr marL="78203" marR="78203" marT="39101" marB="39101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300" dirty="0"/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3971184388"/>
                  </a:ext>
                </a:extLst>
              </a:tr>
              <a:tr h="400569">
                <a:tc>
                  <a:txBody>
                    <a:bodyPr/>
                    <a:lstStyle/>
                    <a:p>
                      <a:r>
                        <a:rPr lang="en-AU" sz="1100" b="1" dirty="0"/>
                        <a:t>Settlements</a:t>
                      </a:r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Industry Testing: </a:t>
                      </a:r>
                    </a:p>
                    <a:p>
                      <a:r>
                        <a:rPr lang="en-AU" sz="1100" dirty="0"/>
                        <a:t>30-min only</a:t>
                      </a:r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From: 17-Feb-2021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To: 13-Mar-2021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3417883598"/>
                  </a:ext>
                </a:extLst>
              </a:tr>
              <a:tr h="596628">
                <a:tc gridSpan="3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100" dirty="0"/>
                        <a:t>Suggested Scope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Integrated across reallocations, settlements and prudential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Produce Invoices for 30 minute</a:t>
                      </a:r>
                    </a:p>
                  </a:txBody>
                  <a:tcPr marL="78203" marR="78203" marT="39101" marB="39101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300" dirty="0"/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2164933758"/>
                  </a:ext>
                </a:extLst>
              </a:tr>
              <a:tr h="42630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1100" b="1" dirty="0"/>
                        <a:t>MDM Platform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100" dirty="0"/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r>
                        <a:rPr lang="en-AU" sz="1100" dirty="0"/>
                        <a:t>Invitation Industry Testing:</a:t>
                      </a:r>
                    </a:p>
                  </a:txBody>
                  <a:tcPr marL="78203" marR="78203" marT="39101" marB="3910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From: 01-Feb-2021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dirty="0"/>
                        <a:t>To: 09-Mar-2021</a:t>
                      </a:r>
                    </a:p>
                  </a:txBody>
                  <a:tcPr marL="78203" marR="78203" marT="39101" marB="39101"/>
                </a:tc>
                <a:extLst>
                  <a:ext uri="{0D108BD9-81ED-4DB2-BD59-A6C34878D82A}">
                    <a16:rowId xmlns:a16="http://schemas.microsoft.com/office/drawing/2014/main" val="655987876"/>
                  </a:ext>
                </a:extLst>
              </a:tr>
              <a:tr h="2587971"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/>
                        <a:t>Suggested Scope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Verification of B2B MDFF reads in 30, 15 and 5 minute format sent to participants.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Verification of B2M MDFF reads in 30, 15 and 5 minute format sent to AEMO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Verification of B2M MDMF reads sent to AEMO.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Verification of interfacing protocols to support the submission of Inbox / inbound CATS, NMID and MDMT B2M messages and acknowledgments to AEMO by Participants. 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Verification of interfacing protocols for the delivery of Outbox / outbound CATS, NMID and MDMT B2M messages and acknowledgments to Participants by AEMO.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submission of CR1000, CR1030, CR3005, CR3091 and, CR3081 and CR5051.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Verify the new schema and RM report features.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 MSATS browser via Market portal and also confirm MSATS Browser changes to allow Participants to: </a:t>
                      </a:r>
                    </a:p>
                    <a:p>
                      <a:pPr marL="6286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 their B2M Outbox protocol preference. </a:t>
                      </a:r>
                    </a:p>
                    <a:p>
                      <a:pPr marL="6286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 their B2M Outbound messages queued in their queue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100" dirty="0"/>
                    </a:p>
                  </a:txBody>
                  <a:tcPr marL="78203" marR="78203" marT="39101" marB="39101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787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079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8D96D-8A4A-4546-8288-A4A82B0E2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Forward meeting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8BC7C-8815-42A7-A1D3-E28C71C4FF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Tui Grant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D30F6-B373-4ECA-A4BA-D586588A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20492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AEMO TW Segoe">
      <a:majorFont>
        <a:latin typeface="Century Gothic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 4-3 v3.potx" id="{C7FD2093-610A-4D61-ACEB-F5994A26DD88}" vid="{C097FF71-F871-4FB0-B620-0BE05792AC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409ac0fb-07cb-4169-8a26-def2760b5502" ContentTypeId="0x0101009BE89D58CAF0934CA32A20BCFFD353DC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Custodian xmlns="a14523ce-dede-483e-883a-2d83261080bd">
      <UserInfo>
        <DisplayName/>
        <AccountId xsi:nil="true"/>
        <AccountType/>
      </UserInfo>
    </AEMOCustodian>
    <ArchiveDocument xmlns="a14523ce-dede-483e-883a-2d83261080bd">false</ArchiveDocument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AEMOKeywordsTaxHTField0 xmlns="a14523ce-dede-483e-883a-2d83261080bd">
      <Terms xmlns="http://schemas.microsoft.com/office/infopath/2007/PartnerControls"/>
    </AEMOKeywordsTaxHTField0>
    <TaxCatchAll xmlns="a14523ce-dede-483e-883a-2d83261080bd">
      <Value>1</Value>
    </TaxCatchAll>
    <AEMODescription xmlns="a14523ce-dede-483e-883a-2d83261080bd" xsi:nil="true"/>
    <_dlc_DocId xmlns="a14523ce-dede-483e-883a-2d83261080bd">PROJECT-107690352-9017</_dlc_DocId>
    <_dlc_DocIdUrl xmlns="a14523ce-dede-483e-883a-2d83261080bd">
      <Url>http://sharedocs/projects/5ms/_layouts/15/DocIdRedir.aspx?ID=PROJECT-107690352-9017</Url>
      <Description>PROJECT-107690352-9017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090D6681D809D4D8FC2F677DB1CD59F" ma:contentTypeVersion="0" ma:contentTypeDescription="" ma:contentTypeScope="" ma:versionID="5f210c46fef8c3b1101fe9149cdec39d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7d74405751bc119387ad193d718cb389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3fb317b-587c-4d3f-8b3e-5de22a86522e}" ma:internalName="TaxCatchAll" ma:showField="CatchAllData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3fb317b-587c-4d3f-8b3e-5de22a86522e}" ma:internalName="TaxCatchAllLabel" ma:readOnly="true" ma:showField="CatchAllDataLabel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B2045325-B69A-4E4F-81F6-16DD7705A72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735056B-1DB0-40DB-A41E-A2F2FB83124C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BDF71D06-409E-45AC-A967-4C0DBD9974B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82CD16F-FBAB-49BF-991C-71768A220A0E}">
  <ds:schemaRefs>
    <ds:schemaRef ds:uri="http://purl.org/dc/terms/"/>
    <ds:schemaRef ds:uri="http://schemas.openxmlformats.org/package/2006/metadata/core-properties"/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D6F5D67B-F785-44D5-8393-A0F812C05F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33933CA8-0E5F-48E9-95ED-4FB5374761A0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4-3 full colour</Template>
  <TotalTime>14128</TotalTime>
  <Words>999</Words>
  <Application>Microsoft Office PowerPoint</Application>
  <PresentationFormat>On-screen Show (4:3)</PresentationFormat>
  <Paragraphs>210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Futura Std Light</vt:lpstr>
      <vt:lpstr>Segoe UI Semilight</vt:lpstr>
      <vt:lpstr>Office Theme</vt:lpstr>
      <vt:lpstr>5MS Industry Testing Working Group #7</vt:lpstr>
      <vt:lpstr>Agenda</vt:lpstr>
      <vt:lpstr>Open Actions </vt:lpstr>
      <vt:lpstr>Proposed Industry Testing</vt:lpstr>
      <vt:lpstr>Approaches for testing</vt:lpstr>
      <vt:lpstr>Proposed market testing approach</vt:lpstr>
      <vt:lpstr>Industry Testing - Dates</vt:lpstr>
      <vt:lpstr>Suggestions for Test Scope</vt:lpstr>
      <vt:lpstr>Forward meeting plan</vt:lpstr>
      <vt:lpstr>Upcoming ITWG meetings: Proposed content</vt:lpstr>
      <vt:lpstr>General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5MS &amp; GS ITWG # 7</dc:title>
  <dc:creator>Monica Morona</dc:creator>
  <cp:lastModifiedBy>Felicity Bodger</cp:lastModifiedBy>
  <cp:revision>192</cp:revision>
  <cp:lastPrinted>2020-01-23T05:36:07Z</cp:lastPrinted>
  <dcterms:created xsi:type="dcterms:W3CDTF">2019-10-21T06:16:40Z</dcterms:created>
  <dcterms:modified xsi:type="dcterms:W3CDTF">2020-07-10T01:27:22Z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0x0101009BE89D58CAF0934CA32A20BCFFD353DC00D090D6681D809D4D8FC2F677DB1CD59F</vt:lpwstr>
  </property>
  <property fmtid="{D5CDD505-2E9C-101B-9397-08002B2CF9AE}" pid="3" name="AEMODocumentType">
    <vt:lpwstr>1;#Operational Record|859762f2-4462-42eb-9744-c955c7e2c540</vt:lpwstr>
  </property>
  <property fmtid="{D5CDD505-2E9C-101B-9397-08002B2CF9AE}" pid="4" name="AEMOKeywords">
    <vt:lpwstr/>
  </property>
  <property fmtid="{D5CDD505-2E9C-101B-9397-08002B2CF9AE}" pid="5" name="_dlc_DocIdItemGuid">
    <vt:lpwstr>808599ee-9c64-4e35-8fe7-cbbae62f62a6</vt:lpwstr>
  </property>
</Properties>
</file>