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33"/>
  </p:notesMasterIdLst>
  <p:sldIdLst>
    <p:sldId id="257" r:id="rId6"/>
    <p:sldId id="1501" r:id="rId7"/>
    <p:sldId id="465" r:id="rId8"/>
    <p:sldId id="1466" r:id="rId9"/>
    <p:sldId id="3874" r:id="rId10"/>
    <p:sldId id="1503" r:id="rId11"/>
    <p:sldId id="879" r:id="rId12"/>
    <p:sldId id="1502" r:id="rId13"/>
    <p:sldId id="3770" r:id="rId14"/>
    <p:sldId id="3854" r:id="rId15"/>
    <p:sldId id="3855" r:id="rId16"/>
    <p:sldId id="3842" r:id="rId17"/>
    <p:sldId id="3868" r:id="rId18"/>
    <p:sldId id="3867" r:id="rId19"/>
    <p:sldId id="3871" r:id="rId20"/>
    <p:sldId id="3863" r:id="rId21"/>
    <p:sldId id="3876" r:id="rId22"/>
    <p:sldId id="3840" r:id="rId23"/>
    <p:sldId id="3875" r:id="rId24"/>
    <p:sldId id="258" r:id="rId25"/>
    <p:sldId id="3869" r:id="rId26"/>
    <p:sldId id="3879" r:id="rId27"/>
    <p:sldId id="3873" r:id="rId28"/>
    <p:sldId id="1500" r:id="rId29"/>
    <p:sldId id="3864" r:id="rId30"/>
    <p:sldId id="3866" r:id="rId31"/>
    <p:sldId id="151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1466"/>
            <p14:sldId id="3874"/>
            <p14:sldId id="1503"/>
            <p14:sldId id="879"/>
          </p14:sldIdLst>
        </p14:section>
        <p14:section name="Program Status Update" id="{A824D464-18FC-4756-8E6A-B69E7ECF6DF6}">
          <p14:sldIdLst>
            <p14:sldId id="1502"/>
            <p14:sldId id="3770"/>
            <p14:sldId id="3854"/>
            <p14:sldId id="3855"/>
            <p14:sldId id="3842"/>
            <p14:sldId id="3868"/>
            <p14:sldId id="3867"/>
            <p14:sldId id="3871"/>
            <p14:sldId id="3863"/>
            <p14:sldId id="3876"/>
            <p14:sldId id="3840"/>
            <p14:sldId id="3875"/>
            <p14:sldId id="258"/>
            <p14:sldId id="3869"/>
            <p14:sldId id="3879"/>
            <p14:sldId id="3873"/>
            <p14:sldId id="1500"/>
            <p14:sldId id="3864"/>
            <p14:sldId id="3866"/>
            <p14:sldId id="151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1"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8E8E8"/>
    <a:srgbClr val="CCCCCC"/>
    <a:srgbClr val="EDCAF2"/>
    <a:srgbClr val="009A00"/>
    <a:srgbClr val="134555"/>
    <a:srgbClr val="620918"/>
    <a:srgbClr val="360F3C"/>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5C52A4-5028-496B-BE30-AB3751F1B22C}" v="3" dt="2021-05-27T12:06:17.958"/>
    <p1510:client id="{2E4B5E47-0173-375B-595C-01DAC0145362}" v="231" dt="2021-05-27T11:53:16.649"/>
    <p1510:client id="{487A56F4-606A-4CC8-B9F2-4F699A56434A}" v="52" dt="2021-05-28T06:03:44.052"/>
    <p1510:client id="{4B24A5ED-5881-4DCB-BA1A-F37F03723F70}" v="2" dt="2021-05-27T10:07:54.933"/>
    <p1510:client id="{9C305D43-68A0-4DE6-8F33-33851082EA51}" v="731" dt="2021-05-27T02:54:47.038"/>
    <p1510:client id="{B4DE2C1D-FE83-4B5D-9D8A-79098FE7B5FA}" v="5801" dt="2021-05-28T00:54:07.219"/>
    <p1510:client id="{B67C036B-B7B8-4850-AB9E-6AF9AB805662}" v="1512" dt="2021-05-28T00:19:43.9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 Id="rId4" Type="http://schemas.openxmlformats.org/officeDocument/2006/relationships/image" Target="../media/image1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30/05/2021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7</a:t>
            </a:fld>
            <a:endParaRPr lang="en-AU"/>
          </a:p>
        </p:txBody>
      </p:sp>
    </p:spTree>
    <p:extLst>
      <p:ext uri="{BB962C8B-B14F-4D97-AF65-F5344CB8AC3E}">
        <p14:creationId xmlns:p14="http://schemas.microsoft.com/office/powerpoint/2010/main" val="1044930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88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0023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30/05/2021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30/05/2021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30/05/2021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30/05/2021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30/05/2021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30/05/2021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30/05/2021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30/05/2021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30/05/2021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30/05/2021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30/05/2021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hyperlink" Target="https://aemo.com.au/initiatives/major-programs/nem-five-minute-settlement-program-and-global-settlement/participant-toolbox/program-calendar-and-timelines" TargetMode="External"/><Relationship Id="rId7" Type="http://schemas.openxmlformats.org/officeDocument/2006/relationships/package" Target="../embeddings/Microsoft_Excel_Worksheet_F1A_BC683E1C.xlsx"/><Relationship Id="rId12"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4.emf"/><Relationship Id="rId11" Type="http://schemas.openxmlformats.org/officeDocument/2006/relationships/package" Target="../embeddings/Microsoft_Excel_Worksheet_F1A_BC683E1C2.xlsx"/><Relationship Id="rId5" Type="http://schemas.openxmlformats.org/officeDocument/2006/relationships/package" Target="../embeddings/Microsoft_Excel_Worksheet_D018326E.xlsx"/><Relationship Id="rId10" Type="http://schemas.openxmlformats.org/officeDocument/2006/relationships/image" Target="../media/image16.emf"/><Relationship Id="rId4" Type="http://schemas.openxmlformats.org/officeDocument/2006/relationships/image" Target="../media/image18.png"/><Relationship Id="rId9" Type="http://schemas.openxmlformats.org/officeDocument/2006/relationships/package" Target="../embeddings/Microsoft_Excel_Worksheet_F1A_BC683E1C1.xlsx"/></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10637854" cy="2387600"/>
          </a:xfrm>
        </p:spPr>
        <p:txBody>
          <a:bodyPr>
            <a:normAutofit fontScale="90000"/>
          </a:bodyPr>
          <a:lstStyle/>
          <a:p>
            <a:r>
              <a:rPr lang="en-AU"/>
              <a:t>5MS &amp; GS Executive Forum Update –</a:t>
            </a:r>
            <a:br>
              <a:rPr lang="en-AU"/>
            </a:br>
            <a:r>
              <a:rPr lang="en-AU"/>
              <a:t>Special Session</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a:t>Tuesday, 1 June 2021</a:t>
            </a:r>
          </a:p>
          <a:p>
            <a:r>
              <a:rPr lang="en-AU" sz="1900"/>
              <a:t>This meeting is recorded for the purpose of minute taking.</a:t>
            </a:r>
          </a:p>
          <a:p>
            <a:r>
              <a:rPr lang="en-AU" sz="190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745D2C81-FB2B-4021-9D70-A2EB7A86DC5B}"/>
              </a:ext>
            </a:extLst>
          </p:cNvPr>
          <p:cNvPicPr>
            <a:picLocks noChangeAspect="1"/>
          </p:cNvPicPr>
          <p:nvPr/>
        </p:nvPicPr>
        <p:blipFill>
          <a:blip r:embed="rId2"/>
          <a:stretch>
            <a:fillRect/>
          </a:stretch>
        </p:blipFill>
        <p:spPr>
          <a:xfrm>
            <a:off x="262092" y="1305618"/>
            <a:ext cx="7262515" cy="5552381"/>
          </a:xfrm>
          <a:prstGeom prst="rect">
            <a:avLst/>
          </a:prstGeom>
        </p:spPr>
      </p:pic>
      <p:sp>
        <p:nvSpPr>
          <p:cNvPr id="2" name="Title 1">
            <a:extLst>
              <a:ext uri="{FF2B5EF4-FFF2-40B4-BE49-F238E27FC236}">
                <a16:creationId xmlns:a16="http://schemas.microsoft.com/office/drawing/2014/main" id="{589CA976-F6B4-452A-B3E2-EFF8900BA84D}"/>
              </a:ext>
            </a:extLst>
          </p:cNvPr>
          <p:cNvSpPr>
            <a:spLocks noGrp="1"/>
          </p:cNvSpPr>
          <p:nvPr>
            <p:ph type="title"/>
          </p:nvPr>
        </p:nvSpPr>
        <p:spPr/>
        <p:txBody>
          <a:bodyPr>
            <a:normAutofit/>
          </a:bodyPr>
          <a:lstStyle/>
          <a:p>
            <a:r>
              <a:rPr lang="en-AU"/>
              <a:t>Updated 5MS Program Timeline</a:t>
            </a:r>
          </a:p>
        </p:txBody>
      </p:sp>
      <p:sp>
        <p:nvSpPr>
          <p:cNvPr id="4" name="Slide Number Placeholder 3">
            <a:extLst>
              <a:ext uri="{FF2B5EF4-FFF2-40B4-BE49-F238E27FC236}">
                <a16:creationId xmlns:a16="http://schemas.microsoft.com/office/drawing/2014/main" id="{5579EE46-291E-41DC-BDED-203D2FCC26E7}"/>
              </a:ext>
            </a:extLst>
          </p:cNvPr>
          <p:cNvSpPr>
            <a:spLocks noGrp="1"/>
          </p:cNvSpPr>
          <p:nvPr>
            <p:ph type="sldNum" sz="quarter" idx="12"/>
          </p:nvPr>
        </p:nvSpPr>
        <p:spPr/>
        <p:txBody>
          <a:bodyPr/>
          <a:lstStyle/>
          <a:p>
            <a:fld id="{4EC81F68-4976-451A-B2E9-79BCBD2F70CC}" type="slidenum">
              <a:rPr lang="en-AU" smtClean="0"/>
              <a:t>10</a:t>
            </a:fld>
            <a:endParaRPr lang="en-AU"/>
          </a:p>
        </p:txBody>
      </p:sp>
      <p:sp>
        <p:nvSpPr>
          <p:cNvPr id="6" name="Rectangle 5">
            <a:extLst>
              <a:ext uri="{FF2B5EF4-FFF2-40B4-BE49-F238E27FC236}">
                <a16:creationId xmlns:a16="http://schemas.microsoft.com/office/drawing/2014/main" id="{D5E4ED57-02CB-42B3-9C23-A57245818EA5}"/>
              </a:ext>
            </a:extLst>
          </p:cNvPr>
          <p:cNvSpPr/>
          <p:nvPr/>
        </p:nvSpPr>
        <p:spPr>
          <a:xfrm>
            <a:off x="8124930" y="5691928"/>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Go-Live moved from 31-May to 21-June</a:t>
            </a:r>
          </a:p>
        </p:txBody>
      </p:sp>
      <p:sp>
        <p:nvSpPr>
          <p:cNvPr id="7" name="Rectangle 6">
            <a:extLst>
              <a:ext uri="{FF2B5EF4-FFF2-40B4-BE49-F238E27FC236}">
                <a16:creationId xmlns:a16="http://schemas.microsoft.com/office/drawing/2014/main" id="{4472E246-5420-4FF8-960A-E153E522D588}"/>
              </a:ext>
            </a:extLst>
          </p:cNvPr>
          <p:cNvSpPr/>
          <p:nvPr/>
        </p:nvSpPr>
        <p:spPr>
          <a:xfrm>
            <a:off x="8124931" y="6281858"/>
            <a:ext cx="3516923" cy="57614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Rule Commencement remains green but with heightened risk profile and subject to achievement of Retail go-live backup date</a:t>
            </a:r>
          </a:p>
        </p:txBody>
      </p:sp>
      <p:sp>
        <p:nvSpPr>
          <p:cNvPr id="8" name="Rectangle 7">
            <a:extLst>
              <a:ext uri="{FF2B5EF4-FFF2-40B4-BE49-F238E27FC236}">
                <a16:creationId xmlns:a16="http://schemas.microsoft.com/office/drawing/2014/main" id="{0EAC98FC-C8D9-4525-99A7-2BC5CEDE97EF}"/>
              </a:ext>
            </a:extLst>
          </p:cNvPr>
          <p:cNvSpPr/>
          <p:nvPr/>
        </p:nvSpPr>
        <p:spPr>
          <a:xfrm>
            <a:off x="8124930" y="5101997"/>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Industry Test period extended from 21-May to 14-June</a:t>
            </a:r>
          </a:p>
        </p:txBody>
      </p:sp>
      <p:sp>
        <p:nvSpPr>
          <p:cNvPr id="9" name="Rectangle 8">
            <a:extLst>
              <a:ext uri="{FF2B5EF4-FFF2-40B4-BE49-F238E27FC236}">
                <a16:creationId xmlns:a16="http://schemas.microsoft.com/office/drawing/2014/main" id="{98C60723-4A88-428A-8027-FC3E6019603E}"/>
              </a:ext>
            </a:extLst>
          </p:cNvPr>
          <p:cNvSpPr/>
          <p:nvPr/>
        </p:nvSpPr>
        <p:spPr>
          <a:xfrm>
            <a:off x="8124930" y="4474821"/>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Market Trial period moved from 05-Jul – 28-Aug to 19-Jul – 10-Sep (TBC with RWG) </a:t>
            </a:r>
          </a:p>
        </p:txBody>
      </p:sp>
      <p:sp>
        <p:nvSpPr>
          <p:cNvPr id="10" name="Rectangle 9">
            <a:extLst>
              <a:ext uri="{FF2B5EF4-FFF2-40B4-BE49-F238E27FC236}">
                <a16:creationId xmlns:a16="http://schemas.microsoft.com/office/drawing/2014/main" id="{74353A67-45FB-416B-A615-2E8EFA3D17B3}"/>
              </a:ext>
            </a:extLst>
          </p:cNvPr>
          <p:cNvSpPr/>
          <p:nvPr/>
        </p:nvSpPr>
        <p:spPr>
          <a:xfrm>
            <a:off x="8124929" y="3847645"/>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Market Trial  prep milestone moved from 05-Jul to 12-Jul</a:t>
            </a:r>
            <a:endParaRPr lang="en-AU" sz="1400">
              <a:solidFill>
                <a:schemeClr val="tx1"/>
              </a:solidFill>
              <a:highlight>
                <a:srgbClr val="FFFF00"/>
              </a:highlight>
            </a:endParaRPr>
          </a:p>
        </p:txBody>
      </p:sp>
      <p:sp>
        <p:nvSpPr>
          <p:cNvPr id="11" name="Rectangle 10">
            <a:extLst>
              <a:ext uri="{FF2B5EF4-FFF2-40B4-BE49-F238E27FC236}">
                <a16:creationId xmlns:a16="http://schemas.microsoft.com/office/drawing/2014/main" id="{8F56879D-BCD7-4F47-8B39-1EDEA15C40BA}"/>
              </a:ext>
            </a:extLst>
          </p:cNvPr>
          <p:cNvSpPr/>
          <p:nvPr/>
        </p:nvSpPr>
        <p:spPr>
          <a:xfrm>
            <a:off x="8124929" y="2692987"/>
            <a:ext cx="3516923" cy="6714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Industry Go-Live Plan will be reissued by 28-May. Cutover walk-through session will be rescheduled with RWG.</a:t>
            </a:r>
          </a:p>
        </p:txBody>
      </p:sp>
      <p:cxnSp>
        <p:nvCxnSpPr>
          <p:cNvPr id="13" name="Straight Arrow Connector 12">
            <a:extLst>
              <a:ext uri="{FF2B5EF4-FFF2-40B4-BE49-F238E27FC236}">
                <a16:creationId xmlns:a16="http://schemas.microsoft.com/office/drawing/2014/main" id="{88355A3E-23DA-4997-AB43-F914435827D1}"/>
              </a:ext>
            </a:extLst>
          </p:cNvPr>
          <p:cNvCxnSpPr>
            <a:stCxn id="11" idx="1"/>
          </p:cNvCxnSpPr>
          <p:nvPr/>
        </p:nvCxnSpPr>
        <p:spPr>
          <a:xfrm flipH="1">
            <a:off x="2886635" y="3028720"/>
            <a:ext cx="5238294" cy="180645"/>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5" name="Straight Arrow Connector 14">
            <a:extLst>
              <a:ext uri="{FF2B5EF4-FFF2-40B4-BE49-F238E27FC236}">
                <a16:creationId xmlns:a16="http://schemas.microsoft.com/office/drawing/2014/main" id="{6770562C-3EAE-4557-B945-2E65D1C7ED5F}"/>
              </a:ext>
            </a:extLst>
          </p:cNvPr>
          <p:cNvCxnSpPr>
            <a:stCxn id="10" idx="1"/>
          </p:cNvCxnSpPr>
          <p:nvPr/>
        </p:nvCxnSpPr>
        <p:spPr>
          <a:xfrm flipH="1">
            <a:off x="3334871" y="4104698"/>
            <a:ext cx="4790058" cy="25705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7" name="Straight Arrow Connector 16">
            <a:extLst>
              <a:ext uri="{FF2B5EF4-FFF2-40B4-BE49-F238E27FC236}">
                <a16:creationId xmlns:a16="http://schemas.microsoft.com/office/drawing/2014/main" id="{520B2467-DA40-4328-9FBB-99B050FCD475}"/>
              </a:ext>
            </a:extLst>
          </p:cNvPr>
          <p:cNvCxnSpPr>
            <a:stCxn id="9" idx="1"/>
          </p:cNvCxnSpPr>
          <p:nvPr/>
        </p:nvCxnSpPr>
        <p:spPr>
          <a:xfrm flipH="1">
            <a:off x="3908612" y="4731874"/>
            <a:ext cx="4216318" cy="44289"/>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9" name="Straight Arrow Connector 18">
            <a:extLst>
              <a:ext uri="{FF2B5EF4-FFF2-40B4-BE49-F238E27FC236}">
                <a16:creationId xmlns:a16="http://schemas.microsoft.com/office/drawing/2014/main" id="{80A940E4-0F53-43B7-B7CB-40517BDB2264}"/>
              </a:ext>
            </a:extLst>
          </p:cNvPr>
          <p:cNvCxnSpPr>
            <a:stCxn id="8" idx="1"/>
          </p:cNvCxnSpPr>
          <p:nvPr/>
        </p:nvCxnSpPr>
        <p:spPr>
          <a:xfrm flipH="1">
            <a:off x="2985247" y="5359050"/>
            <a:ext cx="5139683" cy="45904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1" name="Straight Arrow Connector 20">
            <a:extLst>
              <a:ext uri="{FF2B5EF4-FFF2-40B4-BE49-F238E27FC236}">
                <a16:creationId xmlns:a16="http://schemas.microsoft.com/office/drawing/2014/main" id="{02776128-0EB1-455A-AD46-A1A59C8DC1D0}"/>
              </a:ext>
            </a:extLst>
          </p:cNvPr>
          <p:cNvCxnSpPr>
            <a:cxnSpLocks/>
            <a:stCxn id="6" idx="1"/>
          </p:cNvCxnSpPr>
          <p:nvPr/>
        </p:nvCxnSpPr>
        <p:spPr>
          <a:xfrm flipH="1">
            <a:off x="3065930" y="5948981"/>
            <a:ext cx="5059000" cy="550431"/>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4" name="Straight Arrow Connector 23">
            <a:extLst>
              <a:ext uri="{FF2B5EF4-FFF2-40B4-BE49-F238E27FC236}">
                <a16:creationId xmlns:a16="http://schemas.microsoft.com/office/drawing/2014/main" id="{B07E36AF-3720-4115-98E8-385DAED83AB5}"/>
              </a:ext>
            </a:extLst>
          </p:cNvPr>
          <p:cNvCxnSpPr>
            <a:cxnSpLocks/>
            <a:stCxn id="7" idx="1"/>
          </p:cNvCxnSpPr>
          <p:nvPr/>
        </p:nvCxnSpPr>
        <p:spPr>
          <a:xfrm flipH="1" flipV="1">
            <a:off x="4501662" y="6569928"/>
            <a:ext cx="3623269" cy="1"/>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202806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9F16-94F8-4A8B-AC02-A6EE46E9F038}"/>
              </a:ext>
            </a:extLst>
          </p:cNvPr>
          <p:cNvSpPr>
            <a:spLocks noGrp="1"/>
          </p:cNvSpPr>
          <p:nvPr>
            <p:ph type="title"/>
          </p:nvPr>
        </p:nvSpPr>
        <p:spPr>
          <a:xfrm>
            <a:off x="316523" y="181734"/>
            <a:ext cx="9504484" cy="1189039"/>
          </a:xfrm>
        </p:spPr>
        <p:txBody>
          <a:bodyPr>
            <a:normAutofit/>
          </a:bodyPr>
          <a:lstStyle/>
          <a:p>
            <a:r>
              <a:rPr lang="en-AU" sz="3600"/>
              <a:t>5MS Rule Commencement – Round 7</a:t>
            </a:r>
            <a:br>
              <a:rPr lang="en-AU" sz="3600"/>
            </a:br>
            <a:r>
              <a:rPr lang="en-AU" sz="3600"/>
              <a:t>as at 25/5 – updated for Retail platform</a:t>
            </a:r>
          </a:p>
        </p:txBody>
      </p:sp>
      <p:sp>
        <p:nvSpPr>
          <p:cNvPr id="4" name="Slide Number Placeholder 3">
            <a:extLst>
              <a:ext uri="{FF2B5EF4-FFF2-40B4-BE49-F238E27FC236}">
                <a16:creationId xmlns:a16="http://schemas.microsoft.com/office/drawing/2014/main" id="{F859AE8D-042B-4646-952D-F1D870F51F8D}"/>
              </a:ext>
            </a:extLst>
          </p:cNvPr>
          <p:cNvSpPr>
            <a:spLocks noGrp="1"/>
          </p:cNvSpPr>
          <p:nvPr>
            <p:ph type="sldNum" sz="quarter" idx="12"/>
          </p:nvPr>
        </p:nvSpPr>
        <p:spPr>
          <a:xfrm>
            <a:off x="11759919" y="6601476"/>
            <a:ext cx="432081"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graphicFrame>
        <p:nvGraphicFramePr>
          <p:cNvPr id="5" name="Table 4">
            <a:extLst>
              <a:ext uri="{FF2B5EF4-FFF2-40B4-BE49-F238E27FC236}">
                <a16:creationId xmlns:a16="http://schemas.microsoft.com/office/drawing/2014/main" id="{98767EC6-C512-4B61-89B0-B32D8F83F721}"/>
              </a:ext>
            </a:extLst>
          </p:cNvPr>
          <p:cNvGraphicFramePr>
            <a:graphicFrameLocks noGrp="1"/>
          </p:cNvGraphicFramePr>
          <p:nvPr/>
        </p:nvGraphicFramePr>
        <p:xfrm>
          <a:off x="8801100"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graphicFrame>
        <p:nvGraphicFramePr>
          <p:cNvPr id="6" name="Table 5">
            <a:extLst>
              <a:ext uri="{FF2B5EF4-FFF2-40B4-BE49-F238E27FC236}">
                <a16:creationId xmlns:a16="http://schemas.microsoft.com/office/drawing/2014/main" id="{4B84434F-6DA0-4C34-90A9-6134336FAE2F}"/>
              </a:ext>
            </a:extLst>
          </p:cNvPr>
          <p:cNvGraphicFramePr>
            <a:graphicFrameLocks noGrp="1"/>
          </p:cNvGraphicFramePr>
          <p:nvPr/>
        </p:nvGraphicFramePr>
        <p:xfrm>
          <a:off x="1" y="1680248"/>
          <a:ext cx="12192000" cy="4884120"/>
        </p:xfrm>
        <a:graphic>
          <a:graphicData uri="http://schemas.openxmlformats.org/drawingml/2006/table">
            <a:tbl>
              <a:tblPr>
                <a:tableStyleId>{93296810-A885-4BE3-A3E7-6D5BEEA58F35}</a:tableStyleId>
              </a:tblPr>
              <a:tblGrid>
                <a:gridCol w="3247113">
                  <a:extLst>
                    <a:ext uri="{9D8B030D-6E8A-4147-A177-3AD203B41FA5}">
                      <a16:colId xmlns:a16="http://schemas.microsoft.com/office/drawing/2014/main" val="2629449130"/>
                    </a:ext>
                  </a:extLst>
                </a:gridCol>
                <a:gridCol w="771175">
                  <a:extLst>
                    <a:ext uri="{9D8B030D-6E8A-4147-A177-3AD203B41FA5}">
                      <a16:colId xmlns:a16="http://schemas.microsoft.com/office/drawing/2014/main" val="2571583907"/>
                    </a:ext>
                  </a:extLst>
                </a:gridCol>
                <a:gridCol w="8173712">
                  <a:extLst>
                    <a:ext uri="{9D8B030D-6E8A-4147-A177-3AD203B41FA5}">
                      <a16:colId xmlns:a16="http://schemas.microsoft.com/office/drawing/2014/main" val="2451703600"/>
                    </a:ext>
                  </a:extLst>
                </a:gridCol>
              </a:tblGrid>
              <a:tr h="462810">
                <a:tc>
                  <a:txBody>
                    <a:bodyPr/>
                    <a:lstStyle/>
                    <a:p>
                      <a:pPr algn="l" fontAlgn="b"/>
                      <a:r>
                        <a:rPr lang="en-AU" sz="1800" b="1" u="none" strike="noStrike" kern="1200">
                          <a:solidFill>
                            <a:schemeClr val="bg1"/>
                          </a:solidFill>
                          <a:effectLst/>
                        </a:rPr>
                        <a:t>Activity</a:t>
                      </a:r>
                      <a:endParaRPr lang="en-AU" sz="1800" b="1" i="0" u="none" strike="noStrike" kern="1200">
                        <a:solidFill>
                          <a:schemeClr val="bg1"/>
                        </a:solidFill>
                        <a:effectLst/>
                        <a:latin typeface="Calibri" panose="020F0502020204030204" pitchFamily="34" charset="0"/>
                        <a:ea typeface="+mn-ea"/>
                        <a:cs typeface="+mn-cs"/>
                      </a:endParaRPr>
                    </a:p>
                  </a:txBody>
                  <a:tcPr marL="72000" marR="72000" marT="72000" marB="72000" anchor="ctr">
                    <a:solidFill>
                      <a:schemeClr val="accent5"/>
                    </a:solidFill>
                  </a:tcPr>
                </a:tc>
                <a:tc>
                  <a:txBody>
                    <a:bodyPr/>
                    <a:lstStyle/>
                    <a:p>
                      <a:pPr algn="ctr" fontAlgn="t"/>
                      <a:r>
                        <a:rPr lang="en-AU" sz="1800" b="1" u="none" strike="noStrike">
                          <a:solidFill>
                            <a:schemeClr val="bg1"/>
                          </a:solidFill>
                          <a:effectLst/>
                        </a:rPr>
                        <a:t>Status</a:t>
                      </a:r>
                      <a:endParaRPr lang="en-AU" sz="1800" b="1" i="0" u="none" strike="noStrike">
                        <a:solidFill>
                          <a:schemeClr val="bg1"/>
                        </a:solidFill>
                        <a:effectLst/>
                        <a:latin typeface="Calibri"/>
                      </a:endParaRPr>
                    </a:p>
                  </a:txBody>
                  <a:tcPr marL="72000" marR="72000" marT="72000" marB="72000" anchor="ctr">
                    <a:solidFill>
                      <a:schemeClr val="accent5"/>
                    </a:solidFill>
                  </a:tcPr>
                </a:tc>
                <a:tc>
                  <a:txBody>
                    <a:bodyPr/>
                    <a:lstStyle/>
                    <a:p>
                      <a:pPr algn="l" fontAlgn="t"/>
                      <a:r>
                        <a:rPr lang="en-AU" sz="1800" b="1" u="none" strike="noStrike">
                          <a:solidFill>
                            <a:schemeClr val="bg1"/>
                          </a:solidFill>
                          <a:effectLst/>
                        </a:rPr>
                        <a:t>Comments</a:t>
                      </a:r>
                      <a:endParaRPr lang="en-AU" sz="1800" b="1" i="0" u="none" strike="noStrike">
                        <a:solidFill>
                          <a:schemeClr val="bg1"/>
                        </a:solidFill>
                        <a:effectLst/>
                        <a:latin typeface="Calibri"/>
                      </a:endParaRPr>
                    </a:p>
                  </a:txBody>
                  <a:tcPr marL="72000" marR="72000" marT="72000" marB="72000" anchor="ctr">
                    <a:solidFill>
                      <a:schemeClr val="accent5"/>
                    </a:solidFill>
                  </a:tcPr>
                </a:tc>
                <a:extLst>
                  <a:ext uri="{0D108BD9-81ED-4DB2-BD59-A6C34878D82A}">
                    <a16:rowId xmlns:a16="http://schemas.microsoft.com/office/drawing/2014/main" val="1682879141"/>
                  </a:ext>
                </a:extLst>
              </a:tr>
              <a:tr h="1282752">
                <a:tc>
                  <a:txBody>
                    <a:bodyPr/>
                    <a:lstStyle/>
                    <a:p>
                      <a:pPr algn="l" fontAlgn="t"/>
                      <a:r>
                        <a:rPr lang="en-AU" sz="1200" u="none" strike="noStrike">
                          <a:effectLst/>
                          <a:latin typeface="Segoe UI Semilight" panose="020B0402040204020203" pitchFamily="34" charset="0"/>
                          <a:cs typeface="Segoe UI Semilight" panose="020B0402040204020203" pitchFamily="34" charset="0"/>
                        </a:rPr>
                        <a:t>AEMO Business Readiness for 5MS and GS (Part A)</a:t>
                      </a:r>
                      <a:endParaRPr lang="en-AU" sz="12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72000" marR="324000" marT="36000" marB="36000" anchor="ctr"/>
                </a:tc>
                <a:tc>
                  <a:txBody>
                    <a:bodyPr/>
                    <a:lstStyle/>
                    <a:p>
                      <a:pPr algn="ctr" fontAlgn="t"/>
                      <a:endParaRPr lang="en-AU" sz="1200" b="0" i="0" u="none" strike="noStrike">
                        <a:solidFill>
                          <a:srgbClr val="000000"/>
                        </a:solidFill>
                        <a:effectLst/>
                        <a:latin typeface="Calibri" panose="020F0502020204030204" pitchFamily="34" charset="0"/>
                      </a:endParaRPr>
                    </a:p>
                  </a:txBody>
                  <a:tcPr marL="72000" marR="72000" marT="72000" marB="72000" anchor="ctr">
                    <a:solidFill>
                      <a:schemeClr val="tx1"/>
                    </a:solidFill>
                  </a:tcPr>
                </a:tc>
                <a:tc>
                  <a:txBody>
                    <a:bodyPr/>
                    <a:lstStyle/>
                    <a:p>
                      <a:pPr marL="17145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Bidding Platform deployed to Production 1 April </a:t>
                      </a:r>
                    </a:p>
                    <a:p>
                      <a:pPr marL="17145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Settlements platform deployed for 30 minute settlement on 17</a:t>
                      </a:r>
                      <a:r>
                        <a:rPr lang="en-AU" sz="1200" u="none" strike="noStrike" baseline="30000">
                          <a:effectLst/>
                          <a:latin typeface="Segoe UI Semilight" panose="020B0402040204020203" pitchFamily="34" charset="0"/>
                          <a:cs typeface="Segoe UI Semilight" panose="020B0402040204020203" pitchFamily="34" charset="0"/>
                        </a:rPr>
                        <a:t>th</a:t>
                      </a:r>
                      <a:r>
                        <a:rPr lang="en-AU" sz="1200" u="none" strike="noStrike">
                          <a:effectLst/>
                          <a:latin typeface="Segoe UI Semilight" panose="020B0402040204020203" pitchFamily="34" charset="0"/>
                          <a:cs typeface="Segoe UI Semilight" panose="020B0402040204020203" pitchFamily="34" charset="0"/>
                        </a:rPr>
                        <a:t> May</a:t>
                      </a:r>
                    </a:p>
                    <a:p>
                      <a:pPr marL="17145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Retail Platform go-live rescheduled to 21 June</a:t>
                      </a:r>
                    </a:p>
                    <a:p>
                      <a:pPr marL="171450" lvl="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AEMO Program rated Amber for Retail Go-Live rescheduling</a:t>
                      </a:r>
                    </a:p>
                    <a:p>
                      <a:pPr marL="171450" lvl="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Market trial commencement rescheduled, with trial period maintained prior to 1 October.</a:t>
                      </a:r>
                      <a:endParaRPr lang="en-AU" sz="12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72000" marR="72000" marT="72000" marB="72000" anchor="ctr"/>
                </a:tc>
                <a:extLst>
                  <a:ext uri="{0D108BD9-81ED-4DB2-BD59-A6C34878D82A}">
                    <a16:rowId xmlns:a16="http://schemas.microsoft.com/office/drawing/2014/main" val="4145844044"/>
                  </a:ext>
                </a:extLst>
              </a:tr>
              <a:tr h="1066977">
                <a:tc>
                  <a:txBody>
                    <a:bodyPr/>
                    <a:lstStyle/>
                    <a:p>
                      <a:pPr algn="l" fontAlgn="t"/>
                      <a:r>
                        <a:rPr lang="en-AU" sz="1200" u="none" strike="noStrike">
                          <a:effectLst/>
                          <a:latin typeface="Segoe UI Semilight" panose="020B0402040204020203" pitchFamily="34" charset="0"/>
                          <a:cs typeface="Segoe UI Semilight" panose="020B0402040204020203" pitchFamily="34" charset="0"/>
                        </a:rPr>
                        <a:t>Essential Industry Capabilities for 5MS commencement (Part A)</a:t>
                      </a:r>
                      <a:endParaRPr lang="en-AU" sz="12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72000" marR="324000" marT="36000" marB="36000" anchor="ctr">
                    <a:solidFill>
                      <a:schemeClr val="accent5">
                        <a:lumMod val="20000"/>
                        <a:lumOff val="80000"/>
                      </a:schemeClr>
                    </a:solidFill>
                  </a:tcPr>
                </a:tc>
                <a:tc>
                  <a:txBody>
                    <a:bodyPr/>
                    <a:lstStyle/>
                    <a:p>
                      <a:pPr algn="ctr" fontAlgn="t"/>
                      <a:endParaRPr lang="en-AU" sz="1200" b="0" i="0" u="none" strike="noStrike">
                        <a:solidFill>
                          <a:srgbClr val="000000"/>
                        </a:solidFill>
                        <a:effectLst/>
                        <a:latin typeface="Calibri" panose="020F0502020204030204" pitchFamily="34" charset="0"/>
                      </a:endParaRPr>
                    </a:p>
                  </a:txBody>
                  <a:tcPr marL="72000" marR="72000" marT="72000" marB="72000" anchor="ctr">
                    <a:solidFill>
                      <a:schemeClr val="tx1"/>
                    </a:solidFill>
                  </a:tcPr>
                </a:tc>
                <a:tc>
                  <a:txBody>
                    <a:bodyPr/>
                    <a:lstStyle/>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On track for 1 Oct 21 commencement</a:t>
                      </a:r>
                    </a:p>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Metering Service Providers (MCs, MPs, MDPs) generally reporting on track, metering installation and configuration well progressed</a:t>
                      </a:r>
                    </a:p>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One MSP highlighting their program as on track for compliance requirements but Amber against MTP criteria</a:t>
                      </a:r>
                    </a:p>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Generators reporting on-track  </a:t>
                      </a:r>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26185240"/>
                  </a:ext>
                </a:extLst>
              </a:tr>
              <a:tr h="1001979">
                <a:tc>
                  <a:txBody>
                    <a:bodyPr/>
                    <a:lstStyle/>
                    <a:p>
                      <a:pPr lvl="0" algn="l">
                        <a:buNone/>
                      </a:pPr>
                      <a:r>
                        <a:rPr lang="en-AU" sz="1200" b="1" i="0" u="none" strike="noStrike" noProof="0">
                          <a:effectLst/>
                          <a:latin typeface="Segoe UI Semilight" panose="020B0402040204020203" pitchFamily="34" charset="0"/>
                          <a:cs typeface="Segoe UI Semilight" panose="020B0402040204020203" pitchFamily="34" charset="0"/>
                        </a:rPr>
                        <a:t>Summary: 5MS Rule Commencement</a:t>
                      </a:r>
                      <a:endParaRPr lang="en-US" sz="1200" b="1">
                        <a:latin typeface="Segoe UI Semilight" panose="020B0402040204020203" pitchFamily="34" charset="0"/>
                        <a:cs typeface="Segoe UI Semilight" panose="020B0402040204020203" pitchFamily="34" charset="0"/>
                      </a:endParaRPr>
                    </a:p>
                  </a:txBody>
                  <a:tcPr marL="72000" marR="324000" marT="36000" marB="36000" anchor="ctr"/>
                </a:tc>
                <a:tc>
                  <a:txBody>
                    <a:bodyPr/>
                    <a:lstStyle/>
                    <a:p>
                      <a:pPr algn="ctr" fontAlgn="t"/>
                      <a:endParaRPr lang="en-AU" sz="1200" b="0" i="0" u="none" strike="noStrike">
                        <a:solidFill>
                          <a:srgbClr val="000000"/>
                        </a:solidFill>
                        <a:effectLst/>
                        <a:latin typeface="Calibri" panose="020F0502020204030204" pitchFamily="34" charset="0"/>
                      </a:endParaRPr>
                    </a:p>
                  </a:txBody>
                  <a:tcPr marL="72000" marR="72000" marT="72000" marB="72000" anchor="ctr">
                    <a:solidFill>
                      <a:schemeClr val="tx1"/>
                    </a:solidFill>
                  </a:tcPr>
                </a:tc>
                <a:tc>
                  <a:txBody>
                    <a:bodyPr/>
                    <a:lstStyle/>
                    <a:p>
                      <a:pPr marL="171450" lvl="0" indent="-171450" algn="l">
                        <a:buFont typeface="Arial" panose="020B0604020202020204" pitchFamily="34" charset="0"/>
                        <a:buChar char="•"/>
                      </a:pPr>
                      <a:r>
                        <a:rPr lang="en-AU" sz="1200" b="0" i="0" u="none" strike="noStrike" noProof="0">
                          <a:effectLst/>
                          <a:latin typeface="Segoe UI Semilight"/>
                        </a:rPr>
                        <a:t>Overall, Industry and AEMO components of essential capability is rated as on track for 5MS Rule commencement, noting the rescheduling of the AEMO Retail Platform, and Market trial commencement.  The heightened risk profile is noted, with the risk that further slippage may impact critical path transitional activities, along with individual participant impacts.  </a:t>
                      </a:r>
                      <a:endParaRPr lang="en-AU" sz="1200" b="0" i="0" u="none" strike="noStrike" noProof="0">
                        <a:effectLst/>
                        <a:highlight>
                          <a:srgbClr val="FFFF00"/>
                        </a:highlight>
                        <a:latin typeface="Segoe UI Semilight"/>
                      </a:endParaRPr>
                    </a:p>
                  </a:txBody>
                  <a:tcPr marL="72000" marR="72000" marT="72000" marB="72000" anchor="ctr"/>
                </a:tc>
                <a:extLst>
                  <a:ext uri="{0D108BD9-81ED-4DB2-BD59-A6C34878D82A}">
                    <a16:rowId xmlns:a16="http://schemas.microsoft.com/office/drawing/2014/main" val="1204976311"/>
                  </a:ext>
                </a:extLst>
              </a:tr>
              <a:tr h="1001979">
                <a:tc>
                  <a:txBody>
                    <a:bodyPr/>
                    <a:lstStyle/>
                    <a:p>
                      <a:pPr lvl="0" algn="l">
                        <a:buNone/>
                      </a:pPr>
                      <a:r>
                        <a:rPr lang="en-AU" sz="1200" b="0" i="0" u="none" strike="noStrike" noProof="0">
                          <a:effectLst/>
                          <a:latin typeface="Segoe UI Semilight" panose="020B0402040204020203" pitchFamily="34" charset="0"/>
                          <a:cs typeface="Segoe UI Semilight" panose="020B0402040204020203" pitchFamily="34" charset="0"/>
                        </a:rPr>
                        <a:t>Other industry capabilities for 5MS and GS (Part B)</a:t>
                      </a:r>
                      <a:endParaRPr lang="en-US" sz="1200">
                        <a:latin typeface="Segoe UI Semilight" panose="020B0402040204020203" pitchFamily="34" charset="0"/>
                        <a:cs typeface="Segoe UI Semilight" panose="020B0402040204020203" pitchFamily="34" charset="0"/>
                      </a:endParaRPr>
                    </a:p>
                  </a:txBody>
                  <a:tcPr marL="72000" marR="324000" marT="36000" marB="36000" anchor="ctr">
                    <a:solidFill>
                      <a:schemeClr val="accent5">
                        <a:lumMod val="20000"/>
                        <a:lumOff val="80000"/>
                      </a:schemeClr>
                    </a:solidFill>
                  </a:tcPr>
                </a:tc>
                <a:tc>
                  <a:txBody>
                    <a:bodyPr/>
                    <a:lstStyle/>
                    <a:p>
                      <a:pPr lvl="0" algn="ctr">
                        <a:buNone/>
                      </a:pPr>
                      <a:endParaRPr lang="en-AU" sz="1200" b="0" i="0" u="none" strike="noStrike">
                        <a:solidFill>
                          <a:srgbClr val="000000"/>
                        </a:solidFill>
                        <a:effectLst/>
                        <a:latin typeface="Calibri"/>
                      </a:endParaRPr>
                    </a:p>
                  </a:txBody>
                  <a:tcPr marL="72000" marR="72000" marT="72000" marB="72000" anchor="ctr">
                    <a:solidFill>
                      <a:schemeClr val="tx1"/>
                    </a:solidFill>
                  </a:tcPr>
                </a:tc>
                <a:tc>
                  <a:txBody>
                    <a:bodyPr/>
                    <a:lstStyle/>
                    <a:p>
                      <a:pPr marL="171450" lvl="0" indent="-171450" algn="l">
                        <a:spcAft>
                          <a:spcPts val="300"/>
                        </a:spcAft>
                        <a:buFont typeface="Arial" panose="020B0604020202020204" pitchFamily="34" charset="0"/>
                        <a:buChar char="•"/>
                      </a:pPr>
                      <a:r>
                        <a:rPr lang="en-AU" sz="1200" b="0" i="0" u="none" strike="noStrike" noProof="0">
                          <a:effectLst/>
                          <a:latin typeface="Segoe UI Semilight"/>
                        </a:rPr>
                        <a:t>Other Participant readiness activities proceeding in line with 5MS and GS rule commencements   </a:t>
                      </a:r>
                    </a:p>
                    <a:p>
                      <a:pPr marL="171450" lvl="0" indent="-171450" algn="l">
                        <a:buFont typeface="Arial" panose="020B0604020202020204" pitchFamily="34" charset="0"/>
                        <a:buChar char="•"/>
                      </a:pPr>
                      <a:r>
                        <a:rPr lang="en-AU" sz="1200" b="0" i="0" u="none" strike="noStrike" noProof="0">
                          <a:effectLst/>
                          <a:latin typeface="Segoe UI Semilight"/>
                        </a:rPr>
                        <a:t>Individual participant readiness risks noted in regards Global Settlement activities, with no systemic risks </a:t>
                      </a:r>
                      <a:endParaRPr lang="en-US" sz="2800" i="1"/>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469651296"/>
                  </a:ext>
                </a:extLst>
              </a:tr>
            </a:tbl>
          </a:graphicData>
        </a:graphic>
      </p:graphicFrame>
      <p:grpSp>
        <p:nvGrpSpPr>
          <p:cNvPr id="16" name="Group 15">
            <a:extLst>
              <a:ext uri="{FF2B5EF4-FFF2-40B4-BE49-F238E27FC236}">
                <a16:creationId xmlns:a16="http://schemas.microsoft.com/office/drawing/2014/main" id="{5CAE7AE1-CCB8-4186-8964-FD995D0224DC}"/>
              </a:ext>
            </a:extLst>
          </p:cNvPr>
          <p:cNvGrpSpPr/>
          <p:nvPr/>
        </p:nvGrpSpPr>
        <p:grpSpPr>
          <a:xfrm>
            <a:off x="3381727" y="3727192"/>
            <a:ext cx="549939" cy="2556855"/>
            <a:chOff x="3851089" y="2311428"/>
            <a:chExt cx="532331" cy="2556855"/>
          </a:xfrm>
        </p:grpSpPr>
        <p:sp>
          <p:nvSpPr>
            <p:cNvPr id="9" name="Flowchart: Connector 8">
              <a:extLst>
                <a:ext uri="{FF2B5EF4-FFF2-40B4-BE49-F238E27FC236}">
                  <a16:creationId xmlns:a16="http://schemas.microsoft.com/office/drawing/2014/main" id="{BD9AD2AD-E384-4C0A-A54F-25EE689B787B}"/>
                </a:ext>
              </a:extLst>
            </p:cNvPr>
            <p:cNvSpPr/>
            <p:nvPr/>
          </p:nvSpPr>
          <p:spPr>
            <a:xfrm>
              <a:off x="3851089" y="2311428"/>
              <a:ext cx="52271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defRPr/>
              </a:pPr>
              <a:r>
                <a:rPr lang="en-AU" sz="700">
                  <a:solidFill>
                    <a:srgbClr val="FFFFFF"/>
                  </a:solidFill>
                </a:rPr>
                <a:t>On track   </a:t>
              </a:r>
            </a:p>
          </p:txBody>
        </p:sp>
        <p:sp>
          <p:nvSpPr>
            <p:cNvPr id="10" name="Flowchart: Connector 9">
              <a:extLst>
                <a:ext uri="{FF2B5EF4-FFF2-40B4-BE49-F238E27FC236}">
                  <a16:creationId xmlns:a16="http://schemas.microsoft.com/office/drawing/2014/main" id="{DE603FC4-D909-4137-89F4-2F0263B9CEE0}"/>
                </a:ext>
              </a:extLst>
            </p:cNvPr>
            <p:cNvSpPr/>
            <p:nvPr/>
          </p:nvSpPr>
          <p:spPr>
            <a:xfrm>
              <a:off x="3860710" y="4328283"/>
              <a:ext cx="52271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defRPr/>
              </a:pPr>
              <a:r>
                <a:rPr lang="en-AU" sz="700">
                  <a:solidFill>
                    <a:srgbClr val="FFFFFF"/>
                  </a:solidFill>
                </a:rPr>
                <a:t>On track   </a:t>
              </a:r>
            </a:p>
          </p:txBody>
        </p:sp>
      </p:grpSp>
      <p:grpSp>
        <p:nvGrpSpPr>
          <p:cNvPr id="15" name="Group 14">
            <a:extLst>
              <a:ext uri="{FF2B5EF4-FFF2-40B4-BE49-F238E27FC236}">
                <a16:creationId xmlns:a16="http://schemas.microsoft.com/office/drawing/2014/main" id="{2B2A0E2C-A55F-4999-9728-DB329779C1B8}"/>
              </a:ext>
            </a:extLst>
          </p:cNvPr>
          <p:cNvGrpSpPr/>
          <p:nvPr/>
        </p:nvGrpSpPr>
        <p:grpSpPr>
          <a:xfrm>
            <a:off x="8865825" y="112428"/>
            <a:ext cx="360000" cy="1145916"/>
            <a:chOff x="3944236" y="5494678"/>
            <a:chExt cx="360000" cy="1145916"/>
          </a:xfrm>
        </p:grpSpPr>
        <p:sp>
          <p:nvSpPr>
            <p:cNvPr id="12" name="Flowchart: Connector 11">
              <a:extLst>
                <a:ext uri="{FF2B5EF4-FFF2-40B4-BE49-F238E27FC236}">
                  <a16:creationId xmlns:a16="http://schemas.microsoft.com/office/drawing/2014/main" id="{1075B53A-21C8-4084-8F8F-FB0D429FD4B5}"/>
                </a:ext>
              </a:extLst>
            </p:cNvPr>
            <p:cNvSpPr/>
            <p:nvPr/>
          </p:nvSpPr>
          <p:spPr>
            <a:xfrm>
              <a:off x="3944236" y="5494678"/>
              <a:ext cx="360000" cy="36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   </a:t>
              </a:r>
            </a:p>
          </p:txBody>
        </p:sp>
        <p:sp>
          <p:nvSpPr>
            <p:cNvPr id="13" name="Flowchart: Connector 12">
              <a:extLst>
                <a:ext uri="{FF2B5EF4-FFF2-40B4-BE49-F238E27FC236}">
                  <a16:creationId xmlns:a16="http://schemas.microsoft.com/office/drawing/2014/main" id="{7270BEC4-587A-4E8D-AD11-B06B9261EC52}"/>
                </a:ext>
              </a:extLst>
            </p:cNvPr>
            <p:cNvSpPr/>
            <p:nvPr/>
          </p:nvSpPr>
          <p:spPr>
            <a:xfrm>
              <a:off x="3944236" y="5886140"/>
              <a:ext cx="360000" cy="360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Risk 1          </a:t>
              </a:r>
            </a:p>
          </p:txBody>
        </p:sp>
        <p:sp>
          <p:nvSpPr>
            <p:cNvPr id="14" name="Flowchart: Connector 13">
              <a:extLst>
                <a:ext uri="{FF2B5EF4-FFF2-40B4-BE49-F238E27FC236}">
                  <a16:creationId xmlns:a16="http://schemas.microsoft.com/office/drawing/2014/main" id="{3E37BBF9-FCE0-45C4-828B-BD8034E6AF98}"/>
                </a:ext>
              </a:extLst>
            </p:cNvPr>
            <p:cNvSpPr/>
            <p:nvPr/>
          </p:nvSpPr>
          <p:spPr>
            <a:xfrm>
              <a:off x="3944236" y="6280594"/>
              <a:ext cx="360000" cy="360000"/>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Risk 2        </a:t>
              </a:r>
            </a:p>
          </p:txBody>
        </p:sp>
      </p:grpSp>
      <p:sp>
        <p:nvSpPr>
          <p:cNvPr id="7" name="Flowchart: Connector 6">
            <a:extLst>
              <a:ext uri="{FF2B5EF4-FFF2-40B4-BE49-F238E27FC236}">
                <a16:creationId xmlns:a16="http://schemas.microsoft.com/office/drawing/2014/main" id="{2B1719BB-48F6-4239-900C-13DF901D3404}"/>
              </a:ext>
            </a:extLst>
          </p:cNvPr>
          <p:cNvSpPr/>
          <p:nvPr/>
        </p:nvSpPr>
        <p:spPr>
          <a:xfrm>
            <a:off x="3381729" y="2443114"/>
            <a:ext cx="540000" cy="540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chemeClr val="tx1"/>
                </a:solidFill>
                <a:effectLst/>
                <a:uLnTx/>
                <a:uFillTx/>
                <a:latin typeface="Segoe UI Semilight"/>
                <a:ea typeface="+mn-ea"/>
                <a:cs typeface="+mn-cs"/>
              </a:rPr>
              <a:t>Risk 1</a:t>
            </a:r>
          </a:p>
        </p:txBody>
      </p:sp>
      <p:sp>
        <p:nvSpPr>
          <p:cNvPr id="18" name="Flowchart: Connector 17">
            <a:extLst>
              <a:ext uri="{FF2B5EF4-FFF2-40B4-BE49-F238E27FC236}">
                <a16:creationId xmlns:a16="http://schemas.microsoft.com/office/drawing/2014/main" id="{CCBB8102-AB17-48B7-9B01-339BAFB4203C}"/>
              </a:ext>
            </a:extLst>
          </p:cNvPr>
          <p:cNvSpPr/>
          <p:nvPr/>
        </p:nvSpPr>
        <p:spPr>
          <a:xfrm>
            <a:off x="3387148" y="4790493"/>
            <a:ext cx="54000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defRPr/>
            </a:pPr>
            <a:r>
              <a:rPr lang="en-AU" sz="700">
                <a:solidFill>
                  <a:srgbClr val="FFFFFF"/>
                </a:solidFill>
              </a:rPr>
              <a:t>On track   </a:t>
            </a:r>
          </a:p>
        </p:txBody>
      </p:sp>
    </p:spTree>
    <p:extLst>
      <p:ext uri="{BB962C8B-B14F-4D97-AF65-F5344CB8AC3E}">
        <p14:creationId xmlns:p14="http://schemas.microsoft.com/office/powerpoint/2010/main" val="2664672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Retail Status Update</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Graeme Windley</a:t>
            </a:r>
          </a:p>
        </p:txBody>
      </p:sp>
    </p:spTree>
    <p:extLst>
      <p:ext uri="{BB962C8B-B14F-4D97-AF65-F5344CB8AC3E}">
        <p14:creationId xmlns:p14="http://schemas.microsoft.com/office/powerpoint/2010/main" val="3929282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18B1934-5DB0-4BA3-AED7-A39C9E6C7EA2}"/>
              </a:ext>
            </a:extLst>
          </p:cNvPr>
          <p:cNvSpPr>
            <a:spLocks noGrp="1"/>
          </p:cNvSpPr>
          <p:nvPr>
            <p:ph type="title"/>
          </p:nvPr>
        </p:nvSpPr>
        <p:spPr/>
        <p:txBody>
          <a:bodyPr/>
          <a:lstStyle/>
          <a:p>
            <a:r>
              <a:rPr lang="en-AU"/>
              <a:t>Reasons for Retail Go-Live Delay</a:t>
            </a:r>
          </a:p>
        </p:txBody>
      </p:sp>
      <p:sp>
        <p:nvSpPr>
          <p:cNvPr id="6" name="Content Placeholder 5">
            <a:extLst>
              <a:ext uri="{FF2B5EF4-FFF2-40B4-BE49-F238E27FC236}">
                <a16:creationId xmlns:a16="http://schemas.microsoft.com/office/drawing/2014/main" id="{D0F9E4B8-0814-4EE8-B82A-42AF0DA107F8}"/>
              </a:ext>
            </a:extLst>
          </p:cNvPr>
          <p:cNvSpPr>
            <a:spLocks noGrp="1"/>
          </p:cNvSpPr>
          <p:nvPr>
            <p:ph idx="1"/>
          </p:nvPr>
        </p:nvSpPr>
        <p:spPr/>
        <p:txBody>
          <a:bodyPr>
            <a:normAutofit/>
          </a:bodyPr>
          <a:lstStyle/>
          <a:p>
            <a:r>
              <a:rPr lang="en-AU" sz="2000"/>
              <a:t>5MS was delayed in completing the final UAT cases, largely impacted by issues with current MSATS data.</a:t>
            </a:r>
          </a:p>
          <a:p>
            <a:r>
              <a:rPr lang="en-AU" sz="2000"/>
              <a:t>The same MSATS data issues blocked the production data migration process, and meant the critical path to 31 May could not be met</a:t>
            </a:r>
          </a:p>
          <a:p>
            <a:r>
              <a:rPr lang="en-AU" sz="2000"/>
              <a:t>5MS has been impacted by COVID, which has slowed down the defect fix rate.</a:t>
            </a:r>
          </a:p>
          <a:p>
            <a:r>
              <a:rPr lang="en-AU" sz="2000"/>
              <a:t>During industry testing, two defects were found that would have significantly impacted multiple participants at Platform go-live:</a:t>
            </a:r>
          </a:p>
          <a:p>
            <a:pPr lvl="1"/>
            <a:r>
              <a:rPr lang="en-AU" sz="1800"/>
              <a:t>CH35 limit on filename – Remediation: change going into Pre-Production week commencing Monday 24 May.</a:t>
            </a:r>
          </a:p>
          <a:p>
            <a:pPr lvl="1"/>
            <a:r>
              <a:rPr lang="en-AU" sz="1800"/>
              <a:t>Settlement run output RM Reports not containing from and to dates – Remediation: change going into Pre-Production week commencing Monday 31 May (successful testing permitting)</a:t>
            </a:r>
          </a:p>
          <a:p>
            <a:endParaRPr lang="en-AU" sz="2000"/>
          </a:p>
        </p:txBody>
      </p:sp>
      <p:sp>
        <p:nvSpPr>
          <p:cNvPr id="3" name="Slide Number Placeholder 2">
            <a:extLst>
              <a:ext uri="{FF2B5EF4-FFF2-40B4-BE49-F238E27FC236}">
                <a16:creationId xmlns:a16="http://schemas.microsoft.com/office/drawing/2014/main" id="{35325FB2-3917-416A-9F28-2D91995F77D7}"/>
              </a:ext>
            </a:extLst>
          </p:cNvPr>
          <p:cNvSpPr>
            <a:spLocks noGrp="1"/>
          </p:cNvSpPr>
          <p:nvPr>
            <p:ph type="sldNum" sz="quarter" idx="12"/>
          </p:nvPr>
        </p:nvSpPr>
        <p:spPr/>
        <p:txBody>
          <a:bodyPr/>
          <a:lstStyle/>
          <a:p>
            <a:fld id="{4EC81F68-4976-451A-B2E9-79BCBD2F70CC}" type="slidenum">
              <a:rPr lang="en-AU" smtClean="0"/>
              <a:t>13</a:t>
            </a:fld>
            <a:endParaRPr lang="en-AU"/>
          </a:p>
        </p:txBody>
      </p:sp>
    </p:spTree>
    <p:extLst>
      <p:ext uri="{BB962C8B-B14F-4D97-AF65-F5344CB8AC3E}">
        <p14:creationId xmlns:p14="http://schemas.microsoft.com/office/powerpoint/2010/main" val="1069207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E67D-1905-4808-B9E4-218649F8BDF2}"/>
              </a:ext>
            </a:extLst>
          </p:cNvPr>
          <p:cNvSpPr>
            <a:spLocks noGrp="1"/>
          </p:cNvSpPr>
          <p:nvPr>
            <p:ph type="title"/>
          </p:nvPr>
        </p:nvSpPr>
        <p:spPr>
          <a:xfrm>
            <a:off x="297073" y="202224"/>
            <a:ext cx="10596595" cy="824402"/>
          </a:xfrm>
        </p:spPr>
        <p:txBody>
          <a:bodyPr>
            <a:normAutofit/>
          </a:bodyPr>
          <a:lstStyle/>
          <a:p>
            <a:r>
              <a:rPr lang="en-AU"/>
              <a:t>Retail Checkpoint Criteria</a:t>
            </a:r>
          </a:p>
        </p:txBody>
      </p:sp>
      <p:sp>
        <p:nvSpPr>
          <p:cNvPr id="5" name="Slide Number Placeholder 4">
            <a:extLst>
              <a:ext uri="{FF2B5EF4-FFF2-40B4-BE49-F238E27FC236}">
                <a16:creationId xmlns:a16="http://schemas.microsoft.com/office/drawing/2014/main" id="{65E9F879-3FCA-4413-99FD-8FFE5B1AB8AF}"/>
              </a:ext>
            </a:extLst>
          </p:cNvPr>
          <p:cNvSpPr>
            <a:spLocks noGrp="1"/>
          </p:cNvSpPr>
          <p:nvPr>
            <p:ph type="sldNum" sz="quarter" idx="12"/>
          </p:nvPr>
        </p:nvSpPr>
        <p:spPr>
          <a:xfrm>
            <a:off x="11353800" y="6162919"/>
            <a:ext cx="576108" cy="365125"/>
          </a:xfrm>
        </p:spPr>
        <p:txBody>
          <a:bodyPr/>
          <a:lstStyle/>
          <a:p>
            <a:fld id="{4EC81F68-4976-451A-B2E9-79BCBD2F70CC}" type="slidenum">
              <a:rPr lang="en-AU" smtClean="0"/>
              <a:t>14</a:t>
            </a:fld>
            <a:endParaRPr lang="en-AU"/>
          </a:p>
        </p:txBody>
      </p:sp>
      <p:sp>
        <p:nvSpPr>
          <p:cNvPr id="8" name="Rectangle 1">
            <a:extLst>
              <a:ext uri="{FF2B5EF4-FFF2-40B4-BE49-F238E27FC236}">
                <a16:creationId xmlns:a16="http://schemas.microsoft.com/office/drawing/2014/main" id="{6BDE4FB2-AC71-44B9-93F2-9595361A422D}"/>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sp>
        <p:nvSpPr>
          <p:cNvPr id="10" name="Rectangle 2">
            <a:extLst>
              <a:ext uri="{FF2B5EF4-FFF2-40B4-BE49-F238E27FC236}">
                <a16:creationId xmlns:a16="http://schemas.microsoft.com/office/drawing/2014/main" id="{344FF79C-BD1C-4D5F-9B04-A00CFCE5C4BA}"/>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graphicFrame>
        <p:nvGraphicFramePr>
          <p:cNvPr id="7" name="Table 8">
            <a:extLst>
              <a:ext uri="{FF2B5EF4-FFF2-40B4-BE49-F238E27FC236}">
                <a16:creationId xmlns:a16="http://schemas.microsoft.com/office/drawing/2014/main" id="{C7AB734C-2693-4DA9-AF13-A10733EED62D}"/>
              </a:ext>
            </a:extLst>
          </p:cNvPr>
          <p:cNvGraphicFramePr>
            <a:graphicFrameLocks noGrp="1"/>
          </p:cNvGraphicFramePr>
          <p:nvPr>
            <p:extLst>
              <p:ext uri="{D42A27DB-BD31-4B8C-83A1-F6EECF244321}">
                <p14:modId xmlns:p14="http://schemas.microsoft.com/office/powerpoint/2010/main" val="2713664000"/>
              </p:ext>
            </p:extLst>
          </p:nvPr>
        </p:nvGraphicFramePr>
        <p:xfrm>
          <a:off x="8797" y="1105807"/>
          <a:ext cx="12191997" cy="5722652"/>
        </p:xfrm>
        <a:graphic>
          <a:graphicData uri="http://schemas.openxmlformats.org/drawingml/2006/table">
            <a:tbl>
              <a:tblPr firstRow="1" bandRow="1">
                <a:tableStyleId>{7DF18680-E054-41AD-8BC1-D1AEF772440D}</a:tableStyleId>
              </a:tblPr>
              <a:tblGrid>
                <a:gridCol w="1019905">
                  <a:extLst>
                    <a:ext uri="{9D8B030D-6E8A-4147-A177-3AD203B41FA5}">
                      <a16:colId xmlns:a16="http://schemas.microsoft.com/office/drawing/2014/main" val="1715578587"/>
                    </a:ext>
                  </a:extLst>
                </a:gridCol>
                <a:gridCol w="3631223">
                  <a:extLst>
                    <a:ext uri="{9D8B030D-6E8A-4147-A177-3AD203B41FA5}">
                      <a16:colId xmlns:a16="http://schemas.microsoft.com/office/drawing/2014/main" val="2465471930"/>
                    </a:ext>
                  </a:extLst>
                </a:gridCol>
                <a:gridCol w="764929">
                  <a:extLst>
                    <a:ext uri="{9D8B030D-6E8A-4147-A177-3AD203B41FA5}">
                      <a16:colId xmlns:a16="http://schemas.microsoft.com/office/drawing/2014/main" val="494449307"/>
                    </a:ext>
                  </a:extLst>
                </a:gridCol>
                <a:gridCol w="6775940">
                  <a:extLst>
                    <a:ext uri="{9D8B030D-6E8A-4147-A177-3AD203B41FA5}">
                      <a16:colId xmlns:a16="http://schemas.microsoft.com/office/drawing/2014/main" val="292056898"/>
                    </a:ext>
                  </a:extLst>
                </a:gridCol>
              </a:tblGrid>
              <a:tr h="32769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Criteria​</a:t>
                      </a:r>
                      <a:endParaRPr lang="en-AU" sz="1400"/>
                    </a:p>
                  </a:txBody>
                  <a:tcPr>
                    <a:solidFill>
                      <a:schemeClr val="accent2"/>
                    </a:solidFill>
                  </a:tcPr>
                </a:tc>
                <a:tc>
                  <a:txBody>
                    <a:bodyPr/>
                    <a:lstStyle/>
                    <a:p>
                      <a:r>
                        <a:rPr lang="en-AU" sz="1400"/>
                        <a:t>Description</a:t>
                      </a:r>
                    </a:p>
                  </a:txBody>
                  <a:tcPr>
                    <a:solidFill>
                      <a:schemeClr val="accent2"/>
                    </a:solidFill>
                  </a:tcPr>
                </a:tc>
                <a:tc>
                  <a:txBody>
                    <a:bodyPr/>
                    <a:lstStyle/>
                    <a:p>
                      <a:r>
                        <a:rPr lang="en-AU" sz="1400"/>
                        <a:t>Status</a:t>
                      </a:r>
                    </a:p>
                  </a:txBody>
                  <a:tcPr>
                    <a:solidFill>
                      <a:schemeClr val="accent2"/>
                    </a:solidFill>
                  </a:tcPr>
                </a:tc>
                <a:tc>
                  <a:txBody>
                    <a:bodyPr/>
                    <a:lstStyle/>
                    <a:p>
                      <a:r>
                        <a:rPr lang="en-AU" sz="1400"/>
                        <a:t>Commentary</a:t>
                      </a:r>
                    </a:p>
                  </a:txBody>
                  <a:tcPr>
                    <a:solidFill>
                      <a:schemeClr val="accent2"/>
                    </a:solidFill>
                  </a:tcPr>
                </a:tc>
                <a:extLst>
                  <a:ext uri="{0D108BD9-81ED-4DB2-BD59-A6C34878D82A}">
                    <a16:rowId xmlns:a16="http://schemas.microsoft.com/office/drawing/2014/main" val="508218256"/>
                  </a:ext>
                </a:extLst>
              </a:tr>
              <a:tr h="688856">
                <a:tc>
                  <a:txBody>
                    <a:bodyPr/>
                    <a:lstStyle/>
                    <a:p>
                      <a:r>
                        <a:rPr lang="en-AU" sz="1200" b="1">
                          <a:effectLst/>
                        </a:rPr>
                        <a:t>Testing</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All UAT test cases executed </a:t>
                      </a:r>
                      <a:r>
                        <a:rPr lang="en-AU" sz="1200"/>
                        <a:t>with no critical defects that cannot be remedied for 31 May go-live.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200"/>
                        <a:t>Delayed</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t>5MS has had delays completing its final UAT cases, largely impacted by data issues from current MSATS data. Initial fixes supplied were not successful. A change in approach has had positive results, but considerable time has been lost. T</a:t>
                      </a:r>
                      <a:r>
                        <a:rPr lang="en-AU" sz="1200" kern="1200">
                          <a:solidFill>
                            <a:schemeClr val="dk1"/>
                          </a:solidFill>
                          <a:latin typeface="+mn-lt"/>
                          <a:ea typeface="+mn-ea"/>
                          <a:cs typeface="+mn-cs"/>
                        </a:rPr>
                        <a:t>he Pre-Production environment will receive these fixes week commencing Monday 31 May, then 5MS is to complete profiling runs.</a:t>
                      </a:r>
                    </a:p>
                  </a:txBody>
                  <a:tcPr anchor="ctr"/>
                </a:tc>
                <a:extLst>
                  <a:ext uri="{0D108BD9-81ED-4DB2-BD59-A6C34878D82A}">
                    <a16:rowId xmlns:a16="http://schemas.microsoft.com/office/drawing/2014/main" val="271369402"/>
                  </a:ext>
                </a:extLst>
              </a:tr>
              <a:tr h="543012">
                <a:tc>
                  <a:txBody>
                    <a:bodyPr/>
                    <a:lstStyle/>
                    <a:p>
                      <a:r>
                        <a:rPr lang="en-AU" sz="1200" b="1">
                          <a:effectLst/>
                        </a:rPr>
                        <a:t>Solution Stability</a:t>
                      </a:r>
                      <a:endParaRPr lang="en-AU" sz="1200" b="1"/>
                    </a:p>
                  </a:txBody>
                  <a:tcPr anchor="ctr"/>
                </a:tc>
                <a:tc>
                  <a:txBody>
                    <a:bodyPr/>
                    <a:lstStyle/>
                    <a:p>
                      <a:r>
                        <a:rPr lang="en-AU" sz="1200">
                          <a:effectLst/>
                        </a:rPr>
                        <a:t>End-to-end solution operating stably in Test with no process blockers or unexplainable pauses/interruptions to processing.</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Stability has improved, and enabled testing execution to progress. Improvements (i.e. defensive programming) introduced have been successful.  Some initial stability issues were experienced in Pre-Production however AEMO is confident this has been tuned and therefore rectified. </a:t>
                      </a:r>
                    </a:p>
                  </a:txBody>
                  <a:tcPr anchor="ctr"/>
                </a:tc>
                <a:extLst>
                  <a:ext uri="{0D108BD9-81ED-4DB2-BD59-A6C34878D82A}">
                    <a16:rowId xmlns:a16="http://schemas.microsoft.com/office/drawing/2014/main" val="2793707006"/>
                  </a:ext>
                </a:extLst>
              </a:tr>
              <a:tr h="544770">
                <a:tc>
                  <a:txBody>
                    <a:bodyPr/>
                    <a:lstStyle/>
                    <a:p>
                      <a:r>
                        <a:rPr lang="en-AU" sz="1200" b="1">
                          <a:effectLst/>
                        </a:rPr>
                        <a:t>Remediation</a:t>
                      </a:r>
                      <a:endParaRPr lang="en-AU" sz="1200" b="1"/>
                    </a:p>
                  </a:txBody>
                  <a:tcPr anchor="ctr"/>
                </a:tc>
                <a:tc>
                  <a:txBody>
                    <a:bodyPr/>
                    <a:lstStyle/>
                    <a:p>
                      <a:r>
                        <a:rPr lang="en-AU" sz="1200">
                          <a:effectLst/>
                        </a:rPr>
                        <a:t>Known remediation work (internal reports performance, business activity monitoring) completed and remediation for any new defects scheduled.</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olidFill>
                            <a:schemeClr val="tx1"/>
                          </a:solidFill>
                        </a:rPr>
                        <a:t>In Progress</a:t>
                      </a:r>
                    </a:p>
                  </a:txBody>
                  <a:tcPr anchor="ctr"/>
                </a:tc>
                <a:tc>
                  <a:txBody>
                    <a:bodyPr/>
                    <a:lstStyle/>
                    <a:p>
                      <a:r>
                        <a:rPr lang="en-US" sz="1200">
                          <a:solidFill>
                            <a:schemeClr val="tx1"/>
                          </a:solidFill>
                        </a:rPr>
                        <a:t>Internal work on Business Activity Monitoring has progressed well. Challenges continue to be experienced with Operational Reporting delivery that may impact business efficiency, but not presently expected to block go-live.</a:t>
                      </a:r>
                      <a:endParaRPr lang="en-AU" sz="1200">
                        <a:solidFill>
                          <a:schemeClr val="tx1"/>
                        </a:solidFill>
                      </a:endParaRPr>
                    </a:p>
                  </a:txBody>
                  <a:tcPr anchor="ctr"/>
                </a:tc>
                <a:extLst>
                  <a:ext uri="{0D108BD9-81ED-4DB2-BD59-A6C34878D82A}">
                    <a16:rowId xmlns:a16="http://schemas.microsoft.com/office/drawing/2014/main" val="1625519646"/>
                  </a:ext>
                </a:extLst>
              </a:tr>
              <a:tr h="634452">
                <a:tc>
                  <a:txBody>
                    <a:bodyPr/>
                    <a:lstStyle/>
                    <a:p>
                      <a:r>
                        <a:rPr lang="en-AU" sz="1200" b="1">
                          <a:effectLst/>
                        </a:rPr>
                        <a:t>Performance</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“Day in the Life Testing” completed with no performance issues identified that cannot be remedied for 31 May go-live.</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a:t>All Day In The Life testing now completed, with the volumes ingested / outputted matched live industry requirements.</a:t>
                      </a:r>
                      <a:endParaRPr lang="en-AU" sz="1200"/>
                    </a:p>
                  </a:txBody>
                  <a:tcPr anchor="ctr"/>
                </a:tc>
                <a:extLst>
                  <a:ext uri="{0D108BD9-81ED-4DB2-BD59-A6C34878D82A}">
                    <a16:rowId xmlns:a16="http://schemas.microsoft.com/office/drawing/2014/main" val="1501581093"/>
                  </a:ext>
                </a:extLst>
              </a:tr>
              <a:tr h="486741">
                <a:tc>
                  <a:txBody>
                    <a:bodyPr/>
                    <a:lstStyle/>
                    <a:p>
                      <a:r>
                        <a:rPr lang="en-AU" sz="1200" b="1">
                          <a:effectLst/>
                        </a:rPr>
                        <a:t>Production Cutover</a:t>
                      </a:r>
                      <a:endParaRPr lang="en-AU" sz="1200" b="1"/>
                    </a:p>
                  </a:txBody>
                  <a:tcPr anchor="ctr"/>
                </a:tc>
                <a:tc>
                  <a:txBody>
                    <a:bodyPr/>
                    <a:lstStyle/>
                    <a:p>
                      <a:r>
                        <a:rPr lang="en-AU" sz="1200">
                          <a:effectLst/>
                        </a:rPr>
                        <a:t>Data migration on track and no blockers to meeting criteria/schedule for pre-production deployment.</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t>Delayed</a:t>
                      </a:r>
                    </a:p>
                  </a:txBody>
                  <a:tcPr anchor="ctr"/>
                </a:tc>
                <a:tc>
                  <a:txBody>
                    <a:bodyPr/>
                    <a:lstStyle/>
                    <a:p>
                      <a:r>
                        <a:rPr lang="en-AU" sz="1200"/>
                        <a:t>Data Migration to Production was delayed by the MSATS data issues, and would not have met 31 May deployment timelines. These issues have been rectified for the Production migration, which is now on track for 21 June.</a:t>
                      </a:r>
                    </a:p>
                  </a:txBody>
                  <a:tcPr anchor="ctr"/>
                </a:tc>
                <a:extLst>
                  <a:ext uri="{0D108BD9-81ED-4DB2-BD59-A6C34878D82A}">
                    <a16:rowId xmlns:a16="http://schemas.microsoft.com/office/drawing/2014/main" val="80521530"/>
                  </a:ext>
                </a:extLst>
              </a:tr>
              <a:tr h="503997">
                <a:tc>
                  <a:txBody>
                    <a:bodyPr/>
                    <a:lstStyle/>
                    <a:p>
                      <a:r>
                        <a:rPr lang="en-AU" sz="1200" b="1">
                          <a:effectLst/>
                        </a:rPr>
                        <a:t>Industry Test</a:t>
                      </a:r>
                      <a:endParaRPr lang="en-AU" sz="1200" b="1"/>
                    </a:p>
                  </a:txBody>
                  <a:tcPr anchor="ctr"/>
                </a:tc>
                <a:tc>
                  <a:txBody>
                    <a:bodyPr/>
                    <a:lstStyle/>
                    <a:p>
                      <a:r>
                        <a:rPr lang="en-AU" sz="1200">
                          <a:effectLst/>
                        </a:rPr>
                        <a:t>On track to commence Retail Industry Test on 19 April.</a:t>
                      </a:r>
                      <a:endParaRPr lang="en-AU" sz="1200"/>
                    </a:p>
                  </a:txBody>
                  <a:tcPr anchor="ctr"/>
                </a:tc>
                <a:tc>
                  <a:txBody>
                    <a:bodyPr/>
                    <a:lstStyle/>
                    <a:p>
                      <a:pPr algn="ctr"/>
                      <a:r>
                        <a:rPr lang="en-AU" sz="1200">
                          <a:sym typeface="Wingdings" panose="05000000000000000000" pitchFamily="2" charset="2"/>
                        </a:rPr>
                        <a:t>In Progress</a:t>
                      </a:r>
                      <a:endParaRPr lang="en-AU" sz="12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lang="en-AU" sz="1200" kern="1200">
                          <a:solidFill>
                            <a:schemeClr val="dk1"/>
                          </a:solidFill>
                          <a:latin typeface="+mn-lt"/>
                          <a:ea typeface="+mn-ea"/>
                          <a:cs typeface="+mn-cs"/>
                        </a:rPr>
                        <a:t>From industry testing two defects have been found that would significantly impact multiple participants, and therefore risk market function at the Platform go live. Both of these need development then testing by industry personnel: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CH35 limit on filename – change into Pre-Production week commencing Monday 24 May.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Settlement run output RM Reports not containing from and to dates – change into Pre-Production week commencing Monday 31 May (successful testing permitting)</a:t>
                      </a:r>
                    </a:p>
                  </a:txBody>
                  <a:tcPr anchor="ctr"/>
                </a:tc>
                <a:extLst>
                  <a:ext uri="{0D108BD9-81ED-4DB2-BD59-A6C34878D82A}">
                    <a16:rowId xmlns:a16="http://schemas.microsoft.com/office/drawing/2014/main" val="1630536127"/>
                  </a:ext>
                </a:extLst>
              </a:tr>
              <a:tr h="532132">
                <a:tc>
                  <a:txBody>
                    <a:bodyPr/>
                    <a:lstStyle/>
                    <a:p>
                      <a:r>
                        <a:rPr lang="en-AU" sz="1200" b="1"/>
                        <a:t>Overall</a:t>
                      </a:r>
                    </a:p>
                  </a:txBody>
                  <a:tcPr anchor="ctr"/>
                </a:tc>
                <a:tc>
                  <a:txBody>
                    <a:bodyPr/>
                    <a:lstStyle/>
                    <a:p>
                      <a:endParaRPr lang="en-AU" sz="1200">
                        <a:highlight>
                          <a:srgbClr val="FFFF00"/>
                        </a:highlight>
                      </a:endParaRPr>
                    </a:p>
                  </a:txBody>
                  <a:tcPr anchor="ctr"/>
                </a:tc>
                <a:tc>
                  <a:txBody>
                    <a:bodyPr/>
                    <a:lstStyle/>
                    <a:p>
                      <a:endParaRPr lang="en-AU" sz="1200"/>
                    </a:p>
                  </a:txBody>
                  <a:tcPr anchor="ctr"/>
                </a:tc>
                <a:tc>
                  <a:txBody>
                    <a:bodyPr/>
                    <a:lstStyle/>
                    <a:p>
                      <a:r>
                        <a:rPr lang="en-AU" sz="1200" strike="noStrike">
                          <a:solidFill>
                            <a:schemeClr val="tx1"/>
                          </a:solidFill>
                        </a:rPr>
                        <a:t>21 June is amber. Retail platform test status shown overleaf.</a:t>
                      </a:r>
                    </a:p>
                    <a:p>
                      <a:endParaRPr lang="en-AU" sz="1200" strike="noStrike">
                        <a:solidFill>
                          <a:schemeClr val="tx1"/>
                        </a:solidFill>
                      </a:endParaRPr>
                    </a:p>
                    <a:p>
                      <a:r>
                        <a:rPr lang="en-AU" sz="1200" strike="noStrike">
                          <a:solidFill>
                            <a:schemeClr val="tx1"/>
                          </a:solidFill>
                        </a:rPr>
                        <a:t>The 5MS program has been impacted by COVID, with multiple team members either in India or with family members in India impacted by the virus and needing time off work. This has slowed down issue resolution.</a:t>
                      </a:r>
                    </a:p>
                  </a:txBody>
                  <a:tcPr anchor="ctr"/>
                </a:tc>
                <a:extLst>
                  <a:ext uri="{0D108BD9-81ED-4DB2-BD59-A6C34878D82A}">
                    <a16:rowId xmlns:a16="http://schemas.microsoft.com/office/drawing/2014/main" val="3696285219"/>
                  </a:ext>
                </a:extLst>
              </a:tr>
            </a:tbl>
          </a:graphicData>
        </a:graphic>
      </p:graphicFrame>
      <p:grpSp>
        <p:nvGrpSpPr>
          <p:cNvPr id="9" name="Group 8">
            <a:extLst>
              <a:ext uri="{FF2B5EF4-FFF2-40B4-BE49-F238E27FC236}">
                <a16:creationId xmlns:a16="http://schemas.microsoft.com/office/drawing/2014/main" id="{4918FC3B-3918-4027-9097-8DF6BEEBEE6F}"/>
              </a:ext>
            </a:extLst>
          </p:cNvPr>
          <p:cNvGrpSpPr/>
          <p:nvPr/>
        </p:nvGrpSpPr>
        <p:grpSpPr>
          <a:xfrm>
            <a:off x="4829962" y="6109815"/>
            <a:ext cx="442440" cy="390361"/>
            <a:chOff x="181654" y="2696976"/>
            <a:chExt cx="432000" cy="432000"/>
          </a:xfrm>
        </p:grpSpPr>
        <p:sp>
          <p:nvSpPr>
            <p:cNvPr id="12" name="Rectangle: Rounded Corners 11">
              <a:extLst>
                <a:ext uri="{FF2B5EF4-FFF2-40B4-BE49-F238E27FC236}">
                  <a16:creationId xmlns:a16="http://schemas.microsoft.com/office/drawing/2014/main" id="{761AFCC7-8CCC-4442-B077-8D11F189A62F}"/>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13" name="Oval 12">
              <a:extLst>
                <a:ext uri="{FF2B5EF4-FFF2-40B4-BE49-F238E27FC236}">
                  <a16:creationId xmlns:a16="http://schemas.microsoft.com/office/drawing/2014/main" id="{B1685EC3-AF05-4C7B-AFBF-6F37FFE68FDD}"/>
                </a:ext>
              </a:extLst>
            </p:cNvPr>
            <p:cNvSpPr/>
            <p:nvPr/>
          </p:nvSpPr>
          <p:spPr>
            <a:xfrm>
              <a:off x="292202" y="2793455"/>
              <a:ext cx="210903" cy="23904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3678915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80E330-0216-40EB-9CD1-0091FF4E57B8}"/>
              </a:ext>
            </a:extLst>
          </p:cNvPr>
          <p:cNvSpPr>
            <a:spLocks noGrp="1"/>
          </p:cNvSpPr>
          <p:nvPr>
            <p:ph type="title"/>
          </p:nvPr>
        </p:nvSpPr>
        <p:spPr/>
        <p:txBody>
          <a:bodyPr/>
          <a:lstStyle/>
          <a:p>
            <a:r>
              <a:rPr lang="en-AU"/>
              <a:t>Retail Test Status</a:t>
            </a:r>
          </a:p>
        </p:txBody>
      </p:sp>
      <p:sp>
        <p:nvSpPr>
          <p:cNvPr id="3" name="Slide Number Placeholder 2">
            <a:extLst>
              <a:ext uri="{FF2B5EF4-FFF2-40B4-BE49-F238E27FC236}">
                <a16:creationId xmlns:a16="http://schemas.microsoft.com/office/drawing/2014/main" id="{4B534750-9842-4F67-BE4A-C50F528DCF29}"/>
              </a:ext>
            </a:extLst>
          </p:cNvPr>
          <p:cNvSpPr>
            <a:spLocks noGrp="1"/>
          </p:cNvSpPr>
          <p:nvPr>
            <p:ph type="sldNum" sz="quarter" idx="12"/>
          </p:nvPr>
        </p:nvSpPr>
        <p:spPr/>
        <p:txBody>
          <a:bodyPr/>
          <a:lstStyle/>
          <a:p>
            <a:fld id="{4EC81F68-4976-451A-B2E9-79BCBD2F70CC}" type="slidenum">
              <a:rPr lang="en-AU" smtClean="0"/>
              <a:t>15</a:t>
            </a:fld>
            <a:endParaRPr lang="en-AU"/>
          </a:p>
        </p:txBody>
      </p:sp>
      <p:sp>
        <p:nvSpPr>
          <p:cNvPr id="8" name="TextBox 7">
            <a:extLst>
              <a:ext uri="{FF2B5EF4-FFF2-40B4-BE49-F238E27FC236}">
                <a16:creationId xmlns:a16="http://schemas.microsoft.com/office/drawing/2014/main" id="{7EABC90D-2E3F-4583-B204-FB5F7A466C62}"/>
              </a:ext>
            </a:extLst>
          </p:cNvPr>
          <p:cNvSpPr txBox="1"/>
          <p:nvPr/>
        </p:nvSpPr>
        <p:spPr>
          <a:xfrm>
            <a:off x="612649" y="1499616"/>
            <a:ext cx="11018520" cy="4770537"/>
          </a:xfrm>
          <a:prstGeom prst="rect">
            <a:avLst/>
          </a:prstGeom>
          <a:noFill/>
        </p:spPr>
        <p:txBody>
          <a:bodyPr wrap="square" rtlCol="0">
            <a:spAutoFit/>
          </a:bodyPr>
          <a:lstStyle/>
          <a:p>
            <a:pPr marL="285750" indent="-285750">
              <a:buFont typeface="Arial" panose="020B0604020202020204" pitchFamily="34" charset="0"/>
              <a:buChar char="•"/>
            </a:pPr>
            <a:r>
              <a:rPr lang="en-AU" sz="1600"/>
              <a:t>Comprehensive test regime undertaken – over 5000 test cases executed and passed</a:t>
            </a:r>
          </a:p>
          <a:p>
            <a:pPr marL="742950" lvl="1" indent="-285750">
              <a:buFont typeface="Arial" panose="020B0604020202020204" pitchFamily="34" charset="0"/>
              <a:buChar char="•"/>
            </a:pPr>
            <a:r>
              <a:rPr lang="en-AU" sz="1600"/>
              <a:t>Market outcomes from test cases are solid, parallel testing completed</a:t>
            </a:r>
          </a:p>
          <a:p>
            <a:pPr marL="742950" lvl="1" indent="-285750">
              <a:buFont typeface="Arial" panose="020B0604020202020204" pitchFamily="34" charset="0"/>
              <a:buChar char="•"/>
            </a:pPr>
            <a:r>
              <a:rPr lang="en-AU" sz="1600"/>
              <a:t>Remaining number of test cases is very small and workarounds available for most</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Regression test to be completed by 14 June</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Testing that must be completed before Go-Live</a:t>
            </a:r>
          </a:p>
          <a:p>
            <a:pPr marL="742950" lvl="1" indent="-285750">
              <a:buFont typeface="Arial" panose="020B0604020202020204" pitchFamily="34" charset="0"/>
              <a:buChar char="•"/>
            </a:pPr>
            <a:r>
              <a:rPr lang="en-AU" sz="1600"/>
              <a:t>Remediation of MSATS data issues</a:t>
            </a:r>
          </a:p>
          <a:p>
            <a:pPr marL="742950" lvl="1" indent="-285750">
              <a:buFont typeface="Arial" panose="020B0604020202020204" pitchFamily="34" charset="0"/>
              <a:buChar char="•"/>
            </a:pPr>
            <a:r>
              <a:rPr lang="en-AU" sz="1600"/>
              <a:t>2 remaining Profiling test cases</a:t>
            </a:r>
          </a:p>
          <a:p>
            <a:pPr marL="742950" lvl="1" indent="-285750">
              <a:buFont typeface="Arial" panose="020B0604020202020204" pitchFamily="34" charset="0"/>
              <a:buChar char="•"/>
            </a:pPr>
            <a:r>
              <a:rPr lang="en-AU" sz="1600"/>
              <a:t>Regression testing</a:t>
            </a:r>
          </a:p>
          <a:p>
            <a:pPr marL="742950" lvl="1"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Testing that is underway, but will not stop Go-Live if not complete as workarounds are available</a:t>
            </a:r>
          </a:p>
          <a:p>
            <a:pPr marL="742950" lvl="1" indent="-285750">
              <a:buFont typeface="Arial" panose="020B0604020202020204" pitchFamily="34" charset="0"/>
              <a:buChar char="•"/>
            </a:pPr>
            <a:r>
              <a:rPr lang="en-AU" sz="1600"/>
              <a:t>Non Contestable Unmetered Load (7 test cases).  If testing is incomplete, participants will be asked to hold-off submission of NCONUML meter info for a short period. Being addressed through the RWG.</a:t>
            </a:r>
          </a:p>
          <a:p>
            <a:pPr marL="742950" lvl="1" indent="-285750">
              <a:buFont typeface="Arial" panose="020B0604020202020204" pitchFamily="34" charset="0"/>
              <a:buChar char="•"/>
            </a:pPr>
            <a:r>
              <a:rPr lang="en-AU" sz="1600"/>
              <a:t>Enterprise data platform (5 test cases).  Internal AEMO impact only and workarounds available.</a:t>
            </a:r>
          </a:p>
          <a:p>
            <a:pPr marL="742950" lvl="1" indent="-285750">
              <a:buFont typeface="Arial" panose="020B0604020202020204" pitchFamily="34" charset="0"/>
              <a:buChar char="•"/>
            </a:pPr>
            <a:r>
              <a:rPr lang="en-AU" sz="1600"/>
              <a:t>AEMO Operational reports. Not all reports will be delivered by go-live, internal impact only, workarounds being developed</a:t>
            </a:r>
          </a:p>
          <a:p>
            <a:pPr marL="742950" lvl="1" indent="-285750">
              <a:buFont typeface="Arial" panose="020B0604020202020204" pitchFamily="34" charset="0"/>
              <a:buChar char="•"/>
            </a:pPr>
            <a:r>
              <a:rPr lang="en-AU" sz="1600"/>
              <a:t>Severity 3 defects. Not all </a:t>
            </a:r>
            <a:r>
              <a:rPr lang="en-AU" sz="1600" err="1"/>
              <a:t>Sev</a:t>
            </a:r>
            <a:r>
              <a:rPr lang="en-AU" sz="1600"/>
              <a:t> 3 defects will be remediated and re-tested.  Workarounds are being developed. Any impacts to participants will be published through the known defects list.</a:t>
            </a:r>
          </a:p>
          <a:p>
            <a:pPr marL="742950" lvl="1" indent="-285750">
              <a:buFont typeface="Arial" panose="020B0604020202020204" pitchFamily="34" charset="0"/>
              <a:buChar char="•"/>
            </a:pPr>
            <a:endParaRPr lang="en-AU" sz="1600"/>
          </a:p>
        </p:txBody>
      </p:sp>
    </p:spTree>
    <p:extLst>
      <p:ext uri="{BB962C8B-B14F-4D97-AF65-F5344CB8AC3E}">
        <p14:creationId xmlns:p14="http://schemas.microsoft.com/office/powerpoint/2010/main" val="1973456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Straight Connector 97">
            <a:extLst>
              <a:ext uri="{FF2B5EF4-FFF2-40B4-BE49-F238E27FC236}">
                <a16:creationId xmlns:a16="http://schemas.microsoft.com/office/drawing/2014/main" id="{465F23D7-132A-40D1-B6D1-8D1B8A056CE7}"/>
              </a:ext>
            </a:extLst>
          </p:cNvPr>
          <p:cNvCxnSpPr/>
          <p:nvPr/>
        </p:nvCxnSpPr>
        <p:spPr>
          <a:xfrm>
            <a:off x="9202744" y="3925687"/>
            <a:ext cx="553091"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01383B23-63F7-4FF5-ABEC-7B279F835064}"/>
              </a:ext>
            </a:extLst>
          </p:cNvPr>
          <p:cNvCxnSpPr/>
          <p:nvPr/>
        </p:nvCxnSpPr>
        <p:spPr>
          <a:xfrm>
            <a:off x="3097171" y="3910598"/>
            <a:ext cx="704378" cy="0"/>
          </a:xfrm>
          <a:prstGeom prst="line">
            <a:avLst/>
          </a:prstGeom>
          <a:ln w="22225">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04C878B-E8A2-448D-AFFC-5BCBEE9BA189}"/>
              </a:ext>
            </a:extLst>
          </p:cNvPr>
          <p:cNvSpPr>
            <a:spLocks noGrp="1"/>
          </p:cNvSpPr>
          <p:nvPr>
            <p:ph type="title"/>
          </p:nvPr>
        </p:nvSpPr>
        <p:spPr>
          <a:xfrm>
            <a:off x="334108" y="20751"/>
            <a:ext cx="9847551" cy="1189039"/>
          </a:xfrm>
        </p:spPr>
        <p:txBody>
          <a:bodyPr/>
          <a:lstStyle/>
          <a:p>
            <a:r>
              <a:rPr lang="en-AU"/>
              <a:t>Approach to Retail Status Updates</a:t>
            </a:r>
          </a:p>
        </p:txBody>
      </p:sp>
      <p:sp>
        <p:nvSpPr>
          <p:cNvPr id="5" name="Slide Number Placeholder 4">
            <a:extLst>
              <a:ext uri="{FF2B5EF4-FFF2-40B4-BE49-F238E27FC236}">
                <a16:creationId xmlns:a16="http://schemas.microsoft.com/office/drawing/2014/main" id="{F0527B2C-8571-4528-B5F2-DA3E3C16870D}"/>
              </a:ext>
            </a:extLst>
          </p:cNvPr>
          <p:cNvSpPr>
            <a:spLocks noGrp="1"/>
          </p:cNvSpPr>
          <p:nvPr>
            <p:ph type="sldNum" sz="quarter" idx="12"/>
          </p:nvPr>
        </p:nvSpPr>
        <p:spPr>
          <a:xfrm>
            <a:off x="5319194" y="6718741"/>
            <a:ext cx="432081" cy="365125"/>
          </a:xfrm>
        </p:spPr>
        <p:txBody>
          <a:bodyPr/>
          <a:lstStyle/>
          <a:p>
            <a:fld id="{4EC81F68-4976-451A-B2E9-79BCBD2F70CC}" type="slidenum">
              <a:rPr lang="en-AU" smtClean="0"/>
              <a:t>16</a:t>
            </a:fld>
            <a:endParaRPr lang="en-AU"/>
          </a:p>
        </p:txBody>
      </p:sp>
      <p:grpSp>
        <p:nvGrpSpPr>
          <p:cNvPr id="12" name="Group 11">
            <a:extLst>
              <a:ext uri="{FF2B5EF4-FFF2-40B4-BE49-F238E27FC236}">
                <a16:creationId xmlns:a16="http://schemas.microsoft.com/office/drawing/2014/main" id="{09584CC1-F257-4B22-B4A7-AEEA9E2AACE7}"/>
              </a:ext>
            </a:extLst>
          </p:cNvPr>
          <p:cNvGrpSpPr/>
          <p:nvPr/>
        </p:nvGrpSpPr>
        <p:grpSpPr>
          <a:xfrm>
            <a:off x="331603" y="2231650"/>
            <a:ext cx="1544797" cy="1316044"/>
            <a:chOff x="7284851" y="1789792"/>
            <a:chExt cx="1544797" cy="1316044"/>
          </a:xfrm>
        </p:grpSpPr>
        <p:sp>
          <p:nvSpPr>
            <p:cNvPr id="103" name="Rectangle 102">
              <a:extLst>
                <a:ext uri="{FF2B5EF4-FFF2-40B4-BE49-F238E27FC236}">
                  <a16:creationId xmlns:a16="http://schemas.microsoft.com/office/drawing/2014/main" id="{6E5E4EB5-18A5-416E-97D6-6BDDDD951D95}"/>
                </a:ext>
              </a:extLst>
            </p:cNvPr>
            <p:cNvSpPr/>
            <p:nvPr/>
          </p:nvSpPr>
          <p:spPr>
            <a:xfrm>
              <a:off x="7284851" y="1789792"/>
              <a:ext cx="1544797" cy="790601"/>
            </a:xfrm>
            <a:prstGeom prst="rect">
              <a:avLst/>
            </a:prstGeom>
          </p:spPr>
          <p:txBody>
            <a:bodyPr wrap="square">
              <a:spAutoFit/>
            </a:bodyPr>
            <a:lstStyle/>
            <a:p>
              <a:pPr algn="ctr">
                <a:lnSpc>
                  <a:spcPct val="95000"/>
                </a:lnSpc>
                <a:spcBef>
                  <a:spcPts val="300"/>
                </a:spcBef>
                <a:spcAft>
                  <a:spcPts val="300"/>
                </a:spcAft>
              </a:pPr>
              <a:r>
                <a:rPr lang="en-US" sz="1100" b="1"/>
                <a:t>14-May</a:t>
              </a:r>
            </a:p>
            <a:p>
              <a:pPr marL="92075" indent="-92075">
                <a:lnSpc>
                  <a:spcPct val="95000"/>
                </a:lnSpc>
                <a:spcBef>
                  <a:spcPts val="300"/>
                </a:spcBef>
                <a:spcAft>
                  <a:spcPts val="300"/>
                </a:spcAft>
                <a:buFont typeface="Arial" panose="020B0604020202020204" pitchFamily="34" charset="0"/>
                <a:buChar char="•"/>
              </a:pPr>
              <a:r>
                <a:rPr lang="en-AU" sz="1050"/>
                <a:t>Retail No-Go Communicated to PCF via email</a:t>
              </a:r>
              <a:endParaRPr lang="en-US" sz="1050"/>
            </a:p>
          </p:txBody>
        </p:sp>
        <p:cxnSp>
          <p:nvCxnSpPr>
            <p:cNvPr id="104" name="Straight Arrow Connector 103">
              <a:extLst>
                <a:ext uri="{FF2B5EF4-FFF2-40B4-BE49-F238E27FC236}">
                  <a16:creationId xmlns:a16="http://schemas.microsoft.com/office/drawing/2014/main" id="{8D04C67D-88C9-42AF-92EE-AB50D025A444}"/>
                </a:ext>
              </a:extLst>
            </p:cNvPr>
            <p:cNvCxnSpPr>
              <a:cxnSpLocks/>
            </p:cNvCxnSpPr>
            <p:nvPr/>
          </p:nvCxnSpPr>
          <p:spPr>
            <a:xfrm flipV="1">
              <a:off x="8056785" y="2736709"/>
              <a:ext cx="0" cy="369127"/>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15" name="Rectangle 114">
            <a:extLst>
              <a:ext uri="{FF2B5EF4-FFF2-40B4-BE49-F238E27FC236}">
                <a16:creationId xmlns:a16="http://schemas.microsoft.com/office/drawing/2014/main" id="{68FDC2ED-1817-4FA8-B298-C937E2A22FE0}"/>
              </a:ext>
            </a:extLst>
          </p:cNvPr>
          <p:cNvSpPr/>
          <p:nvPr/>
        </p:nvSpPr>
        <p:spPr>
          <a:xfrm>
            <a:off x="2026358" y="4623521"/>
            <a:ext cx="1653183" cy="1377300"/>
          </a:xfrm>
          <a:prstGeom prst="rect">
            <a:avLst/>
          </a:prstGeom>
        </p:spPr>
        <p:txBody>
          <a:bodyPr wrap="square">
            <a:spAutoFit/>
          </a:bodyPr>
          <a:lstStyle/>
          <a:p>
            <a:pPr algn="ctr"/>
            <a:r>
              <a:rPr lang="en-AU" sz="1100" b="1"/>
              <a:t>19-May PCF</a:t>
            </a:r>
          </a:p>
          <a:p>
            <a:pPr marL="92075" indent="-92075" fontAlgn="base">
              <a:spcBef>
                <a:spcPts val="600"/>
              </a:spcBef>
              <a:buFont typeface="Arial" panose="020B0604020202020204" pitchFamily="34" charset="0"/>
              <a:buChar char="•"/>
            </a:pPr>
            <a:r>
              <a:rPr lang="en-AU" sz="1050"/>
              <a:t>Timeline replanning</a:t>
            </a:r>
          </a:p>
          <a:p>
            <a:pPr marL="92075" indent="-92075" fontAlgn="base">
              <a:spcBef>
                <a:spcPts val="600"/>
              </a:spcBef>
              <a:buFont typeface="Arial" panose="020B0604020202020204" pitchFamily="34" charset="0"/>
              <a:buChar char="•"/>
            </a:pPr>
            <a:r>
              <a:rPr lang="en-AU" sz="1050"/>
              <a:t>Impacts of replan</a:t>
            </a:r>
          </a:p>
          <a:p>
            <a:pPr marL="92075" indent="-92075" fontAlgn="base">
              <a:spcBef>
                <a:spcPts val="600"/>
              </a:spcBef>
              <a:buFont typeface="Arial" panose="020B0604020202020204" pitchFamily="34" charset="0"/>
              <a:buChar char="•"/>
            </a:pPr>
            <a:r>
              <a:rPr lang="en-AU" sz="1050"/>
              <a:t> Retail Checkpoint update</a:t>
            </a:r>
          </a:p>
          <a:p>
            <a:pPr marL="92075" indent="-92075" fontAlgn="base">
              <a:spcBef>
                <a:spcPts val="600"/>
              </a:spcBef>
              <a:buFont typeface="Arial" panose="020B0604020202020204" pitchFamily="34" charset="0"/>
              <a:buChar char="•"/>
            </a:pPr>
            <a:endParaRPr lang="en-AU" sz="1050"/>
          </a:p>
        </p:txBody>
      </p:sp>
      <p:sp>
        <p:nvSpPr>
          <p:cNvPr id="120" name="Rectangle 119">
            <a:extLst>
              <a:ext uri="{FF2B5EF4-FFF2-40B4-BE49-F238E27FC236}">
                <a16:creationId xmlns:a16="http://schemas.microsoft.com/office/drawing/2014/main" id="{C3EFC6E5-C221-4301-96B1-5EB663C4BC36}"/>
              </a:ext>
            </a:extLst>
          </p:cNvPr>
          <p:cNvSpPr/>
          <p:nvPr/>
        </p:nvSpPr>
        <p:spPr>
          <a:xfrm>
            <a:off x="9318055" y="2538870"/>
            <a:ext cx="1423419" cy="860235"/>
          </a:xfrm>
          <a:prstGeom prst="rect">
            <a:avLst/>
          </a:prstGeom>
        </p:spPr>
        <p:txBody>
          <a:bodyPr wrap="square" lIns="36000" rIns="36000">
            <a:spAutoFit/>
          </a:bodyPr>
          <a:lstStyle/>
          <a:p>
            <a:pPr algn="ctr">
              <a:lnSpc>
                <a:spcPct val="95000"/>
              </a:lnSpc>
              <a:spcBef>
                <a:spcPts val="300"/>
              </a:spcBef>
            </a:pPr>
            <a:r>
              <a:rPr lang="en-AU" sz="1100" b="1"/>
              <a:t>21-June</a:t>
            </a:r>
          </a:p>
          <a:p>
            <a:pPr marL="182563" indent="-90488" fontAlgn="base">
              <a:lnSpc>
                <a:spcPct val="95000"/>
              </a:lnSpc>
              <a:spcBef>
                <a:spcPts val="600"/>
              </a:spcBef>
              <a:spcAft>
                <a:spcPts val="300"/>
              </a:spcAft>
              <a:buFont typeface="Arial" panose="020B0604020202020204" pitchFamily="34" charset="0"/>
              <a:buChar char="•"/>
              <a:defRPr/>
            </a:pPr>
            <a:r>
              <a:rPr lang="en-AU" sz="1050"/>
              <a:t>5MS Retail/ Metering</a:t>
            </a:r>
            <a:br>
              <a:rPr lang="en-AU" sz="1050"/>
            </a:br>
            <a:r>
              <a:rPr lang="en-AU" sz="1050"/>
              <a:t>Solution Go-Live</a:t>
            </a:r>
          </a:p>
          <a:p>
            <a:pPr algn="ctr">
              <a:lnSpc>
                <a:spcPct val="95000"/>
              </a:lnSpc>
              <a:spcBef>
                <a:spcPts val="300"/>
              </a:spcBef>
              <a:spcAft>
                <a:spcPts val="300"/>
              </a:spcAft>
            </a:pPr>
            <a:endParaRPr lang="en-US" sz="1000"/>
          </a:p>
        </p:txBody>
      </p:sp>
      <p:cxnSp>
        <p:nvCxnSpPr>
          <p:cNvPr id="123" name="Straight Arrow Connector 122">
            <a:extLst>
              <a:ext uri="{FF2B5EF4-FFF2-40B4-BE49-F238E27FC236}">
                <a16:creationId xmlns:a16="http://schemas.microsoft.com/office/drawing/2014/main" id="{CD4C5F86-E4D3-4059-AED7-C3BD9D373308}"/>
              </a:ext>
            </a:extLst>
          </p:cNvPr>
          <p:cNvCxnSpPr>
            <a:cxnSpLocks/>
          </p:cNvCxnSpPr>
          <p:nvPr/>
        </p:nvCxnSpPr>
        <p:spPr>
          <a:xfrm flipV="1">
            <a:off x="9976785" y="3105369"/>
            <a:ext cx="0" cy="54000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BDADB89D-AD59-4C87-8918-FD381D0EFE60}"/>
              </a:ext>
            </a:extLst>
          </p:cNvPr>
          <p:cNvGrpSpPr/>
          <p:nvPr/>
        </p:nvGrpSpPr>
        <p:grpSpPr>
          <a:xfrm>
            <a:off x="231593" y="1668900"/>
            <a:ext cx="1117083" cy="400110"/>
            <a:chOff x="1545422" y="2325576"/>
            <a:chExt cx="1117083" cy="400110"/>
          </a:xfrm>
        </p:grpSpPr>
        <p:sp>
          <p:nvSpPr>
            <p:cNvPr id="132" name="Arrow: Right 131">
              <a:extLst>
                <a:ext uri="{FF2B5EF4-FFF2-40B4-BE49-F238E27FC236}">
                  <a16:creationId xmlns:a16="http://schemas.microsoft.com/office/drawing/2014/main" id="{68829911-ED91-4B83-AD9A-1EB00B64B465}"/>
                </a:ext>
              </a:extLst>
            </p:cNvPr>
            <p:cNvSpPr/>
            <p:nvPr/>
          </p:nvSpPr>
          <p:spPr>
            <a:xfrm>
              <a:off x="1597153" y="2325576"/>
              <a:ext cx="993581"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26" name="TextBox 125">
              <a:extLst>
                <a:ext uri="{FF2B5EF4-FFF2-40B4-BE49-F238E27FC236}">
                  <a16:creationId xmlns:a16="http://schemas.microsoft.com/office/drawing/2014/main" id="{C8500067-AD77-4B09-BB85-19154EE3055B}"/>
                </a:ext>
              </a:extLst>
            </p:cNvPr>
            <p:cNvSpPr txBox="1"/>
            <p:nvPr/>
          </p:nvSpPr>
          <p:spPr>
            <a:xfrm>
              <a:off x="1545422" y="2403690"/>
              <a:ext cx="1117083" cy="230832"/>
            </a:xfrm>
            <a:prstGeom prst="rect">
              <a:avLst/>
            </a:prstGeom>
            <a:noFill/>
          </p:spPr>
          <p:txBody>
            <a:bodyPr wrap="square" rtlCol="0">
              <a:spAutoFit/>
            </a:bodyPr>
            <a:lstStyle/>
            <a:p>
              <a:r>
                <a:rPr lang="en-AU" sz="900" b="1">
                  <a:solidFill>
                    <a:schemeClr val="bg1"/>
                  </a:solidFill>
                </a:rPr>
                <a:t>Key milestones</a:t>
              </a:r>
            </a:p>
          </p:txBody>
        </p:sp>
      </p:grpSp>
      <p:grpSp>
        <p:nvGrpSpPr>
          <p:cNvPr id="10" name="Group 9">
            <a:extLst>
              <a:ext uri="{FF2B5EF4-FFF2-40B4-BE49-F238E27FC236}">
                <a16:creationId xmlns:a16="http://schemas.microsoft.com/office/drawing/2014/main" id="{55EDC27C-5FCE-40EA-87F6-2EDE4DC66B7B}"/>
              </a:ext>
            </a:extLst>
          </p:cNvPr>
          <p:cNvGrpSpPr/>
          <p:nvPr/>
        </p:nvGrpSpPr>
        <p:grpSpPr>
          <a:xfrm>
            <a:off x="231593" y="6202327"/>
            <a:ext cx="1484633" cy="400110"/>
            <a:chOff x="1542519" y="5776336"/>
            <a:chExt cx="1484633" cy="400110"/>
          </a:xfrm>
        </p:grpSpPr>
        <p:sp>
          <p:nvSpPr>
            <p:cNvPr id="56" name="Arrow: Right 55">
              <a:extLst>
                <a:ext uri="{FF2B5EF4-FFF2-40B4-BE49-F238E27FC236}">
                  <a16:creationId xmlns:a16="http://schemas.microsoft.com/office/drawing/2014/main" id="{0C7EDEBC-4094-49AA-8C02-838DFE5E1D1A}"/>
                </a:ext>
              </a:extLst>
            </p:cNvPr>
            <p:cNvSpPr/>
            <p:nvPr/>
          </p:nvSpPr>
          <p:spPr>
            <a:xfrm>
              <a:off x="1597153" y="5776336"/>
              <a:ext cx="1429999"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57" name="TextBox 56">
              <a:extLst>
                <a:ext uri="{FF2B5EF4-FFF2-40B4-BE49-F238E27FC236}">
                  <a16:creationId xmlns:a16="http://schemas.microsoft.com/office/drawing/2014/main" id="{B18D2FE4-82E6-487D-B54E-5AEC1F690ADC}"/>
                </a:ext>
              </a:extLst>
            </p:cNvPr>
            <p:cNvSpPr txBox="1"/>
            <p:nvPr/>
          </p:nvSpPr>
          <p:spPr>
            <a:xfrm>
              <a:off x="1542519" y="5860975"/>
              <a:ext cx="1484632" cy="230832"/>
            </a:xfrm>
            <a:prstGeom prst="rect">
              <a:avLst/>
            </a:prstGeom>
            <a:noFill/>
          </p:spPr>
          <p:txBody>
            <a:bodyPr wrap="square" rtlCol="0">
              <a:spAutoFit/>
            </a:bodyPr>
            <a:lstStyle/>
            <a:p>
              <a:r>
                <a:rPr lang="en-AU" sz="900" b="1">
                  <a:solidFill>
                    <a:schemeClr val="bg1"/>
                  </a:solidFill>
                </a:rPr>
                <a:t>Communication timeline</a:t>
              </a:r>
            </a:p>
          </p:txBody>
        </p:sp>
      </p:grpSp>
      <p:sp>
        <p:nvSpPr>
          <p:cNvPr id="125" name="Oval 124">
            <a:extLst>
              <a:ext uri="{FF2B5EF4-FFF2-40B4-BE49-F238E27FC236}">
                <a16:creationId xmlns:a16="http://schemas.microsoft.com/office/drawing/2014/main" id="{FC929AC7-EE49-49A1-AE99-D9C49D8BBB98}"/>
              </a:ext>
            </a:extLst>
          </p:cNvPr>
          <p:cNvSpPr>
            <a:spLocks noChangeArrowheads="1"/>
          </p:cNvSpPr>
          <p:nvPr/>
        </p:nvSpPr>
        <p:spPr bwMode="auto">
          <a:xfrm>
            <a:off x="2316597" y="3496197"/>
            <a:ext cx="850910" cy="846347"/>
          </a:xfrm>
          <a:prstGeom prst="ellipse">
            <a:avLst/>
          </a:prstGeom>
          <a:solidFill>
            <a:schemeClr val="accent6">
              <a:lumMod val="90000"/>
            </a:schemeClr>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53" name="Straight Connector 52">
            <a:extLst>
              <a:ext uri="{FF2B5EF4-FFF2-40B4-BE49-F238E27FC236}">
                <a16:creationId xmlns:a16="http://schemas.microsoft.com/office/drawing/2014/main" id="{7D5317F4-A3B1-4F52-B425-63F41CA67F20}"/>
              </a:ext>
            </a:extLst>
          </p:cNvPr>
          <p:cNvCxnSpPr>
            <a:cxnSpLocks/>
            <a:stCxn id="95" idx="6"/>
            <a:endCxn id="125" idx="2"/>
          </p:cNvCxnSpPr>
          <p:nvPr/>
        </p:nvCxnSpPr>
        <p:spPr>
          <a:xfrm>
            <a:off x="1525403" y="3919371"/>
            <a:ext cx="791194" cy="0"/>
          </a:xfrm>
          <a:prstGeom prst="line">
            <a:avLst/>
          </a:prstGeom>
          <a:ln w="158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5" name="Oval 94">
            <a:extLst>
              <a:ext uri="{FF2B5EF4-FFF2-40B4-BE49-F238E27FC236}">
                <a16:creationId xmlns:a16="http://schemas.microsoft.com/office/drawing/2014/main" id="{B90ECB05-EA38-4423-AE82-65846199332E}"/>
              </a:ext>
            </a:extLst>
          </p:cNvPr>
          <p:cNvSpPr>
            <a:spLocks noChangeArrowheads="1"/>
          </p:cNvSpPr>
          <p:nvPr/>
        </p:nvSpPr>
        <p:spPr bwMode="auto">
          <a:xfrm>
            <a:off x="674493" y="3496197"/>
            <a:ext cx="850910" cy="846347"/>
          </a:xfrm>
          <a:prstGeom prst="ellipse">
            <a:avLst/>
          </a:pr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sz="2400"/>
          </a:p>
        </p:txBody>
      </p:sp>
      <p:pic>
        <p:nvPicPr>
          <p:cNvPr id="106" name="Graphic 105" descr="Marketing">
            <a:extLst>
              <a:ext uri="{FF2B5EF4-FFF2-40B4-BE49-F238E27FC236}">
                <a16:creationId xmlns:a16="http://schemas.microsoft.com/office/drawing/2014/main" id="{280938C6-7F29-439D-92AA-93B9C9966F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3687" y="3635535"/>
            <a:ext cx="553091" cy="550126"/>
          </a:xfrm>
          <a:prstGeom prst="rect">
            <a:avLst/>
          </a:prstGeom>
        </p:spPr>
      </p:pic>
      <p:sp>
        <p:nvSpPr>
          <p:cNvPr id="107" name="Star: 6 Points 106">
            <a:extLst>
              <a:ext uri="{FF2B5EF4-FFF2-40B4-BE49-F238E27FC236}">
                <a16:creationId xmlns:a16="http://schemas.microsoft.com/office/drawing/2014/main" id="{71A5CE6B-133A-495E-A302-C81DA29EE6DC}"/>
              </a:ext>
            </a:extLst>
          </p:cNvPr>
          <p:cNvSpPr/>
          <p:nvPr/>
        </p:nvSpPr>
        <p:spPr>
          <a:xfrm>
            <a:off x="9620009" y="3569098"/>
            <a:ext cx="713553" cy="661364"/>
          </a:xfrm>
          <a:prstGeom prst="star6">
            <a:avLst/>
          </a:prstGeom>
          <a:solidFill>
            <a:srgbClr val="00B050"/>
          </a:solidFill>
          <a:ln>
            <a:solidFill>
              <a:srgbClr val="92D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16" name="Group 115">
            <a:extLst>
              <a:ext uri="{FF2B5EF4-FFF2-40B4-BE49-F238E27FC236}">
                <a16:creationId xmlns:a16="http://schemas.microsoft.com/office/drawing/2014/main" id="{996E4805-20C5-4648-AE38-DDAC90C8D4B7}"/>
              </a:ext>
            </a:extLst>
          </p:cNvPr>
          <p:cNvGrpSpPr/>
          <p:nvPr/>
        </p:nvGrpSpPr>
        <p:grpSpPr>
          <a:xfrm>
            <a:off x="2466013" y="3631709"/>
            <a:ext cx="571346" cy="553135"/>
            <a:chOff x="7114931" y="5624297"/>
            <a:chExt cx="483922" cy="504965"/>
          </a:xfrm>
        </p:grpSpPr>
        <p:sp>
          <p:nvSpPr>
            <p:cNvPr id="17" name="Freeform 27">
              <a:extLst>
                <a:ext uri="{FF2B5EF4-FFF2-40B4-BE49-F238E27FC236}">
                  <a16:creationId xmlns:a16="http://schemas.microsoft.com/office/drawing/2014/main" id="{1E44C6B0-2FE2-4C77-94D2-327A1487A482}"/>
                </a:ext>
              </a:extLst>
            </p:cNvPr>
            <p:cNvSpPr>
              <a:spLocks/>
            </p:cNvSpPr>
            <p:nvPr/>
          </p:nvSpPr>
          <p:spPr bwMode="auto">
            <a:xfrm>
              <a:off x="7114931" y="5624297"/>
              <a:ext cx="483922" cy="187258"/>
            </a:xfrm>
            <a:custGeom>
              <a:avLst/>
              <a:gdLst>
                <a:gd name="T0" fmla="*/ 215 w 215"/>
                <a:gd name="T1" fmla="*/ 80 h 83"/>
                <a:gd name="T2" fmla="*/ 193 w 215"/>
                <a:gd name="T3" fmla="*/ 39 h 83"/>
                <a:gd name="T4" fmla="*/ 192 w 215"/>
                <a:gd name="T5" fmla="*/ 39 h 83"/>
                <a:gd name="T6" fmla="*/ 192 w 215"/>
                <a:gd name="T7" fmla="*/ 39 h 83"/>
                <a:gd name="T8" fmla="*/ 175 w 215"/>
                <a:gd name="T9" fmla="*/ 22 h 83"/>
                <a:gd name="T10" fmla="*/ 107 w 215"/>
                <a:gd name="T11" fmla="*/ 0 h 83"/>
                <a:gd name="T12" fmla="*/ 107 w 215"/>
                <a:gd name="T13" fmla="*/ 0 h 83"/>
                <a:gd name="T14" fmla="*/ 107 w 215"/>
                <a:gd name="T15" fmla="*/ 0 h 83"/>
                <a:gd name="T16" fmla="*/ 107 w 215"/>
                <a:gd name="T17" fmla="*/ 0 h 83"/>
                <a:gd name="T18" fmla="*/ 40 w 215"/>
                <a:gd name="T19" fmla="*/ 22 h 83"/>
                <a:gd name="T20" fmla="*/ 22 w 215"/>
                <a:gd name="T21" fmla="*/ 39 h 83"/>
                <a:gd name="T22" fmla="*/ 22 w 215"/>
                <a:gd name="T23" fmla="*/ 39 h 83"/>
                <a:gd name="T24" fmla="*/ 22 w 215"/>
                <a:gd name="T25" fmla="*/ 39 h 83"/>
                <a:gd name="T26" fmla="*/ 0 w 215"/>
                <a:gd name="T27" fmla="*/ 80 h 83"/>
                <a:gd name="T28" fmla="*/ 1 w 215"/>
                <a:gd name="T29" fmla="*/ 83 h 83"/>
                <a:gd name="T30" fmla="*/ 2 w 215"/>
                <a:gd name="T31" fmla="*/ 83 h 83"/>
                <a:gd name="T32" fmla="*/ 4 w 215"/>
                <a:gd name="T33" fmla="*/ 81 h 83"/>
                <a:gd name="T34" fmla="*/ 24 w 215"/>
                <a:gd name="T35" fmla="*/ 44 h 83"/>
                <a:gd name="T36" fmla="*/ 33 w 215"/>
                <a:gd name="T37" fmla="*/ 57 h 83"/>
                <a:gd name="T38" fmla="*/ 35 w 215"/>
                <a:gd name="T39" fmla="*/ 58 h 83"/>
                <a:gd name="T40" fmla="*/ 37 w 215"/>
                <a:gd name="T41" fmla="*/ 57 h 83"/>
                <a:gd name="T42" fmla="*/ 37 w 215"/>
                <a:gd name="T43" fmla="*/ 54 h 83"/>
                <a:gd name="T44" fmla="*/ 27 w 215"/>
                <a:gd name="T45" fmla="*/ 41 h 83"/>
                <a:gd name="T46" fmla="*/ 43 w 215"/>
                <a:gd name="T47" fmla="*/ 26 h 83"/>
                <a:gd name="T48" fmla="*/ 105 w 215"/>
                <a:gd name="T49" fmla="*/ 4 h 83"/>
                <a:gd name="T50" fmla="*/ 105 w 215"/>
                <a:gd name="T51" fmla="*/ 25 h 83"/>
                <a:gd name="T52" fmla="*/ 107 w 215"/>
                <a:gd name="T53" fmla="*/ 27 h 83"/>
                <a:gd name="T54" fmla="*/ 110 w 215"/>
                <a:gd name="T55" fmla="*/ 25 h 83"/>
                <a:gd name="T56" fmla="*/ 110 w 215"/>
                <a:gd name="T57" fmla="*/ 4 h 83"/>
                <a:gd name="T58" fmla="*/ 172 w 215"/>
                <a:gd name="T59" fmla="*/ 26 h 83"/>
                <a:gd name="T60" fmla="*/ 188 w 215"/>
                <a:gd name="T61" fmla="*/ 41 h 83"/>
                <a:gd name="T62" fmla="*/ 178 w 215"/>
                <a:gd name="T63" fmla="*/ 54 h 83"/>
                <a:gd name="T64" fmla="*/ 178 w 215"/>
                <a:gd name="T65" fmla="*/ 57 h 83"/>
                <a:gd name="T66" fmla="*/ 180 w 215"/>
                <a:gd name="T67" fmla="*/ 58 h 83"/>
                <a:gd name="T68" fmla="*/ 181 w 215"/>
                <a:gd name="T69" fmla="*/ 57 h 83"/>
                <a:gd name="T70" fmla="*/ 191 w 215"/>
                <a:gd name="T71" fmla="*/ 44 h 83"/>
                <a:gd name="T72" fmla="*/ 210 w 215"/>
                <a:gd name="T73" fmla="*/ 81 h 83"/>
                <a:gd name="T74" fmla="*/ 213 w 215"/>
                <a:gd name="T75" fmla="*/ 83 h 83"/>
                <a:gd name="T76" fmla="*/ 215 w 215"/>
                <a:gd name="T77" fmla="*/ 8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5" h="83">
                  <a:moveTo>
                    <a:pt x="215" y="80"/>
                  </a:moveTo>
                  <a:cubicBezTo>
                    <a:pt x="211" y="65"/>
                    <a:pt x="203" y="51"/>
                    <a:pt x="193" y="39"/>
                  </a:cubicBezTo>
                  <a:cubicBezTo>
                    <a:pt x="193" y="39"/>
                    <a:pt x="193" y="39"/>
                    <a:pt x="192" y="39"/>
                  </a:cubicBezTo>
                  <a:cubicBezTo>
                    <a:pt x="192" y="39"/>
                    <a:pt x="192" y="39"/>
                    <a:pt x="192" y="39"/>
                  </a:cubicBezTo>
                  <a:cubicBezTo>
                    <a:pt x="187" y="33"/>
                    <a:pt x="181" y="27"/>
                    <a:pt x="175" y="22"/>
                  </a:cubicBezTo>
                  <a:cubicBezTo>
                    <a:pt x="155" y="7"/>
                    <a:pt x="132" y="0"/>
                    <a:pt x="107" y="0"/>
                  </a:cubicBezTo>
                  <a:cubicBezTo>
                    <a:pt x="107" y="0"/>
                    <a:pt x="107" y="0"/>
                    <a:pt x="107" y="0"/>
                  </a:cubicBezTo>
                  <a:cubicBezTo>
                    <a:pt x="107" y="0"/>
                    <a:pt x="107" y="0"/>
                    <a:pt x="107" y="0"/>
                  </a:cubicBezTo>
                  <a:cubicBezTo>
                    <a:pt x="107" y="0"/>
                    <a:pt x="107" y="0"/>
                    <a:pt x="107" y="0"/>
                  </a:cubicBezTo>
                  <a:cubicBezTo>
                    <a:pt x="83" y="0"/>
                    <a:pt x="59" y="7"/>
                    <a:pt x="40" y="22"/>
                  </a:cubicBezTo>
                  <a:cubicBezTo>
                    <a:pt x="33" y="27"/>
                    <a:pt x="28" y="33"/>
                    <a:pt x="22" y="39"/>
                  </a:cubicBezTo>
                  <a:cubicBezTo>
                    <a:pt x="22" y="39"/>
                    <a:pt x="22" y="39"/>
                    <a:pt x="22" y="39"/>
                  </a:cubicBezTo>
                  <a:cubicBezTo>
                    <a:pt x="22" y="39"/>
                    <a:pt x="22" y="39"/>
                    <a:pt x="22" y="39"/>
                  </a:cubicBezTo>
                  <a:cubicBezTo>
                    <a:pt x="12" y="51"/>
                    <a:pt x="4" y="65"/>
                    <a:pt x="0" y="80"/>
                  </a:cubicBezTo>
                  <a:cubicBezTo>
                    <a:pt x="0" y="81"/>
                    <a:pt x="0" y="82"/>
                    <a:pt x="1" y="83"/>
                  </a:cubicBezTo>
                  <a:cubicBezTo>
                    <a:pt x="2" y="83"/>
                    <a:pt x="2" y="83"/>
                    <a:pt x="2" y="83"/>
                  </a:cubicBezTo>
                  <a:cubicBezTo>
                    <a:pt x="3" y="83"/>
                    <a:pt x="4" y="82"/>
                    <a:pt x="4" y="81"/>
                  </a:cubicBezTo>
                  <a:cubicBezTo>
                    <a:pt x="8" y="68"/>
                    <a:pt x="15" y="55"/>
                    <a:pt x="24" y="44"/>
                  </a:cubicBezTo>
                  <a:cubicBezTo>
                    <a:pt x="33" y="57"/>
                    <a:pt x="33" y="57"/>
                    <a:pt x="33" y="57"/>
                  </a:cubicBezTo>
                  <a:cubicBezTo>
                    <a:pt x="34" y="57"/>
                    <a:pt x="34" y="58"/>
                    <a:pt x="35" y="58"/>
                  </a:cubicBezTo>
                  <a:cubicBezTo>
                    <a:pt x="36" y="58"/>
                    <a:pt x="36" y="57"/>
                    <a:pt x="37" y="57"/>
                  </a:cubicBezTo>
                  <a:cubicBezTo>
                    <a:pt x="38" y="56"/>
                    <a:pt x="38" y="55"/>
                    <a:pt x="37" y="54"/>
                  </a:cubicBezTo>
                  <a:cubicBezTo>
                    <a:pt x="27" y="41"/>
                    <a:pt x="27" y="41"/>
                    <a:pt x="27" y="41"/>
                  </a:cubicBezTo>
                  <a:cubicBezTo>
                    <a:pt x="32" y="35"/>
                    <a:pt x="37" y="30"/>
                    <a:pt x="43" y="26"/>
                  </a:cubicBezTo>
                  <a:cubicBezTo>
                    <a:pt x="61" y="12"/>
                    <a:pt x="82" y="5"/>
                    <a:pt x="105" y="4"/>
                  </a:cubicBezTo>
                  <a:cubicBezTo>
                    <a:pt x="105" y="25"/>
                    <a:pt x="105" y="25"/>
                    <a:pt x="105" y="25"/>
                  </a:cubicBezTo>
                  <a:cubicBezTo>
                    <a:pt x="105" y="26"/>
                    <a:pt x="106" y="27"/>
                    <a:pt x="107" y="27"/>
                  </a:cubicBezTo>
                  <a:cubicBezTo>
                    <a:pt x="109" y="27"/>
                    <a:pt x="110" y="26"/>
                    <a:pt x="110" y="25"/>
                  </a:cubicBezTo>
                  <a:cubicBezTo>
                    <a:pt x="110" y="4"/>
                    <a:pt x="110" y="4"/>
                    <a:pt x="110" y="4"/>
                  </a:cubicBezTo>
                  <a:cubicBezTo>
                    <a:pt x="132" y="5"/>
                    <a:pt x="154" y="12"/>
                    <a:pt x="172" y="26"/>
                  </a:cubicBezTo>
                  <a:cubicBezTo>
                    <a:pt x="178" y="30"/>
                    <a:pt x="183" y="35"/>
                    <a:pt x="188" y="41"/>
                  </a:cubicBezTo>
                  <a:cubicBezTo>
                    <a:pt x="178" y="54"/>
                    <a:pt x="178" y="54"/>
                    <a:pt x="178" y="54"/>
                  </a:cubicBezTo>
                  <a:cubicBezTo>
                    <a:pt x="177" y="55"/>
                    <a:pt x="177" y="56"/>
                    <a:pt x="178" y="57"/>
                  </a:cubicBezTo>
                  <a:cubicBezTo>
                    <a:pt x="179" y="57"/>
                    <a:pt x="179" y="58"/>
                    <a:pt x="180" y="58"/>
                  </a:cubicBezTo>
                  <a:cubicBezTo>
                    <a:pt x="180" y="58"/>
                    <a:pt x="181" y="57"/>
                    <a:pt x="181" y="57"/>
                  </a:cubicBezTo>
                  <a:cubicBezTo>
                    <a:pt x="191" y="44"/>
                    <a:pt x="191" y="44"/>
                    <a:pt x="191" y="44"/>
                  </a:cubicBezTo>
                  <a:cubicBezTo>
                    <a:pt x="200" y="55"/>
                    <a:pt x="206" y="68"/>
                    <a:pt x="210" y="81"/>
                  </a:cubicBezTo>
                  <a:cubicBezTo>
                    <a:pt x="211" y="82"/>
                    <a:pt x="212" y="83"/>
                    <a:pt x="213" y="83"/>
                  </a:cubicBezTo>
                  <a:cubicBezTo>
                    <a:pt x="215" y="82"/>
                    <a:pt x="215" y="81"/>
                    <a:pt x="215" y="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8" name="Freeform 28">
              <a:extLst>
                <a:ext uri="{FF2B5EF4-FFF2-40B4-BE49-F238E27FC236}">
                  <a16:creationId xmlns:a16="http://schemas.microsoft.com/office/drawing/2014/main" id="{98E888FA-C263-4AC2-BCAC-961D2F949E75}"/>
                </a:ext>
              </a:extLst>
            </p:cNvPr>
            <p:cNvSpPr>
              <a:spLocks/>
            </p:cNvSpPr>
            <p:nvPr/>
          </p:nvSpPr>
          <p:spPr bwMode="auto">
            <a:xfrm>
              <a:off x="7142284" y="6000916"/>
              <a:ext cx="429218" cy="128346"/>
            </a:xfrm>
            <a:custGeom>
              <a:avLst/>
              <a:gdLst>
                <a:gd name="T0" fmla="*/ 190 w 191"/>
                <a:gd name="T1" fmla="*/ 1 h 57"/>
                <a:gd name="T2" fmla="*/ 187 w 191"/>
                <a:gd name="T3" fmla="*/ 2 h 57"/>
                <a:gd name="T4" fmla="*/ 95 w 191"/>
                <a:gd name="T5" fmla="*/ 52 h 57"/>
                <a:gd name="T6" fmla="*/ 4 w 191"/>
                <a:gd name="T7" fmla="*/ 2 h 57"/>
                <a:gd name="T8" fmla="*/ 1 w 191"/>
                <a:gd name="T9" fmla="*/ 1 h 57"/>
                <a:gd name="T10" fmla="*/ 0 w 191"/>
                <a:gd name="T11" fmla="*/ 4 h 57"/>
                <a:gd name="T12" fmla="*/ 95 w 191"/>
                <a:gd name="T13" fmla="*/ 57 h 57"/>
                <a:gd name="T14" fmla="*/ 190 w 191"/>
                <a:gd name="T15" fmla="*/ 4 h 57"/>
                <a:gd name="T16" fmla="*/ 190 w 191"/>
                <a:gd name="T17" fmla="*/ 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57">
                  <a:moveTo>
                    <a:pt x="190" y="1"/>
                  </a:moveTo>
                  <a:cubicBezTo>
                    <a:pt x="189" y="0"/>
                    <a:pt x="187" y="1"/>
                    <a:pt x="187" y="2"/>
                  </a:cubicBezTo>
                  <a:cubicBezTo>
                    <a:pt x="167" y="33"/>
                    <a:pt x="133" y="52"/>
                    <a:pt x="95" y="52"/>
                  </a:cubicBezTo>
                  <a:cubicBezTo>
                    <a:pt x="58" y="52"/>
                    <a:pt x="24" y="33"/>
                    <a:pt x="4" y="2"/>
                  </a:cubicBezTo>
                  <a:cubicBezTo>
                    <a:pt x="4" y="1"/>
                    <a:pt x="2" y="0"/>
                    <a:pt x="1" y="1"/>
                  </a:cubicBezTo>
                  <a:cubicBezTo>
                    <a:pt x="0" y="2"/>
                    <a:pt x="0" y="3"/>
                    <a:pt x="0" y="4"/>
                  </a:cubicBezTo>
                  <a:cubicBezTo>
                    <a:pt x="21" y="37"/>
                    <a:pt x="57" y="57"/>
                    <a:pt x="95" y="57"/>
                  </a:cubicBezTo>
                  <a:cubicBezTo>
                    <a:pt x="134" y="57"/>
                    <a:pt x="170" y="37"/>
                    <a:pt x="190" y="4"/>
                  </a:cubicBezTo>
                  <a:cubicBezTo>
                    <a:pt x="191" y="3"/>
                    <a:pt x="191" y="2"/>
                    <a:pt x="19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9" name="Freeform 29">
              <a:extLst>
                <a:ext uri="{FF2B5EF4-FFF2-40B4-BE49-F238E27FC236}">
                  <a16:creationId xmlns:a16="http://schemas.microsoft.com/office/drawing/2014/main" id="{C101913D-3809-4266-AFF7-A46624F2BA44}"/>
                </a:ext>
              </a:extLst>
            </p:cNvPr>
            <p:cNvSpPr>
              <a:spLocks noEditPoints="1"/>
            </p:cNvSpPr>
            <p:nvPr/>
          </p:nvSpPr>
          <p:spPr bwMode="auto">
            <a:xfrm>
              <a:off x="7264316" y="5824179"/>
              <a:ext cx="265105" cy="187258"/>
            </a:xfrm>
            <a:custGeom>
              <a:avLst/>
              <a:gdLst>
                <a:gd name="T0" fmla="*/ 118 w 118"/>
                <a:gd name="T1" fmla="*/ 1 h 83"/>
                <a:gd name="T2" fmla="*/ 114 w 118"/>
                <a:gd name="T3" fmla="*/ 1 h 83"/>
                <a:gd name="T4" fmla="*/ 64 w 118"/>
                <a:gd name="T5" fmla="*/ 54 h 83"/>
                <a:gd name="T6" fmla="*/ 41 w 118"/>
                <a:gd name="T7" fmla="*/ 48 h 83"/>
                <a:gd name="T8" fmla="*/ 0 w 118"/>
                <a:gd name="T9" fmla="*/ 80 h 83"/>
                <a:gd name="T10" fmla="*/ 1 w 118"/>
                <a:gd name="T11" fmla="*/ 82 h 83"/>
                <a:gd name="T12" fmla="*/ 2 w 118"/>
                <a:gd name="T13" fmla="*/ 83 h 83"/>
                <a:gd name="T14" fmla="*/ 80 w 118"/>
                <a:gd name="T15" fmla="*/ 83 h 83"/>
                <a:gd name="T16" fmla="*/ 82 w 118"/>
                <a:gd name="T17" fmla="*/ 82 h 83"/>
                <a:gd name="T18" fmla="*/ 83 w 118"/>
                <a:gd name="T19" fmla="*/ 80 h 83"/>
                <a:gd name="T20" fmla="*/ 68 w 118"/>
                <a:gd name="T21" fmla="*/ 57 h 83"/>
                <a:gd name="T22" fmla="*/ 118 w 118"/>
                <a:gd name="T23" fmla="*/ 5 h 83"/>
                <a:gd name="T24" fmla="*/ 118 w 118"/>
                <a:gd name="T25" fmla="*/ 1 h 83"/>
                <a:gd name="T26" fmla="*/ 77 w 118"/>
                <a:gd name="T27" fmla="*/ 79 h 83"/>
                <a:gd name="T28" fmla="*/ 5 w 118"/>
                <a:gd name="T29" fmla="*/ 79 h 83"/>
                <a:gd name="T30" fmla="*/ 41 w 118"/>
                <a:gd name="T31" fmla="*/ 52 h 83"/>
                <a:gd name="T32" fmla="*/ 63 w 118"/>
                <a:gd name="T33" fmla="*/ 59 h 83"/>
                <a:gd name="T34" fmla="*/ 63 w 118"/>
                <a:gd name="T35" fmla="*/ 59 h 83"/>
                <a:gd name="T36" fmla="*/ 63 w 118"/>
                <a:gd name="T37" fmla="*/ 59 h 83"/>
                <a:gd name="T38" fmla="*/ 77 w 118"/>
                <a:gd name="T39" fmla="*/ 7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 h="83">
                  <a:moveTo>
                    <a:pt x="118" y="1"/>
                  </a:moveTo>
                  <a:cubicBezTo>
                    <a:pt x="117" y="0"/>
                    <a:pt x="115" y="0"/>
                    <a:pt x="114" y="1"/>
                  </a:cubicBezTo>
                  <a:cubicBezTo>
                    <a:pt x="64" y="54"/>
                    <a:pt x="64" y="54"/>
                    <a:pt x="64" y="54"/>
                  </a:cubicBezTo>
                  <a:cubicBezTo>
                    <a:pt x="57" y="50"/>
                    <a:pt x="50" y="48"/>
                    <a:pt x="41" y="48"/>
                  </a:cubicBezTo>
                  <a:cubicBezTo>
                    <a:pt x="22" y="48"/>
                    <a:pt x="5" y="61"/>
                    <a:pt x="0" y="80"/>
                  </a:cubicBezTo>
                  <a:cubicBezTo>
                    <a:pt x="0" y="81"/>
                    <a:pt x="0" y="82"/>
                    <a:pt x="1" y="82"/>
                  </a:cubicBezTo>
                  <a:cubicBezTo>
                    <a:pt x="1" y="83"/>
                    <a:pt x="2" y="83"/>
                    <a:pt x="2" y="83"/>
                  </a:cubicBezTo>
                  <a:cubicBezTo>
                    <a:pt x="80" y="83"/>
                    <a:pt x="80" y="83"/>
                    <a:pt x="80" y="83"/>
                  </a:cubicBezTo>
                  <a:cubicBezTo>
                    <a:pt x="81" y="83"/>
                    <a:pt x="82" y="83"/>
                    <a:pt x="82" y="82"/>
                  </a:cubicBezTo>
                  <a:cubicBezTo>
                    <a:pt x="83" y="82"/>
                    <a:pt x="83" y="81"/>
                    <a:pt x="83" y="80"/>
                  </a:cubicBezTo>
                  <a:cubicBezTo>
                    <a:pt x="80" y="71"/>
                    <a:pt x="75" y="62"/>
                    <a:pt x="68" y="57"/>
                  </a:cubicBezTo>
                  <a:cubicBezTo>
                    <a:pt x="118" y="5"/>
                    <a:pt x="118" y="5"/>
                    <a:pt x="118" y="5"/>
                  </a:cubicBezTo>
                  <a:cubicBezTo>
                    <a:pt x="118" y="4"/>
                    <a:pt x="118" y="2"/>
                    <a:pt x="118" y="1"/>
                  </a:cubicBezTo>
                  <a:close/>
                  <a:moveTo>
                    <a:pt x="77" y="79"/>
                  </a:moveTo>
                  <a:cubicBezTo>
                    <a:pt x="5" y="79"/>
                    <a:pt x="5" y="79"/>
                    <a:pt x="5" y="79"/>
                  </a:cubicBezTo>
                  <a:cubicBezTo>
                    <a:pt x="10" y="63"/>
                    <a:pt x="25" y="52"/>
                    <a:pt x="41" y="52"/>
                  </a:cubicBezTo>
                  <a:cubicBezTo>
                    <a:pt x="49" y="52"/>
                    <a:pt x="57" y="55"/>
                    <a:pt x="63" y="59"/>
                  </a:cubicBezTo>
                  <a:cubicBezTo>
                    <a:pt x="63" y="59"/>
                    <a:pt x="63" y="59"/>
                    <a:pt x="63" y="59"/>
                  </a:cubicBezTo>
                  <a:cubicBezTo>
                    <a:pt x="63" y="59"/>
                    <a:pt x="63" y="59"/>
                    <a:pt x="63" y="59"/>
                  </a:cubicBezTo>
                  <a:cubicBezTo>
                    <a:pt x="70" y="64"/>
                    <a:pt x="75" y="71"/>
                    <a:pt x="7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grpSp>
      <p:cxnSp>
        <p:nvCxnSpPr>
          <p:cNvPr id="118" name="Straight Arrow Connector 117">
            <a:extLst>
              <a:ext uri="{FF2B5EF4-FFF2-40B4-BE49-F238E27FC236}">
                <a16:creationId xmlns:a16="http://schemas.microsoft.com/office/drawing/2014/main" id="{DC919EBE-A6C0-4DD4-AABD-EC16ECE5FD85}"/>
              </a:ext>
            </a:extLst>
          </p:cNvPr>
          <p:cNvCxnSpPr>
            <a:cxnSpLocks/>
          </p:cNvCxnSpPr>
          <p:nvPr/>
        </p:nvCxnSpPr>
        <p:spPr>
          <a:xfrm>
            <a:off x="2769263" y="4324332"/>
            <a:ext cx="0" cy="319596"/>
          </a:xfrm>
          <a:prstGeom prst="straightConnector1">
            <a:avLst/>
          </a:prstGeom>
          <a:ln>
            <a:solidFill>
              <a:schemeClr val="accent6">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FB302F85-8719-42F0-9AC7-B23A352BF196}"/>
              </a:ext>
            </a:extLst>
          </p:cNvPr>
          <p:cNvSpPr/>
          <p:nvPr/>
        </p:nvSpPr>
        <p:spPr>
          <a:xfrm>
            <a:off x="3603288" y="3286386"/>
            <a:ext cx="1191274" cy="1184886"/>
          </a:xfrm>
          <a:prstGeom prst="ellipse">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65" name="Straight Arrow Connector 64">
            <a:extLst>
              <a:ext uri="{FF2B5EF4-FFF2-40B4-BE49-F238E27FC236}">
                <a16:creationId xmlns:a16="http://schemas.microsoft.com/office/drawing/2014/main" id="{90737125-C22D-4372-AB3A-29AB7E9A3D62}"/>
              </a:ext>
            </a:extLst>
          </p:cNvPr>
          <p:cNvCxnSpPr>
            <a:cxnSpLocks/>
          </p:cNvCxnSpPr>
          <p:nvPr/>
        </p:nvCxnSpPr>
        <p:spPr>
          <a:xfrm>
            <a:off x="1099948" y="4331694"/>
            <a:ext cx="0" cy="1294506"/>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D0C51A0E-1542-41C6-9D02-C9DDD7328342}"/>
              </a:ext>
            </a:extLst>
          </p:cNvPr>
          <p:cNvSpPr/>
          <p:nvPr/>
        </p:nvSpPr>
        <p:spPr>
          <a:xfrm>
            <a:off x="373741" y="5697276"/>
            <a:ext cx="1544797" cy="483594"/>
          </a:xfrm>
          <a:prstGeom prst="rect">
            <a:avLst/>
          </a:prstGeom>
        </p:spPr>
        <p:txBody>
          <a:bodyPr wrap="square">
            <a:spAutoFit/>
          </a:bodyPr>
          <a:lstStyle/>
          <a:p>
            <a:pPr algn="ctr">
              <a:lnSpc>
                <a:spcPct val="95000"/>
              </a:lnSpc>
              <a:spcBef>
                <a:spcPts val="300"/>
              </a:spcBef>
              <a:spcAft>
                <a:spcPts val="300"/>
              </a:spcAft>
            </a:pPr>
            <a:r>
              <a:rPr lang="en-US" sz="1100" b="1"/>
              <a:t>07-May</a:t>
            </a:r>
          </a:p>
          <a:p>
            <a:pPr marL="92075" indent="-92075">
              <a:lnSpc>
                <a:spcPct val="95000"/>
              </a:lnSpc>
              <a:spcBef>
                <a:spcPts val="300"/>
              </a:spcBef>
              <a:spcAft>
                <a:spcPts val="300"/>
              </a:spcAft>
              <a:buFont typeface="Arial" panose="020B0604020202020204" pitchFamily="34" charset="0"/>
              <a:buChar char="•"/>
            </a:pPr>
            <a:r>
              <a:rPr lang="en-AU" sz="1050"/>
              <a:t>PCF Update Session</a:t>
            </a:r>
            <a:endParaRPr lang="en-US" sz="1050"/>
          </a:p>
        </p:txBody>
      </p:sp>
      <p:sp>
        <p:nvSpPr>
          <p:cNvPr id="69" name="Oval 68">
            <a:extLst>
              <a:ext uri="{FF2B5EF4-FFF2-40B4-BE49-F238E27FC236}">
                <a16:creationId xmlns:a16="http://schemas.microsoft.com/office/drawing/2014/main" id="{9A0E274D-935A-476C-BF65-104973BB26B9}"/>
              </a:ext>
            </a:extLst>
          </p:cNvPr>
          <p:cNvSpPr>
            <a:spLocks noChangeArrowheads="1"/>
          </p:cNvSpPr>
          <p:nvPr/>
        </p:nvSpPr>
        <p:spPr bwMode="auto">
          <a:xfrm>
            <a:off x="8351834" y="3476895"/>
            <a:ext cx="850910" cy="846347"/>
          </a:xfrm>
          <a:prstGeom prst="ellipse">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71" name="Oval 70">
            <a:extLst>
              <a:ext uri="{FF2B5EF4-FFF2-40B4-BE49-F238E27FC236}">
                <a16:creationId xmlns:a16="http://schemas.microsoft.com/office/drawing/2014/main" id="{885089AC-2D71-4EDD-AD44-B96AF6EEC69C}"/>
              </a:ext>
            </a:extLst>
          </p:cNvPr>
          <p:cNvSpPr>
            <a:spLocks noChangeArrowheads="1"/>
          </p:cNvSpPr>
          <p:nvPr/>
        </p:nvSpPr>
        <p:spPr bwMode="auto">
          <a:xfrm>
            <a:off x="6971985" y="3485346"/>
            <a:ext cx="850910" cy="846347"/>
          </a:xfrm>
          <a:prstGeom prst="ellipse">
            <a:avLst/>
          </a:prstGeom>
          <a:solidFill>
            <a:schemeClr val="accent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77" name="Oval 76">
            <a:extLst>
              <a:ext uri="{FF2B5EF4-FFF2-40B4-BE49-F238E27FC236}">
                <a16:creationId xmlns:a16="http://schemas.microsoft.com/office/drawing/2014/main" id="{9F47C9B1-17E9-4EBC-8C24-2C1D054FDC9F}"/>
              </a:ext>
            </a:extLst>
          </p:cNvPr>
          <p:cNvSpPr>
            <a:spLocks noChangeArrowheads="1"/>
          </p:cNvSpPr>
          <p:nvPr/>
        </p:nvSpPr>
        <p:spPr bwMode="auto">
          <a:xfrm>
            <a:off x="3785475" y="3462803"/>
            <a:ext cx="850910" cy="846347"/>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78" name="Straight Connector 77">
            <a:extLst>
              <a:ext uri="{FF2B5EF4-FFF2-40B4-BE49-F238E27FC236}">
                <a16:creationId xmlns:a16="http://schemas.microsoft.com/office/drawing/2014/main" id="{CA5C7143-DF4E-4AAA-AE61-FCEB1780C90C}"/>
              </a:ext>
            </a:extLst>
          </p:cNvPr>
          <p:cNvCxnSpPr/>
          <p:nvPr/>
        </p:nvCxnSpPr>
        <p:spPr>
          <a:xfrm>
            <a:off x="4621991" y="3918934"/>
            <a:ext cx="704378"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E684DC39-C03B-48EC-9FC1-5177AD864D62}"/>
              </a:ext>
            </a:extLst>
          </p:cNvPr>
          <p:cNvCxnSpPr/>
          <p:nvPr/>
        </p:nvCxnSpPr>
        <p:spPr>
          <a:xfrm>
            <a:off x="7787201" y="3932594"/>
            <a:ext cx="553091"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EF9B3AC3-1F7C-4A2F-8B7E-6302518A9D81}"/>
              </a:ext>
            </a:extLst>
          </p:cNvPr>
          <p:cNvCxnSpPr>
            <a:cxnSpLocks/>
            <a:stCxn id="77" idx="4"/>
          </p:cNvCxnSpPr>
          <p:nvPr/>
        </p:nvCxnSpPr>
        <p:spPr>
          <a:xfrm>
            <a:off x="4210930" y="4309150"/>
            <a:ext cx="18066" cy="3143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8956459C-AB54-4C26-A9A4-5236B3A3B599}"/>
              </a:ext>
            </a:extLst>
          </p:cNvPr>
          <p:cNvCxnSpPr>
            <a:cxnSpLocks/>
          </p:cNvCxnSpPr>
          <p:nvPr/>
        </p:nvCxnSpPr>
        <p:spPr>
          <a:xfrm flipH="1">
            <a:off x="8763433" y="4298642"/>
            <a:ext cx="5747" cy="67707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pic>
        <p:nvPicPr>
          <p:cNvPr id="82" name="Graphic 81" descr="Map compass">
            <a:extLst>
              <a:ext uri="{FF2B5EF4-FFF2-40B4-BE49-F238E27FC236}">
                <a16:creationId xmlns:a16="http://schemas.microsoft.com/office/drawing/2014/main" id="{32051623-7FD0-48C7-A04A-FF5320312AC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45116" y="3569098"/>
            <a:ext cx="664639" cy="661075"/>
          </a:xfrm>
          <a:prstGeom prst="rect">
            <a:avLst/>
          </a:prstGeom>
        </p:spPr>
      </p:pic>
      <p:sp>
        <p:nvSpPr>
          <p:cNvPr id="86" name="Rectangle 85">
            <a:extLst>
              <a:ext uri="{FF2B5EF4-FFF2-40B4-BE49-F238E27FC236}">
                <a16:creationId xmlns:a16="http://schemas.microsoft.com/office/drawing/2014/main" id="{80D04CCA-A7E0-41C0-8EE5-B1982D3F793B}"/>
              </a:ext>
            </a:extLst>
          </p:cNvPr>
          <p:cNvSpPr/>
          <p:nvPr/>
        </p:nvSpPr>
        <p:spPr>
          <a:xfrm>
            <a:off x="3447818" y="4720085"/>
            <a:ext cx="1653183" cy="769441"/>
          </a:xfrm>
          <a:prstGeom prst="rect">
            <a:avLst/>
          </a:prstGeom>
        </p:spPr>
        <p:txBody>
          <a:bodyPr wrap="square">
            <a:spAutoFit/>
          </a:bodyPr>
          <a:lstStyle/>
          <a:p>
            <a:pPr algn="ctr"/>
            <a:r>
              <a:rPr lang="en-AU" sz="1100" b="1"/>
              <a:t>01-June Exec Forum</a:t>
            </a:r>
          </a:p>
          <a:p>
            <a:pPr marL="171450" indent="-171450">
              <a:buFont typeface="Arial" panose="020B0604020202020204" pitchFamily="34" charset="0"/>
              <a:buChar char="•"/>
            </a:pPr>
            <a:r>
              <a:rPr lang="en-AU" sz="1100"/>
              <a:t>Retail Checkpoint Update</a:t>
            </a:r>
          </a:p>
          <a:p>
            <a:pPr marL="171450" indent="-171450">
              <a:buFont typeface="Arial" panose="020B0604020202020204" pitchFamily="34" charset="0"/>
              <a:buChar char="•"/>
            </a:pPr>
            <a:r>
              <a:rPr lang="en-AU" sz="1100"/>
              <a:t>Impacts of replan</a:t>
            </a:r>
          </a:p>
        </p:txBody>
      </p:sp>
      <p:cxnSp>
        <p:nvCxnSpPr>
          <p:cNvPr id="11" name="Straight Arrow Connector 10">
            <a:extLst>
              <a:ext uri="{FF2B5EF4-FFF2-40B4-BE49-F238E27FC236}">
                <a16:creationId xmlns:a16="http://schemas.microsoft.com/office/drawing/2014/main" id="{679F589A-AA9D-4A9B-8591-6F2CA104691D}"/>
              </a:ext>
            </a:extLst>
          </p:cNvPr>
          <p:cNvCxnSpPr>
            <a:stCxn id="71" idx="0"/>
          </p:cNvCxnSpPr>
          <p:nvPr/>
        </p:nvCxnSpPr>
        <p:spPr>
          <a:xfrm flipV="1">
            <a:off x="7397440" y="2941266"/>
            <a:ext cx="0" cy="544080"/>
          </a:xfrm>
          <a:prstGeom prst="straightConnector1">
            <a:avLst/>
          </a:prstGeom>
          <a:ln>
            <a:solidFill>
              <a:schemeClr val="accent2">
                <a:lumMod val="90000"/>
                <a:lumOff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7" name="Rectangle 86">
            <a:extLst>
              <a:ext uri="{FF2B5EF4-FFF2-40B4-BE49-F238E27FC236}">
                <a16:creationId xmlns:a16="http://schemas.microsoft.com/office/drawing/2014/main" id="{08758B7E-75C9-4329-B7AF-73F93C489827}"/>
              </a:ext>
            </a:extLst>
          </p:cNvPr>
          <p:cNvSpPr/>
          <p:nvPr/>
        </p:nvSpPr>
        <p:spPr>
          <a:xfrm>
            <a:off x="6707476" y="2171863"/>
            <a:ext cx="1544797" cy="790601"/>
          </a:xfrm>
          <a:prstGeom prst="rect">
            <a:avLst/>
          </a:prstGeom>
        </p:spPr>
        <p:txBody>
          <a:bodyPr wrap="square">
            <a:spAutoFit/>
          </a:bodyPr>
          <a:lstStyle/>
          <a:p>
            <a:pPr algn="ctr">
              <a:lnSpc>
                <a:spcPct val="95000"/>
              </a:lnSpc>
              <a:spcBef>
                <a:spcPts val="300"/>
              </a:spcBef>
              <a:spcAft>
                <a:spcPts val="300"/>
              </a:spcAft>
            </a:pPr>
            <a:r>
              <a:rPr lang="en-US" sz="1100" b="1"/>
              <a:t>14-June</a:t>
            </a:r>
          </a:p>
          <a:p>
            <a:pPr marL="92075" indent="-92075">
              <a:lnSpc>
                <a:spcPct val="95000"/>
              </a:lnSpc>
              <a:spcBef>
                <a:spcPts val="300"/>
              </a:spcBef>
              <a:spcAft>
                <a:spcPts val="300"/>
              </a:spcAft>
              <a:buFont typeface="Arial" panose="020B0604020202020204" pitchFamily="34" charset="0"/>
              <a:buChar char="•"/>
            </a:pPr>
            <a:r>
              <a:rPr lang="en-AU" sz="1050"/>
              <a:t>Retail Go/No-Go Communicated to PCF via email</a:t>
            </a:r>
            <a:endParaRPr lang="en-US" sz="1050"/>
          </a:p>
        </p:txBody>
      </p:sp>
      <p:sp>
        <p:nvSpPr>
          <p:cNvPr id="91" name="Rectangle 90">
            <a:extLst>
              <a:ext uri="{FF2B5EF4-FFF2-40B4-BE49-F238E27FC236}">
                <a16:creationId xmlns:a16="http://schemas.microsoft.com/office/drawing/2014/main" id="{EFCCC9A3-6B32-4C6C-A353-B93F05C5C847}"/>
              </a:ext>
            </a:extLst>
          </p:cNvPr>
          <p:cNvSpPr/>
          <p:nvPr/>
        </p:nvSpPr>
        <p:spPr>
          <a:xfrm>
            <a:off x="8026804" y="4975543"/>
            <a:ext cx="1653183" cy="1138773"/>
          </a:xfrm>
          <a:prstGeom prst="rect">
            <a:avLst/>
          </a:prstGeom>
        </p:spPr>
        <p:txBody>
          <a:bodyPr wrap="square">
            <a:spAutoFit/>
          </a:bodyPr>
          <a:lstStyle/>
          <a:p>
            <a:pPr algn="ctr"/>
            <a:r>
              <a:rPr lang="en-AU" sz="1100" b="1"/>
              <a:t>17-June PCF</a:t>
            </a:r>
          </a:p>
          <a:p>
            <a:pPr marL="92075" indent="-92075" fontAlgn="base">
              <a:spcBef>
                <a:spcPts val="600"/>
              </a:spcBef>
              <a:buFont typeface="Arial" panose="020B0604020202020204" pitchFamily="34" charset="0"/>
              <a:buChar char="•"/>
            </a:pPr>
            <a:r>
              <a:rPr lang="en-AU" sz="1050"/>
              <a:t>Confirming Go/No-Go</a:t>
            </a:r>
          </a:p>
          <a:p>
            <a:pPr marL="92075" indent="-92075" fontAlgn="base">
              <a:spcBef>
                <a:spcPts val="600"/>
              </a:spcBef>
              <a:buFont typeface="Arial" panose="020B0604020202020204" pitchFamily="34" charset="0"/>
              <a:buChar char="•"/>
            </a:pPr>
            <a:r>
              <a:rPr lang="en-AU" sz="1050"/>
              <a:t>Issue management</a:t>
            </a:r>
          </a:p>
          <a:p>
            <a:pPr marL="92075" indent="-92075" fontAlgn="base">
              <a:spcBef>
                <a:spcPts val="600"/>
              </a:spcBef>
              <a:buFont typeface="Arial" panose="020B0604020202020204" pitchFamily="34" charset="0"/>
              <a:buChar char="•"/>
            </a:pPr>
            <a:r>
              <a:rPr lang="en-AU" sz="1050"/>
              <a:t>Contingency discussion if necessary</a:t>
            </a:r>
          </a:p>
        </p:txBody>
      </p:sp>
      <p:pic>
        <p:nvPicPr>
          <p:cNvPr id="93" name="Graphic 92" descr="Checklist">
            <a:extLst>
              <a:ext uri="{FF2B5EF4-FFF2-40B4-BE49-F238E27FC236}">
                <a16:creationId xmlns:a16="http://schemas.microsoft.com/office/drawing/2014/main" id="{E5653746-17A1-426F-A295-43B1B565535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5032" y="3601610"/>
            <a:ext cx="571795" cy="568729"/>
          </a:xfrm>
          <a:prstGeom prst="rect">
            <a:avLst/>
          </a:prstGeom>
        </p:spPr>
      </p:pic>
      <p:pic>
        <p:nvPicPr>
          <p:cNvPr id="99" name="Graphic 98" descr="Marketing">
            <a:extLst>
              <a:ext uri="{FF2B5EF4-FFF2-40B4-BE49-F238E27FC236}">
                <a16:creationId xmlns:a16="http://schemas.microsoft.com/office/drawing/2014/main" id="{B3A4821F-8FFF-4438-BF15-0A42FAC31D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215862" y="3633873"/>
            <a:ext cx="553091" cy="550126"/>
          </a:xfrm>
          <a:prstGeom prst="rect">
            <a:avLst/>
          </a:prstGeom>
        </p:spPr>
      </p:pic>
      <p:sp>
        <p:nvSpPr>
          <p:cNvPr id="47" name="Oval 46">
            <a:extLst>
              <a:ext uri="{FF2B5EF4-FFF2-40B4-BE49-F238E27FC236}">
                <a16:creationId xmlns:a16="http://schemas.microsoft.com/office/drawing/2014/main" id="{0D91760A-588C-47A4-AA5A-16DD7E0EADCC}"/>
              </a:ext>
            </a:extLst>
          </p:cNvPr>
          <p:cNvSpPr>
            <a:spLocks noChangeArrowheads="1"/>
          </p:cNvSpPr>
          <p:nvPr/>
        </p:nvSpPr>
        <p:spPr bwMode="auto">
          <a:xfrm>
            <a:off x="5344017" y="3485347"/>
            <a:ext cx="850910" cy="846347"/>
          </a:xfrm>
          <a:prstGeom prst="ellipse">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48" name="Straight Connector 47">
            <a:extLst>
              <a:ext uri="{FF2B5EF4-FFF2-40B4-BE49-F238E27FC236}">
                <a16:creationId xmlns:a16="http://schemas.microsoft.com/office/drawing/2014/main" id="{28546204-577E-4BC6-BD1B-B6F73173CF9F}"/>
              </a:ext>
            </a:extLst>
          </p:cNvPr>
          <p:cNvCxnSpPr>
            <a:cxnSpLocks/>
          </p:cNvCxnSpPr>
          <p:nvPr/>
        </p:nvCxnSpPr>
        <p:spPr>
          <a:xfrm>
            <a:off x="6143579" y="3932594"/>
            <a:ext cx="828406" cy="0"/>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54" name="Straight Arrow Connector 53">
            <a:extLst>
              <a:ext uri="{FF2B5EF4-FFF2-40B4-BE49-F238E27FC236}">
                <a16:creationId xmlns:a16="http://schemas.microsoft.com/office/drawing/2014/main" id="{7F0C0039-5F6F-4C98-8797-233B5415E27B}"/>
              </a:ext>
            </a:extLst>
          </p:cNvPr>
          <p:cNvCxnSpPr>
            <a:cxnSpLocks/>
            <a:stCxn id="47" idx="4"/>
          </p:cNvCxnSpPr>
          <p:nvPr/>
        </p:nvCxnSpPr>
        <p:spPr>
          <a:xfrm>
            <a:off x="5769472" y="4331694"/>
            <a:ext cx="2669" cy="47284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55" name="Rectangle 54">
            <a:extLst>
              <a:ext uri="{FF2B5EF4-FFF2-40B4-BE49-F238E27FC236}">
                <a16:creationId xmlns:a16="http://schemas.microsoft.com/office/drawing/2014/main" id="{48BB962B-8023-4D9A-BA20-1BC284E596CB}"/>
              </a:ext>
            </a:extLst>
          </p:cNvPr>
          <p:cNvSpPr/>
          <p:nvPr/>
        </p:nvSpPr>
        <p:spPr>
          <a:xfrm>
            <a:off x="5011038" y="4836247"/>
            <a:ext cx="1653183" cy="600164"/>
          </a:xfrm>
          <a:prstGeom prst="rect">
            <a:avLst/>
          </a:prstGeom>
        </p:spPr>
        <p:txBody>
          <a:bodyPr wrap="square">
            <a:spAutoFit/>
          </a:bodyPr>
          <a:lstStyle/>
          <a:p>
            <a:pPr algn="ctr"/>
            <a:r>
              <a:rPr lang="en-AU" sz="1100" b="1"/>
              <a:t>04-June PCF Update</a:t>
            </a:r>
          </a:p>
          <a:p>
            <a:pPr marL="171450" indent="-171450">
              <a:buFont typeface="Arial" panose="020B0604020202020204" pitchFamily="34" charset="0"/>
              <a:buChar char="•"/>
            </a:pPr>
            <a:r>
              <a:rPr lang="en-AU" sz="1100"/>
              <a:t>Retail Checkpoint Update</a:t>
            </a:r>
          </a:p>
        </p:txBody>
      </p:sp>
      <p:pic>
        <p:nvPicPr>
          <p:cNvPr id="49" name="Graphic 48" descr="Marketing">
            <a:extLst>
              <a:ext uri="{FF2B5EF4-FFF2-40B4-BE49-F238E27FC236}">
                <a16:creationId xmlns:a16="http://schemas.microsoft.com/office/drawing/2014/main" id="{9FE0316D-8064-4837-BBC2-56F8B6526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65852" y="3626477"/>
            <a:ext cx="553091" cy="550126"/>
          </a:xfrm>
          <a:prstGeom prst="rect">
            <a:avLst/>
          </a:prstGeom>
        </p:spPr>
      </p:pic>
    </p:spTree>
    <p:extLst>
      <p:ext uri="{BB962C8B-B14F-4D97-AF65-F5344CB8AC3E}">
        <p14:creationId xmlns:p14="http://schemas.microsoft.com/office/powerpoint/2010/main" val="3595616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03828-3A27-448A-A5E1-EFFFD7330AF1}"/>
              </a:ext>
            </a:extLst>
          </p:cNvPr>
          <p:cNvSpPr>
            <a:spLocks noGrp="1"/>
          </p:cNvSpPr>
          <p:nvPr>
            <p:ph type="title"/>
          </p:nvPr>
        </p:nvSpPr>
        <p:spPr/>
        <p:txBody>
          <a:bodyPr>
            <a:normAutofit fontScale="90000"/>
          </a:bodyPr>
          <a:lstStyle/>
          <a:p>
            <a:r>
              <a:rPr lang="en-AU"/>
              <a:t>What happens if AEMO reports a No-Go on 14 June 2021?</a:t>
            </a:r>
          </a:p>
        </p:txBody>
      </p:sp>
      <p:sp>
        <p:nvSpPr>
          <p:cNvPr id="4" name="Content Placeholder 3">
            <a:extLst>
              <a:ext uri="{FF2B5EF4-FFF2-40B4-BE49-F238E27FC236}">
                <a16:creationId xmlns:a16="http://schemas.microsoft.com/office/drawing/2014/main" id="{BC6CD177-3DAF-4A78-8823-C9946627A223}"/>
              </a:ext>
            </a:extLst>
          </p:cNvPr>
          <p:cNvSpPr>
            <a:spLocks noGrp="1"/>
          </p:cNvSpPr>
          <p:nvPr>
            <p:ph idx="1"/>
          </p:nvPr>
        </p:nvSpPr>
        <p:spPr/>
        <p:txBody>
          <a:bodyPr/>
          <a:lstStyle/>
          <a:p>
            <a:r>
              <a:rPr lang="en-AU"/>
              <a:t>Brief PCF at 17 June to provide an update on the reasons and next steps</a:t>
            </a:r>
          </a:p>
          <a:p>
            <a:r>
              <a:rPr lang="en-AU"/>
              <a:t>Review timeline for opportunities to compress schedule and maintain 1 October start date (noting opportunities may be limited)</a:t>
            </a:r>
          </a:p>
          <a:p>
            <a:r>
              <a:rPr lang="en-AU"/>
              <a:t>Commence process to assess against Contingency Plan</a:t>
            </a:r>
          </a:p>
          <a:p>
            <a:r>
              <a:rPr lang="en-AU"/>
              <a:t>Prepare for Executive Forum for first week of July</a:t>
            </a:r>
          </a:p>
        </p:txBody>
      </p:sp>
      <p:sp>
        <p:nvSpPr>
          <p:cNvPr id="3" name="Slide Number Placeholder 2">
            <a:extLst>
              <a:ext uri="{FF2B5EF4-FFF2-40B4-BE49-F238E27FC236}">
                <a16:creationId xmlns:a16="http://schemas.microsoft.com/office/drawing/2014/main" id="{4F9F18F0-275B-4A82-A90A-A0244B76D219}"/>
              </a:ext>
            </a:extLst>
          </p:cNvPr>
          <p:cNvSpPr>
            <a:spLocks noGrp="1"/>
          </p:cNvSpPr>
          <p:nvPr>
            <p:ph type="sldNum" sz="quarter" idx="12"/>
          </p:nvPr>
        </p:nvSpPr>
        <p:spPr/>
        <p:txBody>
          <a:bodyPr/>
          <a:lstStyle/>
          <a:p>
            <a:fld id="{4EC81F68-4976-451A-B2E9-79BCBD2F70CC}" type="slidenum">
              <a:rPr lang="en-AU" smtClean="0"/>
              <a:t>17</a:t>
            </a:fld>
            <a:endParaRPr lang="en-AU"/>
          </a:p>
        </p:txBody>
      </p:sp>
    </p:spTree>
    <p:extLst>
      <p:ext uri="{BB962C8B-B14F-4D97-AF65-F5344CB8AC3E}">
        <p14:creationId xmlns:p14="http://schemas.microsoft.com/office/powerpoint/2010/main" val="336912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a:t>Contingency Planning</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8918218"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880956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1166BE-E63F-4D63-B872-43D9D7F9B0E9}"/>
              </a:ext>
            </a:extLst>
          </p:cNvPr>
          <p:cNvSpPr>
            <a:spLocks noGrp="1"/>
          </p:cNvSpPr>
          <p:nvPr>
            <p:ph type="title"/>
          </p:nvPr>
        </p:nvSpPr>
        <p:spPr>
          <a:xfrm>
            <a:off x="235528" y="136525"/>
            <a:ext cx="11694380" cy="1189039"/>
          </a:xfrm>
        </p:spPr>
        <p:txBody>
          <a:bodyPr>
            <a:normAutofit/>
          </a:bodyPr>
          <a:lstStyle/>
          <a:p>
            <a:r>
              <a:rPr lang="en-AU"/>
              <a:t>Risk Scenario and approach to contingency</a:t>
            </a:r>
          </a:p>
        </p:txBody>
      </p:sp>
      <p:sp>
        <p:nvSpPr>
          <p:cNvPr id="6" name="Content Placeholder 5">
            <a:extLst>
              <a:ext uri="{FF2B5EF4-FFF2-40B4-BE49-F238E27FC236}">
                <a16:creationId xmlns:a16="http://schemas.microsoft.com/office/drawing/2014/main" id="{66E776E1-4AC5-4F5F-A5B2-E707C9BEDEA7}"/>
              </a:ext>
            </a:extLst>
          </p:cNvPr>
          <p:cNvSpPr>
            <a:spLocks noGrp="1"/>
          </p:cNvSpPr>
          <p:nvPr>
            <p:ph idx="1"/>
          </p:nvPr>
        </p:nvSpPr>
        <p:spPr>
          <a:xfrm>
            <a:off x="248809" y="4148593"/>
            <a:ext cx="11694382" cy="2141676"/>
          </a:xfrm>
        </p:spPr>
        <p:txBody>
          <a:bodyPr>
            <a:normAutofit fontScale="77500" lnSpcReduction="20000"/>
          </a:bodyPr>
          <a:lstStyle/>
          <a:p>
            <a:endParaRPr lang="en-AU"/>
          </a:p>
          <a:p>
            <a:r>
              <a:rPr lang="en-AU"/>
              <a:t>The first level of contingency is to maintain 1 October 2021 through compressing the transition period (as discussed in previous section)</a:t>
            </a:r>
          </a:p>
          <a:p>
            <a:r>
              <a:rPr lang="en-AU"/>
              <a:t>The second level of contingency, if no other options are available, is to move the market start date using one of the contingency options discussed with PCF and RWG </a:t>
            </a:r>
          </a:p>
          <a:p>
            <a:r>
              <a:rPr lang="en-AU"/>
              <a:t>Purpose of this section is to provide an overview of the options that were presented to PCF/RWG, a summary of the feedback received and provide an update on AEMO’s current position </a:t>
            </a:r>
          </a:p>
        </p:txBody>
      </p:sp>
      <p:sp>
        <p:nvSpPr>
          <p:cNvPr id="3" name="Slide Number Placeholder 2">
            <a:extLst>
              <a:ext uri="{FF2B5EF4-FFF2-40B4-BE49-F238E27FC236}">
                <a16:creationId xmlns:a16="http://schemas.microsoft.com/office/drawing/2014/main" id="{246C5E01-1631-4392-B5F1-0A241205101B}"/>
              </a:ext>
            </a:extLst>
          </p:cNvPr>
          <p:cNvSpPr>
            <a:spLocks noGrp="1"/>
          </p:cNvSpPr>
          <p:nvPr>
            <p:ph type="sldNum" sz="quarter" idx="12"/>
          </p:nvPr>
        </p:nvSpPr>
        <p:spPr/>
        <p:txBody>
          <a:bodyPr/>
          <a:lstStyle/>
          <a:p>
            <a:fld id="{4EC81F68-4976-451A-B2E9-79BCBD2F70CC}" type="slidenum">
              <a:rPr lang="en-AU" smtClean="0"/>
              <a:t>19</a:t>
            </a:fld>
            <a:endParaRPr lang="en-AU"/>
          </a:p>
        </p:txBody>
      </p:sp>
      <p:graphicFrame>
        <p:nvGraphicFramePr>
          <p:cNvPr id="7" name="Table 6">
            <a:extLst>
              <a:ext uri="{FF2B5EF4-FFF2-40B4-BE49-F238E27FC236}">
                <a16:creationId xmlns:a16="http://schemas.microsoft.com/office/drawing/2014/main" id="{DEA155D6-0187-4D5B-A1B0-3A0B5C99B6C4}"/>
              </a:ext>
            </a:extLst>
          </p:cNvPr>
          <p:cNvGraphicFramePr>
            <a:graphicFrameLocks noGrp="1"/>
          </p:cNvGraphicFramePr>
          <p:nvPr>
            <p:extLst>
              <p:ext uri="{D42A27DB-BD31-4B8C-83A1-F6EECF244321}">
                <p14:modId xmlns:p14="http://schemas.microsoft.com/office/powerpoint/2010/main" val="191214404"/>
              </p:ext>
            </p:extLst>
          </p:nvPr>
        </p:nvGraphicFramePr>
        <p:xfrm>
          <a:off x="1832649" y="1496833"/>
          <a:ext cx="8802221" cy="2651760"/>
        </p:xfrm>
        <a:graphic>
          <a:graphicData uri="http://schemas.openxmlformats.org/drawingml/2006/table">
            <a:tbl>
              <a:tblPr firstRow="1" bandRow="1">
                <a:tableStyleId>{21E4AEA4-8DFA-4A89-87EB-49C32662AFE0}</a:tableStyleId>
              </a:tblPr>
              <a:tblGrid>
                <a:gridCol w="898969">
                  <a:extLst>
                    <a:ext uri="{9D8B030D-6E8A-4147-A177-3AD203B41FA5}">
                      <a16:colId xmlns:a16="http://schemas.microsoft.com/office/drawing/2014/main" val="1172097240"/>
                    </a:ext>
                  </a:extLst>
                </a:gridCol>
                <a:gridCol w="6618270">
                  <a:extLst>
                    <a:ext uri="{9D8B030D-6E8A-4147-A177-3AD203B41FA5}">
                      <a16:colId xmlns:a16="http://schemas.microsoft.com/office/drawing/2014/main" val="3319107231"/>
                    </a:ext>
                  </a:extLst>
                </a:gridCol>
                <a:gridCol w="1284982">
                  <a:extLst>
                    <a:ext uri="{9D8B030D-6E8A-4147-A177-3AD203B41FA5}">
                      <a16:colId xmlns:a16="http://schemas.microsoft.com/office/drawing/2014/main" val="2948922669"/>
                    </a:ext>
                  </a:extLst>
                </a:gridCol>
              </a:tblGrid>
              <a:tr h="217179">
                <a:tc>
                  <a:txBody>
                    <a:bodyPr/>
                    <a:lstStyle/>
                    <a:p>
                      <a:r>
                        <a:rPr lang="en-US" sz="1800"/>
                        <a:t>Risk ID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800"/>
                        <a:t>Description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800"/>
                        <a:t>Residual Rating</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3693094"/>
                  </a:ext>
                </a:extLst>
              </a:tr>
              <a:tr h="1760847">
                <a:tc>
                  <a:txBody>
                    <a:bodyPr/>
                    <a:lstStyle/>
                    <a:p>
                      <a:r>
                        <a:rPr lang="en-US" sz="1800"/>
                        <a:t>R33</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800" b="1" u="sng" strike="noStrike" noProof="0"/>
                        <a:t>Further delays to AEMO Retail Systems impact 5MS rule commencement critical path </a:t>
                      </a:r>
                    </a:p>
                    <a:p>
                      <a:pPr lvl="0" algn="l">
                        <a:lnSpc>
                          <a:spcPct val="100000"/>
                        </a:lnSpc>
                        <a:spcBef>
                          <a:spcPts val="0"/>
                        </a:spcBef>
                        <a:spcAft>
                          <a:spcPts val="0"/>
                        </a:spcAft>
                        <a:buNone/>
                      </a:pPr>
                      <a:endParaRPr lang="en-AU" sz="1800" b="1" u="sng" strike="noStrike" noProof="0"/>
                    </a:p>
                    <a:p>
                      <a:pPr lvl="0" algn="l">
                        <a:lnSpc>
                          <a:spcPct val="100000"/>
                        </a:lnSpc>
                        <a:spcBef>
                          <a:spcPts val="0"/>
                        </a:spcBef>
                        <a:spcAft>
                          <a:spcPts val="0"/>
                        </a:spcAft>
                        <a:buNone/>
                      </a:pPr>
                      <a:r>
                        <a:rPr lang="en-AU" sz="1800" b="0" u="none" strike="noStrike" noProof="0"/>
                        <a:t>There is a risk that further delays beyond those identified put the critical path through market trial to 5MS rule commencement (01-Oct-21) at risk</a:t>
                      </a:r>
                    </a:p>
                    <a:p>
                      <a:pPr lvl="0" algn="l">
                        <a:lnSpc>
                          <a:spcPct val="100000"/>
                        </a:lnSpc>
                        <a:spcBef>
                          <a:spcPts val="0"/>
                        </a:spcBef>
                        <a:spcAft>
                          <a:spcPts val="0"/>
                        </a:spcAft>
                        <a:buNone/>
                      </a:pPr>
                      <a:r>
                        <a:rPr lang="en-AU" sz="1800" b="0" u="none" strike="noStrike" noProof="0"/>
                        <a:t> </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algn="ctr"/>
                      <a:r>
                        <a:rPr lang="en-US" sz="1800"/>
                        <a:t>Significant</a:t>
                      </a:r>
                    </a:p>
                  </a:txBody>
                  <a:tcPr marL="36000" marR="3600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741032323"/>
                  </a:ext>
                </a:extLst>
              </a:tr>
            </a:tbl>
          </a:graphicData>
        </a:graphic>
      </p:graphicFrame>
      <p:cxnSp>
        <p:nvCxnSpPr>
          <p:cNvPr id="8" name="Straight Arrow Connector 7">
            <a:extLst>
              <a:ext uri="{FF2B5EF4-FFF2-40B4-BE49-F238E27FC236}">
                <a16:creationId xmlns:a16="http://schemas.microsoft.com/office/drawing/2014/main" id="{9EE3F346-0E90-4ABE-86B3-AE96F665D1E6}"/>
              </a:ext>
            </a:extLst>
          </p:cNvPr>
          <p:cNvCxnSpPr>
            <a:cxnSpLocks/>
          </p:cNvCxnSpPr>
          <p:nvPr/>
        </p:nvCxnSpPr>
        <p:spPr>
          <a:xfrm>
            <a:off x="9933470" y="2924068"/>
            <a:ext cx="0" cy="50493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49966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4BB26-2295-41CF-8F1C-3DFA8EFD72CD}"/>
              </a:ext>
            </a:extLst>
          </p:cNvPr>
          <p:cNvSpPr>
            <a:spLocks noGrp="1"/>
          </p:cNvSpPr>
          <p:nvPr>
            <p:ph type="title"/>
          </p:nvPr>
        </p:nvSpPr>
        <p:spPr>
          <a:xfrm>
            <a:off x="235527" y="136525"/>
            <a:ext cx="11458241" cy="1189039"/>
          </a:xfrm>
        </p:spPr>
        <p:txBody>
          <a:bodyPr>
            <a:normAutofit/>
          </a:bodyPr>
          <a:lstStyle/>
          <a:p>
            <a:r>
              <a:rPr lang="en-AU"/>
              <a:t>Overview of Contingency Options and Scenarios </a:t>
            </a:r>
          </a:p>
        </p:txBody>
      </p:sp>
      <p:sp>
        <p:nvSpPr>
          <p:cNvPr id="15" name="Content Placeholder 14">
            <a:extLst>
              <a:ext uri="{FF2B5EF4-FFF2-40B4-BE49-F238E27FC236}">
                <a16:creationId xmlns:a16="http://schemas.microsoft.com/office/drawing/2014/main" id="{2BC0A510-77A6-410E-BB90-78DDA8852DBF}"/>
              </a:ext>
            </a:extLst>
          </p:cNvPr>
          <p:cNvSpPr>
            <a:spLocks noGrp="1"/>
          </p:cNvSpPr>
          <p:nvPr>
            <p:ph idx="1"/>
          </p:nvPr>
        </p:nvSpPr>
        <p:spPr>
          <a:xfrm>
            <a:off x="248809" y="2040919"/>
            <a:ext cx="11694382" cy="4351338"/>
          </a:xfrm>
        </p:spPr>
        <p:txBody>
          <a:bodyPr>
            <a:normAutofit/>
          </a:bodyPr>
          <a:lstStyle/>
          <a:p>
            <a:pPr marL="0" indent="0">
              <a:lnSpc>
                <a:spcPct val="100000"/>
              </a:lnSpc>
              <a:spcBef>
                <a:spcPts val="1200"/>
              </a:spcBef>
              <a:spcAft>
                <a:spcPts val="600"/>
              </a:spcAft>
              <a:buNone/>
            </a:pPr>
            <a:r>
              <a:rPr lang="en-AU" sz="2000" b="1"/>
              <a:t>At the last PCF three contingency options were discussed:</a:t>
            </a:r>
          </a:p>
          <a:p>
            <a:pPr>
              <a:lnSpc>
                <a:spcPct val="100000"/>
              </a:lnSpc>
              <a:spcBef>
                <a:spcPts val="1200"/>
              </a:spcBef>
              <a:spcAft>
                <a:spcPts val="600"/>
              </a:spcAft>
            </a:pPr>
            <a:r>
              <a:rPr lang="en-AU" sz="1800"/>
              <a:t>Option 1: Move the commencement date for all aspects of 5MS rule</a:t>
            </a:r>
          </a:p>
          <a:p>
            <a:pPr>
              <a:lnSpc>
                <a:spcPct val="100000"/>
              </a:lnSpc>
              <a:spcBef>
                <a:spcPts val="1200"/>
              </a:spcBef>
              <a:spcAft>
                <a:spcPts val="600"/>
              </a:spcAft>
            </a:pPr>
            <a:r>
              <a:rPr lang="en-AU" sz="1800"/>
              <a:t>Option 2: Move the start date for a subset of the 5MS rule (i.e. for AEMO settlement only)</a:t>
            </a:r>
          </a:p>
          <a:p>
            <a:pPr>
              <a:lnSpc>
                <a:spcPct val="100000"/>
              </a:lnSpc>
              <a:spcBef>
                <a:spcPts val="1200"/>
              </a:spcBef>
              <a:spcAft>
                <a:spcPts val="600"/>
              </a:spcAft>
            </a:pPr>
            <a:r>
              <a:rPr lang="en-AU" sz="1800"/>
              <a:t>Option 3: Resettle the market at 5-min</a:t>
            </a:r>
          </a:p>
          <a:p>
            <a:pPr marL="0" indent="0">
              <a:lnSpc>
                <a:spcPct val="100000"/>
              </a:lnSpc>
              <a:spcBef>
                <a:spcPts val="1200"/>
              </a:spcBef>
              <a:spcAft>
                <a:spcPts val="600"/>
              </a:spcAft>
              <a:buNone/>
            </a:pPr>
            <a:r>
              <a:rPr lang="en-AU" sz="2000" b="1"/>
              <a:t>At the RWG on 04-May two timeline scenarios were discussed: </a:t>
            </a:r>
          </a:p>
          <a:p>
            <a:pPr>
              <a:lnSpc>
                <a:spcPct val="100000"/>
              </a:lnSpc>
              <a:spcBef>
                <a:spcPts val="1200"/>
              </a:spcBef>
              <a:spcAft>
                <a:spcPts val="600"/>
              </a:spcAft>
            </a:pPr>
            <a:r>
              <a:rPr lang="en-AU" sz="1800"/>
              <a:t>Scenario 1: Short Slippage – 4 weeks max</a:t>
            </a:r>
          </a:p>
          <a:p>
            <a:pPr>
              <a:lnSpc>
                <a:spcPct val="100000"/>
              </a:lnSpc>
              <a:spcBef>
                <a:spcPts val="1200"/>
              </a:spcBef>
              <a:spcAft>
                <a:spcPts val="600"/>
              </a:spcAft>
            </a:pPr>
            <a:r>
              <a:rPr lang="en-AU" sz="1800"/>
              <a:t>Scenario 2: Slippage longer than 4 weeks</a:t>
            </a:r>
          </a:p>
          <a:p>
            <a:endParaRPr lang="en-AU" sz="2000">
              <a:cs typeface="Segoe UI Semilight"/>
            </a:endParaRPr>
          </a:p>
          <a:p>
            <a:endParaRPr lang="en-AU" sz="2000"/>
          </a:p>
        </p:txBody>
      </p:sp>
      <p:pic>
        <p:nvPicPr>
          <p:cNvPr id="12" name="Graphic 11" descr="Signpost">
            <a:extLst>
              <a:ext uri="{FF2B5EF4-FFF2-40B4-BE49-F238E27FC236}">
                <a16:creationId xmlns:a16="http://schemas.microsoft.com/office/drawing/2014/main" id="{515C660F-C27C-42FC-9FFF-7B00D05709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49348" y="2036575"/>
            <a:ext cx="2784850" cy="2784850"/>
          </a:xfrm>
          <a:prstGeom prst="rect">
            <a:avLst/>
          </a:prstGeom>
        </p:spPr>
      </p:pic>
    </p:spTree>
    <p:extLst>
      <p:ext uri="{BB962C8B-B14F-4D97-AF65-F5344CB8AC3E}">
        <p14:creationId xmlns:p14="http://schemas.microsoft.com/office/powerpoint/2010/main" val="4035143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0380656" cy="1189039"/>
          </a:xfrm>
        </p:spPr>
        <p:txBody>
          <a:bodyPr>
            <a:normAutofit/>
          </a:bodyPr>
          <a:lstStyle/>
          <a:p>
            <a:r>
              <a:rPr lang="en-AU"/>
              <a:t>Conclusions from feedback provided by PCF</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433620"/>
            <a:ext cx="11694382" cy="5287219"/>
          </a:xfrm>
        </p:spPr>
        <p:txBody>
          <a:bodyPr>
            <a:noAutofit/>
          </a:bodyPr>
          <a:lstStyle/>
          <a:p>
            <a:pPr>
              <a:lnSpc>
                <a:spcPct val="100000"/>
              </a:lnSpc>
              <a:spcBef>
                <a:spcPts val="1200"/>
              </a:spcBef>
            </a:pPr>
            <a:r>
              <a:rPr lang="en-AU" sz="1400">
                <a:latin typeface="Segoe UI Semilight" panose="020B0402040204020203" pitchFamily="34" charset="0"/>
                <a:cs typeface="Segoe UI Semilight" panose="020B0402040204020203" pitchFamily="34" charset="0"/>
              </a:rPr>
              <a:t>19 responses were received</a:t>
            </a:r>
          </a:p>
          <a:p>
            <a:pPr>
              <a:lnSpc>
                <a:spcPct val="100000"/>
              </a:lnSpc>
              <a:spcBef>
                <a:spcPts val="1200"/>
              </a:spcBef>
            </a:pPr>
            <a:r>
              <a:rPr lang="en-AU" sz="1400">
                <a:latin typeface="Segoe UI Semilight" panose="020B0402040204020203" pitchFamily="34" charset="0"/>
                <a:cs typeface="Segoe UI Semilight" panose="020B0402040204020203" pitchFamily="34" charset="0"/>
              </a:rPr>
              <a:t>A wide variety of responses were received from participants on each of the topics, without consensus emerging</a:t>
            </a:r>
          </a:p>
          <a:p>
            <a:pPr>
              <a:lnSpc>
                <a:spcPct val="100000"/>
              </a:lnSpc>
              <a:spcBef>
                <a:spcPts val="1200"/>
              </a:spcBef>
            </a:pPr>
            <a:r>
              <a:rPr lang="en-AU" sz="1400">
                <a:latin typeface="Segoe UI Semilight" panose="020B0402040204020203" pitchFamily="34" charset="0"/>
                <a:cs typeface="Segoe UI Semilight" panose="020B0402040204020203" pitchFamily="34" charset="0"/>
              </a:rPr>
              <a:t>A number of participants emphasised the importance of meeting 1 October</a:t>
            </a:r>
          </a:p>
          <a:p>
            <a:pPr>
              <a:lnSpc>
                <a:spcPct val="100000"/>
              </a:lnSpc>
              <a:spcBef>
                <a:spcPts val="1200"/>
              </a:spcBef>
            </a:pPr>
            <a:r>
              <a:rPr lang="en-AU" sz="1400">
                <a:latin typeface="Segoe UI Semilight" panose="020B0402040204020203" pitchFamily="34" charset="0"/>
                <a:cs typeface="Segoe UI Semilight" panose="020B0402040204020203" pitchFamily="34" charset="0"/>
              </a:rPr>
              <a:t>Other conclusions/themes emerging from the feedback include the following:</a:t>
            </a:r>
          </a:p>
          <a:p>
            <a:pPr lvl="1">
              <a:lnSpc>
                <a:spcPct val="100000"/>
              </a:lnSpc>
              <a:spcBef>
                <a:spcPts val="1200"/>
              </a:spcBef>
            </a:pPr>
            <a:r>
              <a:rPr lang="en-AU" sz="1400">
                <a:latin typeface="Segoe UI Semilight" panose="020B0402040204020203" pitchFamily="34" charset="0"/>
                <a:cs typeface="Segoe UI Semilight" panose="020B0402040204020203" pitchFamily="34" charset="0"/>
              </a:rPr>
              <a:t>Option 1 was the most supported option. Option 3 flagged as having negative impacts by multiple participants.</a:t>
            </a:r>
          </a:p>
          <a:p>
            <a:pPr lvl="1">
              <a:lnSpc>
                <a:spcPct val="100000"/>
              </a:lnSpc>
              <a:spcBef>
                <a:spcPts val="1200"/>
              </a:spcBef>
            </a:pPr>
            <a:r>
              <a:rPr lang="en-AU" sz="1400">
                <a:latin typeface="Segoe UI Semilight" panose="020B0402040204020203" pitchFamily="34" charset="0"/>
                <a:cs typeface="Segoe UI Semilight" panose="020B0402040204020203" pitchFamily="34" charset="0"/>
              </a:rPr>
              <a:t>No clear distinction emerged for preferred options in the event of a short delay vs a longer delay.</a:t>
            </a:r>
          </a:p>
          <a:p>
            <a:pPr lvl="1">
              <a:lnSpc>
                <a:spcPct val="100000"/>
              </a:lnSpc>
              <a:spcBef>
                <a:spcPts val="1200"/>
              </a:spcBef>
            </a:pPr>
            <a:r>
              <a:rPr lang="en-AU" sz="1400">
                <a:latin typeface="Segoe UI Semilight" panose="020B0402040204020203" pitchFamily="34" charset="0"/>
                <a:cs typeface="Segoe UI Semilight" panose="020B0402040204020203" pitchFamily="34" charset="0"/>
              </a:rPr>
              <a:t>GS soft start transition period is currently 7 months. Support exists for a shorter transition period, in the range of 4 - 5 months – but not unanimous.</a:t>
            </a:r>
          </a:p>
          <a:p>
            <a:pPr lvl="1">
              <a:lnSpc>
                <a:spcPct val="100000"/>
              </a:lnSpc>
              <a:spcBef>
                <a:spcPts val="1200"/>
              </a:spcBef>
            </a:pPr>
            <a:r>
              <a:rPr lang="en-AU" sz="1400">
                <a:latin typeface="Segoe UI Semilight" panose="020B0402040204020203" pitchFamily="34" charset="0"/>
                <a:cs typeface="Segoe UI Semilight" panose="020B0402040204020203" pitchFamily="34" charset="0"/>
              </a:rPr>
              <a:t>Advanced notice period emerged as a theme, with support for notification in the June timeframe – although not unanimous.</a:t>
            </a:r>
          </a:p>
          <a:p>
            <a:pPr lvl="1">
              <a:lnSpc>
                <a:spcPct val="100000"/>
              </a:lnSpc>
              <a:spcBef>
                <a:spcPts val="1200"/>
              </a:spcBef>
            </a:pPr>
            <a:r>
              <a:rPr lang="en-AU" sz="1400">
                <a:latin typeface="Segoe UI Semilight" panose="020B0402040204020203" pitchFamily="34" charset="0"/>
                <a:cs typeface="Segoe UI Semilight" panose="020B0402040204020203" pitchFamily="34" charset="0"/>
              </a:rPr>
              <a:t>Certainty of go-live date emerged as important for a number of participants (planning and resource deployment) – consistent with feedback on the advanced notice period.  But counter-balanced by participants seeking to minimise delays (cost implications).</a:t>
            </a:r>
          </a:p>
          <a:p>
            <a:pPr>
              <a:lnSpc>
                <a:spcPct val="100000"/>
              </a:lnSpc>
              <a:spcBef>
                <a:spcPts val="1200"/>
              </a:spcBef>
            </a:pPr>
            <a:r>
              <a:rPr lang="en-AU" sz="1400">
                <a:latin typeface="Segoe UI Semilight" panose="020B0402040204020203" pitchFamily="34" charset="0"/>
                <a:cs typeface="Segoe UI Semilight" panose="020B0402040204020203" pitchFamily="34" charset="0"/>
              </a:rPr>
              <a:t>Tension exists between the objective of meeting 1 October vs providing certainty of date</a:t>
            </a:r>
          </a:p>
          <a:p>
            <a:pPr lvl="1">
              <a:lnSpc>
                <a:spcPct val="100000"/>
              </a:lnSpc>
              <a:spcBef>
                <a:spcPts val="1200"/>
              </a:spcBef>
            </a:pPr>
            <a:r>
              <a:rPr lang="en-AU" sz="1400">
                <a:latin typeface="Segoe UI Semilight" panose="020B0402040204020203" pitchFamily="34" charset="0"/>
                <a:cs typeface="Segoe UI Semilight" panose="020B0402040204020203" pitchFamily="34" charset="0"/>
              </a:rPr>
              <a:t>Do not want to move the market start date if it is not necessary</a:t>
            </a:r>
          </a:p>
          <a:p>
            <a:pPr lvl="1">
              <a:lnSpc>
                <a:spcPct val="100000"/>
              </a:lnSpc>
              <a:spcBef>
                <a:spcPts val="1200"/>
              </a:spcBef>
            </a:pPr>
            <a:r>
              <a:rPr lang="en-AU" sz="1400">
                <a:latin typeface="Segoe UI Semilight" panose="020B0402040204020203" pitchFamily="34" charset="0"/>
                <a:cs typeface="Segoe UI Semilight" panose="020B0402040204020203" pitchFamily="34" charset="0"/>
              </a:rPr>
              <a:t>But if the market start date cannot be met, the earliest possible notification is required</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a:xfrm>
            <a:off x="11353800" y="6505435"/>
            <a:ext cx="576108" cy="365125"/>
          </a:xfrm>
        </p:spPr>
        <p:txBody>
          <a:bodyPr/>
          <a:lstStyle/>
          <a:p>
            <a:fld id="{4EC81F68-4976-451A-B2E9-79BCBD2F70CC}" type="slidenum">
              <a:rPr lang="en-AU" smtClean="0"/>
              <a:t>21</a:t>
            </a:fld>
            <a:endParaRPr lang="en-AU"/>
          </a:p>
        </p:txBody>
      </p:sp>
    </p:spTree>
    <p:extLst>
      <p:ext uri="{BB962C8B-B14F-4D97-AF65-F5344CB8AC3E}">
        <p14:creationId xmlns:p14="http://schemas.microsoft.com/office/powerpoint/2010/main" val="3776833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0380656" cy="1189039"/>
          </a:xfrm>
        </p:spPr>
        <p:txBody>
          <a:bodyPr>
            <a:normAutofit/>
          </a:bodyPr>
          <a:lstStyle/>
          <a:p>
            <a:r>
              <a:rPr lang="en-AU"/>
              <a:t>Consequences to other regulatory initiatives</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461052"/>
            <a:ext cx="11694382" cy="5287219"/>
          </a:xfrm>
        </p:spPr>
        <p:txBody>
          <a:bodyPr>
            <a:noAutofit/>
          </a:bodyPr>
          <a:lstStyle/>
          <a:p>
            <a:pPr>
              <a:lnSpc>
                <a:spcPct val="100000"/>
              </a:lnSpc>
              <a:spcBef>
                <a:spcPts val="600"/>
              </a:spcBef>
            </a:pPr>
            <a:r>
              <a:rPr lang="en-AU" sz="1400">
                <a:latin typeface="Segoe UI Semilight" panose="020B0402040204020203" pitchFamily="34" charset="0"/>
                <a:cs typeface="Segoe UI Semilight" panose="020B0402040204020203" pitchFamily="34" charset="0"/>
              </a:rPr>
              <a:t>2021 initiatives impacted by any change to 5MS date:</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Wholesale Demand Response, Customer Switching and B2B v3.5/3.6</a:t>
            </a:r>
          </a:p>
          <a:p>
            <a:pPr>
              <a:lnSpc>
                <a:spcPct val="100000"/>
              </a:lnSpc>
              <a:spcBef>
                <a:spcPts val="600"/>
              </a:spcBef>
            </a:pPr>
            <a:r>
              <a:rPr lang="en-AU" sz="1400">
                <a:latin typeface="Segoe UI Semilight" panose="020B0402040204020203" pitchFamily="34" charset="0"/>
                <a:cs typeface="Segoe UI Semilight" panose="020B0402040204020203" pitchFamily="34" charset="0"/>
              </a:rPr>
              <a:t>2022 initiatives potentially impacted by 5MS date change, depending on duration of deferral:</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Global settlements, MSDR, MCPI</a:t>
            </a:r>
          </a:p>
          <a:p>
            <a:pPr>
              <a:lnSpc>
                <a:spcPct val="100000"/>
              </a:lnSpc>
              <a:spcBef>
                <a:spcPts val="600"/>
              </a:spcBef>
            </a:pPr>
            <a:r>
              <a:rPr lang="en-AU" sz="1400">
                <a:latin typeface="Segoe UI Semilight" panose="020B0402040204020203" pitchFamily="34" charset="0"/>
                <a:cs typeface="Segoe UI Semilight" panose="020B0402040204020203" pitchFamily="34" charset="0"/>
              </a:rPr>
              <a:t>AEMO’s Regulatory Implementation Roadmap process will be utilised to identify and consult on consequential changes.  This process has been running since early 2020 and is now well understood. It will be triggered as part of the contingency plan.</a:t>
            </a:r>
          </a:p>
          <a:p>
            <a:pPr>
              <a:lnSpc>
                <a:spcPct val="100000"/>
              </a:lnSpc>
              <a:spcBef>
                <a:spcPts val="600"/>
              </a:spcBef>
            </a:pPr>
            <a:r>
              <a:rPr lang="en-AU" sz="1400">
                <a:latin typeface="Segoe UI Semilight" panose="020B0402040204020203" pitchFamily="34" charset="0"/>
                <a:cs typeface="Segoe UI Semilight" panose="020B0402040204020203" pitchFamily="34" charset="0"/>
              </a:rPr>
              <a:t>General points to be considered in reviewing impacts to dates:</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Industry preference for bundling noted</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15 Dec to 31 Jan no-go period for scheduling of go-lives</a:t>
            </a:r>
          </a:p>
          <a:p>
            <a:pPr>
              <a:lnSpc>
                <a:spcPct val="100000"/>
              </a:lnSpc>
              <a:spcBef>
                <a:spcPts val="600"/>
              </a:spcBef>
            </a:pPr>
            <a:r>
              <a:rPr lang="en-AU" sz="1400">
                <a:latin typeface="Segoe UI Semilight" panose="020B0402040204020203" pitchFamily="34" charset="0"/>
                <a:cs typeface="Segoe UI Semilight" panose="020B0402040204020203" pitchFamily="34" charset="0"/>
              </a:rPr>
              <a:t>Specific points:</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Wholesale Demand Response date will need to move as it can not go live before 5MS</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Strong advocacy from industry participants on bundling of Customer Switching and 5MS is noted</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Advocacy to bundle B2B changes with 5MS is noted and will be investigated for practicality within AEMO</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Maintaining the bundled approach for Global Settlements, MSDR and MCPI is seen as desirable</a:t>
            </a:r>
          </a:p>
          <a:p>
            <a:pPr lvl="1">
              <a:lnSpc>
                <a:spcPct val="100000"/>
              </a:lnSpc>
              <a:spcBef>
                <a:spcPts val="600"/>
              </a:spcBef>
            </a:pPr>
            <a:r>
              <a:rPr lang="en-AU" sz="1400">
                <a:latin typeface="Segoe UI Semilight" panose="020B0402040204020203" pitchFamily="34" charset="0"/>
                <a:cs typeface="Segoe UI Semilight" panose="020B0402040204020203" pitchFamily="34" charset="0"/>
              </a:rPr>
              <a:t>Some compression of transition period between GS soft-start and GS financial start appears workable, will be considered depending on extent of 5MS delay</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a:xfrm>
            <a:off x="11353800" y="6505435"/>
            <a:ext cx="576108" cy="365125"/>
          </a:xfrm>
        </p:spPr>
        <p:txBody>
          <a:bodyPr/>
          <a:lstStyle/>
          <a:p>
            <a:fld id="{4EC81F68-4976-451A-B2E9-79BCBD2F70CC}" type="slidenum">
              <a:rPr lang="en-AU" smtClean="0"/>
              <a:t>22</a:t>
            </a:fld>
            <a:endParaRPr lang="en-AU"/>
          </a:p>
        </p:txBody>
      </p:sp>
    </p:spTree>
    <p:extLst>
      <p:ext uri="{BB962C8B-B14F-4D97-AF65-F5344CB8AC3E}">
        <p14:creationId xmlns:p14="http://schemas.microsoft.com/office/powerpoint/2010/main" val="1642476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9D2E3-3413-413B-9093-FA30FCCB0B6E}"/>
              </a:ext>
            </a:extLst>
          </p:cNvPr>
          <p:cNvSpPr>
            <a:spLocks noGrp="1"/>
          </p:cNvSpPr>
          <p:nvPr>
            <p:ph type="title"/>
          </p:nvPr>
        </p:nvSpPr>
        <p:spPr/>
        <p:txBody>
          <a:bodyPr/>
          <a:lstStyle/>
          <a:p>
            <a:r>
              <a:rPr lang="en-AU"/>
              <a:t>Next Steps</a:t>
            </a:r>
          </a:p>
        </p:txBody>
      </p:sp>
      <p:sp>
        <p:nvSpPr>
          <p:cNvPr id="3" name="Content Placeholder 2">
            <a:extLst>
              <a:ext uri="{FF2B5EF4-FFF2-40B4-BE49-F238E27FC236}">
                <a16:creationId xmlns:a16="http://schemas.microsoft.com/office/drawing/2014/main" id="{181CAB5C-3BCA-41DB-9BFB-19229EFE1AB6}"/>
              </a:ext>
            </a:extLst>
          </p:cNvPr>
          <p:cNvSpPr>
            <a:spLocks noGrp="1"/>
          </p:cNvSpPr>
          <p:nvPr>
            <p:ph idx="1"/>
          </p:nvPr>
        </p:nvSpPr>
        <p:spPr/>
        <p:txBody>
          <a:bodyPr>
            <a:normAutofit/>
          </a:bodyPr>
          <a:lstStyle/>
          <a:p>
            <a:pPr>
              <a:lnSpc>
                <a:spcPct val="100000"/>
              </a:lnSpc>
              <a:spcBef>
                <a:spcPts val="600"/>
              </a:spcBef>
            </a:pPr>
            <a:r>
              <a:rPr lang="en-AU" sz="2000">
                <a:latin typeface="Segoe UI Semilight" panose="020B0402040204020203" pitchFamily="34" charset="0"/>
                <a:cs typeface="Segoe UI Semilight" panose="020B0402040204020203" pitchFamily="34" charset="0"/>
              </a:rPr>
              <a:t>Given the feedback, AEMO considers that Option 1 (full rule deferral) is the emerging option </a:t>
            </a:r>
          </a:p>
          <a:p>
            <a:pPr>
              <a:lnSpc>
                <a:spcPct val="100000"/>
              </a:lnSpc>
              <a:spcBef>
                <a:spcPts val="600"/>
              </a:spcBef>
            </a:pPr>
            <a:endParaRPr lang="en-AU" sz="2000">
              <a:latin typeface="Segoe UI Semilight" panose="020B0402040204020203" pitchFamily="34" charset="0"/>
              <a:cs typeface="Segoe UI Semilight" panose="020B0402040204020203" pitchFamily="34" charset="0"/>
            </a:endParaRPr>
          </a:p>
          <a:p>
            <a:pPr>
              <a:lnSpc>
                <a:spcPct val="100000"/>
              </a:lnSpc>
              <a:spcBef>
                <a:spcPts val="600"/>
              </a:spcBef>
            </a:pPr>
            <a:r>
              <a:rPr lang="en-AU" sz="2000">
                <a:latin typeface="Segoe UI Semilight" panose="020B0402040204020203" pitchFamily="34" charset="0"/>
                <a:cs typeface="Segoe UI Semilight" panose="020B0402040204020203" pitchFamily="34" charset="0"/>
              </a:rPr>
              <a:t>AEMO is discussing the feedback on the options and the regulatory tool that would be most appropriate for each option with AEMC and AER</a:t>
            </a:r>
          </a:p>
          <a:p>
            <a:pPr>
              <a:lnSpc>
                <a:spcPct val="100000"/>
              </a:lnSpc>
              <a:spcBef>
                <a:spcPts val="600"/>
              </a:spcBef>
            </a:pPr>
            <a:endParaRPr lang="en-AU" sz="2000">
              <a:latin typeface="Segoe UI Semilight" panose="020B0402040204020203" pitchFamily="34" charset="0"/>
              <a:cs typeface="Segoe UI Semilight" panose="020B0402040204020203" pitchFamily="34" charset="0"/>
            </a:endParaRPr>
          </a:p>
          <a:p>
            <a:pPr>
              <a:lnSpc>
                <a:spcPct val="100000"/>
              </a:lnSpc>
              <a:spcBef>
                <a:spcPts val="600"/>
              </a:spcBef>
            </a:pPr>
            <a:r>
              <a:rPr lang="en-AU" sz="2000">
                <a:latin typeface="Segoe UI Semilight" panose="020B0402040204020203" pitchFamily="34" charset="0"/>
                <a:cs typeface="Segoe UI Semilight" panose="020B0402040204020203" pitchFamily="34" charset="0"/>
              </a:rPr>
              <a:t>Contingency plan finalisation expected mid-June (subject to governance processes at the market bodies)</a:t>
            </a:r>
          </a:p>
          <a:p>
            <a:pPr lvl="1">
              <a:lnSpc>
                <a:spcPct val="100000"/>
              </a:lnSpc>
              <a:spcBef>
                <a:spcPts val="600"/>
              </a:spcBef>
            </a:pPr>
            <a:r>
              <a:rPr lang="en-AU" sz="2000">
                <a:latin typeface="Segoe UI Semilight" panose="020B0402040204020203" pitchFamily="34" charset="0"/>
                <a:cs typeface="Segoe UI Semilight" panose="020B0402040204020203" pitchFamily="34" charset="0"/>
              </a:rPr>
              <a:t>Option, regulatory tool, trigger, timing</a:t>
            </a:r>
          </a:p>
          <a:p>
            <a:pPr>
              <a:lnSpc>
                <a:spcPct val="100000"/>
              </a:lnSpc>
              <a:spcBef>
                <a:spcPts val="600"/>
              </a:spcBef>
            </a:pPr>
            <a:endParaRPr lang="en-AU" sz="2000">
              <a:latin typeface="Segoe UI Semilight" panose="020B0402040204020203" pitchFamily="34" charset="0"/>
              <a:cs typeface="Segoe UI Semilight" panose="020B0402040204020203" pitchFamily="34" charset="0"/>
            </a:endParaRPr>
          </a:p>
          <a:p>
            <a:pPr>
              <a:lnSpc>
                <a:spcPct val="100000"/>
              </a:lnSpc>
              <a:spcBef>
                <a:spcPts val="600"/>
              </a:spcBef>
            </a:pPr>
            <a:r>
              <a:rPr lang="en-AU" sz="2000">
                <a:latin typeface="Segoe UI Semilight" panose="020B0402040204020203" pitchFamily="34" charset="0"/>
                <a:cs typeface="Segoe UI Semilight" panose="020B0402040204020203" pitchFamily="34" charset="0"/>
              </a:rPr>
              <a:t>AEMO will update the PCF (17 June) and present to Executive Forum at start of July</a:t>
            </a:r>
          </a:p>
          <a:p>
            <a:endParaRPr lang="en-AU" sz="2000"/>
          </a:p>
        </p:txBody>
      </p:sp>
      <p:sp>
        <p:nvSpPr>
          <p:cNvPr id="4" name="Slide Number Placeholder 3">
            <a:extLst>
              <a:ext uri="{FF2B5EF4-FFF2-40B4-BE49-F238E27FC236}">
                <a16:creationId xmlns:a16="http://schemas.microsoft.com/office/drawing/2014/main" id="{6F1DAB8A-03DC-4A37-8A4F-0350BDB664E5}"/>
              </a:ext>
            </a:extLst>
          </p:cNvPr>
          <p:cNvSpPr>
            <a:spLocks noGrp="1"/>
          </p:cNvSpPr>
          <p:nvPr>
            <p:ph type="sldNum" sz="quarter" idx="12"/>
          </p:nvPr>
        </p:nvSpPr>
        <p:spPr/>
        <p:txBody>
          <a:bodyPr/>
          <a:lstStyle/>
          <a:p>
            <a:fld id="{4EC81F68-4976-451A-B2E9-79BCBD2F70CC}" type="slidenum">
              <a:rPr lang="en-AU" smtClean="0"/>
              <a:t>23</a:t>
            </a:fld>
            <a:endParaRPr lang="en-AU"/>
          </a:p>
        </p:txBody>
      </p:sp>
    </p:spTree>
    <p:extLst>
      <p:ext uri="{BB962C8B-B14F-4D97-AF65-F5344CB8AC3E}">
        <p14:creationId xmlns:p14="http://schemas.microsoft.com/office/powerpoint/2010/main" val="926612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Violette Mouchaileh</a:t>
            </a:r>
          </a:p>
        </p:txBody>
      </p:sp>
    </p:spTree>
    <p:extLst>
      <p:ext uri="{BB962C8B-B14F-4D97-AF65-F5344CB8AC3E}">
        <p14:creationId xmlns:p14="http://schemas.microsoft.com/office/powerpoint/2010/main" val="704147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4BB26-2295-41CF-8F1C-3DFA8EFD72CD}"/>
              </a:ext>
            </a:extLst>
          </p:cNvPr>
          <p:cNvSpPr>
            <a:spLocks noGrp="1"/>
          </p:cNvSpPr>
          <p:nvPr>
            <p:ph type="title"/>
          </p:nvPr>
        </p:nvSpPr>
        <p:spPr>
          <a:xfrm>
            <a:off x="235527" y="136525"/>
            <a:ext cx="11458241" cy="1189039"/>
          </a:xfrm>
        </p:spPr>
        <p:txBody>
          <a:bodyPr>
            <a:normAutofit/>
          </a:bodyPr>
          <a:lstStyle/>
          <a:p>
            <a:r>
              <a:rPr lang="en-AU"/>
              <a:t>Upcoming Executive Forums</a:t>
            </a:r>
          </a:p>
        </p:txBody>
      </p:sp>
      <p:graphicFrame>
        <p:nvGraphicFramePr>
          <p:cNvPr id="7" name="Table 8">
            <a:extLst>
              <a:ext uri="{FF2B5EF4-FFF2-40B4-BE49-F238E27FC236}">
                <a16:creationId xmlns:a16="http://schemas.microsoft.com/office/drawing/2014/main" id="{E386FBDD-FE23-40C7-9326-91A106BBB06D}"/>
              </a:ext>
            </a:extLst>
          </p:cNvPr>
          <p:cNvGraphicFramePr>
            <a:graphicFrameLocks noGrp="1"/>
          </p:cNvGraphicFramePr>
          <p:nvPr>
            <p:extLst>
              <p:ext uri="{D42A27DB-BD31-4B8C-83A1-F6EECF244321}">
                <p14:modId xmlns:p14="http://schemas.microsoft.com/office/powerpoint/2010/main" val="2103156058"/>
              </p:ext>
            </p:extLst>
          </p:nvPr>
        </p:nvGraphicFramePr>
        <p:xfrm>
          <a:off x="2048672" y="1745234"/>
          <a:ext cx="8094657" cy="3367533"/>
        </p:xfrm>
        <a:graphic>
          <a:graphicData uri="http://schemas.openxmlformats.org/drawingml/2006/table">
            <a:tbl>
              <a:tblPr firstRow="1" bandRow="1">
                <a:tableStyleId>{21E4AEA4-8DFA-4A89-87EB-49C32662AFE0}</a:tableStyleId>
              </a:tblPr>
              <a:tblGrid>
                <a:gridCol w="2136745">
                  <a:extLst>
                    <a:ext uri="{9D8B030D-6E8A-4147-A177-3AD203B41FA5}">
                      <a16:colId xmlns:a16="http://schemas.microsoft.com/office/drawing/2014/main" val="3803151869"/>
                    </a:ext>
                  </a:extLst>
                </a:gridCol>
                <a:gridCol w="5957912">
                  <a:extLst>
                    <a:ext uri="{9D8B030D-6E8A-4147-A177-3AD203B41FA5}">
                      <a16:colId xmlns:a16="http://schemas.microsoft.com/office/drawing/2014/main" val="2575066084"/>
                    </a:ext>
                  </a:extLst>
                </a:gridCol>
              </a:tblGrid>
              <a:tr h="454399">
                <a:tc>
                  <a:txBody>
                    <a:bodyPr/>
                    <a:lstStyle/>
                    <a:p>
                      <a:r>
                        <a:rPr lang="en-AU"/>
                        <a:t>Date</a:t>
                      </a:r>
                    </a:p>
                  </a:txBody>
                  <a:tcPr/>
                </a:tc>
                <a:tc>
                  <a:txBody>
                    <a:bodyPr/>
                    <a:lstStyle/>
                    <a:p>
                      <a:r>
                        <a:rPr lang="en-AU"/>
                        <a:t>Topics</a:t>
                      </a:r>
                    </a:p>
                  </a:txBody>
                  <a:tcPr/>
                </a:tc>
                <a:extLst>
                  <a:ext uri="{0D108BD9-81ED-4DB2-BD59-A6C34878D82A}">
                    <a16:rowId xmlns:a16="http://schemas.microsoft.com/office/drawing/2014/main" val="873355505"/>
                  </a:ext>
                </a:extLst>
              </a:tr>
              <a:tr h="1456567">
                <a:tc>
                  <a:txBody>
                    <a:bodyPr/>
                    <a:lstStyle/>
                    <a:p>
                      <a:r>
                        <a:rPr lang="en-AU"/>
                        <a:t>07-Jul-21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Debrief on Retail Platform deployment </a:t>
                      </a:r>
                    </a:p>
                    <a:p>
                      <a:r>
                        <a:rPr lang="en-AU"/>
                        <a:t>Market Trial Update</a:t>
                      </a:r>
                    </a:p>
                    <a:p>
                      <a:r>
                        <a:rPr lang="en-AU"/>
                        <a:t>Readiness Reporting incl update against Rule commencement criteria</a:t>
                      </a:r>
                    </a:p>
                  </a:txBody>
                  <a:tcPr/>
                </a:tc>
                <a:extLst>
                  <a:ext uri="{0D108BD9-81ED-4DB2-BD59-A6C34878D82A}">
                    <a16:rowId xmlns:a16="http://schemas.microsoft.com/office/drawing/2014/main" val="3245616994"/>
                  </a:ext>
                </a:extLst>
              </a:tr>
              <a:tr h="1456567">
                <a:tc>
                  <a:txBody>
                    <a:bodyPr/>
                    <a:lstStyle/>
                    <a:p>
                      <a:r>
                        <a:rPr lang="en-AU"/>
                        <a:t>02-Sep-21 (changing to last week of August likely)</a:t>
                      </a:r>
                    </a:p>
                  </a:txBody>
                  <a:tcPr/>
                </a:tc>
                <a:tc>
                  <a:txBody>
                    <a:bodyPr/>
                    <a:lstStyle/>
                    <a:p>
                      <a:r>
                        <a:rPr lang="en-AU"/>
                        <a:t>Rule Commencement review</a:t>
                      </a:r>
                    </a:p>
                    <a:p>
                      <a:r>
                        <a:rPr lang="en-AU"/>
                        <a:t>Market Trial results summary</a:t>
                      </a:r>
                    </a:p>
                    <a:p>
                      <a:r>
                        <a:rPr lang="en-AU"/>
                        <a:t>Preparing for 1 October 2021 – Industry Go-Live Plan</a:t>
                      </a:r>
                    </a:p>
                  </a:txBody>
                  <a:tcPr/>
                </a:tc>
                <a:extLst>
                  <a:ext uri="{0D108BD9-81ED-4DB2-BD59-A6C34878D82A}">
                    <a16:rowId xmlns:a16="http://schemas.microsoft.com/office/drawing/2014/main" val="1074774265"/>
                  </a:ext>
                </a:extLst>
              </a:tr>
            </a:tbl>
          </a:graphicData>
        </a:graphic>
      </p:graphicFrame>
      <p:sp>
        <p:nvSpPr>
          <p:cNvPr id="3" name="AutoShape 2">
            <a:extLst>
              <a:ext uri="{FF2B5EF4-FFF2-40B4-BE49-F238E27FC236}">
                <a16:creationId xmlns:a16="http://schemas.microsoft.com/office/drawing/2014/main" id="{DA3C4264-C811-4BAB-ABD9-A607934D80C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728552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Upcoming Meetings</a:t>
            </a:r>
            <a:br>
              <a:rPr lang="en-AU"/>
            </a:br>
            <a:br>
              <a:rPr lang="en-AU"/>
            </a:br>
            <a:r>
              <a:rPr lang="en-AU" sz="2400">
                <a:hlinkClick r:id="rId3"/>
              </a:rPr>
              <a:t>AEMO | Program Calendar and Timelines</a:t>
            </a:r>
            <a:endParaRPr lang="en-AU" sz="2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26</a:t>
            </a:fld>
            <a:endParaRPr lang="en-AU"/>
          </a:p>
        </p:txBody>
      </p:sp>
      <p:sp>
        <p:nvSpPr>
          <p:cNvPr id="6" name="TextBox 5">
            <a:extLst>
              <a:ext uri="{FF2B5EF4-FFF2-40B4-BE49-F238E27FC236}">
                <a16:creationId xmlns:a16="http://schemas.microsoft.com/office/drawing/2014/main" id="{CBDE5C14-0CAA-41E4-89EE-4A8A228C72F9}"/>
              </a:ext>
            </a:extLst>
          </p:cNvPr>
          <p:cNvSpPr txBox="1"/>
          <p:nvPr/>
        </p:nvSpPr>
        <p:spPr>
          <a:xfrm>
            <a:off x="265200" y="5640225"/>
            <a:ext cx="1819281" cy="276999"/>
          </a:xfrm>
          <a:prstGeom prst="rect">
            <a:avLst/>
          </a:prstGeom>
          <a:noFill/>
        </p:spPr>
        <p:txBody>
          <a:bodyPr wrap="none" lIns="91440" tIns="45720" rIns="91440" bIns="45720" rtlCol="0" anchor="t">
            <a:spAutoFit/>
          </a:bodyPr>
          <a:lstStyle/>
          <a:p>
            <a:pPr lvl="0"/>
            <a:r>
              <a:rPr lang="en-AU" sz="1200">
                <a:solidFill>
                  <a:schemeClr val="bg1"/>
                </a:solidFill>
                <a:latin typeface="Segoe UI Semilight"/>
              </a:rPr>
              <a:t>Current as at 28/05/2021</a:t>
            </a:r>
          </a:p>
        </p:txBody>
      </p:sp>
      <p:pic>
        <p:nvPicPr>
          <p:cNvPr id="7" name="Picture 6">
            <a:extLst>
              <a:ext uri="{FF2B5EF4-FFF2-40B4-BE49-F238E27FC236}">
                <a16:creationId xmlns:a16="http://schemas.microsoft.com/office/drawing/2014/main" id="{2B5FDCEC-84FF-4E4C-938B-750E0C36BC3D}"/>
              </a:ext>
            </a:extLst>
          </p:cNvPr>
          <p:cNvPicPr>
            <a:picLocks noChangeAspect="1"/>
          </p:cNvPicPr>
          <p:nvPr/>
        </p:nvPicPr>
        <p:blipFill>
          <a:blip r:embed="rId4"/>
          <a:stretch>
            <a:fillRect/>
          </a:stretch>
        </p:blipFill>
        <p:spPr>
          <a:xfrm>
            <a:off x="60532" y="6243637"/>
            <a:ext cx="1371600" cy="590550"/>
          </a:xfrm>
          <a:prstGeom prst="rect">
            <a:avLst/>
          </a:prstGeom>
        </p:spPr>
      </p:pic>
      <p:graphicFrame>
        <p:nvGraphicFramePr>
          <p:cNvPr id="3" name="Object 2">
            <a:extLst>
              <a:ext uri="{FF2B5EF4-FFF2-40B4-BE49-F238E27FC236}">
                <a16:creationId xmlns:a16="http://schemas.microsoft.com/office/drawing/2014/main" id="{196C37E4-3551-47A2-95FA-0FED8C729370}"/>
              </a:ext>
            </a:extLst>
          </p:cNvPr>
          <p:cNvGraphicFramePr>
            <a:graphicFrameLocks noChangeAspect="1"/>
          </p:cNvGraphicFramePr>
          <p:nvPr/>
        </p:nvGraphicFramePr>
        <p:xfrm>
          <a:off x="8874866" y="813214"/>
          <a:ext cx="1927017" cy="5657896"/>
        </p:xfrm>
        <a:graphic>
          <a:graphicData uri="http://schemas.openxmlformats.org/presentationml/2006/ole">
            <mc:AlternateContent xmlns:mc="http://schemas.openxmlformats.org/markup-compatibility/2006">
              <mc:Choice xmlns:v="urn:schemas-microsoft-com:vml" Requires="v">
                <p:oleObj spid="_x0000_s48129" name="Worksheet" r:id="rId5" imgW="1689125" imgH="4959438" progId="Excel.Sheet.12">
                  <p:embed/>
                </p:oleObj>
              </mc:Choice>
              <mc:Fallback>
                <p:oleObj name="Worksheet" r:id="rId5" imgW="1689125" imgH="4959438" progId="Excel.Sheet.12">
                  <p:embed/>
                  <p:pic>
                    <p:nvPicPr>
                      <p:cNvPr id="3" name="Object 2">
                        <a:extLst>
                          <a:ext uri="{FF2B5EF4-FFF2-40B4-BE49-F238E27FC236}">
                            <a16:creationId xmlns:a16="http://schemas.microsoft.com/office/drawing/2014/main" id="{196C37E4-3551-47A2-95FA-0FED8C729370}"/>
                          </a:ext>
                        </a:extLst>
                      </p:cNvPr>
                      <p:cNvPicPr/>
                      <p:nvPr/>
                    </p:nvPicPr>
                    <p:blipFill>
                      <a:blip r:embed="rId6"/>
                      <a:stretch>
                        <a:fillRect/>
                      </a:stretch>
                    </p:blipFill>
                    <p:spPr>
                      <a:xfrm>
                        <a:off x="8874866" y="813214"/>
                        <a:ext cx="1927017" cy="5657896"/>
                      </a:xfrm>
                      <a:prstGeom prst="rect">
                        <a:avLst/>
                      </a:prstGeom>
                    </p:spPr>
                  </p:pic>
                </p:oleObj>
              </mc:Fallback>
            </mc:AlternateContent>
          </a:graphicData>
        </a:graphic>
      </p:graphicFrame>
      <p:grpSp>
        <p:nvGrpSpPr>
          <p:cNvPr id="14" name="Group 13">
            <a:extLst>
              <a:ext uri="{FF2B5EF4-FFF2-40B4-BE49-F238E27FC236}">
                <a16:creationId xmlns:a16="http://schemas.microsoft.com/office/drawing/2014/main" id="{12AC10F3-8E1C-455F-BAD6-92641A56A20E}"/>
              </a:ext>
            </a:extLst>
          </p:cNvPr>
          <p:cNvGrpSpPr/>
          <p:nvPr/>
        </p:nvGrpSpPr>
        <p:grpSpPr>
          <a:xfrm>
            <a:off x="5711112" y="335177"/>
            <a:ext cx="2317320" cy="6187646"/>
            <a:chOff x="5391072" y="661353"/>
            <a:chExt cx="1981200" cy="5809757"/>
          </a:xfrm>
        </p:grpSpPr>
        <p:graphicFrame>
          <p:nvGraphicFramePr>
            <p:cNvPr id="10" name="Object 9">
              <a:extLst>
                <a:ext uri="{FF2B5EF4-FFF2-40B4-BE49-F238E27FC236}">
                  <a16:creationId xmlns:a16="http://schemas.microsoft.com/office/drawing/2014/main" id="{3842EA32-0365-4D82-AF32-2EDDBCA9E678}"/>
                </a:ext>
              </a:extLst>
            </p:cNvPr>
            <p:cNvGraphicFramePr>
              <a:graphicFrameLocks noChangeAspect="1"/>
            </p:cNvGraphicFramePr>
            <p:nvPr>
              <p:extLst>
                <p:ext uri="{D42A27DB-BD31-4B8C-83A1-F6EECF244321}">
                  <p14:modId xmlns:p14="http://schemas.microsoft.com/office/powerpoint/2010/main" val="387111499"/>
                </p:ext>
              </p:extLst>
            </p:nvPr>
          </p:nvGraphicFramePr>
          <p:xfrm>
            <a:off x="5391072" y="661353"/>
            <a:ext cx="1981200" cy="1600200"/>
          </p:xfrm>
          <a:graphic>
            <a:graphicData uri="http://schemas.openxmlformats.org/presentationml/2006/ole">
              <mc:AlternateContent xmlns:mc="http://schemas.openxmlformats.org/markup-compatibility/2006">
                <mc:Choice xmlns:v="urn:schemas-microsoft-com:vml" Requires="v">
                  <p:oleObj spid="_x0000_s48130" name="Worksheet" r:id="rId7" imgW="1981022" imgH="1600042" progId="Excel.Sheet.12">
                    <p:embed/>
                  </p:oleObj>
                </mc:Choice>
                <mc:Fallback>
                  <p:oleObj name="Worksheet" r:id="rId7" imgW="1981022" imgH="1600042" progId="Excel.Sheet.12">
                    <p:embed/>
                    <p:pic>
                      <p:nvPicPr>
                        <p:cNvPr id="10" name="Object 9">
                          <a:extLst>
                            <a:ext uri="{FF2B5EF4-FFF2-40B4-BE49-F238E27FC236}">
                              <a16:creationId xmlns:a16="http://schemas.microsoft.com/office/drawing/2014/main" id="{3842EA32-0365-4D82-AF32-2EDDBCA9E678}"/>
                            </a:ext>
                          </a:extLst>
                        </p:cNvPr>
                        <p:cNvPicPr/>
                        <p:nvPr/>
                      </p:nvPicPr>
                      <p:blipFill>
                        <a:blip r:embed="rId8"/>
                        <a:stretch>
                          <a:fillRect/>
                        </a:stretch>
                      </p:blipFill>
                      <p:spPr>
                        <a:xfrm>
                          <a:off x="5391072" y="661353"/>
                          <a:ext cx="1981200" cy="16002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9A3669FF-E3E3-4D66-B9FB-3C65D7092305}"/>
                </a:ext>
              </a:extLst>
            </p:cNvPr>
            <p:cNvGraphicFramePr>
              <a:graphicFrameLocks noChangeAspect="1"/>
            </p:cNvGraphicFramePr>
            <p:nvPr>
              <p:extLst>
                <p:ext uri="{D42A27DB-BD31-4B8C-83A1-F6EECF244321}">
                  <p14:modId xmlns:p14="http://schemas.microsoft.com/office/powerpoint/2010/main" val="2420594910"/>
                </p:ext>
              </p:extLst>
            </p:nvPr>
          </p:nvGraphicFramePr>
          <p:xfrm>
            <a:off x="5391072" y="2766132"/>
            <a:ext cx="1981200" cy="1600200"/>
          </p:xfrm>
          <a:graphic>
            <a:graphicData uri="http://schemas.openxmlformats.org/presentationml/2006/ole">
              <mc:AlternateContent xmlns:mc="http://schemas.openxmlformats.org/markup-compatibility/2006">
                <mc:Choice xmlns:v="urn:schemas-microsoft-com:vml" Requires="v">
                  <p:oleObj spid="_x0000_s48131" name="Worksheet" r:id="rId9" imgW="1981022" imgH="1600042" progId="Excel.Sheet.12">
                    <p:embed/>
                  </p:oleObj>
                </mc:Choice>
                <mc:Fallback>
                  <p:oleObj name="Worksheet" r:id="rId9" imgW="1981022" imgH="1600042" progId="Excel.Sheet.12">
                    <p:embed/>
                    <p:pic>
                      <p:nvPicPr>
                        <p:cNvPr id="11" name="Object 10">
                          <a:extLst>
                            <a:ext uri="{FF2B5EF4-FFF2-40B4-BE49-F238E27FC236}">
                              <a16:creationId xmlns:a16="http://schemas.microsoft.com/office/drawing/2014/main" id="{9A3669FF-E3E3-4D66-B9FB-3C65D7092305}"/>
                            </a:ext>
                          </a:extLst>
                        </p:cNvPr>
                        <p:cNvPicPr/>
                        <p:nvPr/>
                      </p:nvPicPr>
                      <p:blipFill>
                        <a:blip r:embed="rId10"/>
                        <a:stretch>
                          <a:fillRect/>
                        </a:stretch>
                      </p:blipFill>
                      <p:spPr>
                        <a:xfrm>
                          <a:off x="5391072" y="2766132"/>
                          <a:ext cx="1981200" cy="16002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F6799046-2418-493B-B4F0-DA78F8003652}"/>
                </a:ext>
              </a:extLst>
            </p:cNvPr>
            <p:cNvGraphicFramePr>
              <a:graphicFrameLocks noChangeAspect="1"/>
            </p:cNvGraphicFramePr>
            <p:nvPr>
              <p:extLst>
                <p:ext uri="{D42A27DB-BD31-4B8C-83A1-F6EECF244321}">
                  <p14:modId xmlns:p14="http://schemas.microsoft.com/office/powerpoint/2010/main" val="1592799478"/>
                </p:ext>
              </p:extLst>
            </p:nvPr>
          </p:nvGraphicFramePr>
          <p:xfrm>
            <a:off x="5391072" y="4870910"/>
            <a:ext cx="1981200" cy="1600200"/>
          </p:xfrm>
          <a:graphic>
            <a:graphicData uri="http://schemas.openxmlformats.org/presentationml/2006/ole">
              <mc:AlternateContent xmlns:mc="http://schemas.openxmlformats.org/markup-compatibility/2006">
                <mc:Choice xmlns:v="urn:schemas-microsoft-com:vml" Requires="v">
                  <p:oleObj spid="_x0000_s48132" name="Worksheet" r:id="rId11" imgW="1981022" imgH="1600042" progId="Excel.Sheet.12">
                    <p:embed/>
                  </p:oleObj>
                </mc:Choice>
                <mc:Fallback>
                  <p:oleObj name="Worksheet" r:id="rId11" imgW="1981022" imgH="1600042" progId="Excel.Sheet.12">
                    <p:embed/>
                    <p:pic>
                      <p:nvPicPr>
                        <p:cNvPr id="13" name="Object 12">
                          <a:extLst>
                            <a:ext uri="{FF2B5EF4-FFF2-40B4-BE49-F238E27FC236}">
                              <a16:creationId xmlns:a16="http://schemas.microsoft.com/office/drawing/2014/main" id="{F6799046-2418-493B-B4F0-DA78F8003652}"/>
                            </a:ext>
                          </a:extLst>
                        </p:cNvPr>
                        <p:cNvPicPr/>
                        <p:nvPr/>
                      </p:nvPicPr>
                      <p:blipFill>
                        <a:blip r:embed="rId12"/>
                        <a:stretch>
                          <a:fillRect/>
                        </a:stretch>
                      </p:blipFill>
                      <p:spPr>
                        <a:xfrm>
                          <a:off x="5391072" y="4870910"/>
                          <a:ext cx="1981200" cy="1600200"/>
                        </a:xfrm>
                        <a:prstGeom prst="rect">
                          <a:avLst/>
                        </a:prstGeom>
                      </p:spPr>
                    </p:pic>
                  </p:oleObj>
                </mc:Fallback>
              </mc:AlternateContent>
            </a:graphicData>
          </a:graphic>
        </p:graphicFrame>
      </p:grpSp>
    </p:spTree>
    <p:extLst>
      <p:ext uri="{BB962C8B-B14F-4D97-AF65-F5344CB8AC3E}">
        <p14:creationId xmlns:p14="http://schemas.microsoft.com/office/powerpoint/2010/main" val="3160948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1027895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3623196711"/>
              </p:ext>
            </p:extLst>
          </p:nvPr>
        </p:nvGraphicFramePr>
        <p:xfrm>
          <a:off x="312426" y="1501732"/>
          <a:ext cx="11224581" cy="3421462"/>
        </p:xfrm>
        <a:graphic>
          <a:graphicData uri="http://schemas.openxmlformats.org/drawingml/2006/table">
            <a:tbl>
              <a:tblPr firstRow="1" bandRow="1">
                <a:tableStyleId>{7DF18680-E054-41AD-8BC1-D1AEF772440D}</a:tableStyleId>
              </a:tblPr>
              <a:tblGrid>
                <a:gridCol w="747253">
                  <a:extLst>
                    <a:ext uri="{9D8B030D-6E8A-4147-A177-3AD203B41FA5}">
                      <a16:colId xmlns:a16="http://schemas.microsoft.com/office/drawing/2014/main" val="2162033012"/>
                    </a:ext>
                  </a:extLst>
                </a:gridCol>
                <a:gridCol w="1125737">
                  <a:extLst>
                    <a:ext uri="{9D8B030D-6E8A-4147-A177-3AD203B41FA5}">
                      <a16:colId xmlns:a16="http://schemas.microsoft.com/office/drawing/2014/main" val="1667841518"/>
                    </a:ext>
                  </a:extLst>
                </a:gridCol>
                <a:gridCol w="2368999">
                  <a:extLst>
                    <a:ext uri="{9D8B030D-6E8A-4147-A177-3AD203B41FA5}">
                      <a16:colId xmlns:a16="http://schemas.microsoft.com/office/drawing/2014/main" val="953405548"/>
                    </a:ext>
                  </a:extLst>
                </a:gridCol>
                <a:gridCol w="6982592">
                  <a:extLst>
                    <a:ext uri="{9D8B030D-6E8A-4147-A177-3AD203B41FA5}">
                      <a16:colId xmlns:a16="http://schemas.microsoft.com/office/drawing/2014/main" val="2897270249"/>
                    </a:ext>
                  </a:extLst>
                </a:gridCol>
              </a:tblGrid>
              <a:tr h="413632">
                <a:tc>
                  <a:txBody>
                    <a:bodyPr/>
                    <a:lstStyle/>
                    <a:p>
                      <a:r>
                        <a:rPr lang="en-AU" sz="1100"/>
                        <a:t>#</a:t>
                      </a:r>
                    </a:p>
                  </a:txBody>
                  <a:tcPr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429690">
                <a:tc>
                  <a:txBody>
                    <a:bodyPr/>
                    <a:lstStyle/>
                    <a:p>
                      <a:r>
                        <a:rPr lang="en-AU" sz="1100">
                          <a:effectLst/>
                        </a:rPr>
                        <a:t>1​</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10:30 – 10:35</a:t>
                      </a:r>
                      <a:endParaRPr lang="en-AU" sz="1100">
                        <a:effectLst/>
                        <a:highlight>
                          <a:srgbClr val="FFFF00"/>
                        </a:highlight>
                        <a:latin typeface="Calibri" panose="020F0502020204030204" pitchFamily="34" charset="0"/>
                        <a:ea typeface="Calibri" panose="020F0502020204030204" pitchFamily="34" charset="0"/>
                      </a:endParaRPr>
                    </a:p>
                  </a:txBody>
                  <a:tcPr anchor="ctr"/>
                </a:tc>
                <a:tc>
                  <a:txBody>
                    <a:bodyPr/>
                    <a:lstStyle/>
                    <a:p>
                      <a:r>
                        <a:rPr lang="en-AU" sz="1100">
                          <a:effectLst/>
                        </a:rPr>
                        <a:t>Welcome, Introductions and Apologies</a:t>
                      </a:r>
                    </a:p>
                  </a:txBody>
                  <a:tcPr anchor="ctr"/>
                </a:tc>
                <a:tc>
                  <a:txBody>
                    <a:bodyPr/>
                    <a:lstStyle/>
                    <a:p>
                      <a:r>
                        <a:rPr lang="en-AU" sz="1100">
                          <a:effectLst/>
                        </a:rPr>
                        <a:t>Violette Mouchaileh</a:t>
                      </a:r>
                    </a:p>
                  </a:txBody>
                  <a:tcPr anchor="ctr"/>
                </a:tc>
                <a:extLst>
                  <a:ext uri="{0D108BD9-81ED-4DB2-BD59-A6C34878D82A}">
                    <a16:rowId xmlns:a16="http://schemas.microsoft.com/office/drawing/2014/main" val="759004064"/>
                  </a:ext>
                </a:extLst>
              </a:tr>
              <a:tr h="429690">
                <a:tc>
                  <a:txBody>
                    <a:bodyPr/>
                    <a:lstStyle/>
                    <a:p>
                      <a:r>
                        <a:rPr lang="en-AU" sz="1100">
                          <a:effectLst/>
                        </a:rPr>
                        <a:t>2​</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10:35 -10:40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Actions from Previous Meetings​</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Violette Mouchaileh</a:t>
                      </a:r>
                    </a:p>
                  </a:txBody>
                  <a:tcPr anchor="ctr"/>
                </a:tc>
                <a:extLst>
                  <a:ext uri="{0D108BD9-81ED-4DB2-BD59-A6C34878D82A}">
                    <a16:rowId xmlns:a16="http://schemas.microsoft.com/office/drawing/2014/main" val="1893187682"/>
                  </a:ext>
                </a:extLst>
              </a:tr>
              <a:tr h="429690">
                <a:tc>
                  <a:txBody>
                    <a:bodyPr/>
                    <a:lstStyle/>
                    <a:p>
                      <a:r>
                        <a:rPr lang="en-AU" sz="1100">
                          <a:effectLst/>
                        </a:rPr>
                        <a:t>3​</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10:40 – 10:50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Program Update</a:t>
                      </a:r>
                      <a:endParaRPr lang="en-AU" sz="1100">
                        <a:solidFill>
                          <a:schemeClr val="tx1"/>
                        </a:solidFill>
                        <a:effectLst/>
                        <a:latin typeface="Calibri" panose="020F0502020204030204" pitchFamily="34" charset="0"/>
                        <a:ea typeface="Calibri" panose="020F0502020204030204" pitchFamily="34" charset="0"/>
                      </a:endParaRPr>
                    </a:p>
                  </a:txBody>
                  <a:tcPr anchor="ctr"/>
                </a:tc>
                <a:tc>
                  <a:txBody>
                    <a:bodyPr/>
                    <a:lstStyle/>
                    <a:p>
                      <a:r>
                        <a:rPr lang="en-AU" sz="1100">
                          <a:effectLst/>
                        </a:rPr>
                        <a:t>​</a:t>
                      </a:r>
                      <a:r>
                        <a:rPr lang="en-AU" sz="1100">
                          <a:solidFill>
                            <a:schemeClr val="tx1"/>
                          </a:solidFill>
                          <a:effectLst/>
                        </a:rPr>
                        <a:t>Rowena Leung</a:t>
                      </a:r>
                      <a:endParaRPr lang="en-AU" sz="1100">
                        <a:solidFill>
                          <a:schemeClr val="tx1"/>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4030922404"/>
                  </a:ext>
                </a:extLst>
              </a:tr>
              <a:tr h="429690">
                <a:tc>
                  <a:txBody>
                    <a:bodyPr/>
                    <a:lstStyle/>
                    <a:p>
                      <a:r>
                        <a:rPr lang="en-AU" sz="1100">
                          <a:effectLst/>
                        </a:rPr>
                        <a:t>4</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10:50 – 11:10</a:t>
                      </a:r>
                      <a:endParaRPr lang="en-AU" sz="1100">
                        <a:effectLst/>
                        <a:latin typeface="Calibri" panose="020F0502020204030204" pitchFamily="34" charset="0"/>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a:effectLst/>
                        </a:rPr>
                        <a:t>Retail Status Update</a:t>
                      </a:r>
                      <a:endParaRPr lang="en-AU" sz="1100"/>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Graeme Windley &amp; Greg Minney</a:t>
                      </a:r>
                    </a:p>
                  </a:txBody>
                  <a:tcPr anchor="ctr"/>
                </a:tc>
                <a:extLst>
                  <a:ext uri="{0D108BD9-81ED-4DB2-BD59-A6C34878D82A}">
                    <a16:rowId xmlns:a16="http://schemas.microsoft.com/office/drawing/2014/main" val="4250647324"/>
                  </a:ext>
                </a:extLst>
              </a:tr>
              <a:tr h="429690">
                <a:tc>
                  <a:txBody>
                    <a:bodyPr/>
                    <a:lstStyle/>
                    <a:p>
                      <a:r>
                        <a:rPr lang="en-AU" sz="1100">
                          <a:effectLst/>
                          <a:latin typeface="Calibri" panose="020F0502020204030204" pitchFamily="34" charset="0"/>
                          <a:ea typeface="Calibri" panose="020F0502020204030204" pitchFamily="34" charset="0"/>
                        </a:rPr>
                        <a:t>5</a:t>
                      </a:r>
                    </a:p>
                  </a:txBody>
                  <a:tcPr anchor="ctr"/>
                </a:tc>
                <a:tc>
                  <a:txBody>
                    <a:bodyPr/>
                    <a:lstStyle/>
                    <a:p>
                      <a:r>
                        <a:rPr lang="en-AU" sz="1100">
                          <a:effectLst/>
                        </a:rPr>
                        <a:t>11:10 – 11:20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Contingency Planning</a:t>
                      </a:r>
                      <a:endParaRPr lang="en-AU" sz="1100">
                        <a:effectLst/>
                        <a:latin typeface="Calibri" panose="020F0502020204030204" pitchFamily="34" charset="0"/>
                        <a:ea typeface="Calibri" panose="020F050202020403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effectLst/>
                        </a:rPr>
                        <a:t>Peter Carruthers</a:t>
                      </a:r>
                    </a:p>
                  </a:txBody>
                  <a:tcPr anchor="ctr"/>
                </a:tc>
                <a:extLst>
                  <a:ext uri="{0D108BD9-81ED-4DB2-BD59-A6C34878D82A}">
                    <a16:rowId xmlns:a16="http://schemas.microsoft.com/office/drawing/2014/main" val="3817688052"/>
                  </a:ext>
                </a:extLst>
              </a:tr>
              <a:tr h="429690">
                <a:tc>
                  <a:txBody>
                    <a:bodyPr/>
                    <a:lstStyle/>
                    <a:p>
                      <a:r>
                        <a:rPr lang="en-AU" sz="1100">
                          <a:effectLst/>
                        </a:rPr>
                        <a:t>6​</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11:20 – 11:25</a:t>
                      </a:r>
                    </a:p>
                  </a:txBody>
                  <a:tcPr anchor="ctr"/>
                </a:tc>
                <a:tc>
                  <a:txBody>
                    <a:bodyPr/>
                    <a:lstStyle/>
                    <a:p>
                      <a:r>
                        <a:rPr lang="en-US" sz="1100">
                          <a:effectLst/>
                        </a:rPr>
                        <a:t>General Questions</a:t>
                      </a:r>
                      <a:endParaRPr lang="en-AU" sz="1100">
                        <a:effectLst/>
                        <a:latin typeface="Calibri" panose="020F0502020204030204" pitchFamily="34" charset="0"/>
                        <a:ea typeface="Calibri" panose="020F050202020403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rPr>
                        <a:t>Violette Mouchaileh</a:t>
                      </a:r>
                    </a:p>
                  </a:txBody>
                  <a:tcPr anchor="ctr"/>
                </a:tc>
                <a:extLst>
                  <a:ext uri="{0D108BD9-81ED-4DB2-BD59-A6C34878D82A}">
                    <a16:rowId xmlns:a16="http://schemas.microsoft.com/office/drawing/2014/main" val="3043232215"/>
                  </a:ext>
                </a:extLst>
              </a:tr>
              <a:tr h="429690">
                <a:tc>
                  <a:txBody>
                    <a:bodyPr/>
                    <a:lstStyle/>
                    <a:p>
                      <a:r>
                        <a:rPr lang="en-AU" sz="1100">
                          <a:effectLst/>
                          <a:latin typeface="Calibri" panose="020F0502020204030204" pitchFamily="34" charset="0"/>
                          <a:ea typeface="Calibri" panose="020F0502020204030204" pitchFamily="34" charset="0"/>
                        </a:rPr>
                        <a:t>7</a:t>
                      </a:r>
                    </a:p>
                  </a:txBody>
                  <a:tcPr anchor="ctr"/>
                </a:tc>
                <a:tc>
                  <a:txBody>
                    <a:bodyPr/>
                    <a:lstStyle/>
                    <a:p>
                      <a:r>
                        <a:rPr lang="en-AU" sz="1100">
                          <a:effectLst/>
                          <a:latin typeface="Calibri" panose="020F0502020204030204" pitchFamily="34" charset="0"/>
                          <a:ea typeface="Calibri" panose="020F0502020204030204" pitchFamily="34" charset="0"/>
                        </a:rPr>
                        <a:t>11:30</a:t>
                      </a:r>
                    </a:p>
                  </a:txBody>
                  <a:tcPr anchor="ctr"/>
                </a:tc>
                <a:tc>
                  <a:txBody>
                    <a:bodyPr/>
                    <a:lstStyle/>
                    <a:p>
                      <a:r>
                        <a:rPr lang="en-AU" sz="1100">
                          <a:effectLst/>
                          <a:latin typeface="Calibri" panose="020F0502020204030204" pitchFamily="34" charset="0"/>
                          <a:ea typeface="Calibri" panose="020F0502020204030204" pitchFamily="34" charset="0"/>
                        </a:rPr>
                        <a:t>Meeting Close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rPr>
                        <a:t>Violette Mouchaileh</a:t>
                      </a:r>
                    </a:p>
                  </a:txBody>
                  <a:tcPr anchor="ctr"/>
                </a:tc>
                <a:extLst>
                  <a:ext uri="{0D108BD9-81ED-4DB2-BD59-A6C34878D82A}">
                    <a16:rowId xmlns:a16="http://schemas.microsoft.com/office/drawing/2014/main" val="3720843098"/>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Violette Mouchaileh</a:t>
            </a:r>
          </a:p>
        </p:txBody>
      </p:sp>
    </p:spTree>
    <p:extLst>
      <p:ext uri="{BB962C8B-B14F-4D97-AF65-F5344CB8AC3E}">
        <p14:creationId xmlns:p14="http://schemas.microsoft.com/office/powerpoint/2010/main" val="345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141A1-9DC6-4494-B204-90BC1F33DA90}"/>
              </a:ext>
            </a:extLst>
          </p:cNvPr>
          <p:cNvSpPr>
            <a:spLocks noGrp="1"/>
          </p:cNvSpPr>
          <p:nvPr>
            <p:ph type="title"/>
          </p:nvPr>
        </p:nvSpPr>
        <p:spPr/>
        <p:txBody>
          <a:bodyPr>
            <a:normAutofit fontScale="90000"/>
          </a:bodyPr>
          <a:lstStyle/>
          <a:p>
            <a:r>
              <a:rPr lang="en-AU"/>
              <a:t>Purpose of this Special Executive Forum</a:t>
            </a:r>
          </a:p>
        </p:txBody>
      </p:sp>
      <p:sp>
        <p:nvSpPr>
          <p:cNvPr id="3" name="Content Placeholder 2">
            <a:extLst>
              <a:ext uri="{FF2B5EF4-FFF2-40B4-BE49-F238E27FC236}">
                <a16:creationId xmlns:a16="http://schemas.microsoft.com/office/drawing/2014/main" id="{76662E0E-90AB-4A40-BB95-869D2196DEBE}"/>
              </a:ext>
            </a:extLst>
          </p:cNvPr>
          <p:cNvSpPr>
            <a:spLocks noGrp="1"/>
          </p:cNvSpPr>
          <p:nvPr>
            <p:ph idx="1"/>
          </p:nvPr>
        </p:nvSpPr>
        <p:spPr/>
        <p:txBody>
          <a:bodyPr>
            <a:normAutofit/>
          </a:bodyPr>
          <a:lstStyle/>
          <a:p>
            <a:r>
              <a:rPr lang="en-AU" sz="2400"/>
              <a:t>On 14 May AEMO notified the PCF that the Retail Go-Live milestone of 31 May 2021 would be missed and that AEMO was deferring the Go-Live until the back-up date of 21 June 2021</a:t>
            </a:r>
          </a:p>
          <a:p>
            <a:endParaRPr lang="en-AU" sz="2400"/>
          </a:p>
          <a:p>
            <a:r>
              <a:rPr lang="en-AU" sz="2400"/>
              <a:t>AEMO discussed the reasons for this change and implications on key milestones and activities with PCF on 19 May and RWG on 28 May</a:t>
            </a:r>
          </a:p>
          <a:p>
            <a:endParaRPr lang="en-AU" sz="2400"/>
          </a:p>
          <a:p>
            <a:r>
              <a:rPr lang="en-AU" sz="2400"/>
              <a:t>The purpose of this Executive Forum is to:</a:t>
            </a:r>
          </a:p>
          <a:p>
            <a:pPr lvl="1"/>
            <a:r>
              <a:rPr lang="en-AU" sz="2000"/>
              <a:t>Present the reasons for the change and the issues impacting the Retail workstream</a:t>
            </a:r>
          </a:p>
          <a:p>
            <a:pPr lvl="1"/>
            <a:r>
              <a:rPr lang="en-AU" sz="2000"/>
              <a:t>Provide an update on the status of 21 June Go-Live</a:t>
            </a:r>
          </a:p>
          <a:p>
            <a:pPr lvl="1"/>
            <a:r>
              <a:rPr lang="en-AU" sz="2000"/>
              <a:t>Provide an overview of the contingency planning status</a:t>
            </a:r>
          </a:p>
        </p:txBody>
      </p:sp>
      <p:sp>
        <p:nvSpPr>
          <p:cNvPr id="4" name="Slide Number Placeholder 3">
            <a:extLst>
              <a:ext uri="{FF2B5EF4-FFF2-40B4-BE49-F238E27FC236}">
                <a16:creationId xmlns:a16="http://schemas.microsoft.com/office/drawing/2014/main" id="{E7E3EC17-5259-4B29-9312-AED8A0257993}"/>
              </a:ext>
            </a:extLst>
          </p:cNvPr>
          <p:cNvSpPr>
            <a:spLocks noGrp="1"/>
          </p:cNvSpPr>
          <p:nvPr>
            <p:ph type="sldNum" sz="quarter" idx="12"/>
          </p:nvPr>
        </p:nvSpPr>
        <p:spPr/>
        <p:txBody>
          <a:bodyPr/>
          <a:lstStyle/>
          <a:p>
            <a:fld id="{4EC81F68-4976-451A-B2E9-79BCBD2F70CC}" type="slidenum">
              <a:rPr lang="en-AU" smtClean="0"/>
              <a:t>5</a:t>
            </a:fld>
            <a:endParaRPr lang="en-AU"/>
          </a:p>
        </p:txBody>
      </p:sp>
    </p:spTree>
    <p:extLst>
      <p:ext uri="{BB962C8B-B14F-4D97-AF65-F5344CB8AC3E}">
        <p14:creationId xmlns:p14="http://schemas.microsoft.com/office/powerpoint/2010/main" val="1275025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a:t>Actions from Previous Meetings </a:t>
            </a:r>
          </a:p>
        </p:txBody>
      </p:sp>
      <p:sp>
        <p:nvSpPr>
          <p:cNvPr id="3" name="Text Placeholder 2">
            <a:extLst>
              <a:ext uri="{FF2B5EF4-FFF2-40B4-BE49-F238E27FC236}">
                <a16:creationId xmlns:a16="http://schemas.microsoft.com/office/drawing/2014/main" id="{2251A948-1366-415C-A9D2-137E8D89F6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Violette Mouchaileh</a:t>
            </a:r>
          </a:p>
        </p:txBody>
      </p:sp>
    </p:spTree>
    <p:extLst>
      <p:ext uri="{BB962C8B-B14F-4D97-AF65-F5344CB8AC3E}">
        <p14:creationId xmlns:p14="http://schemas.microsoft.com/office/powerpoint/2010/main" val="330427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a:t>Actions Items</a:t>
            </a:r>
          </a:p>
        </p:txBody>
      </p:sp>
      <p:sp>
        <p:nvSpPr>
          <p:cNvPr id="4" name="Slide Number Placeholder 3">
            <a:extLst>
              <a:ext uri="{FF2B5EF4-FFF2-40B4-BE49-F238E27FC236}">
                <a16:creationId xmlns:a16="http://schemas.microsoft.com/office/drawing/2014/main" id="{504F44CE-6B92-423E-9016-0AC469B5C89C}"/>
              </a:ext>
            </a:extLst>
          </p:cNvPr>
          <p:cNvSpPr>
            <a:spLocks noGrp="1"/>
          </p:cNvSpPr>
          <p:nvPr>
            <p:ph type="sldNum" sz="quarter" idx="12"/>
          </p:nvPr>
        </p:nvSpPr>
        <p:spPr/>
        <p:txBody>
          <a:bodyPr/>
          <a:lstStyle/>
          <a:p>
            <a:fld id="{4EC81F68-4976-451A-B2E9-79BCBD2F70CC}" type="slidenum">
              <a:rPr lang="en-AU" smtClean="0"/>
              <a:t>7</a:t>
            </a:fld>
            <a:endParaRPr lang="en-AU"/>
          </a:p>
        </p:txBody>
      </p:sp>
      <p:graphicFrame>
        <p:nvGraphicFramePr>
          <p:cNvPr id="9" name="Table 9">
            <a:extLst>
              <a:ext uri="{FF2B5EF4-FFF2-40B4-BE49-F238E27FC236}">
                <a16:creationId xmlns:a16="http://schemas.microsoft.com/office/drawing/2014/main" id="{C245A111-4A9D-4099-8133-976FC513006B}"/>
              </a:ext>
            </a:extLst>
          </p:cNvPr>
          <p:cNvGraphicFramePr>
            <a:graphicFrameLocks noGrp="1"/>
          </p:cNvGraphicFramePr>
          <p:nvPr>
            <p:extLst>
              <p:ext uri="{D42A27DB-BD31-4B8C-83A1-F6EECF244321}">
                <p14:modId xmlns:p14="http://schemas.microsoft.com/office/powerpoint/2010/main" val="2061642225"/>
              </p:ext>
            </p:extLst>
          </p:nvPr>
        </p:nvGraphicFramePr>
        <p:xfrm>
          <a:off x="425727" y="1713823"/>
          <a:ext cx="11340546" cy="4288747"/>
        </p:xfrm>
        <a:graphic>
          <a:graphicData uri="http://schemas.openxmlformats.org/drawingml/2006/table">
            <a:tbl>
              <a:tblPr firstRow="1" bandRow="1">
                <a:tableStyleId>{7DF18680-E054-41AD-8BC1-D1AEF772440D}</a:tableStyleId>
              </a:tblPr>
              <a:tblGrid>
                <a:gridCol w="1269390">
                  <a:extLst>
                    <a:ext uri="{9D8B030D-6E8A-4147-A177-3AD203B41FA5}">
                      <a16:colId xmlns:a16="http://schemas.microsoft.com/office/drawing/2014/main" val="149691911"/>
                    </a:ext>
                  </a:extLst>
                </a:gridCol>
                <a:gridCol w="1415371">
                  <a:extLst>
                    <a:ext uri="{9D8B030D-6E8A-4147-A177-3AD203B41FA5}">
                      <a16:colId xmlns:a16="http://schemas.microsoft.com/office/drawing/2014/main" val="142503406"/>
                    </a:ext>
                  </a:extLst>
                </a:gridCol>
                <a:gridCol w="5213324">
                  <a:extLst>
                    <a:ext uri="{9D8B030D-6E8A-4147-A177-3AD203B41FA5}">
                      <a16:colId xmlns:a16="http://schemas.microsoft.com/office/drawing/2014/main" val="181658767"/>
                    </a:ext>
                  </a:extLst>
                </a:gridCol>
                <a:gridCol w="3442461">
                  <a:extLst>
                    <a:ext uri="{9D8B030D-6E8A-4147-A177-3AD203B41FA5}">
                      <a16:colId xmlns:a16="http://schemas.microsoft.com/office/drawing/2014/main" val="496725755"/>
                    </a:ext>
                  </a:extLst>
                </a:gridCol>
              </a:tblGrid>
              <a:tr h="375276">
                <a:tc>
                  <a:txBody>
                    <a:bodyPr/>
                    <a:lstStyle/>
                    <a:p>
                      <a:pPr marL="0" algn="l" defTabSz="914400" rtl="0" eaLnBrk="1" latinLnBrk="0" hangingPunct="1">
                        <a:spcAft>
                          <a:spcPts val="0"/>
                        </a:spcAft>
                      </a:pPr>
                      <a:r>
                        <a:rPr lang="en-AU" sz="1800" b="0" kern="1200">
                          <a:solidFill>
                            <a:schemeClr val="lt1"/>
                          </a:solidFill>
                          <a:latin typeface="+mn-lt"/>
                          <a:ea typeface="+mn-ea"/>
                          <a:cs typeface="+mn-cs"/>
                        </a:rPr>
                        <a:t>No.</a:t>
                      </a:r>
                    </a:p>
                  </a:txBody>
                  <a:tcPr marL="63643" marR="63643" marT="0" marB="0" anchor="ctr">
                    <a:solidFill>
                      <a:schemeClr val="accent2"/>
                    </a:solidFill>
                  </a:tcPr>
                </a:tc>
                <a:tc>
                  <a:txBody>
                    <a:bodyPr/>
                    <a:lstStyle/>
                    <a:p>
                      <a:pPr marL="0" algn="l" defTabSz="914400" rtl="0" eaLnBrk="1" latinLnBrk="0" hangingPunct="1">
                        <a:spcAft>
                          <a:spcPts val="0"/>
                        </a:spcAft>
                      </a:pPr>
                      <a:r>
                        <a:rPr lang="en-AU" sz="1800" b="0" kern="1200">
                          <a:solidFill>
                            <a:schemeClr val="lt1"/>
                          </a:solidFill>
                          <a:latin typeface="+mn-lt"/>
                          <a:ea typeface="+mn-ea"/>
                          <a:cs typeface="+mn-cs"/>
                        </a:rPr>
                        <a:t>Status </a:t>
                      </a:r>
                    </a:p>
                  </a:txBody>
                  <a:tcPr marL="63643" marR="63643" marT="0" marB="0" anchor="ctr">
                    <a:solidFill>
                      <a:schemeClr val="accent2"/>
                    </a:solidFill>
                  </a:tcPr>
                </a:tc>
                <a:tc>
                  <a:txBody>
                    <a:bodyPr/>
                    <a:lstStyle/>
                    <a:p>
                      <a:pPr marL="0" algn="l" defTabSz="914400" rtl="0" eaLnBrk="1" latinLnBrk="0" hangingPunct="1">
                        <a:spcAft>
                          <a:spcPts val="0"/>
                        </a:spcAft>
                      </a:pPr>
                      <a:r>
                        <a:rPr lang="en-AU" sz="1800" b="0" kern="1200">
                          <a:solidFill>
                            <a:schemeClr val="lt1"/>
                          </a:solidFill>
                          <a:latin typeface="+mn-lt"/>
                          <a:ea typeface="+mn-ea"/>
                          <a:cs typeface="+mn-cs"/>
                        </a:rPr>
                        <a:t>Action</a:t>
                      </a:r>
                    </a:p>
                  </a:txBody>
                  <a:tcPr marL="63643" marR="63643" marT="0" marB="0" anchor="ctr">
                    <a:solidFill>
                      <a:schemeClr val="accent2"/>
                    </a:solidFill>
                  </a:tcPr>
                </a:tc>
                <a:tc>
                  <a:txBody>
                    <a:bodyPr/>
                    <a:lstStyle/>
                    <a:p>
                      <a:pPr marL="0" algn="l" defTabSz="914400" rtl="0" eaLnBrk="1" latinLnBrk="0" hangingPunct="1">
                        <a:spcAft>
                          <a:spcPts val="0"/>
                        </a:spcAft>
                      </a:pPr>
                      <a:r>
                        <a:rPr lang="en-AU" sz="1800" b="0" kern="1200">
                          <a:solidFill>
                            <a:schemeClr val="lt1"/>
                          </a:solidFill>
                          <a:latin typeface="+mn-lt"/>
                          <a:ea typeface="+mn-ea"/>
                          <a:cs typeface="+mn-cs"/>
                        </a:rPr>
                        <a:t>Comment</a:t>
                      </a:r>
                    </a:p>
                  </a:txBody>
                  <a:tcPr marL="63643" marR="63643" marT="0" marB="0" anchor="ctr">
                    <a:solidFill>
                      <a:schemeClr val="accent2"/>
                    </a:solidFill>
                  </a:tcPr>
                </a:tc>
                <a:extLst>
                  <a:ext uri="{0D108BD9-81ED-4DB2-BD59-A6C34878D82A}">
                    <a16:rowId xmlns:a16="http://schemas.microsoft.com/office/drawing/2014/main" val="1757046203"/>
                  </a:ext>
                </a:extLst>
              </a:tr>
              <a:tr h="816791">
                <a:tc>
                  <a:txBody>
                    <a:bodyPr/>
                    <a:lstStyle/>
                    <a:p>
                      <a:pPr>
                        <a:spcBef>
                          <a:spcPts val="600"/>
                        </a:spcBef>
                        <a:spcAft>
                          <a:spcPts val="900"/>
                        </a:spcAft>
                      </a:pPr>
                      <a:r>
                        <a:rPr lang="en-AU" sz="1800" b="0">
                          <a:solidFill>
                            <a:schemeClr val="tx1"/>
                          </a:solidFill>
                          <a:effectLst/>
                          <a:latin typeface="+mn-lt"/>
                          <a:ea typeface="Arial" panose="020B0604020202020204" pitchFamily="34" charset="0"/>
                          <a:cs typeface="Arial" panose="020B0604020202020204" pitchFamily="34" charset="0"/>
                        </a:rPr>
                        <a:t>12.4.1</a:t>
                      </a:r>
                      <a:endParaRPr lang="en-AU" sz="1800" b="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algn="l" defTabSz="914400" rtl="0" eaLnBrk="1" latinLnBrk="0" hangingPunct="1">
                        <a:spcBef>
                          <a:spcPts val="600"/>
                        </a:spcBef>
                        <a:spcAft>
                          <a:spcPts val="900"/>
                        </a:spcAft>
                      </a:pPr>
                      <a:r>
                        <a:rPr lang="en-AU" sz="1800" b="0" kern="1200">
                          <a:solidFill>
                            <a:schemeClr val="tx1"/>
                          </a:solidFill>
                          <a:effectLst/>
                          <a:latin typeface="+mn-lt"/>
                          <a:ea typeface="+mn-ea"/>
                          <a:cs typeface="Arial" panose="020B0604020202020204" pitchFamily="34" charset="0"/>
                        </a:rPr>
                        <a:t>Open</a:t>
                      </a:r>
                    </a:p>
                  </a:txBody>
                  <a:tcPr anchor="ctr"/>
                </a:tc>
                <a:tc>
                  <a:txBody>
                    <a:bodyPr/>
                    <a:lstStyle/>
                    <a:p>
                      <a:r>
                        <a:rPr lang="en-AU" sz="1800" b="0">
                          <a:solidFill>
                            <a:schemeClr val="tx1"/>
                          </a:solidFill>
                          <a:effectLst/>
                          <a:latin typeface="+mn-lt"/>
                          <a:ea typeface="Arial" panose="020B0604020202020204" pitchFamily="34" charset="0"/>
                          <a:cs typeface="Arial" panose="020B0604020202020204" pitchFamily="34" charset="0"/>
                        </a:rPr>
                        <a:t>AEMO to consider seeking information on whether Retailers are deploying the code for Customer Switching at the same time as 5MS Retail through readiness reporting survey or direct poll.</a:t>
                      </a:r>
                      <a:endParaRPr lang="en-AU" sz="1800" b="0">
                        <a:solidFill>
                          <a:schemeClr val="tx1"/>
                        </a:solidFill>
                        <a:effectLst/>
                        <a:latin typeface="+mn-lt"/>
                        <a:ea typeface="Times New Roman" panose="02020603050405020304" pitchFamily="18" charset="0"/>
                        <a:cs typeface="Times New Roman" panose="02020603050405020304" pitchFamily="18" charset="0"/>
                      </a:endParaRPr>
                    </a:p>
                    <a:p>
                      <a:pPr marL="252095" indent="-252095"/>
                      <a:r>
                        <a:rPr lang="en-AU" sz="1800" b="0">
                          <a:solidFill>
                            <a:schemeClr val="tx1"/>
                          </a:solidFill>
                          <a:effectLst/>
                          <a:latin typeface="+mn-lt"/>
                          <a:ea typeface="Arial" panose="020B0604020202020204" pitchFamily="34" charset="0"/>
                          <a:cs typeface="Arial" panose="020B0604020202020204" pitchFamily="34" charset="0"/>
                        </a:rPr>
                        <a:t> </a:t>
                      </a:r>
                      <a:endParaRPr lang="en-AU" sz="1800" b="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r>
                        <a:rPr lang="en-AU" sz="1800" b="0">
                          <a:latin typeface="+mn-lt"/>
                        </a:rPr>
                        <a:t>AEMO is gathering feedback on this topic through discussions with Retailers.</a:t>
                      </a:r>
                    </a:p>
                  </a:txBody>
                  <a:tcPr/>
                </a:tc>
                <a:extLst>
                  <a:ext uri="{0D108BD9-81ED-4DB2-BD59-A6C34878D82A}">
                    <a16:rowId xmlns:a16="http://schemas.microsoft.com/office/drawing/2014/main" val="3531800843"/>
                  </a:ext>
                </a:extLst>
              </a:tr>
              <a:tr h="621631">
                <a:tc>
                  <a:txBody>
                    <a:bodyPr/>
                    <a:lstStyle/>
                    <a:p>
                      <a:pPr>
                        <a:spcBef>
                          <a:spcPts val="600"/>
                        </a:spcBef>
                        <a:spcAft>
                          <a:spcPts val="900"/>
                        </a:spcAft>
                      </a:pPr>
                      <a:r>
                        <a:rPr lang="en-AU" sz="1800" b="0">
                          <a:solidFill>
                            <a:schemeClr val="tx1"/>
                          </a:solidFill>
                          <a:effectLst/>
                          <a:latin typeface="+mn-lt"/>
                          <a:ea typeface="Times New Roman" panose="02020603050405020304" pitchFamily="18" charset="0"/>
                          <a:cs typeface="Times New Roman" panose="02020603050405020304" pitchFamily="18" charset="0"/>
                        </a:rPr>
                        <a:t>12.6.1</a:t>
                      </a:r>
                    </a:p>
                  </a:txBody>
                  <a:tcPr marL="68580" marR="68580" marT="0" marB="0" anchor="ctr"/>
                </a:tc>
                <a:tc>
                  <a:txBody>
                    <a:bodyPr/>
                    <a:lstStyle/>
                    <a:p>
                      <a:pPr marL="0" algn="l" defTabSz="914400" rtl="0" eaLnBrk="1" latinLnBrk="0" hangingPunct="1">
                        <a:spcBef>
                          <a:spcPts val="600"/>
                        </a:spcBef>
                        <a:spcAft>
                          <a:spcPts val="900"/>
                        </a:spcAft>
                      </a:pPr>
                      <a:r>
                        <a:rPr lang="en-AU" sz="1800" b="0" kern="1200">
                          <a:solidFill>
                            <a:schemeClr val="tx1"/>
                          </a:solidFill>
                          <a:effectLst/>
                          <a:latin typeface="+mn-lt"/>
                          <a:cs typeface="Arial" panose="020B0604020202020204" pitchFamily="34" charset="0"/>
                        </a:rPr>
                        <a:t>Closed</a:t>
                      </a:r>
                    </a:p>
                  </a:txBody>
                  <a:tcPr anchor="ctr"/>
                </a:tc>
                <a:tc>
                  <a:txBody>
                    <a:bodyPr/>
                    <a:lstStyle/>
                    <a:p>
                      <a:r>
                        <a:rPr lang="en-AU" sz="1800" b="0">
                          <a:solidFill>
                            <a:schemeClr val="tx1"/>
                          </a:solidFill>
                          <a:effectLst/>
                          <a:latin typeface="+mn-lt"/>
                          <a:ea typeface="Arial" panose="020B0604020202020204" pitchFamily="34" charset="0"/>
                          <a:cs typeface="Arial" panose="020B0604020202020204" pitchFamily="34" charset="0"/>
                        </a:rPr>
                        <a:t>AEMO to include an agenda item on contingency planning at the next Executive Forum.</a:t>
                      </a:r>
                      <a:endParaRPr lang="en-AU" sz="1800" b="0">
                        <a:solidFill>
                          <a:schemeClr val="tx1"/>
                        </a:solidFill>
                        <a:effectLst/>
                        <a:latin typeface="+mn-lt"/>
                        <a:ea typeface="Times New Roman" panose="02020603050405020304" pitchFamily="18" charset="0"/>
                        <a:cs typeface="Times New Roman" panose="02020603050405020304" pitchFamily="18" charset="0"/>
                      </a:endParaRPr>
                    </a:p>
                    <a:p>
                      <a:r>
                        <a:rPr lang="en-AU" sz="1800" b="0">
                          <a:solidFill>
                            <a:schemeClr val="tx1"/>
                          </a:solidFill>
                          <a:effectLst/>
                          <a:latin typeface="+mn-lt"/>
                          <a:ea typeface="Arial" panose="020B0604020202020204" pitchFamily="34" charset="0"/>
                          <a:cs typeface="Arial" panose="020B0604020202020204" pitchFamily="34" charset="0"/>
                        </a:rPr>
                        <a:t> </a:t>
                      </a:r>
                      <a:endParaRPr lang="en-AU" sz="1800" b="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r>
                        <a:rPr lang="en-AU" sz="1800" b="0">
                          <a:latin typeface="+mn-lt"/>
                        </a:rPr>
                        <a:t>Included in today’s agenda.</a:t>
                      </a:r>
                    </a:p>
                  </a:txBody>
                  <a:tcPr/>
                </a:tc>
                <a:extLst>
                  <a:ext uri="{0D108BD9-81ED-4DB2-BD59-A6C34878D82A}">
                    <a16:rowId xmlns:a16="http://schemas.microsoft.com/office/drawing/2014/main" val="399266838"/>
                  </a:ext>
                </a:extLst>
              </a:tr>
              <a:tr h="621631">
                <a:tc>
                  <a:txBody>
                    <a:bodyPr/>
                    <a:lstStyle/>
                    <a:p>
                      <a:pPr>
                        <a:spcBef>
                          <a:spcPts val="600"/>
                        </a:spcBef>
                        <a:spcAft>
                          <a:spcPts val="900"/>
                        </a:spcAft>
                      </a:pPr>
                      <a:r>
                        <a:rPr lang="en-AU" sz="1800" b="0">
                          <a:solidFill>
                            <a:schemeClr val="tx1"/>
                          </a:solidFill>
                          <a:effectLst/>
                          <a:latin typeface="+mn-lt"/>
                          <a:ea typeface="Times New Roman" panose="02020603050405020304" pitchFamily="18" charset="0"/>
                          <a:cs typeface="Times New Roman" panose="02020603050405020304" pitchFamily="18" charset="0"/>
                        </a:rPr>
                        <a:t>12.7.1</a:t>
                      </a:r>
                    </a:p>
                  </a:txBody>
                  <a:tcPr marL="68580" marR="68580" marT="0" marB="0" anchor="ctr"/>
                </a:tc>
                <a:tc>
                  <a:txBody>
                    <a:bodyPr/>
                    <a:lstStyle/>
                    <a:p>
                      <a:pPr marL="0" algn="l" defTabSz="914400" rtl="0" eaLnBrk="1" latinLnBrk="0" hangingPunct="1">
                        <a:spcBef>
                          <a:spcPts val="600"/>
                        </a:spcBef>
                        <a:spcAft>
                          <a:spcPts val="900"/>
                        </a:spcAft>
                      </a:pPr>
                      <a:r>
                        <a:rPr lang="en-AU" sz="1800" b="0" kern="1200">
                          <a:solidFill>
                            <a:schemeClr val="tx1"/>
                          </a:solidFill>
                          <a:effectLst/>
                          <a:latin typeface="+mn-lt"/>
                          <a:cs typeface="Arial" panose="020B0604020202020204" pitchFamily="34" charset="0"/>
                        </a:rPr>
                        <a:t>Closed</a:t>
                      </a:r>
                    </a:p>
                  </a:txBody>
                  <a:tcPr anchor="ctr"/>
                </a:tc>
                <a:tc>
                  <a:txBody>
                    <a:bodyPr/>
                    <a:lstStyle/>
                    <a:p>
                      <a:r>
                        <a:rPr lang="en-AU" sz="1800" b="0">
                          <a:solidFill>
                            <a:schemeClr val="tx1"/>
                          </a:solidFill>
                          <a:effectLst/>
                          <a:latin typeface="+mn-lt"/>
                          <a:ea typeface="Times New Roman" panose="02020603050405020304" pitchFamily="18" charset="0"/>
                          <a:cs typeface="Times New Roman" panose="02020603050405020304" pitchFamily="18" charset="0"/>
                        </a:rPr>
                        <a:t>AEMO to consider the positioning of the Regulatory Implementation Roadmap webpage within the AEMO website. </a:t>
                      </a:r>
                    </a:p>
                    <a:p>
                      <a:r>
                        <a:rPr lang="en-AU" sz="1800" b="0">
                          <a:solidFill>
                            <a:schemeClr val="tx1"/>
                          </a:solidFill>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r>
                        <a:rPr lang="en-AU" sz="1800" b="0">
                          <a:latin typeface="+mn-lt"/>
                        </a:rPr>
                        <a:t>Feedback has been provided to AEMO External Affairs.</a:t>
                      </a:r>
                    </a:p>
                  </a:txBody>
                  <a:tcPr/>
                </a:tc>
                <a:extLst>
                  <a:ext uri="{0D108BD9-81ED-4DB2-BD59-A6C34878D82A}">
                    <a16:rowId xmlns:a16="http://schemas.microsoft.com/office/drawing/2014/main" val="254004569"/>
                  </a:ext>
                </a:extLst>
              </a:tr>
              <a:tr h="621631">
                <a:tc>
                  <a:txBody>
                    <a:bodyPr/>
                    <a:lstStyle/>
                    <a:p>
                      <a:pPr>
                        <a:spcBef>
                          <a:spcPts val="600"/>
                        </a:spcBef>
                        <a:spcAft>
                          <a:spcPts val="900"/>
                        </a:spcAft>
                      </a:pPr>
                      <a:r>
                        <a:rPr lang="en-AU" sz="1800" b="0">
                          <a:effectLst/>
                          <a:latin typeface="+mn-lt"/>
                          <a:ea typeface="Times New Roman" panose="02020603050405020304" pitchFamily="18" charset="0"/>
                          <a:cs typeface="Times New Roman" panose="02020603050405020304" pitchFamily="18" charset="0"/>
                        </a:rPr>
                        <a:t>12.8.1</a:t>
                      </a:r>
                    </a:p>
                  </a:txBody>
                  <a:tcPr marL="68580" marR="68580" marT="0" marB="0" anchor="ctr"/>
                </a:tc>
                <a:tc>
                  <a:txBody>
                    <a:bodyPr/>
                    <a:lstStyle/>
                    <a:p>
                      <a:pPr marL="0" algn="l" defTabSz="914400" rtl="0" eaLnBrk="1" latinLnBrk="0" hangingPunct="1">
                        <a:spcBef>
                          <a:spcPts val="600"/>
                        </a:spcBef>
                        <a:spcAft>
                          <a:spcPts val="900"/>
                        </a:spcAft>
                      </a:pPr>
                      <a:r>
                        <a:rPr lang="en-AU" sz="1800" b="0" kern="1200">
                          <a:solidFill>
                            <a:schemeClr val="dk1"/>
                          </a:solidFill>
                          <a:effectLst/>
                          <a:latin typeface="+mn-lt"/>
                          <a:cs typeface="Arial" panose="020B0604020202020204" pitchFamily="34" charset="0"/>
                        </a:rPr>
                        <a:t>Closed</a:t>
                      </a:r>
                    </a:p>
                  </a:txBody>
                  <a:tcPr anchor="ctr"/>
                </a:tc>
                <a:tc>
                  <a:txBody>
                    <a:bodyPr/>
                    <a:lstStyle/>
                    <a:p>
                      <a:r>
                        <a:rPr lang="en-AU" sz="1800" b="0">
                          <a:effectLst/>
                          <a:latin typeface="+mn-lt"/>
                          <a:ea typeface="Arial" panose="020B0604020202020204" pitchFamily="34" charset="0"/>
                          <a:cs typeface="Arial" panose="020B0604020202020204" pitchFamily="34" charset="0"/>
                        </a:rPr>
                        <a:t>AEMO to issue invitation for an Executive Forum in May or June.</a:t>
                      </a:r>
                      <a:endParaRPr lang="en-AU" sz="1800" b="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r>
                        <a:rPr lang="en-AU" sz="1800" b="0">
                          <a:latin typeface="+mn-lt"/>
                        </a:rPr>
                        <a:t>Booked for 1 June 2021.</a:t>
                      </a:r>
                    </a:p>
                  </a:txBody>
                  <a:tcPr/>
                </a:tc>
                <a:extLst>
                  <a:ext uri="{0D108BD9-81ED-4DB2-BD59-A6C34878D82A}">
                    <a16:rowId xmlns:a16="http://schemas.microsoft.com/office/drawing/2014/main" val="624795908"/>
                  </a:ext>
                </a:extLst>
              </a:tr>
            </a:tbl>
          </a:graphicData>
        </a:graphic>
      </p:graphicFrame>
    </p:spTree>
    <p:extLst>
      <p:ext uri="{BB962C8B-B14F-4D97-AF65-F5344CB8AC3E}">
        <p14:creationId xmlns:p14="http://schemas.microsoft.com/office/powerpoint/2010/main" val="345099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Program Update </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838800"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Rowena Leung </a:t>
            </a:r>
          </a:p>
        </p:txBody>
      </p:sp>
    </p:spTree>
    <p:extLst>
      <p:ext uri="{BB962C8B-B14F-4D97-AF65-F5344CB8AC3E}">
        <p14:creationId xmlns:p14="http://schemas.microsoft.com/office/powerpoint/2010/main" val="243192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49BD-C529-4DA7-AA62-9268B7E8D99C}"/>
              </a:ext>
            </a:extLst>
          </p:cNvPr>
          <p:cNvSpPr>
            <a:spLocks noGrp="1"/>
          </p:cNvSpPr>
          <p:nvPr>
            <p:ph type="title"/>
          </p:nvPr>
        </p:nvSpPr>
        <p:spPr>
          <a:xfrm>
            <a:off x="140677" y="520325"/>
            <a:ext cx="7747463" cy="668834"/>
          </a:xfrm>
        </p:spPr>
        <p:txBody>
          <a:bodyPr>
            <a:normAutofit/>
          </a:bodyPr>
          <a:lstStyle/>
          <a:p>
            <a:r>
              <a:rPr lang="en-AU" sz="3200"/>
              <a:t>5MS Program – IT Systems Status</a:t>
            </a:r>
          </a:p>
        </p:txBody>
      </p:sp>
      <p:graphicFrame>
        <p:nvGraphicFramePr>
          <p:cNvPr id="4" name="Table 5">
            <a:extLst>
              <a:ext uri="{FF2B5EF4-FFF2-40B4-BE49-F238E27FC236}">
                <a16:creationId xmlns:a16="http://schemas.microsoft.com/office/drawing/2014/main" id="{15C9E039-7642-4B14-9842-8E13F85B67F9}"/>
              </a:ext>
            </a:extLst>
          </p:cNvPr>
          <p:cNvGraphicFramePr>
            <a:graphicFrameLocks noGrp="1"/>
          </p:cNvGraphicFramePr>
          <p:nvPr>
            <p:extLst>
              <p:ext uri="{D42A27DB-BD31-4B8C-83A1-F6EECF244321}">
                <p14:modId xmlns:p14="http://schemas.microsoft.com/office/powerpoint/2010/main" val="2892384595"/>
              </p:ext>
            </p:extLst>
          </p:nvPr>
        </p:nvGraphicFramePr>
        <p:xfrm>
          <a:off x="140677" y="1421561"/>
          <a:ext cx="11517924" cy="3439449"/>
        </p:xfrm>
        <a:graphic>
          <a:graphicData uri="http://schemas.openxmlformats.org/drawingml/2006/table">
            <a:tbl>
              <a:tblPr firstRow="1" bandRow="1">
                <a:tableStyleId>{7DF18680-E054-41AD-8BC1-D1AEF772440D}</a:tableStyleId>
              </a:tblPr>
              <a:tblGrid>
                <a:gridCol w="1739207">
                  <a:extLst>
                    <a:ext uri="{9D8B030D-6E8A-4147-A177-3AD203B41FA5}">
                      <a16:colId xmlns:a16="http://schemas.microsoft.com/office/drawing/2014/main" val="1872688485"/>
                    </a:ext>
                  </a:extLst>
                </a:gridCol>
                <a:gridCol w="875362">
                  <a:extLst>
                    <a:ext uri="{9D8B030D-6E8A-4147-A177-3AD203B41FA5}">
                      <a16:colId xmlns:a16="http://schemas.microsoft.com/office/drawing/2014/main" val="3399446734"/>
                    </a:ext>
                  </a:extLst>
                </a:gridCol>
                <a:gridCol w="8903355">
                  <a:extLst>
                    <a:ext uri="{9D8B030D-6E8A-4147-A177-3AD203B41FA5}">
                      <a16:colId xmlns:a16="http://schemas.microsoft.com/office/drawing/2014/main" val="1132200289"/>
                    </a:ext>
                  </a:extLst>
                </a:gridCol>
              </a:tblGrid>
              <a:tr h="216213">
                <a:tc>
                  <a:txBody>
                    <a:bodyPr/>
                    <a:lstStyle/>
                    <a:p>
                      <a:r>
                        <a:rPr lang="en-AU" sz="1400" b="1" kern="1200">
                          <a:solidFill>
                            <a:schemeClr val="lt1"/>
                          </a:solidFill>
                          <a:latin typeface="+mn-lt"/>
                          <a:ea typeface="+mn-ea"/>
                          <a:cs typeface="+mn-cs"/>
                        </a:rPr>
                        <a:t>Stream</a:t>
                      </a:r>
                    </a:p>
                  </a:txBody>
                  <a:tcPr marL="51435" marR="51435" marT="25718" marB="25718" anchor="ctr">
                    <a:solidFill>
                      <a:schemeClr val="accent2"/>
                    </a:solidFill>
                  </a:tcPr>
                </a:tc>
                <a:tc>
                  <a:txBody>
                    <a:bodyPr/>
                    <a:lstStyle/>
                    <a:p>
                      <a:r>
                        <a:rPr lang="en-AU" sz="1400" b="1" kern="1200">
                          <a:solidFill>
                            <a:schemeClr val="lt1"/>
                          </a:solidFill>
                          <a:latin typeface="+mn-lt"/>
                          <a:ea typeface="+mn-ea"/>
                          <a:cs typeface="+mn-cs"/>
                        </a:rPr>
                        <a:t>Status</a:t>
                      </a:r>
                    </a:p>
                  </a:txBody>
                  <a:tcPr marL="51435" marR="51435" marT="25718" marB="25718">
                    <a:solidFill>
                      <a:schemeClr val="accent2"/>
                    </a:solidFill>
                  </a:tcPr>
                </a:tc>
                <a:tc>
                  <a:txBody>
                    <a:bodyPr/>
                    <a:lstStyle/>
                    <a:p>
                      <a:r>
                        <a:rPr lang="en-AU" sz="1400"/>
                        <a:t>Commentary</a:t>
                      </a:r>
                      <a:endParaRPr lang="en-AU" sz="1400">
                        <a:latin typeface="Segoe UI Semilight"/>
                        <a:cs typeface="Segoe UI Semilight"/>
                      </a:endParaRPr>
                    </a:p>
                  </a:txBody>
                  <a:tcPr marL="51435" marR="51435" marT="25718" marB="25718">
                    <a:solidFill>
                      <a:schemeClr val="accent2"/>
                    </a:solidFill>
                  </a:tcPr>
                </a:tc>
                <a:extLst>
                  <a:ext uri="{0D108BD9-81ED-4DB2-BD59-A6C34878D82A}">
                    <a16:rowId xmlns:a16="http://schemas.microsoft.com/office/drawing/2014/main" val="3006173975"/>
                  </a:ext>
                </a:extLst>
              </a:tr>
              <a:tr h="705874">
                <a:tc>
                  <a:txBody>
                    <a:bodyPr/>
                    <a:lstStyle/>
                    <a:p>
                      <a:r>
                        <a:rPr lang="en-AU" sz="1400" b="1"/>
                        <a:t>Retail</a:t>
                      </a:r>
                      <a:endParaRPr lang="en-AU" sz="1400" b="1">
                        <a:latin typeface="Segoe UI Semilight"/>
                        <a:cs typeface="Segoe UI Semilight"/>
                      </a:endParaRPr>
                    </a:p>
                  </a:txBody>
                  <a:tcPr marL="72000" marR="72000" marT="27000" marB="27000" anchor="ctr">
                    <a:solidFill>
                      <a:srgbClr val="EDEDEF"/>
                    </a:solidFill>
                  </a:tcPr>
                </a:tc>
                <a:tc>
                  <a:txBody>
                    <a:bodyPr/>
                    <a:lstStyle/>
                    <a:p>
                      <a:pPr marL="285750" indent="-285750">
                        <a:lnSpc>
                          <a:spcPct val="100000"/>
                        </a:lnSpc>
                        <a:spcBef>
                          <a:spcPts val="400"/>
                        </a:spcBef>
                        <a:spcAft>
                          <a:spcPts val="0"/>
                        </a:spcAft>
                        <a:buFont typeface="Arial" panose="020B0604020202020204" pitchFamily="34" charset="0"/>
                        <a:buChar char="•"/>
                      </a:pPr>
                      <a:endParaRPr lang="en-AU" sz="1400"/>
                    </a:p>
                  </a:txBody>
                  <a:tcPr marL="27000" marR="27000" marT="27000" marB="27000" anchor="ctr">
                    <a:solidFill>
                      <a:srgbClr val="EDEDEF"/>
                    </a:solidFill>
                  </a:tcPr>
                </a:tc>
                <a:tc>
                  <a:txBody>
                    <a:bodyPr/>
                    <a:lstStyle/>
                    <a:p>
                      <a:pPr marL="285750" marR="0" lvl="0" indent="-285750" algn="l" defTabSz="6858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200"/>
                        <a:t>Retail go-live milestone of 31-May-21 will not be met. Go-Live has been deferred until back-up date of 21-June-21</a:t>
                      </a:r>
                    </a:p>
                    <a:p>
                      <a:pPr marL="285750" marR="0" lvl="0" indent="-285750" algn="l" defTabSz="6858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200"/>
                        <a:t>Further detail provided in next section.</a:t>
                      </a:r>
                    </a:p>
                  </a:txBody>
                  <a:tcPr marL="72000" marR="72000" marT="72000" marB="72000" anchor="ctr">
                    <a:solidFill>
                      <a:srgbClr val="EDEDEF"/>
                    </a:solidFill>
                  </a:tcPr>
                </a:tc>
                <a:extLst>
                  <a:ext uri="{0D108BD9-81ED-4DB2-BD59-A6C34878D82A}">
                    <a16:rowId xmlns:a16="http://schemas.microsoft.com/office/drawing/2014/main" val="2151429277"/>
                  </a:ext>
                </a:extLst>
              </a:tr>
              <a:tr h="689094">
                <a:tc>
                  <a:txBody>
                    <a:bodyPr/>
                    <a:lstStyle/>
                    <a:p>
                      <a:r>
                        <a:rPr lang="en-AU" sz="1400" b="1"/>
                        <a:t>Dispatch</a:t>
                      </a:r>
                      <a:endParaRPr lang="en-AU" sz="1400" b="1">
                        <a:latin typeface="Segoe UI Semilight"/>
                        <a:cs typeface="Segoe UI Semilight"/>
                      </a:endParaRPr>
                    </a:p>
                  </a:txBody>
                  <a:tcPr marL="72000" marR="72000" marT="54000" marB="54000" anchor="ctr">
                    <a:solidFill>
                      <a:srgbClr val="D8D9DE"/>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AU" sz="1400" kern="1200">
                        <a:solidFill>
                          <a:schemeClr val="dk1"/>
                        </a:solidFill>
                        <a:latin typeface="Segoe UI Semilight"/>
                        <a:ea typeface="+mn-ea"/>
                        <a:cs typeface="Segoe UI Semilight"/>
                      </a:endParaRPr>
                    </a:p>
                  </a:txBody>
                  <a:tcPr marL="27000" marR="27000" marT="54000" marB="54000" anchor="ctr">
                    <a:solidFill>
                      <a:srgbClr val="D8D9DE"/>
                    </a:solidFill>
                  </a:tcPr>
                </a:tc>
                <a:tc>
                  <a:txBody>
                    <a:bodyPr/>
                    <a:lstStyle/>
                    <a:p>
                      <a:pPr marL="285750" marR="0" lvl="0" indent="-285750" algn="l" rtl="0" eaLnBrk="1" fontAlgn="auto" latinLnBrk="0" hangingPunct="1">
                        <a:lnSpc>
                          <a:spcPct val="100000"/>
                        </a:lnSpc>
                        <a:spcBef>
                          <a:spcPts val="600"/>
                        </a:spcBef>
                        <a:spcAft>
                          <a:spcPts val="0"/>
                        </a:spcAft>
                        <a:buClrTx/>
                        <a:buSzTx/>
                        <a:buFont typeface="Arial" panose="020B0604020202020204" pitchFamily="34" charset="0"/>
                        <a:buChar char="•"/>
                      </a:pPr>
                      <a:r>
                        <a:rPr lang="en-AU" sz="1200"/>
                        <a:t>5MS Bidding Service went live on 1 April 2021. Participants may choose to submit 5-min bids (must be equal for a 30-min period). </a:t>
                      </a:r>
                    </a:p>
                    <a:p>
                      <a:pPr marL="285750" marR="0" lvl="0" indent="-285750" algn="l" rtl="0" eaLnBrk="1" fontAlgn="auto" latinLnBrk="0" hangingPunct="1">
                        <a:lnSpc>
                          <a:spcPct val="100000"/>
                        </a:lnSpc>
                        <a:spcBef>
                          <a:spcPts val="600"/>
                        </a:spcBef>
                        <a:spcAft>
                          <a:spcPts val="0"/>
                        </a:spcAft>
                        <a:buClrTx/>
                        <a:buSzTx/>
                        <a:buFont typeface="Arial" panose="020B0604020202020204" pitchFamily="34" charset="0"/>
                        <a:buChar char="•"/>
                      </a:pPr>
                      <a:r>
                        <a:rPr lang="en-AU" sz="1200"/>
                        <a:t>Pre-dispatch P5 – Fast Start Inflexibility Profile (FSIP) and 5MPD Price Sensitivity –  targeting 7th July for both items to be in Production. </a:t>
                      </a:r>
                    </a:p>
                  </a:txBody>
                  <a:tcPr marL="72000" marR="72000" marT="72000" marB="72000" anchor="ctr">
                    <a:solidFill>
                      <a:srgbClr val="D8D9DE"/>
                    </a:solidFill>
                  </a:tcPr>
                </a:tc>
                <a:extLst>
                  <a:ext uri="{0D108BD9-81ED-4DB2-BD59-A6C34878D82A}">
                    <a16:rowId xmlns:a16="http://schemas.microsoft.com/office/drawing/2014/main" val="1984825409"/>
                  </a:ext>
                </a:extLst>
              </a:tr>
              <a:tr h="976003">
                <a:tc>
                  <a:txBody>
                    <a:bodyPr/>
                    <a:lstStyle/>
                    <a:p>
                      <a:r>
                        <a:rPr lang="en-AU" sz="1400" b="1"/>
                        <a:t>Settlements</a:t>
                      </a:r>
                      <a:endParaRPr lang="en-AU" sz="1400" b="1">
                        <a:latin typeface="Segoe UI Semilight"/>
                        <a:cs typeface="Segoe UI Semilight"/>
                      </a:endParaRPr>
                    </a:p>
                  </a:txBody>
                  <a:tcPr marL="72000" marR="72000" marT="40500" marB="20250" anchor="ctr">
                    <a:lnB w="12700" cap="flat" cmpd="sng" algn="ctr">
                      <a:solidFill>
                        <a:schemeClr val="bg1"/>
                      </a:solidFill>
                      <a:prstDash val="solid"/>
                      <a:round/>
                      <a:headEnd type="none" w="med" len="med"/>
                      <a:tailEnd type="none" w="med" len="med"/>
                    </a:lnB>
                    <a:solidFill>
                      <a:srgbClr val="EDEDEF"/>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B w="12700" cap="flat" cmpd="sng" algn="ctr">
                      <a:solidFill>
                        <a:schemeClr val="bg1"/>
                      </a:solidFill>
                      <a:prstDash val="solid"/>
                      <a:round/>
                      <a:headEnd type="none" w="med" len="med"/>
                      <a:tailEnd type="none" w="med" len="med"/>
                    </a:lnB>
                    <a:solidFill>
                      <a:srgbClr val="EDEDEF"/>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Settlements' systems was successfully deployed in the production environment on 16-May-21.</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Remains in 30-min mode until 01-Oct-21.</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Release included web changes, new APIs, dashboard for settlements direct and prudentials, and new look for invoices and statements.</a:t>
                      </a:r>
                    </a:p>
                  </a:txBody>
                  <a:tcPr marL="72000" marR="72000" marT="72000" marB="72000" anchor="ctr">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1811143537"/>
                  </a:ext>
                </a:extLst>
              </a:tr>
              <a:tr h="803682">
                <a:tc>
                  <a:txBody>
                    <a:bodyPr/>
                    <a:lstStyle/>
                    <a:p>
                      <a:pPr marL="0" algn="l" defTabSz="685800" rtl="0" eaLnBrk="1" latinLnBrk="0" hangingPunct="1"/>
                      <a:r>
                        <a:rPr lang="en-AU" sz="1400" b="1" kern="1200">
                          <a:solidFill>
                            <a:schemeClr val="dk1"/>
                          </a:solidFill>
                          <a:latin typeface="+mn-lt"/>
                          <a:ea typeface="+mn-ea"/>
                          <a:cs typeface="+mn-cs"/>
                        </a:rPr>
                        <a:t>Overall AEMO Status</a:t>
                      </a:r>
                    </a:p>
                  </a:txBody>
                  <a:tcPr marL="72000" marR="72000" marT="40500" marB="20250" anchor="ctr">
                    <a:lnL w="12700" cap="flat" cmpd="sng" algn="ctr">
                      <a:solidFill>
                        <a:schemeClr val="bg1">
                          <a:lumMod val="85000"/>
                        </a:schemeClr>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182245" marR="0" lvl="0" indent="-182245" algn="l" rtl="0" eaLnBrk="1" fontAlgn="auto" latinLnBrk="0" hangingPunct="1">
                        <a:lnSpc>
                          <a:spcPct val="100000"/>
                        </a:lnSpc>
                        <a:spcBef>
                          <a:spcPts val="60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Overall, the AEMO 5MS program remains Amber due to Retail platform delay. </a:t>
                      </a:r>
                    </a:p>
                  </a:txBody>
                  <a:tcPr marL="27000" marR="27000" marT="54000" marB="54000" anchor="ctr">
                    <a:lnL w="12700" cmpd="sng">
                      <a:noFill/>
                    </a:lnL>
                    <a:lnR w="12700" cap="flat" cmpd="sng" algn="ctr">
                      <a:solidFill>
                        <a:schemeClr val="bg1">
                          <a:lumMod val="8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extLst>
                  <a:ext uri="{0D108BD9-81ED-4DB2-BD59-A6C34878D82A}">
                    <a16:rowId xmlns:a16="http://schemas.microsoft.com/office/drawing/2014/main" val="882051270"/>
                  </a:ext>
                </a:extLst>
              </a:tr>
            </a:tbl>
          </a:graphicData>
        </a:graphic>
      </p:graphicFrame>
      <p:graphicFrame>
        <p:nvGraphicFramePr>
          <p:cNvPr id="40" name="Table 40">
            <a:extLst>
              <a:ext uri="{FF2B5EF4-FFF2-40B4-BE49-F238E27FC236}">
                <a16:creationId xmlns:a16="http://schemas.microsoft.com/office/drawing/2014/main" id="{7BBB43F5-8445-4590-9801-91AE86077989}"/>
              </a:ext>
            </a:extLst>
          </p:cNvPr>
          <p:cNvGraphicFramePr>
            <a:graphicFrameLocks noGrp="1"/>
          </p:cNvGraphicFramePr>
          <p:nvPr/>
        </p:nvGraphicFramePr>
        <p:xfrm>
          <a:off x="8684731" y="275428"/>
          <a:ext cx="1686531" cy="719142"/>
        </p:xfrm>
        <a:graphic>
          <a:graphicData uri="http://schemas.openxmlformats.org/drawingml/2006/table">
            <a:tbl>
              <a:tblPr firstRow="1" bandRow="1">
                <a:tableStyleId>{5C22544A-7EE6-4342-B048-85BDC9FD1C3A}</a:tableStyleId>
              </a:tblPr>
              <a:tblGrid>
                <a:gridCol w="448876">
                  <a:extLst>
                    <a:ext uri="{9D8B030D-6E8A-4147-A177-3AD203B41FA5}">
                      <a16:colId xmlns:a16="http://schemas.microsoft.com/office/drawing/2014/main" val="991271154"/>
                    </a:ext>
                  </a:extLst>
                </a:gridCol>
                <a:gridCol w="1237655">
                  <a:extLst>
                    <a:ext uri="{9D8B030D-6E8A-4147-A177-3AD203B41FA5}">
                      <a16:colId xmlns:a16="http://schemas.microsoft.com/office/drawing/2014/main" val="3563264659"/>
                    </a:ext>
                  </a:extLst>
                </a:gridCol>
              </a:tblGrid>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AU" sz="800" b="0" kern="1200">
                          <a:solidFill>
                            <a:schemeClr val="dk1"/>
                          </a:solidFill>
                          <a:latin typeface="+mn-lt"/>
                          <a:ea typeface="+mn-ea"/>
                          <a:cs typeface="+mn-cs"/>
                        </a:rPr>
                        <a:t>Go-live date impacted</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04392051"/>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At risk</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77829974"/>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On schedule</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85000288"/>
                  </a:ext>
                </a:extLst>
              </a:tr>
            </a:tbl>
          </a:graphicData>
        </a:graphic>
      </p:graphicFrame>
      <p:grpSp>
        <p:nvGrpSpPr>
          <p:cNvPr id="7" name="Group 6">
            <a:extLst>
              <a:ext uri="{FF2B5EF4-FFF2-40B4-BE49-F238E27FC236}">
                <a16:creationId xmlns:a16="http://schemas.microsoft.com/office/drawing/2014/main" id="{206C3513-B08B-492E-AC7C-710FBF5DCD3E}"/>
              </a:ext>
            </a:extLst>
          </p:cNvPr>
          <p:cNvGrpSpPr/>
          <p:nvPr/>
        </p:nvGrpSpPr>
        <p:grpSpPr>
          <a:xfrm>
            <a:off x="2166722" y="2619387"/>
            <a:ext cx="270000" cy="270000"/>
            <a:chOff x="142030" y="4797048"/>
            <a:chExt cx="432000" cy="432000"/>
          </a:xfrm>
        </p:grpSpPr>
        <p:sp>
          <p:nvSpPr>
            <p:cNvPr id="31" name="Rectangle: Rounded Corners 30">
              <a:extLst>
                <a:ext uri="{FF2B5EF4-FFF2-40B4-BE49-F238E27FC236}">
                  <a16:creationId xmlns:a16="http://schemas.microsoft.com/office/drawing/2014/main" id="{9CE9D3A1-C0CB-4C7E-AE2E-E60BD98DCDB3}"/>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2" name="Oval 31">
              <a:extLst>
                <a:ext uri="{FF2B5EF4-FFF2-40B4-BE49-F238E27FC236}">
                  <a16:creationId xmlns:a16="http://schemas.microsoft.com/office/drawing/2014/main" id="{20C1A3CD-35AC-4917-BB70-E3408BE3D294}"/>
                </a:ext>
              </a:extLst>
            </p:cNvPr>
            <p:cNvSpPr/>
            <p:nvPr/>
          </p:nvSpPr>
          <p:spPr>
            <a:xfrm>
              <a:off x="231166" y="4883786"/>
              <a:ext cx="252000" cy="25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3" name="Group 32">
            <a:extLst>
              <a:ext uri="{FF2B5EF4-FFF2-40B4-BE49-F238E27FC236}">
                <a16:creationId xmlns:a16="http://schemas.microsoft.com/office/drawing/2014/main" id="{8F3331A8-AC1E-4D2C-9A84-B0348727388B}"/>
              </a:ext>
            </a:extLst>
          </p:cNvPr>
          <p:cNvGrpSpPr/>
          <p:nvPr/>
        </p:nvGrpSpPr>
        <p:grpSpPr>
          <a:xfrm>
            <a:off x="2166182" y="3427046"/>
            <a:ext cx="270000" cy="270000"/>
            <a:chOff x="142030" y="4797048"/>
            <a:chExt cx="432000" cy="432000"/>
          </a:xfrm>
        </p:grpSpPr>
        <p:sp>
          <p:nvSpPr>
            <p:cNvPr id="34" name="Rectangle: Rounded Corners 33">
              <a:extLst>
                <a:ext uri="{FF2B5EF4-FFF2-40B4-BE49-F238E27FC236}">
                  <a16:creationId xmlns:a16="http://schemas.microsoft.com/office/drawing/2014/main" id="{855A75DD-D0DA-47AB-BCA4-F29184AA66C6}"/>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5" name="Oval 34">
              <a:extLst>
                <a:ext uri="{FF2B5EF4-FFF2-40B4-BE49-F238E27FC236}">
                  <a16:creationId xmlns:a16="http://schemas.microsoft.com/office/drawing/2014/main" id="{6BA558C8-EA54-4EEB-8024-63CA20A5FAA9}"/>
                </a:ext>
              </a:extLst>
            </p:cNvPr>
            <p:cNvSpPr/>
            <p:nvPr/>
          </p:nvSpPr>
          <p:spPr>
            <a:xfrm>
              <a:off x="231166" y="4883786"/>
              <a:ext cx="252000" cy="252000"/>
            </a:xfrm>
            <a:prstGeom prst="ellipse">
              <a:avLst/>
            </a:prstGeom>
            <a:solidFill>
              <a:srgbClr val="00B050"/>
            </a:solidFill>
            <a:ln>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6" name="Group 35">
            <a:extLst>
              <a:ext uri="{FF2B5EF4-FFF2-40B4-BE49-F238E27FC236}">
                <a16:creationId xmlns:a16="http://schemas.microsoft.com/office/drawing/2014/main" id="{B8D751B3-94FB-43AC-9319-9E9D2B05A5E1}"/>
              </a:ext>
            </a:extLst>
          </p:cNvPr>
          <p:cNvGrpSpPr/>
          <p:nvPr/>
        </p:nvGrpSpPr>
        <p:grpSpPr>
          <a:xfrm>
            <a:off x="8819088" y="317740"/>
            <a:ext cx="189000" cy="189000"/>
            <a:chOff x="181654" y="2696976"/>
            <a:chExt cx="384000" cy="384000"/>
          </a:xfrm>
        </p:grpSpPr>
        <p:sp>
          <p:nvSpPr>
            <p:cNvPr id="37" name="Rectangle: Rounded Corners 36">
              <a:extLst>
                <a:ext uri="{FF2B5EF4-FFF2-40B4-BE49-F238E27FC236}">
                  <a16:creationId xmlns:a16="http://schemas.microsoft.com/office/drawing/2014/main" id="{368A77E9-E662-4888-8013-5F44996E0473}"/>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1" name="Oval 40">
              <a:extLst>
                <a:ext uri="{FF2B5EF4-FFF2-40B4-BE49-F238E27FC236}">
                  <a16:creationId xmlns:a16="http://schemas.microsoft.com/office/drawing/2014/main" id="{69E1286A-8D34-4F9C-B454-0862000F387D}"/>
                </a:ext>
              </a:extLst>
            </p:cNvPr>
            <p:cNvSpPr/>
            <p:nvPr/>
          </p:nvSpPr>
          <p:spPr>
            <a:xfrm>
              <a:off x="270791" y="2788505"/>
              <a:ext cx="192000" cy="192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6" name="Group 45">
            <a:extLst>
              <a:ext uri="{FF2B5EF4-FFF2-40B4-BE49-F238E27FC236}">
                <a16:creationId xmlns:a16="http://schemas.microsoft.com/office/drawing/2014/main" id="{9DE937DD-28E0-4C53-A034-35C1049FA8A4}"/>
              </a:ext>
            </a:extLst>
          </p:cNvPr>
          <p:cNvGrpSpPr/>
          <p:nvPr/>
        </p:nvGrpSpPr>
        <p:grpSpPr>
          <a:xfrm>
            <a:off x="8819545" y="545834"/>
            <a:ext cx="189000" cy="189000"/>
            <a:chOff x="181654" y="2696976"/>
            <a:chExt cx="384000" cy="384000"/>
          </a:xfrm>
        </p:grpSpPr>
        <p:sp>
          <p:nvSpPr>
            <p:cNvPr id="47" name="Rectangle: Rounded Corners 46">
              <a:extLst>
                <a:ext uri="{FF2B5EF4-FFF2-40B4-BE49-F238E27FC236}">
                  <a16:creationId xmlns:a16="http://schemas.microsoft.com/office/drawing/2014/main" id="{70F4E689-E7DF-4629-B1B0-26F5DF4800D8}"/>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8" name="Oval 47">
              <a:extLst>
                <a:ext uri="{FF2B5EF4-FFF2-40B4-BE49-F238E27FC236}">
                  <a16:creationId xmlns:a16="http://schemas.microsoft.com/office/drawing/2014/main" id="{EC81D55A-8789-4880-88C6-17E0FEEB3C70}"/>
                </a:ext>
              </a:extLst>
            </p:cNvPr>
            <p:cNvSpPr/>
            <p:nvPr/>
          </p:nvSpPr>
          <p:spPr>
            <a:xfrm>
              <a:off x="270791" y="2788505"/>
              <a:ext cx="192000" cy="19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9" name="Group 48">
            <a:extLst>
              <a:ext uri="{FF2B5EF4-FFF2-40B4-BE49-F238E27FC236}">
                <a16:creationId xmlns:a16="http://schemas.microsoft.com/office/drawing/2014/main" id="{B20023EC-A6E5-4633-802B-8F351D90988D}"/>
              </a:ext>
            </a:extLst>
          </p:cNvPr>
          <p:cNvGrpSpPr/>
          <p:nvPr/>
        </p:nvGrpSpPr>
        <p:grpSpPr>
          <a:xfrm>
            <a:off x="8819088" y="790462"/>
            <a:ext cx="189000" cy="189000"/>
            <a:chOff x="181654" y="2696976"/>
            <a:chExt cx="384000" cy="384000"/>
          </a:xfrm>
        </p:grpSpPr>
        <p:sp>
          <p:nvSpPr>
            <p:cNvPr id="50" name="Rectangle: Rounded Corners 49">
              <a:extLst>
                <a:ext uri="{FF2B5EF4-FFF2-40B4-BE49-F238E27FC236}">
                  <a16:creationId xmlns:a16="http://schemas.microsoft.com/office/drawing/2014/main" id="{1D4814DE-63CA-41EA-8FA9-E2FAE96971BE}"/>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51" name="Oval 50">
              <a:extLst>
                <a:ext uri="{FF2B5EF4-FFF2-40B4-BE49-F238E27FC236}">
                  <a16:creationId xmlns:a16="http://schemas.microsoft.com/office/drawing/2014/main" id="{91FC93F8-26E8-4FF4-8CEE-DCA2393E73A9}"/>
                </a:ext>
              </a:extLst>
            </p:cNvPr>
            <p:cNvSpPr/>
            <p:nvPr/>
          </p:nvSpPr>
          <p:spPr>
            <a:xfrm>
              <a:off x="270791" y="2788505"/>
              <a:ext cx="192000" cy="19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0" name="Group 29">
            <a:extLst>
              <a:ext uri="{FF2B5EF4-FFF2-40B4-BE49-F238E27FC236}">
                <a16:creationId xmlns:a16="http://schemas.microsoft.com/office/drawing/2014/main" id="{18BB1068-E342-40DF-B46D-AFEA46FFF04B}"/>
              </a:ext>
            </a:extLst>
          </p:cNvPr>
          <p:cNvGrpSpPr/>
          <p:nvPr/>
        </p:nvGrpSpPr>
        <p:grpSpPr>
          <a:xfrm>
            <a:off x="2165642" y="4347525"/>
            <a:ext cx="270000" cy="270000"/>
            <a:chOff x="181654" y="2696976"/>
            <a:chExt cx="432000" cy="432000"/>
          </a:xfrm>
        </p:grpSpPr>
        <p:sp>
          <p:nvSpPr>
            <p:cNvPr id="38" name="Rectangle: Rounded Corners 37">
              <a:extLst>
                <a:ext uri="{FF2B5EF4-FFF2-40B4-BE49-F238E27FC236}">
                  <a16:creationId xmlns:a16="http://schemas.microsoft.com/office/drawing/2014/main" id="{985D9952-1DE5-447F-8579-D9E5A22F0D89}"/>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9" name="Oval 38">
              <a:extLst>
                <a:ext uri="{FF2B5EF4-FFF2-40B4-BE49-F238E27FC236}">
                  <a16:creationId xmlns:a16="http://schemas.microsoft.com/office/drawing/2014/main" id="{ACE8A4E2-EC11-41A0-B70A-46E576071408}"/>
                </a:ext>
              </a:extLst>
            </p:cNvPr>
            <p:cNvSpPr/>
            <p:nvPr/>
          </p:nvSpPr>
          <p:spPr>
            <a:xfrm>
              <a:off x="270790" y="2774570"/>
              <a:ext cx="252000" cy="2520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27" name="Group 26">
            <a:extLst>
              <a:ext uri="{FF2B5EF4-FFF2-40B4-BE49-F238E27FC236}">
                <a16:creationId xmlns:a16="http://schemas.microsoft.com/office/drawing/2014/main" id="{A8AC64FA-DA16-441F-9EE2-C5F43FFB0239}"/>
              </a:ext>
            </a:extLst>
          </p:cNvPr>
          <p:cNvGrpSpPr/>
          <p:nvPr/>
        </p:nvGrpSpPr>
        <p:grpSpPr>
          <a:xfrm>
            <a:off x="2166722" y="1885474"/>
            <a:ext cx="270000" cy="270000"/>
            <a:chOff x="181654" y="2696976"/>
            <a:chExt cx="432000" cy="432000"/>
          </a:xfrm>
        </p:grpSpPr>
        <p:sp>
          <p:nvSpPr>
            <p:cNvPr id="29" name="Rectangle: Rounded Corners 28">
              <a:extLst>
                <a:ext uri="{FF2B5EF4-FFF2-40B4-BE49-F238E27FC236}">
                  <a16:creationId xmlns:a16="http://schemas.microsoft.com/office/drawing/2014/main" id="{62C3B78C-48C4-4D5B-A2B6-C1B88F4BD0CC}"/>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2" name="Oval 41">
              <a:extLst>
                <a:ext uri="{FF2B5EF4-FFF2-40B4-BE49-F238E27FC236}">
                  <a16:creationId xmlns:a16="http://schemas.microsoft.com/office/drawing/2014/main" id="{E9B30284-2AF8-42A2-8F08-31F32087CE48}"/>
                </a:ext>
              </a:extLst>
            </p:cNvPr>
            <p:cNvSpPr/>
            <p:nvPr/>
          </p:nvSpPr>
          <p:spPr>
            <a:xfrm>
              <a:off x="270790" y="2774570"/>
              <a:ext cx="252000" cy="252000"/>
            </a:xfrm>
            <a:prstGeom prst="ellipse">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2517955173"/>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5" ma:contentTypeDescription="Create a new document." ma:contentTypeScope="" ma:versionID="d47a32df3ba9ee044eec71e353ccdb92">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385747eb7925e3735996435d291e4324"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documentManagement>
</p:properties>
</file>

<file path=customXml/itemProps1.xml><?xml version="1.0" encoding="utf-8"?>
<ds:datastoreItem xmlns:ds="http://schemas.openxmlformats.org/officeDocument/2006/customXml" ds:itemID="{E50BEAAE-B0C7-41D3-8EB1-0310B00BD48C}">
  <ds:schemaRefs>
    <ds:schemaRef ds:uri="http://schemas.microsoft.com/sharepoint/v3/contenttype/forms"/>
  </ds:schemaRefs>
</ds:datastoreItem>
</file>

<file path=customXml/itemProps2.xml><?xml version="1.0" encoding="utf-8"?>
<ds:datastoreItem xmlns:ds="http://schemas.openxmlformats.org/officeDocument/2006/customXml" ds:itemID="{90B970B8-D191-44CD-A596-C2D181D35F84}">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AEMO presentation 2018 16-9</Template>
  <Application>Microsoft Office PowerPoint</Application>
  <PresentationFormat>Widescreen</PresentationFormat>
  <Slides>27</Slides>
  <Notes>3</Notes>
  <HiddenSlides>0</HiddenSlide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Office Theme</vt:lpstr>
      <vt:lpstr>AEMO09</vt:lpstr>
      <vt:lpstr>5MS &amp; GS Executive Forum Update – Special Session</vt:lpstr>
      <vt:lpstr>AEMO Competition Law  Meeting Protocol</vt:lpstr>
      <vt:lpstr>Agenda</vt:lpstr>
      <vt:lpstr>Welcome</vt:lpstr>
      <vt:lpstr>Purpose of this Special Executive Forum</vt:lpstr>
      <vt:lpstr>Actions from Previous Meetings </vt:lpstr>
      <vt:lpstr>Actions Items</vt:lpstr>
      <vt:lpstr>Program Update </vt:lpstr>
      <vt:lpstr>5MS Program – IT Systems Status</vt:lpstr>
      <vt:lpstr>Updated 5MS Program Timeline</vt:lpstr>
      <vt:lpstr>5MS Rule Commencement – Round 7 as at 25/5 – updated for Retail platform</vt:lpstr>
      <vt:lpstr>Retail Status Update</vt:lpstr>
      <vt:lpstr>Reasons for Retail Go-Live Delay</vt:lpstr>
      <vt:lpstr>Retail Checkpoint Criteria</vt:lpstr>
      <vt:lpstr>Retail Test Status</vt:lpstr>
      <vt:lpstr>Approach to Retail Status Updates</vt:lpstr>
      <vt:lpstr>What happens if AEMO reports a No-Go on 14 June 2021?</vt:lpstr>
      <vt:lpstr>Contingency Planning</vt:lpstr>
      <vt:lpstr>Risk Scenario and approach to contingency</vt:lpstr>
      <vt:lpstr>Overview of Contingency Options and Scenarios </vt:lpstr>
      <vt:lpstr>Conclusions from feedback provided by PCF</vt:lpstr>
      <vt:lpstr>Consequences to other regulatory initiatives</vt:lpstr>
      <vt:lpstr>Next Steps</vt:lpstr>
      <vt:lpstr>General Questions</vt:lpstr>
      <vt:lpstr>Upcoming Executive Forums</vt:lpstr>
      <vt:lpstr>Upcoming Meetings  AEMO | Program Calendar and Timelines</vt:lpstr>
      <vt:lpstr>Meeting Close</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revision>2</cp:revision>
  <cp:lastPrinted>2019-08-14T02:02:16Z</cp:lastPrinted>
  <dcterms:created xsi:type="dcterms:W3CDTF">2018-04-12T04:49:35Z</dcterms:created>
  <dcterms:modified xsi:type="dcterms:W3CDTF">2021-05-31T03:41:29Z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