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90" r:id="rId6"/>
  </p:sldMasterIdLst>
  <p:notesMasterIdLst>
    <p:notesMasterId r:id="rId32"/>
  </p:notesMasterIdLst>
  <p:sldIdLst>
    <p:sldId id="256" r:id="rId7"/>
    <p:sldId id="1459" r:id="rId8"/>
    <p:sldId id="257" r:id="rId9"/>
    <p:sldId id="259" r:id="rId10"/>
    <p:sldId id="823" r:id="rId11"/>
    <p:sldId id="1186" r:id="rId12"/>
    <p:sldId id="859" r:id="rId13"/>
    <p:sldId id="3770" r:id="rId14"/>
    <p:sldId id="3788" r:id="rId15"/>
    <p:sldId id="3821" r:id="rId16"/>
    <p:sldId id="3829" r:id="rId17"/>
    <p:sldId id="1473" r:id="rId18"/>
    <p:sldId id="3697" r:id="rId19"/>
    <p:sldId id="3793" r:id="rId20"/>
    <p:sldId id="3827" r:id="rId21"/>
    <p:sldId id="3826" r:id="rId22"/>
    <p:sldId id="500" r:id="rId23"/>
    <p:sldId id="3621" r:id="rId24"/>
    <p:sldId id="3610" r:id="rId25"/>
    <p:sldId id="3824" r:id="rId26"/>
    <p:sldId id="3825" r:id="rId27"/>
    <p:sldId id="1022" r:id="rId28"/>
    <p:sldId id="3831" r:id="rId29"/>
    <p:sldId id="3830" r:id="rId30"/>
    <p:sldId id="777" r:id="rId31"/>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Morona" initials="MM" lastIdx="6" clrIdx="0">
    <p:extLst>
      <p:ext uri="{19B8F6BF-5375-455C-9EA6-DF929625EA0E}">
        <p15:presenceInfo xmlns:p15="http://schemas.microsoft.com/office/powerpoint/2012/main" userId="S::Monica.Morona@aemo.com.au::324e14b8-f8c8-4cb4-88d7-abe59cadc0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8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0AA7A7-1B99-4528-A53C-DDAEBA4A5C29}" vWet="2" dt="2021-03-24T05:16:41.802"/>
    <p1510:client id="{C22AB62B-F6EC-4305-827E-8E73B6A55CDE}" v="1" dt="2021-03-24T23:16:50.330"/>
    <p1510:client id="{CE0F7A23-E3D3-4C3B-A531-485D57C68CB6}" v="65" dt="2021-03-24T05:21:56.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1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 Id="rId4"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7950368-C231-424B-8EDC-C5EA884CC8D2}" type="datetimeFigureOut">
              <a:rPr lang="en-AU" smtClean="0"/>
              <a:t>25/03/2021</a:t>
            </a:fld>
            <a:endParaRPr lang="en-AU"/>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39DE090-26EF-450E-97B6-379DF324908B}" type="slidenum">
              <a:rPr lang="en-AU" smtClean="0"/>
              <a:t>‹#›</a:t>
            </a:fld>
            <a:endParaRPr lang="en-AU"/>
          </a:p>
        </p:txBody>
      </p:sp>
    </p:spTree>
    <p:extLst>
      <p:ext uri="{BB962C8B-B14F-4D97-AF65-F5344CB8AC3E}">
        <p14:creationId xmlns:p14="http://schemas.microsoft.com/office/powerpoint/2010/main" val="374115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a:t>
            </a:fld>
            <a:endParaRPr lang="en-AU"/>
          </a:p>
        </p:txBody>
      </p:sp>
    </p:spTree>
    <p:extLst>
      <p:ext uri="{BB962C8B-B14F-4D97-AF65-F5344CB8AC3E}">
        <p14:creationId xmlns:p14="http://schemas.microsoft.com/office/powerpoint/2010/main" val="196357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a:t>
            </a:fld>
            <a:endParaRPr lang="en-AU"/>
          </a:p>
        </p:txBody>
      </p:sp>
    </p:spTree>
    <p:extLst>
      <p:ext uri="{BB962C8B-B14F-4D97-AF65-F5344CB8AC3E}">
        <p14:creationId xmlns:p14="http://schemas.microsoft.com/office/powerpoint/2010/main" val="376246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82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10</a:t>
            </a:fld>
            <a:endParaRPr lang="en-AU"/>
          </a:p>
        </p:txBody>
      </p:sp>
    </p:spTree>
    <p:extLst>
      <p:ext uri="{BB962C8B-B14F-4D97-AF65-F5344CB8AC3E}">
        <p14:creationId xmlns:p14="http://schemas.microsoft.com/office/powerpoint/2010/main" val="2598888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02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14</a:t>
            </a:fld>
            <a:endParaRPr lang="en-AU"/>
          </a:p>
        </p:txBody>
      </p:sp>
    </p:spTree>
    <p:extLst>
      <p:ext uri="{BB962C8B-B14F-4D97-AF65-F5344CB8AC3E}">
        <p14:creationId xmlns:p14="http://schemas.microsoft.com/office/powerpoint/2010/main" val="3286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15</a:t>
            </a:fld>
            <a:endParaRPr lang="en-AU"/>
          </a:p>
        </p:txBody>
      </p:sp>
    </p:spTree>
    <p:extLst>
      <p:ext uri="{BB962C8B-B14F-4D97-AF65-F5344CB8AC3E}">
        <p14:creationId xmlns:p14="http://schemas.microsoft.com/office/powerpoint/2010/main" val="3855102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19</a:t>
            </a:fld>
            <a:endParaRPr lang="en-AU"/>
          </a:p>
        </p:txBody>
      </p:sp>
    </p:spTree>
    <p:extLst>
      <p:ext uri="{BB962C8B-B14F-4D97-AF65-F5344CB8AC3E}">
        <p14:creationId xmlns:p14="http://schemas.microsoft.com/office/powerpoint/2010/main" val="147550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24</a:t>
            </a:fld>
            <a:endParaRPr lang="en-AU"/>
          </a:p>
        </p:txBody>
      </p:sp>
    </p:spTree>
    <p:extLst>
      <p:ext uri="{BB962C8B-B14F-4D97-AF65-F5344CB8AC3E}">
        <p14:creationId xmlns:p14="http://schemas.microsoft.com/office/powerpoint/2010/main" val="1987587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55AF0A9-B75F-4CE4-B6F5-9C9C91644E71}"/>
              </a:ext>
            </a:extLst>
          </p:cNvPr>
          <p:cNvGrpSpPr/>
          <p:nvPr userDrawn="1"/>
        </p:nvGrpSpPr>
        <p:grpSpPr>
          <a:xfrm>
            <a:off x="-3171489" y="4738399"/>
            <a:ext cx="12801436" cy="3019357"/>
            <a:chOff x="-2935513" y="4064389"/>
            <a:chExt cx="15659100" cy="3693368"/>
          </a:xfrm>
        </p:grpSpPr>
        <p:sp>
          <p:nvSpPr>
            <p:cNvPr id="14" name="Freeform 15">
              <a:extLst>
                <a:ext uri="{FF2B5EF4-FFF2-40B4-BE49-F238E27FC236}">
                  <a16:creationId xmlns:a16="http://schemas.microsoft.com/office/drawing/2014/main" id="{C472C06F-2F73-4B39-8BAB-A874F77BACE5}"/>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2BDC0F06-172D-4ABF-B968-903A61518BDF}"/>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781EF548-1C6A-4B76-8E02-295F288DD2AA}" type="datetime1">
              <a:rPr lang="en-AU" smtClean="0"/>
              <a:t>25/03/2021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r>
              <a:rPr lang="en-AU"/>
              <a:t>Example footer text</a:t>
            </a:r>
          </a:p>
        </p:txBody>
      </p:sp>
      <p:pic>
        <p:nvPicPr>
          <p:cNvPr id="12" name="Picture 11">
            <a:extLst>
              <a:ext uri="{FF2B5EF4-FFF2-40B4-BE49-F238E27FC236}">
                <a16:creationId xmlns:a16="http://schemas.microsoft.com/office/drawing/2014/main" id="{04319888-40C2-4948-8D49-4AD611401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6440" y="728074"/>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A3ED2EB-1CDC-4532-8C0E-A288DA8860D2}" type="datetime1">
              <a:rPr lang="en-AU" smtClean="0"/>
              <a:t>25/03/2021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097EC157-C339-420E-8E85-22C880923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63E6EB-8CED-4108-B6F2-E6D13942F327}"/>
              </a:ext>
            </a:extLst>
          </p:cNvPr>
          <p:cNvGrpSpPr/>
          <p:nvPr userDrawn="1"/>
        </p:nvGrpSpPr>
        <p:grpSpPr>
          <a:xfrm>
            <a:off x="-3171489" y="4738399"/>
            <a:ext cx="12801436" cy="3019357"/>
            <a:chOff x="-2935513" y="4064389"/>
            <a:chExt cx="15659100" cy="3693368"/>
          </a:xfrm>
        </p:grpSpPr>
        <p:sp>
          <p:nvSpPr>
            <p:cNvPr id="6" name="Freeform 15">
              <a:extLst>
                <a:ext uri="{FF2B5EF4-FFF2-40B4-BE49-F238E27FC236}">
                  <a16:creationId xmlns:a16="http://schemas.microsoft.com/office/drawing/2014/main" id="{666E238F-C6F1-48EE-9384-92F4A10A7D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CB2B2F3D-67A7-4D54-903D-159DD3309EF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911649FD-DC19-4DB8-B570-D76064413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6416" y="2824337"/>
            <a:ext cx="3671168" cy="1209326"/>
          </a:xfrm>
          <a:prstGeom prst="rect">
            <a:avLst/>
          </a:prstGeom>
        </p:spPr>
      </p:pic>
    </p:spTree>
    <p:extLst>
      <p:ext uri="{BB962C8B-B14F-4D97-AF65-F5344CB8AC3E}">
        <p14:creationId xmlns:p14="http://schemas.microsoft.com/office/powerpoint/2010/main" val="102980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 without missionZer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0" y="1620000"/>
            <a:ext cx="5580000" cy="1170156"/>
          </a:xfrm>
        </p:spPr>
        <p:txBody>
          <a:bodyPr/>
          <a:lstStyle>
            <a:lvl1pPr>
              <a:defRPr>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360000" y="2880000"/>
            <a:ext cx="6390000" cy="450060"/>
          </a:xfrm>
        </p:spPr>
        <p:txBody>
          <a:bodyPr/>
          <a:lstStyle>
            <a:lvl1pPr marL="0" indent="0" algn="l">
              <a:buNone/>
              <a:defRPr b="1">
                <a:solidFill>
                  <a:schemeClr val="tx1">
                    <a:lumMod val="75000"/>
                    <a:lumOff val="25000"/>
                  </a:schemeClr>
                </a:solidFill>
              </a:defRPr>
            </a:lvl1pPr>
            <a:lvl2pPr marL="441683" indent="0" algn="ctr">
              <a:buNone/>
              <a:defRPr>
                <a:solidFill>
                  <a:schemeClr val="tx1">
                    <a:tint val="75000"/>
                  </a:schemeClr>
                </a:solidFill>
              </a:defRPr>
            </a:lvl2pPr>
            <a:lvl3pPr marL="883365" indent="0" algn="ctr">
              <a:buNone/>
              <a:defRPr>
                <a:solidFill>
                  <a:schemeClr val="tx1">
                    <a:tint val="75000"/>
                  </a:schemeClr>
                </a:solidFill>
              </a:defRPr>
            </a:lvl3pPr>
            <a:lvl4pPr marL="1325045" indent="0" algn="ctr">
              <a:buNone/>
              <a:defRPr>
                <a:solidFill>
                  <a:schemeClr val="tx1">
                    <a:tint val="75000"/>
                  </a:schemeClr>
                </a:solidFill>
              </a:defRPr>
            </a:lvl4pPr>
            <a:lvl5pPr marL="1766727" indent="0" algn="ctr">
              <a:buNone/>
              <a:defRPr>
                <a:solidFill>
                  <a:schemeClr val="tx1">
                    <a:tint val="75000"/>
                  </a:schemeClr>
                </a:solidFill>
              </a:defRPr>
            </a:lvl5pPr>
            <a:lvl6pPr marL="2208407" indent="0" algn="ctr">
              <a:buNone/>
              <a:defRPr>
                <a:solidFill>
                  <a:schemeClr val="tx1">
                    <a:tint val="75000"/>
                  </a:schemeClr>
                </a:solidFill>
              </a:defRPr>
            </a:lvl6pPr>
            <a:lvl7pPr marL="2650088" indent="0" algn="ctr">
              <a:buNone/>
              <a:defRPr>
                <a:solidFill>
                  <a:schemeClr val="tx1">
                    <a:tint val="75000"/>
                  </a:schemeClr>
                </a:solidFill>
              </a:defRPr>
            </a:lvl7pPr>
            <a:lvl8pPr marL="3091769" indent="0" algn="ctr">
              <a:buNone/>
              <a:defRPr>
                <a:solidFill>
                  <a:schemeClr val="tx1">
                    <a:tint val="75000"/>
                  </a:schemeClr>
                </a:solidFill>
              </a:defRPr>
            </a:lvl8pPr>
            <a:lvl9pPr marL="3533451"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a:xfrm>
            <a:off x="359532" y="4050000"/>
            <a:ext cx="2160000" cy="270000"/>
          </a:xfrm>
        </p:spPr>
        <p:txBody>
          <a:bodyPr/>
          <a:lstStyle>
            <a:lvl1pPr>
              <a:defRPr b="1">
                <a:solidFill>
                  <a:schemeClr val="tx1">
                    <a:lumMod val="75000"/>
                    <a:lumOff val="25000"/>
                  </a:schemeClr>
                </a:solidFill>
              </a:defRPr>
            </a:lvl1pPr>
          </a:lstStyle>
          <a:p>
            <a:fld id="{F426D7E4-A84F-4139-8265-F0E12D72017C}" type="datetime1">
              <a:rPr lang="en-AU" smtClean="0">
                <a:solidFill>
                  <a:prstClr val="black">
                    <a:lumMod val="75000"/>
                    <a:lumOff val="25000"/>
                  </a:prstClr>
                </a:solidFill>
              </a:rPr>
              <a:t>25/03/2021</a:t>
            </a:fld>
            <a:endParaRPr lang="en-AU">
              <a:solidFill>
                <a:prstClr val="black">
                  <a:lumMod val="75000"/>
                  <a:lumOff val="25000"/>
                </a:prstClr>
              </a:solidFill>
            </a:endParaRPr>
          </a:p>
        </p:txBody>
      </p:sp>
      <p:sp>
        <p:nvSpPr>
          <p:cNvPr id="5" name="Footer Placeholder 4"/>
          <p:cNvSpPr>
            <a:spLocks noGrp="1"/>
          </p:cNvSpPr>
          <p:nvPr>
            <p:ph type="ftr" sz="quarter" idx="11"/>
          </p:nvPr>
        </p:nvSpPr>
        <p:spPr>
          <a:xfrm>
            <a:off x="360000" y="3780000"/>
            <a:ext cx="6300000" cy="270000"/>
          </a:xfrm>
        </p:spPr>
        <p:txBody>
          <a:bodyPr/>
          <a:lstStyle>
            <a:lvl1pPr algn="l">
              <a:defRPr b="1">
                <a:solidFill>
                  <a:schemeClr val="tx1">
                    <a:lumMod val="75000"/>
                    <a:lumOff val="25000"/>
                  </a:schemeClr>
                </a:solidFill>
              </a:defRPr>
            </a:lvl1pPr>
          </a:lstStyle>
          <a:p>
            <a:endParaRPr lang="en-AU">
              <a:solidFill>
                <a:prstClr val="black">
                  <a:lumMod val="75000"/>
                  <a:lumOff val="25000"/>
                </a:prst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3933057"/>
            <a:ext cx="1584175" cy="245468"/>
          </a:xfrm>
          <a:prstGeom prst="rect">
            <a:avLst/>
          </a:prstGeom>
        </p:spPr>
      </p:pic>
    </p:spTree>
    <p:extLst>
      <p:ext uri="{BB962C8B-B14F-4D97-AF65-F5344CB8AC3E}">
        <p14:creationId xmlns:p14="http://schemas.microsoft.com/office/powerpoint/2010/main" val="3134078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 with missionZer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0" y="1620000"/>
            <a:ext cx="5580000" cy="1170156"/>
          </a:xfrm>
        </p:spPr>
        <p:txBody>
          <a:bodyPr/>
          <a:lstStyle>
            <a:lvl1pPr>
              <a:defRPr>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360000" y="2880000"/>
            <a:ext cx="6390000" cy="450060"/>
          </a:xfrm>
        </p:spPr>
        <p:txBody>
          <a:bodyPr/>
          <a:lstStyle>
            <a:lvl1pPr marL="0" indent="0" algn="l">
              <a:buNone/>
              <a:defRPr b="1">
                <a:solidFill>
                  <a:schemeClr val="tx1">
                    <a:lumMod val="75000"/>
                    <a:lumOff val="25000"/>
                  </a:schemeClr>
                </a:solidFill>
              </a:defRPr>
            </a:lvl1pPr>
            <a:lvl2pPr marL="441683" indent="0" algn="ctr">
              <a:buNone/>
              <a:defRPr>
                <a:solidFill>
                  <a:schemeClr val="tx1">
                    <a:tint val="75000"/>
                  </a:schemeClr>
                </a:solidFill>
              </a:defRPr>
            </a:lvl2pPr>
            <a:lvl3pPr marL="883365" indent="0" algn="ctr">
              <a:buNone/>
              <a:defRPr>
                <a:solidFill>
                  <a:schemeClr val="tx1">
                    <a:tint val="75000"/>
                  </a:schemeClr>
                </a:solidFill>
              </a:defRPr>
            </a:lvl3pPr>
            <a:lvl4pPr marL="1325045" indent="0" algn="ctr">
              <a:buNone/>
              <a:defRPr>
                <a:solidFill>
                  <a:schemeClr val="tx1">
                    <a:tint val="75000"/>
                  </a:schemeClr>
                </a:solidFill>
              </a:defRPr>
            </a:lvl4pPr>
            <a:lvl5pPr marL="1766727" indent="0" algn="ctr">
              <a:buNone/>
              <a:defRPr>
                <a:solidFill>
                  <a:schemeClr val="tx1">
                    <a:tint val="75000"/>
                  </a:schemeClr>
                </a:solidFill>
              </a:defRPr>
            </a:lvl5pPr>
            <a:lvl6pPr marL="2208407" indent="0" algn="ctr">
              <a:buNone/>
              <a:defRPr>
                <a:solidFill>
                  <a:schemeClr val="tx1">
                    <a:tint val="75000"/>
                  </a:schemeClr>
                </a:solidFill>
              </a:defRPr>
            </a:lvl6pPr>
            <a:lvl7pPr marL="2650088" indent="0" algn="ctr">
              <a:buNone/>
              <a:defRPr>
                <a:solidFill>
                  <a:schemeClr val="tx1">
                    <a:tint val="75000"/>
                  </a:schemeClr>
                </a:solidFill>
              </a:defRPr>
            </a:lvl7pPr>
            <a:lvl8pPr marL="3091769" indent="0" algn="ctr">
              <a:buNone/>
              <a:defRPr>
                <a:solidFill>
                  <a:schemeClr val="tx1">
                    <a:tint val="75000"/>
                  </a:schemeClr>
                </a:solidFill>
              </a:defRPr>
            </a:lvl8pPr>
            <a:lvl9pPr marL="3533451"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a:xfrm>
            <a:off x="359532" y="4050000"/>
            <a:ext cx="2160000" cy="270000"/>
          </a:xfrm>
        </p:spPr>
        <p:txBody>
          <a:bodyPr/>
          <a:lstStyle>
            <a:lvl1pPr>
              <a:defRPr b="1">
                <a:solidFill>
                  <a:schemeClr val="tx1">
                    <a:lumMod val="75000"/>
                    <a:lumOff val="25000"/>
                  </a:schemeClr>
                </a:solidFill>
              </a:defRPr>
            </a:lvl1pPr>
          </a:lstStyle>
          <a:p>
            <a:fld id="{A91F9457-B173-4560-82D4-9EE000E0FBF0}" type="datetime1">
              <a:rPr lang="en-AU" smtClean="0">
                <a:solidFill>
                  <a:prstClr val="black">
                    <a:lumMod val="75000"/>
                    <a:lumOff val="25000"/>
                  </a:prstClr>
                </a:solidFill>
              </a:rPr>
              <a:t>25/03/2021</a:t>
            </a:fld>
            <a:endParaRPr lang="en-AU">
              <a:solidFill>
                <a:prstClr val="black">
                  <a:lumMod val="75000"/>
                  <a:lumOff val="25000"/>
                </a:prstClr>
              </a:solidFill>
            </a:endParaRPr>
          </a:p>
        </p:txBody>
      </p:sp>
      <p:sp>
        <p:nvSpPr>
          <p:cNvPr id="5" name="Footer Placeholder 4"/>
          <p:cNvSpPr>
            <a:spLocks noGrp="1"/>
          </p:cNvSpPr>
          <p:nvPr>
            <p:ph type="ftr" sz="quarter" idx="11"/>
          </p:nvPr>
        </p:nvSpPr>
        <p:spPr>
          <a:xfrm>
            <a:off x="360000" y="3780000"/>
            <a:ext cx="6300000" cy="270000"/>
          </a:xfrm>
        </p:spPr>
        <p:txBody>
          <a:bodyPr/>
          <a:lstStyle>
            <a:lvl1pPr algn="l">
              <a:defRPr b="1">
                <a:solidFill>
                  <a:schemeClr val="tx1">
                    <a:lumMod val="75000"/>
                    <a:lumOff val="25000"/>
                  </a:schemeClr>
                </a:solidFill>
              </a:defRPr>
            </a:lvl1pPr>
          </a:lstStyle>
          <a:p>
            <a:endParaRPr lang="en-AU">
              <a:solidFill>
                <a:prstClr val="black">
                  <a:lumMod val="75000"/>
                  <a:lumOff val="2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3933057"/>
            <a:ext cx="1584175" cy="245468"/>
          </a:xfrm>
          <a:prstGeom prst="rect">
            <a:avLst/>
          </a:prstGeom>
        </p:spPr>
      </p:pic>
    </p:spTree>
    <p:extLst>
      <p:ext uri="{BB962C8B-B14F-4D97-AF65-F5344CB8AC3E}">
        <p14:creationId xmlns:p14="http://schemas.microsoft.com/office/powerpoint/2010/main" val="327434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540000" y="1619999"/>
            <a:ext cx="8064000" cy="4500000"/>
          </a:xfrm>
        </p:spPr>
        <p:txBody>
          <a:bodyPr/>
          <a:lstStyle>
            <a:lvl1pPr marL="174833" indent="-174833">
              <a:buFont typeface="Wingdings 3" pitchFamily="18" charset="2"/>
              <a:buChar char=""/>
              <a:defRPr>
                <a:solidFill>
                  <a:schemeClr val="tx1"/>
                </a:solidFill>
              </a:defRPr>
            </a:lvl1pPr>
            <a:lvl2pPr marL="349664" indent="-174833">
              <a:buFont typeface="Arial"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4207ABF-F44D-4447-9809-8E360CA202E1}"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A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3584821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Row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540000" y="1619998"/>
            <a:ext cx="8064000" cy="2196000"/>
          </a:xfrm>
        </p:spPr>
        <p:txBody>
          <a:bodyPr/>
          <a:lstStyle>
            <a:lvl1pPr marL="174833" indent="-174833">
              <a:buFont typeface="Wingdings 3" pitchFamily="18" charset="2"/>
              <a:buChar char=""/>
              <a:defRPr>
                <a:solidFill>
                  <a:schemeClr val="tx1"/>
                </a:solidFill>
              </a:defRPr>
            </a:lvl1pPr>
            <a:lvl2pPr marL="349664" indent="-174833">
              <a:buFont typeface="Arial"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88E93CA-DE15-4A24-9FAF-DF703F5D3DE8}"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A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
        <p:nvSpPr>
          <p:cNvPr id="8" name="Content Placeholder 7"/>
          <p:cNvSpPr>
            <a:spLocks noGrp="1"/>
          </p:cNvSpPr>
          <p:nvPr>
            <p:ph sz="quarter" idx="13"/>
          </p:nvPr>
        </p:nvSpPr>
        <p:spPr>
          <a:xfrm>
            <a:off x="539750" y="3933056"/>
            <a:ext cx="8064500" cy="2196000"/>
          </a:xfrm>
        </p:spPr>
        <p:txBody>
          <a:bodyPr/>
          <a:lstStyle>
            <a:lvl1pPr marL="174833" indent="-174833">
              <a:buFont typeface="Wingdings 3" pitchFamily="18" charset="2"/>
              <a:buChar char=""/>
              <a:defRPr>
                <a:solidFill>
                  <a:schemeClr val="tx1"/>
                </a:solidFill>
              </a:defRPr>
            </a:lvl1pPr>
            <a:lvl2pPr marL="349664" indent="-174833">
              <a:buFont typeface="Arial" pitchFamily="34" charset="0"/>
              <a:buChar char="›"/>
              <a:defRPr/>
            </a:lvl2pPr>
            <a:lvl3pPr marL="524497" indent="-174833">
              <a:buFont typeface="Arial"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17403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 without missionZer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00" y="1620000"/>
            <a:ext cx="5580000" cy="1170000"/>
          </a:xfrm>
        </p:spPr>
        <p:txBody>
          <a:bodyPr anchor="b" anchorCtr="0">
            <a:noAutofit/>
          </a:bodyPr>
          <a:lstStyle>
            <a:lvl1pPr algn="l">
              <a:defRPr sz="2308" b="1" cap="none" baseline="0">
                <a:solidFill>
                  <a:schemeClr val="accent1"/>
                </a:solidFill>
              </a:defRPr>
            </a:lvl1pPr>
          </a:lstStyle>
          <a:p>
            <a:r>
              <a:rPr lang="en-US"/>
              <a:t>Click to edit Master title style</a:t>
            </a:r>
            <a:endParaRPr lang="en-AU"/>
          </a:p>
        </p:txBody>
      </p:sp>
      <p:sp>
        <p:nvSpPr>
          <p:cNvPr id="3" name="Text Placeholder 2"/>
          <p:cNvSpPr>
            <a:spLocks noGrp="1"/>
          </p:cNvSpPr>
          <p:nvPr>
            <p:ph type="body" idx="1"/>
          </p:nvPr>
        </p:nvSpPr>
        <p:spPr>
          <a:xfrm>
            <a:off x="360000" y="2880000"/>
            <a:ext cx="6552312" cy="450000"/>
          </a:xfrm>
        </p:spPr>
        <p:txBody>
          <a:bodyPr anchor="t" anchorCtr="0">
            <a:noAutofit/>
          </a:bodyPr>
          <a:lstStyle>
            <a:lvl1pPr marL="0" indent="0">
              <a:buNone/>
              <a:defRPr lang="en-US" sz="1754" b="1" kern="1200" dirty="0" smtClean="0">
                <a:solidFill>
                  <a:schemeClr val="tx1"/>
                </a:solidFill>
                <a:latin typeface="+mn-lt"/>
                <a:ea typeface="+mn-ea"/>
                <a:cs typeface="+mn-cs"/>
              </a:defRPr>
            </a:lvl1pPr>
            <a:lvl2pPr marL="441683" indent="0">
              <a:buNone/>
              <a:defRPr sz="1754">
                <a:solidFill>
                  <a:schemeClr val="tx1">
                    <a:tint val="75000"/>
                  </a:schemeClr>
                </a:solidFill>
              </a:defRPr>
            </a:lvl2pPr>
            <a:lvl3pPr marL="883365" indent="0">
              <a:buNone/>
              <a:defRPr sz="1477">
                <a:solidFill>
                  <a:schemeClr val="tx1">
                    <a:tint val="75000"/>
                  </a:schemeClr>
                </a:solidFill>
              </a:defRPr>
            </a:lvl3pPr>
            <a:lvl4pPr marL="1325045" indent="0">
              <a:buNone/>
              <a:defRPr sz="1385">
                <a:solidFill>
                  <a:schemeClr val="tx1">
                    <a:tint val="75000"/>
                  </a:schemeClr>
                </a:solidFill>
              </a:defRPr>
            </a:lvl4pPr>
            <a:lvl5pPr marL="1766727" indent="0">
              <a:buNone/>
              <a:defRPr sz="1385">
                <a:solidFill>
                  <a:schemeClr val="tx1">
                    <a:tint val="75000"/>
                  </a:schemeClr>
                </a:solidFill>
              </a:defRPr>
            </a:lvl5pPr>
            <a:lvl6pPr marL="2208407" indent="0">
              <a:buNone/>
              <a:defRPr sz="1385">
                <a:solidFill>
                  <a:schemeClr val="tx1">
                    <a:tint val="75000"/>
                  </a:schemeClr>
                </a:solidFill>
              </a:defRPr>
            </a:lvl6pPr>
            <a:lvl7pPr marL="2650088" indent="0">
              <a:buNone/>
              <a:defRPr sz="1385">
                <a:solidFill>
                  <a:schemeClr val="tx1">
                    <a:tint val="75000"/>
                  </a:schemeClr>
                </a:solidFill>
              </a:defRPr>
            </a:lvl7pPr>
            <a:lvl8pPr marL="3091769" indent="0">
              <a:buNone/>
              <a:defRPr sz="1385">
                <a:solidFill>
                  <a:schemeClr val="tx1">
                    <a:tint val="75000"/>
                  </a:schemeClr>
                </a:solidFill>
              </a:defRPr>
            </a:lvl8pPr>
            <a:lvl9pPr marL="3533451" indent="0">
              <a:buNone/>
              <a:defRPr sz="138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60000" y="4050000"/>
            <a:ext cx="2160000" cy="270000"/>
          </a:xfrm>
        </p:spPr>
        <p:txBody>
          <a:bodyPr/>
          <a:lstStyle>
            <a:lvl1pPr>
              <a:defRPr b="1"/>
            </a:lvl1pPr>
          </a:lstStyle>
          <a:p>
            <a:fld id="{51ACD50E-6F5E-422A-AC69-E286C2E335F5}"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5" name="Footer Placeholder 4"/>
          <p:cNvSpPr>
            <a:spLocks noGrp="1"/>
          </p:cNvSpPr>
          <p:nvPr>
            <p:ph type="ftr" sz="quarter" idx="11"/>
          </p:nvPr>
        </p:nvSpPr>
        <p:spPr>
          <a:xfrm>
            <a:off x="360000" y="3780000"/>
            <a:ext cx="6300000" cy="270000"/>
          </a:xfrm>
        </p:spPr>
        <p:txBody>
          <a:bodyPr/>
          <a:lstStyle>
            <a:lvl1pPr>
              <a:defRPr b="1"/>
            </a:lvl1pPr>
          </a:lstStyle>
          <a:p>
            <a:endParaRPr lang="en-AU">
              <a:solidFill>
                <a:prstClr val="black">
                  <a:lumMod val="65000"/>
                  <a:lumOff val="35000"/>
                </a:prstClr>
              </a:solidFill>
            </a:endParaRPr>
          </a:p>
        </p:txBody>
      </p:sp>
    </p:spTree>
    <p:extLst>
      <p:ext uri="{BB962C8B-B14F-4D97-AF65-F5344CB8AC3E}">
        <p14:creationId xmlns:p14="http://schemas.microsoft.com/office/powerpoint/2010/main" val="216123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 with missionZer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00" y="1620000"/>
            <a:ext cx="5580000" cy="1170000"/>
          </a:xfrm>
        </p:spPr>
        <p:txBody>
          <a:bodyPr anchor="b" anchorCtr="0">
            <a:noAutofit/>
          </a:bodyPr>
          <a:lstStyle>
            <a:lvl1pPr algn="l">
              <a:defRPr sz="2308" b="1" cap="none" baseline="0">
                <a:solidFill>
                  <a:schemeClr val="accent1"/>
                </a:solidFill>
              </a:defRPr>
            </a:lvl1pPr>
          </a:lstStyle>
          <a:p>
            <a:r>
              <a:rPr lang="en-US"/>
              <a:t>Click to edit Master title style</a:t>
            </a:r>
            <a:endParaRPr lang="en-AU"/>
          </a:p>
        </p:txBody>
      </p:sp>
      <p:sp>
        <p:nvSpPr>
          <p:cNvPr id="3" name="Text Placeholder 2"/>
          <p:cNvSpPr>
            <a:spLocks noGrp="1"/>
          </p:cNvSpPr>
          <p:nvPr>
            <p:ph type="body" idx="1"/>
          </p:nvPr>
        </p:nvSpPr>
        <p:spPr>
          <a:xfrm>
            <a:off x="360000" y="2880000"/>
            <a:ext cx="6552312" cy="450000"/>
          </a:xfrm>
        </p:spPr>
        <p:txBody>
          <a:bodyPr anchor="t" anchorCtr="0">
            <a:noAutofit/>
          </a:bodyPr>
          <a:lstStyle>
            <a:lvl1pPr marL="0" indent="0">
              <a:buNone/>
              <a:defRPr lang="en-US" sz="1754" b="1" kern="1200" dirty="0" smtClean="0">
                <a:solidFill>
                  <a:schemeClr val="tx1"/>
                </a:solidFill>
                <a:latin typeface="+mn-lt"/>
                <a:ea typeface="+mn-ea"/>
                <a:cs typeface="+mn-cs"/>
              </a:defRPr>
            </a:lvl1pPr>
            <a:lvl2pPr marL="441683" indent="0">
              <a:buNone/>
              <a:defRPr sz="1754">
                <a:solidFill>
                  <a:schemeClr val="tx1">
                    <a:tint val="75000"/>
                  </a:schemeClr>
                </a:solidFill>
              </a:defRPr>
            </a:lvl2pPr>
            <a:lvl3pPr marL="883365" indent="0">
              <a:buNone/>
              <a:defRPr sz="1477">
                <a:solidFill>
                  <a:schemeClr val="tx1">
                    <a:tint val="75000"/>
                  </a:schemeClr>
                </a:solidFill>
              </a:defRPr>
            </a:lvl3pPr>
            <a:lvl4pPr marL="1325045" indent="0">
              <a:buNone/>
              <a:defRPr sz="1385">
                <a:solidFill>
                  <a:schemeClr val="tx1">
                    <a:tint val="75000"/>
                  </a:schemeClr>
                </a:solidFill>
              </a:defRPr>
            </a:lvl4pPr>
            <a:lvl5pPr marL="1766727" indent="0">
              <a:buNone/>
              <a:defRPr sz="1385">
                <a:solidFill>
                  <a:schemeClr val="tx1">
                    <a:tint val="75000"/>
                  </a:schemeClr>
                </a:solidFill>
              </a:defRPr>
            </a:lvl5pPr>
            <a:lvl6pPr marL="2208407" indent="0">
              <a:buNone/>
              <a:defRPr sz="1385">
                <a:solidFill>
                  <a:schemeClr val="tx1">
                    <a:tint val="75000"/>
                  </a:schemeClr>
                </a:solidFill>
              </a:defRPr>
            </a:lvl6pPr>
            <a:lvl7pPr marL="2650088" indent="0">
              <a:buNone/>
              <a:defRPr sz="1385">
                <a:solidFill>
                  <a:schemeClr val="tx1">
                    <a:tint val="75000"/>
                  </a:schemeClr>
                </a:solidFill>
              </a:defRPr>
            </a:lvl7pPr>
            <a:lvl8pPr marL="3091769" indent="0">
              <a:buNone/>
              <a:defRPr sz="1385">
                <a:solidFill>
                  <a:schemeClr val="tx1">
                    <a:tint val="75000"/>
                  </a:schemeClr>
                </a:solidFill>
              </a:defRPr>
            </a:lvl8pPr>
            <a:lvl9pPr marL="3533451" indent="0">
              <a:buNone/>
              <a:defRPr sz="138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60000" y="4050000"/>
            <a:ext cx="2160000" cy="270000"/>
          </a:xfrm>
        </p:spPr>
        <p:txBody>
          <a:bodyPr/>
          <a:lstStyle>
            <a:lvl1pPr>
              <a:defRPr b="1"/>
            </a:lvl1pPr>
          </a:lstStyle>
          <a:p>
            <a:fld id="{91BD1E06-5F0B-4236-A754-B6F9C46408ED}"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5" name="Footer Placeholder 4"/>
          <p:cNvSpPr>
            <a:spLocks noGrp="1"/>
          </p:cNvSpPr>
          <p:nvPr>
            <p:ph type="ftr" sz="quarter" idx="11"/>
          </p:nvPr>
        </p:nvSpPr>
        <p:spPr>
          <a:xfrm>
            <a:off x="360000" y="3780000"/>
            <a:ext cx="6300000" cy="270000"/>
          </a:xfrm>
        </p:spPr>
        <p:txBody>
          <a:bodyPr/>
          <a:lstStyle>
            <a:lvl1pPr>
              <a:defRPr b="1"/>
            </a:lvl1pPr>
          </a:lstStyle>
          <a:p>
            <a:endParaRPr lang="en-AU">
              <a:solidFill>
                <a:prstClr val="black">
                  <a:lumMod val="65000"/>
                  <a:lumOff val="3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3933057"/>
            <a:ext cx="1584175" cy="245468"/>
          </a:xfrm>
          <a:prstGeom prst="rect">
            <a:avLst/>
          </a:prstGeom>
        </p:spPr>
      </p:pic>
    </p:spTree>
    <p:extLst>
      <p:ext uri="{BB962C8B-B14F-4D97-AF65-F5344CB8AC3E}">
        <p14:creationId xmlns:p14="http://schemas.microsoft.com/office/powerpoint/2010/main" val="1750856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sz="half" idx="1"/>
          </p:nvPr>
        </p:nvSpPr>
        <p:spPr>
          <a:xfrm>
            <a:off x="540000" y="1620000"/>
            <a:ext cx="3960000" cy="4500000"/>
          </a:xfrm>
        </p:spPr>
        <p:txBody>
          <a:bodyPr/>
          <a:lstStyle>
            <a:lvl1pPr marL="174833" indent="-174833">
              <a:buFont typeface="Wingdings 3" pitchFamily="18" charset="2"/>
              <a:buChar char=""/>
              <a:defRPr sz="1754">
                <a:solidFill>
                  <a:schemeClr val="tx1"/>
                </a:solidFill>
              </a:defRPr>
            </a:lvl1pPr>
            <a:lvl2pPr marL="349664" indent="-174833">
              <a:buFont typeface="Arial" pitchFamily="34" charset="0"/>
              <a:buChar char="›"/>
              <a:defRPr sz="1754"/>
            </a:lvl2pPr>
            <a:lvl3pPr>
              <a:defRPr sz="1754"/>
            </a:lvl3pPr>
            <a:lvl4pPr>
              <a:defRPr sz="1754"/>
            </a:lvl4pPr>
            <a:lvl5pPr>
              <a:defRPr sz="1754"/>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20000"/>
            <a:ext cx="3960000" cy="4500000"/>
          </a:xfrm>
        </p:spPr>
        <p:txBody>
          <a:bodyPr/>
          <a:lstStyle>
            <a:lvl1pPr marL="174833" indent="-174833">
              <a:buFont typeface="Wingdings 3" pitchFamily="18" charset="2"/>
              <a:buChar char=""/>
              <a:defRPr sz="1754">
                <a:solidFill>
                  <a:schemeClr val="tx1"/>
                </a:solidFill>
              </a:defRPr>
            </a:lvl1pPr>
            <a:lvl2pPr marL="349664" indent="-174833">
              <a:buFont typeface="Arial" pitchFamily="34" charset="0"/>
              <a:buChar char="›"/>
              <a:defRPr sz="1754"/>
            </a:lvl2pPr>
            <a:lvl3pPr>
              <a:defRPr sz="1754"/>
            </a:lvl3pPr>
            <a:lvl4pPr>
              <a:defRPr sz="1754"/>
            </a:lvl4pPr>
            <a:lvl5pPr>
              <a:defRPr sz="1754"/>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7E7688F9-3B61-45F9-B7F0-D8F006C86163}"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A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3189259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sz="half" idx="1"/>
          </p:nvPr>
        </p:nvSpPr>
        <p:spPr>
          <a:xfrm>
            <a:off x="648144" y="1620000"/>
            <a:ext cx="5220000" cy="4500000"/>
          </a:xfrm>
        </p:spPr>
        <p:txBody>
          <a:bodyPr/>
          <a:lstStyle>
            <a:lvl1pPr marL="174833" indent="-174833">
              <a:buFont typeface="Wingdings 3" pitchFamily="18" charset="2"/>
              <a:buChar char=""/>
              <a:defRPr sz="1754">
                <a:solidFill>
                  <a:schemeClr val="tx1"/>
                </a:solidFill>
              </a:defRPr>
            </a:lvl1pPr>
            <a:lvl2pPr marL="450884" indent="-276050">
              <a:buFont typeface="Arial" pitchFamily="34" charset="0"/>
              <a:buChar char="›"/>
              <a:defRPr sz="1754"/>
            </a:lvl2pPr>
            <a:lvl3pPr marL="524497" indent="-174833">
              <a:buFont typeface="Arial" pitchFamily="34" charset="0"/>
              <a:buChar char="•"/>
              <a:defRPr sz="1754"/>
            </a:lvl3pPr>
            <a:lvl4pPr>
              <a:defRPr sz="1754"/>
            </a:lvl4pPr>
            <a:lvl5pPr>
              <a:defRPr sz="1754"/>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940000" y="1620000"/>
            <a:ext cx="2628000" cy="4500000"/>
          </a:xfrm>
        </p:spPr>
        <p:txBody>
          <a:bodyPr/>
          <a:lstStyle>
            <a:lvl1pPr marL="174833" indent="-174833">
              <a:buFont typeface="Wingdings 3" pitchFamily="18" charset="2"/>
              <a:buChar char=""/>
              <a:defRPr sz="1477">
                <a:solidFill>
                  <a:schemeClr val="tx1"/>
                </a:solidFill>
              </a:defRPr>
            </a:lvl1pPr>
            <a:lvl2pPr marL="349664" indent="-174833">
              <a:buFont typeface="Arial" pitchFamily="34" charset="0"/>
              <a:buChar char="›"/>
              <a:defRPr sz="1477">
                <a:solidFill>
                  <a:schemeClr val="tx1">
                    <a:lumMod val="65000"/>
                    <a:lumOff val="35000"/>
                  </a:schemeClr>
                </a:solidFill>
              </a:defRPr>
            </a:lvl2pPr>
            <a:lvl3pPr>
              <a:defRPr sz="1477"/>
            </a:lvl3pPr>
            <a:lvl4pPr>
              <a:defRPr sz="1477"/>
            </a:lvl4pPr>
            <a:lvl5pPr>
              <a:defRPr sz="1477"/>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880B274-641C-40FB-A2AB-524B5D9D4356}"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A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724969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1322B86D-0585-438C-8D4F-75A3FFA0497C}" type="datetime1">
              <a:rPr lang="en-AU" smtClean="0"/>
              <a:t>25/03/2021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8E5A8E53-6B2A-4241-96AC-8D49FD25DC61}"/>
              </a:ext>
            </a:extLst>
          </p:cNvPr>
          <p:cNvSpPr>
            <a:spLocks noGrp="1"/>
          </p:cNvSpPr>
          <p:nvPr>
            <p:ph type="body" sz="quarter" idx="13"/>
          </p:nvPr>
        </p:nvSpPr>
        <p:spPr>
          <a:xfrm>
            <a:off x="3150000" y="457199"/>
            <a:ext cx="5792400" cy="5626800"/>
          </a:xfrm>
        </p:spPr>
        <p:txBody>
          <a:bodyPr/>
          <a:lstStyle>
            <a:lvl1pPr marL="361950" indent="-361950">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371600" indent="-342900">
              <a:buFont typeface="+mj-lt"/>
              <a:buAutoNum type="arabicPeriod"/>
              <a:defRPr/>
            </a:lvl4pPr>
            <a:lvl5pPr marL="17145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AF2188CD-9EED-4AB1-AD8C-73C0F80DE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Text Placeholder 2"/>
          <p:cNvSpPr>
            <a:spLocks noGrp="1"/>
          </p:cNvSpPr>
          <p:nvPr>
            <p:ph type="body" idx="1"/>
          </p:nvPr>
        </p:nvSpPr>
        <p:spPr>
          <a:xfrm>
            <a:off x="540000" y="1535113"/>
            <a:ext cx="3960000" cy="639762"/>
          </a:xfrm>
        </p:spPr>
        <p:txBody>
          <a:bodyPr anchor="t" anchorCtr="0"/>
          <a:lstStyle>
            <a:lvl1pPr marL="0" indent="0">
              <a:buNone/>
              <a:defRPr sz="1939" b="1">
                <a:solidFill>
                  <a:schemeClr val="accent1"/>
                </a:solidFill>
              </a:defRPr>
            </a:lvl1pPr>
            <a:lvl2pPr marL="441683" indent="0">
              <a:buNone/>
              <a:defRPr sz="1939" b="1"/>
            </a:lvl2pPr>
            <a:lvl3pPr marL="883365" indent="0">
              <a:buNone/>
              <a:defRPr sz="1754" b="1"/>
            </a:lvl3pPr>
            <a:lvl4pPr marL="1325045" indent="0">
              <a:buNone/>
              <a:defRPr sz="1477" b="1"/>
            </a:lvl4pPr>
            <a:lvl5pPr marL="1766727" indent="0">
              <a:buNone/>
              <a:defRPr sz="1477" b="1"/>
            </a:lvl5pPr>
            <a:lvl6pPr marL="2208407" indent="0">
              <a:buNone/>
              <a:defRPr sz="1477" b="1"/>
            </a:lvl6pPr>
            <a:lvl7pPr marL="2650088" indent="0">
              <a:buNone/>
              <a:defRPr sz="1477" b="1"/>
            </a:lvl7pPr>
            <a:lvl8pPr marL="3091769" indent="0">
              <a:buNone/>
              <a:defRPr sz="1477" b="1"/>
            </a:lvl8pPr>
            <a:lvl9pPr marL="3533451" indent="0">
              <a:buNone/>
              <a:defRPr sz="1477" b="1"/>
            </a:lvl9pPr>
          </a:lstStyle>
          <a:p>
            <a:pPr lvl="0"/>
            <a:r>
              <a:rPr lang="en-US"/>
              <a:t>Click to edit Master text styles</a:t>
            </a:r>
          </a:p>
        </p:txBody>
      </p:sp>
      <p:sp>
        <p:nvSpPr>
          <p:cNvPr id="4" name="Content Placeholder 3"/>
          <p:cNvSpPr>
            <a:spLocks noGrp="1"/>
          </p:cNvSpPr>
          <p:nvPr>
            <p:ph sz="half" idx="2"/>
          </p:nvPr>
        </p:nvSpPr>
        <p:spPr>
          <a:xfrm>
            <a:off x="540000" y="2174886"/>
            <a:ext cx="3960000" cy="3954425"/>
          </a:xfrm>
        </p:spPr>
        <p:txBody>
          <a:bodyPr/>
          <a:lstStyle>
            <a:lvl1pPr marL="174833" indent="-174833">
              <a:buFont typeface="Wingdings 3" pitchFamily="18" charset="2"/>
              <a:buChar char=""/>
              <a:defRPr sz="1754">
                <a:solidFill>
                  <a:schemeClr val="tx1"/>
                </a:solidFill>
              </a:defRPr>
            </a:lvl1pPr>
            <a:lvl2pPr marL="349664" indent="-174833">
              <a:buFont typeface="Arial" pitchFamily="34" charset="0"/>
              <a:buChar char="›"/>
              <a:defRPr sz="1754"/>
            </a:lvl2pPr>
            <a:lvl3pPr>
              <a:defRPr sz="1754"/>
            </a:lvl3pPr>
            <a:lvl4pPr>
              <a:defRPr sz="1754"/>
            </a:lvl4pPr>
            <a:lvl5pPr>
              <a:defRPr sz="1754"/>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3960000" cy="639762"/>
          </a:xfrm>
        </p:spPr>
        <p:txBody>
          <a:bodyPr anchor="t" anchorCtr="0"/>
          <a:lstStyle>
            <a:lvl1pPr marL="0" indent="0">
              <a:buNone/>
              <a:defRPr sz="1939" b="1">
                <a:solidFill>
                  <a:schemeClr val="accent1"/>
                </a:solidFill>
              </a:defRPr>
            </a:lvl1pPr>
            <a:lvl2pPr marL="441683" indent="0">
              <a:buNone/>
              <a:defRPr sz="1939" b="1"/>
            </a:lvl2pPr>
            <a:lvl3pPr marL="883365" indent="0">
              <a:buNone/>
              <a:defRPr sz="1754" b="1"/>
            </a:lvl3pPr>
            <a:lvl4pPr marL="1325045" indent="0">
              <a:buNone/>
              <a:defRPr sz="1477" b="1"/>
            </a:lvl4pPr>
            <a:lvl5pPr marL="1766727" indent="0">
              <a:buNone/>
              <a:defRPr sz="1477" b="1"/>
            </a:lvl5pPr>
            <a:lvl6pPr marL="2208407" indent="0">
              <a:buNone/>
              <a:defRPr sz="1477" b="1"/>
            </a:lvl6pPr>
            <a:lvl7pPr marL="2650088" indent="0">
              <a:buNone/>
              <a:defRPr sz="1477" b="1"/>
            </a:lvl7pPr>
            <a:lvl8pPr marL="3091769" indent="0">
              <a:buNone/>
              <a:defRPr sz="1477" b="1"/>
            </a:lvl8pPr>
            <a:lvl9pPr marL="353345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645025" y="2174886"/>
            <a:ext cx="3960000" cy="3954425"/>
          </a:xfrm>
        </p:spPr>
        <p:txBody>
          <a:bodyPr/>
          <a:lstStyle>
            <a:lvl1pPr marL="174833" indent="-174833">
              <a:buFont typeface="Wingdings 3" pitchFamily="18" charset="2"/>
              <a:buChar char="}"/>
              <a:defRPr sz="1754">
                <a:solidFill>
                  <a:schemeClr val="tx1"/>
                </a:solidFill>
              </a:defRPr>
            </a:lvl1pPr>
            <a:lvl2pPr marL="349664" indent="-174833">
              <a:buFont typeface="Arial" pitchFamily="34" charset="0"/>
              <a:buChar char="›"/>
              <a:defRPr sz="1754"/>
            </a:lvl2pPr>
            <a:lvl3pPr>
              <a:defRPr sz="1754"/>
            </a:lvl3pPr>
            <a:lvl4pPr>
              <a:defRPr sz="1754"/>
            </a:lvl4pPr>
            <a:lvl5pPr>
              <a:defRPr sz="1754"/>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78707835-024D-47BE-BAC1-57CF05133F8B}"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AU">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83101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Date Placeholder 2"/>
          <p:cNvSpPr>
            <a:spLocks noGrp="1"/>
          </p:cNvSpPr>
          <p:nvPr>
            <p:ph type="dt" sz="half" idx="10"/>
          </p:nvPr>
        </p:nvSpPr>
        <p:spPr/>
        <p:txBody>
          <a:bodyPr/>
          <a:lstStyle/>
          <a:p>
            <a:fld id="{A7B65679-ACA8-457F-A172-097057B9D36F}"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AU">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705445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8F4E33-ABF1-448E-B62C-61B412FD7DFD}"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AU">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1522632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ght mixe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540000" y="1619999"/>
            <a:ext cx="8064000" cy="4500000"/>
          </a:xfrm>
        </p:spPr>
        <p:txBody>
          <a:bodyPr/>
          <a:lstStyle>
            <a:lvl1pPr marL="0" indent="0">
              <a:buNone/>
              <a:defRPr>
                <a:solidFill>
                  <a:schemeClr val="tx1"/>
                </a:solidFill>
              </a:defRPr>
            </a:lvl1pPr>
            <a:lvl2pPr marL="174833" indent="-174833">
              <a:spcAft>
                <a:spcPts val="387"/>
              </a:spcAft>
              <a:buFont typeface="Arial" pitchFamily="34" charset="0"/>
              <a:buChar char="›"/>
              <a:defRPr sz="1477"/>
            </a:lvl2pPr>
            <a:lvl3pPr marL="349664" indent="-174833">
              <a:spcAft>
                <a:spcPts val="387"/>
              </a:spcAft>
              <a:defRPr sz="1477"/>
            </a:lvl3pPr>
            <a:lvl4pPr marL="524497" indent="-174833">
              <a:spcAft>
                <a:spcPts val="387"/>
              </a:spcAft>
              <a:defRPr sz="1477"/>
            </a:lvl4pPr>
            <a:lvl5pPr marL="690127" indent="-165629">
              <a:spcAft>
                <a:spcPts val="387"/>
              </a:spcAft>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9305E33-5314-4F01-B6E6-41E26BEACDF7}"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A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600507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Ultra tigh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540000" y="1619999"/>
            <a:ext cx="8064000" cy="4500000"/>
          </a:xfrm>
        </p:spPr>
        <p:txBody>
          <a:bodyPr/>
          <a:lstStyle>
            <a:lvl1pPr marL="0" indent="0">
              <a:buNone/>
              <a:defRPr sz="1200" b="1">
                <a:solidFill>
                  <a:schemeClr val="tx1"/>
                </a:solidFill>
              </a:defRPr>
            </a:lvl1pPr>
            <a:lvl2pPr marL="174833" indent="-174833">
              <a:spcAft>
                <a:spcPts val="387"/>
              </a:spcAft>
              <a:buFont typeface="Arial" pitchFamily="34" charset="0"/>
              <a:buChar char="›"/>
              <a:defRPr sz="1015"/>
            </a:lvl2pPr>
            <a:lvl3pPr marL="349664" indent="-174833">
              <a:spcAft>
                <a:spcPts val="387"/>
              </a:spcAft>
              <a:defRPr sz="1015"/>
            </a:lvl3pPr>
            <a:lvl4pPr marL="524497" indent="-174833">
              <a:spcAft>
                <a:spcPts val="387"/>
              </a:spcAft>
              <a:defRPr sz="1015"/>
            </a:lvl4pPr>
            <a:lvl5pPr marL="690127" indent="-165629">
              <a:spcAft>
                <a:spcPts val="387"/>
              </a:spcAft>
              <a:defRPr sz="101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A4C76E4-9122-42DA-BBEC-42F17EDCC6B0}"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A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3899442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9" name="Textplatzhalter 2"/>
          <p:cNvSpPr>
            <a:spLocks noGrp="1"/>
          </p:cNvSpPr>
          <p:nvPr>
            <p:ph type="body" idx="13"/>
          </p:nvPr>
        </p:nvSpPr>
        <p:spPr>
          <a:xfrm>
            <a:off x="521550" y="897786"/>
            <a:ext cx="6804756" cy="562987"/>
          </a:xfrm>
          <a:prstGeom prst="rect">
            <a:avLst/>
          </a:prstGeom>
          <a:noFill/>
        </p:spPr>
        <p:txBody>
          <a:bodyPr wrap="square" lIns="0" tIns="72000" rIns="0" bIns="36000">
            <a:noAutofit/>
          </a:bodyPr>
          <a:lstStyle>
            <a:lvl1pPr marL="0" indent="0">
              <a:buNone/>
              <a:defRPr lang="de-DE" sz="1400" b="1"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76213" lvl="0" indent="-176213" algn="l" rtl="0" eaLnBrk="1" fontAlgn="base" hangingPunct="1">
              <a:spcBef>
                <a:spcPts val="800"/>
              </a:spcBef>
              <a:spcAft>
                <a:spcPct val="0"/>
              </a:spcAft>
              <a:buClr>
                <a:schemeClr val="tx1"/>
              </a:buClr>
              <a:buFontTx/>
              <a:buNone/>
            </a:pPr>
            <a:r>
              <a:rPr lang="en-US" noProof="0"/>
              <a:t>Click to edit Master text styles</a:t>
            </a:r>
          </a:p>
        </p:txBody>
      </p:sp>
      <p:sp>
        <p:nvSpPr>
          <p:cNvPr id="4" name="Titel 3"/>
          <p:cNvSpPr>
            <a:spLocks noGrp="1"/>
          </p:cNvSpPr>
          <p:nvPr>
            <p:ph type="title"/>
          </p:nvPr>
        </p:nvSpPr>
        <p:spPr>
          <a:xfrm>
            <a:off x="468314" y="-38099"/>
            <a:ext cx="8203443" cy="836711"/>
          </a:xfrm>
        </p:spPr>
        <p:txBody>
          <a:bodyPr/>
          <a:lstStyle>
            <a:lvl1pPr>
              <a:defRPr sz="2000"/>
            </a:lvl1pPr>
          </a:lstStyle>
          <a:p>
            <a:r>
              <a:rPr lang="en-US"/>
              <a:t>Click to edit Master title style</a:t>
            </a:r>
            <a:endParaRPr lang="de-DE"/>
          </a:p>
        </p:txBody>
      </p:sp>
      <p:sp>
        <p:nvSpPr>
          <p:cNvPr id="7" name="TextBox 6"/>
          <p:cNvSpPr txBox="1"/>
          <p:nvPr userDrawn="1"/>
        </p:nvSpPr>
        <p:spPr>
          <a:xfrm>
            <a:off x="8401587" y="6602696"/>
            <a:ext cx="536400" cy="244800"/>
          </a:xfrm>
          <a:prstGeom prst="rect">
            <a:avLst/>
          </a:prstGeom>
          <a:noFill/>
        </p:spPr>
        <p:txBody>
          <a:bodyPr wrap="square" lIns="0" tIns="0" rIns="0" bIns="0" rtlCol="0" anchor="ctr" anchorCtr="0">
            <a:noAutofit/>
          </a:bodyPr>
          <a:lstStyle/>
          <a:p>
            <a:pPr algn="r"/>
            <a:fld id="{597A8DCA-8F96-49CD-B4D5-7AC92F955860}" type="slidenum">
              <a:rPr lang="en-CA" sz="900">
                <a:solidFill>
                  <a:srgbClr val="7F7F7F"/>
                </a:solidFill>
                <a:cs typeface="Arial" pitchFamily="34" charset="0"/>
              </a:rPr>
              <a:pPr algn="r"/>
              <a:t>‹#›</a:t>
            </a:fld>
            <a:endParaRPr lang="en-CA" sz="900">
              <a:solidFill>
                <a:srgbClr val="7F7F7F"/>
              </a:solidFill>
              <a:cs typeface="Arial" pitchFamily="34" charset="0"/>
            </a:endParaRPr>
          </a:p>
        </p:txBody>
      </p:sp>
      <p:cxnSp>
        <p:nvCxnSpPr>
          <p:cNvPr id="3" name="Straight Connector 2"/>
          <p:cNvCxnSpPr/>
          <p:nvPr userDrawn="1"/>
        </p:nvCxnSpPr>
        <p:spPr>
          <a:xfrm>
            <a:off x="521550" y="798612"/>
            <a:ext cx="66967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063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1189177"/>
            <a:ext cx="8740142" cy="1783501"/>
          </a:xfrm>
        </p:spPr>
        <p:txBody>
          <a:bodyPr>
            <a:spAutoFit/>
          </a:bodyPr>
          <a:lstStyle>
            <a:lvl1pPr>
              <a:defRPr sz="294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22343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cenario Details Page 2">
    <p:spTree>
      <p:nvGrpSpPr>
        <p:cNvPr id="1" name=""/>
        <p:cNvGrpSpPr/>
        <p:nvPr/>
      </p:nvGrpSpPr>
      <p:grpSpPr>
        <a:xfrm>
          <a:off x="0" y="0"/>
          <a:ext cx="0" cy="0"/>
          <a:chOff x="0" y="0"/>
          <a:chExt cx="0" cy="0"/>
        </a:xfrm>
      </p:grpSpPr>
      <p:sp>
        <p:nvSpPr>
          <p:cNvPr id="23" name="Rectangle 22"/>
          <p:cNvSpPr/>
          <p:nvPr userDrawn="1"/>
        </p:nvSpPr>
        <p:spPr bwMode="auto">
          <a:xfrm>
            <a:off x="3134984" y="0"/>
            <a:ext cx="2796519" cy="6858000"/>
          </a:xfrm>
          <a:prstGeom prst="rect">
            <a:avLst/>
          </a:prstGeom>
          <a:solidFill>
            <a:schemeClr val="tx1">
              <a:lumMod val="50000"/>
              <a:lumOff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4290" tIns="205740" rIns="34290" bIns="34290" numCol="1" rtlCol="0" anchor="t" anchorCtr="0" compatLnSpc="1">
            <a:prstTxWarp prst="textNoShape">
              <a:avLst/>
            </a:prstTxWarp>
          </a:bodyPr>
          <a:lstStyle/>
          <a:p>
            <a:pPr marL="342867" lvl="1" defTabSz="685588" fontAlgn="base">
              <a:lnSpc>
                <a:spcPct val="90000"/>
              </a:lnSpc>
              <a:spcBef>
                <a:spcPct val="0"/>
              </a:spcBef>
              <a:spcAft>
                <a:spcPct val="0"/>
              </a:spcAft>
              <a:defRPr/>
            </a:pPr>
            <a:r>
              <a:rPr lang="en-US" sz="1500">
                <a:gradFill>
                  <a:gsLst>
                    <a:gs pos="0">
                      <a:srgbClr val="FFFFFF"/>
                    </a:gs>
                    <a:gs pos="100000">
                      <a:srgbClr val="FFFFFF"/>
                    </a:gs>
                  </a:gsLst>
                  <a:lin ang="5400000" scaled="0"/>
                </a:gradFill>
                <a:latin typeface="Segoe UI Light"/>
                <a:ea typeface="Segoe UI" pitchFamily="34" charset="0"/>
                <a:cs typeface="Segoe UI" pitchFamily="34" charset="0"/>
              </a:rPr>
              <a:t>Enablers</a:t>
            </a:r>
          </a:p>
        </p:txBody>
      </p:sp>
      <p:sp>
        <p:nvSpPr>
          <p:cNvPr id="7" name="Rectangle 6"/>
          <p:cNvSpPr/>
          <p:nvPr userDrawn="1"/>
        </p:nvSpPr>
        <p:spPr bwMode="white">
          <a:xfrm>
            <a:off x="5931568" y="0"/>
            <a:ext cx="3212432" cy="6858000"/>
          </a:xfrm>
          <a:prstGeom prst="rect">
            <a:avLst/>
          </a:prstGeom>
          <a:solidFill>
            <a:schemeClr val="tx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41" tIns="34241" rIns="34241" bIns="34241" numCol="1" spcCol="0" rtlCol="0" fromWordArt="0" anchor="ctr" anchorCtr="0" forceAA="0" compatLnSpc="1">
            <a:prstTxWarp prst="textNoShape">
              <a:avLst/>
            </a:prstTxWarp>
            <a:noAutofit/>
          </a:bodyPr>
          <a:lstStyle/>
          <a:p>
            <a:pPr algn="ctr" defTabSz="684583" fontAlgn="base">
              <a:spcBef>
                <a:spcPct val="0"/>
              </a:spcBef>
              <a:spcAft>
                <a:spcPct val="0"/>
              </a:spcAft>
              <a:defRPr/>
            </a:pPr>
            <a:endParaRPr lang="en-US" sz="1725">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 name="Rectangle 10"/>
          <p:cNvSpPr/>
          <p:nvPr userDrawn="1"/>
        </p:nvSpPr>
        <p:spPr bwMode="auto">
          <a:xfrm>
            <a:off x="5931569" y="177800"/>
            <a:ext cx="2463402" cy="43612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8006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1500">
                <a:gradFill>
                  <a:gsLst>
                    <a:gs pos="0">
                      <a:srgbClr val="FFFFFF"/>
                    </a:gs>
                    <a:gs pos="100000">
                      <a:srgbClr val="FFFFFF"/>
                    </a:gs>
                  </a:gsLst>
                  <a:lin ang="5400000" scaled="0"/>
                </a:gradFill>
                <a:latin typeface="Segoe UI Light"/>
                <a:ea typeface="Segoe UI" pitchFamily="34" charset="0"/>
                <a:cs typeface="Segoe UI" pitchFamily="34" charset="0"/>
              </a:rPr>
              <a:t>High Impact Roles</a:t>
            </a:r>
          </a:p>
        </p:txBody>
      </p:sp>
      <p:sp>
        <p:nvSpPr>
          <p:cNvPr id="27" name="Rectangle 26"/>
          <p:cNvSpPr/>
          <p:nvPr userDrawn="1"/>
        </p:nvSpPr>
        <p:spPr bwMode="auto">
          <a:xfrm>
            <a:off x="174814" y="943278"/>
            <a:ext cx="2825496" cy="436128"/>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7719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1500">
                <a:gradFill>
                  <a:gsLst>
                    <a:gs pos="0">
                      <a:srgbClr val="FFFFFF"/>
                    </a:gs>
                    <a:gs pos="100000">
                      <a:srgbClr val="FFFFFF"/>
                    </a:gs>
                  </a:gsLst>
                  <a:lin ang="5400000" scaled="0"/>
                </a:gradFill>
                <a:latin typeface="Segoe UI Light"/>
                <a:ea typeface="Segoe UI" pitchFamily="34" charset="0"/>
                <a:cs typeface="Segoe UI" pitchFamily="34" charset="0"/>
              </a:rPr>
              <a:t>Business Benefits</a:t>
            </a:r>
          </a:p>
        </p:txBody>
      </p:sp>
      <p:sp>
        <p:nvSpPr>
          <p:cNvPr id="28" name="Content Placeholder 47"/>
          <p:cNvSpPr>
            <a:spLocks noGrp="1"/>
          </p:cNvSpPr>
          <p:nvPr>
            <p:ph sz="quarter" idx="23" hasCustomPrompt="1"/>
          </p:nvPr>
        </p:nvSpPr>
        <p:spPr>
          <a:xfrm>
            <a:off x="176869" y="1393877"/>
            <a:ext cx="2826833" cy="823046"/>
          </a:xfrm>
        </p:spPr>
        <p:txBody>
          <a:bodyPr lIns="45720" tIns="45720" rIns="45720"/>
          <a:lstStyle>
            <a:lvl1pPr marL="128591" indent="-128591">
              <a:lnSpc>
                <a:spcPct val="100000"/>
              </a:lnSpc>
              <a:spcBef>
                <a:spcPts val="150"/>
              </a:spcBef>
              <a:buFont typeface="Wingdings" panose="05000000000000000000" pitchFamily="2" charset="2"/>
              <a:buChar char="§"/>
              <a:defRPr lang="en-US" sz="900" kern="1200" spc="0" baseline="0" dirty="0" smtClean="0">
                <a:solidFill>
                  <a:schemeClr val="bg2">
                    <a:lumMod val="75000"/>
                  </a:schemeClr>
                </a:solidFill>
                <a:latin typeface="+mj-lt"/>
                <a:ea typeface="+mn-ea"/>
                <a:cs typeface="+mn-cs"/>
              </a:defRPr>
            </a:lvl1pPr>
            <a:lvl2pPr marL="128591" indent="-128591">
              <a:buFont typeface="Wingdings" panose="05000000000000000000" pitchFamily="2" charset="2"/>
              <a:buChar char="§"/>
              <a:defRPr lang="en-US" sz="825" kern="1200" spc="-53" baseline="0" dirty="0" smtClean="0">
                <a:solidFill>
                  <a:schemeClr val="accent6">
                    <a:lumMod val="50000"/>
                  </a:schemeClr>
                </a:solidFill>
                <a:latin typeface="+mj-lt"/>
                <a:ea typeface="+mn-ea"/>
                <a:cs typeface="+mn-cs"/>
              </a:defRPr>
            </a:lvl2pPr>
            <a:lvl3pPr marL="214317" indent="-128591">
              <a:buFont typeface="Wingdings" panose="05000000000000000000" pitchFamily="2" charset="2"/>
              <a:buChar char="§"/>
              <a:defRPr sz="825"/>
            </a:lvl3pPr>
            <a:lvl4pPr marL="261943" indent="-128591">
              <a:buFont typeface="Wingdings" panose="05000000000000000000" pitchFamily="2" charset="2"/>
              <a:buChar char="§"/>
              <a:defRPr sz="788"/>
            </a:lvl4pPr>
            <a:lvl5pPr marL="261943" indent="-128591">
              <a:buFont typeface="Wingdings" panose="05000000000000000000" pitchFamily="2" charset="2"/>
              <a:buChar char="§"/>
              <a:defRPr sz="788"/>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55" name="Picture 3" descr="\\MAGNUM\Projects\Microsoft\Cloud Power FY12\Design\Icons\PNGs\Scalable_Elastic_4.png"/>
          <p:cNvPicPr>
            <a:picLocks noChangeAspect="1" noChangeArrowheads="1"/>
          </p:cNvPicPr>
          <p:nvPr userDrawn="1"/>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96539" y="928347"/>
            <a:ext cx="343721" cy="458295"/>
          </a:xfrm>
          <a:prstGeom prst="rect">
            <a:avLst/>
          </a:prstGeom>
          <a:noFill/>
        </p:spPr>
      </p:pic>
      <p:sp>
        <p:nvSpPr>
          <p:cNvPr id="81" name="Rectangle 80"/>
          <p:cNvSpPr/>
          <p:nvPr userDrawn="1"/>
        </p:nvSpPr>
        <p:spPr bwMode="auto">
          <a:xfrm>
            <a:off x="174814" y="4084720"/>
            <a:ext cx="2825496" cy="436128"/>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7719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1500">
                <a:gradFill>
                  <a:gsLst>
                    <a:gs pos="0">
                      <a:srgbClr val="FFFFFF"/>
                    </a:gs>
                    <a:gs pos="100000">
                      <a:srgbClr val="FFFFFF"/>
                    </a:gs>
                  </a:gsLst>
                  <a:lin ang="5400000" scaled="0"/>
                </a:gradFill>
                <a:latin typeface="Segoe UI Light"/>
                <a:ea typeface="Segoe UI" pitchFamily="34" charset="0"/>
                <a:cs typeface="Segoe UI" pitchFamily="34" charset="0"/>
              </a:rPr>
              <a:t>Metrics &amp; Measures</a:t>
            </a:r>
          </a:p>
        </p:txBody>
      </p:sp>
      <p:grpSp>
        <p:nvGrpSpPr>
          <p:cNvPr id="6" name="Group 5"/>
          <p:cNvGrpSpPr/>
          <p:nvPr userDrawn="1"/>
        </p:nvGrpSpPr>
        <p:grpSpPr>
          <a:xfrm>
            <a:off x="5989855" y="203128"/>
            <a:ext cx="418469" cy="382827"/>
            <a:chOff x="7999173" y="25327"/>
            <a:chExt cx="557958" cy="382827"/>
          </a:xfrm>
        </p:grpSpPr>
        <p:pic>
          <p:nvPicPr>
            <p:cNvPr id="87" name="Picture 4" descr="\\MAGNUM\Projects\Microsoft\Cloud Power FY12\Design\Icons\PNGs\IT_guy.png"/>
            <p:cNvPicPr>
              <a:picLocks noChangeAspect="1" noChangeArrowheads="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7999173" y="25327"/>
              <a:ext cx="357427" cy="357427"/>
            </a:xfrm>
            <a:prstGeom prst="rect">
              <a:avLst/>
            </a:prstGeom>
            <a:noFill/>
          </p:spPr>
        </p:pic>
        <p:pic>
          <p:nvPicPr>
            <p:cNvPr id="88" name="Picture 4" descr="\\MAGNUM\Projects\Microsoft\Cloud Power FY12\Design\Icons\PNGs\IT_guy.png"/>
            <p:cNvPicPr>
              <a:picLocks noChangeAspect="1" noChangeArrowheads="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8096589" y="50727"/>
              <a:ext cx="357427" cy="357427"/>
            </a:xfrm>
            <a:prstGeom prst="rect">
              <a:avLst/>
            </a:prstGeom>
            <a:noFill/>
          </p:spPr>
        </p:pic>
        <p:pic>
          <p:nvPicPr>
            <p:cNvPr id="89" name="Picture 4" descr="\\MAGNUM\Projects\Microsoft\Cloud Power FY12\Design\Icons\PNGs\IT_guy.png"/>
            <p:cNvPicPr>
              <a:picLocks noChangeAspect="1" noChangeArrowheads="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8199704" y="25327"/>
              <a:ext cx="357427" cy="357427"/>
            </a:xfrm>
            <a:prstGeom prst="rect">
              <a:avLst/>
            </a:prstGeom>
            <a:noFill/>
          </p:spPr>
        </p:pic>
      </p:grpSp>
      <p:sp>
        <p:nvSpPr>
          <p:cNvPr id="91" name="Freeform 90"/>
          <p:cNvSpPr/>
          <p:nvPr userDrawn="1"/>
        </p:nvSpPr>
        <p:spPr>
          <a:xfrm rot="12635514">
            <a:off x="246305" y="4189298"/>
            <a:ext cx="268137" cy="299945"/>
          </a:xfrm>
          <a:custGeom>
            <a:avLst/>
            <a:gdLst>
              <a:gd name="connsiteX0" fmla="*/ 664814 w 1528805"/>
              <a:gd name="connsiteY0" fmla="*/ 385562 h 1282626"/>
              <a:gd name="connsiteX1" fmla="*/ 664814 w 1528805"/>
              <a:gd name="connsiteY1" fmla="*/ 379615 h 1282626"/>
              <a:gd name="connsiteX2" fmla="*/ 674861 w 1528805"/>
              <a:gd name="connsiteY2" fmla="*/ 379615 h 1282626"/>
              <a:gd name="connsiteX3" fmla="*/ 669228 w 1528805"/>
              <a:gd name="connsiteY3" fmla="*/ 381531 h 1282626"/>
              <a:gd name="connsiteX4" fmla="*/ 780408 w 1528805"/>
              <a:gd name="connsiteY4" fmla="*/ 381805 h 1282626"/>
              <a:gd name="connsiteX5" fmla="*/ 780408 w 1528805"/>
              <a:gd name="connsiteY5" fmla="*/ 379615 h 1282626"/>
              <a:gd name="connsiteX6" fmla="*/ 775985 w 1528805"/>
              <a:gd name="connsiteY6" fmla="*/ 379615 h 1282626"/>
              <a:gd name="connsiteX7" fmla="*/ 1389946 w 1528805"/>
              <a:gd name="connsiteY7" fmla="*/ 93668 h 1282626"/>
              <a:gd name="connsiteX8" fmla="*/ 1322166 w 1528805"/>
              <a:gd name="connsiteY8" fmla="*/ 74994 h 1282626"/>
              <a:gd name="connsiteX9" fmla="*/ 1338474 w 1528805"/>
              <a:gd name="connsiteY9" fmla="*/ 6605 h 1282626"/>
              <a:gd name="connsiteX10" fmla="*/ 1406254 w 1528805"/>
              <a:gd name="connsiteY10" fmla="*/ 25280 h 1282626"/>
              <a:gd name="connsiteX11" fmla="*/ 1389946 w 1528805"/>
              <a:gd name="connsiteY11" fmla="*/ 93668 h 1282626"/>
              <a:gd name="connsiteX12" fmla="*/ 75038 w 1528805"/>
              <a:gd name="connsiteY12" fmla="*/ 871052 h 1282626"/>
              <a:gd name="connsiteX13" fmla="*/ 7258 w 1528805"/>
              <a:gd name="connsiteY13" fmla="*/ 852377 h 1282626"/>
              <a:gd name="connsiteX14" fmla="*/ 23566 w 1528805"/>
              <a:gd name="connsiteY14" fmla="*/ 783989 h 1282626"/>
              <a:gd name="connsiteX15" fmla="*/ 91345 w 1528805"/>
              <a:gd name="connsiteY15" fmla="*/ 802664 h 1282626"/>
              <a:gd name="connsiteX16" fmla="*/ 75038 w 1528805"/>
              <a:gd name="connsiteY16" fmla="*/ 871052 h 1282626"/>
              <a:gd name="connsiteX17" fmla="*/ 1505239 w 1528805"/>
              <a:gd name="connsiteY17" fmla="*/ 486273 h 1282626"/>
              <a:gd name="connsiteX18" fmla="*/ 1437459 w 1528805"/>
              <a:gd name="connsiteY18" fmla="*/ 467598 h 1282626"/>
              <a:gd name="connsiteX19" fmla="*/ 1453767 w 1528805"/>
              <a:gd name="connsiteY19" fmla="*/ 399210 h 1282626"/>
              <a:gd name="connsiteX20" fmla="*/ 1521547 w 1528805"/>
              <a:gd name="connsiteY20" fmla="*/ 417885 h 1282626"/>
              <a:gd name="connsiteX21" fmla="*/ 1505239 w 1528805"/>
              <a:gd name="connsiteY21" fmla="*/ 486273 h 1282626"/>
              <a:gd name="connsiteX22" fmla="*/ 363455 w 1528805"/>
              <a:gd name="connsiteY22" fmla="*/ 1161305 h 1282626"/>
              <a:gd name="connsiteX23" fmla="*/ 295675 w 1528805"/>
              <a:gd name="connsiteY23" fmla="*/ 1142630 h 1282626"/>
              <a:gd name="connsiteX24" fmla="*/ 311983 w 1528805"/>
              <a:gd name="connsiteY24" fmla="*/ 1074242 h 1282626"/>
              <a:gd name="connsiteX25" fmla="*/ 379763 w 1528805"/>
              <a:gd name="connsiteY25" fmla="*/ 1092917 h 1282626"/>
              <a:gd name="connsiteX26" fmla="*/ 363455 w 1528805"/>
              <a:gd name="connsiteY26" fmla="*/ 1161305 h 1282626"/>
              <a:gd name="connsiteX27" fmla="*/ 722611 w 1528805"/>
              <a:gd name="connsiteY27" fmla="*/ 1057502 h 1282626"/>
              <a:gd name="connsiteX28" fmla="*/ 715534 w 1528805"/>
              <a:gd name="connsiteY28" fmla="*/ 1050425 h 1282626"/>
              <a:gd name="connsiteX29" fmla="*/ 730005 w 1528805"/>
              <a:gd name="connsiteY29" fmla="*/ 1050108 h 1282626"/>
              <a:gd name="connsiteX30" fmla="*/ 1017254 w 1528805"/>
              <a:gd name="connsiteY30" fmla="*/ 970201 h 1282626"/>
              <a:gd name="connsiteX31" fmla="*/ 785931 w 1528805"/>
              <a:gd name="connsiteY31" fmla="*/ 1048882 h 1282626"/>
              <a:gd name="connsiteX32" fmla="*/ 730005 w 1528805"/>
              <a:gd name="connsiteY32" fmla="*/ 1050108 h 1282626"/>
              <a:gd name="connsiteX33" fmla="*/ 838205 w 1528805"/>
              <a:gd name="connsiteY33" fmla="*/ 941908 h 1282626"/>
              <a:gd name="connsiteX34" fmla="*/ 780408 w 1528805"/>
              <a:gd name="connsiteY34" fmla="*/ 941908 h 1282626"/>
              <a:gd name="connsiteX35" fmla="*/ 780408 w 1528805"/>
              <a:gd name="connsiteY35" fmla="*/ 589768 h 1282626"/>
              <a:gd name="connsiteX36" fmla="*/ 747076 w 1528805"/>
              <a:gd name="connsiteY36" fmla="*/ 601106 h 1282626"/>
              <a:gd name="connsiteX37" fmla="*/ 702653 w 1528805"/>
              <a:gd name="connsiteY37" fmla="*/ 597745 h 1282626"/>
              <a:gd name="connsiteX38" fmla="*/ 664814 w 1528805"/>
              <a:gd name="connsiteY38" fmla="*/ 579013 h 1282626"/>
              <a:gd name="connsiteX39" fmla="*/ 664814 w 1528805"/>
              <a:gd name="connsiteY39" fmla="*/ 941908 h 1282626"/>
              <a:gd name="connsiteX40" fmla="*/ 607017 w 1528805"/>
              <a:gd name="connsiteY40" fmla="*/ 941908 h 1282626"/>
              <a:gd name="connsiteX41" fmla="*/ 715534 w 1528805"/>
              <a:gd name="connsiteY41" fmla="*/ 1050425 h 1282626"/>
              <a:gd name="connsiteX42" fmla="*/ 666236 w 1528805"/>
              <a:gd name="connsiteY42" fmla="*/ 1051507 h 1282626"/>
              <a:gd name="connsiteX43" fmla="*/ 164567 w 1528805"/>
              <a:gd name="connsiteY43" fmla="*/ 735263 h 1282626"/>
              <a:gd name="connsiteX44" fmla="*/ 642077 w 1528805"/>
              <a:gd name="connsiteY44" fmla="*/ 452955 h 1282626"/>
              <a:gd name="connsiteX45" fmla="*/ 637768 w 1528805"/>
              <a:gd name="connsiteY45" fmla="*/ 462416 h 1282626"/>
              <a:gd name="connsiteX46" fmla="*/ 648525 w 1528805"/>
              <a:gd name="connsiteY46" fmla="*/ 532002 h 1282626"/>
              <a:gd name="connsiteX47" fmla="*/ 772443 w 1528805"/>
              <a:gd name="connsiteY47" fmla="*/ 566144 h 1282626"/>
              <a:gd name="connsiteX48" fmla="*/ 802258 w 1528805"/>
              <a:gd name="connsiteY48" fmla="*/ 441114 h 1282626"/>
              <a:gd name="connsiteX49" fmla="*/ 746473 w 1528805"/>
              <a:gd name="connsiteY49" fmla="*/ 398148 h 1282626"/>
              <a:gd name="connsiteX50" fmla="*/ 736107 w 1528805"/>
              <a:gd name="connsiteY50" fmla="*/ 397364 h 1282626"/>
              <a:gd name="connsiteX51" fmla="*/ 1222404 w 1528805"/>
              <a:gd name="connsiteY51" fmla="*/ 109861 h 1282626"/>
              <a:gd name="connsiteX52" fmla="*/ 1017254 w 1528805"/>
              <a:gd name="connsiteY52" fmla="*/ 970201 h 1282626"/>
              <a:gd name="connsiteX53" fmla="*/ 714973 w 1528805"/>
              <a:gd name="connsiteY53" fmla="*/ 1276021 h 1282626"/>
              <a:gd name="connsiteX54" fmla="*/ 647193 w 1528805"/>
              <a:gd name="connsiteY54" fmla="*/ 1257347 h 1282626"/>
              <a:gd name="connsiteX55" fmla="*/ 663501 w 1528805"/>
              <a:gd name="connsiteY55" fmla="*/ 1188959 h 1282626"/>
              <a:gd name="connsiteX56" fmla="*/ 731280 w 1528805"/>
              <a:gd name="connsiteY56" fmla="*/ 1207633 h 1282626"/>
              <a:gd name="connsiteX57" fmla="*/ 714973 w 1528805"/>
              <a:gd name="connsiteY57" fmla="*/ 1276021 h 1282626"/>
              <a:gd name="connsiteX58" fmla="*/ 1399220 w 1528805"/>
              <a:gd name="connsiteY58" fmla="*/ 871489 h 1282626"/>
              <a:gd name="connsiteX59" fmla="*/ 1331440 w 1528805"/>
              <a:gd name="connsiteY59" fmla="*/ 852814 h 1282626"/>
              <a:gd name="connsiteX60" fmla="*/ 1347748 w 1528805"/>
              <a:gd name="connsiteY60" fmla="*/ 784426 h 1282626"/>
              <a:gd name="connsiteX61" fmla="*/ 1415528 w 1528805"/>
              <a:gd name="connsiteY61" fmla="*/ 803101 h 1282626"/>
              <a:gd name="connsiteX62" fmla="*/ 1399220 w 1528805"/>
              <a:gd name="connsiteY62" fmla="*/ 871489 h 1282626"/>
              <a:gd name="connsiteX63" fmla="*/ 1125898 w 1528805"/>
              <a:gd name="connsiteY63" fmla="*/ 1171310 h 1282626"/>
              <a:gd name="connsiteX64" fmla="*/ 1058118 w 1528805"/>
              <a:gd name="connsiteY64" fmla="*/ 1152635 h 1282626"/>
              <a:gd name="connsiteX65" fmla="*/ 1074426 w 1528805"/>
              <a:gd name="connsiteY65" fmla="*/ 1084247 h 1282626"/>
              <a:gd name="connsiteX66" fmla="*/ 1142206 w 1528805"/>
              <a:gd name="connsiteY66" fmla="*/ 1102922 h 1282626"/>
              <a:gd name="connsiteX67" fmla="*/ 1125898 w 1528805"/>
              <a:gd name="connsiteY67" fmla="*/ 1171310 h 12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528805" h="1282626">
                <a:moveTo>
                  <a:pt x="664814" y="385562"/>
                </a:moveTo>
                <a:lnTo>
                  <a:pt x="664814" y="379615"/>
                </a:lnTo>
                <a:lnTo>
                  <a:pt x="674861" y="379615"/>
                </a:lnTo>
                <a:lnTo>
                  <a:pt x="669228" y="381531"/>
                </a:lnTo>
                <a:close/>
                <a:moveTo>
                  <a:pt x="780408" y="381805"/>
                </a:moveTo>
                <a:lnTo>
                  <a:pt x="780408" y="379615"/>
                </a:lnTo>
                <a:lnTo>
                  <a:pt x="775985" y="379615"/>
                </a:lnTo>
                <a:close/>
                <a:moveTo>
                  <a:pt x="1389946" y="93668"/>
                </a:moveTo>
                <a:cubicBezTo>
                  <a:pt x="1366725" y="107396"/>
                  <a:pt x="1336379" y="99035"/>
                  <a:pt x="1322166" y="74994"/>
                </a:cubicBezTo>
                <a:cubicBezTo>
                  <a:pt x="1307952" y="50952"/>
                  <a:pt x="1315253" y="20334"/>
                  <a:pt x="1338474" y="6605"/>
                </a:cubicBezTo>
                <a:cubicBezTo>
                  <a:pt x="1361694" y="-7123"/>
                  <a:pt x="1392040" y="1239"/>
                  <a:pt x="1406254" y="25280"/>
                </a:cubicBezTo>
                <a:cubicBezTo>
                  <a:pt x="1420467" y="49322"/>
                  <a:pt x="1413166" y="79940"/>
                  <a:pt x="1389946" y="93668"/>
                </a:cubicBezTo>
                <a:close/>
                <a:moveTo>
                  <a:pt x="75038" y="871052"/>
                </a:moveTo>
                <a:cubicBezTo>
                  <a:pt x="51817" y="884780"/>
                  <a:pt x="21471" y="876419"/>
                  <a:pt x="7258" y="852377"/>
                </a:cubicBezTo>
                <a:cubicBezTo>
                  <a:pt x="-6956" y="828335"/>
                  <a:pt x="345" y="797717"/>
                  <a:pt x="23566" y="783989"/>
                </a:cubicBezTo>
                <a:cubicBezTo>
                  <a:pt x="46786" y="770261"/>
                  <a:pt x="77132" y="778622"/>
                  <a:pt x="91345" y="802664"/>
                </a:cubicBezTo>
                <a:cubicBezTo>
                  <a:pt x="105559" y="826705"/>
                  <a:pt x="98258" y="857324"/>
                  <a:pt x="75038" y="871052"/>
                </a:cubicBezTo>
                <a:close/>
                <a:moveTo>
                  <a:pt x="1505239" y="486273"/>
                </a:moveTo>
                <a:cubicBezTo>
                  <a:pt x="1482019" y="500001"/>
                  <a:pt x="1451673" y="491640"/>
                  <a:pt x="1437459" y="467598"/>
                </a:cubicBezTo>
                <a:cubicBezTo>
                  <a:pt x="1423246" y="443557"/>
                  <a:pt x="1430547" y="412939"/>
                  <a:pt x="1453767" y="399210"/>
                </a:cubicBezTo>
                <a:cubicBezTo>
                  <a:pt x="1476988" y="385482"/>
                  <a:pt x="1507334" y="393843"/>
                  <a:pt x="1521547" y="417885"/>
                </a:cubicBezTo>
                <a:cubicBezTo>
                  <a:pt x="1535761" y="441927"/>
                  <a:pt x="1528460" y="472545"/>
                  <a:pt x="1505239" y="486273"/>
                </a:cubicBezTo>
                <a:close/>
                <a:moveTo>
                  <a:pt x="363455" y="1161305"/>
                </a:moveTo>
                <a:cubicBezTo>
                  <a:pt x="340234" y="1175033"/>
                  <a:pt x="309888" y="1166672"/>
                  <a:pt x="295675" y="1142630"/>
                </a:cubicBezTo>
                <a:cubicBezTo>
                  <a:pt x="281461" y="1118588"/>
                  <a:pt x="288762" y="1087970"/>
                  <a:pt x="311983" y="1074242"/>
                </a:cubicBezTo>
                <a:cubicBezTo>
                  <a:pt x="335203" y="1060514"/>
                  <a:pt x="365549" y="1068875"/>
                  <a:pt x="379763" y="1092917"/>
                </a:cubicBezTo>
                <a:cubicBezTo>
                  <a:pt x="393976" y="1116958"/>
                  <a:pt x="386675" y="1147577"/>
                  <a:pt x="363455" y="1161305"/>
                </a:cubicBezTo>
                <a:close/>
                <a:moveTo>
                  <a:pt x="722611" y="1057502"/>
                </a:moveTo>
                <a:lnTo>
                  <a:pt x="715534" y="1050425"/>
                </a:lnTo>
                <a:lnTo>
                  <a:pt x="730005" y="1050108"/>
                </a:lnTo>
                <a:close/>
                <a:moveTo>
                  <a:pt x="1017254" y="970201"/>
                </a:moveTo>
                <a:cubicBezTo>
                  <a:pt x="944225" y="1013376"/>
                  <a:pt x="865594" y="1039182"/>
                  <a:pt x="785931" y="1048882"/>
                </a:cubicBezTo>
                <a:lnTo>
                  <a:pt x="730005" y="1050108"/>
                </a:lnTo>
                <a:lnTo>
                  <a:pt x="838205" y="941908"/>
                </a:lnTo>
                <a:lnTo>
                  <a:pt x="780408" y="941908"/>
                </a:lnTo>
                <a:lnTo>
                  <a:pt x="780408" y="589768"/>
                </a:lnTo>
                <a:lnTo>
                  <a:pt x="747076" y="601106"/>
                </a:lnTo>
                <a:cubicBezTo>
                  <a:pt x="732176" y="602920"/>
                  <a:pt x="717083" y="601721"/>
                  <a:pt x="702653" y="597745"/>
                </a:cubicBezTo>
                <a:lnTo>
                  <a:pt x="664814" y="579013"/>
                </a:lnTo>
                <a:lnTo>
                  <a:pt x="664814" y="941908"/>
                </a:lnTo>
                <a:lnTo>
                  <a:pt x="607017" y="941908"/>
                </a:lnTo>
                <a:lnTo>
                  <a:pt x="715534" y="1050425"/>
                </a:lnTo>
                <a:lnTo>
                  <a:pt x="666236" y="1051507"/>
                </a:lnTo>
                <a:cubicBezTo>
                  <a:pt x="467359" y="1036271"/>
                  <a:pt x="276325" y="924295"/>
                  <a:pt x="164567" y="735263"/>
                </a:cubicBezTo>
                <a:lnTo>
                  <a:pt x="642077" y="452955"/>
                </a:lnTo>
                <a:lnTo>
                  <a:pt x="637768" y="462416"/>
                </a:lnTo>
                <a:cubicBezTo>
                  <a:pt x="632373" y="485042"/>
                  <a:pt x="635532" y="510025"/>
                  <a:pt x="648525" y="532002"/>
                </a:cubicBezTo>
                <a:cubicBezTo>
                  <a:pt x="674511" y="575956"/>
                  <a:pt x="729992" y="591242"/>
                  <a:pt x="772443" y="566144"/>
                </a:cubicBezTo>
                <a:cubicBezTo>
                  <a:pt x="814895" y="541047"/>
                  <a:pt x="828244" y="485068"/>
                  <a:pt x="802258" y="441114"/>
                </a:cubicBezTo>
                <a:cubicBezTo>
                  <a:pt x="789265" y="419137"/>
                  <a:pt x="768898" y="404327"/>
                  <a:pt x="746473" y="398148"/>
                </a:cubicBezTo>
                <a:lnTo>
                  <a:pt x="736107" y="397364"/>
                </a:lnTo>
                <a:lnTo>
                  <a:pt x="1222404" y="109861"/>
                </a:lnTo>
                <a:cubicBezTo>
                  <a:pt x="1401216" y="412313"/>
                  <a:pt x="1309368" y="797501"/>
                  <a:pt x="1017254" y="970201"/>
                </a:cubicBezTo>
                <a:close/>
                <a:moveTo>
                  <a:pt x="714973" y="1276021"/>
                </a:moveTo>
                <a:cubicBezTo>
                  <a:pt x="691752" y="1289749"/>
                  <a:pt x="661406" y="1281388"/>
                  <a:pt x="647193" y="1257347"/>
                </a:cubicBezTo>
                <a:cubicBezTo>
                  <a:pt x="632979" y="1233305"/>
                  <a:pt x="640280" y="1202687"/>
                  <a:pt x="663501" y="1188959"/>
                </a:cubicBezTo>
                <a:cubicBezTo>
                  <a:pt x="686721" y="1175231"/>
                  <a:pt x="717067" y="1183592"/>
                  <a:pt x="731280" y="1207633"/>
                </a:cubicBezTo>
                <a:cubicBezTo>
                  <a:pt x="745494" y="1231675"/>
                  <a:pt x="738193" y="1262293"/>
                  <a:pt x="714973" y="1276021"/>
                </a:cubicBezTo>
                <a:close/>
                <a:moveTo>
                  <a:pt x="1399220" y="871489"/>
                </a:moveTo>
                <a:cubicBezTo>
                  <a:pt x="1376000" y="885217"/>
                  <a:pt x="1345654" y="876856"/>
                  <a:pt x="1331440" y="852814"/>
                </a:cubicBezTo>
                <a:cubicBezTo>
                  <a:pt x="1317226" y="828773"/>
                  <a:pt x="1324527" y="798155"/>
                  <a:pt x="1347748" y="784426"/>
                </a:cubicBezTo>
                <a:cubicBezTo>
                  <a:pt x="1370968" y="770698"/>
                  <a:pt x="1401314" y="779059"/>
                  <a:pt x="1415528" y="803101"/>
                </a:cubicBezTo>
                <a:cubicBezTo>
                  <a:pt x="1429741" y="827143"/>
                  <a:pt x="1422440" y="857761"/>
                  <a:pt x="1399220" y="871489"/>
                </a:cubicBezTo>
                <a:close/>
                <a:moveTo>
                  <a:pt x="1125898" y="1171310"/>
                </a:moveTo>
                <a:cubicBezTo>
                  <a:pt x="1102678" y="1185038"/>
                  <a:pt x="1072332" y="1176677"/>
                  <a:pt x="1058118" y="1152635"/>
                </a:cubicBezTo>
                <a:cubicBezTo>
                  <a:pt x="1043905" y="1128594"/>
                  <a:pt x="1051205" y="1097975"/>
                  <a:pt x="1074426" y="1084247"/>
                </a:cubicBezTo>
                <a:cubicBezTo>
                  <a:pt x="1097646" y="1070519"/>
                  <a:pt x="1127992" y="1078880"/>
                  <a:pt x="1142206" y="1102922"/>
                </a:cubicBezTo>
                <a:cubicBezTo>
                  <a:pt x="1156420" y="1126964"/>
                  <a:pt x="1149119" y="1157582"/>
                  <a:pt x="1125898" y="1171310"/>
                </a:cubicBezTo>
                <a:close/>
              </a:path>
            </a:pathLst>
          </a:custGeom>
          <a:solidFill>
            <a:srgbClr val="FFFFFF"/>
          </a:solidFill>
          <a:ln w="3175" cap="flat" cmpd="sng" algn="ctr">
            <a:noFill/>
            <a:prstDash val="solid"/>
          </a:ln>
          <a:effectLst/>
        </p:spPr>
        <p:txBody>
          <a:bodyPr wrap="square" rtlCol="0" anchor="ctr">
            <a:noAutofit/>
          </a:bodyPr>
          <a:lstStyle/>
          <a:p>
            <a:pPr algn="ctr" defTabSz="685786">
              <a:defRPr/>
            </a:pPr>
            <a:endParaRPr lang="en-US" sz="900" kern="0">
              <a:solidFill>
                <a:srgbClr val="FFFFFF"/>
              </a:solidFill>
              <a:latin typeface="Segoe UI"/>
            </a:endParaRPr>
          </a:p>
        </p:txBody>
      </p:sp>
      <p:grpSp>
        <p:nvGrpSpPr>
          <p:cNvPr id="92" name="Group 91"/>
          <p:cNvGrpSpPr/>
          <p:nvPr userDrawn="1"/>
        </p:nvGrpSpPr>
        <p:grpSpPr bwMode="black">
          <a:xfrm>
            <a:off x="255722" y="2952189"/>
            <a:ext cx="222348" cy="318648"/>
            <a:chOff x="1435100" y="3879850"/>
            <a:chExt cx="739775" cy="795338"/>
          </a:xfrm>
          <a:solidFill>
            <a:schemeClr val="tx1"/>
          </a:solidFill>
        </p:grpSpPr>
        <p:sp>
          <p:nvSpPr>
            <p:cNvPr id="93" name="Freeform 6"/>
            <p:cNvSpPr>
              <a:spLocks/>
            </p:cNvSpPr>
            <p:nvPr/>
          </p:nvSpPr>
          <p:spPr bwMode="black">
            <a:xfrm>
              <a:off x="1435100" y="4191000"/>
              <a:ext cx="106363" cy="106363"/>
            </a:xfrm>
            <a:custGeom>
              <a:avLst/>
              <a:gdLst>
                <a:gd name="T0" fmla="*/ 15 w 67"/>
                <a:gd name="T1" fmla="*/ 67 h 67"/>
                <a:gd name="T2" fmla="*/ 15 w 67"/>
                <a:gd name="T3" fmla="*/ 66 h 67"/>
                <a:gd name="T4" fmla="*/ 33 w 67"/>
                <a:gd name="T5" fmla="*/ 48 h 67"/>
                <a:gd name="T6" fmla="*/ 52 w 67"/>
                <a:gd name="T7" fmla="*/ 67 h 67"/>
                <a:gd name="T8" fmla="*/ 67 w 67"/>
                <a:gd name="T9" fmla="*/ 52 h 67"/>
                <a:gd name="T10" fmla="*/ 66 w 67"/>
                <a:gd name="T11" fmla="*/ 51 h 67"/>
                <a:gd name="T12" fmla="*/ 48 w 67"/>
                <a:gd name="T13" fmla="*/ 33 h 67"/>
                <a:gd name="T14" fmla="*/ 67 w 67"/>
                <a:gd name="T15" fmla="*/ 15 h 67"/>
                <a:gd name="T16" fmla="*/ 52 w 67"/>
                <a:gd name="T17" fmla="*/ 0 h 67"/>
                <a:gd name="T18" fmla="*/ 33 w 67"/>
                <a:gd name="T19" fmla="*/ 19 h 67"/>
                <a:gd name="T20" fmla="*/ 15 w 67"/>
                <a:gd name="T21" fmla="*/ 0 h 67"/>
                <a:gd name="T22" fmla="*/ 0 w 67"/>
                <a:gd name="T23" fmla="*/ 15 h 67"/>
                <a:gd name="T24" fmla="*/ 19 w 67"/>
                <a:gd name="T25" fmla="*/ 33 h 67"/>
                <a:gd name="T26" fmla="*/ 0 w 67"/>
                <a:gd name="T27" fmla="*/ 52 h 67"/>
                <a:gd name="T28" fmla="*/ 15 w 67"/>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7">
                  <a:moveTo>
                    <a:pt x="15" y="67"/>
                  </a:moveTo>
                  <a:lnTo>
                    <a:pt x="15" y="66"/>
                  </a:lnTo>
                  <a:lnTo>
                    <a:pt x="33" y="48"/>
                  </a:lnTo>
                  <a:lnTo>
                    <a:pt x="52" y="67"/>
                  </a:lnTo>
                  <a:lnTo>
                    <a:pt x="67" y="52"/>
                  </a:lnTo>
                  <a:lnTo>
                    <a:pt x="66" y="51"/>
                  </a:lnTo>
                  <a:lnTo>
                    <a:pt x="48" y="33"/>
                  </a:lnTo>
                  <a:lnTo>
                    <a:pt x="67" y="15"/>
                  </a:lnTo>
                  <a:lnTo>
                    <a:pt x="52" y="0"/>
                  </a:lnTo>
                  <a:lnTo>
                    <a:pt x="33" y="19"/>
                  </a:lnTo>
                  <a:lnTo>
                    <a:pt x="15" y="0"/>
                  </a:lnTo>
                  <a:lnTo>
                    <a:pt x="0" y="15"/>
                  </a:lnTo>
                  <a:lnTo>
                    <a:pt x="19" y="33"/>
                  </a:lnTo>
                  <a:lnTo>
                    <a:pt x="0" y="52"/>
                  </a:lnTo>
                  <a:lnTo>
                    <a:pt x="15"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4" name="Freeform 7"/>
            <p:cNvSpPr>
              <a:spLocks/>
            </p:cNvSpPr>
            <p:nvPr/>
          </p:nvSpPr>
          <p:spPr bwMode="black">
            <a:xfrm>
              <a:off x="1620838" y="4208463"/>
              <a:ext cx="106363" cy="104775"/>
            </a:xfrm>
            <a:custGeom>
              <a:avLst/>
              <a:gdLst>
                <a:gd name="T0" fmla="*/ 66 w 67"/>
                <a:gd name="T1" fmla="*/ 51 h 66"/>
                <a:gd name="T2" fmla="*/ 48 w 67"/>
                <a:gd name="T3" fmla="*/ 33 h 66"/>
                <a:gd name="T4" fmla="*/ 67 w 67"/>
                <a:gd name="T5" fmla="*/ 14 h 66"/>
                <a:gd name="T6" fmla="*/ 52 w 67"/>
                <a:gd name="T7" fmla="*/ 0 h 66"/>
                <a:gd name="T8" fmla="*/ 33 w 67"/>
                <a:gd name="T9" fmla="*/ 18 h 66"/>
                <a:gd name="T10" fmla="*/ 15 w 67"/>
                <a:gd name="T11" fmla="*/ 0 h 66"/>
                <a:gd name="T12" fmla="*/ 0 w 67"/>
                <a:gd name="T13" fmla="*/ 14 h 66"/>
                <a:gd name="T14" fmla="*/ 19 w 67"/>
                <a:gd name="T15" fmla="*/ 33 h 66"/>
                <a:gd name="T16" fmla="*/ 0 w 67"/>
                <a:gd name="T17" fmla="*/ 51 h 66"/>
                <a:gd name="T18" fmla="*/ 15 w 67"/>
                <a:gd name="T19" fmla="*/ 66 h 66"/>
                <a:gd name="T20" fmla="*/ 15 w 67"/>
                <a:gd name="T21" fmla="*/ 66 h 66"/>
                <a:gd name="T22" fmla="*/ 33 w 67"/>
                <a:gd name="T23" fmla="*/ 48 h 66"/>
                <a:gd name="T24" fmla="*/ 52 w 67"/>
                <a:gd name="T25" fmla="*/ 66 h 66"/>
                <a:gd name="T26" fmla="*/ 67 w 67"/>
                <a:gd name="T27" fmla="*/ 51 h 66"/>
                <a:gd name="T28" fmla="*/ 66 w 67"/>
                <a:gd name="T29" fmla="*/ 5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6">
                  <a:moveTo>
                    <a:pt x="66" y="51"/>
                  </a:moveTo>
                  <a:lnTo>
                    <a:pt x="48" y="33"/>
                  </a:lnTo>
                  <a:lnTo>
                    <a:pt x="67" y="14"/>
                  </a:lnTo>
                  <a:lnTo>
                    <a:pt x="52" y="0"/>
                  </a:lnTo>
                  <a:lnTo>
                    <a:pt x="33" y="18"/>
                  </a:lnTo>
                  <a:lnTo>
                    <a:pt x="15" y="0"/>
                  </a:lnTo>
                  <a:lnTo>
                    <a:pt x="0" y="14"/>
                  </a:lnTo>
                  <a:lnTo>
                    <a:pt x="19" y="33"/>
                  </a:lnTo>
                  <a:lnTo>
                    <a:pt x="0" y="51"/>
                  </a:lnTo>
                  <a:lnTo>
                    <a:pt x="15" y="66"/>
                  </a:lnTo>
                  <a:lnTo>
                    <a:pt x="15" y="66"/>
                  </a:lnTo>
                  <a:lnTo>
                    <a:pt x="33" y="48"/>
                  </a:lnTo>
                  <a:lnTo>
                    <a:pt x="52" y="66"/>
                  </a:lnTo>
                  <a:lnTo>
                    <a:pt x="67" y="51"/>
                  </a:lnTo>
                  <a:lnTo>
                    <a:pt x="66"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5" name="Freeform 8"/>
            <p:cNvSpPr>
              <a:spLocks/>
            </p:cNvSpPr>
            <p:nvPr/>
          </p:nvSpPr>
          <p:spPr bwMode="black">
            <a:xfrm>
              <a:off x="1876425" y="4184650"/>
              <a:ext cx="104775" cy="104775"/>
            </a:xfrm>
            <a:custGeom>
              <a:avLst/>
              <a:gdLst>
                <a:gd name="T0" fmla="*/ 14 w 66"/>
                <a:gd name="T1" fmla="*/ 66 h 66"/>
                <a:gd name="T2" fmla="*/ 15 w 66"/>
                <a:gd name="T3" fmla="*/ 66 h 66"/>
                <a:gd name="T4" fmla="*/ 33 w 66"/>
                <a:gd name="T5" fmla="*/ 48 h 66"/>
                <a:gd name="T6" fmla="*/ 52 w 66"/>
                <a:gd name="T7" fmla="*/ 66 h 66"/>
                <a:gd name="T8" fmla="*/ 66 w 66"/>
                <a:gd name="T9" fmla="*/ 51 h 66"/>
                <a:gd name="T10" fmla="*/ 66 w 66"/>
                <a:gd name="T11" fmla="*/ 51 h 66"/>
                <a:gd name="T12" fmla="*/ 48 w 66"/>
                <a:gd name="T13" fmla="*/ 33 h 66"/>
                <a:gd name="T14" fmla="*/ 66 w 66"/>
                <a:gd name="T15" fmla="*/ 14 h 66"/>
                <a:gd name="T16" fmla="*/ 52 w 66"/>
                <a:gd name="T17" fmla="*/ 0 h 66"/>
                <a:gd name="T18" fmla="*/ 33 w 66"/>
                <a:gd name="T19" fmla="*/ 18 h 66"/>
                <a:gd name="T20" fmla="*/ 14 w 66"/>
                <a:gd name="T21" fmla="*/ 0 h 66"/>
                <a:gd name="T22" fmla="*/ 0 w 66"/>
                <a:gd name="T23" fmla="*/ 14 h 66"/>
                <a:gd name="T24" fmla="*/ 18 w 66"/>
                <a:gd name="T25" fmla="*/ 33 h 66"/>
                <a:gd name="T26" fmla="*/ 0 w 66"/>
                <a:gd name="T27" fmla="*/ 51 h 66"/>
                <a:gd name="T28" fmla="*/ 14 w 66"/>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6">
                  <a:moveTo>
                    <a:pt x="14" y="66"/>
                  </a:moveTo>
                  <a:lnTo>
                    <a:pt x="15" y="66"/>
                  </a:lnTo>
                  <a:lnTo>
                    <a:pt x="33" y="48"/>
                  </a:lnTo>
                  <a:lnTo>
                    <a:pt x="52" y="66"/>
                  </a:lnTo>
                  <a:lnTo>
                    <a:pt x="66" y="51"/>
                  </a:lnTo>
                  <a:lnTo>
                    <a:pt x="66" y="51"/>
                  </a:lnTo>
                  <a:lnTo>
                    <a:pt x="48" y="33"/>
                  </a:lnTo>
                  <a:lnTo>
                    <a:pt x="66" y="14"/>
                  </a:lnTo>
                  <a:lnTo>
                    <a:pt x="52" y="0"/>
                  </a:lnTo>
                  <a:lnTo>
                    <a:pt x="33" y="18"/>
                  </a:lnTo>
                  <a:lnTo>
                    <a:pt x="14" y="0"/>
                  </a:lnTo>
                  <a:lnTo>
                    <a:pt x="0" y="14"/>
                  </a:lnTo>
                  <a:lnTo>
                    <a:pt x="18" y="33"/>
                  </a:lnTo>
                  <a:lnTo>
                    <a:pt x="0" y="51"/>
                  </a:lnTo>
                  <a:lnTo>
                    <a:pt x="14"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6" name="Freeform 9"/>
            <p:cNvSpPr>
              <a:spLocks/>
            </p:cNvSpPr>
            <p:nvPr/>
          </p:nvSpPr>
          <p:spPr bwMode="black">
            <a:xfrm>
              <a:off x="1498600" y="3879850"/>
              <a:ext cx="336550" cy="795338"/>
            </a:xfrm>
            <a:custGeom>
              <a:avLst/>
              <a:gdLst>
                <a:gd name="T0" fmla="*/ 938 w 1156"/>
                <a:gd name="T1" fmla="*/ 2724 h 2724"/>
                <a:gd name="T2" fmla="*/ 1139 w 1156"/>
                <a:gd name="T3" fmla="*/ 2523 h 2724"/>
                <a:gd name="T4" fmla="*/ 1036 w 1156"/>
                <a:gd name="T5" fmla="*/ 2347 h 2724"/>
                <a:gd name="T6" fmla="*/ 1156 w 1156"/>
                <a:gd name="T7" fmla="*/ 1686 h 2724"/>
                <a:gd name="T8" fmla="*/ 953 w 1156"/>
                <a:gd name="T9" fmla="*/ 884 h 2724"/>
                <a:gd name="T10" fmla="*/ 188 w 1156"/>
                <a:gd name="T11" fmla="*/ 128 h 2724"/>
                <a:gd name="T12" fmla="*/ 327 w 1156"/>
                <a:gd name="T13" fmla="*/ 90 h 2724"/>
                <a:gd name="T14" fmla="*/ 302 w 1156"/>
                <a:gd name="T15" fmla="*/ 0 h 2724"/>
                <a:gd name="T16" fmla="*/ 0 w 1156"/>
                <a:gd name="T17" fmla="*/ 82 h 2724"/>
                <a:gd name="T18" fmla="*/ 83 w 1156"/>
                <a:gd name="T19" fmla="*/ 385 h 2724"/>
                <a:gd name="T20" fmla="*/ 173 w 1156"/>
                <a:gd name="T21" fmla="*/ 360 h 2724"/>
                <a:gd name="T22" fmla="*/ 135 w 1156"/>
                <a:gd name="T23" fmla="*/ 223 h 2724"/>
                <a:gd name="T24" fmla="*/ 858 w 1156"/>
                <a:gd name="T25" fmla="*/ 937 h 2724"/>
                <a:gd name="T26" fmla="*/ 1047 w 1156"/>
                <a:gd name="T27" fmla="*/ 1686 h 2724"/>
                <a:gd name="T28" fmla="*/ 979 w 1156"/>
                <a:gd name="T29" fmla="*/ 2171 h 2724"/>
                <a:gd name="T30" fmla="*/ 933 w 1156"/>
                <a:gd name="T31" fmla="*/ 2312 h 2724"/>
                <a:gd name="T32" fmla="*/ 929 w 1156"/>
                <a:gd name="T33" fmla="*/ 2321 h 2724"/>
                <a:gd name="T34" fmla="*/ 736 w 1156"/>
                <a:gd name="T35" fmla="*/ 2523 h 2724"/>
                <a:gd name="T36" fmla="*/ 938 w 1156"/>
                <a:gd name="T37" fmla="*/ 2724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6" h="2724">
                  <a:moveTo>
                    <a:pt x="938" y="2724"/>
                  </a:moveTo>
                  <a:cubicBezTo>
                    <a:pt x="1049" y="2724"/>
                    <a:pt x="1139" y="2634"/>
                    <a:pt x="1139" y="2523"/>
                  </a:cubicBezTo>
                  <a:cubicBezTo>
                    <a:pt x="1139" y="2447"/>
                    <a:pt x="1098" y="2382"/>
                    <a:pt x="1036" y="2347"/>
                  </a:cubicBezTo>
                  <a:cubicBezTo>
                    <a:pt x="1078" y="2239"/>
                    <a:pt x="1156" y="1994"/>
                    <a:pt x="1156" y="1686"/>
                  </a:cubicBezTo>
                  <a:cubicBezTo>
                    <a:pt x="1156" y="1444"/>
                    <a:pt x="1108" y="1164"/>
                    <a:pt x="953" y="884"/>
                  </a:cubicBezTo>
                  <a:cubicBezTo>
                    <a:pt x="807" y="619"/>
                    <a:pt x="566" y="356"/>
                    <a:pt x="188" y="128"/>
                  </a:cubicBezTo>
                  <a:cubicBezTo>
                    <a:pt x="327" y="90"/>
                    <a:pt x="327" y="90"/>
                    <a:pt x="327" y="90"/>
                  </a:cubicBezTo>
                  <a:cubicBezTo>
                    <a:pt x="302" y="0"/>
                    <a:pt x="302" y="0"/>
                    <a:pt x="302" y="0"/>
                  </a:cubicBezTo>
                  <a:cubicBezTo>
                    <a:pt x="0" y="82"/>
                    <a:pt x="0" y="82"/>
                    <a:pt x="0" y="82"/>
                  </a:cubicBezTo>
                  <a:cubicBezTo>
                    <a:pt x="83" y="385"/>
                    <a:pt x="83" y="385"/>
                    <a:pt x="83" y="385"/>
                  </a:cubicBezTo>
                  <a:cubicBezTo>
                    <a:pt x="173" y="360"/>
                    <a:pt x="173" y="360"/>
                    <a:pt x="173" y="360"/>
                  </a:cubicBezTo>
                  <a:cubicBezTo>
                    <a:pt x="135" y="223"/>
                    <a:pt x="135" y="223"/>
                    <a:pt x="135" y="223"/>
                  </a:cubicBezTo>
                  <a:cubicBezTo>
                    <a:pt x="497" y="443"/>
                    <a:pt x="721" y="690"/>
                    <a:pt x="858" y="937"/>
                  </a:cubicBezTo>
                  <a:cubicBezTo>
                    <a:pt x="1002" y="1198"/>
                    <a:pt x="1047" y="1459"/>
                    <a:pt x="1047" y="1686"/>
                  </a:cubicBezTo>
                  <a:cubicBezTo>
                    <a:pt x="1047" y="1881"/>
                    <a:pt x="1013" y="2051"/>
                    <a:pt x="979" y="2171"/>
                  </a:cubicBezTo>
                  <a:cubicBezTo>
                    <a:pt x="963" y="2231"/>
                    <a:pt x="946" y="2279"/>
                    <a:pt x="933" y="2312"/>
                  </a:cubicBezTo>
                  <a:cubicBezTo>
                    <a:pt x="932" y="2315"/>
                    <a:pt x="931" y="2318"/>
                    <a:pt x="929" y="2321"/>
                  </a:cubicBezTo>
                  <a:cubicBezTo>
                    <a:pt x="822" y="2326"/>
                    <a:pt x="736" y="2414"/>
                    <a:pt x="736" y="2523"/>
                  </a:cubicBezTo>
                  <a:cubicBezTo>
                    <a:pt x="736" y="2634"/>
                    <a:pt x="826" y="2724"/>
                    <a:pt x="938" y="27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7" name="Oval 10"/>
            <p:cNvSpPr>
              <a:spLocks noChangeArrowheads="1"/>
            </p:cNvSpPr>
            <p:nvPr/>
          </p:nvSpPr>
          <p:spPr bwMode="black">
            <a:xfrm>
              <a:off x="1744663" y="4589463"/>
              <a:ext cx="53975"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8" name="Freeform 11"/>
            <p:cNvSpPr>
              <a:spLocks/>
            </p:cNvSpPr>
            <p:nvPr/>
          </p:nvSpPr>
          <p:spPr bwMode="black">
            <a:xfrm>
              <a:off x="1860550" y="4225925"/>
              <a:ext cx="314325" cy="350838"/>
            </a:xfrm>
            <a:custGeom>
              <a:avLst/>
              <a:gdLst>
                <a:gd name="T0" fmla="*/ 695 w 1079"/>
                <a:gd name="T1" fmla="*/ 124 h 1206"/>
                <a:gd name="T2" fmla="*/ 834 w 1079"/>
                <a:gd name="T3" fmla="*/ 90 h 1206"/>
                <a:gd name="T4" fmla="*/ 812 w 1079"/>
                <a:gd name="T5" fmla="*/ 0 h 1206"/>
                <a:gd name="T6" fmla="*/ 507 w 1079"/>
                <a:gd name="T7" fmla="*/ 73 h 1206"/>
                <a:gd name="T8" fmla="*/ 580 w 1079"/>
                <a:gd name="T9" fmla="*/ 378 h 1206"/>
                <a:gd name="T10" fmla="*/ 671 w 1079"/>
                <a:gd name="T11" fmla="*/ 356 h 1206"/>
                <a:gd name="T12" fmla="*/ 638 w 1079"/>
                <a:gd name="T13" fmla="*/ 217 h 1206"/>
                <a:gd name="T14" fmla="*/ 924 w 1079"/>
                <a:gd name="T15" fmla="*/ 392 h 1206"/>
                <a:gd name="T16" fmla="*/ 528 w 1079"/>
                <a:gd name="T17" fmla="*/ 753 h 1206"/>
                <a:gd name="T18" fmla="*/ 362 w 1079"/>
                <a:gd name="T19" fmla="*/ 844 h 1206"/>
                <a:gd name="T20" fmla="*/ 337 w 1079"/>
                <a:gd name="T21" fmla="*/ 856 h 1206"/>
                <a:gd name="T22" fmla="*/ 201 w 1079"/>
                <a:gd name="T23" fmla="*/ 803 h 1206"/>
                <a:gd name="T24" fmla="*/ 0 w 1079"/>
                <a:gd name="T25" fmla="*/ 1005 h 1206"/>
                <a:gd name="T26" fmla="*/ 201 w 1079"/>
                <a:gd name="T27" fmla="*/ 1206 h 1206"/>
                <a:gd name="T28" fmla="*/ 403 w 1079"/>
                <a:gd name="T29" fmla="*/ 1005 h 1206"/>
                <a:gd name="T30" fmla="*/ 395 w 1079"/>
                <a:gd name="T31" fmla="*/ 949 h 1206"/>
                <a:gd name="T32" fmla="*/ 1047 w 1079"/>
                <a:gd name="T33" fmla="*/ 406 h 1206"/>
                <a:gd name="T34" fmla="*/ 1079 w 1079"/>
                <a:gd name="T35" fmla="*/ 359 h 1206"/>
                <a:gd name="T36" fmla="*/ 695 w 1079"/>
                <a:gd name="T37" fmla="*/ 1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9" h="1206">
                  <a:moveTo>
                    <a:pt x="695" y="124"/>
                  </a:moveTo>
                  <a:cubicBezTo>
                    <a:pt x="834" y="90"/>
                    <a:pt x="834" y="90"/>
                    <a:pt x="834" y="90"/>
                  </a:cubicBezTo>
                  <a:cubicBezTo>
                    <a:pt x="812" y="0"/>
                    <a:pt x="812" y="0"/>
                    <a:pt x="812" y="0"/>
                  </a:cubicBezTo>
                  <a:cubicBezTo>
                    <a:pt x="507" y="73"/>
                    <a:pt x="507" y="73"/>
                    <a:pt x="507" y="73"/>
                  </a:cubicBezTo>
                  <a:cubicBezTo>
                    <a:pt x="580" y="378"/>
                    <a:pt x="580" y="378"/>
                    <a:pt x="580" y="378"/>
                  </a:cubicBezTo>
                  <a:cubicBezTo>
                    <a:pt x="671" y="356"/>
                    <a:pt x="671" y="356"/>
                    <a:pt x="671" y="356"/>
                  </a:cubicBezTo>
                  <a:cubicBezTo>
                    <a:pt x="638" y="217"/>
                    <a:pt x="638" y="217"/>
                    <a:pt x="638" y="217"/>
                  </a:cubicBezTo>
                  <a:cubicBezTo>
                    <a:pt x="924" y="392"/>
                    <a:pt x="924" y="392"/>
                    <a:pt x="924" y="392"/>
                  </a:cubicBezTo>
                  <a:cubicBezTo>
                    <a:pt x="800" y="559"/>
                    <a:pt x="651" y="677"/>
                    <a:pt x="528" y="753"/>
                  </a:cubicBezTo>
                  <a:cubicBezTo>
                    <a:pt x="462" y="795"/>
                    <a:pt x="403" y="825"/>
                    <a:pt x="362" y="844"/>
                  </a:cubicBezTo>
                  <a:cubicBezTo>
                    <a:pt x="353" y="849"/>
                    <a:pt x="344" y="853"/>
                    <a:pt x="337" y="856"/>
                  </a:cubicBezTo>
                  <a:cubicBezTo>
                    <a:pt x="301" y="823"/>
                    <a:pt x="253" y="803"/>
                    <a:pt x="201" y="803"/>
                  </a:cubicBezTo>
                  <a:cubicBezTo>
                    <a:pt x="90" y="803"/>
                    <a:pt x="0" y="894"/>
                    <a:pt x="0" y="1005"/>
                  </a:cubicBezTo>
                  <a:cubicBezTo>
                    <a:pt x="0" y="1116"/>
                    <a:pt x="90" y="1206"/>
                    <a:pt x="201" y="1206"/>
                  </a:cubicBezTo>
                  <a:cubicBezTo>
                    <a:pt x="312" y="1206"/>
                    <a:pt x="403" y="1116"/>
                    <a:pt x="403" y="1005"/>
                  </a:cubicBezTo>
                  <a:cubicBezTo>
                    <a:pt x="403" y="986"/>
                    <a:pt x="400" y="967"/>
                    <a:pt x="395" y="949"/>
                  </a:cubicBezTo>
                  <a:cubicBezTo>
                    <a:pt x="524" y="891"/>
                    <a:pt x="829" y="729"/>
                    <a:pt x="1047" y="406"/>
                  </a:cubicBezTo>
                  <a:cubicBezTo>
                    <a:pt x="1079" y="359"/>
                    <a:pt x="1079" y="359"/>
                    <a:pt x="1079" y="359"/>
                  </a:cubicBezTo>
                  <a:lnTo>
                    <a:pt x="69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9" name="Oval 12"/>
            <p:cNvSpPr>
              <a:spLocks noChangeArrowheads="1"/>
            </p:cNvSpPr>
            <p:nvPr/>
          </p:nvSpPr>
          <p:spPr bwMode="black">
            <a:xfrm>
              <a:off x="1892300" y="4491038"/>
              <a:ext cx="53975"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100" name="Freeform 13"/>
            <p:cNvSpPr>
              <a:spLocks/>
            </p:cNvSpPr>
            <p:nvPr/>
          </p:nvSpPr>
          <p:spPr bwMode="black">
            <a:xfrm>
              <a:off x="1447800" y="4306888"/>
              <a:ext cx="215900" cy="322263"/>
            </a:xfrm>
            <a:custGeom>
              <a:avLst/>
              <a:gdLst>
                <a:gd name="T0" fmla="*/ 537 w 738"/>
                <a:gd name="T1" fmla="*/ 706 h 1109"/>
                <a:gd name="T2" fmla="*/ 506 w 738"/>
                <a:gd name="T3" fmla="*/ 708 h 1109"/>
                <a:gd name="T4" fmla="*/ 273 w 738"/>
                <a:gd name="T5" fmla="*/ 155 h 1109"/>
                <a:gd name="T6" fmla="*/ 408 w 738"/>
                <a:gd name="T7" fmla="*/ 101 h 1109"/>
                <a:gd name="T8" fmla="*/ 368 w 738"/>
                <a:gd name="T9" fmla="*/ 0 h 1109"/>
                <a:gd name="T10" fmla="*/ 0 w 738"/>
                <a:gd name="T11" fmla="*/ 147 h 1109"/>
                <a:gd name="T12" fmla="*/ 41 w 738"/>
                <a:gd name="T13" fmla="*/ 248 h 1109"/>
                <a:gd name="T14" fmla="*/ 172 w 738"/>
                <a:gd name="T15" fmla="*/ 195 h 1109"/>
                <a:gd name="T16" fmla="*/ 407 w 738"/>
                <a:gd name="T17" fmla="*/ 753 h 1109"/>
                <a:gd name="T18" fmla="*/ 335 w 738"/>
                <a:gd name="T19" fmla="*/ 908 h 1109"/>
                <a:gd name="T20" fmla="*/ 537 w 738"/>
                <a:gd name="T21" fmla="*/ 1109 h 1109"/>
                <a:gd name="T22" fmla="*/ 738 w 738"/>
                <a:gd name="T23" fmla="*/ 908 h 1109"/>
                <a:gd name="T24" fmla="*/ 537 w 738"/>
                <a:gd name="T25" fmla="*/ 706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8" h="1109">
                  <a:moveTo>
                    <a:pt x="537" y="706"/>
                  </a:moveTo>
                  <a:cubicBezTo>
                    <a:pt x="526" y="706"/>
                    <a:pt x="516" y="707"/>
                    <a:pt x="506" y="708"/>
                  </a:cubicBezTo>
                  <a:cubicBezTo>
                    <a:pt x="273" y="155"/>
                    <a:pt x="273" y="155"/>
                    <a:pt x="273" y="155"/>
                  </a:cubicBezTo>
                  <a:cubicBezTo>
                    <a:pt x="408" y="101"/>
                    <a:pt x="408" y="101"/>
                    <a:pt x="408" y="101"/>
                  </a:cubicBezTo>
                  <a:cubicBezTo>
                    <a:pt x="368" y="0"/>
                    <a:pt x="368" y="0"/>
                    <a:pt x="368" y="0"/>
                  </a:cubicBezTo>
                  <a:cubicBezTo>
                    <a:pt x="0" y="147"/>
                    <a:pt x="0" y="147"/>
                    <a:pt x="0" y="147"/>
                  </a:cubicBezTo>
                  <a:cubicBezTo>
                    <a:pt x="41" y="248"/>
                    <a:pt x="41" y="248"/>
                    <a:pt x="41" y="248"/>
                  </a:cubicBezTo>
                  <a:cubicBezTo>
                    <a:pt x="172" y="195"/>
                    <a:pt x="172" y="195"/>
                    <a:pt x="172" y="195"/>
                  </a:cubicBezTo>
                  <a:cubicBezTo>
                    <a:pt x="407" y="753"/>
                    <a:pt x="407" y="753"/>
                    <a:pt x="407" y="753"/>
                  </a:cubicBezTo>
                  <a:cubicBezTo>
                    <a:pt x="363" y="790"/>
                    <a:pt x="335" y="846"/>
                    <a:pt x="335" y="908"/>
                  </a:cubicBezTo>
                  <a:cubicBezTo>
                    <a:pt x="335" y="1019"/>
                    <a:pt x="425" y="1109"/>
                    <a:pt x="537" y="1109"/>
                  </a:cubicBezTo>
                  <a:cubicBezTo>
                    <a:pt x="648" y="1109"/>
                    <a:pt x="738" y="1019"/>
                    <a:pt x="738" y="908"/>
                  </a:cubicBezTo>
                  <a:cubicBezTo>
                    <a:pt x="738" y="796"/>
                    <a:pt x="648" y="706"/>
                    <a:pt x="537" y="7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101" name="Oval 14"/>
            <p:cNvSpPr>
              <a:spLocks noChangeArrowheads="1"/>
            </p:cNvSpPr>
            <p:nvPr/>
          </p:nvSpPr>
          <p:spPr bwMode="black">
            <a:xfrm>
              <a:off x="1577975" y="4543425"/>
              <a:ext cx="53975"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grpSp>
      <p:sp>
        <p:nvSpPr>
          <p:cNvPr id="37" name="Content Placeholder 47"/>
          <p:cNvSpPr>
            <a:spLocks noGrp="1"/>
          </p:cNvSpPr>
          <p:nvPr>
            <p:ph sz="quarter" idx="25" hasCustomPrompt="1"/>
          </p:nvPr>
        </p:nvSpPr>
        <p:spPr>
          <a:xfrm>
            <a:off x="176869" y="4532252"/>
            <a:ext cx="2826833" cy="823046"/>
          </a:xfrm>
        </p:spPr>
        <p:txBody>
          <a:bodyPr lIns="45720" tIns="45720" rIns="45720"/>
          <a:lstStyle>
            <a:lvl1pPr marL="128591" indent="-128591">
              <a:lnSpc>
                <a:spcPct val="100000"/>
              </a:lnSpc>
              <a:spcBef>
                <a:spcPts val="150"/>
              </a:spcBef>
              <a:buFont typeface="Wingdings" panose="05000000000000000000" pitchFamily="2" charset="2"/>
              <a:buChar char="§"/>
              <a:defRPr lang="en-US" sz="900" kern="1200" spc="0" baseline="0" dirty="0" smtClean="0">
                <a:solidFill>
                  <a:schemeClr val="bg2">
                    <a:lumMod val="75000"/>
                  </a:schemeClr>
                </a:solidFill>
                <a:latin typeface="+mj-lt"/>
                <a:ea typeface="+mn-ea"/>
                <a:cs typeface="+mn-cs"/>
              </a:defRPr>
            </a:lvl1pPr>
            <a:lvl2pPr marL="128591" indent="-128591">
              <a:buFont typeface="Wingdings" panose="05000000000000000000" pitchFamily="2" charset="2"/>
              <a:buChar char="§"/>
              <a:defRPr lang="en-US" sz="825" kern="1200" spc="-53" baseline="0" dirty="0" smtClean="0">
                <a:solidFill>
                  <a:schemeClr val="accent6">
                    <a:lumMod val="50000"/>
                  </a:schemeClr>
                </a:solidFill>
                <a:latin typeface="+mj-lt"/>
                <a:ea typeface="+mn-ea"/>
                <a:cs typeface="+mn-cs"/>
              </a:defRPr>
            </a:lvl2pPr>
            <a:lvl3pPr marL="214317" indent="-128591">
              <a:buFont typeface="Wingdings" panose="05000000000000000000" pitchFamily="2" charset="2"/>
              <a:buChar char="§"/>
              <a:defRPr sz="825"/>
            </a:lvl3pPr>
            <a:lvl4pPr marL="261943" indent="-128591">
              <a:buFont typeface="Wingdings" panose="05000000000000000000" pitchFamily="2" charset="2"/>
              <a:buChar char="§"/>
              <a:defRPr sz="788"/>
            </a:lvl4pPr>
            <a:lvl5pPr marL="261943" indent="-128591">
              <a:buFont typeface="Wingdings" panose="05000000000000000000" pitchFamily="2" charset="2"/>
              <a:buChar char="§"/>
              <a:defRPr sz="788"/>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a:off x="7575884" y="3962761"/>
            <a:ext cx="1402682" cy="355224"/>
            <a:chOff x="7908758" y="5507034"/>
            <a:chExt cx="1870242" cy="355224"/>
          </a:xfrm>
        </p:grpSpPr>
        <p:sp>
          <p:nvSpPr>
            <p:cNvPr id="45" name="Rectangle 44"/>
            <p:cNvSpPr/>
            <p:nvPr userDrawn="1"/>
          </p:nvSpPr>
          <p:spPr bwMode="auto">
            <a:xfrm>
              <a:off x="7908758" y="5507034"/>
              <a:ext cx="1870242" cy="35522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1200">
                  <a:gradFill>
                    <a:gsLst>
                      <a:gs pos="0">
                        <a:srgbClr val="FFFFFF"/>
                      </a:gs>
                      <a:gs pos="100000">
                        <a:srgbClr val="FFFFFF"/>
                      </a:gs>
                    </a:gsLst>
                    <a:lin ang="5400000" scaled="0"/>
                  </a:gradFill>
                  <a:latin typeface="Segoe UI Light"/>
                  <a:ea typeface="Segoe UI" pitchFamily="34" charset="0"/>
                  <a:cs typeface="Segoe UI" pitchFamily="34" charset="0"/>
                </a:rPr>
                <a:t>Knowledge</a:t>
              </a:r>
            </a:p>
          </p:txBody>
        </p:sp>
        <p:pic>
          <p:nvPicPr>
            <p:cNvPr id="46" name="Picture 30" descr="service-based.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008558" y="5547486"/>
              <a:ext cx="264616" cy="274320"/>
            </a:xfrm>
            <a:prstGeom prst="rect">
              <a:avLst/>
            </a:prstGeom>
            <a:noFill/>
            <a:ln>
              <a:noFill/>
            </a:ln>
          </p:spPr>
        </p:pic>
      </p:grpSp>
      <p:grpSp>
        <p:nvGrpSpPr>
          <p:cNvPr id="13" name="Group 12"/>
          <p:cNvGrpSpPr/>
          <p:nvPr userDrawn="1"/>
        </p:nvGrpSpPr>
        <p:grpSpPr>
          <a:xfrm>
            <a:off x="5960143" y="3962761"/>
            <a:ext cx="1402682" cy="355224"/>
            <a:chOff x="7908758" y="3784961"/>
            <a:chExt cx="1870242" cy="355224"/>
          </a:xfrm>
        </p:grpSpPr>
        <p:sp>
          <p:nvSpPr>
            <p:cNvPr id="24" name="Rectangle 23"/>
            <p:cNvSpPr/>
            <p:nvPr userDrawn="1"/>
          </p:nvSpPr>
          <p:spPr bwMode="auto">
            <a:xfrm>
              <a:off x="7908758" y="3784961"/>
              <a:ext cx="1870242" cy="35522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1200">
                  <a:gradFill>
                    <a:gsLst>
                      <a:gs pos="0">
                        <a:srgbClr val="FFFFFF"/>
                      </a:gs>
                      <a:gs pos="100000">
                        <a:srgbClr val="FFFFFF"/>
                      </a:gs>
                    </a:gsLst>
                    <a:lin ang="5400000" scaled="0"/>
                  </a:gradFill>
                  <a:latin typeface="Segoe UI Light"/>
                  <a:ea typeface="Segoe UI" pitchFamily="34" charset="0"/>
                  <a:cs typeface="Segoe UI" pitchFamily="34" charset="0"/>
                </a:rPr>
                <a:t>Skills</a:t>
              </a:r>
            </a:p>
          </p:txBody>
        </p:sp>
        <p:sp>
          <p:nvSpPr>
            <p:cNvPr id="47" name="Freeform 43"/>
            <p:cNvSpPr>
              <a:spLocks noChangeAspect="1" noEditPoints="1"/>
            </p:cNvSpPr>
            <p:nvPr userDrawn="1"/>
          </p:nvSpPr>
          <p:spPr bwMode="black">
            <a:xfrm>
              <a:off x="8032537" y="3838645"/>
              <a:ext cx="265176" cy="247856"/>
            </a:xfrm>
            <a:custGeom>
              <a:avLst/>
              <a:gdLst>
                <a:gd name="T0" fmla="*/ 106 w 800"/>
                <a:gd name="T1" fmla="*/ 178 h 748"/>
                <a:gd name="T2" fmla="*/ 204 w 800"/>
                <a:gd name="T3" fmla="*/ 88 h 748"/>
                <a:gd name="T4" fmla="*/ 495 w 800"/>
                <a:gd name="T5" fmla="*/ 588 h 748"/>
                <a:gd name="T6" fmla="*/ 398 w 800"/>
                <a:gd name="T7" fmla="*/ 677 h 748"/>
                <a:gd name="T8" fmla="*/ 148 w 800"/>
                <a:gd name="T9" fmla="*/ 300 h 748"/>
                <a:gd name="T10" fmla="*/ 84 w 800"/>
                <a:gd name="T11" fmla="*/ 138 h 748"/>
                <a:gd name="T12" fmla="*/ 49 w 800"/>
                <a:gd name="T13" fmla="*/ 220 h 748"/>
                <a:gd name="T14" fmla="*/ 0 w 800"/>
                <a:gd name="T15" fmla="*/ 499 h 748"/>
                <a:gd name="T16" fmla="*/ 148 w 800"/>
                <a:gd name="T17" fmla="*/ 300 h 748"/>
                <a:gd name="T18" fmla="*/ 263 w 800"/>
                <a:gd name="T19" fmla="*/ 719 h 748"/>
                <a:gd name="T20" fmla="*/ 257 w 800"/>
                <a:gd name="T21" fmla="*/ 657 h 748"/>
                <a:gd name="T22" fmla="*/ 169 w 800"/>
                <a:gd name="T23" fmla="*/ 732 h 748"/>
                <a:gd name="T24" fmla="*/ 229 w 800"/>
                <a:gd name="T25" fmla="*/ 661 h 748"/>
                <a:gd name="T26" fmla="*/ 169 w 800"/>
                <a:gd name="T27" fmla="*/ 732 h 748"/>
                <a:gd name="T28" fmla="*/ 144 w 800"/>
                <a:gd name="T29" fmla="*/ 735 h 748"/>
                <a:gd name="T30" fmla="*/ 138 w 800"/>
                <a:gd name="T31" fmla="*/ 674 h 748"/>
                <a:gd name="T32" fmla="*/ 51 w 800"/>
                <a:gd name="T33" fmla="*/ 748 h 748"/>
                <a:gd name="T34" fmla="*/ 111 w 800"/>
                <a:gd name="T35" fmla="*/ 678 h 748"/>
                <a:gd name="T36" fmla="*/ 51 w 800"/>
                <a:gd name="T37" fmla="*/ 748 h 748"/>
                <a:gd name="T38" fmla="*/ 28 w 800"/>
                <a:gd name="T39" fmla="*/ 716 h 748"/>
                <a:gd name="T40" fmla="*/ 47 w 800"/>
                <a:gd name="T41" fmla="*/ 741 h 748"/>
                <a:gd name="T42" fmla="*/ 351 w 800"/>
                <a:gd name="T43" fmla="*/ 696 h 748"/>
                <a:gd name="T44" fmla="*/ 328 w 800"/>
                <a:gd name="T45" fmla="*/ 659 h 748"/>
                <a:gd name="T46" fmla="*/ 277 w 800"/>
                <a:gd name="T47" fmla="*/ 706 h 748"/>
                <a:gd name="T48" fmla="*/ 457 w 800"/>
                <a:gd name="T49" fmla="*/ 471 h 748"/>
                <a:gd name="T50" fmla="*/ 505 w 800"/>
                <a:gd name="T51" fmla="*/ 567 h 748"/>
                <a:gd name="T52" fmla="*/ 509 w 800"/>
                <a:gd name="T53" fmla="*/ 568 h 748"/>
                <a:gd name="T54" fmla="*/ 516 w 800"/>
                <a:gd name="T55" fmla="*/ 556 h 748"/>
                <a:gd name="T56" fmla="*/ 667 w 800"/>
                <a:gd name="T57" fmla="*/ 326 h 748"/>
                <a:gd name="T58" fmla="*/ 794 w 800"/>
                <a:gd name="T59" fmla="*/ 166 h 748"/>
                <a:gd name="T60" fmla="*/ 715 w 800"/>
                <a:gd name="T61" fmla="*/ 260 h 748"/>
                <a:gd name="T62" fmla="*/ 775 w 800"/>
                <a:gd name="T63" fmla="*/ 124 h 748"/>
                <a:gd name="T64" fmla="*/ 682 w 800"/>
                <a:gd name="T65" fmla="*/ 241 h 748"/>
                <a:gd name="T66" fmla="*/ 742 w 800"/>
                <a:gd name="T67" fmla="*/ 104 h 748"/>
                <a:gd name="T68" fmla="*/ 650 w 800"/>
                <a:gd name="T69" fmla="*/ 221 h 748"/>
                <a:gd name="T70" fmla="*/ 709 w 800"/>
                <a:gd name="T71" fmla="*/ 85 h 748"/>
                <a:gd name="T72" fmla="*/ 589 w 800"/>
                <a:gd name="T73" fmla="*/ 248 h 748"/>
                <a:gd name="T74" fmla="*/ 615 w 800"/>
                <a:gd name="T75" fmla="*/ 294 h 748"/>
                <a:gd name="T76" fmla="*/ 520 w 800"/>
                <a:gd name="T77" fmla="*/ 247 h 748"/>
                <a:gd name="T78" fmla="*/ 490 w 800"/>
                <a:gd name="T79" fmla="*/ 1 h 748"/>
                <a:gd name="T80" fmla="*/ 460 w 800"/>
                <a:gd name="T81" fmla="*/ 24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0" h="748">
                  <a:moveTo>
                    <a:pt x="350" y="661"/>
                  </a:moveTo>
                  <a:cubicBezTo>
                    <a:pt x="106" y="178"/>
                    <a:pt x="106" y="178"/>
                    <a:pt x="106" y="178"/>
                  </a:cubicBezTo>
                  <a:cubicBezTo>
                    <a:pt x="98" y="160"/>
                    <a:pt x="105" y="138"/>
                    <a:pt x="122" y="130"/>
                  </a:cubicBezTo>
                  <a:cubicBezTo>
                    <a:pt x="204" y="88"/>
                    <a:pt x="204" y="88"/>
                    <a:pt x="204" y="88"/>
                  </a:cubicBezTo>
                  <a:cubicBezTo>
                    <a:pt x="222" y="80"/>
                    <a:pt x="244" y="87"/>
                    <a:pt x="252" y="104"/>
                  </a:cubicBezTo>
                  <a:cubicBezTo>
                    <a:pt x="495" y="588"/>
                    <a:pt x="495" y="588"/>
                    <a:pt x="495" y="588"/>
                  </a:cubicBezTo>
                  <a:cubicBezTo>
                    <a:pt x="504" y="605"/>
                    <a:pt x="497" y="627"/>
                    <a:pt x="479" y="636"/>
                  </a:cubicBezTo>
                  <a:cubicBezTo>
                    <a:pt x="398" y="677"/>
                    <a:pt x="398" y="677"/>
                    <a:pt x="398" y="677"/>
                  </a:cubicBezTo>
                  <a:cubicBezTo>
                    <a:pt x="380" y="686"/>
                    <a:pt x="358" y="679"/>
                    <a:pt x="350" y="661"/>
                  </a:cubicBezTo>
                  <a:close/>
                  <a:moveTo>
                    <a:pt x="148" y="300"/>
                  </a:moveTo>
                  <a:cubicBezTo>
                    <a:pt x="83" y="171"/>
                    <a:pt x="83" y="171"/>
                    <a:pt x="83" y="171"/>
                  </a:cubicBezTo>
                  <a:cubicBezTo>
                    <a:pt x="78" y="161"/>
                    <a:pt x="79" y="148"/>
                    <a:pt x="84" y="138"/>
                  </a:cubicBezTo>
                  <a:cubicBezTo>
                    <a:pt x="67" y="134"/>
                    <a:pt x="67" y="134"/>
                    <a:pt x="67" y="134"/>
                  </a:cubicBezTo>
                  <a:cubicBezTo>
                    <a:pt x="49" y="220"/>
                    <a:pt x="49" y="220"/>
                    <a:pt x="49" y="220"/>
                  </a:cubicBezTo>
                  <a:cubicBezTo>
                    <a:pt x="63" y="223"/>
                    <a:pt x="63" y="223"/>
                    <a:pt x="63" y="223"/>
                  </a:cubicBezTo>
                  <a:cubicBezTo>
                    <a:pt x="49" y="325"/>
                    <a:pt x="0" y="388"/>
                    <a:pt x="0" y="499"/>
                  </a:cubicBezTo>
                  <a:cubicBezTo>
                    <a:pt x="18" y="529"/>
                    <a:pt x="26" y="622"/>
                    <a:pt x="14" y="672"/>
                  </a:cubicBezTo>
                  <a:cubicBezTo>
                    <a:pt x="85" y="555"/>
                    <a:pt x="129" y="431"/>
                    <a:pt x="148" y="300"/>
                  </a:cubicBezTo>
                  <a:close/>
                  <a:moveTo>
                    <a:pt x="230" y="723"/>
                  </a:moveTo>
                  <a:cubicBezTo>
                    <a:pt x="263" y="719"/>
                    <a:pt x="263" y="719"/>
                    <a:pt x="263" y="719"/>
                  </a:cubicBezTo>
                  <a:cubicBezTo>
                    <a:pt x="290" y="653"/>
                    <a:pt x="290" y="653"/>
                    <a:pt x="290" y="653"/>
                  </a:cubicBezTo>
                  <a:cubicBezTo>
                    <a:pt x="257" y="657"/>
                    <a:pt x="257" y="657"/>
                    <a:pt x="257" y="657"/>
                  </a:cubicBezTo>
                  <a:cubicBezTo>
                    <a:pt x="230" y="723"/>
                    <a:pt x="230" y="723"/>
                    <a:pt x="230" y="723"/>
                  </a:cubicBezTo>
                  <a:close/>
                  <a:moveTo>
                    <a:pt x="169" y="732"/>
                  </a:moveTo>
                  <a:cubicBezTo>
                    <a:pt x="202" y="727"/>
                    <a:pt x="202" y="727"/>
                    <a:pt x="202" y="727"/>
                  </a:cubicBezTo>
                  <a:cubicBezTo>
                    <a:pt x="229" y="661"/>
                    <a:pt x="229" y="661"/>
                    <a:pt x="229" y="661"/>
                  </a:cubicBezTo>
                  <a:cubicBezTo>
                    <a:pt x="196" y="666"/>
                    <a:pt x="196" y="666"/>
                    <a:pt x="196" y="666"/>
                  </a:cubicBezTo>
                  <a:cubicBezTo>
                    <a:pt x="169" y="732"/>
                    <a:pt x="169" y="732"/>
                    <a:pt x="169" y="732"/>
                  </a:cubicBezTo>
                  <a:close/>
                  <a:moveTo>
                    <a:pt x="111" y="740"/>
                  </a:moveTo>
                  <a:cubicBezTo>
                    <a:pt x="144" y="735"/>
                    <a:pt x="144" y="735"/>
                    <a:pt x="144" y="735"/>
                  </a:cubicBezTo>
                  <a:cubicBezTo>
                    <a:pt x="171" y="669"/>
                    <a:pt x="171" y="669"/>
                    <a:pt x="171" y="669"/>
                  </a:cubicBezTo>
                  <a:cubicBezTo>
                    <a:pt x="138" y="674"/>
                    <a:pt x="138" y="674"/>
                    <a:pt x="138" y="674"/>
                  </a:cubicBezTo>
                  <a:cubicBezTo>
                    <a:pt x="111" y="740"/>
                    <a:pt x="111" y="740"/>
                    <a:pt x="111" y="740"/>
                  </a:cubicBezTo>
                  <a:close/>
                  <a:moveTo>
                    <a:pt x="51" y="748"/>
                  </a:moveTo>
                  <a:cubicBezTo>
                    <a:pt x="84" y="744"/>
                    <a:pt x="84" y="744"/>
                    <a:pt x="84" y="744"/>
                  </a:cubicBezTo>
                  <a:cubicBezTo>
                    <a:pt x="111" y="678"/>
                    <a:pt x="111" y="678"/>
                    <a:pt x="111" y="678"/>
                  </a:cubicBezTo>
                  <a:cubicBezTo>
                    <a:pt x="78" y="682"/>
                    <a:pt x="78" y="682"/>
                    <a:pt x="78" y="682"/>
                  </a:cubicBezTo>
                  <a:cubicBezTo>
                    <a:pt x="51" y="748"/>
                    <a:pt x="51" y="748"/>
                    <a:pt x="51" y="748"/>
                  </a:cubicBezTo>
                  <a:close/>
                  <a:moveTo>
                    <a:pt x="47" y="741"/>
                  </a:moveTo>
                  <a:cubicBezTo>
                    <a:pt x="28" y="716"/>
                    <a:pt x="28" y="716"/>
                    <a:pt x="28" y="716"/>
                  </a:cubicBezTo>
                  <a:cubicBezTo>
                    <a:pt x="60" y="711"/>
                    <a:pt x="60" y="711"/>
                    <a:pt x="60" y="711"/>
                  </a:cubicBezTo>
                  <a:cubicBezTo>
                    <a:pt x="47" y="741"/>
                    <a:pt x="47" y="741"/>
                    <a:pt x="47" y="741"/>
                  </a:cubicBezTo>
                  <a:close/>
                  <a:moveTo>
                    <a:pt x="277" y="706"/>
                  </a:moveTo>
                  <a:cubicBezTo>
                    <a:pt x="351" y="696"/>
                    <a:pt x="351" y="696"/>
                    <a:pt x="351" y="696"/>
                  </a:cubicBezTo>
                  <a:cubicBezTo>
                    <a:pt x="347" y="693"/>
                    <a:pt x="343" y="689"/>
                    <a:pt x="341" y="684"/>
                  </a:cubicBezTo>
                  <a:cubicBezTo>
                    <a:pt x="328" y="659"/>
                    <a:pt x="328" y="659"/>
                    <a:pt x="328" y="659"/>
                  </a:cubicBezTo>
                  <a:cubicBezTo>
                    <a:pt x="295" y="664"/>
                    <a:pt x="295" y="664"/>
                    <a:pt x="295" y="664"/>
                  </a:cubicBezTo>
                  <a:cubicBezTo>
                    <a:pt x="277" y="706"/>
                    <a:pt x="277" y="706"/>
                    <a:pt x="277" y="706"/>
                  </a:cubicBezTo>
                  <a:close/>
                  <a:moveTo>
                    <a:pt x="460" y="249"/>
                  </a:moveTo>
                  <a:cubicBezTo>
                    <a:pt x="457" y="471"/>
                    <a:pt x="457" y="471"/>
                    <a:pt x="457" y="471"/>
                  </a:cubicBezTo>
                  <a:cubicBezTo>
                    <a:pt x="481" y="518"/>
                    <a:pt x="481" y="518"/>
                    <a:pt x="481" y="518"/>
                  </a:cubicBezTo>
                  <a:cubicBezTo>
                    <a:pt x="505" y="567"/>
                    <a:pt x="505" y="567"/>
                    <a:pt x="505" y="567"/>
                  </a:cubicBezTo>
                  <a:cubicBezTo>
                    <a:pt x="507" y="571"/>
                    <a:pt x="507" y="571"/>
                    <a:pt x="507" y="571"/>
                  </a:cubicBezTo>
                  <a:cubicBezTo>
                    <a:pt x="509" y="568"/>
                    <a:pt x="509" y="568"/>
                    <a:pt x="509" y="568"/>
                  </a:cubicBezTo>
                  <a:cubicBezTo>
                    <a:pt x="516" y="568"/>
                    <a:pt x="516" y="568"/>
                    <a:pt x="516" y="568"/>
                  </a:cubicBezTo>
                  <a:cubicBezTo>
                    <a:pt x="516" y="556"/>
                    <a:pt x="516" y="556"/>
                    <a:pt x="516" y="556"/>
                  </a:cubicBezTo>
                  <a:cubicBezTo>
                    <a:pt x="658" y="320"/>
                    <a:pt x="658" y="320"/>
                    <a:pt x="658" y="320"/>
                  </a:cubicBezTo>
                  <a:cubicBezTo>
                    <a:pt x="667" y="326"/>
                    <a:pt x="667" y="326"/>
                    <a:pt x="667" y="326"/>
                  </a:cubicBezTo>
                  <a:cubicBezTo>
                    <a:pt x="680" y="333"/>
                    <a:pt x="696" y="329"/>
                    <a:pt x="703" y="317"/>
                  </a:cubicBezTo>
                  <a:cubicBezTo>
                    <a:pt x="794" y="166"/>
                    <a:pt x="794" y="166"/>
                    <a:pt x="794" y="166"/>
                  </a:cubicBezTo>
                  <a:cubicBezTo>
                    <a:pt x="800" y="156"/>
                    <a:pt x="798" y="143"/>
                    <a:pt x="790" y="134"/>
                  </a:cubicBezTo>
                  <a:cubicBezTo>
                    <a:pt x="715" y="260"/>
                    <a:pt x="715" y="260"/>
                    <a:pt x="715" y="260"/>
                  </a:cubicBezTo>
                  <a:cubicBezTo>
                    <a:pt x="699" y="250"/>
                    <a:pt x="699" y="250"/>
                    <a:pt x="699" y="250"/>
                  </a:cubicBezTo>
                  <a:cubicBezTo>
                    <a:pt x="775" y="124"/>
                    <a:pt x="775" y="124"/>
                    <a:pt x="775" y="124"/>
                  </a:cubicBezTo>
                  <a:cubicBezTo>
                    <a:pt x="758" y="114"/>
                    <a:pt x="758" y="114"/>
                    <a:pt x="758" y="114"/>
                  </a:cubicBezTo>
                  <a:cubicBezTo>
                    <a:pt x="682" y="241"/>
                    <a:pt x="682" y="241"/>
                    <a:pt x="682" y="241"/>
                  </a:cubicBezTo>
                  <a:cubicBezTo>
                    <a:pt x="666" y="231"/>
                    <a:pt x="666" y="231"/>
                    <a:pt x="666" y="231"/>
                  </a:cubicBezTo>
                  <a:cubicBezTo>
                    <a:pt x="742" y="104"/>
                    <a:pt x="742" y="104"/>
                    <a:pt x="742" y="104"/>
                  </a:cubicBezTo>
                  <a:cubicBezTo>
                    <a:pt x="725" y="94"/>
                    <a:pt x="725" y="94"/>
                    <a:pt x="725" y="94"/>
                  </a:cubicBezTo>
                  <a:cubicBezTo>
                    <a:pt x="650" y="221"/>
                    <a:pt x="650" y="221"/>
                    <a:pt x="650" y="221"/>
                  </a:cubicBezTo>
                  <a:cubicBezTo>
                    <a:pt x="633" y="211"/>
                    <a:pt x="633" y="211"/>
                    <a:pt x="633" y="211"/>
                  </a:cubicBezTo>
                  <a:cubicBezTo>
                    <a:pt x="709" y="85"/>
                    <a:pt x="709" y="85"/>
                    <a:pt x="709" y="85"/>
                  </a:cubicBezTo>
                  <a:cubicBezTo>
                    <a:pt x="697" y="82"/>
                    <a:pt x="685" y="87"/>
                    <a:pt x="679" y="97"/>
                  </a:cubicBezTo>
                  <a:cubicBezTo>
                    <a:pt x="589" y="248"/>
                    <a:pt x="589" y="248"/>
                    <a:pt x="589" y="248"/>
                  </a:cubicBezTo>
                  <a:cubicBezTo>
                    <a:pt x="581" y="261"/>
                    <a:pt x="585" y="277"/>
                    <a:pt x="598" y="284"/>
                  </a:cubicBezTo>
                  <a:cubicBezTo>
                    <a:pt x="615" y="294"/>
                    <a:pt x="615" y="294"/>
                    <a:pt x="615" y="294"/>
                  </a:cubicBezTo>
                  <a:cubicBezTo>
                    <a:pt x="518" y="456"/>
                    <a:pt x="518" y="456"/>
                    <a:pt x="518" y="456"/>
                  </a:cubicBezTo>
                  <a:cubicBezTo>
                    <a:pt x="520" y="247"/>
                    <a:pt x="520" y="247"/>
                    <a:pt x="520" y="247"/>
                  </a:cubicBezTo>
                  <a:cubicBezTo>
                    <a:pt x="556" y="229"/>
                    <a:pt x="582" y="183"/>
                    <a:pt x="583" y="129"/>
                  </a:cubicBezTo>
                  <a:cubicBezTo>
                    <a:pt x="584" y="59"/>
                    <a:pt x="542" y="2"/>
                    <a:pt x="490" y="1"/>
                  </a:cubicBezTo>
                  <a:cubicBezTo>
                    <a:pt x="437" y="0"/>
                    <a:pt x="394" y="57"/>
                    <a:pt x="393" y="127"/>
                  </a:cubicBezTo>
                  <a:cubicBezTo>
                    <a:pt x="392" y="184"/>
                    <a:pt x="420" y="233"/>
                    <a:pt x="460" y="249"/>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685814">
                <a:defRPr/>
              </a:pPr>
              <a:endParaRPr lang="en-US" sz="1200">
                <a:solidFill>
                  <a:srgbClr val="000000"/>
                </a:solidFill>
                <a:latin typeface="Segoe UI"/>
              </a:endParaRPr>
            </a:p>
          </p:txBody>
        </p:sp>
      </p:grpSp>
      <p:sp>
        <p:nvSpPr>
          <p:cNvPr id="10" name="Text Placeholder 9"/>
          <p:cNvSpPr>
            <a:spLocks noGrp="1"/>
          </p:cNvSpPr>
          <p:nvPr>
            <p:ph type="body" sz="quarter" idx="32"/>
          </p:nvPr>
        </p:nvSpPr>
        <p:spPr>
          <a:xfrm>
            <a:off x="6033930" y="4385027"/>
            <a:ext cx="1414622" cy="305918"/>
          </a:xfrm>
        </p:spPr>
        <p:txBody>
          <a:bodyPr/>
          <a:lstStyle>
            <a:lvl1pPr marL="133353" indent="-133353">
              <a:lnSpc>
                <a:spcPct val="100000"/>
              </a:lnSpc>
              <a:spcBef>
                <a:spcPts val="150"/>
              </a:spcBef>
              <a:buFont typeface="Wingdings" panose="05000000000000000000" pitchFamily="2" charset="2"/>
              <a:buChar char="ü"/>
              <a:defRPr sz="788"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54" name="Text Placeholder 9"/>
          <p:cNvSpPr>
            <a:spLocks noGrp="1"/>
          </p:cNvSpPr>
          <p:nvPr>
            <p:ph type="body" sz="quarter" idx="33"/>
          </p:nvPr>
        </p:nvSpPr>
        <p:spPr>
          <a:xfrm>
            <a:off x="7650736" y="4385027"/>
            <a:ext cx="1414622" cy="305918"/>
          </a:xfrm>
        </p:spPr>
        <p:txBody>
          <a:bodyPr/>
          <a:lstStyle>
            <a:lvl1pPr marL="133353" indent="-133353">
              <a:lnSpc>
                <a:spcPct val="100000"/>
              </a:lnSpc>
              <a:spcBef>
                <a:spcPts val="150"/>
              </a:spcBef>
              <a:buFont typeface="Wingdings" panose="05000000000000000000" pitchFamily="2" charset="2"/>
              <a:buChar char="ü"/>
              <a:defRPr sz="788"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64" name="Rectangle 63"/>
          <p:cNvSpPr/>
          <p:nvPr userDrawn="1"/>
        </p:nvSpPr>
        <p:spPr bwMode="auto">
          <a:xfrm>
            <a:off x="3379810" y="804215"/>
            <a:ext cx="2281055" cy="3433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429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900">
                <a:gradFill>
                  <a:gsLst>
                    <a:gs pos="0">
                      <a:srgbClr val="FFFFFF"/>
                    </a:gs>
                    <a:gs pos="100000">
                      <a:srgbClr val="FFFFFF"/>
                    </a:gs>
                  </a:gsLst>
                  <a:lin ang="5400000" scaled="0"/>
                </a:gradFill>
                <a:latin typeface="Segoe UI Light"/>
                <a:ea typeface="Segoe UI" pitchFamily="34" charset="0"/>
                <a:cs typeface="Segoe UI" pitchFamily="34" charset="0"/>
              </a:rPr>
              <a:t>Core Applications &amp; Services</a:t>
            </a:r>
          </a:p>
        </p:txBody>
      </p:sp>
      <p:sp>
        <p:nvSpPr>
          <p:cNvPr id="128" name="Text Placeholder 9"/>
          <p:cNvSpPr>
            <a:spLocks noGrp="1"/>
          </p:cNvSpPr>
          <p:nvPr userDrawn="1">
            <p:ph type="body" sz="quarter" idx="35"/>
          </p:nvPr>
        </p:nvSpPr>
        <p:spPr>
          <a:xfrm>
            <a:off x="3723680" y="2530082"/>
            <a:ext cx="1960189" cy="300082"/>
          </a:xfrm>
        </p:spPr>
        <p:txBody>
          <a:bodyPr/>
          <a:lstStyle>
            <a:lvl1pPr marL="133353" indent="-133353">
              <a:lnSpc>
                <a:spcPct val="100000"/>
              </a:lnSpc>
              <a:spcBef>
                <a:spcPts val="150"/>
              </a:spcBef>
              <a:buFont typeface="Wingdings" panose="05000000000000000000" pitchFamily="2" charset="2"/>
              <a:buChar char="ü"/>
              <a:defRPr sz="750"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29" name="Text Placeholder 9"/>
          <p:cNvSpPr>
            <a:spLocks noGrp="1"/>
          </p:cNvSpPr>
          <p:nvPr userDrawn="1">
            <p:ph type="body" sz="quarter" idx="36"/>
          </p:nvPr>
        </p:nvSpPr>
        <p:spPr>
          <a:xfrm>
            <a:off x="3723681" y="1154263"/>
            <a:ext cx="1960189" cy="300082"/>
          </a:xfrm>
        </p:spPr>
        <p:txBody>
          <a:bodyPr/>
          <a:lstStyle>
            <a:lvl1pPr marL="133353" indent="-133353">
              <a:lnSpc>
                <a:spcPct val="100000"/>
              </a:lnSpc>
              <a:spcBef>
                <a:spcPts val="150"/>
              </a:spcBef>
              <a:buFont typeface="Wingdings" panose="05000000000000000000" pitchFamily="2" charset="2"/>
              <a:buChar char="ü"/>
              <a:defRPr sz="750"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pic>
        <p:nvPicPr>
          <p:cNvPr id="84" name="Picture 8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08646" y="6214576"/>
            <a:ext cx="1077191" cy="497210"/>
          </a:xfrm>
          <a:prstGeom prst="rect">
            <a:avLst/>
          </a:prstGeom>
        </p:spPr>
      </p:pic>
      <p:sp>
        <p:nvSpPr>
          <p:cNvPr id="51" name="Rectangle 50"/>
          <p:cNvSpPr/>
          <p:nvPr userDrawn="1"/>
        </p:nvSpPr>
        <p:spPr bwMode="auto">
          <a:xfrm>
            <a:off x="3379810" y="2160876"/>
            <a:ext cx="2281055" cy="3433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429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900">
                <a:gradFill>
                  <a:gsLst>
                    <a:gs pos="0">
                      <a:srgbClr val="FFFFFF"/>
                    </a:gs>
                    <a:gs pos="100000">
                      <a:srgbClr val="FFFFFF"/>
                    </a:gs>
                  </a:gsLst>
                  <a:lin ang="5400000" scaled="0"/>
                </a:gradFill>
                <a:latin typeface="Segoe UI Light"/>
                <a:ea typeface="Segoe UI" pitchFamily="34" charset="0"/>
                <a:cs typeface="Segoe UI" pitchFamily="34" charset="0"/>
              </a:rPr>
              <a:t>Secondary Applications &amp; Services</a:t>
            </a:r>
          </a:p>
        </p:txBody>
      </p:sp>
      <p:sp>
        <p:nvSpPr>
          <p:cNvPr id="53" name="Text Placeholder 9"/>
          <p:cNvSpPr>
            <a:spLocks noGrp="1"/>
          </p:cNvSpPr>
          <p:nvPr>
            <p:ph type="body" sz="quarter" idx="37"/>
          </p:nvPr>
        </p:nvSpPr>
        <p:spPr>
          <a:xfrm>
            <a:off x="3718713" y="4046472"/>
            <a:ext cx="1960189" cy="300082"/>
          </a:xfrm>
        </p:spPr>
        <p:txBody>
          <a:bodyPr/>
          <a:lstStyle>
            <a:lvl1pPr marL="133353" indent="-133353">
              <a:lnSpc>
                <a:spcPct val="100000"/>
              </a:lnSpc>
              <a:spcBef>
                <a:spcPts val="150"/>
              </a:spcBef>
              <a:buFont typeface="Wingdings" panose="05000000000000000000" pitchFamily="2" charset="2"/>
              <a:buChar char="ü"/>
              <a:defRPr sz="750"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57" name="Freeform 86"/>
          <p:cNvSpPr>
            <a:spLocks noChangeAspect="1"/>
          </p:cNvSpPr>
          <p:nvPr userDrawn="1"/>
        </p:nvSpPr>
        <p:spPr bwMode="black">
          <a:xfrm>
            <a:off x="3479556" y="849641"/>
            <a:ext cx="164348" cy="207238"/>
          </a:xfrm>
          <a:custGeom>
            <a:avLst/>
            <a:gdLst>
              <a:gd name="T0" fmla="*/ 89 w 129"/>
              <a:gd name="T1" fmla="*/ 76 h 122"/>
              <a:gd name="T2" fmla="*/ 129 w 129"/>
              <a:gd name="T3" fmla="*/ 48 h 122"/>
              <a:gd name="T4" fmla="*/ 81 w 129"/>
              <a:gd name="T5" fmla="*/ 48 h 122"/>
              <a:gd name="T6" fmla="*/ 64 w 129"/>
              <a:gd name="T7" fmla="*/ 0 h 122"/>
              <a:gd name="T8" fmla="*/ 49 w 129"/>
              <a:gd name="T9" fmla="*/ 48 h 122"/>
              <a:gd name="T10" fmla="*/ 0 w 129"/>
              <a:gd name="T11" fmla="*/ 48 h 122"/>
              <a:gd name="T12" fmla="*/ 39 w 129"/>
              <a:gd name="T13" fmla="*/ 76 h 122"/>
              <a:gd name="T14" fmla="*/ 25 w 129"/>
              <a:gd name="T15" fmla="*/ 122 h 122"/>
              <a:gd name="T16" fmla="*/ 64 w 129"/>
              <a:gd name="T17" fmla="*/ 94 h 122"/>
              <a:gd name="T18" fmla="*/ 104 w 129"/>
              <a:gd name="T19" fmla="*/ 122 h 122"/>
              <a:gd name="T20" fmla="*/ 89 w 129"/>
              <a:gd name="T2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22">
                <a:moveTo>
                  <a:pt x="89" y="76"/>
                </a:moveTo>
                <a:lnTo>
                  <a:pt x="129" y="48"/>
                </a:lnTo>
                <a:lnTo>
                  <a:pt x="81" y="48"/>
                </a:lnTo>
                <a:lnTo>
                  <a:pt x="64" y="0"/>
                </a:lnTo>
                <a:lnTo>
                  <a:pt x="49" y="48"/>
                </a:lnTo>
                <a:lnTo>
                  <a:pt x="0" y="48"/>
                </a:lnTo>
                <a:lnTo>
                  <a:pt x="39" y="76"/>
                </a:lnTo>
                <a:lnTo>
                  <a:pt x="25" y="122"/>
                </a:lnTo>
                <a:lnTo>
                  <a:pt x="64" y="94"/>
                </a:lnTo>
                <a:lnTo>
                  <a:pt x="104" y="122"/>
                </a:lnTo>
                <a:lnTo>
                  <a:pt x="89" y="76"/>
                </a:lnTo>
                <a:close/>
              </a:path>
            </a:pathLst>
          </a:custGeom>
          <a:solidFill>
            <a:schemeClr val="bg1"/>
          </a:solidFill>
          <a:ln>
            <a:noFill/>
          </a:ln>
        </p:spPr>
        <p:txBody>
          <a:bodyPr vert="horz" wrap="square" lIns="69959" tIns="34979" rIns="69959" bIns="34979" numCol="1" anchor="t" anchorCtr="0" compatLnSpc="1">
            <a:prstTxWarp prst="textNoShape">
              <a:avLst/>
            </a:prstTxWarp>
          </a:bodyPr>
          <a:lstStyle/>
          <a:p>
            <a:endParaRPr lang="en-US" sz="1350">
              <a:solidFill>
                <a:srgbClr val="000000"/>
              </a:solidFill>
            </a:endParaRPr>
          </a:p>
        </p:txBody>
      </p:sp>
      <p:sp>
        <p:nvSpPr>
          <p:cNvPr id="58" name="Freeform 86"/>
          <p:cNvSpPr>
            <a:spLocks noChangeAspect="1"/>
          </p:cNvSpPr>
          <p:nvPr userDrawn="1"/>
        </p:nvSpPr>
        <p:spPr bwMode="black">
          <a:xfrm>
            <a:off x="3473021" y="2228937"/>
            <a:ext cx="164348" cy="207238"/>
          </a:xfrm>
          <a:custGeom>
            <a:avLst/>
            <a:gdLst>
              <a:gd name="T0" fmla="*/ 89 w 129"/>
              <a:gd name="T1" fmla="*/ 76 h 122"/>
              <a:gd name="T2" fmla="*/ 129 w 129"/>
              <a:gd name="T3" fmla="*/ 48 h 122"/>
              <a:gd name="T4" fmla="*/ 81 w 129"/>
              <a:gd name="T5" fmla="*/ 48 h 122"/>
              <a:gd name="T6" fmla="*/ 64 w 129"/>
              <a:gd name="T7" fmla="*/ 0 h 122"/>
              <a:gd name="T8" fmla="*/ 49 w 129"/>
              <a:gd name="T9" fmla="*/ 48 h 122"/>
              <a:gd name="T10" fmla="*/ 0 w 129"/>
              <a:gd name="T11" fmla="*/ 48 h 122"/>
              <a:gd name="T12" fmla="*/ 39 w 129"/>
              <a:gd name="T13" fmla="*/ 76 h 122"/>
              <a:gd name="T14" fmla="*/ 25 w 129"/>
              <a:gd name="T15" fmla="*/ 122 h 122"/>
              <a:gd name="T16" fmla="*/ 64 w 129"/>
              <a:gd name="T17" fmla="*/ 94 h 122"/>
              <a:gd name="T18" fmla="*/ 104 w 129"/>
              <a:gd name="T19" fmla="*/ 122 h 122"/>
              <a:gd name="T20" fmla="*/ 89 w 129"/>
              <a:gd name="T2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22">
                <a:moveTo>
                  <a:pt x="89" y="76"/>
                </a:moveTo>
                <a:lnTo>
                  <a:pt x="129" y="48"/>
                </a:lnTo>
                <a:lnTo>
                  <a:pt x="81" y="48"/>
                </a:lnTo>
                <a:lnTo>
                  <a:pt x="64" y="0"/>
                </a:lnTo>
                <a:lnTo>
                  <a:pt x="49" y="48"/>
                </a:lnTo>
                <a:lnTo>
                  <a:pt x="0" y="48"/>
                </a:lnTo>
                <a:lnTo>
                  <a:pt x="39" y="76"/>
                </a:lnTo>
                <a:lnTo>
                  <a:pt x="25" y="122"/>
                </a:lnTo>
                <a:lnTo>
                  <a:pt x="64" y="94"/>
                </a:lnTo>
                <a:lnTo>
                  <a:pt x="104" y="122"/>
                </a:lnTo>
                <a:lnTo>
                  <a:pt x="89" y="76"/>
                </a:lnTo>
                <a:close/>
              </a:path>
            </a:pathLst>
          </a:custGeom>
          <a:noFill/>
          <a:ln>
            <a:solidFill>
              <a:schemeClr val="bg1"/>
            </a:solidFill>
          </a:ln>
        </p:spPr>
        <p:txBody>
          <a:bodyPr vert="horz" wrap="square" lIns="69959" tIns="34979" rIns="69959" bIns="34979" numCol="1" anchor="t" anchorCtr="0" compatLnSpc="1">
            <a:prstTxWarp prst="textNoShape">
              <a:avLst/>
            </a:prstTxWarp>
          </a:bodyPr>
          <a:lstStyle/>
          <a:p>
            <a:endParaRPr lang="en-US" sz="1350">
              <a:solidFill>
                <a:srgbClr val="000000"/>
              </a:solidFill>
            </a:endParaRPr>
          </a:p>
        </p:txBody>
      </p:sp>
      <p:grpSp>
        <p:nvGrpSpPr>
          <p:cNvPr id="5" name="Group 4"/>
          <p:cNvGrpSpPr/>
          <p:nvPr userDrawn="1"/>
        </p:nvGrpSpPr>
        <p:grpSpPr>
          <a:xfrm>
            <a:off x="3422019" y="3612512"/>
            <a:ext cx="2038771" cy="355224"/>
            <a:chOff x="4562691" y="3612512"/>
            <a:chExt cx="2718361" cy="355224"/>
          </a:xfrm>
        </p:grpSpPr>
        <p:sp>
          <p:nvSpPr>
            <p:cNvPr id="121" name="Rectangle 120"/>
            <p:cNvSpPr/>
            <p:nvPr userDrawn="1"/>
          </p:nvSpPr>
          <p:spPr bwMode="auto">
            <a:xfrm>
              <a:off x="4562691" y="3612512"/>
              <a:ext cx="2718361" cy="35522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900">
                  <a:gradFill>
                    <a:gsLst>
                      <a:gs pos="0">
                        <a:srgbClr val="FFFFFF"/>
                      </a:gs>
                      <a:gs pos="100000">
                        <a:srgbClr val="FFFFFF"/>
                      </a:gs>
                    </a:gsLst>
                    <a:lin ang="5400000" scaled="0"/>
                  </a:gradFill>
                  <a:latin typeface="Segoe UI Light"/>
                  <a:ea typeface="Segoe UI" pitchFamily="34" charset="0"/>
                  <a:cs typeface="Segoe UI" pitchFamily="34" charset="0"/>
                </a:rPr>
                <a:t>Core Infrastructure</a:t>
              </a:r>
            </a:p>
          </p:txBody>
        </p:sp>
        <p:sp>
          <p:nvSpPr>
            <p:cNvPr id="59" name="Freeform 5"/>
            <p:cNvSpPr>
              <a:spLocks noChangeAspect="1"/>
            </p:cNvSpPr>
            <p:nvPr userDrawn="1"/>
          </p:nvSpPr>
          <p:spPr bwMode="black">
            <a:xfrm>
              <a:off x="4614873" y="3713001"/>
              <a:ext cx="260814" cy="154246"/>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4" name="Content Placeholder 3"/>
          <p:cNvSpPr>
            <a:spLocks noGrp="1"/>
          </p:cNvSpPr>
          <p:nvPr>
            <p:ph sz="quarter" idx="38"/>
          </p:nvPr>
        </p:nvSpPr>
        <p:spPr>
          <a:xfrm>
            <a:off x="175023" y="177801"/>
            <a:ext cx="2825353" cy="392415"/>
          </a:xfrm>
        </p:spPr>
        <p:txBody>
          <a:bodyPr/>
          <a:lstStyle>
            <a:lvl1pPr marL="0" indent="0">
              <a:buNone/>
              <a:defRPr sz="1500"/>
            </a:lvl1pPr>
            <a:lvl2pPr marL="252113" indent="0">
              <a:buNone/>
              <a:defRPr sz="1050"/>
            </a:lvl2pPr>
            <a:lvl3pPr marL="420189" indent="0">
              <a:buNone/>
              <a:defRPr sz="1050"/>
            </a:lvl3pPr>
            <a:lvl4pPr marL="588265" indent="0">
              <a:buNone/>
              <a:defRPr sz="900"/>
            </a:lvl4pPr>
            <a:lvl5pPr marL="756341" indent="0">
              <a:buNone/>
              <a:defRPr sz="900"/>
            </a:lvl5pPr>
          </a:lstStyle>
          <a:p>
            <a:pPr lvl="0"/>
            <a:r>
              <a:rPr lang="en-US"/>
              <a:t>Edit Master text styles</a:t>
            </a:r>
          </a:p>
        </p:txBody>
      </p:sp>
      <p:sp>
        <p:nvSpPr>
          <p:cNvPr id="56" name="Rectangle 55"/>
          <p:cNvSpPr/>
          <p:nvPr userDrawn="1"/>
        </p:nvSpPr>
        <p:spPr bwMode="auto">
          <a:xfrm>
            <a:off x="3403223" y="4644770"/>
            <a:ext cx="2038771" cy="35522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429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900">
                <a:gradFill>
                  <a:gsLst>
                    <a:gs pos="0">
                      <a:srgbClr val="FFFFFF"/>
                    </a:gs>
                    <a:gs pos="100000">
                      <a:srgbClr val="FFFFFF"/>
                    </a:gs>
                  </a:gsLst>
                  <a:lin ang="5400000" scaled="0"/>
                </a:gradFill>
                <a:latin typeface="Segoe UI Light"/>
                <a:ea typeface="Segoe UI" pitchFamily="34" charset="0"/>
                <a:cs typeface="Segoe UI" pitchFamily="34" charset="0"/>
              </a:rPr>
              <a:t>Policies, Guidelines and Templates</a:t>
            </a:r>
          </a:p>
        </p:txBody>
      </p:sp>
      <p:sp>
        <p:nvSpPr>
          <p:cNvPr id="60" name="Text Placeholder 9"/>
          <p:cNvSpPr>
            <a:spLocks noGrp="1"/>
          </p:cNvSpPr>
          <p:nvPr>
            <p:ph type="body" sz="quarter" idx="39"/>
          </p:nvPr>
        </p:nvSpPr>
        <p:spPr>
          <a:xfrm>
            <a:off x="3699917" y="5078730"/>
            <a:ext cx="1960189" cy="300082"/>
          </a:xfrm>
        </p:spPr>
        <p:txBody>
          <a:bodyPr/>
          <a:lstStyle>
            <a:lvl1pPr marL="133353" indent="-133353">
              <a:lnSpc>
                <a:spcPct val="100000"/>
              </a:lnSpc>
              <a:spcBef>
                <a:spcPts val="150"/>
              </a:spcBef>
              <a:buFont typeface="Wingdings" panose="05000000000000000000" pitchFamily="2" charset="2"/>
              <a:buChar char="ü"/>
              <a:defRPr sz="750"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 name="Vertical Scroll 1"/>
          <p:cNvSpPr/>
          <p:nvPr userDrawn="1"/>
        </p:nvSpPr>
        <p:spPr bwMode="auto">
          <a:xfrm>
            <a:off x="3479556" y="4727047"/>
            <a:ext cx="165538" cy="190670"/>
          </a:xfrm>
          <a:prstGeom prst="verticalScroll">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AU" sz="1650">
              <a:gradFill>
                <a:gsLst>
                  <a:gs pos="0">
                    <a:srgbClr val="FFFFFF"/>
                  </a:gs>
                  <a:gs pos="100000">
                    <a:srgbClr val="FFFFFF"/>
                  </a:gs>
                </a:gsLst>
                <a:lin ang="5400000" scaled="0"/>
              </a:gradFill>
              <a:ea typeface="Segoe UI" pitchFamily="34" charset="0"/>
              <a:cs typeface="Segoe UI" pitchFamily="34" charset="0"/>
            </a:endParaRPr>
          </a:p>
        </p:txBody>
      </p:sp>
      <p:sp>
        <p:nvSpPr>
          <p:cNvPr id="62" name="Text Placeholder 7"/>
          <p:cNvSpPr>
            <a:spLocks noGrp="1"/>
          </p:cNvSpPr>
          <p:nvPr>
            <p:ph type="body" sz="quarter" idx="29"/>
          </p:nvPr>
        </p:nvSpPr>
        <p:spPr>
          <a:xfrm>
            <a:off x="6051500" y="584694"/>
            <a:ext cx="2987649" cy="288541"/>
          </a:xfrm>
        </p:spPr>
        <p:txBody>
          <a:bodyPr anchor="t"/>
          <a:lstStyle>
            <a:lvl1pPr marL="0" indent="0">
              <a:buNone/>
              <a:defRPr>
                <a:solidFill>
                  <a:schemeClr val="bg1"/>
                </a:solidFill>
              </a:defRPr>
            </a:lvl1pPr>
          </a:lstStyle>
          <a:p>
            <a:endParaRPr lang="en-US" sz="750"/>
          </a:p>
        </p:txBody>
      </p:sp>
    </p:spTree>
    <p:extLst>
      <p:ext uri="{BB962C8B-B14F-4D97-AF65-F5344CB8AC3E}">
        <p14:creationId xmlns:p14="http://schemas.microsoft.com/office/powerpoint/2010/main" val="321430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Blank slide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173807"/>
            <a:ext cx="8229600" cy="424691"/>
          </a:xfrm>
          <a:prstGeom prst="rect">
            <a:avLst/>
          </a:prstGeom>
          <a:noFill/>
          <a:ln w="9525">
            <a:noFill/>
            <a:miter lim="800000"/>
            <a:headEnd/>
            <a:tailEnd/>
          </a:ln>
        </p:spPr>
        <p:txBody>
          <a:bodyPr vert="horz" wrap="square" lIns="91400" tIns="45700" rIns="91400" bIns="45700" numCol="1" rtlCol="0" anchor="ctr" anchorCtr="0" compatLnSpc="1">
            <a:prstTxWarp prst="textNoShape">
              <a:avLst/>
            </a:prstTxWarp>
            <a:spAutoFit/>
          </a:bodyPr>
          <a:lstStyle>
            <a:lvl1pPr>
              <a:defRPr lang="en-US" sz="2400" b="1" kern="1200" dirty="0">
                <a:solidFill>
                  <a:schemeClr val="tx1"/>
                </a:solidFill>
                <a:latin typeface="+mj-lt"/>
                <a:ea typeface="+mn-ea"/>
                <a:cs typeface="Times New Roman" pitchFamily="18" charset="0"/>
              </a:defRPr>
            </a:lvl1pPr>
          </a:lstStyle>
          <a:p>
            <a:pPr marL="0" lvl="0" eaLnBrk="0" hangingPunct="0">
              <a:spcBef>
                <a:spcPct val="20000"/>
              </a:spcBef>
            </a:pPr>
            <a:r>
              <a:rPr lang="en-US"/>
              <a:t>Click to edit Master title style</a:t>
            </a:r>
          </a:p>
        </p:txBody>
      </p:sp>
    </p:spTree>
    <p:extLst>
      <p:ext uri="{BB962C8B-B14F-4D97-AF65-F5344CB8AC3E}">
        <p14:creationId xmlns:p14="http://schemas.microsoft.com/office/powerpoint/2010/main" val="4046083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1442889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A7755209-ADD1-469A-A4F2-5D2ACB2109E9}" type="datetime1">
              <a:rPr lang="en-AU" smtClean="0"/>
              <a:t>25/03/2021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7830000" y="6168000"/>
            <a:ext cx="1080000" cy="340920"/>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679689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533553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06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273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394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716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05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998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81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777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422D03C1-86EC-4B2D-A650-A7ADA918C9CC}" type="datetime1">
              <a:rPr lang="en-AU" smtClean="0"/>
              <a:t>25/03/2021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Example footer text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85656308-505F-4C9D-B9BF-1868F7BF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840000"/>
          </a:xfrm>
        </p:spPr>
        <p:txBody>
          <a:bodyPr/>
          <a:lstStyle>
            <a:lvl1pPr marL="0" indent="0">
              <a:lnSpc>
                <a:spcPts val="4400"/>
              </a:lnSpc>
              <a:spcAft>
                <a:spcPts val="750"/>
              </a:spcAft>
              <a:buNone/>
              <a:defRPr sz="42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760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846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360000"/>
          </a:xfrm>
        </p:spPr>
        <p:txBody>
          <a:bodyPr/>
          <a:lstStyle>
            <a:lvl1pPr marL="0" indent="0">
              <a:lnSpc>
                <a:spcPts val="3200"/>
              </a:lnSpc>
              <a:spcAft>
                <a:spcPts val="750"/>
              </a:spcAft>
              <a:buNone/>
              <a:defRPr sz="30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208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725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84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57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194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3126752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4824000" y="432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4824000" y="600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4824000" y="4502400"/>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101906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080000" y="216224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078761" y="343461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078761" y="468477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5221239" y="2160002"/>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5220000" y="343237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5220000" y="4682531"/>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737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080000" y="215903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080000" y="343305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080000" y="467798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39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4589466" y="2"/>
            <a:ext cx="4554537" cy="5746751"/>
          </a:xfrm>
        </p:spPr>
        <p:txBody>
          <a:bodyPr/>
          <a:lstStyle>
            <a:lvl1pPr marL="0" indent="0">
              <a:lnSpc>
                <a:spcPct val="100000"/>
              </a:lnSpc>
              <a:spcAft>
                <a:spcPts val="0"/>
              </a:spcAft>
              <a:buNone/>
              <a:defRPr sz="1000"/>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4588933" y="6001068"/>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960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06000" y="1680000"/>
            <a:ext cx="39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5165867" y="396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5165867" y="564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5165867" y="4143023"/>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2301007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9144000" cy="6858000"/>
          </a:xfrm>
        </p:spPr>
        <p:txBody>
          <a:bodyPr/>
          <a:lstStyle>
            <a:lvl1pPr marL="0" indent="0">
              <a:lnSpc>
                <a:spcPct val="100000"/>
              </a:lnSpc>
              <a:spcAft>
                <a:spcPts val="0"/>
              </a:spcAft>
              <a:buNone/>
              <a:defRPr sz="1000"/>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860000" y="2641602"/>
            <a:ext cx="3294000" cy="1749777"/>
          </a:xfrm>
        </p:spPr>
        <p:txBody>
          <a:bodyPr/>
          <a:lstStyle>
            <a:lvl1pPr marL="0" indent="0" algn="l">
              <a:lnSpc>
                <a:spcPts val="2500"/>
              </a:lnSpc>
              <a:spcAft>
                <a:spcPts val="0"/>
              </a:spcAft>
              <a:buNone/>
              <a:defRPr sz="2300">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860000" y="936000"/>
            <a:ext cx="3294000" cy="1320000"/>
          </a:xfrm>
        </p:spPr>
        <p:txBody>
          <a:bodyPr/>
          <a:lstStyle>
            <a:lvl1pPr marL="0" indent="0" algn="l">
              <a:lnSpc>
                <a:spcPts val="10000"/>
              </a:lnSpc>
              <a:spcAft>
                <a:spcPts val="0"/>
              </a:spcAft>
              <a:buNone/>
              <a:defRPr sz="10000">
                <a:solidFill>
                  <a:schemeClr val="tx1"/>
                </a:solidFill>
              </a:defRPr>
            </a:lvl1pPr>
          </a:lstStyle>
          <a:p>
            <a:pPr lvl="0"/>
            <a:r>
              <a:rPr lang="en-US"/>
              <a:t>52m</a:t>
            </a:r>
          </a:p>
        </p:txBody>
      </p:sp>
    </p:spTree>
    <p:extLst>
      <p:ext uri="{BB962C8B-B14F-4D97-AF65-F5344CB8AC3E}">
        <p14:creationId xmlns:p14="http://schemas.microsoft.com/office/powerpoint/2010/main" val="2179117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720003" y="4273421"/>
            <a:ext cx="2968133" cy="1800000"/>
          </a:xfrm>
        </p:spPr>
        <p:txBody>
          <a:bodyPr/>
          <a:lstStyle>
            <a:lvl1pPr marL="0" indent="0" algn="l">
              <a:lnSpc>
                <a:spcPts val="2100"/>
              </a:lnSpc>
              <a:spcAft>
                <a:spcPts val="0"/>
              </a:spcAft>
              <a:buNone/>
              <a:defRPr sz="2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720002" y="1749777"/>
            <a:ext cx="2968133" cy="2427643"/>
          </a:xfrm>
        </p:spPr>
        <p:txBody>
          <a:bodyPr/>
          <a:lstStyle>
            <a:lvl1pPr marL="0" indent="0" algn="l">
              <a:lnSpc>
                <a:spcPct val="100000"/>
              </a:lnSpc>
              <a:spcAft>
                <a:spcPts val="0"/>
              </a:spcAft>
              <a:buNone/>
              <a:defRPr sz="10000">
                <a:solidFill>
                  <a:schemeClr val="accent3"/>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85%</a:t>
            </a:r>
          </a:p>
        </p:txBody>
      </p:sp>
    </p:spTree>
    <p:extLst>
      <p:ext uri="{BB962C8B-B14F-4D97-AF65-F5344CB8AC3E}">
        <p14:creationId xmlns:p14="http://schemas.microsoft.com/office/powerpoint/2010/main" val="1184823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B26A1E68-C673-41C6-9D77-9025224FCF39}" type="datetime1">
              <a:rPr lang="en-AU" smtClean="0"/>
              <a:t>25/03/2021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Tree>
    <p:extLst>
      <p:ext uri="{BB962C8B-B14F-4D97-AF65-F5344CB8AC3E}">
        <p14:creationId xmlns:p14="http://schemas.microsoft.com/office/powerpoint/2010/main" val="24951395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Tree>
    <p:extLst>
      <p:ext uri="{BB962C8B-B14F-4D97-AF65-F5344CB8AC3E}">
        <p14:creationId xmlns:p14="http://schemas.microsoft.com/office/powerpoint/2010/main" val="3218512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3778899" y="1386740"/>
            <a:ext cx="1392933" cy="2400000"/>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205000" y="4200000"/>
            <a:ext cx="4734000" cy="1800000"/>
          </a:xfrm>
        </p:spPr>
        <p:txBody>
          <a:bodyPr/>
          <a:lstStyle>
            <a:lvl1pPr marL="0" indent="0" algn="ctr">
              <a:lnSpc>
                <a:spcPts val="3200"/>
              </a:lnSpc>
              <a:spcAft>
                <a:spcPts val="0"/>
              </a:spcAft>
              <a:buNone/>
              <a:defRPr sz="3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4710830" y="2536356"/>
            <a:ext cx="768586" cy="1017504"/>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1800"/>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5520598" y="2563660"/>
            <a:ext cx="755983" cy="1017600"/>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1800"/>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486732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5149593" y="2579671"/>
            <a:ext cx="487214" cy="1218036"/>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20810" y="4423589"/>
            <a:ext cx="1852612" cy="720000"/>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396662" y="4423589"/>
            <a:ext cx="1852612" cy="720000"/>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4472514" y="4423589"/>
            <a:ext cx="1852612" cy="720000"/>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6722820" y="4251101"/>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6739048" y="4423589"/>
            <a:ext cx="1440000" cy="1680000"/>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609053" y="2339811"/>
            <a:ext cx="1276126" cy="1704000"/>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1800"/>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2685377" y="2368856"/>
            <a:ext cx="1275189" cy="1704000"/>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1800"/>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4751010" y="2397901"/>
            <a:ext cx="1276126" cy="1704000"/>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1800"/>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6817586" y="2368856"/>
            <a:ext cx="1255421" cy="1704000"/>
          </a:xfrm>
          <a:prstGeom prst="rect">
            <a:avLst/>
          </a:prstGeom>
        </p:spPr>
      </p:pic>
    </p:spTree>
    <p:extLst>
      <p:ext uri="{BB962C8B-B14F-4D97-AF65-F5344CB8AC3E}">
        <p14:creationId xmlns:p14="http://schemas.microsoft.com/office/powerpoint/2010/main" val="1415498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9258" y="1382354"/>
            <a:ext cx="2720319" cy="362709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9043" y="1382352"/>
            <a:ext cx="2655426" cy="3540568"/>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580210" y="4430223"/>
            <a:ext cx="2241786"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Council of Australian </a:t>
            </a:r>
            <a:br>
              <a:rPr kumimoji="0" lang="en-US" sz="1400" b="1" i="0" u="none" strike="noStrike" kern="1200" cap="none" spc="0" normalizeH="0" baseline="0" noProof="0">
                <a:ln>
                  <a:noFill/>
                </a:ln>
                <a:solidFill>
                  <a:srgbClr val="7E4182"/>
                </a:solidFill>
                <a:effectLst/>
                <a:uLnTx/>
                <a:uFillTx/>
                <a:latin typeface="Tahoma"/>
              </a:rPr>
            </a:br>
            <a:r>
              <a:rPr kumimoji="0" lang="en-US" sz="1400" b="1" i="0" u="none" strike="noStrike" kern="1200" cap="none" spc="0" normalizeH="0" baseline="0" noProof="0">
                <a:ln>
                  <a:noFill/>
                </a:ln>
                <a:solidFill>
                  <a:srgbClr val="7E4182"/>
                </a:solidFill>
                <a:effectLst/>
                <a:uLnTx/>
                <a:uFillTx/>
                <a:latin typeface="Tahoma"/>
              </a:rPr>
              <a:t>Governments (COAG)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implements policy reforms of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036471" y="4430223"/>
            <a:ext cx="2225578"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COAG Energy Council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is so important for the health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2888224" y="3307289"/>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6537622" y="308209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br>
              <a:rPr kumimoji="0" lang="en-US" sz="1400" b="1" i="0" u="none" strike="noStrike" kern="1200" cap="none" spc="0" normalizeH="0" baseline="0" noProof="0">
                <a:ln>
                  <a:noFill/>
                </a:ln>
                <a:solidFill>
                  <a:srgbClr val="6CC5EA"/>
                </a:solidFill>
                <a:effectLst/>
                <a:uLnTx/>
                <a:uFillTx/>
                <a:latin typeface="Tahoma"/>
              </a:rPr>
            </a:br>
            <a:r>
              <a:rPr kumimoji="0" lang="en-US" sz="1200"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5931123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153" y="635482"/>
            <a:ext cx="2907665" cy="3876887"/>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8087" y="608978"/>
            <a:ext cx="2907665" cy="3876887"/>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65" y="635482"/>
            <a:ext cx="2907665" cy="3876887"/>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833981" y="3962031"/>
            <a:ext cx="2103546" cy="2199024"/>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Commission </a:t>
            </a:r>
            <a:br>
              <a:rPr kumimoji="0" lang="en-US" sz="1200" b="1" i="0" u="none" strike="noStrike" kern="1200" cap="none" spc="0" normalizeH="0" baseline="0" noProof="0">
                <a:ln>
                  <a:noFill/>
                </a:ln>
                <a:solidFill>
                  <a:srgbClr val="005883"/>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Rule maker, market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developer and expert adviser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to governments</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3684442" y="3962031"/>
            <a:ext cx="1878389"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Regulator</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Economic regulation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rules compliance</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Polices the system and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6155318" y="3962031"/>
            <a:ext cx="2181247"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Operator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Electricity and gas systems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market operator</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Works with industry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1870270" y="274476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4790072" y="272952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7342325" y="276000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746966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602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038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84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0395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06000" y="2461008"/>
            <a:ext cx="792000" cy="1366765"/>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06000" y="4168875"/>
            <a:ext cx="3600000" cy="1992000"/>
          </a:xfrm>
        </p:spPr>
        <p:txBody>
          <a:bodyPr/>
          <a:lstStyle>
            <a:lvl1pPr marL="0" indent="0">
              <a:lnSpc>
                <a:spcPts val="1000"/>
              </a:lnSpc>
              <a:spcAft>
                <a:spcPts val="750"/>
              </a:spcAft>
              <a:buNone/>
              <a:defRPr sz="850"/>
            </a:lvl1pPr>
            <a:lvl2pPr marL="360000" indent="0">
              <a:buNone/>
              <a:defRPr/>
            </a:lvl2pPr>
            <a:lvl3pPr marL="720000" indent="0">
              <a:buNone/>
              <a:defRPr/>
            </a:lvl3pPr>
            <a:lvl4pPr marL="1080000" indent="0">
              <a:buNone/>
              <a:defRPr/>
            </a:lvl4pPr>
            <a:lvl5pPr marL="1440000"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382780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64E376C7-1C0E-4483-BA39-2A83FF3BFC64}" type="datetime1">
              <a:rPr lang="en-AU" smtClean="0"/>
              <a:t>25/03/2021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Example footer text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332000" y="2229000"/>
            <a:ext cx="6480000" cy="2400000"/>
          </a:xfrm>
        </p:spPr>
        <p:txBody>
          <a:bodyPr anchor="ctr" anchorCtr="0"/>
          <a:lstStyle>
            <a:lvl1pPr algn="ctr">
              <a:lnSpc>
                <a:spcPts val="4200"/>
              </a:lnSpc>
              <a:defRPr sz="4000" cap="all" baseline="0">
                <a:solidFill>
                  <a:srgbClr val="FF0000"/>
                </a:solidFill>
              </a:defRPr>
            </a:lvl1pPr>
          </a:lstStyle>
          <a:p>
            <a:r>
              <a:rPr lang="en-US"/>
              <a:t>ADDITIONAL SLIDES</a:t>
            </a:r>
          </a:p>
        </p:txBody>
      </p:sp>
    </p:spTree>
    <p:extLst>
      <p:ext uri="{BB962C8B-B14F-4D97-AF65-F5344CB8AC3E}">
        <p14:creationId xmlns:p14="http://schemas.microsoft.com/office/powerpoint/2010/main" val="4229438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34CB839B-0B56-475E-B549-22C349526CB4}" type="datetime1">
              <a:rPr lang="en-AU" smtClean="0"/>
              <a:t>25/03/2021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0517AE2D-1F04-4AA2-A9CF-A4499D7135E9}" type="datetime1">
              <a:rPr lang="en-AU" smtClean="0"/>
              <a:t>25/03/2021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Example footer text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3D0D3DE9-54E5-4118-A6F9-12BEE7AB412E}" type="datetime1">
              <a:rPr lang="en-AU" smtClean="0"/>
              <a:t>25/03/2021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1E11E4B-3A96-4BA8-A032-67B5456BA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075699-11DB-41CF-96BA-A91583920AE0}" type="datetime1">
              <a:rPr lang="en-AU" smtClean="0"/>
              <a:t>25/03/2021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AU"/>
              <a:t>Example footer text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ftr="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413237"/>
            <a:ext cx="6210000" cy="891528"/>
          </a:xfrm>
          <a:prstGeom prst="rect">
            <a:avLst/>
          </a:prstGeom>
        </p:spPr>
        <p:txBody>
          <a:bodyPr vert="horz" lIns="95693" tIns="47847" rIns="95693" bIns="47847" rtlCol="0" anchor="b" anchorCtr="0">
            <a:noAutofit/>
          </a:bodyPr>
          <a:lstStyle/>
          <a:p>
            <a:r>
              <a:rPr lang="en-US"/>
              <a:t>Click to edit Master title style</a:t>
            </a:r>
            <a:endParaRPr lang="en-AU"/>
          </a:p>
        </p:txBody>
      </p:sp>
      <p:sp>
        <p:nvSpPr>
          <p:cNvPr id="3" name="Text Placeholder 2"/>
          <p:cNvSpPr>
            <a:spLocks noGrp="1"/>
          </p:cNvSpPr>
          <p:nvPr>
            <p:ph type="body" idx="1"/>
          </p:nvPr>
        </p:nvSpPr>
        <p:spPr>
          <a:xfrm>
            <a:off x="540000" y="1619999"/>
            <a:ext cx="8064000" cy="4500000"/>
          </a:xfrm>
          <a:prstGeom prst="rect">
            <a:avLst/>
          </a:prstGeom>
        </p:spPr>
        <p:txBody>
          <a:bodyPr vert="horz" lIns="95693" tIns="47847" rIns="95693" bIns="47847"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533046" y="6363326"/>
            <a:ext cx="1806708" cy="252000"/>
          </a:xfrm>
          <a:prstGeom prst="rect">
            <a:avLst/>
          </a:prstGeom>
        </p:spPr>
        <p:txBody>
          <a:bodyPr vert="horz" lIns="95693" tIns="47847" rIns="95693" bIns="47847" rtlCol="0" anchor="ctr"/>
          <a:lstStyle>
            <a:lvl1pPr algn="l">
              <a:defRPr sz="923">
                <a:solidFill>
                  <a:schemeClr val="tx1">
                    <a:lumMod val="65000"/>
                    <a:lumOff val="35000"/>
                  </a:schemeClr>
                </a:solidFill>
              </a:defRPr>
            </a:lvl1pPr>
          </a:lstStyle>
          <a:p>
            <a:fld id="{5B293C43-1A1D-4DB1-AFB5-FE2669DE6E12}" type="datetime1">
              <a:rPr lang="en-AU" smtClean="0">
                <a:solidFill>
                  <a:prstClr val="black">
                    <a:lumMod val="65000"/>
                    <a:lumOff val="35000"/>
                  </a:prstClr>
                </a:solidFill>
              </a:rPr>
              <a:t>25/03/2021</a:t>
            </a:fld>
            <a:endParaRPr lang="en-AU">
              <a:solidFill>
                <a:prstClr val="black">
                  <a:lumMod val="65000"/>
                  <a:lumOff val="35000"/>
                </a:prstClr>
              </a:solidFill>
            </a:endParaRPr>
          </a:p>
        </p:txBody>
      </p:sp>
      <p:sp>
        <p:nvSpPr>
          <p:cNvPr id="5" name="Footer Placeholder 4"/>
          <p:cNvSpPr>
            <a:spLocks noGrp="1"/>
          </p:cNvSpPr>
          <p:nvPr>
            <p:ph type="ftr" sz="quarter" idx="3"/>
          </p:nvPr>
        </p:nvSpPr>
        <p:spPr>
          <a:xfrm>
            <a:off x="2483768" y="6363326"/>
            <a:ext cx="5400000" cy="252000"/>
          </a:xfrm>
          <a:prstGeom prst="rect">
            <a:avLst/>
          </a:prstGeom>
        </p:spPr>
        <p:txBody>
          <a:bodyPr vert="horz" lIns="95693" tIns="47847" rIns="95693" bIns="47847" rtlCol="0" anchor="ctr"/>
          <a:lstStyle>
            <a:lvl1pPr algn="l">
              <a:defRPr sz="923">
                <a:solidFill>
                  <a:schemeClr val="tx1">
                    <a:lumMod val="65000"/>
                    <a:lumOff val="35000"/>
                  </a:schemeClr>
                </a:solidFill>
              </a:defRPr>
            </a:lvl1pPr>
          </a:lstStyle>
          <a:p>
            <a:endParaRPr lang="en-AU">
              <a:solidFill>
                <a:prstClr val="black">
                  <a:lumMod val="65000"/>
                  <a:lumOff val="35000"/>
                </a:prstClr>
              </a:solidFill>
            </a:endParaRPr>
          </a:p>
        </p:txBody>
      </p:sp>
      <p:sp>
        <p:nvSpPr>
          <p:cNvPr id="6" name="Slide Number Placeholder 5"/>
          <p:cNvSpPr>
            <a:spLocks noGrp="1"/>
          </p:cNvSpPr>
          <p:nvPr>
            <p:ph type="sldNum" sz="quarter" idx="4"/>
          </p:nvPr>
        </p:nvSpPr>
        <p:spPr>
          <a:xfrm>
            <a:off x="8369160" y="6363326"/>
            <a:ext cx="497920" cy="252000"/>
          </a:xfrm>
          <a:prstGeom prst="rect">
            <a:avLst/>
          </a:prstGeom>
        </p:spPr>
        <p:txBody>
          <a:bodyPr vert="horz" lIns="95693" tIns="47847" rIns="95693" bIns="47847" rtlCol="0" anchor="ctr"/>
          <a:lstStyle>
            <a:lvl1pPr algn="ctr">
              <a:defRPr sz="923">
                <a:solidFill>
                  <a:schemeClr val="tx1">
                    <a:lumMod val="65000"/>
                    <a:lumOff val="35000"/>
                  </a:schemeClr>
                </a:solidFill>
              </a:defRPr>
            </a:lvl1p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1943756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883365" rtl="0" eaLnBrk="1" latinLnBrk="0" hangingPunct="1">
        <a:lnSpc>
          <a:spcPct val="90000"/>
        </a:lnSpc>
        <a:spcBef>
          <a:spcPct val="0"/>
        </a:spcBef>
        <a:buNone/>
        <a:defRPr sz="2308" b="1" kern="1200">
          <a:solidFill>
            <a:schemeClr val="accent1"/>
          </a:solidFill>
          <a:latin typeface="+mj-lt"/>
          <a:ea typeface="+mj-ea"/>
          <a:cs typeface="+mj-cs"/>
        </a:defRPr>
      </a:lvl1pPr>
    </p:titleStyle>
    <p:bodyStyle>
      <a:lvl1pPr marL="174833" indent="-174833" algn="l" defTabSz="883365" rtl="0" eaLnBrk="1" latinLnBrk="0" hangingPunct="1">
        <a:lnSpc>
          <a:spcPct val="90000"/>
        </a:lnSpc>
        <a:spcBef>
          <a:spcPts val="0"/>
        </a:spcBef>
        <a:spcAft>
          <a:spcPts val="580"/>
        </a:spcAft>
        <a:buFont typeface="Wingdings 3" pitchFamily="18" charset="2"/>
        <a:buChar char=""/>
        <a:defRPr sz="1754" b="1" kern="1200">
          <a:solidFill>
            <a:schemeClr val="tx1"/>
          </a:solidFill>
          <a:latin typeface="+mn-lt"/>
          <a:ea typeface="+mn-ea"/>
          <a:cs typeface="+mn-cs"/>
        </a:defRPr>
      </a:lvl1pPr>
      <a:lvl2pPr marL="349664" indent="-174833" algn="l" defTabSz="883365" rtl="0" eaLnBrk="1" latinLnBrk="0" hangingPunct="1">
        <a:lnSpc>
          <a:spcPct val="90000"/>
        </a:lnSpc>
        <a:spcBef>
          <a:spcPts val="0"/>
        </a:spcBef>
        <a:spcAft>
          <a:spcPts val="580"/>
        </a:spcAft>
        <a:buFont typeface="Arial" panose="020B0604020202020204" pitchFamily="34" charset="0"/>
        <a:buChar char="›"/>
        <a:defRPr sz="1754" kern="1200">
          <a:solidFill>
            <a:schemeClr val="tx1">
              <a:lumMod val="65000"/>
              <a:lumOff val="35000"/>
            </a:schemeClr>
          </a:solidFill>
          <a:latin typeface="+mn-lt"/>
          <a:ea typeface="+mn-ea"/>
          <a:cs typeface="+mn-cs"/>
        </a:defRPr>
      </a:lvl2pPr>
      <a:lvl3pPr marL="524497" indent="-174833" algn="l" defTabSz="883365" rtl="0" eaLnBrk="1" latinLnBrk="0" hangingPunct="1">
        <a:lnSpc>
          <a:spcPct val="90000"/>
        </a:lnSpc>
        <a:spcBef>
          <a:spcPts val="0"/>
        </a:spcBef>
        <a:spcAft>
          <a:spcPts val="580"/>
        </a:spcAft>
        <a:buFont typeface="Arial" panose="020B0604020202020204" pitchFamily="34" charset="0"/>
        <a:buChar char="•"/>
        <a:defRPr sz="1754" kern="1200">
          <a:solidFill>
            <a:schemeClr val="tx1">
              <a:lumMod val="65000"/>
              <a:lumOff val="35000"/>
            </a:schemeClr>
          </a:solidFill>
          <a:latin typeface="+mn-lt"/>
          <a:ea typeface="+mn-ea"/>
          <a:cs typeface="+mn-cs"/>
        </a:defRPr>
      </a:lvl3pPr>
      <a:lvl4pPr marL="690127" indent="-165629" algn="l" defTabSz="883365" rtl="0" eaLnBrk="1" latinLnBrk="0" hangingPunct="1">
        <a:lnSpc>
          <a:spcPct val="90000"/>
        </a:lnSpc>
        <a:spcBef>
          <a:spcPts val="0"/>
        </a:spcBef>
        <a:spcAft>
          <a:spcPts val="580"/>
        </a:spcAft>
        <a:buFont typeface="Arial" panose="020B0604020202020204" pitchFamily="34" charset="0"/>
        <a:buChar char="•"/>
        <a:defRPr sz="1754" kern="1200">
          <a:solidFill>
            <a:schemeClr val="tx1">
              <a:lumMod val="65000"/>
              <a:lumOff val="35000"/>
            </a:schemeClr>
          </a:solidFill>
          <a:latin typeface="+mn-lt"/>
          <a:ea typeface="+mn-ea"/>
          <a:cs typeface="+mn-cs"/>
        </a:defRPr>
      </a:lvl4pPr>
      <a:lvl5pPr marL="864959" indent="-174833" algn="l" defTabSz="883365" rtl="0" eaLnBrk="1" latinLnBrk="0" hangingPunct="1">
        <a:lnSpc>
          <a:spcPct val="90000"/>
        </a:lnSpc>
        <a:spcBef>
          <a:spcPts val="0"/>
        </a:spcBef>
        <a:spcAft>
          <a:spcPts val="580"/>
        </a:spcAft>
        <a:buFont typeface="Arial" panose="020B0604020202020204" pitchFamily="34" charset="0"/>
        <a:buChar char="•"/>
        <a:defRPr sz="1754" kern="1200">
          <a:solidFill>
            <a:schemeClr val="tx1">
              <a:lumMod val="65000"/>
              <a:lumOff val="35000"/>
            </a:schemeClr>
          </a:solidFill>
          <a:latin typeface="+mn-lt"/>
          <a:ea typeface="+mn-ea"/>
          <a:cs typeface="+mn-cs"/>
        </a:defRPr>
      </a:lvl5pPr>
      <a:lvl6pPr marL="2429247" indent="-220841" algn="l" defTabSz="883365" rtl="0" eaLnBrk="1" latinLnBrk="0" hangingPunct="1">
        <a:spcBef>
          <a:spcPct val="20000"/>
        </a:spcBef>
        <a:buFont typeface="Arial" panose="020B0604020202020204" pitchFamily="34" charset="0"/>
        <a:buChar char="•"/>
        <a:defRPr sz="1939" kern="1200">
          <a:solidFill>
            <a:schemeClr val="tx1"/>
          </a:solidFill>
          <a:latin typeface="+mn-lt"/>
          <a:ea typeface="+mn-ea"/>
          <a:cs typeface="+mn-cs"/>
        </a:defRPr>
      </a:lvl6pPr>
      <a:lvl7pPr marL="2870930" indent="-220841" algn="l" defTabSz="883365" rtl="0" eaLnBrk="1" latinLnBrk="0" hangingPunct="1">
        <a:spcBef>
          <a:spcPct val="20000"/>
        </a:spcBef>
        <a:buFont typeface="Arial" panose="020B0604020202020204" pitchFamily="34" charset="0"/>
        <a:buChar char="•"/>
        <a:defRPr sz="1939" kern="1200">
          <a:solidFill>
            <a:schemeClr val="tx1"/>
          </a:solidFill>
          <a:latin typeface="+mn-lt"/>
          <a:ea typeface="+mn-ea"/>
          <a:cs typeface="+mn-cs"/>
        </a:defRPr>
      </a:lvl7pPr>
      <a:lvl8pPr marL="3312610" indent="-220841" algn="l" defTabSz="883365" rtl="0" eaLnBrk="1" latinLnBrk="0" hangingPunct="1">
        <a:spcBef>
          <a:spcPct val="20000"/>
        </a:spcBef>
        <a:buFont typeface="Arial" panose="020B0604020202020204" pitchFamily="34" charset="0"/>
        <a:buChar char="•"/>
        <a:defRPr sz="1939" kern="1200">
          <a:solidFill>
            <a:schemeClr val="tx1"/>
          </a:solidFill>
          <a:latin typeface="+mn-lt"/>
          <a:ea typeface="+mn-ea"/>
          <a:cs typeface="+mn-cs"/>
        </a:defRPr>
      </a:lvl8pPr>
      <a:lvl9pPr marL="3754292" indent="-220841" algn="l" defTabSz="883365" rtl="0" eaLnBrk="1" latinLnBrk="0" hangingPunct="1">
        <a:spcBef>
          <a:spcPct val="20000"/>
        </a:spcBef>
        <a:buFont typeface="Arial" panose="020B0604020202020204" pitchFamily="34" charset="0"/>
        <a:buChar char="•"/>
        <a:defRPr sz="1939" kern="1200">
          <a:solidFill>
            <a:schemeClr val="tx1"/>
          </a:solidFill>
          <a:latin typeface="+mn-lt"/>
          <a:ea typeface="+mn-ea"/>
          <a:cs typeface="+mn-cs"/>
        </a:defRPr>
      </a:lvl9pPr>
    </p:bodyStyle>
    <p:otherStyle>
      <a:defPPr>
        <a:defRPr lang="en-US"/>
      </a:defPPr>
      <a:lvl1pPr marL="0" algn="l" defTabSz="883365" rtl="0" eaLnBrk="1" latinLnBrk="0" hangingPunct="1">
        <a:defRPr sz="1754" kern="1200">
          <a:solidFill>
            <a:schemeClr val="tx1"/>
          </a:solidFill>
          <a:latin typeface="+mn-lt"/>
          <a:ea typeface="+mn-ea"/>
          <a:cs typeface="+mn-cs"/>
        </a:defRPr>
      </a:lvl1pPr>
      <a:lvl2pPr marL="441683" algn="l" defTabSz="883365" rtl="0" eaLnBrk="1" latinLnBrk="0" hangingPunct="1">
        <a:defRPr sz="1754" kern="1200">
          <a:solidFill>
            <a:schemeClr val="tx1"/>
          </a:solidFill>
          <a:latin typeface="+mn-lt"/>
          <a:ea typeface="+mn-ea"/>
          <a:cs typeface="+mn-cs"/>
        </a:defRPr>
      </a:lvl2pPr>
      <a:lvl3pPr marL="883365" algn="l" defTabSz="883365" rtl="0" eaLnBrk="1" latinLnBrk="0" hangingPunct="1">
        <a:defRPr sz="1754" kern="1200">
          <a:solidFill>
            <a:schemeClr val="tx1"/>
          </a:solidFill>
          <a:latin typeface="+mn-lt"/>
          <a:ea typeface="+mn-ea"/>
          <a:cs typeface="+mn-cs"/>
        </a:defRPr>
      </a:lvl3pPr>
      <a:lvl4pPr marL="1325045" algn="l" defTabSz="883365" rtl="0" eaLnBrk="1" latinLnBrk="0" hangingPunct="1">
        <a:defRPr sz="1754" kern="1200">
          <a:solidFill>
            <a:schemeClr val="tx1"/>
          </a:solidFill>
          <a:latin typeface="+mn-lt"/>
          <a:ea typeface="+mn-ea"/>
          <a:cs typeface="+mn-cs"/>
        </a:defRPr>
      </a:lvl4pPr>
      <a:lvl5pPr marL="1766727" algn="l" defTabSz="883365" rtl="0" eaLnBrk="1" latinLnBrk="0" hangingPunct="1">
        <a:defRPr sz="1754" kern="1200">
          <a:solidFill>
            <a:schemeClr val="tx1"/>
          </a:solidFill>
          <a:latin typeface="+mn-lt"/>
          <a:ea typeface="+mn-ea"/>
          <a:cs typeface="+mn-cs"/>
        </a:defRPr>
      </a:lvl5pPr>
      <a:lvl6pPr marL="2208407" algn="l" defTabSz="883365" rtl="0" eaLnBrk="1" latinLnBrk="0" hangingPunct="1">
        <a:defRPr sz="1754" kern="1200">
          <a:solidFill>
            <a:schemeClr val="tx1"/>
          </a:solidFill>
          <a:latin typeface="+mn-lt"/>
          <a:ea typeface="+mn-ea"/>
          <a:cs typeface="+mn-cs"/>
        </a:defRPr>
      </a:lvl6pPr>
      <a:lvl7pPr marL="2650088" algn="l" defTabSz="883365" rtl="0" eaLnBrk="1" latinLnBrk="0" hangingPunct="1">
        <a:defRPr sz="1754" kern="1200">
          <a:solidFill>
            <a:schemeClr val="tx1"/>
          </a:solidFill>
          <a:latin typeface="+mn-lt"/>
          <a:ea typeface="+mn-ea"/>
          <a:cs typeface="+mn-cs"/>
        </a:defRPr>
      </a:lvl7pPr>
      <a:lvl8pPr marL="3091769" algn="l" defTabSz="883365" rtl="0" eaLnBrk="1" latinLnBrk="0" hangingPunct="1">
        <a:defRPr sz="1754" kern="1200">
          <a:solidFill>
            <a:schemeClr val="tx1"/>
          </a:solidFill>
          <a:latin typeface="+mn-lt"/>
          <a:ea typeface="+mn-ea"/>
          <a:cs typeface="+mn-cs"/>
        </a:defRPr>
      </a:lvl8pPr>
      <a:lvl9pPr marL="3533451" algn="l" defTabSz="883365" rtl="0" eaLnBrk="1" latinLnBrk="0" hangingPunct="1">
        <a:defRPr sz="175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06000" y="408000"/>
            <a:ext cx="8460000" cy="360000"/>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06000" y="1680000"/>
            <a:ext cx="8460000" cy="4080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8550000" y="6408000"/>
            <a:ext cx="216000" cy="240000"/>
          </a:xfrm>
          <a:prstGeom prst="rect">
            <a:avLst/>
          </a:prstGeom>
        </p:spPr>
        <p:txBody>
          <a:bodyPr vert="horz" lIns="0" tIns="0" rIns="0" bIns="0" rtlCol="0" anchor="t" anchorCtr="0"/>
          <a:lstStyle>
            <a:lvl1pPr algn="r">
              <a:defRPr sz="800"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12492657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Lst>
  <p:hf hdr="0" ftr="0" dt="0"/>
  <p:txStyles>
    <p:title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p:titleStyle>
    <p:body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notesSlide" Target="../notesSlides/notesSlide9.xml"/><Relationship Id="rId7" Type="http://schemas.openxmlformats.org/officeDocument/2006/relationships/package" Target="../embeddings/Microsoft_Excel_Worksheet1.xlsx"/><Relationship Id="rId12"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emf"/><Relationship Id="rId11" Type="http://schemas.openxmlformats.org/officeDocument/2006/relationships/package" Target="../embeddings/Microsoft_Excel_Worksheet3.xlsx"/><Relationship Id="rId5" Type="http://schemas.openxmlformats.org/officeDocument/2006/relationships/package" Target="../embeddings/Microsoft_Excel_Worksheet.xlsx"/><Relationship Id="rId10" Type="http://schemas.openxmlformats.org/officeDocument/2006/relationships/image" Target="../media/image41.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2.xlsx"/></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5MS &amp; GS Executive Forum #12 </a:t>
            </a:r>
            <a:endParaRPr lang="en-US"/>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a:xfrm>
            <a:off x="629100" y="4899599"/>
            <a:ext cx="7839986" cy="1555629"/>
          </a:xfrm>
        </p:spPr>
        <p:txBody>
          <a:bodyPr>
            <a:normAutofit/>
          </a:bodyPr>
          <a:lstStyle/>
          <a:p>
            <a:r>
              <a:rPr lang="en-AU" sz="2400" cap="all"/>
              <a:t>Thursday 25 March 2021</a:t>
            </a:r>
          </a:p>
          <a:p>
            <a:endParaRPr lang="en-AU" sz="2400" cap="all"/>
          </a:p>
          <a:p>
            <a:r>
              <a:rPr lang="en-AU" sz="1400" b="1"/>
              <a:t>PLEASE NOTE THIS MEETING WILL BE RECORDED FOR THE PURPOSE OF PREPARING MINUTES</a:t>
            </a:r>
          </a:p>
          <a:p>
            <a:endParaRPr lang="en-AU" sz="2400" cap="all"/>
          </a:p>
        </p:txBody>
      </p:sp>
      <p:sp>
        <p:nvSpPr>
          <p:cNvPr id="2" name="Rectangle 1">
            <a:extLst>
              <a:ext uri="{FF2B5EF4-FFF2-40B4-BE49-F238E27FC236}">
                <a16:creationId xmlns:a16="http://schemas.microsoft.com/office/drawing/2014/main" id="{41977D1A-95B1-401D-B901-F82DE7B0AD06}"/>
              </a:ext>
            </a:extLst>
          </p:cNvPr>
          <p:cNvSpPr/>
          <p:nvPr/>
        </p:nvSpPr>
        <p:spPr>
          <a:xfrm>
            <a:off x="4450813" y="3244334"/>
            <a:ext cx="242374" cy="369332"/>
          </a:xfrm>
          <a:prstGeom prst="rect">
            <a:avLst/>
          </a:prstGeom>
        </p:spPr>
        <p:txBody>
          <a:bodyPr wrap="none">
            <a:spAutoFit/>
          </a:bodyPr>
          <a:lstStyle/>
          <a:p>
            <a:r>
              <a:rPr lang="en-AU">
                <a:solidFill>
                  <a:srgbClr val="000000"/>
                </a:solidFill>
                <a:latin typeface="Times New Roman" panose="02020603050405020304" pitchFamily="18" charset="0"/>
              </a:rPr>
              <a:t> </a:t>
            </a:r>
            <a:endParaRPr lang="en-AU"/>
          </a:p>
        </p:txBody>
      </p:sp>
    </p:spTree>
    <p:extLst>
      <p:ext uri="{BB962C8B-B14F-4D97-AF65-F5344CB8AC3E}">
        <p14:creationId xmlns:p14="http://schemas.microsoft.com/office/powerpoint/2010/main" val="837215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D542-62EF-4D17-A680-5166B9F42A77}"/>
              </a:ext>
            </a:extLst>
          </p:cNvPr>
          <p:cNvSpPr>
            <a:spLocks noGrp="1"/>
          </p:cNvSpPr>
          <p:nvPr>
            <p:ph type="title"/>
          </p:nvPr>
        </p:nvSpPr>
        <p:spPr/>
        <p:txBody>
          <a:bodyPr/>
          <a:lstStyle/>
          <a:p>
            <a:r>
              <a:rPr lang="en-AU"/>
              <a:t>March Retail checkpoint status</a:t>
            </a:r>
          </a:p>
        </p:txBody>
      </p:sp>
      <p:sp>
        <p:nvSpPr>
          <p:cNvPr id="3" name="Date Placeholder 2">
            <a:extLst>
              <a:ext uri="{FF2B5EF4-FFF2-40B4-BE49-F238E27FC236}">
                <a16:creationId xmlns:a16="http://schemas.microsoft.com/office/drawing/2014/main" id="{FEFC90C4-D627-4903-9E5E-F3BFAD1EA865}"/>
              </a:ext>
            </a:extLst>
          </p:cNvPr>
          <p:cNvSpPr>
            <a:spLocks noGrp="1"/>
          </p:cNvSpPr>
          <p:nvPr>
            <p:ph type="dt" sz="half" idx="10"/>
          </p:nvPr>
        </p:nvSpPr>
        <p:spPr/>
        <p:txBody>
          <a:bodyPr/>
          <a:lstStyle/>
          <a:p>
            <a:fld id="{361B27D2-0EC4-4053-8C82-3A04EF401119}" type="datetime1">
              <a:rPr lang="en-AU" smtClean="0"/>
              <a:t>25/03/2021</a:t>
            </a:fld>
            <a:endParaRPr lang="en-AU"/>
          </a:p>
        </p:txBody>
      </p:sp>
      <p:sp>
        <p:nvSpPr>
          <p:cNvPr id="5" name="Slide Number Placeholder 4">
            <a:extLst>
              <a:ext uri="{FF2B5EF4-FFF2-40B4-BE49-F238E27FC236}">
                <a16:creationId xmlns:a16="http://schemas.microsoft.com/office/drawing/2014/main" id="{2C58D383-ECE0-4E7D-A0F0-49CFFD5F0CCC}"/>
              </a:ext>
            </a:extLst>
          </p:cNvPr>
          <p:cNvSpPr>
            <a:spLocks noGrp="1"/>
          </p:cNvSpPr>
          <p:nvPr>
            <p:ph type="sldNum" sz="quarter" idx="12"/>
          </p:nvPr>
        </p:nvSpPr>
        <p:spPr/>
        <p:txBody>
          <a:bodyPr/>
          <a:lstStyle/>
          <a:p>
            <a:fld id="{4EC81F68-4976-451A-B2E9-79BCBD2F70CC}" type="slidenum">
              <a:rPr lang="en-AU" smtClean="0"/>
              <a:t>10</a:t>
            </a:fld>
            <a:endParaRPr lang="en-AU"/>
          </a:p>
        </p:txBody>
      </p:sp>
      <p:graphicFrame>
        <p:nvGraphicFramePr>
          <p:cNvPr id="6" name="Table 5">
            <a:extLst>
              <a:ext uri="{FF2B5EF4-FFF2-40B4-BE49-F238E27FC236}">
                <a16:creationId xmlns:a16="http://schemas.microsoft.com/office/drawing/2014/main" id="{24053860-AE2B-43EF-BD8D-0A66B785E2D0}"/>
              </a:ext>
            </a:extLst>
          </p:cNvPr>
          <p:cNvGraphicFramePr>
            <a:graphicFrameLocks/>
          </p:cNvGraphicFramePr>
          <p:nvPr/>
        </p:nvGraphicFramePr>
        <p:xfrm>
          <a:off x="153148" y="1352997"/>
          <a:ext cx="8837704" cy="5435372"/>
        </p:xfrm>
        <a:graphic>
          <a:graphicData uri="http://schemas.openxmlformats.org/drawingml/2006/table">
            <a:tbl>
              <a:tblPr firstRow="1" bandRow="1">
                <a:tableStyleId>{7DF18680-E054-41AD-8BC1-D1AEF772440D}</a:tableStyleId>
              </a:tblPr>
              <a:tblGrid>
                <a:gridCol w="3109749">
                  <a:extLst>
                    <a:ext uri="{9D8B030D-6E8A-4147-A177-3AD203B41FA5}">
                      <a16:colId xmlns:a16="http://schemas.microsoft.com/office/drawing/2014/main" val="3435698330"/>
                    </a:ext>
                  </a:extLst>
                </a:gridCol>
                <a:gridCol w="914400">
                  <a:extLst>
                    <a:ext uri="{9D8B030D-6E8A-4147-A177-3AD203B41FA5}">
                      <a16:colId xmlns:a16="http://schemas.microsoft.com/office/drawing/2014/main" val="74420229"/>
                    </a:ext>
                  </a:extLst>
                </a:gridCol>
                <a:gridCol w="4813555">
                  <a:extLst>
                    <a:ext uri="{9D8B030D-6E8A-4147-A177-3AD203B41FA5}">
                      <a16:colId xmlns:a16="http://schemas.microsoft.com/office/drawing/2014/main" val="871788752"/>
                    </a:ext>
                  </a:extLst>
                </a:gridCol>
              </a:tblGrid>
              <a:tr h="276295">
                <a:tc>
                  <a:txBody>
                    <a:bodyPr/>
                    <a:lstStyle/>
                    <a:p>
                      <a:r>
                        <a:rPr lang="en-AU" sz="1200"/>
                        <a:t>Criteria</a:t>
                      </a:r>
                    </a:p>
                  </a:txBody>
                  <a:tcPr>
                    <a:solidFill>
                      <a:schemeClr val="accent2"/>
                    </a:solidFill>
                  </a:tcPr>
                </a:tc>
                <a:tc>
                  <a:txBody>
                    <a:bodyPr/>
                    <a:lstStyle/>
                    <a:p>
                      <a:r>
                        <a:rPr lang="en-AU" sz="1200"/>
                        <a:t>Status</a:t>
                      </a:r>
                    </a:p>
                  </a:txBody>
                  <a:tcPr>
                    <a:solidFill>
                      <a:schemeClr val="accent2"/>
                    </a:solidFill>
                  </a:tcPr>
                </a:tc>
                <a:tc>
                  <a:txBody>
                    <a:bodyPr/>
                    <a:lstStyle/>
                    <a:p>
                      <a:r>
                        <a:rPr lang="en-AU" sz="1200"/>
                        <a:t>Commentary</a:t>
                      </a:r>
                    </a:p>
                  </a:txBody>
                  <a:tcPr>
                    <a:solidFill>
                      <a:schemeClr val="accent2"/>
                    </a:solidFill>
                  </a:tcPr>
                </a:tc>
                <a:extLst>
                  <a:ext uri="{0D108BD9-81ED-4DB2-BD59-A6C34878D82A}">
                    <a16:rowId xmlns:a16="http://schemas.microsoft.com/office/drawing/2014/main" val="1898703268"/>
                  </a:ext>
                </a:extLst>
              </a:tr>
              <a:tr h="598106">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Enterprise Azure migration successfully completed</a:t>
                      </a:r>
                      <a:endParaRPr lang="en-AU" sz="1200" kern="1200">
                        <a:solidFill>
                          <a:schemeClr val="dk1"/>
                        </a:solidFill>
                        <a:latin typeface="+mn-lt"/>
                        <a:ea typeface="+mn-ea"/>
                        <a:cs typeface="+mn-cs"/>
                      </a:endParaRPr>
                    </a:p>
                  </a:txBody>
                  <a:tcPr marL="72000" marR="72000" marT="72000" marB="72000" anchor="ctr"/>
                </a:tc>
                <a:tc>
                  <a:txBody>
                    <a:bodyPr/>
                    <a:lstStyle/>
                    <a:p>
                      <a:pPr marL="171450" marR="0" lvl="0" indent="-171450" algn="ctr" defTabSz="685800" rtl="0" eaLnBrk="1" fontAlgn="auto" latinLnBrk="0" hangingPunct="1">
                        <a:lnSpc>
                          <a:spcPct val="100000"/>
                        </a:lnSpc>
                        <a:spcBef>
                          <a:spcPts val="600"/>
                        </a:spcBef>
                        <a:spcAft>
                          <a:spcPts val="0"/>
                        </a:spcAft>
                        <a:buClrTx/>
                        <a:buSzTx/>
                        <a:buFont typeface="Wingdings" panose="05000000000000000000" pitchFamily="2" charset="2"/>
                        <a:buChar char="ü"/>
                      </a:pPr>
                      <a:r>
                        <a:rPr lang="en-AU" sz="1200" kern="1200"/>
                        <a:t> </a:t>
                      </a:r>
                      <a:endParaRPr lang="en-AU" sz="1200"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Successfully completed.</a:t>
                      </a:r>
                      <a:endParaRPr lang="en-AU" sz="1200" kern="1200">
                        <a:solidFill>
                          <a:schemeClr val="dk1"/>
                        </a:solidFill>
                        <a:latin typeface="+mn-lt"/>
                        <a:ea typeface="+mn-ea"/>
                        <a:cs typeface="+mn-cs"/>
                      </a:endParaRPr>
                    </a:p>
                  </a:txBody>
                  <a:tcPr marL="72000" marR="72000" marT="72000" marB="72000" anchor="ctr"/>
                </a:tc>
                <a:extLst>
                  <a:ext uri="{0D108BD9-81ED-4DB2-BD59-A6C34878D82A}">
                    <a16:rowId xmlns:a16="http://schemas.microsoft.com/office/drawing/2014/main" val="520445928"/>
                  </a:ext>
                </a:extLst>
              </a:tr>
              <a:tr h="587204">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Build for critical defects completed</a:t>
                      </a:r>
                      <a:endParaRPr lang="en-AU" sz="1200" kern="1200">
                        <a:solidFill>
                          <a:schemeClr val="dk1"/>
                        </a:solidFill>
                        <a:latin typeface="+mn-lt"/>
                        <a:ea typeface="+mn-ea"/>
                        <a:cs typeface="+mn-cs"/>
                      </a:endParaRPr>
                    </a:p>
                  </a:txBody>
                  <a:tcPr marL="72000" marR="72000" marT="72000" marB="72000" anchor="ctr"/>
                </a:tc>
                <a:tc>
                  <a:txBody>
                    <a:bodyPr/>
                    <a:lstStyle/>
                    <a:p>
                      <a:pPr marL="0" marR="0" lvl="0" indent="0" algn="ctr"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Target achieved</a:t>
                      </a:r>
                      <a:endParaRPr lang="en-AU" sz="1200"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Build/test for known/back-log critical defects completed on schedule</a:t>
                      </a:r>
                    </a:p>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Focus is now on fixing defects as they arise.</a:t>
                      </a:r>
                      <a:endParaRPr lang="en-AU" sz="1200" kern="1200">
                        <a:solidFill>
                          <a:schemeClr val="dk1"/>
                        </a:solidFill>
                        <a:latin typeface="+mn-lt"/>
                        <a:ea typeface="+mn-ea"/>
                        <a:cs typeface="+mn-cs"/>
                      </a:endParaRPr>
                    </a:p>
                  </a:txBody>
                  <a:tcPr marL="72000" marR="72000" marT="72000" marB="72000" anchor="ctr"/>
                </a:tc>
                <a:extLst>
                  <a:ext uri="{0D108BD9-81ED-4DB2-BD59-A6C34878D82A}">
                    <a16:rowId xmlns:a16="http://schemas.microsoft.com/office/drawing/2014/main" val="472960283"/>
                  </a:ext>
                </a:extLst>
              </a:tr>
              <a:tr h="774377">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Target execution of test cases achieved, with no critical defects that cannot be remedied for 31 May go-live</a:t>
                      </a:r>
                      <a:endParaRPr lang="en-AU" sz="1200" kern="1200">
                        <a:solidFill>
                          <a:schemeClr val="dk1"/>
                        </a:solidFill>
                        <a:latin typeface="+mn-lt"/>
                        <a:ea typeface="+mn-ea"/>
                        <a:cs typeface="+mn-cs"/>
                      </a:endParaRPr>
                    </a:p>
                  </a:txBody>
                  <a:tcPr marL="72000" marR="72000" marT="72000" marB="72000" anchor="ctr"/>
                </a:tc>
                <a:tc>
                  <a:txBody>
                    <a:bodyPr/>
                    <a:lstStyle/>
                    <a:p>
                      <a:pPr marL="0" marR="0" lvl="0" indent="0" algn="ctr"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Open</a:t>
                      </a:r>
                      <a:endParaRPr lang="en-AU" sz="1200"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UAT testing has progressed but is behind target</a:t>
                      </a:r>
                    </a:p>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solidFill>
                            <a:schemeClr val="dk1"/>
                          </a:solidFill>
                          <a:latin typeface="+mn-lt"/>
                          <a:ea typeface="+mn-ea"/>
                          <a:cs typeface="+mn-cs"/>
                        </a:rPr>
                        <a:t>Blockers encountered during February, but have now been cleared and E2E operation is stabilising</a:t>
                      </a:r>
                    </a:p>
                  </a:txBody>
                  <a:tcPr marL="72000" marR="72000" marT="72000" marB="72000"/>
                </a:tc>
                <a:extLst>
                  <a:ext uri="{0D108BD9-81ED-4DB2-BD59-A6C34878D82A}">
                    <a16:rowId xmlns:a16="http://schemas.microsoft.com/office/drawing/2014/main" val="2030791757"/>
                  </a:ext>
                </a:extLst>
              </a:tr>
              <a:tr h="510842">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Successful completion of Dress Rehearsal (DR2B)</a:t>
                      </a:r>
                      <a:endParaRPr lang="en-AU" sz="1200" kern="1200">
                        <a:solidFill>
                          <a:schemeClr val="dk1"/>
                        </a:solidFill>
                        <a:latin typeface="+mn-lt"/>
                        <a:ea typeface="+mn-ea"/>
                        <a:cs typeface="+mn-cs"/>
                      </a:endParaRPr>
                    </a:p>
                  </a:txBody>
                  <a:tcPr marL="72000" marR="72000" marT="72000" marB="72000" anchor="ctr"/>
                </a:tc>
                <a:tc>
                  <a:txBody>
                    <a:bodyPr/>
                    <a:lstStyle/>
                    <a:p>
                      <a:pPr marL="171450" marR="0" lvl="0" indent="-171450" algn="ctr" defTabSz="685800" rtl="0" eaLnBrk="1" fontAlgn="auto" latinLnBrk="0" hangingPunct="1">
                        <a:lnSpc>
                          <a:spcPct val="100000"/>
                        </a:lnSpc>
                        <a:spcBef>
                          <a:spcPts val="600"/>
                        </a:spcBef>
                        <a:spcAft>
                          <a:spcPts val="0"/>
                        </a:spcAft>
                        <a:buClrTx/>
                        <a:buSzTx/>
                        <a:buFont typeface="Wingdings" panose="05000000000000000000" pitchFamily="2" charset="2"/>
                        <a:buChar char="ü"/>
                      </a:pPr>
                      <a:r>
                        <a:rPr lang="en-AU" sz="1200" kern="1200"/>
                        <a:t> </a:t>
                      </a:r>
                      <a:endParaRPr lang="en-AU" sz="1200"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Successfully completed</a:t>
                      </a:r>
                      <a:endParaRPr lang="en-AU" sz="1200" kern="1200">
                        <a:solidFill>
                          <a:schemeClr val="dk1"/>
                        </a:solidFill>
                        <a:latin typeface="+mn-lt"/>
                        <a:ea typeface="+mn-ea"/>
                        <a:cs typeface="+mn-cs"/>
                      </a:endParaRPr>
                    </a:p>
                  </a:txBody>
                  <a:tcPr marL="72000" marR="72000" marT="72000" marB="72000"/>
                </a:tc>
                <a:extLst>
                  <a:ext uri="{0D108BD9-81ED-4DB2-BD59-A6C34878D82A}">
                    <a16:rowId xmlns:a16="http://schemas.microsoft.com/office/drawing/2014/main" val="2620986745"/>
                  </a:ext>
                </a:extLst>
              </a:tr>
              <a:tr h="513431">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Pre-Production environment established</a:t>
                      </a:r>
                      <a:endParaRPr lang="en-AU" sz="1200" kern="1200">
                        <a:solidFill>
                          <a:schemeClr val="dk1"/>
                        </a:solidFill>
                        <a:latin typeface="+mn-lt"/>
                        <a:ea typeface="+mn-ea"/>
                        <a:cs typeface="+mn-cs"/>
                      </a:endParaRPr>
                    </a:p>
                  </a:txBody>
                  <a:tcPr marL="72000" marR="72000" marT="72000" marB="72000" anchor="ctr"/>
                </a:tc>
                <a:tc>
                  <a:txBody>
                    <a:bodyPr/>
                    <a:lstStyle/>
                    <a:p>
                      <a:pPr marL="171450" marR="0" lvl="0" indent="-171450" algn="ctr" defTabSz="6858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AU" sz="1200" b="0" i="0" u="none" strike="noStrike" kern="1200" cap="none" spc="0" normalizeH="0" baseline="0" noProof="0">
                          <a:ln>
                            <a:noFill/>
                          </a:ln>
                          <a:solidFill>
                            <a:srgbClr val="222324"/>
                          </a:solidFill>
                          <a:effectLst/>
                          <a:uLnTx/>
                          <a:uFillTx/>
                          <a:latin typeface="+mn-lt"/>
                          <a:ea typeface="+mn-ea"/>
                          <a:cs typeface="+mn-cs"/>
                        </a:rPr>
                        <a:t> </a:t>
                      </a: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200" kern="1200"/>
                        <a:t>Successfully completed.</a:t>
                      </a:r>
                      <a:endParaRPr lang="en-AU" sz="1200" kern="1200">
                        <a:solidFill>
                          <a:schemeClr val="dk1"/>
                        </a:solidFill>
                        <a:latin typeface="+mn-lt"/>
                        <a:ea typeface="+mn-ea"/>
                        <a:cs typeface="+mn-cs"/>
                      </a:endParaRPr>
                    </a:p>
                  </a:txBody>
                  <a:tcPr marL="72000" marR="72000" marT="72000" marB="72000"/>
                </a:tc>
                <a:extLst>
                  <a:ext uri="{0D108BD9-81ED-4DB2-BD59-A6C34878D82A}">
                    <a16:rowId xmlns:a16="http://schemas.microsoft.com/office/drawing/2014/main" val="274527440"/>
                  </a:ext>
                </a:extLst>
              </a:tr>
              <a:tr h="587204">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Performance remediation for RM11 &amp; RM16 completed, no new performance blockers</a:t>
                      </a:r>
                      <a:endParaRPr lang="en-AU" sz="1200" kern="1200">
                        <a:solidFill>
                          <a:schemeClr val="dk1"/>
                        </a:solidFill>
                        <a:latin typeface="+mn-lt"/>
                        <a:ea typeface="+mn-ea"/>
                        <a:cs typeface="+mn-cs"/>
                      </a:endParaRPr>
                    </a:p>
                  </a:txBody>
                  <a:tcPr marL="72000" marR="72000" marT="72000" marB="72000" anchor="ctr"/>
                </a:tc>
                <a:tc>
                  <a:txBody>
                    <a:bodyPr/>
                    <a:lstStyle/>
                    <a:p>
                      <a:pPr marL="0" marR="0" lvl="0" indent="0" algn="ctr"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kern="1200"/>
                        <a:t>Open</a:t>
                      </a:r>
                      <a:endParaRPr lang="en-AU" sz="1200"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Remediation of RM11/16 satisfactory for go-live completed.</a:t>
                      </a:r>
                    </a:p>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solidFill>
                            <a:schemeClr val="dk1"/>
                          </a:solidFill>
                          <a:latin typeface="+mn-lt"/>
                          <a:ea typeface="+mn-ea"/>
                          <a:cs typeface="+mn-cs"/>
                        </a:rPr>
                        <a:t>Remediation of internal operational reports underway.</a:t>
                      </a:r>
                    </a:p>
                  </a:txBody>
                  <a:tcPr marL="72000" marR="72000" marT="72000" marB="72000" anchor="ctr"/>
                </a:tc>
                <a:extLst>
                  <a:ext uri="{0D108BD9-81ED-4DB2-BD59-A6C34878D82A}">
                    <a16:rowId xmlns:a16="http://schemas.microsoft.com/office/drawing/2014/main" val="1644304899"/>
                  </a:ext>
                </a:extLst>
              </a:tr>
              <a:tr h="1587913">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pPr>
                      <a:r>
                        <a:rPr lang="en-AU" sz="1200" b="1" kern="1200"/>
                        <a:t>Overall</a:t>
                      </a:r>
                      <a:endParaRPr lang="en-AU" sz="1200" b="1" kern="1200">
                        <a:solidFill>
                          <a:schemeClr val="dk1"/>
                        </a:solidFill>
                        <a:latin typeface="+mn-lt"/>
                        <a:ea typeface="+mn-ea"/>
                        <a:cs typeface="+mn-cs"/>
                      </a:endParaRPr>
                    </a:p>
                  </a:txBody>
                  <a:tcPr marL="72000" marR="72000" marT="72000" marB="72000" anchor="ctr"/>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endParaRPr lang="en-AU" sz="1200" kern="1200">
                        <a:solidFill>
                          <a:schemeClr val="dk1"/>
                        </a:solidFill>
                        <a:latin typeface="+mn-lt"/>
                        <a:ea typeface="+mn-ea"/>
                        <a:cs typeface="+mn-cs"/>
                      </a:endParaRPr>
                    </a:p>
                  </a:txBody>
                  <a:tcPr marL="72000" marR="72000" marT="72000" marB="72000"/>
                </a:tc>
                <a:tc>
                  <a:txBody>
                    <a:bodyPr/>
                    <a:lstStyle/>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AEMO is satisfied that the checkpoint criteria have been sufficiently progressed to maintain a Retail go-live target date of 31-May-21 and 21 June fallback date.</a:t>
                      </a:r>
                    </a:p>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Pre-prod deployment is on track for 19-Apr-21. Go/No-Go email will be issued 08-Apr-21.</a:t>
                      </a:r>
                    </a:p>
                    <a:p>
                      <a:pPr marL="182563" marR="0" lvl="0" indent="-182563" algn="l" defTabSz="685800"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a:t>Checkpoint path will continue to be followed with the next checkpoint at PCF on 23-Apr-21</a:t>
                      </a:r>
                      <a:endParaRPr lang="en-AU" sz="1200" kern="1200">
                        <a:solidFill>
                          <a:schemeClr val="dk1"/>
                        </a:solidFill>
                        <a:latin typeface="+mn-lt"/>
                        <a:ea typeface="+mn-ea"/>
                        <a:cs typeface="+mn-cs"/>
                      </a:endParaRPr>
                    </a:p>
                  </a:txBody>
                  <a:tcPr marL="72000" marR="72000" marT="72000" marB="72000"/>
                </a:tc>
                <a:extLst>
                  <a:ext uri="{0D108BD9-81ED-4DB2-BD59-A6C34878D82A}">
                    <a16:rowId xmlns:a16="http://schemas.microsoft.com/office/drawing/2014/main" val="2749461688"/>
                  </a:ext>
                </a:extLst>
              </a:tr>
            </a:tbl>
          </a:graphicData>
        </a:graphic>
      </p:graphicFrame>
      <p:grpSp>
        <p:nvGrpSpPr>
          <p:cNvPr id="8" name="Group 7">
            <a:extLst>
              <a:ext uri="{FF2B5EF4-FFF2-40B4-BE49-F238E27FC236}">
                <a16:creationId xmlns:a16="http://schemas.microsoft.com/office/drawing/2014/main" id="{2485C193-7AB4-4C65-A1BC-60B1CAADF522}"/>
              </a:ext>
            </a:extLst>
          </p:cNvPr>
          <p:cNvGrpSpPr/>
          <p:nvPr/>
        </p:nvGrpSpPr>
        <p:grpSpPr>
          <a:xfrm>
            <a:off x="3520214" y="5733157"/>
            <a:ext cx="442440" cy="390361"/>
            <a:chOff x="181654" y="2696976"/>
            <a:chExt cx="432000" cy="432000"/>
          </a:xfrm>
        </p:grpSpPr>
        <p:sp>
          <p:nvSpPr>
            <p:cNvPr id="9" name="Rectangle: Rounded Corners 8">
              <a:extLst>
                <a:ext uri="{FF2B5EF4-FFF2-40B4-BE49-F238E27FC236}">
                  <a16:creationId xmlns:a16="http://schemas.microsoft.com/office/drawing/2014/main" id="{5FAC3F93-7F82-447C-BCE3-1051BFD5EBA1}"/>
                </a:ext>
              </a:extLst>
            </p:cNvPr>
            <p:cNvSpPr/>
            <p:nvPr/>
          </p:nvSpPr>
          <p:spPr>
            <a:xfrm>
              <a:off x="181654" y="2696976"/>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10" name="Oval 9">
              <a:extLst>
                <a:ext uri="{FF2B5EF4-FFF2-40B4-BE49-F238E27FC236}">
                  <a16:creationId xmlns:a16="http://schemas.microsoft.com/office/drawing/2014/main" id="{3BCA3E21-F618-4DAE-ADFD-3CFAD33086D7}"/>
                </a:ext>
              </a:extLst>
            </p:cNvPr>
            <p:cNvSpPr/>
            <p:nvPr/>
          </p:nvSpPr>
          <p:spPr>
            <a:xfrm>
              <a:off x="292202" y="2793455"/>
              <a:ext cx="210903" cy="23904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spTree>
    <p:extLst>
      <p:ext uri="{BB962C8B-B14F-4D97-AF65-F5344CB8AC3E}">
        <p14:creationId xmlns:p14="http://schemas.microsoft.com/office/powerpoint/2010/main" val="3578598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E67D-1905-4808-B9E4-218649F8BDF2}"/>
              </a:ext>
            </a:extLst>
          </p:cNvPr>
          <p:cNvSpPr>
            <a:spLocks noGrp="1"/>
          </p:cNvSpPr>
          <p:nvPr>
            <p:ph type="title"/>
          </p:nvPr>
        </p:nvSpPr>
        <p:spPr/>
        <p:txBody>
          <a:bodyPr/>
          <a:lstStyle/>
          <a:p>
            <a:r>
              <a:rPr lang="en-AU"/>
              <a:t>April Retail Checkpoint Criteria</a:t>
            </a:r>
          </a:p>
        </p:txBody>
      </p:sp>
      <p:sp>
        <p:nvSpPr>
          <p:cNvPr id="5" name="Slide Number Placeholder 4">
            <a:extLst>
              <a:ext uri="{FF2B5EF4-FFF2-40B4-BE49-F238E27FC236}">
                <a16:creationId xmlns:a16="http://schemas.microsoft.com/office/drawing/2014/main" id="{65E9F879-3FCA-4413-99FD-8FFE5B1AB8AF}"/>
              </a:ext>
            </a:extLst>
          </p:cNvPr>
          <p:cNvSpPr>
            <a:spLocks noGrp="1"/>
          </p:cNvSpPr>
          <p:nvPr>
            <p:ph type="sldNum" sz="quarter" idx="12"/>
          </p:nvPr>
        </p:nvSpPr>
        <p:spPr/>
        <p:txBody>
          <a:bodyPr/>
          <a:lstStyle/>
          <a:p>
            <a:fld id="{4EC81F68-4976-451A-B2E9-79BCBD2F70CC}" type="slidenum">
              <a:rPr lang="en-AU" smtClean="0"/>
              <a:t>11</a:t>
            </a:fld>
            <a:endParaRPr lang="en-AU"/>
          </a:p>
        </p:txBody>
      </p:sp>
      <p:sp>
        <p:nvSpPr>
          <p:cNvPr id="8" name="Rectangle 1">
            <a:extLst>
              <a:ext uri="{FF2B5EF4-FFF2-40B4-BE49-F238E27FC236}">
                <a16:creationId xmlns:a16="http://schemas.microsoft.com/office/drawing/2014/main" id="{6BDE4FB2-AC71-44B9-93F2-9595361A422D}"/>
              </a:ext>
            </a:extLst>
          </p:cNvPr>
          <p:cNvSpPr>
            <a:spLocks noChangeArrowheads="1"/>
          </p:cNvSpPr>
          <p:nvPr/>
        </p:nvSpPr>
        <p:spPr bwMode="auto">
          <a:xfrm>
            <a:off x="2312988" y="2339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344FF79C-BD1C-4D5F-9B04-A00CFCE5C4BA}"/>
              </a:ext>
            </a:extLst>
          </p:cNvPr>
          <p:cNvSpPr>
            <a:spLocks noChangeArrowheads="1"/>
          </p:cNvSpPr>
          <p:nvPr/>
        </p:nvSpPr>
        <p:spPr bwMode="auto">
          <a:xfrm>
            <a:off x="2312988" y="2339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7C2F2108-7C74-4DBD-BF63-94C17770C3D6}"/>
              </a:ext>
            </a:extLst>
          </p:cNvPr>
          <p:cNvSpPr txBox="1"/>
          <p:nvPr/>
        </p:nvSpPr>
        <p:spPr>
          <a:xfrm>
            <a:off x="393192" y="1418283"/>
            <a:ext cx="8177048" cy="1107996"/>
          </a:xfrm>
          <a:prstGeom prst="rect">
            <a:avLst/>
          </a:prstGeom>
          <a:noFill/>
        </p:spPr>
        <p:txBody>
          <a:bodyPr wrap="square" rtlCol="0">
            <a:spAutoFit/>
          </a:bodyPr>
          <a:lstStyle/>
          <a:p>
            <a:pPr marL="182563" indent="-182563">
              <a:spcAft>
                <a:spcPts val="600"/>
              </a:spcAft>
              <a:buFont typeface="Arial" panose="020B0604020202020204" pitchFamily="34" charset="0"/>
              <a:buChar char="•"/>
            </a:pPr>
            <a:r>
              <a:rPr lang="en-AU" sz="1400"/>
              <a:t>Criteria represent </a:t>
            </a:r>
            <a:r>
              <a:rPr lang="en-AU" sz="1400" b="1"/>
              <a:t>activities scheduled </a:t>
            </a:r>
            <a:r>
              <a:rPr lang="en-AU" sz="1400"/>
              <a:t>for completion by first week of April.</a:t>
            </a:r>
          </a:p>
          <a:p>
            <a:pPr marL="182563" indent="-182563">
              <a:spcAft>
                <a:spcPts val="600"/>
              </a:spcAft>
              <a:buFont typeface="Arial" panose="020B0604020202020204" pitchFamily="34" charset="0"/>
              <a:buChar char="•"/>
            </a:pPr>
            <a:r>
              <a:rPr lang="en-AU" sz="1400"/>
              <a:t>Aim is to </a:t>
            </a:r>
            <a:r>
              <a:rPr lang="en-AU" sz="1400" b="1"/>
              <a:t>fully meet all criteria</a:t>
            </a:r>
            <a:r>
              <a:rPr lang="en-AU" sz="1400"/>
              <a:t>. If criteria not met, remedies to be developed and implications assessed before any change to 31 May target go-live date.</a:t>
            </a:r>
          </a:p>
          <a:p>
            <a:pPr marL="182563" indent="-182563">
              <a:spcAft>
                <a:spcPts val="600"/>
              </a:spcAft>
              <a:buFont typeface="Arial" panose="020B0604020202020204" pitchFamily="34" charset="0"/>
              <a:buChar char="•"/>
            </a:pPr>
            <a:r>
              <a:rPr lang="en-AU" sz="1400" b="1"/>
              <a:t>Pre-prod go/no-go date is 8 April </a:t>
            </a:r>
            <a:r>
              <a:rPr lang="en-AU" sz="1400"/>
              <a:t>– industry to be notified via email.</a:t>
            </a:r>
          </a:p>
        </p:txBody>
      </p:sp>
      <p:graphicFrame>
        <p:nvGraphicFramePr>
          <p:cNvPr id="7" name="Table 8">
            <a:extLst>
              <a:ext uri="{FF2B5EF4-FFF2-40B4-BE49-F238E27FC236}">
                <a16:creationId xmlns:a16="http://schemas.microsoft.com/office/drawing/2014/main" id="{C7AB734C-2693-4DA9-AF13-A10733EED62D}"/>
              </a:ext>
            </a:extLst>
          </p:cNvPr>
          <p:cNvGraphicFramePr>
            <a:graphicFrameLocks noGrp="1"/>
          </p:cNvGraphicFramePr>
          <p:nvPr/>
        </p:nvGraphicFramePr>
        <p:xfrm>
          <a:off x="393191" y="2702695"/>
          <a:ext cx="8554239" cy="3477240"/>
        </p:xfrm>
        <a:graphic>
          <a:graphicData uri="http://schemas.openxmlformats.org/drawingml/2006/table">
            <a:tbl>
              <a:tblPr firstRow="1" bandRow="1">
                <a:tableStyleId>{7DF18680-E054-41AD-8BC1-D1AEF772440D}</a:tableStyleId>
              </a:tblPr>
              <a:tblGrid>
                <a:gridCol w="1600201">
                  <a:extLst>
                    <a:ext uri="{9D8B030D-6E8A-4147-A177-3AD203B41FA5}">
                      <a16:colId xmlns:a16="http://schemas.microsoft.com/office/drawing/2014/main" val="1715578587"/>
                    </a:ext>
                  </a:extLst>
                </a:gridCol>
                <a:gridCol w="6954038">
                  <a:extLst>
                    <a:ext uri="{9D8B030D-6E8A-4147-A177-3AD203B41FA5}">
                      <a16:colId xmlns:a16="http://schemas.microsoft.com/office/drawing/2014/main" val="2465471930"/>
                    </a:ext>
                  </a:extLst>
                </a:gridCol>
              </a:tblGrid>
              <a:tr h="3315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400">
                          <a:effectLst/>
                        </a:rPr>
                        <a:t>Criteria​</a:t>
                      </a:r>
                      <a:endParaRPr lang="en-AU"/>
                    </a:p>
                  </a:txBody>
                  <a:tcPr>
                    <a:solidFill>
                      <a:schemeClr val="accent2"/>
                    </a:solidFill>
                  </a:tcPr>
                </a:tc>
                <a:tc>
                  <a:txBody>
                    <a:bodyPr/>
                    <a:lstStyle/>
                    <a:p>
                      <a:r>
                        <a:rPr lang="en-AU"/>
                        <a:t>Description</a:t>
                      </a:r>
                    </a:p>
                  </a:txBody>
                  <a:tcPr>
                    <a:solidFill>
                      <a:schemeClr val="accent2"/>
                    </a:solidFill>
                  </a:tcPr>
                </a:tc>
                <a:extLst>
                  <a:ext uri="{0D108BD9-81ED-4DB2-BD59-A6C34878D82A}">
                    <a16:rowId xmlns:a16="http://schemas.microsoft.com/office/drawing/2014/main" val="508218256"/>
                  </a:ext>
                </a:extLst>
              </a:tr>
              <a:tr h="522263">
                <a:tc>
                  <a:txBody>
                    <a:bodyPr/>
                    <a:lstStyle/>
                    <a:p>
                      <a:r>
                        <a:rPr lang="en-AU" sz="1300" b="1">
                          <a:effectLst/>
                        </a:rPr>
                        <a:t>Testing</a:t>
                      </a:r>
                      <a:endParaRPr lang="en-AU" sz="1300" b="1"/>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00">
                          <a:effectLst/>
                        </a:rPr>
                        <a:t>All UAT test cases executed </a:t>
                      </a:r>
                      <a:r>
                        <a:rPr lang="en-AU" sz="1300"/>
                        <a:t>with no critical defects that cannot be remedied for 31 May go-live.</a:t>
                      </a:r>
                    </a:p>
                  </a:txBody>
                  <a:tcPr anchor="ctr"/>
                </a:tc>
                <a:extLst>
                  <a:ext uri="{0D108BD9-81ED-4DB2-BD59-A6C34878D82A}">
                    <a16:rowId xmlns:a16="http://schemas.microsoft.com/office/drawing/2014/main" val="271369402"/>
                  </a:ext>
                </a:extLst>
              </a:tr>
              <a:tr h="547133">
                <a:tc>
                  <a:txBody>
                    <a:bodyPr/>
                    <a:lstStyle/>
                    <a:p>
                      <a:r>
                        <a:rPr lang="en-AU" sz="1300" b="1">
                          <a:effectLst/>
                        </a:rPr>
                        <a:t>Solution Stability</a:t>
                      </a:r>
                      <a:endParaRPr lang="en-AU" sz="1300" b="1"/>
                    </a:p>
                  </a:txBody>
                  <a:tcPr anchor="ctr"/>
                </a:tc>
                <a:tc>
                  <a:txBody>
                    <a:bodyPr/>
                    <a:lstStyle/>
                    <a:p>
                      <a:r>
                        <a:rPr lang="en-AU" sz="1300">
                          <a:effectLst/>
                        </a:rPr>
                        <a:t>End-to-end solution operating stably in Test with no process blockers or unexplainable pauses/interruptions to processing.</a:t>
                      </a:r>
                      <a:endParaRPr lang="en-AU" sz="1300"/>
                    </a:p>
                  </a:txBody>
                  <a:tcPr anchor="ctr"/>
                </a:tc>
                <a:extLst>
                  <a:ext uri="{0D108BD9-81ED-4DB2-BD59-A6C34878D82A}">
                    <a16:rowId xmlns:a16="http://schemas.microsoft.com/office/drawing/2014/main" val="2793707006"/>
                  </a:ext>
                </a:extLst>
              </a:tr>
              <a:tr h="547133">
                <a:tc>
                  <a:txBody>
                    <a:bodyPr/>
                    <a:lstStyle/>
                    <a:p>
                      <a:r>
                        <a:rPr lang="en-AU" sz="1300" b="1">
                          <a:effectLst/>
                        </a:rPr>
                        <a:t>Remediation</a:t>
                      </a:r>
                      <a:endParaRPr lang="en-AU" sz="1300" b="1"/>
                    </a:p>
                  </a:txBody>
                  <a:tcPr anchor="ctr"/>
                </a:tc>
                <a:tc>
                  <a:txBody>
                    <a:bodyPr/>
                    <a:lstStyle/>
                    <a:p>
                      <a:r>
                        <a:rPr lang="en-AU" sz="1300">
                          <a:effectLst/>
                        </a:rPr>
                        <a:t>Known remediation work (internal reports performance, business activity monitoring) completed and remediation for any new defects scheduled.</a:t>
                      </a:r>
                      <a:endParaRPr lang="en-AU" sz="1300"/>
                    </a:p>
                  </a:txBody>
                  <a:tcPr anchor="ctr"/>
                </a:tc>
                <a:extLst>
                  <a:ext uri="{0D108BD9-81ED-4DB2-BD59-A6C34878D82A}">
                    <a16:rowId xmlns:a16="http://schemas.microsoft.com/office/drawing/2014/main" val="1625519646"/>
                  </a:ext>
                </a:extLst>
              </a:tr>
              <a:tr h="578541">
                <a:tc>
                  <a:txBody>
                    <a:bodyPr/>
                    <a:lstStyle/>
                    <a:p>
                      <a:r>
                        <a:rPr lang="en-AU" sz="1300" b="1">
                          <a:effectLst/>
                        </a:rPr>
                        <a:t>Performance</a:t>
                      </a:r>
                      <a:endParaRPr lang="en-AU" sz="1300" b="1"/>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00">
                          <a:effectLst/>
                        </a:rPr>
                        <a:t>“Day in the Life Testing” completed with no performance issues identified that cannot be remedied for 31 May go-live.</a:t>
                      </a:r>
                      <a:endParaRPr lang="en-AU" sz="1300"/>
                    </a:p>
                  </a:txBody>
                  <a:tcPr anchor="ctr"/>
                </a:tc>
                <a:extLst>
                  <a:ext uri="{0D108BD9-81ED-4DB2-BD59-A6C34878D82A}">
                    <a16:rowId xmlns:a16="http://schemas.microsoft.com/office/drawing/2014/main" val="1501581093"/>
                  </a:ext>
                </a:extLst>
              </a:tr>
              <a:tr h="547133">
                <a:tc>
                  <a:txBody>
                    <a:bodyPr/>
                    <a:lstStyle/>
                    <a:p>
                      <a:r>
                        <a:rPr lang="en-AU" sz="1300" b="1">
                          <a:effectLst/>
                        </a:rPr>
                        <a:t>Pre-Production</a:t>
                      </a:r>
                      <a:endParaRPr lang="en-AU" sz="1300" b="1"/>
                    </a:p>
                  </a:txBody>
                  <a:tcPr anchor="ctr"/>
                </a:tc>
                <a:tc>
                  <a:txBody>
                    <a:bodyPr/>
                    <a:lstStyle/>
                    <a:p>
                      <a:r>
                        <a:rPr lang="en-AU" sz="1300">
                          <a:effectLst/>
                        </a:rPr>
                        <a:t>Data migration on track and no blockers to meeting criteria/schedule for pre-production deployment.</a:t>
                      </a:r>
                      <a:endParaRPr lang="en-AU" sz="1300"/>
                    </a:p>
                  </a:txBody>
                  <a:tcPr anchor="ctr"/>
                </a:tc>
                <a:extLst>
                  <a:ext uri="{0D108BD9-81ED-4DB2-BD59-A6C34878D82A}">
                    <a16:rowId xmlns:a16="http://schemas.microsoft.com/office/drawing/2014/main" val="80521530"/>
                  </a:ext>
                </a:extLst>
              </a:tr>
              <a:tr h="403441">
                <a:tc>
                  <a:txBody>
                    <a:bodyPr/>
                    <a:lstStyle/>
                    <a:p>
                      <a:r>
                        <a:rPr lang="en-AU" sz="1300" b="1">
                          <a:effectLst/>
                        </a:rPr>
                        <a:t>Industry Test</a:t>
                      </a:r>
                      <a:endParaRPr lang="en-AU" sz="1300" b="1"/>
                    </a:p>
                  </a:txBody>
                  <a:tcPr anchor="ctr"/>
                </a:tc>
                <a:tc>
                  <a:txBody>
                    <a:bodyPr/>
                    <a:lstStyle/>
                    <a:p>
                      <a:r>
                        <a:rPr lang="en-AU" sz="1300">
                          <a:effectLst/>
                        </a:rPr>
                        <a:t>On track to commence Retail Industry Test on 19 April.</a:t>
                      </a:r>
                      <a:endParaRPr lang="en-AU" sz="1300"/>
                    </a:p>
                  </a:txBody>
                  <a:tcPr anchor="ctr"/>
                </a:tc>
                <a:extLst>
                  <a:ext uri="{0D108BD9-81ED-4DB2-BD59-A6C34878D82A}">
                    <a16:rowId xmlns:a16="http://schemas.microsoft.com/office/drawing/2014/main" val="1630536127"/>
                  </a:ext>
                </a:extLst>
              </a:tr>
            </a:tbl>
          </a:graphicData>
        </a:graphic>
      </p:graphicFrame>
    </p:spTree>
    <p:extLst>
      <p:ext uri="{BB962C8B-B14F-4D97-AF65-F5344CB8AC3E}">
        <p14:creationId xmlns:p14="http://schemas.microsoft.com/office/powerpoint/2010/main" val="1694263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EBCC-86A9-4140-87B6-C978891D0264}"/>
              </a:ext>
            </a:extLst>
          </p:cNvPr>
          <p:cNvSpPr>
            <a:spLocks noGrp="1"/>
          </p:cNvSpPr>
          <p:nvPr>
            <p:ph type="title"/>
          </p:nvPr>
        </p:nvSpPr>
        <p:spPr/>
        <p:txBody>
          <a:bodyPr/>
          <a:lstStyle/>
          <a:p>
            <a:r>
              <a:rPr lang="en-AU"/>
              <a:t>Readiness Dashboard</a:t>
            </a:r>
          </a:p>
        </p:txBody>
      </p:sp>
      <p:sp>
        <p:nvSpPr>
          <p:cNvPr id="3" name="Text Placeholder 2">
            <a:extLst>
              <a:ext uri="{FF2B5EF4-FFF2-40B4-BE49-F238E27FC236}">
                <a16:creationId xmlns:a16="http://schemas.microsoft.com/office/drawing/2014/main" id="{7667EE7F-5783-4216-9E59-0D73BE5B38E5}"/>
              </a:ext>
            </a:extLst>
          </p:cNvPr>
          <p:cNvSpPr>
            <a:spLocks noGrp="1"/>
          </p:cNvSpPr>
          <p:nvPr>
            <p:ph type="body" idx="1"/>
          </p:nvPr>
        </p:nvSpPr>
        <p:spPr/>
        <p:txBody>
          <a:bodyPr/>
          <a:lstStyle/>
          <a:p>
            <a:r>
              <a:rPr lang="en-AU"/>
              <a:t>Greg Minney</a:t>
            </a:r>
          </a:p>
        </p:txBody>
      </p:sp>
      <p:sp>
        <p:nvSpPr>
          <p:cNvPr id="4" name="Date Placeholder 3">
            <a:extLst>
              <a:ext uri="{FF2B5EF4-FFF2-40B4-BE49-F238E27FC236}">
                <a16:creationId xmlns:a16="http://schemas.microsoft.com/office/drawing/2014/main" id="{913633EA-8323-4D0A-9F3F-4F86093BECD1}"/>
              </a:ext>
            </a:extLst>
          </p:cNvPr>
          <p:cNvSpPr>
            <a:spLocks noGrp="1"/>
          </p:cNvSpPr>
          <p:nvPr>
            <p:ph type="dt" sz="half" idx="10"/>
          </p:nvPr>
        </p:nvSpPr>
        <p:spPr/>
        <p:txBody>
          <a:bodyPr/>
          <a:lstStyle/>
          <a:p>
            <a:fld id="{422D03C1-86EC-4B2D-A650-A7ADA918C9CC}" type="datetime1">
              <a:rPr lang="en-AU" smtClean="0"/>
              <a:t>25/03/2021</a:t>
            </a:fld>
            <a:endParaRPr lang="en-AU"/>
          </a:p>
        </p:txBody>
      </p:sp>
      <p:sp>
        <p:nvSpPr>
          <p:cNvPr id="5" name="Slide Number Placeholder 4">
            <a:extLst>
              <a:ext uri="{FF2B5EF4-FFF2-40B4-BE49-F238E27FC236}">
                <a16:creationId xmlns:a16="http://schemas.microsoft.com/office/drawing/2014/main" id="{06738CA1-0174-416C-84CD-C8ED31446140}"/>
              </a:ext>
            </a:extLst>
          </p:cNvPr>
          <p:cNvSpPr>
            <a:spLocks noGrp="1"/>
          </p:cNvSpPr>
          <p:nvPr>
            <p:ph type="sldNum" sz="quarter" idx="12"/>
          </p:nvPr>
        </p:nvSpPr>
        <p:spPr/>
        <p:txBody>
          <a:bodyPr/>
          <a:lstStyle/>
          <a:p>
            <a:fld id="{4EC81F68-4976-451A-B2E9-79BCBD2F70CC}" type="slidenum">
              <a:rPr lang="en-AU" smtClean="0"/>
              <a:pPr/>
              <a:t>12</a:t>
            </a:fld>
            <a:endParaRPr lang="en-AU"/>
          </a:p>
        </p:txBody>
      </p:sp>
    </p:spTree>
    <p:extLst>
      <p:ext uri="{BB962C8B-B14F-4D97-AF65-F5344CB8AC3E}">
        <p14:creationId xmlns:p14="http://schemas.microsoft.com/office/powerpoint/2010/main" val="3993982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9F16-94F8-4A8B-AC02-A6EE46E9F038}"/>
              </a:ext>
            </a:extLst>
          </p:cNvPr>
          <p:cNvSpPr>
            <a:spLocks noGrp="1"/>
          </p:cNvSpPr>
          <p:nvPr>
            <p:ph type="title"/>
          </p:nvPr>
        </p:nvSpPr>
        <p:spPr>
          <a:xfrm>
            <a:off x="148574" y="280059"/>
            <a:ext cx="7128363" cy="891779"/>
          </a:xfrm>
        </p:spPr>
        <p:txBody>
          <a:bodyPr>
            <a:normAutofit fontScale="90000"/>
          </a:bodyPr>
          <a:lstStyle/>
          <a:p>
            <a:r>
              <a:rPr lang="en-AU" sz="3600"/>
              <a:t>5MS Rule Commencement </a:t>
            </a:r>
            <a:br>
              <a:rPr lang="en-AU" sz="2700"/>
            </a:br>
            <a:r>
              <a:rPr lang="en-AU" sz="3100" i="1"/>
              <a:t>Round 6</a:t>
            </a:r>
          </a:p>
        </p:txBody>
      </p:sp>
      <p:sp>
        <p:nvSpPr>
          <p:cNvPr id="4" name="Slide Number Placeholder 3">
            <a:extLst>
              <a:ext uri="{FF2B5EF4-FFF2-40B4-BE49-F238E27FC236}">
                <a16:creationId xmlns:a16="http://schemas.microsoft.com/office/drawing/2014/main" id="{F859AE8D-042B-4646-952D-F1D870F51F8D}"/>
              </a:ext>
            </a:extLst>
          </p:cNvPr>
          <p:cNvSpPr>
            <a:spLocks noGrp="1"/>
          </p:cNvSpPr>
          <p:nvPr>
            <p:ph type="sldNum" sz="quarter" idx="12"/>
          </p:nvPr>
        </p:nvSpPr>
        <p:spPr>
          <a:xfrm>
            <a:off x="7666833" y="5434002"/>
            <a:ext cx="324061" cy="273844"/>
          </a:xfrm>
        </p:spPr>
        <p:txBody>
          <a:bodyPr/>
          <a:lstStyle/>
          <a:p>
            <a:pPr defTabSz="685800">
              <a:defRPr/>
            </a:pPr>
            <a:fld id="{4EC81F68-4976-451A-B2E9-79BCBD2F70CC}" type="slidenum">
              <a:rPr lang="en-AU">
                <a:solidFill>
                  <a:srgbClr val="222324">
                    <a:tint val="75000"/>
                  </a:srgbClr>
                </a:solidFill>
                <a:latin typeface="Segoe UI Semilight"/>
              </a:rPr>
              <a:pPr defTabSz="685800">
                <a:defRPr/>
              </a:pPr>
              <a:t>13</a:t>
            </a:fld>
            <a:endParaRPr lang="en-AU">
              <a:solidFill>
                <a:srgbClr val="222324">
                  <a:tint val="75000"/>
                </a:srgbClr>
              </a:solidFill>
              <a:latin typeface="Segoe UI Semilight"/>
            </a:endParaRPr>
          </a:p>
        </p:txBody>
      </p:sp>
      <p:graphicFrame>
        <p:nvGraphicFramePr>
          <p:cNvPr id="5" name="Table 4">
            <a:extLst>
              <a:ext uri="{FF2B5EF4-FFF2-40B4-BE49-F238E27FC236}">
                <a16:creationId xmlns:a16="http://schemas.microsoft.com/office/drawing/2014/main" id="{98767EC6-C512-4B61-89B0-B32D8F83F721}"/>
              </a:ext>
            </a:extLst>
          </p:cNvPr>
          <p:cNvGraphicFramePr>
            <a:graphicFrameLocks noGrp="1"/>
          </p:cNvGraphicFramePr>
          <p:nvPr/>
        </p:nvGraphicFramePr>
        <p:xfrm>
          <a:off x="6623698" y="212168"/>
          <a:ext cx="2410330" cy="1043159"/>
        </p:xfrm>
        <a:graphic>
          <a:graphicData uri="http://schemas.openxmlformats.org/drawingml/2006/table">
            <a:tbl>
              <a:tblPr/>
              <a:tblGrid>
                <a:gridCol w="341548">
                  <a:extLst>
                    <a:ext uri="{9D8B030D-6E8A-4147-A177-3AD203B41FA5}">
                      <a16:colId xmlns:a16="http://schemas.microsoft.com/office/drawing/2014/main" val="3752375256"/>
                    </a:ext>
                  </a:extLst>
                </a:gridCol>
                <a:gridCol w="757135">
                  <a:extLst>
                    <a:ext uri="{9D8B030D-6E8A-4147-A177-3AD203B41FA5}">
                      <a16:colId xmlns:a16="http://schemas.microsoft.com/office/drawing/2014/main" val="1888874333"/>
                    </a:ext>
                  </a:extLst>
                </a:gridCol>
                <a:gridCol w="1311647">
                  <a:extLst>
                    <a:ext uri="{9D8B030D-6E8A-4147-A177-3AD203B41FA5}">
                      <a16:colId xmlns:a16="http://schemas.microsoft.com/office/drawing/2014/main" val="489716578"/>
                    </a:ext>
                  </a:extLst>
                </a:gridCol>
              </a:tblGrid>
              <a:tr h="296399">
                <a:tc>
                  <a:txBody>
                    <a:bodyPr/>
                    <a:lstStyle/>
                    <a:p>
                      <a:pPr algn="l" fontAlgn="t"/>
                      <a:endParaRPr lang="en-AU" sz="8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On track</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On track for commencement date</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277589">
                <a:tc>
                  <a:txBody>
                    <a:bodyPr/>
                    <a:lstStyle/>
                    <a:p>
                      <a:pPr algn="l" fontAlgn="t"/>
                      <a:endParaRPr lang="en-AU" sz="8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1 – Risk to major milestones or deliveries</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17792">
                <a:tc>
                  <a:txBody>
                    <a:bodyPr/>
                    <a:lstStyle/>
                    <a:p>
                      <a:pPr algn="l" fontAlgn="t"/>
                      <a:endParaRPr lang="en-AU" sz="8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2 – Risk to rule commencement</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Cannot be addressed with available contingencies to be on track for commencement date</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aphicFrame>
        <p:nvGraphicFramePr>
          <p:cNvPr id="6" name="Table 5">
            <a:extLst>
              <a:ext uri="{FF2B5EF4-FFF2-40B4-BE49-F238E27FC236}">
                <a16:creationId xmlns:a16="http://schemas.microsoft.com/office/drawing/2014/main" id="{4B84434F-6DA0-4C34-90A9-6134336FAE2F}"/>
              </a:ext>
            </a:extLst>
          </p:cNvPr>
          <p:cNvGraphicFramePr>
            <a:graphicFrameLocks noGrp="1"/>
          </p:cNvGraphicFramePr>
          <p:nvPr/>
        </p:nvGraphicFramePr>
        <p:xfrm>
          <a:off x="148574" y="1434990"/>
          <a:ext cx="8711962" cy="4763710"/>
        </p:xfrm>
        <a:graphic>
          <a:graphicData uri="http://schemas.openxmlformats.org/drawingml/2006/table">
            <a:tbl>
              <a:tblPr>
                <a:tableStyleId>{93296810-A885-4BE3-A3E7-6D5BEEA58F35}</a:tableStyleId>
              </a:tblPr>
              <a:tblGrid>
                <a:gridCol w="3454162">
                  <a:extLst>
                    <a:ext uri="{9D8B030D-6E8A-4147-A177-3AD203B41FA5}">
                      <a16:colId xmlns:a16="http://schemas.microsoft.com/office/drawing/2014/main" val="2629449130"/>
                    </a:ext>
                  </a:extLst>
                </a:gridCol>
                <a:gridCol w="685800">
                  <a:extLst>
                    <a:ext uri="{9D8B030D-6E8A-4147-A177-3AD203B41FA5}">
                      <a16:colId xmlns:a16="http://schemas.microsoft.com/office/drawing/2014/main" val="2571583907"/>
                    </a:ext>
                  </a:extLst>
                </a:gridCol>
                <a:gridCol w="4572000">
                  <a:extLst>
                    <a:ext uri="{9D8B030D-6E8A-4147-A177-3AD203B41FA5}">
                      <a16:colId xmlns:a16="http://schemas.microsoft.com/office/drawing/2014/main" val="2451703600"/>
                    </a:ext>
                  </a:extLst>
                </a:gridCol>
              </a:tblGrid>
              <a:tr h="308756">
                <a:tc>
                  <a:txBody>
                    <a:bodyPr/>
                    <a:lstStyle/>
                    <a:p>
                      <a:pPr algn="l" fontAlgn="b"/>
                      <a:r>
                        <a:rPr lang="en-AU" sz="1200" b="1" u="none" strike="noStrike" kern="1200">
                          <a:solidFill>
                            <a:schemeClr val="bg1"/>
                          </a:solidFill>
                          <a:effectLst/>
                        </a:rPr>
                        <a:t>Activity</a:t>
                      </a:r>
                      <a:endParaRPr lang="en-AU" sz="1200" b="1" i="0" u="none" strike="noStrike" kern="1200">
                        <a:solidFill>
                          <a:schemeClr val="bg1"/>
                        </a:solidFill>
                        <a:effectLst/>
                        <a:latin typeface="Calibri" panose="020F0502020204030204" pitchFamily="34" charset="0"/>
                        <a:ea typeface="+mn-ea"/>
                        <a:cs typeface="+mn-cs"/>
                      </a:endParaRPr>
                    </a:p>
                  </a:txBody>
                  <a:tcPr marL="54000" marR="54000" marT="54000" marB="54000" anchor="ctr">
                    <a:solidFill>
                      <a:schemeClr val="accent2"/>
                    </a:solidFill>
                  </a:tcPr>
                </a:tc>
                <a:tc>
                  <a:txBody>
                    <a:bodyPr/>
                    <a:lstStyle/>
                    <a:p>
                      <a:pPr algn="ctr" fontAlgn="t"/>
                      <a:r>
                        <a:rPr lang="en-AU" sz="1200" b="1" u="none" strike="noStrike">
                          <a:solidFill>
                            <a:schemeClr val="bg1"/>
                          </a:solidFill>
                          <a:effectLst/>
                        </a:rPr>
                        <a:t>Status</a:t>
                      </a:r>
                      <a:endParaRPr lang="en-AU" sz="1200" b="1" i="0" u="none" strike="noStrike">
                        <a:solidFill>
                          <a:schemeClr val="bg1"/>
                        </a:solidFill>
                        <a:effectLst/>
                        <a:latin typeface="Calibri"/>
                      </a:endParaRPr>
                    </a:p>
                  </a:txBody>
                  <a:tcPr marL="54000" marR="54000" marT="54000" marB="54000" anchor="ctr">
                    <a:solidFill>
                      <a:schemeClr val="accent2"/>
                    </a:solidFill>
                  </a:tcPr>
                </a:tc>
                <a:tc>
                  <a:txBody>
                    <a:bodyPr/>
                    <a:lstStyle/>
                    <a:p>
                      <a:pPr algn="l" fontAlgn="t"/>
                      <a:r>
                        <a:rPr lang="en-AU" sz="1200" b="1" u="none" strike="noStrike">
                          <a:solidFill>
                            <a:schemeClr val="bg1"/>
                          </a:solidFill>
                          <a:effectLst/>
                        </a:rPr>
                        <a:t>Comments</a:t>
                      </a:r>
                      <a:endParaRPr lang="en-AU" sz="1200" b="1" i="0" u="none" strike="noStrike">
                        <a:solidFill>
                          <a:schemeClr val="bg1"/>
                        </a:solidFill>
                        <a:effectLst/>
                        <a:latin typeface="Calibri"/>
                      </a:endParaRPr>
                    </a:p>
                  </a:txBody>
                  <a:tcPr marL="54000" marR="54000" marT="54000" marB="54000" anchor="ctr">
                    <a:solidFill>
                      <a:schemeClr val="accent2"/>
                    </a:solidFill>
                  </a:tcPr>
                </a:tc>
                <a:extLst>
                  <a:ext uri="{0D108BD9-81ED-4DB2-BD59-A6C34878D82A}">
                    <a16:rowId xmlns:a16="http://schemas.microsoft.com/office/drawing/2014/main" val="1682879141"/>
                  </a:ext>
                </a:extLst>
              </a:tr>
              <a:tr h="1412241">
                <a:tc>
                  <a:txBody>
                    <a:bodyPr/>
                    <a:lstStyle/>
                    <a:p>
                      <a:pPr algn="l" fontAlgn="t"/>
                      <a:r>
                        <a:rPr lang="en-AU" sz="1200" u="none" strike="noStrike" kern="1200">
                          <a:solidFill>
                            <a:schemeClr val="dk1"/>
                          </a:solidFill>
                          <a:effectLst/>
                          <a:latin typeface="+mn-lt"/>
                          <a:ea typeface="+mn-ea"/>
                          <a:cs typeface="+mn-cs"/>
                        </a:rPr>
                        <a:t>AEMO Business Readiness for 5MS and GS </a:t>
                      </a:r>
                      <a:br>
                        <a:rPr lang="en-AU" sz="1200" u="none" strike="noStrike" kern="1200">
                          <a:solidFill>
                            <a:schemeClr val="dk1"/>
                          </a:solidFill>
                          <a:effectLst/>
                          <a:latin typeface="+mn-lt"/>
                          <a:ea typeface="+mn-ea"/>
                          <a:cs typeface="+mn-cs"/>
                        </a:rPr>
                      </a:br>
                      <a:r>
                        <a:rPr lang="en-AU" sz="1200" u="none" strike="noStrike" kern="1200">
                          <a:solidFill>
                            <a:schemeClr val="dk1"/>
                          </a:solidFill>
                          <a:effectLst/>
                          <a:latin typeface="+mn-lt"/>
                          <a:ea typeface="+mn-ea"/>
                          <a:cs typeface="+mn-cs"/>
                        </a:rPr>
                        <a:t>(Part A)</a:t>
                      </a:r>
                    </a:p>
                  </a:txBody>
                  <a:tcPr marL="72000" marR="36000" marT="27000" marB="27000" anchor="ctr"/>
                </a:tc>
                <a:tc>
                  <a:txBody>
                    <a:bodyPr/>
                    <a:lstStyle/>
                    <a:p>
                      <a:pPr marL="0" algn="l" defTabSz="685800" rtl="0" eaLnBrk="1" fontAlgn="t" latinLnBrk="0" hangingPunct="1"/>
                      <a:endParaRPr lang="en-AU" sz="1200" u="none" strike="noStrike" kern="1200">
                        <a:solidFill>
                          <a:schemeClr val="dk1"/>
                        </a:solidFill>
                        <a:effectLst/>
                        <a:latin typeface="+mn-lt"/>
                        <a:ea typeface="+mn-ea"/>
                        <a:cs typeface="+mn-cs"/>
                      </a:endParaRPr>
                    </a:p>
                  </a:txBody>
                  <a:tcPr marL="36000" marR="36000" marT="54000" marB="54000" anchor="ctr">
                    <a:solidFill>
                      <a:schemeClr val="tx1"/>
                    </a:solidFill>
                  </a:tcPr>
                </a:tc>
                <a:tc>
                  <a:txBody>
                    <a:bodyPr/>
                    <a:lstStyle/>
                    <a:p>
                      <a:pPr marL="171450" indent="-171450" algn="l" fontAlgn="b">
                        <a:spcAft>
                          <a:spcPts val="600"/>
                        </a:spcAft>
                        <a:buFont typeface="Arial" panose="020B0604020202020204" pitchFamily="34" charset="0"/>
                        <a:buChar char="•"/>
                      </a:pPr>
                      <a:r>
                        <a:rPr lang="en-AU" sz="1200" u="none" strike="noStrike">
                          <a:effectLst/>
                        </a:rPr>
                        <a:t>Bidding platform operating successfully in Industry test, on schedule for 1 April Go-live. </a:t>
                      </a:r>
                    </a:p>
                    <a:p>
                      <a:pPr marL="171450" indent="-171450" algn="l" fontAlgn="b">
                        <a:spcAft>
                          <a:spcPts val="600"/>
                        </a:spcAft>
                        <a:buFont typeface="Arial" panose="020B0604020202020204" pitchFamily="34" charset="0"/>
                        <a:buChar char="•"/>
                      </a:pPr>
                      <a:r>
                        <a:rPr lang="en-AU" sz="1200" u="none" strike="noStrike">
                          <a:effectLst/>
                        </a:rPr>
                        <a:t>Retail Platform go-live rescheduled to 31 May, Settlements platform rescheduled to 17 May.  </a:t>
                      </a:r>
                    </a:p>
                    <a:p>
                      <a:pPr marL="357188" lvl="1" indent="-174625" algn="l" fontAlgn="b">
                        <a:spcAft>
                          <a:spcPts val="600"/>
                        </a:spcAft>
                        <a:buFont typeface="Segoe UI Semilight" panose="020B0402040204020203" pitchFamily="34" charset="0"/>
                        <a:buChar char="–"/>
                      </a:pPr>
                      <a:r>
                        <a:rPr lang="en-AU" sz="1200" u="none" strike="noStrike">
                          <a:effectLst/>
                        </a:rPr>
                        <a:t>Rescheduling of platform deliveries is not expected to impact 5MS Rule commencement or 5MS market trials.</a:t>
                      </a:r>
                      <a:endParaRPr lang="en-AU" sz="1200" b="0" i="0" u="none" strike="noStrike">
                        <a:solidFill>
                          <a:srgbClr val="000000"/>
                        </a:solidFill>
                        <a:effectLst/>
                        <a:latin typeface="Calibri"/>
                      </a:endParaRPr>
                    </a:p>
                  </a:txBody>
                  <a:tcPr marL="72000" marR="72000" marT="54000" marB="54000" anchor="ctr"/>
                </a:tc>
                <a:extLst>
                  <a:ext uri="{0D108BD9-81ED-4DB2-BD59-A6C34878D82A}">
                    <a16:rowId xmlns:a16="http://schemas.microsoft.com/office/drawing/2014/main" val="4145844044"/>
                  </a:ext>
                </a:extLst>
              </a:tr>
              <a:tr h="1031782">
                <a:tc>
                  <a:txBody>
                    <a:bodyPr/>
                    <a:lstStyle/>
                    <a:p>
                      <a:pPr algn="l" fontAlgn="t"/>
                      <a:r>
                        <a:rPr lang="en-AU" sz="1200" u="none" strike="noStrike" kern="1200">
                          <a:solidFill>
                            <a:schemeClr val="dk1"/>
                          </a:solidFill>
                          <a:effectLst/>
                          <a:latin typeface="+mn-lt"/>
                          <a:ea typeface="+mn-ea"/>
                          <a:cs typeface="+mn-cs"/>
                        </a:rPr>
                        <a:t>Essential Industry Capabilities for 5MS commencement (Part A)</a:t>
                      </a:r>
                    </a:p>
                  </a:txBody>
                  <a:tcPr marL="72000" marR="36000" marT="27000" marB="27000" anchor="ctr">
                    <a:solidFill>
                      <a:schemeClr val="accent5">
                        <a:lumMod val="20000"/>
                        <a:lumOff val="80000"/>
                      </a:schemeClr>
                    </a:solidFill>
                  </a:tcPr>
                </a:tc>
                <a:tc>
                  <a:txBody>
                    <a:bodyPr/>
                    <a:lstStyle/>
                    <a:p>
                      <a:pPr marL="0" algn="l" defTabSz="685800" rtl="0" eaLnBrk="1" fontAlgn="t" latinLnBrk="0" hangingPunct="1"/>
                      <a:endParaRPr lang="en-AU" sz="1200" u="none" strike="noStrike" kern="1200">
                        <a:solidFill>
                          <a:schemeClr val="dk1"/>
                        </a:solidFill>
                        <a:effectLst/>
                        <a:latin typeface="+mn-lt"/>
                        <a:ea typeface="+mn-ea"/>
                        <a:cs typeface="+mn-cs"/>
                      </a:endParaRPr>
                    </a:p>
                  </a:txBody>
                  <a:tcPr marL="36000" marR="36000" marT="54000" marB="54000" anchor="ctr">
                    <a:solidFill>
                      <a:schemeClr val="tx1"/>
                    </a:solidFill>
                  </a:tcPr>
                </a:tc>
                <a:tc>
                  <a:txBody>
                    <a:bodyPr/>
                    <a:lstStyle/>
                    <a:p>
                      <a:pPr marL="171450" indent="-171450" algn="l" fontAlgn="b">
                        <a:spcAft>
                          <a:spcPts val="600"/>
                        </a:spcAft>
                        <a:buFont typeface="Arial" panose="020B0604020202020204" pitchFamily="34" charset="0"/>
                        <a:buChar char="•"/>
                      </a:pPr>
                      <a:r>
                        <a:rPr lang="en-AU" sz="1200" u="none" strike="noStrike">
                          <a:effectLst/>
                        </a:rPr>
                        <a:t>On track for 1 Oct 21 commencement</a:t>
                      </a:r>
                    </a:p>
                    <a:p>
                      <a:pPr marL="171450" indent="-171450" algn="l" fontAlgn="b">
                        <a:spcAft>
                          <a:spcPts val="600"/>
                        </a:spcAft>
                        <a:buFont typeface="Arial" panose="020B0604020202020204" pitchFamily="34" charset="0"/>
                        <a:buChar char="•"/>
                      </a:pPr>
                      <a:r>
                        <a:rPr lang="en-AU" sz="1200" u="none" strike="noStrike">
                          <a:effectLst/>
                        </a:rPr>
                        <a:t>Metering Data Providers and MPs reporting on track with minor exceptions. </a:t>
                      </a:r>
                    </a:p>
                    <a:p>
                      <a:pPr marL="171450" indent="-171450" algn="l" fontAlgn="b">
                        <a:spcAft>
                          <a:spcPts val="600"/>
                        </a:spcAft>
                        <a:buFont typeface="Arial" panose="020B0604020202020204" pitchFamily="34" charset="0"/>
                        <a:buChar char="•"/>
                      </a:pPr>
                      <a:r>
                        <a:rPr lang="en-AU" sz="1200" u="none" strike="noStrike">
                          <a:effectLst/>
                        </a:rPr>
                        <a:t>Generators reporting on-track delivery.  </a:t>
                      </a:r>
                      <a:endParaRPr lang="en-AU" sz="1200" b="0" i="0" u="none" strike="noStrike">
                        <a:solidFill>
                          <a:srgbClr val="000000"/>
                        </a:solidFill>
                        <a:effectLst/>
                        <a:latin typeface="Calibri"/>
                      </a:endParaRPr>
                    </a:p>
                  </a:txBody>
                  <a:tcPr marL="72000" marR="72000" marT="54000" marB="54000" anchor="ctr">
                    <a:solidFill>
                      <a:schemeClr val="accent5">
                        <a:lumMod val="20000"/>
                        <a:lumOff val="80000"/>
                      </a:schemeClr>
                    </a:solidFill>
                  </a:tcPr>
                </a:tc>
                <a:extLst>
                  <a:ext uri="{0D108BD9-81ED-4DB2-BD59-A6C34878D82A}">
                    <a16:rowId xmlns:a16="http://schemas.microsoft.com/office/drawing/2014/main" val="326185240"/>
                  </a:ext>
                </a:extLst>
              </a:tr>
              <a:tr h="868182">
                <a:tc>
                  <a:txBody>
                    <a:bodyPr/>
                    <a:lstStyle/>
                    <a:p>
                      <a:pPr lvl="0" algn="l">
                        <a:buNone/>
                      </a:pPr>
                      <a:r>
                        <a:rPr lang="en-AU" sz="1200" b="1" u="none" strike="noStrike" kern="1200" noProof="0">
                          <a:solidFill>
                            <a:schemeClr val="dk1"/>
                          </a:solidFill>
                          <a:effectLst/>
                          <a:latin typeface="+mn-lt"/>
                          <a:ea typeface="+mn-ea"/>
                          <a:cs typeface="+mn-cs"/>
                        </a:rPr>
                        <a:t>Summary: 5MS Rule Commencement</a:t>
                      </a:r>
                      <a:endParaRPr lang="en-US" sz="1200" b="1" u="none" strike="noStrike" kern="1200">
                        <a:solidFill>
                          <a:schemeClr val="dk1"/>
                        </a:solidFill>
                        <a:effectLst/>
                        <a:latin typeface="+mn-lt"/>
                        <a:ea typeface="+mn-ea"/>
                        <a:cs typeface="+mn-cs"/>
                      </a:endParaRPr>
                    </a:p>
                  </a:txBody>
                  <a:tcPr marL="72000" marR="36000" marT="27000" marB="27000" anchor="ctr"/>
                </a:tc>
                <a:tc>
                  <a:txBody>
                    <a:bodyPr/>
                    <a:lstStyle/>
                    <a:p>
                      <a:pPr marL="0" algn="l" defTabSz="685800" rtl="0" eaLnBrk="1" fontAlgn="t" latinLnBrk="0" hangingPunct="1"/>
                      <a:endParaRPr lang="en-AU" sz="1200" u="none" strike="noStrike" kern="1200">
                        <a:solidFill>
                          <a:schemeClr val="dk1"/>
                        </a:solidFill>
                        <a:effectLst/>
                        <a:latin typeface="+mn-lt"/>
                        <a:ea typeface="+mn-ea"/>
                        <a:cs typeface="+mn-cs"/>
                      </a:endParaRPr>
                    </a:p>
                  </a:txBody>
                  <a:tcPr marL="36000" marR="36000" marT="54000" marB="54000" anchor="ctr">
                    <a:solidFill>
                      <a:schemeClr val="tx1"/>
                    </a:solidFill>
                  </a:tcPr>
                </a:tc>
                <a:tc>
                  <a:txBody>
                    <a:bodyPr/>
                    <a:lstStyle/>
                    <a:p>
                      <a:pPr marL="171450" lvl="0" indent="-171450" algn="l">
                        <a:buFont typeface="Arial" panose="020B0604020202020204" pitchFamily="34" charset="0"/>
                        <a:buChar char="•"/>
                      </a:pPr>
                      <a:r>
                        <a:rPr lang="en-AU" sz="1200" b="0" i="0" u="none" strike="noStrike" noProof="0">
                          <a:effectLst/>
                          <a:latin typeface="Segoe UI Semilight"/>
                        </a:rPr>
                        <a:t>Overall Industry and AEMO components of essential capability currently on track for 5MS Rule commencement.  </a:t>
                      </a:r>
                    </a:p>
                  </a:txBody>
                  <a:tcPr marL="72000" marR="72000" marT="54000" marB="54000" anchor="ctr"/>
                </a:tc>
                <a:extLst>
                  <a:ext uri="{0D108BD9-81ED-4DB2-BD59-A6C34878D82A}">
                    <a16:rowId xmlns:a16="http://schemas.microsoft.com/office/drawing/2014/main" val="1204976311"/>
                  </a:ext>
                </a:extLst>
              </a:tr>
              <a:tr h="1142749">
                <a:tc>
                  <a:txBody>
                    <a:bodyPr/>
                    <a:lstStyle/>
                    <a:p>
                      <a:pPr lvl="0" algn="l">
                        <a:buNone/>
                      </a:pPr>
                      <a:r>
                        <a:rPr lang="en-AU" sz="1200" u="none" strike="noStrike" kern="1200" noProof="0">
                          <a:solidFill>
                            <a:schemeClr val="dk1"/>
                          </a:solidFill>
                          <a:effectLst/>
                          <a:latin typeface="+mn-lt"/>
                          <a:ea typeface="+mn-ea"/>
                          <a:cs typeface="+mn-cs"/>
                        </a:rPr>
                        <a:t>Other industry capabilities for 5MS and GS </a:t>
                      </a:r>
                      <a:br>
                        <a:rPr lang="en-AU" sz="1200" u="none" strike="noStrike" kern="1200" noProof="0">
                          <a:solidFill>
                            <a:schemeClr val="dk1"/>
                          </a:solidFill>
                          <a:effectLst/>
                          <a:latin typeface="+mn-lt"/>
                          <a:ea typeface="+mn-ea"/>
                          <a:cs typeface="+mn-cs"/>
                        </a:rPr>
                      </a:br>
                      <a:r>
                        <a:rPr lang="en-AU" sz="1200" u="none" strike="noStrike" kern="1200" noProof="0">
                          <a:solidFill>
                            <a:schemeClr val="dk1"/>
                          </a:solidFill>
                          <a:effectLst/>
                          <a:latin typeface="+mn-lt"/>
                          <a:ea typeface="+mn-ea"/>
                          <a:cs typeface="+mn-cs"/>
                        </a:rPr>
                        <a:t>(Part B)</a:t>
                      </a:r>
                      <a:endParaRPr lang="en-US" sz="1200" u="none" strike="noStrike" kern="1200">
                        <a:solidFill>
                          <a:schemeClr val="dk1"/>
                        </a:solidFill>
                        <a:effectLst/>
                        <a:latin typeface="+mn-lt"/>
                        <a:ea typeface="+mn-ea"/>
                        <a:cs typeface="+mn-cs"/>
                      </a:endParaRPr>
                    </a:p>
                  </a:txBody>
                  <a:tcPr marL="72000" marR="36000" marT="27000" marB="27000" anchor="ctr">
                    <a:solidFill>
                      <a:schemeClr val="accent5">
                        <a:lumMod val="20000"/>
                        <a:lumOff val="80000"/>
                      </a:schemeClr>
                    </a:solidFill>
                  </a:tcPr>
                </a:tc>
                <a:tc>
                  <a:txBody>
                    <a:bodyPr/>
                    <a:lstStyle/>
                    <a:p>
                      <a:pPr marL="0" lvl="0" algn="l" defTabSz="685800" rtl="0" eaLnBrk="1" fontAlgn="t" latinLnBrk="0" hangingPunct="1">
                        <a:buNone/>
                      </a:pPr>
                      <a:endParaRPr lang="en-AU" sz="1200" u="none" strike="noStrike" kern="1200">
                        <a:solidFill>
                          <a:schemeClr val="dk1"/>
                        </a:solidFill>
                        <a:effectLst/>
                        <a:latin typeface="+mn-lt"/>
                        <a:ea typeface="+mn-ea"/>
                        <a:cs typeface="+mn-cs"/>
                      </a:endParaRPr>
                    </a:p>
                  </a:txBody>
                  <a:tcPr marL="36000" marR="36000" marT="54000" marB="54000" anchor="ctr">
                    <a:solidFill>
                      <a:schemeClr val="tx1"/>
                    </a:solidFill>
                  </a:tcPr>
                </a:tc>
                <a:tc>
                  <a:txBody>
                    <a:bodyPr/>
                    <a:lstStyle/>
                    <a:p>
                      <a:pPr marL="171450" lvl="0" indent="-171450" algn="l">
                        <a:spcAft>
                          <a:spcPts val="600"/>
                        </a:spcAft>
                        <a:buFont typeface="Arial" panose="020B0604020202020204" pitchFamily="34" charset="0"/>
                        <a:buChar char="•"/>
                      </a:pPr>
                      <a:r>
                        <a:rPr lang="en-AU" sz="1200" b="0" i="0" u="none" strike="noStrike" noProof="0">
                          <a:effectLst/>
                          <a:latin typeface="Segoe UI Semilight"/>
                        </a:rPr>
                        <a:t>Other Participant readiness activities proceeding in line with 5MS rule commencement.   </a:t>
                      </a:r>
                    </a:p>
                    <a:p>
                      <a:pPr marL="171450" lvl="0" indent="-171450" algn="l">
                        <a:spcAft>
                          <a:spcPts val="600"/>
                        </a:spcAft>
                        <a:buFont typeface="Arial" panose="020B0604020202020204" pitchFamily="34" charset="0"/>
                        <a:buChar char="•"/>
                      </a:pPr>
                      <a:r>
                        <a:rPr lang="en-AU" sz="1200" b="0" i="0" u="none" strike="noStrike" noProof="0">
                          <a:effectLst/>
                          <a:latin typeface="Segoe UI Semilight"/>
                        </a:rPr>
                        <a:t>Individual participant readiness risks noted in regards Global Settlement population activities. No systemic issues noted</a:t>
                      </a:r>
                      <a:endParaRPr lang="en-US" sz="1200"/>
                    </a:p>
                  </a:txBody>
                  <a:tcPr marL="72000" marR="72000" marT="54000" marB="54000" anchor="ctr">
                    <a:solidFill>
                      <a:schemeClr val="accent5">
                        <a:lumMod val="20000"/>
                        <a:lumOff val="80000"/>
                      </a:schemeClr>
                    </a:solidFill>
                  </a:tcPr>
                </a:tc>
                <a:extLst>
                  <a:ext uri="{0D108BD9-81ED-4DB2-BD59-A6C34878D82A}">
                    <a16:rowId xmlns:a16="http://schemas.microsoft.com/office/drawing/2014/main" val="3469651296"/>
                  </a:ext>
                </a:extLst>
              </a:tr>
            </a:tbl>
          </a:graphicData>
        </a:graphic>
      </p:graphicFrame>
      <p:grpSp>
        <p:nvGrpSpPr>
          <p:cNvPr id="16" name="Group 15">
            <a:extLst>
              <a:ext uri="{FF2B5EF4-FFF2-40B4-BE49-F238E27FC236}">
                <a16:creationId xmlns:a16="http://schemas.microsoft.com/office/drawing/2014/main" id="{5CAE7AE1-CCB8-4186-8964-FD995D0224DC}"/>
              </a:ext>
            </a:extLst>
          </p:cNvPr>
          <p:cNvGrpSpPr/>
          <p:nvPr/>
        </p:nvGrpSpPr>
        <p:grpSpPr>
          <a:xfrm>
            <a:off x="3678610" y="3359587"/>
            <a:ext cx="540005" cy="2445339"/>
            <a:chOff x="4143007" y="3188624"/>
            <a:chExt cx="443624" cy="2116078"/>
          </a:xfrm>
        </p:grpSpPr>
        <p:sp>
          <p:nvSpPr>
            <p:cNvPr id="9" name="Flowchart: Connector 8">
              <a:extLst>
                <a:ext uri="{FF2B5EF4-FFF2-40B4-BE49-F238E27FC236}">
                  <a16:creationId xmlns:a16="http://schemas.microsoft.com/office/drawing/2014/main" id="{BD9AD2AD-E384-4C0A-A54F-25EE689B787B}"/>
                </a:ext>
              </a:extLst>
            </p:cNvPr>
            <p:cNvSpPr/>
            <p:nvPr/>
          </p:nvSpPr>
          <p:spPr>
            <a:xfrm>
              <a:off x="4143012" y="3188624"/>
              <a:ext cx="443619" cy="46729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AU" sz="900">
                  <a:solidFill>
                    <a:srgbClr val="FFFFFF"/>
                  </a:solidFill>
                </a:rPr>
                <a:t>On track   </a:t>
              </a:r>
            </a:p>
          </p:txBody>
        </p:sp>
        <p:sp>
          <p:nvSpPr>
            <p:cNvPr id="10" name="Flowchart: Connector 9">
              <a:extLst>
                <a:ext uri="{FF2B5EF4-FFF2-40B4-BE49-F238E27FC236}">
                  <a16:creationId xmlns:a16="http://schemas.microsoft.com/office/drawing/2014/main" id="{DE603FC4-D909-4137-89F4-2F0263B9CEE0}"/>
                </a:ext>
              </a:extLst>
            </p:cNvPr>
            <p:cNvSpPr/>
            <p:nvPr/>
          </p:nvSpPr>
          <p:spPr>
            <a:xfrm>
              <a:off x="4143012" y="4837412"/>
              <a:ext cx="443619" cy="46729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AU" sz="900">
                  <a:solidFill>
                    <a:srgbClr val="FFFFFF"/>
                  </a:solidFill>
                </a:rPr>
                <a:t>On track   </a:t>
              </a:r>
            </a:p>
          </p:txBody>
        </p:sp>
        <p:sp>
          <p:nvSpPr>
            <p:cNvPr id="11" name="Flowchart: Connector 10">
              <a:extLst>
                <a:ext uri="{FF2B5EF4-FFF2-40B4-BE49-F238E27FC236}">
                  <a16:creationId xmlns:a16="http://schemas.microsoft.com/office/drawing/2014/main" id="{A6090171-8E2B-4103-875D-CC2B5648E070}"/>
                </a:ext>
              </a:extLst>
            </p:cNvPr>
            <p:cNvSpPr/>
            <p:nvPr/>
          </p:nvSpPr>
          <p:spPr>
            <a:xfrm>
              <a:off x="4143007" y="3992129"/>
              <a:ext cx="443619" cy="46729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AU" sz="900">
                  <a:solidFill>
                    <a:srgbClr val="FFFFFF"/>
                  </a:solidFill>
                </a:rPr>
                <a:t>On track   </a:t>
              </a:r>
            </a:p>
          </p:txBody>
        </p:sp>
      </p:grpSp>
      <p:grpSp>
        <p:nvGrpSpPr>
          <p:cNvPr id="15" name="Group 14">
            <a:extLst>
              <a:ext uri="{FF2B5EF4-FFF2-40B4-BE49-F238E27FC236}">
                <a16:creationId xmlns:a16="http://schemas.microsoft.com/office/drawing/2014/main" id="{2B2A0E2C-A55F-4999-9728-DB329779C1B8}"/>
              </a:ext>
            </a:extLst>
          </p:cNvPr>
          <p:cNvGrpSpPr/>
          <p:nvPr/>
        </p:nvGrpSpPr>
        <p:grpSpPr>
          <a:xfrm>
            <a:off x="6667482" y="224309"/>
            <a:ext cx="270000" cy="1008901"/>
            <a:chOff x="3944236" y="5342279"/>
            <a:chExt cx="360000" cy="1345207"/>
          </a:xfrm>
        </p:grpSpPr>
        <p:sp>
          <p:nvSpPr>
            <p:cNvPr id="12" name="Flowchart: Connector 11">
              <a:extLst>
                <a:ext uri="{FF2B5EF4-FFF2-40B4-BE49-F238E27FC236}">
                  <a16:creationId xmlns:a16="http://schemas.microsoft.com/office/drawing/2014/main" id="{1075B53A-21C8-4084-8F8F-FB0D429FD4B5}"/>
                </a:ext>
              </a:extLst>
            </p:cNvPr>
            <p:cNvSpPr/>
            <p:nvPr/>
          </p:nvSpPr>
          <p:spPr>
            <a:xfrm>
              <a:off x="3944236" y="5342279"/>
              <a:ext cx="360000" cy="360001"/>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defTabSz="685800">
                <a:defRPr/>
              </a:pPr>
              <a:r>
                <a:rPr lang="en-AU" sz="525">
                  <a:solidFill>
                    <a:srgbClr val="FFFFFF"/>
                  </a:solidFill>
                  <a:latin typeface="Segoe UI Semilight"/>
                </a:rPr>
                <a:t>On track   </a:t>
              </a:r>
            </a:p>
          </p:txBody>
        </p:sp>
        <p:sp>
          <p:nvSpPr>
            <p:cNvPr id="13" name="Flowchart: Connector 12">
              <a:extLst>
                <a:ext uri="{FF2B5EF4-FFF2-40B4-BE49-F238E27FC236}">
                  <a16:creationId xmlns:a16="http://schemas.microsoft.com/office/drawing/2014/main" id="{7270BEC4-587A-4E8D-AD11-B06B9261EC52}"/>
                </a:ext>
              </a:extLst>
            </p:cNvPr>
            <p:cNvSpPr/>
            <p:nvPr/>
          </p:nvSpPr>
          <p:spPr>
            <a:xfrm>
              <a:off x="3944236" y="5815803"/>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r>
                <a:rPr lang="en-AU" sz="525">
                  <a:solidFill>
                    <a:srgbClr val="FFFFFF"/>
                  </a:solidFill>
                  <a:latin typeface="Segoe UI Semilight"/>
                </a:rPr>
                <a:t>Risk 1          </a:t>
              </a:r>
            </a:p>
          </p:txBody>
        </p:sp>
        <p:sp>
          <p:nvSpPr>
            <p:cNvPr id="14" name="Flowchart: Connector 13">
              <a:extLst>
                <a:ext uri="{FF2B5EF4-FFF2-40B4-BE49-F238E27FC236}">
                  <a16:creationId xmlns:a16="http://schemas.microsoft.com/office/drawing/2014/main" id="{3E37BBF9-FCE0-45C4-828B-BD8034E6AF98}"/>
                </a:ext>
              </a:extLst>
            </p:cNvPr>
            <p:cNvSpPr/>
            <p:nvPr/>
          </p:nvSpPr>
          <p:spPr>
            <a:xfrm>
              <a:off x="3944236" y="6327486"/>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r>
                <a:rPr lang="en-AU" sz="525">
                  <a:solidFill>
                    <a:srgbClr val="FFFFFF"/>
                  </a:solidFill>
                  <a:latin typeface="Segoe UI Semilight"/>
                </a:rPr>
                <a:t>Risk 2        </a:t>
              </a:r>
            </a:p>
          </p:txBody>
        </p:sp>
      </p:grpSp>
      <p:sp>
        <p:nvSpPr>
          <p:cNvPr id="7" name="Flowchart: Connector 6">
            <a:extLst>
              <a:ext uri="{FF2B5EF4-FFF2-40B4-BE49-F238E27FC236}">
                <a16:creationId xmlns:a16="http://schemas.microsoft.com/office/drawing/2014/main" id="{2B1719BB-48F6-4239-900C-13DF901D3404}"/>
              </a:ext>
            </a:extLst>
          </p:cNvPr>
          <p:cNvSpPr/>
          <p:nvPr/>
        </p:nvSpPr>
        <p:spPr>
          <a:xfrm>
            <a:off x="3669473" y="2091288"/>
            <a:ext cx="540000" cy="54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r>
              <a:rPr lang="en-AU" sz="900">
                <a:solidFill>
                  <a:schemeClr val="tx1"/>
                </a:solidFill>
                <a:latin typeface="Segoe UI Semilight"/>
              </a:rPr>
              <a:t>Risk 1</a:t>
            </a:r>
          </a:p>
        </p:txBody>
      </p:sp>
      <p:sp>
        <p:nvSpPr>
          <p:cNvPr id="3" name="TextBox 2">
            <a:extLst>
              <a:ext uri="{FF2B5EF4-FFF2-40B4-BE49-F238E27FC236}">
                <a16:creationId xmlns:a16="http://schemas.microsoft.com/office/drawing/2014/main" id="{00B6D339-1157-48ED-A713-BCB06FBF660D}"/>
              </a:ext>
            </a:extLst>
          </p:cNvPr>
          <p:cNvSpPr txBox="1"/>
          <p:nvPr/>
        </p:nvSpPr>
        <p:spPr>
          <a:xfrm>
            <a:off x="212582" y="6253564"/>
            <a:ext cx="1552210" cy="253916"/>
          </a:xfrm>
          <a:prstGeom prst="rect">
            <a:avLst/>
          </a:prstGeom>
          <a:solidFill>
            <a:schemeClr val="bg2"/>
          </a:solidFill>
        </p:spPr>
        <p:txBody>
          <a:bodyPr wrap="square" rtlCol="0">
            <a:spAutoFit/>
          </a:bodyPr>
          <a:lstStyle/>
          <a:p>
            <a:r>
              <a:rPr lang="en-AU" sz="1050"/>
              <a:t>*** round 6- as at 8/3</a:t>
            </a:r>
          </a:p>
        </p:txBody>
      </p:sp>
      <p:sp>
        <p:nvSpPr>
          <p:cNvPr id="8" name="Rectangle 7">
            <a:extLst>
              <a:ext uri="{FF2B5EF4-FFF2-40B4-BE49-F238E27FC236}">
                <a16:creationId xmlns:a16="http://schemas.microsoft.com/office/drawing/2014/main" id="{996CDD01-F3A5-4403-B47A-70C3A569F4E7}"/>
              </a:ext>
            </a:extLst>
          </p:cNvPr>
          <p:cNvSpPr/>
          <p:nvPr/>
        </p:nvSpPr>
        <p:spPr>
          <a:xfrm>
            <a:off x="148574" y="6452616"/>
            <a:ext cx="1460770" cy="2852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52363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44AF-4BEE-460C-A576-768E811B5BB7}"/>
              </a:ext>
            </a:extLst>
          </p:cNvPr>
          <p:cNvSpPr>
            <a:spLocks noGrp="1"/>
          </p:cNvSpPr>
          <p:nvPr>
            <p:ph type="title"/>
          </p:nvPr>
        </p:nvSpPr>
        <p:spPr>
          <a:xfrm>
            <a:off x="183792" y="359932"/>
            <a:ext cx="6392761" cy="891779"/>
          </a:xfrm>
        </p:spPr>
        <p:txBody>
          <a:bodyPr>
            <a:normAutofit/>
          </a:bodyPr>
          <a:lstStyle/>
          <a:p>
            <a:r>
              <a:rPr lang="en-AU" sz="3200"/>
              <a:t>Part A 5MS Essential Capability </a:t>
            </a:r>
          </a:p>
        </p:txBody>
      </p:sp>
      <p:sp>
        <p:nvSpPr>
          <p:cNvPr id="4" name="Slide Number Placeholder 3">
            <a:extLst>
              <a:ext uri="{FF2B5EF4-FFF2-40B4-BE49-F238E27FC236}">
                <a16:creationId xmlns:a16="http://schemas.microsoft.com/office/drawing/2014/main" id="{F9397817-E200-4E2A-8BBE-E45544B652D9}"/>
              </a:ext>
            </a:extLst>
          </p:cNvPr>
          <p:cNvSpPr>
            <a:spLocks noGrp="1"/>
          </p:cNvSpPr>
          <p:nvPr>
            <p:ph type="sldNum" sz="quarter" idx="12"/>
          </p:nvPr>
        </p:nvSpPr>
        <p:spPr>
          <a:xfrm>
            <a:off x="8515350" y="6456935"/>
            <a:ext cx="432081" cy="365125"/>
          </a:xfrm>
        </p:spPr>
        <p:txBody>
          <a:bodyPr/>
          <a:lstStyle/>
          <a:p>
            <a:pPr defTabSz="685800">
              <a:defRPr/>
            </a:pPr>
            <a:fld id="{4EC81F68-4976-451A-B2E9-79BCBD2F70CC}" type="slidenum">
              <a:rPr lang="en-AU">
                <a:solidFill>
                  <a:srgbClr val="222324">
                    <a:tint val="75000"/>
                  </a:srgbClr>
                </a:solidFill>
                <a:latin typeface="Segoe UI Semilight"/>
              </a:rPr>
              <a:pPr defTabSz="685800">
                <a:defRPr/>
              </a:pPr>
              <a:t>14</a:t>
            </a:fld>
            <a:endParaRPr lang="en-AU">
              <a:solidFill>
                <a:srgbClr val="222324">
                  <a:tint val="75000"/>
                </a:srgbClr>
              </a:solidFill>
              <a:latin typeface="Segoe UI Semilight"/>
            </a:endParaRPr>
          </a:p>
        </p:txBody>
      </p:sp>
      <p:graphicFrame>
        <p:nvGraphicFramePr>
          <p:cNvPr id="10" name="Table 10">
            <a:extLst>
              <a:ext uri="{FF2B5EF4-FFF2-40B4-BE49-F238E27FC236}">
                <a16:creationId xmlns:a16="http://schemas.microsoft.com/office/drawing/2014/main" id="{FE25B907-F079-4522-9FD3-2EFAD42139EA}"/>
              </a:ext>
            </a:extLst>
          </p:cNvPr>
          <p:cNvGraphicFramePr>
            <a:graphicFrameLocks noGrp="1"/>
          </p:cNvGraphicFramePr>
          <p:nvPr>
            <p:extLst>
              <p:ext uri="{D42A27DB-BD31-4B8C-83A1-F6EECF244321}">
                <p14:modId xmlns:p14="http://schemas.microsoft.com/office/powerpoint/2010/main" val="1762719124"/>
              </p:ext>
            </p:extLst>
          </p:nvPr>
        </p:nvGraphicFramePr>
        <p:xfrm>
          <a:off x="130014" y="1408700"/>
          <a:ext cx="8867682" cy="5030333"/>
        </p:xfrm>
        <a:graphic>
          <a:graphicData uri="http://schemas.openxmlformats.org/drawingml/2006/table">
            <a:tbl>
              <a:tblPr firstRow="1" bandRow="1">
                <a:tableStyleId>{7DF18680-E054-41AD-8BC1-D1AEF772440D}</a:tableStyleId>
              </a:tblPr>
              <a:tblGrid>
                <a:gridCol w="894114">
                  <a:extLst>
                    <a:ext uri="{9D8B030D-6E8A-4147-A177-3AD203B41FA5}">
                      <a16:colId xmlns:a16="http://schemas.microsoft.com/office/drawing/2014/main" val="1302584941"/>
                    </a:ext>
                  </a:extLst>
                </a:gridCol>
                <a:gridCol w="2642616">
                  <a:extLst>
                    <a:ext uri="{9D8B030D-6E8A-4147-A177-3AD203B41FA5}">
                      <a16:colId xmlns:a16="http://schemas.microsoft.com/office/drawing/2014/main" val="3914486943"/>
                    </a:ext>
                  </a:extLst>
                </a:gridCol>
                <a:gridCol w="676656">
                  <a:extLst>
                    <a:ext uri="{9D8B030D-6E8A-4147-A177-3AD203B41FA5}">
                      <a16:colId xmlns:a16="http://schemas.microsoft.com/office/drawing/2014/main" val="4100144419"/>
                    </a:ext>
                  </a:extLst>
                </a:gridCol>
                <a:gridCol w="4654296">
                  <a:extLst>
                    <a:ext uri="{9D8B030D-6E8A-4147-A177-3AD203B41FA5}">
                      <a16:colId xmlns:a16="http://schemas.microsoft.com/office/drawing/2014/main" val="3851802741"/>
                    </a:ext>
                  </a:extLst>
                </a:gridCol>
              </a:tblGrid>
              <a:tr h="388018">
                <a:tc>
                  <a:txBody>
                    <a:bodyPr/>
                    <a:lstStyle/>
                    <a:p>
                      <a:r>
                        <a:rPr lang="en-AU" sz="1000"/>
                        <a:t>Responsible Participant </a:t>
                      </a:r>
                    </a:p>
                  </a:txBody>
                  <a:tcPr marL="27000" marR="27000" marT="34290" marB="34290" anchor="ctr">
                    <a:solidFill>
                      <a:schemeClr val="accent2"/>
                    </a:solidFill>
                  </a:tcPr>
                </a:tc>
                <a:tc>
                  <a:txBody>
                    <a:bodyPr/>
                    <a:lstStyle/>
                    <a:p>
                      <a:r>
                        <a:rPr lang="en-AU" sz="1000"/>
                        <a:t>Essential Criteria</a:t>
                      </a:r>
                    </a:p>
                  </a:txBody>
                  <a:tcPr marL="27000" marR="27000" marT="34290" marB="34290" anchor="ctr">
                    <a:solidFill>
                      <a:schemeClr val="accent2"/>
                    </a:solidFill>
                  </a:tcPr>
                </a:tc>
                <a:tc>
                  <a:txBody>
                    <a:bodyPr/>
                    <a:lstStyle/>
                    <a:p>
                      <a:pPr algn="ctr"/>
                      <a:r>
                        <a:rPr lang="en-AU" sz="1000"/>
                        <a:t>Status</a:t>
                      </a:r>
                    </a:p>
                  </a:txBody>
                  <a:tcPr marL="27000" marR="27000" marT="34290" marB="34290" anchor="ctr">
                    <a:solidFill>
                      <a:schemeClr val="accent2"/>
                    </a:solidFill>
                  </a:tcPr>
                </a:tc>
                <a:tc>
                  <a:txBody>
                    <a:bodyPr/>
                    <a:lstStyle/>
                    <a:p>
                      <a:r>
                        <a:rPr lang="en-AU" sz="1000"/>
                        <a:t>Comments</a:t>
                      </a:r>
                    </a:p>
                  </a:txBody>
                  <a:tcPr marL="27000" marR="27000" marT="34290" marB="34290" anchor="ctr">
                    <a:solidFill>
                      <a:schemeClr val="accent2"/>
                    </a:solidFill>
                  </a:tcPr>
                </a:tc>
                <a:extLst>
                  <a:ext uri="{0D108BD9-81ED-4DB2-BD59-A6C34878D82A}">
                    <a16:rowId xmlns:a16="http://schemas.microsoft.com/office/drawing/2014/main" val="3883184238"/>
                  </a:ext>
                </a:extLst>
              </a:tr>
              <a:tr h="745314">
                <a:tc>
                  <a:txBody>
                    <a:bodyPr/>
                    <a:lstStyle/>
                    <a:p>
                      <a:pPr algn="ctr"/>
                      <a:r>
                        <a:rPr lang="en-AU" sz="1050" b="1"/>
                        <a:t>Generator</a:t>
                      </a:r>
                    </a:p>
                  </a:txBody>
                  <a:tcPr marL="27000" marR="27000" marT="34290" marB="34290" anchor="ctr"/>
                </a:tc>
                <a:tc>
                  <a:txBody>
                    <a:bodyPr/>
                    <a:lstStyle/>
                    <a:p>
                      <a:r>
                        <a:rPr lang="en-AU" sz="1050"/>
                        <a:t>Generators and MNSPs are able to submit 5-min offers</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a:t>16/17 Generators representing 95% of NEM volume reporting on-track.</a:t>
                      </a:r>
                    </a:p>
                    <a:p>
                      <a:pPr marL="171450" indent="-171450">
                        <a:buFont typeface="Arial" panose="020B0604020202020204" pitchFamily="34" charset="0"/>
                        <a:buChar char="•"/>
                      </a:pPr>
                      <a:r>
                        <a:rPr lang="en-AU" sz="1050"/>
                        <a:t>15/17 intend to participate in Market Trials. </a:t>
                      </a:r>
                    </a:p>
                    <a:p>
                      <a:pPr marL="171450" indent="-171450">
                        <a:buFont typeface="Arial" panose="020B0604020202020204" pitchFamily="34" charset="0"/>
                        <a:buChar char="•"/>
                      </a:pPr>
                      <a:r>
                        <a:rPr lang="en-AU" sz="1050"/>
                        <a:t>Average program completion in range 50-74%. </a:t>
                      </a:r>
                    </a:p>
                    <a:p>
                      <a:pPr marL="171450" indent="-171450">
                        <a:buFont typeface="Arial" panose="020B0604020202020204" pitchFamily="34" charset="0"/>
                        <a:buChar char="•"/>
                      </a:pPr>
                      <a:r>
                        <a:rPr lang="en-AU" sz="1050"/>
                        <a:t>12/17 intend to commence 5 minute bidding within transition period.</a:t>
                      </a:r>
                    </a:p>
                    <a:p>
                      <a:endParaRPr lang="en-AU" sz="1050">
                        <a:highlight>
                          <a:srgbClr val="FFFF00"/>
                        </a:highlight>
                      </a:endParaRPr>
                    </a:p>
                  </a:txBody>
                  <a:tcPr marL="27000" marR="27000" marT="34290" marB="34290" anchor="ctr"/>
                </a:tc>
                <a:extLst>
                  <a:ext uri="{0D108BD9-81ED-4DB2-BD59-A6C34878D82A}">
                    <a16:rowId xmlns:a16="http://schemas.microsoft.com/office/drawing/2014/main" val="4061172690"/>
                  </a:ext>
                </a:extLst>
              </a:tr>
              <a:tr h="727026">
                <a:tc>
                  <a:txBody>
                    <a:bodyPr/>
                    <a:lstStyle/>
                    <a:p>
                      <a:pPr algn="ctr"/>
                      <a:r>
                        <a:rPr lang="en-AU" sz="1050" b="1"/>
                        <a:t>MP, MC</a:t>
                      </a:r>
                    </a:p>
                  </a:txBody>
                  <a:tcPr marL="27000" marR="27000" marT="34290" marB="34290" anchor="ctr"/>
                </a:tc>
                <a:tc>
                  <a:txBody>
                    <a:bodyPr/>
                    <a:lstStyle/>
                    <a:p>
                      <a:r>
                        <a:rPr lang="en-AU" sz="1050"/>
                        <a:t>All essential meters* are able to produce and store 5-min data</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a:t>9/10 MPs reporting on track, 1 MP reporting “late” with identified remediation</a:t>
                      </a:r>
                    </a:p>
                    <a:p>
                      <a:pPr marL="171450" indent="-171450">
                        <a:buFont typeface="Arial" panose="020B0604020202020204" pitchFamily="34" charset="0"/>
                        <a:buChar char="•"/>
                      </a:pPr>
                      <a:r>
                        <a:rPr lang="en-AU" sz="1050"/>
                        <a:t>Rollout plans received for 99% of Tranche 1 meters, with all plans indicating completion prior to 1 October, 30% of meters currently 5 minute capable</a:t>
                      </a:r>
                    </a:p>
                  </a:txBody>
                  <a:tcPr marL="27000" marR="27000" marT="34290" marB="34290" anchor="ctr"/>
                </a:tc>
                <a:extLst>
                  <a:ext uri="{0D108BD9-81ED-4DB2-BD59-A6C34878D82A}">
                    <a16:rowId xmlns:a16="http://schemas.microsoft.com/office/drawing/2014/main" val="2863320031"/>
                  </a:ext>
                </a:extLst>
              </a:tr>
              <a:tr h="603504">
                <a:tc>
                  <a:txBody>
                    <a:bodyPr/>
                    <a:lstStyle/>
                    <a:p>
                      <a:pPr algn="ctr"/>
                      <a:r>
                        <a:rPr lang="en-AU" sz="1050" b="1"/>
                        <a:t>MDP</a:t>
                      </a:r>
                    </a:p>
                  </a:txBody>
                  <a:tcPr marL="27000" marR="27000" marT="34290" marB="34290" anchor="ctr"/>
                </a:tc>
                <a:tc>
                  <a:txBody>
                    <a:bodyPr/>
                    <a:lstStyle/>
                    <a:p>
                      <a:r>
                        <a:rPr lang="en-AU" sz="1050"/>
                        <a:t>All essential meters* are able to deliver 5-min metering data</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a:t>3/3 MDPs for Essential meters are reporting programs on track. </a:t>
                      </a:r>
                    </a:p>
                    <a:p>
                      <a:pPr marL="628650" lvl="1" indent="-171450">
                        <a:buFont typeface="Arial" panose="020B0604020202020204" pitchFamily="34" charset="0"/>
                        <a:buChar char="•"/>
                      </a:pPr>
                      <a:r>
                        <a:rPr lang="en-AU" sz="1050"/>
                        <a:t>Rollout plans (due 1 May) to be used to validate responses</a:t>
                      </a:r>
                    </a:p>
                  </a:txBody>
                  <a:tcPr marL="27000" marR="27000" marT="34290" marB="34290" anchor="ctr"/>
                </a:tc>
                <a:extLst>
                  <a:ext uri="{0D108BD9-81ED-4DB2-BD59-A6C34878D82A}">
                    <a16:rowId xmlns:a16="http://schemas.microsoft.com/office/drawing/2014/main" val="2437914078"/>
                  </a:ext>
                </a:extLst>
              </a:tr>
              <a:tr h="560017">
                <a:tc rowSpan="3">
                  <a:txBody>
                    <a:bodyPr/>
                    <a:lstStyle/>
                    <a:p>
                      <a:pPr algn="ctr"/>
                      <a:r>
                        <a:rPr lang="en-AU" sz="1050" b="1"/>
                        <a:t>AEMO</a:t>
                      </a:r>
                    </a:p>
                  </a:txBody>
                  <a:tcPr marL="27000" marR="27000" marT="34290" marB="34290" anchor="ctr"/>
                </a:tc>
                <a:tc>
                  <a:txBody>
                    <a:bodyPr/>
                    <a:lstStyle/>
                    <a:p>
                      <a:r>
                        <a:rPr lang="en-AU" sz="1050"/>
                        <a:t>The 5-minute bidding and dispatch solution, including the web bidding interface is deployed</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a:t>AEMO platform deployed for Industry test, on track for 1 April production deployment.</a:t>
                      </a:r>
                    </a:p>
                  </a:txBody>
                  <a:tcPr marL="27000" marR="27000" marT="34290" marB="34290" anchor="ctr"/>
                </a:tc>
                <a:extLst>
                  <a:ext uri="{0D108BD9-81ED-4DB2-BD59-A6C34878D82A}">
                    <a16:rowId xmlns:a16="http://schemas.microsoft.com/office/drawing/2014/main" val="805851165"/>
                  </a:ext>
                </a:extLst>
              </a:tr>
              <a:tr h="576000">
                <a:tc vMerge="1">
                  <a:txBody>
                    <a:bodyPr/>
                    <a:lstStyle/>
                    <a:p>
                      <a:endParaRPr lang="en-AU" sz="1050"/>
                    </a:p>
                  </a:txBody>
                  <a:tcPr/>
                </a:tc>
                <a:tc>
                  <a:txBody>
                    <a:bodyPr/>
                    <a:lstStyle/>
                    <a:p>
                      <a:r>
                        <a:rPr lang="en-AU" sz="1050"/>
                        <a:t>The Metering Data Management (MDM) solution is deployed</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b="1"/>
                        <a:t>Mitigation Action</a:t>
                      </a:r>
                      <a:r>
                        <a:rPr lang="en-AU" sz="1050"/>
                        <a:t>: Retail Platform Deployment rescheduled to 31 May, criteria rated Amber to reflect the increase in delivery risk  </a:t>
                      </a:r>
                    </a:p>
                  </a:txBody>
                  <a:tcPr marL="27000" marR="27000" marT="34290" marB="34290" anchor="ctr"/>
                </a:tc>
                <a:extLst>
                  <a:ext uri="{0D108BD9-81ED-4DB2-BD59-A6C34878D82A}">
                    <a16:rowId xmlns:a16="http://schemas.microsoft.com/office/drawing/2014/main" val="3823480913"/>
                  </a:ext>
                </a:extLst>
              </a:tr>
              <a:tr h="747071">
                <a:tc vMerge="1">
                  <a:txBody>
                    <a:bodyPr/>
                    <a:lstStyle/>
                    <a:p>
                      <a:endParaRPr lang="en-AU" sz="1050"/>
                    </a:p>
                  </a:txBody>
                  <a:tcPr/>
                </a:tc>
                <a:tc>
                  <a:txBody>
                    <a:bodyPr/>
                    <a:lstStyle/>
                    <a:p>
                      <a:r>
                        <a:rPr lang="en-AU" sz="1050"/>
                        <a:t>The 5-minute settlements solution is deployed</a:t>
                      </a:r>
                    </a:p>
                  </a:txBody>
                  <a:tcPr marL="36000" marR="36000" marT="34290" marB="34290" anchor="ctr"/>
                </a:tc>
                <a:tc>
                  <a:txBody>
                    <a:bodyPr/>
                    <a:lstStyle/>
                    <a:p>
                      <a:endParaRPr lang="en-AU" sz="1050"/>
                    </a:p>
                  </a:txBody>
                  <a:tcPr marL="27000" marR="27000" marT="34290" marB="34290" anchor="ctr">
                    <a:solidFill>
                      <a:schemeClr val="tx1"/>
                    </a:solidFill>
                  </a:tcPr>
                </a:tc>
                <a:tc>
                  <a:txBody>
                    <a:bodyPr/>
                    <a:lstStyle/>
                    <a:p>
                      <a:pPr marL="171450" indent="-171450">
                        <a:buFont typeface="Arial" panose="020B0604020202020204" pitchFamily="34" charset="0"/>
                        <a:buChar char="•"/>
                      </a:pPr>
                      <a:r>
                        <a:rPr lang="en-AU" sz="1050"/>
                        <a:t>AEMO Settlement Platform deployment rescheduled to 17</a:t>
                      </a:r>
                      <a:r>
                        <a:rPr lang="en-AU" sz="1050" baseline="30000"/>
                        <a:t>th</a:t>
                      </a:r>
                      <a:r>
                        <a:rPr lang="en-AU" sz="1050"/>
                        <a:t> May. </a:t>
                      </a:r>
                    </a:p>
                    <a:p>
                      <a:pPr marL="171450" indent="-171450">
                        <a:buFont typeface="Arial" panose="020B0604020202020204" pitchFamily="34" charset="0"/>
                        <a:buChar char="•"/>
                      </a:pPr>
                      <a:r>
                        <a:rPr lang="en-AU" sz="1050"/>
                        <a:t> Industry test period extended to reflect changed order of platform deployment.  </a:t>
                      </a:r>
                    </a:p>
                    <a:p>
                      <a:pPr marL="171450" indent="-171450">
                        <a:buFont typeface="Arial" panose="020B0604020202020204" pitchFamily="34" charset="0"/>
                        <a:buChar char="•"/>
                      </a:pPr>
                      <a:r>
                        <a:rPr lang="en-AU" sz="1050" i="0"/>
                        <a:t>Certification testing of platform successfully completed</a:t>
                      </a:r>
                    </a:p>
                  </a:txBody>
                  <a:tcPr marL="27000" marR="27000" marT="34290" marB="34290" anchor="ctr"/>
                </a:tc>
                <a:extLst>
                  <a:ext uri="{0D108BD9-81ED-4DB2-BD59-A6C34878D82A}">
                    <a16:rowId xmlns:a16="http://schemas.microsoft.com/office/drawing/2014/main" val="1850303073"/>
                  </a:ext>
                </a:extLst>
              </a:tr>
              <a:tr h="560017">
                <a:tc>
                  <a:txBody>
                    <a:bodyPr/>
                    <a:lstStyle/>
                    <a:p>
                      <a:pPr algn="ctr"/>
                      <a:r>
                        <a:rPr lang="en-AU" sz="1050" b="1"/>
                        <a:t>Summary - Essential Criteria</a:t>
                      </a:r>
                    </a:p>
                  </a:txBody>
                  <a:tcPr marL="27000" marR="27000" marT="34290" marB="34290" anchor="ctr"/>
                </a:tc>
                <a:tc>
                  <a:txBody>
                    <a:bodyPr/>
                    <a:lstStyle/>
                    <a:p>
                      <a:pPr algn="ctr"/>
                      <a:r>
                        <a:rPr lang="en-AU" sz="1050"/>
                        <a:t>-</a:t>
                      </a:r>
                    </a:p>
                  </a:txBody>
                  <a:tcPr marL="27000" marR="27000" marT="34290" marB="34290" anchor="ctr"/>
                </a:tc>
                <a:tc>
                  <a:txBody>
                    <a:bodyPr/>
                    <a:lstStyle/>
                    <a:p>
                      <a:pPr algn="ctr"/>
                      <a:r>
                        <a:rPr lang="en-AU" sz="1050"/>
                        <a:t>-</a:t>
                      </a:r>
                    </a:p>
                  </a:txBody>
                  <a:tcPr marL="27000" marR="27000" marT="34290" marB="34290" anchor="ctr">
                    <a:solidFill>
                      <a:srgbClr val="D8D9DE"/>
                    </a:solidFill>
                  </a:tcPr>
                </a:tc>
                <a:tc>
                  <a:txBody>
                    <a:bodyPr/>
                    <a:lstStyle/>
                    <a:p>
                      <a:pPr marL="171450" indent="-171450">
                        <a:buFont typeface="Arial" panose="020B0604020202020204" pitchFamily="34" charset="0"/>
                        <a:buChar char="•"/>
                      </a:pPr>
                      <a:r>
                        <a:rPr lang="en-AU" sz="1050"/>
                        <a:t>All components on track for delivery at 5MS rule commencement, AEMO Metering rating reflects shift in planned go-lives and subsequent compression of transitional activity.</a:t>
                      </a:r>
                    </a:p>
                  </a:txBody>
                  <a:tcPr marL="27000" marR="27000" marT="34290" marB="34290" anchor="ctr"/>
                </a:tc>
                <a:extLst>
                  <a:ext uri="{0D108BD9-81ED-4DB2-BD59-A6C34878D82A}">
                    <a16:rowId xmlns:a16="http://schemas.microsoft.com/office/drawing/2014/main" val="1638541548"/>
                  </a:ext>
                </a:extLst>
              </a:tr>
            </a:tbl>
          </a:graphicData>
        </a:graphic>
      </p:graphicFrame>
      <p:grpSp>
        <p:nvGrpSpPr>
          <p:cNvPr id="28" name="Group 27">
            <a:extLst>
              <a:ext uri="{FF2B5EF4-FFF2-40B4-BE49-F238E27FC236}">
                <a16:creationId xmlns:a16="http://schemas.microsoft.com/office/drawing/2014/main" id="{11EA746F-A5D7-4574-ADF9-E80818270D95}"/>
              </a:ext>
            </a:extLst>
          </p:cNvPr>
          <p:cNvGrpSpPr/>
          <p:nvPr/>
        </p:nvGrpSpPr>
        <p:grpSpPr>
          <a:xfrm>
            <a:off x="3740726" y="2015307"/>
            <a:ext cx="517042" cy="3081229"/>
            <a:chOff x="4286165" y="1960316"/>
            <a:chExt cx="456344" cy="2882241"/>
          </a:xfrm>
        </p:grpSpPr>
        <p:sp>
          <p:nvSpPr>
            <p:cNvPr id="13" name="Flowchart: Connector 12">
              <a:extLst>
                <a:ext uri="{FF2B5EF4-FFF2-40B4-BE49-F238E27FC236}">
                  <a16:creationId xmlns:a16="http://schemas.microsoft.com/office/drawing/2014/main" id="{50F76A19-DB6F-4C51-8595-A7E9035F6743}"/>
                </a:ext>
              </a:extLst>
            </p:cNvPr>
            <p:cNvSpPr/>
            <p:nvPr/>
          </p:nvSpPr>
          <p:spPr>
            <a:xfrm>
              <a:off x="4286165" y="1960316"/>
              <a:ext cx="444829" cy="471452"/>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17" name="Flowchart: Connector 16">
              <a:extLst>
                <a:ext uri="{FF2B5EF4-FFF2-40B4-BE49-F238E27FC236}">
                  <a16:creationId xmlns:a16="http://schemas.microsoft.com/office/drawing/2014/main" id="{E457D720-25CD-49B6-95C1-40F80D0298B7}"/>
                </a:ext>
              </a:extLst>
            </p:cNvPr>
            <p:cNvSpPr/>
            <p:nvPr/>
          </p:nvSpPr>
          <p:spPr>
            <a:xfrm>
              <a:off x="4290768" y="2744157"/>
              <a:ext cx="444829" cy="471452"/>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18" name="Flowchart: Connector 17">
              <a:extLst>
                <a:ext uri="{FF2B5EF4-FFF2-40B4-BE49-F238E27FC236}">
                  <a16:creationId xmlns:a16="http://schemas.microsoft.com/office/drawing/2014/main" id="{CC7B465F-22CB-48D1-9EB7-7449827AF52A}"/>
                </a:ext>
              </a:extLst>
            </p:cNvPr>
            <p:cNvSpPr/>
            <p:nvPr/>
          </p:nvSpPr>
          <p:spPr>
            <a:xfrm>
              <a:off x="4288536" y="3309765"/>
              <a:ext cx="444829" cy="471452"/>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19" name="Flowchart: Connector 18">
              <a:extLst>
                <a:ext uri="{FF2B5EF4-FFF2-40B4-BE49-F238E27FC236}">
                  <a16:creationId xmlns:a16="http://schemas.microsoft.com/office/drawing/2014/main" id="{D032E887-E6A7-449B-A9C1-7F823FA50BC1}"/>
                </a:ext>
              </a:extLst>
            </p:cNvPr>
            <p:cNvSpPr/>
            <p:nvPr/>
          </p:nvSpPr>
          <p:spPr>
            <a:xfrm>
              <a:off x="4295309" y="3872211"/>
              <a:ext cx="444829" cy="471452"/>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20" name="Flowchart: Connector 19">
              <a:extLst>
                <a:ext uri="{FF2B5EF4-FFF2-40B4-BE49-F238E27FC236}">
                  <a16:creationId xmlns:a16="http://schemas.microsoft.com/office/drawing/2014/main" id="{9D831B41-ABD8-4DF8-B9B6-F2A691AE0CC4}"/>
                </a:ext>
              </a:extLst>
            </p:cNvPr>
            <p:cNvSpPr/>
            <p:nvPr/>
          </p:nvSpPr>
          <p:spPr>
            <a:xfrm>
              <a:off x="4297680" y="4371105"/>
              <a:ext cx="444829" cy="47145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chemeClr val="tx1"/>
                  </a:solidFill>
                  <a:latin typeface="Segoe UI Semilight"/>
                </a:rPr>
                <a:t>Risk 1</a:t>
              </a:r>
            </a:p>
          </p:txBody>
        </p:sp>
      </p:grpSp>
      <p:graphicFrame>
        <p:nvGraphicFramePr>
          <p:cNvPr id="23" name="Table 22">
            <a:extLst>
              <a:ext uri="{FF2B5EF4-FFF2-40B4-BE49-F238E27FC236}">
                <a16:creationId xmlns:a16="http://schemas.microsoft.com/office/drawing/2014/main" id="{5F0BD7A6-4776-48B8-A97A-A3514E73CDF5}"/>
              </a:ext>
            </a:extLst>
          </p:cNvPr>
          <p:cNvGraphicFramePr>
            <a:graphicFrameLocks noGrp="1"/>
          </p:cNvGraphicFramePr>
          <p:nvPr/>
        </p:nvGraphicFramePr>
        <p:xfrm>
          <a:off x="6600825" y="247663"/>
          <a:ext cx="2410330" cy="891780"/>
        </p:xfrm>
        <a:graphic>
          <a:graphicData uri="http://schemas.openxmlformats.org/drawingml/2006/table">
            <a:tbl>
              <a:tblPr/>
              <a:tblGrid>
                <a:gridCol w="341548">
                  <a:extLst>
                    <a:ext uri="{9D8B030D-6E8A-4147-A177-3AD203B41FA5}">
                      <a16:colId xmlns:a16="http://schemas.microsoft.com/office/drawing/2014/main" val="3752375256"/>
                    </a:ext>
                  </a:extLst>
                </a:gridCol>
                <a:gridCol w="757135">
                  <a:extLst>
                    <a:ext uri="{9D8B030D-6E8A-4147-A177-3AD203B41FA5}">
                      <a16:colId xmlns:a16="http://schemas.microsoft.com/office/drawing/2014/main" val="1888874333"/>
                    </a:ext>
                  </a:extLst>
                </a:gridCol>
                <a:gridCol w="1311647">
                  <a:extLst>
                    <a:ext uri="{9D8B030D-6E8A-4147-A177-3AD203B41FA5}">
                      <a16:colId xmlns:a16="http://schemas.microsoft.com/office/drawing/2014/main" val="489716578"/>
                    </a:ext>
                  </a:extLst>
                </a:gridCol>
              </a:tblGrid>
              <a:tr h="296399">
                <a:tc>
                  <a:txBody>
                    <a:bodyPr/>
                    <a:lstStyle/>
                    <a:p>
                      <a:pPr algn="l" fontAlgn="t"/>
                      <a:endParaRPr lang="en-AU" sz="7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600" b="1" i="0" u="none" strike="noStrike">
                          <a:solidFill>
                            <a:schemeClr val="tx1"/>
                          </a:solidFill>
                          <a:effectLst/>
                          <a:latin typeface="Calibri" panose="020F0502020204030204" pitchFamily="34" charset="0"/>
                        </a:rPr>
                        <a:t>On track</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600" b="0" i="0" u="none" strike="noStrike">
                          <a:solidFill>
                            <a:schemeClr val="tx1"/>
                          </a:solidFill>
                          <a:effectLst/>
                          <a:latin typeface="Calibri" panose="020F0502020204030204" pitchFamily="34" charset="0"/>
                        </a:rPr>
                        <a:t>On track for commencement date</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277589">
                <a:tc>
                  <a:txBody>
                    <a:bodyPr/>
                    <a:lstStyle/>
                    <a:p>
                      <a:pPr algn="l" fontAlgn="t"/>
                      <a:endParaRPr lang="en-AU" sz="7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600" b="1" i="0" u="none" strike="noStrike">
                          <a:solidFill>
                            <a:schemeClr val="tx1"/>
                          </a:solidFill>
                          <a:effectLst/>
                          <a:latin typeface="Calibri" panose="020F0502020204030204" pitchFamily="34" charset="0"/>
                        </a:rPr>
                        <a:t>Risk 1 – Risk to major milestones or deliveries</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6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17792">
                <a:tc>
                  <a:txBody>
                    <a:bodyPr/>
                    <a:lstStyle/>
                    <a:p>
                      <a:pPr algn="l" fontAlgn="t"/>
                      <a:endParaRPr lang="en-AU" sz="700" b="0" i="0" u="none" strike="noStrike">
                        <a:solidFill>
                          <a:srgbClr val="000000"/>
                        </a:solidFill>
                        <a:effectLst/>
                        <a:latin typeface="Calibri" panose="020F0502020204030204" pitchFamily="34" charset="0"/>
                      </a:endParaRPr>
                    </a:p>
                  </a:txBody>
                  <a:tcPr marL="54000" marR="54000"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600" b="1" i="0" u="none" strike="noStrike">
                          <a:solidFill>
                            <a:schemeClr val="tx1"/>
                          </a:solidFill>
                          <a:effectLst/>
                          <a:latin typeface="Calibri" panose="020F0502020204030204" pitchFamily="34" charset="0"/>
                        </a:rPr>
                        <a:t>Risk 2 – Risk to rule commencement</a:t>
                      </a:r>
                    </a:p>
                  </a:txBody>
                  <a:tcPr marL="54000" marR="540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600" b="0" i="0" u="none" strike="noStrike">
                          <a:solidFill>
                            <a:schemeClr val="tx1"/>
                          </a:solidFill>
                          <a:effectLst/>
                          <a:latin typeface="Calibri" panose="020F0502020204030204" pitchFamily="34" charset="0"/>
                        </a:rPr>
                        <a:t>Cannot be addressed with available contingencies to be on track for commencement date</a:t>
                      </a:r>
                    </a:p>
                  </a:txBody>
                  <a:tcPr marL="40500" marR="40500"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pSp>
        <p:nvGrpSpPr>
          <p:cNvPr id="24" name="Group 23">
            <a:extLst>
              <a:ext uri="{FF2B5EF4-FFF2-40B4-BE49-F238E27FC236}">
                <a16:creationId xmlns:a16="http://schemas.microsoft.com/office/drawing/2014/main" id="{5C1C0B8F-F3EB-4CB8-A3B9-7611AE648270}"/>
              </a:ext>
            </a:extLst>
          </p:cNvPr>
          <p:cNvGrpSpPr/>
          <p:nvPr/>
        </p:nvGrpSpPr>
        <p:grpSpPr>
          <a:xfrm>
            <a:off x="6649369" y="264915"/>
            <a:ext cx="270000" cy="859437"/>
            <a:chOff x="3944236" y="5494678"/>
            <a:chExt cx="360000" cy="1145916"/>
          </a:xfrm>
        </p:grpSpPr>
        <p:sp>
          <p:nvSpPr>
            <p:cNvPr id="25" name="Flowchart: Connector 24">
              <a:extLst>
                <a:ext uri="{FF2B5EF4-FFF2-40B4-BE49-F238E27FC236}">
                  <a16:creationId xmlns:a16="http://schemas.microsoft.com/office/drawing/2014/main" id="{805F1BA4-CF4E-4C1F-901C-CA09E5AE2D84}"/>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defTabSz="685800">
                <a:defRPr/>
              </a:pPr>
              <a:r>
                <a:rPr lang="en-AU" sz="525">
                  <a:solidFill>
                    <a:srgbClr val="FFFFFF"/>
                  </a:solidFill>
                  <a:latin typeface="Segoe UI Semilight"/>
                </a:rPr>
                <a:t>On track   </a:t>
              </a:r>
            </a:p>
          </p:txBody>
        </p:sp>
        <p:sp>
          <p:nvSpPr>
            <p:cNvPr id="26" name="Flowchart: Connector 25">
              <a:extLst>
                <a:ext uri="{FF2B5EF4-FFF2-40B4-BE49-F238E27FC236}">
                  <a16:creationId xmlns:a16="http://schemas.microsoft.com/office/drawing/2014/main" id="{133180B2-7483-41E4-988F-A9BD29D8E7E0}"/>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r>
                <a:rPr lang="en-AU" sz="525">
                  <a:solidFill>
                    <a:srgbClr val="FFFFFF"/>
                  </a:solidFill>
                  <a:latin typeface="Segoe UI Semilight"/>
                </a:rPr>
                <a:t>Risk 1          </a:t>
              </a:r>
            </a:p>
          </p:txBody>
        </p:sp>
        <p:sp>
          <p:nvSpPr>
            <p:cNvPr id="27" name="Flowchart: Connector 26">
              <a:extLst>
                <a:ext uri="{FF2B5EF4-FFF2-40B4-BE49-F238E27FC236}">
                  <a16:creationId xmlns:a16="http://schemas.microsoft.com/office/drawing/2014/main" id="{D6260E60-5DE1-4428-A651-7D4E291422C1}"/>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defRPr/>
              </a:pPr>
              <a:r>
                <a:rPr lang="en-AU" sz="525">
                  <a:solidFill>
                    <a:srgbClr val="FFFFFF"/>
                  </a:solidFill>
                  <a:latin typeface="Segoe UI Semilight"/>
                </a:rPr>
                <a:t>Risk 2        </a:t>
              </a:r>
            </a:p>
          </p:txBody>
        </p:sp>
      </p:grpSp>
      <p:sp>
        <p:nvSpPr>
          <p:cNvPr id="3" name="Rectangle 2">
            <a:extLst>
              <a:ext uri="{FF2B5EF4-FFF2-40B4-BE49-F238E27FC236}">
                <a16:creationId xmlns:a16="http://schemas.microsoft.com/office/drawing/2014/main" id="{017B1DAC-2FDA-43D3-8CA1-9AA5C0A9E215}"/>
              </a:ext>
            </a:extLst>
          </p:cNvPr>
          <p:cNvSpPr/>
          <p:nvPr/>
        </p:nvSpPr>
        <p:spPr>
          <a:xfrm>
            <a:off x="67067" y="6436031"/>
            <a:ext cx="2221992" cy="258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4BA27F56-70EE-4B86-830E-459CDFC76B5F}"/>
              </a:ext>
            </a:extLst>
          </p:cNvPr>
          <p:cNvSpPr txBox="1"/>
          <p:nvPr/>
        </p:nvSpPr>
        <p:spPr>
          <a:xfrm>
            <a:off x="317921" y="6490644"/>
            <a:ext cx="1497846" cy="230832"/>
          </a:xfrm>
          <a:prstGeom prst="rect">
            <a:avLst/>
          </a:prstGeom>
          <a:solidFill>
            <a:schemeClr val="bg2"/>
          </a:solidFill>
        </p:spPr>
        <p:txBody>
          <a:bodyPr wrap="none" lIns="68580" tIns="34290" rIns="68580" bIns="34290" rtlCol="0" anchor="ctr" anchorCtr="0">
            <a:spAutoFit/>
          </a:bodyPr>
          <a:lstStyle/>
          <a:p>
            <a:r>
              <a:rPr lang="en-AU" sz="1050" i="1"/>
              <a:t>*** Round 6 – as at 8/3</a:t>
            </a:r>
          </a:p>
        </p:txBody>
      </p:sp>
      <p:sp>
        <p:nvSpPr>
          <p:cNvPr id="30" name="Flowchart: Connector 29">
            <a:extLst>
              <a:ext uri="{FF2B5EF4-FFF2-40B4-BE49-F238E27FC236}">
                <a16:creationId xmlns:a16="http://schemas.microsoft.com/office/drawing/2014/main" id="{7EEEA902-9AFC-4026-8130-A9C12E5D0D27}"/>
              </a:ext>
            </a:extLst>
          </p:cNvPr>
          <p:cNvSpPr/>
          <p:nvPr/>
        </p:nvSpPr>
        <p:spPr>
          <a:xfrm>
            <a:off x="3751103" y="5250488"/>
            <a:ext cx="503997" cy="504001"/>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Tree>
    <p:extLst>
      <p:ext uri="{BB962C8B-B14F-4D97-AF65-F5344CB8AC3E}">
        <p14:creationId xmlns:p14="http://schemas.microsoft.com/office/powerpoint/2010/main" val="3788310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a:extLst>
              <a:ext uri="{FF2B5EF4-FFF2-40B4-BE49-F238E27FC236}">
                <a16:creationId xmlns:a16="http://schemas.microsoft.com/office/drawing/2014/main" id="{B075CF23-5B54-41CF-B7E7-084DDBDDCFE9}"/>
              </a:ext>
            </a:extLst>
          </p:cNvPr>
          <p:cNvSpPr/>
          <p:nvPr/>
        </p:nvSpPr>
        <p:spPr>
          <a:xfrm>
            <a:off x="105508" y="6291072"/>
            <a:ext cx="2079908" cy="432000"/>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lowchart: Process 6">
            <a:extLst>
              <a:ext uri="{FF2B5EF4-FFF2-40B4-BE49-F238E27FC236}">
                <a16:creationId xmlns:a16="http://schemas.microsoft.com/office/drawing/2014/main" id="{8610CFC7-1791-404B-AEC5-039127B8FEED}"/>
              </a:ext>
            </a:extLst>
          </p:cNvPr>
          <p:cNvSpPr/>
          <p:nvPr/>
        </p:nvSpPr>
        <p:spPr>
          <a:xfrm>
            <a:off x="0" y="985729"/>
            <a:ext cx="9144000" cy="320268"/>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17D396CD-8649-4D7D-ABC4-764E4B5F5477}"/>
              </a:ext>
            </a:extLst>
          </p:cNvPr>
          <p:cNvSpPr/>
          <p:nvPr/>
        </p:nvSpPr>
        <p:spPr>
          <a:xfrm>
            <a:off x="105508" y="5374299"/>
            <a:ext cx="1885950" cy="587539"/>
          </a:xfrm>
          <a:prstGeom prst="rect">
            <a:avLst/>
          </a:prstGeom>
          <a:solidFill>
            <a:srgbClr val="E0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AU" sz="1350">
              <a:solidFill>
                <a:srgbClr val="FFFFFF"/>
              </a:solidFill>
              <a:latin typeface="Segoe UI Semilight"/>
            </a:endParaRPr>
          </a:p>
        </p:txBody>
      </p:sp>
      <p:sp>
        <p:nvSpPr>
          <p:cNvPr id="2" name="Title 1">
            <a:extLst>
              <a:ext uri="{FF2B5EF4-FFF2-40B4-BE49-F238E27FC236}">
                <a16:creationId xmlns:a16="http://schemas.microsoft.com/office/drawing/2014/main" id="{CBD1B524-7198-4422-862C-F5D721E7C9FF}"/>
              </a:ext>
            </a:extLst>
          </p:cNvPr>
          <p:cNvSpPr>
            <a:spLocks noGrp="1"/>
          </p:cNvSpPr>
          <p:nvPr>
            <p:ph type="title"/>
          </p:nvPr>
        </p:nvSpPr>
        <p:spPr>
          <a:xfrm>
            <a:off x="75367" y="-4861"/>
            <a:ext cx="7169327" cy="891779"/>
          </a:xfrm>
        </p:spPr>
        <p:txBody>
          <a:bodyPr>
            <a:normAutofit/>
          </a:bodyPr>
          <a:lstStyle/>
          <a:p>
            <a:r>
              <a:rPr lang="en-AU" sz="3200"/>
              <a:t>Part B – Other Industry Capabilities  </a:t>
            </a:r>
          </a:p>
        </p:txBody>
      </p:sp>
      <p:sp>
        <p:nvSpPr>
          <p:cNvPr id="4" name="Slide Number Placeholder 3">
            <a:extLst>
              <a:ext uri="{FF2B5EF4-FFF2-40B4-BE49-F238E27FC236}">
                <a16:creationId xmlns:a16="http://schemas.microsoft.com/office/drawing/2014/main" id="{7B47FA67-80BA-4B37-91BB-2B0D9C0C0D57}"/>
              </a:ext>
            </a:extLst>
          </p:cNvPr>
          <p:cNvSpPr>
            <a:spLocks noGrp="1"/>
          </p:cNvSpPr>
          <p:nvPr>
            <p:ph type="sldNum" sz="quarter" idx="12"/>
          </p:nvPr>
        </p:nvSpPr>
        <p:spPr>
          <a:xfrm>
            <a:off x="8572944" y="6521673"/>
            <a:ext cx="432081" cy="365125"/>
          </a:xfrm>
        </p:spPr>
        <p:txBody>
          <a:bodyPr/>
          <a:lstStyle/>
          <a:p>
            <a:pPr defTabSz="685800">
              <a:defRPr/>
            </a:pPr>
            <a:fld id="{4EC81F68-4976-451A-B2E9-79BCBD2F70CC}" type="slidenum">
              <a:rPr lang="en-AU">
                <a:solidFill>
                  <a:srgbClr val="222324">
                    <a:tint val="75000"/>
                  </a:srgbClr>
                </a:solidFill>
                <a:latin typeface="Segoe UI Semilight"/>
              </a:rPr>
              <a:pPr defTabSz="685800">
                <a:defRPr/>
              </a:pPr>
              <a:t>15</a:t>
            </a:fld>
            <a:endParaRPr lang="en-AU">
              <a:solidFill>
                <a:srgbClr val="222324">
                  <a:tint val="75000"/>
                </a:srgbClr>
              </a:solidFill>
              <a:latin typeface="Segoe UI Semilight"/>
            </a:endParaRPr>
          </a:p>
        </p:txBody>
      </p:sp>
      <p:graphicFrame>
        <p:nvGraphicFramePr>
          <p:cNvPr id="6" name="Table 5">
            <a:extLst>
              <a:ext uri="{FF2B5EF4-FFF2-40B4-BE49-F238E27FC236}">
                <a16:creationId xmlns:a16="http://schemas.microsoft.com/office/drawing/2014/main" id="{EA4B267B-101A-4719-AD5E-64B0E92DF172}"/>
              </a:ext>
            </a:extLst>
          </p:cNvPr>
          <p:cNvGraphicFramePr>
            <a:graphicFrameLocks noGrp="1"/>
          </p:cNvGraphicFramePr>
          <p:nvPr/>
        </p:nvGraphicFramePr>
        <p:xfrm>
          <a:off x="-8960" y="1078814"/>
          <a:ext cx="9144000" cy="5541442"/>
        </p:xfrm>
        <a:graphic>
          <a:graphicData uri="http://schemas.openxmlformats.org/drawingml/2006/table">
            <a:tbl>
              <a:tblPr firstRow="1" bandRow="1">
                <a:tableStyleId>{7DF18680-E054-41AD-8BC1-D1AEF772440D}</a:tableStyleId>
              </a:tblPr>
              <a:tblGrid>
                <a:gridCol w="703904">
                  <a:extLst>
                    <a:ext uri="{9D8B030D-6E8A-4147-A177-3AD203B41FA5}">
                      <a16:colId xmlns:a16="http://schemas.microsoft.com/office/drawing/2014/main" val="3462172089"/>
                    </a:ext>
                  </a:extLst>
                </a:gridCol>
                <a:gridCol w="2743383">
                  <a:extLst>
                    <a:ext uri="{9D8B030D-6E8A-4147-A177-3AD203B41FA5}">
                      <a16:colId xmlns:a16="http://schemas.microsoft.com/office/drawing/2014/main" val="702573530"/>
                    </a:ext>
                  </a:extLst>
                </a:gridCol>
                <a:gridCol w="585216">
                  <a:extLst>
                    <a:ext uri="{9D8B030D-6E8A-4147-A177-3AD203B41FA5}">
                      <a16:colId xmlns:a16="http://schemas.microsoft.com/office/drawing/2014/main" val="679785740"/>
                    </a:ext>
                  </a:extLst>
                </a:gridCol>
                <a:gridCol w="5111497">
                  <a:extLst>
                    <a:ext uri="{9D8B030D-6E8A-4147-A177-3AD203B41FA5}">
                      <a16:colId xmlns:a16="http://schemas.microsoft.com/office/drawing/2014/main" val="2121114831"/>
                    </a:ext>
                  </a:extLst>
                </a:gridCol>
              </a:tblGrid>
              <a:tr h="357062">
                <a:tc>
                  <a:txBody>
                    <a:bodyPr/>
                    <a:lstStyle/>
                    <a:p>
                      <a:r>
                        <a:rPr lang="en-AU" sz="900"/>
                        <a:t>Responsible Participant </a:t>
                      </a:r>
                    </a:p>
                  </a:txBody>
                  <a:tcPr marL="27000" marR="27000" marT="34290" marB="34290" anchor="ctr">
                    <a:solidFill>
                      <a:schemeClr val="accent2"/>
                    </a:solidFill>
                  </a:tcPr>
                </a:tc>
                <a:tc>
                  <a:txBody>
                    <a:bodyPr/>
                    <a:lstStyle/>
                    <a:p>
                      <a:r>
                        <a:rPr lang="en-AU" sz="900"/>
                        <a:t>Criteria</a:t>
                      </a:r>
                    </a:p>
                  </a:txBody>
                  <a:tcPr marL="27000" marR="27000" marT="34290" marB="34290" anchor="ctr">
                    <a:solidFill>
                      <a:schemeClr val="accent2"/>
                    </a:solidFill>
                  </a:tcPr>
                </a:tc>
                <a:tc>
                  <a:txBody>
                    <a:bodyPr/>
                    <a:lstStyle/>
                    <a:p>
                      <a:pPr algn="ctr"/>
                      <a:r>
                        <a:rPr lang="en-AU" sz="900"/>
                        <a:t>Status</a:t>
                      </a:r>
                    </a:p>
                  </a:txBody>
                  <a:tcPr marL="27000" marR="27000" marT="34290" marB="34290" anchor="ctr">
                    <a:solidFill>
                      <a:schemeClr val="accent2"/>
                    </a:solidFill>
                  </a:tcPr>
                </a:tc>
                <a:tc>
                  <a:txBody>
                    <a:bodyPr/>
                    <a:lstStyle/>
                    <a:p>
                      <a:r>
                        <a:rPr lang="en-AU" sz="900"/>
                        <a:t>Comments</a:t>
                      </a:r>
                    </a:p>
                  </a:txBody>
                  <a:tcPr marL="27000" marR="27000" marT="34290" marB="34290" anchor="ctr">
                    <a:solidFill>
                      <a:schemeClr val="accent2"/>
                    </a:solidFill>
                  </a:tcPr>
                </a:tc>
                <a:extLst>
                  <a:ext uri="{0D108BD9-81ED-4DB2-BD59-A6C34878D82A}">
                    <a16:rowId xmlns:a16="http://schemas.microsoft.com/office/drawing/2014/main" val="2237724404"/>
                  </a:ext>
                </a:extLst>
              </a:tr>
              <a:tr h="761731">
                <a:tc>
                  <a:txBody>
                    <a:bodyPr/>
                    <a:lstStyle/>
                    <a:p>
                      <a:pPr algn="ctr"/>
                      <a:r>
                        <a:rPr lang="en-AU" sz="900" b="1"/>
                        <a:t>Retailer</a:t>
                      </a:r>
                    </a:p>
                  </a:txBody>
                  <a:tcPr marL="27000" marR="27000" marT="34290" marB="34290" anchor="ctr"/>
                </a:tc>
                <a:tc>
                  <a:txBody>
                    <a:bodyPr/>
                    <a:lstStyle/>
                    <a:p>
                      <a:pPr>
                        <a:spcAft>
                          <a:spcPts val="300"/>
                        </a:spcAft>
                      </a:pPr>
                      <a:r>
                        <a:rPr lang="en-AU" sz="900"/>
                        <a:t>Receive and process 5-minute metering data.</a:t>
                      </a:r>
                    </a:p>
                    <a:p>
                      <a:r>
                        <a:rPr lang="en-AU" sz="900"/>
                        <a:t>Receive and process 5-minute settlement data.</a:t>
                      </a:r>
                    </a:p>
                  </a:txBody>
                  <a:tcPr marL="36000" marR="36000" marT="34290" marB="34290" anchor="ctr"/>
                </a:tc>
                <a:tc>
                  <a:txBody>
                    <a:bodyPr/>
                    <a:lstStyle/>
                    <a:p>
                      <a:endParaRPr lang="en-AU" sz="900"/>
                    </a:p>
                  </a:txBody>
                  <a:tcPr marL="27000" marR="27000" marT="34290" marB="3429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All responding retailers (18, representing 95% of retail load) reporting ‘On track’.</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17/18 retailers plan to participate in Market trials. </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6/18 intend to perform in Bi-Lateral Testing. </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18/18 ‘On-track’ for 5 min settlement data, with 2 late for UFE Allocation</a:t>
                      </a:r>
                    </a:p>
                  </a:txBody>
                  <a:tcPr marL="72000" marR="36000" marT="34290" marB="34290" anchor="ctr"/>
                </a:tc>
                <a:extLst>
                  <a:ext uri="{0D108BD9-81ED-4DB2-BD59-A6C34878D82A}">
                    <a16:rowId xmlns:a16="http://schemas.microsoft.com/office/drawing/2014/main" val="2886843936"/>
                  </a:ext>
                </a:extLst>
              </a:tr>
              <a:tr h="357062">
                <a:tc rowSpan="2">
                  <a:txBody>
                    <a:bodyPr/>
                    <a:lstStyle/>
                    <a:p>
                      <a:pPr algn="ctr">
                        <a:lnSpc>
                          <a:spcPct val="100000"/>
                        </a:lnSpc>
                        <a:spcBef>
                          <a:spcPts val="0"/>
                        </a:spcBef>
                        <a:spcAft>
                          <a:spcPts val="0"/>
                        </a:spcAft>
                      </a:pPr>
                      <a:r>
                        <a:rPr lang="en-AU" sz="900" b="1"/>
                        <a:t>DNSP</a:t>
                      </a:r>
                    </a:p>
                    <a:p>
                      <a:pPr algn="ctr">
                        <a:lnSpc>
                          <a:spcPct val="100000"/>
                        </a:lnSpc>
                        <a:spcBef>
                          <a:spcPts val="0"/>
                        </a:spcBef>
                        <a:spcAft>
                          <a:spcPts val="0"/>
                        </a:spcAft>
                      </a:pPr>
                      <a:endParaRPr lang="en-AU" sz="900" b="1"/>
                    </a:p>
                  </a:txBody>
                  <a:tcPr marL="27000" marR="2700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900"/>
                        <a:t>Receive and process 5-minute metering data.</a:t>
                      </a:r>
                    </a:p>
                  </a:txBody>
                  <a:tcPr marL="36000" marR="36000" marT="34290" marB="34290" anchor="ctr"/>
                </a:tc>
                <a:tc rowSpan="2">
                  <a:txBody>
                    <a:bodyPr/>
                    <a:lstStyle/>
                    <a:p>
                      <a:pPr>
                        <a:lnSpc>
                          <a:spcPct val="100000"/>
                        </a:lnSpc>
                        <a:spcBef>
                          <a:spcPts val="0"/>
                        </a:spcBef>
                        <a:spcAft>
                          <a:spcPts val="0"/>
                        </a:spcAft>
                      </a:pPr>
                      <a:endParaRPr lang="en-AU" sz="900"/>
                    </a:p>
                  </a:txBody>
                  <a:tcPr marL="27000" marR="27000" marT="34290" marB="34290" anchor="ctr">
                    <a:solidFill>
                      <a:schemeClr val="tx1"/>
                    </a:solidFill>
                  </a:tcPr>
                </a:tc>
                <a:tc>
                  <a:txBody>
                    <a:bodyPr/>
                    <a:lstStyle/>
                    <a:p>
                      <a:pPr marL="92075" indent="-92075" algn="l" defTabSz="685800" rtl="0" eaLnBrk="1" latinLnBrk="0" hangingPunct="1">
                        <a:lnSpc>
                          <a:spcPct val="100000"/>
                        </a:lnSpc>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10/10 DNSPs reporting ‘On track’ to receive 5-minute data and planning on participating in market trials.  </a:t>
                      </a:r>
                    </a:p>
                  </a:txBody>
                  <a:tcPr marL="72000" marR="36000" marT="34290" marB="34290" anchor="ctr"/>
                </a:tc>
                <a:extLst>
                  <a:ext uri="{0D108BD9-81ED-4DB2-BD59-A6C34878D82A}">
                    <a16:rowId xmlns:a16="http://schemas.microsoft.com/office/drawing/2014/main" val="3585666908"/>
                  </a:ext>
                </a:extLst>
              </a:tr>
              <a:tr h="642711">
                <a:tc vMerge="1">
                  <a:txBody>
                    <a:bodyPr/>
                    <a:lstStyle/>
                    <a:p>
                      <a:pPr algn="ctr"/>
                      <a:endParaRPr lang="en-AU" sz="1000" b="1"/>
                    </a:p>
                  </a:txBody>
                  <a:tcPr marL="36000" marR="36000" anchor="ctr"/>
                </a:tc>
                <a:tc>
                  <a:txBody>
                    <a:bodyPr/>
                    <a:lstStyle/>
                    <a:p>
                      <a:pPr>
                        <a:lnSpc>
                          <a:spcPct val="100000"/>
                        </a:lnSpc>
                        <a:spcBef>
                          <a:spcPts val="0"/>
                        </a:spcBef>
                        <a:spcAft>
                          <a:spcPts val="0"/>
                        </a:spcAft>
                      </a:pPr>
                      <a:r>
                        <a:rPr lang="en-AU" sz="900"/>
                        <a:t>Provide GS metering and standing data updates </a:t>
                      </a:r>
                      <a:br>
                        <a:rPr lang="en-AU" sz="900"/>
                      </a:br>
                      <a:r>
                        <a:rPr lang="en-AU" sz="900"/>
                        <a:t>(incl. NCONUML).</a:t>
                      </a:r>
                    </a:p>
                  </a:txBody>
                  <a:tcPr marL="36000" marR="36000" marT="34290" marB="34290" anchor="ctr"/>
                </a:tc>
                <a:tc vMerge="1">
                  <a:txBody>
                    <a:bodyPr/>
                    <a:lstStyle/>
                    <a:p>
                      <a:endParaRPr lang="en-AU" sz="1050"/>
                    </a:p>
                  </a:txBody>
                  <a:tcPr marL="36000" marR="36000" anchor="ctr">
                    <a:solidFill>
                      <a:schemeClr val="tx1"/>
                    </a:solidFill>
                  </a:tcPr>
                </a:tc>
                <a:tc>
                  <a:txBody>
                    <a:bodyPr/>
                    <a:lstStyle/>
                    <a:p>
                      <a:pPr marL="92075" indent="-92075" algn="l" defTabSz="685800" rtl="0" eaLnBrk="1" latinLnBrk="0" hangingPunct="1">
                        <a:lnSpc>
                          <a:spcPct val="100000"/>
                        </a:lnSpc>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10/10 DNSPs reporting ‘On track’ with average program completion of 50-74%  </a:t>
                      </a:r>
                    </a:p>
                    <a:p>
                      <a:pPr marL="92075" indent="-92075" algn="l" defTabSz="685800" rtl="0" eaLnBrk="1" latinLnBrk="0" hangingPunct="1">
                        <a:lnSpc>
                          <a:spcPct val="100000"/>
                        </a:lnSpc>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GS Standing Data updates reported as ‘On track’ (including NCONUML). </a:t>
                      </a:r>
                    </a:p>
                    <a:p>
                      <a:pPr marL="92075" indent="-92075" algn="l" defTabSz="685800" rtl="0" eaLnBrk="1" latinLnBrk="0" hangingPunct="1">
                        <a:lnSpc>
                          <a:spcPct val="100000"/>
                        </a:lnSpc>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Type 7 Metering Data “On Track” </a:t>
                      </a:r>
                    </a:p>
                    <a:p>
                      <a:pPr marL="92075" indent="-92075" algn="l" defTabSz="685800" rtl="0" eaLnBrk="1" latinLnBrk="0" hangingPunct="1">
                        <a:lnSpc>
                          <a:spcPct val="100000"/>
                        </a:lnSpc>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 Participant reporting ‘At-risk’ for the delivery of NCONUML, </a:t>
                      </a:r>
                    </a:p>
                  </a:txBody>
                  <a:tcPr marL="72000" marR="36000" marT="34290" marB="34290" anchor="ctr"/>
                </a:tc>
                <a:extLst>
                  <a:ext uri="{0D108BD9-81ED-4DB2-BD59-A6C34878D82A}">
                    <a16:rowId xmlns:a16="http://schemas.microsoft.com/office/drawing/2014/main" val="905721622"/>
                  </a:ext>
                </a:extLst>
              </a:tr>
              <a:tr h="357062">
                <a:tc rowSpan="2">
                  <a:txBody>
                    <a:bodyPr/>
                    <a:lstStyle/>
                    <a:p>
                      <a:pPr algn="ctr"/>
                      <a:r>
                        <a:rPr lang="en-AU" sz="900" b="1"/>
                        <a:t>TNSP</a:t>
                      </a:r>
                    </a:p>
                  </a:txBody>
                  <a:tcPr marL="27000" marR="27000" marT="34290" marB="3429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900"/>
                        <a:t>Receive and process 5-minute metering data</a:t>
                      </a:r>
                    </a:p>
                  </a:txBody>
                  <a:tcPr marL="36000" marR="36000" marT="34290" marB="34290" anchor="ctr"/>
                </a:tc>
                <a:tc rowSpan="2">
                  <a:txBody>
                    <a:bodyPr/>
                    <a:lstStyle/>
                    <a:p>
                      <a:endParaRPr lang="en-AU" sz="900"/>
                    </a:p>
                  </a:txBody>
                  <a:tcPr marL="27000" marR="27000" marT="34290" marB="3429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6/6 TNSPs reporting ‘On track' to receive 5-minute data</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2/6 have the intention to receive 5-minute data prior to the Rule commencement date</a:t>
                      </a:r>
                    </a:p>
                  </a:txBody>
                  <a:tcPr marL="72000" marR="36000" marT="34290" marB="34290" anchor="ctr"/>
                </a:tc>
                <a:extLst>
                  <a:ext uri="{0D108BD9-81ED-4DB2-BD59-A6C34878D82A}">
                    <a16:rowId xmlns:a16="http://schemas.microsoft.com/office/drawing/2014/main" val="1757833865"/>
                  </a:ext>
                </a:extLst>
              </a:tr>
              <a:tr h="223802">
                <a:tc vMerge="1">
                  <a:txBody>
                    <a:bodyPr/>
                    <a:lstStyle/>
                    <a:p>
                      <a:pPr algn="ctr"/>
                      <a:endParaRPr lang="en-AU" sz="1000" b="1"/>
                    </a:p>
                  </a:txBody>
                  <a:tcPr marL="36000" marR="3600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AU" sz="900"/>
                        <a:t>Provide GS metering and standing data updates </a:t>
                      </a:r>
                    </a:p>
                  </a:txBody>
                  <a:tcPr marL="36000" marR="36000" marT="34290" marB="34290" anchor="ctr"/>
                </a:tc>
                <a:tc vMerge="1">
                  <a:txBody>
                    <a:bodyPr/>
                    <a:lstStyle/>
                    <a:p>
                      <a:endParaRPr lang="en-AU" sz="1050"/>
                    </a:p>
                  </a:txBody>
                  <a:tcPr marL="36000" marR="3600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6/6 reporting ‘On track’.  </a:t>
                      </a:r>
                    </a:p>
                  </a:txBody>
                  <a:tcPr marL="72000" marR="36000" marT="34290" marB="34290" anchor="ctr"/>
                </a:tc>
                <a:extLst>
                  <a:ext uri="{0D108BD9-81ED-4DB2-BD59-A6C34878D82A}">
                    <a16:rowId xmlns:a16="http://schemas.microsoft.com/office/drawing/2014/main" val="4185138651"/>
                  </a:ext>
                </a:extLst>
              </a:tr>
              <a:tr h="642711">
                <a:tc rowSpan="3">
                  <a:txBody>
                    <a:bodyPr/>
                    <a:lstStyle/>
                    <a:p>
                      <a:pPr algn="ctr"/>
                      <a:r>
                        <a:rPr lang="en-AU" sz="900" b="1"/>
                        <a:t>MDP</a:t>
                      </a:r>
                    </a:p>
                  </a:txBody>
                  <a:tcPr marL="27000" marR="27000" marT="34290" marB="34290" anchor="ctr"/>
                </a:tc>
                <a:tc>
                  <a:txBody>
                    <a:bodyPr/>
                    <a:lstStyle/>
                    <a:p>
                      <a:r>
                        <a:rPr lang="en-AU" sz="900"/>
                        <a:t>Provide 5-minute metering data </a:t>
                      </a:r>
                      <a:r>
                        <a:rPr lang="en-AU" sz="900" b="1"/>
                        <a:t>T1-3 distribution connected meters, type 7 meters. </a:t>
                      </a:r>
                    </a:p>
                  </a:txBody>
                  <a:tcPr marL="36000" marR="36000" marT="34290" marB="34290" anchor="ctr"/>
                </a:tc>
                <a:tc rowSpan="3">
                  <a:txBody>
                    <a:bodyPr/>
                    <a:lstStyle/>
                    <a:p>
                      <a:endParaRPr lang="en-AU" sz="900"/>
                    </a:p>
                  </a:txBody>
                  <a:tcPr marL="27000" marR="27000" marT="34290" marB="3429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16/17 MDPs reporting ‘On track’, representing 100% coverage of Tranche 1 NMIS</a:t>
                      </a:r>
                    </a:p>
                    <a:p>
                      <a:pPr marL="92075" lvl="1"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 participant ‘At risk’, recovery plan is in place </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17/17  MDPs report ‘On track’ for the delivery of interval metering data by 1 October, including 1 MDP flagging “A risk” for delivery of T1-3 customer meters </a:t>
                      </a:r>
                    </a:p>
                  </a:txBody>
                  <a:tcPr marL="72000" marR="36000" marT="34290" marB="34290" anchor="ctr"/>
                </a:tc>
                <a:extLst>
                  <a:ext uri="{0D108BD9-81ED-4DB2-BD59-A6C34878D82A}">
                    <a16:rowId xmlns:a16="http://schemas.microsoft.com/office/drawing/2014/main" val="1053141533"/>
                  </a:ext>
                </a:extLst>
              </a:tr>
              <a:tr h="585426">
                <a:tc vMerge="1">
                  <a:txBody>
                    <a:bodyPr/>
                    <a:lstStyle/>
                    <a:p>
                      <a:pPr algn="ctr"/>
                      <a:endParaRPr lang="en-AU" sz="1000" b="1"/>
                    </a:p>
                  </a:txBody>
                  <a:tcPr marL="36000" marR="36000" anchor="ctr"/>
                </a:tc>
                <a:tc>
                  <a:txBody>
                    <a:bodyPr/>
                    <a:lstStyle/>
                    <a:p>
                      <a:r>
                        <a:rPr lang="en-AU" sz="900"/>
                        <a:t>Provide type 4, 4A, Vic Ami metering data at 5-minute granularity by 1 December 2022</a:t>
                      </a:r>
                    </a:p>
                  </a:txBody>
                  <a:tcPr marL="36000" marR="36000" marT="34290" marB="34290" anchor="ctr"/>
                </a:tc>
                <a:tc vMerge="1">
                  <a:txBody>
                    <a:bodyPr/>
                    <a:lstStyle/>
                    <a:p>
                      <a:endParaRPr lang="en-AU" sz="1050"/>
                    </a:p>
                  </a:txBody>
                  <a:tcPr marL="36000" marR="3600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Majority of Roll-out scheduled to commence 3rd quarter of 2021. </a:t>
                      </a:r>
                    </a:p>
                    <a:p>
                      <a:pPr marL="92075" lvl="1"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Rollout plans requested from impacted participants by 1 March 2021</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100% of MDPs reporting ‘On track’ for interval meter delivery by Rule commencement. </a:t>
                      </a:r>
                    </a:p>
                  </a:txBody>
                  <a:tcPr marL="72000" marR="36000" marT="34290" marB="34290" anchor="ctr"/>
                </a:tc>
                <a:extLst>
                  <a:ext uri="{0D108BD9-81ED-4DB2-BD59-A6C34878D82A}">
                    <a16:rowId xmlns:a16="http://schemas.microsoft.com/office/drawing/2014/main" val="1633647725"/>
                  </a:ext>
                </a:extLst>
              </a:tr>
              <a:tr h="357062">
                <a:tc vMerge="1">
                  <a:txBody>
                    <a:bodyPr/>
                    <a:lstStyle/>
                    <a:p>
                      <a:pPr algn="ctr"/>
                      <a:endParaRPr lang="en-AU" sz="1000" b="1"/>
                    </a:p>
                  </a:txBody>
                  <a:tcPr marL="36000" marR="36000" anchor="ctr"/>
                </a:tc>
                <a:tc>
                  <a:txBody>
                    <a:bodyPr/>
                    <a:lstStyle/>
                    <a:p>
                      <a:r>
                        <a:rPr lang="en-AU" sz="900"/>
                        <a:t>Provide basic metering data for tier 1 NMIs to AEMO.</a:t>
                      </a:r>
                    </a:p>
                  </a:txBody>
                  <a:tcPr marL="36000" marR="36000" marT="34290" marB="34290" anchor="ctr"/>
                </a:tc>
                <a:tc vMerge="1">
                  <a:txBody>
                    <a:bodyPr/>
                    <a:lstStyle/>
                    <a:p>
                      <a:endParaRPr lang="en-AU" sz="1050"/>
                    </a:p>
                  </a:txBody>
                  <a:tcPr marL="36000" marR="36000" anchor="ctr">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3 MDPs reporting ‘Completed’, 6 MDPs reporting “On Track” </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 MDP reporting ‘Late’, with plan to commence delivery prior to 1 Oct</a:t>
                      </a:r>
                    </a:p>
                  </a:txBody>
                  <a:tcPr marL="72000" marR="36000" marT="34290" marB="34290" anchor="ctr"/>
                </a:tc>
                <a:extLst>
                  <a:ext uri="{0D108BD9-81ED-4DB2-BD59-A6C34878D82A}">
                    <a16:rowId xmlns:a16="http://schemas.microsoft.com/office/drawing/2014/main" val="1924814000"/>
                  </a:ext>
                </a:extLst>
              </a:tr>
              <a:tr h="64271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900" b="1"/>
                        <a:t>MP, MC</a:t>
                      </a:r>
                    </a:p>
                    <a:p>
                      <a:pPr algn="ctr"/>
                      <a:endParaRPr lang="en-AU" sz="900" b="1"/>
                    </a:p>
                  </a:txBody>
                  <a:tcPr marL="27000" marR="27000" marT="34290" marB="34290" anchor="ctr">
                    <a:lnB w="19050" cap="flat" cmpd="sng" algn="ctr">
                      <a:solidFill>
                        <a:schemeClr val="bg1"/>
                      </a:solidFill>
                      <a:prstDash val="solid"/>
                      <a:round/>
                      <a:headEnd type="none" w="med" len="med"/>
                      <a:tailEnd type="none" w="med" len="med"/>
                    </a:lnB>
                  </a:tcPr>
                </a:tc>
                <a:tc>
                  <a:txBody>
                    <a:bodyPr/>
                    <a:lstStyle/>
                    <a:p>
                      <a:pPr algn="l"/>
                      <a:r>
                        <a:rPr lang="en-AU" sz="900"/>
                        <a:t>All T1-3,4* meters are able to produce and store 5-minute data. </a:t>
                      </a:r>
                    </a:p>
                  </a:txBody>
                  <a:tcPr marL="36000" marR="36000" marT="34290" marB="34290" anchor="ctr">
                    <a:lnB w="19050" cap="flat" cmpd="sng" algn="ctr">
                      <a:solidFill>
                        <a:schemeClr val="bg1"/>
                      </a:solidFill>
                      <a:prstDash val="solid"/>
                      <a:round/>
                      <a:headEnd type="none" w="med" len="med"/>
                      <a:tailEnd type="none" w="med" len="med"/>
                    </a:lnB>
                  </a:tcPr>
                </a:tc>
                <a:tc>
                  <a:txBody>
                    <a:bodyPr/>
                    <a:lstStyle/>
                    <a:p>
                      <a:pPr algn="ctr"/>
                      <a:endParaRPr lang="en-AU" sz="900">
                        <a:highlight>
                          <a:srgbClr val="FFFF00"/>
                        </a:highlight>
                      </a:endParaRPr>
                    </a:p>
                  </a:txBody>
                  <a:tcPr marL="27000" marR="27000" marT="34290" marB="34290" anchor="ctr">
                    <a:lnB w="19050" cap="flat" cmpd="sng" algn="ctr">
                      <a:solidFill>
                        <a:schemeClr val="bg1"/>
                      </a:solidFill>
                      <a:prstDash val="solid"/>
                      <a:round/>
                      <a:headEnd type="none" w="med" len="med"/>
                      <a:tailEnd type="none" w="med" len="med"/>
                    </a:lnB>
                    <a:solidFill>
                      <a:schemeClr val="tx1"/>
                    </a:solidFill>
                  </a:tcPr>
                </a:tc>
                <a:tc>
                  <a:txBody>
                    <a:bodyPr/>
                    <a:lstStyle/>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18 /19 MPs representing tranche 1 meters reporting ‘On track’, 1 reporting ‘Late’ with a stated remediation plan</a:t>
                      </a:r>
                    </a:p>
                    <a:p>
                      <a:pPr marL="92075" indent="-92075" algn="l" defTabSz="685800" rtl="0" eaLnBrk="1" latinLnBrk="0" hangingPunct="1">
                        <a:spcBef>
                          <a:spcPts val="100"/>
                        </a:spcBef>
                        <a:spcAft>
                          <a:spcPts val="100"/>
                        </a:spcAft>
                        <a:buFont typeface="Arial" panose="020B0604020202020204" pitchFamily="34" charset="0"/>
                        <a:buChar char="•"/>
                      </a:pPr>
                      <a:r>
                        <a:rPr lang="en-AU" sz="900" kern="1200">
                          <a:solidFill>
                            <a:schemeClr val="dk1"/>
                          </a:solidFill>
                          <a:latin typeface="+mn-lt"/>
                          <a:ea typeface="+mn-ea"/>
                          <a:cs typeface="+mn-cs"/>
                        </a:rPr>
                        <a:t>16 Rollout plans covering 93% of tranche 1 meters received, 25% of tranche 1 meters currently 5 minute capable.</a:t>
                      </a:r>
                    </a:p>
                  </a:txBody>
                  <a:tcPr marL="72000" marR="36000" marT="34290" marB="34290" anchor="ct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3364890"/>
                  </a:ext>
                </a:extLst>
              </a:tr>
              <a:tr h="515608">
                <a:tc>
                  <a:txBody>
                    <a:bodyPr/>
                    <a:lstStyle/>
                    <a:p>
                      <a:pPr algn="ctr"/>
                      <a:r>
                        <a:rPr lang="en-AU" sz="900" b="1"/>
                        <a:t>Summary</a:t>
                      </a:r>
                    </a:p>
                  </a:txBody>
                  <a:tcPr marL="27000" marR="27000" marT="34290" marB="34290" anchor="ctr">
                    <a:lnL w="19050" cap="flat" cmpd="sng" algn="ctr">
                      <a:solidFill>
                        <a:schemeClr val="bg1">
                          <a:lumMod val="85000"/>
                        </a:schemeClr>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DFDFD"/>
                    </a:solidFill>
                  </a:tcPr>
                </a:tc>
                <a:tc>
                  <a:txBody>
                    <a:bodyPr/>
                    <a:lstStyle/>
                    <a:p>
                      <a:pPr algn="ctr"/>
                      <a:r>
                        <a:rPr lang="en-AU" sz="900"/>
                        <a:t>-</a:t>
                      </a:r>
                    </a:p>
                  </a:txBody>
                  <a:tcPr marL="27000" marR="27000" marT="34290" marB="34290" anchor="ct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DFDFD"/>
                    </a:solidFill>
                  </a:tcPr>
                </a:tc>
                <a:tc>
                  <a:txBody>
                    <a:bodyPr/>
                    <a:lstStyle/>
                    <a:p>
                      <a:pPr algn="ctr"/>
                      <a:r>
                        <a:rPr lang="en-AU" sz="900"/>
                        <a:t>-</a:t>
                      </a:r>
                    </a:p>
                  </a:txBody>
                  <a:tcPr marL="27000" marR="27000" marT="34290" marB="34290" anchor="ct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DFDFD"/>
                    </a:solidFill>
                  </a:tcPr>
                </a:tc>
                <a:tc>
                  <a:txBody>
                    <a:bodyPr/>
                    <a:lstStyle/>
                    <a:p>
                      <a:r>
                        <a:rPr lang="en-AU" sz="900"/>
                        <a:t>Overall summary “on track” , no systemic issues identified, individual exceptions noted</a:t>
                      </a:r>
                    </a:p>
                  </a:txBody>
                  <a:tcPr marL="72000" marR="36000" marT="34290" marB="34290" anchor="ctr">
                    <a:lnR w="19050" cap="flat" cmpd="sng" algn="ctr">
                      <a:solidFill>
                        <a:schemeClr val="bg1">
                          <a:lumMod val="8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DFDFD"/>
                    </a:solidFill>
                  </a:tcPr>
                </a:tc>
                <a:extLst>
                  <a:ext uri="{0D108BD9-81ED-4DB2-BD59-A6C34878D82A}">
                    <a16:rowId xmlns:a16="http://schemas.microsoft.com/office/drawing/2014/main" val="3615317680"/>
                  </a:ext>
                </a:extLst>
              </a:tr>
            </a:tbl>
          </a:graphicData>
        </a:graphic>
      </p:graphicFrame>
      <p:sp>
        <p:nvSpPr>
          <p:cNvPr id="13" name="TextBox 12">
            <a:extLst>
              <a:ext uri="{FF2B5EF4-FFF2-40B4-BE49-F238E27FC236}">
                <a16:creationId xmlns:a16="http://schemas.microsoft.com/office/drawing/2014/main" id="{61115B58-5F85-4F98-A868-2F234E7CC768}"/>
              </a:ext>
            </a:extLst>
          </p:cNvPr>
          <p:cNvSpPr txBox="1"/>
          <p:nvPr/>
        </p:nvSpPr>
        <p:spPr>
          <a:xfrm>
            <a:off x="138975" y="6600028"/>
            <a:ext cx="2576207" cy="207749"/>
          </a:xfrm>
          <a:prstGeom prst="rect">
            <a:avLst/>
          </a:prstGeom>
          <a:solidFill>
            <a:schemeClr val="bg2"/>
          </a:solidFill>
        </p:spPr>
        <p:txBody>
          <a:bodyPr wrap="square" lIns="68580" tIns="34290" rIns="68580" bIns="34290" rtlCol="0" anchor="t">
            <a:spAutoFit/>
          </a:bodyPr>
          <a:lstStyle/>
          <a:p>
            <a:r>
              <a:rPr lang="en-AU" sz="900" i="1"/>
              <a:t>*** Round 6 – as at 8/3</a:t>
            </a:r>
          </a:p>
        </p:txBody>
      </p:sp>
      <p:grpSp>
        <p:nvGrpSpPr>
          <p:cNvPr id="22" name="Group 21">
            <a:extLst>
              <a:ext uri="{FF2B5EF4-FFF2-40B4-BE49-F238E27FC236}">
                <a16:creationId xmlns:a16="http://schemas.microsoft.com/office/drawing/2014/main" id="{CB158D8A-C6A0-436B-9535-6D2DE3A448C8}"/>
              </a:ext>
            </a:extLst>
          </p:cNvPr>
          <p:cNvGrpSpPr/>
          <p:nvPr/>
        </p:nvGrpSpPr>
        <p:grpSpPr>
          <a:xfrm>
            <a:off x="3515499" y="1605692"/>
            <a:ext cx="444057" cy="4376882"/>
            <a:chOff x="4674705" y="1937954"/>
            <a:chExt cx="592075" cy="5835843"/>
          </a:xfrm>
        </p:grpSpPr>
        <p:sp>
          <p:nvSpPr>
            <p:cNvPr id="23" name="Flowchart: Connector 22">
              <a:extLst>
                <a:ext uri="{FF2B5EF4-FFF2-40B4-BE49-F238E27FC236}">
                  <a16:creationId xmlns:a16="http://schemas.microsoft.com/office/drawing/2014/main" id="{8B219651-3E32-4CA7-A61E-4506A95194D6}"/>
                </a:ext>
              </a:extLst>
            </p:cNvPr>
            <p:cNvSpPr/>
            <p:nvPr/>
          </p:nvSpPr>
          <p:spPr>
            <a:xfrm>
              <a:off x="4681479" y="1937954"/>
              <a:ext cx="575999" cy="57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24" name="Flowchart: Connector 23">
              <a:extLst>
                <a:ext uri="{FF2B5EF4-FFF2-40B4-BE49-F238E27FC236}">
                  <a16:creationId xmlns:a16="http://schemas.microsoft.com/office/drawing/2014/main" id="{00D958B7-9ED8-4606-85C8-DA7F32676EAB}"/>
                </a:ext>
              </a:extLst>
            </p:cNvPr>
            <p:cNvSpPr/>
            <p:nvPr/>
          </p:nvSpPr>
          <p:spPr>
            <a:xfrm>
              <a:off x="4690781" y="3125727"/>
              <a:ext cx="575999" cy="57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27" name="Flowchart: Connector 26">
              <a:extLst>
                <a:ext uri="{FF2B5EF4-FFF2-40B4-BE49-F238E27FC236}">
                  <a16:creationId xmlns:a16="http://schemas.microsoft.com/office/drawing/2014/main" id="{452B3BBF-2847-479C-8155-6B43D3B8422E}"/>
                </a:ext>
              </a:extLst>
            </p:cNvPr>
            <p:cNvSpPr/>
            <p:nvPr/>
          </p:nvSpPr>
          <p:spPr>
            <a:xfrm>
              <a:off x="4686897" y="4260657"/>
              <a:ext cx="575999" cy="57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28" name="Flowchart: Connector 27">
              <a:extLst>
                <a:ext uri="{FF2B5EF4-FFF2-40B4-BE49-F238E27FC236}">
                  <a16:creationId xmlns:a16="http://schemas.microsoft.com/office/drawing/2014/main" id="{AB3D8BE6-DB0D-4F1C-A0F5-91D54FB936A9}"/>
                </a:ext>
              </a:extLst>
            </p:cNvPr>
            <p:cNvSpPr/>
            <p:nvPr/>
          </p:nvSpPr>
          <p:spPr>
            <a:xfrm>
              <a:off x="4686897" y="5723416"/>
              <a:ext cx="575999" cy="57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
          <p:nvSpPr>
            <p:cNvPr id="29" name="Flowchart: Connector 28">
              <a:extLst>
                <a:ext uri="{FF2B5EF4-FFF2-40B4-BE49-F238E27FC236}">
                  <a16:creationId xmlns:a16="http://schemas.microsoft.com/office/drawing/2014/main" id="{06AFC3B4-B79D-41E0-B10B-60B74D5FEE9C}"/>
                </a:ext>
              </a:extLst>
            </p:cNvPr>
            <p:cNvSpPr/>
            <p:nvPr/>
          </p:nvSpPr>
          <p:spPr>
            <a:xfrm>
              <a:off x="4674705" y="7197797"/>
              <a:ext cx="575999" cy="57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grpSp>
      <p:sp>
        <p:nvSpPr>
          <p:cNvPr id="15" name="Flowchart: Connector 14">
            <a:extLst>
              <a:ext uri="{FF2B5EF4-FFF2-40B4-BE49-F238E27FC236}">
                <a16:creationId xmlns:a16="http://schemas.microsoft.com/office/drawing/2014/main" id="{C3EFEE0E-ADE7-4F73-B7F1-5B1E9FD52F2E}"/>
              </a:ext>
            </a:extLst>
          </p:cNvPr>
          <p:cNvSpPr/>
          <p:nvPr/>
        </p:nvSpPr>
        <p:spPr>
          <a:xfrm>
            <a:off x="3515499" y="6153719"/>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defTabSz="685800">
              <a:defRPr/>
            </a:pPr>
            <a:r>
              <a:rPr lang="en-AU" sz="800">
                <a:solidFill>
                  <a:srgbClr val="FFFFFF"/>
                </a:solidFill>
                <a:latin typeface="Segoe UI Semilight"/>
              </a:rPr>
              <a:t>On track</a:t>
            </a:r>
          </a:p>
        </p:txBody>
      </p:sp>
    </p:spTree>
    <p:extLst>
      <p:ext uri="{BB962C8B-B14F-4D97-AF65-F5344CB8AC3E}">
        <p14:creationId xmlns:p14="http://schemas.microsoft.com/office/powerpoint/2010/main" val="132223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E355F-3FD2-4FB9-A8B8-85452B25C08B}"/>
              </a:ext>
            </a:extLst>
          </p:cNvPr>
          <p:cNvSpPr>
            <a:spLocks noGrp="1"/>
          </p:cNvSpPr>
          <p:nvPr>
            <p:ph type="title"/>
          </p:nvPr>
        </p:nvSpPr>
        <p:spPr/>
        <p:txBody>
          <a:bodyPr/>
          <a:lstStyle/>
          <a:p>
            <a:r>
              <a:rPr lang="en-AU"/>
              <a:t>Cost Recovery	</a:t>
            </a:r>
          </a:p>
        </p:txBody>
      </p:sp>
      <p:sp>
        <p:nvSpPr>
          <p:cNvPr id="3" name="Text Placeholder 2">
            <a:extLst>
              <a:ext uri="{FF2B5EF4-FFF2-40B4-BE49-F238E27FC236}">
                <a16:creationId xmlns:a16="http://schemas.microsoft.com/office/drawing/2014/main" id="{6A69DE08-60FC-40DD-81FB-479A0F661035}"/>
              </a:ext>
            </a:extLst>
          </p:cNvPr>
          <p:cNvSpPr>
            <a:spLocks noGrp="1"/>
          </p:cNvSpPr>
          <p:nvPr>
            <p:ph type="body" idx="1"/>
          </p:nvPr>
        </p:nvSpPr>
        <p:spPr/>
        <p:txBody>
          <a:bodyPr/>
          <a:lstStyle/>
          <a:p>
            <a:r>
              <a:rPr lang="en-AU"/>
              <a:t>Antara Mascarenhas </a:t>
            </a:r>
          </a:p>
        </p:txBody>
      </p:sp>
      <p:sp>
        <p:nvSpPr>
          <p:cNvPr id="4" name="Date Placeholder 3">
            <a:extLst>
              <a:ext uri="{FF2B5EF4-FFF2-40B4-BE49-F238E27FC236}">
                <a16:creationId xmlns:a16="http://schemas.microsoft.com/office/drawing/2014/main" id="{8E7E1916-3455-4F6D-912C-94F4A88D1A4F}"/>
              </a:ext>
            </a:extLst>
          </p:cNvPr>
          <p:cNvSpPr>
            <a:spLocks noGrp="1"/>
          </p:cNvSpPr>
          <p:nvPr>
            <p:ph type="dt" sz="half" idx="10"/>
          </p:nvPr>
        </p:nvSpPr>
        <p:spPr/>
        <p:txBody>
          <a:bodyPr/>
          <a:lstStyle/>
          <a:p>
            <a:fld id="{422D03C1-86EC-4B2D-A650-A7ADA918C9CC}" type="datetime1">
              <a:rPr lang="en-AU" smtClean="0"/>
              <a:t>25/03/2021</a:t>
            </a:fld>
            <a:endParaRPr lang="en-AU"/>
          </a:p>
        </p:txBody>
      </p:sp>
      <p:sp>
        <p:nvSpPr>
          <p:cNvPr id="5" name="Slide Number Placeholder 4">
            <a:extLst>
              <a:ext uri="{FF2B5EF4-FFF2-40B4-BE49-F238E27FC236}">
                <a16:creationId xmlns:a16="http://schemas.microsoft.com/office/drawing/2014/main" id="{CB059B3F-381D-45E1-B476-8DB3225C2650}"/>
              </a:ext>
            </a:extLst>
          </p:cNvPr>
          <p:cNvSpPr>
            <a:spLocks noGrp="1"/>
          </p:cNvSpPr>
          <p:nvPr>
            <p:ph type="sldNum" sz="quarter" idx="12"/>
          </p:nvPr>
        </p:nvSpPr>
        <p:spPr/>
        <p:txBody>
          <a:bodyPr/>
          <a:lstStyle/>
          <a:p>
            <a:fld id="{4EC81F68-4976-451A-B2E9-79BCBD2F70CC}" type="slidenum">
              <a:rPr lang="en-AU" smtClean="0"/>
              <a:pPr/>
              <a:t>16</a:t>
            </a:fld>
            <a:endParaRPr lang="en-AU"/>
          </a:p>
        </p:txBody>
      </p:sp>
    </p:spTree>
    <p:extLst>
      <p:ext uri="{BB962C8B-B14F-4D97-AF65-F5344CB8AC3E}">
        <p14:creationId xmlns:p14="http://schemas.microsoft.com/office/powerpoint/2010/main" val="3317024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185F-872E-4EAE-9AE7-90B86CED1001}"/>
              </a:ext>
            </a:extLst>
          </p:cNvPr>
          <p:cNvSpPr>
            <a:spLocks noGrp="1"/>
          </p:cNvSpPr>
          <p:nvPr>
            <p:ph type="title"/>
          </p:nvPr>
        </p:nvSpPr>
        <p:spPr>
          <a:xfrm>
            <a:off x="176646" y="136526"/>
            <a:ext cx="8338704" cy="1189039"/>
          </a:xfrm>
        </p:spPr>
        <p:txBody>
          <a:bodyPr>
            <a:normAutofit/>
          </a:bodyPr>
          <a:lstStyle/>
          <a:p>
            <a:r>
              <a:rPr lang="en-AU"/>
              <a:t>Financial Consultative Committee</a:t>
            </a:r>
          </a:p>
        </p:txBody>
      </p:sp>
      <p:sp>
        <p:nvSpPr>
          <p:cNvPr id="4" name="Slide Number Placeholder 3">
            <a:extLst>
              <a:ext uri="{FF2B5EF4-FFF2-40B4-BE49-F238E27FC236}">
                <a16:creationId xmlns:a16="http://schemas.microsoft.com/office/drawing/2014/main" id="{B8972D5B-543F-4442-974C-9B31D74CA5D0}"/>
              </a:ext>
            </a:extLst>
          </p:cNvPr>
          <p:cNvSpPr>
            <a:spLocks noGrp="1"/>
          </p:cNvSpPr>
          <p:nvPr>
            <p:ph type="sldNum" sz="quarter" idx="12"/>
          </p:nvPr>
        </p:nvSpPr>
        <p:spPr/>
        <p:txBody>
          <a:bodyPr/>
          <a:lstStyle/>
          <a:p>
            <a:fld id="{4EC81F68-4976-451A-B2E9-79BCBD2F70CC}" type="slidenum">
              <a:rPr lang="en-AU" smtClean="0"/>
              <a:t>17</a:t>
            </a:fld>
            <a:endParaRPr lang="en-AU"/>
          </a:p>
        </p:txBody>
      </p:sp>
      <p:sp>
        <p:nvSpPr>
          <p:cNvPr id="7" name="Content Placeholder 2">
            <a:extLst>
              <a:ext uri="{FF2B5EF4-FFF2-40B4-BE49-F238E27FC236}">
                <a16:creationId xmlns:a16="http://schemas.microsoft.com/office/drawing/2014/main" id="{8D5C7FB0-D380-45FD-AE3C-6EDCCE0F8170}"/>
              </a:ext>
            </a:extLst>
          </p:cNvPr>
          <p:cNvSpPr txBox="1">
            <a:spLocks/>
          </p:cNvSpPr>
          <p:nvPr/>
        </p:nvSpPr>
        <p:spPr>
          <a:xfrm>
            <a:off x="176645" y="1529862"/>
            <a:ext cx="8770787" cy="51916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1600"/>
              <a:t>AEMO has initiated a Financial Consultative Committee (FCC) for more structured consultation on AEMO’s annual budget and fees. </a:t>
            </a:r>
          </a:p>
          <a:p>
            <a:pPr lvl="1">
              <a:lnSpc>
                <a:spcPct val="120000"/>
              </a:lnSpc>
            </a:pPr>
            <a:r>
              <a:rPr lang="en-AU" sz="1400"/>
              <a:t>The 2021/22 FCC is an interim Committee, for review after this financial year.</a:t>
            </a:r>
          </a:p>
          <a:p>
            <a:pPr>
              <a:lnSpc>
                <a:spcPct val="120000"/>
              </a:lnSpc>
            </a:pPr>
            <a:r>
              <a:rPr lang="en-AU" sz="1600"/>
              <a:t>Role: provide review and advice, through the FCC, to inform the AEMO Board’s decision.</a:t>
            </a:r>
          </a:p>
          <a:p>
            <a:pPr>
              <a:lnSpc>
                <a:spcPct val="120000"/>
              </a:lnSpc>
            </a:pPr>
            <a:r>
              <a:rPr lang="en-AU" sz="1600"/>
              <a:t>Membership: </a:t>
            </a:r>
          </a:p>
          <a:p>
            <a:pPr lvl="1">
              <a:lnSpc>
                <a:spcPct val="120000"/>
              </a:lnSpc>
            </a:pPr>
            <a:r>
              <a:rPr lang="en-AU" sz="1400"/>
              <a:t>AEMO sought industry nominees through industry associations (AEC, CEC, ENA);</a:t>
            </a:r>
          </a:p>
          <a:p>
            <a:pPr lvl="1">
              <a:lnSpc>
                <a:spcPct val="120000"/>
              </a:lnSpc>
            </a:pPr>
            <a:r>
              <a:rPr lang="en-AU" sz="1400"/>
              <a:t>Energy Consumers Australia will represent consumers; </a:t>
            </a:r>
          </a:p>
          <a:p>
            <a:pPr lvl="1">
              <a:lnSpc>
                <a:spcPct val="120000"/>
              </a:lnSpc>
            </a:pPr>
            <a:r>
              <a:rPr lang="en-AU" sz="1400"/>
              <a:t>Jurisdictions have been invited as observers.</a:t>
            </a:r>
          </a:p>
          <a:p>
            <a:pPr>
              <a:lnSpc>
                <a:spcPct val="120000"/>
              </a:lnSpc>
            </a:pPr>
            <a:r>
              <a:rPr lang="en-AU" sz="1600"/>
              <a:t>Meeting schedule: 3-4 meetings from April-May 2021. </a:t>
            </a:r>
          </a:p>
          <a:p>
            <a:pPr>
              <a:lnSpc>
                <a:spcPct val="120000"/>
              </a:lnSpc>
            </a:pPr>
            <a:r>
              <a:rPr lang="en-AU" sz="1600"/>
              <a:t>Stakeholders will also have the opportunity to provide feedback through the public consultation process.</a:t>
            </a:r>
          </a:p>
          <a:p>
            <a:pPr>
              <a:lnSpc>
                <a:spcPct val="120000"/>
              </a:lnSpc>
            </a:pPr>
            <a:endParaRPr lang="en-AU" sz="1600"/>
          </a:p>
          <a:p>
            <a:pPr marL="0" indent="0">
              <a:lnSpc>
                <a:spcPct val="120000"/>
              </a:lnSpc>
              <a:buNone/>
            </a:pPr>
            <a:endParaRPr lang="en-AU" sz="1600"/>
          </a:p>
          <a:p>
            <a:pPr>
              <a:lnSpc>
                <a:spcPct val="120000"/>
              </a:lnSpc>
            </a:pPr>
            <a:endParaRPr lang="en-AU" sz="1600"/>
          </a:p>
          <a:p>
            <a:pPr>
              <a:lnSpc>
                <a:spcPct val="120000"/>
              </a:lnSpc>
            </a:pPr>
            <a:endParaRPr lang="en-AU" sz="1600"/>
          </a:p>
          <a:p>
            <a:pPr lvl="1">
              <a:lnSpc>
                <a:spcPct val="120000"/>
              </a:lnSpc>
            </a:pPr>
            <a:endParaRPr lang="en-AU" sz="1400"/>
          </a:p>
        </p:txBody>
      </p:sp>
    </p:spTree>
    <p:extLst>
      <p:ext uri="{BB962C8B-B14F-4D97-AF65-F5344CB8AC3E}">
        <p14:creationId xmlns:p14="http://schemas.microsoft.com/office/powerpoint/2010/main" val="82200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104E-CC0E-4BD5-9BE3-56841BEAA567}"/>
              </a:ext>
            </a:extLst>
          </p:cNvPr>
          <p:cNvSpPr>
            <a:spLocks noGrp="1"/>
          </p:cNvSpPr>
          <p:nvPr>
            <p:ph type="title"/>
          </p:nvPr>
        </p:nvSpPr>
        <p:spPr/>
        <p:txBody>
          <a:bodyPr/>
          <a:lstStyle/>
          <a:p>
            <a:r>
              <a:rPr lang="en-AU"/>
              <a:t>Key Industry Risks and Issues</a:t>
            </a:r>
          </a:p>
        </p:txBody>
      </p:sp>
      <p:sp>
        <p:nvSpPr>
          <p:cNvPr id="3" name="Text Placeholder 2">
            <a:extLst>
              <a:ext uri="{FF2B5EF4-FFF2-40B4-BE49-F238E27FC236}">
                <a16:creationId xmlns:a16="http://schemas.microsoft.com/office/drawing/2014/main" id="{E4E17531-B22D-474A-9270-B6CD665C6463}"/>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BE06CE30-36F6-4C71-8C5B-78529834300C}"/>
              </a:ext>
            </a:extLst>
          </p:cNvPr>
          <p:cNvSpPr>
            <a:spLocks noGrp="1"/>
          </p:cNvSpPr>
          <p:nvPr>
            <p:ph type="dt" sz="half" idx="10"/>
          </p:nvPr>
        </p:nvSpPr>
        <p:spPr/>
        <p:txBody>
          <a:bodyPr/>
          <a:lstStyle/>
          <a:p>
            <a:fld id="{422D03C1-86EC-4B2D-A650-A7ADA918C9CC}" type="datetime1">
              <a:rPr lang="en-AU" smtClean="0"/>
              <a:t>25/03/2021</a:t>
            </a:fld>
            <a:endParaRPr lang="en-AU"/>
          </a:p>
        </p:txBody>
      </p:sp>
      <p:sp>
        <p:nvSpPr>
          <p:cNvPr id="5" name="Slide Number Placeholder 4">
            <a:extLst>
              <a:ext uri="{FF2B5EF4-FFF2-40B4-BE49-F238E27FC236}">
                <a16:creationId xmlns:a16="http://schemas.microsoft.com/office/drawing/2014/main" id="{92098ABD-036A-4E1E-8AEF-0092184FE60F}"/>
              </a:ext>
            </a:extLst>
          </p:cNvPr>
          <p:cNvSpPr>
            <a:spLocks noGrp="1"/>
          </p:cNvSpPr>
          <p:nvPr>
            <p:ph type="sldNum" sz="quarter" idx="12"/>
          </p:nvPr>
        </p:nvSpPr>
        <p:spPr/>
        <p:txBody>
          <a:bodyPr/>
          <a:lstStyle/>
          <a:p>
            <a:fld id="{4EC81F68-4976-451A-B2E9-79BCBD2F70CC}" type="slidenum">
              <a:rPr lang="en-AU" smtClean="0"/>
              <a:pPr/>
              <a:t>18</a:t>
            </a:fld>
            <a:endParaRPr lang="en-AU"/>
          </a:p>
        </p:txBody>
      </p:sp>
    </p:spTree>
    <p:extLst>
      <p:ext uri="{BB962C8B-B14F-4D97-AF65-F5344CB8AC3E}">
        <p14:creationId xmlns:p14="http://schemas.microsoft.com/office/powerpoint/2010/main" val="136671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ABF5-E776-4FF4-B2D4-AC187968D10F}"/>
              </a:ext>
            </a:extLst>
          </p:cNvPr>
          <p:cNvSpPr>
            <a:spLocks noGrp="1"/>
          </p:cNvSpPr>
          <p:nvPr>
            <p:ph type="title"/>
          </p:nvPr>
        </p:nvSpPr>
        <p:spPr/>
        <p:txBody>
          <a:bodyPr/>
          <a:lstStyle/>
          <a:p>
            <a:r>
              <a:rPr lang="en-AU"/>
              <a:t>Summary </a:t>
            </a:r>
          </a:p>
        </p:txBody>
      </p:sp>
      <p:sp>
        <p:nvSpPr>
          <p:cNvPr id="3" name="Content Placeholder 2">
            <a:extLst>
              <a:ext uri="{FF2B5EF4-FFF2-40B4-BE49-F238E27FC236}">
                <a16:creationId xmlns:a16="http://schemas.microsoft.com/office/drawing/2014/main" id="{CA42A032-B033-4AB2-AAFE-E300CB44E941}"/>
              </a:ext>
            </a:extLst>
          </p:cNvPr>
          <p:cNvSpPr>
            <a:spLocks noGrp="1"/>
          </p:cNvSpPr>
          <p:nvPr>
            <p:ph idx="1"/>
          </p:nvPr>
        </p:nvSpPr>
        <p:spPr>
          <a:xfrm>
            <a:off x="186606" y="1424354"/>
            <a:ext cx="8770787" cy="5297120"/>
          </a:xfrm>
        </p:spPr>
        <p:txBody>
          <a:bodyPr>
            <a:normAutofit fontScale="92500" lnSpcReduction="10000"/>
          </a:bodyPr>
          <a:lstStyle/>
          <a:p>
            <a:r>
              <a:rPr lang="en-AU" sz="1600"/>
              <a:t>The last Executive Forum has been tracking three key risks. </a:t>
            </a:r>
          </a:p>
          <a:p>
            <a:r>
              <a:rPr lang="en-AU" sz="1600"/>
              <a:t>The purpose of this slide is to summarise key changes to these risks:</a:t>
            </a:r>
          </a:p>
          <a:p>
            <a:pPr marL="685800" lvl="1" indent="-342900">
              <a:lnSpc>
                <a:spcPct val="100000"/>
              </a:lnSpc>
              <a:spcBef>
                <a:spcPts val="600"/>
              </a:spcBef>
              <a:spcAft>
                <a:spcPts val="600"/>
              </a:spcAft>
              <a:buFont typeface="+mj-lt"/>
              <a:buAutoNum type="arabicPeriod"/>
            </a:pPr>
            <a:r>
              <a:rPr lang="en-AU" sz="1600"/>
              <a:t>No remaining contingency for Retail Solution deployment</a:t>
            </a:r>
          </a:p>
          <a:p>
            <a:pPr lvl="2">
              <a:lnSpc>
                <a:spcPct val="100000"/>
              </a:lnSpc>
              <a:spcBef>
                <a:spcPts val="600"/>
              </a:spcBef>
              <a:spcAft>
                <a:spcPts val="600"/>
              </a:spcAft>
            </a:pPr>
            <a:r>
              <a:rPr lang="en-AU" sz="1600"/>
              <a:t>Converted to an issue. This remains a “high” status issue. </a:t>
            </a:r>
          </a:p>
          <a:p>
            <a:pPr lvl="2">
              <a:lnSpc>
                <a:spcPct val="100000"/>
              </a:lnSpc>
              <a:spcBef>
                <a:spcPts val="600"/>
              </a:spcBef>
              <a:spcAft>
                <a:spcPts val="600"/>
              </a:spcAft>
            </a:pPr>
            <a:r>
              <a:rPr lang="en-AU" sz="1600"/>
              <a:t>As set out in the Program Update section, this issue is being actively managed by AEMO and monitored through checkpoint criteria with monthly updates being provided to PCF.</a:t>
            </a:r>
          </a:p>
          <a:p>
            <a:pPr marL="685800" lvl="1" indent="-342900">
              <a:lnSpc>
                <a:spcPct val="100000"/>
              </a:lnSpc>
              <a:spcBef>
                <a:spcPts val="600"/>
              </a:spcBef>
              <a:spcAft>
                <a:spcPts val="600"/>
              </a:spcAft>
              <a:buFont typeface="+mj-lt"/>
              <a:buAutoNum type="arabicPeriod"/>
            </a:pPr>
            <a:r>
              <a:rPr lang="en-AU" sz="1600"/>
              <a:t>Volume of regulatory change </a:t>
            </a:r>
          </a:p>
          <a:p>
            <a:pPr lvl="2">
              <a:spcAft>
                <a:spcPts val="600"/>
              </a:spcAft>
            </a:pPr>
            <a:r>
              <a:rPr lang="en-AU" sz="1600"/>
              <a:t>Further actions outlined in the section on Regulatory Implementation Roadmap have been completed. </a:t>
            </a:r>
          </a:p>
          <a:p>
            <a:pPr lvl="2">
              <a:spcAft>
                <a:spcPts val="600"/>
              </a:spcAft>
            </a:pPr>
            <a:r>
              <a:rPr lang="en-AU" sz="1600"/>
              <a:t>This remains a “significant” risk. </a:t>
            </a:r>
          </a:p>
          <a:p>
            <a:pPr marL="685800" lvl="1" indent="-342900">
              <a:lnSpc>
                <a:spcPct val="100000"/>
              </a:lnSpc>
              <a:spcBef>
                <a:spcPts val="600"/>
              </a:spcBef>
              <a:spcAft>
                <a:spcPts val="600"/>
              </a:spcAft>
              <a:buFont typeface="+mj-lt"/>
              <a:buAutoNum type="arabicPeriod"/>
            </a:pPr>
            <a:r>
              <a:rPr lang="en-AU" sz="1600"/>
              <a:t>Participant and AEMO readiness</a:t>
            </a:r>
          </a:p>
          <a:p>
            <a:pPr lvl="2">
              <a:spcAft>
                <a:spcPts val="600"/>
              </a:spcAft>
            </a:pPr>
            <a:r>
              <a:rPr lang="en-AU" sz="1600"/>
              <a:t>Changes to status outlined in section on Readiness Dashboard. Risk remains “medium” for industry readiness and “significant” for  AEMO readiness</a:t>
            </a:r>
          </a:p>
          <a:p>
            <a:pPr lvl="2"/>
            <a:r>
              <a:rPr lang="en-AU" sz="1600"/>
              <a:t>AEMO will continue to track industry readiness through readiness surveys</a:t>
            </a:r>
            <a:endParaRPr lang="en-AU" sz="1400"/>
          </a:p>
          <a:p>
            <a:pPr lvl="2"/>
            <a:r>
              <a:rPr lang="en-AU" sz="1600"/>
              <a:t>AEMO readiness being tracked and managed as set out in previous section</a:t>
            </a:r>
          </a:p>
          <a:p>
            <a:pPr marL="685800" lvl="2" indent="0">
              <a:lnSpc>
                <a:spcPct val="100000"/>
              </a:lnSpc>
              <a:spcBef>
                <a:spcPts val="600"/>
              </a:spcBef>
              <a:spcAft>
                <a:spcPts val="600"/>
              </a:spcAft>
              <a:buNone/>
            </a:pPr>
            <a:endParaRPr lang="en-AU" sz="1400">
              <a:highlight>
                <a:srgbClr val="FFFF00"/>
              </a:highlight>
            </a:endParaRPr>
          </a:p>
          <a:p>
            <a:pPr>
              <a:lnSpc>
                <a:spcPct val="100000"/>
              </a:lnSpc>
              <a:spcBef>
                <a:spcPts val="600"/>
              </a:spcBef>
              <a:spcAft>
                <a:spcPts val="600"/>
              </a:spcAft>
            </a:pPr>
            <a:r>
              <a:rPr lang="en-AU" sz="1600"/>
              <a:t>Industry Risks and Issues Register is reviewed quarterly with PCF – next review is scheduled for 23-April-21</a:t>
            </a:r>
          </a:p>
          <a:p>
            <a:pPr lvl="2">
              <a:lnSpc>
                <a:spcPct val="100000"/>
              </a:lnSpc>
              <a:spcBef>
                <a:spcPts val="600"/>
              </a:spcBef>
              <a:spcAft>
                <a:spcPts val="600"/>
              </a:spcAft>
            </a:pPr>
            <a:endParaRPr lang="en-AU" sz="1400">
              <a:highlight>
                <a:srgbClr val="FFFF00"/>
              </a:highlight>
            </a:endParaRPr>
          </a:p>
          <a:p>
            <a:pPr lvl="1"/>
            <a:endParaRPr lang="en-AU" sz="1600"/>
          </a:p>
        </p:txBody>
      </p:sp>
      <p:sp>
        <p:nvSpPr>
          <p:cNvPr id="4" name="Date Placeholder 3">
            <a:extLst>
              <a:ext uri="{FF2B5EF4-FFF2-40B4-BE49-F238E27FC236}">
                <a16:creationId xmlns:a16="http://schemas.microsoft.com/office/drawing/2014/main" id="{3AE2E932-2753-4E26-AC98-5375DBEE72CD}"/>
              </a:ext>
            </a:extLst>
          </p:cNvPr>
          <p:cNvSpPr>
            <a:spLocks noGrp="1"/>
          </p:cNvSpPr>
          <p:nvPr>
            <p:ph type="dt" sz="half" idx="10"/>
          </p:nvPr>
        </p:nvSpPr>
        <p:spPr/>
        <p:txBody>
          <a:bodyPr/>
          <a:lstStyle/>
          <a:p>
            <a:fld id="{FDEF3A66-B67E-4569-919D-CB6E78FCED42}" type="datetime1">
              <a:rPr lang="en-AU" smtClean="0"/>
              <a:t>25/03/2021</a:t>
            </a:fld>
            <a:endParaRPr lang="en-AU"/>
          </a:p>
        </p:txBody>
      </p:sp>
      <p:sp>
        <p:nvSpPr>
          <p:cNvPr id="6" name="Slide Number Placeholder 5">
            <a:extLst>
              <a:ext uri="{FF2B5EF4-FFF2-40B4-BE49-F238E27FC236}">
                <a16:creationId xmlns:a16="http://schemas.microsoft.com/office/drawing/2014/main" id="{FB3CA42C-24EA-4B6B-B126-4D0E1FBA956E}"/>
              </a:ext>
            </a:extLst>
          </p:cNvPr>
          <p:cNvSpPr>
            <a:spLocks noGrp="1"/>
          </p:cNvSpPr>
          <p:nvPr>
            <p:ph type="sldNum" sz="quarter" idx="12"/>
          </p:nvPr>
        </p:nvSpPr>
        <p:spPr/>
        <p:txBody>
          <a:bodyPr/>
          <a:lstStyle/>
          <a:p>
            <a:fld id="{4EC81F68-4976-451A-B2E9-79BCBD2F70CC}" type="slidenum">
              <a:rPr lang="en-AU" smtClean="0"/>
              <a:t>19</a:t>
            </a:fld>
            <a:endParaRPr lang="en-AU"/>
          </a:p>
        </p:txBody>
      </p:sp>
    </p:spTree>
    <p:extLst>
      <p:ext uri="{BB962C8B-B14F-4D97-AF65-F5344CB8AC3E}">
        <p14:creationId xmlns:p14="http://schemas.microsoft.com/office/powerpoint/2010/main" val="70159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6DB2-9143-4D13-8DF8-76A36D4EABA3}"/>
              </a:ext>
            </a:extLst>
          </p:cNvPr>
          <p:cNvSpPr>
            <a:spLocks noGrp="1"/>
          </p:cNvSpPr>
          <p:nvPr>
            <p:ph type="title"/>
          </p:nvPr>
        </p:nvSpPr>
        <p:spPr>
          <a:xfrm>
            <a:off x="199800" y="457200"/>
            <a:ext cx="2659778" cy="1324800"/>
          </a:xfrm>
        </p:spPr>
        <p:txBody>
          <a:bodyPr/>
          <a:lstStyle/>
          <a:p>
            <a:r>
              <a:rPr lang="en-AU" sz="2800"/>
              <a:t>AEMO </a:t>
            </a:r>
            <a:br>
              <a:rPr lang="en-AU" sz="2800"/>
            </a:br>
            <a:r>
              <a:rPr lang="en-AU" sz="2800"/>
              <a:t>Competition </a:t>
            </a:r>
            <a:br>
              <a:rPr lang="en-AU" sz="2800"/>
            </a:br>
            <a:r>
              <a:rPr lang="en-AU" sz="2800"/>
              <a:t>Law ​</a:t>
            </a:r>
            <a:br>
              <a:rPr lang="en-AU" sz="2800"/>
            </a:br>
            <a:r>
              <a:rPr lang="en-AU" sz="2800"/>
              <a:t>Meeting </a:t>
            </a:r>
            <a:br>
              <a:rPr lang="en-AU" sz="2800"/>
            </a:br>
            <a:r>
              <a:rPr lang="en-AU" sz="2800"/>
              <a:t>Protocol​</a:t>
            </a:r>
          </a:p>
        </p:txBody>
      </p:sp>
      <p:sp>
        <p:nvSpPr>
          <p:cNvPr id="3" name="Date Placeholder 2">
            <a:extLst>
              <a:ext uri="{FF2B5EF4-FFF2-40B4-BE49-F238E27FC236}">
                <a16:creationId xmlns:a16="http://schemas.microsoft.com/office/drawing/2014/main" id="{F8AC5146-BB28-49C1-B74A-79B9CEA9CCF0}"/>
              </a:ext>
            </a:extLst>
          </p:cNvPr>
          <p:cNvSpPr>
            <a:spLocks noGrp="1"/>
          </p:cNvSpPr>
          <p:nvPr>
            <p:ph type="dt" sz="half" idx="10"/>
          </p:nvPr>
        </p:nvSpPr>
        <p:spPr/>
        <p:txBody>
          <a:bodyPr/>
          <a:lstStyle/>
          <a:p>
            <a:fld id="{1322B86D-0585-438C-8D4F-75A3FFA0497C}" type="datetime1">
              <a:rPr lang="en-AU" smtClean="0"/>
              <a:t>25/03/2021</a:t>
            </a:fld>
            <a:endParaRPr lang="en-AU"/>
          </a:p>
        </p:txBody>
      </p:sp>
      <p:sp>
        <p:nvSpPr>
          <p:cNvPr id="4" name="Slide Number Placeholder 3">
            <a:extLst>
              <a:ext uri="{FF2B5EF4-FFF2-40B4-BE49-F238E27FC236}">
                <a16:creationId xmlns:a16="http://schemas.microsoft.com/office/drawing/2014/main" id="{C72D35D6-A15A-4216-A8B5-870037EEE805}"/>
              </a:ext>
            </a:extLst>
          </p:cNvPr>
          <p:cNvSpPr>
            <a:spLocks noGrp="1"/>
          </p:cNvSpPr>
          <p:nvPr>
            <p:ph type="sldNum" sz="quarter" idx="12"/>
          </p:nvPr>
        </p:nvSpPr>
        <p:spPr/>
        <p:txBody>
          <a:bodyPr/>
          <a:lstStyle/>
          <a:p>
            <a:fld id="{4EC81F68-4976-451A-B2E9-79BCBD2F70CC}" type="slidenum">
              <a:rPr lang="en-AU" smtClean="0"/>
              <a:t>2</a:t>
            </a:fld>
            <a:endParaRPr lang="en-AU"/>
          </a:p>
        </p:txBody>
      </p:sp>
      <p:sp>
        <p:nvSpPr>
          <p:cNvPr id="5" name="Text Placeholder 4">
            <a:extLst>
              <a:ext uri="{FF2B5EF4-FFF2-40B4-BE49-F238E27FC236}">
                <a16:creationId xmlns:a16="http://schemas.microsoft.com/office/drawing/2014/main" id="{037A0046-93FC-40F7-BA0C-E5C2524BBB54}"/>
              </a:ext>
            </a:extLst>
          </p:cNvPr>
          <p:cNvSpPr>
            <a:spLocks noGrp="1"/>
          </p:cNvSpPr>
          <p:nvPr>
            <p:ph type="body" sz="quarter" idx="13"/>
          </p:nvPr>
        </p:nvSpPr>
        <p:spPr>
          <a:xfrm>
            <a:off x="3151800" y="136524"/>
            <a:ext cx="5792400" cy="6264278"/>
          </a:xfrm>
        </p:spPr>
        <p:txBody>
          <a:bodyPr>
            <a:normAutofit fontScale="47500" lnSpcReduction="20000"/>
          </a:bodyPr>
          <a:lstStyle/>
          <a:p>
            <a:pPr marL="0" indent="0" fontAlgn="base">
              <a:buNone/>
            </a:pPr>
            <a:r>
              <a:rPr lang="en-AU" sz="2900"/>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r>
              <a:rPr lang="en-US" sz="2900"/>
              <a:t>​</a:t>
            </a:r>
          </a:p>
          <a:p>
            <a:pPr marL="0" indent="0" fontAlgn="base">
              <a:buNone/>
            </a:pPr>
            <a:r>
              <a:rPr lang="en-AU" sz="2900"/>
              <a:t>Participants in AEMO discussions </a:t>
            </a:r>
            <a:r>
              <a:rPr lang="en-AU" sz="2900" b="1"/>
              <a:t>must</a:t>
            </a:r>
            <a:r>
              <a:rPr lang="en-AU" sz="2900"/>
              <a:t>: </a:t>
            </a:r>
            <a:r>
              <a:rPr lang="en-US" sz="2900"/>
              <a:t>​</a:t>
            </a:r>
          </a:p>
          <a:p>
            <a:pPr marL="0" indent="0" fontAlgn="base">
              <a:buNone/>
            </a:pPr>
            <a:r>
              <a:rPr lang="en-AU" sz="2900"/>
              <a:t>Ensure that discussions are limited to the matters contemplated by the agenda for the discussion  </a:t>
            </a:r>
            <a:r>
              <a:rPr lang="en-US" sz="2900"/>
              <a:t>​</a:t>
            </a:r>
          </a:p>
          <a:p>
            <a:pPr marL="0" indent="0" fontAlgn="base">
              <a:buNone/>
            </a:pPr>
            <a:r>
              <a:rPr lang="en-AU" sz="2900"/>
              <a:t>Make independent and unilateral decisions about their commercial positions and approach in relation to the matters under discussion with AEMO</a:t>
            </a:r>
            <a:r>
              <a:rPr lang="en-US" sz="2900"/>
              <a:t>​</a:t>
            </a:r>
          </a:p>
          <a:p>
            <a:pPr marL="0" indent="0" fontAlgn="base">
              <a:buNone/>
            </a:pPr>
            <a:r>
              <a:rPr lang="en-AU" sz="2900"/>
              <a:t>Immediately and clearly raise an objection with AEMO or the Chair of the meeting if a matter is discussed that the participant is concerned may give rise to competition law risks or a breach of this Protocol</a:t>
            </a:r>
            <a:r>
              <a:rPr lang="en-US" sz="2900"/>
              <a:t>​</a:t>
            </a:r>
          </a:p>
          <a:p>
            <a:pPr marL="0" indent="0" fontAlgn="base">
              <a:buNone/>
            </a:pPr>
            <a:r>
              <a:rPr lang="en-AU" sz="2900"/>
              <a:t>Participants in AEMO meetings </a:t>
            </a:r>
            <a:r>
              <a:rPr lang="en-AU" sz="2900" b="1"/>
              <a:t>must not</a:t>
            </a:r>
            <a:r>
              <a:rPr lang="en-AU" sz="2900"/>
              <a:t> discuss or agree on the following topics:</a:t>
            </a:r>
            <a:r>
              <a:rPr lang="en-US" sz="2900"/>
              <a:t>​</a:t>
            </a:r>
          </a:p>
          <a:p>
            <a:pPr marL="0" indent="0" fontAlgn="base">
              <a:buNone/>
            </a:pPr>
            <a:r>
              <a:rPr lang="en-AU" sz="2900"/>
              <a:t>Which customers they will supply or market to</a:t>
            </a:r>
            <a:r>
              <a:rPr lang="en-US" sz="2900"/>
              <a:t>​</a:t>
            </a:r>
          </a:p>
          <a:p>
            <a:pPr marL="0" indent="0" fontAlgn="base">
              <a:buNone/>
            </a:pPr>
            <a:r>
              <a:rPr lang="en-AU" sz="2900"/>
              <a:t>The price or other terms at which Participants will supply</a:t>
            </a:r>
            <a:r>
              <a:rPr lang="en-US" sz="2900"/>
              <a:t>​</a:t>
            </a:r>
          </a:p>
          <a:p>
            <a:pPr marL="0" indent="0" fontAlgn="base">
              <a:buNone/>
            </a:pPr>
            <a:r>
              <a:rPr lang="en-AU" sz="2900"/>
              <a:t>Bids or tenders, including the nature of a bid that a Participant intends to make or whether the Participant will participate in the bid</a:t>
            </a:r>
            <a:r>
              <a:rPr lang="en-US" sz="2900"/>
              <a:t>​</a:t>
            </a:r>
          </a:p>
          <a:p>
            <a:pPr marL="0" indent="0" fontAlgn="base">
              <a:buNone/>
            </a:pPr>
            <a:r>
              <a:rPr lang="en-AU" sz="2900"/>
              <a:t>Which suppliers Participants will acquire from (or the price or other terms on which they acquire goods or services)</a:t>
            </a:r>
            <a:r>
              <a:rPr lang="en-US" sz="2900"/>
              <a:t>​</a:t>
            </a:r>
          </a:p>
          <a:p>
            <a:pPr marL="0" indent="0" fontAlgn="base">
              <a:buNone/>
            </a:pPr>
            <a:r>
              <a:rPr lang="en-AU" sz="2900"/>
              <a:t>Refusing to supply a person or company access to any products, services or inputs they require</a:t>
            </a:r>
            <a:r>
              <a:rPr lang="en-US" sz="2900"/>
              <a:t>​</a:t>
            </a:r>
          </a:p>
          <a:p>
            <a:pPr marL="0" indent="0" fontAlgn="base">
              <a:buNone/>
            </a:pPr>
            <a:r>
              <a:rPr lang="en-AU" sz="2900"/>
              <a:t>​</a:t>
            </a:r>
          </a:p>
          <a:p>
            <a:pPr marL="0" indent="0" fontAlgn="base">
              <a:buNone/>
            </a:pPr>
            <a:r>
              <a:rPr lang="en-AU" sz="2900"/>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US" sz="2900"/>
          </a:p>
          <a:p>
            <a:endParaRPr lang="en-AU"/>
          </a:p>
        </p:txBody>
      </p:sp>
    </p:spTree>
    <p:extLst>
      <p:ext uri="{BB962C8B-B14F-4D97-AF65-F5344CB8AC3E}">
        <p14:creationId xmlns:p14="http://schemas.microsoft.com/office/powerpoint/2010/main" val="138822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225-B725-4ECC-85BB-02EDB4687C4E}"/>
              </a:ext>
            </a:extLst>
          </p:cNvPr>
          <p:cNvSpPr>
            <a:spLocks noGrp="1"/>
          </p:cNvSpPr>
          <p:nvPr>
            <p:ph type="title"/>
          </p:nvPr>
        </p:nvSpPr>
        <p:spPr/>
        <p:txBody>
          <a:bodyPr/>
          <a:lstStyle/>
          <a:p>
            <a:r>
              <a:rPr lang="en-AU"/>
              <a:t>Regulatory Roadmap Update</a:t>
            </a:r>
          </a:p>
        </p:txBody>
      </p:sp>
      <p:sp>
        <p:nvSpPr>
          <p:cNvPr id="3" name="Text Placeholder 2">
            <a:extLst>
              <a:ext uri="{FF2B5EF4-FFF2-40B4-BE49-F238E27FC236}">
                <a16:creationId xmlns:a16="http://schemas.microsoft.com/office/drawing/2014/main" id="{88CB5D76-82AB-4122-BDEF-9D89542F010A}"/>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657AE5ED-A0A8-4E44-8B4A-F78AA4652D10}"/>
              </a:ext>
            </a:extLst>
          </p:cNvPr>
          <p:cNvSpPr>
            <a:spLocks noGrp="1"/>
          </p:cNvSpPr>
          <p:nvPr>
            <p:ph type="dt" sz="half" idx="10"/>
          </p:nvPr>
        </p:nvSpPr>
        <p:spPr/>
        <p:txBody>
          <a:bodyPr/>
          <a:lstStyle/>
          <a:p>
            <a:fld id="{422D03C1-86EC-4B2D-A650-A7ADA918C9CC}" type="datetime1">
              <a:rPr lang="en-AU" smtClean="0"/>
              <a:t>25/03/2021</a:t>
            </a:fld>
            <a:endParaRPr lang="en-AU"/>
          </a:p>
        </p:txBody>
      </p:sp>
      <p:sp>
        <p:nvSpPr>
          <p:cNvPr id="5" name="Slide Number Placeholder 4">
            <a:extLst>
              <a:ext uri="{FF2B5EF4-FFF2-40B4-BE49-F238E27FC236}">
                <a16:creationId xmlns:a16="http://schemas.microsoft.com/office/drawing/2014/main" id="{226B2416-C0A0-45ED-B304-0A6EBE2A2E79}"/>
              </a:ext>
            </a:extLst>
          </p:cNvPr>
          <p:cNvSpPr>
            <a:spLocks noGrp="1"/>
          </p:cNvSpPr>
          <p:nvPr>
            <p:ph type="sldNum" sz="quarter" idx="12"/>
          </p:nvPr>
        </p:nvSpPr>
        <p:spPr/>
        <p:txBody>
          <a:bodyPr/>
          <a:lstStyle/>
          <a:p>
            <a:fld id="{4EC81F68-4976-451A-B2E9-79BCBD2F70CC}" type="slidenum">
              <a:rPr lang="en-AU" smtClean="0"/>
              <a:pPr/>
              <a:t>20</a:t>
            </a:fld>
            <a:endParaRPr lang="en-AU"/>
          </a:p>
        </p:txBody>
      </p:sp>
    </p:spTree>
    <p:extLst>
      <p:ext uri="{BB962C8B-B14F-4D97-AF65-F5344CB8AC3E}">
        <p14:creationId xmlns:p14="http://schemas.microsoft.com/office/powerpoint/2010/main" val="2645971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D6ED8-BBC7-45B6-83E3-22A4359DE678}"/>
              </a:ext>
            </a:extLst>
          </p:cNvPr>
          <p:cNvSpPr>
            <a:spLocks noGrp="1"/>
          </p:cNvSpPr>
          <p:nvPr>
            <p:ph type="title"/>
          </p:nvPr>
        </p:nvSpPr>
        <p:spPr/>
        <p:txBody>
          <a:bodyPr/>
          <a:lstStyle/>
          <a:p>
            <a:r>
              <a:rPr lang="en-AU"/>
              <a:t>Regulatory Implementation Roadmap</a:t>
            </a:r>
          </a:p>
        </p:txBody>
      </p:sp>
      <p:sp>
        <p:nvSpPr>
          <p:cNvPr id="3" name="Content Placeholder 2">
            <a:extLst>
              <a:ext uri="{FF2B5EF4-FFF2-40B4-BE49-F238E27FC236}">
                <a16:creationId xmlns:a16="http://schemas.microsoft.com/office/drawing/2014/main" id="{08BDEBEB-14BF-4CF3-A16A-C1054B3857C1}"/>
              </a:ext>
            </a:extLst>
          </p:cNvPr>
          <p:cNvSpPr>
            <a:spLocks noGrp="1"/>
          </p:cNvSpPr>
          <p:nvPr>
            <p:ph idx="1"/>
          </p:nvPr>
        </p:nvSpPr>
        <p:spPr/>
        <p:txBody>
          <a:bodyPr/>
          <a:lstStyle/>
          <a:p>
            <a:r>
              <a:rPr lang="en-AU"/>
              <a:t>Regulatory Implementation Roadmap forum conducted on 24 Feb 2021</a:t>
            </a:r>
          </a:p>
          <a:p>
            <a:pPr lvl="1"/>
            <a:r>
              <a:rPr lang="en-AU"/>
              <a:t>Previous version (V3) was published in August 2020</a:t>
            </a:r>
          </a:p>
          <a:p>
            <a:pPr lvl="1"/>
            <a:r>
              <a:rPr lang="en-AU"/>
              <a:t>Updated roadmap presented</a:t>
            </a:r>
          </a:p>
          <a:p>
            <a:pPr lvl="1"/>
            <a:r>
              <a:rPr lang="en-AU"/>
              <a:t>Detailed Implementation Schedule for 2021 added</a:t>
            </a:r>
          </a:p>
          <a:p>
            <a:pPr lvl="1"/>
            <a:endParaRPr lang="en-AU"/>
          </a:p>
          <a:p>
            <a:r>
              <a:rPr lang="en-AU"/>
              <a:t>Participant feedback received</a:t>
            </a:r>
          </a:p>
          <a:p>
            <a:pPr lvl="1"/>
            <a:r>
              <a:rPr lang="en-AU"/>
              <a:t>Questions at the forum and 4 written feedback items</a:t>
            </a:r>
          </a:p>
          <a:p>
            <a:pPr lvl="1"/>
            <a:endParaRPr lang="en-AU"/>
          </a:p>
          <a:p>
            <a:r>
              <a:rPr lang="en-AU"/>
              <a:t>Regulatory Implementation Roadmap V4.0 and 2021 Implementation Schedule published 18 March 2021, with stakeholder response document</a:t>
            </a:r>
          </a:p>
          <a:p>
            <a:pPr lvl="1"/>
            <a:r>
              <a:rPr lang="en-AU"/>
              <a:t>Roadmap reviewed 2 – 3 times per year, or if significant timeline changes occur</a:t>
            </a:r>
          </a:p>
          <a:p>
            <a:pPr lvl="1"/>
            <a:r>
              <a:rPr lang="en-AU"/>
              <a:t>https://aemo.com.au/en/initiatives/major-programs/regulatory-implementation-roadmap</a:t>
            </a:r>
          </a:p>
          <a:p>
            <a:endParaRPr lang="en-AU"/>
          </a:p>
          <a:p>
            <a:endParaRPr lang="en-AU"/>
          </a:p>
          <a:p>
            <a:pPr lvl="1"/>
            <a:endParaRPr lang="en-AU"/>
          </a:p>
        </p:txBody>
      </p:sp>
      <p:sp>
        <p:nvSpPr>
          <p:cNvPr id="4" name="Date Placeholder 3">
            <a:extLst>
              <a:ext uri="{FF2B5EF4-FFF2-40B4-BE49-F238E27FC236}">
                <a16:creationId xmlns:a16="http://schemas.microsoft.com/office/drawing/2014/main" id="{4BA78C05-A64B-42CF-B461-7C286EB94D49}"/>
              </a:ext>
            </a:extLst>
          </p:cNvPr>
          <p:cNvSpPr>
            <a:spLocks noGrp="1"/>
          </p:cNvSpPr>
          <p:nvPr>
            <p:ph type="dt" sz="half" idx="10"/>
          </p:nvPr>
        </p:nvSpPr>
        <p:spPr/>
        <p:txBody>
          <a:bodyPr/>
          <a:lstStyle/>
          <a:p>
            <a:fld id="{A7755209-ADD1-469A-A4F2-5D2ACB2109E9}" type="datetime1">
              <a:rPr lang="en-AU" smtClean="0"/>
              <a:t>25/03/2021</a:t>
            </a:fld>
            <a:endParaRPr lang="en-AU"/>
          </a:p>
        </p:txBody>
      </p:sp>
      <p:sp>
        <p:nvSpPr>
          <p:cNvPr id="5" name="Slide Number Placeholder 4">
            <a:extLst>
              <a:ext uri="{FF2B5EF4-FFF2-40B4-BE49-F238E27FC236}">
                <a16:creationId xmlns:a16="http://schemas.microsoft.com/office/drawing/2014/main" id="{07C6CE8A-AAC7-484F-BBCF-5541C9C92F8D}"/>
              </a:ext>
            </a:extLst>
          </p:cNvPr>
          <p:cNvSpPr>
            <a:spLocks noGrp="1"/>
          </p:cNvSpPr>
          <p:nvPr>
            <p:ph type="sldNum" sz="quarter" idx="12"/>
          </p:nvPr>
        </p:nvSpPr>
        <p:spPr/>
        <p:txBody>
          <a:bodyPr/>
          <a:lstStyle/>
          <a:p>
            <a:fld id="{4EC81F68-4976-451A-B2E9-79BCBD2F70CC}" type="slidenum">
              <a:rPr lang="en-AU" smtClean="0"/>
              <a:t>21</a:t>
            </a:fld>
            <a:endParaRPr lang="en-AU"/>
          </a:p>
        </p:txBody>
      </p:sp>
    </p:spTree>
    <p:extLst>
      <p:ext uri="{BB962C8B-B14F-4D97-AF65-F5344CB8AC3E}">
        <p14:creationId xmlns:p14="http://schemas.microsoft.com/office/powerpoint/2010/main" val="3928916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810D-F3AC-455E-93E5-34118A15C866}"/>
              </a:ext>
            </a:extLst>
          </p:cNvPr>
          <p:cNvSpPr>
            <a:spLocks noGrp="1"/>
          </p:cNvSpPr>
          <p:nvPr>
            <p:ph type="title"/>
          </p:nvPr>
        </p:nvSpPr>
        <p:spPr/>
        <p:txBody>
          <a:bodyPr/>
          <a:lstStyle/>
          <a:p>
            <a:r>
              <a:rPr lang="en-AU"/>
              <a:t>General Questions</a:t>
            </a:r>
          </a:p>
        </p:txBody>
      </p:sp>
      <p:sp>
        <p:nvSpPr>
          <p:cNvPr id="3" name="Text Placeholder 2">
            <a:extLst>
              <a:ext uri="{FF2B5EF4-FFF2-40B4-BE49-F238E27FC236}">
                <a16:creationId xmlns:a16="http://schemas.microsoft.com/office/drawing/2014/main" id="{5F2B6448-386F-497B-8073-4A71A4A3F585}"/>
              </a:ext>
            </a:extLst>
          </p:cNvPr>
          <p:cNvSpPr>
            <a:spLocks noGrp="1"/>
          </p:cNvSpPr>
          <p:nvPr>
            <p:ph type="body" idx="1"/>
          </p:nvPr>
        </p:nvSpPr>
        <p:spPr/>
        <p:txBody>
          <a:bodyPr/>
          <a:lstStyle/>
          <a:p>
            <a:r>
              <a:rPr lang="en-AU"/>
              <a:t>Violette Mouchaileh </a:t>
            </a:r>
          </a:p>
        </p:txBody>
      </p:sp>
      <p:sp>
        <p:nvSpPr>
          <p:cNvPr id="4" name="Date Placeholder 3">
            <a:extLst>
              <a:ext uri="{FF2B5EF4-FFF2-40B4-BE49-F238E27FC236}">
                <a16:creationId xmlns:a16="http://schemas.microsoft.com/office/drawing/2014/main" id="{A134545F-411E-4CE9-A480-7A65461AB5AF}"/>
              </a:ext>
            </a:extLst>
          </p:cNvPr>
          <p:cNvSpPr>
            <a:spLocks noGrp="1"/>
          </p:cNvSpPr>
          <p:nvPr>
            <p:ph type="dt" sz="half" idx="10"/>
          </p:nvPr>
        </p:nvSpPr>
        <p:spPr/>
        <p:txBody>
          <a:bodyPr/>
          <a:lstStyle/>
          <a:p>
            <a:fld id="{5099C0EF-5B7D-4F1A-B89D-A67FFBF44A0D}" type="datetime1">
              <a:rPr lang="en-AU" smtClean="0"/>
              <a:t>25/03/2021</a:t>
            </a:fld>
            <a:endParaRPr lang="en-AU"/>
          </a:p>
        </p:txBody>
      </p:sp>
      <p:sp>
        <p:nvSpPr>
          <p:cNvPr id="6" name="Slide Number Placeholder 5">
            <a:extLst>
              <a:ext uri="{FF2B5EF4-FFF2-40B4-BE49-F238E27FC236}">
                <a16:creationId xmlns:a16="http://schemas.microsoft.com/office/drawing/2014/main" id="{E23CF98F-DEA4-4DA9-8EFB-F5D3CAC9A763}"/>
              </a:ext>
            </a:extLst>
          </p:cNvPr>
          <p:cNvSpPr>
            <a:spLocks noGrp="1"/>
          </p:cNvSpPr>
          <p:nvPr>
            <p:ph type="sldNum" sz="quarter" idx="12"/>
          </p:nvPr>
        </p:nvSpPr>
        <p:spPr/>
        <p:txBody>
          <a:bodyPr/>
          <a:lstStyle/>
          <a:p>
            <a:fld id="{4EC81F68-4976-451A-B2E9-79BCBD2F70CC}" type="slidenum">
              <a:rPr lang="en-AU" smtClean="0"/>
              <a:pPr/>
              <a:t>22</a:t>
            </a:fld>
            <a:endParaRPr lang="en-AU"/>
          </a:p>
        </p:txBody>
      </p:sp>
    </p:spTree>
    <p:extLst>
      <p:ext uri="{BB962C8B-B14F-4D97-AF65-F5344CB8AC3E}">
        <p14:creationId xmlns:p14="http://schemas.microsoft.com/office/powerpoint/2010/main" val="347405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D3A8-7F15-441E-9251-A8FE787076B5}"/>
              </a:ext>
            </a:extLst>
          </p:cNvPr>
          <p:cNvSpPr>
            <a:spLocks noGrp="1"/>
          </p:cNvSpPr>
          <p:nvPr>
            <p:ph type="title"/>
          </p:nvPr>
        </p:nvSpPr>
        <p:spPr/>
        <p:txBody>
          <a:bodyPr/>
          <a:lstStyle/>
          <a:p>
            <a:r>
              <a:rPr lang="en-AU"/>
              <a:t>Upcoming Executive Forums</a:t>
            </a:r>
          </a:p>
        </p:txBody>
      </p:sp>
      <p:sp>
        <p:nvSpPr>
          <p:cNvPr id="4" name="Date Placeholder 3">
            <a:extLst>
              <a:ext uri="{FF2B5EF4-FFF2-40B4-BE49-F238E27FC236}">
                <a16:creationId xmlns:a16="http://schemas.microsoft.com/office/drawing/2014/main" id="{C26EF9B7-FDCE-4727-8381-1DD2F7CA47F4}"/>
              </a:ext>
            </a:extLst>
          </p:cNvPr>
          <p:cNvSpPr>
            <a:spLocks noGrp="1"/>
          </p:cNvSpPr>
          <p:nvPr>
            <p:ph type="dt" sz="half" idx="10"/>
          </p:nvPr>
        </p:nvSpPr>
        <p:spPr/>
        <p:txBody>
          <a:bodyPr/>
          <a:lstStyle/>
          <a:p>
            <a:fld id="{A7755209-ADD1-469A-A4F2-5D2ACB2109E9}" type="datetime1">
              <a:rPr lang="en-AU" smtClean="0"/>
              <a:t>25/03/2021</a:t>
            </a:fld>
            <a:endParaRPr lang="en-AU"/>
          </a:p>
        </p:txBody>
      </p:sp>
      <p:sp>
        <p:nvSpPr>
          <p:cNvPr id="5" name="Slide Number Placeholder 4">
            <a:extLst>
              <a:ext uri="{FF2B5EF4-FFF2-40B4-BE49-F238E27FC236}">
                <a16:creationId xmlns:a16="http://schemas.microsoft.com/office/drawing/2014/main" id="{A611D24B-8F93-4199-BA86-D9DF0858C39B}"/>
              </a:ext>
            </a:extLst>
          </p:cNvPr>
          <p:cNvSpPr>
            <a:spLocks noGrp="1"/>
          </p:cNvSpPr>
          <p:nvPr>
            <p:ph type="sldNum" sz="quarter" idx="12"/>
          </p:nvPr>
        </p:nvSpPr>
        <p:spPr/>
        <p:txBody>
          <a:bodyPr/>
          <a:lstStyle/>
          <a:p>
            <a:fld id="{4EC81F68-4976-451A-B2E9-79BCBD2F70CC}" type="slidenum">
              <a:rPr lang="en-AU" smtClean="0"/>
              <a:t>23</a:t>
            </a:fld>
            <a:endParaRPr lang="en-AU"/>
          </a:p>
        </p:txBody>
      </p:sp>
      <p:graphicFrame>
        <p:nvGraphicFramePr>
          <p:cNvPr id="8" name="Table 8">
            <a:extLst>
              <a:ext uri="{FF2B5EF4-FFF2-40B4-BE49-F238E27FC236}">
                <a16:creationId xmlns:a16="http://schemas.microsoft.com/office/drawing/2014/main" id="{5A9A311E-94D0-4F5F-AD74-91696DF82C60}"/>
              </a:ext>
            </a:extLst>
          </p:cNvPr>
          <p:cNvGraphicFramePr>
            <a:graphicFrameLocks noGrp="1"/>
          </p:cNvGraphicFramePr>
          <p:nvPr>
            <p:extLst>
              <p:ext uri="{D42A27DB-BD31-4B8C-83A1-F6EECF244321}">
                <p14:modId xmlns:p14="http://schemas.microsoft.com/office/powerpoint/2010/main" val="3923186787"/>
              </p:ext>
            </p:extLst>
          </p:nvPr>
        </p:nvGraphicFramePr>
        <p:xfrm>
          <a:off x="1453662" y="1749609"/>
          <a:ext cx="6096000" cy="1993900"/>
        </p:xfrm>
        <a:graphic>
          <a:graphicData uri="http://schemas.openxmlformats.org/drawingml/2006/table">
            <a:tbl>
              <a:tblPr firstRow="1" bandRow="1">
                <a:tableStyleId>{21E4AEA4-8DFA-4A89-87EB-49C32662AFE0}</a:tableStyleId>
              </a:tblPr>
              <a:tblGrid>
                <a:gridCol w="1614854">
                  <a:extLst>
                    <a:ext uri="{9D8B030D-6E8A-4147-A177-3AD203B41FA5}">
                      <a16:colId xmlns:a16="http://schemas.microsoft.com/office/drawing/2014/main" val="3803151869"/>
                    </a:ext>
                  </a:extLst>
                </a:gridCol>
                <a:gridCol w="4481146">
                  <a:extLst>
                    <a:ext uri="{9D8B030D-6E8A-4147-A177-3AD203B41FA5}">
                      <a16:colId xmlns:a16="http://schemas.microsoft.com/office/drawing/2014/main" val="2575066084"/>
                    </a:ext>
                  </a:extLst>
                </a:gridCol>
              </a:tblGrid>
              <a:tr h="370840">
                <a:tc>
                  <a:txBody>
                    <a:bodyPr/>
                    <a:lstStyle/>
                    <a:p>
                      <a:r>
                        <a:rPr lang="en-AU"/>
                        <a:t>Date</a:t>
                      </a:r>
                    </a:p>
                  </a:txBody>
                  <a:tcPr/>
                </a:tc>
                <a:tc>
                  <a:txBody>
                    <a:bodyPr/>
                    <a:lstStyle/>
                    <a:p>
                      <a:r>
                        <a:rPr lang="en-AU"/>
                        <a:t>Topics</a:t>
                      </a:r>
                    </a:p>
                  </a:txBody>
                  <a:tcPr/>
                </a:tc>
                <a:extLst>
                  <a:ext uri="{0D108BD9-81ED-4DB2-BD59-A6C34878D82A}">
                    <a16:rowId xmlns:a16="http://schemas.microsoft.com/office/drawing/2014/main" val="873355505"/>
                  </a:ext>
                </a:extLst>
              </a:tr>
              <a:tr h="370840">
                <a:tc>
                  <a:txBody>
                    <a:bodyPr/>
                    <a:lstStyle/>
                    <a:p>
                      <a:r>
                        <a:rPr lang="en-AU"/>
                        <a:t>07-Jul-21</a:t>
                      </a:r>
                    </a:p>
                  </a:txBody>
                  <a:tcPr/>
                </a:tc>
                <a:tc>
                  <a:txBody>
                    <a:bodyPr/>
                    <a:lstStyle/>
                    <a:p>
                      <a:r>
                        <a:rPr lang="en-AU"/>
                        <a:t>Market Trial Update</a:t>
                      </a:r>
                    </a:p>
                    <a:p>
                      <a:r>
                        <a:rPr lang="en-AU"/>
                        <a:t>Debrief on systems deployment</a:t>
                      </a:r>
                    </a:p>
                    <a:p>
                      <a:r>
                        <a:rPr lang="en-AU"/>
                        <a:t>Readiness Reporting incl update against Rule commencement criteria</a:t>
                      </a:r>
                    </a:p>
                  </a:txBody>
                  <a:tcPr/>
                </a:tc>
                <a:extLst>
                  <a:ext uri="{0D108BD9-81ED-4DB2-BD59-A6C34878D82A}">
                    <a16:rowId xmlns:a16="http://schemas.microsoft.com/office/drawing/2014/main" val="3245616994"/>
                  </a:ext>
                </a:extLst>
              </a:tr>
              <a:tr h="370840">
                <a:tc>
                  <a:txBody>
                    <a:bodyPr/>
                    <a:lstStyle/>
                    <a:p>
                      <a:r>
                        <a:rPr lang="en-AU"/>
                        <a:t>02-Sep-21</a:t>
                      </a:r>
                    </a:p>
                  </a:txBody>
                  <a:tcPr/>
                </a:tc>
                <a:tc>
                  <a:txBody>
                    <a:bodyPr/>
                    <a:lstStyle/>
                    <a:p>
                      <a:r>
                        <a:rPr lang="en-AU"/>
                        <a:t>Rule Commencement review</a:t>
                      </a:r>
                    </a:p>
                    <a:p>
                      <a:r>
                        <a:rPr lang="en-AU"/>
                        <a:t>Market Trial results summary</a:t>
                      </a:r>
                    </a:p>
                    <a:p>
                      <a:r>
                        <a:rPr lang="en-AU"/>
                        <a:t>Preparing for 1 October 2021 – Industry Go-Live Plan</a:t>
                      </a:r>
                    </a:p>
                  </a:txBody>
                  <a:tcPr/>
                </a:tc>
                <a:extLst>
                  <a:ext uri="{0D108BD9-81ED-4DB2-BD59-A6C34878D82A}">
                    <a16:rowId xmlns:a16="http://schemas.microsoft.com/office/drawing/2014/main" val="1074774265"/>
                  </a:ext>
                </a:extLst>
              </a:tr>
            </a:tbl>
          </a:graphicData>
        </a:graphic>
      </p:graphicFrame>
      <p:sp>
        <p:nvSpPr>
          <p:cNvPr id="9" name="TextBox 8">
            <a:extLst>
              <a:ext uri="{FF2B5EF4-FFF2-40B4-BE49-F238E27FC236}">
                <a16:creationId xmlns:a16="http://schemas.microsoft.com/office/drawing/2014/main" id="{8818E238-4190-4B46-9FD8-8B1CCF6346A4}"/>
              </a:ext>
            </a:extLst>
          </p:cNvPr>
          <p:cNvSpPr txBox="1"/>
          <p:nvPr/>
        </p:nvSpPr>
        <p:spPr>
          <a:xfrm>
            <a:off x="597877" y="4167554"/>
            <a:ext cx="8168054" cy="369332"/>
          </a:xfrm>
          <a:prstGeom prst="rect">
            <a:avLst/>
          </a:prstGeom>
          <a:noFill/>
        </p:spPr>
        <p:txBody>
          <a:bodyPr wrap="square" rtlCol="0">
            <a:spAutoFit/>
          </a:bodyPr>
          <a:lstStyle/>
          <a:p>
            <a:r>
              <a:rPr lang="en-AU"/>
              <a:t>For discussion: Is the current schedule sufficient?</a:t>
            </a:r>
          </a:p>
        </p:txBody>
      </p:sp>
    </p:spTree>
    <p:extLst>
      <p:ext uri="{BB962C8B-B14F-4D97-AF65-F5344CB8AC3E}">
        <p14:creationId xmlns:p14="http://schemas.microsoft.com/office/powerpoint/2010/main" val="4075358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156158" y="1206385"/>
            <a:ext cx="2486700" cy="99360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24</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232864" y="4976445"/>
            <a:ext cx="2624635" cy="483577"/>
          </a:xfrm>
          <a:prstGeom prst="rect">
            <a:avLst/>
          </a:prstGeom>
        </p:spPr>
        <p:txBody>
          <a:bodyPr vert="horz" lIns="51435" tIns="25718" rIns="51435" bIns="2571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200"/>
              <a:t>Current as at 24/03/2021</a:t>
            </a:r>
          </a:p>
        </p:txBody>
      </p:sp>
      <p:sp>
        <p:nvSpPr>
          <p:cNvPr id="5" name="Rectangle 4">
            <a:extLst>
              <a:ext uri="{FF2B5EF4-FFF2-40B4-BE49-F238E27FC236}">
                <a16:creationId xmlns:a16="http://schemas.microsoft.com/office/drawing/2014/main" id="{3F734386-78FF-4244-80B5-99EDFFFCDC2B}"/>
              </a:ext>
            </a:extLst>
          </p:cNvPr>
          <p:cNvSpPr/>
          <p:nvPr/>
        </p:nvSpPr>
        <p:spPr>
          <a:xfrm>
            <a:off x="156159" y="2150923"/>
            <a:ext cx="1444124" cy="1962076"/>
          </a:xfrm>
          <a:prstGeom prst="rect">
            <a:avLst/>
          </a:prstGeom>
        </p:spPr>
        <p:txBody>
          <a:bodyPr wrap="square">
            <a:spAutoFit/>
          </a:bodyPr>
          <a:lstStyle/>
          <a:p>
            <a:r>
              <a:rPr lang="en-AU" sz="1350">
                <a:hlinkClick r:id="rId4"/>
              </a:rPr>
              <a:t>https://aemo.com.au/initiatives/major-programs/nem-five-minute-settlement-program-and-global-settlement</a:t>
            </a:r>
            <a:endParaRPr lang="en-AU" sz="1350"/>
          </a:p>
        </p:txBody>
      </p:sp>
      <p:grpSp>
        <p:nvGrpSpPr>
          <p:cNvPr id="12" name="Group 11">
            <a:extLst>
              <a:ext uri="{FF2B5EF4-FFF2-40B4-BE49-F238E27FC236}">
                <a16:creationId xmlns:a16="http://schemas.microsoft.com/office/drawing/2014/main" id="{E26F0B2A-DEFF-40C4-A163-7ADDE0DEF885}"/>
              </a:ext>
            </a:extLst>
          </p:cNvPr>
          <p:cNvGrpSpPr/>
          <p:nvPr/>
        </p:nvGrpSpPr>
        <p:grpSpPr>
          <a:xfrm>
            <a:off x="3774440" y="347472"/>
            <a:ext cx="2260600" cy="6026950"/>
            <a:chOff x="3774440" y="506273"/>
            <a:chExt cx="2006600" cy="5868149"/>
          </a:xfrm>
        </p:grpSpPr>
        <p:graphicFrame>
          <p:nvGraphicFramePr>
            <p:cNvPr id="6" name="Object 5">
              <a:extLst>
                <a:ext uri="{FF2B5EF4-FFF2-40B4-BE49-F238E27FC236}">
                  <a16:creationId xmlns:a16="http://schemas.microsoft.com/office/drawing/2014/main" id="{446C5136-2F29-45F4-9654-2794E47569D3}"/>
                </a:ext>
              </a:extLst>
            </p:cNvPr>
            <p:cNvGraphicFramePr>
              <a:graphicFrameLocks noChangeAspect="1"/>
            </p:cNvGraphicFramePr>
            <p:nvPr>
              <p:extLst>
                <p:ext uri="{D42A27DB-BD31-4B8C-83A1-F6EECF244321}">
                  <p14:modId xmlns:p14="http://schemas.microsoft.com/office/powerpoint/2010/main" val="149593588"/>
                </p:ext>
              </p:extLst>
            </p:nvPr>
          </p:nvGraphicFramePr>
          <p:xfrm>
            <a:off x="3774440" y="506273"/>
            <a:ext cx="2006600" cy="1644650"/>
          </p:xfrm>
          <a:graphic>
            <a:graphicData uri="http://schemas.openxmlformats.org/presentationml/2006/ole">
              <mc:AlternateContent xmlns:mc="http://schemas.openxmlformats.org/markup-compatibility/2006">
                <mc:Choice xmlns:v="urn:schemas-microsoft-com:vml" Requires="v">
                  <p:oleObj spid="_x0000_s98305" name="Worksheet" r:id="rId5" imgW="2006748" imgH="1644738" progId="Excel.Sheet.12">
                    <p:embed/>
                  </p:oleObj>
                </mc:Choice>
                <mc:Fallback>
                  <p:oleObj name="Worksheet" r:id="rId5" imgW="2006748" imgH="1644738" progId="Excel.Sheet.12">
                    <p:embed/>
                    <p:pic>
                      <p:nvPicPr>
                        <p:cNvPr id="6" name="Object 5">
                          <a:extLst>
                            <a:ext uri="{FF2B5EF4-FFF2-40B4-BE49-F238E27FC236}">
                              <a16:creationId xmlns:a16="http://schemas.microsoft.com/office/drawing/2014/main" id="{446C5136-2F29-45F4-9654-2794E47569D3}"/>
                            </a:ext>
                          </a:extLst>
                        </p:cNvPr>
                        <p:cNvPicPr/>
                        <p:nvPr/>
                      </p:nvPicPr>
                      <p:blipFill>
                        <a:blip r:embed="rId6"/>
                        <a:stretch>
                          <a:fillRect/>
                        </a:stretch>
                      </p:blipFill>
                      <p:spPr>
                        <a:xfrm>
                          <a:off x="3774440" y="506273"/>
                          <a:ext cx="2006600" cy="16446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9DB2D9C-9600-4616-97C3-E3B1F72F2B05}"/>
                </a:ext>
              </a:extLst>
            </p:cNvPr>
            <p:cNvGraphicFramePr>
              <a:graphicFrameLocks noChangeAspect="1"/>
            </p:cNvGraphicFramePr>
            <p:nvPr>
              <p:extLst>
                <p:ext uri="{D42A27DB-BD31-4B8C-83A1-F6EECF244321}">
                  <p14:modId xmlns:p14="http://schemas.microsoft.com/office/powerpoint/2010/main" val="3994333022"/>
                </p:ext>
              </p:extLst>
            </p:nvPr>
          </p:nvGraphicFramePr>
          <p:xfrm>
            <a:off x="3774440" y="2525947"/>
            <a:ext cx="2006600" cy="1644650"/>
          </p:xfrm>
          <a:graphic>
            <a:graphicData uri="http://schemas.openxmlformats.org/presentationml/2006/ole">
              <mc:AlternateContent xmlns:mc="http://schemas.openxmlformats.org/markup-compatibility/2006">
                <mc:Choice xmlns:v="urn:schemas-microsoft-com:vml" Requires="v">
                  <p:oleObj spid="_x0000_s98306" name="Worksheet" r:id="rId7" imgW="2006748" imgH="1644738" progId="Excel.Sheet.12">
                    <p:embed/>
                  </p:oleObj>
                </mc:Choice>
                <mc:Fallback>
                  <p:oleObj name="Worksheet" r:id="rId7" imgW="2006748" imgH="1644738" progId="Excel.Sheet.12">
                    <p:embed/>
                    <p:pic>
                      <p:nvPicPr>
                        <p:cNvPr id="7" name="Object 6">
                          <a:extLst>
                            <a:ext uri="{FF2B5EF4-FFF2-40B4-BE49-F238E27FC236}">
                              <a16:creationId xmlns:a16="http://schemas.microsoft.com/office/drawing/2014/main" id="{59DB2D9C-9600-4616-97C3-E3B1F72F2B05}"/>
                            </a:ext>
                          </a:extLst>
                        </p:cNvPr>
                        <p:cNvPicPr/>
                        <p:nvPr/>
                      </p:nvPicPr>
                      <p:blipFill>
                        <a:blip r:embed="rId8"/>
                        <a:stretch>
                          <a:fillRect/>
                        </a:stretch>
                      </p:blipFill>
                      <p:spPr>
                        <a:xfrm>
                          <a:off x="3774440" y="2525947"/>
                          <a:ext cx="2006600" cy="16446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855DB80-B318-44E5-96AE-4891EC5B49BF}"/>
                </a:ext>
              </a:extLst>
            </p:cNvPr>
            <p:cNvGraphicFramePr>
              <a:graphicFrameLocks noChangeAspect="1"/>
            </p:cNvGraphicFramePr>
            <p:nvPr>
              <p:extLst>
                <p:ext uri="{D42A27DB-BD31-4B8C-83A1-F6EECF244321}">
                  <p14:modId xmlns:p14="http://schemas.microsoft.com/office/powerpoint/2010/main" val="1693017804"/>
                </p:ext>
              </p:extLst>
            </p:nvPr>
          </p:nvGraphicFramePr>
          <p:xfrm>
            <a:off x="3774440" y="4545622"/>
            <a:ext cx="2006600" cy="1828800"/>
          </p:xfrm>
          <a:graphic>
            <a:graphicData uri="http://schemas.openxmlformats.org/presentationml/2006/ole">
              <mc:AlternateContent xmlns:mc="http://schemas.openxmlformats.org/markup-compatibility/2006">
                <mc:Choice xmlns:v="urn:schemas-microsoft-com:vml" Requires="v">
                  <p:oleObj spid="_x0000_s98307" name="Worksheet" r:id="rId9" imgW="2006748" imgH="1828800" progId="Excel.Sheet.12">
                    <p:embed/>
                  </p:oleObj>
                </mc:Choice>
                <mc:Fallback>
                  <p:oleObj name="Worksheet" r:id="rId9" imgW="2006748" imgH="1828800" progId="Excel.Sheet.12">
                    <p:embed/>
                    <p:pic>
                      <p:nvPicPr>
                        <p:cNvPr id="8" name="Object 7">
                          <a:extLst>
                            <a:ext uri="{FF2B5EF4-FFF2-40B4-BE49-F238E27FC236}">
                              <a16:creationId xmlns:a16="http://schemas.microsoft.com/office/drawing/2014/main" id="{9855DB80-B318-44E5-96AE-4891EC5B49BF}"/>
                            </a:ext>
                          </a:extLst>
                        </p:cNvPr>
                        <p:cNvPicPr/>
                        <p:nvPr/>
                      </p:nvPicPr>
                      <p:blipFill>
                        <a:blip r:embed="rId10"/>
                        <a:stretch>
                          <a:fillRect/>
                        </a:stretch>
                      </p:blipFill>
                      <p:spPr>
                        <a:xfrm>
                          <a:off x="3774440" y="4545622"/>
                          <a:ext cx="2006600" cy="1828800"/>
                        </a:xfrm>
                        <a:prstGeom prst="rect">
                          <a:avLst/>
                        </a:prstGeom>
                      </p:spPr>
                    </p:pic>
                  </p:oleObj>
                </mc:Fallback>
              </mc:AlternateContent>
            </a:graphicData>
          </a:graphic>
        </p:graphicFrame>
      </p:grpSp>
      <p:graphicFrame>
        <p:nvGraphicFramePr>
          <p:cNvPr id="14" name="Object 13">
            <a:extLst>
              <a:ext uri="{FF2B5EF4-FFF2-40B4-BE49-F238E27FC236}">
                <a16:creationId xmlns:a16="http://schemas.microsoft.com/office/drawing/2014/main" id="{1376A9EA-40F3-4A0B-ADB7-10EF391C5D08}"/>
              </a:ext>
            </a:extLst>
          </p:cNvPr>
          <p:cNvGraphicFramePr>
            <a:graphicFrameLocks noChangeAspect="1"/>
          </p:cNvGraphicFramePr>
          <p:nvPr>
            <p:extLst>
              <p:ext uri="{D42A27DB-BD31-4B8C-83A1-F6EECF244321}">
                <p14:modId xmlns:p14="http://schemas.microsoft.com/office/powerpoint/2010/main" val="4291502257"/>
              </p:ext>
            </p:extLst>
          </p:nvPr>
        </p:nvGraphicFramePr>
        <p:xfrm>
          <a:off x="6801754" y="615568"/>
          <a:ext cx="1872974" cy="5245735"/>
        </p:xfrm>
        <a:graphic>
          <a:graphicData uri="http://schemas.openxmlformats.org/presentationml/2006/ole">
            <mc:AlternateContent xmlns:mc="http://schemas.openxmlformats.org/markup-compatibility/2006">
              <mc:Choice xmlns:v="urn:schemas-microsoft-com:vml" Requires="v">
                <p:oleObj spid="_x0000_s98308" name="Worksheet" r:id="rId11" imgW="1689125" imgH="4730838" progId="Excel.Sheet.12">
                  <p:embed/>
                </p:oleObj>
              </mc:Choice>
              <mc:Fallback>
                <p:oleObj name="Worksheet" r:id="rId11" imgW="1689125" imgH="4730838" progId="Excel.Sheet.12">
                  <p:embed/>
                  <p:pic>
                    <p:nvPicPr>
                      <p:cNvPr id="14" name="Object 13">
                        <a:extLst>
                          <a:ext uri="{FF2B5EF4-FFF2-40B4-BE49-F238E27FC236}">
                            <a16:creationId xmlns:a16="http://schemas.microsoft.com/office/drawing/2014/main" id="{1376A9EA-40F3-4A0B-ADB7-10EF391C5D08}"/>
                          </a:ext>
                        </a:extLst>
                      </p:cNvPr>
                      <p:cNvPicPr/>
                      <p:nvPr/>
                    </p:nvPicPr>
                    <p:blipFill>
                      <a:blip r:embed="rId12"/>
                      <a:stretch>
                        <a:fillRect/>
                      </a:stretch>
                    </p:blipFill>
                    <p:spPr>
                      <a:xfrm>
                        <a:off x="6801754" y="615568"/>
                        <a:ext cx="1872974" cy="5245735"/>
                      </a:xfrm>
                      <a:prstGeom prst="rect">
                        <a:avLst/>
                      </a:prstGeom>
                    </p:spPr>
                  </p:pic>
                </p:oleObj>
              </mc:Fallback>
            </mc:AlternateContent>
          </a:graphicData>
        </a:graphic>
      </p:graphicFrame>
    </p:spTree>
    <p:extLst>
      <p:ext uri="{BB962C8B-B14F-4D97-AF65-F5344CB8AC3E}">
        <p14:creationId xmlns:p14="http://schemas.microsoft.com/office/powerpoint/2010/main" val="3425296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440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p:txBody>
          <a:bodyPr/>
          <a:lstStyle/>
          <a:p>
            <a:r>
              <a:rPr lang="en-AU"/>
              <a:t>Agenda</a:t>
            </a:r>
          </a:p>
        </p:txBody>
      </p:sp>
      <p:sp>
        <p:nvSpPr>
          <p:cNvPr id="3" name="Date Placeholder 2">
            <a:extLst>
              <a:ext uri="{FF2B5EF4-FFF2-40B4-BE49-F238E27FC236}">
                <a16:creationId xmlns:a16="http://schemas.microsoft.com/office/drawing/2014/main" id="{0595A580-B683-49DD-9A1E-EFEAEFC60489}"/>
              </a:ext>
            </a:extLst>
          </p:cNvPr>
          <p:cNvSpPr>
            <a:spLocks noGrp="1"/>
          </p:cNvSpPr>
          <p:nvPr>
            <p:ph type="dt" sz="half" idx="10"/>
          </p:nvPr>
        </p:nvSpPr>
        <p:spPr/>
        <p:txBody>
          <a:bodyPr/>
          <a:lstStyle/>
          <a:p>
            <a:fld id="{FF188FF5-0B30-4308-ADD9-D4975E3F6ECA}" type="datetime1">
              <a:rPr lang="en-AU" smtClean="0"/>
              <a:t>25/03/2021</a:t>
            </a:fld>
            <a:endParaRPr lang="en-AU"/>
          </a:p>
        </p:txBody>
      </p:sp>
      <p:sp>
        <p:nvSpPr>
          <p:cNvPr id="4" name="Slide Number Placeholder 3">
            <a:extLst>
              <a:ext uri="{FF2B5EF4-FFF2-40B4-BE49-F238E27FC236}">
                <a16:creationId xmlns:a16="http://schemas.microsoft.com/office/drawing/2014/main" id="{E29646A2-000D-4A5F-A570-478A8C8E10CC}"/>
              </a:ext>
            </a:extLst>
          </p:cNvPr>
          <p:cNvSpPr>
            <a:spLocks noGrp="1"/>
          </p:cNvSpPr>
          <p:nvPr>
            <p:ph type="sldNum" sz="quarter" idx="12"/>
          </p:nvPr>
        </p:nvSpPr>
        <p:spPr/>
        <p:txBody>
          <a:bodyPr/>
          <a:lstStyle/>
          <a:p>
            <a:fld id="{4EC81F68-4976-451A-B2E9-79BCBD2F70CC}" type="slidenum">
              <a:rPr lang="en-AU" smtClean="0"/>
              <a:t>3</a:t>
            </a:fld>
            <a:endParaRPr lang="en-AU"/>
          </a:p>
        </p:txBody>
      </p:sp>
      <p:graphicFrame>
        <p:nvGraphicFramePr>
          <p:cNvPr id="2" name="Table 1">
            <a:extLst>
              <a:ext uri="{FF2B5EF4-FFF2-40B4-BE49-F238E27FC236}">
                <a16:creationId xmlns:a16="http://schemas.microsoft.com/office/drawing/2014/main" id="{6F05FB2B-01F5-4829-AFD8-ECE092A76DF5}"/>
              </a:ext>
            </a:extLst>
          </p:cNvPr>
          <p:cNvGraphicFramePr>
            <a:graphicFrameLocks noGrp="1"/>
          </p:cNvGraphicFramePr>
          <p:nvPr>
            <p:extLst>
              <p:ext uri="{D42A27DB-BD31-4B8C-83A1-F6EECF244321}">
                <p14:modId xmlns:p14="http://schemas.microsoft.com/office/powerpoint/2010/main" val="2622971093"/>
              </p:ext>
            </p:extLst>
          </p:nvPr>
        </p:nvGraphicFramePr>
        <p:xfrm>
          <a:off x="856438" y="1740877"/>
          <a:ext cx="7431124" cy="4205151"/>
        </p:xfrm>
        <a:graphic>
          <a:graphicData uri="http://schemas.openxmlformats.org/drawingml/2006/table">
            <a:tbl>
              <a:tblPr firstRow="1" firstCol="1" bandRow="1">
                <a:tableStyleId>{21E4AEA4-8DFA-4A89-87EB-49C32662AFE0}</a:tableStyleId>
              </a:tblPr>
              <a:tblGrid>
                <a:gridCol w="456400">
                  <a:extLst>
                    <a:ext uri="{9D8B030D-6E8A-4147-A177-3AD203B41FA5}">
                      <a16:colId xmlns:a16="http://schemas.microsoft.com/office/drawing/2014/main" val="4073844536"/>
                    </a:ext>
                  </a:extLst>
                </a:gridCol>
                <a:gridCol w="1292469">
                  <a:extLst>
                    <a:ext uri="{9D8B030D-6E8A-4147-A177-3AD203B41FA5}">
                      <a16:colId xmlns:a16="http://schemas.microsoft.com/office/drawing/2014/main" val="851547922"/>
                    </a:ext>
                  </a:extLst>
                </a:gridCol>
                <a:gridCol w="3983110">
                  <a:extLst>
                    <a:ext uri="{9D8B030D-6E8A-4147-A177-3AD203B41FA5}">
                      <a16:colId xmlns:a16="http://schemas.microsoft.com/office/drawing/2014/main" val="678231916"/>
                    </a:ext>
                  </a:extLst>
                </a:gridCol>
                <a:gridCol w="1699145">
                  <a:extLst>
                    <a:ext uri="{9D8B030D-6E8A-4147-A177-3AD203B41FA5}">
                      <a16:colId xmlns:a16="http://schemas.microsoft.com/office/drawing/2014/main" val="4253477886"/>
                    </a:ext>
                  </a:extLst>
                </a:gridCol>
              </a:tblGrid>
              <a:tr h="388028">
                <a:tc>
                  <a:txBody>
                    <a:bodyPr/>
                    <a:lstStyle/>
                    <a:p>
                      <a:pPr>
                        <a:spcBef>
                          <a:spcPts val="600"/>
                        </a:spcBef>
                        <a:spcAft>
                          <a:spcPts val="600"/>
                        </a:spcAft>
                      </a:pPr>
                      <a:r>
                        <a:rPr lang="en-AU" sz="1400">
                          <a:effectLst/>
                        </a:rPr>
                        <a:t>No.</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l" defTabSz="685800" rtl="0" eaLnBrk="1" latinLnBrk="0" hangingPunct="1">
                        <a:spcBef>
                          <a:spcPts val="600"/>
                        </a:spcBef>
                        <a:spcAft>
                          <a:spcPts val="600"/>
                        </a:spcAft>
                      </a:pPr>
                      <a:r>
                        <a:rPr lang="en-AU" sz="1400" b="1" kern="1200">
                          <a:solidFill>
                            <a:schemeClr val="lt1"/>
                          </a:solidFill>
                          <a:effectLst/>
                          <a:latin typeface="+mn-lt"/>
                          <a:ea typeface="+mn-ea"/>
                          <a:cs typeface="+mn-cs"/>
                        </a:rPr>
                        <a:t>Time</a:t>
                      </a:r>
                    </a:p>
                  </a:txBody>
                  <a:tcPr marL="68580" marR="68580" marT="0" marB="0" anchor="ctr"/>
                </a:tc>
                <a:tc>
                  <a:txBody>
                    <a:bodyPr/>
                    <a:lstStyle/>
                    <a:p>
                      <a:pPr>
                        <a:spcBef>
                          <a:spcPts val="600"/>
                        </a:spcBef>
                        <a:spcAft>
                          <a:spcPts val="600"/>
                        </a:spcAft>
                      </a:pPr>
                      <a:r>
                        <a:rPr lang="en-AU" sz="1400">
                          <a:effectLst/>
                        </a:rPr>
                        <a:t>Agenda Item</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l" defTabSz="685800" rtl="0" eaLnBrk="1" latinLnBrk="0" hangingPunct="1">
                        <a:spcBef>
                          <a:spcPts val="600"/>
                        </a:spcBef>
                        <a:spcAft>
                          <a:spcPts val="600"/>
                        </a:spcAft>
                      </a:pPr>
                      <a:r>
                        <a:rPr lang="en-AU" sz="1400" kern="1200">
                          <a:effectLst/>
                        </a:rPr>
                        <a:t>Presenter</a:t>
                      </a:r>
                      <a:endParaRPr lang="en-AU" sz="1400" b="1" kern="120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890326347"/>
                  </a:ext>
                </a:extLst>
              </a:tr>
              <a:tr h="501395">
                <a:tc>
                  <a:txBody>
                    <a:bodyPr/>
                    <a:lstStyle/>
                    <a:p>
                      <a:pPr algn="ctr">
                        <a:spcBef>
                          <a:spcPts val="600"/>
                        </a:spcBef>
                        <a:spcAft>
                          <a:spcPts val="600"/>
                        </a:spcAft>
                      </a:pPr>
                      <a:r>
                        <a:rPr lang="en-AU" sz="1400">
                          <a:effectLst/>
                        </a:rPr>
                        <a:t>1</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10:00 – 10:05</a:t>
                      </a:r>
                    </a:p>
                  </a:txBody>
                  <a:tcPr marL="68580" marR="68580" marT="0" marB="0" anchor="ctr"/>
                </a:tc>
                <a:tc>
                  <a:txBody>
                    <a:bodyPr/>
                    <a:lstStyle/>
                    <a:p>
                      <a:pPr algn="l">
                        <a:spcBef>
                          <a:spcPts val="0"/>
                        </a:spcBef>
                        <a:spcAft>
                          <a:spcPts val="600"/>
                        </a:spcAft>
                      </a:pPr>
                      <a:r>
                        <a:rPr lang="en-AU" sz="1400">
                          <a:effectLst/>
                        </a:rPr>
                        <a:t>Welcome, Introductions and Apologies</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dk1"/>
                          </a:solidFill>
                          <a:effectLst/>
                          <a:latin typeface="+mn-lt"/>
                          <a:ea typeface="+mn-ea"/>
                          <a:cs typeface="+mn-cs"/>
                        </a:rPr>
                        <a:t>Violette Mouchaileh</a:t>
                      </a:r>
                    </a:p>
                  </a:txBody>
                  <a:tcPr marL="68580" marR="68580" marT="0" marB="0" anchor="ctr"/>
                </a:tc>
                <a:extLst>
                  <a:ext uri="{0D108BD9-81ED-4DB2-BD59-A6C34878D82A}">
                    <a16:rowId xmlns:a16="http://schemas.microsoft.com/office/drawing/2014/main" val="2120930855"/>
                  </a:ext>
                </a:extLst>
              </a:tr>
              <a:tr h="457169">
                <a:tc>
                  <a:txBody>
                    <a:bodyPr/>
                    <a:lstStyle/>
                    <a:p>
                      <a:pPr algn="ctr">
                        <a:spcBef>
                          <a:spcPts val="600"/>
                        </a:spcBef>
                        <a:spcAft>
                          <a:spcPts val="600"/>
                        </a:spcAft>
                      </a:pPr>
                      <a:r>
                        <a:rPr lang="en-AU" sz="1400">
                          <a:effectLst/>
                        </a:rPr>
                        <a:t>2</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10:05 – 10:10</a:t>
                      </a:r>
                    </a:p>
                  </a:txBody>
                  <a:tcPr marL="68580" marR="68580" marT="0" marB="0" anchor="ctr"/>
                </a:tc>
                <a:tc>
                  <a:txBody>
                    <a:bodyPr/>
                    <a:lstStyle/>
                    <a:p>
                      <a:pPr algn="l">
                        <a:spcBef>
                          <a:spcPts val="0"/>
                        </a:spcBef>
                        <a:spcAft>
                          <a:spcPts val="600"/>
                        </a:spcAft>
                      </a:pPr>
                      <a:r>
                        <a:rPr lang="en-AU" sz="1400">
                          <a:effectLst/>
                        </a:rPr>
                        <a:t>Minutes and Actions</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dk1"/>
                          </a:solidFill>
                          <a:effectLst/>
                          <a:latin typeface="+mn-lt"/>
                          <a:ea typeface="+mn-ea"/>
                          <a:cs typeface="+mn-cs"/>
                        </a:rPr>
                        <a:t>Violette Mouchaileh</a:t>
                      </a:r>
                    </a:p>
                  </a:txBody>
                  <a:tcPr marL="68580" marR="68580" marT="0" marB="0" anchor="ctr"/>
                </a:tc>
                <a:extLst>
                  <a:ext uri="{0D108BD9-81ED-4DB2-BD59-A6C34878D82A}">
                    <a16:rowId xmlns:a16="http://schemas.microsoft.com/office/drawing/2014/main" val="3744323867"/>
                  </a:ext>
                </a:extLst>
              </a:tr>
              <a:tr h="457169">
                <a:tc>
                  <a:txBody>
                    <a:bodyPr/>
                    <a:lstStyle/>
                    <a:p>
                      <a:pPr marL="0" algn="ctr" defTabSz="685800" rtl="0" eaLnBrk="1" latinLnBrk="0" hangingPunct="1">
                        <a:spcBef>
                          <a:spcPts val="600"/>
                        </a:spcBef>
                        <a:spcAft>
                          <a:spcPts val="600"/>
                        </a:spcAft>
                      </a:pPr>
                      <a:r>
                        <a:rPr lang="en-AU" sz="1400" kern="1200">
                          <a:effectLst/>
                        </a:rPr>
                        <a:t>3</a:t>
                      </a:r>
                      <a:endParaRPr lang="en-AU" sz="1400" b="1" kern="1200">
                        <a:solidFill>
                          <a:schemeClr val="lt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10:10 – 10:30</a:t>
                      </a: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Program Update</a:t>
                      </a:r>
                      <a:endParaRPr lang="en-AU" sz="1400" kern="1200">
                        <a:solidFill>
                          <a:schemeClr val="dk1"/>
                        </a:solidFill>
                        <a:effectLst/>
                        <a:highlight>
                          <a:srgbClr val="FFFF00"/>
                        </a:highlight>
                        <a:latin typeface="+mn-lt"/>
                        <a:ea typeface="+mn-ea"/>
                        <a:cs typeface="+mn-cs"/>
                      </a:endParaRPr>
                    </a:p>
                  </a:txBody>
                  <a:tcPr marL="68580" marR="68580" marT="0" marB="0" anchor="ct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AU" sz="1400" kern="1200">
                          <a:effectLst/>
                        </a:rPr>
                        <a:t>Rowena Leung</a:t>
                      </a:r>
                      <a:endParaRPr lang="en-AU"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800997470"/>
                  </a:ext>
                </a:extLst>
              </a:tr>
              <a:tr h="457169">
                <a:tc>
                  <a:txBody>
                    <a:bodyPr/>
                    <a:lstStyle/>
                    <a:p>
                      <a:pPr marL="0" algn="ctr" defTabSz="685800" rtl="0" eaLnBrk="1" latinLnBrk="0" hangingPunct="1">
                        <a:spcBef>
                          <a:spcPts val="600"/>
                        </a:spcBef>
                        <a:spcAft>
                          <a:spcPts val="600"/>
                        </a:spcAft>
                      </a:pPr>
                      <a:r>
                        <a:rPr lang="en-AU" sz="1400" b="1" kern="1200">
                          <a:solidFill>
                            <a:schemeClr val="lt1"/>
                          </a:solidFill>
                          <a:effectLst/>
                          <a:latin typeface="+mn-lt"/>
                          <a:ea typeface="+mn-ea"/>
                          <a:cs typeface="+mn-cs"/>
                        </a:rPr>
                        <a:t>4</a:t>
                      </a: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10:30 -10:50</a:t>
                      </a: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Readiness Dashboard</a:t>
                      </a:r>
                      <a:endParaRPr lang="en-AU" sz="1400" kern="1200">
                        <a:solidFill>
                          <a:schemeClr val="dk1"/>
                        </a:solidFill>
                        <a:effectLst/>
                        <a:highlight>
                          <a:srgbClr val="FFFF00"/>
                        </a:highligh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Greg Minney</a:t>
                      </a:r>
                      <a:endParaRPr lang="en-AU"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9895325"/>
                  </a:ext>
                </a:extLst>
              </a:tr>
              <a:tr h="457169">
                <a:tc>
                  <a:txBody>
                    <a:bodyPr/>
                    <a:lstStyle/>
                    <a:p>
                      <a:pPr marL="0" algn="ctr" defTabSz="685800" rtl="0" eaLnBrk="1" latinLnBrk="0" hangingPunct="1">
                        <a:spcBef>
                          <a:spcPts val="600"/>
                        </a:spcBef>
                        <a:spcAft>
                          <a:spcPts val="600"/>
                        </a:spcAft>
                      </a:pPr>
                      <a:r>
                        <a:rPr lang="en-AU" sz="1400" b="1" kern="1200">
                          <a:solidFill>
                            <a:schemeClr val="lt1"/>
                          </a:solidFill>
                          <a:effectLst/>
                          <a:latin typeface="+mn-lt"/>
                          <a:ea typeface="+mn-ea"/>
                          <a:cs typeface="+mn-cs"/>
                        </a:rPr>
                        <a:t>5</a:t>
                      </a: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10:50 – 11:00</a:t>
                      </a: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Cost Recovery</a:t>
                      </a:r>
                    </a:p>
                  </a:txBody>
                  <a:tcPr marL="68580" marR="68580" marT="0" marB="0" anchor="ctr"/>
                </a:tc>
                <a:tc>
                  <a:txBody>
                    <a:bodyPr/>
                    <a:lstStyle/>
                    <a:p>
                      <a:r>
                        <a:rPr lang="en-AU" sz="1400"/>
                        <a:t>Antara Mascarenhas </a:t>
                      </a:r>
                    </a:p>
                  </a:txBody>
                  <a:tcPr marL="68580" marR="68580" marT="0" marB="0" anchor="ctr"/>
                </a:tc>
                <a:extLst>
                  <a:ext uri="{0D108BD9-81ED-4DB2-BD59-A6C34878D82A}">
                    <a16:rowId xmlns:a16="http://schemas.microsoft.com/office/drawing/2014/main" val="1780930396"/>
                  </a:ext>
                </a:extLst>
              </a:tr>
              <a:tr h="371763">
                <a:tc>
                  <a:txBody>
                    <a:bodyPr/>
                    <a:lstStyle/>
                    <a:p>
                      <a:pPr marL="0" algn="ctr" defTabSz="685800" rtl="0" eaLnBrk="1" latinLnBrk="0" hangingPunct="1">
                        <a:spcBef>
                          <a:spcPts val="600"/>
                        </a:spcBef>
                        <a:spcAft>
                          <a:spcPts val="600"/>
                        </a:spcAft>
                      </a:pPr>
                      <a:r>
                        <a:rPr lang="en-AU" sz="1400" b="1" kern="1200">
                          <a:solidFill>
                            <a:schemeClr val="lt1"/>
                          </a:solidFill>
                          <a:effectLst/>
                          <a:latin typeface="+mn-lt"/>
                          <a:ea typeface="+mn-ea"/>
                          <a:cs typeface="+mn-cs"/>
                        </a:rPr>
                        <a:t>6</a:t>
                      </a: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11:00 – 11:10</a:t>
                      </a: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rPr>
                        <a:t>Key Industry Risks and Issues</a:t>
                      </a:r>
                      <a:endParaRPr lang="en-AU" sz="1400" kern="1200">
                        <a:solidFill>
                          <a:schemeClr val="tx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rPr>
                        <a:t>Peter Carruthers</a:t>
                      </a:r>
                      <a:endParaRPr lang="en-AU" sz="1400" kern="120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1085609067"/>
                  </a:ext>
                </a:extLst>
              </a:tr>
              <a:tr h="371763">
                <a:tc>
                  <a:txBody>
                    <a:bodyPr/>
                    <a:lstStyle/>
                    <a:p>
                      <a:pPr marL="0" algn="ctr" defTabSz="685800" rtl="0" eaLnBrk="1" latinLnBrk="0" hangingPunct="1">
                        <a:spcBef>
                          <a:spcPts val="600"/>
                        </a:spcBef>
                        <a:spcAft>
                          <a:spcPts val="600"/>
                        </a:spcAft>
                      </a:pPr>
                      <a:r>
                        <a:rPr lang="en-AU" sz="1400" b="1" kern="1200">
                          <a:solidFill>
                            <a:schemeClr val="lt1"/>
                          </a:solidFill>
                          <a:effectLst/>
                          <a:latin typeface="+mn-lt"/>
                          <a:ea typeface="+mn-ea"/>
                          <a:cs typeface="+mn-cs"/>
                        </a:rPr>
                        <a:t>7</a:t>
                      </a: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11:10 – 11:20</a:t>
                      </a: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Regulatory Implementation Roadmap</a:t>
                      </a:r>
                    </a:p>
                  </a:txBody>
                  <a:tcPr marL="68580" marR="68580" marT="0" marB="0" anchor="ct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AU" sz="1400" kern="1200">
                          <a:solidFill>
                            <a:schemeClr val="tx1"/>
                          </a:solidFill>
                          <a:effectLst/>
                        </a:rPr>
                        <a:t>Peter Carruthers</a:t>
                      </a:r>
                      <a:endParaRPr lang="en-AU" sz="1400" kern="120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713127217"/>
                  </a:ext>
                </a:extLst>
              </a:tr>
              <a:tr h="371763">
                <a:tc>
                  <a:txBody>
                    <a:bodyPr/>
                    <a:lstStyle/>
                    <a:p>
                      <a:pPr marL="0" algn="ctr" defTabSz="685800" rtl="0" eaLnBrk="1" latinLnBrk="0" hangingPunct="1">
                        <a:spcBef>
                          <a:spcPts val="600"/>
                        </a:spcBef>
                        <a:spcAft>
                          <a:spcPts val="600"/>
                        </a:spcAft>
                      </a:pPr>
                      <a:r>
                        <a:rPr lang="en-AU" sz="1400" kern="1200">
                          <a:effectLst/>
                        </a:rPr>
                        <a:t>8</a:t>
                      </a:r>
                      <a:endParaRPr lang="en-AU" sz="1400" b="1" kern="1200">
                        <a:solidFill>
                          <a:schemeClr val="lt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11:20 – 11:40</a:t>
                      </a: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General Questions</a:t>
                      </a:r>
                      <a:endParaRPr lang="en-AU" sz="1400" kern="1200">
                        <a:solidFill>
                          <a:schemeClr val="dk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dk1"/>
                          </a:solidFill>
                          <a:effectLst/>
                          <a:latin typeface="+mn-lt"/>
                          <a:ea typeface="+mn-ea"/>
                          <a:cs typeface="+mn-cs"/>
                        </a:rPr>
                        <a:t>Violette Mouchaileh</a:t>
                      </a:r>
                    </a:p>
                  </a:txBody>
                  <a:tcPr marL="68580" marR="68580" marT="0" marB="0" anchor="ctr"/>
                </a:tc>
                <a:extLst>
                  <a:ext uri="{0D108BD9-81ED-4DB2-BD59-A6C34878D82A}">
                    <a16:rowId xmlns:a16="http://schemas.microsoft.com/office/drawing/2014/main" val="2887058160"/>
                  </a:ext>
                </a:extLst>
              </a:tr>
              <a:tr h="371763">
                <a:tc>
                  <a:txBody>
                    <a:bodyPr/>
                    <a:lstStyle/>
                    <a:p>
                      <a:pPr marL="0" algn="ctr" defTabSz="685800" rtl="0" eaLnBrk="1" latinLnBrk="0" hangingPunct="1">
                        <a:spcBef>
                          <a:spcPts val="600"/>
                        </a:spcBef>
                        <a:spcAft>
                          <a:spcPts val="600"/>
                        </a:spcAft>
                      </a:pPr>
                      <a:r>
                        <a:rPr lang="en-AU" sz="1400" kern="1200">
                          <a:effectLst/>
                        </a:rPr>
                        <a:t>9</a:t>
                      </a:r>
                      <a:endParaRPr lang="en-AU" sz="1400" b="1" kern="1200">
                        <a:solidFill>
                          <a:schemeClr val="lt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tx1"/>
                          </a:solidFill>
                          <a:effectLst/>
                          <a:latin typeface="+mn-lt"/>
                          <a:ea typeface="+mn-ea"/>
                          <a:cs typeface="+mn-cs"/>
                        </a:rPr>
                        <a:t>11:40 – 11:45</a:t>
                      </a: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Meeting Close </a:t>
                      </a:r>
                      <a:endParaRPr lang="en-AU" sz="1400" kern="1200">
                        <a:solidFill>
                          <a:schemeClr val="dk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solidFill>
                            <a:schemeClr val="dk1"/>
                          </a:solidFill>
                          <a:effectLst/>
                          <a:latin typeface="+mn-lt"/>
                          <a:ea typeface="+mn-ea"/>
                          <a:cs typeface="+mn-cs"/>
                        </a:rPr>
                        <a:t>Violette Mouchaileh</a:t>
                      </a:r>
                    </a:p>
                  </a:txBody>
                  <a:tcPr marL="68580" marR="68580" marT="0" marB="0" anchor="ctr"/>
                </a:tc>
                <a:extLst>
                  <a:ext uri="{0D108BD9-81ED-4DB2-BD59-A6C34878D82A}">
                    <a16:rowId xmlns:a16="http://schemas.microsoft.com/office/drawing/2014/main" val="2365272469"/>
                  </a:ext>
                </a:extLst>
              </a:tr>
            </a:tbl>
          </a:graphicData>
        </a:graphic>
      </p:graphicFrame>
    </p:spTree>
    <p:extLst>
      <p:ext uri="{BB962C8B-B14F-4D97-AF65-F5344CB8AC3E}">
        <p14:creationId xmlns:p14="http://schemas.microsoft.com/office/powerpoint/2010/main" val="800341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DB5817-0F41-4E8A-AB6E-1B6851A45D2D}"/>
              </a:ext>
            </a:extLst>
          </p:cNvPr>
          <p:cNvSpPr>
            <a:spLocks noGrp="1"/>
          </p:cNvSpPr>
          <p:nvPr>
            <p:ph type="title"/>
          </p:nvPr>
        </p:nvSpPr>
        <p:spPr/>
        <p:txBody>
          <a:bodyPr/>
          <a:lstStyle/>
          <a:p>
            <a:r>
              <a:rPr lang="en-AU"/>
              <a:t>Welcome</a:t>
            </a:r>
          </a:p>
        </p:txBody>
      </p:sp>
      <p:sp>
        <p:nvSpPr>
          <p:cNvPr id="8" name="Text Placeholder 7">
            <a:extLst>
              <a:ext uri="{FF2B5EF4-FFF2-40B4-BE49-F238E27FC236}">
                <a16:creationId xmlns:a16="http://schemas.microsoft.com/office/drawing/2014/main" id="{4F4219A2-5D79-4E54-A0BA-051ECF115A0E}"/>
              </a:ext>
            </a:extLst>
          </p:cNvPr>
          <p:cNvSpPr>
            <a:spLocks noGrp="1"/>
          </p:cNvSpPr>
          <p:nvPr>
            <p:ph type="body" idx="1"/>
          </p:nvPr>
        </p:nvSpPr>
        <p:spPr/>
        <p:txBody>
          <a:bodyPr/>
          <a:lstStyle/>
          <a:p>
            <a:r>
              <a:rPr lang="en-AU"/>
              <a:t>Violette Mouchaileh</a:t>
            </a:r>
          </a:p>
        </p:txBody>
      </p:sp>
      <p:sp>
        <p:nvSpPr>
          <p:cNvPr id="6" name="Slide Number Placeholder 5">
            <a:extLst>
              <a:ext uri="{FF2B5EF4-FFF2-40B4-BE49-F238E27FC236}">
                <a16:creationId xmlns:a16="http://schemas.microsoft.com/office/drawing/2014/main" id="{40F80E16-043C-4A42-961A-F292EDF45635}"/>
              </a:ext>
            </a:extLst>
          </p:cNvPr>
          <p:cNvSpPr>
            <a:spLocks noGrp="1"/>
          </p:cNvSpPr>
          <p:nvPr>
            <p:ph type="sldNum" sz="quarter" idx="12"/>
          </p:nvPr>
        </p:nvSpPr>
        <p:spPr/>
        <p:txBody>
          <a:bodyPr/>
          <a:lstStyle/>
          <a:p>
            <a:fld id="{4EC81F68-4976-451A-B2E9-79BCBD2F70CC}" type="slidenum">
              <a:rPr lang="en-AU" smtClean="0"/>
              <a:t>4</a:t>
            </a:fld>
            <a:endParaRPr lang="en-AU"/>
          </a:p>
        </p:txBody>
      </p:sp>
      <p:sp>
        <p:nvSpPr>
          <p:cNvPr id="9" name="Date Placeholder 3">
            <a:extLst>
              <a:ext uri="{FF2B5EF4-FFF2-40B4-BE49-F238E27FC236}">
                <a16:creationId xmlns:a16="http://schemas.microsoft.com/office/drawing/2014/main" id="{7CD8B59F-B247-46B7-ABE7-946C1079E5EF}"/>
              </a:ext>
            </a:extLst>
          </p:cNvPr>
          <p:cNvSpPr>
            <a:spLocks noGrp="1"/>
          </p:cNvSpPr>
          <p:nvPr>
            <p:ph type="dt" sz="half" idx="10"/>
          </p:nvPr>
        </p:nvSpPr>
        <p:spPr>
          <a:xfrm>
            <a:off x="7122319" y="6356351"/>
            <a:ext cx="1302050" cy="365125"/>
          </a:xfrm>
        </p:spPr>
        <p:txBody>
          <a:bodyPr/>
          <a:lstStyle/>
          <a:p>
            <a:fld id="{BB5FF460-C330-4990-A06D-E22BAFBB4687}" type="datetime1">
              <a:rPr lang="en-AU" smtClean="0"/>
              <a:t>25/03/2021</a:t>
            </a:fld>
            <a:endParaRPr lang="en-AU"/>
          </a:p>
        </p:txBody>
      </p:sp>
    </p:spTree>
    <p:extLst>
      <p:ext uri="{BB962C8B-B14F-4D97-AF65-F5344CB8AC3E}">
        <p14:creationId xmlns:p14="http://schemas.microsoft.com/office/powerpoint/2010/main" val="3939808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8BE0-CB0A-498C-8CB9-85B84CB21185}"/>
              </a:ext>
            </a:extLst>
          </p:cNvPr>
          <p:cNvSpPr>
            <a:spLocks noGrp="1"/>
          </p:cNvSpPr>
          <p:nvPr>
            <p:ph type="title"/>
          </p:nvPr>
        </p:nvSpPr>
        <p:spPr/>
        <p:txBody>
          <a:bodyPr/>
          <a:lstStyle/>
          <a:p>
            <a:r>
              <a:rPr lang="en-AU"/>
              <a:t>Action Items</a:t>
            </a:r>
          </a:p>
        </p:txBody>
      </p:sp>
      <p:sp>
        <p:nvSpPr>
          <p:cNvPr id="4" name="Date Placeholder 3">
            <a:extLst>
              <a:ext uri="{FF2B5EF4-FFF2-40B4-BE49-F238E27FC236}">
                <a16:creationId xmlns:a16="http://schemas.microsoft.com/office/drawing/2014/main" id="{E1E0E989-5C5A-4F0D-B018-F43A5D2BA108}"/>
              </a:ext>
            </a:extLst>
          </p:cNvPr>
          <p:cNvSpPr>
            <a:spLocks noGrp="1"/>
          </p:cNvSpPr>
          <p:nvPr>
            <p:ph type="dt" sz="half" idx="10"/>
          </p:nvPr>
        </p:nvSpPr>
        <p:spPr/>
        <p:txBody>
          <a:bodyPr/>
          <a:lstStyle/>
          <a:p>
            <a:fld id="{A7755209-ADD1-469A-A4F2-5D2ACB2109E9}" type="datetime1">
              <a:rPr lang="en-AU" smtClean="0"/>
              <a:t>25/03/2021</a:t>
            </a:fld>
            <a:endParaRPr lang="en-AU"/>
          </a:p>
        </p:txBody>
      </p:sp>
      <p:sp>
        <p:nvSpPr>
          <p:cNvPr id="5" name="Slide Number Placeholder 4">
            <a:extLst>
              <a:ext uri="{FF2B5EF4-FFF2-40B4-BE49-F238E27FC236}">
                <a16:creationId xmlns:a16="http://schemas.microsoft.com/office/drawing/2014/main" id="{695CB15A-A441-4C53-9213-DD69B5632403}"/>
              </a:ext>
            </a:extLst>
          </p:cNvPr>
          <p:cNvSpPr>
            <a:spLocks noGrp="1"/>
          </p:cNvSpPr>
          <p:nvPr>
            <p:ph type="sldNum" sz="quarter" idx="12"/>
          </p:nvPr>
        </p:nvSpPr>
        <p:spPr/>
        <p:txBody>
          <a:bodyPr/>
          <a:lstStyle/>
          <a:p>
            <a:fld id="{4EC81F68-4976-451A-B2E9-79BCBD2F70CC}" type="slidenum">
              <a:rPr lang="en-AU" smtClean="0"/>
              <a:t>5</a:t>
            </a:fld>
            <a:endParaRPr lang="en-AU"/>
          </a:p>
        </p:txBody>
      </p:sp>
      <p:graphicFrame>
        <p:nvGraphicFramePr>
          <p:cNvPr id="9" name="Table 9">
            <a:extLst>
              <a:ext uri="{FF2B5EF4-FFF2-40B4-BE49-F238E27FC236}">
                <a16:creationId xmlns:a16="http://schemas.microsoft.com/office/drawing/2014/main" id="{14E56937-EBC6-47A7-BFF9-9508FC8284C1}"/>
              </a:ext>
            </a:extLst>
          </p:cNvPr>
          <p:cNvGraphicFramePr>
            <a:graphicFrameLocks noGrp="1"/>
          </p:cNvGraphicFramePr>
          <p:nvPr>
            <p:extLst>
              <p:ext uri="{D42A27DB-BD31-4B8C-83A1-F6EECF244321}">
                <p14:modId xmlns:p14="http://schemas.microsoft.com/office/powerpoint/2010/main" val="2610321153"/>
              </p:ext>
            </p:extLst>
          </p:nvPr>
        </p:nvGraphicFramePr>
        <p:xfrm>
          <a:off x="959826" y="2434493"/>
          <a:ext cx="7555524" cy="1079500"/>
        </p:xfrm>
        <a:graphic>
          <a:graphicData uri="http://schemas.openxmlformats.org/drawingml/2006/table">
            <a:tbl>
              <a:tblPr firstRow="1" bandRow="1">
                <a:tableStyleId>{21E4AEA4-8DFA-4A89-87EB-49C32662AFE0}</a:tableStyleId>
              </a:tblPr>
              <a:tblGrid>
                <a:gridCol w="890418">
                  <a:extLst>
                    <a:ext uri="{9D8B030D-6E8A-4147-A177-3AD203B41FA5}">
                      <a16:colId xmlns:a16="http://schemas.microsoft.com/office/drawing/2014/main" val="102140031"/>
                    </a:ext>
                  </a:extLst>
                </a:gridCol>
                <a:gridCol w="936918">
                  <a:extLst>
                    <a:ext uri="{9D8B030D-6E8A-4147-A177-3AD203B41FA5}">
                      <a16:colId xmlns:a16="http://schemas.microsoft.com/office/drawing/2014/main" val="2828239204"/>
                    </a:ext>
                  </a:extLst>
                </a:gridCol>
                <a:gridCol w="3839307">
                  <a:extLst>
                    <a:ext uri="{9D8B030D-6E8A-4147-A177-3AD203B41FA5}">
                      <a16:colId xmlns:a16="http://schemas.microsoft.com/office/drawing/2014/main" val="1077706364"/>
                    </a:ext>
                  </a:extLst>
                </a:gridCol>
                <a:gridCol w="1888881">
                  <a:extLst>
                    <a:ext uri="{9D8B030D-6E8A-4147-A177-3AD203B41FA5}">
                      <a16:colId xmlns:a16="http://schemas.microsoft.com/office/drawing/2014/main" val="1331921437"/>
                    </a:ext>
                  </a:extLst>
                </a:gridCol>
              </a:tblGrid>
              <a:tr h="370840">
                <a:tc>
                  <a:txBody>
                    <a:bodyPr/>
                    <a:lstStyle/>
                    <a:p>
                      <a:r>
                        <a:rPr lang="en-AU"/>
                        <a:t>No.</a:t>
                      </a:r>
                    </a:p>
                  </a:txBody>
                  <a:tcPr/>
                </a:tc>
                <a:tc>
                  <a:txBody>
                    <a:bodyPr/>
                    <a:lstStyle/>
                    <a:p>
                      <a:r>
                        <a:rPr lang="en-AU"/>
                        <a:t>Status </a:t>
                      </a:r>
                    </a:p>
                  </a:txBody>
                  <a:tcPr/>
                </a:tc>
                <a:tc>
                  <a:txBody>
                    <a:bodyPr/>
                    <a:lstStyle/>
                    <a:p>
                      <a:r>
                        <a:rPr lang="en-AU"/>
                        <a:t>Action </a:t>
                      </a:r>
                    </a:p>
                  </a:txBody>
                  <a:tcPr/>
                </a:tc>
                <a:tc>
                  <a:txBody>
                    <a:bodyPr/>
                    <a:lstStyle/>
                    <a:p>
                      <a:r>
                        <a:rPr lang="en-AU"/>
                        <a:t>Comments</a:t>
                      </a:r>
                    </a:p>
                  </a:txBody>
                  <a:tcPr/>
                </a:tc>
                <a:extLst>
                  <a:ext uri="{0D108BD9-81ED-4DB2-BD59-A6C34878D82A}">
                    <a16:rowId xmlns:a16="http://schemas.microsoft.com/office/drawing/2014/main" val="3865096894"/>
                  </a:ext>
                </a:extLst>
              </a:tr>
              <a:tr h="370840">
                <a:tc>
                  <a:txBody>
                    <a:bodyPr/>
                    <a:lstStyle/>
                    <a:p>
                      <a:r>
                        <a:rPr lang="en-AU" sz="1350" b="0" i="0" kern="1200">
                          <a:solidFill>
                            <a:schemeClr val="dk1"/>
                          </a:solidFill>
                          <a:effectLst/>
                          <a:latin typeface="+mn-lt"/>
                          <a:ea typeface="+mn-ea"/>
                          <a:cs typeface="+mn-cs"/>
                        </a:rPr>
                        <a:t>11.6.1</a:t>
                      </a:r>
                      <a:r>
                        <a:rPr lang="en-AU" sz="1350" b="1" i="0" kern="1200">
                          <a:solidFill>
                            <a:schemeClr val="dk1"/>
                          </a:solidFill>
                          <a:effectLst/>
                          <a:latin typeface="+mn-lt"/>
                          <a:ea typeface="+mn-ea"/>
                          <a:cs typeface="+mn-cs"/>
                        </a:rPr>
                        <a:t> </a:t>
                      </a:r>
                      <a:endParaRPr lang="en-AU"/>
                    </a:p>
                  </a:txBody>
                  <a:tcPr/>
                </a:tc>
                <a:tc>
                  <a:txBody>
                    <a:bodyPr/>
                    <a:lstStyle/>
                    <a:p>
                      <a:r>
                        <a:rPr lang="en-AU"/>
                        <a:t>Closed</a:t>
                      </a:r>
                    </a:p>
                  </a:txBody>
                  <a:tcPr/>
                </a:tc>
                <a:tc>
                  <a:txBody>
                    <a:bodyPr/>
                    <a:lstStyle/>
                    <a:p>
                      <a:r>
                        <a:rPr lang="en-AU" sz="1350" b="0" i="0" kern="1200">
                          <a:solidFill>
                            <a:schemeClr val="dk1"/>
                          </a:solidFill>
                          <a:effectLst/>
                          <a:latin typeface="+mn-lt"/>
                          <a:ea typeface="+mn-ea"/>
                          <a:cs typeface="+mn-cs"/>
                        </a:rPr>
                        <a:t>AEMO to add 5MS, Customer Switching and WDR approach to managing interdependency risk to the March Executive Forum Agenda. </a:t>
                      </a:r>
                      <a:endParaRPr lang="en-AU"/>
                    </a:p>
                  </a:txBody>
                  <a:tcPr/>
                </a:tc>
                <a:tc>
                  <a:txBody>
                    <a:bodyPr/>
                    <a:lstStyle/>
                    <a:p>
                      <a:r>
                        <a:rPr lang="en-AU"/>
                        <a:t>To be covered during this session</a:t>
                      </a:r>
                    </a:p>
                  </a:txBody>
                  <a:tcPr/>
                </a:tc>
                <a:extLst>
                  <a:ext uri="{0D108BD9-81ED-4DB2-BD59-A6C34878D82A}">
                    <a16:rowId xmlns:a16="http://schemas.microsoft.com/office/drawing/2014/main" val="1411146350"/>
                  </a:ext>
                </a:extLst>
              </a:tr>
            </a:tbl>
          </a:graphicData>
        </a:graphic>
      </p:graphicFrame>
    </p:spTree>
    <p:extLst>
      <p:ext uri="{BB962C8B-B14F-4D97-AF65-F5344CB8AC3E}">
        <p14:creationId xmlns:p14="http://schemas.microsoft.com/office/powerpoint/2010/main" val="382035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0B1D-8F38-4653-8DBF-F00136DEBB36}"/>
              </a:ext>
            </a:extLst>
          </p:cNvPr>
          <p:cNvSpPr>
            <a:spLocks noGrp="1"/>
          </p:cNvSpPr>
          <p:nvPr>
            <p:ph type="title"/>
          </p:nvPr>
        </p:nvSpPr>
        <p:spPr/>
        <p:txBody>
          <a:bodyPr/>
          <a:lstStyle/>
          <a:p>
            <a:r>
              <a:rPr lang="en-AU"/>
              <a:t>Program Update </a:t>
            </a:r>
          </a:p>
        </p:txBody>
      </p:sp>
      <p:sp>
        <p:nvSpPr>
          <p:cNvPr id="3" name="Text Placeholder 2">
            <a:extLst>
              <a:ext uri="{FF2B5EF4-FFF2-40B4-BE49-F238E27FC236}">
                <a16:creationId xmlns:a16="http://schemas.microsoft.com/office/drawing/2014/main" id="{5D98008C-F2F6-4F93-A7F5-5282D78A577B}"/>
              </a:ext>
            </a:extLst>
          </p:cNvPr>
          <p:cNvSpPr>
            <a:spLocks noGrp="1"/>
          </p:cNvSpPr>
          <p:nvPr>
            <p:ph type="body" idx="1"/>
          </p:nvPr>
        </p:nvSpPr>
        <p:spPr/>
        <p:txBody>
          <a:bodyPr/>
          <a:lstStyle/>
          <a:p>
            <a:r>
              <a:rPr lang="en-AU"/>
              <a:t>Rowena Leung</a:t>
            </a:r>
          </a:p>
        </p:txBody>
      </p:sp>
      <p:sp>
        <p:nvSpPr>
          <p:cNvPr id="4" name="Date Placeholder 3">
            <a:extLst>
              <a:ext uri="{FF2B5EF4-FFF2-40B4-BE49-F238E27FC236}">
                <a16:creationId xmlns:a16="http://schemas.microsoft.com/office/drawing/2014/main" id="{E030A8D1-C093-4617-832F-3E357EB953D6}"/>
              </a:ext>
            </a:extLst>
          </p:cNvPr>
          <p:cNvSpPr>
            <a:spLocks noGrp="1"/>
          </p:cNvSpPr>
          <p:nvPr>
            <p:ph type="dt" sz="half" idx="10"/>
          </p:nvPr>
        </p:nvSpPr>
        <p:spPr/>
        <p:txBody>
          <a:bodyPr/>
          <a:lstStyle/>
          <a:p>
            <a:fld id="{422D03C1-86EC-4B2D-A650-A7ADA918C9CC}" type="datetime1">
              <a:rPr lang="en-AU" smtClean="0"/>
              <a:t>25/03/2021</a:t>
            </a:fld>
            <a:endParaRPr lang="en-AU"/>
          </a:p>
        </p:txBody>
      </p:sp>
      <p:sp>
        <p:nvSpPr>
          <p:cNvPr id="5" name="Slide Number Placeholder 4">
            <a:extLst>
              <a:ext uri="{FF2B5EF4-FFF2-40B4-BE49-F238E27FC236}">
                <a16:creationId xmlns:a16="http://schemas.microsoft.com/office/drawing/2014/main" id="{8CED79A9-D450-46EE-AD5E-7F5DF8C5645B}"/>
              </a:ext>
            </a:extLst>
          </p:cNvPr>
          <p:cNvSpPr>
            <a:spLocks noGrp="1"/>
          </p:cNvSpPr>
          <p:nvPr>
            <p:ph type="sldNum" sz="quarter" idx="12"/>
          </p:nvPr>
        </p:nvSpPr>
        <p:spPr/>
        <p:txBody>
          <a:bodyPr/>
          <a:lstStyle/>
          <a:p>
            <a:fld id="{4EC81F68-4976-451A-B2E9-79BCBD2F70CC}" type="slidenum">
              <a:rPr lang="en-AU" smtClean="0"/>
              <a:pPr/>
              <a:t>6</a:t>
            </a:fld>
            <a:endParaRPr lang="en-AU"/>
          </a:p>
        </p:txBody>
      </p:sp>
    </p:spTree>
    <p:extLst>
      <p:ext uri="{BB962C8B-B14F-4D97-AF65-F5344CB8AC3E}">
        <p14:creationId xmlns:p14="http://schemas.microsoft.com/office/powerpoint/2010/main" val="188986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EE7F-C438-4981-BCD8-B88E401D4999}"/>
              </a:ext>
            </a:extLst>
          </p:cNvPr>
          <p:cNvSpPr>
            <a:spLocks noGrp="1"/>
          </p:cNvSpPr>
          <p:nvPr>
            <p:ph type="title"/>
          </p:nvPr>
        </p:nvSpPr>
        <p:spPr/>
        <p:txBody>
          <a:bodyPr/>
          <a:lstStyle/>
          <a:p>
            <a:r>
              <a:rPr lang="en-AU"/>
              <a:t>5MS &amp; GS Program Timeline</a:t>
            </a:r>
          </a:p>
        </p:txBody>
      </p:sp>
      <p:sp>
        <p:nvSpPr>
          <p:cNvPr id="4" name="Slide Number Placeholder 3">
            <a:extLst>
              <a:ext uri="{FF2B5EF4-FFF2-40B4-BE49-F238E27FC236}">
                <a16:creationId xmlns:a16="http://schemas.microsoft.com/office/drawing/2014/main" id="{74B8803A-3D07-46F4-83A0-28A6615CD3A9}"/>
              </a:ext>
            </a:extLst>
          </p:cNvPr>
          <p:cNvSpPr>
            <a:spLocks noGrp="1"/>
          </p:cNvSpPr>
          <p:nvPr>
            <p:ph type="sldNum" sz="quarter" idx="12"/>
          </p:nvPr>
        </p:nvSpPr>
        <p:spPr/>
        <p:txBody>
          <a:bodyPr/>
          <a:lstStyle/>
          <a:p>
            <a:fld id="{4EC81F68-4976-451A-B2E9-79BCBD2F70CC}" type="slidenum">
              <a:rPr lang="en-AU" smtClean="0"/>
              <a:t>7</a:t>
            </a:fld>
            <a:endParaRPr lang="en-AU"/>
          </a:p>
        </p:txBody>
      </p:sp>
      <p:sp>
        <p:nvSpPr>
          <p:cNvPr id="5" name="Title 1">
            <a:extLst>
              <a:ext uri="{FF2B5EF4-FFF2-40B4-BE49-F238E27FC236}">
                <a16:creationId xmlns:a16="http://schemas.microsoft.com/office/drawing/2014/main" id="{68BD8ADF-448D-4F12-A031-242903303AE7}"/>
              </a:ext>
            </a:extLst>
          </p:cNvPr>
          <p:cNvSpPr txBox="1">
            <a:spLocks/>
          </p:cNvSpPr>
          <p:nvPr/>
        </p:nvSpPr>
        <p:spPr>
          <a:xfrm>
            <a:off x="7496479" y="-5958"/>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05-03-2021</a:t>
            </a:r>
          </a:p>
        </p:txBody>
      </p:sp>
      <p:pic>
        <p:nvPicPr>
          <p:cNvPr id="3" name="Picture 2">
            <a:extLst>
              <a:ext uri="{FF2B5EF4-FFF2-40B4-BE49-F238E27FC236}">
                <a16:creationId xmlns:a16="http://schemas.microsoft.com/office/drawing/2014/main" id="{771283C0-D3A6-4E32-BEAD-D5F02537DD3C}"/>
              </a:ext>
            </a:extLst>
          </p:cNvPr>
          <p:cNvPicPr>
            <a:picLocks noChangeAspect="1"/>
          </p:cNvPicPr>
          <p:nvPr/>
        </p:nvPicPr>
        <p:blipFill>
          <a:blip r:embed="rId2"/>
          <a:stretch>
            <a:fillRect/>
          </a:stretch>
        </p:blipFill>
        <p:spPr>
          <a:xfrm>
            <a:off x="940036" y="1325564"/>
            <a:ext cx="7238289" cy="5468399"/>
          </a:xfrm>
          <a:prstGeom prst="rect">
            <a:avLst/>
          </a:prstGeom>
        </p:spPr>
      </p:pic>
    </p:spTree>
    <p:extLst>
      <p:ext uri="{BB962C8B-B14F-4D97-AF65-F5344CB8AC3E}">
        <p14:creationId xmlns:p14="http://schemas.microsoft.com/office/powerpoint/2010/main" val="932227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49BD-C529-4DA7-AA62-9268B7E8D99C}"/>
              </a:ext>
            </a:extLst>
          </p:cNvPr>
          <p:cNvSpPr>
            <a:spLocks noGrp="1"/>
          </p:cNvSpPr>
          <p:nvPr>
            <p:ph type="title"/>
          </p:nvPr>
        </p:nvSpPr>
        <p:spPr>
          <a:xfrm>
            <a:off x="149022" y="520325"/>
            <a:ext cx="6215117" cy="668834"/>
          </a:xfrm>
        </p:spPr>
        <p:txBody>
          <a:bodyPr>
            <a:normAutofit fontScale="90000"/>
          </a:bodyPr>
          <a:lstStyle/>
          <a:p>
            <a:r>
              <a:rPr lang="en-AU" sz="3200"/>
              <a:t>5MS Program – IT Systems Status</a:t>
            </a:r>
          </a:p>
        </p:txBody>
      </p:sp>
      <p:graphicFrame>
        <p:nvGraphicFramePr>
          <p:cNvPr id="4" name="Table 5">
            <a:extLst>
              <a:ext uri="{FF2B5EF4-FFF2-40B4-BE49-F238E27FC236}">
                <a16:creationId xmlns:a16="http://schemas.microsoft.com/office/drawing/2014/main" id="{15C9E039-7642-4B14-9842-8E13F85B67F9}"/>
              </a:ext>
            </a:extLst>
          </p:cNvPr>
          <p:cNvGraphicFramePr>
            <a:graphicFrameLocks noGrp="1"/>
          </p:cNvGraphicFramePr>
          <p:nvPr>
            <p:extLst>
              <p:ext uri="{D42A27DB-BD31-4B8C-83A1-F6EECF244321}">
                <p14:modId xmlns:p14="http://schemas.microsoft.com/office/powerpoint/2010/main" val="35728852"/>
              </p:ext>
            </p:extLst>
          </p:nvPr>
        </p:nvGraphicFramePr>
        <p:xfrm>
          <a:off x="149022" y="1617082"/>
          <a:ext cx="8791488" cy="5122046"/>
        </p:xfrm>
        <a:graphic>
          <a:graphicData uri="http://schemas.openxmlformats.org/drawingml/2006/table">
            <a:tbl>
              <a:tblPr firstRow="1" bandRow="1">
                <a:tableStyleId>{7DF18680-E054-41AD-8BC1-D1AEF772440D}</a:tableStyleId>
              </a:tblPr>
              <a:tblGrid>
                <a:gridCol w="1327515">
                  <a:extLst>
                    <a:ext uri="{9D8B030D-6E8A-4147-A177-3AD203B41FA5}">
                      <a16:colId xmlns:a16="http://schemas.microsoft.com/office/drawing/2014/main" val="1872688485"/>
                    </a:ext>
                  </a:extLst>
                </a:gridCol>
                <a:gridCol w="668153">
                  <a:extLst>
                    <a:ext uri="{9D8B030D-6E8A-4147-A177-3AD203B41FA5}">
                      <a16:colId xmlns:a16="http://schemas.microsoft.com/office/drawing/2014/main" val="3399446734"/>
                    </a:ext>
                  </a:extLst>
                </a:gridCol>
                <a:gridCol w="6795820">
                  <a:extLst>
                    <a:ext uri="{9D8B030D-6E8A-4147-A177-3AD203B41FA5}">
                      <a16:colId xmlns:a16="http://schemas.microsoft.com/office/drawing/2014/main" val="1132200289"/>
                    </a:ext>
                  </a:extLst>
                </a:gridCol>
              </a:tblGrid>
              <a:tr h="276565">
                <a:tc>
                  <a:txBody>
                    <a:bodyPr/>
                    <a:lstStyle/>
                    <a:p>
                      <a:r>
                        <a:rPr lang="en-AU" sz="1400" b="1" kern="1200">
                          <a:solidFill>
                            <a:schemeClr val="lt1"/>
                          </a:solidFill>
                          <a:latin typeface="+mn-lt"/>
                          <a:ea typeface="+mn-ea"/>
                          <a:cs typeface="+mn-cs"/>
                        </a:rPr>
                        <a:t>Stream</a:t>
                      </a:r>
                    </a:p>
                  </a:txBody>
                  <a:tcPr marL="51435" marR="51435" marT="25718" marB="25718" anchor="ctr">
                    <a:solidFill>
                      <a:schemeClr val="accent2"/>
                    </a:solidFill>
                  </a:tcPr>
                </a:tc>
                <a:tc>
                  <a:txBody>
                    <a:bodyPr/>
                    <a:lstStyle/>
                    <a:p>
                      <a:r>
                        <a:rPr lang="en-AU" sz="1400" b="1" kern="1200">
                          <a:solidFill>
                            <a:schemeClr val="lt1"/>
                          </a:solidFill>
                          <a:latin typeface="+mn-lt"/>
                          <a:ea typeface="+mn-ea"/>
                          <a:cs typeface="+mn-cs"/>
                        </a:rPr>
                        <a:t>Status</a:t>
                      </a:r>
                    </a:p>
                  </a:txBody>
                  <a:tcPr marL="51435" marR="51435" marT="25718" marB="25718">
                    <a:solidFill>
                      <a:schemeClr val="accent2"/>
                    </a:solidFill>
                  </a:tcPr>
                </a:tc>
                <a:tc>
                  <a:txBody>
                    <a:bodyPr/>
                    <a:lstStyle/>
                    <a:p>
                      <a:r>
                        <a:rPr lang="en-AU" sz="1400"/>
                        <a:t>Commentary</a:t>
                      </a:r>
                      <a:endParaRPr lang="en-AU" sz="1400">
                        <a:latin typeface="Segoe UI Semilight"/>
                        <a:cs typeface="Segoe UI Semilight"/>
                      </a:endParaRPr>
                    </a:p>
                  </a:txBody>
                  <a:tcPr marL="51435" marR="51435" marT="25718" marB="25718">
                    <a:solidFill>
                      <a:schemeClr val="accent2"/>
                    </a:solidFill>
                  </a:tcPr>
                </a:tc>
                <a:extLst>
                  <a:ext uri="{0D108BD9-81ED-4DB2-BD59-A6C34878D82A}">
                    <a16:rowId xmlns:a16="http://schemas.microsoft.com/office/drawing/2014/main" val="3006173975"/>
                  </a:ext>
                </a:extLst>
              </a:tr>
              <a:tr h="967491">
                <a:tc>
                  <a:txBody>
                    <a:bodyPr/>
                    <a:lstStyle/>
                    <a:p>
                      <a:r>
                        <a:rPr lang="en-AU" sz="1400" b="1"/>
                        <a:t>Retail</a:t>
                      </a:r>
                      <a:endParaRPr lang="en-AU" sz="1400" b="1">
                        <a:latin typeface="Segoe UI Semilight"/>
                        <a:cs typeface="Segoe UI Semilight"/>
                      </a:endParaRPr>
                    </a:p>
                  </a:txBody>
                  <a:tcPr marL="72000" marR="72000" marT="27000" marB="27000" anchor="ctr">
                    <a:solidFill>
                      <a:srgbClr val="EDEDEF"/>
                    </a:solidFill>
                  </a:tcPr>
                </a:tc>
                <a:tc>
                  <a:txBody>
                    <a:bodyPr/>
                    <a:lstStyle/>
                    <a:p>
                      <a:pPr marL="285750" indent="-285750">
                        <a:lnSpc>
                          <a:spcPct val="100000"/>
                        </a:lnSpc>
                        <a:spcBef>
                          <a:spcPts val="400"/>
                        </a:spcBef>
                        <a:spcAft>
                          <a:spcPts val="0"/>
                        </a:spcAft>
                        <a:buFont typeface="Arial" panose="020B0604020202020204" pitchFamily="34" charset="0"/>
                        <a:buChar char="•"/>
                      </a:pPr>
                      <a:endParaRPr lang="en-AU" sz="1400"/>
                    </a:p>
                  </a:txBody>
                  <a:tcPr marL="27000" marR="27000" marT="27000" marB="27000" anchor="ctr">
                    <a:solidFill>
                      <a:srgbClr val="EDEDEF"/>
                    </a:solidFill>
                  </a:tcPr>
                </a:tc>
                <a:tc>
                  <a:txBody>
                    <a:bodyPr/>
                    <a:lstStyle/>
                    <a:p>
                      <a:pPr marL="285750" marR="0" lvl="0" indent="-285750" algn="l" defTabSz="6858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AU" sz="1200"/>
                        <a:t>AEMO is targeting a Retail Go-Live timeline for the 31-May-21 with regular checkpoints with the PCF and a fall-back date of up to 21 June 21.</a:t>
                      </a:r>
                    </a:p>
                    <a:p>
                      <a:pPr marL="285750" marR="0" lvl="0" indent="-285750" algn="l" defTabSz="6858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AU" sz="1200"/>
                        <a:t>The next slide provides detail on the status of the Retail Go-Live measured against 31-May and the March checkpoint status as presented to PCF on 18-Mar-21</a:t>
                      </a:r>
                    </a:p>
                  </a:txBody>
                  <a:tcPr marL="72000" marR="72000" marT="72000" marB="72000" anchor="ctr">
                    <a:solidFill>
                      <a:srgbClr val="EDEDEF"/>
                    </a:solidFill>
                  </a:tcPr>
                </a:tc>
                <a:extLst>
                  <a:ext uri="{0D108BD9-81ED-4DB2-BD59-A6C34878D82A}">
                    <a16:rowId xmlns:a16="http://schemas.microsoft.com/office/drawing/2014/main" val="2151429277"/>
                  </a:ext>
                </a:extLst>
              </a:tr>
              <a:tr h="882599">
                <a:tc>
                  <a:txBody>
                    <a:bodyPr/>
                    <a:lstStyle/>
                    <a:p>
                      <a:r>
                        <a:rPr lang="en-AU" sz="1400" b="1"/>
                        <a:t>Dispatch</a:t>
                      </a:r>
                      <a:endParaRPr lang="en-AU" sz="1400" b="1">
                        <a:latin typeface="Segoe UI Semilight"/>
                        <a:cs typeface="Segoe UI Semilight"/>
                      </a:endParaRPr>
                    </a:p>
                  </a:txBody>
                  <a:tcPr marL="72000" marR="72000" marT="54000" marB="54000" anchor="ctr">
                    <a:solidFill>
                      <a:srgbClr val="D8D9DE"/>
                    </a:solidFill>
                  </a:tcPr>
                </a:tc>
                <a:tc>
                  <a:txBody>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AU" sz="1400" kern="1200">
                        <a:solidFill>
                          <a:schemeClr val="dk1"/>
                        </a:solidFill>
                        <a:latin typeface="Segoe UI Semilight"/>
                        <a:ea typeface="+mn-ea"/>
                        <a:cs typeface="Segoe UI Semilight"/>
                      </a:endParaRPr>
                    </a:p>
                  </a:txBody>
                  <a:tcPr marL="27000" marR="27000" marT="54000" marB="54000" anchor="ctr">
                    <a:solidFill>
                      <a:srgbClr val="D8D9DE"/>
                    </a:solidFill>
                  </a:tcPr>
                </a:tc>
                <a:tc>
                  <a:txBody>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200"/>
                        <a:t>On schedule for 01-Apr-21 go-live</a:t>
                      </a:r>
                    </a:p>
                    <a:p>
                      <a:pPr marL="285750" marR="0" lvl="0" indent="-285750" algn="l">
                        <a:lnSpc>
                          <a:spcPct val="100000"/>
                        </a:lnSpc>
                        <a:spcBef>
                          <a:spcPts val="600"/>
                        </a:spcBef>
                        <a:spcAft>
                          <a:spcPts val="0"/>
                        </a:spcAft>
                        <a:buClrTx/>
                        <a:buSzTx/>
                        <a:buFont typeface="Arial" panose="020B0604020202020204" pitchFamily="34" charset="0"/>
                        <a:buChar char="•"/>
                      </a:pPr>
                      <a:r>
                        <a:rPr lang="en-AU" sz="1200"/>
                        <a:t>Industry Test period completed</a:t>
                      </a:r>
                    </a:p>
                    <a:p>
                      <a:pPr marL="285750" marR="0" lvl="0" indent="-285750" algn="l">
                        <a:lnSpc>
                          <a:spcPct val="100000"/>
                        </a:lnSpc>
                        <a:spcBef>
                          <a:spcPts val="600"/>
                        </a:spcBef>
                        <a:spcAft>
                          <a:spcPts val="0"/>
                        </a:spcAft>
                        <a:buClrTx/>
                        <a:buSzTx/>
                        <a:buFont typeface="Arial" panose="020B0604020202020204" pitchFamily="34" charset="0"/>
                        <a:buChar char="•"/>
                      </a:pPr>
                      <a:r>
                        <a:rPr lang="en-AU" sz="1200"/>
                        <a:t>Industry go-live plan finalised</a:t>
                      </a:r>
                    </a:p>
                  </a:txBody>
                  <a:tcPr marL="72000" marR="72000" marT="72000" marB="72000" anchor="ctr">
                    <a:solidFill>
                      <a:srgbClr val="D8D9DE"/>
                    </a:solidFill>
                  </a:tcPr>
                </a:tc>
                <a:extLst>
                  <a:ext uri="{0D108BD9-81ED-4DB2-BD59-A6C34878D82A}">
                    <a16:rowId xmlns:a16="http://schemas.microsoft.com/office/drawing/2014/main" val="1984825409"/>
                  </a:ext>
                </a:extLst>
              </a:tr>
              <a:tr h="2155988">
                <a:tc>
                  <a:txBody>
                    <a:bodyPr/>
                    <a:lstStyle/>
                    <a:p>
                      <a:r>
                        <a:rPr lang="en-AU" sz="1400" b="1"/>
                        <a:t>Settlements</a:t>
                      </a:r>
                      <a:endParaRPr lang="en-AU" sz="1400" b="1">
                        <a:latin typeface="Segoe UI Semilight"/>
                        <a:cs typeface="Segoe UI Semilight"/>
                      </a:endParaRPr>
                    </a:p>
                  </a:txBody>
                  <a:tcPr marL="72000" marR="72000" marT="40500" marB="20250" anchor="ctr">
                    <a:lnB w="12700" cap="flat" cmpd="sng" algn="ctr">
                      <a:solidFill>
                        <a:schemeClr val="bg1"/>
                      </a:solidFill>
                      <a:prstDash val="solid"/>
                      <a:round/>
                      <a:headEnd type="none" w="med" len="med"/>
                      <a:tailEnd type="none" w="med" len="med"/>
                    </a:lnB>
                    <a:solidFill>
                      <a:srgbClr val="EDEDEF"/>
                    </a:solidFill>
                  </a:tcPr>
                </a:tc>
                <a:tc>
                  <a:txBody>
                    <a:bodyPr/>
                    <a:lstStyle/>
                    <a:p>
                      <a:pPr marL="285750" indent="-285750" algn="l" rtl="0" eaLnBrk="1" latinLnBrk="0" hangingPunct="1">
                        <a:lnSpc>
                          <a:spcPct val="100000"/>
                        </a:lnSpc>
                        <a:spcBef>
                          <a:spcPts val="600"/>
                        </a:spcBef>
                        <a:spcAft>
                          <a:spcPts val="0"/>
                        </a:spcAft>
                        <a:buFont typeface="Arial" panose="020B0604020202020204" pitchFamily="34" charset="0"/>
                        <a:buChar char="•"/>
                      </a:pPr>
                      <a:endParaRPr lang="en-AU" sz="1400" kern="1200">
                        <a:solidFill>
                          <a:schemeClr val="dk1"/>
                        </a:solidFill>
                        <a:latin typeface="Segoe UI Semilight"/>
                        <a:ea typeface="+mn-ea"/>
                        <a:cs typeface="Segoe UI Semilight"/>
                      </a:endParaRPr>
                    </a:p>
                  </a:txBody>
                  <a:tcPr marL="27000" marR="27000" marT="54000" marB="54000" anchor="ctr">
                    <a:lnB w="12700" cap="flat" cmpd="sng" algn="ctr">
                      <a:solidFill>
                        <a:schemeClr val="bg1"/>
                      </a:solidFill>
                      <a:prstDash val="solid"/>
                      <a:round/>
                      <a:headEnd type="none" w="med" len="med"/>
                      <a:tailEnd type="none" w="med" len="med"/>
                    </a:lnB>
                    <a:solidFill>
                      <a:srgbClr val="EDEDEF"/>
                    </a:solidFill>
                  </a:tcPr>
                </a:tc>
                <a:tc>
                  <a:txBody>
                    <a:bodyPr/>
                    <a:lstStyle/>
                    <a:p>
                      <a:pPr marL="182245" marR="0" lvl="0" indent="-182245" algn="l" rtl="0" eaLnBrk="1" fontAlgn="auto" latinLnBrk="0" hangingPunct="1">
                        <a:lnSpc>
                          <a:spcPct val="100000"/>
                        </a:lnSpc>
                        <a:spcBef>
                          <a:spcPts val="600"/>
                        </a:spcBef>
                        <a:spcAft>
                          <a:spcPts val="0"/>
                        </a:spcAft>
                        <a:buClrTx/>
                        <a:buSzTx/>
                        <a:buFont typeface="Arial" panose="020B0604020202020204" pitchFamily="34" charset="0"/>
                        <a:buChar char="•"/>
                      </a:pPr>
                      <a:r>
                        <a:rPr lang="en-AU" sz="1200"/>
                        <a:t>Cutover of Settlements release into pre-production on 19-Mar-21 as scheduled to commence</a:t>
                      </a:r>
                    </a:p>
                    <a:p>
                      <a:pPr marL="182245" marR="0" lvl="0" indent="-182245" algn="l" rtl="0" eaLnBrk="1" fontAlgn="auto" latinLnBrk="0" hangingPunct="1">
                        <a:lnSpc>
                          <a:spcPct val="100000"/>
                        </a:lnSpc>
                        <a:spcBef>
                          <a:spcPts val="600"/>
                        </a:spcBef>
                        <a:spcAft>
                          <a:spcPts val="0"/>
                        </a:spcAft>
                        <a:buClrTx/>
                        <a:buSzTx/>
                        <a:buFont typeface="Arial" panose="020B0604020202020204" pitchFamily="34" charset="0"/>
                        <a:buChar char="•"/>
                      </a:pPr>
                      <a:r>
                        <a:rPr lang="en-AU" sz="1200"/>
                        <a:t>Settlements industry test period on track for 22 Mar 21</a:t>
                      </a:r>
                    </a:p>
                    <a:p>
                      <a:pPr marL="182245" marR="0" lvl="0" indent="-182245" algn="l">
                        <a:lnSpc>
                          <a:spcPct val="100000"/>
                        </a:lnSpc>
                        <a:spcBef>
                          <a:spcPts val="600"/>
                        </a:spcBef>
                        <a:spcAft>
                          <a:spcPts val="0"/>
                        </a:spcAft>
                        <a:buClrTx/>
                        <a:buSzTx/>
                        <a:buFont typeface="Arial" panose="020B0604020202020204" pitchFamily="34" charset="0"/>
                        <a:buChar char="•"/>
                      </a:pPr>
                      <a:r>
                        <a:rPr lang="en-AU" sz="1200"/>
                        <a:t>Additional testing of the new Settlements solution with the current MDM solution </a:t>
                      </a:r>
                      <a:r>
                        <a:rPr lang="en-AU" sz="1200">
                          <a:solidFill>
                            <a:schemeClr val="tx1"/>
                          </a:solidFill>
                        </a:rPr>
                        <a:t>progressing</a:t>
                      </a:r>
                    </a:p>
                    <a:p>
                      <a:pPr marL="182245" marR="0" lvl="0" indent="-182245" algn="l">
                        <a:lnSpc>
                          <a:spcPct val="100000"/>
                        </a:lnSpc>
                        <a:spcBef>
                          <a:spcPts val="600"/>
                        </a:spcBef>
                        <a:spcAft>
                          <a:spcPts val="0"/>
                        </a:spcAft>
                        <a:buClrTx/>
                        <a:buSzTx/>
                        <a:buFont typeface="Arial" panose="020B0604020202020204" pitchFamily="34" charset="0"/>
                        <a:buChar char="•"/>
                      </a:pPr>
                      <a:r>
                        <a:rPr lang="en-AU" sz="1200" kern="1200"/>
                        <a:t>Overall, no significant defects or issues, high level of confidence in product for 30-minute functionality - progressive testing on 5-minute functionality continuing </a:t>
                      </a:r>
                    </a:p>
                    <a:p>
                      <a:pPr marL="182245" marR="0" lvl="0" indent="-182245" algn="l">
                        <a:lnSpc>
                          <a:spcPct val="100000"/>
                        </a:lnSpc>
                        <a:spcBef>
                          <a:spcPts val="600"/>
                        </a:spcBef>
                        <a:spcAft>
                          <a:spcPts val="0"/>
                        </a:spcAft>
                        <a:buClrTx/>
                        <a:buSzTx/>
                        <a:buFont typeface="Arial" panose="020B0604020202020204" pitchFamily="34" charset="0"/>
                        <a:buChar char="•"/>
                      </a:pPr>
                      <a:r>
                        <a:rPr lang="en-AU" sz="1200" kern="1200"/>
                        <a:t>Independent certification of settlements calculations complete. Parallel run complete. </a:t>
                      </a:r>
                    </a:p>
                    <a:p>
                      <a:pPr marL="182245" marR="0" lvl="0" indent="-182245" algn="l">
                        <a:lnSpc>
                          <a:spcPct val="100000"/>
                        </a:lnSpc>
                        <a:spcBef>
                          <a:spcPts val="600"/>
                        </a:spcBef>
                        <a:spcAft>
                          <a:spcPts val="0"/>
                        </a:spcAft>
                        <a:buClrTx/>
                        <a:buSzTx/>
                        <a:buFont typeface="Arial" panose="020B0604020202020204" pitchFamily="34" charset="0"/>
                        <a:buChar char="•"/>
                      </a:pPr>
                      <a:r>
                        <a:rPr lang="en-AU" sz="1200" kern="1200"/>
                        <a:t>Performance testing and cutover activities are underway. </a:t>
                      </a:r>
                      <a:endParaRPr lang="en-AU"/>
                    </a:p>
                    <a:p>
                      <a:pPr marL="182245" indent="-182245" algn="l" rtl="0" eaLnBrk="1" latinLnBrk="0" hangingPunct="1">
                        <a:lnSpc>
                          <a:spcPct val="100000"/>
                        </a:lnSpc>
                        <a:spcBef>
                          <a:spcPts val="600"/>
                        </a:spcBef>
                        <a:spcAft>
                          <a:spcPts val="600"/>
                        </a:spcAft>
                        <a:buFont typeface="Arial" panose="020B0604020202020204" pitchFamily="34" charset="0"/>
                        <a:buChar char="•"/>
                      </a:pPr>
                      <a:r>
                        <a:rPr lang="en-AU" sz="1200" kern="1200"/>
                        <a:t>Industry go-live plan issued for review by RWG. Final version due 01-Apr-21</a:t>
                      </a:r>
                    </a:p>
                  </a:txBody>
                  <a:tcPr marL="72000" marR="72000" marT="72000" marB="72000" anchor="ctr">
                    <a:lnB w="12700" cap="flat" cmpd="sng" algn="ctr">
                      <a:solidFill>
                        <a:schemeClr val="bg1"/>
                      </a:solidFill>
                      <a:prstDash val="solid"/>
                      <a:round/>
                      <a:headEnd type="none" w="med" len="med"/>
                      <a:tailEnd type="none" w="med" len="med"/>
                    </a:lnB>
                    <a:solidFill>
                      <a:srgbClr val="EDEDEF"/>
                    </a:solidFill>
                  </a:tcPr>
                </a:tc>
                <a:extLst>
                  <a:ext uri="{0D108BD9-81ED-4DB2-BD59-A6C34878D82A}">
                    <a16:rowId xmlns:a16="http://schemas.microsoft.com/office/drawing/2014/main" val="1811143537"/>
                  </a:ext>
                </a:extLst>
              </a:tr>
              <a:tr h="839403">
                <a:tc>
                  <a:txBody>
                    <a:bodyPr/>
                    <a:lstStyle/>
                    <a:p>
                      <a:pPr marL="0" algn="l" defTabSz="685800" rtl="0" eaLnBrk="1" latinLnBrk="0" hangingPunct="1"/>
                      <a:r>
                        <a:rPr lang="en-AU" sz="1400" b="1" kern="1200">
                          <a:solidFill>
                            <a:schemeClr val="dk1"/>
                          </a:solidFill>
                          <a:latin typeface="+mn-lt"/>
                          <a:ea typeface="+mn-ea"/>
                          <a:cs typeface="+mn-cs"/>
                        </a:rPr>
                        <a:t>Overall AEMO Status</a:t>
                      </a:r>
                    </a:p>
                  </a:txBody>
                  <a:tcPr marL="72000" marR="72000" marT="40500" marB="20250" anchor="ct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285750" indent="-285750" algn="l" rtl="0" eaLnBrk="1" latinLnBrk="0" hangingPunct="1">
                        <a:lnSpc>
                          <a:spcPct val="100000"/>
                        </a:lnSpc>
                        <a:spcBef>
                          <a:spcPts val="600"/>
                        </a:spcBef>
                        <a:spcAft>
                          <a:spcPts val="0"/>
                        </a:spcAft>
                        <a:buFont typeface="Arial" panose="020B0604020202020204" pitchFamily="34" charset="0"/>
                        <a:buChar char="•"/>
                      </a:pPr>
                      <a:endParaRPr lang="en-AU" sz="1400" kern="1200">
                        <a:solidFill>
                          <a:schemeClr val="dk1"/>
                        </a:solidFill>
                        <a:latin typeface="Segoe UI Semilight"/>
                        <a:ea typeface="+mn-ea"/>
                        <a:cs typeface="Segoe UI Semilight"/>
                      </a:endParaRPr>
                    </a:p>
                  </a:txBody>
                  <a:tcPr marL="27000" marR="27000" marT="54000" marB="5400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tc>
                  <a:txBody>
                    <a:bodyPr/>
                    <a:lstStyle/>
                    <a:p>
                      <a:pPr marL="182245" marR="0" lvl="0" indent="-182245" algn="l" rtl="0" eaLnBrk="1" fontAlgn="auto" latinLnBrk="0" hangingPunct="1">
                        <a:lnSpc>
                          <a:spcPct val="100000"/>
                        </a:lnSpc>
                        <a:spcBef>
                          <a:spcPts val="600"/>
                        </a:spcBef>
                        <a:spcAft>
                          <a:spcPts val="0"/>
                        </a:spcAft>
                        <a:buClrTx/>
                        <a:buSzTx/>
                        <a:buFont typeface="Arial" panose="020B0604020202020204" pitchFamily="34" charset="0"/>
                        <a:buChar char="•"/>
                      </a:pPr>
                      <a:r>
                        <a:rPr lang="en-AU" sz="1200" kern="1200" dirty="0">
                          <a:solidFill>
                            <a:schemeClr val="dk1"/>
                          </a:solidFill>
                          <a:latin typeface="+mn-lt"/>
                          <a:ea typeface="+mn-ea"/>
                          <a:cs typeface="+mn-cs"/>
                        </a:rPr>
                        <a:t>Overall, the AEMO 5MS program remains Amber.  Although good progress has been made across all workstreams and we are tracking to the re-baselined schedule, the Retail workstream remains Amber.   </a:t>
                      </a:r>
                    </a:p>
                  </a:txBody>
                  <a:tcPr marL="27000" marR="27000" marT="54000" marB="54000" anchor="ct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DFDFD"/>
                    </a:solidFill>
                  </a:tcPr>
                </a:tc>
                <a:extLst>
                  <a:ext uri="{0D108BD9-81ED-4DB2-BD59-A6C34878D82A}">
                    <a16:rowId xmlns:a16="http://schemas.microsoft.com/office/drawing/2014/main" val="882051270"/>
                  </a:ext>
                </a:extLst>
              </a:tr>
            </a:tbl>
          </a:graphicData>
        </a:graphic>
      </p:graphicFrame>
      <p:graphicFrame>
        <p:nvGraphicFramePr>
          <p:cNvPr id="40" name="Table 40">
            <a:extLst>
              <a:ext uri="{FF2B5EF4-FFF2-40B4-BE49-F238E27FC236}">
                <a16:creationId xmlns:a16="http://schemas.microsoft.com/office/drawing/2014/main" id="{7BBB43F5-8445-4590-9801-91AE86077989}"/>
              </a:ext>
            </a:extLst>
          </p:cNvPr>
          <p:cNvGraphicFramePr>
            <a:graphicFrameLocks noGrp="1"/>
          </p:cNvGraphicFramePr>
          <p:nvPr/>
        </p:nvGraphicFramePr>
        <p:xfrm>
          <a:off x="7160730" y="275428"/>
          <a:ext cx="1686531" cy="719142"/>
        </p:xfrm>
        <a:graphic>
          <a:graphicData uri="http://schemas.openxmlformats.org/drawingml/2006/table">
            <a:tbl>
              <a:tblPr firstRow="1" bandRow="1">
                <a:tableStyleId>{5C22544A-7EE6-4342-B048-85BDC9FD1C3A}</a:tableStyleId>
              </a:tblPr>
              <a:tblGrid>
                <a:gridCol w="448876">
                  <a:extLst>
                    <a:ext uri="{9D8B030D-6E8A-4147-A177-3AD203B41FA5}">
                      <a16:colId xmlns:a16="http://schemas.microsoft.com/office/drawing/2014/main" val="991271154"/>
                    </a:ext>
                  </a:extLst>
                </a:gridCol>
                <a:gridCol w="1237655">
                  <a:extLst>
                    <a:ext uri="{9D8B030D-6E8A-4147-A177-3AD203B41FA5}">
                      <a16:colId xmlns:a16="http://schemas.microsoft.com/office/drawing/2014/main" val="3563264659"/>
                    </a:ext>
                  </a:extLst>
                </a:gridCol>
              </a:tblGrid>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l" defTabSz="685800" rtl="0" eaLnBrk="1" latinLnBrk="0" hangingPunct="1"/>
                      <a:r>
                        <a:rPr lang="en-AU" sz="800" b="0" kern="1200">
                          <a:solidFill>
                            <a:schemeClr val="dk1"/>
                          </a:solidFill>
                          <a:latin typeface="+mn-lt"/>
                          <a:ea typeface="+mn-ea"/>
                          <a:cs typeface="+mn-cs"/>
                        </a:rPr>
                        <a:t>Go-live date impacted</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4392051"/>
                  </a:ext>
                </a:extLst>
              </a:tr>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800"/>
                        <a:t>At risk</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7829974"/>
                  </a:ext>
                </a:extLst>
              </a:tr>
              <a:tr h="239714">
                <a:tc>
                  <a:txBody>
                    <a:bodyPr/>
                    <a:lstStyle/>
                    <a:p>
                      <a:endParaRPr lang="en-AU" sz="800"/>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800"/>
                        <a:t>On schedule</a:t>
                      </a:r>
                    </a:p>
                  </a:txBody>
                  <a:tcPr marL="51435" marR="51435" marT="25718" marB="25718">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85000288"/>
                  </a:ext>
                </a:extLst>
              </a:tr>
            </a:tbl>
          </a:graphicData>
        </a:graphic>
      </p:graphicFrame>
      <p:grpSp>
        <p:nvGrpSpPr>
          <p:cNvPr id="7" name="Group 6">
            <a:extLst>
              <a:ext uri="{FF2B5EF4-FFF2-40B4-BE49-F238E27FC236}">
                <a16:creationId xmlns:a16="http://schemas.microsoft.com/office/drawing/2014/main" id="{206C3513-B08B-492E-AC7C-710FBF5DCD3E}"/>
              </a:ext>
            </a:extLst>
          </p:cNvPr>
          <p:cNvGrpSpPr/>
          <p:nvPr/>
        </p:nvGrpSpPr>
        <p:grpSpPr>
          <a:xfrm>
            <a:off x="1633248" y="3065208"/>
            <a:ext cx="270000" cy="270000"/>
            <a:chOff x="142030" y="4797048"/>
            <a:chExt cx="432000" cy="432000"/>
          </a:xfrm>
        </p:grpSpPr>
        <p:sp>
          <p:nvSpPr>
            <p:cNvPr id="31" name="Rectangle: Rounded Corners 30">
              <a:extLst>
                <a:ext uri="{FF2B5EF4-FFF2-40B4-BE49-F238E27FC236}">
                  <a16:creationId xmlns:a16="http://schemas.microsoft.com/office/drawing/2014/main" id="{9CE9D3A1-C0CB-4C7E-AE2E-E60BD98DCDB3}"/>
                </a:ext>
              </a:extLst>
            </p:cNvPr>
            <p:cNvSpPr/>
            <p:nvPr/>
          </p:nvSpPr>
          <p:spPr>
            <a:xfrm>
              <a:off x="142030" y="4797048"/>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32" name="Oval 31">
              <a:extLst>
                <a:ext uri="{FF2B5EF4-FFF2-40B4-BE49-F238E27FC236}">
                  <a16:creationId xmlns:a16="http://schemas.microsoft.com/office/drawing/2014/main" id="{20C1A3CD-35AC-4917-BB70-E3408BE3D294}"/>
                </a:ext>
              </a:extLst>
            </p:cNvPr>
            <p:cNvSpPr/>
            <p:nvPr/>
          </p:nvSpPr>
          <p:spPr>
            <a:xfrm>
              <a:off x="231166" y="4883786"/>
              <a:ext cx="252000" cy="25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33" name="Group 32">
            <a:extLst>
              <a:ext uri="{FF2B5EF4-FFF2-40B4-BE49-F238E27FC236}">
                <a16:creationId xmlns:a16="http://schemas.microsoft.com/office/drawing/2014/main" id="{8F3331A8-AC1E-4D2C-9A84-B0348727388B}"/>
              </a:ext>
            </a:extLst>
          </p:cNvPr>
          <p:cNvGrpSpPr/>
          <p:nvPr/>
        </p:nvGrpSpPr>
        <p:grpSpPr>
          <a:xfrm>
            <a:off x="1624984" y="4439731"/>
            <a:ext cx="270000" cy="270000"/>
            <a:chOff x="142030" y="4797048"/>
            <a:chExt cx="432000" cy="432000"/>
          </a:xfrm>
        </p:grpSpPr>
        <p:sp>
          <p:nvSpPr>
            <p:cNvPr id="34" name="Rectangle: Rounded Corners 33">
              <a:extLst>
                <a:ext uri="{FF2B5EF4-FFF2-40B4-BE49-F238E27FC236}">
                  <a16:creationId xmlns:a16="http://schemas.microsoft.com/office/drawing/2014/main" id="{855A75DD-D0DA-47AB-BCA4-F29184AA66C6}"/>
                </a:ext>
              </a:extLst>
            </p:cNvPr>
            <p:cNvSpPr/>
            <p:nvPr/>
          </p:nvSpPr>
          <p:spPr>
            <a:xfrm>
              <a:off x="142030" y="4797048"/>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35" name="Oval 34">
              <a:extLst>
                <a:ext uri="{FF2B5EF4-FFF2-40B4-BE49-F238E27FC236}">
                  <a16:creationId xmlns:a16="http://schemas.microsoft.com/office/drawing/2014/main" id="{6BA558C8-EA54-4EEB-8024-63CA20A5FAA9}"/>
                </a:ext>
              </a:extLst>
            </p:cNvPr>
            <p:cNvSpPr/>
            <p:nvPr/>
          </p:nvSpPr>
          <p:spPr>
            <a:xfrm>
              <a:off x="231166" y="4883786"/>
              <a:ext cx="252000" cy="252000"/>
            </a:xfrm>
            <a:prstGeom prst="ellipse">
              <a:avLst/>
            </a:prstGeom>
            <a:solidFill>
              <a:srgbClr val="00B050"/>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36" name="Group 35">
            <a:extLst>
              <a:ext uri="{FF2B5EF4-FFF2-40B4-BE49-F238E27FC236}">
                <a16:creationId xmlns:a16="http://schemas.microsoft.com/office/drawing/2014/main" id="{B8D751B3-94FB-43AC-9319-9E9D2B05A5E1}"/>
              </a:ext>
            </a:extLst>
          </p:cNvPr>
          <p:cNvGrpSpPr/>
          <p:nvPr/>
        </p:nvGrpSpPr>
        <p:grpSpPr>
          <a:xfrm>
            <a:off x="7295088" y="317740"/>
            <a:ext cx="189000" cy="189000"/>
            <a:chOff x="181654" y="2696976"/>
            <a:chExt cx="384000" cy="384000"/>
          </a:xfrm>
        </p:grpSpPr>
        <p:sp>
          <p:nvSpPr>
            <p:cNvPr id="37" name="Rectangle: Rounded Corners 36">
              <a:extLst>
                <a:ext uri="{FF2B5EF4-FFF2-40B4-BE49-F238E27FC236}">
                  <a16:creationId xmlns:a16="http://schemas.microsoft.com/office/drawing/2014/main" id="{368A77E9-E662-4888-8013-5F44996E0473}"/>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41" name="Oval 40">
              <a:extLst>
                <a:ext uri="{FF2B5EF4-FFF2-40B4-BE49-F238E27FC236}">
                  <a16:creationId xmlns:a16="http://schemas.microsoft.com/office/drawing/2014/main" id="{69E1286A-8D34-4F9C-B454-0862000F387D}"/>
                </a:ext>
              </a:extLst>
            </p:cNvPr>
            <p:cNvSpPr/>
            <p:nvPr/>
          </p:nvSpPr>
          <p:spPr>
            <a:xfrm>
              <a:off x="270791" y="2788505"/>
              <a:ext cx="192000" cy="19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46" name="Group 45">
            <a:extLst>
              <a:ext uri="{FF2B5EF4-FFF2-40B4-BE49-F238E27FC236}">
                <a16:creationId xmlns:a16="http://schemas.microsoft.com/office/drawing/2014/main" id="{9DE937DD-28E0-4C53-A034-35C1049FA8A4}"/>
              </a:ext>
            </a:extLst>
          </p:cNvPr>
          <p:cNvGrpSpPr/>
          <p:nvPr/>
        </p:nvGrpSpPr>
        <p:grpSpPr>
          <a:xfrm>
            <a:off x="7295545" y="545834"/>
            <a:ext cx="189000" cy="189000"/>
            <a:chOff x="181654" y="2696976"/>
            <a:chExt cx="384000" cy="384000"/>
          </a:xfrm>
        </p:grpSpPr>
        <p:sp>
          <p:nvSpPr>
            <p:cNvPr id="47" name="Rectangle: Rounded Corners 46">
              <a:extLst>
                <a:ext uri="{FF2B5EF4-FFF2-40B4-BE49-F238E27FC236}">
                  <a16:creationId xmlns:a16="http://schemas.microsoft.com/office/drawing/2014/main" id="{70F4E689-E7DF-4629-B1B0-26F5DF4800D8}"/>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48" name="Oval 47">
              <a:extLst>
                <a:ext uri="{FF2B5EF4-FFF2-40B4-BE49-F238E27FC236}">
                  <a16:creationId xmlns:a16="http://schemas.microsoft.com/office/drawing/2014/main" id="{EC81D55A-8789-4880-88C6-17E0FEEB3C70}"/>
                </a:ext>
              </a:extLst>
            </p:cNvPr>
            <p:cNvSpPr/>
            <p:nvPr/>
          </p:nvSpPr>
          <p:spPr>
            <a:xfrm>
              <a:off x="270791" y="2788505"/>
              <a:ext cx="192000" cy="19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49" name="Group 48">
            <a:extLst>
              <a:ext uri="{FF2B5EF4-FFF2-40B4-BE49-F238E27FC236}">
                <a16:creationId xmlns:a16="http://schemas.microsoft.com/office/drawing/2014/main" id="{B20023EC-A6E5-4633-802B-8F351D90988D}"/>
              </a:ext>
            </a:extLst>
          </p:cNvPr>
          <p:cNvGrpSpPr/>
          <p:nvPr/>
        </p:nvGrpSpPr>
        <p:grpSpPr>
          <a:xfrm>
            <a:off x="7295088" y="790462"/>
            <a:ext cx="189000" cy="189000"/>
            <a:chOff x="181654" y="2696976"/>
            <a:chExt cx="384000" cy="384000"/>
          </a:xfrm>
        </p:grpSpPr>
        <p:sp>
          <p:nvSpPr>
            <p:cNvPr id="50" name="Rectangle: Rounded Corners 49">
              <a:extLst>
                <a:ext uri="{FF2B5EF4-FFF2-40B4-BE49-F238E27FC236}">
                  <a16:creationId xmlns:a16="http://schemas.microsoft.com/office/drawing/2014/main" id="{1D4814DE-63CA-41EA-8FA9-E2FAE96971BE}"/>
                </a:ext>
              </a:extLst>
            </p:cNvPr>
            <p:cNvSpPr/>
            <p:nvPr/>
          </p:nvSpPr>
          <p:spPr>
            <a:xfrm>
              <a:off x="181654" y="2696976"/>
              <a:ext cx="384000" cy="384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51" name="Oval 50">
              <a:extLst>
                <a:ext uri="{FF2B5EF4-FFF2-40B4-BE49-F238E27FC236}">
                  <a16:creationId xmlns:a16="http://schemas.microsoft.com/office/drawing/2014/main" id="{91FC93F8-26E8-4FF4-8CEE-DCA2393E73A9}"/>
                </a:ext>
              </a:extLst>
            </p:cNvPr>
            <p:cNvSpPr/>
            <p:nvPr/>
          </p:nvSpPr>
          <p:spPr>
            <a:xfrm>
              <a:off x="270791" y="2788505"/>
              <a:ext cx="192000" cy="19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30" name="Group 29">
            <a:extLst>
              <a:ext uri="{FF2B5EF4-FFF2-40B4-BE49-F238E27FC236}">
                <a16:creationId xmlns:a16="http://schemas.microsoft.com/office/drawing/2014/main" id="{18BB1068-E342-40DF-B46D-AFEA46FFF04B}"/>
              </a:ext>
            </a:extLst>
          </p:cNvPr>
          <p:cNvGrpSpPr/>
          <p:nvPr/>
        </p:nvGrpSpPr>
        <p:grpSpPr>
          <a:xfrm>
            <a:off x="1642114" y="5867177"/>
            <a:ext cx="270000" cy="270000"/>
            <a:chOff x="181654" y="2696976"/>
            <a:chExt cx="432000" cy="432000"/>
          </a:xfrm>
        </p:grpSpPr>
        <p:sp>
          <p:nvSpPr>
            <p:cNvPr id="38" name="Rectangle: Rounded Corners 37">
              <a:extLst>
                <a:ext uri="{FF2B5EF4-FFF2-40B4-BE49-F238E27FC236}">
                  <a16:creationId xmlns:a16="http://schemas.microsoft.com/office/drawing/2014/main" id="{985D9952-1DE5-447F-8579-D9E5A22F0D89}"/>
                </a:ext>
              </a:extLst>
            </p:cNvPr>
            <p:cNvSpPr/>
            <p:nvPr/>
          </p:nvSpPr>
          <p:spPr>
            <a:xfrm>
              <a:off x="181654" y="2696976"/>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39" name="Oval 38">
              <a:extLst>
                <a:ext uri="{FF2B5EF4-FFF2-40B4-BE49-F238E27FC236}">
                  <a16:creationId xmlns:a16="http://schemas.microsoft.com/office/drawing/2014/main" id="{ACE8A4E2-EC11-41A0-B70A-46E576071408}"/>
                </a:ext>
              </a:extLst>
            </p:cNvPr>
            <p:cNvSpPr/>
            <p:nvPr/>
          </p:nvSpPr>
          <p:spPr>
            <a:xfrm>
              <a:off x="270790" y="2774570"/>
              <a:ext cx="252000" cy="252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grpSp>
        <p:nvGrpSpPr>
          <p:cNvPr id="27" name="Group 26">
            <a:extLst>
              <a:ext uri="{FF2B5EF4-FFF2-40B4-BE49-F238E27FC236}">
                <a16:creationId xmlns:a16="http://schemas.microsoft.com/office/drawing/2014/main" id="{A8AC64FA-DA16-441F-9EE2-C5F43FFB0239}"/>
              </a:ext>
            </a:extLst>
          </p:cNvPr>
          <p:cNvGrpSpPr/>
          <p:nvPr/>
        </p:nvGrpSpPr>
        <p:grpSpPr>
          <a:xfrm>
            <a:off x="1633248" y="2149243"/>
            <a:ext cx="270000" cy="270000"/>
            <a:chOff x="181654" y="2696976"/>
            <a:chExt cx="432000" cy="432000"/>
          </a:xfrm>
        </p:grpSpPr>
        <p:sp>
          <p:nvSpPr>
            <p:cNvPr id="29" name="Rectangle: Rounded Corners 28">
              <a:extLst>
                <a:ext uri="{FF2B5EF4-FFF2-40B4-BE49-F238E27FC236}">
                  <a16:creationId xmlns:a16="http://schemas.microsoft.com/office/drawing/2014/main" id="{62C3B78C-48C4-4D5B-A2B6-C1B88F4BD0CC}"/>
                </a:ext>
              </a:extLst>
            </p:cNvPr>
            <p:cNvSpPr/>
            <p:nvPr/>
          </p:nvSpPr>
          <p:spPr>
            <a:xfrm>
              <a:off x="181654" y="2696976"/>
              <a:ext cx="432000"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a:solidFill>
                  <a:srgbClr val="FFFFFF"/>
                </a:solidFill>
                <a:latin typeface="Tw Cen MT" panose="020B0602020104020603"/>
              </a:endParaRPr>
            </a:p>
          </p:txBody>
        </p:sp>
        <p:sp>
          <p:nvSpPr>
            <p:cNvPr id="42" name="Oval 41">
              <a:extLst>
                <a:ext uri="{FF2B5EF4-FFF2-40B4-BE49-F238E27FC236}">
                  <a16:creationId xmlns:a16="http://schemas.microsoft.com/office/drawing/2014/main" id="{E9B30284-2AF8-42A2-8F08-31F32087CE48}"/>
                </a:ext>
              </a:extLst>
            </p:cNvPr>
            <p:cNvSpPr/>
            <p:nvPr/>
          </p:nvSpPr>
          <p:spPr>
            <a:xfrm>
              <a:off x="270790" y="2774570"/>
              <a:ext cx="252000" cy="252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865">
                <a:solidFill>
                  <a:srgbClr val="FFFFFF"/>
                </a:solidFill>
                <a:latin typeface="Tw Cen MT" panose="020B0602020104020603"/>
              </a:endParaRPr>
            </a:p>
          </p:txBody>
        </p:sp>
      </p:grpSp>
    </p:spTree>
    <p:extLst>
      <p:ext uri="{BB962C8B-B14F-4D97-AF65-F5344CB8AC3E}">
        <p14:creationId xmlns:p14="http://schemas.microsoft.com/office/powerpoint/2010/main" val="2517955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a:extLst>
              <a:ext uri="{FF2B5EF4-FFF2-40B4-BE49-F238E27FC236}">
                <a16:creationId xmlns:a16="http://schemas.microsoft.com/office/drawing/2014/main" id="{513F7C89-D7E0-48BE-8692-2897973F57E1}"/>
              </a:ext>
            </a:extLst>
          </p:cNvPr>
          <p:cNvCxnSpPr/>
          <p:nvPr/>
        </p:nvCxnSpPr>
        <p:spPr>
          <a:xfrm flipV="1">
            <a:off x="8117659" y="3471317"/>
            <a:ext cx="540000" cy="4506"/>
          </a:xfrm>
          <a:prstGeom prst="line">
            <a:avLst/>
          </a:prstGeom>
          <a:ln w="22225">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132" name="Arrow: Right 131">
            <a:extLst>
              <a:ext uri="{FF2B5EF4-FFF2-40B4-BE49-F238E27FC236}">
                <a16:creationId xmlns:a16="http://schemas.microsoft.com/office/drawing/2014/main" id="{68829911-ED91-4B83-AD9A-1EB00B64B465}"/>
              </a:ext>
            </a:extLst>
          </p:cNvPr>
          <p:cNvSpPr/>
          <p:nvPr/>
        </p:nvSpPr>
        <p:spPr>
          <a:xfrm>
            <a:off x="73152" y="2325576"/>
            <a:ext cx="993581" cy="40011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5" name="Oval 124">
            <a:extLst>
              <a:ext uri="{FF2B5EF4-FFF2-40B4-BE49-F238E27FC236}">
                <a16:creationId xmlns:a16="http://schemas.microsoft.com/office/drawing/2014/main" id="{FC929AC7-EE49-49A1-AE99-D9C49D8BBB98}"/>
              </a:ext>
            </a:extLst>
          </p:cNvPr>
          <p:cNvSpPr>
            <a:spLocks noChangeArrowheads="1"/>
          </p:cNvSpPr>
          <p:nvPr/>
        </p:nvSpPr>
        <p:spPr bwMode="auto">
          <a:xfrm>
            <a:off x="7510749" y="3100239"/>
            <a:ext cx="720000" cy="720000"/>
          </a:xfrm>
          <a:prstGeom prst="ellipse">
            <a:avLst/>
          </a:prstGeom>
          <a:solidFill>
            <a:schemeClr val="accent6">
              <a:lumMod val="90000"/>
            </a:schemeClr>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02" name="Oval 101">
            <a:extLst>
              <a:ext uri="{FF2B5EF4-FFF2-40B4-BE49-F238E27FC236}">
                <a16:creationId xmlns:a16="http://schemas.microsoft.com/office/drawing/2014/main" id="{3A040174-E595-4F1F-A618-C5E818F887CB}"/>
              </a:ext>
            </a:extLst>
          </p:cNvPr>
          <p:cNvSpPr>
            <a:spLocks noChangeArrowheads="1"/>
          </p:cNvSpPr>
          <p:nvPr/>
        </p:nvSpPr>
        <p:spPr bwMode="auto">
          <a:xfrm>
            <a:off x="4133544" y="3098121"/>
            <a:ext cx="720000" cy="720000"/>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2" name="Title 1">
            <a:extLst>
              <a:ext uri="{FF2B5EF4-FFF2-40B4-BE49-F238E27FC236}">
                <a16:creationId xmlns:a16="http://schemas.microsoft.com/office/drawing/2014/main" id="{404C878B-E8A2-448D-AFFC-5BCBEE9BA189}"/>
              </a:ext>
            </a:extLst>
          </p:cNvPr>
          <p:cNvSpPr>
            <a:spLocks noGrp="1"/>
          </p:cNvSpPr>
          <p:nvPr>
            <p:ph type="title"/>
          </p:nvPr>
        </p:nvSpPr>
        <p:spPr>
          <a:xfrm>
            <a:off x="157165" y="20750"/>
            <a:ext cx="8500494" cy="1189039"/>
          </a:xfrm>
        </p:spPr>
        <p:txBody>
          <a:bodyPr/>
          <a:lstStyle/>
          <a:p>
            <a:r>
              <a:rPr lang="en-AU"/>
              <a:t>Approach to Retail Status Updates</a:t>
            </a:r>
          </a:p>
        </p:txBody>
      </p:sp>
      <p:sp>
        <p:nvSpPr>
          <p:cNvPr id="5" name="Slide Number Placeholder 4">
            <a:extLst>
              <a:ext uri="{FF2B5EF4-FFF2-40B4-BE49-F238E27FC236}">
                <a16:creationId xmlns:a16="http://schemas.microsoft.com/office/drawing/2014/main" id="{F0527B2C-8571-4528-B5F2-DA3E3C16870D}"/>
              </a:ext>
            </a:extLst>
          </p:cNvPr>
          <p:cNvSpPr>
            <a:spLocks noGrp="1"/>
          </p:cNvSpPr>
          <p:nvPr>
            <p:ph type="sldNum" sz="quarter" idx="12"/>
          </p:nvPr>
        </p:nvSpPr>
        <p:spPr>
          <a:xfrm>
            <a:off x="8487918" y="6356351"/>
            <a:ext cx="432081" cy="365125"/>
          </a:xfrm>
        </p:spPr>
        <p:txBody>
          <a:bodyPr/>
          <a:lstStyle/>
          <a:p>
            <a:fld id="{4EC81F68-4976-451A-B2E9-79BCBD2F70CC}" type="slidenum">
              <a:rPr lang="en-AU" smtClean="0"/>
              <a:t>9</a:t>
            </a:fld>
            <a:endParaRPr lang="en-AU"/>
          </a:p>
        </p:txBody>
      </p:sp>
      <p:sp>
        <p:nvSpPr>
          <p:cNvPr id="8" name="Oval 7">
            <a:extLst>
              <a:ext uri="{FF2B5EF4-FFF2-40B4-BE49-F238E27FC236}">
                <a16:creationId xmlns:a16="http://schemas.microsoft.com/office/drawing/2014/main" id="{B255FDEC-2C55-4055-A21A-5E588F07BD69}"/>
              </a:ext>
            </a:extLst>
          </p:cNvPr>
          <p:cNvSpPr>
            <a:spLocks noChangeArrowheads="1"/>
          </p:cNvSpPr>
          <p:nvPr/>
        </p:nvSpPr>
        <p:spPr bwMode="auto">
          <a:xfrm>
            <a:off x="2937425" y="3095851"/>
            <a:ext cx="720000" cy="72000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Oval 20">
            <a:extLst>
              <a:ext uri="{FF2B5EF4-FFF2-40B4-BE49-F238E27FC236}">
                <a16:creationId xmlns:a16="http://schemas.microsoft.com/office/drawing/2014/main" id="{A0590C17-BC97-44DE-AC73-FAA4FE86FB6A}"/>
              </a:ext>
            </a:extLst>
          </p:cNvPr>
          <p:cNvSpPr>
            <a:spLocks noChangeArrowheads="1"/>
          </p:cNvSpPr>
          <p:nvPr/>
        </p:nvSpPr>
        <p:spPr bwMode="auto">
          <a:xfrm>
            <a:off x="1769861" y="3103040"/>
            <a:ext cx="720000" cy="720000"/>
          </a:xfrm>
          <a:prstGeom prst="ellipse">
            <a:avLst/>
          </a:prstGeom>
          <a:solidFill>
            <a:schemeClr val="accent2">
              <a:lumMod val="90000"/>
              <a:lumOff val="10000"/>
            </a:schemeClr>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Oval 32">
            <a:extLst>
              <a:ext uri="{FF2B5EF4-FFF2-40B4-BE49-F238E27FC236}">
                <a16:creationId xmlns:a16="http://schemas.microsoft.com/office/drawing/2014/main" id="{4B8799B6-113F-4BFE-8F6C-7BEE530ACCC2}"/>
              </a:ext>
            </a:extLst>
          </p:cNvPr>
          <p:cNvSpPr>
            <a:spLocks noChangeArrowheads="1"/>
          </p:cNvSpPr>
          <p:nvPr/>
        </p:nvSpPr>
        <p:spPr bwMode="auto">
          <a:xfrm>
            <a:off x="470235" y="3095483"/>
            <a:ext cx="720000" cy="7200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cxnSp>
        <p:nvCxnSpPr>
          <p:cNvPr id="48" name="Straight Connector 47">
            <a:extLst>
              <a:ext uri="{FF2B5EF4-FFF2-40B4-BE49-F238E27FC236}">
                <a16:creationId xmlns:a16="http://schemas.microsoft.com/office/drawing/2014/main" id="{A7C53C41-69E9-4DBD-81AA-BE16D7347D55}"/>
              </a:ext>
            </a:extLst>
          </p:cNvPr>
          <p:cNvCxnSpPr/>
          <p:nvPr/>
        </p:nvCxnSpPr>
        <p:spPr>
          <a:xfrm>
            <a:off x="1178056" y="3505959"/>
            <a:ext cx="59601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C63F4D-62FA-4F59-BFF4-07900374269B}"/>
              </a:ext>
            </a:extLst>
          </p:cNvPr>
          <p:cNvCxnSpPr/>
          <p:nvPr/>
        </p:nvCxnSpPr>
        <p:spPr>
          <a:xfrm>
            <a:off x="2459659" y="3505959"/>
            <a:ext cx="4680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2DE4A7-5321-4176-A3B3-D1DA09AD8C55}"/>
              </a:ext>
            </a:extLst>
          </p:cNvPr>
          <p:cNvCxnSpPr>
            <a:cxnSpLocks/>
          </p:cNvCxnSpPr>
          <p:nvPr/>
        </p:nvCxnSpPr>
        <p:spPr>
          <a:xfrm>
            <a:off x="3649821" y="3505959"/>
            <a:ext cx="504000"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35E7A08-E52F-4881-9D77-31641ED915FE}"/>
              </a:ext>
            </a:extLst>
          </p:cNvPr>
          <p:cNvCxnSpPr/>
          <p:nvPr/>
        </p:nvCxnSpPr>
        <p:spPr>
          <a:xfrm>
            <a:off x="4858847" y="3495524"/>
            <a:ext cx="540000"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A32DDB9-27F6-4EEC-9341-773BC46F8438}"/>
              </a:ext>
            </a:extLst>
          </p:cNvPr>
          <p:cNvCxnSpPr/>
          <p:nvPr/>
        </p:nvCxnSpPr>
        <p:spPr>
          <a:xfrm>
            <a:off x="6015314" y="3494815"/>
            <a:ext cx="540000"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5317F4-A3B1-4F52-B425-63F41CA67F20}"/>
              </a:ext>
            </a:extLst>
          </p:cNvPr>
          <p:cNvCxnSpPr/>
          <p:nvPr/>
        </p:nvCxnSpPr>
        <p:spPr>
          <a:xfrm flipV="1">
            <a:off x="7101250" y="3482886"/>
            <a:ext cx="396000" cy="4506"/>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B0DBE7F-5A11-49BE-8EA1-F61283AC9D67}"/>
              </a:ext>
            </a:extLst>
          </p:cNvPr>
          <p:cNvSpPr/>
          <p:nvPr/>
        </p:nvSpPr>
        <p:spPr>
          <a:xfrm>
            <a:off x="157165" y="4291353"/>
            <a:ext cx="1310158" cy="1409223"/>
          </a:xfrm>
          <a:prstGeom prst="rect">
            <a:avLst/>
          </a:prstGeom>
          <a:ln w="6350">
            <a:noFill/>
          </a:ln>
        </p:spPr>
        <p:txBody>
          <a:bodyPr wrap="square" lIns="36000" tIns="36000" rIns="36000" bIns="36000">
            <a:spAutoFit/>
          </a:bodyPr>
          <a:lstStyle/>
          <a:p>
            <a:pPr algn="ctr">
              <a:lnSpc>
                <a:spcPct val="95000"/>
              </a:lnSpc>
              <a:spcBef>
                <a:spcPts val="300"/>
              </a:spcBef>
              <a:spcAft>
                <a:spcPts val="300"/>
              </a:spcAft>
            </a:pPr>
            <a:r>
              <a:rPr lang="en-US" sz="1100" b="1"/>
              <a:t>18-Feb PCF</a:t>
            </a:r>
          </a:p>
          <a:p>
            <a:pPr marL="92075" indent="-92075">
              <a:spcBef>
                <a:spcPts val="600"/>
              </a:spcBef>
              <a:buFont typeface="Arial" panose="020B0604020202020204" pitchFamily="34" charset="0"/>
              <a:buChar char="•"/>
            </a:pPr>
            <a:r>
              <a:rPr lang="en-AU" sz="1000"/>
              <a:t>Forward Planning for Retail </a:t>
            </a:r>
          </a:p>
          <a:p>
            <a:pPr marL="92075" indent="-92075">
              <a:spcBef>
                <a:spcPts val="600"/>
              </a:spcBef>
              <a:buFont typeface="Arial" panose="020B0604020202020204" pitchFamily="34" charset="0"/>
              <a:buChar char="•"/>
            </a:pPr>
            <a:r>
              <a:rPr lang="en-AU" sz="1000"/>
              <a:t>Update on Interim Checkpoint Criteria Status</a:t>
            </a:r>
          </a:p>
          <a:p>
            <a:pPr algn="ctr">
              <a:lnSpc>
                <a:spcPct val="95000"/>
              </a:lnSpc>
              <a:spcBef>
                <a:spcPts val="300"/>
              </a:spcBef>
              <a:spcAft>
                <a:spcPts val="300"/>
              </a:spcAft>
            </a:pPr>
            <a:endParaRPr lang="en-US" sz="1200" b="1"/>
          </a:p>
        </p:txBody>
      </p:sp>
      <p:sp>
        <p:nvSpPr>
          <p:cNvPr id="55" name="Rectangle 54">
            <a:extLst>
              <a:ext uri="{FF2B5EF4-FFF2-40B4-BE49-F238E27FC236}">
                <a16:creationId xmlns:a16="http://schemas.microsoft.com/office/drawing/2014/main" id="{D306306B-F4B7-4C9B-96ED-835326FEC5B4}"/>
              </a:ext>
            </a:extLst>
          </p:cNvPr>
          <p:cNvSpPr/>
          <p:nvPr/>
        </p:nvSpPr>
        <p:spPr>
          <a:xfrm>
            <a:off x="2571186" y="2267625"/>
            <a:ext cx="1569560" cy="253146"/>
          </a:xfrm>
          <a:prstGeom prst="rect">
            <a:avLst/>
          </a:prstGeom>
        </p:spPr>
        <p:txBody>
          <a:bodyPr wrap="square">
            <a:spAutoFit/>
          </a:bodyPr>
          <a:lstStyle/>
          <a:p>
            <a:pPr algn="ctr">
              <a:lnSpc>
                <a:spcPct val="95000"/>
              </a:lnSpc>
              <a:spcBef>
                <a:spcPts val="300"/>
              </a:spcBef>
              <a:spcAft>
                <a:spcPts val="300"/>
              </a:spcAft>
            </a:pPr>
            <a:r>
              <a:rPr lang="en-US" sz="1100" b="1"/>
              <a:t>08-Apr</a:t>
            </a:r>
          </a:p>
        </p:txBody>
      </p:sp>
      <p:cxnSp>
        <p:nvCxnSpPr>
          <p:cNvPr id="62" name="Straight Arrow Connector 61">
            <a:extLst>
              <a:ext uri="{FF2B5EF4-FFF2-40B4-BE49-F238E27FC236}">
                <a16:creationId xmlns:a16="http://schemas.microsoft.com/office/drawing/2014/main" id="{495AB34D-CE6B-4BF0-AB25-2EC8E3572219}"/>
              </a:ext>
            </a:extLst>
          </p:cNvPr>
          <p:cNvCxnSpPr/>
          <p:nvPr/>
        </p:nvCxnSpPr>
        <p:spPr>
          <a:xfrm>
            <a:off x="802748" y="3833771"/>
            <a:ext cx="0" cy="27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7DC3188-CBF3-4B88-B97D-273F94EB5B2A}"/>
              </a:ext>
            </a:extLst>
          </p:cNvPr>
          <p:cNvSpPr/>
          <p:nvPr/>
        </p:nvSpPr>
        <p:spPr>
          <a:xfrm>
            <a:off x="1440876" y="4414014"/>
            <a:ext cx="1640974" cy="1909360"/>
          </a:xfrm>
          <a:prstGeom prst="rect">
            <a:avLst/>
          </a:prstGeom>
          <a:ln w="6350">
            <a:noFill/>
          </a:ln>
        </p:spPr>
        <p:txBody>
          <a:bodyPr wrap="square" lIns="36000" tIns="36000" rIns="36000" bIns="36000">
            <a:spAutoFit/>
          </a:bodyPr>
          <a:lstStyle/>
          <a:p>
            <a:pPr algn="ctr">
              <a:lnSpc>
                <a:spcPct val="95000"/>
              </a:lnSpc>
              <a:spcBef>
                <a:spcPts val="300"/>
              </a:spcBef>
            </a:pPr>
            <a:r>
              <a:rPr lang="en-US" sz="1100" b="1"/>
              <a:t>18-Mar PCF</a:t>
            </a:r>
          </a:p>
          <a:p>
            <a:pPr marL="92075" indent="-92075" fontAlgn="base">
              <a:spcBef>
                <a:spcPts val="600"/>
              </a:spcBef>
              <a:buFont typeface="Arial" panose="020B0604020202020204" pitchFamily="34" charset="0"/>
              <a:buChar char="•"/>
            </a:pPr>
            <a:r>
              <a:rPr lang="en-AU" sz="1000"/>
              <a:t>March Checkpoint Criteria – assessment and outcomes</a:t>
            </a:r>
          </a:p>
          <a:p>
            <a:pPr marL="92075" indent="-92075" fontAlgn="base">
              <a:spcBef>
                <a:spcPts val="600"/>
              </a:spcBef>
              <a:buFont typeface="Arial" panose="020B0604020202020204" pitchFamily="34" charset="0"/>
              <a:buChar char="•"/>
            </a:pPr>
            <a:r>
              <a:rPr lang="en-AU" sz="1000"/>
              <a:t>Pre-prod – status and go/no-go date</a:t>
            </a:r>
          </a:p>
          <a:p>
            <a:pPr marL="92075" indent="-92075" fontAlgn="base">
              <a:spcBef>
                <a:spcPts val="600"/>
              </a:spcBef>
              <a:buFont typeface="Arial" panose="020B0604020202020204" pitchFamily="34" charset="0"/>
              <a:buChar char="•"/>
            </a:pPr>
            <a:r>
              <a:rPr lang="en-AU" sz="1000"/>
              <a:t>Production go-live – checkpoint date and criteria, go/no-go date</a:t>
            </a:r>
          </a:p>
          <a:p>
            <a:pPr algn="ctr">
              <a:lnSpc>
                <a:spcPct val="95000"/>
              </a:lnSpc>
              <a:spcBef>
                <a:spcPts val="300"/>
              </a:spcBef>
              <a:spcAft>
                <a:spcPts val="300"/>
              </a:spcAft>
            </a:pPr>
            <a:endParaRPr lang="en-US" sz="1200" b="1"/>
          </a:p>
        </p:txBody>
      </p:sp>
      <p:cxnSp>
        <p:nvCxnSpPr>
          <p:cNvPr id="64" name="Straight Arrow Connector 63">
            <a:extLst>
              <a:ext uri="{FF2B5EF4-FFF2-40B4-BE49-F238E27FC236}">
                <a16:creationId xmlns:a16="http://schemas.microsoft.com/office/drawing/2014/main" id="{B540286C-4D81-46DF-B8D8-86687B8D16C3}"/>
              </a:ext>
            </a:extLst>
          </p:cNvPr>
          <p:cNvCxnSpPr>
            <a:cxnSpLocks/>
          </p:cNvCxnSpPr>
          <p:nvPr/>
        </p:nvCxnSpPr>
        <p:spPr>
          <a:xfrm flipH="1">
            <a:off x="2120717" y="3806172"/>
            <a:ext cx="4863" cy="57600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6" name="Graphic 65" descr="Map compass">
            <a:extLst>
              <a:ext uri="{FF2B5EF4-FFF2-40B4-BE49-F238E27FC236}">
                <a16:creationId xmlns:a16="http://schemas.microsoft.com/office/drawing/2014/main" id="{DE7F31D7-7007-44EB-B61F-0D1C0DE27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8785" y="3193110"/>
            <a:ext cx="562386" cy="562386"/>
          </a:xfrm>
          <a:prstGeom prst="rect">
            <a:avLst/>
          </a:prstGeom>
        </p:spPr>
      </p:pic>
      <p:sp>
        <p:nvSpPr>
          <p:cNvPr id="67" name="Rectangle 66">
            <a:extLst>
              <a:ext uri="{FF2B5EF4-FFF2-40B4-BE49-F238E27FC236}">
                <a16:creationId xmlns:a16="http://schemas.microsoft.com/office/drawing/2014/main" id="{1F26AF34-AD27-4C74-B478-576D50C6C923}"/>
              </a:ext>
            </a:extLst>
          </p:cNvPr>
          <p:cNvSpPr/>
          <p:nvPr/>
        </p:nvSpPr>
        <p:spPr>
          <a:xfrm>
            <a:off x="2460434" y="2490487"/>
            <a:ext cx="1705606" cy="246221"/>
          </a:xfrm>
          <a:prstGeom prst="rect">
            <a:avLst/>
          </a:prstGeom>
        </p:spPr>
        <p:txBody>
          <a:bodyPr wrap="square">
            <a:spAutoFit/>
          </a:bodyPr>
          <a:lstStyle/>
          <a:p>
            <a:pPr marL="92075" indent="-92075">
              <a:buFont typeface="Arial" panose="020B0604020202020204" pitchFamily="34" charset="0"/>
              <a:buChar char="•"/>
            </a:pPr>
            <a:r>
              <a:rPr lang="en-AU" sz="1000"/>
              <a:t>Pre-Prod Go/No-Go email</a:t>
            </a:r>
          </a:p>
        </p:txBody>
      </p:sp>
      <p:cxnSp>
        <p:nvCxnSpPr>
          <p:cNvPr id="68" name="Straight Arrow Connector 67">
            <a:extLst>
              <a:ext uri="{FF2B5EF4-FFF2-40B4-BE49-F238E27FC236}">
                <a16:creationId xmlns:a16="http://schemas.microsoft.com/office/drawing/2014/main" id="{FF3741CF-ABD3-47D2-9E92-00317B6CEC20}"/>
              </a:ext>
            </a:extLst>
          </p:cNvPr>
          <p:cNvCxnSpPr>
            <a:cxnSpLocks/>
          </p:cNvCxnSpPr>
          <p:nvPr/>
        </p:nvCxnSpPr>
        <p:spPr>
          <a:xfrm flipV="1">
            <a:off x="3308589" y="2842187"/>
            <a:ext cx="0" cy="29582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aphic 70" descr="Email">
            <a:extLst>
              <a:ext uri="{FF2B5EF4-FFF2-40B4-BE49-F238E27FC236}">
                <a16:creationId xmlns:a16="http://schemas.microsoft.com/office/drawing/2014/main" id="{09FACB26-4B69-4CF2-A61D-35AF2B1ADA5C}"/>
              </a:ext>
            </a:extLst>
          </p:cNvPr>
          <p:cNvGrpSpPr/>
          <p:nvPr/>
        </p:nvGrpSpPr>
        <p:grpSpPr>
          <a:xfrm>
            <a:off x="3101298" y="3218776"/>
            <a:ext cx="396000" cy="396000"/>
            <a:chOff x="3665863" y="3228675"/>
            <a:chExt cx="426942" cy="469636"/>
          </a:xfrm>
          <a:solidFill>
            <a:srgbClr val="F37421"/>
          </a:solidFill>
        </p:grpSpPr>
        <p:sp>
          <p:nvSpPr>
            <p:cNvPr id="73" name="Freeform: Shape 72">
              <a:extLst>
                <a:ext uri="{FF2B5EF4-FFF2-40B4-BE49-F238E27FC236}">
                  <a16:creationId xmlns:a16="http://schemas.microsoft.com/office/drawing/2014/main" id="{66852A55-E413-462D-8D00-DCB43B249E30}"/>
                </a:ext>
              </a:extLst>
            </p:cNvPr>
            <p:cNvSpPr/>
            <p:nvPr/>
          </p:nvSpPr>
          <p:spPr>
            <a:xfrm>
              <a:off x="3665863" y="3228675"/>
              <a:ext cx="426942" cy="469636"/>
            </a:xfrm>
            <a:custGeom>
              <a:avLst/>
              <a:gdLst>
                <a:gd name="connsiteX0" fmla="*/ 394922 w 426942"/>
                <a:gd name="connsiteY0" fmla="*/ 424808 h 469636"/>
                <a:gd name="connsiteX1" fmla="*/ 288186 w 426942"/>
                <a:gd name="connsiteY1" fmla="*/ 323409 h 469636"/>
                <a:gd name="connsiteX2" fmla="*/ 394922 w 426942"/>
                <a:gd name="connsiteY2" fmla="*/ 222010 h 469636"/>
                <a:gd name="connsiteX3" fmla="*/ 394922 w 426942"/>
                <a:gd name="connsiteY3" fmla="*/ 424808 h 469636"/>
                <a:gd name="connsiteX4" fmla="*/ 49098 w 426942"/>
                <a:gd name="connsiteY4" fmla="*/ 437616 h 469636"/>
                <a:gd name="connsiteX5" fmla="*/ 154767 w 426942"/>
                <a:gd name="connsiteY5" fmla="*/ 337818 h 469636"/>
                <a:gd name="connsiteX6" fmla="*/ 162238 w 426942"/>
                <a:gd name="connsiteY6" fmla="*/ 330880 h 469636"/>
                <a:gd name="connsiteX7" fmla="*/ 265238 w 426942"/>
                <a:gd name="connsiteY7" fmla="*/ 330880 h 469636"/>
                <a:gd name="connsiteX8" fmla="*/ 272710 w 426942"/>
                <a:gd name="connsiteY8" fmla="*/ 337818 h 469636"/>
                <a:gd name="connsiteX9" fmla="*/ 377844 w 426942"/>
                <a:gd name="connsiteY9" fmla="*/ 437616 h 469636"/>
                <a:gd name="connsiteX10" fmla="*/ 49098 w 426942"/>
                <a:gd name="connsiteY10" fmla="*/ 437616 h 469636"/>
                <a:gd name="connsiteX11" fmla="*/ 32021 w 426942"/>
                <a:gd name="connsiteY11" fmla="*/ 221476 h 469636"/>
                <a:gd name="connsiteX12" fmla="*/ 138756 w 426942"/>
                <a:gd name="connsiteY12" fmla="*/ 322875 h 469636"/>
                <a:gd name="connsiteX13" fmla="*/ 32021 w 426942"/>
                <a:gd name="connsiteY13" fmla="*/ 424274 h 469636"/>
                <a:gd name="connsiteX14" fmla="*/ 32021 w 426942"/>
                <a:gd name="connsiteY14" fmla="*/ 221476 h 469636"/>
                <a:gd name="connsiteX15" fmla="*/ 106736 w 426942"/>
                <a:gd name="connsiteY15" fmla="*/ 85389 h 469636"/>
                <a:gd name="connsiteX16" fmla="*/ 320207 w 426942"/>
                <a:gd name="connsiteY16" fmla="*/ 85389 h 469636"/>
                <a:gd name="connsiteX17" fmla="*/ 320207 w 426942"/>
                <a:gd name="connsiteY17" fmla="*/ 263103 h 469636"/>
                <a:gd name="connsiteX18" fmla="*/ 272176 w 426942"/>
                <a:gd name="connsiteY18" fmla="*/ 309000 h 469636"/>
                <a:gd name="connsiteX19" fmla="*/ 154767 w 426942"/>
                <a:gd name="connsiteY19" fmla="*/ 309000 h 469636"/>
                <a:gd name="connsiteX20" fmla="*/ 106736 w 426942"/>
                <a:gd name="connsiteY20" fmla="*/ 263103 h 469636"/>
                <a:gd name="connsiteX21" fmla="*/ 106736 w 426942"/>
                <a:gd name="connsiteY21" fmla="*/ 85389 h 469636"/>
                <a:gd name="connsiteX22" fmla="*/ 352228 w 426942"/>
                <a:gd name="connsiteY22" fmla="*/ 99798 h 469636"/>
                <a:gd name="connsiteX23" fmla="*/ 352228 w 426942"/>
                <a:gd name="connsiteY23" fmla="*/ 53368 h 469636"/>
                <a:gd name="connsiteX24" fmla="*/ 277513 w 426942"/>
                <a:gd name="connsiteY24" fmla="*/ 53368 h 469636"/>
                <a:gd name="connsiteX25" fmla="*/ 213471 w 426942"/>
                <a:gd name="connsiteY25" fmla="*/ 0 h 469636"/>
                <a:gd name="connsiteX26" fmla="*/ 149430 w 426942"/>
                <a:gd name="connsiteY26" fmla="*/ 53368 h 469636"/>
                <a:gd name="connsiteX27" fmla="*/ 74715 w 426942"/>
                <a:gd name="connsiteY27" fmla="*/ 53368 h 469636"/>
                <a:gd name="connsiteX28" fmla="*/ 74715 w 426942"/>
                <a:gd name="connsiteY28" fmla="*/ 100331 h 469636"/>
                <a:gd name="connsiteX29" fmla="*/ 0 w 426942"/>
                <a:gd name="connsiteY29" fmla="*/ 171311 h 469636"/>
                <a:gd name="connsiteX30" fmla="*/ 0 w 426942"/>
                <a:gd name="connsiteY30" fmla="*/ 469637 h 469636"/>
                <a:gd name="connsiteX31" fmla="*/ 426943 w 426942"/>
                <a:gd name="connsiteY31" fmla="*/ 469637 h 469636"/>
                <a:gd name="connsiteX32" fmla="*/ 426943 w 426942"/>
                <a:gd name="connsiteY32" fmla="*/ 171311 h 469636"/>
                <a:gd name="connsiteX33" fmla="*/ 352228 w 426942"/>
                <a:gd name="connsiteY33" fmla="*/ 99798 h 4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6942" h="469636">
                  <a:moveTo>
                    <a:pt x="394922" y="424808"/>
                  </a:moveTo>
                  <a:lnTo>
                    <a:pt x="288186" y="323409"/>
                  </a:lnTo>
                  <a:lnTo>
                    <a:pt x="394922" y="222010"/>
                  </a:lnTo>
                  <a:lnTo>
                    <a:pt x="394922" y="424808"/>
                  </a:lnTo>
                  <a:close/>
                  <a:moveTo>
                    <a:pt x="49098" y="437616"/>
                  </a:moveTo>
                  <a:lnTo>
                    <a:pt x="154767" y="337818"/>
                  </a:lnTo>
                  <a:lnTo>
                    <a:pt x="162238" y="330880"/>
                  </a:lnTo>
                  <a:cubicBezTo>
                    <a:pt x="191057" y="303663"/>
                    <a:pt x="236419" y="303663"/>
                    <a:pt x="265238" y="330880"/>
                  </a:cubicBezTo>
                  <a:lnTo>
                    <a:pt x="272710" y="337818"/>
                  </a:lnTo>
                  <a:lnTo>
                    <a:pt x="377844" y="437616"/>
                  </a:lnTo>
                  <a:lnTo>
                    <a:pt x="49098" y="437616"/>
                  </a:lnTo>
                  <a:close/>
                  <a:moveTo>
                    <a:pt x="32021" y="221476"/>
                  </a:moveTo>
                  <a:lnTo>
                    <a:pt x="138756" y="322875"/>
                  </a:lnTo>
                  <a:lnTo>
                    <a:pt x="32021" y="424274"/>
                  </a:lnTo>
                  <a:lnTo>
                    <a:pt x="32021" y="221476"/>
                  </a:lnTo>
                  <a:close/>
                  <a:moveTo>
                    <a:pt x="106736" y="85389"/>
                  </a:moveTo>
                  <a:lnTo>
                    <a:pt x="320207" y="85389"/>
                  </a:lnTo>
                  <a:lnTo>
                    <a:pt x="320207" y="263103"/>
                  </a:lnTo>
                  <a:lnTo>
                    <a:pt x="272176" y="309000"/>
                  </a:lnTo>
                  <a:cubicBezTo>
                    <a:pt x="237487" y="282316"/>
                    <a:pt x="189456" y="282316"/>
                    <a:pt x="154767" y="309000"/>
                  </a:cubicBezTo>
                  <a:lnTo>
                    <a:pt x="106736" y="263103"/>
                  </a:lnTo>
                  <a:lnTo>
                    <a:pt x="106736" y="85389"/>
                  </a:lnTo>
                  <a:close/>
                  <a:moveTo>
                    <a:pt x="352228" y="99798"/>
                  </a:moveTo>
                  <a:lnTo>
                    <a:pt x="352228" y="53368"/>
                  </a:lnTo>
                  <a:lnTo>
                    <a:pt x="277513" y="53368"/>
                  </a:lnTo>
                  <a:lnTo>
                    <a:pt x="213471" y="0"/>
                  </a:lnTo>
                  <a:lnTo>
                    <a:pt x="149430" y="53368"/>
                  </a:lnTo>
                  <a:lnTo>
                    <a:pt x="74715" y="53368"/>
                  </a:lnTo>
                  <a:lnTo>
                    <a:pt x="74715" y="100331"/>
                  </a:lnTo>
                  <a:lnTo>
                    <a:pt x="0" y="171311"/>
                  </a:lnTo>
                  <a:lnTo>
                    <a:pt x="0" y="469637"/>
                  </a:lnTo>
                  <a:lnTo>
                    <a:pt x="426943" y="469637"/>
                  </a:lnTo>
                  <a:lnTo>
                    <a:pt x="426943" y="171311"/>
                  </a:lnTo>
                  <a:lnTo>
                    <a:pt x="352228" y="99798"/>
                  </a:lnTo>
                  <a:close/>
                </a:path>
              </a:pathLst>
            </a:custGeom>
            <a:solidFill>
              <a:schemeClr val="accent3"/>
            </a:solidFill>
            <a:ln w="5259" cap="flat">
              <a:solidFill>
                <a:schemeClr val="bg1"/>
              </a:solidFill>
              <a:prstDash val="solid"/>
              <a:miter/>
            </a:ln>
          </p:spPr>
          <p:txBody>
            <a:bodyPr rtlCol="0" anchor="ctr"/>
            <a:lstStyle/>
            <a:p>
              <a:endParaRPr lang="en-AU"/>
            </a:p>
          </p:txBody>
        </p:sp>
        <p:sp>
          <p:nvSpPr>
            <p:cNvPr id="74" name="Freeform: Shape 73">
              <a:extLst>
                <a:ext uri="{FF2B5EF4-FFF2-40B4-BE49-F238E27FC236}">
                  <a16:creationId xmlns:a16="http://schemas.microsoft.com/office/drawing/2014/main" id="{59DFCA5F-37DF-4910-AE7C-424D2A473DBC}"/>
                </a:ext>
              </a:extLst>
            </p:cNvPr>
            <p:cNvSpPr/>
            <p:nvPr/>
          </p:nvSpPr>
          <p:spPr>
            <a:xfrm>
              <a:off x="3810483" y="3345016"/>
              <a:ext cx="138763" cy="139823"/>
            </a:xfrm>
            <a:custGeom>
              <a:avLst/>
              <a:gdLst>
                <a:gd name="connsiteX0" fmla="*/ 68851 w 138763"/>
                <a:gd name="connsiteY0" fmla="*/ 88057 h 139823"/>
                <a:gd name="connsiteX1" fmla="*/ 51774 w 138763"/>
                <a:gd name="connsiteY1" fmla="*/ 70979 h 139823"/>
                <a:gd name="connsiteX2" fmla="*/ 68851 w 138763"/>
                <a:gd name="connsiteY2" fmla="*/ 53902 h 139823"/>
                <a:gd name="connsiteX3" fmla="*/ 85929 w 138763"/>
                <a:gd name="connsiteY3" fmla="*/ 70979 h 139823"/>
                <a:gd name="connsiteX4" fmla="*/ 68851 w 138763"/>
                <a:gd name="connsiteY4" fmla="*/ 88057 h 139823"/>
                <a:gd name="connsiteX5" fmla="*/ 68851 w 138763"/>
                <a:gd name="connsiteY5" fmla="*/ 139824 h 139823"/>
                <a:gd name="connsiteX6" fmla="*/ 103540 w 138763"/>
                <a:gd name="connsiteY6" fmla="*/ 131285 h 139823"/>
                <a:gd name="connsiteX7" fmla="*/ 107276 w 138763"/>
                <a:gd name="connsiteY7" fmla="*/ 119010 h 139823"/>
                <a:gd name="connsiteX8" fmla="*/ 95002 w 138763"/>
                <a:gd name="connsiteY8" fmla="*/ 115274 h 139823"/>
                <a:gd name="connsiteX9" fmla="*/ 68851 w 138763"/>
                <a:gd name="connsiteY9" fmla="*/ 121679 h 139823"/>
                <a:gd name="connsiteX10" fmla="*/ 17618 w 138763"/>
                <a:gd name="connsiteY10" fmla="*/ 69912 h 139823"/>
                <a:gd name="connsiteX11" fmla="*/ 69385 w 138763"/>
                <a:gd name="connsiteY11" fmla="*/ 18145 h 139823"/>
                <a:gd name="connsiteX12" fmla="*/ 121152 w 138763"/>
                <a:gd name="connsiteY12" fmla="*/ 69912 h 139823"/>
                <a:gd name="connsiteX13" fmla="*/ 121152 w 138763"/>
                <a:gd name="connsiteY13" fmla="*/ 86990 h 139823"/>
                <a:gd name="connsiteX14" fmla="*/ 104074 w 138763"/>
                <a:gd name="connsiteY14" fmla="*/ 69912 h 139823"/>
                <a:gd name="connsiteX15" fmla="*/ 75789 w 138763"/>
                <a:gd name="connsiteY15" fmla="*/ 35223 h 139823"/>
                <a:gd name="connsiteX16" fmla="*/ 36831 w 138763"/>
                <a:gd name="connsiteY16" fmla="*/ 56570 h 139823"/>
                <a:gd name="connsiteX17" fmla="*/ 51240 w 138763"/>
                <a:gd name="connsiteY17" fmla="*/ 98730 h 139823"/>
                <a:gd name="connsiteX18" fmla="*/ 95535 w 138763"/>
                <a:gd name="connsiteY18" fmla="*/ 91793 h 139823"/>
                <a:gd name="connsiteX19" fmla="*/ 121685 w 138763"/>
                <a:gd name="connsiteY19" fmla="*/ 103534 h 139823"/>
                <a:gd name="connsiteX20" fmla="*/ 138763 w 138763"/>
                <a:gd name="connsiteY20" fmla="*/ 86456 h 139823"/>
                <a:gd name="connsiteX21" fmla="*/ 138763 w 138763"/>
                <a:gd name="connsiteY21" fmla="*/ 69378 h 139823"/>
                <a:gd name="connsiteX22" fmla="*/ 69385 w 138763"/>
                <a:gd name="connsiteY22" fmla="*/ 0 h 139823"/>
                <a:gd name="connsiteX23" fmla="*/ 7 w 138763"/>
                <a:gd name="connsiteY23" fmla="*/ 69378 h 139823"/>
                <a:gd name="connsiteX24" fmla="*/ 68851 w 138763"/>
                <a:gd name="connsiteY24" fmla="*/ 139824 h 13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763" h="139823">
                  <a:moveTo>
                    <a:pt x="68851" y="88057"/>
                  </a:moveTo>
                  <a:cubicBezTo>
                    <a:pt x="59245" y="88057"/>
                    <a:pt x="51774" y="80052"/>
                    <a:pt x="51774" y="70979"/>
                  </a:cubicBezTo>
                  <a:cubicBezTo>
                    <a:pt x="51774" y="61373"/>
                    <a:pt x="59779" y="53902"/>
                    <a:pt x="68851" y="53902"/>
                  </a:cubicBezTo>
                  <a:cubicBezTo>
                    <a:pt x="78457" y="53902"/>
                    <a:pt x="85929" y="61373"/>
                    <a:pt x="85929" y="70979"/>
                  </a:cubicBezTo>
                  <a:cubicBezTo>
                    <a:pt x="85929" y="80585"/>
                    <a:pt x="78457" y="88057"/>
                    <a:pt x="68851" y="88057"/>
                  </a:cubicBezTo>
                  <a:close/>
                  <a:moveTo>
                    <a:pt x="68851" y="139824"/>
                  </a:moveTo>
                  <a:cubicBezTo>
                    <a:pt x="81126" y="139824"/>
                    <a:pt x="92867" y="136622"/>
                    <a:pt x="103540" y="131285"/>
                  </a:cubicBezTo>
                  <a:cubicBezTo>
                    <a:pt x="107810" y="128616"/>
                    <a:pt x="109411" y="123280"/>
                    <a:pt x="107276" y="119010"/>
                  </a:cubicBezTo>
                  <a:cubicBezTo>
                    <a:pt x="104608" y="114741"/>
                    <a:pt x="99271" y="113140"/>
                    <a:pt x="95002" y="115274"/>
                  </a:cubicBezTo>
                  <a:cubicBezTo>
                    <a:pt x="86996" y="119544"/>
                    <a:pt x="77924" y="121679"/>
                    <a:pt x="68851" y="121679"/>
                  </a:cubicBezTo>
                  <a:cubicBezTo>
                    <a:pt x="40566" y="121679"/>
                    <a:pt x="17085" y="98197"/>
                    <a:pt x="17618" y="69912"/>
                  </a:cubicBezTo>
                  <a:cubicBezTo>
                    <a:pt x="17618" y="41627"/>
                    <a:pt x="41100" y="18145"/>
                    <a:pt x="69385" y="18145"/>
                  </a:cubicBezTo>
                  <a:cubicBezTo>
                    <a:pt x="97670" y="18145"/>
                    <a:pt x="121152" y="41093"/>
                    <a:pt x="121152" y="69912"/>
                  </a:cubicBezTo>
                  <a:lnTo>
                    <a:pt x="121152" y="86990"/>
                  </a:lnTo>
                  <a:cubicBezTo>
                    <a:pt x="111546" y="86990"/>
                    <a:pt x="104074" y="79518"/>
                    <a:pt x="104074" y="69912"/>
                  </a:cubicBezTo>
                  <a:cubicBezTo>
                    <a:pt x="104074" y="52834"/>
                    <a:pt x="92333" y="38425"/>
                    <a:pt x="75789" y="35223"/>
                  </a:cubicBezTo>
                  <a:cubicBezTo>
                    <a:pt x="59245" y="32021"/>
                    <a:pt x="42701" y="41093"/>
                    <a:pt x="36831" y="56570"/>
                  </a:cubicBezTo>
                  <a:cubicBezTo>
                    <a:pt x="30960" y="72047"/>
                    <a:pt x="36831" y="90192"/>
                    <a:pt x="51240" y="98730"/>
                  </a:cubicBezTo>
                  <a:cubicBezTo>
                    <a:pt x="65649" y="107269"/>
                    <a:pt x="84328" y="104601"/>
                    <a:pt x="95535" y="91793"/>
                  </a:cubicBezTo>
                  <a:cubicBezTo>
                    <a:pt x="101939" y="99264"/>
                    <a:pt x="111546" y="103534"/>
                    <a:pt x="121685" y="103534"/>
                  </a:cubicBezTo>
                  <a:cubicBezTo>
                    <a:pt x="131292" y="103534"/>
                    <a:pt x="138763" y="96062"/>
                    <a:pt x="138763" y="86456"/>
                  </a:cubicBezTo>
                  <a:lnTo>
                    <a:pt x="138763" y="69378"/>
                  </a:lnTo>
                  <a:cubicBezTo>
                    <a:pt x="138763" y="30953"/>
                    <a:pt x="107810" y="0"/>
                    <a:pt x="69385" y="0"/>
                  </a:cubicBezTo>
                  <a:cubicBezTo>
                    <a:pt x="30960" y="0"/>
                    <a:pt x="7" y="30953"/>
                    <a:pt x="7" y="69378"/>
                  </a:cubicBezTo>
                  <a:cubicBezTo>
                    <a:pt x="-527" y="108337"/>
                    <a:pt x="30426" y="139290"/>
                    <a:pt x="68851" y="139824"/>
                  </a:cubicBezTo>
                  <a:close/>
                </a:path>
              </a:pathLst>
            </a:custGeom>
            <a:solidFill>
              <a:schemeClr val="bg1"/>
            </a:solidFill>
            <a:ln w="5259" cap="flat">
              <a:noFill/>
              <a:prstDash val="solid"/>
              <a:miter/>
            </a:ln>
          </p:spPr>
          <p:txBody>
            <a:bodyPr rtlCol="0" anchor="ctr"/>
            <a:lstStyle/>
            <a:p>
              <a:endParaRPr lang="en-AU"/>
            </a:p>
          </p:txBody>
        </p:sp>
      </p:grpSp>
      <p:sp>
        <p:nvSpPr>
          <p:cNvPr id="75" name="Rectangle 74">
            <a:extLst>
              <a:ext uri="{FF2B5EF4-FFF2-40B4-BE49-F238E27FC236}">
                <a16:creationId xmlns:a16="http://schemas.microsoft.com/office/drawing/2014/main" id="{A76288BE-AD3D-4F49-BF6D-760CD89CFE56}"/>
              </a:ext>
            </a:extLst>
          </p:cNvPr>
          <p:cNvSpPr/>
          <p:nvPr/>
        </p:nvSpPr>
        <p:spPr>
          <a:xfrm>
            <a:off x="3848465" y="1602486"/>
            <a:ext cx="1569560" cy="889474"/>
          </a:xfrm>
          <a:prstGeom prst="rect">
            <a:avLst/>
          </a:prstGeom>
        </p:spPr>
        <p:txBody>
          <a:bodyPr wrap="square">
            <a:spAutoFit/>
          </a:bodyPr>
          <a:lstStyle/>
          <a:p>
            <a:pPr algn="ctr">
              <a:lnSpc>
                <a:spcPct val="95000"/>
              </a:lnSpc>
              <a:spcBef>
                <a:spcPts val="300"/>
              </a:spcBef>
              <a:spcAft>
                <a:spcPts val="300"/>
              </a:spcAft>
            </a:pPr>
            <a:r>
              <a:rPr lang="en-US" sz="1100" b="1"/>
              <a:t>19-Apr</a:t>
            </a:r>
          </a:p>
          <a:p>
            <a:pPr marL="92075" indent="-92075">
              <a:lnSpc>
                <a:spcPct val="95000"/>
              </a:lnSpc>
              <a:spcBef>
                <a:spcPts val="300"/>
              </a:spcBef>
              <a:spcAft>
                <a:spcPts val="300"/>
              </a:spcAft>
              <a:buFont typeface="Arial" panose="020B0604020202020204" pitchFamily="34" charset="0"/>
              <a:buChar char="•"/>
            </a:pPr>
            <a:r>
              <a:rPr lang="en-AU" sz="1000"/>
              <a:t>Retail Industry Testing Commences</a:t>
            </a:r>
          </a:p>
          <a:p>
            <a:pPr algn="ctr">
              <a:lnSpc>
                <a:spcPct val="95000"/>
              </a:lnSpc>
              <a:spcBef>
                <a:spcPts val="300"/>
              </a:spcBef>
              <a:spcAft>
                <a:spcPts val="300"/>
              </a:spcAft>
            </a:pPr>
            <a:endParaRPr lang="en-US" sz="1100" b="1"/>
          </a:p>
        </p:txBody>
      </p:sp>
      <p:cxnSp>
        <p:nvCxnSpPr>
          <p:cNvPr id="76" name="Straight Arrow Connector 75">
            <a:extLst>
              <a:ext uri="{FF2B5EF4-FFF2-40B4-BE49-F238E27FC236}">
                <a16:creationId xmlns:a16="http://schemas.microsoft.com/office/drawing/2014/main" id="{A4CDF739-4E6E-49C6-A9EF-0518153EB2D5}"/>
              </a:ext>
            </a:extLst>
          </p:cNvPr>
          <p:cNvCxnSpPr>
            <a:cxnSpLocks/>
          </p:cNvCxnSpPr>
          <p:nvPr/>
        </p:nvCxnSpPr>
        <p:spPr>
          <a:xfrm flipH="1" flipV="1">
            <a:off x="4484400" y="2528536"/>
            <a:ext cx="7200" cy="61321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A5523098-630F-4014-A1C4-0B87296745AA}"/>
              </a:ext>
            </a:extLst>
          </p:cNvPr>
          <p:cNvGrpSpPr/>
          <p:nvPr/>
        </p:nvGrpSpPr>
        <p:grpSpPr>
          <a:xfrm>
            <a:off x="4271077" y="3309017"/>
            <a:ext cx="482923" cy="242467"/>
            <a:chOff x="4360769" y="3378557"/>
            <a:chExt cx="482923" cy="242467"/>
          </a:xfrm>
        </p:grpSpPr>
        <p:sp>
          <p:nvSpPr>
            <p:cNvPr id="88" name="Freeform: Shape 87">
              <a:extLst>
                <a:ext uri="{FF2B5EF4-FFF2-40B4-BE49-F238E27FC236}">
                  <a16:creationId xmlns:a16="http://schemas.microsoft.com/office/drawing/2014/main" id="{702514A0-F0B2-4CB6-AE92-CD5636263187}"/>
                </a:ext>
              </a:extLst>
            </p:cNvPr>
            <p:cNvSpPr/>
            <p:nvPr/>
          </p:nvSpPr>
          <p:spPr>
            <a:xfrm>
              <a:off x="4542028" y="3446871"/>
              <a:ext cx="141697" cy="82673"/>
            </a:xfrm>
            <a:custGeom>
              <a:avLst/>
              <a:gdLst>
                <a:gd name="connsiteX0" fmla="*/ 141697 w 141697"/>
                <a:gd name="connsiteY0" fmla="*/ 48654 h 82673"/>
                <a:gd name="connsiteX1" fmla="*/ 107677 w 141697"/>
                <a:gd name="connsiteY1" fmla="*/ 82674 h 82673"/>
                <a:gd name="connsiteX2" fmla="*/ 73605 w 141697"/>
                <a:gd name="connsiteY2" fmla="*/ 48654 h 82673"/>
                <a:gd name="connsiteX3" fmla="*/ 92610 w 141697"/>
                <a:gd name="connsiteY3" fmla="*/ 48654 h 82673"/>
                <a:gd name="connsiteX4" fmla="*/ 59220 w 141697"/>
                <a:gd name="connsiteY4" fmla="*/ 28231 h 82673"/>
                <a:gd name="connsiteX5" fmla="*/ 34598 w 141697"/>
                <a:gd name="connsiteY5" fmla="*/ 37629 h 82673"/>
                <a:gd name="connsiteX6" fmla="*/ 0 w 141697"/>
                <a:gd name="connsiteY6" fmla="*/ 37629 h 82673"/>
                <a:gd name="connsiteX7" fmla="*/ 87186 w 141697"/>
                <a:gd name="connsiteY7" fmla="*/ 6256 h 82673"/>
                <a:gd name="connsiteX8" fmla="*/ 122587 w 141697"/>
                <a:gd name="connsiteY8" fmla="*/ 48654 h 8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73">
                  <a:moveTo>
                    <a:pt x="141697" y="48654"/>
                  </a:moveTo>
                  <a:lnTo>
                    <a:pt x="107677" y="82674"/>
                  </a:lnTo>
                  <a:lnTo>
                    <a:pt x="73605" y="48654"/>
                  </a:lnTo>
                  <a:lnTo>
                    <a:pt x="92610" y="48654"/>
                  </a:lnTo>
                  <a:cubicBezTo>
                    <a:pt x="86181" y="36131"/>
                    <a:pt x="73296" y="28250"/>
                    <a:pt x="59220" y="28231"/>
                  </a:cubicBezTo>
                  <a:cubicBezTo>
                    <a:pt x="50139" y="28241"/>
                    <a:pt x="41376" y="31585"/>
                    <a:pt x="34598" y="37629"/>
                  </a:cubicBezTo>
                  <a:lnTo>
                    <a:pt x="0" y="37629"/>
                  </a:lnTo>
                  <a:cubicBezTo>
                    <a:pt x="15412" y="4889"/>
                    <a:pt x="54447" y="-9157"/>
                    <a:pt x="87186" y="6256"/>
                  </a:cubicBezTo>
                  <a:cubicBezTo>
                    <a:pt x="104658" y="14481"/>
                    <a:pt x="117612" y="29995"/>
                    <a:pt x="122587" y="48654"/>
                  </a:cubicBezTo>
                  <a:close/>
                </a:path>
              </a:pathLst>
            </a:custGeom>
            <a:solidFill>
              <a:schemeClr val="bg1"/>
            </a:solidFill>
            <a:ln w="12700" cap="flat">
              <a:noFill/>
              <a:prstDash val="solid"/>
              <a:miter/>
            </a:ln>
          </p:spPr>
          <p:txBody>
            <a:bodyPr rtlCol="0" anchor="ctr"/>
            <a:lstStyle/>
            <a:p>
              <a:endParaRPr lang="en-AU"/>
            </a:p>
          </p:txBody>
        </p:sp>
        <p:sp>
          <p:nvSpPr>
            <p:cNvPr id="89" name="Freeform: Shape 88">
              <a:extLst>
                <a:ext uri="{FF2B5EF4-FFF2-40B4-BE49-F238E27FC236}">
                  <a16:creationId xmlns:a16="http://schemas.microsoft.com/office/drawing/2014/main" id="{0A62632F-104E-4A6C-9013-554670074060}"/>
                </a:ext>
              </a:extLst>
            </p:cNvPr>
            <p:cNvSpPr/>
            <p:nvPr/>
          </p:nvSpPr>
          <p:spPr>
            <a:xfrm>
              <a:off x="4518980" y="3495524"/>
              <a:ext cx="141697" cy="82687"/>
            </a:xfrm>
            <a:custGeom>
              <a:avLst/>
              <a:gdLst>
                <a:gd name="connsiteX0" fmla="*/ 0 w 141697"/>
                <a:gd name="connsiteY0" fmla="*/ 34020 h 82687"/>
                <a:gd name="connsiteX1" fmla="*/ 34072 w 141697"/>
                <a:gd name="connsiteY1" fmla="*/ 0 h 82687"/>
                <a:gd name="connsiteX2" fmla="*/ 68092 w 141697"/>
                <a:gd name="connsiteY2" fmla="*/ 34020 h 82687"/>
                <a:gd name="connsiteX3" fmla="*/ 48930 w 141697"/>
                <a:gd name="connsiteY3" fmla="*/ 34020 h 82687"/>
                <a:gd name="connsiteX4" fmla="*/ 82267 w 141697"/>
                <a:gd name="connsiteY4" fmla="*/ 54443 h 82687"/>
                <a:gd name="connsiteX5" fmla="*/ 106942 w 141697"/>
                <a:gd name="connsiteY5" fmla="*/ 45045 h 82687"/>
                <a:gd name="connsiteX6" fmla="*/ 141697 w 141697"/>
                <a:gd name="connsiteY6" fmla="*/ 45045 h 82687"/>
                <a:gd name="connsiteX7" fmla="*/ 54347 w 141697"/>
                <a:gd name="connsiteY7" fmla="*/ 76400 h 82687"/>
                <a:gd name="connsiteX8" fmla="*/ 18952 w 141697"/>
                <a:gd name="connsiteY8" fmla="*/ 34020 h 8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87">
                  <a:moveTo>
                    <a:pt x="0" y="34020"/>
                  </a:moveTo>
                  <a:lnTo>
                    <a:pt x="34072" y="0"/>
                  </a:lnTo>
                  <a:lnTo>
                    <a:pt x="68092" y="34020"/>
                  </a:lnTo>
                  <a:lnTo>
                    <a:pt x="48930" y="34020"/>
                  </a:lnTo>
                  <a:cubicBezTo>
                    <a:pt x="55341" y="46534"/>
                    <a:pt x="68207" y="54416"/>
                    <a:pt x="82267" y="54443"/>
                  </a:cubicBezTo>
                  <a:cubicBezTo>
                    <a:pt x="91366" y="54440"/>
                    <a:pt x="100147" y="51096"/>
                    <a:pt x="106942" y="45045"/>
                  </a:cubicBezTo>
                  <a:lnTo>
                    <a:pt x="141697" y="45045"/>
                  </a:lnTo>
                  <a:cubicBezTo>
                    <a:pt x="126235" y="77824"/>
                    <a:pt x="87126" y="91863"/>
                    <a:pt x="54347" y="76400"/>
                  </a:cubicBezTo>
                  <a:cubicBezTo>
                    <a:pt x="36891" y="68165"/>
                    <a:pt x="23944" y="52664"/>
                    <a:pt x="18952" y="34020"/>
                  </a:cubicBezTo>
                  <a:close/>
                </a:path>
              </a:pathLst>
            </a:custGeom>
            <a:solidFill>
              <a:schemeClr val="bg1"/>
            </a:solidFill>
            <a:ln w="12700" cap="flat">
              <a:noFill/>
              <a:prstDash val="solid"/>
              <a:miter/>
            </a:ln>
          </p:spPr>
          <p:txBody>
            <a:bodyPr rtlCol="0" anchor="ctr"/>
            <a:lstStyle/>
            <a:p>
              <a:endParaRPr lang="en-AU"/>
            </a:p>
          </p:txBody>
        </p:sp>
        <p:sp>
          <p:nvSpPr>
            <p:cNvPr id="90" name="Freeform: Shape 89">
              <a:extLst>
                <a:ext uri="{FF2B5EF4-FFF2-40B4-BE49-F238E27FC236}">
                  <a16:creationId xmlns:a16="http://schemas.microsoft.com/office/drawing/2014/main" id="{A48985F3-1BD1-4790-91AB-D19D2B1BF786}"/>
                </a:ext>
              </a:extLst>
            </p:cNvPr>
            <p:cNvSpPr/>
            <p:nvPr/>
          </p:nvSpPr>
          <p:spPr>
            <a:xfrm>
              <a:off x="4360769" y="3378557"/>
              <a:ext cx="482923" cy="242467"/>
            </a:xfrm>
            <a:custGeom>
              <a:avLst/>
              <a:gdLst>
                <a:gd name="connsiteX0" fmla="*/ 402756 w 482923"/>
                <a:gd name="connsiteY0" fmla="*/ 293929 h 293928"/>
                <a:gd name="connsiteX1" fmla="*/ 482900 w 482923"/>
                <a:gd name="connsiteY1" fmla="*/ 209899 h 293928"/>
                <a:gd name="connsiteX2" fmla="*/ 412731 w 482923"/>
                <a:gd name="connsiteY2" fmla="*/ 130601 h 293928"/>
                <a:gd name="connsiteX3" fmla="*/ 373461 w 482923"/>
                <a:gd name="connsiteY3" fmla="*/ 66551 h 293928"/>
                <a:gd name="connsiteX4" fmla="*/ 298543 w 482923"/>
                <a:gd name="connsiteY4" fmla="*/ 50801 h 293928"/>
                <a:gd name="connsiteX5" fmla="*/ 179158 w 482923"/>
                <a:gd name="connsiteY5" fmla="*/ 3079 h 293928"/>
                <a:gd name="connsiteX6" fmla="*/ 94423 w 482923"/>
                <a:gd name="connsiteY6" fmla="*/ 97579 h 293928"/>
                <a:gd name="connsiteX7" fmla="*/ 19033 w 482923"/>
                <a:gd name="connsiteY7" fmla="*/ 136691 h 293928"/>
                <a:gd name="connsiteX8" fmla="*/ 8953 w 482923"/>
                <a:gd name="connsiteY8" fmla="*/ 237281 h 293928"/>
                <a:gd name="connsiteX9" fmla="*/ 91588 w 482923"/>
                <a:gd name="connsiteY9" fmla="*/ 293351 h 293928"/>
                <a:gd name="connsiteX10" fmla="*/ 93006 w 482923"/>
                <a:gd name="connsiteY10" fmla="*/ 260749 h 293928"/>
                <a:gd name="connsiteX11" fmla="*/ 38038 w 482923"/>
                <a:gd name="connsiteY11" fmla="*/ 223421 h 293928"/>
                <a:gd name="connsiteX12" fmla="*/ 44706 w 482923"/>
                <a:gd name="connsiteY12" fmla="*/ 156379 h 293928"/>
                <a:gd name="connsiteX13" fmla="*/ 106446 w 482923"/>
                <a:gd name="connsiteY13" fmla="*/ 131179 h 293928"/>
                <a:gd name="connsiteX14" fmla="*/ 125083 w 482923"/>
                <a:gd name="connsiteY14" fmla="*/ 134276 h 293928"/>
                <a:gd name="connsiteX15" fmla="*/ 125083 w 482923"/>
                <a:gd name="connsiteY15" fmla="*/ 113696 h 293928"/>
                <a:gd name="connsiteX16" fmla="*/ 186561 w 482923"/>
                <a:gd name="connsiteY16" fmla="*/ 34946 h 293928"/>
                <a:gd name="connsiteX17" fmla="*/ 276651 w 482923"/>
                <a:gd name="connsiteY17" fmla="*/ 76946 h 293928"/>
                <a:gd name="connsiteX18" fmla="*/ 283003 w 482923"/>
                <a:gd name="connsiteY18" fmla="*/ 89599 h 293928"/>
                <a:gd name="connsiteX19" fmla="*/ 296181 w 482923"/>
                <a:gd name="connsiteY19" fmla="*/ 84926 h 293928"/>
                <a:gd name="connsiteX20" fmla="*/ 354823 w 482923"/>
                <a:gd name="connsiteY20" fmla="*/ 93116 h 293928"/>
                <a:gd name="connsiteX21" fmla="*/ 381861 w 482923"/>
                <a:gd name="connsiteY21" fmla="*/ 146299 h 293928"/>
                <a:gd name="connsiteX22" fmla="*/ 381861 w 482923"/>
                <a:gd name="connsiteY22" fmla="*/ 162679 h 293928"/>
                <a:gd name="connsiteX23" fmla="*/ 403281 w 482923"/>
                <a:gd name="connsiteY23" fmla="*/ 162679 h 293928"/>
                <a:gd name="connsiteX24" fmla="*/ 450694 w 482923"/>
                <a:gd name="connsiteY24" fmla="*/ 213791 h 293928"/>
                <a:gd name="connsiteX25" fmla="*/ 402756 w 482923"/>
                <a:gd name="connsiteY25" fmla="*/ 261221 h 29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2923" h="293928">
                  <a:moveTo>
                    <a:pt x="402756" y="293929"/>
                  </a:moveTo>
                  <a:cubicBezTo>
                    <a:pt x="448091" y="292856"/>
                    <a:pt x="483973" y="255234"/>
                    <a:pt x="482900" y="209899"/>
                  </a:cubicBezTo>
                  <a:cubicBezTo>
                    <a:pt x="481953" y="169901"/>
                    <a:pt x="452316" y="136408"/>
                    <a:pt x="412731" y="130601"/>
                  </a:cubicBezTo>
                  <a:cubicBezTo>
                    <a:pt x="408548" y="104927"/>
                    <a:pt x="394445" y="81925"/>
                    <a:pt x="373461" y="66551"/>
                  </a:cubicBezTo>
                  <a:cubicBezTo>
                    <a:pt x="351744" y="51161"/>
                    <a:pt x="324620" y="45458"/>
                    <a:pt x="298543" y="50801"/>
                  </a:cubicBezTo>
                  <a:cubicBezTo>
                    <a:pt x="272889" y="11193"/>
                    <a:pt x="225047" y="-7932"/>
                    <a:pt x="179158" y="3079"/>
                  </a:cubicBezTo>
                  <a:cubicBezTo>
                    <a:pt x="134434" y="14597"/>
                    <a:pt x="101014" y="51867"/>
                    <a:pt x="94423" y="97579"/>
                  </a:cubicBezTo>
                  <a:cubicBezTo>
                    <a:pt x="64629" y="98379"/>
                    <a:pt x="36845" y="112793"/>
                    <a:pt x="19033" y="136691"/>
                  </a:cubicBezTo>
                  <a:cubicBezTo>
                    <a:pt x="-2071" y="166007"/>
                    <a:pt x="-5914" y="204361"/>
                    <a:pt x="8953" y="237281"/>
                  </a:cubicBezTo>
                  <a:cubicBezTo>
                    <a:pt x="24109" y="269730"/>
                    <a:pt x="55835" y="291258"/>
                    <a:pt x="91588" y="293351"/>
                  </a:cubicBezTo>
                  <a:close/>
                  <a:moveTo>
                    <a:pt x="93006" y="260749"/>
                  </a:moveTo>
                  <a:cubicBezTo>
                    <a:pt x="69250" y="259252"/>
                    <a:pt x="48190" y="244951"/>
                    <a:pt x="38038" y="223421"/>
                  </a:cubicBezTo>
                  <a:cubicBezTo>
                    <a:pt x="28188" y="201477"/>
                    <a:pt x="30726" y="175953"/>
                    <a:pt x="44706" y="156379"/>
                  </a:cubicBezTo>
                  <a:cubicBezTo>
                    <a:pt x="58998" y="137151"/>
                    <a:pt x="82781" y="127444"/>
                    <a:pt x="106446" y="131179"/>
                  </a:cubicBezTo>
                  <a:lnTo>
                    <a:pt x="125083" y="134276"/>
                  </a:lnTo>
                  <a:lnTo>
                    <a:pt x="125083" y="113696"/>
                  </a:lnTo>
                  <a:cubicBezTo>
                    <a:pt x="125266" y="76514"/>
                    <a:pt x="150534" y="44146"/>
                    <a:pt x="186561" y="34946"/>
                  </a:cubicBezTo>
                  <a:cubicBezTo>
                    <a:pt x="222710" y="26230"/>
                    <a:pt x="260086" y="43654"/>
                    <a:pt x="276651" y="76946"/>
                  </a:cubicBezTo>
                  <a:lnTo>
                    <a:pt x="283003" y="89599"/>
                  </a:lnTo>
                  <a:lnTo>
                    <a:pt x="296181" y="84926"/>
                  </a:lnTo>
                  <a:cubicBezTo>
                    <a:pt x="315897" y="77960"/>
                    <a:pt x="337770" y="81015"/>
                    <a:pt x="354823" y="93116"/>
                  </a:cubicBezTo>
                  <a:cubicBezTo>
                    <a:pt x="371779" y="105537"/>
                    <a:pt x="381817" y="125281"/>
                    <a:pt x="381861" y="146299"/>
                  </a:cubicBezTo>
                  <a:lnTo>
                    <a:pt x="381861" y="162679"/>
                  </a:lnTo>
                  <a:lnTo>
                    <a:pt x="403281" y="162679"/>
                  </a:lnTo>
                  <a:cubicBezTo>
                    <a:pt x="430488" y="163700"/>
                    <a:pt x="451716" y="186584"/>
                    <a:pt x="450694" y="213791"/>
                  </a:cubicBezTo>
                  <a:cubicBezTo>
                    <a:pt x="449719" y="239767"/>
                    <a:pt x="428741" y="260523"/>
                    <a:pt x="402756" y="261221"/>
                  </a:cubicBezTo>
                  <a:close/>
                </a:path>
              </a:pathLst>
            </a:custGeom>
            <a:noFill/>
            <a:ln w="12700" cap="flat">
              <a:solidFill>
                <a:schemeClr val="bg1"/>
              </a:solidFill>
              <a:prstDash val="solid"/>
              <a:miter/>
            </a:ln>
          </p:spPr>
          <p:txBody>
            <a:bodyPr rtlCol="0" anchor="ctr"/>
            <a:lstStyle/>
            <a:p>
              <a:endParaRPr lang="en-AU"/>
            </a:p>
          </p:txBody>
        </p:sp>
      </p:grpSp>
      <p:sp>
        <p:nvSpPr>
          <p:cNvPr id="92" name="Oval 91">
            <a:extLst>
              <a:ext uri="{FF2B5EF4-FFF2-40B4-BE49-F238E27FC236}">
                <a16:creationId xmlns:a16="http://schemas.microsoft.com/office/drawing/2014/main" id="{12A43CC8-A030-4233-A448-B6F417024806}"/>
              </a:ext>
            </a:extLst>
          </p:cNvPr>
          <p:cNvSpPr>
            <a:spLocks noChangeArrowheads="1"/>
          </p:cNvSpPr>
          <p:nvPr/>
        </p:nvSpPr>
        <p:spPr bwMode="auto">
          <a:xfrm>
            <a:off x="5295314" y="3098948"/>
            <a:ext cx="720000" cy="720000"/>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94" name="Freeform 37">
            <a:extLst>
              <a:ext uri="{FF2B5EF4-FFF2-40B4-BE49-F238E27FC236}">
                <a16:creationId xmlns:a16="http://schemas.microsoft.com/office/drawing/2014/main" id="{29F1F4BC-70D8-45BA-9A17-AC8BC905ACCA}"/>
              </a:ext>
            </a:extLst>
          </p:cNvPr>
          <p:cNvSpPr>
            <a:spLocks noEditPoints="1"/>
          </p:cNvSpPr>
          <p:nvPr/>
        </p:nvSpPr>
        <p:spPr bwMode="auto">
          <a:xfrm>
            <a:off x="605446" y="3266871"/>
            <a:ext cx="432000" cy="360000"/>
          </a:xfrm>
          <a:custGeom>
            <a:avLst/>
            <a:gdLst>
              <a:gd name="T0" fmla="*/ 212 w 214"/>
              <a:gd name="T1" fmla="*/ 51 h 179"/>
              <a:gd name="T2" fmla="*/ 162 w 214"/>
              <a:gd name="T3" fmla="*/ 38 h 179"/>
              <a:gd name="T4" fmla="*/ 163 w 214"/>
              <a:gd name="T5" fmla="*/ 30 h 179"/>
              <a:gd name="T6" fmla="*/ 133 w 214"/>
              <a:gd name="T7" fmla="*/ 0 h 179"/>
              <a:gd name="T8" fmla="*/ 103 w 214"/>
              <a:gd name="T9" fmla="*/ 30 h 179"/>
              <a:gd name="T10" fmla="*/ 105 w 214"/>
              <a:gd name="T11" fmla="*/ 42 h 179"/>
              <a:gd name="T12" fmla="*/ 72 w 214"/>
              <a:gd name="T13" fmla="*/ 51 h 179"/>
              <a:gd name="T14" fmla="*/ 3 w 214"/>
              <a:gd name="T15" fmla="*/ 33 h 179"/>
              <a:gd name="T16" fmla="*/ 1 w 214"/>
              <a:gd name="T17" fmla="*/ 33 h 179"/>
              <a:gd name="T18" fmla="*/ 0 w 214"/>
              <a:gd name="T19" fmla="*/ 35 h 179"/>
              <a:gd name="T20" fmla="*/ 0 w 214"/>
              <a:gd name="T21" fmla="*/ 159 h 179"/>
              <a:gd name="T22" fmla="*/ 2 w 214"/>
              <a:gd name="T23" fmla="*/ 161 h 179"/>
              <a:gd name="T24" fmla="*/ 72 w 214"/>
              <a:gd name="T25" fmla="*/ 179 h 179"/>
              <a:gd name="T26" fmla="*/ 72 w 214"/>
              <a:gd name="T27" fmla="*/ 179 h 179"/>
              <a:gd name="T28" fmla="*/ 72 w 214"/>
              <a:gd name="T29" fmla="*/ 179 h 179"/>
              <a:gd name="T30" fmla="*/ 72 w 214"/>
              <a:gd name="T31" fmla="*/ 179 h 179"/>
              <a:gd name="T32" fmla="*/ 73 w 214"/>
              <a:gd name="T33" fmla="*/ 179 h 179"/>
              <a:gd name="T34" fmla="*/ 142 w 214"/>
              <a:gd name="T35" fmla="*/ 161 h 179"/>
              <a:gd name="T36" fmla="*/ 211 w 214"/>
              <a:gd name="T37" fmla="*/ 179 h 179"/>
              <a:gd name="T38" fmla="*/ 212 w 214"/>
              <a:gd name="T39" fmla="*/ 179 h 179"/>
              <a:gd name="T40" fmla="*/ 213 w 214"/>
              <a:gd name="T41" fmla="*/ 178 h 179"/>
              <a:gd name="T42" fmla="*/ 214 w 214"/>
              <a:gd name="T43" fmla="*/ 176 h 179"/>
              <a:gd name="T44" fmla="*/ 214 w 214"/>
              <a:gd name="T45" fmla="*/ 53 h 179"/>
              <a:gd name="T46" fmla="*/ 212 w 214"/>
              <a:gd name="T47" fmla="*/ 51 h 179"/>
              <a:gd name="T48" fmla="*/ 133 w 214"/>
              <a:gd name="T49" fmla="*/ 5 h 179"/>
              <a:gd name="T50" fmla="*/ 159 w 214"/>
              <a:gd name="T51" fmla="*/ 30 h 179"/>
              <a:gd name="T52" fmla="*/ 157 w 214"/>
              <a:gd name="T53" fmla="*/ 39 h 179"/>
              <a:gd name="T54" fmla="*/ 157 w 214"/>
              <a:gd name="T55" fmla="*/ 39 h 179"/>
              <a:gd name="T56" fmla="*/ 157 w 214"/>
              <a:gd name="T57" fmla="*/ 39 h 179"/>
              <a:gd name="T58" fmla="*/ 133 w 214"/>
              <a:gd name="T59" fmla="*/ 75 h 179"/>
              <a:gd name="T60" fmla="*/ 108 w 214"/>
              <a:gd name="T61" fmla="*/ 30 h 179"/>
              <a:gd name="T62" fmla="*/ 133 w 214"/>
              <a:gd name="T63" fmla="*/ 5 h 179"/>
              <a:gd name="T64" fmla="*/ 5 w 214"/>
              <a:gd name="T65" fmla="*/ 38 h 179"/>
              <a:gd name="T66" fmla="*/ 70 w 214"/>
              <a:gd name="T67" fmla="*/ 55 h 179"/>
              <a:gd name="T68" fmla="*/ 70 w 214"/>
              <a:gd name="T69" fmla="*/ 173 h 179"/>
              <a:gd name="T70" fmla="*/ 5 w 214"/>
              <a:gd name="T71" fmla="*/ 157 h 179"/>
              <a:gd name="T72" fmla="*/ 5 w 214"/>
              <a:gd name="T73" fmla="*/ 38 h 179"/>
              <a:gd name="T74" fmla="*/ 75 w 214"/>
              <a:gd name="T75" fmla="*/ 55 h 179"/>
              <a:gd name="T76" fmla="*/ 107 w 214"/>
              <a:gd name="T77" fmla="*/ 47 h 179"/>
              <a:gd name="T78" fmla="*/ 133 w 214"/>
              <a:gd name="T79" fmla="*/ 79 h 179"/>
              <a:gd name="T80" fmla="*/ 140 w 214"/>
              <a:gd name="T81" fmla="*/ 77 h 179"/>
              <a:gd name="T82" fmla="*/ 140 w 214"/>
              <a:gd name="T83" fmla="*/ 157 h 179"/>
              <a:gd name="T84" fmla="*/ 75 w 214"/>
              <a:gd name="T85" fmla="*/ 173 h 179"/>
              <a:gd name="T86" fmla="*/ 75 w 214"/>
              <a:gd name="T87" fmla="*/ 55 h 179"/>
              <a:gd name="T88" fmla="*/ 209 w 214"/>
              <a:gd name="T89" fmla="*/ 173 h 179"/>
              <a:gd name="T90" fmla="*/ 144 w 214"/>
              <a:gd name="T91" fmla="*/ 157 h 179"/>
              <a:gd name="T92" fmla="*/ 144 w 214"/>
              <a:gd name="T93" fmla="*/ 73 h 179"/>
              <a:gd name="T94" fmla="*/ 161 w 214"/>
              <a:gd name="T95" fmla="*/ 43 h 179"/>
              <a:gd name="T96" fmla="*/ 209 w 214"/>
              <a:gd name="T97" fmla="*/ 55 h 179"/>
              <a:gd name="T98" fmla="*/ 209 w 214"/>
              <a:gd name="T99" fmla="*/ 17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179">
                <a:moveTo>
                  <a:pt x="212" y="51"/>
                </a:moveTo>
                <a:cubicBezTo>
                  <a:pt x="162" y="38"/>
                  <a:pt x="162" y="38"/>
                  <a:pt x="162" y="38"/>
                </a:cubicBezTo>
                <a:cubicBezTo>
                  <a:pt x="163" y="35"/>
                  <a:pt x="163" y="33"/>
                  <a:pt x="163" y="30"/>
                </a:cubicBezTo>
                <a:cubicBezTo>
                  <a:pt x="163" y="14"/>
                  <a:pt x="150" y="0"/>
                  <a:pt x="133" y="0"/>
                </a:cubicBezTo>
                <a:cubicBezTo>
                  <a:pt x="117" y="0"/>
                  <a:pt x="103" y="14"/>
                  <a:pt x="103" y="30"/>
                </a:cubicBezTo>
                <a:cubicBezTo>
                  <a:pt x="103" y="34"/>
                  <a:pt x="104" y="38"/>
                  <a:pt x="105" y="42"/>
                </a:cubicBezTo>
                <a:cubicBezTo>
                  <a:pt x="72" y="51"/>
                  <a:pt x="72" y="51"/>
                  <a:pt x="72" y="51"/>
                </a:cubicBezTo>
                <a:cubicBezTo>
                  <a:pt x="3" y="33"/>
                  <a:pt x="3" y="33"/>
                  <a:pt x="3" y="33"/>
                </a:cubicBezTo>
                <a:cubicBezTo>
                  <a:pt x="2" y="33"/>
                  <a:pt x="2" y="33"/>
                  <a:pt x="1" y="33"/>
                </a:cubicBezTo>
                <a:cubicBezTo>
                  <a:pt x="0" y="34"/>
                  <a:pt x="0" y="35"/>
                  <a:pt x="0" y="35"/>
                </a:cubicBezTo>
                <a:cubicBezTo>
                  <a:pt x="0" y="159"/>
                  <a:pt x="0" y="159"/>
                  <a:pt x="0" y="159"/>
                </a:cubicBezTo>
                <a:cubicBezTo>
                  <a:pt x="0" y="160"/>
                  <a:pt x="1" y="161"/>
                  <a:pt x="2" y="161"/>
                </a:cubicBezTo>
                <a:cubicBezTo>
                  <a:pt x="72" y="179"/>
                  <a:pt x="72" y="179"/>
                  <a:pt x="72" y="179"/>
                </a:cubicBezTo>
                <a:cubicBezTo>
                  <a:pt x="72" y="179"/>
                  <a:pt x="72" y="179"/>
                  <a:pt x="72" y="179"/>
                </a:cubicBezTo>
                <a:cubicBezTo>
                  <a:pt x="72" y="179"/>
                  <a:pt x="72" y="179"/>
                  <a:pt x="72" y="179"/>
                </a:cubicBezTo>
                <a:cubicBezTo>
                  <a:pt x="72" y="179"/>
                  <a:pt x="72" y="179"/>
                  <a:pt x="72" y="179"/>
                </a:cubicBezTo>
                <a:cubicBezTo>
                  <a:pt x="72" y="179"/>
                  <a:pt x="73" y="179"/>
                  <a:pt x="73" y="179"/>
                </a:cubicBezTo>
                <a:cubicBezTo>
                  <a:pt x="142" y="161"/>
                  <a:pt x="142" y="161"/>
                  <a:pt x="142" y="161"/>
                </a:cubicBezTo>
                <a:cubicBezTo>
                  <a:pt x="211" y="179"/>
                  <a:pt x="211" y="179"/>
                  <a:pt x="211" y="179"/>
                </a:cubicBezTo>
                <a:cubicBezTo>
                  <a:pt x="211" y="179"/>
                  <a:pt x="211" y="179"/>
                  <a:pt x="212" y="179"/>
                </a:cubicBezTo>
                <a:cubicBezTo>
                  <a:pt x="212" y="179"/>
                  <a:pt x="213" y="179"/>
                  <a:pt x="213" y="178"/>
                </a:cubicBezTo>
                <a:cubicBezTo>
                  <a:pt x="214" y="178"/>
                  <a:pt x="214" y="177"/>
                  <a:pt x="214" y="176"/>
                </a:cubicBezTo>
                <a:cubicBezTo>
                  <a:pt x="214" y="53"/>
                  <a:pt x="214" y="53"/>
                  <a:pt x="214" y="53"/>
                </a:cubicBezTo>
                <a:cubicBezTo>
                  <a:pt x="214" y="52"/>
                  <a:pt x="213" y="51"/>
                  <a:pt x="212" y="51"/>
                </a:cubicBezTo>
                <a:close/>
                <a:moveTo>
                  <a:pt x="133" y="5"/>
                </a:moveTo>
                <a:cubicBezTo>
                  <a:pt x="147" y="5"/>
                  <a:pt x="159" y="16"/>
                  <a:pt x="159" y="30"/>
                </a:cubicBezTo>
                <a:cubicBezTo>
                  <a:pt x="159" y="33"/>
                  <a:pt x="158" y="36"/>
                  <a:pt x="157" y="39"/>
                </a:cubicBezTo>
                <a:cubicBezTo>
                  <a:pt x="157" y="39"/>
                  <a:pt x="157" y="39"/>
                  <a:pt x="157" y="39"/>
                </a:cubicBezTo>
                <a:cubicBezTo>
                  <a:pt x="157" y="39"/>
                  <a:pt x="157" y="39"/>
                  <a:pt x="157" y="39"/>
                </a:cubicBezTo>
                <a:cubicBezTo>
                  <a:pt x="153" y="55"/>
                  <a:pt x="140" y="75"/>
                  <a:pt x="133" y="75"/>
                </a:cubicBezTo>
                <a:cubicBezTo>
                  <a:pt x="125" y="75"/>
                  <a:pt x="108" y="45"/>
                  <a:pt x="108" y="30"/>
                </a:cubicBezTo>
                <a:cubicBezTo>
                  <a:pt x="108" y="16"/>
                  <a:pt x="119" y="5"/>
                  <a:pt x="133" y="5"/>
                </a:cubicBezTo>
                <a:close/>
                <a:moveTo>
                  <a:pt x="5" y="38"/>
                </a:moveTo>
                <a:cubicBezTo>
                  <a:pt x="70" y="55"/>
                  <a:pt x="70" y="55"/>
                  <a:pt x="70" y="55"/>
                </a:cubicBezTo>
                <a:cubicBezTo>
                  <a:pt x="70" y="173"/>
                  <a:pt x="70" y="173"/>
                  <a:pt x="70" y="173"/>
                </a:cubicBezTo>
                <a:cubicBezTo>
                  <a:pt x="5" y="157"/>
                  <a:pt x="5" y="157"/>
                  <a:pt x="5" y="157"/>
                </a:cubicBezTo>
                <a:lnTo>
                  <a:pt x="5" y="38"/>
                </a:lnTo>
                <a:close/>
                <a:moveTo>
                  <a:pt x="75" y="55"/>
                </a:moveTo>
                <a:cubicBezTo>
                  <a:pt x="107" y="47"/>
                  <a:pt x="107" y="47"/>
                  <a:pt x="107" y="47"/>
                </a:cubicBezTo>
                <a:cubicBezTo>
                  <a:pt x="112" y="62"/>
                  <a:pt x="124" y="79"/>
                  <a:pt x="133" y="79"/>
                </a:cubicBezTo>
                <a:cubicBezTo>
                  <a:pt x="135" y="79"/>
                  <a:pt x="137" y="79"/>
                  <a:pt x="140" y="77"/>
                </a:cubicBezTo>
                <a:cubicBezTo>
                  <a:pt x="140" y="157"/>
                  <a:pt x="140" y="157"/>
                  <a:pt x="140" y="157"/>
                </a:cubicBezTo>
                <a:cubicBezTo>
                  <a:pt x="75" y="173"/>
                  <a:pt x="75" y="173"/>
                  <a:pt x="75" y="173"/>
                </a:cubicBezTo>
                <a:lnTo>
                  <a:pt x="75" y="55"/>
                </a:lnTo>
                <a:close/>
                <a:moveTo>
                  <a:pt x="209" y="173"/>
                </a:moveTo>
                <a:cubicBezTo>
                  <a:pt x="144" y="157"/>
                  <a:pt x="144" y="157"/>
                  <a:pt x="144" y="157"/>
                </a:cubicBezTo>
                <a:cubicBezTo>
                  <a:pt x="144" y="73"/>
                  <a:pt x="144" y="73"/>
                  <a:pt x="144" y="73"/>
                </a:cubicBezTo>
                <a:cubicBezTo>
                  <a:pt x="151" y="66"/>
                  <a:pt x="158" y="53"/>
                  <a:pt x="161" y="43"/>
                </a:cubicBezTo>
                <a:cubicBezTo>
                  <a:pt x="209" y="55"/>
                  <a:pt x="209" y="55"/>
                  <a:pt x="209" y="55"/>
                </a:cubicBezTo>
                <a:lnTo>
                  <a:pt x="209"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5" name="Oval 94">
            <a:extLst>
              <a:ext uri="{FF2B5EF4-FFF2-40B4-BE49-F238E27FC236}">
                <a16:creationId xmlns:a16="http://schemas.microsoft.com/office/drawing/2014/main" id="{B90ECB05-EA38-4423-AE82-65846199332E}"/>
              </a:ext>
            </a:extLst>
          </p:cNvPr>
          <p:cNvSpPr>
            <a:spLocks noChangeArrowheads="1"/>
          </p:cNvSpPr>
          <p:nvPr/>
        </p:nvSpPr>
        <p:spPr bwMode="auto">
          <a:xfrm>
            <a:off x="6429227" y="3100239"/>
            <a:ext cx="720000" cy="720000"/>
          </a:xfrm>
          <a:prstGeom prst="ellipse">
            <a:avLst/>
          </a:pr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03" name="Rectangle 102">
            <a:extLst>
              <a:ext uri="{FF2B5EF4-FFF2-40B4-BE49-F238E27FC236}">
                <a16:creationId xmlns:a16="http://schemas.microsoft.com/office/drawing/2014/main" id="{6E5E4EB5-18A5-416E-97D6-6BDDDD951D95}"/>
              </a:ext>
            </a:extLst>
          </p:cNvPr>
          <p:cNvSpPr/>
          <p:nvPr/>
        </p:nvSpPr>
        <p:spPr>
          <a:xfrm>
            <a:off x="5988323" y="2111831"/>
            <a:ext cx="1544797" cy="768672"/>
          </a:xfrm>
          <a:prstGeom prst="rect">
            <a:avLst/>
          </a:prstGeom>
        </p:spPr>
        <p:txBody>
          <a:bodyPr wrap="square">
            <a:spAutoFit/>
          </a:bodyPr>
          <a:lstStyle/>
          <a:p>
            <a:pPr algn="ctr">
              <a:lnSpc>
                <a:spcPct val="95000"/>
              </a:lnSpc>
              <a:spcBef>
                <a:spcPts val="300"/>
              </a:spcBef>
              <a:spcAft>
                <a:spcPts val="300"/>
              </a:spcAft>
            </a:pPr>
            <a:r>
              <a:rPr lang="en-US" sz="1100" b="1"/>
              <a:t>12-May [TBC]</a:t>
            </a:r>
          </a:p>
          <a:p>
            <a:pPr marL="92075" indent="-92075">
              <a:lnSpc>
                <a:spcPct val="95000"/>
              </a:lnSpc>
              <a:spcBef>
                <a:spcPts val="300"/>
              </a:spcBef>
              <a:spcAft>
                <a:spcPts val="300"/>
              </a:spcAft>
              <a:buFont typeface="Arial" panose="020B0604020202020204" pitchFamily="34" charset="0"/>
              <a:buChar char="•"/>
            </a:pPr>
            <a:r>
              <a:rPr lang="en-AU" sz="1000"/>
              <a:t>Retail Go/No-Go Communicated to PCF via email</a:t>
            </a:r>
            <a:endParaRPr lang="en-US" sz="1000"/>
          </a:p>
        </p:txBody>
      </p:sp>
      <p:cxnSp>
        <p:nvCxnSpPr>
          <p:cNvPr id="104" name="Straight Arrow Connector 103">
            <a:extLst>
              <a:ext uri="{FF2B5EF4-FFF2-40B4-BE49-F238E27FC236}">
                <a16:creationId xmlns:a16="http://schemas.microsoft.com/office/drawing/2014/main" id="{8D04C67D-88C9-42AF-92EE-AB50D025A444}"/>
              </a:ext>
            </a:extLst>
          </p:cNvPr>
          <p:cNvCxnSpPr>
            <a:cxnSpLocks/>
          </p:cNvCxnSpPr>
          <p:nvPr/>
        </p:nvCxnSpPr>
        <p:spPr>
          <a:xfrm flipV="1">
            <a:off x="6789977" y="2799661"/>
            <a:ext cx="0" cy="295822"/>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6" name="Graphic 105" descr="Marketing">
            <a:extLst>
              <a:ext uri="{FF2B5EF4-FFF2-40B4-BE49-F238E27FC236}">
                <a16:creationId xmlns:a16="http://schemas.microsoft.com/office/drawing/2014/main" id="{280938C6-7F29-439D-92AA-93B9C9966F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7775" y="3218776"/>
            <a:ext cx="468000" cy="468000"/>
          </a:xfrm>
          <a:prstGeom prst="rect">
            <a:avLst/>
          </a:prstGeom>
        </p:spPr>
      </p:pic>
      <p:sp>
        <p:nvSpPr>
          <p:cNvPr id="107" name="Star: 6 Points 106">
            <a:extLst>
              <a:ext uri="{FF2B5EF4-FFF2-40B4-BE49-F238E27FC236}">
                <a16:creationId xmlns:a16="http://schemas.microsoft.com/office/drawing/2014/main" id="{71A5CE6B-133A-495E-A302-C81DA29EE6DC}"/>
              </a:ext>
            </a:extLst>
          </p:cNvPr>
          <p:cNvSpPr/>
          <p:nvPr/>
        </p:nvSpPr>
        <p:spPr>
          <a:xfrm>
            <a:off x="8509974" y="3178629"/>
            <a:ext cx="468000" cy="468000"/>
          </a:xfrm>
          <a:prstGeom prst="star6">
            <a:avLst/>
          </a:prstGeom>
          <a:solidFill>
            <a:srgbClr val="00B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a:extLst>
              <a:ext uri="{FF2B5EF4-FFF2-40B4-BE49-F238E27FC236}">
                <a16:creationId xmlns:a16="http://schemas.microsoft.com/office/drawing/2014/main" id="{53ADB208-0B1D-4D26-8AF5-DB20F70BFA0F}"/>
              </a:ext>
            </a:extLst>
          </p:cNvPr>
          <p:cNvSpPr/>
          <p:nvPr/>
        </p:nvSpPr>
        <p:spPr>
          <a:xfrm>
            <a:off x="4880567" y="4224463"/>
            <a:ext cx="1743970" cy="877163"/>
          </a:xfrm>
          <a:prstGeom prst="rect">
            <a:avLst/>
          </a:prstGeom>
        </p:spPr>
        <p:txBody>
          <a:bodyPr wrap="square">
            <a:spAutoFit/>
          </a:bodyPr>
          <a:lstStyle/>
          <a:p>
            <a:pPr algn="ctr"/>
            <a:r>
              <a:rPr lang="en-AU" sz="1100" b="1"/>
              <a:t>23-Apr PCF</a:t>
            </a:r>
          </a:p>
          <a:p>
            <a:pPr marL="92075" lvl="0" indent="-92075" fontAlgn="base">
              <a:spcBef>
                <a:spcPts val="600"/>
              </a:spcBef>
              <a:buFont typeface="Arial" panose="020B0604020202020204" pitchFamily="34" charset="0"/>
              <a:buChar char="•"/>
              <a:defRPr/>
            </a:pPr>
            <a:r>
              <a:rPr lang="en-AU" sz="1000"/>
              <a:t> April Checkpoint Criteria - assessment and outcomes</a:t>
            </a:r>
          </a:p>
          <a:p>
            <a:pPr marL="92075" indent="-92075" fontAlgn="base">
              <a:spcBef>
                <a:spcPts val="600"/>
              </a:spcBef>
              <a:buFont typeface="Arial" panose="020B0604020202020204" pitchFamily="34" charset="0"/>
              <a:buChar char="•"/>
            </a:pPr>
            <a:r>
              <a:rPr lang="en-AU" sz="1000"/>
              <a:t>Go/No-Go – confirm date </a:t>
            </a:r>
          </a:p>
        </p:txBody>
      </p:sp>
      <p:cxnSp>
        <p:nvCxnSpPr>
          <p:cNvPr id="112" name="Straight Arrow Connector 111">
            <a:extLst>
              <a:ext uri="{FF2B5EF4-FFF2-40B4-BE49-F238E27FC236}">
                <a16:creationId xmlns:a16="http://schemas.microsoft.com/office/drawing/2014/main" id="{41E33DBA-BD34-4646-AF95-F415D276DC6E}"/>
              </a:ext>
            </a:extLst>
          </p:cNvPr>
          <p:cNvCxnSpPr/>
          <p:nvPr/>
        </p:nvCxnSpPr>
        <p:spPr>
          <a:xfrm>
            <a:off x="5655314" y="3823040"/>
            <a:ext cx="0" cy="271885"/>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14" name="Graphic 113" descr="Checklist">
            <a:extLst>
              <a:ext uri="{FF2B5EF4-FFF2-40B4-BE49-F238E27FC236}">
                <a16:creationId xmlns:a16="http://schemas.microsoft.com/office/drawing/2014/main" id="{1579D2B8-F45B-4864-92F7-2336EA16C6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25815" y="3208698"/>
            <a:ext cx="483826" cy="483826"/>
          </a:xfrm>
          <a:prstGeom prst="rect">
            <a:avLst/>
          </a:prstGeom>
        </p:spPr>
      </p:pic>
      <p:sp>
        <p:nvSpPr>
          <p:cNvPr id="115" name="Rectangle 114">
            <a:extLst>
              <a:ext uri="{FF2B5EF4-FFF2-40B4-BE49-F238E27FC236}">
                <a16:creationId xmlns:a16="http://schemas.microsoft.com/office/drawing/2014/main" id="{68FDC2ED-1817-4FA8-B298-C937E2A22FE0}"/>
              </a:ext>
            </a:extLst>
          </p:cNvPr>
          <p:cNvSpPr/>
          <p:nvPr/>
        </p:nvSpPr>
        <p:spPr>
          <a:xfrm>
            <a:off x="7084063" y="4222309"/>
            <a:ext cx="1653183" cy="954107"/>
          </a:xfrm>
          <a:prstGeom prst="rect">
            <a:avLst/>
          </a:prstGeom>
        </p:spPr>
        <p:txBody>
          <a:bodyPr wrap="square">
            <a:spAutoFit/>
          </a:bodyPr>
          <a:lstStyle/>
          <a:p>
            <a:pPr algn="ctr"/>
            <a:r>
              <a:rPr lang="en-AU" sz="1100" b="1"/>
              <a:t>19-May PCF</a:t>
            </a:r>
          </a:p>
          <a:p>
            <a:pPr marL="92075" indent="-92075" fontAlgn="base">
              <a:spcBef>
                <a:spcPts val="600"/>
              </a:spcBef>
              <a:buFont typeface="Arial" panose="020B0604020202020204" pitchFamily="34" charset="0"/>
              <a:buChar char="•"/>
            </a:pPr>
            <a:r>
              <a:rPr lang="en-AU" sz="1000"/>
              <a:t>Confirming Go/No-Go</a:t>
            </a:r>
          </a:p>
          <a:p>
            <a:pPr marL="92075" indent="-92075" fontAlgn="base">
              <a:spcBef>
                <a:spcPts val="600"/>
              </a:spcBef>
              <a:buFont typeface="Arial" panose="020B0604020202020204" pitchFamily="34" charset="0"/>
              <a:buChar char="•"/>
            </a:pPr>
            <a:r>
              <a:rPr lang="en-AU" sz="1000"/>
              <a:t>Issue management</a:t>
            </a:r>
          </a:p>
          <a:p>
            <a:pPr marL="92075" indent="-92075" fontAlgn="base">
              <a:spcBef>
                <a:spcPts val="600"/>
              </a:spcBef>
              <a:buFont typeface="Arial" panose="020B0604020202020204" pitchFamily="34" charset="0"/>
              <a:buChar char="•"/>
            </a:pPr>
            <a:r>
              <a:rPr lang="en-AU" sz="1000"/>
              <a:t>Replanning (if necessary) </a:t>
            </a:r>
          </a:p>
        </p:txBody>
      </p:sp>
      <p:grpSp>
        <p:nvGrpSpPr>
          <p:cNvPr id="116" name="Group 115">
            <a:extLst>
              <a:ext uri="{FF2B5EF4-FFF2-40B4-BE49-F238E27FC236}">
                <a16:creationId xmlns:a16="http://schemas.microsoft.com/office/drawing/2014/main" id="{996E4805-20C5-4648-AE38-DDAC90C8D4B7}"/>
              </a:ext>
            </a:extLst>
          </p:cNvPr>
          <p:cNvGrpSpPr/>
          <p:nvPr/>
        </p:nvGrpSpPr>
        <p:grpSpPr>
          <a:xfrm>
            <a:off x="7637178" y="3215529"/>
            <a:ext cx="483446" cy="470561"/>
            <a:chOff x="7114931" y="5624297"/>
            <a:chExt cx="483922" cy="504965"/>
          </a:xfrm>
        </p:grpSpPr>
        <p:sp>
          <p:nvSpPr>
            <p:cNvPr id="17" name="Freeform 27">
              <a:extLst>
                <a:ext uri="{FF2B5EF4-FFF2-40B4-BE49-F238E27FC236}">
                  <a16:creationId xmlns:a16="http://schemas.microsoft.com/office/drawing/2014/main" id="{1E44C6B0-2FE2-4C77-94D2-327A1487A482}"/>
                </a:ext>
              </a:extLst>
            </p:cNvPr>
            <p:cNvSpPr>
              <a:spLocks/>
            </p:cNvSpPr>
            <p:nvPr/>
          </p:nvSpPr>
          <p:spPr bwMode="auto">
            <a:xfrm>
              <a:off x="7114931" y="5624297"/>
              <a:ext cx="483922" cy="187258"/>
            </a:xfrm>
            <a:custGeom>
              <a:avLst/>
              <a:gdLst>
                <a:gd name="T0" fmla="*/ 215 w 215"/>
                <a:gd name="T1" fmla="*/ 80 h 83"/>
                <a:gd name="T2" fmla="*/ 193 w 215"/>
                <a:gd name="T3" fmla="*/ 39 h 83"/>
                <a:gd name="T4" fmla="*/ 192 w 215"/>
                <a:gd name="T5" fmla="*/ 39 h 83"/>
                <a:gd name="T6" fmla="*/ 192 w 215"/>
                <a:gd name="T7" fmla="*/ 39 h 83"/>
                <a:gd name="T8" fmla="*/ 175 w 215"/>
                <a:gd name="T9" fmla="*/ 22 h 83"/>
                <a:gd name="T10" fmla="*/ 107 w 215"/>
                <a:gd name="T11" fmla="*/ 0 h 83"/>
                <a:gd name="T12" fmla="*/ 107 w 215"/>
                <a:gd name="T13" fmla="*/ 0 h 83"/>
                <a:gd name="T14" fmla="*/ 107 w 215"/>
                <a:gd name="T15" fmla="*/ 0 h 83"/>
                <a:gd name="T16" fmla="*/ 107 w 215"/>
                <a:gd name="T17" fmla="*/ 0 h 83"/>
                <a:gd name="T18" fmla="*/ 40 w 215"/>
                <a:gd name="T19" fmla="*/ 22 h 83"/>
                <a:gd name="T20" fmla="*/ 22 w 215"/>
                <a:gd name="T21" fmla="*/ 39 h 83"/>
                <a:gd name="T22" fmla="*/ 22 w 215"/>
                <a:gd name="T23" fmla="*/ 39 h 83"/>
                <a:gd name="T24" fmla="*/ 22 w 215"/>
                <a:gd name="T25" fmla="*/ 39 h 83"/>
                <a:gd name="T26" fmla="*/ 0 w 215"/>
                <a:gd name="T27" fmla="*/ 80 h 83"/>
                <a:gd name="T28" fmla="*/ 1 w 215"/>
                <a:gd name="T29" fmla="*/ 83 h 83"/>
                <a:gd name="T30" fmla="*/ 2 w 215"/>
                <a:gd name="T31" fmla="*/ 83 h 83"/>
                <a:gd name="T32" fmla="*/ 4 w 215"/>
                <a:gd name="T33" fmla="*/ 81 h 83"/>
                <a:gd name="T34" fmla="*/ 24 w 215"/>
                <a:gd name="T35" fmla="*/ 44 h 83"/>
                <a:gd name="T36" fmla="*/ 33 w 215"/>
                <a:gd name="T37" fmla="*/ 57 h 83"/>
                <a:gd name="T38" fmla="*/ 35 w 215"/>
                <a:gd name="T39" fmla="*/ 58 h 83"/>
                <a:gd name="T40" fmla="*/ 37 w 215"/>
                <a:gd name="T41" fmla="*/ 57 h 83"/>
                <a:gd name="T42" fmla="*/ 37 w 215"/>
                <a:gd name="T43" fmla="*/ 54 h 83"/>
                <a:gd name="T44" fmla="*/ 27 w 215"/>
                <a:gd name="T45" fmla="*/ 41 h 83"/>
                <a:gd name="T46" fmla="*/ 43 w 215"/>
                <a:gd name="T47" fmla="*/ 26 h 83"/>
                <a:gd name="T48" fmla="*/ 105 w 215"/>
                <a:gd name="T49" fmla="*/ 4 h 83"/>
                <a:gd name="T50" fmla="*/ 105 w 215"/>
                <a:gd name="T51" fmla="*/ 25 h 83"/>
                <a:gd name="T52" fmla="*/ 107 w 215"/>
                <a:gd name="T53" fmla="*/ 27 h 83"/>
                <a:gd name="T54" fmla="*/ 110 w 215"/>
                <a:gd name="T55" fmla="*/ 25 h 83"/>
                <a:gd name="T56" fmla="*/ 110 w 215"/>
                <a:gd name="T57" fmla="*/ 4 h 83"/>
                <a:gd name="T58" fmla="*/ 172 w 215"/>
                <a:gd name="T59" fmla="*/ 26 h 83"/>
                <a:gd name="T60" fmla="*/ 188 w 215"/>
                <a:gd name="T61" fmla="*/ 41 h 83"/>
                <a:gd name="T62" fmla="*/ 178 w 215"/>
                <a:gd name="T63" fmla="*/ 54 h 83"/>
                <a:gd name="T64" fmla="*/ 178 w 215"/>
                <a:gd name="T65" fmla="*/ 57 h 83"/>
                <a:gd name="T66" fmla="*/ 180 w 215"/>
                <a:gd name="T67" fmla="*/ 58 h 83"/>
                <a:gd name="T68" fmla="*/ 181 w 215"/>
                <a:gd name="T69" fmla="*/ 57 h 83"/>
                <a:gd name="T70" fmla="*/ 191 w 215"/>
                <a:gd name="T71" fmla="*/ 44 h 83"/>
                <a:gd name="T72" fmla="*/ 210 w 215"/>
                <a:gd name="T73" fmla="*/ 81 h 83"/>
                <a:gd name="T74" fmla="*/ 213 w 215"/>
                <a:gd name="T75" fmla="*/ 83 h 83"/>
                <a:gd name="T76" fmla="*/ 215 w 215"/>
                <a:gd name="T77"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83">
                  <a:moveTo>
                    <a:pt x="215" y="80"/>
                  </a:moveTo>
                  <a:cubicBezTo>
                    <a:pt x="211" y="65"/>
                    <a:pt x="203" y="51"/>
                    <a:pt x="193" y="39"/>
                  </a:cubicBezTo>
                  <a:cubicBezTo>
                    <a:pt x="193" y="39"/>
                    <a:pt x="193" y="39"/>
                    <a:pt x="192" y="39"/>
                  </a:cubicBezTo>
                  <a:cubicBezTo>
                    <a:pt x="192" y="39"/>
                    <a:pt x="192" y="39"/>
                    <a:pt x="192" y="39"/>
                  </a:cubicBezTo>
                  <a:cubicBezTo>
                    <a:pt x="187" y="33"/>
                    <a:pt x="181" y="27"/>
                    <a:pt x="175" y="22"/>
                  </a:cubicBezTo>
                  <a:cubicBezTo>
                    <a:pt x="155" y="7"/>
                    <a:pt x="132" y="0"/>
                    <a:pt x="107" y="0"/>
                  </a:cubicBezTo>
                  <a:cubicBezTo>
                    <a:pt x="107" y="0"/>
                    <a:pt x="107" y="0"/>
                    <a:pt x="107" y="0"/>
                  </a:cubicBezTo>
                  <a:cubicBezTo>
                    <a:pt x="107" y="0"/>
                    <a:pt x="107" y="0"/>
                    <a:pt x="107" y="0"/>
                  </a:cubicBezTo>
                  <a:cubicBezTo>
                    <a:pt x="107" y="0"/>
                    <a:pt x="107" y="0"/>
                    <a:pt x="107" y="0"/>
                  </a:cubicBezTo>
                  <a:cubicBezTo>
                    <a:pt x="83" y="0"/>
                    <a:pt x="59" y="7"/>
                    <a:pt x="40" y="22"/>
                  </a:cubicBezTo>
                  <a:cubicBezTo>
                    <a:pt x="33" y="27"/>
                    <a:pt x="28" y="33"/>
                    <a:pt x="22" y="39"/>
                  </a:cubicBezTo>
                  <a:cubicBezTo>
                    <a:pt x="22" y="39"/>
                    <a:pt x="22" y="39"/>
                    <a:pt x="22" y="39"/>
                  </a:cubicBezTo>
                  <a:cubicBezTo>
                    <a:pt x="22" y="39"/>
                    <a:pt x="22" y="39"/>
                    <a:pt x="22" y="39"/>
                  </a:cubicBezTo>
                  <a:cubicBezTo>
                    <a:pt x="12" y="51"/>
                    <a:pt x="4" y="65"/>
                    <a:pt x="0" y="80"/>
                  </a:cubicBezTo>
                  <a:cubicBezTo>
                    <a:pt x="0" y="81"/>
                    <a:pt x="0" y="82"/>
                    <a:pt x="1" y="83"/>
                  </a:cubicBezTo>
                  <a:cubicBezTo>
                    <a:pt x="2" y="83"/>
                    <a:pt x="2" y="83"/>
                    <a:pt x="2" y="83"/>
                  </a:cubicBezTo>
                  <a:cubicBezTo>
                    <a:pt x="3" y="83"/>
                    <a:pt x="4" y="82"/>
                    <a:pt x="4" y="81"/>
                  </a:cubicBezTo>
                  <a:cubicBezTo>
                    <a:pt x="8" y="68"/>
                    <a:pt x="15" y="55"/>
                    <a:pt x="24" y="44"/>
                  </a:cubicBezTo>
                  <a:cubicBezTo>
                    <a:pt x="33" y="57"/>
                    <a:pt x="33" y="57"/>
                    <a:pt x="33" y="57"/>
                  </a:cubicBezTo>
                  <a:cubicBezTo>
                    <a:pt x="34" y="57"/>
                    <a:pt x="34" y="58"/>
                    <a:pt x="35" y="58"/>
                  </a:cubicBezTo>
                  <a:cubicBezTo>
                    <a:pt x="36" y="58"/>
                    <a:pt x="36" y="57"/>
                    <a:pt x="37" y="57"/>
                  </a:cubicBezTo>
                  <a:cubicBezTo>
                    <a:pt x="38" y="56"/>
                    <a:pt x="38" y="55"/>
                    <a:pt x="37" y="54"/>
                  </a:cubicBezTo>
                  <a:cubicBezTo>
                    <a:pt x="27" y="41"/>
                    <a:pt x="27" y="41"/>
                    <a:pt x="27" y="41"/>
                  </a:cubicBezTo>
                  <a:cubicBezTo>
                    <a:pt x="32" y="35"/>
                    <a:pt x="37" y="30"/>
                    <a:pt x="43" y="26"/>
                  </a:cubicBezTo>
                  <a:cubicBezTo>
                    <a:pt x="61" y="12"/>
                    <a:pt x="82" y="5"/>
                    <a:pt x="105" y="4"/>
                  </a:cubicBezTo>
                  <a:cubicBezTo>
                    <a:pt x="105" y="25"/>
                    <a:pt x="105" y="25"/>
                    <a:pt x="105" y="25"/>
                  </a:cubicBezTo>
                  <a:cubicBezTo>
                    <a:pt x="105" y="26"/>
                    <a:pt x="106" y="27"/>
                    <a:pt x="107" y="27"/>
                  </a:cubicBezTo>
                  <a:cubicBezTo>
                    <a:pt x="109" y="27"/>
                    <a:pt x="110" y="26"/>
                    <a:pt x="110" y="25"/>
                  </a:cubicBezTo>
                  <a:cubicBezTo>
                    <a:pt x="110" y="4"/>
                    <a:pt x="110" y="4"/>
                    <a:pt x="110" y="4"/>
                  </a:cubicBezTo>
                  <a:cubicBezTo>
                    <a:pt x="132" y="5"/>
                    <a:pt x="154" y="12"/>
                    <a:pt x="172" y="26"/>
                  </a:cubicBezTo>
                  <a:cubicBezTo>
                    <a:pt x="178" y="30"/>
                    <a:pt x="183" y="35"/>
                    <a:pt x="188" y="41"/>
                  </a:cubicBezTo>
                  <a:cubicBezTo>
                    <a:pt x="178" y="54"/>
                    <a:pt x="178" y="54"/>
                    <a:pt x="178" y="54"/>
                  </a:cubicBezTo>
                  <a:cubicBezTo>
                    <a:pt x="177" y="55"/>
                    <a:pt x="177" y="56"/>
                    <a:pt x="178" y="57"/>
                  </a:cubicBezTo>
                  <a:cubicBezTo>
                    <a:pt x="179" y="57"/>
                    <a:pt x="179" y="58"/>
                    <a:pt x="180" y="58"/>
                  </a:cubicBezTo>
                  <a:cubicBezTo>
                    <a:pt x="180" y="58"/>
                    <a:pt x="181" y="57"/>
                    <a:pt x="181" y="57"/>
                  </a:cubicBezTo>
                  <a:cubicBezTo>
                    <a:pt x="191" y="44"/>
                    <a:pt x="191" y="44"/>
                    <a:pt x="191" y="44"/>
                  </a:cubicBezTo>
                  <a:cubicBezTo>
                    <a:pt x="200" y="55"/>
                    <a:pt x="206" y="68"/>
                    <a:pt x="210" y="81"/>
                  </a:cubicBezTo>
                  <a:cubicBezTo>
                    <a:pt x="211" y="82"/>
                    <a:pt x="212" y="83"/>
                    <a:pt x="213" y="83"/>
                  </a:cubicBezTo>
                  <a:cubicBezTo>
                    <a:pt x="215" y="82"/>
                    <a:pt x="215" y="81"/>
                    <a:pt x="215"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 name="Freeform 28">
              <a:extLst>
                <a:ext uri="{FF2B5EF4-FFF2-40B4-BE49-F238E27FC236}">
                  <a16:creationId xmlns:a16="http://schemas.microsoft.com/office/drawing/2014/main" id="{98E888FA-C263-4AC2-BCAC-961D2F949E75}"/>
                </a:ext>
              </a:extLst>
            </p:cNvPr>
            <p:cNvSpPr>
              <a:spLocks/>
            </p:cNvSpPr>
            <p:nvPr/>
          </p:nvSpPr>
          <p:spPr bwMode="auto">
            <a:xfrm>
              <a:off x="7142284" y="6000916"/>
              <a:ext cx="429218" cy="128346"/>
            </a:xfrm>
            <a:custGeom>
              <a:avLst/>
              <a:gdLst>
                <a:gd name="T0" fmla="*/ 190 w 191"/>
                <a:gd name="T1" fmla="*/ 1 h 57"/>
                <a:gd name="T2" fmla="*/ 187 w 191"/>
                <a:gd name="T3" fmla="*/ 2 h 57"/>
                <a:gd name="T4" fmla="*/ 95 w 191"/>
                <a:gd name="T5" fmla="*/ 52 h 57"/>
                <a:gd name="T6" fmla="*/ 4 w 191"/>
                <a:gd name="T7" fmla="*/ 2 h 57"/>
                <a:gd name="T8" fmla="*/ 1 w 191"/>
                <a:gd name="T9" fmla="*/ 1 h 57"/>
                <a:gd name="T10" fmla="*/ 0 w 191"/>
                <a:gd name="T11" fmla="*/ 4 h 57"/>
                <a:gd name="T12" fmla="*/ 95 w 191"/>
                <a:gd name="T13" fmla="*/ 57 h 57"/>
                <a:gd name="T14" fmla="*/ 190 w 191"/>
                <a:gd name="T15" fmla="*/ 4 h 57"/>
                <a:gd name="T16" fmla="*/ 190 w 191"/>
                <a:gd name="T1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57">
                  <a:moveTo>
                    <a:pt x="190" y="1"/>
                  </a:moveTo>
                  <a:cubicBezTo>
                    <a:pt x="189" y="0"/>
                    <a:pt x="187" y="1"/>
                    <a:pt x="187" y="2"/>
                  </a:cubicBezTo>
                  <a:cubicBezTo>
                    <a:pt x="167" y="33"/>
                    <a:pt x="133" y="52"/>
                    <a:pt x="95" y="52"/>
                  </a:cubicBezTo>
                  <a:cubicBezTo>
                    <a:pt x="58" y="52"/>
                    <a:pt x="24" y="33"/>
                    <a:pt x="4" y="2"/>
                  </a:cubicBezTo>
                  <a:cubicBezTo>
                    <a:pt x="4" y="1"/>
                    <a:pt x="2" y="0"/>
                    <a:pt x="1" y="1"/>
                  </a:cubicBezTo>
                  <a:cubicBezTo>
                    <a:pt x="0" y="2"/>
                    <a:pt x="0" y="3"/>
                    <a:pt x="0" y="4"/>
                  </a:cubicBezTo>
                  <a:cubicBezTo>
                    <a:pt x="21" y="37"/>
                    <a:pt x="57" y="57"/>
                    <a:pt x="95" y="57"/>
                  </a:cubicBezTo>
                  <a:cubicBezTo>
                    <a:pt x="134" y="57"/>
                    <a:pt x="170" y="37"/>
                    <a:pt x="190" y="4"/>
                  </a:cubicBezTo>
                  <a:cubicBezTo>
                    <a:pt x="191" y="3"/>
                    <a:pt x="191" y="2"/>
                    <a:pt x="1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 name="Freeform 29">
              <a:extLst>
                <a:ext uri="{FF2B5EF4-FFF2-40B4-BE49-F238E27FC236}">
                  <a16:creationId xmlns:a16="http://schemas.microsoft.com/office/drawing/2014/main" id="{C101913D-3809-4266-AFF7-A46624F2BA44}"/>
                </a:ext>
              </a:extLst>
            </p:cNvPr>
            <p:cNvSpPr>
              <a:spLocks noEditPoints="1"/>
            </p:cNvSpPr>
            <p:nvPr/>
          </p:nvSpPr>
          <p:spPr bwMode="auto">
            <a:xfrm>
              <a:off x="7264316" y="5824179"/>
              <a:ext cx="265105" cy="187258"/>
            </a:xfrm>
            <a:custGeom>
              <a:avLst/>
              <a:gdLst>
                <a:gd name="T0" fmla="*/ 118 w 118"/>
                <a:gd name="T1" fmla="*/ 1 h 83"/>
                <a:gd name="T2" fmla="*/ 114 w 118"/>
                <a:gd name="T3" fmla="*/ 1 h 83"/>
                <a:gd name="T4" fmla="*/ 64 w 118"/>
                <a:gd name="T5" fmla="*/ 54 h 83"/>
                <a:gd name="T6" fmla="*/ 41 w 118"/>
                <a:gd name="T7" fmla="*/ 48 h 83"/>
                <a:gd name="T8" fmla="*/ 0 w 118"/>
                <a:gd name="T9" fmla="*/ 80 h 83"/>
                <a:gd name="T10" fmla="*/ 1 w 118"/>
                <a:gd name="T11" fmla="*/ 82 h 83"/>
                <a:gd name="T12" fmla="*/ 2 w 118"/>
                <a:gd name="T13" fmla="*/ 83 h 83"/>
                <a:gd name="T14" fmla="*/ 80 w 118"/>
                <a:gd name="T15" fmla="*/ 83 h 83"/>
                <a:gd name="T16" fmla="*/ 82 w 118"/>
                <a:gd name="T17" fmla="*/ 82 h 83"/>
                <a:gd name="T18" fmla="*/ 83 w 118"/>
                <a:gd name="T19" fmla="*/ 80 h 83"/>
                <a:gd name="T20" fmla="*/ 68 w 118"/>
                <a:gd name="T21" fmla="*/ 57 h 83"/>
                <a:gd name="T22" fmla="*/ 118 w 118"/>
                <a:gd name="T23" fmla="*/ 5 h 83"/>
                <a:gd name="T24" fmla="*/ 118 w 118"/>
                <a:gd name="T25" fmla="*/ 1 h 83"/>
                <a:gd name="T26" fmla="*/ 77 w 118"/>
                <a:gd name="T27" fmla="*/ 79 h 83"/>
                <a:gd name="T28" fmla="*/ 5 w 118"/>
                <a:gd name="T29" fmla="*/ 79 h 83"/>
                <a:gd name="T30" fmla="*/ 41 w 118"/>
                <a:gd name="T31" fmla="*/ 52 h 83"/>
                <a:gd name="T32" fmla="*/ 63 w 118"/>
                <a:gd name="T33" fmla="*/ 59 h 83"/>
                <a:gd name="T34" fmla="*/ 63 w 118"/>
                <a:gd name="T35" fmla="*/ 59 h 83"/>
                <a:gd name="T36" fmla="*/ 63 w 118"/>
                <a:gd name="T37" fmla="*/ 59 h 83"/>
                <a:gd name="T38" fmla="*/ 77 w 118"/>
                <a:gd name="T39"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83">
                  <a:moveTo>
                    <a:pt x="118" y="1"/>
                  </a:moveTo>
                  <a:cubicBezTo>
                    <a:pt x="117" y="0"/>
                    <a:pt x="115" y="0"/>
                    <a:pt x="114" y="1"/>
                  </a:cubicBezTo>
                  <a:cubicBezTo>
                    <a:pt x="64" y="54"/>
                    <a:pt x="64" y="54"/>
                    <a:pt x="64" y="54"/>
                  </a:cubicBezTo>
                  <a:cubicBezTo>
                    <a:pt x="57" y="50"/>
                    <a:pt x="50" y="48"/>
                    <a:pt x="41" y="48"/>
                  </a:cubicBezTo>
                  <a:cubicBezTo>
                    <a:pt x="22" y="48"/>
                    <a:pt x="5" y="61"/>
                    <a:pt x="0" y="80"/>
                  </a:cubicBezTo>
                  <a:cubicBezTo>
                    <a:pt x="0" y="81"/>
                    <a:pt x="0" y="82"/>
                    <a:pt x="1" y="82"/>
                  </a:cubicBezTo>
                  <a:cubicBezTo>
                    <a:pt x="1" y="83"/>
                    <a:pt x="2" y="83"/>
                    <a:pt x="2" y="83"/>
                  </a:cubicBezTo>
                  <a:cubicBezTo>
                    <a:pt x="80" y="83"/>
                    <a:pt x="80" y="83"/>
                    <a:pt x="80" y="83"/>
                  </a:cubicBezTo>
                  <a:cubicBezTo>
                    <a:pt x="81" y="83"/>
                    <a:pt x="82" y="83"/>
                    <a:pt x="82" y="82"/>
                  </a:cubicBezTo>
                  <a:cubicBezTo>
                    <a:pt x="83" y="82"/>
                    <a:pt x="83" y="81"/>
                    <a:pt x="83" y="80"/>
                  </a:cubicBezTo>
                  <a:cubicBezTo>
                    <a:pt x="80" y="71"/>
                    <a:pt x="75" y="62"/>
                    <a:pt x="68" y="57"/>
                  </a:cubicBezTo>
                  <a:cubicBezTo>
                    <a:pt x="118" y="5"/>
                    <a:pt x="118" y="5"/>
                    <a:pt x="118" y="5"/>
                  </a:cubicBezTo>
                  <a:cubicBezTo>
                    <a:pt x="118" y="4"/>
                    <a:pt x="118" y="2"/>
                    <a:pt x="118" y="1"/>
                  </a:cubicBezTo>
                  <a:close/>
                  <a:moveTo>
                    <a:pt x="77" y="79"/>
                  </a:moveTo>
                  <a:cubicBezTo>
                    <a:pt x="5" y="79"/>
                    <a:pt x="5" y="79"/>
                    <a:pt x="5" y="79"/>
                  </a:cubicBezTo>
                  <a:cubicBezTo>
                    <a:pt x="10" y="63"/>
                    <a:pt x="25" y="52"/>
                    <a:pt x="41" y="52"/>
                  </a:cubicBezTo>
                  <a:cubicBezTo>
                    <a:pt x="49" y="52"/>
                    <a:pt x="57" y="55"/>
                    <a:pt x="63" y="59"/>
                  </a:cubicBezTo>
                  <a:cubicBezTo>
                    <a:pt x="63" y="59"/>
                    <a:pt x="63" y="59"/>
                    <a:pt x="63" y="59"/>
                  </a:cubicBezTo>
                  <a:cubicBezTo>
                    <a:pt x="63" y="59"/>
                    <a:pt x="63" y="59"/>
                    <a:pt x="63" y="59"/>
                  </a:cubicBezTo>
                  <a:cubicBezTo>
                    <a:pt x="70" y="64"/>
                    <a:pt x="75" y="71"/>
                    <a:pt x="77"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cxnSp>
        <p:nvCxnSpPr>
          <p:cNvPr id="118" name="Straight Arrow Connector 117">
            <a:extLst>
              <a:ext uri="{FF2B5EF4-FFF2-40B4-BE49-F238E27FC236}">
                <a16:creationId xmlns:a16="http://schemas.microsoft.com/office/drawing/2014/main" id="{DC919EBE-A6C0-4DD4-AABD-EC16ECE5FD85}"/>
              </a:ext>
            </a:extLst>
          </p:cNvPr>
          <p:cNvCxnSpPr>
            <a:cxnSpLocks/>
          </p:cNvCxnSpPr>
          <p:nvPr/>
        </p:nvCxnSpPr>
        <p:spPr>
          <a:xfrm>
            <a:off x="7910654" y="3833770"/>
            <a:ext cx="0" cy="271885"/>
          </a:xfrm>
          <a:prstGeom prst="straightConnector1">
            <a:avLst/>
          </a:prstGeom>
          <a:ln>
            <a:solidFill>
              <a:schemeClr val="accent6">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3EFC6E5-C221-4301-96B1-5EB663C4BC36}"/>
              </a:ext>
            </a:extLst>
          </p:cNvPr>
          <p:cNvSpPr/>
          <p:nvPr/>
        </p:nvSpPr>
        <p:spPr>
          <a:xfrm>
            <a:off x="7883974" y="1657884"/>
            <a:ext cx="1186092" cy="991810"/>
          </a:xfrm>
          <a:prstGeom prst="rect">
            <a:avLst/>
          </a:prstGeom>
        </p:spPr>
        <p:txBody>
          <a:bodyPr wrap="square" lIns="36000" rIns="36000">
            <a:spAutoFit/>
          </a:bodyPr>
          <a:lstStyle/>
          <a:p>
            <a:pPr algn="ctr">
              <a:lnSpc>
                <a:spcPct val="95000"/>
              </a:lnSpc>
              <a:spcBef>
                <a:spcPts val="300"/>
              </a:spcBef>
            </a:pPr>
            <a:r>
              <a:rPr lang="en-AU" sz="1100" b="1"/>
              <a:t>31-May</a:t>
            </a:r>
          </a:p>
          <a:p>
            <a:pPr marL="182563" indent="-90488" fontAlgn="base">
              <a:lnSpc>
                <a:spcPct val="95000"/>
              </a:lnSpc>
              <a:spcBef>
                <a:spcPts val="600"/>
              </a:spcBef>
              <a:spcAft>
                <a:spcPts val="300"/>
              </a:spcAft>
              <a:buFont typeface="Arial" panose="020B0604020202020204" pitchFamily="34" charset="0"/>
              <a:buChar char="•"/>
              <a:defRPr/>
            </a:pPr>
            <a:r>
              <a:rPr lang="en-AU" sz="1000"/>
              <a:t>5MS Retail/ Metering</a:t>
            </a:r>
            <a:br>
              <a:rPr lang="en-AU" sz="1000"/>
            </a:br>
            <a:r>
              <a:rPr lang="en-AU" sz="1000"/>
              <a:t>Solution Go-Live</a:t>
            </a:r>
          </a:p>
          <a:p>
            <a:pPr algn="ctr">
              <a:lnSpc>
                <a:spcPct val="95000"/>
              </a:lnSpc>
              <a:spcBef>
                <a:spcPts val="300"/>
              </a:spcBef>
              <a:spcAft>
                <a:spcPts val="300"/>
              </a:spcAft>
            </a:pPr>
            <a:endParaRPr lang="en-US" sz="1000"/>
          </a:p>
        </p:txBody>
      </p:sp>
      <p:cxnSp>
        <p:nvCxnSpPr>
          <p:cNvPr id="123" name="Straight Arrow Connector 122">
            <a:extLst>
              <a:ext uri="{FF2B5EF4-FFF2-40B4-BE49-F238E27FC236}">
                <a16:creationId xmlns:a16="http://schemas.microsoft.com/office/drawing/2014/main" id="{CD4C5F86-E4D3-4059-AED7-C3BD9D373308}"/>
              </a:ext>
            </a:extLst>
          </p:cNvPr>
          <p:cNvCxnSpPr>
            <a:cxnSpLocks/>
          </p:cNvCxnSpPr>
          <p:nvPr/>
        </p:nvCxnSpPr>
        <p:spPr>
          <a:xfrm flipV="1">
            <a:off x="8743974" y="2638629"/>
            <a:ext cx="0" cy="5400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C8500067-AD77-4B09-BB85-19154EE3055B}"/>
              </a:ext>
            </a:extLst>
          </p:cNvPr>
          <p:cNvSpPr txBox="1"/>
          <p:nvPr/>
        </p:nvSpPr>
        <p:spPr>
          <a:xfrm>
            <a:off x="21421" y="2403690"/>
            <a:ext cx="1117083" cy="230832"/>
          </a:xfrm>
          <a:prstGeom prst="rect">
            <a:avLst/>
          </a:prstGeom>
          <a:noFill/>
        </p:spPr>
        <p:txBody>
          <a:bodyPr wrap="square" rtlCol="0">
            <a:spAutoFit/>
          </a:bodyPr>
          <a:lstStyle/>
          <a:p>
            <a:r>
              <a:rPr lang="en-AU" sz="900" b="1">
                <a:solidFill>
                  <a:schemeClr val="bg1"/>
                </a:solidFill>
              </a:rPr>
              <a:t>Key milestones</a:t>
            </a:r>
          </a:p>
        </p:txBody>
      </p:sp>
      <p:sp>
        <p:nvSpPr>
          <p:cNvPr id="56" name="Arrow: Right 55">
            <a:extLst>
              <a:ext uri="{FF2B5EF4-FFF2-40B4-BE49-F238E27FC236}">
                <a16:creationId xmlns:a16="http://schemas.microsoft.com/office/drawing/2014/main" id="{0C7EDEBC-4094-49AA-8C02-838DFE5E1D1A}"/>
              </a:ext>
            </a:extLst>
          </p:cNvPr>
          <p:cNvSpPr/>
          <p:nvPr/>
        </p:nvSpPr>
        <p:spPr>
          <a:xfrm>
            <a:off x="73152" y="5776336"/>
            <a:ext cx="1429999" cy="400110"/>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57" name="TextBox 56">
            <a:extLst>
              <a:ext uri="{FF2B5EF4-FFF2-40B4-BE49-F238E27FC236}">
                <a16:creationId xmlns:a16="http://schemas.microsoft.com/office/drawing/2014/main" id="{B18D2FE4-82E6-487D-B54E-5AEC1F690ADC}"/>
              </a:ext>
            </a:extLst>
          </p:cNvPr>
          <p:cNvSpPr txBox="1"/>
          <p:nvPr/>
        </p:nvSpPr>
        <p:spPr>
          <a:xfrm>
            <a:off x="18519" y="5860975"/>
            <a:ext cx="1484632" cy="230832"/>
          </a:xfrm>
          <a:prstGeom prst="rect">
            <a:avLst/>
          </a:prstGeom>
          <a:noFill/>
        </p:spPr>
        <p:txBody>
          <a:bodyPr wrap="square" rtlCol="0">
            <a:spAutoFit/>
          </a:bodyPr>
          <a:lstStyle/>
          <a:p>
            <a:r>
              <a:rPr lang="en-AU" sz="900" b="1">
                <a:solidFill>
                  <a:schemeClr val="bg1"/>
                </a:solidFill>
              </a:rPr>
              <a:t>Communication timeline</a:t>
            </a:r>
          </a:p>
        </p:txBody>
      </p:sp>
      <p:sp>
        <p:nvSpPr>
          <p:cNvPr id="3" name="Oval 2">
            <a:extLst>
              <a:ext uri="{FF2B5EF4-FFF2-40B4-BE49-F238E27FC236}">
                <a16:creationId xmlns:a16="http://schemas.microsoft.com/office/drawing/2014/main" id="{FB302F85-8719-42F0-9AC7-B23A352BF196}"/>
              </a:ext>
            </a:extLst>
          </p:cNvPr>
          <p:cNvSpPr/>
          <p:nvPr/>
        </p:nvSpPr>
        <p:spPr>
          <a:xfrm>
            <a:off x="1615812" y="2952015"/>
            <a:ext cx="1008000" cy="1008000"/>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37870002"/>
      </p:ext>
    </p:extLst>
  </p:cSld>
  <p:clrMapOvr>
    <a:masterClrMapping/>
  </p:clrMapOvr>
</p:sld>
</file>

<file path=ppt/theme/theme1.xml><?xml version="1.0" encoding="utf-8"?>
<a:theme xmlns:a="http://schemas.openxmlformats.org/drawingml/2006/main" name="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4-3 v3.potx" id="{C7FD2093-610A-4D61-ACEB-F5994A26DD88}" vid="{C097FF71-F871-4FB0-B620-0BE05792ACAF}"/>
    </a:ext>
  </a:extLst>
</a:theme>
</file>

<file path=ppt/theme/theme2.xml><?xml version="1.0" encoding="utf-8"?>
<a:theme xmlns:a="http://schemas.openxmlformats.org/drawingml/2006/main" name="AusNet_PPT Template">
  <a:themeElements>
    <a:clrScheme name="SPAusnet">
      <a:dk1>
        <a:sysClr val="windowText" lastClr="000000"/>
      </a:dk1>
      <a:lt1>
        <a:sysClr val="window" lastClr="FFFFFF"/>
      </a:lt1>
      <a:dk2>
        <a:srgbClr val="031F73"/>
      </a:dk2>
      <a:lt2>
        <a:srgbClr val="BCBEC0"/>
      </a:lt2>
      <a:accent1>
        <a:srgbClr val="363594"/>
      </a:accent1>
      <a:accent2>
        <a:srgbClr val="0864B0"/>
      </a:accent2>
      <a:accent3>
        <a:srgbClr val="188CCC"/>
      </a:accent3>
      <a:accent4>
        <a:srgbClr val="3EB08E"/>
      </a:accent4>
      <a:accent5>
        <a:srgbClr val="8DC63F"/>
      </a:accent5>
      <a:accent6>
        <a:srgbClr val="CDDC29"/>
      </a:accent6>
      <a:hlink>
        <a:srgbClr val="031F73"/>
      </a:hlink>
      <a:folHlink>
        <a:srgbClr val="646464"/>
      </a:folHlink>
    </a:clrScheme>
    <a:fontScheme name="CHC">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 xmlns="99eba8f5-7fec-4c00-afe1-f2f2944c28a7" xsi:nil="true"/>
    <SharedWithUsers xmlns="ff08f022-2cdc-49e5-914c-f7e666dadb4c">
      <UserInfo>
        <DisplayName/>
        <AccountId xsi:nil="true"/>
        <AccountType/>
      </UserInfo>
    </SharedWithUsers>
    <Comment xmlns="99eba8f5-7fec-4c00-afe1-f2f2944c28a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4" ma:contentTypeDescription="Create a new document." ma:contentTypeScope="" ma:versionID="e69100847e6549220f3374bec3110ff6">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548aab25d8444a675ce2ffc2b062e7fb"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element ref="ns2: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element name="Comment" ma:index="21" nillable="true" ma:displayName="Comment" ma:description="Additional info about the doc" ma:format="Dropdown" ma:internalName="Com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72346E-E33A-4220-B2AC-5C014CF9DF37}">
  <ds:schemaRefs>
    <ds:schemaRef ds:uri="http://schemas.microsoft.com/sharepoint/v3/contenttype/forms"/>
  </ds:schemaRefs>
</ds:datastoreItem>
</file>

<file path=customXml/itemProps2.xml><?xml version="1.0" encoding="utf-8"?>
<ds:datastoreItem xmlns:ds="http://schemas.openxmlformats.org/officeDocument/2006/customXml" ds:itemID="{A5226F3B-54EF-458A-8F95-D960705BC9C5}">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ff08f022-2cdc-49e5-914c-f7e666dadb4c"/>
    <ds:schemaRef ds:uri="http://purl.org/dc/terms/"/>
    <ds:schemaRef ds:uri="99eba8f5-7fec-4c00-afe1-f2f2944c28a7"/>
    <ds:schemaRef ds:uri="http://www.w3.org/XML/1998/namespace"/>
    <ds:schemaRef ds:uri="http://purl.org/dc/dcmitype/"/>
  </ds:schemaRefs>
</ds:datastoreItem>
</file>

<file path=customXml/itemProps3.xml><?xml version="1.0" encoding="utf-8"?>
<ds:datastoreItem xmlns:ds="http://schemas.openxmlformats.org/officeDocument/2006/customXml" ds:itemID="{145D70A4-EF2A-41EC-98E2-B5D0B0033A01}">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2761</Words>
  <Application>Microsoft Office PowerPoint</Application>
  <PresentationFormat>On-screen Show (4:3)</PresentationFormat>
  <Paragraphs>416</Paragraphs>
  <Slides>25</Slides>
  <Notes>9</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Office Theme</vt:lpstr>
      <vt:lpstr>AusNet_PPT Template</vt:lpstr>
      <vt:lpstr>AEMC Primary Presentation Template 16x9</vt:lpstr>
      <vt:lpstr>5MS &amp; GS Executive Forum #12 </vt:lpstr>
      <vt:lpstr>AEMO  Competition  Law ​ Meeting  Protocol​</vt:lpstr>
      <vt:lpstr>Agenda</vt:lpstr>
      <vt:lpstr>Welcome</vt:lpstr>
      <vt:lpstr>Action Items</vt:lpstr>
      <vt:lpstr>Program Update </vt:lpstr>
      <vt:lpstr>5MS &amp; GS Program Timeline</vt:lpstr>
      <vt:lpstr>5MS Program – IT Systems Status</vt:lpstr>
      <vt:lpstr>Approach to Retail Status Updates</vt:lpstr>
      <vt:lpstr>March Retail checkpoint status</vt:lpstr>
      <vt:lpstr>April Retail Checkpoint Criteria</vt:lpstr>
      <vt:lpstr>Readiness Dashboard</vt:lpstr>
      <vt:lpstr>5MS Rule Commencement  Round 6</vt:lpstr>
      <vt:lpstr>Part A 5MS Essential Capability </vt:lpstr>
      <vt:lpstr>Part B – Other Industry Capabilities  </vt:lpstr>
      <vt:lpstr>Cost Recovery </vt:lpstr>
      <vt:lpstr>Financial Consultative Committee</vt:lpstr>
      <vt:lpstr>Key Industry Risks and Issues</vt:lpstr>
      <vt:lpstr>Summary </vt:lpstr>
      <vt:lpstr>Regulatory Roadmap Update</vt:lpstr>
      <vt:lpstr>Regulatory Implementation Roadmap</vt:lpstr>
      <vt:lpstr>General Questions</vt:lpstr>
      <vt:lpstr>Upcoming Executive Forums</vt:lpstr>
      <vt:lpstr>Upcoming meetings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Executive Forum #9</dc:title>
  <dc:creator>Anne-Marie McCague</dc:creator>
  <cp:lastModifiedBy>Naomi Byrnes</cp:lastModifiedBy>
  <cp:revision>4</cp:revision>
  <dcterms:created xsi:type="dcterms:W3CDTF">2020-07-15T07:09:40Z</dcterms:created>
  <dcterms:modified xsi:type="dcterms:W3CDTF">2021-03-26T05:33:36Z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ContentTypeId">
    <vt:lpwstr>0x010100A0E2964DDED0EC4A8D459028649F1056</vt:lpwstr>
  </property>
  <property fmtid="{D5CDD505-2E9C-101B-9397-08002B2CF9AE}" pid="4" name="ComplianceAssetId">
    <vt:lpwstr/>
  </property>
  <property fmtid="{D5CDD505-2E9C-101B-9397-08002B2CF9AE}" pid="5" name="TemplateUrl">
    <vt:lpwstr/>
  </property>
  <property fmtid="{D5CDD505-2E9C-101B-9397-08002B2CF9AE}" pid="6" name="xd_Signature">
    <vt:bool>false</vt:bool>
  </property>
</Properties>
</file>